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  <p:sldMasterId id="2147483684" r:id="rId2"/>
    <p:sldMasterId id="2147483696" r:id="rId3"/>
  </p:sldMasterIdLst>
  <p:notesMasterIdLst>
    <p:notesMasterId r:id="rId31"/>
  </p:notesMasterIdLst>
  <p:sldIdLst>
    <p:sldId id="283" r:id="rId4"/>
    <p:sldId id="284" r:id="rId5"/>
    <p:sldId id="285" r:id="rId6"/>
    <p:sldId id="286" r:id="rId7"/>
    <p:sldId id="287" r:id="rId8"/>
    <p:sldId id="288" r:id="rId9"/>
    <p:sldId id="289" r:id="rId10"/>
    <p:sldId id="290" r:id="rId11"/>
    <p:sldId id="269" r:id="rId12"/>
    <p:sldId id="270" r:id="rId13"/>
    <p:sldId id="271" r:id="rId14"/>
    <p:sldId id="295" r:id="rId15"/>
    <p:sldId id="294" r:id="rId16"/>
    <p:sldId id="256" r:id="rId17"/>
    <p:sldId id="257" r:id="rId18"/>
    <p:sldId id="258" r:id="rId19"/>
    <p:sldId id="259" r:id="rId20"/>
    <p:sldId id="260" r:id="rId21"/>
    <p:sldId id="261" r:id="rId22"/>
    <p:sldId id="262" r:id="rId23"/>
    <p:sldId id="263" r:id="rId24"/>
    <p:sldId id="264" r:id="rId25"/>
    <p:sldId id="265" r:id="rId26"/>
    <p:sldId id="291" r:id="rId27"/>
    <p:sldId id="292" r:id="rId28"/>
    <p:sldId id="293" r:id="rId29"/>
    <p:sldId id="296" r:id="rId30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690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B99F79-7E42-4FC1-B2ED-438905FCF06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054852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Shape 151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Shape 157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Explain states.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B99F79-7E42-4FC1-B2ED-438905FCF06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701793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8BD707-D9CF-40AE-B4C6-C98DA3205C09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14-07-2018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092976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8BD707-D9CF-40AE-B4C6-C98DA3205C09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14-07-2018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838499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8BD707-D9CF-40AE-B4C6-C98DA3205C09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14-07-2018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480319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8BD707-D9CF-40AE-B4C6-C98DA3205C09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14-07-2018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466995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8BD707-D9CF-40AE-B4C6-C98DA3205C09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14-07-2018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072091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8BD707-D9CF-40AE-B4C6-C98DA3205C09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14-07-2018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02359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8BD707-D9CF-40AE-B4C6-C98DA3205C09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14-07-2018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500132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8BD707-D9CF-40AE-B4C6-C98DA3205C09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14-07-2018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0845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8BD707-D9CF-40AE-B4C6-C98DA3205C09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14-07-2018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4439052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8BD707-D9CF-40AE-B4C6-C98DA3205C09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14-07-2018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3107751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8BD707-D9CF-40AE-B4C6-C98DA3205C09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14-07-2018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439056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8BD707-D9CF-40AE-B4C6-C98DA3205C09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14-07-2018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0766055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8BD707-D9CF-40AE-B4C6-C98DA3205C09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14-07-2018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8427452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8BD707-D9CF-40AE-B4C6-C98DA3205C09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14-07-2018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6518327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8BD707-D9CF-40AE-B4C6-C98DA3205C09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14-07-2018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7895885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8BD707-D9CF-40AE-B4C6-C98DA3205C09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14-07-2018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1559094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8BD707-D9CF-40AE-B4C6-C98DA3205C09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14-07-2018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802114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8BD707-D9CF-40AE-B4C6-C98DA3205C09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14-07-2018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78887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8BD707-D9CF-40AE-B4C6-C98DA3205C09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14-07-2018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0598255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8BD707-D9CF-40AE-B4C6-C98DA3205C09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14-07-2018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8961130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8BD707-D9CF-40AE-B4C6-C98DA3205C09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14-07-2018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10539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8BD707-D9CF-40AE-B4C6-C98DA3205C09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14-07-2018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97423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3" name="Shape 63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8BD707-D9CF-40AE-B4C6-C98DA3205C09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14-07-2018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049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8BD707-D9CF-40AE-B4C6-C98DA3205C09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14-07-2018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57270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0"/>
            <a:ext cx="7772400" cy="1679575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Adobe Garamond Pro Bold" pitchFamily="18" charset="0"/>
              </a:rPr>
              <a:t>Computer Vision and Neural Machine Interface for Upper Limb Prostheses</a:t>
            </a:r>
            <a:endParaRPr lang="en-US" sz="3600" b="1" dirty="0">
              <a:latin typeface="Adobe Garamond Pro Bold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4800600"/>
            <a:ext cx="3886199" cy="1371600"/>
          </a:xfrm>
        </p:spPr>
        <p:txBody>
          <a:bodyPr/>
          <a:lstStyle/>
          <a:p>
            <a:r>
              <a:rPr lang="en-US" sz="2800" b="1" i="1" dirty="0" smtClean="0">
                <a:solidFill>
                  <a:schemeClr val="tx2">
                    <a:lumMod val="75000"/>
                  </a:schemeClr>
                </a:solidFill>
              </a:rPr>
              <a:t>Supervised by:</a:t>
            </a:r>
          </a:p>
          <a:p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Dr. </a:t>
            </a: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</a:rPr>
              <a:t>Meena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</a:rPr>
              <a:t>AbdelMaseeh</a:t>
            </a:r>
            <a:endParaRPr lang="en-US" sz="2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5292436" y="4308763"/>
            <a:ext cx="3200400" cy="2133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1" i="1" u="none" strike="noStrike" kern="1200" cap="none" spc="0" normalizeH="0" baseline="0" noProof="0" dirty="0" smtClean="0">
                <a:ln>
                  <a:noFill/>
                </a:ln>
                <a:solidFill>
                  <a:srgbClr val="1F497D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Team members: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1F497D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Abdelrahman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F497D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1F497D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Hamza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rgbClr val="1F497D">
                  <a:lumMod val="75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1F497D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Ghadir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F497D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1F497D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Moemen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rgbClr val="1F497D">
                  <a:lumMod val="75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F497D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Hanna Nabil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1F497D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Mostafa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F497D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1F497D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Elwafa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1F497D">
                  <a:lumMod val="75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1" y="304800"/>
            <a:ext cx="1324737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9549" y="426243"/>
            <a:ext cx="1918651" cy="1204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37760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Online Scenario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EMG Real-time Module </a:t>
            </a:r>
          </a:p>
          <a:p>
            <a:r>
              <a:rPr lang="en-US" dirty="0" smtClean="0"/>
              <a:t>EMG Training </a:t>
            </a:r>
          </a:p>
          <a:p>
            <a:r>
              <a:rPr lang="en-US" dirty="0" smtClean="0"/>
              <a:t>EMG Testing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9" t="656" r="6745"/>
          <a:stretch/>
        </p:blipFill>
        <p:spPr>
          <a:xfrm>
            <a:off x="3893127" y="2992582"/>
            <a:ext cx="5112328" cy="3751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915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Online Scenario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Computer Vision Real-time Module</a:t>
            </a:r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748" y="3283526"/>
            <a:ext cx="4359252" cy="302519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315794"/>
            <a:ext cx="4313145" cy="2960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760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Semi Real-time System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23219"/>
            <a:ext cx="9144000" cy="4879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109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Real-time System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87450"/>
            <a:ext cx="9144001" cy="4873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860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457200" y="274649"/>
            <a:ext cx="8229600" cy="10686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EMG Module: Dataset</a:t>
            </a:r>
            <a:endParaRPr/>
          </a:p>
        </p:txBody>
      </p:sp>
      <p:pic>
        <p:nvPicPr>
          <p:cNvPr id="85" name="Shape 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775" y="1820550"/>
            <a:ext cx="8760426" cy="4913725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Shape 86"/>
          <p:cNvSpPr txBox="1"/>
          <p:nvPr/>
        </p:nvSpPr>
        <p:spPr>
          <a:xfrm>
            <a:off x="457200" y="1201850"/>
            <a:ext cx="7338900" cy="8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NInaPro Dataset</a:t>
            </a:r>
            <a:endParaRPr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EMG Module: Dataset</a:t>
            </a:r>
            <a:endParaRPr/>
          </a:p>
        </p:txBody>
      </p:sp>
      <p:pic>
        <p:nvPicPr>
          <p:cNvPr id="92" name="Shape 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3526" y="3011401"/>
            <a:ext cx="5156925" cy="281480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Shape 93"/>
          <p:cNvSpPr txBox="1"/>
          <p:nvPr/>
        </p:nvSpPr>
        <p:spPr>
          <a:xfrm>
            <a:off x="457200" y="1680375"/>
            <a:ext cx="8643300" cy="8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Collecting own Dataset using MYO armband.</a:t>
            </a:r>
            <a:endParaRPr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EMG Module: Methodology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Windowing of MES</a:t>
            </a:r>
            <a:endParaRPr sz="2400" b="1" i="0" u="sng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0" name="Shape 100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457200" y="2590801"/>
            <a:ext cx="4040188" cy="35814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Shape 101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20"/>
              <a:buFont typeface="Arial"/>
              <a:buNone/>
            </a:pPr>
            <a:r>
              <a:rPr lang="en-US" sz="222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Overlapping Increased Accuracy</a:t>
            </a:r>
            <a:endParaRPr sz="2220" b="1" i="0" u="sng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2" name="Shape 102"/>
          <p:cNvPicPr preferRelativeResize="0">
            <a:picLocks noGrp="1"/>
          </p:cNvPicPr>
          <p:nvPr>
            <p:ph type="body" idx="4"/>
          </p:nvPr>
        </p:nvPicPr>
        <p:blipFill rotWithShape="1">
          <a:blip r:embed="rId4">
            <a:alphaModFix/>
          </a:blip>
          <a:srcRect/>
          <a:stretch/>
        </p:blipFill>
        <p:spPr>
          <a:xfrm>
            <a:off x="4572000" y="2590800"/>
            <a:ext cx="4041775" cy="36212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EMG Module: Pipeline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8" name="Shape 108"/>
          <p:cNvGrpSpPr/>
          <p:nvPr/>
        </p:nvGrpSpPr>
        <p:grpSpPr>
          <a:xfrm>
            <a:off x="457822" y="2255034"/>
            <a:ext cx="8228354" cy="3216294"/>
            <a:chOff x="622" y="654834"/>
            <a:chExt cx="8228354" cy="3216294"/>
          </a:xfrm>
        </p:grpSpPr>
        <p:sp>
          <p:nvSpPr>
            <p:cNvPr id="109" name="Shape 109"/>
            <p:cNvSpPr/>
            <p:nvPr/>
          </p:nvSpPr>
          <p:spPr>
            <a:xfrm>
              <a:off x="622" y="654834"/>
              <a:ext cx="2680245" cy="3216294"/>
            </a:xfrm>
            <a:prstGeom prst="roundRect">
              <a:avLst>
                <a:gd name="adj" fmla="val 5000"/>
              </a:avLst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Shape 110"/>
            <p:cNvSpPr txBox="1"/>
            <p:nvPr/>
          </p:nvSpPr>
          <p:spPr>
            <a:xfrm rot="-5400000">
              <a:off x="-1050033" y="1705490"/>
              <a:ext cx="2637361" cy="5360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102850" rIns="133350" bIns="0" anchor="t" anchorCtr="0">
              <a:noAutofit/>
            </a:bodyPr>
            <a:lstStyle/>
            <a:p>
              <a:pPr marL="0" marR="0" lvl="0" indent="0" algn="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0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 sz="3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Shape 111"/>
            <p:cNvSpPr/>
            <p:nvPr/>
          </p:nvSpPr>
          <p:spPr>
            <a:xfrm>
              <a:off x="536671" y="654834"/>
              <a:ext cx="1996783" cy="321629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Shape 112"/>
            <p:cNvSpPr txBox="1"/>
            <p:nvPr/>
          </p:nvSpPr>
          <p:spPr>
            <a:xfrm>
              <a:off x="536671" y="654834"/>
              <a:ext cx="1996783" cy="321629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89150" rIns="0" bIns="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6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lnSpc>
                  <a:spcPct val="90000"/>
                </a:lnSpc>
                <a:spcBef>
                  <a:spcPts val="910"/>
                </a:spcBef>
                <a:spcAft>
                  <a:spcPts val="0"/>
                </a:spcAft>
                <a:buNone/>
              </a:pPr>
              <a:r>
                <a:rPr lang="en-US" sz="2600" b="1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Preprocessing</a:t>
              </a:r>
              <a:r>
                <a:rPr lang="en-US" sz="26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:</a:t>
              </a:r>
              <a:endParaRPr/>
            </a:p>
            <a:p>
              <a:pPr marL="0" marR="0" lvl="0" indent="0" algn="l" rtl="0">
                <a:lnSpc>
                  <a:spcPct val="90000"/>
                </a:lnSpc>
                <a:spcBef>
                  <a:spcPts val="910"/>
                </a:spcBef>
                <a:spcAft>
                  <a:spcPts val="0"/>
                </a:spcAft>
                <a:buNone/>
              </a:pPr>
              <a:endParaRPr sz="2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lnSpc>
                  <a:spcPct val="90000"/>
                </a:lnSpc>
                <a:spcBef>
                  <a:spcPts val="910"/>
                </a:spcBef>
                <a:spcAft>
                  <a:spcPts val="0"/>
                </a:spcAft>
                <a:buNone/>
              </a:pPr>
              <a:r>
                <a:rPr lang="en-US" sz="25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Filtration and Normalization</a:t>
              </a:r>
              <a:r>
                <a:rPr lang="en-US" sz="26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. </a:t>
              </a: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>
              <a:off x="2774677" y="654834"/>
              <a:ext cx="2680245" cy="3216294"/>
            </a:xfrm>
            <a:prstGeom prst="roundRect">
              <a:avLst>
                <a:gd name="adj" fmla="val 5000"/>
              </a:avLst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Shape 114"/>
            <p:cNvSpPr txBox="1"/>
            <p:nvPr/>
          </p:nvSpPr>
          <p:spPr>
            <a:xfrm rot="-5400000">
              <a:off x="1724020" y="1705490"/>
              <a:ext cx="2637361" cy="5360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102850" rIns="133350" bIns="0" anchor="t" anchorCtr="0">
              <a:noAutofit/>
            </a:bodyPr>
            <a:lstStyle/>
            <a:p>
              <a:pPr marL="0" marR="0" lvl="0" indent="0" algn="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0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 sz="3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Shape 115"/>
            <p:cNvSpPr/>
            <p:nvPr/>
          </p:nvSpPr>
          <p:spPr>
            <a:xfrm rot="5400000">
              <a:off x="2551860" y="3209695"/>
              <a:ext cx="472436" cy="402036"/>
            </a:xfrm>
            <a:prstGeom prst="flowChartExtract">
              <a:avLst/>
            </a:prstGeom>
            <a:solidFill>
              <a:schemeClr val="lt1"/>
            </a:solidFill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3310726" y="654834"/>
              <a:ext cx="1996783" cy="321629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Shape 117"/>
            <p:cNvSpPr txBox="1"/>
            <p:nvPr/>
          </p:nvSpPr>
          <p:spPr>
            <a:xfrm>
              <a:off x="3310726" y="654834"/>
              <a:ext cx="1996783" cy="321629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89150" rIns="0" bIns="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lnSpc>
                  <a:spcPct val="90000"/>
                </a:lnSpc>
                <a:spcBef>
                  <a:spcPts val="910"/>
                </a:spcBef>
                <a:spcAft>
                  <a:spcPts val="0"/>
                </a:spcAft>
                <a:buNone/>
              </a:pPr>
              <a:r>
                <a:rPr lang="en-US" sz="2600" b="1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Features extraction:</a:t>
              </a:r>
              <a:endParaRPr/>
            </a:p>
            <a:p>
              <a:pPr marL="0" marR="0" lvl="0" indent="0" algn="l" rtl="0">
                <a:lnSpc>
                  <a:spcPct val="90000"/>
                </a:lnSpc>
                <a:spcBef>
                  <a:spcPts val="910"/>
                </a:spcBef>
                <a:spcAft>
                  <a:spcPts val="0"/>
                </a:spcAft>
                <a:buNone/>
              </a:pPr>
              <a:r>
                <a:rPr lang="en-US" sz="26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Time domain features (MAV,ZC  ,SSC,WL )</a:t>
              </a:r>
              <a:endParaRPr sz="2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Shape 118"/>
            <p:cNvSpPr/>
            <p:nvPr/>
          </p:nvSpPr>
          <p:spPr>
            <a:xfrm>
              <a:off x="5548731" y="654834"/>
              <a:ext cx="2680245" cy="3216294"/>
            </a:xfrm>
            <a:prstGeom prst="roundRect">
              <a:avLst>
                <a:gd name="adj" fmla="val 5000"/>
              </a:avLst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Shape 119"/>
            <p:cNvSpPr txBox="1"/>
            <p:nvPr/>
          </p:nvSpPr>
          <p:spPr>
            <a:xfrm rot="-5400000">
              <a:off x="4498075" y="1705490"/>
              <a:ext cx="2637361" cy="5360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102850" rIns="133350" bIns="0" anchor="t" anchorCtr="0">
              <a:noAutofit/>
            </a:bodyPr>
            <a:lstStyle/>
            <a:p>
              <a:pPr marL="0" marR="0" lvl="0" indent="0" algn="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0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 sz="3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Shape 120"/>
            <p:cNvSpPr/>
            <p:nvPr/>
          </p:nvSpPr>
          <p:spPr>
            <a:xfrm rot="5400000">
              <a:off x="5325914" y="3209695"/>
              <a:ext cx="472436" cy="402036"/>
            </a:xfrm>
            <a:prstGeom prst="flowChartExtract">
              <a:avLst/>
            </a:prstGeom>
            <a:solidFill>
              <a:schemeClr val="lt1"/>
            </a:solidFill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>
              <a:off x="6084780" y="654834"/>
              <a:ext cx="1996783" cy="321629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Shape 122"/>
            <p:cNvSpPr txBox="1"/>
            <p:nvPr/>
          </p:nvSpPr>
          <p:spPr>
            <a:xfrm>
              <a:off x="6084780" y="654834"/>
              <a:ext cx="1996783" cy="321629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89150" rIns="0" bIns="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lnSpc>
                  <a:spcPct val="90000"/>
                </a:lnSpc>
                <a:spcBef>
                  <a:spcPts val="910"/>
                </a:spcBef>
                <a:spcAft>
                  <a:spcPts val="0"/>
                </a:spcAft>
                <a:buNone/>
              </a:pPr>
              <a:r>
                <a:rPr lang="en-US" sz="2600" b="1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Classification:</a:t>
              </a:r>
              <a:endParaRPr/>
            </a:p>
            <a:p>
              <a:pPr marL="0" marR="0" lvl="0" indent="0" algn="l" rtl="0">
                <a:lnSpc>
                  <a:spcPct val="90000"/>
                </a:lnSpc>
                <a:spcBef>
                  <a:spcPts val="910"/>
                </a:spcBef>
                <a:spcAft>
                  <a:spcPts val="0"/>
                </a:spcAft>
                <a:buNone/>
              </a:pPr>
              <a:endParaRPr sz="2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lnSpc>
                  <a:spcPct val="90000"/>
                </a:lnSpc>
                <a:spcBef>
                  <a:spcPts val="910"/>
                </a:spcBef>
                <a:spcAft>
                  <a:spcPts val="0"/>
                </a:spcAft>
                <a:buNone/>
              </a:pPr>
              <a:r>
                <a:rPr lang="en-US" sz="26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KNN</a:t>
              </a:r>
              <a:endParaRPr/>
            </a:p>
            <a:p>
              <a:pPr marL="0" marR="0" lvl="0" indent="0" algn="l" rtl="0">
                <a:lnSpc>
                  <a:spcPct val="90000"/>
                </a:lnSpc>
                <a:spcBef>
                  <a:spcPts val="910"/>
                </a:spcBef>
                <a:spcAft>
                  <a:spcPts val="0"/>
                </a:spcAft>
                <a:buNone/>
              </a:pPr>
              <a:r>
                <a:rPr lang="en-US" sz="26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SVM</a:t>
              </a:r>
              <a:endParaRPr sz="2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EMG Module: Results</a:t>
            </a:r>
            <a:endParaRPr/>
          </a:p>
        </p:txBody>
      </p:sp>
      <p:sp>
        <p:nvSpPr>
          <p:cNvPr id="128" name="Shape 128"/>
          <p:cNvSpPr txBox="1"/>
          <p:nvPr/>
        </p:nvSpPr>
        <p:spPr>
          <a:xfrm>
            <a:off x="348263" y="1343325"/>
            <a:ext cx="8607900" cy="68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Results of offline scenario</a:t>
            </a:r>
            <a:endParaRPr sz="2400"/>
          </a:p>
        </p:txBody>
      </p:sp>
      <p:pic>
        <p:nvPicPr>
          <p:cNvPr id="129" name="Shape 1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4250" y="2032725"/>
            <a:ext cx="6543400" cy="4825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EMG Module: Results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5" name="Shape 1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6438" y="1861300"/>
            <a:ext cx="6931124" cy="473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rtl="0"/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 algn="l" rtl="0"/>
            <a:r>
              <a:rPr lang="en-US" dirty="0"/>
              <a:t>GP sponsor:  </a:t>
            </a:r>
            <a:r>
              <a:rPr lang="en-US" dirty="0" err="1" smtClean="0"/>
              <a:t>IHub</a:t>
            </a:r>
            <a:r>
              <a:rPr lang="en-US" dirty="0" smtClean="0"/>
              <a:t>. </a:t>
            </a:r>
          </a:p>
          <a:p>
            <a:pPr algn="l" rtl="0"/>
            <a:r>
              <a:rPr lang="en-US" dirty="0"/>
              <a:t>Problem definition</a:t>
            </a:r>
            <a:r>
              <a:rPr lang="en-US" dirty="0" smtClean="0"/>
              <a:t>.</a:t>
            </a:r>
            <a:endParaRPr lang="en-US" dirty="0"/>
          </a:p>
          <a:p>
            <a:pPr lvl="0" algn="l" rtl="0"/>
            <a:r>
              <a:rPr lang="en-US" dirty="0" smtClean="0"/>
              <a:t>System design.</a:t>
            </a:r>
            <a:endParaRPr lang="en-US" dirty="0"/>
          </a:p>
          <a:p>
            <a:pPr lvl="0" algn="l" rtl="0"/>
            <a:r>
              <a:rPr lang="en-US" dirty="0" smtClean="0"/>
              <a:t>Integration algorithm.</a:t>
            </a:r>
          </a:p>
          <a:p>
            <a:pPr lvl="0" algn="l" rtl="0"/>
            <a:r>
              <a:rPr lang="en-US" dirty="0" smtClean="0"/>
              <a:t>Approach.</a:t>
            </a:r>
          </a:p>
          <a:p>
            <a:pPr lvl="0" algn="l" rtl="0"/>
            <a:r>
              <a:rPr lang="en-US" dirty="0" smtClean="0"/>
              <a:t>Future sight</a:t>
            </a:r>
            <a:endParaRPr lang="en-US" dirty="0"/>
          </a:p>
          <a:p>
            <a:pPr algn="l" rtl="0"/>
            <a:r>
              <a:rPr lang="en-US" dirty="0"/>
              <a:t>Gained </a:t>
            </a:r>
            <a:r>
              <a:rPr lang="en-US" dirty="0" smtClean="0"/>
              <a:t>skills.</a:t>
            </a:r>
            <a:endParaRPr lang="en-US" dirty="0"/>
          </a:p>
          <a:p>
            <a:pPr algn="l" rtl="0"/>
            <a:r>
              <a:rPr lang="en-US" dirty="0"/>
              <a:t>Gantt </a:t>
            </a:r>
            <a:r>
              <a:rPr lang="en-US" dirty="0" smtClean="0"/>
              <a:t>chart.</a:t>
            </a:r>
            <a:endParaRPr lang="en-US" dirty="0"/>
          </a:p>
          <a:p>
            <a:pPr lvl="0" algn="l" rtl="0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62442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CV Module: Dataset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Shape 141"/>
          <p:cNvSpPr txBox="1"/>
          <p:nvPr/>
        </p:nvSpPr>
        <p:spPr>
          <a:xfrm>
            <a:off x="457200" y="1064050"/>
            <a:ext cx="5620800" cy="7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SzPts val="1800"/>
              <a:buChar char="●"/>
            </a:pPr>
            <a:r>
              <a:rPr lang="en-US" sz="1800" b="1"/>
              <a:t>Amsterdam Library of Object Images (ALOI)</a:t>
            </a:r>
            <a:br>
              <a:rPr lang="en-US" sz="1800" b="1"/>
            </a:br>
            <a:endParaRPr sz="1800"/>
          </a:p>
        </p:txBody>
      </p:sp>
      <p:pic>
        <p:nvPicPr>
          <p:cNvPr id="142" name="Shape 1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8025" y="1983275"/>
            <a:ext cx="6967950" cy="448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CV Module: Methodology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8" name="Shape 148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923415" y="1867415"/>
            <a:ext cx="7297169" cy="39915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CV Module: Architecture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4" name="Shape 154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457200" y="2202332"/>
            <a:ext cx="8229600" cy="33216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CV Module: Common Problems</a:t>
            </a:r>
            <a:endParaRPr sz="4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1" i="0" u="sng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Imbalanced Classes</a:t>
            </a:r>
            <a:endParaRPr dirty="0"/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Suggested Solution: Re-Sampling the Dataset.</a:t>
            </a:r>
            <a:endParaRPr dirty="0"/>
          </a:p>
          <a:p>
            <a:pPr marL="0" marR="0" lvl="0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Shape 161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1" i="0" u="sng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Overfitting</a:t>
            </a:r>
            <a:endParaRPr sz="2800" b="1" i="0" u="sng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Suggested Solution: Dropout Regularization.</a:t>
            </a:r>
            <a:endParaRPr dirty="0"/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1" i="0" u="sng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2" name="Shape 16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5966" y="3124200"/>
            <a:ext cx="2838730" cy="32104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Shape 163" descr="Image result for overfitti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029200" y="3124200"/>
            <a:ext cx="2855595" cy="32104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sight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CV module:</a:t>
            </a:r>
          </a:p>
          <a:p>
            <a:pPr marL="0" indent="0">
              <a:buNone/>
            </a:pPr>
            <a:r>
              <a:rPr lang="en-US" dirty="0" smtClean="0"/>
              <a:t> &gt; Zooming effect.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&gt; Multilayered network.</a:t>
            </a:r>
          </a:p>
          <a:p>
            <a:endParaRPr lang="en-US" dirty="0"/>
          </a:p>
          <a:p>
            <a:r>
              <a:rPr lang="en-US" dirty="0" smtClean="0"/>
              <a:t>System functionality: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&gt; Add proportional control.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&gt; Add feedback loop.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369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Gained skills</a:t>
            </a:r>
            <a:endParaRPr lang="ar-E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dirty="0" smtClean="0"/>
              <a:t>Project management:</a:t>
            </a:r>
          </a:p>
          <a:p>
            <a:pPr marL="0" indent="0" algn="l" rtl="0">
              <a:buNone/>
            </a:pPr>
            <a:r>
              <a:rPr lang="en-US" dirty="0" smtClean="0"/>
              <a:t>    &gt; Time management, teamwork, cost management … etc.</a:t>
            </a:r>
          </a:p>
          <a:p>
            <a:pPr marL="0" indent="0" algn="l" rtl="0">
              <a:buNone/>
            </a:pPr>
            <a:r>
              <a:rPr lang="en-US" dirty="0"/>
              <a:t> </a:t>
            </a:r>
            <a:r>
              <a:rPr lang="en-US" dirty="0" smtClean="0"/>
              <a:t>   &gt; Research and guided self learning.</a:t>
            </a:r>
          </a:p>
          <a:p>
            <a:pPr algn="l" rtl="0"/>
            <a:r>
              <a:rPr lang="en-US" dirty="0" smtClean="0"/>
              <a:t>Professional </a:t>
            </a:r>
            <a:r>
              <a:rPr lang="en-US" dirty="0"/>
              <a:t>programming</a:t>
            </a:r>
            <a:r>
              <a:rPr lang="en-US" dirty="0" smtClean="0"/>
              <a:t>.</a:t>
            </a:r>
          </a:p>
          <a:p>
            <a:pPr algn="l" rtl="0"/>
            <a:r>
              <a:rPr lang="en-US" dirty="0" smtClean="0"/>
              <a:t>Data science and engineering.</a:t>
            </a:r>
          </a:p>
          <a:p>
            <a:pPr algn="l" rtl="0"/>
            <a:r>
              <a:rPr lang="en-US" dirty="0"/>
              <a:t>Working within a multidisciplinary environment.</a:t>
            </a:r>
          </a:p>
          <a:p>
            <a:pPr algn="l" rtl="0"/>
            <a:endParaRPr lang="en-US" dirty="0"/>
          </a:p>
          <a:p>
            <a:pPr algn="l" rtl="0"/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3248054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Gantt chart</a:t>
            </a:r>
            <a:endParaRPr lang="ar-E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2123768"/>
            <a:ext cx="6858000" cy="3982064"/>
          </a:xfrm>
        </p:spPr>
      </p:pic>
    </p:spTree>
    <p:extLst>
      <p:ext uri="{BB962C8B-B14F-4D97-AF65-F5344CB8AC3E}">
        <p14:creationId xmlns:p14="http://schemas.microsoft.com/office/powerpoint/2010/main" val="4127958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Contribution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07033734"/>
              </p:ext>
            </p:extLst>
          </p:nvPr>
        </p:nvGraphicFramePr>
        <p:xfrm>
          <a:off x="235531" y="1600199"/>
          <a:ext cx="8742213" cy="37168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6287">
                  <a:extLst>
                    <a:ext uri="{9D8B030D-6E8A-4147-A177-3AD203B41FA5}">
                      <a16:colId xmlns:a16="http://schemas.microsoft.com/office/drawing/2014/main" val="173855607"/>
                    </a:ext>
                  </a:extLst>
                </a:gridCol>
                <a:gridCol w="446427">
                  <a:extLst>
                    <a:ext uri="{9D8B030D-6E8A-4147-A177-3AD203B41FA5}">
                      <a16:colId xmlns:a16="http://schemas.microsoft.com/office/drawing/2014/main" val="3027779581"/>
                    </a:ext>
                  </a:extLst>
                </a:gridCol>
                <a:gridCol w="971357">
                  <a:extLst>
                    <a:ext uri="{9D8B030D-6E8A-4147-A177-3AD203B41FA5}">
                      <a16:colId xmlns:a16="http://schemas.microsoft.com/office/drawing/2014/main" val="1575102433"/>
                    </a:ext>
                  </a:extLst>
                </a:gridCol>
                <a:gridCol w="971357">
                  <a:extLst>
                    <a:ext uri="{9D8B030D-6E8A-4147-A177-3AD203B41FA5}">
                      <a16:colId xmlns:a16="http://schemas.microsoft.com/office/drawing/2014/main" val="3442806467"/>
                    </a:ext>
                  </a:extLst>
                </a:gridCol>
                <a:gridCol w="971357">
                  <a:extLst>
                    <a:ext uri="{9D8B030D-6E8A-4147-A177-3AD203B41FA5}">
                      <a16:colId xmlns:a16="http://schemas.microsoft.com/office/drawing/2014/main" val="145740980"/>
                    </a:ext>
                  </a:extLst>
                </a:gridCol>
                <a:gridCol w="971357">
                  <a:extLst>
                    <a:ext uri="{9D8B030D-6E8A-4147-A177-3AD203B41FA5}">
                      <a16:colId xmlns:a16="http://schemas.microsoft.com/office/drawing/2014/main" val="2944762169"/>
                    </a:ext>
                  </a:extLst>
                </a:gridCol>
                <a:gridCol w="971357">
                  <a:extLst>
                    <a:ext uri="{9D8B030D-6E8A-4147-A177-3AD203B41FA5}">
                      <a16:colId xmlns:a16="http://schemas.microsoft.com/office/drawing/2014/main" val="628917987"/>
                    </a:ext>
                  </a:extLst>
                </a:gridCol>
                <a:gridCol w="971357">
                  <a:extLst>
                    <a:ext uri="{9D8B030D-6E8A-4147-A177-3AD203B41FA5}">
                      <a16:colId xmlns:a16="http://schemas.microsoft.com/office/drawing/2014/main" val="4202052299"/>
                    </a:ext>
                  </a:extLst>
                </a:gridCol>
                <a:gridCol w="971357">
                  <a:extLst>
                    <a:ext uri="{9D8B030D-6E8A-4147-A177-3AD203B41FA5}">
                      <a16:colId xmlns:a16="http://schemas.microsoft.com/office/drawing/2014/main" val="2030155649"/>
                    </a:ext>
                  </a:extLst>
                </a:gridCol>
              </a:tblGrid>
              <a:tr h="76095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6377364"/>
                  </a:ext>
                </a:extLst>
              </a:tr>
              <a:tr h="67299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Abdelrahman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1040589"/>
                  </a:ext>
                </a:extLst>
              </a:tr>
              <a:tr h="760956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Ghadir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4196200"/>
                  </a:ext>
                </a:extLst>
              </a:tr>
              <a:tr h="760956">
                <a:tc>
                  <a:txBody>
                    <a:bodyPr/>
                    <a:lstStyle/>
                    <a:p>
                      <a:r>
                        <a:rPr lang="en-US" dirty="0" smtClean="0"/>
                        <a:t>Hanna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5476308"/>
                  </a:ext>
                </a:extLst>
              </a:tr>
              <a:tr h="760956">
                <a:tc>
                  <a:txBody>
                    <a:bodyPr/>
                    <a:lstStyle/>
                    <a:p>
                      <a:r>
                        <a:rPr lang="en-US" dirty="0" smtClean="0"/>
                        <a:t>Mostafa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78176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1521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rtl="0"/>
            <a:r>
              <a:rPr lang="en-US" dirty="0"/>
              <a:t>GP sponsor:  </a:t>
            </a:r>
            <a:r>
              <a:rPr lang="en-US" dirty="0" err="1"/>
              <a:t>IHub</a:t>
            </a:r>
            <a:r>
              <a:rPr lang="en-US" dirty="0"/>
              <a:t> 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6921" y="2996952"/>
            <a:ext cx="2810159" cy="1734666"/>
          </a:xfrm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7694" y="2362109"/>
            <a:ext cx="5724636" cy="33188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07655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	 Problem definition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76400"/>
            <a:ext cx="8229600" cy="4525963"/>
          </a:xfrm>
        </p:spPr>
        <p:txBody>
          <a:bodyPr>
            <a:normAutofit fontScale="85000" lnSpcReduction="20000"/>
          </a:bodyPr>
          <a:lstStyle/>
          <a:p>
            <a:pPr algn="l" rtl="0"/>
            <a:r>
              <a:rPr lang="en-US" sz="2800" dirty="0"/>
              <a:t> </a:t>
            </a:r>
            <a:r>
              <a:rPr lang="en-US" sz="2800" dirty="0" smtClean="0"/>
              <a:t>Amputation</a:t>
            </a:r>
            <a:r>
              <a:rPr lang="en-US" sz="2800" dirty="0"/>
              <a:t> </a:t>
            </a:r>
            <a:r>
              <a:rPr lang="en-US" sz="2800" dirty="0" smtClean="0"/>
              <a:t>problem and</a:t>
            </a:r>
          </a:p>
          <a:p>
            <a:pPr marL="0" indent="0" algn="l" rtl="0">
              <a:buNone/>
            </a:pPr>
            <a:r>
              <a:rPr lang="en-US" sz="2800" dirty="0"/>
              <a:t> </a:t>
            </a:r>
            <a:r>
              <a:rPr lang="en-US" sz="2800" dirty="0" smtClean="0"/>
              <a:t>   current status.</a:t>
            </a:r>
          </a:p>
          <a:p>
            <a:pPr marL="0" indent="0" algn="l" rtl="0">
              <a:buNone/>
            </a:pPr>
            <a:endParaRPr lang="en-US" sz="2800" dirty="0" smtClean="0"/>
          </a:p>
          <a:p>
            <a:pPr algn="l" rtl="0"/>
            <a:r>
              <a:rPr lang="en-US" sz="2800" dirty="0" err="1"/>
              <a:t>Transradial</a:t>
            </a:r>
            <a:r>
              <a:rPr lang="en-US" sz="2800" dirty="0"/>
              <a:t> </a:t>
            </a:r>
            <a:r>
              <a:rPr lang="en-US" sz="2800" dirty="0" smtClean="0"/>
              <a:t>amputation: a </a:t>
            </a:r>
            <a:r>
              <a:rPr lang="en-US" sz="2800" dirty="0"/>
              <a:t>story </a:t>
            </a:r>
            <a:r>
              <a:rPr lang="en-US" sz="2800" dirty="0" smtClean="0"/>
              <a:t>of </a:t>
            </a:r>
          </a:p>
          <a:p>
            <a:pPr marL="0" indent="0" algn="l" rtl="0">
              <a:buNone/>
            </a:pPr>
            <a:r>
              <a:rPr lang="en-US" sz="2800" dirty="0" smtClean="0"/>
              <a:t>dexterous </a:t>
            </a:r>
            <a:r>
              <a:rPr lang="en-US" sz="2800" dirty="0"/>
              <a:t>control</a:t>
            </a:r>
            <a:r>
              <a:rPr lang="en-US" sz="2800" dirty="0" smtClean="0"/>
              <a:t>.</a:t>
            </a:r>
          </a:p>
          <a:p>
            <a:pPr marL="0" indent="0" algn="l" rtl="0">
              <a:buNone/>
            </a:pPr>
            <a:endParaRPr lang="en-US" sz="2800" dirty="0" smtClean="0"/>
          </a:p>
          <a:p>
            <a:r>
              <a:rPr lang="en-US" sz="2800" dirty="0"/>
              <a:t>EMG:</a:t>
            </a:r>
          </a:p>
          <a:p>
            <a:pPr marL="0" indent="0">
              <a:buNone/>
            </a:pPr>
            <a:r>
              <a:rPr lang="en-US" sz="2800" dirty="0"/>
              <a:t>    &gt;Signal loss due to muscle atrophy</a:t>
            </a:r>
            <a:r>
              <a:rPr lang="en-US" sz="2800" dirty="0" smtClean="0"/>
              <a:t>.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Solution: hybrid control to</a:t>
            </a:r>
          </a:p>
          <a:p>
            <a:pPr marL="0" indent="0">
              <a:buNone/>
            </a:pPr>
            <a:r>
              <a:rPr lang="en-US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</a:t>
            </a:r>
            <a:r>
              <a:rPr lang="en-US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estore minimum function.</a:t>
            </a:r>
            <a:endParaRPr lang="en-US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l" rtl="0">
              <a:buNone/>
            </a:pPr>
            <a:endParaRPr lang="en-US" sz="2800" dirty="0" smtClean="0"/>
          </a:p>
          <a:p>
            <a:pPr marL="0" indent="0" algn="l" rtl="0">
              <a:buNone/>
            </a:pPr>
            <a:endParaRPr lang="en-US" sz="2800" dirty="0"/>
          </a:p>
          <a:p>
            <a:pPr algn="l" rtl="0"/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8203" y="1371600"/>
            <a:ext cx="1784207" cy="4496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27972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System design</a:t>
            </a:r>
            <a:endParaRPr 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600200"/>
            <a:ext cx="8601701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68230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Integration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EMG commands:</a:t>
            </a:r>
          </a:p>
          <a:p>
            <a:pPr marL="0" indent="0">
              <a:buNone/>
            </a:pPr>
            <a:r>
              <a:rPr lang="en-US" dirty="0" smtClean="0"/>
              <a:t>Restart, confirm, cancel, turn off.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CV grasp types:</a:t>
            </a:r>
          </a:p>
          <a:p>
            <a:pPr marL="0" indent="0">
              <a:buNone/>
            </a:pPr>
            <a:r>
              <a:rPr lang="en-US" dirty="0" smtClean="0"/>
              <a:t>Pinch, neutral, tripod, pronated.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Prosthetic hand modes:</a:t>
            </a:r>
          </a:p>
          <a:p>
            <a:pPr marL="0" indent="0">
              <a:buNone/>
            </a:pPr>
            <a:r>
              <a:rPr lang="en-US" dirty="0" smtClean="0"/>
              <a:t>Rest, </a:t>
            </a:r>
            <a:r>
              <a:rPr lang="en-US" dirty="0" err="1"/>
              <a:t>p</a:t>
            </a:r>
            <a:r>
              <a:rPr lang="en-US" dirty="0" err="1" smtClean="0"/>
              <a:t>reshape</a:t>
            </a:r>
            <a:r>
              <a:rPr lang="en-US" dirty="0" smtClean="0"/>
              <a:t>, grasp, release.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6671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Integration algorith</a:t>
            </a:r>
            <a:r>
              <a:rPr lang="en-US" dirty="0"/>
              <a:t>m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295400"/>
            <a:ext cx="7924800" cy="514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07385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dirty="0"/>
              <a:t>	</a:t>
            </a:r>
            <a:r>
              <a:rPr lang="en-US" dirty="0" smtClean="0"/>
              <a:t>Approach (Artificial Intelligence)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dirty="0" err="1" smtClean="0"/>
              <a:t>Limitaions</a:t>
            </a:r>
            <a:r>
              <a:rPr lang="en-US" dirty="0" smtClean="0"/>
              <a:t>?</a:t>
            </a:r>
          </a:p>
          <a:p>
            <a:pPr marL="0" indent="0" algn="l" rtl="0">
              <a:buNone/>
            </a:pPr>
            <a:r>
              <a:rPr lang="en-US" dirty="0" smtClean="0"/>
              <a:t>    </a:t>
            </a:r>
            <a:r>
              <a:rPr lang="en-US" dirty="0"/>
              <a:t>&gt; E</a:t>
            </a:r>
            <a:r>
              <a:rPr lang="en-US" dirty="0" smtClean="0"/>
              <a:t>xpensive computationally and </a:t>
            </a:r>
          </a:p>
          <a:p>
            <a:pPr marL="0" indent="0" algn="l" rtl="0">
              <a:buNone/>
            </a:pPr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en-US" dirty="0" err="1" smtClean="0"/>
              <a:t>undeterministic</a:t>
            </a:r>
            <a:r>
              <a:rPr lang="en-US" dirty="0" smtClean="0"/>
              <a:t>.</a:t>
            </a:r>
          </a:p>
          <a:p>
            <a:pPr marL="0" indent="0" algn="l" rtl="0">
              <a:buNone/>
            </a:pPr>
            <a:endParaRPr lang="en-US" sz="800" dirty="0" smtClean="0"/>
          </a:p>
          <a:p>
            <a:pPr algn="l" rtl="0"/>
            <a:r>
              <a:rPr lang="en-US" dirty="0"/>
              <a:t> </a:t>
            </a:r>
            <a:r>
              <a:rPr lang="en-US" dirty="0" smtClean="0"/>
              <a:t>Fit to the problem?</a:t>
            </a:r>
          </a:p>
          <a:p>
            <a:pPr marL="0" indent="0" algn="l" rtl="0">
              <a:buNone/>
            </a:pPr>
            <a:r>
              <a:rPr lang="en-US" dirty="0"/>
              <a:t> </a:t>
            </a:r>
            <a:r>
              <a:rPr lang="en-US" dirty="0" smtClean="0"/>
              <a:t>   &gt; Too many factors.</a:t>
            </a:r>
          </a:p>
          <a:p>
            <a:pPr marL="0" indent="0" algn="l" rtl="0">
              <a:buNone/>
            </a:pPr>
            <a:r>
              <a:rPr lang="en-US" dirty="0" smtClean="0"/>
              <a:t>    &gt; </a:t>
            </a:r>
            <a:r>
              <a:rPr lang="en-US" dirty="0" err="1" smtClean="0"/>
              <a:t>Biovariability</a:t>
            </a:r>
            <a:r>
              <a:rPr lang="en-US" dirty="0" smtClean="0"/>
              <a:t>.</a:t>
            </a:r>
          </a:p>
          <a:p>
            <a:pPr marL="0" indent="0" algn="l" rtl="0">
              <a:buNone/>
            </a:pPr>
            <a:r>
              <a:rPr lang="en-US" dirty="0" smtClean="0"/>
              <a:t>    </a:t>
            </a:r>
            <a:r>
              <a:rPr lang="en-US" dirty="0"/>
              <a:t>&gt; </a:t>
            </a:r>
            <a:r>
              <a:rPr lang="en-US" dirty="0" smtClean="0"/>
              <a:t>Scaling.</a:t>
            </a:r>
          </a:p>
          <a:p>
            <a:pPr marL="0" indent="0" algn="l" rtl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39136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Implementation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Raspberry-Pi 3 (Python 2) </a:t>
            </a:r>
          </a:p>
          <a:p>
            <a:pPr lvl="1"/>
            <a:r>
              <a:rPr lang="en-US" dirty="0" err="1" smtClean="0"/>
              <a:t>TensorFlow</a:t>
            </a:r>
            <a:r>
              <a:rPr lang="en-US" dirty="0" smtClean="0"/>
              <a:t> for Raspberry</a:t>
            </a:r>
          </a:p>
          <a:p>
            <a:pPr lvl="1"/>
            <a:r>
              <a:rPr lang="en-US" dirty="0" smtClean="0"/>
              <a:t>Open-MYO</a:t>
            </a:r>
          </a:p>
          <a:p>
            <a:r>
              <a:rPr lang="en-US" dirty="0" smtClean="0"/>
              <a:t>PC ( python 3 )</a:t>
            </a:r>
          </a:p>
          <a:p>
            <a:pPr lvl="1"/>
            <a:r>
              <a:rPr lang="en-US" dirty="0" err="1"/>
              <a:t>TensorFlow</a:t>
            </a:r>
            <a:r>
              <a:rPr lang="en-US" dirty="0"/>
              <a:t> </a:t>
            </a:r>
            <a:r>
              <a:rPr lang="en-US" dirty="0" err="1"/>
              <a:t>Fow</a:t>
            </a:r>
            <a:r>
              <a:rPr lang="en-US" dirty="0"/>
              <a:t> Windows</a:t>
            </a:r>
          </a:p>
          <a:p>
            <a:pPr lvl="1"/>
            <a:r>
              <a:rPr lang="en-US" dirty="0" err="1" smtClean="0"/>
              <a:t>Myo</a:t>
            </a:r>
            <a:r>
              <a:rPr lang="en-US" dirty="0" smtClean="0"/>
              <a:t>-Python</a:t>
            </a:r>
          </a:p>
          <a:p>
            <a:r>
              <a:rPr lang="en-US" dirty="0" err="1" smtClean="0"/>
              <a:t>Myo</a:t>
            </a:r>
            <a:r>
              <a:rPr lang="en-US" dirty="0" smtClean="0"/>
              <a:t> officially supports Windows </a:t>
            </a:r>
          </a:p>
          <a:p>
            <a:pPr marL="508000" lvl="1" indent="0">
              <a:buNone/>
            </a:pPr>
            <a:r>
              <a:rPr lang="en-US" dirty="0"/>
              <a:t>		</a:t>
            </a:r>
            <a:r>
              <a:rPr lang="en-US" dirty="0" smtClean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346328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690</TotalTime>
  <Words>403</Words>
  <Application>Microsoft Office PowerPoint</Application>
  <PresentationFormat>On-screen Show (4:3)</PresentationFormat>
  <Paragraphs>130</Paragraphs>
  <Slides>27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Adobe Garamond Pro Bold</vt:lpstr>
      <vt:lpstr>Arial</vt:lpstr>
      <vt:lpstr>Calibri</vt:lpstr>
      <vt:lpstr>Times New Roman</vt:lpstr>
      <vt:lpstr>Office Theme</vt:lpstr>
      <vt:lpstr>1_Office Theme</vt:lpstr>
      <vt:lpstr>2_Office Theme</vt:lpstr>
      <vt:lpstr>Computer Vision and Neural Machine Interface for Upper Limb Prostheses</vt:lpstr>
      <vt:lpstr>Agenda</vt:lpstr>
      <vt:lpstr>GP sponsor:  IHub  </vt:lpstr>
      <vt:lpstr>  Problem definition</vt:lpstr>
      <vt:lpstr>System design</vt:lpstr>
      <vt:lpstr>Integration algorithm</vt:lpstr>
      <vt:lpstr>Integration algorithm</vt:lpstr>
      <vt:lpstr> Approach (Artificial Intelligence)</vt:lpstr>
      <vt:lpstr>System Implementation</vt:lpstr>
      <vt:lpstr>Online Scenario</vt:lpstr>
      <vt:lpstr>Online Scenario</vt:lpstr>
      <vt:lpstr>Semi Real-time System</vt:lpstr>
      <vt:lpstr>Real-time System</vt:lpstr>
      <vt:lpstr>EMG Module: Dataset</vt:lpstr>
      <vt:lpstr>EMG Module: Dataset</vt:lpstr>
      <vt:lpstr>EMG Module: Methodology</vt:lpstr>
      <vt:lpstr>EMG Module: Pipeline</vt:lpstr>
      <vt:lpstr>EMG Module: Results</vt:lpstr>
      <vt:lpstr> EMG Module: Results </vt:lpstr>
      <vt:lpstr> CV Module: Dataset </vt:lpstr>
      <vt:lpstr>CV Module: Methodology</vt:lpstr>
      <vt:lpstr>CV Module: Architecture</vt:lpstr>
      <vt:lpstr>CV Module: Common Problems</vt:lpstr>
      <vt:lpstr>Future sight</vt:lpstr>
      <vt:lpstr>Gained skills</vt:lpstr>
      <vt:lpstr>Gantt chart</vt:lpstr>
      <vt:lpstr>Team Contribution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Overall agenda</dc:title>
  <cp:lastModifiedBy>Hanna Nabil</cp:lastModifiedBy>
  <cp:revision>12</cp:revision>
  <dcterms:modified xsi:type="dcterms:W3CDTF">2018-07-14T12:44:35Z</dcterms:modified>
</cp:coreProperties>
</file>