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6" r:id="rId3"/>
    <p:sldMasterId id="2147483678" r:id="rId4"/>
    <p:sldMasterId id="2147483690" r:id="rId5"/>
    <p:sldMasterId id="2147483702" r:id="rId6"/>
  </p:sldMasterIdLst>
  <p:notesMasterIdLst>
    <p:notesMasterId r:id="rId37"/>
  </p:notesMasterIdLst>
  <p:sldIdLst>
    <p:sldId id="257" r:id="rId7"/>
    <p:sldId id="288" r:id="rId8"/>
    <p:sldId id="259" r:id="rId9"/>
    <p:sldId id="260" r:id="rId10"/>
    <p:sldId id="289" r:id="rId11"/>
    <p:sldId id="290" r:id="rId12"/>
    <p:sldId id="291" r:id="rId13"/>
    <p:sldId id="292" r:id="rId14"/>
    <p:sldId id="256" r:id="rId15"/>
    <p:sldId id="304" r:id="rId16"/>
    <p:sldId id="295" r:id="rId17"/>
    <p:sldId id="306" r:id="rId18"/>
    <p:sldId id="305" r:id="rId19"/>
    <p:sldId id="296" r:id="rId20"/>
    <p:sldId id="298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99" r:id="rId33"/>
    <p:sldId id="300" r:id="rId34"/>
    <p:sldId id="301" r:id="rId35"/>
    <p:sldId id="30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F9B9-F536-4595-B1CE-037E9BCFFC53}" type="datetimeFigureOut">
              <a:rPr lang="en-US" smtClean="0"/>
              <a:t>16-07-2018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F2D2C-F518-4813-8AE0-269E05AC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125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414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970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332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2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02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09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82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858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16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58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16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47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69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63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712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09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643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30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472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054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498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197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16-07-2018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en-US" sz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B6F15528-21DE-4FAA-801E-634DDDAF4B2B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>
                <a:defRPr/>
              </a:pPr>
              <a:t>‹#›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960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49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0323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964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094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463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477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8633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737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921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676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52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81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906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3702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448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765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19838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5428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043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1189604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63634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59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40877768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4483901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2181828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614874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6273979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8488017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7412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3676164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3909449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32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4679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16398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6565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5144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03066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838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8029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0466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3749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76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65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15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1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08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8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8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42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71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1580288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67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86001"/>
            <a:ext cx="7772400" cy="16795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dobe Garamond Pro Bold" pitchFamily="18" charset="0"/>
              </a:rPr>
              <a:t>Computer Vision and Neural Machine Interface for Upper Limb Prostheses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905001" y="4800600"/>
            <a:ext cx="3886199" cy="1371600"/>
          </a:xfrm>
        </p:spPr>
        <p:txBody>
          <a:bodyPr/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Supervised by: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Dr.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Meena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AbdelMaseeh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16436" y="4308763"/>
            <a:ext cx="3200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 i="1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Team members:</a:t>
            </a:r>
          </a:p>
          <a:p>
            <a:pPr>
              <a:defRPr/>
            </a:pPr>
            <a:r>
              <a:rPr lang="en-US" sz="2000" dirty="0" err="1">
                <a:solidFill>
                  <a:srgbClr val="1F497D">
                    <a:lumMod val="75000"/>
                  </a:srgbClr>
                </a:solidFill>
                <a:latin typeface="Calibri"/>
              </a:rPr>
              <a:t>Abdelrahman</a:t>
            </a:r>
            <a:r>
              <a:rPr lang="en-US" sz="200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1F497D">
                    <a:lumMod val="75000"/>
                  </a:srgbClr>
                </a:solidFill>
                <a:latin typeface="Calibri"/>
              </a:rPr>
              <a:t>Hamza</a:t>
            </a:r>
            <a:endParaRPr lang="en-US" sz="2000" dirty="0">
              <a:solidFill>
                <a:srgbClr val="1F497D">
                  <a:lumMod val="75000"/>
                </a:srgbClr>
              </a:solidFill>
              <a:latin typeface="Calibri"/>
            </a:endParaRPr>
          </a:p>
          <a:p>
            <a:pPr>
              <a:defRPr/>
            </a:pPr>
            <a:r>
              <a:rPr lang="en-US" sz="2000" dirty="0" err="1">
                <a:solidFill>
                  <a:srgbClr val="1F497D">
                    <a:lumMod val="75000"/>
                  </a:srgbClr>
                </a:solidFill>
                <a:latin typeface="Calibri"/>
              </a:rPr>
              <a:t>Ghadir</a:t>
            </a:r>
            <a:r>
              <a:rPr lang="en-US" sz="200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1F497D">
                    <a:lumMod val="75000"/>
                  </a:srgbClr>
                </a:solidFill>
                <a:latin typeface="Calibri"/>
              </a:rPr>
              <a:t>Moemen</a:t>
            </a:r>
            <a:endParaRPr lang="en-US" sz="2000" dirty="0">
              <a:solidFill>
                <a:srgbClr val="1F497D">
                  <a:lumMod val="75000"/>
                </a:srgbClr>
              </a:solidFill>
              <a:latin typeface="Calibri"/>
            </a:endParaRPr>
          </a:p>
          <a:p>
            <a:pPr>
              <a:defRPr/>
            </a:pPr>
            <a:r>
              <a:rPr lang="en-US" sz="200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Hanna Nabil</a:t>
            </a:r>
          </a:p>
          <a:p>
            <a:pPr>
              <a:defRPr/>
            </a:pPr>
            <a:r>
              <a:rPr lang="en-US" sz="2000" dirty="0" err="1">
                <a:solidFill>
                  <a:srgbClr val="1F497D">
                    <a:lumMod val="75000"/>
                  </a:srgbClr>
                </a:solidFill>
                <a:latin typeface="Calibri"/>
              </a:rPr>
              <a:t>Mostafa</a:t>
            </a:r>
            <a:r>
              <a:rPr lang="en-US" sz="200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1F497D">
                    <a:lumMod val="75000"/>
                  </a:srgbClr>
                </a:solidFill>
                <a:latin typeface="Calibri"/>
              </a:rPr>
              <a:t>Elwafa</a:t>
            </a:r>
            <a:endParaRPr lang="en-US" sz="2000" dirty="0">
              <a:solidFill>
                <a:srgbClr val="1F497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2" y="304800"/>
            <a:ext cx="13247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550" y="426244"/>
            <a:ext cx="1918651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2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sz="2800" b="1" dirty="0" smtClean="0"/>
              <a:t>Components 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5577" y="1557640"/>
            <a:ext cx="945750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31800">
              <a:spcBef>
                <a:spcPts val="640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Raspberry-Pi 3 Model </a:t>
            </a: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B</a:t>
            </a:r>
          </a:p>
          <a:p>
            <a:pPr marL="939800" lvl="1" indent="-457200">
              <a:spcBef>
                <a:spcPts val="640"/>
              </a:spcBef>
              <a:buClr>
                <a:srgbClr val="000000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MYO </a:t>
            </a:r>
            <a:r>
              <a:rPr lang="en-US" sz="3200" kern="0" dirty="0" err="1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ArmBand</a:t>
            </a: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marL="939800" lvl="1" indent="-457200">
              <a:spcBef>
                <a:spcPts val="640"/>
              </a:spcBef>
              <a:buClr>
                <a:srgbClr val="000000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Raspberry Bluetooth </a:t>
            </a:r>
          </a:p>
          <a:p>
            <a:pPr marL="939800" lvl="1" indent="-457200">
              <a:spcBef>
                <a:spcPts val="640"/>
              </a:spcBef>
              <a:buClr>
                <a:srgbClr val="000000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USB Camera</a:t>
            </a:r>
            <a:endParaRPr lang="en-US" sz="32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457200" lvl="0" indent="-431800">
              <a:spcBef>
                <a:spcPts val="640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PC</a:t>
            </a: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939800" lvl="1" indent="-457200">
              <a:spcBef>
                <a:spcPts val="640"/>
              </a:spcBef>
              <a:buClr>
                <a:srgbClr val="000000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MYO </a:t>
            </a:r>
            <a:r>
              <a:rPr lang="en-US" sz="32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ArmBand</a:t>
            </a:r>
            <a:r>
              <a:rPr lang="en-US" sz="32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marL="939800" lvl="1" indent="-457200">
              <a:spcBef>
                <a:spcPts val="640"/>
              </a:spcBef>
              <a:buClr>
                <a:srgbClr val="000000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MYO USB </a:t>
            </a:r>
            <a:r>
              <a:rPr lang="en-US" sz="32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Bluetooth </a:t>
            </a:r>
            <a:endParaRPr lang="en-US" sz="3200" kern="0" dirty="0" smtClea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939800" lvl="1" indent="-457200">
              <a:spcBef>
                <a:spcPts val="640"/>
              </a:spcBef>
              <a:buClr>
                <a:srgbClr val="000000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HD Webcam Camera </a:t>
            </a:r>
            <a:endParaRPr lang="en-US" sz="32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02" y="996364"/>
            <a:ext cx="2500993" cy="1610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19" y="4567405"/>
            <a:ext cx="1749667" cy="984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98" y="2180579"/>
            <a:ext cx="1292888" cy="1406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0" y="2606446"/>
            <a:ext cx="1184693" cy="11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054"/>
            <a:ext cx="10972800" cy="1143000"/>
          </a:xfrm>
        </p:spPr>
        <p:txBody>
          <a:bodyPr/>
          <a:lstStyle/>
          <a:p>
            <a:r>
              <a:rPr lang="en-US" dirty="0"/>
              <a:t>EMG </a:t>
            </a:r>
            <a:r>
              <a:rPr lang="en-US" dirty="0" smtClean="0"/>
              <a:t>Acquisition in Real-time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227" y="964801"/>
            <a:ext cx="11482251" cy="5486400"/>
          </a:xfrm>
        </p:spPr>
        <p:txBody>
          <a:bodyPr/>
          <a:lstStyle/>
          <a:p>
            <a:r>
              <a:rPr lang="en-US" dirty="0" smtClean="0"/>
              <a:t>Open MYO</a:t>
            </a:r>
          </a:p>
          <a:p>
            <a:r>
              <a:rPr lang="en-US" dirty="0" smtClean="0"/>
              <a:t>EMG Training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Our Protocol</a:t>
            </a:r>
          </a:p>
          <a:p>
            <a:endParaRPr lang="en-US" dirty="0"/>
          </a:p>
          <a:p>
            <a:pPr marL="25400" indent="0">
              <a:buNone/>
            </a:pPr>
            <a:endParaRPr lang="en-US" dirty="0" smtClean="0"/>
          </a:p>
          <a:p>
            <a:pPr marL="254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EMG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EMG Classifier in Real-time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656" r="6745"/>
          <a:stretch/>
        </p:blipFill>
        <p:spPr>
          <a:xfrm>
            <a:off x="8477799" y="4065636"/>
            <a:ext cx="3104601" cy="2278305"/>
          </a:xfrm>
          <a:prstGeom prst="rect">
            <a:avLst/>
          </a:prstGeom>
        </p:spPr>
      </p:pic>
      <p:sp>
        <p:nvSpPr>
          <p:cNvPr id="18" name="Rectangle 44">
            <a:extLst>
              <a:ext uri="{FF2B5EF4-FFF2-40B4-BE49-F238E27FC236}">
                <a16:creationId xmlns:a16="http://schemas.microsoft.com/office/drawing/2014/main" id="{1964E7A9-2143-493D-98E6-9992613ED04B}"/>
              </a:ext>
            </a:extLst>
          </p:cNvPr>
          <p:cNvSpPr/>
          <p:nvPr/>
        </p:nvSpPr>
        <p:spPr>
          <a:xfrm>
            <a:off x="9268695" y="2744647"/>
            <a:ext cx="1948164" cy="75019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ysClr val="window" lastClr="FFFFFF"/>
          </a:solidFill>
          <a:ln w="63500" cap="flat" cmpd="sng" algn="ctr">
            <a:solidFill>
              <a:srgbClr val="E6260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BDD2666E-909E-4729-A280-474E64A8E3C7}"/>
              </a:ext>
            </a:extLst>
          </p:cNvPr>
          <p:cNvSpPr/>
          <p:nvPr/>
        </p:nvSpPr>
        <p:spPr>
          <a:xfrm>
            <a:off x="7583687" y="2734300"/>
            <a:ext cx="1948164" cy="75019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ysClr val="window" lastClr="FFFFFF"/>
          </a:solidFill>
          <a:ln w="63500" cap="flat" cmpd="sng" algn="ctr">
            <a:solidFill>
              <a:srgbClr val="FBA2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C3589-FABB-4A06-84CF-A1A4822D7639}"/>
              </a:ext>
            </a:extLst>
          </p:cNvPr>
          <p:cNvSpPr txBox="1"/>
          <p:nvPr/>
        </p:nvSpPr>
        <p:spPr>
          <a:xfrm>
            <a:off x="7922940" y="2952077"/>
            <a:ext cx="79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20</a:t>
            </a:r>
            <a:endParaRPr lang="ko-KR" altLang="en-US" b="1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74F674A9-0224-4C2A-8499-64AF34822805}"/>
              </a:ext>
            </a:extLst>
          </p:cNvPr>
          <p:cNvSpPr/>
          <p:nvPr/>
        </p:nvSpPr>
        <p:spPr>
          <a:xfrm>
            <a:off x="5898678" y="2737749"/>
            <a:ext cx="1948164" cy="75019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ysClr val="window" lastClr="FFFFFF"/>
          </a:solidFill>
          <a:ln w="63500" cap="flat" cmpd="sng" algn="ctr">
            <a:solidFill>
              <a:srgbClr val="90C22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Rectangle 44">
            <a:extLst>
              <a:ext uri="{FF2B5EF4-FFF2-40B4-BE49-F238E27FC236}">
                <a16:creationId xmlns:a16="http://schemas.microsoft.com/office/drawing/2014/main" id="{4B6A6A7C-2646-4EFE-AD92-61D2446ABA16}"/>
              </a:ext>
            </a:extLst>
          </p:cNvPr>
          <p:cNvSpPr/>
          <p:nvPr/>
        </p:nvSpPr>
        <p:spPr>
          <a:xfrm>
            <a:off x="4213669" y="2741198"/>
            <a:ext cx="1948164" cy="75019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ysClr val="window" lastClr="FFFFFF"/>
          </a:solidFill>
          <a:ln w="63500" cap="flat" cmpd="sng" algn="ctr">
            <a:solidFill>
              <a:srgbClr val="07A39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Rectangle 44">
            <a:extLst>
              <a:ext uri="{FF2B5EF4-FFF2-40B4-BE49-F238E27FC236}">
                <a16:creationId xmlns:a16="http://schemas.microsoft.com/office/drawing/2014/main" id="{9F7ACB6D-6D7E-4DC3-B79A-8ADBA55CE9C0}"/>
              </a:ext>
            </a:extLst>
          </p:cNvPr>
          <p:cNvSpPr/>
          <p:nvPr/>
        </p:nvSpPr>
        <p:spPr>
          <a:xfrm>
            <a:off x="2528660" y="2744647"/>
            <a:ext cx="1948164" cy="75019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ysClr val="window" lastClr="FFFFFF"/>
          </a:solidFill>
          <a:ln w="63500" cap="flat" cmpd="sng" algn="ctr">
            <a:solidFill>
              <a:srgbClr val="0680C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Rectangle 44">
            <a:extLst>
              <a:ext uri="{FF2B5EF4-FFF2-40B4-BE49-F238E27FC236}">
                <a16:creationId xmlns:a16="http://schemas.microsoft.com/office/drawing/2014/main" id="{12DBCA18-0611-44C6-A6D4-F417859D9B45}"/>
              </a:ext>
            </a:extLst>
          </p:cNvPr>
          <p:cNvSpPr/>
          <p:nvPr/>
        </p:nvSpPr>
        <p:spPr>
          <a:xfrm>
            <a:off x="843651" y="2748096"/>
            <a:ext cx="1948164" cy="75019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ysClr val="window" lastClr="FFFFFF"/>
          </a:solidFill>
          <a:ln w="63500" cap="flat" cmpd="sng" algn="ctr">
            <a:solidFill>
              <a:srgbClr val="57687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직사각형 113">
            <a:extLst>
              <a:ext uri="{FF2B5EF4-FFF2-40B4-BE49-F238E27FC236}">
                <a16:creationId xmlns:a16="http://schemas.microsoft.com/office/drawing/2014/main" id="{31511553-7225-4FAE-BE0B-E24BDB949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04" y="2924733"/>
            <a:ext cx="1249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charset="0"/>
              </a:rPr>
              <a:t>Samples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B27EE-E1DC-49A1-8FF3-9415DC9022DF}"/>
              </a:ext>
            </a:extLst>
          </p:cNvPr>
          <p:cNvSpPr txBox="1"/>
          <p:nvPr/>
        </p:nvSpPr>
        <p:spPr>
          <a:xfrm>
            <a:off x="2819001" y="2952077"/>
            <a:ext cx="79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20</a:t>
            </a:r>
            <a:endParaRPr lang="ko-KR" altLang="en-US" b="1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19AE64-B7F1-4FC8-B8EE-DE1A5EC144D6}"/>
              </a:ext>
            </a:extLst>
          </p:cNvPr>
          <p:cNvSpPr txBox="1"/>
          <p:nvPr/>
        </p:nvSpPr>
        <p:spPr>
          <a:xfrm>
            <a:off x="4520314" y="2952077"/>
            <a:ext cx="79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20</a:t>
            </a:r>
            <a:endParaRPr lang="ko-KR" altLang="en-US" b="1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F939A-7A16-46E8-89A9-7D77452A9302}"/>
              </a:ext>
            </a:extLst>
          </p:cNvPr>
          <p:cNvSpPr txBox="1"/>
          <p:nvPr/>
        </p:nvSpPr>
        <p:spPr>
          <a:xfrm>
            <a:off x="6221627" y="2952077"/>
            <a:ext cx="79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20</a:t>
            </a:r>
            <a:endParaRPr lang="ko-KR" altLang="en-US" b="1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FFAD94-16B0-4004-B64C-46CE8197FF02}"/>
              </a:ext>
            </a:extLst>
          </p:cNvPr>
          <p:cNvSpPr txBox="1"/>
          <p:nvPr/>
        </p:nvSpPr>
        <p:spPr>
          <a:xfrm>
            <a:off x="9624254" y="2952077"/>
            <a:ext cx="79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20</a:t>
            </a:r>
            <a:endParaRPr lang="ko-KR" altLang="en-US" b="1" dirty="0">
              <a:solidFill>
                <a:srgbClr val="000000">
                  <a:lumMod val="75000"/>
                  <a:lumOff val="25000"/>
                </a:srgbClr>
              </a:solidFill>
              <a:cs typeface="Arial" pitchFamily="34" charset="0"/>
            </a:endParaRPr>
          </a:p>
        </p:txBody>
      </p:sp>
      <p:grpSp>
        <p:nvGrpSpPr>
          <p:cNvPr id="30" name="Group 34">
            <a:extLst>
              <a:ext uri="{FF2B5EF4-FFF2-40B4-BE49-F238E27FC236}">
                <a16:creationId xmlns:a16="http://schemas.microsoft.com/office/drawing/2014/main" id="{C55FA84C-F0FE-47FD-B6B7-60E3B8E55202}"/>
              </a:ext>
            </a:extLst>
          </p:cNvPr>
          <p:cNvGrpSpPr/>
          <p:nvPr/>
        </p:nvGrpSpPr>
        <p:grpSpPr>
          <a:xfrm>
            <a:off x="4160276" y="3622442"/>
            <a:ext cx="1805491" cy="1613994"/>
            <a:chOff x="6573289" y="1811362"/>
            <a:chExt cx="1805491" cy="1613994"/>
          </a:xfrm>
          <a:solidFill>
            <a:sysClr val="window" lastClr="FFFFFF">
              <a:lumMod val="95000"/>
            </a:sysClr>
          </a:solidFill>
        </p:grpSpPr>
        <p:sp>
          <p:nvSpPr>
            <p:cNvPr id="31" name="Rounded Rectangle 35">
              <a:extLst>
                <a:ext uri="{FF2B5EF4-FFF2-40B4-BE49-F238E27FC236}">
                  <a16:creationId xmlns:a16="http://schemas.microsoft.com/office/drawing/2014/main" id="{59B83D5E-FE37-406C-9243-18D3C1EC0741}"/>
                </a:ext>
              </a:extLst>
            </p:cNvPr>
            <p:cNvSpPr/>
            <p:nvPr/>
          </p:nvSpPr>
          <p:spPr>
            <a:xfrm>
              <a:off x="6573289" y="1811362"/>
              <a:ext cx="1805491" cy="1613994"/>
            </a:xfrm>
            <a:prstGeom prst="roundRect">
              <a:avLst/>
            </a:prstGeom>
            <a:grpFill/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alpha val="19000"/>
                    </a:sysClr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32" name="Group 36">
              <a:extLst>
                <a:ext uri="{FF2B5EF4-FFF2-40B4-BE49-F238E27FC236}">
                  <a16:creationId xmlns:a16="http://schemas.microsoft.com/office/drawing/2014/main" id="{FFFFD4BD-78ED-4E8C-8914-896C00787F68}"/>
                </a:ext>
              </a:extLst>
            </p:cNvPr>
            <p:cNvGrpSpPr/>
            <p:nvPr/>
          </p:nvGrpSpPr>
          <p:grpSpPr>
            <a:xfrm>
              <a:off x="6664443" y="1879727"/>
              <a:ext cx="1623182" cy="1477265"/>
              <a:chOff x="6210998" y="1433695"/>
              <a:chExt cx="1457346" cy="1477265"/>
            </a:xfrm>
            <a:grpFill/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165A2E-E391-4D1D-A0CB-090B7ADC33C4}"/>
                  </a:ext>
                </a:extLst>
              </p:cNvPr>
              <p:cNvSpPr txBox="1"/>
              <p:nvPr/>
            </p:nvSpPr>
            <p:spPr>
              <a:xfrm>
                <a:off x="6210998" y="1433695"/>
                <a:ext cx="1457346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Your Text  Here</a:t>
                </a:r>
                <a:endPara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1F874D-6DB0-4CF7-84D4-26BD975C8559}"/>
                  </a:ext>
                </a:extLst>
              </p:cNvPr>
              <p:cNvSpPr txBox="1"/>
              <p:nvPr/>
            </p:nvSpPr>
            <p:spPr>
              <a:xfrm>
                <a:off x="6210998" y="1710631"/>
                <a:ext cx="1457346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You can simply impress your audience and add a unique zing and appeal to your Presentations </a:t>
                </a: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35" name="Group 29">
            <a:extLst>
              <a:ext uri="{FF2B5EF4-FFF2-40B4-BE49-F238E27FC236}">
                <a16:creationId xmlns:a16="http://schemas.microsoft.com/office/drawing/2014/main" id="{0BA56586-3479-47A3-B970-7A7EE0C8926C}"/>
              </a:ext>
            </a:extLst>
          </p:cNvPr>
          <p:cNvGrpSpPr/>
          <p:nvPr/>
        </p:nvGrpSpPr>
        <p:grpSpPr>
          <a:xfrm>
            <a:off x="640450" y="3603628"/>
            <a:ext cx="1805491" cy="1613994"/>
            <a:chOff x="3505984" y="1744824"/>
            <a:chExt cx="1805491" cy="1613994"/>
          </a:xfrm>
          <a:solidFill>
            <a:sysClr val="window" lastClr="FFFFFF">
              <a:lumMod val="95000"/>
            </a:sysClr>
          </a:solidFill>
        </p:grpSpPr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id="{79D01FAC-01BB-44C0-B5E7-B5B571879DEF}"/>
                </a:ext>
              </a:extLst>
            </p:cNvPr>
            <p:cNvSpPr/>
            <p:nvPr/>
          </p:nvSpPr>
          <p:spPr>
            <a:xfrm>
              <a:off x="3505984" y="1744824"/>
              <a:ext cx="1805491" cy="1613994"/>
            </a:xfrm>
            <a:prstGeom prst="roundRect">
              <a:avLst/>
            </a:prstGeom>
            <a:grpFill/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alpha val="19000"/>
                    </a:sysClr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37" name="Group 31">
              <a:extLst>
                <a:ext uri="{FF2B5EF4-FFF2-40B4-BE49-F238E27FC236}">
                  <a16:creationId xmlns:a16="http://schemas.microsoft.com/office/drawing/2014/main" id="{9C7AC48F-CAB8-472B-AFC3-A6C87766BB34}"/>
                </a:ext>
              </a:extLst>
            </p:cNvPr>
            <p:cNvGrpSpPr/>
            <p:nvPr/>
          </p:nvGrpSpPr>
          <p:grpSpPr>
            <a:xfrm>
              <a:off x="3597138" y="1813189"/>
              <a:ext cx="1623182" cy="1477265"/>
              <a:chOff x="6210998" y="1433695"/>
              <a:chExt cx="1457346" cy="1477265"/>
            </a:xfrm>
            <a:grpFill/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3D3797-AFEB-4F94-8F10-D8949D196FB8}"/>
                  </a:ext>
                </a:extLst>
              </p:cNvPr>
              <p:cNvSpPr txBox="1"/>
              <p:nvPr/>
            </p:nvSpPr>
            <p:spPr>
              <a:xfrm>
                <a:off x="6210998" y="1433695"/>
                <a:ext cx="1457346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Your Text  Here</a:t>
                </a:r>
                <a:endPara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13F8CB-40B5-457A-8A1F-A16BA3BED2F9}"/>
                  </a:ext>
                </a:extLst>
              </p:cNvPr>
              <p:cNvSpPr txBox="1"/>
              <p:nvPr/>
            </p:nvSpPr>
            <p:spPr>
              <a:xfrm>
                <a:off x="6210998" y="1710631"/>
                <a:ext cx="1457346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You can simply impress your audience and add a unique zing and appeal to your Presentations </a:t>
                </a: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EC0A662A-CC84-4CB0-94AE-5C272DFA913F}"/>
              </a:ext>
            </a:extLst>
          </p:cNvPr>
          <p:cNvGrpSpPr/>
          <p:nvPr/>
        </p:nvGrpSpPr>
        <p:grpSpPr>
          <a:xfrm>
            <a:off x="2445940" y="3625891"/>
            <a:ext cx="1805491" cy="1613994"/>
            <a:chOff x="6573289" y="1811362"/>
            <a:chExt cx="1805491" cy="1613994"/>
          </a:xfrm>
          <a:solidFill>
            <a:sysClr val="window" lastClr="FFFFFF">
              <a:lumMod val="95000"/>
            </a:sysClr>
          </a:solidFill>
        </p:grpSpPr>
        <p:sp>
          <p:nvSpPr>
            <p:cNvPr id="41" name="Rounded Rectangle 35">
              <a:extLst>
                <a:ext uri="{FF2B5EF4-FFF2-40B4-BE49-F238E27FC236}">
                  <a16:creationId xmlns:a16="http://schemas.microsoft.com/office/drawing/2014/main" id="{52AF3780-D229-44E3-96DF-27E2207C83B6}"/>
                </a:ext>
              </a:extLst>
            </p:cNvPr>
            <p:cNvSpPr/>
            <p:nvPr/>
          </p:nvSpPr>
          <p:spPr>
            <a:xfrm>
              <a:off x="6573289" y="1811362"/>
              <a:ext cx="1805491" cy="1613994"/>
            </a:xfrm>
            <a:prstGeom prst="roundRect">
              <a:avLst/>
            </a:prstGeom>
            <a:grpFill/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alpha val="19000"/>
                    </a:sysClr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42" name="Group 36">
              <a:extLst>
                <a:ext uri="{FF2B5EF4-FFF2-40B4-BE49-F238E27FC236}">
                  <a16:creationId xmlns:a16="http://schemas.microsoft.com/office/drawing/2014/main" id="{785BA0CE-2EAE-4036-AD5F-2889252BE318}"/>
                </a:ext>
              </a:extLst>
            </p:cNvPr>
            <p:cNvGrpSpPr/>
            <p:nvPr/>
          </p:nvGrpSpPr>
          <p:grpSpPr>
            <a:xfrm>
              <a:off x="6664443" y="1879727"/>
              <a:ext cx="1623182" cy="1477265"/>
              <a:chOff x="6210998" y="1433695"/>
              <a:chExt cx="1457346" cy="1477265"/>
            </a:xfrm>
            <a:grpFill/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409E81-1A9D-4DC7-8225-44EB4290EAF3}"/>
                  </a:ext>
                </a:extLst>
              </p:cNvPr>
              <p:cNvSpPr txBox="1"/>
              <p:nvPr/>
            </p:nvSpPr>
            <p:spPr>
              <a:xfrm>
                <a:off x="6210998" y="1433695"/>
                <a:ext cx="1457346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Your Text  Here</a:t>
                </a:r>
                <a:endPara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9E913A0-D86A-47A7-AEAD-C7F1638EE768}"/>
                  </a:ext>
                </a:extLst>
              </p:cNvPr>
              <p:cNvSpPr txBox="1"/>
              <p:nvPr/>
            </p:nvSpPr>
            <p:spPr>
              <a:xfrm>
                <a:off x="6210998" y="1710631"/>
                <a:ext cx="1457346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You can simply impress your audience and add a unique zing and appeal to your Presentations </a:t>
                </a: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73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EMG Classifier in Real-time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74" name="Right Arrow 3">
            <a:extLst>
              <a:ext uri="{FF2B5EF4-FFF2-40B4-BE49-F238E27FC236}">
                <a16:creationId xmlns:a16="http://schemas.microsoft.com/office/drawing/2014/main" id="{E55F9C46-A8C3-43F6-89FB-B2CF897A6830}"/>
              </a:ext>
            </a:extLst>
          </p:cNvPr>
          <p:cNvSpPr/>
          <p:nvPr/>
        </p:nvSpPr>
        <p:spPr>
          <a:xfrm>
            <a:off x="85934" y="1454186"/>
            <a:ext cx="5934859" cy="4666480"/>
          </a:xfrm>
          <a:prstGeom prst="rightArrow">
            <a:avLst>
              <a:gd name="adj1" fmla="val 73994"/>
              <a:gd name="adj2" fmla="val 38003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75" name="Rounded Rectangle 4">
            <a:extLst>
              <a:ext uri="{FF2B5EF4-FFF2-40B4-BE49-F238E27FC236}">
                <a16:creationId xmlns:a16="http://schemas.microsoft.com/office/drawing/2014/main" id="{C1C7D177-0BFA-4E0C-A432-713EC983674A}"/>
              </a:ext>
            </a:extLst>
          </p:cNvPr>
          <p:cNvSpPr/>
          <p:nvPr/>
        </p:nvSpPr>
        <p:spPr>
          <a:xfrm>
            <a:off x="6096000" y="1499120"/>
            <a:ext cx="5942499" cy="5032309"/>
          </a:xfrm>
          <a:prstGeom prst="roundRect">
            <a:avLst>
              <a:gd name="adj" fmla="val 104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76" name="Rounded Rectangle 11">
            <a:extLst>
              <a:ext uri="{FF2B5EF4-FFF2-40B4-BE49-F238E27FC236}">
                <a16:creationId xmlns:a16="http://schemas.microsoft.com/office/drawing/2014/main" id="{0DDDE205-30B0-4F4A-98A0-25DDA1B34D51}"/>
              </a:ext>
            </a:extLst>
          </p:cNvPr>
          <p:cNvSpPr/>
          <p:nvPr/>
        </p:nvSpPr>
        <p:spPr>
          <a:xfrm>
            <a:off x="6666980" y="2807758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1179" y="769158"/>
                </a:lnTo>
                <a:lnTo>
                  <a:pt x="401179" y="890316"/>
                </a:lnTo>
                <a:lnTo>
                  <a:pt x="643495" y="648000"/>
                </a:lnTo>
                <a:lnTo>
                  <a:pt x="401179" y="405684"/>
                </a:lnTo>
                <a:lnTo>
                  <a:pt x="401179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77" name="Rounded Rectangle 13">
            <a:extLst>
              <a:ext uri="{FF2B5EF4-FFF2-40B4-BE49-F238E27FC236}">
                <a16:creationId xmlns:a16="http://schemas.microsoft.com/office/drawing/2014/main" id="{8ABFEC12-0AA7-421E-9658-8A92B893E6BA}"/>
              </a:ext>
            </a:extLst>
          </p:cNvPr>
          <p:cNvSpPr/>
          <p:nvPr/>
        </p:nvSpPr>
        <p:spPr>
          <a:xfrm>
            <a:off x="6673956" y="4084881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5756" y="769158"/>
                </a:lnTo>
                <a:lnTo>
                  <a:pt x="405756" y="890316"/>
                </a:lnTo>
                <a:lnTo>
                  <a:pt x="648072" y="648000"/>
                </a:lnTo>
                <a:lnTo>
                  <a:pt x="405756" y="405684"/>
                </a:lnTo>
                <a:lnTo>
                  <a:pt x="405756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78" name="Rounded Rectangle 14">
            <a:extLst>
              <a:ext uri="{FF2B5EF4-FFF2-40B4-BE49-F238E27FC236}">
                <a16:creationId xmlns:a16="http://schemas.microsoft.com/office/drawing/2014/main" id="{B7FDBF27-81F7-4735-8329-3C116EBBE482}"/>
              </a:ext>
            </a:extLst>
          </p:cNvPr>
          <p:cNvSpPr/>
          <p:nvPr/>
        </p:nvSpPr>
        <p:spPr>
          <a:xfrm>
            <a:off x="6666980" y="5355547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5756" y="769158"/>
                </a:lnTo>
                <a:lnTo>
                  <a:pt x="405756" y="890316"/>
                </a:lnTo>
                <a:lnTo>
                  <a:pt x="648072" y="648000"/>
                </a:lnTo>
                <a:lnTo>
                  <a:pt x="405756" y="405684"/>
                </a:lnTo>
                <a:lnTo>
                  <a:pt x="405756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1DC34B9B-C8EF-4123-8371-3F636387C14A}"/>
              </a:ext>
            </a:extLst>
          </p:cNvPr>
          <p:cNvSpPr txBox="1"/>
          <p:nvPr/>
        </p:nvSpPr>
        <p:spPr>
          <a:xfrm>
            <a:off x="7584364" y="3081065"/>
            <a:ext cx="386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Filtration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50A111B3-2FBE-4FDC-A070-95B2027CA18B}"/>
              </a:ext>
            </a:extLst>
          </p:cNvPr>
          <p:cNvSpPr txBox="1"/>
          <p:nvPr/>
        </p:nvSpPr>
        <p:spPr>
          <a:xfrm>
            <a:off x="7584363" y="4397010"/>
            <a:ext cx="3865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b="1" dirty="0" smtClean="0">
                <a:solidFill>
                  <a:prstClr val="white"/>
                </a:solidFill>
                <a:cs typeface="Arial" pitchFamily="34" charset="0"/>
              </a:rPr>
              <a:t>Feature Extraction</a:t>
            </a:r>
            <a:endParaRPr lang="ko-KR" altLang="en-US" sz="2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0ACDBFED-35D8-4898-9ABB-36E12BE9C15A}"/>
              </a:ext>
            </a:extLst>
          </p:cNvPr>
          <p:cNvSpPr txBox="1"/>
          <p:nvPr/>
        </p:nvSpPr>
        <p:spPr>
          <a:xfrm>
            <a:off x="7584363" y="5653834"/>
            <a:ext cx="386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b="1" dirty="0" smtClean="0">
                <a:solidFill>
                  <a:prstClr val="white"/>
                </a:solidFill>
                <a:cs typeface="Arial" pitchFamily="34" charset="0"/>
              </a:rPr>
              <a:t>Prediction From Model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8" t="21094" r="16859" b="20716"/>
          <a:stretch/>
        </p:blipFill>
        <p:spPr>
          <a:xfrm rot="5400000">
            <a:off x="2204768" y="3632419"/>
            <a:ext cx="1550179" cy="21497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t="13473" r="28910" b="6439"/>
          <a:stretch/>
        </p:blipFill>
        <p:spPr>
          <a:xfrm rot="5400000">
            <a:off x="140287" y="2155504"/>
            <a:ext cx="1826467" cy="1694619"/>
          </a:xfrm>
          <a:prstGeom prst="rect">
            <a:avLst/>
          </a:prstGeom>
        </p:spPr>
      </p:pic>
      <p:pic>
        <p:nvPicPr>
          <p:cNvPr id="27" name="Picture 26" title="Wrist Extensio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1" t="137" r="24000" b="5894"/>
          <a:stretch/>
        </p:blipFill>
        <p:spPr>
          <a:xfrm rot="5400000">
            <a:off x="2071787" y="1933100"/>
            <a:ext cx="1841678" cy="21242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3" t="19633" r="32743" b="19051"/>
          <a:stretch/>
        </p:blipFill>
        <p:spPr>
          <a:xfrm rot="5400000">
            <a:off x="297243" y="3845147"/>
            <a:ext cx="1550178" cy="17242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934" y="3423455"/>
            <a:ext cx="18988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2601"/>
                </a:solidFill>
                <a:effectLst/>
                <a:uLnTx/>
                <a:uFillTx/>
                <a:latin typeface="Arial"/>
                <a:cs typeface="Arial" pitchFamily="34" charset="0"/>
              </a:rPr>
              <a:t>1-Finger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62601"/>
                </a:solidFill>
                <a:effectLst/>
                <a:uLnTx/>
                <a:uFillTx/>
                <a:latin typeface="Arial"/>
                <a:cs typeface="Arial" pitchFamily="34" charset="0"/>
              </a:rPr>
              <a:t>Spread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E62601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8975" y="3521185"/>
            <a:ext cx="1915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 pitchFamily="34" charset="0"/>
              </a:rPr>
              <a:t>2-Wrist Extension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497" y="4953275"/>
            <a:ext cx="1984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Arial"/>
                <a:cs typeface="Arial" pitchFamily="34" charset="0"/>
              </a:rPr>
              <a:t>3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 pitchFamily="34" charset="0"/>
              </a:rPr>
              <a:t>-Wrist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 pitchFamily="34" charset="0"/>
              </a:rPr>
              <a:t>Ulnar Deviation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1229" y="514383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208A7"/>
                </a:solidFill>
                <a:effectLst/>
                <a:uLnTx/>
                <a:uFillTx/>
                <a:latin typeface="Arial"/>
                <a:cs typeface="Arial" pitchFamily="34" charset="0"/>
              </a:rPr>
              <a:t>0-Rest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208A7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8832709" y="3789744"/>
            <a:ext cx="469079" cy="425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832709" y="5131620"/>
            <a:ext cx="469080" cy="44785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0DDDE205-30B0-4F4A-98A0-25DDA1B34D51}"/>
              </a:ext>
            </a:extLst>
          </p:cNvPr>
          <p:cNvSpPr/>
          <p:nvPr/>
        </p:nvSpPr>
        <p:spPr>
          <a:xfrm>
            <a:off x="6666980" y="1533864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1179" y="769158"/>
                </a:lnTo>
                <a:lnTo>
                  <a:pt x="401179" y="890316"/>
                </a:lnTo>
                <a:lnTo>
                  <a:pt x="643495" y="648000"/>
                </a:lnTo>
                <a:lnTo>
                  <a:pt x="401179" y="405684"/>
                </a:lnTo>
                <a:lnTo>
                  <a:pt x="401179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8832709" y="2426328"/>
            <a:ext cx="469079" cy="42550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C34B9B-C8EF-4123-8371-3F636387C14A}"/>
              </a:ext>
            </a:extLst>
          </p:cNvPr>
          <p:cNvSpPr txBox="1"/>
          <p:nvPr/>
        </p:nvSpPr>
        <p:spPr>
          <a:xfrm>
            <a:off x="7584363" y="1790968"/>
            <a:ext cx="386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noProof="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Window From Stream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Vision Real-time Module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48" y="3283527"/>
            <a:ext cx="4359252" cy="3025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315795"/>
            <a:ext cx="4313145" cy="29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Graphical User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387451"/>
            <a:ext cx="9144001" cy="48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981200" y="274649"/>
            <a:ext cx="8229600" cy="1068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/>
              <a:t>EMG Module: Dataset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775" y="1820551"/>
            <a:ext cx="8760426" cy="49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981200" y="120185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en-US" sz="2400"/>
              <a:t>NInaPro Dataset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459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100"/>
            </a:pPr>
            <a:r>
              <a:rPr lang="en-US"/>
              <a:t>EMG Module: Dataset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527" y="3011401"/>
            <a:ext cx="5156925" cy="28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981200" y="1680375"/>
            <a:ext cx="8643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Collecting own Dataset using MYO armband.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44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/>
              <a:t>EMG Module: Methodology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981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u="sng"/>
              <a:t>Windowing of MES</a:t>
            </a:r>
            <a:endParaRPr u="sng"/>
          </a:p>
        </p:txBody>
      </p:sp>
      <p:pic>
        <p:nvPicPr>
          <p:cNvPr id="100" name="Shape 10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590801"/>
            <a:ext cx="4040188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6169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  <a:buSzPts val="2220"/>
            </a:pPr>
            <a:r>
              <a:rPr lang="en-US" sz="2220" u="sng"/>
              <a:t>Overlapping Increased Accuracy</a:t>
            </a:r>
            <a:endParaRPr sz="2220" u="sng"/>
          </a:p>
        </p:txBody>
      </p:sp>
      <p:pic>
        <p:nvPicPr>
          <p:cNvPr id="102" name="Shape 10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096001" y="2590801"/>
            <a:ext cx="4041775" cy="3621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80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Pipeline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1981822" y="2255034"/>
            <a:ext cx="8228354" cy="3216294"/>
            <a:chOff x="622" y="654834"/>
            <a:chExt cx="8228354" cy="3216294"/>
          </a:xfrm>
        </p:grpSpPr>
        <p:sp>
          <p:nvSpPr>
            <p:cNvPr id="109" name="Shape 109"/>
            <p:cNvSpPr/>
            <p:nvPr/>
          </p:nvSpPr>
          <p:spPr>
            <a:xfrm>
              <a:off x="622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 rot="-5400000">
              <a:off x="-1050033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endParaRPr sz="2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Filtration and Normalization</a:t>
              </a: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774677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 rot="-5400000">
              <a:off x="1724020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5400000">
              <a:off x="2551860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Features extraction:</a:t>
              </a:r>
              <a:endParaRPr/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Time domain features (MAV,ZC  ,SSC,WL )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548731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 rot="-5400000">
              <a:off x="4498075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5400000">
              <a:off x="5325914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Classification:</a:t>
              </a:r>
              <a:endParaRPr/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KNN</a:t>
              </a:r>
              <a:endParaRPr/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SVM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7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 rtl="0"/>
            <a:r>
              <a:rPr lang="en-US" dirty="0"/>
              <a:t>GP sponsor:  </a:t>
            </a:r>
            <a:r>
              <a:rPr lang="en-US" dirty="0" err="1" smtClean="0"/>
              <a:t>IHub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/>
              <a:t>Problem definition</a:t>
            </a:r>
            <a:r>
              <a:rPr lang="en-US" dirty="0" smtClean="0"/>
              <a:t>.</a:t>
            </a:r>
            <a:endParaRPr lang="en-US" dirty="0"/>
          </a:p>
          <a:p>
            <a:pPr lvl="0" algn="l" rtl="0"/>
            <a:r>
              <a:rPr lang="en-US" dirty="0" smtClean="0"/>
              <a:t>System design.</a:t>
            </a:r>
            <a:endParaRPr lang="en-US" dirty="0"/>
          </a:p>
          <a:p>
            <a:pPr lvl="0" algn="l" rtl="0"/>
            <a:r>
              <a:rPr lang="en-US" dirty="0" smtClean="0"/>
              <a:t>Integration algorithm.</a:t>
            </a:r>
          </a:p>
          <a:p>
            <a:pPr lvl="0" algn="l" rtl="0"/>
            <a:r>
              <a:rPr lang="en-US" dirty="0" smtClean="0"/>
              <a:t>Approach.</a:t>
            </a:r>
          </a:p>
          <a:p>
            <a:pPr lvl="0" algn="l" rtl="0"/>
            <a:r>
              <a:rPr lang="en-US" dirty="0" smtClean="0"/>
              <a:t>Future sight</a:t>
            </a:r>
            <a:endParaRPr lang="en-US" dirty="0"/>
          </a:p>
          <a:p>
            <a:pPr algn="l" rtl="0"/>
            <a:r>
              <a:rPr lang="en-US" dirty="0"/>
              <a:t>Gained </a:t>
            </a:r>
            <a:r>
              <a:rPr lang="en-US" dirty="0" smtClean="0"/>
              <a:t>skills.</a:t>
            </a:r>
            <a:endParaRPr lang="en-US" dirty="0"/>
          </a:p>
          <a:p>
            <a:pPr algn="l" rtl="0"/>
            <a:r>
              <a:rPr lang="en-US" dirty="0"/>
              <a:t>Gantt </a:t>
            </a:r>
            <a:r>
              <a:rPr lang="en-US" dirty="0" smtClean="0"/>
              <a:t>chart.</a:t>
            </a:r>
            <a:endParaRPr lang="en-US" dirty="0"/>
          </a:p>
          <a:p>
            <a:pPr lvl="0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00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/>
              <a:t>EMG Module: Results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1872263" y="1343325"/>
            <a:ext cx="86079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en-US" sz="2400" dirty="0"/>
              <a:t>Results of NINAPRO dataset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61" y="2032725"/>
            <a:ext cx="4444279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5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981199" y="136092"/>
            <a:ext cx="8229600" cy="1143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100"/>
            </a:pPr>
            <a:r>
              <a:rPr lang="en-US" dirty="0" smtClean="0"/>
              <a:t>EMG </a:t>
            </a:r>
            <a:r>
              <a:rPr lang="en-US" dirty="0"/>
              <a:t>Module: </a:t>
            </a:r>
            <a:r>
              <a:rPr lang="en-US" dirty="0" smtClean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35" y="1987745"/>
            <a:ext cx="6335531" cy="44961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81199" y="1500313"/>
            <a:ext cx="3640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381000">
              <a:buSzPts val="2400"/>
              <a:buChar char="●"/>
            </a:pPr>
            <a:r>
              <a:rPr lang="en-US" sz="2400" dirty="0"/>
              <a:t>Results of our dataset</a:t>
            </a:r>
          </a:p>
        </p:txBody>
      </p:sp>
    </p:spTree>
    <p:extLst>
      <p:ext uri="{BB962C8B-B14F-4D97-AF65-F5344CB8AC3E}">
        <p14:creationId xmlns:p14="http://schemas.microsoft.com/office/powerpoint/2010/main" val="4474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endParaRPr/>
          </a:p>
          <a:p>
            <a:r>
              <a:rPr lang="en-US"/>
              <a:t>CV Module: Dataset</a:t>
            </a:r>
            <a:endParaRPr/>
          </a:p>
          <a:p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981200" y="1064050"/>
            <a:ext cx="5620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5000"/>
              </a:lnSpc>
              <a:spcBef>
                <a:spcPts val="2400"/>
              </a:spcBef>
              <a:buSzPts val="1800"/>
              <a:buChar char="●"/>
            </a:pPr>
            <a:r>
              <a:rPr lang="en-US" b="1"/>
              <a:t>Amsterdam Library of Object Images (ALOI)</a:t>
            </a:r>
            <a:br>
              <a:rPr lang="en-US" b="1"/>
            </a:b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025" y="1983276"/>
            <a:ext cx="6967950" cy="44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0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Methodology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7416" y="1867415"/>
            <a:ext cx="7297169" cy="3991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Architecture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202332"/>
            <a:ext cx="8229600" cy="3321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8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dirty="0"/>
              <a:t>CV Module: Common Problems</a:t>
            </a: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u="sng" dirty="0"/>
              <a:t>Imbalanced Classes</a:t>
            </a:r>
            <a:endParaRPr dirty="0"/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en-US" sz="2000" dirty="0"/>
              <a:t>Suggested Solution: Re-Sampling the Dataset.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6172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u="sng" dirty="0"/>
              <a:t>Overfitting</a:t>
            </a:r>
            <a:endParaRPr b="1" u="sng" dirty="0"/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en-US" sz="2000" dirty="0"/>
              <a:t>Suggested Solution: Dropout Regularization.</a:t>
            </a:r>
            <a:endParaRPr dirty="0"/>
          </a:p>
          <a:p>
            <a:pPr marL="0" indent="0">
              <a:spcBef>
                <a:spcPts val="400"/>
              </a:spcBef>
              <a:buSzPts val="2000"/>
              <a:buNone/>
            </a:pPr>
            <a:endParaRPr sz="2000" dirty="0"/>
          </a:p>
          <a:p>
            <a:pPr marL="0" indent="0">
              <a:spcBef>
                <a:spcPts val="400"/>
              </a:spcBef>
              <a:buSzPts val="2000"/>
              <a:buNone/>
            </a:pPr>
            <a:endParaRPr sz="2000" dirty="0"/>
          </a:p>
          <a:p>
            <a:pPr marL="0" indent="0">
              <a:buNone/>
            </a:pPr>
            <a:endParaRPr b="1" u="sng" dirty="0"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966" y="3124200"/>
            <a:ext cx="2838730" cy="321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Image result for overfit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1" y="3124201"/>
            <a:ext cx="2855595" cy="3210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5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Module: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59" y="1600202"/>
            <a:ext cx="367708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 module:</a:t>
            </a:r>
          </a:p>
          <a:p>
            <a:pPr marL="0" indent="0">
              <a:buNone/>
            </a:pPr>
            <a:r>
              <a:rPr lang="en-US" dirty="0" smtClean="0"/>
              <a:t> &gt; Zooming effect.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Multilayered network.</a:t>
            </a:r>
          </a:p>
          <a:p>
            <a:endParaRPr lang="en-US" dirty="0"/>
          </a:p>
          <a:p>
            <a:r>
              <a:rPr lang="en-US" dirty="0" smtClean="0"/>
              <a:t>System functionality: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proportional control.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feedback loop.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Gained skills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Project management:</a:t>
            </a:r>
          </a:p>
          <a:p>
            <a:pPr marL="0" indent="0">
              <a:buNone/>
            </a:pPr>
            <a:r>
              <a:rPr lang="en-US" dirty="0" smtClean="0"/>
              <a:t>    &gt; Time management, teamwork, cost management … etc.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&gt; Research and guided self learning.</a:t>
            </a:r>
          </a:p>
          <a:p>
            <a:pPr algn="l" rtl="0"/>
            <a:r>
              <a:rPr lang="en-US" dirty="0" smtClean="0"/>
              <a:t>Professional </a:t>
            </a:r>
            <a:r>
              <a:rPr lang="en-US" dirty="0"/>
              <a:t>programming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Data science and engineering.</a:t>
            </a:r>
          </a:p>
          <a:p>
            <a:pPr algn="l" rtl="0"/>
            <a:r>
              <a:rPr lang="en-US" dirty="0"/>
              <a:t>Working within a multidisciplinary environment.</a:t>
            </a:r>
          </a:p>
          <a:p>
            <a:pPr algn="l" rtl="0"/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432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23768"/>
            <a:ext cx="6858000" cy="3982064"/>
          </a:xfrm>
        </p:spPr>
      </p:pic>
    </p:spTree>
    <p:extLst>
      <p:ext uri="{BB962C8B-B14F-4D97-AF65-F5344CB8AC3E}">
        <p14:creationId xmlns:p14="http://schemas.microsoft.com/office/powerpoint/2010/main" val="106254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GP sponsor:  </a:t>
            </a:r>
            <a:r>
              <a:rPr lang="en-US" dirty="0" err="1"/>
              <a:t>IHub</a:t>
            </a:r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22" y="2996952"/>
            <a:ext cx="2810159" cy="1734666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94" y="2362109"/>
            <a:ext cx="5724636" cy="331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96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Contribution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312937"/>
              </p:ext>
            </p:extLst>
          </p:nvPr>
        </p:nvGraphicFramePr>
        <p:xfrm>
          <a:off x="1981200" y="1330960"/>
          <a:ext cx="8229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43">
                  <a:extLst>
                    <a:ext uri="{9D8B030D-6E8A-4147-A177-3AD203B41FA5}">
                      <a16:colId xmlns:a16="http://schemas.microsoft.com/office/drawing/2014/main" val="1656906692"/>
                    </a:ext>
                  </a:extLst>
                </a:gridCol>
                <a:gridCol w="1267097">
                  <a:extLst>
                    <a:ext uri="{9D8B030D-6E8A-4147-A177-3AD203B41FA5}">
                      <a16:colId xmlns:a16="http://schemas.microsoft.com/office/drawing/2014/main" val="44980734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5161460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69544070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467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Ghadir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Mostafa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1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and 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EMG 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3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CV 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5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0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 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6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Troubleshooting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2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IHub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80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 &amp; EMG Acquisition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9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8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8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	 Problem definition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1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 Amputation problem and</a:t>
            </a:r>
          </a:p>
          <a:p>
            <a:pPr marL="0" indent="0">
              <a:buNone/>
            </a:pPr>
            <a:r>
              <a:rPr lang="en-US" dirty="0"/>
              <a:t>    current status.</a:t>
            </a:r>
          </a:p>
          <a:p>
            <a:pPr marL="0" indent="0">
              <a:buNone/>
            </a:pPr>
            <a:endParaRPr lang="en-US" dirty="0"/>
          </a:p>
          <a:p>
            <a:pPr algn="l" rtl="0"/>
            <a:r>
              <a:rPr lang="en-US" dirty="0" err="1"/>
              <a:t>Transradial</a:t>
            </a:r>
            <a:r>
              <a:rPr lang="en-US" dirty="0"/>
              <a:t> amputation: a story of </a:t>
            </a:r>
          </a:p>
          <a:p>
            <a:pPr marL="0" indent="0">
              <a:buNone/>
            </a:pPr>
            <a:r>
              <a:rPr lang="en-US" dirty="0"/>
              <a:t>dexterous control.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EMG:</a:t>
            </a:r>
          </a:p>
          <a:p>
            <a:pPr marL="0" indent="0">
              <a:buNone/>
            </a:pPr>
            <a:r>
              <a:rPr lang="en-US" dirty="0"/>
              <a:t>    &gt;Signal loss due to muscle atrophy.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hybrid control to</a:t>
            </a:r>
          </a:p>
          <a:p>
            <a:pPr marL="0" indent="0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 minimum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204" y="1371600"/>
            <a:ext cx="1784207" cy="449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1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EMG commands:</a:t>
            </a:r>
          </a:p>
          <a:p>
            <a:pPr marL="0" indent="0">
              <a:buNone/>
            </a:pPr>
            <a:r>
              <a:rPr lang="en-US" dirty="0" smtClean="0"/>
              <a:t>Initiation, confirm, cancel, power off.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CV grasp types:</a:t>
            </a:r>
          </a:p>
          <a:p>
            <a:pPr marL="0" indent="0">
              <a:buNone/>
            </a:pPr>
            <a:r>
              <a:rPr lang="en-US" dirty="0" smtClean="0"/>
              <a:t>Pinch, neutral, tripod, pronated.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Prosthetic hand modes:</a:t>
            </a:r>
          </a:p>
          <a:p>
            <a:pPr marL="0" indent="0">
              <a:buNone/>
            </a:pPr>
            <a:r>
              <a:rPr lang="en-US" dirty="0" smtClean="0"/>
              <a:t>Rest, </a:t>
            </a:r>
            <a:r>
              <a:rPr lang="en-US" dirty="0" err="1"/>
              <a:t>p</a:t>
            </a:r>
            <a:r>
              <a:rPr lang="en-US" dirty="0" err="1" smtClean="0"/>
              <a:t>reshape</a:t>
            </a:r>
            <a:r>
              <a:rPr lang="en-US" dirty="0" smtClean="0"/>
              <a:t>, grasp,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600200"/>
            <a:ext cx="86017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9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</a:t>
            </a:r>
            <a:r>
              <a:rPr lang="en-US" dirty="0"/>
              <a:t>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79248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2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Syste</a:t>
            </a:r>
            <a:r>
              <a:rPr lang="en-US" dirty="0"/>
              <a:t>m</a:t>
            </a:r>
          </a:p>
        </p:txBody>
      </p:sp>
      <p:sp>
        <p:nvSpPr>
          <p:cNvPr id="131" name="사각형: 둥근 위쪽 모서리 130">
            <a:extLst>
              <a:ext uri="{FF2B5EF4-FFF2-40B4-BE49-F238E27FC236}">
                <a16:creationId xmlns:a16="http://schemas.microsoft.com/office/drawing/2014/main" id="{C08580B8-0AB3-4DA4-9187-5973C667ECF6}"/>
              </a:ext>
            </a:extLst>
          </p:cNvPr>
          <p:cNvSpPr/>
          <p:nvPr/>
        </p:nvSpPr>
        <p:spPr>
          <a:xfrm rot="16200000">
            <a:off x="1619440" y="1995189"/>
            <a:ext cx="1215172" cy="2390459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ight Arrow 6">
            <a:extLst>
              <a:ext uri="{FF2B5EF4-FFF2-40B4-BE49-F238E27FC236}">
                <a16:creationId xmlns:a16="http://schemas.microsoft.com/office/drawing/2014/main" id="{AF414331-CB9F-43F5-899E-B9CFB5FE979A}"/>
              </a:ext>
            </a:extLst>
          </p:cNvPr>
          <p:cNvSpPr/>
          <p:nvPr/>
        </p:nvSpPr>
        <p:spPr>
          <a:xfrm>
            <a:off x="8760019" y="1999275"/>
            <a:ext cx="2560093" cy="2392268"/>
          </a:xfrm>
          <a:prstGeom prst="rightArrow">
            <a:avLst>
              <a:gd name="adj1" fmla="val 50000"/>
              <a:gd name="adj2" fmla="val 49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7">
            <a:extLst>
              <a:ext uri="{FF2B5EF4-FFF2-40B4-BE49-F238E27FC236}">
                <a16:creationId xmlns:a16="http://schemas.microsoft.com/office/drawing/2014/main" id="{4B9D61BA-0458-42E5-AC2C-736F0B545F11}"/>
              </a:ext>
            </a:extLst>
          </p:cNvPr>
          <p:cNvSpPr/>
          <p:nvPr/>
        </p:nvSpPr>
        <p:spPr>
          <a:xfrm>
            <a:off x="7016051" y="2581173"/>
            <a:ext cx="1756176" cy="12184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DCA5AA32-831B-4F55-AE45-7BB13B034AC8}"/>
              </a:ext>
            </a:extLst>
          </p:cNvPr>
          <p:cNvSpPr/>
          <p:nvPr/>
        </p:nvSpPr>
        <p:spPr>
          <a:xfrm>
            <a:off x="5176266" y="2586445"/>
            <a:ext cx="1846492" cy="121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9">
            <a:extLst>
              <a:ext uri="{FF2B5EF4-FFF2-40B4-BE49-F238E27FC236}">
                <a16:creationId xmlns:a16="http://schemas.microsoft.com/office/drawing/2014/main" id="{05A6BF8E-5D73-4246-97F6-B611C222C72C}"/>
              </a:ext>
            </a:extLst>
          </p:cNvPr>
          <p:cNvSpPr/>
          <p:nvPr/>
        </p:nvSpPr>
        <p:spPr>
          <a:xfrm>
            <a:off x="3423768" y="2581173"/>
            <a:ext cx="1752498" cy="1218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12">
            <a:extLst>
              <a:ext uri="{FF2B5EF4-FFF2-40B4-BE49-F238E27FC236}">
                <a16:creationId xmlns:a16="http://schemas.microsoft.com/office/drawing/2014/main" id="{1C78191B-85BA-4B9C-8C2C-195C4C93AC52}"/>
              </a:ext>
            </a:extLst>
          </p:cNvPr>
          <p:cNvSpPr/>
          <p:nvPr/>
        </p:nvSpPr>
        <p:spPr>
          <a:xfrm>
            <a:off x="4027133" y="4276813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Oval 13">
            <a:extLst>
              <a:ext uri="{FF2B5EF4-FFF2-40B4-BE49-F238E27FC236}">
                <a16:creationId xmlns:a16="http://schemas.microsoft.com/office/drawing/2014/main" id="{EAA3A102-CA78-484E-ABF3-FC9213636C2B}"/>
              </a:ext>
            </a:extLst>
          </p:cNvPr>
          <p:cNvSpPr/>
          <p:nvPr/>
        </p:nvSpPr>
        <p:spPr>
          <a:xfrm>
            <a:off x="1967980" y="4309217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val 14">
            <a:extLst>
              <a:ext uri="{FF2B5EF4-FFF2-40B4-BE49-F238E27FC236}">
                <a16:creationId xmlns:a16="http://schemas.microsoft.com/office/drawing/2014/main" id="{96701449-9991-44C0-87DD-2C7C11070803}"/>
              </a:ext>
            </a:extLst>
          </p:cNvPr>
          <p:cNvSpPr/>
          <p:nvPr/>
        </p:nvSpPr>
        <p:spPr>
          <a:xfrm>
            <a:off x="7492904" y="4335480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15">
            <a:extLst>
              <a:ext uri="{FF2B5EF4-FFF2-40B4-BE49-F238E27FC236}">
                <a16:creationId xmlns:a16="http://schemas.microsoft.com/office/drawing/2014/main" id="{22AA412F-5EC3-4B86-A2CA-9A27AD60089F}"/>
              </a:ext>
            </a:extLst>
          </p:cNvPr>
          <p:cNvSpPr/>
          <p:nvPr/>
        </p:nvSpPr>
        <p:spPr>
          <a:xfrm>
            <a:off x="9194652" y="4291733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16">
            <a:extLst>
              <a:ext uri="{FF2B5EF4-FFF2-40B4-BE49-F238E27FC236}">
                <a16:creationId xmlns:a16="http://schemas.microsoft.com/office/drawing/2014/main" id="{1E9C8492-8E58-421E-94CB-E3F525DE54E8}"/>
              </a:ext>
            </a:extLst>
          </p:cNvPr>
          <p:cNvSpPr/>
          <p:nvPr/>
        </p:nvSpPr>
        <p:spPr>
          <a:xfrm>
            <a:off x="5793492" y="4278494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BDAD512-82B2-46E6-B0A2-9C55C7D4E4DA}"/>
              </a:ext>
            </a:extLst>
          </p:cNvPr>
          <p:cNvSpPr txBox="1"/>
          <p:nvPr/>
        </p:nvSpPr>
        <p:spPr>
          <a:xfrm>
            <a:off x="1371600" y="4897136"/>
            <a:ext cx="15986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MYO </a:t>
            </a:r>
            <a:r>
              <a:rPr lang="en-US" altLang="ko-KR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ArmBand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5DC7133-2EDB-48C7-8E7C-7D1A6B11E485}"/>
              </a:ext>
            </a:extLst>
          </p:cNvPr>
          <p:cNvSpPr txBox="1"/>
          <p:nvPr/>
        </p:nvSpPr>
        <p:spPr>
          <a:xfrm>
            <a:off x="3258515" y="4813927"/>
            <a:ext cx="19473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Machine Learning Model</a:t>
            </a:r>
          </a:p>
          <a:p>
            <a:pPr algn="ctr"/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7751DCC-8F9B-4718-AB61-899940F81A30}"/>
              </a:ext>
            </a:extLst>
          </p:cNvPr>
          <p:cNvSpPr txBox="1"/>
          <p:nvPr/>
        </p:nvSpPr>
        <p:spPr>
          <a:xfrm>
            <a:off x="7075262" y="4981952"/>
            <a:ext cx="14382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TensorFlow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01E12F5-2725-470E-A4D1-2F9B66331879}"/>
              </a:ext>
            </a:extLst>
          </p:cNvPr>
          <p:cNvSpPr txBox="1"/>
          <p:nvPr/>
        </p:nvSpPr>
        <p:spPr>
          <a:xfrm>
            <a:off x="8826914" y="4916907"/>
            <a:ext cx="18342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Pinch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Palmar Neutral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Tripod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Palmar Pronated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ctr"/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6B89175-A7BD-4151-B7EB-E3FFC2A302B6}"/>
              </a:ext>
            </a:extLst>
          </p:cNvPr>
          <p:cNvGrpSpPr/>
          <p:nvPr/>
        </p:nvGrpSpPr>
        <p:grpSpPr>
          <a:xfrm>
            <a:off x="9453964" y="1250488"/>
            <a:ext cx="2611484" cy="3311512"/>
            <a:chOff x="9269085" y="1796874"/>
            <a:chExt cx="2023576" cy="2818138"/>
          </a:xfrm>
        </p:grpSpPr>
        <p:sp>
          <p:nvSpPr>
            <p:cNvPr id="160" name="Bent Arrow 3">
              <a:extLst>
                <a:ext uri="{FF2B5EF4-FFF2-40B4-BE49-F238E27FC236}">
                  <a16:creationId xmlns:a16="http://schemas.microsoft.com/office/drawing/2014/main" id="{2FBB11B3-A649-493B-9887-CEA216AFA59B}"/>
                </a:ext>
              </a:extLst>
            </p:cNvPr>
            <p:cNvSpPr/>
            <p:nvPr/>
          </p:nvSpPr>
          <p:spPr>
            <a:xfrm rot="5400000" flipH="1">
              <a:off x="9882191" y="3204542"/>
              <a:ext cx="1440111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Bent Arrow 38">
              <a:extLst>
                <a:ext uri="{FF2B5EF4-FFF2-40B4-BE49-F238E27FC236}">
                  <a16:creationId xmlns:a16="http://schemas.microsoft.com/office/drawing/2014/main" id="{D2F0F542-E8BA-4CDB-B488-E650B7D12B60}"/>
                </a:ext>
              </a:extLst>
            </p:cNvPr>
            <p:cNvSpPr/>
            <p:nvPr/>
          </p:nvSpPr>
          <p:spPr>
            <a:xfrm flipH="1">
              <a:off x="9269085" y="1796874"/>
              <a:ext cx="1938914" cy="1243421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4" name="Straight Connector 48">
            <a:extLst>
              <a:ext uri="{FF2B5EF4-FFF2-40B4-BE49-F238E27FC236}">
                <a16:creationId xmlns:a16="http://schemas.microsoft.com/office/drawing/2014/main" id="{C00B80C4-605D-4986-97E9-31BD51317240}"/>
              </a:ext>
            </a:extLst>
          </p:cNvPr>
          <p:cNvCxnSpPr/>
          <p:nvPr/>
        </p:nvCxnSpPr>
        <p:spPr>
          <a:xfrm>
            <a:off x="2251076" y="3876726"/>
            <a:ext cx="0" cy="42721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49">
            <a:extLst>
              <a:ext uri="{FF2B5EF4-FFF2-40B4-BE49-F238E27FC236}">
                <a16:creationId xmlns:a16="http://schemas.microsoft.com/office/drawing/2014/main" id="{DDBAABD2-8D6A-46FB-865F-0C94CA550544}"/>
              </a:ext>
            </a:extLst>
          </p:cNvPr>
          <p:cNvCxnSpPr/>
          <p:nvPr/>
        </p:nvCxnSpPr>
        <p:spPr>
          <a:xfrm>
            <a:off x="4300016" y="3839197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50">
            <a:extLst>
              <a:ext uri="{FF2B5EF4-FFF2-40B4-BE49-F238E27FC236}">
                <a16:creationId xmlns:a16="http://schemas.microsoft.com/office/drawing/2014/main" id="{11FCC97B-7E4E-47C8-8127-BAC3133C50A0}"/>
              </a:ext>
            </a:extLst>
          </p:cNvPr>
          <p:cNvCxnSpPr/>
          <p:nvPr/>
        </p:nvCxnSpPr>
        <p:spPr>
          <a:xfrm>
            <a:off x="6069536" y="3839198"/>
            <a:ext cx="0" cy="427219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51">
            <a:extLst>
              <a:ext uri="{FF2B5EF4-FFF2-40B4-BE49-F238E27FC236}">
                <a16:creationId xmlns:a16="http://schemas.microsoft.com/office/drawing/2014/main" id="{B80077A4-6927-4109-9B71-0FDA456AD44E}"/>
              </a:ext>
            </a:extLst>
          </p:cNvPr>
          <p:cNvCxnSpPr/>
          <p:nvPr/>
        </p:nvCxnSpPr>
        <p:spPr>
          <a:xfrm>
            <a:off x="7794400" y="3851275"/>
            <a:ext cx="0" cy="427219"/>
          </a:xfrm>
          <a:prstGeom prst="line">
            <a:avLst/>
          </a:prstGeom>
          <a:ln w="25400">
            <a:solidFill>
              <a:schemeClr val="accent4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52">
            <a:extLst>
              <a:ext uri="{FF2B5EF4-FFF2-40B4-BE49-F238E27FC236}">
                <a16:creationId xmlns:a16="http://schemas.microsoft.com/office/drawing/2014/main" id="{E2349F96-287A-4F8D-99A1-6F2A8AB443B1}"/>
              </a:ext>
            </a:extLst>
          </p:cNvPr>
          <p:cNvCxnSpPr/>
          <p:nvPr/>
        </p:nvCxnSpPr>
        <p:spPr>
          <a:xfrm>
            <a:off x="9484556" y="3851274"/>
            <a:ext cx="0" cy="427219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13B27C5-3511-4DA0-AE65-CC98118E35AB}"/>
              </a:ext>
            </a:extLst>
          </p:cNvPr>
          <p:cNvSpPr txBox="1"/>
          <p:nvPr/>
        </p:nvSpPr>
        <p:spPr>
          <a:xfrm>
            <a:off x="1170768" y="2990363"/>
            <a:ext cx="226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EMG Acquisition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10D820-EEE4-488B-B269-993FF5786516}"/>
              </a:ext>
            </a:extLst>
          </p:cNvPr>
          <p:cNvSpPr txBox="1"/>
          <p:nvPr/>
        </p:nvSpPr>
        <p:spPr>
          <a:xfrm>
            <a:off x="3483130" y="2855569"/>
            <a:ext cx="156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EMG Classifier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10D820-EEE4-488B-B269-993FF5786516}"/>
              </a:ext>
            </a:extLst>
          </p:cNvPr>
          <p:cNvSpPr txBox="1"/>
          <p:nvPr/>
        </p:nvSpPr>
        <p:spPr>
          <a:xfrm>
            <a:off x="5332506" y="2869767"/>
            <a:ext cx="156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Camera Orders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10D820-EEE4-488B-B269-993FF5786516}"/>
              </a:ext>
            </a:extLst>
          </p:cNvPr>
          <p:cNvSpPr txBox="1"/>
          <p:nvPr/>
        </p:nvSpPr>
        <p:spPr>
          <a:xfrm>
            <a:off x="7108177" y="2678450"/>
            <a:ext cx="1562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Computer Vision Classifier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10D820-EEE4-488B-B269-993FF5786516}"/>
              </a:ext>
            </a:extLst>
          </p:cNvPr>
          <p:cNvSpPr txBox="1"/>
          <p:nvPr/>
        </p:nvSpPr>
        <p:spPr>
          <a:xfrm>
            <a:off x="8881601" y="2963290"/>
            <a:ext cx="1724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Grasp Type 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89" y="4345203"/>
            <a:ext cx="494220" cy="494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58" y="4316806"/>
            <a:ext cx="497121" cy="497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74" y="4345203"/>
            <a:ext cx="504802" cy="50480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1E12F5-2725-470E-A4D1-2F9B66331879}"/>
              </a:ext>
            </a:extLst>
          </p:cNvPr>
          <p:cNvSpPr txBox="1"/>
          <p:nvPr/>
        </p:nvSpPr>
        <p:spPr>
          <a:xfrm>
            <a:off x="5264022" y="4869863"/>
            <a:ext cx="2011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 Power ON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Confirmation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Cancellation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 Power OFF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3" t="42013" r="38162" b="22844"/>
          <a:stretch/>
        </p:blipFill>
        <p:spPr>
          <a:xfrm>
            <a:off x="4074872" y="4427993"/>
            <a:ext cx="470711" cy="315570"/>
          </a:xfrm>
          <a:prstGeom prst="rect">
            <a:avLst/>
          </a:prstGeom>
        </p:spPr>
      </p:pic>
      <p:pic>
        <p:nvPicPr>
          <p:cNvPr id="80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 l="77210" t="53686" r="3099" b="20787"/>
          <a:stretch/>
        </p:blipFill>
        <p:spPr>
          <a:xfrm>
            <a:off x="9231443" y="4391543"/>
            <a:ext cx="517887" cy="40191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01E12F5-2725-470E-A4D1-2F9B66331879}"/>
              </a:ext>
            </a:extLst>
          </p:cNvPr>
          <p:cNvSpPr txBox="1"/>
          <p:nvPr/>
        </p:nvSpPr>
        <p:spPr>
          <a:xfrm>
            <a:off x="3320941" y="5336020"/>
            <a:ext cx="2011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Finger Spread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Wrist Extension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Wrist Ulnar Deviation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12668</TotalTime>
  <Words>560</Words>
  <Application>Microsoft Office PowerPoint</Application>
  <PresentationFormat>Widescreen</PresentationFormat>
  <Paragraphs>210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맑은 고딕</vt:lpstr>
      <vt:lpstr>Adobe Garamond Pro Bold</vt:lpstr>
      <vt:lpstr>Arial</vt:lpstr>
      <vt:lpstr>Arial Unicode MS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Computer Vision and Neural Machine Interface for Upper Limb Prostheses</vt:lpstr>
      <vt:lpstr>Agenda</vt:lpstr>
      <vt:lpstr>GP sponsor:  IHub  </vt:lpstr>
      <vt:lpstr>  Problem definition</vt:lpstr>
      <vt:lpstr>System parameters</vt:lpstr>
      <vt:lpstr>Video</vt:lpstr>
      <vt:lpstr>System design</vt:lpstr>
      <vt:lpstr>Integration algorithm</vt:lpstr>
      <vt:lpstr>Real-time System</vt:lpstr>
      <vt:lpstr>System Implementation</vt:lpstr>
      <vt:lpstr>EMG Acquisition in Real-time  </vt:lpstr>
      <vt:lpstr>EMG Classifier in Real-time</vt:lpstr>
      <vt:lpstr>TensorFlow</vt:lpstr>
      <vt:lpstr>Computer Vision Results</vt:lpstr>
      <vt:lpstr>System Graphical User Interface</vt:lpstr>
      <vt:lpstr>EMG Module: Dataset</vt:lpstr>
      <vt:lpstr>EMG Module: Dataset</vt:lpstr>
      <vt:lpstr>EMG Module: Methodology</vt:lpstr>
      <vt:lpstr>EMG Module: Pipeline</vt:lpstr>
      <vt:lpstr>EMG Module: Results</vt:lpstr>
      <vt:lpstr>EMG Module: Results</vt:lpstr>
      <vt:lpstr> CV Module: Dataset </vt:lpstr>
      <vt:lpstr>CV Module: Methodology</vt:lpstr>
      <vt:lpstr>CV Module: Architecture</vt:lpstr>
      <vt:lpstr>CV Module: Common Problems</vt:lpstr>
      <vt:lpstr>CV Module: Results</vt:lpstr>
      <vt:lpstr>Future sight</vt:lpstr>
      <vt:lpstr>Gained skills</vt:lpstr>
      <vt:lpstr>Gantt chart</vt:lpstr>
      <vt:lpstr>Team 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Hanna Nabil</cp:lastModifiedBy>
  <cp:revision>47</cp:revision>
  <dcterms:created xsi:type="dcterms:W3CDTF">2018-02-18T19:39:47Z</dcterms:created>
  <dcterms:modified xsi:type="dcterms:W3CDTF">2018-07-17T14:45:14Z</dcterms:modified>
</cp:coreProperties>
</file>