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84" r:id="rId2"/>
    <p:sldMasterId id="2147483696" r:id="rId3"/>
  </p:sldMasterIdLst>
  <p:notesMasterIdLst>
    <p:notesMasterId r:id="rId28"/>
  </p:notesMasterIdLst>
  <p:sldIdLst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69" r:id="rId12"/>
    <p:sldId id="270" r:id="rId13"/>
    <p:sldId id="271" r:id="rId14"/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91" r:id="rId25"/>
    <p:sldId id="292" r:id="rId26"/>
    <p:sldId id="293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48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17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297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84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031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69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09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35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013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390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077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390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660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274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183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958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590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021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982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611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5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4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27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6795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dobe Garamond Pro Bold" pitchFamily="18" charset="0"/>
              </a:rPr>
              <a:t>Computer Vision and Neural Machine Interface for Upper Limb Prostheses</a:t>
            </a:r>
            <a:endParaRPr lang="en-US" sz="3600" b="1" dirty="0">
              <a:latin typeface="Adobe Garamond Pro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3886199" cy="1371600"/>
          </a:xfrm>
        </p:spPr>
        <p:txBody>
          <a:bodyPr/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Supervised by: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Dr.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Meena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AbdelMaseeh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92436" y="4308763"/>
            <a:ext cx="3200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Team members: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Abdelrahman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Hamza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Ghadir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Moemen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Hanna Nabil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Mostafa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Elwafa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04800"/>
            <a:ext cx="13247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49" y="426243"/>
            <a:ext cx="1918651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7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EMG Real-time Module </a:t>
            </a:r>
          </a:p>
          <a:p>
            <a:r>
              <a:rPr lang="en-US" dirty="0" smtClean="0"/>
              <a:t>EMG Training </a:t>
            </a:r>
          </a:p>
          <a:p>
            <a:r>
              <a:rPr lang="en-US" dirty="0" smtClean="0"/>
              <a:t>EMG Testing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656" r="6745"/>
          <a:stretch/>
        </p:blipFill>
        <p:spPr>
          <a:xfrm>
            <a:off x="3893127" y="2992582"/>
            <a:ext cx="5112328" cy="37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Vision Real-time Module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8" y="3283526"/>
            <a:ext cx="4359252" cy="3025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15794"/>
            <a:ext cx="4313145" cy="29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49"/>
            <a:ext cx="8229600" cy="106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5" y="1820550"/>
            <a:ext cx="8760426" cy="49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57200" y="120185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NInaPro Dataset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26" y="3011401"/>
            <a:ext cx="5156925" cy="28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57200" y="1680375"/>
            <a:ext cx="8643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Collecting own Dataset using MYO armband.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Windowing of MES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90801"/>
            <a:ext cx="4040188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 Increased Accuracy</a:t>
            </a:r>
            <a:endParaRPr sz="222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590800"/>
            <a:ext cx="4041775" cy="362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Pipeline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457822" y="2255034"/>
            <a:ext cx="8228354" cy="3216294"/>
            <a:chOff x="622" y="654834"/>
            <a:chExt cx="8228354" cy="3216294"/>
          </a:xfrm>
        </p:grpSpPr>
        <p:sp>
          <p:nvSpPr>
            <p:cNvPr id="109" name="Shape 109"/>
            <p:cNvSpPr/>
            <p:nvPr/>
          </p:nvSpPr>
          <p:spPr>
            <a:xfrm>
              <a:off x="622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 rot="-5400000">
              <a:off x="-1050033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Filtration and Normalization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774677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 rot="-5400000">
              <a:off x="1724020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5400000">
              <a:off x="2551860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Features extraction: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Time domain features (MAV,ZC  ,SSC,WL )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548731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 rot="-5400000">
              <a:off x="4498075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5400000">
              <a:off x="5325914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KNN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SVM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Results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48263" y="1343325"/>
            <a:ext cx="86079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Results of offline scenario</a:t>
            </a:r>
            <a:endParaRPr sz="24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250" y="2032725"/>
            <a:ext cx="6543400" cy="482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EMG Module: Results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438" y="1861300"/>
            <a:ext cx="6931124" cy="4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CV Module: Dataset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57200" y="1064050"/>
            <a:ext cx="5620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Amsterdam Library of Object Images (ALOI)</a:t>
            </a:r>
            <a:br>
              <a:rPr lang="en-US" sz="1800" b="1"/>
            </a:br>
            <a:endParaRPr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25" y="1983275"/>
            <a:ext cx="6967950" cy="44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3415" y="1867415"/>
            <a:ext cx="7297169" cy="399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 rtl="0"/>
            <a:r>
              <a:rPr lang="en-US" dirty="0"/>
              <a:t>GP sponsor:  </a:t>
            </a:r>
            <a:r>
              <a:rPr lang="en-US" dirty="0" err="1" smtClean="0"/>
              <a:t>IHub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/>
              <a:t>Problem definition</a:t>
            </a:r>
            <a:r>
              <a:rPr lang="en-US" dirty="0" smtClean="0"/>
              <a:t>.</a:t>
            </a:r>
            <a:endParaRPr lang="en-US" dirty="0"/>
          </a:p>
          <a:p>
            <a:pPr lvl="0" algn="l" rtl="0"/>
            <a:r>
              <a:rPr lang="en-US" dirty="0" smtClean="0"/>
              <a:t>System design.</a:t>
            </a:r>
            <a:endParaRPr lang="en-US" dirty="0"/>
          </a:p>
          <a:p>
            <a:pPr lvl="0" algn="l" rtl="0"/>
            <a:r>
              <a:rPr lang="en-US" dirty="0" smtClean="0"/>
              <a:t>Integration algorithm.</a:t>
            </a:r>
          </a:p>
          <a:p>
            <a:pPr lvl="0" algn="l" rtl="0"/>
            <a:r>
              <a:rPr lang="en-US" dirty="0" smtClean="0"/>
              <a:t>Approach.</a:t>
            </a:r>
          </a:p>
          <a:p>
            <a:pPr lvl="0" algn="l" rtl="0"/>
            <a:r>
              <a:rPr lang="en-US" dirty="0" smtClean="0"/>
              <a:t>Future sight</a:t>
            </a:r>
            <a:endParaRPr lang="en-US" dirty="0"/>
          </a:p>
          <a:p>
            <a:pPr algn="l" rtl="0"/>
            <a:r>
              <a:rPr lang="en-US" dirty="0"/>
              <a:t>Gained </a:t>
            </a:r>
            <a:r>
              <a:rPr lang="en-US" dirty="0" smtClean="0"/>
              <a:t>skills.</a:t>
            </a:r>
            <a:endParaRPr lang="en-US" dirty="0"/>
          </a:p>
          <a:p>
            <a:pPr algn="l" rtl="0"/>
            <a:r>
              <a:rPr lang="en-US" dirty="0"/>
              <a:t>Gantt </a:t>
            </a:r>
            <a:r>
              <a:rPr lang="en-US" dirty="0" smtClean="0"/>
              <a:t>chart.</a:t>
            </a:r>
            <a:endParaRPr lang="en-US" dirty="0"/>
          </a:p>
          <a:p>
            <a:pPr lvl="0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44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Architecture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02332"/>
            <a:ext cx="8229600" cy="332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Common Problems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Imbalanced Classes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Re-Sampling the Dataset.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Dropout Regularization.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966" y="3124200"/>
            <a:ext cx="2838730" cy="321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Image result for overfit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3124200"/>
            <a:ext cx="2855595" cy="321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 module:</a:t>
            </a:r>
          </a:p>
          <a:p>
            <a:pPr marL="0" indent="0">
              <a:buNone/>
            </a:pPr>
            <a:r>
              <a:rPr lang="en-US" dirty="0" smtClean="0"/>
              <a:t> &gt; Zooming effect.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Multilayered network.</a:t>
            </a:r>
          </a:p>
          <a:p>
            <a:endParaRPr lang="en-US" dirty="0"/>
          </a:p>
          <a:p>
            <a:r>
              <a:rPr lang="en-US" dirty="0" smtClean="0"/>
              <a:t>System functionality: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proportional control.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feedback loop.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Gained skills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Project management:</a:t>
            </a:r>
          </a:p>
          <a:p>
            <a:pPr marL="0" indent="0" algn="l" rtl="0">
              <a:buNone/>
            </a:pPr>
            <a:r>
              <a:rPr lang="en-US" dirty="0" smtClean="0"/>
              <a:t>    &gt; Time management, teamwork, cost management … etc.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&gt; Research and guided self learning.</a:t>
            </a:r>
          </a:p>
          <a:p>
            <a:pPr algn="l" rtl="0"/>
            <a:r>
              <a:rPr lang="en-US" dirty="0" smtClean="0"/>
              <a:t>Professional </a:t>
            </a:r>
            <a:r>
              <a:rPr lang="en-US" dirty="0"/>
              <a:t>programming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Data science and engineering.</a:t>
            </a:r>
          </a:p>
          <a:p>
            <a:pPr algn="l" rtl="0"/>
            <a:r>
              <a:rPr lang="en-US" dirty="0"/>
              <a:t>Working within a multidisciplinary environment.</a:t>
            </a:r>
          </a:p>
          <a:p>
            <a:pPr algn="l" rtl="0"/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480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23768"/>
            <a:ext cx="6858000" cy="3982064"/>
          </a:xfrm>
        </p:spPr>
      </p:pic>
    </p:spTree>
    <p:extLst>
      <p:ext uri="{BB962C8B-B14F-4D97-AF65-F5344CB8AC3E}">
        <p14:creationId xmlns:p14="http://schemas.microsoft.com/office/powerpoint/2010/main" val="41279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GP sponsor:  </a:t>
            </a:r>
            <a:r>
              <a:rPr lang="en-US" dirty="0" err="1"/>
              <a:t>IHub</a:t>
            </a:r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21" y="2996952"/>
            <a:ext cx="2810159" cy="1734666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2362109"/>
            <a:ext cx="5724636" cy="331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6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	 Problem definition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Amputation</a:t>
            </a:r>
            <a:r>
              <a:rPr lang="en-US" sz="2800" dirty="0"/>
              <a:t> </a:t>
            </a:r>
            <a:r>
              <a:rPr lang="en-US" sz="2800" dirty="0" smtClean="0"/>
              <a:t>problem and</a:t>
            </a:r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current status.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algn="l" rtl="0"/>
            <a:r>
              <a:rPr lang="en-US" sz="2800" dirty="0" err="1"/>
              <a:t>Transradial</a:t>
            </a:r>
            <a:r>
              <a:rPr lang="en-US" sz="2800" dirty="0"/>
              <a:t> </a:t>
            </a:r>
            <a:r>
              <a:rPr lang="en-US" sz="2800" dirty="0" smtClean="0"/>
              <a:t>amputation: a </a:t>
            </a:r>
            <a:r>
              <a:rPr lang="en-US" sz="2800" dirty="0"/>
              <a:t>story </a:t>
            </a:r>
            <a:r>
              <a:rPr lang="en-US" sz="2800" dirty="0" smtClean="0"/>
              <a:t>of </a:t>
            </a:r>
          </a:p>
          <a:p>
            <a:pPr marL="0" indent="0" algn="l" rtl="0">
              <a:buNone/>
            </a:pPr>
            <a:r>
              <a:rPr lang="en-US" sz="2800" dirty="0" smtClean="0"/>
              <a:t>dexterous </a:t>
            </a:r>
            <a:r>
              <a:rPr lang="en-US" sz="2800" dirty="0"/>
              <a:t>control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r>
              <a:rPr lang="en-US" sz="2800" dirty="0"/>
              <a:t>EMG:</a:t>
            </a:r>
          </a:p>
          <a:p>
            <a:pPr marL="0" indent="0">
              <a:buNone/>
            </a:pPr>
            <a:r>
              <a:rPr lang="en-US" sz="2800" dirty="0"/>
              <a:t>    &gt;Signal loss due to muscle atrophy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hybrid control to</a:t>
            </a:r>
          </a:p>
          <a:p>
            <a:pPr marL="0" indent="0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estore minimum function.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3" y="1371600"/>
            <a:ext cx="1784207" cy="449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97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017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2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EMG commands:</a:t>
            </a:r>
          </a:p>
          <a:p>
            <a:pPr marL="0" indent="0">
              <a:buNone/>
            </a:pPr>
            <a:r>
              <a:rPr lang="en-US" dirty="0" smtClean="0"/>
              <a:t>Restart, confirm, cancel, turn off.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CV grasp types:</a:t>
            </a:r>
          </a:p>
          <a:p>
            <a:pPr marL="0" indent="0">
              <a:buNone/>
            </a:pPr>
            <a:r>
              <a:rPr lang="en-US" dirty="0" smtClean="0"/>
              <a:t>Pinch, neutral, tripod, pronated.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Prosthetic hand modes:</a:t>
            </a:r>
          </a:p>
          <a:p>
            <a:pPr marL="0" indent="0">
              <a:buNone/>
            </a:pPr>
            <a:r>
              <a:rPr lang="en-US" dirty="0" smtClean="0"/>
              <a:t>Rest, </a:t>
            </a:r>
            <a:r>
              <a:rPr lang="en-US" dirty="0" err="1"/>
              <a:t>p</a:t>
            </a:r>
            <a:r>
              <a:rPr lang="en-US" dirty="0" err="1" smtClean="0"/>
              <a:t>reshape</a:t>
            </a:r>
            <a:r>
              <a:rPr lang="en-US" dirty="0" smtClean="0"/>
              <a:t>, grasp,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</a:t>
            </a:r>
            <a:r>
              <a:rPr lang="en-US" dirty="0"/>
              <a:t>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248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3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	</a:t>
            </a:r>
            <a:r>
              <a:rPr lang="en-US" dirty="0" smtClean="0"/>
              <a:t>Approach (Artificial Intelligence)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err="1" smtClean="0"/>
              <a:t>Limitaions</a:t>
            </a:r>
            <a:r>
              <a:rPr lang="en-US" dirty="0" smtClean="0"/>
              <a:t>?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/>
              <a:t>&gt; E</a:t>
            </a:r>
            <a:r>
              <a:rPr lang="en-US" dirty="0" smtClean="0"/>
              <a:t>xpensive computationally and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undeterministic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sz="800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Fit to the problem?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&gt; Too many factors.</a:t>
            </a:r>
          </a:p>
          <a:p>
            <a:pPr marL="0" indent="0" algn="l" rtl="0">
              <a:buNone/>
            </a:pPr>
            <a:r>
              <a:rPr lang="en-US" dirty="0" smtClean="0"/>
              <a:t>    &gt; </a:t>
            </a:r>
            <a:r>
              <a:rPr lang="en-US" dirty="0" err="1" smtClean="0"/>
              <a:t>Biovariability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/>
              <a:t>&gt; </a:t>
            </a:r>
            <a:r>
              <a:rPr lang="en-US" dirty="0" smtClean="0"/>
              <a:t>Scaling.</a:t>
            </a:r>
          </a:p>
          <a:p>
            <a:pPr marL="0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1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Raspberry-Pi 3 (Python 2) 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for Raspberry</a:t>
            </a:r>
          </a:p>
          <a:p>
            <a:pPr lvl="1"/>
            <a:r>
              <a:rPr lang="en-US" dirty="0" smtClean="0"/>
              <a:t>Open-MYO</a:t>
            </a:r>
          </a:p>
          <a:p>
            <a:r>
              <a:rPr lang="en-US" dirty="0" smtClean="0"/>
              <a:t>PC ( python 3 )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Fow</a:t>
            </a:r>
            <a:r>
              <a:rPr lang="en-US" dirty="0"/>
              <a:t> Windows</a:t>
            </a:r>
          </a:p>
          <a:p>
            <a:pPr lvl="1"/>
            <a:r>
              <a:rPr lang="en-US" dirty="0" err="1" smtClean="0"/>
              <a:t>Myo</a:t>
            </a:r>
            <a:r>
              <a:rPr lang="en-US" dirty="0" smtClean="0"/>
              <a:t>-Python</a:t>
            </a:r>
          </a:p>
          <a:p>
            <a:r>
              <a:rPr lang="en-US" dirty="0" err="1" smtClean="0"/>
              <a:t>Myo</a:t>
            </a:r>
            <a:r>
              <a:rPr lang="en-US" dirty="0" smtClean="0"/>
              <a:t> officially supports Windows </a:t>
            </a:r>
          </a:p>
          <a:p>
            <a:pPr marL="508000" lvl="1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63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392</Words>
  <Application>Microsoft Office PowerPoint</Application>
  <PresentationFormat>On-screen Show (4:3)</PresentationFormat>
  <Paragraphs>123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Adobe Garamond Pro Bold</vt:lpstr>
      <vt:lpstr>Arial</vt:lpstr>
      <vt:lpstr>Calibri</vt:lpstr>
      <vt:lpstr>Times New Roman</vt:lpstr>
      <vt:lpstr>Office Theme</vt:lpstr>
      <vt:lpstr>1_Office Theme</vt:lpstr>
      <vt:lpstr>2_Office Theme</vt:lpstr>
      <vt:lpstr>Computer Vision and Neural Machine Interface for Upper Limb Prostheses</vt:lpstr>
      <vt:lpstr>Agenda</vt:lpstr>
      <vt:lpstr>GP sponsor:  IHub  </vt:lpstr>
      <vt:lpstr>  Problem definition</vt:lpstr>
      <vt:lpstr>System design</vt:lpstr>
      <vt:lpstr>Integration algorithm</vt:lpstr>
      <vt:lpstr>Integration algorithm</vt:lpstr>
      <vt:lpstr> Approach (Artificial Intelligence)</vt:lpstr>
      <vt:lpstr>System Implementation</vt:lpstr>
      <vt:lpstr>Online Scenario</vt:lpstr>
      <vt:lpstr>Online Scenario</vt:lpstr>
      <vt:lpstr>EMG Module: Dataset</vt:lpstr>
      <vt:lpstr>EMG Module: Dataset</vt:lpstr>
      <vt:lpstr>EMG Module: Methodology</vt:lpstr>
      <vt:lpstr>EMG Module: Pipeline</vt:lpstr>
      <vt:lpstr>EMG Module: Results</vt:lpstr>
      <vt:lpstr> EMG Module: Results </vt:lpstr>
      <vt:lpstr> CV Module: Dataset </vt:lpstr>
      <vt:lpstr>CV Module: Methodology</vt:lpstr>
      <vt:lpstr>CV Module: Architecture</vt:lpstr>
      <vt:lpstr>CV Module: Common Problems</vt:lpstr>
      <vt:lpstr>Future sight</vt:lpstr>
      <vt:lpstr>Gained skills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agenda</dc:title>
  <cp:lastModifiedBy>Hanna Nabil</cp:lastModifiedBy>
  <cp:revision>8</cp:revision>
  <dcterms:modified xsi:type="dcterms:W3CDTF">2018-07-13T01:01:27Z</dcterms:modified>
</cp:coreProperties>
</file>