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7.xml.rels" ContentType="application/vnd.openxmlformats-package.relationships+xml"/>
  <Override PartName="/ppt/notesSlides/_rels/notesSlide5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35.png" ContentType="image/png"/>
  <Override PartName="/ppt/media/image34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jpeg" ContentType="image/jpe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7.png" ContentType="image/png"/>
  <Override PartName="/ppt/media/image22.jpeg" ContentType="image/jpe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7.png" ContentType="image/png"/>
  <Override PartName="/ppt/media/image2.png" ContentType="image/png"/>
  <Override PartName="/ppt/media/image38.png" ContentType="image/png"/>
  <Override PartName="/ppt/media/image3.png" ContentType="image/png"/>
  <Override PartName="/ppt/media/image39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33.jpeg" ContentType="image/jpe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8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D27F25C-7514-47FB-8731-6C42F583920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6CACE7FC-B118-477F-975C-F61E0C6B552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457200" indent="-2980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Explain states.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CAC440EC-0348-4CF4-BE25-F7C379AC8A9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9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23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276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7/14/18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D3BCF97-B7D7-493E-BBB2-152DD56CFBC6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7/14/18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85694BA-9FF0-46A7-84EE-554251A3AF2E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7/14/18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0E9FB76-DF80-4BC8-8A9C-BB074F48D90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26D70E2-E91B-4DE3-8D21-78966CC3B514}" type="slidenum">
              <a:rPr b="0" lang="en-US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" name="PlaceHolder 8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0D1A02E-E617-4BEB-9982-7484F840C347}" type="slidenum">
              <a:rPr b="0" lang="en-US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367DF7F-8E5E-4F5A-BF4F-012F80A377FE}" type="slidenum">
              <a:rPr b="0" lang="en-US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edit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Master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style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7/14/18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0AFBF05-3639-4C85-8B53-27ADF6BE1D49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64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6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7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685800" y="2286000"/>
            <a:ext cx="7772040" cy="1679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dobe Garamond Pro Bold"/>
              </a:rPr>
              <a:t>Computer Vision and Neural Machine Interface for Upper Limb Prostheses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380880" y="4800600"/>
            <a:ext cx="3885840" cy="1371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i="1" lang="en-US" sz="28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Supervised by: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Dr. Meena AbdelMaseeh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5292360" y="4308840"/>
            <a:ext cx="3200040" cy="21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i="1" lang="en-US" sz="28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Team members: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Abdelrahman Hamza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Ghadir Moemen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Hanna Nabil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Mostafa Elwafa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5" name="Picture 2" descr=""/>
          <p:cNvPicPr/>
          <p:nvPr/>
        </p:nvPicPr>
        <p:blipFill>
          <a:blip r:embed="rId1"/>
          <a:stretch/>
        </p:blipFill>
        <p:spPr>
          <a:xfrm>
            <a:off x="609480" y="304920"/>
            <a:ext cx="1324440" cy="1447560"/>
          </a:xfrm>
          <a:prstGeom prst="rect">
            <a:avLst/>
          </a:prstGeom>
          <a:ln>
            <a:noFill/>
          </a:ln>
        </p:spPr>
      </p:pic>
      <p:pic>
        <p:nvPicPr>
          <p:cNvPr id="286" name="Picture 3" descr=""/>
          <p:cNvPicPr/>
          <p:nvPr/>
        </p:nvPicPr>
        <p:blipFill>
          <a:blip r:embed="rId2"/>
          <a:stretch/>
        </p:blipFill>
        <p:spPr>
          <a:xfrm>
            <a:off x="6539400" y="426240"/>
            <a:ext cx="1918440" cy="120456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Online Scenario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3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EMG Real-time Module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EMG Training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EMG Testing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7" name="Picture 4" descr=""/>
          <p:cNvPicPr/>
          <p:nvPr/>
        </p:nvPicPr>
        <p:blipFill>
          <a:blip r:embed="rId1"/>
          <a:srcRect l="3080" t="658" r="6744" b="0"/>
          <a:stretch/>
        </p:blipFill>
        <p:spPr>
          <a:xfrm>
            <a:off x="3893040" y="2992680"/>
            <a:ext cx="5112000" cy="375120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Online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Scenario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3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Computer Vision Real-time Module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0" name="Picture 6" descr=""/>
          <p:cNvPicPr/>
          <p:nvPr/>
        </p:nvPicPr>
        <p:blipFill>
          <a:blip r:embed="rId1"/>
          <a:stretch/>
        </p:blipFill>
        <p:spPr>
          <a:xfrm>
            <a:off x="213120" y="3283560"/>
            <a:ext cx="4358880" cy="3024720"/>
          </a:xfrm>
          <a:prstGeom prst="rect">
            <a:avLst/>
          </a:prstGeom>
          <a:ln>
            <a:noFill/>
          </a:ln>
        </p:spPr>
      </p:pic>
      <p:pic>
        <p:nvPicPr>
          <p:cNvPr id="311" name="Picture 7" descr=""/>
          <p:cNvPicPr/>
          <p:nvPr/>
        </p:nvPicPr>
        <p:blipFill>
          <a:blip r:embed="rId2"/>
          <a:stretch/>
        </p:blipFill>
        <p:spPr>
          <a:xfrm>
            <a:off x="4572000" y="3315960"/>
            <a:ext cx="4312800" cy="296028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Semi Real-time System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4" name="Picture 3" descr=""/>
          <p:cNvPicPr/>
          <p:nvPr/>
        </p:nvPicPr>
        <p:blipFill>
          <a:blip r:embed="rId1"/>
          <a:stretch/>
        </p:blipFill>
        <p:spPr>
          <a:xfrm>
            <a:off x="0" y="1423080"/>
            <a:ext cx="9143640" cy="487944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Real-time System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7" name="Picture 3" descr=""/>
          <p:cNvPicPr/>
          <p:nvPr/>
        </p:nvPicPr>
        <p:blipFill>
          <a:blip r:embed="rId1"/>
          <a:stretch/>
        </p:blipFill>
        <p:spPr>
          <a:xfrm>
            <a:off x="0" y="1387440"/>
            <a:ext cx="9143640" cy="487296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457200" y="274680"/>
            <a:ext cx="8229240" cy="1068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EMG Module: Dataset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9" name="Shape 85" descr=""/>
          <p:cNvPicPr/>
          <p:nvPr/>
        </p:nvPicPr>
        <p:blipFill>
          <a:blip r:embed="rId1"/>
          <a:stretch/>
        </p:blipFill>
        <p:spPr>
          <a:xfrm>
            <a:off x="191880" y="1820520"/>
            <a:ext cx="8760240" cy="4913280"/>
          </a:xfrm>
          <a:prstGeom prst="rect">
            <a:avLst/>
          </a:prstGeom>
          <a:ln>
            <a:noFill/>
          </a:ln>
        </p:spPr>
      </p:pic>
      <p:sp>
        <p:nvSpPr>
          <p:cNvPr id="320" name="CustomShape 2"/>
          <p:cNvSpPr/>
          <p:nvPr/>
        </p:nvSpPr>
        <p:spPr>
          <a:xfrm>
            <a:off x="457200" y="1201680"/>
            <a:ext cx="73386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NInaPro Dataset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EMG Module: Dataset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2" name="Shape 92" descr=""/>
          <p:cNvPicPr/>
          <p:nvPr/>
        </p:nvPicPr>
        <p:blipFill>
          <a:blip r:embed="rId1"/>
          <a:stretch/>
        </p:blipFill>
        <p:spPr>
          <a:xfrm>
            <a:off x="1993680" y="3011400"/>
            <a:ext cx="5156640" cy="2814480"/>
          </a:xfrm>
          <a:prstGeom prst="rect">
            <a:avLst/>
          </a:prstGeom>
          <a:ln>
            <a:noFill/>
          </a:ln>
        </p:spPr>
      </p:pic>
      <p:sp>
        <p:nvSpPr>
          <p:cNvPr id="323" name="CustomShape 2"/>
          <p:cNvSpPr/>
          <p:nvPr/>
        </p:nvSpPr>
        <p:spPr>
          <a:xfrm>
            <a:off x="457200" y="1680480"/>
            <a:ext cx="864288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Collecting own Dataset using MYO armband.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EMG Module: Methodology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TextShape 2"/>
          <p:cNvSpPr txBox="1"/>
          <p:nvPr/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Windowing of MES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6" name="Shape 100" descr=""/>
          <p:cNvPicPr/>
          <p:nvPr/>
        </p:nvPicPr>
        <p:blipFill>
          <a:blip r:embed="rId1"/>
          <a:stretch/>
        </p:blipFill>
        <p:spPr>
          <a:xfrm>
            <a:off x="457200" y="2590920"/>
            <a:ext cx="4039920" cy="3580920"/>
          </a:xfrm>
          <a:prstGeom prst="rect">
            <a:avLst/>
          </a:prstGeom>
          <a:ln>
            <a:noFill/>
          </a:ln>
        </p:spPr>
      </p:pic>
      <p:sp>
        <p:nvSpPr>
          <p:cNvPr id="327" name="TextShape 3"/>
          <p:cNvSpPr txBox="1"/>
          <p:nvPr/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222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Overlapping Increased Accuracy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8" name="Shape 102" descr=""/>
          <p:cNvPicPr/>
          <p:nvPr/>
        </p:nvPicPr>
        <p:blipFill>
          <a:blip r:embed="rId2"/>
          <a:stretch/>
        </p:blipFill>
        <p:spPr>
          <a:xfrm>
            <a:off x="4572000" y="2590920"/>
            <a:ext cx="4041360" cy="362088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EMG Module: Pipeline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457920" y="2255040"/>
            <a:ext cx="2679840" cy="3215880"/>
          </a:xfrm>
          <a:prstGeom prst="roundRect">
            <a:avLst>
              <a:gd name="adj" fmla="val 5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3"/>
          <p:cNvSpPr/>
          <p:nvPr/>
        </p:nvSpPr>
        <p:spPr>
          <a:xfrm rot="16200000">
            <a:off x="-592560" y="3305880"/>
            <a:ext cx="263700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33200" tIns="102960" bIns="0"/>
          <a:p>
            <a:pPr algn="r">
              <a:lnSpc>
                <a:spcPct val="9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993960" y="2255040"/>
            <a:ext cx="1996560" cy="32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5"/>
          <p:cNvSpPr/>
          <p:nvPr/>
        </p:nvSpPr>
        <p:spPr>
          <a:xfrm>
            <a:off x="993960" y="2255040"/>
            <a:ext cx="1996560" cy="32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9280" bIns="0"/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Preprocessing</a:t>
            </a: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Filtration and Normalization</a:t>
            </a: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6"/>
          <p:cNvSpPr/>
          <p:nvPr/>
        </p:nvSpPr>
        <p:spPr>
          <a:xfrm>
            <a:off x="3231720" y="2255040"/>
            <a:ext cx="2679840" cy="3215880"/>
          </a:xfrm>
          <a:prstGeom prst="roundRect">
            <a:avLst>
              <a:gd name="adj" fmla="val 5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7"/>
          <p:cNvSpPr/>
          <p:nvPr/>
        </p:nvSpPr>
        <p:spPr>
          <a:xfrm rot="16200000">
            <a:off x="2180880" y="3305880"/>
            <a:ext cx="263700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33200" tIns="102960" bIns="0"/>
          <a:p>
            <a:pPr algn="r">
              <a:lnSpc>
                <a:spcPct val="9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8"/>
          <p:cNvSpPr/>
          <p:nvPr/>
        </p:nvSpPr>
        <p:spPr>
          <a:xfrm rot="5400000">
            <a:off x="3009240" y="4809600"/>
            <a:ext cx="471960" cy="401760"/>
          </a:xfrm>
          <a:prstGeom prst="flowChartExtra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9"/>
          <p:cNvSpPr/>
          <p:nvPr/>
        </p:nvSpPr>
        <p:spPr>
          <a:xfrm>
            <a:off x="3767760" y="2255040"/>
            <a:ext cx="1996560" cy="32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10"/>
          <p:cNvSpPr/>
          <p:nvPr/>
        </p:nvSpPr>
        <p:spPr>
          <a:xfrm>
            <a:off x="3767760" y="2255040"/>
            <a:ext cx="1996560" cy="32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9280" bIns="0"/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Features extraction: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Time domain features (MAV,ZC  ,SSC,WL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11"/>
          <p:cNvSpPr/>
          <p:nvPr/>
        </p:nvSpPr>
        <p:spPr>
          <a:xfrm>
            <a:off x="6005880" y="2255040"/>
            <a:ext cx="2679840" cy="3215880"/>
          </a:xfrm>
          <a:prstGeom prst="roundRect">
            <a:avLst>
              <a:gd name="adj" fmla="val 5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12"/>
          <p:cNvSpPr/>
          <p:nvPr/>
        </p:nvSpPr>
        <p:spPr>
          <a:xfrm rot="16200000">
            <a:off x="4955040" y="3305880"/>
            <a:ext cx="263700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33200" tIns="102960" bIns="0"/>
          <a:p>
            <a:pPr algn="r">
              <a:lnSpc>
                <a:spcPct val="9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13"/>
          <p:cNvSpPr/>
          <p:nvPr/>
        </p:nvSpPr>
        <p:spPr>
          <a:xfrm rot="5400000">
            <a:off x="5783400" y="4809600"/>
            <a:ext cx="471960" cy="401760"/>
          </a:xfrm>
          <a:prstGeom prst="flowChartExtra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14"/>
          <p:cNvSpPr/>
          <p:nvPr/>
        </p:nvSpPr>
        <p:spPr>
          <a:xfrm>
            <a:off x="6541920" y="2255040"/>
            <a:ext cx="1996560" cy="32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15"/>
          <p:cNvSpPr/>
          <p:nvPr/>
        </p:nvSpPr>
        <p:spPr>
          <a:xfrm>
            <a:off x="6541920" y="2255040"/>
            <a:ext cx="1996560" cy="32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9280" bIns="0"/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Classification: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KNN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SVM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EMG Module: Results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348120" y="1343160"/>
            <a:ext cx="8607600" cy="68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Results of offline scenario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6" name="" descr=""/>
          <p:cNvPicPr/>
          <p:nvPr/>
        </p:nvPicPr>
        <p:blipFill>
          <a:blip r:embed="rId1"/>
          <a:stretch/>
        </p:blipFill>
        <p:spPr>
          <a:xfrm>
            <a:off x="2381760" y="2032200"/>
            <a:ext cx="4384800" cy="482580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EMG Module: Results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8" name="" descr=""/>
          <p:cNvPicPr/>
          <p:nvPr/>
        </p:nvPicPr>
        <p:blipFill>
          <a:blip r:embed="rId1"/>
          <a:stretch/>
        </p:blipFill>
        <p:spPr>
          <a:xfrm>
            <a:off x="1828800" y="1737360"/>
            <a:ext cx="5680440" cy="403092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Agenda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 sponsor:  IHub.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 definition.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design.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Integration algorithm.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Approach.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Future sight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Gained skills.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Gantt chart.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CV Module: Dataset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457200" y="1064160"/>
            <a:ext cx="5620320" cy="72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Amsterdam Library of Object Images (ALOI)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1" name="Shape 142" descr=""/>
          <p:cNvPicPr/>
          <p:nvPr/>
        </p:nvPicPr>
        <p:blipFill>
          <a:blip r:embed="rId1"/>
          <a:stretch/>
        </p:blipFill>
        <p:spPr>
          <a:xfrm>
            <a:off x="1087920" y="1983240"/>
            <a:ext cx="6967440" cy="448560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CV Module: Methodology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3" name="Shape 148" descr=""/>
          <p:cNvPicPr/>
          <p:nvPr/>
        </p:nvPicPr>
        <p:blipFill>
          <a:blip r:embed="rId1"/>
          <a:stretch/>
        </p:blipFill>
        <p:spPr>
          <a:xfrm>
            <a:off x="923400" y="1867320"/>
            <a:ext cx="7296840" cy="399132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548640" y="3657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CV Module: Architecture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5" name="Shape 154" descr=""/>
          <p:cNvPicPr/>
          <p:nvPr/>
        </p:nvPicPr>
        <p:blipFill>
          <a:blip r:embed="rId1"/>
          <a:stretch/>
        </p:blipFill>
        <p:spPr>
          <a:xfrm>
            <a:off x="457200" y="2202480"/>
            <a:ext cx="8229240" cy="332136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CV Module Common Problems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TextShape 2"/>
          <p:cNvSpPr txBox="1"/>
          <p:nvPr/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Imbalanced Classes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Suggested Solution: Re-Sampling the Dataset.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TextShape 3"/>
          <p:cNvSpPr txBox="1"/>
          <p:nvPr/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Overfitting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Suggested Solution: Dropout Regularization.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9" name="Shape 162" descr=""/>
          <p:cNvPicPr/>
          <p:nvPr/>
        </p:nvPicPr>
        <p:blipFill>
          <a:blip r:embed="rId1"/>
          <a:stretch/>
        </p:blipFill>
        <p:spPr>
          <a:xfrm>
            <a:off x="816120" y="3124080"/>
            <a:ext cx="2838240" cy="3210120"/>
          </a:xfrm>
          <a:prstGeom prst="rect">
            <a:avLst/>
          </a:prstGeom>
          <a:ln>
            <a:noFill/>
          </a:ln>
        </p:spPr>
      </p:pic>
      <p:pic>
        <p:nvPicPr>
          <p:cNvPr id="360" name="Shape 163" descr=""/>
          <p:cNvPicPr/>
          <p:nvPr/>
        </p:nvPicPr>
        <p:blipFill>
          <a:blip r:embed="rId2"/>
          <a:stretch/>
        </p:blipFill>
        <p:spPr>
          <a:xfrm>
            <a:off x="5029200" y="3124080"/>
            <a:ext cx="2855160" cy="321012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CV Module: Results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2" name="" descr=""/>
          <p:cNvPicPr/>
          <p:nvPr/>
        </p:nvPicPr>
        <p:blipFill>
          <a:blip r:embed="rId1"/>
          <a:stretch/>
        </p:blipFill>
        <p:spPr>
          <a:xfrm>
            <a:off x="3291840" y="1524600"/>
            <a:ext cx="2175480" cy="5150520"/>
          </a:xfrm>
          <a:prstGeom prst="rect">
            <a:avLst/>
          </a:prstGeom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457200" y="1600200"/>
            <a:ext cx="1970280" cy="452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Future sight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CV module: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 Zooming effect.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 Multilayered network.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functionality: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 Add proportional control.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 Add feedback loop.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Gained skills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 management: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 Time management, teamwork, cost management … etc.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 Research and guided self learning.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Professional programming.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science and engineering.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Working within a multidisciplinary environment.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ransition spd="med">
    <p:fade/>
  </p:transition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Gantt chart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0" name="Content Placeholder 3" descr=""/>
          <p:cNvPicPr/>
          <p:nvPr/>
        </p:nvPicPr>
        <p:blipFill>
          <a:blip r:embed="rId1"/>
          <a:stretch/>
        </p:blipFill>
        <p:spPr>
          <a:xfrm>
            <a:off x="1143000" y="2123640"/>
            <a:ext cx="6857640" cy="39816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 sponsor:  IHub 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0" name="Content Placeholder 3" descr=""/>
          <p:cNvPicPr/>
          <p:nvPr/>
        </p:nvPicPr>
        <p:blipFill>
          <a:blip r:embed="rId1"/>
          <a:stretch/>
        </p:blipFill>
        <p:spPr>
          <a:xfrm>
            <a:off x="3166920" y="2997000"/>
            <a:ext cx="2809800" cy="1734480"/>
          </a:xfrm>
          <a:prstGeom prst="rect">
            <a:avLst/>
          </a:prstGeom>
          <a:ln>
            <a:noFill/>
          </a:ln>
        </p:spPr>
      </p:pic>
      <p:pic>
        <p:nvPicPr>
          <p:cNvPr id="291" name="Picture 4" descr=""/>
          <p:cNvPicPr/>
          <p:nvPr/>
        </p:nvPicPr>
        <p:blipFill>
          <a:blip r:embed="rId2"/>
          <a:stretch/>
        </p:blipFill>
        <p:spPr>
          <a:xfrm>
            <a:off x="1817640" y="2361960"/>
            <a:ext cx="5724360" cy="33184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xit" presetID="47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8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" dur="10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10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 definition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152280" y="167652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Amputation problem and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current status.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Transradial amputation: a story of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dexterous control.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EMG: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&gt;Signal loss due to muscle atrophy.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Solution: hybrid control to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restore minimum function.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94" name="Picture 2" descr=""/>
          <p:cNvPicPr/>
          <p:nvPr/>
        </p:nvPicPr>
        <p:blipFill>
          <a:blip r:embed="rId1"/>
          <a:stretch/>
        </p:blipFill>
        <p:spPr>
          <a:xfrm>
            <a:off x="6408360" y="1371600"/>
            <a:ext cx="1783800" cy="44960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2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45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81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101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106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147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175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design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6" name="Picture 4" descr=""/>
          <p:cNvPicPr/>
          <p:nvPr/>
        </p:nvPicPr>
        <p:blipFill>
          <a:blip r:embed="rId1"/>
          <a:stretch/>
        </p:blipFill>
        <p:spPr>
          <a:xfrm>
            <a:off x="228600" y="1600200"/>
            <a:ext cx="8601480" cy="457164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Integration algorithm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EMG commands: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Restart, confirm, cancel, turn off.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CV grasp types: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Pinch, neutral, tripod, pronated.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Prosthetic hand modes: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Rest, preshape, grasp, release.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Integration algorithm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0" name="Picture 2" descr=""/>
          <p:cNvPicPr/>
          <p:nvPr/>
        </p:nvPicPr>
        <p:blipFill>
          <a:blip r:embed="rId1"/>
          <a:stretch/>
        </p:blipFill>
        <p:spPr>
          <a:xfrm>
            <a:off x="609480" y="1295280"/>
            <a:ext cx="7924320" cy="514332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Approach (Artificial Intelligence)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Limitaions?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 Expensive computationally and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undeterministic.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Fit to the problem?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 Too many factors.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 Biovariability.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 Scaling.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ransition spd="med">
    <p:fade/>
  </p:transition>
  <p:timing>
    <p:tnLst>
      <p:par>
        <p:cTn id="51" dur="indefinite" restart="never" nodeType="tmRoot">
          <p:childTnLst>
            <p:seq>
              <p:cTn id="52" dur="indefinite" nodeType="mainSeq">
                <p:childTnLst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2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49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73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94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18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40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System Implementation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3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Raspberry-Pi 3 (Python 2)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060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TensorFlow for Raspberry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060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Open-MYO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PC ( python 3 )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060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TensorFlow Fow Windows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060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Myo-Python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Myo officially supports Windows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2018-07-14T14:26:42Z</dcterms:modified>
  <cp:revision>12</cp:revision>
  <dc:subject/>
  <dc:title>Overall agenda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