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6" r:id="rId3"/>
    <p:sldMasterId id="2147483678" r:id="rId4"/>
    <p:sldMasterId id="2147483690" r:id="rId5"/>
    <p:sldMasterId id="2147483702" r:id="rId6"/>
  </p:sldMasterIdLst>
  <p:notesMasterIdLst>
    <p:notesMasterId r:id="rId38"/>
  </p:notesMasterIdLst>
  <p:sldIdLst>
    <p:sldId id="257" r:id="rId7"/>
    <p:sldId id="288" r:id="rId8"/>
    <p:sldId id="259" r:id="rId9"/>
    <p:sldId id="260" r:id="rId10"/>
    <p:sldId id="289" r:id="rId11"/>
    <p:sldId id="290" r:id="rId12"/>
    <p:sldId id="291" r:id="rId13"/>
    <p:sldId id="292" r:id="rId14"/>
    <p:sldId id="256" r:id="rId15"/>
    <p:sldId id="304" r:id="rId16"/>
    <p:sldId id="295" r:id="rId17"/>
    <p:sldId id="294" r:id="rId18"/>
    <p:sldId id="305" r:id="rId19"/>
    <p:sldId id="296" r:id="rId20"/>
    <p:sldId id="298" r:id="rId21"/>
    <p:sldId id="297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F9B9-F536-4595-B1CE-037E9BCFFC53}" type="datetimeFigureOut">
              <a:rPr lang="en-US" smtClean="0"/>
              <a:t>16-07-2018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2D2C-F518-4813-8AE0-269E05AC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12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41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970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332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02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82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85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16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58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6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47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6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63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1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09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64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30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47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054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498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9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16-07-2018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en-US" sz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B6F15528-21DE-4FAA-801E-634DDDAF4B2B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‹#›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960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49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32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964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0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46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477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633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37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921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6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5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81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906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702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448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765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983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428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043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118960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3634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9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0877768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483901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218182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614874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627397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848801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7412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676164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390944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3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4679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6398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6565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144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30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838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8029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466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374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76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6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1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1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0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8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8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42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7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158028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16-07-2018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67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86001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dobe Garamond Pro Bold" pitchFamily="18" charset="0"/>
              </a:rPr>
              <a:t>Computer Vision and Neural Machine Interface for Upper Limb Prostheses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05001" y="4800600"/>
            <a:ext cx="3886199" cy="1371600"/>
          </a:xfrm>
        </p:spPr>
        <p:txBody>
          <a:bodyPr/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16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i="1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Team members:</a:t>
            </a:r>
          </a:p>
          <a:p>
            <a:pPr>
              <a:defRPr/>
            </a:pP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Abdelrahman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Hamza</a:t>
            </a:r>
            <a:endParaRPr lang="en-US" sz="200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  <a:p>
            <a:pPr>
              <a:defRPr/>
            </a:pP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Ghadir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Moemen</a:t>
            </a:r>
            <a:endParaRPr lang="en-US" sz="200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  <a:p>
            <a:pPr>
              <a:defRPr/>
            </a:pP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Hanna Nabil</a:t>
            </a:r>
          </a:p>
          <a:p>
            <a:pPr>
              <a:defRPr/>
            </a:pP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Mostafa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1F497D">
                    <a:lumMod val="75000"/>
                  </a:srgbClr>
                </a:solidFill>
                <a:latin typeface="Calibri"/>
              </a:rPr>
              <a:t>Elwafa</a:t>
            </a:r>
            <a:endParaRPr lang="en-US" sz="2000" dirty="0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2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50" y="426244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2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2800" b="1" dirty="0" smtClean="0"/>
              <a:t>Components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5577" y="1557640"/>
            <a:ext cx="945750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318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Raspberry-Pi 3 Model </a:t>
            </a: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B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MYO </a:t>
            </a:r>
            <a:r>
              <a:rPr lang="en-US" sz="3200" kern="0" dirty="0" err="1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ArmBand</a:t>
            </a: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Raspberry Bluetooth 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USB Camera</a:t>
            </a:r>
            <a:endParaRPr lang="en-US" sz="32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457200" lvl="0" indent="-4318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PC</a:t>
            </a: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MYO </a:t>
            </a:r>
            <a:r>
              <a:rPr lang="en-US" sz="32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ArmBand</a:t>
            </a: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MYO USB </a:t>
            </a:r>
            <a:r>
              <a:rPr lang="en-US" sz="32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Bluetooth </a:t>
            </a:r>
            <a:endParaRPr lang="en-US" sz="3200" kern="0" dirty="0" smtClea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939800" lvl="1" indent="-457200">
              <a:spcBef>
                <a:spcPts val="640"/>
              </a:spcBef>
              <a:buClr>
                <a:srgbClr val="000000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HD Webcam Camera </a:t>
            </a:r>
            <a:endParaRPr lang="en-US" sz="32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67" y="1138261"/>
            <a:ext cx="2500993" cy="1610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2" y="4567405"/>
            <a:ext cx="1749667" cy="9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</a:t>
            </a:r>
            <a:r>
              <a:rPr lang="en-US" dirty="0" smtClean="0"/>
              <a:t>Acquisition in Real-time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5417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13473" r="28910" b="6439"/>
          <a:stretch/>
        </p:blipFill>
        <p:spPr>
          <a:xfrm rot="5400000">
            <a:off x="6596235" y="1666023"/>
            <a:ext cx="1549324" cy="1417681"/>
          </a:xfrm>
          <a:prstGeom prst="rect">
            <a:avLst/>
          </a:prstGeom>
        </p:spPr>
      </p:pic>
      <p:pic>
        <p:nvPicPr>
          <p:cNvPr id="5" name="Picture 4" title="Wrist Extens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t="137" r="24000" b="5894"/>
          <a:stretch/>
        </p:blipFill>
        <p:spPr>
          <a:xfrm rot="5400000">
            <a:off x="8495673" y="1393272"/>
            <a:ext cx="1549328" cy="1963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32596" y="3983175"/>
            <a:ext cx="2912292" cy="2184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53785" y="4108321"/>
            <a:ext cx="1961112" cy="14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48" y="3283527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15795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Graphical User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387451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6" y="1423220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981200" y="274649"/>
            <a:ext cx="8229600" cy="1068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75" y="1820551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981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59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527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981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4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EMG Module: Methodology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981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u="sng"/>
              <a:t>Windowing of MES</a:t>
            </a:r>
            <a:endParaRPr u="sng"/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6169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2220"/>
            </a:pPr>
            <a:r>
              <a:rPr lang="en-US" sz="2220" u="sng"/>
              <a:t>Overlapping Increased Accuracy</a:t>
            </a:r>
            <a:endParaRPr sz="2220" u="sng"/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6001" y="2590801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0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00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1981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sz="2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>
                <a:lnSpc>
                  <a:spcPct val="90000"/>
                </a:lnSpc>
                <a:spcBef>
                  <a:spcPts val="910"/>
                </a:spcBef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7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872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 dirty="0"/>
              <a:t>Results of NINAPRO dataset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61" y="2032725"/>
            <a:ext cx="4444279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981199" y="136092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100"/>
            </a:pPr>
            <a:r>
              <a:rPr lang="en-US" dirty="0" smtClean="0"/>
              <a:t>EMG </a:t>
            </a:r>
            <a:r>
              <a:rPr lang="en-US" dirty="0"/>
              <a:t>Module: </a:t>
            </a:r>
            <a:r>
              <a:rPr lang="en-US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35" y="1987745"/>
            <a:ext cx="6335531" cy="4496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199" y="1500313"/>
            <a:ext cx="3640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81000">
              <a:buSzPts val="2400"/>
              <a:buChar char="●"/>
            </a:pPr>
            <a:r>
              <a:rPr lang="en-US" sz="2400" dirty="0"/>
              <a:t>Results of our dataset</a:t>
            </a:r>
          </a:p>
        </p:txBody>
      </p:sp>
    </p:spTree>
    <p:extLst>
      <p:ext uri="{BB962C8B-B14F-4D97-AF65-F5344CB8AC3E}">
        <p14:creationId xmlns:p14="http://schemas.microsoft.com/office/powerpoint/2010/main" val="447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endParaRPr/>
          </a:p>
          <a:p>
            <a:r>
              <a:rPr lang="en-US"/>
              <a:t>CV Module: Dataset</a:t>
            </a:r>
            <a:endParaRPr/>
          </a:p>
          <a:p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981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spcBef>
                <a:spcPts val="2400"/>
              </a:spcBef>
              <a:buSzPts val="1800"/>
              <a:buChar char="●"/>
            </a:pPr>
            <a:r>
              <a:rPr lang="en-US" b="1"/>
              <a:t>Amsterdam Library of Object Images (ALOI)</a:t>
            </a:r>
            <a:br>
              <a:rPr lang="en-US" b="1"/>
            </a:b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25" y="1983276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0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7416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8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dirty="0"/>
              <a:t>CV Module: Common Problems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u="sng" dirty="0"/>
              <a:t>Imbalanced Classes</a:t>
            </a:r>
            <a:endParaRPr dirty="0"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dirty="0"/>
              <a:t>Suggested Solution: Re-Sampling the Dataset.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6172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u="sng" dirty="0"/>
              <a:t>Overfitting</a:t>
            </a:r>
            <a:endParaRPr b="1" u="sng" dirty="0"/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en-US" sz="2000" dirty="0"/>
              <a:t>Suggested Solution: Dropout Regularization.</a:t>
            </a:r>
            <a:endParaRPr dirty="0"/>
          </a:p>
          <a:p>
            <a:pPr marL="0" indent="0">
              <a:spcBef>
                <a:spcPts val="400"/>
              </a:spcBef>
              <a:buSzPts val="2000"/>
              <a:buNone/>
            </a:pPr>
            <a:endParaRPr sz="2000" dirty="0"/>
          </a:p>
          <a:p>
            <a:pPr marL="0" indent="0">
              <a:spcBef>
                <a:spcPts val="400"/>
              </a:spcBef>
              <a:buSzPts val="2000"/>
              <a:buNone/>
            </a:pPr>
            <a:endParaRPr sz="2000" dirty="0"/>
          </a:p>
          <a:p>
            <a:pPr marL="0" indent="0">
              <a:buNone/>
            </a:pPr>
            <a:endParaRPr b="1" u="sng" dirty="0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1" y="3124201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5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Module: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59" y="1600202"/>
            <a:ext cx="36770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32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22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6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10625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Contribution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30960"/>
          <a:ext cx="8229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65690669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4498073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516146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954407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467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Mostafa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and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EMG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3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0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6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Troubleshooting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2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IHub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0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9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8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8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 Amputation problem and</a:t>
            </a:r>
          </a:p>
          <a:p>
            <a:pPr marL="0" indent="0">
              <a:buNone/>
            </a:pPr>
            <a:r>
              <a:rPr lang="en-US" dirty="0"/>
              <a:t>    current status.</a:t>
            </a:r>
          </a:p>
          <a:p>
            <a:pPr marL="0" indent="0">
              <a:buNone/>
            </a:pPr>
            <a:endParaRPr lang="en-US" dirty="0"/>
          </a:p>
          <a:p>
            <a:pPr algn="l" rtl="0"/>
            <a:r>
              <a:rPr lang="en-US" dirty="0" err="1"/>
              <a:t>Transradial</a:t>
            </a:r>
            <a:r>
              <a:rPr lang="en-US" dirty="0"/>
              <a:t> amputation: a story of </a:t>
            </a:r>
          </a:p>
          <a:p>
            <a:pPr marL="0" indent="0">
              <a:buNone/>
            </a:pPr>
            <a:r>
              <a:rPr lang="en-US" dirty="0"/>
              <a:t>dexterous control.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EMG:</a:t>
            </a:r>
          </a:p>
          <a:p>
            <a:pPr marL="0" indent="0">
              <a:buNone/>
            </a:pPr>
            <a:r>
              <a:rPr lang="en-US" dirty="0"/>
              <a:t>    &gt;Signal loss due to muscle atrophy.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 minimum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204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1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Initiation, confirm, cancel, power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9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2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</a:t>
            </a:r>
            <a:r>
              <a:rPr lang="en-US" dirty="0"/>
              <a:t>m</a:t>
            </a:r>
          </a:p>
        </p:txBody>
      </p:sp>
      <p:sp>
        <p:nvSpPr>
          <p:cNvPr id="131" name="사각형: 둥근 위쪽 모서리 130">
            <a:extLst>
              <a:ext uri="{FF2B5EF4-FFF2-40B4-BE49-F238E27FC236}">
                <a16:creationId xmlns:a16="http://schemas.microsoft.com/office/drawing/2014/main" id="{C08580B8-0AB3-4DA4-9187-5973C667ECF6}"/>
              </a:ext>
            </a:extLst>
          </p:cNvPr>
          <p:cNvSpPr/>
          <p:nvPr/>
        </p:nvSpPr>
        <p:spPr>
          <a:xfrm rot="16200000">
            <a:off x="1619440" y="1995189"/>
            <a:ext cx="1215172" cy="2390459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ight Arrow 6">
            <a:extLst>
              <a:ext uri="{FF2B5EF4-FFF2-40B4-BE49-F238E27FC236}">
                <a16:creationId xmlns:a16="http://schemas.microsoft.com/office/drawing/2014/main" id="{AF414331-CB9F-43F5-899E-B9CFB5FE979A}"/>
              </a:ext>
            </a:extLst>
          </p:cNvPr>
          <p:cNvSpPr/>
          <p:nvPr/>
        </p:nvSpPr>
        <p:spPr>
          <a:xfrm>
            <a:off x="8760019" y="1999275"/>
            <a:ext cx="2560093" cy="2392268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7">
            <a:extLst>
              <a:ext uri="{FF2B5EF4-FFF2-40B4-BE49-F238E27FC236}">
                <a16:creationId xmlns:a16="http://schemas.microsoft.com/office/drawing/2014/main" id="{4B9D61BA-0458-42E5-AC2C-736F0B545F11}"/>
              </a:ext>
            </a:extLst>
          </p:cNvPr>
          <p:cNvSpPr/>
          <p:nvPr/>
        </p:nvSpPr>
        <p:spPr>
          <a:xfrm>
            <a:off x="7016051" y="2581173"/>
            <a:ext cx="1756176" cy="12184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DCA5AA32-831B-4F55-AE45-7BB13B034AC8}"/>
              </a:ext>
            </a:extLst>
          </p:cNvPr>
          <p:cNvSpPr/>
          <p:nvPr/>
        </p:nvSpPr>
        <p:spPr>
          <a:xfrm>
            <a:off x="5176266" y="2586445"/>
            <a:ext cx="1846492" cy="121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9">
            <a:extLst>
              <a:ext uri="{FF2B5EF4-FFF2-40B4-BE49-F238E27FC236}">
                <a16:creationId xmlns:a16="http://schemas.microsoft.com/office/drawing/2014/main" id="{05A6BF8E-5D73-4246-97F6-B611C222C72C}"/>
              </a:ext>
            </a:extLst>
          </p:cNvPr>
          <p:cNvSpPr/>
          <p:nvPr/>
        </p:nvSpPr>
        <p:spPr>
          <a:xfrm>
            <a:off x="3423768" y="2581173"/>
            <a:ext cx="1752498" cy="1218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12">
            <a:extLst>
              <a:ext uri="{FF2B5EF4-FFF2-40B4-BE49-F238E27FC236}">
                <a16:creationId xmlns:a16="http://schemas.microsoft.com/office/drawing/2014/main" id="{1C78191B-85BA-4B9C-8C2C-195C4C93AC52}"/>
              </a:ext>
            </a:extLst>
          </p:cNvPr>
          <p:cNvSpPr/>
          <p:nvPr/>
        </p:nvSpPr>
        <p:spPr>
          <a:xfrm>
            <a:off x="4027133" y="4276813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Oval 13">
            <a:extLst>
              <a:ext uri="{FF2B5EF4-FFF2-40B4-BE49-F238E27FC236}">
                <a16:creationId xmlns:a16="http://schemas.microsoft.com/office/drawing/2014/main" id="{EAA3A102-CA78-484E-ABF3-FC9213636C2B}"/>
              </a:ext>
            </a:extLst>
          </p:cNvPr>
          <p:cNvSpPr/>
          <p:nvPr/>
        </p:nvSpPr>
        <p:spPr>
          <a:xfrm>
            <a:off x="1967980" y="430921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96701449-9991-44C0-87DD-2C7C11070803}"/>
              </a:ext>
            </a:extLst>
          </p:cNvPr>
          <p:cNvSpPr/>
          <p:nvPr/>
        </p:nvSpPr>
        <p:spPr>
          <a:xfrm>
            <a:off x="7492904" y="433548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15">
            <a:extLst>
              <a:ext uri="{FF2B5EF4-FFF2-40B4-BE49-F238E27FC236}">
                <a16:creationId xmlns:a16="http://schemas.microsoft.com/office/drawing/2014/main" id="{22AA412F-5EC3-4B86-A2CA-9A27AD60089F}"/>
              </a:ext>
            </a:extLst>
          </p:cNvPr>
          <p:cNvSpPr/>
          <p:nvPr/>
        </p:nvSpPr>
        <p:spPr>
          <a:xfrm>
            <a:off x="9194652" y="4291733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1E9C8492-8E58-421E-94CB-E3F525DE54E8}"/>
              </a:ext>
            </a:extLst>
          </p:cNvPr>
          <p:cNvSpPr/>
          <p:nvPr/>
        </p:nvSpPr>
        <p:spPr>
          <a:xfrm>
            <a:off x="5793492" y="4278494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DAD512-82B2-46E6-B0A2-9C55C7D4E4DA}"/>
              </a:ext>
            </a:extLst>
          </p:cNvPr>
          <p:cNvSpPr txBox="1"/>
          <p:nvPr/>
        </p:nvSpPr>
        <p:spPr>
          <a:xfrm>
            <a:off x="1371600" y="4897136"/>
            <a:ext cx="15986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MYO </a:t>
            </a:r>
            <a:r>
              <a:rPr lang="en-US" altLang="ko-KR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ArmBand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DC7133-2EDB-48C7-8E7C-7D1A6B11E485}"/>
              </a:ext>
            </a:extLst>
          </p:cNvPr>
          <p:cNvSpPr txBox="1"/>
          <p:nvPr/>
        </p:nvSpPr>
        <p:spPr>
          <a:xfrm>
            <a:off x="3258515" y="4813927"/>
            <a:ext cx="19473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Machine Learning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Model</a:t>
            </a:r>
          </a:p>
          <a:p>
            <a:pPr algn="ctr"/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751DCC-8F9B-4718-AB61-899940F81A30}"/>
              </a:ext>
            </a:extLst>
          </p:cNvPr>
          <p:cNvSpPr txBox="1"/>
          <p:nvPr/>
        </p:nvSpPr>
        <p:spPr>
          <a:xfrm>
            <a:off x="7075262" y="4981952"/>
            <a:ext cx="1438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TensorFlow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1E12F5-2725-470E-A4D1-2F9B66331879}"/>
              </a:ext>
            </a:extLst>
          </p:cNvPr>
          <p:cNvSpPr txBox="1"/>
          <p:nvPr/>
        </p:nvSpPr>
        <p:spPr>
          <a:xfrm>
            <a:off x="8826914" y="4916907"/>
            <a:ext cx="18342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Pinch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Palmar Neutral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Tripod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Palmar Pronated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6B89175-A7BD-4151-B7EB-E3FFC2A302B6}"/>
              </a:ext>
            </a:extLst>
          </p:cNvPr>
          <p:cNvGrpSpPr/>
          <p:nvPr/>
        </p:nvGrpSpPr>
        <p:grpSpPr>
          <a:xfrm>
            <a:off x="9453964" y="1250488"/>
            <a:ext cx="2611484" cy="3311512"/>
            <a:chOff x="9269085" y="1796874"/>
            <a:chExt cx="2023576" cy="2818138"/>
          </a:xfrm>
        </p:grpSpPr>
        <p:sp>
          <p:nvSpPr>
            <p:cNvPr id="160" name="Bent Arrow 3">
              <a:extLst>
                <a:ext uri="{FF2B5EF4-FFF2-40B4-BE49-F238E27FC236}">
                  <a16:creationId xmlns:a16="http://schemas.microsoft.com/office/drawing/2014/main" id="{2FBB11B3-A649-493B-9887-CEA216AFA59B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Bent Arrow 38">
              <a:extLst>
                <a:ext uri="{FF2B5EF4-FFF2-40B4-BE49-F238E27FC236}">
                  <a16:creationId xmlns:a16="http://schemas.microsoft.com/office/drawing/2014/main" id="{D2F0F542-E8BA-4CDB-B488-E650B7D12B60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Straight Connector 48">
            <a:extLst>
              <a:ext uri="{FF2B5EF4-FFF2-40B4-BE49-F238E27FC236}">
                <a16:creationId xmlns:a16="http://schemas.microsoft.com/office/drawing/2014/main" id="{C00B80C4-605D-4986-97E9-31BD51317240}"/>
              </a:ext>
            </a:extLst>
          </p:cNvPr>
          <p:cNvCxnSpPr/>
          <p:nvPr/>
        </p:nvCxnSpPr>
        <p:spPr>
          <a:xfrm>
            <a:off x="2251076" y="3876726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49">
            <a:extLst>
              <a:ext uri="{FF2B5EF4-FFF2-40B4-BE49-F238E27FC236}">
                <a16:creationId xmlns:a16="http://schemas.microsoft.com/office/drawing/2014/main" id="{DDBAABD2-8D6A-46FB-865F-0C94CA550544}"/>
              </a:ext>
            </a:extLst>
          </p:cNvPr>
          <p:cNvCxnSpPr/>
          <p:nvPr/>
        </p:nvCxnSpPr>
        <p:spPr>
          <a:xfrm>
            <a:off x="4300016" y="3839197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0">
            <a:extLst>
              <a:ext uri="{FF2B5EF4-FFF2-40B4-BE49-F238E27FC236}">
                <a16:creationId xmlns:a16="http://schemas.microsoft.com/office/drawing/2014/main" id="{11FCC97B-7E4E-47C8-8127-BAC3133C50A0}"/>
              </a:ext>
            </a:extLst>
          </p:cNvPr>
          <p:cNvCxnSpPr/>
          <p:nvPr/>
        </p:nvCxnSpPr>
        <p:spPr>
          <a:xfrm>
            <a:off x="6069536" y="3839198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1">
            <a:extLst>
              <a:ext uri="{FF2B5EF4-FFF2-40B4-BE49-F238E27FC236}">
                <a16:creationId xmlns:a16="http://schemas.microsoft.com/office/drawing/2014/main" id="{B80077A4-6927-4109-9B71-0FDA456AD44E}"/>
              </a:ext>
            </a:extLst>
          </p:cNvPr>
          <p:cNvCxnSpPr/>
          <p:nvPr/>
        </p:nvCxnSpPr>
        <p:spPr>
          <a:xfrm>
            <a:off x="7794400" y="3851275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52">
            <a:extLst>
              <a:ext uri="{FF2B5EF4-FFF2-40B4-BE49-F238E27FC236}">
                <a16:creationId xmlns:a16="http://schemas.microsoft.com/office/drawing/2014/main" id="{E2349F96-287A-4F8D-99A1-6F2A8AB443B1}"/>
              </a:ext>
            </a:extLst>
          </p:cNvPr>
          <p:cNvCxnSpPr/>
          <p:nvPr/>
        </p:nvCxnSpPr>
        <p:spPr>
          <a:xfrm>
            <a:off x="9484556" y="3851274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13B27C5-3511-4DA0-AE65-CC98118E35AB}"/>
              </a:ext>
            </a:extLst>
          </p:cNvPr>
          <p:cNvSpPr txBox="1"/>
          <p:nvPr/>
        </p:nvSpPr>
        <p:spPr>
          <a:xfrm>
            <a:off x="1170768" y="2990363"/>
            <a:ext cx="2261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EMG Acquisition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3483130" y="2855569"/>
            <a:ext cx="156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EMG Classifier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5332506" y="2869767"/>
            <a:ext cx="156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Camera Orders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7108177" y="2678450"/>
            <a:ext cx="1562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Computer Vision Classifier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10D820-EEE4-488B-B269-993FF5786516}"/>
              </a:ext>
            </a:extLst>
          </p:cNvPr>
          <p:cNvSpPr txBox="1"/>
          <p:nvPr/>
        </p:nvSpPr>
        <p:spPr>
          <a:xfrm>
            <a:off x="8881601" y="2963290"/>
            <a:ext cx="1724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Grasp Type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89" y="4345203"/>
            <a:ext cx="494220" cy="494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58" y="4316806"/>
            <a:ext cx="497121" cy="497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74" y="4345203"/>
            <a:ext cx="504802" cy="50480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1E12F5-2725-470E-A4D1-2F9B66331879}"/>
              </a:ext>
            </a:extLst>
          </p:cNvPr>
          <p:cNvSpPr txBox="1"/>
          <p:nvPr/>
        </p:nvSpPr>
        <p:spPr>
          <a:xfrm>
            <a:off x="5264022" y="4869863"/>
            <a:ext cx="201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Power 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Confirmation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Cancellation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Power OFF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3" t="42013" r="38162" b="22844"/>
          <a:stretch/>
        </p:blipFill>
        <p:spPr>
          <a:xfrm>
            <a:off x="4074872" y="4427993"/>
            <a:ext cx="470711" cy="315570"/>
          </a:xfrm>
          <a:prstGeom prst="rect">
            <a:avLst/>
          </a:prstGeom>
        </p:spPr>
      </p:pic>
      <p:pic>
        <p:nvPicPr>
          <p:cNvPr id="80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77210" t="53686" r="3099" b="20787"/>
          <a:stretch/>
        </p:blipFill>
        <p:spPr>
          <a:xfrm>
            <a:off x="9231443" y="4391543"/>
            <a:ext cx="517887" cy="40191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1E12F5-2725-470E-A4D1-2F9B66331879}"/>
              </a:ext>
            </a:extLst>
          </p:cNvPr>
          <p:cNvSpPr txBox="1"/>
          <p:nvPr/>
        </p:nvSpPr>
        <p:spPr>
          <a:xfrm>
            <a:off x="3320941" y="5336020"/>
            <a:ext cx="201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Finger Spread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Wrist Extension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Wrist Ulnar Deviation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11379</TotalTime>
  <Words>474</Words>
  <Application>Microsoft Office PowerPoint</Application>
  <PresentationFormat>Widescreen</PresentationFormat>
  <Paragraphs>185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Adobe Garamond Pro Bold</vt:lpstr>
      <vt:lpstr>Arial</vt:lpstr>
      <vt:lpstr>Arial Unicode MS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Computer Vision and Neural Machine Interface for Upper Limb Prostheses</vt:lpstr>
      <vt:lpstr>Agenda</vt:lpstr>
      <vt:lpstr>GP sponsor:  IHub  </vt:lpstr>
      <vt:lpstr>  Problem definition</vt:lpstr>
      <vt:lpstr>System parameters</vt:lpstr>
      <vt:lpstr>Video</vt:lpstr>
      <vt:lpstr>System design</vt:lpstr>
      <vt:lpstr>Integration algorithm</vt:lpstr>
      <vt:lpstr>Real-time System</vt:lpstr>
      <vt:lpstr>System Implementation</vt:lpstr>
      <vt:lpstr>EMG Acquisition in Real-time  </vt:lpstr>
      <vt:lpstr>EMG Classifier</vt:lpstr>
      <vt:lpstr>TensorFlow</vt:lpstr>
      <vt:lpstr>Computer Vision Results</vt:lpstr>
      <vt:lpstr>System Graphical User Interface</vt:lpstr>
      <vt:lpstr>Semi 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EMG Module: Results</vt:lpstr>
      <vt:lpstr> CV Module: Dataset </vt:lpstr>
      <vt:lpstr>CV Module: Methodology</vt:lpstr>
      <vt:lpstr>CV Module: Architecture</vt:lpstr>
      <vt:lpstr>CV Module: Common Problems</vt:lpstr>
      <vt:lpstr>CV Module: Results</vt:lpstr>
      <vt:lpstr>Future sight</vt:lpstr>
      <vt:lpstr>Gained skills</vt:lpstr>
      <vt:lpstr>Gantt chart</vt:lpstr>
      <vt:lpstr>Team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Hanna Nabil</cp:lastModifiedBy>
  <cp:revision>31</cp:revision>
  <dcterms:created xsi:type="dcterms:W3CDTF">2018-02-18T19:39:47Z</dcterms:created>
  <dcterms:modified xsi:type="dcterms:W3CDTF">2018-07-16T14:41:20Z</dcterms:modified>
</cp:coreProperties>
</file>