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 SemiBold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Source Sans Pro SemiBold"/>
      <p:regular r:id="rId39"/>
      <p:bold r:id="rId40"/>
      <p:italic r:id="rId41"/>
      <p:boldItalic r:id="rId42"/>
    </p:embeddedFont>
    <p:embeddedFont>
      <p:font typeface="Source Sans Pro"/>
      <p:regular r:id="rId43"/>
      <p:bold r:id="rId44"/>
      <p:italic r:id="rId45"/>
      <p:boldItalic r:id="rId46"/>
    </p:embeddedFont>
    <p:embeddedFont>
      <p:font typeface="Nunito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SemiBold-bold.fntdata"/><Relationship Id="rId42" Type="http://schemas.openxmlformats.org/officeDocument/2006/relationships/font" Target="fonts/SourceSansProSemiBold-boldItalic.fntdata"/><Relationship Id="rId41" Type="http://schemas.openxmlformats.org/officeDocument/2006/relationships/font" Target="fonts/SourceSansProSemiBold-italic.fntdata"/><Relationship Id="rId44" Type="http://schemas.openxmlformats.org/officeDocument/2006/relationships/font" Target="fonts/SourceSansPro-bold.fntdata"/><Relationship Id="rId43" Type="http://schemas.openxmlformats.org/officeDocument/2006/relationships/font" Target="fonts/SourceSansPro-regular.fntdata"/><Relationship Id="rId46" Type="http://schemas.openxmlformats.org/officeDocument/2006/relationships/font" Target="fonts/SourceSansPro-boldItalic.fntdata"/><Relationship Id="rId45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Light-bold.fntdata"/><Relationship Id="rId47" Type="http://schemas.openxmlformats.org/officeDocument/2006/relationships/font" Target="fonts/NunitoLight-regular.fntdata"/><Relationship Id="rId49" Type="http://schemas.openxmlformats.org/officeDocument/2006/relationships/font" Target="fonts/Nuni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emiBold-regular.fntdata"/><Relationship Id="rId30" Type="http://schemas.openxmlformats.org/officeDocument/2006/relationships/slide" Target="slides/slide25.xml"/><Relationship Id="rId33" Type="http://schemas.openxmlformats.org/officeDocument/2006/relationships/font" Target="fonts/NunitoSemiBold-italic.fntdata"/><Relationship Id="rId32" Type="http://schemas.openxmlformats.org/officeDocument/2006/relationships/font" Target="fonts/NunitoSemiBold-bold.fntdata"/><Relationship Id="rId35" Type="http://schemas.openxmlformats.org/officeDocument/2006/relationships/font" Target="fonts/Nunito-regular.fntdata"/><Relationship Id="rId34" Type="http://schemas.openxmlformats.org/officeDocument/2006/relationships/font" Target="fonts/NunitoSemiBold-boldItalic.fntdata"/><Relationship Id="rId37" Type="http://schemas.openxmlformats.org/officeDocument/2006/relationships/font" Target="fonts/Nunito-italic.fntdata"/><Relationship Id="rId36" Type="http://schemas.openxmlformats.org/officeDocument/2006/relationships/font" Target="fonts/Nunito-bold.fntdata"/><Relationship Id="rId39" Type="http://schemas.openxmlformats.org/officeDocument/2006/relationships/font" Target="fonts/SourceSansProSemiBold-regular.fntdata"/><Relationship Id="rId38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Nuni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the room: miner, crypto-builder, Ethereum, Fabric?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3437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ource Sans Pro"/>
                <a:ea typeface="Source Sans Pro"/>
                <a:cs typeface="Source Sans Pro"/>
                <a:sym typeface="Source Sans Pro"/>
              </a:rPr>
              <a:t>App Development</a:t>
            </a: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25" y="1865186"/>
            <a:ext cx="6557136" cy="1413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Shape 56"/>
          <p:cNvGrpSpPr/>
          <p:nvPr/>
        </p:nvGrpSpPr>
        <p:grpSpPr>
          <a:xfrm>
            <a:off x="-41825" y="-76209"/>
            <a:ext cx="9227659" cy="1618839"/>
            <a:chOff x="0" y="-156114"/>
            <a:chExt cx="24535120" cy="4304278"/>
          </a:xfrm>
        </p:grpSpPr>
        <p:sp>
          <p:nvSpPr>
            <p:cNvPr id="57" name="Shape 57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Sawtooth?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287" name="Shape 287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288" name="Shape 288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Sawtooth?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Began as a hardware experiment in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Intel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's labs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Contributed to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Linux Foundation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as a part of Hyperledger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Shape 298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Now a g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eneral purpose blockchain platform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(not tied to specific hardware)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Designed first as a permissioned blockchain for consortiums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99" name="Shape 299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300" name="Shape 300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Permissioned Blockchains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Targeted at small(ish) groups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Endpoints are restricted, not available to the general public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Not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centralized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single canonical peer-to-peer network (deploy your own!)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need for a currency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(different incentives)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32" name="Shape 332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333" name="Shape 33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Sawtooth?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75625" y="1298448"/>
            <a:ext cx="37617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Highly modularized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Designed to scale: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On-chain settings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Smart contracts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Parallel transaction processing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Byzantine Fault Tolerance (PoET)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Shape 364"/>
          <p:cNvSpPr txBox="1"/>
          <p:nvPr>
            <p:ph idx="2" type="body"/>
          </p:nvPr>
        </p:nvSpPr>
        <p:spPr>
          <a:xfrm>
            <a:off x="4908275" y="129844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Global state agreement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Develop in a variety of languages: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Javascript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Python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Rust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Solidity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Java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65" name="Shape 365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366" name="Shape 366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2469275" y="1212638"/>
            <a:ext cx="6163300" cy="2718225"/>
          </a:xfrm>
          <a:prstGeom prst="flowChartProcess">
            <a:avLst/>
          </a:prstGeom>
          <a:noFill/>
          <a:ln cap="flat" cmpd="sng" w="28575">
            <a:solidFill>
              <a:srgbClr val="216A9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6A95"/>
                </a:solidFill>
                <a:latin typeface="Nunito"/>
                <a:ea typeface="Nunito"/>
                <a:cs typeface="Nunito"/>
                <a:sym typeface="Nunito"/>
              </a:rPr>
              <a:t>Sawtooth Node</a:t>
            </a:r>
            <a:endParaRPr sz="1800">
              <a:solidFill>
                <a:srgbClr val="216A9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2017125" y="1969075"/>
            <a:ext cx="2813700" cy="179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Architecture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4890313" y="1493663"/>
            <a:ext cx="1305600" cy="16076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Validator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5080613" y="2414875"/>
            <a:ext cx="924999" cy="616666"/>
          </a:xfrm>
          <a:prstGeom prst="flowChartMagneticDisk">
            <a:avLst/>
          </a:prstGeom>
          <a:solidFill>
            <a:srgbClr val="3EC7CD"/>
          </a:solidFill>
          <a:ln cap="flat" cmpd="sng" w="19050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4784"/>
                </a:solidFill>
              </a:rPr>
              <a:t>State</a:t>
            </a:r>
            <a:endParaRPr sz="1600">
              <a:solidFill>
                <a:srgbClr val="184784"/>
              </a:solidFill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6911200" y="16858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Transaction Processor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511425" y="17496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367188" y="3031550"/>
            <a:ext cx="17145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Signs transactions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Encodes payloads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Reads state data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754425" y="3505825"/>
            <a:ext cx="15930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Validates</a:t>
            </a: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 transactions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Mediates state access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807763" y="3031550"/>
            <a:ext cx="16329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Decodes and v</a:t>
            </a: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alidates payloads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Writes (and reads) state data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2749000" y="17496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REST API</a:t>
            </a:r>
            <a:endParaRPr i="1">
              <a:solidFill>
                <a:srgbClr val="0F2F58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560813" y="3031550"/>
            <a:ext cx="1714500" cy="1500000"/>
          </a:xfrm>
          <a:prstGeom prst="wedgeRectCallout">
            <a:avLst>
              <a:gd fmla="val -21414" name="adj1"/>
              <a:gd fmla="val -6412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GET state with HTTP / JSON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POST transactions with HTTP / octet-stream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017125" y="1969075"/>
            <a:ext cx="652200" cy="179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4234475" y="1969075"/>
            <a:ext cx="596400" cy="179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6255363" y="1969075"/>
            <a:ext cx="596400" cy="179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2036450" y="1531050"/>
            <a:ext cx="44256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Building a Sawtooth App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415" name="Shape 415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416" name="Shape 416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Processor vs Contract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634925" y="2200775"/>
            <a:ext cx="1230700" cy="1419550"/>
          </a:xfrm>
          <a:prstGeom prst="flowChartProcess">
            <a:avLst/>
          </a:prstGeom>
          <a:solidFill>
            <a:srgbClr val="EFEFE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Validator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787775" y="2908150"/>
            <a:ext cx="924999" cy="616666"/>
          </a:xfrm>
          <a:prstGeom prst="flowChartMagneticDisk">
            <a:avLst/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State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603213" y="4112325"/>
            <a:ext cx="1294125" cy="7119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Transaction Processor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34925" y="996875"/>
            <a:ext cx="1230700" cy="7119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Shape 429"/>
          <p:cNvSpPr/>
          <p:nvPr/>
        </p:nvSpPr>
        <p:spPr>
          <a:xfrm rot="5400000">
            <a:off x="1065325" y="1856824"/>
            <a:ext cx="369900" cy="19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 rot="5400000">
            <a:off x="1065325" y="3768374"/>
            <a:ext cx="369900" cy="19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2" type="body"/>
          </p:nvPr>
        </p:nvSpPr>
        <p:spPr>
          <a:xfrm>
            <a:off x="2170425" y="996875"/>
            <a:ext cx="20877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App logic is off-chain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Must manually deploy TPs to all participants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Transaction processor model is faster, simpler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More mature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Shape 432"/>
          <p:cNvSpPr txBox="1"/>
          <p:nvPr>
            <p:ph idx="2" type="body"/>
          </p:nvPr>
        </p:nvSpPr>
        <p:spPr>
          <a:xfrm>
            <a:off x="4885425" y="996875"/>
            <a:ext cx="20877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App logic is on-chain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Deployment and updates are far easier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More scalable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7278375" y="2200775"/>
            <a:ext cx="1230700" cy="1419550"/>
          </a:xfrm>
          <a:prstGeom prst="flowChartProcess">
            <a:avLst/>
          </a:prstGeom>
          <a:solidFill>
            <a:srgbClr val="EFEFE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Validator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431225" y="2908150"/>
            <a:ext cx="924999" cy="616666"/>
          </a:xfrm>
          <a:prstGeom prst="flowChartMagneticDisk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State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7278375" y="4112325"/>
            <a:ext cx="1230700" cy="711900"/>
          </a:xfrm>
          <a:prstGeom prst="flowChartProcess">
            <a:avLst/>
          </a:prstGeom>
          <a:solidFill>
            <a:srgbClr val="EFEFE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Seth / Sabre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7278375" y="996875"/>
            <a:ext cx="1230700" cy="7119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7" name="Shape 437"/>
          <p:cNvSpPr/>
          <p:nvPr/>
        </p:nvSpPr>
        <p:spPr>
          <a:xfrm rot="5400000">
            <a:off x="7708775" y="1856824"/>
            <a:ext cx="369900" cy="19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 rot="5400000">
            <a:off x="7708775" y="3768374"/>
            <a:ext cx="369900" cy="19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6132125" y="3752325"/>
            <a:ext cx="1051500" cy="985500"/>
          </a:xfrm>
          <a:prstGeom prst="wedgeRectCallout">
            <a:avLst>
              <a:gd fmla="val 87432" name="adj1"/>
              <a:gd fmla="val -10630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6221275" y="3842293"/>
            <a:ext cx="875850" cy="369900"/>
          </a:xfrm>
          <a:prstGeom prst="flowChartProcess">
            <a:avLst/>
          </a:prstGeom>
          <a:solidFill>
            <a:srgbClr val="CAF0FC"/>
          </a:solidFill>
          <a:ln cap="flat" cmpd="sng" w="952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Contract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6221275" y="4281205"/>
            <a:ext cx="875850" cy="369900"/>
          </a:xfrm>
          <a:prstGeom prst="flowChartProcess">
            <a:avLst/>
          </a:prstGeom>
          <a:solidFill>
            <a:srgbClr val="CAF0FC"/>
          </a:solidFill>
          <a:ln cap="flat" cmpd="sng" w="952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Contract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42" name="Shape 442"/>
          <p:cNvCxnSpPr/>
          <p:nvPr/>
        </p:nvCxnSpPr>
        <p:spPr>
          <a:xfrm>
            <a:off x="4562925" y="996875"/>
            <a:ext cx="17700" cy="3498300"/>
          </a:xfrm>
          <a:prstGeom prst="straightConnector1">
            <a:avLst/>
          </a:prstGeom>
          <a:noFill/>
          <a:ln cap="flat" cmpd="sng" w="19050">
            <a:solidFill>
              <a:srgbClr val="216A9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Processor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769925" y="1207008"/>
            <a:ext cx="35736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Communicates with validator over ZMQ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SDK handles most of the networking details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Shape 449"/>
          <p:cNvSpPr txBox="1"/>
          <p:nvPr>
            <p:ph idx="2" type="body"/>
          </p:nvPr>
        </p:nvSpPr>
        <p:spPr>
          <a:xfrm>
            <a:off x="4813950" y="1207008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Handles transactions specific to one " transaction family"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Implements an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apply()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method called for each transaction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50" name="Shape 450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451" name="Shape 451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769938" y="10522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Both transaction processors and Sabre smart contracts follow this pattern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1" name="Shape 481"/>
          <p:cNvSpPr txBox="1"/>
          <p:nvPr>
            <p:ph idx="2" type="body"/>
          </p:nvPr>
        </p:nvSpPr>
        <p:spPr>
          <a:xfrm>
            <a:off x="4813963" y="10522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Receives a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transaction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request and a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state context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with access methods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889643" y="2189592"/>
            <a:ext cx="7364700" cy="19326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3" name="Shape 483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apply()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889643" y="2189592"/>
            <a:ext cx="7364700" cy="19326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889643" y="2189605"/>
            <a:ext cx="7364700" cy="19326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entity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handle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889643" y="2189605"/>
            <a:ext cx="7364700" cy="19326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entity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handle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set_state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                                    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889643" y="2189605"/>
            <a:ext cx="7364700" cy="19326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entity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handle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set_state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                  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889643" y="2189592"/>
            <a:ext cx="7364700" cy="19326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entity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handle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set_state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                 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(entity)})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889643" y="2189592"/>
            <a:ext cx="7364700" cy="19326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entity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handle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set_state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(entity):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(entity)})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889643" y="2189592"/>
            <a:ext cx="7364700" cy="19326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entity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handle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except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Exception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set_state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(entity):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(entity)})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889643" y="2189592"/>
            <a:ext cx="7364700" cy="19326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 apply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entity =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handle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except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Exception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e: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lang="en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raise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>
                <a:solidFill>
                  <a:srgbClr val="78E0E6"/>
                </a:solidFill>
                <a:latin typeface="Courier"/>
                <a:ea typeface="Courier"/>
                <a:cs typeface="Courier"/>
                <a:sym typeface="Courier"/>
              </a:rPr>
              <a:t>InvalidTransaction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context.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set_state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getAddress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(entity): </a:t>
            </a: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(entity)})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492" name="Shape 492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493" name="Shape 49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Shape 522"/>
          <p:cNvCxnSpPr/>
          <p:nvPr/>
        </p:nvCxnSpPr>
        <p:spPr>
          <a:xfrm>
            <a:off x="713375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Shape 523"/>
          <p:cNvCxnSpPr/>
          <p:nvPr/>
        </p:nvCxnSpPr>
        <p:spPr>
          <a:xfrm>
            <a:off x="1884975" y="4041800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Shape 524"/>
          <p:cNvCxnSpPr/>
          <p:nvPr/>
        </p:nvCxnSpPr>
        <p:spPr>
          <a:xfrm>
            <a:off x="3075000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Shape 525"/>
          <p:cNvCxnSpPr/>
          <p:nvPr/>
        </p:nvCxnSpPr>
        <p:spPr>
          <a:xfrm>
            <a:off x="4201000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Shape 526"/>
          <p:cNvCxnSpPr/>
          <p:nvPr/>
        </p:nvCxnSpPr>
        <p:spPr>
          <a:xfrm flipH="1" rot="10800000">
            <a:off x="713375" y="2825325"/>
            <a:ext cx="403200" cy="4554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7" name="Shape 527"/>
          <p:cNvCxnSpPr/>
          <p:nvPr/>
        </p:nvCxnSpPr>
        <p:spPr>
          <a:xfrm flipH="1" rot="10800000">
            <a:off x="3075000" y="2825325"/>
            <a:ext cx="403200" cy="4554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8" name="Shape 528"/>
          <p:cNvCxnSpPr/>
          <p:nvPr/>
        </p:nvCxnSpPr>
        <p:spPr>
          <a:xfrm flipH="1" rot="10800000">
            <a:off x="1288600" y="1649188"/>
            <a:ext cx="928200" cy="4632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9" name="Shape 529"/>
          <p:cNvCxnSpPr/>
          <p:nvPr/>
        </p:nvCxnSpPr>
        <p:spPr>
          <a:xfrm rot="10800000">
            <a:off x="1574475" y="2807025"/>
            <a:ext cx="310500" cy="473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0" name="Shape 530"/>
          <p:cNvCxnSpPr/>
          <p:nvPr/>
        </p:nvCxnSpPr>
        <p:spPr>
          <a:xfrm rot="10800000">
            <a:off x="3890200" y="2807025"/>
            <a:ext cx="310800" cy="473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1" name="Shape 531"/>
          <p:cNvCxnSpPr/>
          <p:nvPr/>
        </p:nvCxnSpPr>
        <p:spPr>
          <a:xfrm rot="10800000">
            <a:off x="2837575" y="1644700"/>
            <a:ext cx="842100" cy="4722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2" name="Shape 53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State (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 merkle tree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33" name="Shape 533"/>
          <p:cNvSpPr txBox="1"/>
          <p:nvPr>
            <p:ph idx="2" type="body"/>
          </p:nvPr>
        </p:nvSpPr>
        <p:spPr>
          <a:xfrm>
            <a:off x="4942700" y="1001800"/>
            <a:ext cx="39543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State is stored in a "merkle tree" or "hash tree" so it can be verified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Each node is addressed with a single byte (i.e. two hex characters)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Any arbitrary data can be stored at any address you like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Prefixes can be used to quickly fetch all child nodes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181925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Data1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1353525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Data2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2497938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Data3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3642378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Data4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1819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hash(Data1)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1819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 1c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13535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hash(Data2)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13535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00 00 e3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25251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hash(Data3)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5251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 09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669538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hash(Data4)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3669538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 a4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837750" y="2193088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hash(1c, e3)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837750" y="2193088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3148225" y="2193100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hash(09, a4)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3148225" y="2193100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1993000" y="1001800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hash(00, ff)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993000" y="1001800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0" y="0"/>
            <a:ext cx="5185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637450" y="1000650"/>
            <a:ext cx="3319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Zac Delventhal</a:t>
            </a:r>
            <a:endParaRPr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37450" y="1891825"/>
            <a:ext cx="3319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Bitwise IO /</a:t>
            </a: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 Senior Engineer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Hyperledger Ambassador</a:t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637450" y="2783000"/>
            <a:ext cx="3319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github.com/delventhalz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@delventhalz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75" y="1000650"/>
            <a:ext cx="4182372" cy="314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 Client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Can be simple or complex: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CLI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web app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whole ecosystem with its own custom REST API and a local copy of state in a database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8" name="Shape 558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Responsible for: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ncoding payloads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reating and signing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transactions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batches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ubmitting transactions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fetching and displaying state data for users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59" name="Shape 559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560" name="Shape 560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Transactions and Batches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22875" y="1152550"/>
            <a:ext cx="4530000" cy="3629100"/>
          </a:xfrm>
          <a:prstGeom prst="rect">
            <a:avLst/>
          </a:prstGeom>
          <a:solidFill>
            <a:srgbClr val="CAF0FC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ignature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transactions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 Transaction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222875" y="1027250"/>
            <a:ext cx="4530000" cy="286800"/>
          </a:xfrm>
          <a:prstGeom prst="rect">
            <a:avLst/>
          </a:prstGeom>
          <a:solidFill>
            <a:srgbClr val="2D8DC9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Batch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2562125" y="1509650"/>
            <a:ext cx="2086200" cy="654900"/>
          </a:xfrm>
          <a:prstGeom prst="rect">
            <a:avLst/>
          </a:prstGeom>
          <a:solidFill>
            <a:srgbClr val="80E0E4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ds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339125" y="2367625"/>
            <a:ext cx="4309200" cy="2337600"/>
          </a:xfrm>
          <a:prstGeom prst="rect">
            <a:avLst/>
          </a:prstGeom>
          <a:solidFill>
            <a:srgbClr val="80E0E4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ignature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payload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2111800" y="2718250"/>
            <a:ext cx="2464200" cy="1911000"/>
          </a:xfrm>
          <a:prstGeom prst="rect">
            <a:avLst/>
          </a:prstGeom>
          <a:solidFill>
            <a:srgbClr val="3EC7CD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batcher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ame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ersion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inputs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outputs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dependencies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nonce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payload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ha512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2111800" y="2610500"/>
            <a:ext cx="2464200" cy="286800"/>
          </a:xfrm>
          <a:prstGeom prst="rect">
            <a:avLst/>
          </a:prstGeom>
          <a:solidFill>
            <a:srgbClr val="154663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TransactionHeader</a:t>
            </a:r>
            <a:r>
              <a:rPr i="1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(deserialized)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2562125" y="1414850"/>
            <a:ext cx="2086200" cy="286800"/>
          </a:xfrm>
          <a:prstGeom prst="rect">
            <a:avLst/>
          </a:prstGeom>
          <a:solidFill>
            <a:srgbClr val="216A95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BatchHeader</a:t>
            </a:r>
            <a:r>
              <a:rPr i="1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(deserialized)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339125" y="2228150"/>
            <a:ext cx="4309200" cy="286800"/>
          </a:xfrm>
          <a:prstGeom prst="rect">
            <a:avLst/>
          </a:prstGeom>
          <a:solidFill>
            <a:srgbClr val="216A95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98" name="Shape 598"/>
          <p:cNvCxnSpPr/>
          <p:nvPr/>
        </p:nvCxnSpPr>
        <p:spPr>
          <a:xfrm>
            <a:off x="1265450" y="1508075"/>
            <a:ext cx="1209900" cy="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9" name="Shape 599"/>
          <p:cNvCxnSpPr/>
          <p:nvPr/>
        </p:nvCxnSpPr>
        <p:spPr>
          <a:xfrm flipH="1" rot="10800000">
            <a:off x="1390650" y="2698200"/>
            <a:ext cx="663900" cy="69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0" name="Shape 600"/>
          <p:cNvCxnSpPr/>
          <p:nvPr/>
        </p:nvCxnSpPr>
        <p:spPr>
          <a:xfrm flipH="1">
            <a:off x="2402800" y="1867638"/>
            <a:ext cx="600" cy="2970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1" name="Shape 601"/>
          <p:cNvCxnSpPr/>
          <p:nvPr/>
        </p:nvCxnSpPr>
        <p:spPr>
          <a:xfrm flipH="1" rot="10800000">
            <a:off x="2170000" y="1866050"/>
            <a:ext cx="232800" cy="57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2" name="Shape 602"/>
          <p:cNvSpPr txBox="1"/>
          <p:nvPr>
            <p:ph idx="2" type="body"/>
          </p:nvPr>
        </p:nvSpPr>
        <p:spPr>
          <a:xfrm>
            <a:off x="4973275" y="976650"/>
            <a:ext cx="39201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Every transaction in a batch must be valid, or the batch is rejected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Signature also serves as a unique id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Provided by the SDK as protobufs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Signed and encoded by the client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3" name="Shape 603"/>
          <p:cNvSpPr txBox="1"/>
          <p:nvPr>
            <p:ph idx="2" type="body"/>
          </p:nvPr>
        </p:nvSpPr>
        <p:spPr>
          <a:xfrm>
            <a:off x="4973275" y="3798925"/>
            <a:ext cx="39201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Inputs/outputs can be prefixes, but ideally are full addresses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2111800" y="2889504"/>
            <a:ext cx="1864500" cy="170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A2C5B">
                <a:alpha val="6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batcher</a:t>
            </a:r>
            <a:r>
              <a:rPr b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ublicKey</a:t>
            </a:r>
            <a:r>
              <a:rPr i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signerPublicKey</a:t>
            </a:r>
            <a:r>
              <a:rPr i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payloadSha512</a:t>
            </a:r>
            <a:r>
              <a:rPr i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2111800" y="3575304"/>
            <a:ext cx="1428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A2C5B">
                <a:alpha val="6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inputs</a:t>
            </a:r>
            <a:r>
              <a:rPr i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outputs</a:t>
            </a:r>
            <a:r>
              <a:rPr i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6" name="Shape 606"/>
          <p:cNvSpPr txBox="1"/>
          <p:nvPr/>
        </p:nvSpPr>
        <p:spPr>
          <a:xfrm>
            <a:off x="2111800" y="3235025"/>
            <a:ext cx="1495500" cy="54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A2C5B">
                <a:alpha val="6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familyName</a:t>
            </a:r>
            <a:r>
              <a:rPr i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familyVersion</a:t>
            </a:r>
            <a:r>
              <a:rPr i="1"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REST API Routes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POST /batches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Submit transactions to the validator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Body is a BatchList protobuf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the header: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"Content-Type: application/octet-stream"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3" name="Shape 613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GET /state?address={prefix}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GET /state/{address}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Fetches encoded entities from state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ws: /subscriptions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Websocket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subscription to new state changes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14" name="Shape 614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615" name="Shape 615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YARRRRRRRR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(demo)</a:t>
            </a:r>
            <a:r>
              <a:rPr i="1" lang="en" sz="48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i="1" sz="48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645" name="Shape 645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646" name="Shape 646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3196025" y="0"/>
            <a:ext cx="59463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515125" y="343863"/>
            <a:ext cx="3319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A2C5B"/>
                </a:solidFill>
                <a:latin typeface="Nunito"/>
                <a:ea typeface="Nunito"/>
                <a:cs typeface="Nunito"/>
                <a:sym typeface="Nunito"/>
              </a:rPr>
              <a:t>Links</a:t>
            </a:r>
            <a:endParaRPr sz="36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3112575" y="814275"/>
            <a:ext cx="5618100" cy="4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GitHub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github.com/hyperledger/sawtooth-core</a:t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Docs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sawtooth.hyperledger.org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Chat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chat.hyperledger.org/channel/sawtooth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Talk Like A Pirate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github.com/delventhalz/pirate-talk</a:t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Hyperledger Cryptomoji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github.com/hyperledger/education-cryptomoji</a:t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Shape 661"/>
          <p:cNvGrpSpPr/>
          <p:nvPr/>
        </p:nvGrpSpPr>
        <p:grpSpPr>
          <a:xfrm>
            <a:off x="-41825" y="-76209"/>
            <a:ext cx="9227659" cy="1618839"/>
            <a:chOff x="0" y="-156114"/>
            <a:chExt cx="24535120" cy="4304278"/>
          </a:xfrm>
        </p:grpSpPr>
        <p:sp>
          <p:nvSpPr>
            <p:cNvPr id="662" name="Shape 662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87" name="Shape 687"/>
          <p:cNvSpPr txBox="1"/>
          <p:nvPr>
            <p:ph idx="4294967295" type="title"/>
          </p:nvPr>
        </p:nvSpPr>
        <p:spPr>
          <a:xfrm>
            <a:off x="308250" y="1959628"/>
            <a:ext cx="85275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That's it! Thank you!</a:t>
            </a:r>
            <a:endParaRPr sz="36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88" name="Shape 688"/>
          <p:cNvSpPr txBox="1"/>
          <p:nvPr>
            <p:ph idx="4294967295" type="title"/>
          </p:nvPr>
        </p:nvSpPr>
        <p:spPr>
          <a:xfrm>
            <a:off x="308250" y="3281813"/>
            <a:ext cx="852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Questions?</a:t>
            </a:r>
            <a:endParaRPr sz="3000"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a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Blockchain?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97" name="Shape 97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69938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Creates a deterministic digest of some arbitrary 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813963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Even slightly different data produces a completely different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889650" y="2571750"/>
            <a:ext cx="7364700" cy="14220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sha256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Hello, World!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</a:t>
            </a: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dffd6021bb2bd5b0af676290809ec3a53191dd81c7f70a4b28688a362182986f</a:t>
            </a:r>
            <a:endParaRPr b="1">
              <a:solidFill>
                <a:srgbClr val="6E70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sha256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Hello, World?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f16c3bb0532537acd5b2e418f2b1235b29181e35cffee7cc29d84de4a1d62e4d</a:t>
            </a:r>
            <a:endParaRPr b="1">
              <a:solidFill>
                <a:srgbClr val="6E706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Hashing?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109" name="Shape 109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110" name="Shape 110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69938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Uses hashes to link discrete "blocks" of 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Hash is generated by combining data with previous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813963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"Genesis" block only one allowed to have no previous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Immutable. Cannot alter blocks without altering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every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later block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Blockchain Structure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6378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'foo'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</a:t>
            </a: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b7d0fc</a:t>
            </a: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previous: '</a:t>
            </a: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e3b0c4</a:t>
            </a: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919425" y="4523500"/>
            <a:ext cx="54147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sha256(data + previous)  // first six chars displayed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967075" y="3777775"/>
            <a:ext cx="4515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699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</a:t>
            </a: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''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'e3b0c4'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396150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'bar'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'27513c'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previous: 'b7d0fc'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5780175" y="3777775"/>
            <a:ext cx="4515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6378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data: 'baz'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hash: 'b5d6f2'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previous: 'e3b0c4'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187184" y="4160520"/>
            <a:ext cx="754200" cy="24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A9999">
                <a:alpha val="74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'b7d0fc'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Signing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792088" y="1985075"/>
            <a:ext cx="1437325" cy="968125"/>
          </a:xfrm>
          <a:prstGeom prst="flowChartDecision">
            <a:avLst/>
          </a:prstGeom>
          <a:solidFill>
            <a:srgbClr val="1B243B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Private Key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397575" y="940750"/>
            <a:ext cx="1437325" cy="968125"/>
          </a:xfrm>
          <a:prstGeom prst="flowChartDecision">
            <a:avLst/>
          </a:prstGeom>
          <a:solidFill>
            <a:srgbClr val="78E0E6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Public</a:t>
            </a: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 Key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845075" y="4155250"/>
            <a:ext cx="1144200" cy="6240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2238488" y="3029413"/>
            <a:ext cx="1755500" cy="847425"/>
          </a:xfrm>
          <a:prstGeom prst="flowChartDecision">
            <a:avLst/>
          </a:prstGeom>
          <a:solidFill>
            <a:srgbClr val="78E0E6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Signature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395675" y="2358350"/>
            <a:ext cx="956232" cy="760212"/>
          </a:xfrm>
          <a:prstGeom prst="cloud">
            <a:avLst/>
          </a:prstGeom>
          <a:solidFill>
            <a:srgbClr val="CAF0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? ? ?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5233238" y="940750"/>
            <a:ext cx="1437325" cy="968125"/>
          </a:xfrm>
          <a:prstGeom prst="flowChartDecision">
            <a:avLst/>
          </a:prstGeom>
          <a:solidFill>
            <a:srgbClr val="CAF0F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Public Key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379811" y="4155250"/>
            <a:ext cx="1144200" cy="624000"/>
          </a:xfrm>
          <a:prstGeom prst="rect">
            <a:avLst/>
          </a:prstGeom>
          <a:solidFill>
            <a:srgbClr val="6EBDD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074175" y="3029413"/>
            <a:ext cx="1755500" cy="847425"/>
          </a:xfrm>
          <a:prstGeom prst="flowChartDecision">
            <a:avLst/>
          </a:prstGeom>
          <a:solidFill>
            <a:srgbClr val="CAF0F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Signature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Shape 163"/>
          <p:cNvSpPr/>
          <p:nvPr/>
        </p:nvSpPr>
        <p:spPr>
          <a:xfrm rot="-2181836">
            <a:off x="1964521" y="1842693"/>
            <a:ext cx="713428" cy="1761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2356194">
            <a:off x="1968062" y="2854743"/>
            <a:ext cx="682018" cy="1763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-2218035">
            <a:off x="2018185" y="3833726"/>
            <a:ext cx="670981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056025" y="1333763"/>
            <a:ext cx="9561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131663" y="3362088"/>
            <a:ext cx="8550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470850" y="4376200"/>
            <a:ext cx="25413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2337193">
            <a:off x="6342675" y="1984918"/>
            <a:ext cx="1161948" cy="18216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 rot="-1466239">
            <a:off x="6506888" y="2925957"/>
            <a:ext cx="856423" cy="18218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-3037385">
            <a:off x="6380137" y="3721182"/>
            <a:ext cx="1478675" cy="18203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819600" y="709125"/>
            <a:ext cx="15048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(Secp256k1)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68300" y="1235900"/>
            <a:ext cx="1144200" cy="544200"/>
          </a:xfrm>
          <a:prstGeom prst="wedgeRectCallout">
            <a:avLst>
              <a:gd fmla="val 28140" name="adj1"/>
              <a:gd fmla="val 880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Basically 32 random bytes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076800" y="1261475"/>
            <a:ext cx="1630500" cy="723600"/>
          </a:xfrm>
          <a:prstGeom prst="wedgeRectCallout">
            <a:avLst>
              <a:gd fmla="val -11569" name="adj1"/>
              <a:gd fmla="val 953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Did public key and signature come from the same private key?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491000" y="3559975"/>
            <a:ext cx="1341300" cy="723600"/>
          </a:xfrm>
          <a:prstGeom prst="wedgeRectCallout">
            <a:avLst>
              <a:gd fmla="val -28405" name="adj1"/>
              <a:gd fmla="val -9751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Is this the exact same data that was signed?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68300" y="3201125"/>
            <a:ext cx="1504800" cy="706200"/>
          </a:xfrm>
          <a:prstGeom prst="wedgeRectCallout">
            <a:avLst>
              <a:gd fmla="val 28150" name="adj1"/>
              <a:gd fmla="val 729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Blockchain updates made in atomic "transactions"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319375" y="2139000"/>
            <a:ext cx="12651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Everything except private key is shared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845075" y="4155250"/>
            <a:ext cx="1144200" cy="6240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5379813" y="4155250"/>
            <a:ext cx="1144200" cy="624000"/>
          </a:xfrm>
          <a:prstGeom prst="rect">
            <a:avLst/>
          </a:prstGeom>
          <a:solidFill>
            <a:srgbClr val="6EBDD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400488" y="2297531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Consensus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806331" y="1227000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34125" y="1227025"/>
            <a:ext cx="760200" cy="2577000"/>
          </a:xfrm>
          <a:prstGeom prst="wedgeRectCallout">
            <a:avLst>
              <a:gd fmla="val 136119" name="adj1"/>
              <a:gd fmla="val 121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459632" y="1372813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Shape 189"/>
          <p:cNvSpPr/>
          <p:nvPr/>
        </p:nvSpPr>
        <p:spPr>
          <a:xfrm rot="-5400000">
            <a:off x="585026" y="1901335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79743" y="2162569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Shape 191"/>
          <p:cNvSpPr/>
          <p:nvPr/>
        </p:nvSpPr>
        <p:spPr>
          <a:xfrm rot="-5400000">
            <a:off x="585036" y="2691079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79753" y="2952311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597713" y="2606488"/>
            <a:ext cx="1381500" cy="18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888462" y="3687758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3682663" y="3687758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179355" y="2297531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rot="-1771916">
            <a:off x="2796676" y="3147022"/>
            <a:ext cx="1381595" cy="18229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1834783">
            <a:off x="2429627" y="3147174"/>
            <a:ext cx="1381658" cy="18198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-4194987">
            <a:off x="2157875" y="2766330"/>
            <a:ext cx="1549841" cy="18213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 rot="-6622925">
            <a:off x="2901518" y="2766418"/>
            <a:ext cx="1549620" cy="18195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400488" y="1372813"/>
            <a:ext cx="409500" cy="714600"/>
          </a:xfrm>
          <a:prstGeom prst="wedgeRectCallout">
            <a:avLst>
              <a:gd fmla="val -218712" name="adj1"/>
              <a:gd fmla="val -2135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1448038" y="1421963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448038" y="1632938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448038" y="1843913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5379550" y="1013200"/>
            <a:ext cx="35772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a lottery to determine who gets to create the next block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Always prefer "longest" chain, bad actors need 51% to catch up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Shape 206"/>
          <p:cNvSpPr/>
          <p:nvPr/>
        </p:nvSpPr>
        <p:spPr>
          <a:xfrm rot="10800000">
            <a:off x="5348317" y="5565019"/>
            <a:ext cx="138000" cy="73200"/>
          </a:xfrm>
          <a:custGeom>
            <a:pathLst>
              <a:path extrusionOk="0" h="120000" w="120000">
                <a:moveTo>
                  <a:pt x="35935" y="0"/>
                </a:moveTo>
                <a:lnTo>
                  <a:pt x="0" y="119393"/>
                </a:lnTo>
                <a:lnTo>
                  <a:pt x="119679" y="0"/>
                </a:lnTo>
                <a:lnTo>
                  <a:pt x="35935" y="0"/>
                </a:lnTo>
              </a:path>
            </a:pathLst>
          </a:custGeom>
          <a:solidFill>
            <a:srgbClr val="1468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197">
              <a:solidFill>
                <a:srgbClr val="1B243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Shape 207"/>
          <p:cNvSpPr/>
          <p:nvPr/>
        </p:nvSpPr>
        <p:spPr>
          <a:xfrm rot="10800000">
            <a:off x="5437428" y="5565019"/>
            <a:ext cx="84300" cy="7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61298" y="119393"/>
                </a:lnTo>
                <a:lnTo>
                  <a:pt x="119480" y="0"/>
                </a:lnTo>
                <a:lnTo>
                  <a:pt x="0" y="0"/>
                </a:lnTo>
              </a:path>
            </a:pathLst>
          </a:custGeom>
          <a:solidFill>
            <a:srgbClr val="1468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197">
              <a:solidFill>
                <a:srgbClr val="1B243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Shape 208"/>
          <p:cNvSpPr/>
          <p:nvPr/>
        </p:nvSpPr>
        <p:spPr>
          <a:xfrm rot="10800000">
            <a:off x="5477974" y="5336119"/>
            <a:ext cx="1115100" cy="302100"/>
          </a:xfrm>
          <a:custGeom>
            <a:pathLst>
              <a:path extrusionOk="0" h="120000" w="120000">
                <a:moveTo>
                  <a:pt x="2415" y="0"/>
                </a:moveTo>
                <a:lnTo>
                  <a:pt x="0" y="119854"/>
                </a:lnTo>
                <a:lnTo>
                  <a:pt x="119960" y="28759"/>
                </a:lnTo>
                <a:lnTo>
                  <a:pt x="115287" y="0"/>
                </a:lnTo>
                <a:lnTo>
                  <a:pt x="2415" y="0"/>
                </a:lnTo>
              </a:path>
            </a:pathLst>
          </a:custGeom>
          <a:solidFill>
            <a:srgbClr val="0D45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197">
              <a:solidFill>
                <a:srgbClr val="1B243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Shape 209"/>
          <p:cNvSpPr/>
          <p:nvPr/>
        </p:nvSpPr>
        <p:spPr>
          <a:xfrm rot="10800000">
            <a:off x="6560044" y="5336119"/>
            <a:ext cx="352200" cy="302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2209" y="119854"/>
                </a:lnTo>
                <a:lnTo>
                  <a:pt x="119874" y="0"/>
                </a:lnTo>
                <a:lnTo>
                  <a:pt x="0" y="0"/>
                </a:lnTo>
              </a:path>
            </a:pathLst>
          </a:custGeom>
          <a:solidFill>
            <a:srgbClr val="165A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197">
              <a:solidFill>
                <a:srgbClr val="1B243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Shape 210"/>
          <p:cNvSpPr/>
          <p:nvPr/>
        </p:nvSpPr>
        <p:spPr>
          <a:xfrm rot="10800000">
            <a:off x="8327757" y="5516879"/>
            <a:ext cx="344100" cy="138000"/>
          </a:xfrm>
          <a:custGeom>
            <a:pathLst>
              <a:path extrusionOk="0" h="120000" w="120000">
                <a:moveTo>
                  <a:pt x="9220" y="0"/>
                </a:moveTo>
                <a:lnTo>
                  <a:pt x="0" y="119679"/>
                </a:lnTo>
                <a:lnTo>
                  <a:pt x="119871" y="0"/>
                </a:lnTo>
                <a:lnTo>
                  <a:pt x="9220" y="0"/>
                </a:lnTo>
              </a:path>
            </a:pathLst>
          </a:custGeom>
          <a:solidFill>
            <a:srgbClr val="165A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197">
              <a:solidFill>
                <a:srgbClr val="1B243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Shape 211"/>
          <p:cNvSpPr/>
          <p:nvPr/>
        </p:nvSpPr>
        <p:spPr>
          <a:xfrm rot="10800000">
            <a:off x="8637480" y="5516879"/>
            <a:ext cx="232200" cy="13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06073" y="119679"/>
                </a:lnTo>
                <a:lnTo>
                  <a:pt x="119809" y="0"/>
                </a:lnTo>
                <a:lnTo>
                  <a:pt x="0" y="0"/>
                </a:lnTo>
              </a:path>
            </a:pathLst>
          </a:custGeom>
          <a:solidFill>
            <a:srgbClr val="165A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197">
              <a:solidFill>
                <a:srgbClr val="1B243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Shape 212"/>
          <p:cNvSpPr/>
          <p:nvPr/>
        </p:nvSpPr>
        <p:spPr>
          <a:xfrm rot="-5400000">
            <a:off x="585036" y="3480829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75488" y="2953512"/>
            <a:ext cx="468900" cy="471300"/>
          </a:xfrm>
          <a:prstGeom prst="cube">
            <a:avLst>
              <a:gd fmla="val 25000" name="adj"/>
            </a:avLst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5379550" y="2907075"/>
            <a:ext cx="33990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Bitcoin and Ethereum use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Proof of Work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to randomly choose a "leader"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Sawtooth features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Proof of Elapsed Time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(and others)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247500" y="687175"/>
            <a:ext cx="2649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(Byzantine Fault Tolerance)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Blockchain?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Share a database between mutually distrusting organizations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reliance on a trusted third party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Immutable transaction history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High availability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Crash fault tolerant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Byzantine fault tolerant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Liveness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23" name="Shape 223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224" name="Shape 224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NOT Blockchain?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Wrong use case: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Internal-only business model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centralized blockchain is just bad database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Active areas of research: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Transaction throughput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"Private" transactions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56" name="Shape 256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257" name="Shape 257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