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Nunito SemiBold"/>
      <p:regular r:id="rId39"/>
      <p:bold r:id="rId40"/>
      <p:italic r:id="rId41"/>
      <p:boldItalic r:id="rId42"/>
    </p:embeddedFont>
    <p:embeddedFont>
      <p:font typeface="Nunito"/>
      <p:regular r:id="rId43"/>
      <p:bold r:id="rId44"/>
      <p:italic r:id="rId45"/>
      <p:boldItalic r:id="rId46"/>
    </p:embeddedFont>
    <p:embeddedFont>
      <p:font typeface="Source Sans Pro SemiBold"/>
      <p:regular r:id="rId47"/>
      <p:bold r:id="rId48"/>
      <p:italic r:id="rId49"/>
      <p:boldItalic r:id="rId50"/>
    </p:embeddedFont>
    <p:embeddedFont>
      <p:font typeface="Source Sans Pro"/>
      <p:regular r:id="rId51"/>
      <p:bold r:id="rId52"/>
      <p:italic r:id="rId53"/>
      <p:boldItalic r:id="rId54"/>
    </p:embeddedFont>
    <p:embeddedFont>
      <p:font typeface="Nunito Light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6A20034-97CC-4D23-A4EA-5664A97EE5F3}">
  <a:tblStyle styleId="{06A20034-97CC-4D23-A4EA-5664A97EE5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SemiBold-bold.fntdata"/><Relationship Id="rId42" Type="http://schemas.openxmlformats.org/officeDocument/2006/relationships/font" Target="fonts/NunitoSemiBold-boldItalic.fntdata"/><Relationship Id="rId41" Type="http://schemas.openxmlformats.org/officeDocument/2006/relationships/font" Target="fonts/NunitoSemiBold-italic.fntdata"/><Relationship Id="rId44" Type="http://schemas.openxmlformats.org/officeDocument/2006/relationships/font" Target="fonts/Nunito-bold.fntdata"/><Relationship Id="rId43" Type="http://schemas.openxmlformats.org/officeDocument/2006/relationships/font" Target="fonts/Nunito-regular.fntdata"/><Relationship Id="rId46" Type="http://schemas.openxmlformats.org/officeDocument/2006/relationships/font" Target="fonts/Nunito-boldItalic.fntdata"/><Relationship Id="rId45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SourceSansProSemiBold-bold.fntdata"/><Relationship Id="rId47" Type="http://schemas.openxmlformats.org/officeDocument/2006/relationships/font" Target="fonts/SourceSansProSemiBold-regular.fntdata"/><Relationship Id="rId49" Type="http://schemas.openxmlformats.org/officeDocument/2006/relationships/font" Target="fonts/SourceSansProSemiBold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NunitoSemiBold-regular.fntdata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SourceSansPro-regular.fntdata"/><Relationship Id="rId50" Type="http://schemas.openxmlformats.org/officeDocument/2006/relationships/font" Target="fonts/SourceSansProSemiBold-boldItalic.fntdata"/><Relationship Id="rId53" Type="http://schemas.openxmlformats.org/officeDocument/2006/relationships/font" Target="fonts/SourceSansPro-italic.fntdata"/><Relationship Id="rId52" Type="http://schemas.openxmlformats.org/officeDocument/2006/relationships/font" Target="fonts/SourceSansPro-bold.fntdata"/><Relationship Id="rId11" Type="http://schemas.openxmlformats.org/officeDocument/2006/relationships/slide" Target="slides/slide5.xml"/><Relationship Id="rId55" Type="http://schemas.openxmlformats.org/officeDocument/2006/relationships/font" Target="fonts/NunitoLight-regular.fntdata"/><Relationship Id="rId10" Type="http://schemas.openxmlformats.org/officeDocument/2006/relationships/slide" Target="slides/slide4.xml"/><Relationship Id="rId54" Type="http://schemas.openxmlformats.org/officeDocument/2006/relationships/font" Target="fonts/SourceSansPro-boldItalic.fntdata"/><Relationship Id="rId13" Type="http://schemas.openxmlformats.org/officeDocument/2006/relationships/slide" Target="slides/slide7.xml"/><Relationship Id="rId57" Type="http://schemas.openxmlformats.org/officeDocument/2006/relationships/font" Target="fonts/NunitoLight-italic.fntdata"/><Relationship Id="rId12" Type="http://schemas.openxmlformats.org/officeDocument/2006/relationships/slide" Target="slides/slide6.xml"/><Relationship Id="rId56" Type="http://schemas.openxmlformats.org/officeDocument/2006/relationships/font" Target="fonts/NunitoLight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schemas.openxmlformats.org/officeDocument/2006/relationships/font" Target="fonts/NunitoLight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01b6a3651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01b6a3651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c901428f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c901428f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c901428f9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c901428f9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401b6a365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401b6a365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01b6a365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401b6a365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01b6a3651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01b6a3651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401b6a3651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401b6a3651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9b3d2f156_0_2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39b3d2f156_0_2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9b3d2f156_0_2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9b3d2f156_0_2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39b3d2f156_0_2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39b3d2f156_0_2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01b6a36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01b6a36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c901428f9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c901428f9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401b6a3651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401b6a3651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401b6a3651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401b6a3651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401b6a3651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401b6a3651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401b6a3651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401b6a3651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39b3d2f156_0_5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39b3d2f156_0_5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401b6a3651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401b6a3651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401b6a3651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401b6a3651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39b3d2f156_0_3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39b3d2f156_0_3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3c901428f9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3c901428f9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c901428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c901428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 the room: miner, crypto-builder, Ethereum, Fabric?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401b6a3651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401b6a3651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401b6a3651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401b6a3651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401b6a3651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401b6a3651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c901428f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c901428f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01b6a365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01b6a365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c901428f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c901428f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c901428f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c901428f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c901428f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c901428f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01b6a3651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01b6a3651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 the room: miner, crypto-builder, Ethereum, Fabric?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youtube.com/watch?v=q0T8qAyzY30" TargetMode="External"/><Relationship Id="rId4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Blockchai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648575"/>
            <a:ext cx="8520600" cy="15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Blockchains for</a:t>
            </a:r>
            <a:endParaRPr b="1" sz="48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 and Profit</a:t>
            </a:r>
            <a:endParaRPr b="1" sz="48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-41825" y="-76209"/>
            <a:ext cx="9227659" cy="1618839"/>
            <a:chOff x="0" y="-156114"/>
            <a:chExt cx="24535120" cy="4304278"/>
          </a:xfrm>
        </p:grpSpPr>
        <p:sp>
          <p:nvSpPr>
            <p:cNvPr id="56" name="Google Shape;56;p13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81" name="Google Shape;81;p13"/>
          <p:cNvSpPr txBox="1"/>
          <p:nvPr>
            <p:ph idx="4294967295" type="title"/>
          </p:nvPr>
        </p:nvSpPr>
        <p:spPr>
          <a:xfrm>
            <a:off x="308250" y="3370063"/>
            <a:ext cx="852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Midwest JS 2018</a:t>
            </a:r>
            <a:endParaRPr sz="3000">
              <a:solidFill>
                <a:srgbClr val="666666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What is a Distributed Application?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261" name="Google Shape;261;p22"/>
          <p:cNvSpPr txBox="1"/>
          <p:nvPr>
            <p:ph idx="1" type="body"/>
          </p:nvPr>
        </p:nvSpPr>
        <p:spPr>
          <a:xfrm>
            <a:off x="769925" y="1207008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 program which relies on multiple nodes in a peer-to-peer network (i.e. a blockchain) to perform certain tasks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Also r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eferred to in some contexts as a "smart contract"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2" name="Google Shape;262;p22"/>
          <p:cNvSpPr txBox="1"/>
          <p:nvPr>
            <p:ph idx="2" type="body"/>
          </p:nvPr>
        </p:nvSpPr>
        <p:spPr>
          <a:xfrm>
            <a:off x="4813950" y="1207008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May be fully custom or rely on one of the emerging general purpose blockchain platforms like Ethereum or Sawtooth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Insufferably abbreviated "dApp"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63" name="Google Shape;263;p22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264" name="Google Shape;264;p22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3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Why </a:t>
            </a: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 Blockchain</a:t>
            </a: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?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294" name="Google Shape;294;p23"/>
          <p:cNvSpPr txBox="1"/>
          <p:nvPr>
            <p:ph idx="1" type="body"/>
          </p:nvPr>
        </p:nvSpPr>
        <p:spPr>
          <a:xfrm>
            <a:off x="769925" y="1207008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Share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data between mutually distrusting entities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No reliance on trusted third parties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" name="Google Shape;295;p23"/>
          <p:cNvSpPr txBox="1"/>
          <p:nvPr>
            <p:ph idx="2" type="body"/>
          </p:nvPr>
        </p:nvSpPr>
        <p:spPr>
          <a:xfrm>
            <a:off x="4813950" y="1207008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Immutable transaction history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High availability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Crash fault tolerant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Byzantine fault tolerant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Liveness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96" name="Google Shape;296;p23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297" name="Google Shape;297;p23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Why NOT Blockchain?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327" name="Google Shape;327;p24"/>
          <p:cNvSpPr txBox="1"/>
          <p:nvPr>
            <p:ph idx="1" type="body"/>
          </p:nvPr>
        </p:nvSpPr>
        <p:spPr>
          <a:xfrm>
            <a:off x="769925" y="1207008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Wrong use case: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Internal-only business model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 centralized blockchain is just bad database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8" name="Google Shape;328;p24"/>
          <p:cNvSpPr txBox="1"/>
          <p:nvPr>
            <p:ph idx="2" type="body"/>
          </p:nvPr>
        </p:nvSpPr>
        <p:spPr>
          <a:xfrm>
            <a:off x="4813950" y="1207008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Active areas of research: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Transaction throughput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"Private" transactions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29" name="Google Shape;329;p24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330" name="Google Shape;330;p24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1" name="Google Shape;331;p24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4" name="Google Shape;334;p24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5" name="Google Shape;335;p24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6" name="Google Shape;336;p24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7" name="Google Shape;337;p24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8" name="Google Shape;338;p24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9" name="Google Shape;339;p24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0" name="Google Shape;350;p24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1" name="Google Shape;351;p24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Bitcoin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360" name="Google Shape;360;p25"/>
          <p:cNvSpPr txBox="1"/>
          <p:nvPr>
            <p:ph idx="1" type="body"/>
          </p:nvPr>
        </p:nvSpPr>
        <p:spPr>
          <a:xfrm>
            <a:off x="769925" y="1207008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 digital currency, the first to solve the double-spend problem without a trusted third party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Invented the concept of a blockchain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Faces scaling issues, very difficult to upgrade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1" name="Google Shape;361;p25"/>
          <p:cNvSpPr txBox="1"/>
          <p:nvPr>
            <p:ph idx="2" type="body"/>
          </p:nvPr>
        </p:nvSpPr>
        <p:spPr>
          <a:xfrm>
            <a:off x="4813950" y="1207008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62" name="Google Shape;362;p25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363" name="Google Shape;363;p25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4" name="Google Shape;364;p25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5" name="Google Shape;365;p25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6" name="Google Shape;366;p25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7" name="Google Shape;367;p25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8" name="Google Shape;368;p25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9" name="Google Shape;369;p25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0" name="Google Shape;370;p25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1" name="Google Shape;371;p25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2" name="Google Shape;372;p25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3" name="Google Shape;373;p25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4" name="Google Shape;374;p25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5" name="Google Shape;375;p25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6" name="Google Shape;376;p25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7" name="Google Shape;377;p25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82" name="Google Shape;382;p25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83" name="Google Shape;383;p25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84" name="Google Shape;384;p25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85" name="Google Shape;385;p25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86" name="Google Shape;386;p25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87" name="Google Shape;387;p25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pic>
        <p:nvPicPr>
          <p:cNvPr id="388" name="Google Shape;3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713" y="1156575"/>
            <a:ext cx="3364575" cy="336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6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Cryptokitties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394" name="Google Shape;394;p26"/>
          <p:cNvSpPr txBox="1"/>
          <p:nvPr>
            <p:ph idx="1" type="body"/>
          </p:nvPr>
        </p:nvSpPr>
        <p:spPr>
          <a:xfrm>
            <a:off x="769925" y="1207008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5" name="Google Shape;395;p26"/>
          <p:cNvSpPr txBox="1"/>
          <p:nvPr>
            <p:ph idx="2" type="body"/>
          </p:nvPr>
        </p:nvSpPr>
        <p:spPr>
          <a:xfrm>
            <a:off x="4813950" y="1207000"/>
            <a:ext cx="36702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Collect, breed, and sell unique immutable digital cats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One of the first blockchain games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Introduced the concept of "cryptocollectibles"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Built on </a:t>
            </a: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Ethereum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6" name="Google Shape;3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90200" y="1055725"/>
            <a:ext cx="5149175" cy="3099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7" name="Google Shape;397;p26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398" name="Google Shape;398;p26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7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Sovrin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428" name="Google Shape;428;p27"/>
          <p:cNvSpPr txBox="1"/>
          <p:nvPr>
            <p:ph idx="1" type="body"/>
          </p:nvPr>
        </p:nvSpPr>
        <p:spPr>
          <a:xfrm>
            <a:off x="769925" y="1207000"/>
            <a:ext cx="35919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Decentralized digital identities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Goal is to be a portable global replacement for all online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identity verification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Relies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on </a:t>
            </a: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zero knowledge proofs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to limit the visibility of sensitive information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9" name="Google Shape;429;p27"/>
          <p:cNvSpPr txBox="1"/>
          <p:nvPr>
            <p:ph idx="2" type="body"/>
          </p:nvPr>
        </p:nvSpPr>
        <p:spPr>
          <a:xfrm>
            <a:off x="4813950" y="1207008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30" name="Google Shape;4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787" y="1131350"/>
            <a:ext cx="3444425" cy="3586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1" name="Google Shape;431;p27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432" name="Google Shape;432;p27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6" name="Google Shape;436;p27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1" name="Google Shape;441;p27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4" name="Google Shape;454;p27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8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Sawtooth Supply Chain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462" name="Google Shape;462;p28"/>
          <p:cNvSpPr txBox="1"/>
          <p:nvPr>
            <p:ph idx="1" type="body"/>
          </p:nvPr>
        </p:nvSpPr>
        <p:spPr>
          <a:xfrm>
            <a:off x="769925" y="1207008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3" name="Google Shape;463;p28"/>
          <p:cNvSpPr txBox="1"/>
          <p:nvPr>
            <p:ph idx="2" type="body"/>
          </p:nvPr>
        </p:nvSpPr>
        <p:spPr>
          <a:xfrm>
            <a:off x="4813950" y="1207008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Track the provenance of assets from production to consumption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Global agreement on data like location, certifications, and ingredients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Built on </a:t>
            </a: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Hyperledger Sawtooth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464" name="Google Shape;464;p28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465" name="Google Shape;465;p28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pic>
        <p:nvPicPr>
          <p:cNvPr descr="A tour of a seafood provenance application built on top of Hyperledger Sawtooth. More information is available at http://www.bitwise.io/solutions/ and https://sawtooth.hyperledger.org/examples/ and https://sawtooth.hyperledger.org/docs/core/releases/latest/introduction.html" id="490" name="Google Shape;490;p28" title="Hyperledger Sawtooth Seafood Supply Chain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50" y="1339350"/>
            <a:ext cx="4157450" cy="2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9"/>
          <p:cNvSpPr txBox="1"/>
          <p:nvPr>
            <p:ph type="title"/>
          </p:nvPr>
        </p:nvSpPr>
        <p:spPr>
          <a:xfrm>
            <a:off x="2036450" y="1531050"/>
            <a:ext cx="3841200" cy="17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What is</a:t>
            </a:r>
            <a:br>
              <a:rPr lang="en" sz="4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</a:br>
            <a:r>
              <a:rPr lang="en" sz="4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Sawtooth?</a:t>
            </a:r>
            <a:endParaRPr sz="48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grpSp>
        <p:nvGrpSpPr>
          <p:cNvPr id="496" name="Google Shape;496;p29"/>
          <p:cNvGrpSpPr/>
          <p:nvPr/>
        </p:nvGrpSpPr>
        <p:grpSpPr>
          <a:xfrm>
            <a:off x="-106843" y="1614453"/>
            <a:ext cx="1850969" cy="1914586"/>
            <a:chOff x="-858390" y="4477832"/>
            <a:chExt cx="4092348" cy="4233000"/>
          </a:xfrm>
        </p:grpSpPr>
        <p:sp>
          <p:nvSpPr>
            <p:cNvPr id="497" name="Google Shape;497;p29"/>
            <p:cNvSpPr/>
            <p:nvPr/>
          </p:nvSpPr>
          <p:spPr>
            <a:xfrm>
              <a:off x="2099658" y="6974920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1777142" y="4477832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-525459" y="4477832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-858390" y="4477832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0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Hyperledger Sawtooth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506" name="Google Shape;506;p30"/>
          <p:cNvSpPr txBox="1"/>
          <p:nvPr>
            <p:ph idx="1" type="body"/>
          </p:nvPr>
        </p:nvSpPr>
        <p:spPr>
          <a:xfrm>
            <a:off x="769925" y="1393650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Began as a hardware experiment in Intel's labs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Contributed to Linux Foundation as a part of Hyperledger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7" name="Google Shape;507;p30"/>
          <p:cNvSpPr txBox="1"/>
          <p:nvPr>
            <p:ph idx="2" type="body"/>
          </p:nvPr>
        </p:nvSpPr>
        <p:spPr>
          <a:xfrm>
            <a:off x="4813950" y="1393650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General purpose blockchain platform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Designed as a </a:t>
            </a: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permissioned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blockchain for consortiums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Not tied to specific hardware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508" name="Google Shape;508;p30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509" name="Google Shape;509;p30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1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What is a Permissioned Blockchain?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539" name="Google Shape;539;p31"/>
          <p:cNvSpPr txBox="1"/>
          <p:nvPr>
            <p:ph idx="1" type="body"/>
          </p:nvPr>
        </p:nvSpPr>
        <p:spPr>
          <a:xfrm>
            <a:off x="769925" y="1393650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Targeted at small(ish) groups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Endpoints are restricted, not available to the general public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Not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centralized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0" name="Google Shape;540;p31"/>
          <p:cNvSpPr txBox="1"/>
          <p:nvPr>
            <p:ph idx="2" type="body"/>
          </p:nvPr>
        </p:nvSpPr>
        <p:spPr>
          <a:xfrm>
            <a:off x="4813950" y="1393650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No single canonical peer-to-peer network (deploy your own!)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No need for a currency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(different incentives)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541" name="Google Shape;541;p31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542" name="Google Shape;542;p31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6" name="Google Shape;566;p31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>
            <a:off x="0" y="0"/>
            <a:ext cx="5185200" cy="5143500"/>
          </a:xfrm>
          <a:prstGeom prst="rect">
            <a:avLst/>
          </a:prstGeom>
          <a:solidFill>
            <a:srgbClr val="0A2C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A2C5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637450" y="1000650"/>
            <a:ext cx="33198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Zac Delventhal</a:t>
            </a:r>
            <a:endParaRPr sz="3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1064125" y="1891825"/>
            <a:ext cx="28932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C7CF"/>
                </a:solidFill>
                <a:latin typeface="Nunito"/>
                <a:ea typeface="Nunito"/>
                <a:cs typeface="Nunito"/>
                <a:sym typeface="Nunito"/>
              </a:rPr>
              <a:t>Sawtooth Maintainer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C7CF"/>
                </a:solidFill>
                <a:latin typeface="Nunito"/>
                <a:ea typeface="Nunito"/>
                <a:cs typeface="Nunito"/>
                <a:sym typeface="Nunito"/>
              </a:rPr>
              <a:t>Hyperledger Ambassador</a:t>
            </a:r>
            <a:endParaRPr sz="1800">
              <a:solidFill>
                <a:srgbClr val="27C7C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637450" y="2783000"/>
            <a:ext cx="33198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github.com/delventhalz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@delventhalz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175" y="1000650"/>
            <a:ext cx="4182372" cy="3142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2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Why use Sawtooth?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572" name="Google Shape;572;p32"/>
          <p:cNvSpPr txBox="1"/>
          <p:nvPr>
            <p:ph idx="1" type="body"/>
          </p:nvPr>
        </p:nvSpPr>
        <p:spPr>
          <a:xfrm>
            <a:off x="675625" y="1298448"/>
            <a:ext cx="37617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Highly modularized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Designed to scale: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On-chain settings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Smart contracts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Parallel transaction processing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Byzantine Fault Tolerance (PoET)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3" name="Google Shape;573;p32"/>
          <p:cNvSpPr txBox="1"/>
          <p:nvPr>
            <p:ph idx="2" type="body"/>
          </p:nvPr>
        </p:nvSpPr>
        <p:spPr>
          <a:xfrm>
            <a:off x="4908275" y="1298450"/>
            <a:ext cx="3431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Global state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Develop in a variety of languages: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Javascript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Python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Rust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Solidity (Ethereum VM)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Go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Java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574" name="Google Shape;574;p32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575" name="Google Shape;575;p32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7" name="Google Shape;597;p32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8" name="Google Shape;598;p32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9" name="Google Shape;599;p32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3"/>
          <p:cNvSpPr/>
          <p:nvPr/>
        </p:nvSpPr>
        <p:spPr>
          <a:xfrm>
            <a:off x="2469275" y="1212638"/>
            <a:ext cx="6163300" cy="2718225"/>
          </a:xfrm>
          <a:prstGeom prst="flowChartProcess">
            <a:avLst/>
          </a:prstGeom>
          <a:noFill/>
          <a:ln cap="flat" cmpd="sng" w="28575">
            <a:solidFill>
              <a:srgbClr val="216A9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16A95"/>
                </a:solidFill>
                <a:latin typeface="Nunito"/>
                <a:ea typeface="Nunito"/>
                <a:cs typeface="Nunito"/>
                <a:sym typeface="Nunito"/>
              </a:rPr>
              <a:t>Sawtooth Node</a:t>
            </a:r>
            <a:endParaRPr sz="1800">
              <a:solidFill>
                <a:srgbClr val="216A9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05" name="Google Shape;605;p33"/>
          <p:cNvSpPr/>
          <p:nvPr/>
        </p:nvSpPr>
        <p:spPr>
          <a:xfrm>
            <a:off x="2017125" y="1969075"/>
            <a:ext cx="2813700" cy="179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F2F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3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Architecture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607" name="Google Shape;607;p33"/>
          <p:cNvSpPr/>
          <p:nvPr/>
        </p:nvSpPr>
        <p:spPr>
          <a:xfrm>
            <a:off x="4890313" y="1493663"/>
            <a:ext cx="1305600" cy="160765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Validator</a:t>
            </a:r>
            <a:endParaRPr sz="18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08" name="Google Shape;608;p33"/>
          <p:cNvSpPr/>
          <p:nvPr/>
        </p:nvSpPr>
        <p:spPr>
          <a:xfrm>
            <a:off x="5080613" y="2414875"/>
            <a:ext cx="924999" cy="616666"/>
          </a:xfrm>
          <a:prstGeom prst="flowChartMagneticDisk">
            <a:avLst/>
          </a:prstGeom>
          <a:solidFill>
            <a:srgbClr val="3EC7CD"/>
          </a:solidFill>
          <a:ln cap="flat" cmpd="sng" w="19050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84784"/>
                </a:solidFill>
              </a:rPr>
              <a:t>State</a:t>
            </a:r>
            <a:endParaRPr sz="1600">
              <a:solidFill>
                <a:srgbClr val="184784"/>
              </a:solidFill>
            </a:endParaRPr>
          </a:p>
        </p:txBody>
      </p:sp>
      <p:sp>
        <p:nvSpPr>
          <p:cNvPr id="609" name="Google Shape;609;p33"/>
          <p:cNvSpPr/>
          <p:nvPr/>
        </p:nvSpPr>
        <p:spPr>
          <a:xfrm>
            <a:off x="6911200" y="1685838"/>
            <a:ext cx="1426025" cy="92410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Transaction Processor</a:t>
            </a:r>
            <a:endParaRPr sz="18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0" name="Google Shape;610;p33"/>
          <p:cNvSpPr/>
          <p:nvPr/>
        </p:nvSpPr>
        <p:spPr>
          <a:xfrm>
            <a:off x="511425" y="1749638"/>
            <a:ext cx="1426025" cy="92410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Client</a:t>
            </a:r>
            <a:endParaRPr sz="18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1" name="Google Shape;611;p33"/>
          <p:cNvSpPr/>
          <p:nvPr/>
        </p:nvSpPr>
        <p:spPr>
          <a:xfrm>
            <a:off x="367188" y="3031550"/>
            <a:ext cx="1714500" cy="1273200"/>
          </a:xfrm>
          <a:prstGeom prst="wedgeRectCallout">
            <a:avLst>
              <a:gd fmla="val -20949" name="adj1"/>
              <a:gd fmla="val -7034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Nunito Light"/>
                <a:ea typeface="Nunito Light"/>
                <a:cs typeface="Nunito Light"/>
                <a:sym typeface="Nunito Light"/>
              </a:rPr>
              <a:t>Signs transactions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Nunito Light"/>
                <a:ea typeface="Nunito Light"/>
                <a:cs typeface="Nunito Light"/>
                <a:sym typeface="Nunito Light"/>
              </a:rPr>
              <a:t>Encodes payloads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Nunito Light"/>
                <a:ea typeface="Nunito Light"/>
                <a:cs typeface="Nunito Light"/>
                <a:sym typeface="Nunito Light"/>
              </a:rPr>
              <a:t>Reads state data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612" name="Google Shape;612;p33"/>
          <p:cNvSpPr/>
          <p:nvPr/>
        </p:nvSpPr>
        <p:spPr>
          <a:xfrm>
            <a:off x="4754425" y="3505825"/>
            <a:ext cx="1593000" cy="1273200"/>
          </a:xfrm>
          <a:prstGeom prst="wedgeRectCallout">
            <a:avLst>
              <a:gd fmla="val -20949" name="adj1"/>
              <a:gd fmla="val -7034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Nunito Light"/>
                <a:ea typeface="Nunito Light"/>
                <a:cs typeface="Nunito Light"/>
                <a:sym typeface="Nunito Light"/>
              </a:rPr>
              <a:t>Validates transactions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Nunito Light"/>
                <a:ea typeface="Nunito Light"/>
                <a:cs typeface="Nunito Light"/>
                <a:sym typeface="Nunito Light"/>
              </a:rPr>
              <a:t>Mediates state access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613" name="Google Shape;613;p33"/>
          <p:cNvSpPr/>
          <p:nvPr/>
        </p:nvSpPr>
        <p:spPr>
          <a:xfrm>
            <a:off x="6807763" y="3031550"/>
            <a:ext cx="1632900" cy="1273200"/>
          </a:xfrm>
          <a:prstGeom prst="wedgeRectCallout">
            <a:avLst>
              <a:gd fmla="val -20949" name="adj1"/>
              <a:gd fmla="val -7034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Nunito Light"/>
                <a:ea typeface="Nunito Light"/>
                <a:cs typeface="Nunito Light"/>
                <a:sym typeface="Nunito Light"/>
              </a:rPr>
              <a:t>Decodes and validates payloads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Nunito Light"/>
                <a:ea typeface="Nunito Light"/>
                <a:cs typeface="Nunito Light"/>
                <a:sym typeface="Nunito Light"/>
              </a:rPr>
              <a:t>Writes (and reads) state data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614" name="Google Shape;614;p33"/>
          <p:cNvSpPr/>
          <p:nvPr/>
        </p:nvSpPr>
        <p:spPr>
          <a:xfrm>
            <a:off x="2749000" y="1749638"/>
            <a:ext cx="1426025" cy="92410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REST API</a:t>
            </a:r>
            <a:endParaRPr i="1">
              <a:solidFill>
                <a:srgbClr val="0F2F58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615" name="Google Shape;615;p33"/>
          <p:cNvSpPr/>
          <p:nvPr/>
        </p:nvSpPr>
        <p:spPr>
          <a:xfrm>
            <a:off x="2560813" y="3031550"/>
            <a:ext cx="1714500" cy="1500000"/>
          </a:xfrm>
          <a:prstGeom prst="wedgeRectCallout">
            <a:avLst>
              <a:gd fmla="val -21414" name="adj1"/>
              <a:gd fmla="val -6412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Nunito Light"/>
                <a:ea typeface="Nunito Light"/>
                <a:cs typeface="Nunito Light"/>
                <a:sym typeface="Nunito Light"/>
              </a:rPr>
              <a:t>GET state with HTTP / JSON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Nunito Light"/>
                <a:ea typeface="Nunito Light"/>
                <a:cs typeface="Nunito Light"/>
                <a:sym typeface="Nunito Light"/>
              </a:rPr>
              <a:t>POST transactions with HTTP / octet-stream</a:t>
            </a:r>
            <a:endParaRPr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616" name="Google Shape;616;p33"/>
          <p:cNvSpPr/>
          <p:nvPr/>
        </p:nvSpPr>
        <p:spPr>
          <a:xfrm>
            <a:off x="2017125" y="1969075"/>
            <a:ext cx="652200" cy="179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F2F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3"/>
          <p:cNvSpPr/>
          <p:nvPr/>
        </p:nvSpPr>
        <p:spPr>
          <a:xfrm>
            <a:off x="4234475" y="1969075"/>
            <a:ext cx="596400" cy="179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F2F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3"/>
          <p:cNvSpPr/>
          <p:nvPr/>
        </p:nvSpPr>
        <p:spPr>
          <a:xfrm>
            <a:off x="6255363" y="1969075"/>
            <a:ext cx="596400" cy="179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F2F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4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Processor vs Contract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624" name="Google Shape;624;p34"/>
          <p:cNvSpPr/>
          <p:nvPr/>
        </p:nvSpPr>
        <p:spPr>
          <a:xfrm>
            <a:off x="634925" y="2200775"/>
            <a:ext cx="1230700" cy="1419550"/>
          </a:xfrm>
          <a:prstGeom prst="flowChartProcess">
            <a:avLst/>
          </a:prstGeom>
          <a:solidFill>
            <a:srgbClr val="EFEFEF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Validator</a:t>
            </a:r>
            <a:endParaRPr sz="16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25" name="Google Shape;625;p34"/>
          <p:cNvSpPr/>
          <p:nvPr/>
        </p:nvSpPr>
        <p:spPr>
          <a:xfrm>
            <a:off x="787775" y="2908150"/>
            <a:ext cx="924999" cy="616666"/>
          </a:xfrm>
          <a:prstGeom prst="flowChartMagneticDisk">
            <a:avLst/>
          </a:prstGeom>
          <a:solidFill>
            <a:srgbClr val="CCCCCC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State</a:t>
            </a:r>
            <a:endParaRPr sz="1600">
              <a:solidFill>
                <a:srgbClr val="999999"/>
              </a:solidFill>
            </a:endParaRPr>
          </a:p>
        </p:txBody>
      </p:sp>
      <p:sp>
        <p:nvSpPr>
          <p:cNvPr id="626" name="Google Shape;626;p34"/>
          <p:cNvSpPr/>
          <p:nvPr/>
        </p:nvSpPr>
        <p:spPr>
          <a:xfrm>
            <a:off x="603213" y="4112325"/>
            <a:ext cx="1294125" cy="71190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Transaction Processor</a:t>
            </a:r>
            <a:endParaRPr sz="16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27" name="Google Shape;627;p34"/>
          <p:cNvSpPr/>
          <p:nvPr/>
        </p:nvSpPr>
        <p:spPr>
          <a:xfrm>
            <a:off x="634925" y="996875"/>
            <a:ext cx="1230700" cy="71190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Client</a:t>
            </a:r>
            <a:endParaRPr sz="16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28" name="Google Shape;628;p34"/>
          <p:cNvSpPr/>
          <p:nvPr/>
        </p:nvSpPr>
        <p:spPr>
          <a:xfrm rot="5400000">
            <a:off x="1065325" y="1856824"/>
            <a:ext cx="369900" cy="195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F2F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34"/>
          <p:cNvSpPr/>
          <p:nvPr/>
        </p:nvSpPr>
        <p:spPr>
          <a:xfrm rot="5400000">
            <a:off x="1065325" y="3768374"/>
            <a:ext cx="369900" cy="195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F2F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4"/>
          <p:cNvSpPr txBox="1"/>
          <p:nvPr>
            <p:ph idx="2" type="body"/>
          </p:nvPr>
        </p:nvSpPr>
        <p:spPr>
          <a:xfrm>
            <a:off x="2170425" y="996875"/>
            <a:ext cx="2087700" cy="38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App logic is off-chain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Must manually deploy TPs to all participants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Transaction processor model is faster, simpler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31" name="Google Shape;631;p34"/>
          <p:cNvSpPr txBox="1"/>
          <p:nvPr>
            <p:ph idx="2" type="body"/>
          </p:nvPr>
        </p:nvSpPr>
        <p:spPr>
          <a:xfrm>
            <a:off x="4885425" y="996875"/>
            <a:ext cx="20877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App logic is on-chain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Deployment and updates are far easier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More scalable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32" name="Google Shape;632;p34"/>
          <p:cNvSpPr/>
          <p:nvPr/>
        </p:nvSpPr>
        <p:spPr>
          <a:xfrm>
            <a:off x="7278375" y="2200775"/>
            <a:ext cx="1230700" cy="1419550"/>
          </a:xfrm>
          <a:prstGeom prst="flowChartProcess">
            <a:avLst/>
          </a:prstGeom>
          <a:solidFill>
            <a:srgbClr val="EFEFEF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Validator</a:t>
            </a:r>
            <a:endParaRPr sz="16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33" name="Google Shape;633;p34"/>
          <p:cNvSpPr/>
          <p:nvPr/>
        </p:nvSpPr>
        <p:spPr>
          <a:xfrm>
            <a:off x="7431225" y="2908150"/>
            <a:ext cx="924999" cy="616666"/>
          </a:xfrm>
          <a:prstGeom prst="flowChartMagneticDisk">
            <a:avLst/>
          </a:prstGeom>
          <a:solidFill>
            <a:srgbClr val="D9D9D9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State</a:t>
            </a:r>
            <a:endParaRPr sz="1600">
              <a:solidFill>
                <a:srgbClr val="999999"/>
              </a:solidFill>
            </a:endParaRPr>
          </a:p>
        </p:txBody>
      </p:sp>
      <p:sp>
        <p:nvSpPr>
          <p:cNvPr id="634" name="Google Shape;634;p34"/>
          <p:cNvSpPr/>
          <p:nvPr/>
        </p:nvSpPr>
        <p:spPr>
          <a:xfrm>
            <a:off x="7278375" y="4112325"/>
            <a:ext cx="1230700" cy="711900"/>
          </a:xfrm>
          <a:prstGeom prst="flowChartProcess">
            <a:avLst/>
          </a:prstGeom>
          <a:solidFill>
            <a:srgbClr val="EFEFEF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Seth / Sabre</a:t>
            </a:r>
            <a:endParaRPr sz="16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35" name="Google Shape;635;p34"/>
          <p:cNvSpPr/>
          <p:nvPr/>
        </p:nvSpPr>
        <p:spPr>
          <a:xfrm>
            <a:off x="7278375" y="996875"/>
            <a:ext cx="1230700" cy="71190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Client</a:t>
            </a:r>
            <a:endParaRPr sz="16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36" name="Google Shape;636;p34"/>
          <p:cNvSpPr/>
          <p:nvPr/>
        </p:nvSpPr>
        <p:spPr>
          <a:xfrm rot="5400000">
            <a:off x="7708775" y="1856824"/>
            <a:ext cx="369900" cy="195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F2F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4"/>
          <p:cNvSpPr/>
          <p:nvPr/>
        </p:nvSpPr>
        <p:spPr>
          <a:xfrm rot="5400000">
            <a:off x="7708775" y="3768374"/>
            <a:ext cx="369900" cy="195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F2F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34"/>
          <p:cNvSpPr/>
          <p:nvPr/>
        </p:nvSpPr>
        <p:spPr>
          <a:xfrm>
            <a:off x="6132125" y="3752325"/>
            <a:ext cx="1051500" cy="985500"/>
          </a:xfrm>
          <a:prstGeom prst="wedgeRectCallout">
            <a:avLst>
              <a:gd fmla="val 87432" name="adj1"/>
              <a:gd fmla="val -10630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639" name="Google Shape;639;p34"/>
          <p:cNvSpPr/>
          <p:nvPr/>
        </p:nvSpPr>
        <p:spPr>
          <a:xfrm>
            <a:off x="6221275" y="3842293"/>
            <a:ext cx="875850" cy="369900"/>
          </a:xfrm>
          <a:prstGeom prst="flowChartProcess">
            <a:avLst/>
          </a:prstGeom>
          <a:solidFill>
            <a:srgbClr val="CAF0FC"/>
          </a:solidFill>
          <a:ln cap="flat" cmpd="sng" w="952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Contract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40" name="Google Shape;640;p34"/>
          <p:cNvSpPr/>
          <p:nvPr/>
        </p:nvSpPr>
        <p:spPr>
          <a:xfrm>
            <a:off x="6221275" y="4281205"/>
            <a:ext cx="875850" cy="369900"/>
          </a:xfrm>
          <a:prstGeom prst="flowChartProcess">
            <a:avLst/>
          </a:prstGeom>
          <a:solidFill>
            <a:srgbClr val="CAF0FC"/>
          </a:solidFill>
          <a:ln cap="flat" cmpd="sng" w="952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Contract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641" name="Google Shape;641;p34"/>
          <p:cNvCxnSpPr/>
          <p:nvPr/>
        </p:nvCxnSpPr>
        <p:spPr>
          <a:xfrm>
            <a:off x="4562925" y="996875"/>
            <a:ext cx="17700" cy="3498300"/>
          </a:xfrm>
          <a:prstGeom prst="straightConnector1">
            <a:avLst/>
          </a:prstGeom>
          <a:noFill/>
          <a:ln cap="flat" cmpd="sng" w="19050">
            <a:solidFill>
              <a:srgbClr val="216A9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5"/>
          <p:cNvSpPr txBox="1"/>
          <p:nvPr>
            <p:ph type="title"/>
          </p:nvPr>
        </p:nvSpPr>
        <p:spPr>
          <a:xfrm>
            <a:off x="2036450" y="1531050"/>
            <a:ext cx="4425600" cy="17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Building a Sawtooth App</a:t>
            </a:r>
            <a:endParaRPr sz="48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grpSp>
        <p:nvGrpSpPr>
          <p:cNvPr id="647" name="Google Shape;647;p35"/>
          <p:cNvGrpSpPr/>
          <p:nvPr/>
        </p:nvGrpSpPr>
        <p:grpSpPr>
          <a:xfrm>
            <a:off x="-106843" y="1614453"/>
            <a:ext cx="1850969" cy="1914586"/>
            <a:chOff x="-858390" y="4477832"/>
            <a:chExt cx="4092348" cy="4233000"/>
          </a:xfrm>
        </p:grpSpPr>
        <p:sp>
          <p:nvSpPr>
            <p:cNvPr id="648" name="Google Shape;648;p35"/>
            <p:cNvSpPr/>
            <p:nvPr/>
          </p:nvSpPr>
          <p:spPr>
            <a:xfrm>
              <a:off x="2099658" y="6974920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1777142" y="4477832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-525459" y="4477832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-858390" y="4477832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6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The Client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657" name="Google Shape;657;p36"/>
          <p:cNvSpPr txBox="1"/>
          <p:nvPr>
            <p:ph idx="1" type="body"/>
          </p:nvPr>
        </p:nvSpPr>
        <p:spPr>
          <a:xfrm>
            <a:off x="769925" y="1207008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Can be simple or complex: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 CLI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 web app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whole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ecosystem with its own custom REST API and a local copy of state in a database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58" name="Google Shape;658;p36"/>
          <p:cNvSpPr txBox="1"/>
          <p:nvPr>
            <p:ph idx="2" type="body"/>
          </p:nvPr>
        </p:nvSpPr>
        <p:spPr>
          <a:xfrm>
            <a:off x="4813950" y="1207008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Responsible for: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encoding payloads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creating and signing </a:t>
            </a: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transactions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batches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submitting transactions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fetching and displaying state data for users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659" name="Google Shape;659;p36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660" name="Google Shape;660;p36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7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Transactions and Batches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690" name="Google Shape;690;p37"/>
          <p:cNvSpPr/>
          <p:nvPr/>
        </p:nvSpPr>
        <p:spPr>
          <a:xfrm>
            <a:off x="222875" y="1152550"/>
            <a:ext cx="4530000" cy="3629100"/>
          </a:xfrm>
          <a:prstGeom prst="rect">
            <a:avLst/>
          </a:prstGeom>
          <a:solidFill>
            <a:srgbClr val="CAF0FC"/>
          </a:solidFill>
          <a:ln cap="flat" cmpd="sng" w="19050">
            <a:solidFill>
              <a:srgbClr val="005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header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bytes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header</a:t>
            </a: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ignature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string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transactions  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[ Transaction ]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1" name="Google Shape;691;p37"/>
          <p:cNvSpPr/>
          <p:nvPr/>
        </p:nvSpPr>
        <p:spPr>
          <a:xfrm>
            <a:off x="222875" y="1027250"/>
            <a:ext cx="4530000" cy="286800"/>
          </a:xfrm>
          <a:prstGeom prst="rect">
            <a:avLst/>
          </a:prstGeom>
          <a:solidFill>
            <a:srgbClr val="2D8DC9"/>
          </a:solidFill>
          <a:ln cap="flat" cmpd="sng" w="19050">
            <a:solidFill>
              <a:srgbClr val="005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Batch</a:t>
            </a:r>
            <a:endParaRPr i="1" sz="12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2" name="Google Shape;692;p37"/>
          <p:cNvSpPr/>
          <p:nvPr/>
        </p:nvSpPr>
        <p:spPr>
          <a:xfrm>
            <a:off x="2562125" y="1509650"/>
            <a:ext cx="2086200" cy="654900"/>
          </a:xfrm>
          <a:prstGeom prst="rect">
            <a:avLst/>
          </a:prstGeom>
          <a:solidFill>
            <a:srgbClr val="80E0E4"/>
          </a:solidFill>
          <a:ln cap="flat" cmpd="sng" w="19050">
            <a:solidFill>
              <a:srgbClr val="005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signer</a:t>
            </a: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ublic</a:t>
            </a: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K</a:t>
            </a: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ey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string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transaction</a:t>
            </a: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ds  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[ string ]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3" name="Google Shape;693;p37"/>
          <p:cNvSpPr/>
          <p:nvPr/>
        </p:nvSpPr>
        <p:spPr>
          <a:xfrm>
            <a:off x="339125" y="2367625"/>
            <a:ext cx="4309200" cy="2337600"/>
          </a:xfrm>
          <a:prstGeom prst="rect">
            <a:avLst/>
          </a:prstGeom>
          <a:solidFill>
            <a:srgbClr val="80E0E4"/>
          </a:solidFill>
          <a:ln cap="flat" cmpd="sng" w="19050">
            <a:solidFill>
              <a:srgbClr val="005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header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bytes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header</a:t>
            </a: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ignature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string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payload  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bytes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4" name="Google Shape;694;p37"/>
          <p:cNvSpPr/>
          <p:nvPr/>
        </p:nvSpPr>
        <p:spPr>
          <a:xfrm>
            <a:off x="2111800" y="2718250"/>
            <a:ext cx="2464200" cy="1911000"/>
          </a:xfrm>
          <a:prstGeom prst="rect">
            <a:avLst/>
          </a:prstGeom>
          <a:solidFill>
            <a:srgbClr val="3EC7CD"/>
          </a:solidFill>
          <a:ln cap="flat" cmpd="sng" w="19050">
            <a:solidFill>
              <a:srgbClr val="005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batcher</a:t>
            </a: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ublic</a:t>
            </a: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K</a:t>
            </a: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ey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string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signer</a:t>
            </a: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ublic</a:t>
            </a: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K</a:t>
            </a: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ey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string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family</a:t>
            </a: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ame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string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family</a:t>
            </a: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V</a:t>
            </a: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ersion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string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inputs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[ string ]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outputs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[ string ]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dependencies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[ string ]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nonce 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string</a:t>
            </a:r>
            <a:endParaRPr b="1" i="0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payload</a:t>
            </a:r>
            <a:r>
              <a:rPr b="1" lang="en" sz="1100"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b="1" i="0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ha512</a:t>
            </a:r>
            <a:r>
              <a:rPr i="1" lang="en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string</a:t>
            </a:r>
            <a:endParaRPr i="1" sz="1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5" name="Google Shape;695;p37"/>
          <p:cNvSpPr/>
          <p:nvPr/>
        </p:nvSpPr>
        <p:spPr>
          <a:xfrm>
            <a:off x="2111800" y="2610500"/>
            <a:ext cx="2464200" cy="286800"/>
          </a:xfrm>
          <a:prstGeom prst="rect">
            <a:avLst/>
          </a:prstGeom>
          <a:solidFill>
            <a:srgbClr val="154663"/>
          </a:solidFill>
          <a:ln cap="flat" cmpd="sng" w="19050">
            <a:solidFill>
              <a:srgbClr val="005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TransactionHeader</a:t>
            </a:r>
            <a:r>
              <a:rPr i="1" lang="en" sz="12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(deserialized)</a:t>
            </a:r>
            <a:endParaRPr i="1" sz="12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6" name="Google Shape;696;p37"/>
          <p:cNvSpPr/>
          <p:nvPr/>
        </p:nvSpPr>
        <p:spPr>
          <a:xfrm>
            <a:off x="2562125" y="1414850"/>
            <a:ext cx="2086200" cy="286800"/>
          </a:xfrm>
          <a:prstGeom prst="rect">
            <a:avLst/>
          </a:prstGeom>
          <a:solidFill>
            <a:srgbClr val="216A95"/>
          </a:solidFill>
          <a:ln cap="flat" cmpd="sng" w="19050">
            <a:solidFill>
              <a:srgbClr val="005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BatchHeader</a:t>
            </a:r>
            <a:r>
              <a:rPr i="1" lang="en" sz="12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(deserialized)</a:t>
            </a:r>
            <a:endParaRPr i="1" sz="12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7" name="Google Shape;697;p37"/>
          <p:cNvSpPr/>
          <p:nvPr/>
        </p:nvSpPr>
        <p:spPr>
          <a:xfrm>
            <a:off x="339125" y="2228150"/>
            <a:ext cx="4309200" cy="286800"/>
          </a:xfrm>
          <a:prstGeom prst="rect">
            <a:avLst/>
          </a:prstGeom>
          <a:solidFill>
            <a:srgbClr val="216A95"/>
          </a:solidFill>
          <a:ln cap="flat" cmpd="sng" w="19050">
            <a:solidFill>
              <a:srgbClr val="005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Transaction</a:t>
            </a:r>
            <a:endParaRPr i="1" sz="12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698" name="Google Shape;698;p37"/>
          <p:cNvCxnSpPr/>
          <p:nvPr/>
        </p:nvCxnSpPr>
        <p:spPr>
          <a:xfrm>
            <a:off x="1265450" y="1508075"/>
            <a:ext cx="1209900" cy="0"/>
          </a:xfrm>
          <a:prstGeom prst="straightConnector1">
            <a:avLst/>
          </a:prstGeom>
          <a:noFill/>
          <a:ln cap="flat" cmpd="sng" w="9525">
            <a:solidFill>
              <a:srgbClr val="00587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9" name="Google Shape;699;p37"/>
          <p:cNvCxnSpPr/>
          <p:nvPr/>
        </p:nvCxnSpPr>
        <p:spPr>
          <a:xfrm flipH="1" rot="10800000">
            <a:off x="1390650" y="2698200"/>
            <a:ext cx="663900" cy="6900"/>
          </a:xfrm>
          <a:prstGeom prst="straightConnector1">
            <a:avLst/>
          </a:prstGeom>
          <a:noFill/>
          <a:ln cap="flat" cmpd="sng" w="9525">
            <a:solidFill>
              <a:srgbClr val="00587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0" name="Google Shape;700;p37"/>
          <p:cNvCxnSpPr/>
          <p:nvPr/>
        </p:nvCxnSpPr>
        <p:spPr>
          <a:xfrm flipH="1">
            <a:off x="2402800" y="1867638"/>
            <a:ext cx="600" cy="297000"/>
          </a:xfrm>
          <a:prstGeom prst="straightConnector1">
            <a:avLst/>
          </a:prstGeom>
          <a:noFill/>
          <a:ln cap="flat" cmpd="sng" w="9525">
            <a:solidFill>
              <a:srgbClr val="00587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1" name="Google Shape;701;p37"/>
          <p:cNvCxnSpPr/>
          <p:nvPr/>
        </p:nvCxnSpPr>
        <p:spPr>
          <a:xfrm flipH="1" rot="10800000">
            <a:off x="2170000" y="1866050"/>
            <a:ext cx="232800" cy="5700"/>
          </a:xfrm>
          <a:prstGeom prst="straightConnector1">
            <a:avLst/>
          </a:prstGeom>
          <a:noFill/>
          <a:ln cap="flat" cmpd="sng" w="9525">
            <a:solidFill>
              <a:srgbClr val="00587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2" name="Google Shape;702;p37"/>
          <p:cNvSpPr txBox="1"/>
          <p:nvPr>
            <p:ph idx="2" type="body"/>
          </p:nvPr>
        </p:nvSpPr>
        <p:spPr>
          <a:xfrm>
            <a:off x="4973275" y="976650"/>
            <a:ext cx="3920100" cy="3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Encoded as Protobufs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Every transaction in a batch must be valid, or the batch is invalid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Family name/version designate a transaction processor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Inputs/outputs are the addresses in state you expect to read/write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8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Transaction Processor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708" name="Google Shape;708;p38"/>
          <p:cNvSpPr txBox="1"/>
          <p:nvPr>
            <p:ph idx="1" type="body"/>
          </p:nvPr>
        </p:nvSpPr>
        <p:spPr>
          <a:xfrm>
            <a:off x="769925" y="1207008"/>
            <a:ext cx="35736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Communicates with validator over ZMQ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The SDK handles most of the networking details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09" name="Google Shape;709;p38"/>
          <p:cNvSpPr txBox="1"/>
          <p:nvPr>
            <p:ph idx="2" type="body"/>
          </p:nvPr>
        </p:nvSpPr>
        <p:spPr>
          <a:xfrm>
            <a:off x="4813950" y="1207008"/>
            <a:ext cx="36984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Handles transactions specific to one " transaction family"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Implements an 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apply()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method called for each transaction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710" name="Google Shape;710;p38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711" name="Google Shape;711;p38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9"/>
          <p:cNvSpPr txBox="1"/>
          <p:nvPr>
            <p:ph idx="1" type="body"/>
          </p:nvPr>
        </p:nvSpPr>
        <p:spPr>
          <a:xfrm>
            <a:off x="769938" y="1052200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Both transaction processors and Sabre smart contracts follow this pattern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1" name="Google Shape;741;p39"/>
          <p:cNvSpPr txBox="1"/>
          <p:nvPr>
            <p:ph idx="2" type="body"/>
          </p:nvPr>
        </p:nvSpPr>
        <p:spPr>
          <a:xfrm>
            <a:off x="4813963" y="1052200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Receives a </a:t>
            </a: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transaction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request and a </a:t>
            </a: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state context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with access methods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2" name="Google Shape;742;p39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apply()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743" name="Google Shape;743;p39"/>
          <p:cNvSpPr txBox="1"/>
          <p:nvPr/>
        </p:nvSpPr>
        <p:spPr>
          <a:xfrm>
            <a:off x="889650" y="2227325"/>
            <a:ext cx="7364700" cy="20397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apply </a:t>
            </a:r>
            <a:r>
              <a:rPr b="1" lang="en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 sz="1300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txn</a:t>
            </a:r>
            <a:r>
              <a:rPr b="1" lang="en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 sz="1300">
                <a:solidFill>
                  <a:srgbClr val="FA9533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r>
              <a:rPr b="1" lang="en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1" sz="13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 sz="13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try</a:t>
            </a:r>
            <a:r>
              <a:rPr b="1" lang="en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b="1" sz="13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 sz="1300">
                <a:solidFill>
                  <a:srgbClr val="80E0E4"/>
                </a:solidFill>
                <a:latin typeface="Courier"/>
                <a:ea typeface="Courier"/>
                <a:cs typeface="Courier"/>
                <a:sym typeface="Courier"/>
              </a:rPr>
              <a:t>const</a:t>
            </a:r>
            <a:r>
              <a:rPr b="1" lang="en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entity </a:t>
            </a:r>
            <a:r>
              <a:rPr b="1" lang="en" sz="13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lang="en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3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handle</a:t>
            </a:r>
            <a:r>
              <a:rPr b="1" lang="en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lang="en" sz="13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decode</a:t>
            </a:r>
            <a:r>
              <a:rPr b="1" lang="en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(txn.payload))</a:t>
            </a:r>
            <a:endParaRPr b="1" sz="13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 </a:t>
            </a:r>
            <a:r>
              <a:rPr b="1" lang="en" sz="13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catch</a:t>
            </a:r>
            <a:r>
              <a:rPr b="1" lang="en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(err) {</a:t>
            </a:r>
            <a:endParaRPr b="1" sz="13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 sz="13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throw new</a:t>
            </a:r>
            <a:r>
              <a:rPr b="1" lang="en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300">
                <a:solidFill>
                  <a:srgbClr val="AE85FC"/>
                </a:solidFill>
                <a:latin typeface="Courier"/>
                <a:ea typeface="Courier"/>
                <a:cs typeface="Courier"/>
                <a:sym typeface="Courier"/>
              </a:rPr>
              <a:t>InvalidTransaction</a:t>
            </a:r>
            <a:r>
              <a:rPr b="1" lang="en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(err)</a:t>
            </a:r>
            <a:endParaRPr b="1" sz="13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}</a:t>
            </a:r>
            <a:endParaRPr b="1" sz="13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" sz="1300">
                <a:solidFill>
                  <a:srgbClr val="F52C71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lang="en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context.</a:t>
            </a:r>
            <a:r>
              <a:rPr b="1" lang="en" sz="13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setState</a:t>
            </a:r>
            <a:r>
              <a:rPr b="1" lang="en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({ [</a:t>
            </a:r>
            <a:r>
              <a:rPr b="1" lang="en" sz="13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getAddress</a:t>
            </a:r>
            <a:r>
              <a:rPr b="1" lang="en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(entity)]: </a:t>
            </a:r>
            <a:r>
              <a:rPr b="1" lang="en" sz="1300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encode</a:t>
            </a:r>
            <a:r>
              <a:rPr b="1" lang="en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(entity) })</a:t>
            </a:r>
            <a:endParaRPr b="1" sz="13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b="1" sz="13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744" name="Google Shape;744;p39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745" name="Google Shape;745;p39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4" name="Google Shape;774;p40"/>
          <p:cNvCxnSpPr/>
          <p:nvPr/>
        </p:nvCxnSpPr>
        <p:spPr>
          <a:xfrm>
            <a:off x="713375" y="4051875"/>
            <a:ext cx="0" cy="392700"/>
          </a:xfrm>
          <a:prstGeom prst="straightConnector1">
            <a:avLst/>
          </a:prstGeom>
          <a:noFill/>
          <a:ln cap="flat" cmpd="sng" w="19050">
            <a:solidFill>
              <a:srgbClr val="0F2F5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5" name="Google Shape;775;p40"/>
          <p:cNvCxnSpPr/>
          <p:nvPr/>
        </p:nvCxnSpPr>
        <p:spPr>
          <a:xfrm>
            <a:off x="1884975" y="4041800"/>
            <a:ext cx="0" cy="392700"/>
          </a:xfrm>
          <a:prstGeom prst="straightConnector1">
            <a:avLst/>
          </a:prstGeom>
          <a:noFill/>
          <a:ln cap="flat" cmpd="sng" w="19050">
            <a:solidFill>
              <a:srgbClr val="0F2F5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6" name="Google Shape;776;p40"/>
          <p:cNvCxnSpPr/>
          <p:nvPr/>
        </p:nvCxnSpPr>
        <p:spPr>
          <a:xfrm>
            <a:off x="3075000" y="4051875"/>
            <a:ext cx="0" cy="392700"/>
          </a:xfrm>
          <a:prstGeom prst="straightConnector1">
            <a:avLst/>
          </a:prstGeom>
          <a:noFill/>
          <a:ln cap="flat" cmpd="sng" w="19050">
            <a:solidFill>
              <a:srgbClr val="0F2F5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7" name="Google Shape;777;p40"/>
          <p:cNvCxnSpPr/>
          <p:nvPr/>
        </p:nvCxnSpPr>
        <p:spPr>
          <a:xfrm>
            <a:off x="4201000" y="4051875"/>
            <a:ext cx="0" cy="392700"/>
          </a:xfrm>
          <a:prstGeom prst="straightConnector1">
            <a:avLst/>
          </a:prstGeom>
          <a:noFill/>
          <a:ln cap="flat" cmpd="sng" w="19050">
            <a:solidFill>
              <a:srgbClr val="0F2F5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8" name="Google Shape;778;p40"/>
          <p:cNvCxnSpPr/>
          <p:nvPr/>
        </p:nvCxnSpPr>
        <p:spPr>
          <a:xfrm flipH="1" rot="10800000">
            <a:off x="713375" y="2825325"/>
            <a:ext cx="403200" cy="455400"/>
          </a:xfrm>
          <a:prstGeom prst="straightConnector1">
            <a:avLst/>
          </a:prstGeom>
          <a:noFill/>
          <a:ln cap="flat" cmpd="sng" w="19050">
            <a:solidFill>
              <a:srgbClr val="0F2F58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79" name="Google Shape;779;p40"/>
          <p:cNvCxnSpPr/>
          <p:nvPr/>
        </p:nvCxnSpPr>
        <p:spPr>
          <a:xfrm flipH="1" rot="10800000">
            <a:off x="3075000" y="2825325"/>
            <a:ext cx="403200" cy="455400"/>
          </a:xfrm>
          <a:prstGeom prst="straightConnector1">
            <a:avLst/>
          </a:prstGeom>
          <a:noFill/>
          <a:ln cap="flat" cmpd="sng" w="19050">
            <a:solidFill>
              <a:srgbClr val="0F2F58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80" name="Google Shape;780;p40"/>
          <p:cNvCxnSpPr/>
          <p:nvPr/>
        </p:nvCxnSpPr>
        <p:spPr>
          <a:xfrm flipH="1" rot="10800000">
            <a:off x="1288600" y="1649188"/>
            <a:ext cx="928200" cy="463200"/>
          </a:xfrm>
          <a:prstGeom prst="straightConnector1">
            <a:avLst/>
          </a:prstGeom>
          <a:noFill/>
          <a:ln cap="flat" cmpd="sng" w="19050">
            <a:solidFill>
              <a:srgbClr val="0F2F58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81" name="Google Shape;781;p40"/>
          <p:cNvCxnSpPr/>
          <p:nvPr/>
        </p:nvCxnSpPr>
        <p:spPr>
          <a:xfrm rot="10800000">
            <a:off x="1574475" y="2807025"/>
            <a:ext cx="310500" cy="473700"/>
          </a:xfrm>
          <a:prstGeom prst="straightConnector1">
            <a:avLst/>
          </a:prstGeom>
          <a:noFill/>
          <a:ln cap="flat" cmpd="sng" w="19050">
            <a:solidFill>
              <a:srgbClr val="0F2F58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82" name="Google Shape;782;p40"/>
          <p:cNvCxnSpPr/>
          <p:nvPr/>
        </p:nvCxnSpPr>
        <p:spPr>
          <a:xfrm rot="10800000">
            <a:off x="3890200" y="2807025"/>
            <a:ext cx="310800" cy="473700"/>
          </a:xfrm>
          <a:prstGeom prst="straightConnector1">
            <a:avLst/>
          </a:prstGeom>
          <a:noFill/>
          <a:ln cap="flat" cmpd="sng" w="19050">
            <a:solidFill>
              <a:srgbClr val="0F2F58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83" name="Google Shape;783;p40"/>
          <p:cNvCxnSpPr/>
          <p:nvPr/>
        </p:nvCxnSpPr>
        <p:spPr>
          <a:xfrm rot="10800000">
            <a:off x="2837575" y="1644700"/>
            <a:ext cx="842100" cy="472200"/>
          </a:xfrm>
          <a:prstGeom prst="straightConnector1">
            <a:avLst/>
          </a:prstGeom>
          <a:noFill/>
          <a:ln cap="flat" cmpd="sng" w="19050">
            <a:solidFill>
              <a:srgbClr val="0F2F5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84" name="Google Shape;784;p40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The Merkle Tree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785" name="Google Shape;785;p40"/>
          <p:cNvSpPr txBox="1"/>
          <p:nvPr>
            <p:ph idx="2" type="body"/>
          </p:nvPr>
        </p:nvSpPr>
        <p:spPr>
          <a:xfrm>
            <a:off x="4942700" y="1001800"/>
            <a:ext cx="3954300" cy="3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State stored in a "merkle tree" or "hash tree" so it can be verified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The leaves hash some data, and each parent hashes its children all the way up to the </a:t>
            </a: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state root hash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Each node is addressed with a single byte (i.e. two hex characters)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Any arbitrary data can be stored at any address you like, but consider how prefixes can be used to quickly fetch child nodes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86" name="Google Shape;786;p40"/>
          <p:cNvSpPr/>
          <p:nvPr/>
        </p:nvSpPr>
        <p:spPr>
          <a:xfrm>
            <a:off x="181925" y="4520750"/>
            <a:ext cx="1062900" cy="42010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Data1</a:t>
            </a:r>
            <a:endParaRPr sz="16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87" name="Google Shape;787;p40"/>
          <p:cNvSpPr/>
          <p:nvPr/>
        </p:nvSpPr>
        <p:spPr>
          <a:xfrm>
            <a:off x="1353525" y="4520750"/>
            <a:ext cx="1062900" cy="42010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Data2</a:t>
            </a:r>
            <a:endParaRPr sz="16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88" name="Google Shape;788;p40"/>
          <p:cNvSpPr/>
          <p:nvPr/>
        </p:nvSpPr>
        <p:spPr>
          <a:xfrm>
            <a:off x="2497938" y="4520750"/>
            <a:ext cx="1062900" cy="42010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Data3</a:t>
            </a:r>
            <a:endParaRPr sz="16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89" name="Google Shape;789;p40"/>
          <p:cNvSpPr/>
          <p:nvPr/>
        </p:nvSpPr>
        <p:spPr>
          <a:xfrm>
            <a:off x="3642378" y="4520750"/>
            <a:ext cx="1062900" cy="42010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Data4</a:t>
            </a:r>
            <a:endParaRPr sz="16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90" name="Google Shape;790;p40"/>
          <p:cNvSpPr/>
          <p:nvPr/>
        </p:nvSpPr>
        <p:spPr>
          <a:xfrm>
            <a:off x="181925" y="3356925"/>
            <a:ext cx="1062900" cy="77115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hash(Data1)</a:t>
            </a:r>
            <a:endParaRPr sz="12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91" name="Google Shape;791;p40"/>
          <p:cNvSpPr/>
          <p:nvPr/>
        </p:nvSpPr>
        <p:spPr>
          <a:xfrm>
            <a:off x="181925" y="3356925"/>
            <a:ext cx="1062900" cy="368400"/>
          </a:xfrm>
          <a:prstGeom prst="flowChartProcess">
            <a:avLst/>
          </a:prstGeom>
          <a:solidFill>
            <a:srgbClr val="216A9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00 00 1c</a:t>
            </a:r>
            <a:endParaRPr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92" name="Google Shape;792;p40"/>
          <p:cNvSpPr/>
          <p:nvPr/>
        </p:nvSpPr>
        <p:spPr>
          <a:xfrm>
            <a:off x="1353525" y="3356925"/>
            <a:ext cx="1062900" cy="77115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hash(Data2)</a:t>
            </a:r>
            <a:endParaRPr sz="12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93" name="Google Shape;793;p40"/>
          <p:cNvSpPr/>
          <p:nvPr/>
        </p:nvSpPr>
        <p:spPr>
          <a:xfrm>
            <a:off x="1353525" y="3356925"/>
            <a:ext cx="1062900" cy="368400"/>
          </a:xfrm>
          <a:prstGeom prst="flowChartProcess">
            <a:avLst/>
          </a:prstGeom>
          <a:solidFill>
            <a:srgbClr val="216A9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00 00 e3</a:t>
            </a:r>
            <a:endParaRPr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94" name="Google Shape;794;p40"/>
          <p:cNvSpPr/>
          <p:nvPr/>
        </p:nvSpPr>
        <p:spPr>
          <a:xfrm>
            <a:off x="2525125" y="3356925"/>
            <a:ext cx="1062900" cy="77115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hash(Data3)</a:t>
            </a:r>
            <a:endParaRPr sz="12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95" name="Google Shape;795;p40"/>
          <p:cNvSpPr/>
          <p:nvPr/>
        </p:nvSpPr>
        <p:spPr>
          <a:xfrm>
            <a:off x="2525125" y="3356925"/>
            <a:ext cx="1062900" cy="368400"/>
          </a:xfrm>
          <a:prstGeom prst="flowChartProcess">
            <a:avLst/>
          </a:prstGeom>
          <a:solidFill>
            <a:srgbClr val="216A9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00 ff 09</a:t>
            </a:r>
            <a:endParaRPr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96" name="Google Shape;796;p40"/>
          <p:cNvSpPr/>
          <p:nvPr/>
        </p:nvSpPr>
        <p:spPr>
          <a:xfrm>
            <a:off x="3669538" y="3356925"/>
            <a:ext cx="1062900" cy="77115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hash(Data4)</a:t>
            </a:r>
            <a:endParaRPr sz="12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97" name="Google Shape;797;p40"/>
          <p:cNvSpPr/>
          <p:nvPr/>
        </p:nvSpPr>
        <p:spPr>
          <a:xfrm>
            <a:off x="3669538" y="3356925"/>
            <a:ext cx="1062900" cy="368400"/>
          </a:xfrm>
          <a:prstGeom prst="flowChartProcess">
            <a:avLst/>
          </a:prstGeom>
          <a:solidFill>
            <a:srgbClr val="216A9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00 ff a4</a:t>
            </a:r>
            <a:endParaRPr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98" name="Google Shape;798;p40"/>
          <p:cNvSpPr/>
          <p:nvPr/>
        </p:nvSpPr>
        <p:spPr>
          <a:xfrm>
            <a:off x="837750" y="2193088"/>
            <a:ext cx="1062900" cy="77115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hash(1c, e3)</a:t>
            </a:r>
            <a:endParaRPr sz="12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99" name="Google Shape;799;p40"/>
          <p:cNvSpPr/>
          <p:nvPr/>
        </p:nvSpPr>
        <p:spPr>
          <a:xfrm>
            <a:off x="837750" y="2193088"/>
            <a:ext cx="1062900" cy="368400"/>
          </a:xfrm>
          <a:prstGeom prst="flowChartProcess">
            <a:avLst/>
          </a:prstGeom>
          <a:solidFill>
            <a:srgbClr val="216A9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00 00</a:t>
            </a:r>
            <a:endParaRPr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00" name="Google Shape;800;p40"/>
          <p:cNvSpPr/>
          <p:nvPr/>
        </p:nvSpPr>
        <p:spPr>
          <a:xfrm>
            <a:off x="3148225" y="2193100"/>
            <a:ext cx="1062900" cy="77115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hash(09, a4)</a:t>
            </a:r>
            <a:endParaRPr sz="12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1" name="Google Shape;801;p40"/>
          <p:cNvSpPr/>
          <p:nvPr/>
        </p:nvSpPr>
        <p:spPr>
          <a:xfrm>
            <a:off x="3148225" y="2193100"/>
            <a:ext cx="1062900" cy="368400"/>
          </a:xfrm>
          <a:prstGeom prst="flowChartProcess">
            <a:avLst/>
          </a:prstGeom>
          <a:solidFill>
            <a:srgbClr val="216A9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00 ff</a:t>
            </a:r>
            <a:endParaRPr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02" name="Google Shape;802;p40"/>
          <p:cNvSpPr/>
          <p:nvPr/>
        </p:nvSpPr>
        <p:spPr>
          <a:xfrm>
            <a:off x="1993000" y="1001800"/>
            <a:ext cx="1062900" cy="771150"/>
          </a:xfrm>
          <a:prstGeom prst="flowChartProcess">
            <a:avLst/>
          </a:prstGeom>
          <a:solidFill>
            <a:srgbClr val="CAF0FC"/>
          </a:solidFill>
          <a:ln cap="flat" cmpd="sng" w="28575">
            <a:solidFill>
              <a:srgbClr val="216A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hash(00, ff)</a:t>
            </a:r>
            <a:endParaRPr sz="12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3" name="Google Shape;803;p40"/>
          <p:cNvSpPr/>
          <p:nvPr/>
        </p:nvSpPr>
        <p:spPr>
          <a:xfrm>
            <a:off x="1993000" y="1001800"/>
            <a:ext cx="1062900" cy="368400"/>
          </a:xfrm>
          <a:prstGeom prst="flowChartProcess">
            <a:avLst/>
          </a:prstGeom>
          <a:solidFill>
            <a:srgbClr val="216A9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00</a:t>
            </a:r>
            <a:endParaRPr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8" name="Google Shape;808;p41"/>
          <p:cNvCxnSpPr>
            <a:stCxn id="809" idx="2"/>
            <a:endCxn id="810" idx="0"/>
          </p:cNvCxnSpPr>
          <p:nvPr/>
        </p:nvCxnSpPr>
        <p:spPr>
          <a:xfrm flipH="1">
            <a:off x="2150000" y="3945950"/>
            <a:ext cx="1094700" cy="267600"/>
          </a:xfrm>
          <a:prstGeom prst="straightConnector1">
            <a:avLst/>
          </a:prstGeom>
          <a:noFill/>
          <a:ln cap="flat" cmpd="sng" w="19050">
            <a:solidFill>
              <a:srgbClr val="0F2F5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1" name="Google Shape;811;p41"/>
          <p:cNvCxnSpPr>
            <a:stCxn id="809" idx="2"/>
            <a:endCxn id="812" idx="0"/>
          </p:cNvCxnSpPr>
          <p:nvPr/>
        </p:nvCxnSpPr>
        <p:spPr>
          <a:xfrm>
            <a:off x="3244700" y="3945950"/>
            <a:ext cx="1098600" cy="267600"/>
          </a:xfrm>
          <a:prstGeom prst="straightConnector1">
            <a:avLst/>
          </a:prstGeom>
          <a:noFill/>
          <a:ln cap="flat" cmpd="sng" w="19050">
            <a:solidFill>
              <a:srgbClr val="0F2F5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3" name="Google Shape;813;p41"/>
          <p:cNvCxnSpPr>
            <a:stCxn id="814" idx="2"/>
            <a:endCxn id="815" idx="0"/>
          </p:cNvCxnSpPr>
          <p:nvPr/>
        </p:nvCxnSpPr>
        <p:spPr>
          <a:xfrm>
            <a:off x="6993975" y="3945950"/>
            <a:ext cx="0" cy="267600"/>
          </a:xfrm>
          <a:prstGeom prst="straightConnector1">
            <a:avLst/>
          </a:prstGeom>
          <a:noFill/>
          <a:ln cap="flat" cmpd="sng" w="19050">
            <a:solidFill>
              <a:srgbClr val="0F2F5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6" name="Google Shape;816;p41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Addressing Example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815" name="Google Shape;815;p41"/>
          <p:cNvSpPr/>
          <p:nvPr/>
        </p:nvSpPr>
        <p:spPr>
          <a:xfrm>
            <a:off x="6237825" y="4213550"/>
            <a:ext cx="1512300" cy="639000"/>
          </a:xfrm>
          <a:prstGeom prst="rect">
            <a:avLst/>
          </a:prstGeom>
          <a:solidFill>
            <a:srgbClr val="CAF0FC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name: 'snuggles'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owner: 'bob'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817" name="Google Shape;817;p41"/>
          <p:cNvGraphicFramePr/>
          <p:nvPr/>
        </p:nvGraphicFramePr>
        <p:xfrm>
          <a:off x="348888" y="94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{06A20034-97CC-4D23-A4EA-5664A97EE5F3}</a:tableStyleId>
              </a:tblPr>
              <a:tblGrid>
                <a:gridCol w="853300"/>
                <a:gridCol w="2251500"/>
                <a:gridCol w="582825"/>
                <a:gridCol w="2415325"/>
                <a:gridCol w="23432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F2F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Namespace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F2F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Type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F2F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Owner (optional)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F2F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Identifier</a:t>
                      </a:r>
                      <a:endParaRPr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F2F5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F2F5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owner</a:t>
                      </a:r>
                      <a:endParaRPr>
                        <a:solidFill>
                          <a:srgbClr val="0F2F58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F0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F2F5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sha512('pets').slice(0, 6)</a:t>
                      </a:r>
                      <a:endParaRPr>
                        <a:solidFill>
                          <a:srgbClr val="0F2F58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F0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F2F5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'00'</a:t>
                      </a:r>
                      <a:endParaRPr>
                        <a:solidFill>
                          <a:srgbClr val="0F2F58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F0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F2F5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--</a:t>
                      </a:r>
                      <a:endParaRPr>
                        <a:solidFill>
                          <a:srgbClr val="0F2F58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F0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F2F5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sha512(name).slice(0, 62)</a:t>
                      </a:r>
                      <a:endParaRPr>
                        <a:solidFill>
                          <a:srgbClr val="0F2F58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F0F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F2F5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pet</a:t>
                      </a:r>
                      <a:endParaRPr>
                        <a:solidFill>
                          <a:srgbClr val="0F2F58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F0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F2F5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sha512('pets').slice(0, 6)</a:t>
                      </a:r>
                      <a:endParaRPr>
                        <a:solidFill>
                          <a:srgbClr val="0F2F58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F0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F2F5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'01'</a:t>
                      </a:r>
                      <a:endParaRPr>
                        <a:solidFill>
                          <a:srgbClr val="0F2F58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F0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F2F5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sha512(owner).slice(0, 16)</a:t>
                      </a:r>
                      <a:endParaRPr>
                        <a:solidFill>
                          <a:srgbClr val="0F2F58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F0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F2F58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sha512(name).slice(0, 46)</a:t>
                      </a:r>
                      <a:endParaRPr>
                        <a:solidFill>
                          <a:srgbClr val="0F2F58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F2F5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F0FC"/>
                    </a:solidFill>
                  </a:tcPr>
                </a:tc>
              </a:tr>
            </a:tbl>
          </a:graphicData>
        </a:graphic>
      </p:graphicFrame>
      <p:sp>
        <p:nvSpPr>
          <p:cNvPr id="810" name="Google Shape;810;p41"/>
          <p:cNvSpPr/>
          <p:nvPr/>
        </p:nvSpPr>
        <p:spPr>
          <a:xfrm>
            <a:off x="1393875" y="4213550"/>
            <a:ext cx="1512300" cy="639000"/>
          </a:xfrm>
          <a:prstGeom prst="rect">
            <a:avLst/>
          </a:prstGeom>
          <a:solidFill>
            <a:srgbClr val="CAF0FC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name: 'rex'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owner: 'alice'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12" name="Google Shape;812;p41"/>
          <p:cNvSpPr/>
          <p:nvPr/>
        </p:nvSpPr>
        <p:spPr>
          <a:xfrm>
            <a:off x="3587025" y="4213550"/>
            <a:ext cx="1512300" cy="639000"/>
          </a:xfrm>
          <a:prstGeom prst="rect">
            <a:avLst/>
          </a:prstGeom>
          <a:solidFill>
            <a:srgbClr val="CAF0FC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name: 'fido'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owner: 'alice'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9" name="Google Shape;809;p41"/>
          <p:cNvSpPr/>
          <p:nvPr/>
        </p:nvSpPr>
        <p:spPr>
          <a:xfrm>
            <a:off x="2488550" y="3306950"/>
            <a:ext cx="1512300" cy="639000"/>
          </a:xfrm>
          <a:prstGeom prst="rect">
            <a:avLst/>
          </a:prstGeom>
          <a:solidFill>
            <a:srgbClr val="CAF0FC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name: 'alice'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14" name="Google Shape;814;p41"/>
          <p:cNvSpPr/>
          <p:nvPr/>
        </p:nvSpPr>
        <p:spPr>
          <a:xfrm>
            <a:off x="6237825" y="3306950"/>
            <a:ext cx="1512300" cy="639000"/>
          </a:xfrm>
          <a:prstGeom prst="rect">
            <a:avLst/>
          </a:prstGeom>
          <a:solidFill>
            <a:srgbClr val="CAF0FC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name: 'bob'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818" name="Google Shape;818;p41"/>
          <p:cNvGraphicFramePr/>
          <p:nvPr/>
        </p:nvGraphicFramePr>
        <p:xfrm>
          <a:off x="608438" y="247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{06A20034-97CC-4D23-A4EA-5664A97EE5F3}</a:tableStyleId>
              </a:tblPr>
              <a:tblGrid>
                <a:gridCol w="756150"/>
                <a:gridCol w="320775"/>
                <a:gridCol w="6850200"/>
              </a:tblGrid>
              <a:tr h="133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F2F58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102fe1</a:t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F2F58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00</a:t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F2F58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408b27d3097eea5a46bf2ab6433a7234a33d5e49957b13ec7acc2ca08e1a13</a:t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4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999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'pets'</a:t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999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'alice'</a:t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9" name="Google Shape;819;p41"/>
          <p:cNvSpPr/>
          <p:nvPr/>
        </p:nvSpPr>
        <p:spPr>
          <a:xfrm>
            <a:off x="6237838" y="4213525"/>
            <a:ext cx="1512300" cy="63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name: 'snuggles'</a:t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owner: 'bob'</a:t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20" name="Google Shape;820;p41"/>
          <p:cNvSpPr/>
          <p:nvPr/>
        </p:nvSpPr>
        <p:spPr>
          <a:xfrm>
            <a:off x="1393888" y="4213525"/>
            <a:ext cx="1512300" cy="63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name: 'rex'</a:t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owner: 'alice'</a:t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21" name="Google Shape;821;p41"/>
          <p:cNvSpPr/>
          <p:nvPr/>
        </p:nvSpPr>
        <p:spPr>
          <a:xfrm>
            <a:off x="3587038" y="4213525"/>
            <a:ext cx="1512300" cy="63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name: 'fido'</a:t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owner: 'alice'</a:t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22" name="Google Shape;822;p41"/>
          <p:cNvSpPr/>
          <p:nvPr/>
        </p:nvSpPr>
        <p:spPr>
          <a:xfrm>
            <a:off x="2488563" y="3306925"/>
            <a:ext cx="1512300" cy="63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name: 'alice'</a:t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23" name="Google Shape;823;p41"/>
          <p:cNvSpPr/>
          <p:nvPr/>
        </p:nvSpPr>
        <p:spPr>
          <a:xfrm>
            <a:off x="6237838" y="3306925"/>
            <a:ext cx="1512300" cy="63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name: 'bob'</a:t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824" name="Google Shape;824;p41"/>
          <p:cNvGraphicFramePr/>
          <p:nvPr/>
        </p:nvGraphicFramePr>
        <p:xfrm>
          <a:off x="608438" y="2472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{06A20034-97CC-4D23-A4EA-5664A97EE5F3}</a:tableStyleId>
              </a:tblPr>
              <a:tblGrid>
                <a:gridCol w="742550"/>
                <a:gridCol w="341300"/>
                <a:gridCol w="1830775"/>
                <a:gridCol w="5012500"/>
              </a:tblGrid>
              <a:tr h="139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F2F58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102fe1</a:t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F2F58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01</a:t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F2F58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408b27d3097eea5a</a:t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F2F58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1f443e224ee0de0afdc46cd68820de1494687677bed1d3</a:t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999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'pets'</a:t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999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'alice'</a:t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999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'fido'</a:t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25" name="Google Shape;825;p41"/>
          <p:cNvGraphicFramePr/>
          <p:nvPr/>
        </p:nvGraphicFramePr>
        <p:xfrm>
          <a:off x="608438" y="2470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{06A20034-97CC-4D23-A4EA-5664A97EE5F3}</a:tableStyleId>
              </a:tblPr>
              <a:tblGrid>
                <a:gridCol w="742550"/>
                <a:gridCol w="341300"/>
                <a:gridCol w="1830775"/>
                <a:gridCol w="5012500"/>
              </a:tblGrid>
              <a:tr h="171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F2F58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102fe1</a:t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F2F58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01</a:t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F2F58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408b27d3097eea5a</a:t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999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'pets'</a:t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999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'alice'</a:t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26" name="Google Shape;826;p41"/>
          <p:cNvGraphicFramePr/>
          <p:nvPr/>
        </p:nvGraphicFramePr>
        <p:xfrm>
          <a:off x="608438" y="2470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{06A20034-97CC-4D23-A4EA-5664A97EE5F3}</a:tableStyleId>
              </a:tblPr>
              <a:tblGrid>
                <a:gridCol w="742550"/>
                <a:gridCol w="341300"/>
                <a:gridCol w="1830775"/>
                <a:gridCol w="5012500"/>
              </a:tblGrid>
              <a:tr h="171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F2F58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102fe1</a:t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F2F58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01</a:t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999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'pets'</a:t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27" name="Google Shape;827;p41"/>
          <p:cNvGraphicFramePr/>
          <p:nvPr/>
        </p:nvGraphicFramePr>
        <p:xfrm>
          <a:off x="608438" y="2470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{06A20034-97CC-4D23-A4EA-5664A97EE5F3}</a:tableStyleId>
              </a:tblPr>
              <a:tblGrid>
                <a:gridCol w="742550"/>
                <a:gridCol w="341300"/>
                <a:gridCol w="1830775"/>
                <a:gridCol w="5012500"/>
              </a:tblGrid>
              <a:tr h="171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F2F58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102fe1</a:t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F2F58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999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'pets'</a:t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0" marB="45700" marR="4570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2036450" y="1531050"/>
            <a:ext cx="3841200" cy="17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What is a</a:t>
            </a:r>
            <a:br>
              <a:rPr lang="en" sz="4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</a:br>
            <a:r>
              <a:rPr lang="en" sz="4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Blockchain?</a:t>
            </a:r>
            <a:endParaRPr sz="48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grpSp>
        <p:nvGrpSpPr>
          <p:cNvPr id="96" name="Google Shape;96;p15"/>
          <p:cNvGrpSpPr/>
          <p:nvPr/>
        </p:nvGrpSpPr>
        <p:grpSpPr>
          <a:xfrm>
            <a:off x="-106843" y="1614453"/>
            <a:ext cx="1850969" cy="1914586"/>
            <a:chOff x="-858390" y="4477832"/>
            <a:chExt cx="4092348" cy="4233000"/>
          </a:xfrm>
        </p:grpSpPr>
        <p:sp>
          <p:nvSpPr>
            <p:cNvPr id="97" name="Google Shape;97;p15"/>
            <p:cNvSpPr/>
            <p:nvPr/>
          </p:nvSpPr>
          <p:spPr>
            <a:xfrm>
              <a:off x="2099658" y="6974920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1777142" y="4477832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-525459" y="4477832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-858390" y="4477832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2"/>
          <p:cNvSpPr txBox="1"/>
          <p:nvPr>
            <p:ph type="title"/>
          </p:nvPr>
        </p:nvSpPr>
        <p:spPr>
          <a:xfrm>
            <a:off x="2036450" y="1531050"/>
            <a:ext cx="3841200" cy="17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YARRRRRRRR</a:t>
            </a:r>
            <a:endParaRPr sz="48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rgbClr val="66666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(demo)</a:t>
            </a:r>
            <a:r>
              <a:rPr i="1" lang="en" sz="4800">
                <a:solidFill>
                  <a:srgbClr val="666666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endParaRPr i="1" sz="4800">
              <a:solidFill>
                <a:srgbClr val="666666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grpSp>
        <p:nvGrpSpPr>
          <p:cNvPr id="833" name="Google Shape;833;p42"/>
          <p:cNvGrpSpPr/>
          <p:nvPr/>
        </p:nvGrpSpPr>
        <p:grpSpPr>
          <a:xfrm>
            <a:off x="-106843" y="1614453"/>
            <a:ext cx="1850969" cy="1914586"/>
            <a:chOff x="-858390" y="4477832"/>
            <a:chExt cx="4092348" cy="4233000"/>
          </a:xfrm>
        </p:grpSpPr>
        <p:sp>
          <p:nvSpPr>
            <p:cNvPr id="834" name="Google Shape;834;p42"/>
            <p:cNvSpPr/>
            <p:nvPr/>
          </p:nvSpPr>
          <p:spPr>
            <a:xfrm>
              <a:off x="2099658" y="6974920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1777142" y="4477832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-525459" y="4477832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-858390" y="4477832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3"/>
          <p:cNvSpPr/>
          <p:nvPr/>
        </p:nvSpPr>
        <p:spPr>
          <a:xfrm>
            <a:off x="3196025" y="0"/>
            <a:ext cx="5946300" cy="5143500"/>
          </a:xfrm>
          <a:prstGeom prst="rect">
            <a:avLst/>
          </a:prstGeom>
          <a:solidFill>
            <a:srgbClr val="0A2C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A2C5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43" name="Google Shape;843;p43"/>
          <p:cNvSpPr txBox="1"/>
          <p:nvPr/>
        </p:nvSpPr>
        <p:spPr>
          <a:xfrm>
            <a:off x="515125" y="343863"/>
            <a:ext cx="33198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A2C5B"/>
                </a:solidFill>
                <a:latin typeface="Nunito"/>
                <a:ea typeface="Nunito"/>
                <a:cs typeface="Nunito"/>
                <a:sym typeface="Nunito"/>
              </a:rPr>
              <a:t>Links</a:t>
            </a:r>
            <a:endParaRPr sz="3600">
              <a:solidFill>
                <a:srgbClr val="0A2C5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44" name="Google Shape;844;p43"/>
          <p:cNvSpPr txBox="1"/>
          <p:nvPr/>
        </p:nvSpPr>
        <p:spPr>
          <a:xfrm>
            <a:off x="3112575" y="814275"/>
            <a:ext cx="5618100" cy="4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GitHub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C7CF"/>
                </a:solidFill>
                <a:latin typeface="Nunito"/>
                <a:ea typeface="Nunito"/>
                <a:cs typeface="Nunito"/>
                <a:sym typeface="Nunito"/>
              </a:rPr>
              <a:t>github.com/hyperledger/sawtooth-core</a:t>
            </a:r>
            <a:endParaRPr sz="1800">
              <a:solidFill>
                <a:srgbClr val="27C7C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Docs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C7CF"/>
                </a:solidFill>
                <a:latin typeface="Nunito"/>
                <a:ea typeface="Nunito"/>
                <a:cs typeface="Nunito"/>
                <a:sym typeface="Nunito"/>
              </a:rPr>
              <a:t>sawtooth.hyperledger.org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Chat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C7CF"/>
                </a:solidFill>
                <a:latin typeface="Nunito"/>
                <a:ea typeface="Nunito"/>
                <a:cs typeface="Nunito"/>
                <a:sym typeface="Nunito"/>
              </a:rPr>
              <a:t>chat.hyperledger.org/channel/sawtooth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Talk Like A Pirate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C7CF"/>
                </a:solidFill>
                <a:latin typeface="Nunito"/>
                <a:ea typeface="Nunito"/>
                <a:cs typeface="Nunito"/>
                <a:sym typeface="Nunito"/>
              </a:rPr>
              <a:t>github.com/delventhalz/pirate-talk</a:t>
            </a:r>
            <a:endParaRPr sz="1800">
              <a:solidFill>
                <a:srgbClr val="27C7C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Hyperledger Cryptomoji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C7CF"/>
                </a:solidFill>
                <a:latin typeface="Nunito"/>
                <a:ea typeface="Nunito"/>
                <a:cs typeface="Nunito"/>
                <a:sym typeface="Nunito"/>
              </a:rPr>
              <a:t>github.com/hyperledger/education-cryptomoji</a:t>
            </a:r>
            <a:endParaRPr sz="1800">
              <a:solidFill>
                <a:srgbClr val="27C7C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7C7C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7C7C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" name="Google Shape;849;p44"/>
          <p:cNvGrpSpPr/>
          <p:nvPr/>
        </p:nvGrpSpPr>
        <p:grpSpPr>
          <a:xfrm>
            <a:off x="-41825" y="-76209"/>
            <a:ext cx="9227659" cy="1618839"/>
            <a:chOff x="0" y="-156114"/>
            <a:chExt cx="24535120" cy="4304278"/>
          </a:xfrm>
        </p:grpSpPr>
        <p:sp>
          <p:nvSpPr>
            <p:cNvPr id="850" name="Google Shape;850;p44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51" name="Google Shape;851;p44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52" name="Google Shape;852;p44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53" name="Google Shape;853;p44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54" name="Google Shape;854;p44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55" name="Google Shape;855;p44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56" name="Google Shape;856;p44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57" name="Google Shape;857;p44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58" name="Google Shape;858;p44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59" name="Google Shape;859;p44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0" name="Google Shape;860;p44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1" name="Google Shape;861;p44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2" name="Google Shape;862;p44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3" name="Google Shape;863;p44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4" name="Google Shape;864;p44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5" name="Google Shape;865;p44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6" name="Google Shape;866;p44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7" name="Google Shape;867;p44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8" name="Google Shape;868;p44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9" name="Google Shape;869;p44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0" name="Google Shape;870;p44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1" name="Google Shape;871;p44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2" name="Google Shape;872;p44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3" name="Google Shape;873;p44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4" name="Google Shape;874;p44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875" name="Google Shape;875;p44"/>
          <p:cNvSpPr txBox="1"/>
          <p:nvPr>
            <p:ph idx="4294967295" type="title"/>
          </p:nvPr>
        </p:nvSpPr>
        <p:spPr>
          <a:xfrm>
            <a:off x="308250" y="1959628"/>
            <a:ext cx="8527500" cy="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That's it! Thank you!</a:t>
            </a:r>
            <a:endParaRPr sz="36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876" name="Google Shape;876;p44"/>
          <p:cNvSpPr txBox="1"/>
          <p:nvPr>
            <p:ph idx="4294967295" type="title"/>
          </p:nvPr>
        </p:nvSpPr>
        <p:spPr>
          <a:xfrm>
            <a:off x="308250" y="3281813"/>
            <a:ext cx="852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Questions?</a:t>
            </a:r>
            <a:endParaRPr sz="3000">
              <a:solidFill>
                <a:srgbClr val="666666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934950" y="1204600"/>
            <a:ext cx="7274100" cy="25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 blockchain is a growing list of records, called blocks, which are linked using cryptography.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Each block contains a cryptographic hash of the previous block and transaction data (generally represented as a merkle tree root hash).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Wikipedia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What is a Blockchain?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grpSp>
        <p:nvGrpSpPr>
          <p:cNvPr id="107" name="Google Shape;107;p16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108" name="Google Shape;108;p16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769938" y="1204600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Creates a deterministic, fixed-length, digest of some arbitrary data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8" name="Google Shape;138;p17"/>
          <p:cNvSpPr txBox="1"/>
          <p:nvPr>
            <p:ph idx="2" type="body"/>
          </p:nvPr>
        </p:nvSpPr>
        <p:spPr>
          <a:xfrm>
            <a:off x="4813963" y="1204600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Even slightly different data produces a completely different hash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889650" y="2571750"/>
            <a:ext cx="7364700" cy="1422000"/>
          </a:xfrm>
          <a:prstGeom prst="rect">
            <a:avLst/>
          </a:prstGeom>
          <a:solidFill>
            <a:srgbClr val="000000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sha256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Hello, World!</a:t>
            </a:r>
            <a:r>
              <a:rPr b="1" lang="en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')</a:t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E7066"/>
                </a:solidFill>
                <a:latin typeface="Courier"/>
                <a:ea typeface="Courier"/>
                <a:cs typeface="Courier"/>
                <a:sym typeface="Courier"/>
              </a:rPr>
              <a:t>// dffd6021bb2bd5b0af676290809ec3a53191dd81c7f70a4b28688a362182986f</a:t>
            </a:r>
            <a:endParaRPr b="1">
              <a:solidFill>
                <a:srgbClr val="6E706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A7DF3F"/>
                </a:solidFill>
                <a:latin typeface="Courier"/>
                <a:ea typeface="Courier"/>
                <a:cs typeface="Courier"/>
                <a:sym typeface="Courier"/>
              </a:rPr>
              <a:t>sha256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('</a:t>
            </a:r>
            <a:r>
              <a:rPr b="1" lang="en">
                <a:solidFill>
                  <a:srgbClr val="E4DA7A"/>
                </a:solidFill>
                <a:latin typeface="Courier"/>
                <a:ea typeface="Courier"/>
                <a:cs typeface="Courier"/>
                <a:sym typeface="Courier"/>
              </a:rPr>
              <a:t>Hello, World?</a:t>
            </a:r>
            <a:r>
              <a:rPr b="1" lang="en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')</a:t>
            </a:r>
            <a:endParaRPr b="1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6E7066"/>
                </a:solidFill>
                <a:latin typeface="Courier"/>
                <a:ea typeface="Courier"/>
                <a:cs typeface="Courier"/>
                <a:sym typeface="Courier"/>
              </a:rPr>
              <a:t>// f16c3bb0532537acd5b2e418f2b1235b29181e35cffee7cc29d84de4a1d62e4d</a:t>
            </a:r>
            <a:endParaRPr b="1">
              <a:solidFill>
                <a:srgbClr val="6E7066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40" name="Google Shape;140;p17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What is Hashing?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grpSp>
        <p:nvGrpSpPr>
          <p:cNvPr id="141" name="Google Shape;141;p17"/>
          <p:cNvGrpSpPr/>
          <p:nvPr/>
        </p:nvGrpSpPr>
        <p:grpSpPr>
          <a:xfrm rot="10800000">
            <a:off x="-9933" y="3817124"/>
            <a:ext cx="9163867" cy="1607648"/>
            <a:chOff x="0" y="-156114"/>
            <a:chExt cx="24535120" cy="4304278"/>
          </a:xfrm>
        </p:grpSpPr>
        <p:sp>
          <p:nvSpPr>
            <p:cNvPr id="142" name="Google Shape;142;p17"/>
            <p:cNvSpPr/>
            <p:nvPr/>
          </p:nvSpPr>
          <p:spPr>
            <a:xfrm>
              <a:off x="23378291" y="2431564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23079220" y="-88970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20776620" y="-88970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20420244" y="-88970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17677877" y="-88971"/>
              <a:ext cx="2785800" cy="3142200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17608342" y="-88971"/>
              <a:ext cx="21687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14888519" y="-88734"/>
              <a:ext cx="2811900" cy="1925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13589856" y="-88970"/>
              <a:ext cx="4137300" cy="3520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11104147" y="-111272"/>
              <a:ext cx="4346100" cy="3520200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9793019" y="-88970"/>
              <a:ext cx="369300" cy="195600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9698211" y="-88970"/>
              <a:ext cx="225900" cy="195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8502000" y="61758"/>
              <a:ext cx="2646900" cy="225990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6821130" y="61996"/>
              <a:ext cx="2985600" cy="225990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6829814" y="-88970"/>
              <a:ext cx="2985600" cy="808500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5975275" y="-88970"/>
              <a:ext cx="943200" cy="8085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5608571" y="674793"/>
              <a:ext cx="2916300" cy="164280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rgbClr val="1B8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5092201" y="-155877"/>
              <a:ext cx="1760100" cy="2112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443059" y="190760"/>
              <a:ext cx="5232600" cy="2977200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1264131" y="-156113"/>
              <a:ext cx="4393800" cy="2112300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1264131" y="-133574"/>
              <a:ext cx="921300" cy="369300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734484" y="-133574"/>
              <a:ext cx="621600" cy="3693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rgbClr val="165AB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0" y="885559"/>
              <a:ext cx="447600" cy="225990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0" y="-156114"/>
              <a:ext cx="1286400" cy="3342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8462804" y="1591817"/>
              <a:ext cx="6988500" cy="1786200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9776123" y="-125128"/>
              <a:ext cx="2307900" cy="1734000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769938" y="1204600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H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ashes link discrete "blocks"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of data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Hash is generated by combining the data with previous hash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2" name="Google Shape;172;p18"/>
          <p:cNvSpPr txBox="1"/>
          <p:nvPr>
            <p:ph idx="2" type="body"/>
          </p:nvPr>
        </p:nvSpPr>
        <p:spPr>
          <a:xfrm>
            <a:off x="4813963" y="1204600"/>
            <a:ext cx="35601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"Genesis" block only one allowed to have no previous hash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Immutable. Cannot alter blocks without altering </a:t>
            </a: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every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later block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3" name="Google Shape;173;p18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Basic </a:t>
            </a: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Blockchain Structure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3637825" y="3317800"/>
            <a:ext cx="1977900" cy="1205700"/>
          </a:xfrm>
          <a:prstGeom prst="cube">
            <a:avLst>
              <a:gd fmla="val 25000" name="adj"/>
            </a:avLst>
          </a:prstGeom>
          <a:solidFill>
            <a:srgbClr val="6BD9ED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data: 'foo'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hash: 'b7d0fc'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previous: 'e3b0c4'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1919425" y="4523500"/>
            <a:ext cx="5414700" cy="3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Nunito"/>
                <a:ea typeface="Nunito"/>
                <a:cs typeface="Nunito"/>
                <a:sym typeface="Nunito"/>
              </a:rPr>
              <a:t>sha256(data + previous)  // first six chars displayed</a:t>
            </a:r>
            <a:endParaRPr i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2967075" y="3777775"/>
            <a:ext cx="451500" cy="416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F2F58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769925" y="3317800"/>
            <a:ext cx="1977900" cy="1205700"/>
          </a:xfrm>
          <a:prstGeom prst="cube">
            <a:avLst>
              <a:gd fmla="val 25000" name="adj"/>
            </a:avLst>
          </a:prstGeom>
          <a:solidFill>
            <a:srgbClr val="6BD9ED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data: ''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hash: 'e3b0c4'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6396150" y="3317800"/>
            <a:ext cx="1977900" cy="1205700"/>
          </a:xfrm>
          <a:prstGeom prst="cube">
            <a:avLst>
              <a:gd fmla="val 25000" name="adj"/>
            </a:avLst>
          </a:prstGeom>
          <a:solidFill>
            <a:srgbClr val="6BD9ED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data: 'bar'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hash: '27513c'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previous: 'b7d0fc'</a:t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5780175" y="3777775"/>
            <a:ext cx="451500" cy="416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F2F58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3637825" y="3317800"/>
            <a:ext cx="1977900" cy="1205700"/>
          </a:xfrm>
          <a:prstGeom prst="cube">
            <a:avLst>
              <a:gd fmla="val 25000" name="adj"/>
            </a:avLst>
          </a:prstGeom>
          <a:solidFill>
            <a:srgbClr val="CC0000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data: 'baz'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hash: 'b5d6f2'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previous: 'e3b0c4'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7187184" y="4160520"/>
            <a:ext cx="754200" cy="240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EA9999">
                <a:alpha val="74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C0000"/>
                </a:solidFill>
                <a:latin typeface="Nunito"/>
                <a:ea typeface="Nunito"/>
                <a:cs typeface="Nunito"/>
                <a:sym typeface="Nunito"/>
              </a:rPr>
              <a:t>'b7d0fc'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Signing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792088" y="1985075"/>
            <a:ext cx="1437325" cy="968125"/>
          </a:xfrm>
          <a:prstGeom prst="flowChartDecision">
            <a:avLst/>
          </a:prstGeom>
          <a:solidFill>
            <a:srgbClr val="1B243B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Private Key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2397575" y="940750"/>
            <a:ext cx="1437325" cy="968125"/>
          </a:xfrm>
          <a:prstGeom prst="flowChartDecision">
            <a:avLst/>
          </a:prstGeom>
          <a:solidFill>
            <a:srgbClr val="78E0E6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Public Key</a:t>
            </a:r>
            <a:endParaRPr sz="16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9" name="Google Shape;189;p19"/>
          <p:cNvSpPr/>
          <p:nvPr/>
        </p:nvSpPr>
        <p:spPr>
          <a:xfrm>
            <a:off x="845075" y="4155250"/>
            <a:ext cx="1144200" cy="624000"/>
          </a:xfrm>
          <a:prstGeom prst="rect">
            <a:avLst/>
          </a:prstGeom>
          <a:solidFill>
            <a:srgbClr val="1B8BCD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Data</a:t>
            </a:r>
            <a:endParaRPr sz="16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2238488" y="3029413"/>
            <a:ext cx="1755500" cy="847425"/>
          </a:xfrm>
          <a:prstGeom prst="flowChartDecision">
            <a:avLst/>
          </a:prstGeom>
          <a:solidFill>
            <a:srgbClr val="78E0E6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F2F58"/>
                </a:solidFill>
                <a:latin typeface="Nunito"/>
                <a:ea typeface="Nunito"/>
                <a:cs typeface="Nunito"/>
                <a:sym typeface="Nunito"/>
              </a:rPr>
              <a:t>Signature</a:t>
            </a:r>
            <a:endParaRPr sz="1600"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7395675" y="2358350"/>
            <a:ext cx="956232" cy="760212"/>
          </a:xfrm>
          <a:prstGeom prst="cloud">
            <a:avLst/>
          </a:prstGeom>
          <a:solidFill>
            <a:srgbClr val="CAF0F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? ? ?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5233238" y="940750"/>
            <a:ext cx="1437325" cy="968125"/>
          </a:xfrm>
          <a:prstGeom prst="flowChartDecision">
            <a:avLst/>
          </a:prstGeom>
          <a:solidFill>
            <a:srgbClr val="CAF0F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Public Key</a:t>
            </a:r>
            <a:endParaRPr sz="16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5379811" y="4155250"/>
            <a:ext cx="1144200" cy="624000"/>
          </a:xfrm>
          <a:prstGeom prst="rect">
            <a:avLst/>
          </a:prstGeom>
          <a:solidFill>
            <a:srgbClr val="6EBDD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Data</a:t>
            </a:r>
            <a:endParaRPr sz="16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5074175" y="3029413"/>
            <a:ext cx="1755500" cy="847425"/>
          </a:xfrm>
          <a:prstGeom prst="flowChartDecision">
            <a:avLst/>
          </a:prstGeom>
          <a:solidFill>
            <a:srgbClr val="CAF0F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Signature</a:t>
            </a:r>
            <a:endParaRPr sz="16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5" name="Google Shape;195;p19"/>
          <p:cNvSpPr/>
          <p:nvPr/>
        </p:nvSpPr>
        <p:spPr>
          <a:xfrm rot="-2181836">
            <a:off x="1964521" y="1842693"/>
            <a:ext cx="713428" cy="17616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F2F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 rot="2356194">
            <a:off x="1968062" y="2854743"/>
            <a:ext cx="682018" cy="17631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F2F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"/>
          <p:cNvSpPr/>
          <p:nvPr/>
        </p:nvSpPr>
        <p:spPr>
          <a:xfrm rot="-2218035">
            <a:off x="2018185" y="3833726"/>
            <a:ext cx="670981" cy="17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F2F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4056025" y="1333763"/>
            <a:ext cx="956100" cy="1821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1043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4131663" y="3362088"/>
            <a:ext cx="855000" cy="1821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1043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2470850" y="4376200"/>
            <a:ext cx="2541300" cy="1821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1043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"/>
          <p:cNvSpPr/>
          <p:nvPr/>
        </p:nvSpPr>
        <p:spPr>
          <a:xfrm rot="2337193">
            <a:off x="6342675" y="1984918"/>
            <a:ext cx="1161948" cy="182164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2D8DC9">
              <a:alpha val="49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"/>
          <p:cNvSpPr/>
          <p:nvPr/>
        </p:nvSpPr>
        <p:spPr>
          <a:xfrm rot="-1466239">
            <a:off x="6506888" y="2925957"/>
            <a:ext cx="856423" cy="182189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2D8DC9">
              <a:alpha val="49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 rot="-3037385">
            <a:off x="6380137" y="3721182"/>
            <a:ext cx="1478675" cy="182035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2D8DC9">
              <a:alpha val="49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 txBox="1"/>
          <p:nvPr>
            <p:ph idx="1" type="body"/>
          </p:nvPr>
        </p:nvSpPr>
        <p:spPr>
          <a:xfrm>
            <a:off x="3819600" y="709125"/>
            <a:ext cx="15048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Nunito"/>
                <a:ea typeface="Nunito"/>
                <a:cs typeface="Nunito"/>
                <a:sym typeface="Nunito"/>
              </a:rPr>
              <a:t>(Secp256k1)</a:t>
            </a:r>
            <a:endParaRPr i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5" name="Google Shape;205;p19"/>
          <p:cNvSpPr/>
          <p:nvPr/>
        </p:nvSpPr>
        <p:spPr>
          <a:xfrm>
            <a:off x="368300" y="1235900"/>
            <a:ext cx="1144200" cy="544200"/>
          </a:xfrm>
          <a:prstGeom prst="wedgeRectCallout">
            <a:avLst>
              <a:gd fmla="val 28140" name="adj1"/>
              <a:gd fmla="val 8804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Nunito Light"/>
                <a:ea typeface="Nunito Light"/>
                <a:cs typeface="Nunito Light"/>
                <a:sym typeface="Nunito Light"/>
              </a:rPr>
              <a:t>Basically 32 random bytes</a:t>
            </a:r>
            <a:endParaRPr sz="12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06" name="Google Shape;206;p19"/>
          <p:cNvSpPr/>
          <p:nvPr/>
        </p:nvSpPr>
        <p:spPr>
          <a:xfrm>
            <a:off x="7076800" y="1261475"/>
            <a:ext cx="1630500" cy="723600"/>
          </a:xfrm>
          <a:prstGeom prst="wedgeRectCallout">
            <a:avLst>
              <a:gd fmla="val -11569" name="adj1"/>
              <a:gd fmla="val 953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Nunito Light"/>
                <a:ea typeface="Nunito Light"/>
                <a:cs typeface="Nunito Light"/>
                <a:sym typeface="Nunito Light"/>
              </a:rPr>
              <a:t>Did public key and signature come from the same private key?</a:t>
            </a:r>
            <a:endParaRPr sz="12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07" name="Google Shape;207;p19"/>
          <p:cNvSpPr/>
          <p:nvPr/>
        </p:nvSpPr>
        <p:spPr>
          <a:xfrm>
            <a:off x="7491000" y="3559975"/>
            <a:ext cx="1341300" cy="723600"/>
          </a:xfrm>
          <a:prstGeom prst="wedgeRectCallout">
            <a:avLst>
              <a:gd fmla="val -28405" name="adj1"/>
              <a:gd fmla="val -9751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Nunito Light"/>
                <a:ea typeface="Nunito Light"/>
                <a:cs typeface="Nunito Light"/>
                <a:sym typeface="Nunito Light"/>
              </a:rPr>
              <a:t>Is this the exact same data that was signed?</a:t>
            </a:r>
            <a:endParaRPr sz="12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368300" y="3201125"/>
            <a:ext cx="1504800" cy="706200"/>
          </a:xfrm>
          <a:prstGeom prst="wedgeRectCallout">
            <a:avLst>
              <a:gd fmla="val 28150" name="adj1"/>
              <a:gd fmla="val 7293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Nunito Light"/>
                <a:ea typeface="Nunito Light"/>
                <a:cs typeface="Nunito Light"/>
                <a:sym typeface="Nunito Light"/>
              </a:rPr>
              <a:t>Blockchain updates made in atomic "transactions"</a:t>
            </a:r>
            <a:endParaRPr sz="12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09" name="Google Shape;209;p19"/>
          <p:cNvSpPr/>
          <p:nvPr/>
        </p:nvSpPr>
        <p:spPr>
          <a:xfrm>
            <a:off x="5319375" y="2139000"/>
            <a:ext cx="1265100" cy="66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Nunito Light"/>
                <a:ea typeface="Nunito Light"/>
                <a:cs typeface="Nunito Light"/>
                <a:sym typeface="Nunito Light"/>
              </a:rPr>
              <a:t>Everything except private key is shared</a:t>
            </a:r>
            <a:endParaRPr sz="12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10" name="Google Shape;210;p19"/>
          <p:cNvSpPr/>
          <p:nvPr/>
        </p:nvSpPr>
        <p:spPr>
          <a:xfrm>
            <a:off x="845075" y="4155250"/>
            <a:ext cx="1144200" cy="624000"/>
          </a:xfrm>
          <a:prstGeom prst="rect">
            <a:avLst/>
          </a:prstGeom>
          <a:solidFill>
            <a:srgbClr val="1B8BCD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Transaction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5379813" y="4155250"/>
            <a:ext cx="1144200" cy="624000"/>
          </a:xfrm>
          <a:prstGeom prst="rect">
            <a:avLst/>
          </a:prstGeom>
          <a:solidFill>
            <a:srgbClr val="6EBDD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Transaction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/>
          <p:nvPr/>
        </p:nvSpPr>
        <p:spPr>
          <a:xfrm>
            <a:off x="1400488" y="2297531"/>
            <a:ext cx="1000057" cy="800029"/>
          </a:xfrm>
          <a:prstGeom prst="flowChartMagneticDisk">
            <a:avLst/>
          </a:prstGeom>
          <a:solidFill>
            <a:srgbClr val="6EBDDC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1395088" y="2297531"/>
            <a:ext cx="1000057" cy="800029"/>
          </a:xfrm>
          <a:prstGeom prst="flowChartMagneticDisk">
            <a:avLst/>
          </a:prstGeom>
          <a:solidFill>
            <a:srgbClr val="CC0000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Consensus</a:t>
            </a:r>
            <a:endParaRPr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219" name="Google Shape;219;p20"/>
          <p:cNvSpPr/>
          <p:nvPr/>
        </p:nvSpPr>
        <p:spPr>
          <a:xfrm>
            <a:off x="2806331" y="1227000"/>
            <a:ext cx="1000057" cy="800029"/>
          </a:xfrm>
          <a:prstGeom prst="flowChartMagneticDisk">
            <a:avLst/>
          </a:prstGeom>
          <a:solidFill>
            <a:srgbClr val="6EBDDC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334125" y="1227025"/>
            <a:ext cx="760200" cy="2577000"/>
          </a:xfrm>
          <a:prstGeom prst="wedgeRectCallout">
            <a:avLst>
              <a:gd fmla="val 136119" name="adj1"/>
              <a:gd fmla="val 1212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21" name="Google Shape;221;p20"/>
          <p:cNvSpPr/>
          <p:nvPr/>
        </p:nvSpPr>
        <p:spPr>
          <a:xfrm>
            <a:off x="459632" y="1372813"/>
            <a:ext cx="468900" cy="471300"/>
          </a:xfrm>
          <a:prstGeom prst="cube">
            <a:avLst>
              <a:gd fmla="val 25000" name="adj"/>
            </a:avLst>
          </a:prstGeom>
          <a:solidFill>
            <a:srgbClr val="6BD9ED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2" name="Google Shape;222;p20"/>
          <p:cNvSpPr/>
          <p:nvPr/>
        </p:nvSpPr>
        <p:spPr>
          <a:xfrm rot="-5400000">
            <a:off x="585026" y="1901335"/>
            <a:ext cx="218100" cy="204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F2F58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>
            <a:off x="479743" y="2162569"/>
            <a:ext cx="468900" cy="471300"/>
          </a:xfrm>
          <a:prstGeom prst="cube">
            <a:avLst>
              <a:gd fmla="val 25000" name="adj"/>
            </a:avLst>
          </a:prstGeom>
          <a:solidFill>
            <a:srgbClr val="6BD9ED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4" name="Google Shape;224;p20"/>
          <p:cNvSpPr/>
          <p:nvPr/>
        </p:nvSpPr>
        <p:spPr>
          <a:xfrm rot="-5400000">
            <a:off x="585036" y="2691079"/>
            <a:ext cx="218100" cy="204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F2F58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479753" y="2952311"/>
            <a:ext cx="468900" cy="471300"/>
          </a:xfrm>
          <a:prstGeom prst="cube">
            <a:avLst>
              <a:gd fmla="val 25000" name="adj"/>
            </a:avLst>
          </a:prstGeom>
          <a:solidFill>
            <a:srgbClr val="6BD9ED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6" name="Google Shape;226;p20"/>
          <p:cNvSpPr/>
          <p:nvPr/>
        </p:nvSpPr>
        <p:spPr>
          <a:xfrm>
            <a:off x="2597713" y="2606488"/>
            <a:ext cx="1381500" cy="1821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1043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"/>
          <p:cNvSpPr/>
          <p:nvPr/>
        </p:nvSpPr>
        <p:spPr>
          <a:xfrm>
            <a:off x="1888462" y="3687758"/>
            <a:ext cx="1000057" cy="800029"/>
          </a:xfrm>
          <a:prstGeom prst="flowChartMagneticDisk">
            <a:avLst/>
          </a:prstGeom>
          <a:solidFill>
            <a:srgbClr val="6EBDDC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3682663" y="3687758"/>
            <a:ext cx="1000057" cy="800029"/>
          </a:xfrm>
          <a:prstGeom prst="flowChartMagneticDisk">
            <a:avLst/>
          </a:prstGeom>
          <a:solidFill>
            <a:srgbClr val="6EBDDC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"/>
          <p:cNvSpPr/>
          <p:nvPr/>
        </p:nvSpPr>
        <p:spPr>
          <a:xfrm>
            <a:off x="4179355" y="2297531"/>
            <a:ext cx="1000057" cy="800029"/>
          </a:xfrm>
          <a:prstGeom prst="flowChartMagneticDisk">
            <a:avLst/>
          </a:prstGeom>
          <a:solidFill>
            <a:srgbClr val="6EBDDC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"/>
          <p:cNvSpPr/>
          <p:nvPr/>
        </p:nvSpPr>
        <p:spPr>
          <a:xfrm rot="-1771916">
            <a:off x="2796676" y="3147022"/>
            <a:ext cx="1381595" cy="182296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1043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"/>
          <p:cNvSpPr/>
          <p:nvPr/>
        </p:nvSpPr>
        <p:spPr>
          <a:xfrm rot="1834783">
            <a:off x="2429627" y="3147174"/>
            <a:ext cx="1381658" cy="18198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1043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"/>
          <p:cNvSpPr/>
          <p:nvPr/>
        </p:nvSpPr>
        <p:spPr>
          <a:xfrm rot="-4194987">
            <a:off x="2157875" y="2766330"/>
            <a:ext cx="1549841" cy="182133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1043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"/>
          <p:cNvSpPr/>
          <p:nvPr/>
        </p:nvSpPr>
        <p:spPr>
          <a:xfrm rot="-6622925">
            <a:off x="2901518" y="2766418"/>
            <a:ext cx="1549620" cy="181955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1043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0"/>
          <p:cNvSpPr/>
          <p:nvPr/>
        </p:nvSpPr>
        <p:spPr>
          <a:xfrm>
            <a:off x="1400488" y="1372813"/>
            <a:ext cx="409500" cy="714600"/>
          </a:xfrm>
          <a:prstGeom prst="wedgeRectCallout">
            <a:avLst>
              <a:gd fmla="val -218712" name="adj1"/>
              <a:gd fmla="val -2135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235" name="Google Shape;235;p20"/>
          <p:cNvSpPr/>
          <p:nvPr/>
        </p:nvSpPr>
        <p:spPr>
          <a:xfrm>
            <a:off x="1448038" y="1421963"/>
            <a:ext cx="314400" cy="182100"/>
          </a:xfrm>
          <a:prstGeom prst="rect">
            <a:avLst/>
          </a:prstGeom>
          <a:solidFill>
            <a:srgbClr val="1B8BCD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...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6" name="Google Shape;236;p20"/>
          <p:cNvSpPr/>
          <p:nvPr/>
        </p:nvSpPr>
        <p:spPr>
          <a:xfrm>
            <a:off x="1448038" y="1632938"/>
            <a:ext cx="314400" cy="182100"/>
          </a:xfrm>
          <a:prstGeom prst="rect">
            <a:avLst/>
          </a:prstGeom>
          <a:solidFill>
            <a:srgbClr val="1B8BCD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...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7" name="Google Shape;237;p20"/>
          <p:cNvSpPr/>
          <p:nvPr/>
        </p:nvSpPr>
        <p:spPr>
          <a:xfrm>
            <a:off x="1448038" y="1843913"/>
            <a:ext cx="314400" cy="182100"/>
          </a:xfrm>
          <a:prstGeom prst="rect">
            <a:avLst/>
          </a:prstGeom>
          <a:solidFill>
            <a:srgbClr val="1B8BCD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...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8" name="Google Shape;238;p20"/>
          <p:cNvSpPr txBox="1"/>
          <p:nvPr>
            <p:ph idx="2" type="body"/>
          </p:nvPr>
        </p:nvSpPr>
        <p:spPr>
          <a:xfrm>
            <a:off x="5379550" y="1013200"/>
            <a:ext cx="3577200" cy="3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Use a lottery to determine who gets to create the next block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Always prefer "longest" chain, bad actors need 51% control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9" name="Google Shape;239;p20"/>
          <p:cNvSpPr/>
          <p:nvPr/>
        </p:nvSpPr>
        <p:spPr>
          <a:xfrm rot="-5400000">
            <a:off x="585036" y="3480829"/>
            <a:ext cx="218100" cy="204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F2F58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0"/>
          <p:cNvSpPr/>
          <p:nvPr/>
        </p:nvSpPr>
        <p:spPr>
          <a:xfrm>
            <a:off x="475488" y="2953512"/>
            <a:ext cx="468900" cy="471300"/>
          </a:xfrm>
          <a:prstGeom prst="cube">
            <a:avLst>
              <a:gd fmla="val 25000" name="adj"/>
            </a:avLst>
          </a:prstGeom>
          <a:solidFill>
            <a:srgbClr val="CC0000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F2F5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1" name="Google Shape;241;p20"/>
          <p:cNvSpPr txBox="1"/>
          <p:nvPr>
            <p:ph idx="2" type="body"/>
          </p:nvPr>
        </p:nvSpPr>
        <p:spPr>
          <a:xfrm>
            <a:off x="5379550" y="2907075"/>
            <a:ext cx="33990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Bitcoin and Ethereum use </a:t>
            </a: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Proof of Work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to randomly choose a "leader"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Sawtooth features </a:t>
            </a: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Proof of Elapsed Time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(and others)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2" name="Google Shape;242;p20"/>
          <p:cNvSpPr/>
          <p:nvPr/>
        </p:nvSpPr>
        <p:spPr>
          <a:xfrm>
            <a:off x="4179350" y="2297544"/>
            <a:ext cx="1000057" cy="800029"/>
          </a:xfrm>
          <a:prstGeom prst="flowChartMagneticDisk">
            <a:avLst/>
          </a:prstGeom>
          <a:solidFill>
            <a:srgbClr val="CC0000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0"/>
          <p:cNvSpPr/>
          <p:nvPr/>
        </p:nvSpPr>
        <p:spPr>
          <a:xfrm>
            <a:off x="3682650" y="3687744"/>
            <a:ext cx="1000057" cy="800029"/>
          </a:xfrm>
          <a:prstGeom prst="flowChartMagneticDisk">
            <a:avLst/>
          </a:prstGeom>
          <a:solidFill>
            <a:srgbClr val="CC0000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0"/>
          <p:cNvSpPr/>
          <p:nvPr/>
        </p:nvSpPr>
        <p:spPr>
          <a:xfrm>
            <a:off x="2806338" y="1226994"/>
            <a:ext cx="1000057" cy="800029"/>
          </a:xfrm>
          <a:prstGeom prst="flowChartMagneticDisk">
            <a:avLst/>
          </a:prstGeom>
          <a:solidFill>
            <a:srgbClr val="CC0000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0"/>
          <p:cNvSpPr/>
          <p:nvPr/>
        </p:nvSpPr>
        <p:spPr>
          <a:xfrm>
            <a:off x="1888475" y="3687744"/>
            <a:ext cx="1000057" cy="800029"/>
          </a:xfrm>
          <a:prstGeom prst="flowChartMagneticDisk">
            <a:avLst/>
          </a:prstGeom>
          <a:solidFill>
            <a:srgbClr val="CC0000"/>
          </a:solidFill>
          <a:ln cap="flat" cmpd="sng" w="9525">
            <a:solidFill>
              <a:srgbClr val="0F2F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"/>
          <p:cNvSpPr txBox="1"/>
          <p:nvPr>
            <p:ph type="title"/>
          </p:nvPr>
        </p:nvSpPr>
        <p:spPr>
          <a:xfrm>
            <a:off x="2036450" y="1531050"/>
            <a:ext cx="3841200" cy="17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Distributed Applications</a:t>
            </a:r>
            <a:endParaRPr sz="48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grpSp>
        <p:nvGrpSpPr>
          <p:cNvPr id="251" name="Google Shape;251;p21"/>
          <p:cNvGrpSpPr/>
          <p:nvPr/>
        </p:nvGrpSpPr>
        <p:grpSpPr>
          <a:xfrm>
            <a:off x="-106843" y="1614453"/>
            <a:ext cx="1850969" cy="1914586"/>
            <a:chOff x="-858390" y="4477832"/>
            <a:chExt cx="4092348" cy="4233000"/>
          </a:xfrm>
        </p:grpSpPr>
        <p:sp>
          <p:nvSpPr>
            <p:cNvPr id="252" name="Google Shape;252;p21"/>
            <p:cNvSpPr/>
            <p:nvPr/>
          </p:nvSpPr>
          <p:spPr>
            <a:xfrm>
              <a:off x="2099658" y="6974920"/>
              <a:ext cx="1134300" cy="1716600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1777142" y="4477832"/>
              <a:ext cx="14559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-525459" y="4477832"/>
              <a:ext cx="26466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rgbClr val="27C7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-858390" y="4477832"/>
              <a:ext cx="3003000" cy="42330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rgbClr val="1B243B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