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6" r:id="rId2"/>
    <p:sldId id="297" r:id="rId3"/>
    <p:sldId id="292" r:id="rId4"/>
    <p:sldId id="299" r:id="rId5"/>
    <p:sldId id="29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302" r:id="rId22"/>
    <p:sldId id="300" r:id="rId23"/>
    <p:sldId id="271" r:id="rId24"/>
    <p:sldId id="272" r:id="rId25"/>
    <p:sldId id="294" r:id="rId26"/>
    <p:sldId id="295" r:id="rId27"/>
    <p:sldId id="273" r:id="rId28"/>
    <p:sldId id="274" r:id="rId29"/>
    <p:sldId id="275" r:id="rId30"/>
    <p:sldId id="30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91" r:id="rId44"/>
    <p:sldId id="288" r:id="rId45"/>
    <p:sldId id="289" r:id="rId46"/>
    <p:sldId id="290" r:id="rId47"/>
    <p:sldId id="298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70031"/>
  </p:normalViewPr>
  <p:slideViewPr>
    <p:cSldViewPr>
      <p:cViewPr varScale="1">
        <p:scale>
          <a:sx n="77" d="100"/>
          <a:sy n="77" d="100"/>
        </p:scale>
        <p:origin x="240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7869-F5CC-064D-8888-1359DC57DC66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6E62-795C-7B4D-BAC1-53A76870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are borrowed from Jan </a:t>
            </a:r>
            <a:r>
              <a:rPr lang="en-US" dirty="0" err="1" smtClean="0"/>
              <a:t>Möller</a:t>
            </a:r>
            <a:endParaRPr lang="en-US" dirty="0" smtClean="0"/>
          </a:p>
          <a:p>
            <a:r>
              <a:rPr lang="en-US" dirty="0" smtClean="0"/>
              <a:t>I asked him,</a:t>
            </a:r>
            <a:r>
              <a:rPr lang="en-US" baseline="0" dirty="0" smtClean="0"/>
              <a:t> he’s happy me using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block looks like?</a:t>
            </a:r>
          </a:p>
          <a:p>
            <a:r>
              <a:rPr lang="en-US" dirty="0" smtClean="0"/>
              <a:t>Header and payload </a:t>
            </a:r>
            <a:r>
              <a:rPr lang="is-IS" dirty="0" smtClean="0"/>
              <a:t>… payload are all the transactions</a:t>
            </a:r>
            <a:endParaRPr lang="en-US" dirty="0" smtClean="0"/>
          </a:p>
          <a:p>
            <a:r>
              <a:rPr lang="en-US" dirty="0" smtClean="0"/>
              <a:t>The relevant thing here is the Block-header</a:t>
            </a:r>
          </a:p>
          <a:p>
            <a:r>
              <a:rPr lang="en-US" dirty="0" smtClean="0"/>
              <a:t>Contains the sha256 hash of the previous Block-Hash</a:t>
            </a:r>
          </a:p>
          <a:p>
            <a:r>
              <a:rPr lang="en-US" dirty="0" smtClean="0"/>
              <a:t>There are some things in the header </a:t>
            </a:r>
            <a:r>
              <a:rPr lang="is-IS" dirty="0" smtClean="0"/>
              <a:t>… calculate the hash and you’re done ... </a:t>
            </a:r>
            <a:r>
              <a:rPr lang="en-US" dirty="0" smtClean="0"/>
              <a:t>H</a:t>
            </a:r>
            <a:r>
              <a:rPr lang="is-IS" dirty="0" smtClean="0"/>
              <a:t>owever</a:t>
            </a:r>
          </a:p>
          <a:p>
            <a:endParaRPr lang="is-IS" dirty="0" smtClean="0"/>
          </a:p>
          <a:p>
            <a:r>
              <a:rPr lang="en-US" dirty="0" smtClean="0"/>
              <a:t>H</a:t>
            </a:r>
            <a:r>
              <a:rPr lang="is-IS" dirty="0" smtClean="0"/>
              <a:t>ere is a 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must be below the target difficulty!</a:t>
            </a:r>
          </a:p>
          <a:p>
            <a:r>
              <a:rPr lang="en-US" baseline="0" dirty="0" smtClean="0"/>
              <a:t>What does that mean?</a:t>
            </a:r>
          </a:p>
          <a:p>
            <a:r>
              <a:rPr lang="en-US" baseline="0" dirty="0" smtClean="0"/>
              <a:t>Simple said, the difficulty is more or less the number of zeros the hash must have in the beginning of the value</a:t>
            </a:r>
          </a:p>
          <a:p>
            <a:r>
              <a:rPr lang="en-US" baseline="0" dirty="0" smtClean="0"/>
              <a:t>So it’s not trivial to have that result. So you can vary a value in the </a:t>
            </a:r>
            <a:r>
              <a:rPr lang="en-US" baseline="0" dirty="0" err="1" smtClean="0"/>
              <a:t>bloch</a:t>
            </a:r>
            <a:r>
              <a:rPr lang="en-US" baseline="0" dirty="0" smtClean="0"/>
              <a:t>-header and that is the nonce-field</a:t>
            </a:r>
          </a:p>
          <a:p>
            <a:r>
              <a:rPr lang="en-US" baseline="0" dirty="0" smtClean="0"/>
              <a:t>You can vary the nonce-value and put in a random-value calculate </a:t>
            </a:r>
            <a:r>
              <a:rPr lang="is-IS" baseline="0" dirty="0" smtClean="0"/>
              <a:t>… check ... </a:t>
            </a:r>
            <a:r>
              <a:rPr lang="en-US" baseline="0" dirty="0" smtClean="0"/>
              <a:t>R</a:t>
            </a:r>
            <a:r>
              <a:rPr lang="is-IS" baseline="0" dirty="0" smtClean="0"/>
              <a:t>edo</a:t>
            </a:r>
          </a:p>
          <a:p>
            <a:endParaRPr lang="is-IS" baseline="0" dirty="0" smtClean="0"/>
          </a:p>
          <a:p>
            <a:r>
              <a:rPr lang="is-IS" baseline="0" dirty="0" smtClean="0"/>
              <a:t>Because a lot people do that in parallel, we can solve the problem</a:t>
            </a:r>
          </a:p>
          <a:p>
            <a:r>
              <a:rPr lang="is-IS" baseline="0" dirty="0" smtClean="0"/>
              <a:t>However, miners change over time, sometimes more sometimes less miners</a:t>
            </a:r>
          </a:p>
          <a:p>
            <a:endParaRPr lang="is-IS" baseline="0" dirty="0" smtClean="0"/>
          </a:p>
          <a:p>
            <a:r>
              <a:rPr lang="is-IS" baseline="0" dirty="0" smtClean="0"/>
              <a:t>We have to vary the difficulty according to the hashrate of the network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network adapts the difficulty based on the hash-rate</a:t>
            </a:r>
          </a:p>
          <a:p>
            <a:r>
              <a:rPr lang="en-US" baseline="0" dirty="0" smtClean="0"/>
              <a:t>Every 2 weeks the networks checks </a:t>
            </a:r>
            <a:r>
              <a:rPr lang="en-US" baseline="0" dirty="0" err="1" smtClean="0"/>
              <a:t>wether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More or less than 10 mins are used to find the solution in average</a:t>
            </a:r>
          </a:p>
          <a:p>
            <a:r>
              <a:rPr lang="en-US" baseline="0" dirty="0" smtClean="0"/>
              <a:t>If less </a:t>
            </a:r>
            <a:r>
              <a:rPr lang="en-US" baseline="0" dirty="0" smtClean="0">
                <a:sym typeface="Wingdings"/>
              </a:rPr>
              <a:t> reduce the difficulty</a:t>
            </a:r>
          </a:p>
          <a:p>
            <a:r>
              <a:rPr lang="en-US" baseline="0" dirty="0" smtClean="0">
                <a:sym typeface="Wingdings"/>
              </a:rPr>
              <a:t>If more than 10 mins  </a:t>
            </a:r>
            <a:r>
              <a:rPr lang="en-US" baseline="0" dirty="0" err="1" smtClean="0">
                <a:sym typeface="Wingdings"/>
              </a:rPr>
              <a:t>increade</a:t>
            </a:r>
            <a:r>
              <a:rPr lang="en-US" baseline="0" dirty="0" smtClean="0">
                <a:sym typeface="Wingdings"/>
              </a:rPr>
              <a:t> the </a:t>
            </a:r>
            <a:r>
              <a:rPr lang="en-US" baseline="0" dirty="0" err="1" smtClean="0">
                <a:sym typeface="Wingdings"/>
              </a:rPr>
              <a:t>dificulty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Because of that, on average  10 mins</a:t>
            </a: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found a solution, you want to propagate your solution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if you’ve propagated your solution, all the miners will stop working on their block</a:t>
            </a:r>
          </a:p>
          <a:p>
            <a:r>
              <a:rPr lang="en-US" baseline="0" dirty="0" smtClean="0"/>
              <a:t>Start working on the new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 longest chain wins. That’s the rule.</a:t>
            </a:r>
          </a:p>
          <a:p>
            <a:r>
              <a:rPr lang="en-US" baseline="0" dirty="0" smtClean="0"/>
              <a:t>So smaller chains will be ignored.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the solution is now found in two different parts of the network, you have a fork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found a solution, you want to propagate your solution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if you’ve propagated your solution, all the miners will stop working on their block</a:t>
            </a:r>
          </a:p>
          <a:p>
            <a:r>
              <a:rPr lang="en-US" baseline="0" dirty="0" smtClean="0"/>
              <a:t>Start working on the new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 longest chain wins. That’s the rule.</a:t>
            </a:r>
          </a:p>
          <a:p>
            <a:r>
              <a:rPr lang="en-US" baseline="0" dirty="0" smtClean="0"/>
              <a:t>So smaller chains will be ignored.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the solution is now found in two different parts of the network, you have a fork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 found a solution, you want to propagate your solution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if you’ve propagated your solution, all the miners will stop working on their block</a:t>
            </a:r>
          </a:p>
          <a:p>
            <a:r>
              <a:rPr lang="en-US" baseline="0" dirty="0" smtClean="0"/>
              <a:t>Start working on the new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 longest chain wins. That’s the rule.</a:t>
            </a:r>
          </a:p>
          <a:p>
            <a:r>
              <a:rPr lang="en-US" baseline="0" dirty="0" smtClean="0"/>
              <a:t>So smaller chains will be ignored.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the solution is now found in two different parts of the network, you have a fork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Eventually, they</a:t>
            </a:r>
            <a:r>
              <a:rPr lang="en-US" baseline="0" dirty="0" smtClean="0"/>
              <a:t> will find a new block and now one chain is longer than the other</a:t>
            </a:r>
          </a:p>
          <a:p>
            <a:r>
              <a:rPr lang="en-US" baseline="0" dirty="0" smtClean="0"/>
              <a:t>Everyone agreed again on the new longest chain </a:t>
            </a:r>
            <a:endParaRPr lang="en-US" dirty="0" smtClean="0"/>
          </a:p>
          <a:p>
            <a:r>
              <a:rPr lang="en-US" dirty="0" smtClean="0"/>
              <a:t>The longest chain wins</a:t>
            </a:r>
          </a:p>
          <a:p>
            <a:endParaRPr lang="en-US" dirty="0" smtClean="0"/>
          </a:p>
          <a:p>
            <a:r>
              <a:rPr lang="en-US" dirty="0" smtClean="0"/>
              <a:t>So that’s it about distribution of new bitcoins and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let’s go to the transactions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the public/private-keys are some kind of bank-account</a:t>
            </a:r>
          </a:p>
          <a:p>
            <a:r>
              <a:rPr lang="en-US" baseline="0" dirty="0" smtClean="0"/>
              <a:t>Think of it like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-public-private keys.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the private part </a:t>
            </a:r>
            <a:r>
              <a:rPr lang="is-IS" baseline="0" dirty="0" smtClean="0"/>
              <a:t>… well ... private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some</a:t>
            </a:r>
            <a:r>
              <a:rPr lang="en-US" baseline="0" dirty="0" smtClean="0"/>
              <a:t> reason the public-key is not used as bank-account but bitcoin-addresses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Pay-2-pubkey and, with 3 prefix pay to </a:t>
            </a:r>
            <a:r>
              <a:rPr lang="en-US" baseline="0" dirty="0" err="1" smtClean="0"/>
              <a:t>scripthash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Released</a:t>
            </a:r>
            <a:r>
              <a:rPr lang="en-US" baseline="0" dirty="0" smtClean="0"/>
              <a:t> into a cryptographic mailing-list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Topic of the </a:t>
            </a:r>
            <a:r>
              <a:rPr lang="en-US" baseline="0" dirty="0" err="1" smtClean="0"/>
              <a:t>mailinglist</a:t>
            </a:r>
            <a:r>
              <a:rPr lang="en-US" baseline="0" dirty="0" smtClean="0"/>
              <a:t> was “make a totally </a:t>
            </a:r>
            <a:r>
              <a:rPr lang="en-US" baseline="0" dirty="0" err="1" smtClean="0"/>
              <a:t>decentralised</a:t>
            </a:r>
            <a:r>
              <a:rPr lang="en-US" baseline="0" dirty="0" smtClean="0"/>
              <a:t> money” kind of holy grail</a:t>
            </a:r>
          </a:p>
          <a:p>
            <a:r>
              <a:rPr lang="en-US" baseline="0" dirty="0" smtClean="0"/>
              <a:t>Roughly 10 pages paper</a:t>
            </a:r>
          </a:p>
          <a:p>
            <a:r>
              <a:rPr lang="en-US" baseline="0" dirty="0" smtClean="0"/>
              <a:t>No one believed him</a:t>
            </a:r>
          </a:p>
          <a:p>
            <a:r>
              <a:rPr lang="en-US" dirty="0" smtClean="0"/>
              <a:t>He implemented</a:t>
            </a:r>
            <a:r>
              <a:rPr lang="en-US" baseline="0" dirty="0" smtClean="0"/>
              <a:t> that idea, network started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Disappeared in 2010, but he was not needed anymore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3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some</a:t>
            </a:r>
            <a:r>
              <a:rPr lang="en-US" baseline="0" dirty="0" smtClean="0"/>
              <a:t> reason the public-key is not used as bank-account but bitcoin-addresses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Input from three</a:t>
            </a:r>
            <a:r>
              <a:rPr lang="is-IS" baseline="0" dirty="0" smtClean="0"/>
              <a:t> different addresses and output to 2 other addresses</a:t>
            </a:r>
            <a:endParaRPr lang="is-IS" dirty="0" smtClean="0"/>
          </a:p>
          <a:p>
            <a:endParaRPr lang="is-IS" dirty="0" smtClean="0"/>
          </a:p>
          <a:p>
            <a:r>
              <a:rPr lang="is-IS" dirty="0" smtClean="0"/>
              <a:t>… also the transaction-hash gives you an ID of the transactions</a:t>
            </a:r>
          </a:p>
          <a:p>
            <a:endParaRPr lang="is-IS" dirty="0" smtClean="0"/>
          </a:p>
          <a:p>
            <a:r>
              <a:rPr lang="en-US" dirty="0" smtClean="0"/>
              <a:t>H</a:t>
            </a:r>
            <a:r>
              <a:rPr lang="is-IS" dirty="0" smtClean="0"/>
              <a:t>oewer, that is simplified, so let’s have</a:t>
            </a:r>
            <a:r>
              <a:rPr lang="is-IS" baseline="0" dirty="0" smtClean="0"/>
              <a:t> a closer look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6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to Bitcoin-addresses</a:t>
            </a:r>
          </a:p>
          <a:p>
            <a:endParaRPr lang="en-US" dirty="0" smtClean="0"/>
          </a:p>
          <a:p>
            <a:r>
              <a:rPr lang="en-US" dirty="0" smtClean="0"/>
              <a:t>But input is  not simply from an address</a:t>
            </a:r>
          </a:p>
          <a:p>
            <a:endParaRPr lang="en-US" dirty="0" smtClean="0"/>
          </a:p>
          <a:p>
            <a:r>
              <a:rPr lang="en-US" dirty="0" smtClean="0"/>
              <a:t>Input needs funding and funding is coming from other transactions</a:t>
            </a:r>
          </a:p>
          <a:p>
            <a:endParaRPr lang="en-US" dirty="0" smtClean="0"/>
          </a:p>
          <a:p>
            <a:r>
              <a:rPr lang="en-US" dirty="0" smtClean="0"/>
              <a:t>So let’s search for transactions which send bitcoins to my addresses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are,</a:t>
            </a:r>
            <a:r>
              <a:rPr lang="en-US" baseline="0" dirty="0" smtClean="0"/>
              <a:t> we’ve found 3 transactions and we now referring to 3 distinct outputs of these 3 </a:t>
            </a:r>
            <a:r>
              <a:rPr lang="en-US" baseline="0" dirty="0" err="1" smtClean="0"/>
              <a:t>transations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So we need to spend the whole</a:t>
            </a:r>
            <a:r>
              <a:rPr lang="en-US" baseline="0" dirty="0" smtClean="0"/>
              <a:t> output. So either a output is used or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means that I need an additional output for the difference: 2BTC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Change-address, I can redirect that money to one of my addresses: change-outputs (can be spent later)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like if you get change back in real-life if you use a 10 Dollar bill and get 2 dollars back as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3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nothing is for free </a:t>
            </a:r>
            <a:r>
              <a:rPr lang="is-IS" dirty="0" smtClean="0"/>
              <a:t>… spam-resistence</a:t>
            </a:r>
            <a:r>
              <a:rPr lang="is-IS" baseline="0" dirty="0" smtClean="0"/>
              <a:t> ... </a:t>
            </a:r>
            <a:r>
              <a:rPr lang="en-US" baseline="0" dirty="0" smtClean="0"/>
              <a:t>I</a:t>
            </a:r>
            <a:r>
              <a:rPr lang="is-IS" baseline="0" dirty="0" smtClean="0"/>
              <a:t>ncentive for miners in order to mine my transaction</a:t>
            </a:r>
          </a:p>
          <a:p>
            <a:endParaRPr lang="is-IS" baseline="0" dirty="0" smtClean="0"/>
          </a:p>
          <a:p>
            <a:r>
              <a:rPr lang="en-US" baseline="0" dirty="0" smtClean="0"/>
              <a:t>S</a:t>
            </a:r>
            <a:r>
              <a:rPr lang="is-IS" baseline="0" dirty="0" smtClean="0"/>
              <a:t>o the difference of the output and the input is for the miner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proof that I can do that </a:t>
            </a:r>
            <a:r>
              <a:rPr lang="en-US" dirty="0" err="1" smtClean="0"/>
              <a:t>transacion</a:t>
            </a:r>
            <a:r>
              <a:rPr lang="en-US" dirty="0" smtClean="0"/>
              <a:t>, I have to sign each</a:t>
            </a:r>
            <a:r>
              <a:rPr lang="en-US" baseline="0" dirty="0" smtClean="0"/>
              <a:t> input</a:t>
            </a:r>
          </a:p>
          <a:p>
            <a:endParaRPr lang="en-US" baseline="0" dirty="0" smtClean="0"/>
          </a:p>
          <a:p>
            <a:r>
              <a:rPr lang="is-IS" baseline="0" dirty="0" smtClean="0"/>
              <a:t>… with the private key of that address where the corresponding output is coming from</a:t>
            </a:r>
          </a:p>
          <a:p>
            <a:endParaRPr lang="is-I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en.bitcoin.it</a:t>
            </a:r>
            <a:r>
              <a:rPr lang="en-US" dirty="0" smtClean="0"/>
              <a:t>/wiki/</a:t>
            </a:r>
            <a:r>
              <a:rPr lang="en-US" dirty="0" err="1" smtClean="0"/>
              <a:t>Transaction#Pay-to-PubkeyHash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16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uncorfirmed</a:t>
            </a:r>
            <a:r>
              <a:rPr lang="en-US" dirty="0" smtClean="0"/>
              <a:t> transactions are collected</a:t>
            </a:r>
            <a:r>
              <a:rPr lang="en-US" baseline="0" dirty="0" smtClean="0"/>
              <a:t> by the miners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select these transactions which they would like to introduce into the next block (fees!)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actually now the payload of the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</a:t>
            </a:r>
            <a:r>
              <a:rPr lang="en-US" baseline="0" dirty="0" err="1" smtClean="0"/>
              <a:t>theblock</a:t>
            </a:r>
            <a:r>
              <a:rPr lang="en-US" baseline="0" dirty="0" smtClean="0"/>
              <a:t>-header is the </a:t>
            </a:r>
            <a:r>
              <a:rPr lang="en-US" baseline="0" dirty="0" err="1" smtClean="0"/>
              <a:t>merkle</a:t>
            </a:r>
            <a:r>
              <a:rPr lang="en-US" baseline="0" dirty="0" smtClean="0"/>
              <a:t>-root of all the transactions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(think about a hash of hashes of all the transactions)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Calculates the </a:t>
            </a:r>
            <a:r>
              <a:rPr lang="en-US" baseline="0" dirty="0" err="1" smtClean="0"/>
              <a:t>merke</a:t>
            </a:r>
            <a:r>
              <a:rPr lang="en-US" baseline="0" dirty="0" smtClean="0"/>
              <a:t>-root </a:t>
            </a:r>
            <a:r>
              <a:rPr lang="is-IS" baseline="0" dirty="0" smtClean="0"/>
              <a:t>… then varies the nonce and start trying to mine ... </a:t>
            </a:r>
            <a:r>
              <a:rPr lang="en-US" baseline="0" dirty="0" smtClean="0"/>
              <a:t>W</a:t>
            </a:r>
            <a:r>
              <a:rPr lang="is-IS" baseline="0" dirty="0" smtClean="0"/>
              <a:t>hen found ... </a:t>
            </a:r>
            <a:r>
              <a:rPr lang="en-US" baseline="0" dirty="0" smtClean="0"/>
              <a:t>B</a:t>
            </a:r>
            <a:r>
              <a:rPr lang="is-IS" baseline="0" dirty="0" smtClean="0"/>
              <a:t>lock propagated</a:t>
            </a:r>
          </a:p>
          <a:p>
            <a:endParaRPr lang="is-IS" baseline="0" dirty="0" smtClean="0"/>
          </a:p>
          <a:p>
            <a:r>
              <a:rPr lang="is-IS" baseline="0" dirty="0" smtClean="0"/>
              <a:t>Everyone sees that these ouputs are spent so that i’m not really able to respend it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7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</a:t>
            </a:r>
            <a:r>
              <a:rPr lang="en-US" baseline="0" dirty="0" smtClean="0"/>
              <a:t> revisit forks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miners can decide differently </a:t>
            </a:r>
            <a:r>
              <a:rPr lang="is-IS" baseline="0" dirty="0" smtClean="0"/>
              <a:t>… one adds it ... </a:t>
            </a:r>
            <a:r>
              <a:rPr lang="en-US" baseline="0" dirty="0" smtClean="0"/>
              <a:t>A</a:t>
            </a:r>
            <a:r>
              <a:rPr lang="is-IS" baseline="0" dirty="0" smtClean="0"/>
              <a:t>nother don’t and we have now a fork</a:t>
            </a:r>
          </a:p>
          <a:p>
            <a:endParaRPr lang="is-IS" baseline="0" dirty="0" smtClean="0"/>
          </a:p>
          <a:p>
            <a:r>
              <a:rPr lang="is-IS" baseline="0" dirty="0" smtClean="0"/>
              <a:t>However it will be in one chain only once ... </a:t>
            </a:r>
            <a:r>
              <a:rPr lang="en-US" baseline="0" dirty="0" smtClean="0"/>
              <a:t>A</a:t>
            </a:r>
            <a:r>
              <a:rPr lang="is-IS" baseline="0" dirty="0" smtClean="0"/>
              <a:t>nd eventually the longest chain wins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That’s the reason for the 6 blocks rule (sell icecream or sell a car)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p2p protocol where</a:t>
            </a:r>
            <a:r>
              <a:rPr lang="en-US" baseline="0" dirty="0" smtClean="0"/>
              <a:t> the members of the network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Have a full copy of the </a:t>
            </a:r>
            <a:r>
              <a:rPr lang="en-US" baseline="0" dirty="0" err="1" smtClean="0"/>
              <a:t>blockchain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validates the rules of payments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and enforce the rules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unit of account,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8 decimal digits, a </a:t>
            </a:r>
            <a:r>
              <a:rPr lang="en-US" baseline="0" dirty="0" err="1" smtClean="0"/>
              <a:t>satoshi</a:t>
            </a:r>
            <a:r>
              <a:rPr lang="en-US" baseline="0" dirty="0" smtClean="0"/>
              <a:t> is 0,00000001 </a:t>
            </a:r>
            <a:r>
              <a:rPr lang="en-US" baseline="0" dirty="0" err="1" smtClean="0"/>
              <a:t>Btc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Transfer bitcoin from one account/bitcoin address to another in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blocks get validated</a:t>
            </a:r>
          </a:p>
          <a:p>
            <a:r>
              <a:rPr lang="en-US" dirty="0" smtClean="0"/>
              <a:t>They get only in the chain when they are sound and playing by</a:t>
            </a:r>
            <a:r>
              <a:rPr lang="en-US" baseline="0" dirty="0" smtClean="0"/>
              <a:t> the rules</a:t>
            </a:r>
          </a:p>
          <a:p>
            <a:r>
              <a:rPr lang="en-US" baseline="0" dirty="0" smtClean="0"/>
              <a:t>This is also eventually true if the chain splits because only the longest chain counts (eventually)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0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undo a transaction,</a:t>
            </a:r>
            <a:r>
              <a:rPr lang="en-US" baseline="0" dirty="0" smtClean="0"/>
              <a:t> you need to make an alternative reality chain longer than the chain you’re attacking.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Requires more than 50% of the hashing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here are some important properties of payment-systems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cannot print</a:t>
            </a:r>
            <a:r>
              <a:rPr lang="en-US" baseline="0" dirty="0" smtClean="0"/>
              <a:t> money, that would be counterfeiting!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cannot send the same money to two different people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cannot go back in time and simply undo a transaction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all of these payment-system are </a:t>
            </a:r>
            <a:r>
              <a:rPr lang="en-US" baseline="0" dirty="0" err="1" smtClean="0"/>
              <a:t>centralised</a:t>
            </a:r>
            <a:r>
              <a:rPr lang="en-US" baseline="0" dirty="0" smtClean="0"/>
              <a:t> so there is someone who can do these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Money printing by central banks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banks wants, they reverse transaction as they will because money is more or less entries in </a:t>
            </a:r>
            <a:r>
              <a:rPr lang="en-US" baseline="0" dirty="0" err="1" smtClean="0"/>
              <a:t>centralised</a:t>
            </a:r>
            <a:r>
              <a:rPr lang="en-US" baseline="0" dirty="0" smtClean="0"/>
              <a:t> SQL Databases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(well for</a:t>
            </a:r>
            <a:r>
              <a:rPr lang="en-US" baseline="0" dirty="0" smtClean="0"/>
              <a:t> Credit-card you have 2 weeks time but after that </a:t>
            </a:r>
            <a:r>
              <a:rPr lang="is-IS" baseline="0" dirty="0" smtClean="0"/>
              <a:t>… no longer possible)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will only have 21 Millions bitcoin ever in</a:t>
            </a:r>
            <a:r>
              <a:rPr lang="en-US" baseline="0" dirty="0" smtClean="0"/>
              <a:t> existence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a transaction is done, No one can ever undo them again (Let’s look at the details later)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no double-spending (edge-cases will look later)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 central authority needed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Trust in mathematics</a:t>
            </a:r>
            <a:r>
              <a:rPr lang="en-US" baseline="0" dirty="0" smtClean="0"/>
              <a:t> and cryptography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2013 we see the first halving, so after</a:t>
            </a:r>
            <a:r>
              <a:rPr lang="en-US" baseline="0" dirty="0" smtClean="0"/>
              <a:t> that you have only 25 bitcoins</a:t>
            </a:r>
          </a:p>
          <a:p>
            <a:r>
              <a:rPr lang="en-US" baseline="0" dirty="0" smtClean="0"/>
              <a:t>In 2017 on the graph is supposed to be a second halving, but that was actually last Saturday</a:t>
            </a:r>
          </a:p>
          <a:p>
            <a:r>
              <a:rPr lang="en-US" baseline="0" dirty="0" smtClean="0"/>
              <a:t>So you see that about 75% of the bitcoins are already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heart of the intervention is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public database where all the transactions are recorded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databases gets replicated and copied to all the member-nodes </a:t>
            </a:r>
          </a:p>
          <a:p>
            <a:r>
              <a:rPr lang="en-US" baseline="0" dirty="0" smtClean="0"/>
              <a:t>The member-nodes will check each of them this database so that rules are enforced</a:t>
            </a:r>
          </a:p>
          <a:p>
            <a:r>
              <a:rPr lang="en-US" baseline="0" dirty="0" smtClean="0"/>
              <a:t>So now </a:t>
            </a:r>
            <a:r>
              <a:rPr lang="is-IS" baseline="0" dirty="0" smtClean="0"/>
              <a:t>… how does a new block come into existence?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,</a:t>
            </a:r>
            <a:r>
              <a:rPr lang="en-US" baseline="0" dirty="0" smtClean="0"/>
              <a:t> well a chain of blocks</a:t>
            </a:r>
          </a:p>
          <a:p>
            <a:r>
              <a:rPr lang="en-US" baseline="0" dirty="0" smtClean="0"/>
              <a:t>So everyone can try to add a new block at the end of the chain</a:t>
            </a:r>
          </a:p>
          <a:p>
            <a:r>
              <a:rPr lang="en-US" baseline="0" dirty="0" smtClean="0"/>
              <a:t>So the challenge is now that we somehow need to make that predictable:</a:t>
            </a:r>
          </a:p>
          <a:p>
            <a:r>
              <a:rPr lang="en-US" baseline="0" dirty="0" smtClean="0"/>
              <a:t>We need one of these blocks every 10 minutes on average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how does that work? We need cryptography for that:</a:t>
            </a:r>
          </a:p>
          <a:p>
            <a:r>
              <a:rPr lang="en-US" baseline="0" dirty="0" err="1" smtClean="0"/>
              <a:t>Hashfunctions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6E62-795C-7B4D-BAC1-53A7687008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20155" y="2333244"/>
            <a:ext cx="2255520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64352" y="2346960"/>
            <a:ext cx="2220468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68161" y="2358135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69" y="432053"/>
                </a:lnTo>
                <a:lnTo>
                  <a:pt x="216026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8161" y="2358135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69" y="432053"/>
                </a:lnTo>
                <a:lnTo>
                  <a:pt x="216026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6387" y="0"/>
            <a:ext cx="8470011" cy="685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65" y="204342"/>
            <a:ext cx="8046669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2763"/>
            <a:ext cx="8072119" cy="421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4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90.png"/><Relationship Id="rId7" Type="http://schemas.openxmlformats.org/officeDocument/2006/relationships/image" Target="../media/image2.png"/><Relationship Id="rId8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108.png"/><Relationship Id="rId8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10" Type="http://schemas.openxmlformats.org/officeDocument/2006/relationships/image" Target="../media/image2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10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png"/><Relationship Id="rId10" Type="http://schemas.openxmlformats.org/officeDocument/2006/relationships/image" Target="../media/image2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10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10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png"/><Relationship Id="rId29" Type="http://schemas.openxmlformats.org/officeDocument/2006/relationships/image" Target="../media/image111.png"/><Relationship Id="rId30" Type="http://schemas.openxmlformats.org/officeDocument/2006/relationships/image" Target="../media/image112.png"/><Relationship Id="rId31" Type="http://schemas.openxmlformats.org/officeDocument/2006/relationships/image" Target="../media/image113.png"/><Relationship Id="rId10" Type="http://schemas.openxmlformats.org/officeDocument/2006/relationships/image" Target="../media/image2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png"/><Relationship Id="rId12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134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5.png"/><Relationship Id="rId4" Type="http://schemas.openxmlformats.org/officeDocument/2006/relationships/image" Target="../media/image7.png"/><Relationship Id="rId5" Type="http://schemas.openxmlformats.org/officeDocument/2006/relationships/image" Target="../media/image136.png"/><Relationship Id="rId6" Type="http://schemas.openxmlformats.org/officeDocument/2006/relationships/image" Target="../media/image69.png"/><Relationship Id="rId7" Type="http://schemas.openxmlformats.org/officeDocument/2006/relationships/image" Target="../media/image10.png"/><Relationship Id="rId8" Type="http://schemas.openxmlformats.org/officeDocument/2006/relationships/image" Target="../media/image137.png"/><Relationship Id="rId9" Type="http://schemas.openxmlformats.org/officeDocument/2006/relationships/image" Target="../media/image12.png"/><Relationship Id="rId10" Type="http://schemas.openxmlformats.org/officeDocument/2006/relationships/image" Target="../media/image138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9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67.png"/><Relationship Id="rId4" Type="http://schemas.openxmlformats.org/officeDocument/2006/relationships/image" Target="../media/image155.png"/><Relationship Id="rId5" Type="http://schemas.openxmlformats.org/officeDocument/2006/relationships/image" Target="../media/image74.png"/><Relationship Id="rId6" Type="http://schemas.openxmlformats.org/officeDocument/2006/relationships/image" Target="../media/image70.png"/><Relationship Id="rId7" Type="http://schemas.openxmlformats.org/officeDocument/2006/relationships/image" Target="../media/image156.png"/><Relationship Id="rId8" Type="http://schemas.openxmlformats.org/officeDocument/2006/relationships/image" Target="../media/image148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65" y="204342"/>
            <a:ext cx="8046669" cy="1107996"/>
          </a:xfrm>
        </p:spPr>
        <p:txBody>
          <a:bodyPr/>
          <a:lstStyle/>
          <a:p>
            <a:r>
              <a:rPr lang="en-US" sz="3600" dirty="0" err="1" smtClean="0"/>
              <a:t>Lunchtalk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How the Bitcoin Protocol actually works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2763"/>
            <a:ext cx="8072119" cy="39087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Kim Neunert (</a:t>
            </a:r>
            <a:r>
              <a:rPr lang="en-US" sz="2800" dirty="0" err="1" smtClean="0"/>
              <a:t>hybris</a:t>
            </a:r>
            <a:r>
              <a:rPr lang="en-US" sz="2800" dirty="0" smtClean="0"/>
              <a:t> </a:t>
            </a:r>
            <a:r>
              <a:rPr lang="en-US" sz="2800" dirty="0" smtClean="0"/>
              <a:t>P&amp;T Infrastructure)</a:t>
            </a:r>
            <a:endParaRPr lang="en-US" sz="2800" dirty="0" smtClean="0"/>
          </a:p>
          <a:p>
            <a:r>
              <a:rPr lang="en-US" sz="2000" dirty="0" smtClean="0"/>
              <a:t>Researching Bitcoin since about December 2014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4000" spc="-10" dirty="0"/>
              <a:t>Properties </a:t>
            </a:r>
            <a:r>
              <a:rPr sz="4000" spc="-5" dirty="0"/>
              <a:t>of Common </a:t>
            </a:r>
            <a:r>
              <a:rPr sz="4000" spc="-10" dirty="0"/>
              <a:t>Digital</a:t>
            </a:r>
            <a:r>
              <a:rPr sz="4000" spc="-35" dirty="0"/>
              <a:t> </a:t>
            </a:r>
            <a:r>
              <a:rPr sz="4000" spc="-30" dirty="0"/>
              <a:t>Payment</a:t>
            </a:r>
            <a:endParaRPr sz="4000"/>
          </a:p>
          <a:p>
            <a:pPr marL="2540" algn="ctr">
              <a:lnSpc>
                <a:spcPct val="100000"/>
              </a:lnSpc>
            </a:pPr>
            <a:r>
              <a:rPr sz="4000" spc="-30" dirty="0"/>
              <a:t>Systems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6497955" cy="388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Counterfeiting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3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can't increase money supply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 </a:t>
            </a:r>
            <a:r>
              <a:rPr sz="3200" spc="-5" dirty="0">
                <a:latin typeface="Calibri"/>
                <a:cs typeface="Calibri"/>
              </a:rPr>
              <a:t>Double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Spending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3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can't spend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value 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Transaction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irreversibility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3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can't undo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707514">
              <a:lnSpc>
                <a:spcPct val="100000"/>
              </a:lnSpc>
            </a:pPr>
            <a:r>
              <a:rPr spc="-5" dirty="0"/>
              <a:t>Properties </a:t>
            </a:r>
            <a:r>
              <a:rPr dirty="0"/>
              <a:t>of</a:t>
            </a:r>
            <a:r>
              <a:rPr spc="-110" dirty="0"/>
              <a:t> </a:t>
            </a:r>
            <a:r>
              <a:rPr spc="-15" dirty="0"/>
              <a:t>Bitcoin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6903084" cy="388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Counterfeiting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15" dirty="0">
                <a:latin typeface="Calibri"/>
                <a:cs typeface="Calibri"/>
              </a:rPr>
              <a:t>NOBODY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increase money supply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Transaction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irreversibility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15" dirty="0">
                <a:latin typeface="Calibri"/>
                <a:cs typeface="Calibri"/>
              </a:rPr>
              <a:t>NOBODY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undo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 </a:t>
            </a:r>
            <a:r>
              <a:rPr sz="3200" spc="-5" dirty="0">
                <a:latin typeface="Calibri"/>
                <a:cs typeface="Calibri"/>
              </a:rPr>
              <a:t>Double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Spending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b="1" spc="-15" dirty="0">
                <a:latin typeface="Calibri"/>
                <a:cs typeface="Calibri"/>
              </a:rPr>
              <a:t>NOBODY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spend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value 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134110">
              <a:lnSpc>
                <a:spcPct val="100000"/>
              </a:lnSpc>
            </a:pPr>
            <a:r>
              <a:rPr spc="-15" dirty="0"/>
              <a:t>Bitcoin </a:t>
            </a:r>
            <a:r>
              <a:rPr spc="-10" dirty="0"/>
              <a:t>Solves </a:t>
            </a:r>
            <a:r>
              <a:rPr spc="-75" dirty="0"/>
              <a:t>Two</a:t>
            </a:r>
            <a:r>
              <a:rPr spc="-50" dirty="0"/>
              <a:t> </a:t>
            </a:r>
            <a:r>
              <a:rPr spc="-5" dirty="0"/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6371"/>
            <a:ext cx="7597140" cy="300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Eliminates trust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5" dirty="0">
                <a:latin typeface="Calibri"/>
                <a:cs typeface="Calibri"/>
              </a:rPr>
              <a:t>central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authority</a:t>
            </a:r>
            <a:endParaRPr sz="3200">
              <a:latin typeface="Calibri"/>
              <a:cs typeface="Calibri"/>
            </a:endParaRPr>
          </a:p>
          <a:p>
            <a:pPr marL="469900" marR="1684020">
              <a:lnSpc>
                <a:spcPct val="120100"/>
              </a:lnSpc>
              <a:spcBef>
                <a:spcPts val="40"/>
              </a:spcBef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trust </a:t>
            </a:r>
            <a:r>
              <a:rPr sz="2400" dirty="0">
                <a:latin typeface="Calibri"/>
                <a:cs typeface="Calibri"/>
              </a:rPr>
              <a:t>the rules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protocol enforced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5" dirty="0">
                <a:latin typeface="Calibri"/>
                <a:cs typeface="Calibri"/>
              </a:rPr>
              <a:t>mathematics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cryptography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Distribution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funds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distribute value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currency?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638935">
              <a:lnSpc>
                <a:spcPct val="100000"/>
              </a:lnSpc>
            </a:pPr>
            <a:r>
              <a:rPr spc="-5" dirty="0"/>
              <a:t>Distribution </a:t>
            </a:r>
            <a:r>
              <a:rPr dirty="0"/>
              <a:t>of</a:t>
            </a:r>
            <a:r>
              <a:rPr spc="-55" dirty="0"/>
              <a:t> </a:t>
            </a:r>
            <a:r>
              <a:rPr spc="-5" dirty="0"/>
              <a:t>Funds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6371"/>
            <a:ext cx="8041005" cy="266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Every </a:t>
            </a:r>
            <a:r>
              <a:rPr sz="3200" dirty="0">
                <a:latin typeface="Calibri"/>
                <a:cs typeface="Calibri"/>
              </a:rPr>
              <a:t>10 </a:t>
            </a:r>
            <a:r>
              <a:rPr sz="3200" spc="-10" dirty="0">
                <a:latin typeface="Calibri"/>
                <a:cs typeface="Calibri"/>
              </a:rPr>
              <a:t>minutes </a:t>
            </a:r>
            <a:r>
              <a:rPr sz="3200" dirty="0">
                <a:latin typeface="Calibri"/>
                <a:cs typeface="Calibri"/>
              </a:rPr>
              <a:t>since </a:t>
            </a:r>
            <a:r>
              <a:rPr sz="3200" spc="-5" dirty="0">
                <a:latin typeface="Calibri"/>
                <a:cs typeface="Calibri"/>
              </a:rPr>
              <a:t>inception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“random”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node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Bitcoin network receives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reward.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28384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reward </a:t>
            </a:r>
            <a:r>
              <a:rPr sz="3200" spc="-20" dirty="0">
                <a:latin typeface="Calibri"/>
                <a:cs typeface="Calibri"/>
              </a:rPr>
              <a:t>started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50 </a:t>
            </a:r>
            <a:r>
              <a:rPr sz="3200" spc="-10" dirty="0">
                <a:latin typeface="Calibri"/>
                <a:cs typeface="Calibri"/>
              </a:rPr>
              <a:t>bitcoins,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halves  every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years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224405">
              <a:lnSpc>
                <a:spcPct val="100000"/>
              </a:lnSpc>
            </a:pPr>
            <a:r>
              <a:rPr spc="-5" dirty="0"/>
              <a:t>The </a:t>
            </a:r>
            <a:r>
              <a:rPr dirty="0"/>
              <a:t>Block</a:t>
            </a:r>
            <a:r>
              <a:rPr spc="-70" dirty="0"/>
              <a:t> </a:t>
            </a:r>
            <a:r>
              <a:rPr spc="-5" dirty="0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542"/>
            <a:ext cx="8004809" cy="414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 big </a:t>
            </a:r>
            <a:r>
              <a:rPr sz="2700" spc="-15" dirty="0">
                <a:latin typeface="Calibri"/>
                <a:cs typeface="Calibri"/>
              </a:rPr>
              <a:t>invention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20" dirty="0">
                <a:latin typeface="Calibri"/>
                <a:cs typeface="Calibri"/>
              </a:rPr>
              <a:t>makes </a:t>
            </a:r>
            <a:r>
              <a:rPr sz="2700" spc="-15" dirty="0">
                <a:latin typeface="Calibri"/>
                <a:cs typeface="Calibri"/>
              </a:rPr>
              <a:t>Bitcoin work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The block </a:t>
            </a:r>
            <a:r>
              <a:rPr sz="2700" dirty="0">
                <a:latin typeface="Calibri"/>
                <a:cs typeface="Calibri"/>
              </a:rPr>
              <a:t>chain is a </a:t>
            </a:r>
            <a:r>
              <a:rPr sz="2700" spc="-10" dirty="0">
                <a:latin typeface="Calibri"/>
                <a:cs typeface="Calibri"/>
              </a:rPr>
              <a:t>database </a:t>
            </a:r>
            <a:r>
              <a:rPr sz="2700" spc="-15" dirty="0">
                <a:latin typeface="Calibri"/>
                <a:cs typeface="Calibri"/>
              </a:rPr>
              <a:t>containing historical  </a:t>
            </a:r>
            <a:r>
              <a:rPr sz="2700" spc="-20" dirty="0">
                <a:latin typeface="Calibri"/>
                <a:cs typeface="Calibri"/>
              </a:rPr>
              <a:t>records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all the </a:t>
            </a:r>
            <a:r>
              <a:rPr sz="2700" spc="-10" dirty="0">
                <a:latin typeface="Calibri"/>
                <a:cs typeface="Calibri"/>
              </a:rPr>
              <a:t>transactions that ever occurred </a:t>
            </a:r>
            <a:r>
              <a:rPr sz="2700" dirty="0">
                <a:latin typeface="Calibri"/>
                <a:cs typeface="Calibri"/>
              </a:rPr>
              <a:t>in the  </a:t>
            </a:r>
            <a:r>
              <a:rPr sz="2700" spc="-10" dirty="0">
                <a:latin typeface="Calibri"/>
                <a:cs typeface="Calibri"/>
              </a:rPr>
              <a:t>network.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291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20" dirty="0">
                <a:latin typeface="Calibri"/>
                <a:cs typeface="Calibri"/>
              </a:rPr>
              <a:t>Every </a:t>
            </a:r>
            <a:r>
              <a:rPr sz="2700" spc="-5" dirty="0">
                <a:latin typeface="Calibri"/>
                <a:cs typeface="Calibri"/>
              </a:rPr>
              <a:t>full node </a:t>
            </a:r>
            <a:r>
              <a:rPr sz="2700" dirty="0">
                <a:latin typeface="Calibri"/>
                <a:cs typeface="Calibri"/>
              </a:rPr>
              <a:t>in the </a:t>
            </a:r>
            <a:r>
              <a:rPr sz="2700" spc="-10" dirty="0">
                <a:latin typeface="Calibri"/>
                <a:cs typeface="Calibri"/>
              </a:rPr>
              <a:t>network </a:t>
            </a:r>
            <a:r>
              <a:rPr sz="2700" spc="-5" dirty="0">
                <a:latin typeface="Calibri"/>
                <a:cs typeface="Calibri"/>
              </a:rPr>
              <a:t>has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copy </a:t>
            </a:r>
            <a:r>
              <a:rPr sz="2700" spc="-10" dirty="0">
                <a:latin typeface="Calibri"/>
                <a:cs typeface="Calibri"/>
              </a:rPr>
              <a:t>that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they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25" dirty="0">
                <a:latin typeface="Calibri"/>
                <a:cs typeface="Calibri"/>
              </a:rPr>
              <a:t>keep </a:t>
            </a:r>
            <a:r>
              <a:rPr sz="2700" spc="-5" dirty="0">
                <a:latin typeface="Calibri"/>
                <a:cs typeface="Calibri"/>
              </a:rPr>
              <a:t>up </a:t>
            </a:r>
            <a:r>
              <a:rPr sz="2700" spc="-20" dirty="0">
                <a:latin typeface="Calibri"/>
                <a:cs typeface="Calibri"/>
              </a:rPr>
              <a:t>to </a:t>
            </a:r>
            <a:r>
              <a:rPr sz="2700" spc="-15" dirty="0">
                <a:latin typeface="Calibri"/>
                <a:cs typeface="Calibri"/>
              </a:rPr>
              <a:t>date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verify.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ts val="2915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Some nodes </a:t>
            </a:r>
            <a:r>
              <a:rPr sz="2700" spc="-15" dirty="0">
                <a:latin typeface="Calibri"/>
                <a:cs typeface="Calibri"/>
              </a:rPr>
              <a:t>extend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block </a:t>
            </a:r>
            <a:r>
              <a:rPr sz="2700" dirty="0">
                <a:latin typeface="Calibri"/>
                <a:cs typeface="Calibri"/>
              </a:rPr>
              <a:t>chain, </a:t>
            </a:r>
            <a:r>
              <a:rPr sz="2700" spc="-5" dirty="0">
                <a:latin typeface="Calibri"/>
                <a:cs typeface="Calibri"/>
              </a:rPr>
              <a:t>they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called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10" dirty="0">
                <a:latin typeface="Calibri"/>
                <a:cs typeface="Calibri"/>
              </a:rPr>
              <a:t>miners.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696" y="1028700"/>
            <a:ext cx="1463040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0703" y="583691"/>
            <a:ext cx="1402080" cy="218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609" y="1052702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042" rIns="0" bIns="0" rtlCol="0">
            <a:spAutoFit/>
          </a:bodyPr>
          <a:lstStyle/>
          <a:p>
            <a:pPr marL="737235">
              <a:lnSpc>
                <a:spcPct val="100000"/>
              </a:lnSpc>
            </a:pPr>
            <a:r>
              <a:rPr sz="2400" dirty="0"/>
              <a:t>Block</a:t>
            </a:r>
            <a:r>
              <a:rPr sz="2400" spc="-140" dirty="0"/>
              <a:t> </a:t>
            </a:r>
            <a:r>
              <a:rPr sz="2400" dirty="0"/>
              <a:t>0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043609" y="1052702"/>
            <a:ext cx="1368425" cy="12966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Genesis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8167" y="1028700"/>
            <a:ext cx="1463040" cy="1389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3700" y="583691"/>
            <a:ext cx="1402079" cy="2188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5792" y="1052702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5792" y="105270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6551" y="675385"/>
            <a:ext cx="9086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365" y="1515745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1729" y="1641855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1092" y="0"/>
                </a:moveTo>
                <a:lnTo>
                  <a:pt x="0" y="58928"/>
                </a:lnTo>
                <a:lnTo>
                  <a:pt x="94995" y="114427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855"/>
                </a:lnTo>
                <a:lnTo>
                  <a:pt x="115824" y="103759"/>
                </a:lnTo>
                <a:lnTo>
                  <a:pt x="113792" y="96012"/>
                </a:lnTo>
                <a:lnTo>
                  <a:pt x="107822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335" y="46228"/>
                </a:lnTo>
                <a:lnTo>
                  <a:pt x="107822" y="25527"/>
                </a:lnTo>
                <a:lnTo>
                  <a:pt x="113792" y="21971"/>
                </a:lnTo>
                <a:lnTo>
                  <a:pt x="115824" y="14224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504189" h="118110">
                <a:moveTo>
                  <a:pt x="72335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287" y="69977"/>
                </a:lnTo>
                <a:lnTo>
                  <a:pt x="31622" y="69977"/>
                </a:lnTo>
                <a:lnTo>
                  <a:pt x="31622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622" y="48006"/>
                </a:moveTo>
                <a:lnTo>
                  <a:pt x="31622" y="69977"/>
                </a:lnTo>
                <a:lnTo>
                  <a:pt x="50455" y="58991"/>
                </a:lnTo>
                <a:lnTo>
                  <a:pt x="31622" y="48006"/>
                </a:lnTo>
                <a:close/>
              </a:path>
              <a:path w="504189" h="118110">
                <a:moveTo>
                  <a:pt x="50455" y="58991"/>
                </a:moveTo>
                <a:lnTo>
                  <a:pt x="31622" y="69977"/>
                </a:lnTo>
                <a:lnTo>
                  <a:pt x="69287" y="69977"/>
                </a:lnTo>
                <a:lnTo>
                  <a:pt x="50455" y="58991"/>
                </a:lnTo>
                <a:close/>
              </a:path>
              <a:path w="504189" h="118110">
                <a:moveTo>
                  <a:pt x="69287" y="48006"/>
                </a:moveTo>
                <a:lnTo>
                  <a:pt x="31622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1025652"/>
            <a:ext cx="1463039" cy="1391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428" y="582168"/>
            <a:ext cx="1691639" cy="2188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6063" y="1050289"/>
            <a:ext cx="1368171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6063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2169" y="672972"/>
            <a:ext cx="11988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00671" y="1025652"/>
            <a:ext cx="1463040" cy="139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4868" y="582168"/>
            <a:ext cx="1444752" cy="2188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1050289"/>
            <a:ext cx="1368171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8296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58355" y="672972"/>
            <a:ext cx="9512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44107" y="1639442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8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2" y="92456"/>
                </a:lnTo>
                <a:lnTo>
                  <a:pt x="72117" y="71628"/>
                </a:lnTo>
                <a:lnTo>
                  <a:pt x="25272" y="71628"/>
                </a:lnTo>
                <a:lnTo>
                  <a:pt x="25272" y="46228"/>
                </a:lnTo>
                <a:lnTo>
                  <a:pt x="72117" y="46228"/>
                </a:lnTo>
                <a:lnTo>
                  <a:pt x="107822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8"/>
                </a:moveTo>
                <a:lnTo>
                  <a:pt x="25272" y="46228"/>
                </a:lnTo>
                <a:lnTo>
                  <a:pt x="25272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2" y="69850"/>
                </a:lnTo>
                <a:lnTo>
                  <a:pt x="31622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504190" h="118110">
                <a:moveTo>
                  <a:pt x="504189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504189" y="71628"/>
                </a:lnTo>
                <a:lnTo>
                  <a:pt x="504189" y="46228"/>
                </a:lnTo>
                <a:close/>
              </a:path>
              <a:path w="504190" h="118110">
                <a:moveTo>
                  <a:pt x="31622" y="48006"/>
                </a:moveTo>
                <a:lnTo>
                  <a:pt x="31622" y="69850"/>
                </a:lnTo>
                <a:lnTo>
                  <a:pt x="50346" y="58928"/>
                </a:lnTo>
                <a:lnTo>
                  <a:pt x="31622" y="48006"/>
                </a:lnTo>
                <a:close/>
              </a:path>
              <a:path w="504190" h="118110">
                <a:moveTo>
                  <a:pt x="50346" y="58928"/>
                </a:moveTo>
                <a:lnTo>
                  <a:pt x="31622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504190" h="118110">
                <a:moveTo>
                  <a:pt x="69069" y="48006"/>
                </a:moveTo>
                <a:lnTo>
                  <a:pt x="31622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0200" y="2807461"/>
            <a:ext cx="8152130" cy="324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70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Think of </a:t>
            </a:r>
            <a:r>
              <a:rPr sz="2400" dirty="0">
                <a:latin typeface="Calibri"/>
                <a:cs typeface="Calibri"/>
              </a:rPr>
              <a:t>it as a </a:t>
            </a:r>
            <a:r>
              <a:rPr sz="2400" spc="-5" dirty="0">
                <a:latin typeface="Calibri"/>
                <a:cs typeface="Calibri"/>
              </a:rPr>
              <a:t>big </a:t>
            </a:r>
            <a:r>
              <a:rPr sz="2400" spc="-10" dirty="0">
                <a:latin typeface="Calibri"/>
                <a:cs typeface="Calibri"/>
              </a:rPr>
              <a:t>accounting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 marL="195707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spc="-15" dirty="0">
                <a:latin typeface="Calibri"/>
                <a:cs typeface="Calibri"/>
              </a:rPr>
              <a:t>Anyone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add 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book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reward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… but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computationally </a:t>
            </a:r>
            <a:r>
              <a:rPr sz="2400" spc="-10" dirty="0">
                <a:latin typeface="Calibri"/>
                <a:cs typeface="Calibri"/>
              </a:rPr>
              <a:t>hard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303720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Problem: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want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block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endParaRPr sz="2400">
              <a:latin typeface="Calibri"/>
              <a:cs typeface="Calibri"/>
            </a:endParaRPr>
          </a:p>
          <a:p>
            <a:pPr marL="303720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10 </a:t>
            </a:r>
            <a:r>
              <a:rPr sz="2400" spc="-5" dirty="0">
                <a:latin typeface="Calibri"/>
                <a:cs typeface="Calibri"/>
              </a:rPr>
              <a:t>minutes 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680210">
              <a:lnSpc>
                <a:spcPct val="100000"/>
              </a:lnSpc>
            </a:pPr>
            <a:r>
              <a:rPr spc="-15" dirty="0"/>
              <a:t>Introducing </a:t>
            </a:r>
            <a:r>
              <a:rPr spc="-5" dirty="0"/>
              <a:t>SHA-256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662545" cy="31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Cryptographically secure </a:t>
            </a:r>
            <a:r>
              <a:rPr sz="3200" spc="-15" dirty="0">
                <a:latin typeface="Calibri"/>
                <a:cs typeface="Calibri"/>
              </a:rPr>
              <a:t>one-way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hash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  <a:p>
            <a:pPr marL="355600" marR="81724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Calibri"/>
                <a:cs typeface="Calibri"/>
              </a:rPr>
              <a:t>Takes </a:t>
            </a:r>
            <a:r>
              <a:rPr sz="3200" spc="-25" dirty="0">
                <a:latin typeface="Calibri"/>
                <a:cs typeface="Calibri"/>
              </a:rPr>
              <a:t>any </a:t>
            </a:r>
            <a:r>
              <a:rPr sz="3200" dirty="0">
                <a:latin typeface="Calibri"/>
                <a:cs typeface="Calibri"/>
              </a:rPr>
              <a:t>input and </a:t>
            </a:r>
            <a:r>
              <a:rPr sz="3200" spc="-10" dirty="0">
                <a:latin typeface="Calibri"/>
                <a:cs typeface="Calibri"/>
              </a:rPr>
              <a:t>produces </a:t>
            </a:r>
            <a:r>
              <a:rPr sz="3200" dirty="0">
                <a:latin typeface="Calibri"/>
                <a:cs typeface="Calibri"/>
              </a:rPr>
              <a:t>a 32 </a:t>
            </a:r>
            <a:r>
              <a:rPr sz="3200" spc="-15" dirty="0">
                <a:latin typeface="Calibri"/>
                <a:cs typeface="Calibri"/>
              </a:rPr>
              <a:t>byte 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Flipping one bit </a:t>
            </a:r>
            <a:r>
              <a:rPr sz="3200" dirty="0">
                <a:latin typeface="Calibri"/>
                <a:cs typeface="Calibri"/>
              </a:rPr>
              <a:t>in the input </a:t>
            </a:r>
            <a:r>
              <a:rPr sz="3200" spc="-10" dirty="0">
                <a:latin typeface="Calibri"/>
                <a:cs typeface="Calibri"/>
              </a:rPr>
              <a:t>gives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randomly distributed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1188" y="5192014"/>
            <a:ext cx="6729095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Sha256(“GOTO”) =</a:t>
            </a:r>
            <a:r>
              <a:rPr sz="1800" spc="-50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e38c772d4940e4e059430cd25b797923</a:t>
            </a:r>
            <a:endParaRPr sz="1800">
              <a:latin typeface="Lucida Console"/>
              <a:cs typeface="Lucida Console"/>
            </a:endParaRPr>
          </a:p>
          <a:p>
            <a:pPr marL="12700" indent="22860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bfe139db8b74831e062b409a97ca63ff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Sha256(“TOGO”) =</a:t>
            </a:r>
            <a:r>
              <a:rPr sz="1800" spc="-52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52031acdcfba3318c4daafcd3bc30a56</a:t>
            </a:r>
            <a:endParaRPr sz="1800">
              <a:latin typeface="Lucida Console"/>
              <a:cs typeface="Lucida Console"/>
            </a:endParaRPr>
          </a:p>
          <a:p>
            <a:pPr marL="2298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be3a455dfa59128d72bcf74ef52491bb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2608" y="3764279"/>
            <a:ext cx="239267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0233" y="3789045"/>
            <a:ext cx="144017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0233" y="37890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696" y="1028700"/>
            <a:ext cx="1463040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703" y="583691"/>
            <a:ext cx="1402080" cy="218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609" y="1052702"/>
            <a:ext cx="1368170" cy="1296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042" rIns="0" bIns="0" rtlCol="0">
            <a:spAutoFit/>
          </a:bodyPr>
          <a:lstStyle/>
          <a:p>
            <a:pPr marL="737235">
              <a:lnSpc>
                <a:spcPct val="100000"/>
              </a:lnSpc>
            </a:pPr>
            <a:r>
              <a:rPr sz="2400" dirty="0"/>
              <a:t>Block</a:t>
            </a:r>
            <a:r>
              <a:rPr sz="2400" spc="-140" dirty="0"/>
              <a:t> </a:t>
            </a:r>
            <a:r>
              <a:rPr sz="2400" dirty="0"/>
              <a:t>0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043609" y="1052702"/>
            <a:ext cx="1368425" cy="12966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Genesis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8167" y="1028700"/>
            <a:ext cx="1463040" cy="1389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3700" y="583691"/>
            <a:ext cx="1402079" cy="2188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5792" y="1052702"/>
            <a:ext cx="1368170" cy="1296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792" y="105270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46551" y="675385"/>
            <a:ext cx="9086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9365" y="1515745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1729" y="1641855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1092" y="0"/>
                </a:moveTo>
                <a:lnTo>
                  <a:pt x="0" y="58928"/>
                </a:lnTo>
                <a:lnTo>
                  <a:pt x="94995" y="114427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855"/>
                </a:lnTo>
                <a:lnTo>
                  <a:pt x="115824" y="103759"/>
                </a:lnTo>
                <a:lnTo>
                  <a:pt x="113792" y="96012"/>
                </a:lnTo>
                <a:lnTo>
                  <a:pt x="107822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335" y="46228"/>
                </a:lnTo>
                <a:lnTo>
                  <a:pt x="107822" y="25527"/>
                </a:lnTo>
                <a:lnTo>
                  <a:pt x="113792" y="21971"/>
                </a:lnTo>
                <a:lnTo>
                  <a:pt x="115824" y="14224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504189" h="118110">
                <a:moveTo>
                  <a:pt x="72335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287" y="69977"/>
                </a:lnTo>
                <a:lnTo>
                  <a:pt x="31622" y="69977"/>
                </a:lnTo>
                <a:lnTo>
                  <a:pt x="31622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622" y="48006"/>
                </a:moveTo>
                <a:lnTo>
                  <a:pt x="31622" y="69977"/>
                </a:lnTo>
                <a:lnTo>
                  <a:pt x="50455" y="58991"/>
                </a:lnTo>
                <a:lnTo>
                  <a:pt x="31622" y="48006"/>
                </a:lnTo>
                <a:close/>
              </a:path>
              <a:path w="504189" h="118110">
                <a:moveTo>
                  <a:pt x="50455" y="58991"/>
                </a:moveTo>
                <a:lnTo>
                  <a:pt x="31622" y="69977"/>
                </a:lnTo>
                <a:lnTo>
                  <a:pt x="69287" y="69977"/>
                </a:lnTo>
                <a:lnTo>
                  <a:pt x="50455" y="58991"/>
                </a:lnTo>
                <a:close/>
              </a:path>
              <a:path w="504189" h="118110">
                <a:moveTo>
                  <a:pt x="69287" y="48006"/>
                </a:moveTo>
                <a:lnTo>
                  <a:pt x="31622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0" y="1025652"/>
            <a:ext cx="1463039" cy="1391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8428" y="582168"/>
            <a:ext cx="1691639" cy="2188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063" y="1050289"/>
            <a:ext cx="1368171" cy="1296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6063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2169" y="672972"/>
            <a:ext cx="11988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00671" y="1025652"/>
            <a:ext cx="1463040" cy="1391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4868" y="582168"/>
            <a:ext cx="1444752" cy="21884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8296" y="1050289"/>
            <a:ext cx="1368171" cy="1296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8296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8355" y="672972"/>
            <a:ext cx="9512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44107" y="1639442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8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2" y="92456"/>
                </a:lnTo>
                <a:lnTo>
                  <a:pt x="72117" y="71628"/>
                </a:lnTo>
                <a:lnTo>
                  <a:pt x="25272" y="71628"/>
                </a:lnTo>
                <a:lnTo>
                  <a:pt x="25272" y="46228"/>
                </a:lnTo>
                <a:lnTo>
                  <a:pt x="72117" y="46228"/>
                </a:lnTo>
                <a:lnTo>
                  <a:pt x="107822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8"/>
                </a:moveTo>
                <a:lnTo>
                  <a:pt x="25272" y="46228"/>
                </a:lnTo>
                <a:lnTo>
                  <a:pt x="25272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2" y="69850"/>
                </a:lnTo>
                <a:lnTo>
                  <a:pt x="31622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504190" h="118110">
                <a:moveTo>
                  <a:pt x="504189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504189" y="71628"/>
                </a:lnTo>
                <a:lnTo>
                  <a:pt x="504189" y="46228"/>
                </a:lnTo>
                <a:close/>
              </a:path>
              <a:path w="504190" h="118110">
                <a:moveTo>
                  <a:pt x="31622" y="48006"/>
                </a:moveTo>
                <a:lnTo>
                  <a:pt x="31622" y="69850"/>
                </a:lnTo>
                <a:lnTo>
                  <a:pt x="50346" y="58928"/>
                </a:lnTo>
                <a:lnTo>
                  <a:pt x="31622" y="48006"/>
                </a:lnTo>
                <a:close/>
              </a:path>
              <a:path w="504190" h="118110">
                <a:moveTo>
                  <a:pt x="50346" y="58928"/>
                </a:moveTo>
                <a:lnTo>
                  <a:pt x="31622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504190" h="118110">
                <a:moveTo>
                  <a:pt x="69069" y="48006"/>
                </a:moveTo>
                <a:lnTo>
                  <a:pt x="31622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6876" y="3368040"/>
            <a:ext cx="2253996" cy="19309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5727" y="3398520"/>
            <a:ext cx="2310383" cy="1801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3739" y="3392678"/>
            <a:ext cx="2160269" cy="18365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83739" y="3392678"/>
            <a:ext cx="2160270" cy="1837055"/>
          </a:xfrm>
          <a:custGeom>
            <a:avLst/>
            <a:gdLst/>
            <a:ahLst/>
            <a:cxnLst/>
            <a:rect l="l" t="t" r="r" b="b"/>
            <a:pathLst>
              <a:path w="2160270" h="1837054">
                <a:moveTo>
                  <a:pt x="0" y="1836547"/>
                </a:moveTo>
                <a:lnTo>
                  <a:pt x="2160269" y="1836547"/>
                </a:lnTo>
                <a:lnTo>
                  <a:pt x="2160269" y="0"/>
                </a:lnTo>
                <a:lnTo>
                  <a:pt x="0" y="0"/>
                </a:lnTo>
                <a:lnTo>
                  <a:pt x="0" y="183654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62860" y="3473830"/>
            <a:ext cx="1922780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Previous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sz="18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Hash</a:t>
            </a:r>
            <a:endParaRPr sz="1800">
              <a:latin typeface="Calibri"/>
              <a:cs typeface="Calibri"/>
            </a:endParaRPr>
          </a:p>
          <a:p>
            <a:pPr marL="12700" marR="75501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Merkle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Root 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Stamp  </a:t>
            </a:r>
            <a:r>
              <a:rPr sz="1800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88027" y="3392678"/>
            <a:ext cx="283845" cy="1837055"/>
          </a:xfrm>
          <a:custGeom>
            <a:avLst/>
            <a:gdLst/>
            <a:ahLst/>
            <a:cxnLst/>
            <a:rect l="l" t="t" r="r" b="b"/>
            <a:pathLst>
              <a:path w="283845" h="1837054">
                <a:moveTo>
                  <a:pt x="0" y="0"/>
                </a:moveTo>
                <a:lnTo>
                  <a:pt x="55223" y="1869"/>
                </a:lnTo>
                <a:lnTo>
                  <a:pt x="100314" y="6953"/>
                </a:lnTo>
                <a:lnTo>
                  <a:pt x="130712" y="14466"/>
                </a:lnTo>
                <a:lnTo>
                  <a:pt x="141859" y="23622"/>
                </a:lnTo>
                <a:lnTo>
                  <a:pt x="141859" y="894588"/>
                </a:lnTo>
                <a:lnTo>
                  <a:pt x="153003" y="903817"/>
                </a:lnTo>
                <a:lnTo>
                  <a:pt x="183387" y="911367"/>
                </a:lnTo>
                <a:lnTo>
                  <a:pt x="228441" y="916465"/>
                </a:lnTo>
                <a:lnTo>
                  <a:pt x="283590" y="918337"/>
                </a:lnTo>
                <a:lnTo>
                  <a:pt x="228441" y="920188"/>
                </a:lnTo>
                <a:lnTo>
                  <a:pt x="183387" y="925242"/>
                </a:lnTo>
                <a:lnTo>
                  <a:pt x="153003" y="932749"/>
                </a:lnTo>
                <a:lnTo>
                  <a:pt x="141859" y="941959"/>
                </a:lnTo>
                <a:lnTo>
                  <a:pt x="141859" y="1812925"/>
                </a:lnTo>
                <a:lnTo>
                  <a:pt x="130712" y="1822080"/>
                </a:lnTo>
                <a:lnTo>
                  <a:pt x="100314" y="1829593"/>
                </a:lnTo>
                <a:lnTo>
                  <a:pt x="55223" y="1834677"/>
                </a:lnTo>
                <a:lnTo>
                  <a:pt x="0" y="1836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27701" y="3892550"/>
            <a:ext cx="368236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80 </a:t>
            </a:r>
            <a:r>
              <a:rPr sz="1800" spc="-10" dirty="0">
                <a:latin typeface="Calibri"/>
                <a:cs typeface="Calibri"/>
              </a:rPr>
              <a:t>byte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 Hash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Sha256( Sha256(Header) </a:t>
            </a:r>
            <a:r>
              <a:rPr sz="1800" dirty="0">
                <a:latin typeface="Calibri"/>
                <a:cs typeface="Calibri"/>
              </a:rPr>
              <a:t>)  But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catch…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4339" y="4171442"/>
            <a:ext cx="125285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6876" y="5276088"/>
            <a:ext cx="2253996" cy="8153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5727" y="5434584"/>
            <a:ext cx="1568196" cy="429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3739" y="5301208"/>
            <a:ext cx="2160269" cy="72007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83739" y="5301208"/>
            <a:ext cx="2160270" cy="7200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605"/>
              </a:spcBef>
            </a:pPr>
            <a:r>
              <a:rPr sz="1800" spc="-15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4339" y="5539740"/>
            <a:ext cx="748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88027" y="5301234"/>
            <a:ext cx="283845" cy="720090"/>
          </a:xfrm>
          <a:custGeom>
            <a:avLst/>
            <a:gdLst/>
            <a:ahLst/>
            <a:cxnLst/>
            <a:rect l="l" t="t" r="r" b="b"/>
            <a:pathLst>
              <a:path w="283845" h="720089">
                <a:moveTo>
                  <a:pt x="0" y="0"/>
                </a:moveTo>
                <a:lnTo>
                  <a:pt x="55223" y="1851"/>
                </a:lnTo>
                <a:lnTo>
                  <a:pt x="100314" y="6905"/>
                </a:lnTo>
                <a:lnTo>
                  <a:pt x="130712" y="14412"/>
                </a:lnTo>
                <a:lnTo>
                  <a:pt x="141859" y="23621"/>
                </a:lnTo>
                <a:lnTo>
                  <a:pt x="141859" y="336372"/>
                </a:lnTo>
                <a:lnTo>
                  <a:pt x="153003" y="345574"/>
                </a:lnTo>
                <a:lnTo>
                  <a:pt x="183387" y="353091"/>
                </a:lnTo>
                <a:lnTo>
                  <a:pt x="228441" y="358160"/>
                </a:lnTo>
                <a:lnTo>
                  <a:pt x="283590" y="360019"/>
                </a:lnTo>
                <a:lnTo>
                  <a:pt x="228441" y="361876"/>
                </a:lnTo>
                <a:lnTo>
                  <a:pt x="183387" y="366941"/>
                </a:lnTo>
                <a:lnTo>
                  <a:pt x="153003" y="374453"/>
                </a:lnTo>
                <a:lnTo>
                  <a:pt x="141859" y="383654"/>
                </a:lnTo>
                <a:lnTo>
                  <a:pt x="141859" y="696417"/>
                </a:lnTo>
                <a:lnTo>
                  <a:pt x="130712" y="705617"/>
                </a:lnTo>
                <a:lnTo>
                  <a:pt x="100314" y="713130"/>
                </a:lnTo>
                <a:lnTo>
                  <a:pt x="55223" y="718194"/>
                </a:lnTo>
                <a:lnTo>
                  <a:pt x="0" y="72005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27701" y="5476950"/>
            <a:ext cx="11722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9876" y="2663697"/>
            <a:ext cx="344297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09541" y="2346325"/>
            <a:ext cx="3481704" cy="1442720"/>
          </a:xfrm>
          <a:custGeom>
            <a:avLst/>
            <a:gdLst/>
            <a:ahLst/>
            <a:cxnLst/>
            <a:rect l="l" t="t" r="r" b="b"/>
            <a:pathLst>
              <a:path w="3481704" h="1442720">
                <a:moveTo>
                  <a:pt x="3410077" y="844296"/>
                </a:moveTo>
                <a:lnTo>
                  <a:pt x="5715" y="844296"/>
                </a:lnTo>
                <a:lnTo>
                  <a:pt x="0" y="850011"/>
                </a:lnTo>
                <a:lnTo>
                  <a:pt x="0" y="1442720"/>
                </a:lnTo>
                <a:lnTo>
                  <a:pt x="25400" y="1442720"/>
                </a:lnTo>
                <a:lnTo>
                  <a:pt x="25400" y="869696"/>
                </a:lnTo>
                <a:lnTo>
                  <a:pt x="12700" y="869696"/>
                </a:lnTo>
                <a:lnTo>
                  <a:pt x="25400" y="856996"/>
                </a:lnTo>
                <a:lnTo>
                  <a:pt x="3410077" y="856996"/>
                </a:lnTo>
                <a:lnTo>
                  <a:pt x="3410077" y="844296"/>
                </a:lnTo>
                <a:close/>
              </a:path>
              <a:path w="3481704" h="1442720">
                <a:moveTo>
                  <a:pt x="25400" y="856996"/>
                </a:moveTo>
                <a:lnTo>
                  <a:pt x="12700" y="869696"/>
                </a:lnTo>
                <a:lnTo>
                  <a:pt x="25400" y="869696"/>
                </a:lnTo>
                <a:lnTo>
                  <a:pt x="25400" y="856996"/>
                </a:lnTo>
                <a:close/>
              </a:path>
              <a:path w="3481704" h="1442720">
                <a:moveTo>
                  <a:pt x="3435477" y="844296"/>
                </a:moveTo>
                <a:lnTo>
                  <a:pt x="3422777" y="844296"/>
                </a:lnTo>
                <a:lnTo>
                  <a:pt x="3410077" y="856996"/>
                </a:lnTo>
                <a:lnTo>
                  <a:pt x="25400" y="856996"/>
                </a:lnTo>
                <a:lnTo>
                  <a:pt x="25400" y="869696"/>
                </a:lnTo>
                <a:lnTo>
                  <a:pt x="3429762" y="869696"/>
                </a:lnTo>
                <a:lnTo>
                  <a:pt x="3435477" y="863980"/>
                </a:lnTo>
                <a:lnTo>
                  <a:pt x="3435477" y="844296"/>
                </a:lnTo>
                <a:close/>
              </a:path>
              <a:path w="3481704" h="1442720">
                <a:moveTo>
                  <a:pt x="3422840" y="50455"/>
                </a:moveTo>
                <a:lnTo>
                  <a:pt x="3410204" y="72117"/>
                </a:lnTo>
                <a:lnTo>
                  <a:pt x="3410077" y="856996"/>
                </a:lnTo>
                <a:lnTo>
                  <a:pt x="3422777" y="844296"/>
                </a:lnTo>
                <a:lnTo>
                  <a:pt x="3435477" y="844296"/>
                </a:lnTo>
                <a:lnTo>
                  <a:pt x="3435477" y="72117"/>
                </a:lnTo>
                <a:lnTo>
                  <a:pt x="3422840" y="50455"/>
                </a:lnTo>
                <a:close/>
              </a:path>
              <a:path w="3481704" h="1442720">
                <a:moveTo>
                  <a:pt x="3422777" y="0"/>
                </a:moveTo>
                <a:lnTo>
                  <a:pt x="3367405" y="95123"/>
                </a:lnTo>
                <a:lnTo>
                  <a:pt x="3363849" y="101091"/>
                </a:lnTo>
                <a:lnTo>
                  <a:pt x="3365881" y="108965"/>
                </a:lnTo>
                <a:lnTo>
                  <a:pt x="3371977" y="112395"/>
                </a:lnTo>
                <a:lnTo>
                  <a:pt x="3377946" y="115950"/>
                </a:lnTo>
                <a:lnTo>
                  <a:pt x="3385819" y="113919"/>
                </a:lnTo>
                <a:lnTo>
                  <a:pt x="3410077" y="72335"/>
                </a:lnTo>
                <a:lnTo>
                  <a:pt x="3410077" y="25273"/>
                </a:lnTo>
                <a:lnTo>
                  <a:pt x="3437522" y="25273"/>
                </a:lnTo>
                <a:lnTo>
                  <a:pt x="3422777" y="0"/>
                </a:lnTo>
                <a:close/>
              </a:path>
              <a:path w="3481704" h="1442720">
                <a:moveTo>
                  <a:pt x="3437522" y="25273"/>
                </a:moveTo>
                <a:lnTo>
                  <a:pt x="3435477" y="25273"/>
                </a:lnTo>
                <a:lnTo>
                  <a:pt x="3435603" y="72335"/>
                </a:lnTo>
                <a:lnTo>
                  <a:pt x="3459861" y="113919"/>
                </a:lnTo>
                <a:lnTo>
                  <a:pt x="3467608" y="115950"/>
                </a:lnTo>
                <a:lnTo>
                  <a:pt x="3479673" y="108965"/>
                </a:lnTo>
                <a:lnTo>
                  <a:pt x="3481705" y="101091"/>
                </a:lnTo>
                <a:lnTo>
                  <a:pt x="3478276" y="95123"/>
                </a:lnTo>
                <a:lnTo>
                  <a:pt x="3437522" y="25273"/>
                </a:lnTo>
                <a:close/>
              </a:path>
              <a:path w="3481704" h="1442720">
                <a:moveTo>
                  <a:pt x="3435477" y="25273"/>
                </a:moveTo>
                <a:lnTo>
                  <a:pt x="3410077" y="25273"/>
                </a:lnTo>
                <a:lnTo>
                  <a:pt x="3410077" y="72335"/>
                </a:lnTo>
                <a:lnTo>
                  <a:pt x="3422840" y="50455"/>
                </a:lnTo>
                <a:lnTo>
                  <a:pt x="3411855" y="31623"/>
                </a:lnTo>
                <a:lnTo>
                  <a:pt x="3435477" y="31623"/>
                </a:lnTo>
                <a:lnTo>
                  <a:pt x="3435477" y="25273"/>
                </a:lnTo>
                <a:close/>
              </a:path>
              <a:path w="3481704" h="1442720">
                <a:moveTo>
                  <a:pt x="3435477" y="31623"/>
                </a:moveTo>
                <a:lnTo>
                  <a:pt x="3433826" y="31623"/>
                </a:lnTo>
                <a:lnTo>
                  <a:pt x="3422840" y="50455"/>
                </a:lnTo>
                <a:lnTo>
                  <a:pt x="3435477" y="72117"/>
                </a:lnTo>
                <a:lnTo>
                  <a:pt x="3435477" y="31623"/>
                </a:lnTo>
                <a:close/>
              </a:path>
              <a:path w="3481704" h="1442720">
                <a:moveTo>
                  <a:pt x="3433826" y="31623"/>
                </a:moveTo>
                <a:lnTo>
                  <a:pt x="3411855" y="31623"/>
                </a:lnTo>
                <a:lnTo>
                  <a:pt x="3422840" y="50455"/>
                </a:lnTo>
                <a:lnTo>
                  <a:pt x="3433826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0" y="1208532"/>
            <a:ext cx="2255519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5211" y="1237488"/>
            <a:ext cx="2266188" cy="1801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603" y="1232408"/>
            <a:ext cx="2160270" cy="1836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3603" y="1232408"/>
            <a:ext cx="2160270" cy="183705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360" algn="just">
              <a:lnSpc>
                <a:spcPct val="100000"/>
              </a:lnSpc>
              <a:spcBef>
                <a:spcPts val="595"/>
              </a:spcBef>
            </a:pPr>
            <a:r>
              <a:rPr sz="1800" spc="-25" dirty="0"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  <a:p>
            <a:pPr marL="8636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Previous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Hash</a:t>
            </a:r>
            <a:endParaRPr sz="1800">
              <a:latin typeface="Calibri"/>
              <a:cs typeface="Calibri"/>
            </a:endParaRPr>
          </a:p>
          <a:p>
            <a:pPr marL="86360" marR="909319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Merkle </a:t>
            </a:r>
            <a:r>
              <a:rPr sz="1800" spc="-15" dirty="0">
                <a:latin typeface="Calibri"/>
                <a:cs typeface="Calibri"/>
              </a:rPr>
              <a:t>Root 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Stamp  </a:t>
            </a:r>
            <a:r>
              <a:rPr sz="1800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86360" algn="just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Nonce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7891" y="1232535"/>
            <a:ext cx="283845" cy="1836420"/>
          </a:xfrm>
          <a:custGeom>
            <a:avLst/>
            <a:gdLst/>
            <a:ahLst/>
            <a:cxnLst/>
            <a:rect l="l" t="t" r="r" b="b"/>
            <a:pathLst>
              <a:path w="283845" h="1836420">
                <a:moveTo>
                  <a:pt x="0" y="0"/>
                </a:moveTo>
                <a:lnTo>
                  <a:pt x="55223" y="1851"/>
                </a:lnTo>
                <a:lnTo>
                  <a:pt x="100314" y="6905"/>
                </a:lnTo>
                <a:lnTo>
                  <a:pt x="130712" y="14412"/>
                </a:lnTo>
                <a:lnTo>
                  <a:pt x="141859" y="23622"/>
                </a:lnTo>
                <a:lnTo>
                  <a:pt x="141859" y="894588"/>
                </a:lnTo>
                <a:lnTo>
                  <a:pt x="153003" y="903743"/>
                </a:lnTo>
                <a:lnTo>
                  <a:pt x="183387" y="911256"/>
                </a:lnTo>
                <a:lnTo>
                  <a:pt x="228441" y="916340"/>
                </a:lnTo>
                <a:lnTo>
                  <a:pt x="283591" y="918210"/>
                </a:lnTo>
                <a:lnTo>
                  <a:pt x="228441" y="920061"/>
                </a:lnTo>
                <a:lnTo>
                  <a:pt x="183387" y="925115"/>
                </a:lnTo>
                <a:lnTo>
                  <a:pt x="153003" y="932622"/>
                </a:lnTo>
                <a:lnTo>
                  <a:pt x="141859" y="941831"/>
                </a:lnTo>
                <a:lnTo>
                  <a:pt x="141859" y="1812798"/>
                </a:lnTo>
                <a:lnTo>
                  <a:pt x="130712" y="1822007"/>
                </a:lnTo>
                <a:lnTo>
                  <a:pt x="100314" y="1829514"/>
                </a:lnTo>
                <a:lnTo>
                  <a:pt x="55223" y="1834568"/>
                </a:lnTo>
                <a:lnTo>
                  <a:pt x="0" y="183641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9330" y="1147317"/>
            <a:ext cx="3423920" cy="259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lain"/>
              <a:tabLst>
                <a:tab pos="273050" algn="l"/>
              </a:tabLst>
            </a:pP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header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273685" algn="l"/>
              </a:tabLst>
            </a:pP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nonce </a:t>
            </a:r>
            <a:r>
              <a:rPr sz="2800" spc="-15" dirty="0">
                <a:latin typeface="Calibri"/>
                <a:cs typeface="Calibri"/>
              </a:rPr>
              <a:t>random 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calculate </a:t>
            </a: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0" dirty="0">
                <a:latin typeface="Calibri"/>
                <a:cs typeface="Calibri"/>
              </a:rPr>
              <a:t>hash  </a:t>
            </a:r>
            <a:r>
              <a:rPr sz="2800" spc="-5" dirty="0">
                <a:latin typeface="Calibri"/>
                <a:cs typeface="Calibri"/>
              </a:rPr>
              <a:t>4 is it </a:t>
            </a:r>
            <a:r>
              <a:rPr sz="2800" spc="-10" dirty="0">
                <a:latin typeface="Calibri"/>
                <a:cs typeface="Calibri"/>
              </a:rPr>
              <a:t>below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target?</a:t>
            </a:r>
            <a:endParaRPr sz="280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5"/>
              <a:tabLst>
                <a:tab pos="273685" algn="l"/>
              </a:tabLst>
            </a:pPr>
            <a:r>
              <a:rPr sz="2800" spc="-5" dirty="0">
                <a:latin typeface="Wingdings"/>
                <a:cs typeface="Wingdings"/>
              </a:rPr>
              <a:t>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we are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endParaRPr sz="280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buFont typeface="Calibri"/>
              <a:buAutoNum type="arabicPlain" startAt="5"/>
              <a:tabLst>
                <a:tab pos="273685" algn="l"/>
              </a:tabLst>
            </a:pPr>
            <a:r>
              <a:rPr sz="2800" spc="-5" dirty="0">
                <a:latin typeface="Wingdings"/>
                <a:cs typeface="Wingdings"/>
              </a:rPr>
              <a:t>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goto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6360" y="3116579"/>
            <a:ext cx="2255519" cy="815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5211" y="3273552"/>
            <a:ext cx="156819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03" y="3140976"/>
            <a:ext cx="2160270" cy="720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3603" y="3140976"/>
            <a:ext cx="2160270" cy="7200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05"/>
              </a:spcBef>
            </a:pPr>
            <a:r>
              <a:rPr sz="1800" spc="-15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0822" y="349630"/>
            <a:ext cx="85109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Block </a:t>
            </a:r>
            <a:r>
              <a:rPr sz="3600" spc="-5" dirty="0"/>
              <a:t>hash </a:t>
            </a:r>
            <a:r>
              <a:rPr sz="3600" spc="-10" dirty="0"/>
              <a:t>must </a:t>
            </a:r>
            <a:r>
              <a:rPr sz="3600" spc="-5" dirty="0"/>
              <a:t>be </a:t>
            </a:r>
            <a:r>
              <a:rPr sz="3600" spc="-10" dirty="0"/>
              <a:t>below </a:t>
            </a:r>
            <a:r>
              <a:rPr sz="3600" dirty="0"/>
              <a:t>the </a:t>
            </a:r>
            <a:r>
              <a:rPr sz="3600" spc="-30" dirty="0"/>
              <a:t>target</a:t>
            </a:r>
            <a:r>
              <a:rPr sz="3600" spc="-60" dirty="0"/>
              <a:t> </a:t>
            </a:r>
            <a:r>
              <a:rPr sz="3600" spc="-5" dirty="0"/>
              <a:t>difficulty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6334" y="4240657"/>
            <a:ext cx="881824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855" algn="ctr">
              <a:lnSpc>
                <a:spcPct val="100000"/>
              </a:lnSpc>
              <a:tabLst>
                <a:tab pos="2922270" algn="l"/>
              </a:tabLst>
            </a:pPr>
            <a:r>
              <a:rPr sz="3600" dirty="0">
                <a:latin typeface="Calibri"/>
                <a:cs typeface="Calibri"/>
              </a:rPr>
              <a:t>Block#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321511	~ 250,000,000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GH/s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200" spc="-10" dirty="0">
                <a:latin typeface="Calibri"/>
                <a:cs typeface="Calibri"/>
              </a:rPr>
              <a:t>00000000000000001fb68313c9728ec3728686a632ad36c31fe9a9bf4b112362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65" y="204342"/>
            <a:ext cx="8046669" cy="67710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2763"/>
            <a:ext cx="8072119" cy="83099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 VERY limited Context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Jan </a:t>
            </a:r>
            <a:r>
              <a:rPr lang="en-US" dirty="0" err="1" smtClean="0"/>
              <a:t>Möller</a:t>
            </a:r>
            <a:r>
              <a:rPr lang="en-US" dirty="0"/>
              <a:t> </a:t>
            </a:r>
            <a:r>
              <a:rPr lang="en-US" dirty="0" smtClean="0"/>
              <a:t>‘s slides How the bitcoin actually </a:t>
            </a:r>
            <a:r>
              <a:rPr lang="en-US" dirty="0" smtClean="0"/>
              <a:t>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264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Difficulty</a:t>
            </a:r>
            <a:r>
              <a:rPr spc="-60" dirty="0"/>
              <a:t> </a:t>
            </a:r>
            <a:r>
              <a:rPr dirty="0"/>
              <a:t>Adapts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40777"/>
            <a:ext cx="9144000" cy="492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04342"/>
            <a:ext cx="90932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65" y="204342"/>
            <a:ext cx="8046669" cy="677108"/>
          </a:xfrm>
        </p:spPr>
        <p:txBody>
          <a:bodyPr/>
          <a:lstStyle/>
          <a:p>
            <a:r>
              <a:rPr lang="en-US" dirty="0" smtClean="0"/>
              <a:t>Difficulty May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36550"/>
            <a:ext cx="90297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3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974214">
              <a:lnSpc>
                <a:spcPct val="100000"/>
              </a:lnSpc>
            </a:pPr>
            <a:r>
              <a:rPr dirty="0"/>
              <a:t>Block</a:t>
            </a:r>
            <a:r>
              <a:rPr spc="-90" dirty="0"/>
              <a:t> </a:t>
            </a:r>
            <a:r>
              <a:rPr spc="-15" dirty="0"/>
              <a:t>Propagation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60647" y="1748027"/>
            <a:ext cx="598931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891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89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1164" y="1748027"/>
            <a:ext cx="598932" cy="598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027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02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0155" y="1748027"/>
            <a:ext cx="598931" cy="598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8161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671" y="1748027"/>
            <a:ext cx="598931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296" y="1772792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8296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0132" y="1748027"/>
            <a:ext cx="598932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7757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775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616" y="1748027"/>
            <a:ext cx="598932" cy="598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7622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6720" y="2828544"/>
            <a:ext cx="598931" cy="598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3964" y="2852927"/>
            <a:ext cx="504063" cy="504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396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62" y="4062"/>
                </a:lnTo>
                <a:lnTo>
                  <a:pt x="339977" y="15775"/>
                </a:lnTo>
                <a:lnTo>
                  <a:pt x="379226" y="34426"/>
                </a:lnTo>
                <a:lnTo>
                  <a:pt x="414396" y="59301"/>
                </a:lnTo>
                <a:lnTo>
                  <a:pt x="444772" y="89688"/>
                </a:lnTo>
                <a:lnTo>
                  <a:pt x="469641" y="124873"/>
                </a:lnTo>
                <a:lnTo>
                  <a:pt x="488288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8" y="340028"/>
                </a:lnTo>
                <a:lnTo>
                  <a:pt x="469641" y="379283"/>
                </a:lnTo>
                <a:lnTo>
                  <a:pt x="444772" y="414448"/>
                </a:lnTo>
                <a:lnTo>
                  <a:pt x="414396" y="444814"/>
                </a:lnTo>
                <a:lnTo>
                  <a:pt x="379226" y="469669"/>
                </a:lnTo>
                <a:lnTo>
                  <a:pt x="339977" y="488303"/>
                </a:lnTo>
                <a:lnTo>
                  <a:pt x="297362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7235" y="2828544"/>
            <a:ext cx="598932" cy="598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098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09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6228" y="2828544"/>
            <a:ext cx="598931" cy="5989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4234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23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6743" y="2828544"/>
            <a:ext cx="598931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4368" y="2852927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436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6204" y="2828544"/>
            <a:ext cx="598932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3829" y="2852927"/>
            <a:ext cx="50406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382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2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5688" y="2828544"/>
            <a:ext cx="598932" cy="5989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3694" y="2852927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369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6696" y="2828544"/>
            <a:ext cx="598932" cy="598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609" y="2852927"/>
            <a:ext cx="50401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360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60" y="206790"/>
                </a:lnTo>
                <a:lnTo>
                  <a:pt x="15767" y="164145"/>
                </a:lnTo>
                <a:lnTo>
                  <a:pt x="34410" y="124873"/>
                </a:lnTo>
                <a:lnTo>
                  <a:pt x="59276" y="89688"/>
                </a:lnTo>
                <a:lnTo>
                  <a:pt x="89653" y="59301"/>
                </a:lnTo>
                <a:lnTo>
                  <a:pt x="124830" y="34426"/>
                </a:lnTo>
                <a:lnTo>
                  <a:pt x="164095" y="15775"/>
                </a:lnTo>
                <a:lnTo>
                  <a:pt x="206737" y="4062"/>
                </a:lnTo>
                <a:lnTo>
                  <a:pt x="252044" y="0"/>
                </a:lnTo>
                <a:lnTo>
                  <a:pt x="297344" y="4062"/>
                </a:lnTo>
                <a:lnTo>
                  <a:pt x="339977" y="15775"/>
                </a:lnTo>
                <a:lnTo>
                  <a:pt x="379232" y="34426"/>
                </a:lnTo>
                <a:lnTo>
                  <a:pt x="414397" y="59301"/>
                </a:lnTo>
                <a:lnTo>
                  <a:pt x="444763" y="89688"/>
                </a:lnTo>
                <a:lnTo>
                  <a:pt x="469618" y="124873"/>
                </a:lnTo>
                <a:lnTo>
                  <a:pt x="488252" y="164145"/>
                </a:lnTo>
                <a:lnTo>
                  <a:pt x="499953" y="206790"/>
                </a:lnTo>
                <a:lnTo>
                  <a:pt x="504012" y="252095"/>
                </a:lnTo>
                <a:lnTo>
                  <a:pt x="499953" y="297395"/>
                </a:lnTo>
                <a:lnTo>
                  <a:pt x="488252" y="340028"/>
                </a:lnTo>
                <a:lnTo>
                  <a:pt x="469618" y="379283"/>
                </a:lnTo>
                <a:lnTo>
                  <a:pt x="444763" y="414448"/>
                </a:lnTo>
                <a:lnTo>
                  <a:pt x="414397" y="444814"/>
                </a:lnTo>
                <a:lnTo>
                  <a:pt x="379232" y="469669"/>
                </a:lnTo>
                <a:lnTo>
                  <a:pt x="339977" y="488303"/>
                </a:lnTo>
                <a:lnTo>
                  <a:pt x="297344" y="500004"/>
                </a:lnTo>
                <a:lnTo>
                  <a:pt x="252044" y="504063"/>
                </a:lnTo>
                <a:lnTo>
                  <a:pt x="206737" y="500004"/>
                </a:lnTo>
                <a:lnTo>
                  <a:pt x="164095" y="488303"/>
                </a:lnTo>
                <a:lnTo>
                  <a:pt x="124830" y="469669"/>
                </a:lnTo>
                <a:lnTo>
                  <a:pt x="89653" y="444814"/>
                </a:lnTo>
                <a:lnTo>
                  <a:pt x="59276" y="414448"/>
                </a:lnTo>
                <a:lnTo>
                  <a:pt x="34410" y="379283"/>
                </a:lnTo>
                <a:lnTo>
                  <a:pt x="15767" y="340028"/>
                </a:lnTo>
                <a:lnTo>
                  <a:pt x="4060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0647" y="3909059"/>
            <a:ext cx="598931" cy="5989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789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0789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1164" y="3909059"/>
            <a:ext cx="598932" cy="5989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802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802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0155" y="3909059"/>
            <a:ext cx="598931" cy="598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816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816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0671" y="3909059"/>
            <a:ext cx="598931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8296" y="3933063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8296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0132" y="3909059"/>
            <a:ext cx="598932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775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775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9616" y="3909059"/>
            <a:ext cx="598932" cy="598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7622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7622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6720" y="4988052"/>
            <a:ext cx="598931" cy="5989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3964" y="5013197"/>
            <a:ext cx="504063" cy="5040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8396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62" y="4058"/>
                </a:lnTo>
                <a:lnTo>
                  <a:pt x="339977" y="15759"/>
                </a:lnTo>
                <a:lnTo>
                  <a:pt x="379226" y="34393"/>
                </a:lnTo>
                <a:lnTo>
                  <a:pt x="414396" y="59248"/>
                </a:lnTo>
                <a:lnTo>
                  <a:pt x="444772" y="89614"/>
                </a:lnTo>
                <a:lnTo>
                  <a:pt x="469641" y="124779"/>
                </a:lnTo>
                <a:lnTo>
                  <a:pt x="488288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8" y="339917"/>
                </a:lnTo>
                <a:lnTo>
                  <a:pt x="469641" y="379189"/>
                </a:lnTo>
                <a:lnTo>
                  <a:pt x="444772" y="414374"/>
                </a:lnTo>
                <a:lnTo>
                  <a:pt x="414396" y="444761"/>
                </a:lnTo>
                <a:lnTo>
                  <a:pt x="379226" y="469636"/>
                </a:lnTo>
                <a:lnTo>
                  <a:pt x="339977" y="488287"/>
                </a:lnTo>
                <a:lnTo>
                  <a:pt x="297362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7235" y="4988052"/>
            <a:ext cx="598932" cy="598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64098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409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6228" y="4988052"/>
            <a:ext cx="598931" cy="5989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4423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76743" y="4988052"/>
            <a:ext cx="598931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4368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436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6204" y="4988052"/>
            <a:ext cx="598932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3829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382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2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5688" y="4988052"/>
            <a:ext cx="598932" cy="5989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369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2369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6696" y="4988052"/>
            <a:ext cx="598932" cy="5989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3609" y="5013197"/>
            <a:ext cx="50401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360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60" y="206667"/>
                </a:lnTo>
                <a:lnTo>
                  <a:pt x="15767" y="164034"/>
                </a:lnTo>
                <a:lnTo>
                  <a:pt x="34410" y="124779"/>
                </a:lnTo>
                <a:lnTo>
                  <a:pt x="59276" y="89614"/>
                </a:lnTo>
                <a:lnTo>
                  <a:pt x="89653" y="59248"/>
                </a:lnTo>
                <a:lnTo>
                  <a:pt x="124830" y="34393"/>
                </a:lnTo>
                <a:lnTo>
                  <a:pt x="164095" y="15759"/>
                </a:lnTo>
                <a:lnTo>
                  <a:pt x="206737" y="4058"/>
                </a:lnTo>
                <a:lnTo>
                  <a:pt x="252044" y="0"/>
                </a:lnTo>
                <a:lnTo>
                  <a:pt x="297344" y="4058"/>
                </a:lnTo>
                <a:lnTo>
                  <a:pt x="339977" y="15759"/>
                </a:lnTo>
                <a:lnTo>
                  <a:pt x="379232" y="34393"/>
                </a:lnTo>
                <a:lnTo>
                  <a:pt x="414397" y="59248"/>
                </a:lnTo>
                <a:lnTo>
                  <a:pt x="444763" y="89614"/>
                </a:lnTo>
                <a:lnTo>
                  <a:pt x="469618" y="124779"/>
                </a:lnTo>
                <a:lnTo>
                  <a:pt x="488252" y="164034"/>
                </a:lnTo>
                <a:lnTo>
                  <a:pt x="499953" y="206667"/>
                </a:lnTo>
                <a:lnTo>
                  <a:pt x="504012" y="251967"/>
                </a:lnTo>
                <a:lnTo>
                  <a:pt x="499953" y="297272"/>
                </a:lnTo>
                <a:lnTo>
                  <a:pt x="488252" y="339917"/>
                </a:lnTo>
                <a:lnTo>
                  <a:pt x="469618" y="379189"/>
                </a:lnTo>
                <a:lnTo>
                  <a:pt x="444763" y="414374"/>
                </a:lnTo>
                <a:lnTo>
                  <a:pt x="414397" y="444761"/>
                </a:lnTo>
                <a:lnTo>
                  <a:pt x="379232" y="469636"/>
                </a:lnTo>
                <a:lnTo>
                  <a:pt x="339977" y="488287"/>
                </a:lnTo>
                <a:lnTo>
                  <a:pt x="297344" y="500000"/>
                </a:lnTo>
                <a:lnTo>
                  <a:pt x="252044" y="504063"/>
                </a:lnTo>
                <a:lnTo>
                  <a:pt x="206737" y="500000"/>
                </a:lnTo>
                <a:lnTo>
                  <a:pt x="164095" y="488287"/>
                </a:lnTo>
                <a:lnTo>
                  <a:pt x="124830" y="469636"/>
                </a:lnTo>
                <a:lnTo>
                  <a:pt x="89653" y="444761"/>
                </a:lnTo>
                <a:lnTo>
                  <a:pt x="59276" y="414374"/>
                </a:lnTo>
                <a:lnTo>
                  <a:pt x="34410" y="379189"/>
                </a:lnTo>
                <a:lnTo>
                  <a:pt x="15767" y="339917"/>
                </a:lnTo>
                <a:lnTo>
                  <a:pt x="4060" y="297272"/>
                </a:lnTo>
                <a:lnTo>
                  <a:pt x="0" y="25196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60647" y="6068567"/>
            <a:ext cx="598931" cy="5989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7891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789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41164" y="6068567"/>
            <a:ext cx="598932" cy="5989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8802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8802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0155" y="6068567"/>
            <a:ext cx="598931" cy="5989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8161" y="6093294"/>
            <a:ext cx="504063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816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7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7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0671" y="6068567"/>
            <a:ext cx="598931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8296" y="6093294"/>
            <a:ext cx="504062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8296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2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80132" y="6068567"/>
            <a:ext cx="598932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2775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775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4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4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99616" y="6068567"/>
            <a:ext cx="598932" cy="5989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47622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47622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3246754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616" y="2756916"/>
            <a:ext cx="1463040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0367" y="2311907"/>
            <a:ext cx="1691639" cy="2188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2780919"/>
            <a:ext cx="1368171" cy="129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622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3220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2611" y="2756916"/>
            <a:ext cx="1463039" cy="1389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1840" y="2311907"/>
            <a:ext cx="1691639" cy="218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2780919"/>
            <a:ext cx="1368171" cy="129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855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961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5792" y="3370071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394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117" y="46227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394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504189" h="118110">
                <a:moveTo>
                  <a:pt x="72117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89" h="118110">
                <a:moveTo>
                  <a:pt x="504062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062" y="71627"/>
                </a:lnTo>
                <a:lnTo>
                  <a:pt x="504062" y="46227"/>
                </a:lnTo>
                <a:close/>
              </a:path>
              <a:path w="504189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89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89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264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pc="-20" dirty="0"/>
              <a:t>Forks are </a:t>
            </a:r>
            <a:r>
              <a:rPr dirty="0"/>
              <a:t>Normal</a:t>
            </a:r>
            <a:r>
              <a:rPr spc="-50" dirty="0"/>
              <a:t> </a:t>
            </a:r>
            <a:r>
              <a:rPr spc="-5" dirty="0"/>
              <a:t>(1)</a:t>
            </a:r>
          </a:p>
        </p:txBody>
      </p:sp>
      <p:sp>
        <p:nvSpPr>
          <p:cNvPr id="15" name="object 15"/>
          <p:cNvSpPr/>
          <p:nvPr/>
        </p:nvSpPr>
        <p:spPr>
          <a:xfrm>
            <a:off x="5605271" y="3835908"/>
            <a:ext cx="1463040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1744" y="3392423"/>
            <a:ext cx="1597152" cy="21884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2134" y="3861053"/>
            <a:ext cx="1368170" cy="1296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2134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5865" y="3484498"/>
            <a:ext cx="11036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8027" y="3429000"/>
            <a:ext cx="874394" cy="1088390"/>
          </a:xfrm>
          <a:custGeom>
            <a:avLst/>
            <a:gdLst/>
            <a:ahLst/>
            <a:cxnLst/>
            <a:rect l="l" t="t" r="r" b="b"/>
            <a:pathLst>
              <a:path w="874395" h="1088389">
                <a:moveTo>
                  <a:pt x="31486" y="39332"/>
                </a:moveTo>
                <a:lnTo>
                  <a:pt x="35136" y="64177"/>
                </a:lnTo>
                <a:lnTo>
                  <a:pt x="854201" y="1088008"/>
                </a:lnTo>
                <a:lnTo>
                  <a:pt x="874013" y="1072133"/>
                </a:lnTo>
                <a:lnTo>
                  <a:pt x="55042" y="48419"/>
                </a:lnTo>
                <a:lnTo>
                  <a:pt x="31486" y="39332"/>
                </a:lnTo>
                <a:close/>
              </a:path>
              <a:path w="874395" h="1088389">
                <a:moveTo>
                  <a:pt x="0" y="0"/>
                </a:moveTo>
                <a:lnTo>
                  <a:pt x="17018" y="115697"/>
                </a:lnTo>
                <a:lnTo>
                  <a:pt x="23495" y="120523"/>
                </a:lnTo>
                <a:lnTo>
                  <a:pt x="37337" y="118490"/>
                </a:lnTo>
                <a:lnTo>
                  <a:pt x="42163" y="112013"/>
                </a:lnTo>
                <a:lnTo>
                  <a:pt x="35136" y="64177"/>
                </a:lnTo>
                <a:lnTo>
                  <a:pt x="5842" y="27559"/>
                </a:lnTo>
                <a:lnTo>
                  <a:pt x="25653" y="11684"/>
                </a:lnTo>
                <a:lnTo>
                  <a:pt x="30355" y="11684"/>
                </a:lnTo>
                <a:lnTo>
                  <a:pt x="0" y="0"/>
                </a:lnTo>
                <a:close/>
              </a:path>
              <a:path w="874395" h="1088389">
                <a:moveTo>
                  <a:pt x="30355" y="11684"/>
                </a:moveTo>
                <a:lnTo>
                  <a:pt x="25653" y="11684"/>
                </a:lnTo>
                <a:lnTo>
                  <a:pt x="55042" y="48419"/>
                </a:lnTo>
                <a:lnTo>
                  <a:pt x="99949" y="65786"/>
                </a:lnTo>
                <a:lnTo>
                  <a:pt x="107314" y="62484"/>
                </a:lnTo>
                <a:lnTo>
                  <a:pt x="109855" y="55879"/>
                </a:lnTo>
                <a:lnTo>
                  <a:pt x="112395" y="49402"/>
                </a:lnTo>
                <a:lnTo>
                  <a:pt x="109093" y="42037"/>
                </a:lnTo>
                <a:lnTo>
                  <a:pt x="30355" y="11684"/>
                </a:lnTo>
                <a:close/>
              </a:path>
              <a:path w="874395" h="1088389">
                <a:moveTo>
                  <a:pt x="25653" y="11684"/>
                </a:moveTo>
                <a:lnTo>
                  <a:pt x="5842" y="27559"/>
                </a:lnTo>
                <a:lnTo>
                  <a:pt x="35136" y="64177"/>
                </a:lnTo>
                <a:lnTo>
                  <a:pt x="31486" y="39332"/>
                </a:lnTo>
                <a:lnTo>
                  <a:pt x="11175" y="31496"/>
                </a:lnTo>
                <a:lnTo>
                  <a:pt x="28321" y="17779"/>
                </a:lnTo>
                <a:lnTo>
                  <a:pt x="30530" y="17779"/>
                </a:lnTo>
                <a:lnTo>
                  <a:pt x="25653" y="11684"/>
                </a:lnTo>
                <a:close/>
              </a:path>
              <a:path w="874395" h="1088389">
                <a:moveTo>
                  <a:pt x="30530" y="17779"/>
                </a:moveTo>
                <a:lnTo>
                  <a:pt x="28321" y="17779"/>
                </a:lnTo>
                <a:lnTo>
                  <a:pt x="31486" y="39332"/>
                </a:lnTo>
                <a:lnTo>
                  <a:pt x="55042" y="48419"/>
                </a:lnTo>
                <a:lnTo>
                  <a:pt x="30530" y="17779"/>
                </a:lnTo>
                <a:close/>
              </a:path>
              <a:path w="874395" h="1088389">
                <a:moveTo>
                  <a:pt x="28321" y="17779"/>
                </a:moveTo>
                <a:lnTo>
                  <a:pt x="11175" y="31496"/>
                </a:lnTo>
                <a:lnTo>
                  <a:pt x="31486" y="39332"/>
                </a:lnTo>
                <a:lnTo>
                  <a:pt x="2832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5271" y="1964435"/>
            <a:ext cx="1463040" cy="1391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9844" y="1519427"/>
            <a:ext cx="1520952" cy="2188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2134" y="1988820"/>
            <a:ext cx="1368170" cy="1296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2134" y="1988820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3965" y="1611757"/>
            <a:ext cx="10274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88027" y="2627502"/>
            <a:ext cx="873125" cy="802005"/>
          </a:xfrm>
          <a:custGeom>
            <a:avLst/>
            <a:gdLst/>
            <a:ahLst/>
            <a:cxnLst/>
            <a:rect l="l" t="t" r="r" b="b"/>
            <a:pathLst>
              <a:path w="873125" h="802004">
                <a:moveTo>
                  <a:pt x="41783" y="686054"/>
                </a:moveTo>
                <a:lnTo>
                  <a:pt x="34671" y="689737"/>
                </a:lnTo>
                <a:lnTo>
                  <a:pt x="32512" y="696468"/>
                </a:lnTo>
                <a:lnTo>
                  <a:pt x="0" y="801497"/>
                </a:lnTo>
                <a:lnTo>
                  <a:pt x="35035" y="793876"/>
                </a:lnTo>
                <a:lnTo>
                  <a:pt x="27050" y="793876"/>
                </a:lnTo>
                <a:lnTo>
                  <a:pt x="9906" y="775081"/>
                </a:lnTo>
                <a:lnTo>
                  <a:pt x="44559" y="743316"/>
                </a:lnTo>
                <a:lnTo>
                  <a:pt x="56769" y="703961"/>
                </a:lnTo>
                <a:lnTo>
                  <a:pt x="58927" y="697357"/>
                </a:lnTo>
                <a:lnTo>
                  <a:pt x="55118" y="690245"/>
                </a:lnTo>
                <a:lnTo>
                  <a:pt x="48387" y="688086"/>
                </a:lnTo>
                <a:lnTo>
                  <a:pt x="41783" y="686054"/>
                </a:lnTo>
                <a:close/>
              </a:path>
              <a:path w="873125" h="802004">
                <a:moveTo>
                  <a:pt x="44559" y="743316"/>
                </a:moveTo>
                <a:lnTo>
                  <a:pt x="9906" y="775081"/>
                </a:lnTo>
                <a:lnTo>
                  <a:pt x="27050" y="793876"/>
                </a:lnTo>
                <a:lnTo>
                  <a:pt x="33147" y="788288"/>
                </a:lnTo>
                <a:lnTo>
                  <a:pt x="30607" y="788288"/>
                </a:lnTo>
                <a:lnTo>
                  <a:pt x="15875" y="772033"/>
                </a:lnTo>
                <a:lnTo>
                  <a:pt x="37076" y="767436"/>
                </a:lnTo>
                <a:lnTo>
                  <a:pt x="44559" y="743316"/>
                </a:lnTo>
                <a:close/>
              </a:path>
              <a:path w="873125" h="802004">
                <a:moveTo>
                  <a:pt x="108838" y="751839"/>
                </a:moveTo>
                <a:lnTo>
                  <a:pt x="61726" y="762091"/>
                </a:lnTo>
                <a:lnTo>
                  <a:pt x="27050" y="793876"/>
                </a:lnTo>
                <a:lnTo>
                  <a:pt x="35035" y="793876"/>
                </a:lnTo>
                <a:lnTo>
                  <a:pt x="107442" y="778129"/>
                </a:lnTo>
                <a:lnTo>
                  <a:pt x="114300" y="776732"/>
                </a:lnTo>
                <a:lnTo>
                  <a:pt x="118618" y="769874"/>
                </a:lnTo>
                <a:lnTo>
                  <a:pt x="117094" y="763143"/>
                </a:lnTo>
                <a:lnTo>
                  <a:pt x="115697" y="756285"/>
                </a:lnTo>
                <a:lnTo>
                  <a:pt x="108838" y="751839"/>
                </a:lnTo>
                <a:close/>
              </a:path>
              <a:path w="873125" h="802004">
                <a:moveTo>
                  <a:pt x="37076" y="767436"/>
                </a:moveTo>
                <a:lnTo>
                  <a:pt x="15875" y="772033"/>
                </a:lnTo>
                <a:lnTo>
                  <a:pt x="30607" y="788288"/>
                </a:lnTo>
                <a:lnTo>
                  <a:pt x="37076" y="767436"/>
                </a:lnTo>
                <a:close/>
              </a:path>
              <a:path w="873125" h="802004">
                <a:moveTo>
                  <a:pt x="61726" y="762091"/>
                </a:moveTo>
                <a:lnTo>
                  <a:pt x="37076" y="767436"/>
                </a:lnTo>
                <a:lnTo>
                  <a:pt x="30607" y="788288"/>
                </a:lnTo>
                <a:lnTo>
                  <a:pt x="33147" y="788288"/>
                </a:lnTo>
                <a:lnTo>
                  <a:pt x="61726" y="762091"/>
                </a:lnTo>
                <a:close/>
              </a:path>
              <a:path w="873125" h="802004">
                <a:moveTo>
                  <a:pt x="855472" y="0"/>
                </a:moveTo>
                <a:lnTo>
                  <a:pt x="44559" y="743316"/>
                </a:lnTo>
                <a:lnTo>
                  <a:pt x="37076" y="767436"/>
                </a:lnTo>
                <a:lnTo>
                  <a:pt x="61726" y="762091"/>
                </a:lnTo>
                <a:lnTo>
                  <a:pt x="872617" y="18796"/>
                </a:lnTo>
                <a:lnTo>
                  <a:pt x="85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974214">
              <a:lnSpc>
                <a:spcPct val="100000"/>
              </a:lnSpc>
            </a:pPr>
            <a:r>
              <a:rPr dirty="0"/>
              <a:t>Block</a:t>
            </a:r>
            <a:r>
              <a:rPr spc="-90" dirty="0"/>
              <a:t> </a:t>
            </a:r>
            <a:r>
              <a:rPr spc="-15" dirty="0"/>
              <a:t>Propagation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60647" y="1748027"/>
            <a:ext cx="598931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891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89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1164" y="1748027"/>
            <a:ext cx="598932" cy="598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027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02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0155" y="1748027"/>
            <a:ext cx="598931" cy="598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8161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671" y="1748027"/>
            <a:ext cx="598931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296" y="1772792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8296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0132" y="1748027"/>
            <a:ext cx="598932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7757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775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616" y="1748027"/>
            <a:ext cx="598932" cy="598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47622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47622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6720" y="2828544"/>
            <a:ext cx="598931" cy="598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3964" y="2852927"/>
            <a:ext cx="504063" cy="504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396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62" y="4062"/>
                </a:lnTo>
                <a:lnTo>
                  <a:pt x="339977" y="15775"/>
                </a:lnTo>
                <a:lnTo>
                  <a:pt x="379226" y="34426"/>
                </a:lnTo>
                <a:lnTo>
                  <a:pt x="414396" y="59301"/>
                </a:lnTo>
                <a:lnTo>
                  <a:pt x="444772" y="89688"/>
                </a:lnTo>
                <a:lnTo>
                  <a:pt x="469641" y="124873"/>
                </a:lnTo>
                <a:lnTo>
                  <a:pt x="488288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8" y="340028"/>
                </a:lnTo>
                <a:lnTo>
                  <a:pt x="469641" y="379283"/>
                </a:lnTo>
                <a:lnTo>
                  <a:pt x="444772" y="414448"/>
                </a:lnTo>
                <a:lnTo>
                  <a:pt x="414396" y="444814"/>
                </a:lnTo>
                <a:lnTo>
                  <a:pt x="379226" y="469669"/>
                </a:lnTo>
                <a:lnTo>
                  <a:pt x="339977" y="488303"/>
                </a:lnTo>
                <a:lnTo>
                  <a:pt x="297362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7235" y="2828544"/>
            <a:ext cx="598932" cy="598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098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09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6228" y="2828544"/>
            <a:ext cx="598931" cy="5989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4234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23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6743" y="2828544"/>
            <a:ext cx="598931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4368" y="2852927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436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6204" y="2828544"/>
            <a:ext cx="598932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3829" y="2852927"/>
            <a:ext cx="50406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382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2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5688" y="2828544"/>
            <a:ext cx="598932" cy="5989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3694" y="2852927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369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6696" y="2828544"/>
            <a:ext cx="598932" cy="598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609" y="2852927"/>
            <a:ext cx="50401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360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60" y="206790"/>
                </a:lnTo>
                <a:lnTo>
                  <a:pt x="15767" y="164145"/>
                </a:lnTo>
                <a:lnTo>
                  <a:pt x="34410" y="124873"/>
                </a:lnTo>
                <a:lnTo>
                  <a:pt x="59276" y="89688"/>
                </a:lnTo>
                <a:lnTo>
                  <a:pt x="89653" y="59301"/>
                </a:lnTo>
                <a:lnTo>
                  <a:pt x="124830" y="34426"/>
                </a:lnTo>
                <a:lnTo>
                  <a:pt x="164095" y="15775"/>
                </a:lnTo>
                <a:lnTo>
                  <a:pt x="206737" y="4062"/>
                </a:lnTo>
                <a:lnTo>
                  <a:pt x="252044" y="0"/>
                </a:lnTo>
                <a:lnTo>
                  <a:pt x="297344" y="4062"/>
                </a:lnTo>
                <a:lnTo>
                  <a:pt x="339977" y="15775"/>
                </a:lnTo>
                <a:lnTo>
                  <a:pt x="379232" y="34426"/>
                </a:lnTo>
                <a:lnTo>
                  <a:pt x="414397" y="59301"/>
                </a:lnTo>
                <a:lnTo>
                  <a:pt x="444763" y="89688"/>
                </a:lnTo>
                <a:lnTo>
                  <a:pt x="469618" y="124873"/>
                </a:lnTo>
                <a:lnTo>
                  <a:pt x="488252" y="164145"/>
                </a:lnTo>
                <a:lnTo>
                  <a:pt x="499953" y="206790"/>
                </a:lnTo>
                <a:lnTo>
                  <a:pt x="504012" y="252095"/>
                </a:lnTo>
                <a:lnTo>
                  <a:pt x="499953" y="297395"/>
                </a:lnTo>
                <a:lnTo>
                  <a:pt x="488252" y="340028"/>
                </a:lnTo>
                <a:lnTo>
                  <a:pt x="469618" y="379283"/>
                </a:lnTo>
                <a:lnTo>
                  <a:pt x="444763" y="414448"/>
                </a:lnTo>
                <a:lnTo>
                  <a:pt x="414397" y="444814"/>
                </a:lnTo>
                <a:lnTo>
                  <a:pt x="379232" y="469669"/>
                </a:lnTo>
                <a:lnTo>
                  <a:pt x="339977" y="488303"/>
                </a:lnTo>
                <a:lnTo>
                  <a:pt x="297344" y="500004"/>
                </a:lnTo>
                <a:lnTo>
                  <a:pt x="252044" y="504063"/>
                </a:lnTo>
                <a:lnTo>
                  <a:pt x="206737" y="500004"/>
                </a:lnTo>
                <a:lnTo>
                  <a:pt x="164095" y="488303"/>
                </a:lnTo>
                <a:lnTo>
                  <a:pt x="124830" y="469669"/>
                </a:lnTo>
                <a:lnTo>
                  <a:pt x="89653" y="444814"/>
                </a:lnTo>
                <a:lnTo>
                  <a:pt x="59276" y="414448"/>
                </a:lnTo>
                <a:lnTo>
                  <a:pt x="34410" y="379283"/>
                </a:lnTo>
                <a:lnTo>
                  <a:pt x="15767" y="340028"/>
                </a:lnTo>
                <a:lnTo>
                  <a:pt x="4060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0647" y="3909059"/>
            <a:ext cx="598931" cy="5989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789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0789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1164" y="3909059"/>
            <a:ext cx="598932" cy="5989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802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802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0155" y="3909059"/>
            <a:ext cx="598931" cy="598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816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816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0671" y="3909059"/>
            <a:ext cx="598931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8296" y="3933063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8296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0132" y="3909059"/>
            <a:ext cx="598932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775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775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9616" y="3909059"/>
            <a:ext cx="598932" cy="598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7622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7622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6720" y="4988052"/>
            <a:ext cx="598931" cy="5989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3964" y="5013197"/>
            <a:ext cx="504063" cy="5040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8396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62" y="4058"/>
                </a:lnTo>
                <a:lnTo>
                  <a:pt x="339977" y="15759"/>
                </a:lnTo>
                <a:lnTo>
                  <a:pt x="379226" y="34393"/>
                </a:lnTo>
                <a:lnTo>
                  <a:pt x="414396" y="59248"/>
                </a:lnTo>
                <a:lnTo>
                  <a:pt x="444772" y="89614"/>
                </a:lnTo>
                <a:lnTo>
                  <a:pt x="469641" y="124779"/>
                </a:lnTo>
                <a:lnTo>
                  <a:pt x="488288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8" y="339917"/>
                </a:lnTo>
                <a:lnTo>
                  <a:pt x="469641" y="379189"/>
                </a:lnTo>
                <a:lnTo>
                  <a:pt x="444772" y="414374"/>
                </a:lnTo>
                <a:lnTo>
                  <a:pt x="414396" y="444761"/>
                </a:lnTo>
                <a:lnTo>
                  <a:pt x="379226" y="469636"/>
                </a:lnTo>
                <a:lnTo>
                  <a:pt x="339977" y="488287"/>
                </a:lnTo>
                <a:lnTo>
                  <a:pt x="297362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7235" y="4988052"/>
            <a:ext cx="598932" cy="598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64098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409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6228" y="4988052"/>
            <a:ext cx="598931" cy="5989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4423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76743" y="4988052"/>
            <a:ext cx="598931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4368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436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6204" y="4988052"/>
            <a:ext cx="598932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3829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382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2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5688" y="4988052"/>
            <a:ext cx="598932" cy="5989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369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2369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6696" y="4988052"/>
            <a:ext cx="598932" cy="5989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3609" y="5013197"/>
            <a:ext cx="50401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360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60" y="206667"/>
                </a:lnTo>
                <a:lnTo>
                  <a:pt x="15767" y="164034"/>
                </a:lnTo>
                <a:lnTo>
                  <a:pt x="34410" y="124779"/>
                </a:lnTo>
                <a:lnTo>
                  <a:pt x="59276" y="89614"/>
                </a:lnTo>
                <a:lnTo>
                  <a:pt x="89653" y="59248"/>
                </a:lnTo>
                <a:lnTo>
                  <a:pt x="124830" y="34393"/>
                </a:lnTo>
                <a:lnTo>
                  <a:pt x="164095" y="15759"/>
                </a:lnTo>
                <a:lnTo>
                  <a:pt x="206737" y="4058"/>
                </a:lnTo>
                <a:lnTo>
                  <a:pt x="252044" y="0"/>
                </a:lnTo>
                <a:lnTo>
                  <a:pt x="297344" y="4058"/>
                </a:lnTo>
                <a:lnTo>
                  <a:pt x="339977" y="15759"/>
                </a:lnTo>
                <a:lnTo>
                  <a:pt x="379232" y="34393"/>
                </a:lnTo>
                <a:lnTo>
                  <a:pt x="414397" y="59248"/>
                </a:lnTo>
                <a:lnTo>
                  <a:pt x="444763" y="89614"/>
                </a:lnTo>
                <a:lnTo>
                  <a:pt x="469618" y="124779"/>
                </a:lnTo>
                <a:lnTo>
                  <a:pt x="488252" y="164034"/>
                </a:lnTo>
                <a:lnTo>
                  <a:pt x="499953" y="206667"/>
                </a:lnTo>
                <a:lnTo>
                  <a:pt x="504012" y="251967"/>
                </a:lnTo>
                <a:lnTo>
                  <a:pt x="499953" y="297272"/>
                </a:lnTo>
                <a:lnTo>
                  <a:pt x="488252" y="339917"/>
                </a:lnTo>
                <a:lnTo>
                  <a:pt x="469618" y="379189"/>
                </a:lnTo>
                <a:lnTo>
                  <a:pt x="444763" y="414374"/>
                </a:lnTo>
                <a:lnTo>
                  <a:pt x="414397" y="444761"/>
                </a:lnTo>
                <a:lnTo>
                  <a:pt x="379232" y="469636"/>
                </a:lnTo>
                <a:lnTo>
                  <a:pt x="339977" y="488287"/>
                </a:lnTo>
                <a:lnTo>
                  <a:pt x="297344" y="500000"/>
                </a:lnTo>
                <a:lnTo>
                  <a:pt x="252044" y="504063"/>
                </a:lnTo>
                <a:lnTo>
                  <a:pt x="206737" y="500000"/>
                </a:lnTo>
                <a:lnTo>
                  <a:pt x="164095" y="488287"/>
                </a:lnTo>
                <a:lnTo>
                  <a:pt x="124830" y="469636"/>
                </a:lnTo>
                <a:lnTo>
                  <a:pt x="89653" y="444761"/>
                </a:lnTo>
                <a:lnTo>
                  <a:pt x="59276" y="414374"/>
                </a:lnTo>
                <a:lnTo>
                  <a:pt x="34410" y="379189"/>
                </a:lnTo>
                <a:lnTo>
                  <a:pt x="15767" y="339917"/>
                </a:lnTo>
                <a:lnTo>
                  <a:pt x="4060" y="297272"/>
                </a:lnTo>
                <a:lnTo>
                  <a:pt x="0" y="25196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60647" y="6068567"/>
            <a:ext cx="598931" cy="5989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7891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789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41164" y="6068567"/>
            <a:ext cx="598932" cy="5989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8802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8802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0155" y="6068567"/>
            <a:ext cx="598931" cy="5989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8161" y="6093294"/>
            <a:ext cx="504063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816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7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7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0671" y="6068567"/>
            <a:ext cx="598931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8296" y="6093294"/>
            <a:ext cx="504062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8296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2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80132" y="6068567"/>
            <a:ext cx="598932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2775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775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4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4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99616" y="6068567"/>
            <a:ext cx="598932" cy="5989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47622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47622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8"/>
          <p:cNvSpPr/>
          <p:nvPr/>
        </p:nvSpPr>
        <p:spPr>
          <a:xfrm>
            <a:off x="7117141" y="6181407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</p:spTree>
    <p:extLst>
      <p:ext uri="{BB962C8B-B14F-4D97-AF65-F5344CB8AC3E}">
        <p14:creationId xmlns:p14="http://schemas.microsoft.com/office/powerpoint/2010/main" val="19368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974214">
              <a:lnSpc>
                <a:spcPct val="100000"/>
              </a:lnSpc>
            </a:pPr>
            <a:r>
              <a:rPr dirty="0"/>
              <a:t>Block</a:t>
            </a:r>
            <a:r>
              <a:rPr spc="-90" dirty="0"/>
              <a:t> </a:t>
            </a:r>
            <a:r>
              <a:rPr spc="-15" dirty="0"/>
              <a:t>Propagation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60647" y="1748027"/>
            <a:ext cx="598931" cy="5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891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89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1164" y="1748027"/>
            <a:ext cx="598932" cy="598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027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02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0155" y="1748027"/>
            <a:ext cx="598931" cy="598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8161" y="1772792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671" y="1748027"/>
            <a:ext cx="598931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296" y="1772792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8296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8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8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0132" y="1748027"/>
            <a:ext cx="598932" cy="598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7757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7757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616" y="1748027"/>
            <a:ext cx="598932" cy="598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47622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47622" y="1772792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6720" y="2828544"/>
            <a:ext cx="598931" cy="598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3964" y="2852927"/>
            <a:ext cx="504063" cy="504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396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5" y="0"/>
                </a:lnTo>
                <a:lnTo>
                  <a:pt x="297362" y="4062"/>
                </a:lnTo>
                <a:lnTo>
                  <a:pt x="339977" y="15775"/>
                </a:lnTo>
                <a:lnTo>
                  <a:pt x="379226" y="34426"/>
                </a:lnTo>
                <a:lnTo>
                  <a:pt x="414396" y="59301"/>
                </a:lnTo>
                <a:lnTo>
                  <a:pt x="444772" y="89688"/>
                </a:lnTo>
                <a:lnTo>
                  <a:pt x="469641" y="124873"/>
                </a:lnTo>
                <a:lnTo>
                  <a:pt x="488288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8" y="340028"/>
                </a:lnTo>
                <a:lnTo>
                  <a:pt x="469641" y="379283"/>
                </a:lnTo>
                <a:lnTo>
                  <a:pt x="444772" y="414448"/>
                </a:lnTo>
                <a:lnTo>
                  <a:pt x="414396" y="444814"/>
                </a:lnTo>
                <a:lnTo>
                  <a:pt x="379226" y="469669"/>
                </a:lnTo>
                <a:lnTo>
                  <a:pt x="339977" y="488303"/>
                </a:lnTo>
                <a:lnTo>
                  <a:pt x="297362" y="500004"/>
                </a:lnTo>
                <a:lnTo>
                  <a:pt x="252095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7235" y="2828544"/>
            <a:ext cx="598932" cy="598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098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09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6228" y="2828544"/>
            <a:ext cx="598931" cy="5989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4234" y="2852927"/>
            <a:ext cx="504063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23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3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6743" y="2828544"/>
            <a:ext cx="598931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4368" y="2852927"/>
            <a:ext cx="504062" cy="50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4368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58" y="206790"/>
                </a:lnTo>
                <a:lnTo>
                  <a:pt x="15759" y="164145"/>
                </a:lnTo>
                <a:lnTo>
                  <a:pt x="34393" y="124873"/>
                </a:lnTo>
                <a:lnTo>
                  <a:pt x="59248" y="89688"/>
                </a:lnTo>
                <a:lnTo>
                  <a:pt x="89614" y="59301"/>
                </a:lnTo>
                <a:lnTo>
                  <a:pt x="124779" y="34426"/>
                </a:lnTo>
                <a:lnTo>
                  <a:pt x="164034" y="15775"/>
                </a:lnTo>
                <a:lnTo>
                  <a:pt x="206667" y="4062"/>
                </a:lnTo>
                <a:lnTo>
                  <a:pt x="251967" y="0"/>
                </a:lnTo>
                <a:lnTo>
                  <a:pt x="297272" y="4062"/>
                </a:lnTo>
                <a:lnTo>
                  <a:pt x="339917" y="15775"/>
                </a:lnTo>
                <a:lnTo>
                  <a:pt x="379189" y="34426"/>
                </a:lnTo>
                <a:lnTo>
                  <a:pt x="414374" y="59301"/>
                </a:lnTo>
                <a:lnTo>
                  <a:pt x="444761" y="89688"/>
                </a:lnTo>
                <a:lnTo>
                  <a:pt x="469636" y="124873"/>
                </a:lnTo>
                <a:lnTo>
                  <a:pt x="488287" y="164145"/>
                </a:lnTo>
                <a:lnTo>
                  <a:pt x="500000" y="206790"/>
                </a:lnTo>
                <a:lnTo>
                  <a:pt x="504062" y="252095"/>
                </a:lnTo>
                <a:lnTo>
                  <a:pt x="500000" y="297395"/>
                </a:lnTo>
                <a:lnTo>
                  <a:pt x="488287" y="340028"/>
                </a:lnTo>
                <a:lnTo>
                  <a:pt x="469636" y="379283"/>
                </a:lnTo>
                <a:lnTo>
                  <a:pt x="444761" y="414448"/>
                </a:lnTo>
                <a:lnTo>
                  <a:pt x="414374" y="444814"/>
                </a:lnTo>
                <a:lnTo>
                  <a:pt x="379189" y="469669"/>
                </a:lnTo>
                <a:lnTo>
                  <a:pt x="339917" y="488303"/>
                </a:lnTo>
                <a:lnTo>
                  <a:pt x="297272" y="500004"/>
                </a:lnTo>
                <a:lnTo>
                  <a:pt x="251967" y="504063"/>
                </a:lnTo>
                <a:lnTo>
                  <a:pt x="206667" y="500004"/>
                </a:lnTo>
                <a:lnTo>
                  <a:pt x="164034" y="488303"/>
                </a:lnTo>
                <a:lnTo>
                  <a:pt x="124779" y="469669"/>
                </a:lnTo>
                <a:lnTo>
                  <a:pt x="89614" y="444814"/>
                </a:lnTo>
                <a:lnTo>
                  <a:pt x="59248" y="414448"/>
                </a:lnTo>
                <a:lnTo>
                  <a:pt x="34393" y="379283"/>
                </a:lnTo>
                <a:lnTo>
                  <a:pt x="15759" y="340028"/>
                </a:lnTo>
                <a:lnTo>
                  <a:pt x="4058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6204" y="2828544"/>
            <a:ext cx="598932" cy="598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3829" y="2852927"/>
            <a:ext cx="50406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382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2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5688" y="2828544"/>
            <a:ext cx="598932" cy="5989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3694" y="2852927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3694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2095"/>
                </a:moveTo>
                <a:lnTo>
                  <a:pt x="4062" y="206790"/>
                </a:lnTo>
                <a:lnTo>
                  <a:pt x="15775" y="164145"/>
                </a:lnTo>
                <a:lnTo>
                  <a:pt x="34426" y="124873"/>
                </a:lnTo>
                <a:lnTo>
                  <a:pt x="59301" y="89688"/>
                </a:lnTo>
                <a:lnTo>
                  <a:pt x="89688" y="59301"/>
                </a:lnTo>
                <a:lnTo>
                  <a:pt x="124873" y="34426"/>
                </a:lnTo>
                <a:lnTo>
                  <a:pt x="164145" y="15775"/>
                </a:lnTo>
                <a:lnTo>
                  <a:pt x="206790" y="4062"/>
                </a:lnTo>
                <a:lnTo>
                  <a:pt x="252094" y="0"/>
                </a:lnTo>
                <a:lnTo>
                  <a:pt x="297395" y="4062"/>
                </a:lnTo>
                <a:lnTo>
                  <a:pt x="340028" y="15775"/>
                </a:lnTo>
                <a:lnTo>
                  <a:pt x="379283" y="34426"/>
                </a:lnTo>
                <a:lnTo>
                  <a:pt x="414448" y="59301"/>
                </a:lnTo>
                <a:lnTo>
                  <a:pt x="444814" y="89688"/>
                </a:lnTo>
                <a:lnTo>
                  <a:pt x="469669" y="124873"/>
                </a:lnTo>
                <a:lnTo>
                  <a:pt x="488303" y="164145"/>
                </a:lnTo>
                <a:lnTo>
                  <a:pt x="500004" y="206790"/>
                </a:lnTo>
                <a:lnTo>
                  <a:pt x="504063" y="252095"/>
                </a:lnTo>
                <a:lnTo>
                  <a:pt x="500004" y="297395"/>
                </a:lnTo>
                <a:lnTo>
                  <a:pt x="488303" y="340028"/>
                </a:lnTo>
                <a:lnTo>
                  <a:pt x="469669" y="379283"/>
                </a:lnTo>
                <a:lnTo>
                  <a:pt x="444814" y="414448"/>
                </a:lnTo>
                <a:lnTo>
                  <a:pt x="414448" y="444814"/>
                </a:lnTo>
                <a:lnTo>
                  <a:pt x="379283" y="469669"/>
                </a:lnTo>
                <a:lnTo>
                  <a:pt x="340028" y="488303"/>
                </a:lnTo>
                <a:lnTo>
                  <a:pt x="297395" y="500004"/>
                </a:lnTo>
                <a:lnTo>
                  <a:pt x="252094" y="504063"/>
                </a:lnTo>
                <a:lnTo>
                  <a:pt x="206790" y="500004"/>
                </a:lnTo>
                <a:lnTo>
                  <a:pt x="164145" y="488303"/>
                </a:lnTo>
                <a:lnTo>
                  <a:pt x="124873" y="469669"/>
                </a:lnTo>
                <a:lnTo>
                  <a:pt x="89688" y="444814"/>
                </a:lnTo>
                <a:lnTo>
                  <a:pt x="59301" y="414448"/>
                </a:lnTo>
                <a:lnTo>
                  <a:pt x="34426" y="379283"/>
                </a:lnTo>
                <a:lnTo>
                  <a:pt x="15775" y="340028"/>
                </a:lnTo>
                <a:lnTo>
                  <a:pt x="4062" y="297395"/>
                </a:lnTo>
                <a:lnTo>
                  <a:pt x="0" y="25209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6696" y="2828544"/>
            <a:ext cx="598932" cy="598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609" y="2852927"/>
            <a:ext cx="504012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3609" y="285292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2095"/>
                </a:moveTo>
                <a:lnTo>
                  <a:pt x="4060" y="206790"/>
                </a:lnTo>
                <a:lnTo>
                  <a:pt x="15767" y="164145"/>
                </a:lnTo>
                <a:lnTo>
                  <a:pt x="34410" y="124873"/>
                </a:lnTo>
                <a:lnTo>
                  <a:pt x="59276" y="89688"/>
                </a:lnTo>
                <a:lnTo>
                  <a:pt x="89653" y="59301"/>
                </a:lnTo>
                <a:lnTo>
                  <a:pt x="124830" y="34426"/>
                </a:lnTo>
                <a:lnTo>
                  <a:pt x="164095" y="15775"/>
                </a:lnTo>
                <a:lnTo>
                  <a:pt x="206737" y="4062"/>
                </a:lnTo>
                <a:lnTo>
                  <a:pt x="252044" y="0"/>
                </a:lnTo>
                <a:lnTo>
                  <a:pt x="297344" y="4062"/>
                </a:lnTo>
                <a:lnTo>
                  <a:pt x="339977" y="15775"/>
                </a:lnTo>
                <a:lnTo>
                  <a:pt x="379232" y="34426"/>
                </a:lnTo>
                <a:lnTo>
                  <a:pt x="414397" y="59301"/>
                </a:lnTo>
                <a:lnTo>
                  <a:pt x="444763" y="89688"/>
                </a:lnTo>
                <a:lnTo>
                  <a:pt x="469618" y="124873"/>
                </a:lnTo>
                <a:lnTo>
                  <a:pt x="488252" y="164145"/>
                </a:lnTo>
                <a:lnTo>
                  <a:pt x="499953" y="206790"/>
                </a:lnTo>
                <a:lnTo>
                  <a:pt x="504012" y="252095"/>
                </a:lnTo>
                <a:lnTo>
                  <a:pt x="499953" y="297395"/>
                </a:lnTo>
                <a:lnTo>
                  <a:pt x="488252" y="340028"/>
                </a:lnTo>
                <a:lnTo>
                  <a:pt x="469618" y="379283"/>
                </a:lnTo>
                <a:lnTo>
                  <a:pt x="444763" y="414448"/>
                </a:lnTo>
                <a:lnTo>
                  <a:pt x="414397" y="444814"/>
                </a:lnTo>
                <a:lnTo>
                  <a:pt x="379232" y="469669"/>
                </a:lnTo>
                <a:lnTo>
                  <a:pt x="339977" y="488303"/>
                </a:lnTo>
                <a:lnTo>
                  <a:pt x="297344" y="500004"/>
                </a:lnTo>
                <a:lnTo>
                  <a:pt x="252044" y="504063"/>
                </a:lnTo>
                <a:lnTo>
                  <a:pt x="206737" y="500004"/>
                </a:lnTo>
                <a:lnTo>
                  <a:pt x="164095" y="488303"/>
                </a:lnTo>
                <a:lnTo>
                  <a:pt x="124830" y="469669"/>
                </a:lnTo>
                <a:lnTo>
                  <a:pt x="89653" y="444814"/>
                </a:lnTo>
                <a:lnTo>
                  <a:pt x="59276" y="414448"/>
                </a:lnTo>
                <a:lnTo>
                  <a:pt x="34410" y="379283"/>
                </a:lnTo>
                <a:lnTo>
                  <a:pt x="15767" y="340028"/>
                </a:lnTo>
                <a:lnTo>
                  <a:pt x="4060" y="297395"/>
                </a:lnTo>
                <a:lnTo>
                  <a:pt x="0" y="25209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0647" y="3909059"/>
            <a:ext cx="598931" cy="5989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789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0789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1164" y="3909059"/>
            <a:ext cx="598932" cy="5989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802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802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0155" y="3909059"/>
            <a:ext cx="598931" cy="598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8161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8161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0671" y="3909059"/>
            <a:ext cx="598931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8296" y="3933063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8296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8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8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8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0132" y="3909059"/>
            <a:ext cx="598932" cy="5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7757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7757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9616" y="3909059"/>
            <a:ext cx="598932" cy="598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7622" y="3933063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7622" y="3933063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8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8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6720" y="4988052"/>
            <a:ext cx="598931" cy="5989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3964" y="5013197"/>
            <a:ext cx="504063" cy="5040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8396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5" y="0"/>
                </a:lnTo>
                <a:lnTo>
                  <a:pt x="297362" y="4058"/>
                </a:lnTo>
                <a:lnTo>
                  <a:pt x="339977" y="15759"/>
                </a:lnTo>
                <a:lnTo>
                  <a:pt x="379226" y="34393"/>
                </a:lnTo>
                <a:lnTo>
                  <a:pt x="414396" y="59248"/>
                </a:lnTo>
                <a:lnTo>
                  <a:pt x="444772" y="89614"/>
                </a:lnTo>
                <a:lnTo>
                  <a:pt x="469641" y="124779"/>
                </a:lnTo>
                <a:lnTo>
                  <a:pt x="488288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8" y="339917"/>
                </a:lnTo>
                <a:lnTo>
                  <a:pt x="469641" y="379189"/>
                </a:lnTo>
                <a:lnTo>
                  <a:pt x="444772" y="414374"/>
                </a:lnTo>
                <a:lnTo>
                  <a:pt x="414396" y="444761"/>
                </a:lnTo>
                <a:lnTo>
                  <a:pt x="379226" y="469636"/>
                </a:lnTo>
                <a:lnTo>
                  <a:pt x="339977" y="488287"/>
                </a:lnTo>
                <a:lnTo>
                  <a:pt x="297362" y="500000"/>
                </a:lnTo>
                <a:lnTo>
                  <a:pt x="252095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7235" y="4988052"/>
            <a:ext cx="598932" cy="598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64098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409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6228" y="4988052"/>
            <a:ext cx="598931" cy="5989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4423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3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76743" y="4988052"/>
            <a:ext cx="598931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4368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4368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7272" y="4058"/>
                </a:lnTo>
                <a:lnTo>
                  <a:pt x="339917" y="15759"/>
                </a:lnTo>
                <a:lnTo>
                  <a:pt x="379189" y="34393"/>
                </a:lnTo>
                <a:lnTo>
                  <a:pt x="414374" y="59248"/>
                </a:lnTo>
                <a:lnTo>
                  <a:pt x="444761" y="89614"/>
                </a:lnTo>
                <a:lnTo>
                  <a:pt x="469636" y="124779"/>
                </a:lnTo>
                <a:lnTo>
                  <a:pt x="488287" y="164034"/>
                </a:lnTo>
                <a:lnTo>
                  <a:pt x="500000" y="206667"/>
                </a:lnTo>
                <a:lnTo>
                  <a:pt x="504062" y="251967"/>
                </a:lnTo>
                <a:lnTo>
                  <a:pt x="500000" y="297272"/>
                </a:lnTo>
                <a:lnTo>
                  <a:pt x="488287" y="339917"/>
                </a:lnTo>
                <a:lnTo>
                  <a:pt x="469636" y="379189"/>
                </a:lnTo>
                <a:lnTo>
                  <a:pt x="444761" y="414374"/>
                </a:lnTo>
                <a:lnTo>
                  <a:pt x="414374" y="444761"/>
                </a:lnTo>
                <a:lnTo>
                  <a:pt x="379189" y="469636"/>
                </a:lnTo>
                <a:lnTo>
                  <a:pt x="339917" y="488287"/>
                </a:lnTo>
                <a:lnTo>
                  <a:pt x="297272" y="500000"/>
                </a:lnTo>
                <a:lnTo>
                  <a:pt x="251967" y="504063"/>
                </a:lnTo>
                <a:lnTo>
                  <a:pt x="206667" y="500000"/>
                </a:lnTo>
                <a:lnTo>
                  <a:pt x="164034" y="488287"/>
                </a:lnTo>
                <a:lnTo>
                  <a:pt x="124779" y="469636"/>
                </a:lnTo>
                <a:lnTo>
                  <a:pt x="89614" y="444761"/>
                </a:lnTo>
                <a:lnTo>
                  <a:pt x="59248" y="414374"/>
                </a:lnTo>
                <a:lnTo>
                  <a:pt x="34393" y="379189"/>
                </a:lnTo>
                <a:lnTo>
                  <a:pt x="15759" y="339917"/>
                </a:lnTo>
                <a:lnTo>
                  <a:pt x="4058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56204" y="4988052"/>
            <a:ext cx="598932" cy="598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3829" y="5013197"/>
            <a:ext cx="50406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382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2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5688" y="4988052"/>
            <a:ext cx="598932" cy="5989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3694" y="5013197"/>
            <a:ext cx="504063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23694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967"/>
                </a:moveTo>
                <a:lnTo>
                  <a:pt x="4062" y="206667"/>
                </a:lnTo>
                <a:lnTo>
                  <a:pt x="15775" y="164034"/>
                </a:lnTo>
                <a:lnTo>
                  <a:pt x="34426" y="124779"/>
                </a:lnTo>
                <a:lnTo>
                  <a:pt x="59301" y="89614"/>
                </a:lnTo>
                <a:lnTo>
                  <a:pt x="89688" y="59248"/>
                </a:lnTo>
                <a:lnTo>
                  <a:pt x="124873" y="34393"/>
                </a:lnTo>
                <a:lnTo>
                  <a:pt x="164145" y="15759"/>
                </a:lnTo>
                <a:lnTo>
                  <a:pt x="206790" y="4058"/>
                </a:lnTo>
                <a:lnTo>
                  <a:pt x="252094" y="0"/>
                </a:lnTo>
                <a:lnTo>
                  <a:pt x="297395" y="4058"/>
                </a:lnTo>
                <a:lnTo>
                  <a:pt x="340028" y="15759"/>
                </a:lnTo>
                <a:lnTo>
                  <a:pt x="379283" y="34393"/>
                </a:lnTo>
                <a:lnTo>
                  <a:pt x="414448" y="59248"/>
                </a:lnTo>
                <a:lnTo>
                  <a:pt x="444814" y="89614"/>
                </a:lnTo>
                <a:lnTo>
                  <a:pt x="469669" y="124779"/>
                </a:lnTo>
                <a:lnTo>
                  <a:pt x="488303" y="164034"/>
                </a:lnTo>
                <a:lnTo>
                  <a:pt x="500004" y="206667"/>
                </a:lnTo>
                <a:lnTo>
                  <a:pt x="504063" y="251967"/>
                </a:lnTo>
                <a:lnTo>
                  <a:pt x="500004" y="297272"/>
                </a:lnTo>
                <a:lnTo>
                  <a:pt x="488303" y="339917"/>
                </a:lnTo>
                <a:lnTo>
                  <a:pt x="469669" y="379189"/>
                </a:lnTo>
                <a:lnTo>
                  <a:pt x="444814" y="414374"/>
                </a:lnTo>
                <a:lnTo>
                  <a:pt x="414448" y="444761"/>
                </a:lnTo>
                <a:lnTo>
                  <a:pt x="379283" y="469636"/>
                </a:lnTo>
                <a:lnTo>
                  <a:pt x="340028" y="488287"/>
                </a:lnTo>
                <a:lnTo>
                  <a:pt x="297395" y="500000"/>
                </a:lnTo>
                <a:lnTo>
                  <a:pt x="252094" y="504063"/>
                </a:lnTo>
                <a:lnTo>
                  <a:pt x="206790" y="500000"/>
                </a:lnTo>
                <a:lnTo>
                  <a:pt x="164145" y="488287"/>
                </a:lnTo>
                <a:lnTo>
                  <a:pt x="124873" y="469636"/>
                </a:lnTo>
                <a:lnTo>
                  <a:pt x="89688" y="444761"/>
                </a:lnTo>
                <a:lnTo>
                  <a:pt x="59301" y="414374"/>
                </a:lnTo>
                <a:lnTo>
                  <a:pt x="34426" y="379189"/>
                </a:lnTo>
                <a:lnTo>
                  <a:pt x="15775" y="339917"/>
                </a:lnTo>
                <a:lnTo>
                  <a:pt x="4062" y="297272"/>
                </a:lnTo>
                <a:lnTo>
                  <a:pt x="0" y="2519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6696" y="4988052"/>
            <a:ext cx="598932" cy="5989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3609" y="5013197"/>
            <a:ext cx="504012" cy="504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3609" y="501319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251967"/>
                </a:moveTo>
                <a:lnTo>
                  <a:pt x="4060" y="206667"/>
                </a:lnTo>
                <a:lnTo>
                  <a:pt x="15767" y="164034"/>
                </a:lnTo>
                <a:lnTo>
                  <a:pt x="34410" y="124779"/>
                </a:lnTo>
                <a:lnTo>
                  <a:pt x="59276" y="89614"/>
                </a:lnTo>
                <a:lnTo>
                  <a:pt x="89653" y="59248"/>
                </a:lnTo>
                <a:lnTo>
                  <a:pt x="124830" y="34393"/>
                </a:lnTo>
                <a:lnTo>
                  <a:pt x="164095" y="15759"/>
                </a:lnTo>
                <a:lnTo>
                  <a:pt x="206737" y="4058"/>
                </a:lnTo>
                <a:lnTo>
                  <a:pt x="252044" y="0"/>
                </a:lnTo>
                <a:lnTo>
                  <a:pt x="297344" y="4058"/>
                </a:lnTo>
                <a:lnTo>
                  <a:pt x="339977" y="15759"/>
                </a:lnTo>
                <a:lnTo>
                  <a:pt x="379232" y="34393"/>
                </a:lnTo>
                <a:lnTo>
                  <a:pt x="414397" y="59248"/>
                </a:lnTo>
                <a:lnTo>
                  <a:pt x="444763" y="89614"/>
                </a:lnTo>
                <a:lnTo>
                  <a:pt x="469618" y="124779"/>
                </a:lnTo>
                <a:lnTo>
                  <a:pt x="488252" y="164034"/>
                </a:lnTo>
                <a:lnTo>
                  <a:pt x="499953" y="206667"/>
                </a:lnTo>
                <a:lnTo>
                  <a:pt x="504012" y="251967"/>
                </a:lnTo>
                <a:lnTo>
                  <a:pt x="499953" y="297272"/>
                </a:lnTo>
                <a:lnTo>
                  <a:pt x="488252" y="339917"/>
                </a:lnTo>
                <a:lnTo>
                  <a:pt x="469618" y="379189"/>
                </a:lnTo>
                <a:lnTo>
                  <a:pt x="444763" y="414374"/>
                </a:lnTo>
                <a:lnTo>
                  <a:pt x="414397" y="444761"/>
                </a:lnTo>
                <a:lnTo>
                  <a:pt x="379232" y="469636"/>
                </a:lnTo>
                <a:lnTo>
                  <a:pt x="339977" y="488287"/>
                </a:lnTo>
                <a:lnTo>
                  <a:pt x="297344" y="500000"/>
                </a:lnTo>
                <a:lnTo>
                  <a:pt x="252044" y="504063"/>
                </a:lnTo>
                <a:lnTo>
                  <a:pt x="206737" y="500000"/>
                </a:lnTo>
                <a:lnTo>
                  <a:pt x="164095" y="488287"/>
                </a:lnTo>
                <a:lnTo>
                  <a:pt x="124830" y="469636"/>
                </a:lnTo>
                <a:lnTo>
                  <a:pt x="89653" y="444761"/>
                </a:lnTo>
                <a:lnTo>
                  <a:pt x="59276" y="414374"/>
                </a:lnTo>
                <a:lnTo>
                  <a:pt x="34410" y="379189"/>
                </a:lnTo>
                <a:lnTo>
                  <a:pt x="15767" y="339917"/>
                </a:lnTo>
                <a:lnTo>
                  <a:pt x="4060" y="297272"/>
                </a:lnTo>
                <a:lnTo>
                  <a:pt x="0" y="25196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60647" y="6068567"/>
            <a:ext cx="598931" cy="5989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7891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789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41164" y="6068567"/>
            <a:ext cx="598932" cy="5989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8802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8802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0155" y="6068567"/>
            <a:ext cx="598931" cy="5989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8161" y="6093294"/>
            <a:ext cx="504063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8161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7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3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7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0671" y="6068567"/>
            <a:ext cx="598931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8296" y="6093294"/>
            <a:ext cx="504062" cy="504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8296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0" y="252031"/>
                </a:moveTo>
                <a:lnTo>
                  <a:pt x="4058" y="206728"/>
                </a:lnTo>
                <a:lnTo>
                  <a:pt x="15759" y="164090"/>
                </a:lnTo>
                <a:lnTo>
                  <a:pt x="34393" y="124826"/>
                </a:lnTo>
                <a:lnTo>
                  <a:pt x="59248" y="89651"/>
                </a:lnTo>
                <a:lnTo>
                  <a:pt x="89614" y="59275"/>
                </a:lnTo>
                <a:lnTo>
                  <a:pt x="124779" y="34409"/>
                </a:lnTo>
                <a:lnTo>
                  <a:pt x="164034" y="15767"/>
                </a:lnTo>
                <a:lnTo>
                  <a:pt x="206667" y="4060"/>
                </a:lnTo>
                <a:lnTo>
                  <a:pt x="251968" y="0"/>
                </a:lnTo>
                <a:lnTo>
                  <a:pt x="297272" y="4060"/>
                </a:lnTo>
                <a:lnTo>
                  <a:pt x="339917" y="15767"/>
                </a:lnTo>
                <a:lnTo>
                  <a:pt x="379189" y="34409"/>
                </a:lnTo>
                <a:lnTo>
                  <a:pt x="414374" y="59275"/>
                </a:lnTo>
                <a:lnTo>
                  <a:pt x="444761" y="89651"/>
                </a:lnTo>
                <a:lnTo>
                  <a:pt x="469636" y="124826"/>
                </a:lnTo>
                <a:lnTo>
                  <a:pt x="488287" y="164090"/>
                </a:lnTo>
                <a:lnTo>
                  <a:pt x="500000" y="206728"/>
                </a:lnTo>
                <a:lnTo>
                  <a:pt x="504062" y="252031"/>
                </a:lnTo>
                <a:lnTo>
                  <a:pt x="500000" y="297334"/>
                </a:lnTo>
                <a:lnTo>
                  <a:pt x="488287" y="339972"/>
                </a:lnTo>
                <a:lnTo>
                  <a:pt x="469636" y="379236"/>
                </a:lnTo>
                <a:lnTo>
                  <a:pt x="444761" y="414411"/>
                </a:lnTo>
                <a:lnTo>
                  <a:pt x="414374" y="444787"/>
                </a:lnTo>
                <a:lnTo>
                  <a:pt x="379189" y="469653"/>
                </a:lnTo>
                <a:lnTo>
                  <a:pt x="339917" y="488295"/>
                </a:lnTo>
                <a:lnTo>
                  <a:pt x="297272" y="500002"/>
                </a:lnTo>
                <a:lnTo>
                  <a:pt x="251968" y="504063"/>
                </a:lnTo>
                <a:lnTo>
                  <a:pt x="206667" y="500002"/>
                </a:lnTo>
                <a:lnTo>
                  <a:pt x="164034" y="488295"/>
                </a:lnTo>
                <a:lnTo>
                  <a:pt x="124779" y="469653"/>
                </a:lnTo>
                <a:lnTo>
                  <a:pt x="89614" y="444787"/>
                </a:lnTo>
                <a:lnTo>
                  <a:pt x="59248" y="414411"/>
                </a:lnTo>
                <a:lnTo>
                  <a:pt x="34393" y="379236"/>
                </a:lnTo>
                <a:lnTo>
                  <a:pt x="15759" y="339972"/>
                </a:lnTo>
                <a:lnTo>
                  <a:pt x="4058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80132" y="6068567"/>
            <a:ext cx="598932" cy="5989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27757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7757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4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4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99616" y="6068567"/>
            <a:ext cx="598932" cy="5989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47622" y="6093294"/>
            <a:ext cx="504063" cy="5040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47622" y="6093294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252031"/>
                </a:moveTo>
                <a:lnTo>
                  <a:pt x="4062" y="206728"/>
                </a:lnTo>
                <a:lnTo>
                  <a:pt x="15775" y="164090"/>
                </a:lnTo>
                <a:lnTo>
                  <a:pt x="34426" y="124826"/>
                </a:lnTo>
                <a:lnTo>
                  <a:pt x="59301" y="89651"/>
                </a:lnTo>
                <a:lnTo>
                  <a:pt x="89688" y="59275"/>
                </a:lnTo>
                <a:lnTo>
                  <a:pt x="124873" y="34409"/>
                </a:lnTo>
                <a:lnTo>
                  <a:pt x="164145" y="15767"/>
                </a:lnTo>
                <a:lnTo>
                  <a:pt x="206790" y="4060"/>
                </a:lnTo>
                <a:lnTo>
                  <a:pt x="252095" y="0"/>
                </a:lnTo>
                <a:lnTo>
                  <a:pt x="297395" y="4060"/>
                </a:lnTo>
                <a:lnTo>
                  <a:pt x="340028" y="15767"/>
                </a:lnTo>
                <a:lnTo>
                  <a:pt x="379283" y="34409"/>
                </a:lnTo>
                <a:lnTo>
                  <a:pt x="414448" y="59275"/>
                </a:lnTo>
                <a:lnTo>
                  <a:pt x="444814" y="89651"/>
                </a:lnTo>
                <a:lnTo>
                  <a:pt x="469669" y="124826"/>
                </a:lnTo>
                <a:lnTo>
                  <a:pt x="488303" y="164090"/>
                </a:lnTo>
                <a:lnTo>
                  <a:pt x="500004" y="206728"/>
                </a:lnTo>
                <a:lnTo>
                  <a:pt x="504063" y="252031"/>
                </a:lnTo>
                <a:lnTo>
                  <a:pt x="500004" y="297334"/>
                </a:lnTo>
                <a:lnTo>
                  <a:pt x="488303" y="339972"/>
                </a:lnTo>
                <a:lnTo>
                  <a:pt x="469669" y="379236"/>
                </a:lnTo>
                <a:lnTo>
                  <a:pt x="444814" y="414411"/>
                </a:lnTo>
                <a:lnTo>
                  <a:pt x="414448" y="444787"/>
                </a:lnTo>
                <a:lnTo>
                  <a:pt x="379283" y="469653"/>
                </a:lnTo>
                <a:lnTo>
                  <a:pt x="340028" y="488295"/>
                </a:lnTo>
                <a:lnTo>
                  <a:pt x="297395" y="500002"/>
                </a:lnTo>
                <a:lnTo>
                  <a:pt x="252095" y="504063"/>
                </a:lnTo>
                <a:lnTo>
                  <a:pt x="206790" y="500002"/>
                </a:lnTo>
                <a:lnTo>
                  <a:pt x="164145" y="488295"/>
                </a:lnTo>
                <a:lnTo>
                  <a:pt x="124873" y="469653"/>
                </a:lnTo>
                <a:lnTo>
                  <a:pt x="89688" y="444787"/>
                </a:lnTo>
                <a:lnTo>
                  <a:pt x="59301" y="414411"/>
                </a:lnTo>
                <a:lnTo>
                  <a:pt x="34426" y="379236"/>
                </a:lnTo>
                <a:lnTo>
                  <a:pt x="15775" y="339972"/>
                </a:lnTo>
                <a:lnTo>
                  <a:pt x="4062" y="297334"/>
                </a:lnTo>
                <a:lnTo>
                  <a:pt x="0" y="2520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8"/>
          <p:cNvSpPr/>
          <p:nvPr/>
        </p:nvSpPr>
        <p:spPr>
          <a:xfrm>
            <a:off x="7117141" y="6181407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01" name="object 19"/>
          <p:cNvSpPr/>
          <p:nvPr/>
        </p:nvSpPr>
        <p:spPr>
          <a:xfrm>
            <a:off x="2651124" y="1760918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2" name="object 19"/>
          <p:cNvSpPr/>
          <p:nvPr/>
        </p:nvSpPr>
        <p:spPr>
          <a:xfrm>
            <a:off x="1031557" y="2840926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3" name="object 19"/>
          <p:cNvSpPr/>
          <p:nvPr/>
        </p:nvSpPr>
        <p:spPr>
          <a:xfrm>
            <a:off x="2147061" y="2840925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4" name="object 19"/>
          <p:cNvSpPr/>
          <p:nvPr/>
        </p:nvSpPr>
        <p:spPr>
          <a:xfrm>
            <a:off x="3211439" y="2875215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5" name="object 19"/>
          <p:cNvSpPr/>
          <p:nvPr/>
        </p:nvSpPr>
        <p:spPr>
          <a:xfrm>
            <a:off x="1570253" y="3933063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6" name="object 19"/>
          <p:cNvSpPr/>
          <p:nvPr/>
        </p:nvSpPr>
        <p:spPr>
          <a:xfrm>
            <a:off x="2650489" y="3933063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7" name="object 19"/>
          <p:cNvSpPr/>
          <p:nvPr/>
        </p:nvSpPr>
        <p:spPr>
          <a:xfrm>
            <a:off x="3707891" y="1795080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8" name="object 19"/>
          <p:cNvSpPr/>
          <p:nvPr/>
        </p:nvSpPr>
        <p:spPr>
          <a:xfrm>
            <a:off x="4787899" y="1772792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09" name="object 19"/>
          <p:cNvSpPr/>
          <p:nvPr/>
        </p:nvSpPr>
        <p:spPr>
          <a:xfrm>
            <a:off x="1012743" y="5032093"/>
            <a:ext cx="504063" cy="504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   N‘</a:t>
            </a:r>
            <a:endParaRPr dirty="0"/>
          </a:p>
        </p:txBody>
      </p:sp>
      <p:sp>
        <p:nvSpPr>
          <p:cNvPr id="111" name="object 18"/>
          <p:cNvSpPr/>
          <p:nvPr/>
        </p:nvSpPr>
        <p:spPr>
          <a:xfrm>
            <a:off x="7676184" y="5144008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2" name="object 18"/>
          <p:cNvSpPr/>
          <p:nvPr/>
        </p:nvSpPr>
        <p:spPr>
          <a:xfrm>
            <a:off x="6042241" y="6217783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3" name="object 18"/>
          <p:cNvSpPr/>
          <p:nvPr/>
        </p:nvSpPr>
        <p:spPr>
          <a:xfrm>
            <a:off x="6609879" y="5101653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4" name="object 18"/>
          <p:cNvSpPr/>
          <p:nvPr/>
        </p:nvSpPr>
        <p:spPr>
          <a:xfrm>
            <a:off x="7114571" y="4063938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5" name="object 18"/>
          <p:cNvSpPr/>
          <p:nvPr/>
        </p:nvSpPr>
        <p:spPr>
          <a:xfrm>
            <a:off x="4956682" y="6191246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6" name="object 18"/>
          <p:cNvSpPr/>
          <p:nvPr/>
        </p:nvSpPr>
        <p:spPr>
          <a:xfrm>
            <a:off x="5519501" y="5137519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7" name="object 18"/>
          <p:cNvSpPr/>
          <p:nvPr/>
        </p:nvSpPr>
        <p:spPr>
          <a:xfrm>
            <a:off x="3872805" y="6217783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  <p:sp>
        <p:nvSpPr>
          <p:cNvPr id="118" name="object 18"/>
          <p:cNvSpPr/>
          <p:nvPr/>
        </p:nvSpPr>
        <p:spPr>
          <a:xfrm>
            <a:off x="7676184" y="2984119"/>
            <a:ext cx="358775" cy="373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de-DE" dirty="0" smtClean="0"/>
              <a:t>N‘‘</a:t>
            </a:r>
          </a:p>
        </p:txBody>
      </p:sp>
    </p:spTree>
    <p:extLst>
      <p:ext uri="{BB962C8B-B14F-4D97-AF65-F5344CB8AC3E}">
        <p14:creationId xmlns:p14="http://schemas.microsoft.com/office/powerpoint/2010/main" val="20745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2756916"/>
            <a:ext cx="1463040" cy="138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2311907"/>
            <a:ext cx="1691639" cy="218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622" y="2780919"/>
            <a:ext cx="1368171" cy="1296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2403983"/>
            <a:ext cx="1781175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9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2611" y="2756916"/>
            <a:ext cx="1463039" cy="138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1840" y="2311907"/>
            <a:ext cx="1691639" cy="2188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2780919"/>
            <a:ext cx="1368171" cy="1296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961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5792" y="3370071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394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117" y="46227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394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504189" h="118110">
                <a:moveTo>
                  <a:pt x="72117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89" h="118110">
                <a:moveTo>
                  <a:pt x="504062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062" y="71627"/>
                </a:lnTo>
                <a:lnTo>
                  <a:pt x="504062" y="46227"/>
                </a:lnTo>
                <a:close/>
              </a:path>
              <a:path w="504189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89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89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264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pc="-20" dirty="0"/>
              <a:t>Forks are </a:t>
            </a:r>
            <a:r>
              <a:rPr dirty="0"/>
              <a:t>Normal</a:t>
            </a:r>
            <a:r>
              <a:rPr spc="-50" dirty="0"/>
              <a:t> </a:t>
            </a:r>
            <a:r>
              <a:rPr spc="-5" dirty="0"/>
              <a:t>(2)</a:t>
            </a:r>
          </a:p>
        </p:txBody>
      </p:sp>
      <p:sp>
        <p:nvSpPr>
          <p:cNvPr id="14" name="object 14"/>
          <p:cNvSpPr/>
          <p:nvPr/>
        </p:nvSpPr>
        <p:spPr>
          <a:xfrm>
            <a:off x="5605271" y="3835908"/>
            <a:ext cx="1463040" cy="1391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1744" y="3392423"/>
            <a:ext cx="1597152" cy="2188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2134" y="3861053"/>
            <a:ext cx="1368170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2134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5865" y="3484498"/>
            <a:ext cx="11036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8027" y="3429000"/>
            <a:ext cx="874394" cy="1088390"/>
          </a:xfrm>
          <a:custGeom>
            <a:avLst/>
            <a:gdLst/>
            <a:ahLst/>
            <a:cxnLst/>
            <a:rect l="l" t="t" r="r" b="b"/>
            <a:pathLst>
              <a:path w="874395" h="1088389">
                <a:moveTo>
                  <a:pt x="31486" y="39332"/>
                </a:moveTo>
                <a:lnTo>
                  <a:pt x="35136" y="64177"/>
                </a:lnTo>
                <a:lnTo>
                  <a:pt x="854201" y="1088008"/>
                </a:lnTo>
                <a:lnTo>
                  <a:pt x="874013" y="1072133"/>
                </a:lnTo>
                <a:lnTo>
                  <a:pt x="55042" y="48419"/>
                </a:lnTo>
                <a:lnTo>
                  <a:pt x="31486" y="39332"/>
                </a:lnTo>
                <a:close/>
              </a:path>
              <a:path w="874395" h="1088389">
                <a:moveTo>
                  <a:pt x="0" y="0"/>
                </a:moveTo>
                <a:lnTo>
                  <a:pt x="17018" y="115697"/>
                </a:lnTo>
                <a:lnTo>
                  <a:pt x="23495" y="120523"/>
                </a:lnTo>
                <a:lnTo>
                  <a:pt x="37337" y="118490"/>
                </a:lnTo>
                <a:lnTo>
                  <a:pt x="42163" y="112013"/>
                </a:lnTo>
                <a:lnTo>
                  <a:pt x="35136" y="64177"/>
                </a:lnTo>
                <a:lnTo>
                  <a:pt x="5842" y="27559"/>
                </a:lnTo>
                <a:lnTo>
                  <a:pt x="25653" y="11684"/>
                </a:lnTo>
                <a:lnTo>
                  <a:pt x="30355" y="11684"/>
                </a:lnTo>
                <a:lnTo>
                  <a:pt x="0" y="0"/>
                </a:lnTo>
                <a:close/>
              </a:path>
              <a:path w="874395" h="1088389">
                <a:moveTo>
                  <a:pt x="30355" y="11684"/>
                </a:moveTo>
                <a:lnTo>
                  <a:pt x="25653" y="11684"/>
                </a:lnTo>
                <a:lnTo>
                  <a:pt x="55042" y="48419"/>
                </a:lnTo>
                <a:lnTo>
                  <a:pt x="99949" y="65786"/>
                </a:lnTo>
                <a:lnTo>
                  <a:pt x="107314" y="62484"/>
                </a:lnTo>
                <a:lnTo>
                  <a:pt x="109855" y="55879"/>
                </a:lnTo>
                <a:lnTo>
                  <a:pt x="112395" y="49402"/>
                </a:lnTo>
                <a:lnTo>
                  <a:pt x="109093" y="42037"/>
                </a:lnTo>
                <a:lnTo>
                  <a:pt x="30355" y="11684"/>
                </a:lnTo>
                <a:close/>
              </a:path>
              <a:path w="874395" h="1088389">
                <a:moveTo>
                  <a:pt x="25653" y="11684"/>
                </a:moveTo>
                <a:lnTo>
                  <a:pt x="5842" y="27559"/>
                </a:lnTo>
                <a:lnTo>
                  <a:pt x="35136" y="64177"/>
                </a:lnTo>
                <a:lnTo>
                  <a:pt x="31486" y="39332"/>
                </a:lnTo>
                <a:lnTo>
                  <a:pt x="11175" y="31496"/>
                </a:lnTo>
                <a:lnTo>
                  <a:pt x="28321" y="17779"/>
                </a:lnTo>
                <a:lnTo>
                  <a:pt x="30530" y="17779"/>
                </a:lnTo>
                <a:lnTo>
                  <a:pt x="25653" y="11684"/>
                </a:lnTo>
                <a:close/>
              </a:path>
              <a:path w="874395" h="1088389">
                <a:moveTo>
                  <a:pt x="30530" y="17779"/>
                </a:moveTo>
                <a:lnTo>
                  <a:pt x="28321" y="17779"/>
                </a:lnTo>
                <a:lnTo>
                  <a:pt x="31486" y="39332"/>
                </a:lnTo>
                <a:lnTo>
                  <a:pt x="55042" y="48419"/>
                </a:lnTo>
                <a:lnTo>
                  <a:pt x="30530" y="17779"/>
                </a:lnTo>
                <a:close/>
              </a:path>
              <a:path w="874395" h="1088389">
                <a:moveTo>
                  <a:pt x="28321" y="17779"/>
                </a:moveTo>
                <a:lnTo>
                  <a:pt x="11175" y="31496"/>
                </a:lnTo>
                <a:lnTo>
                  <a:pt x="31486" y="39332"/>
                </a:lnTo>
                <a:lnTo>
                  <a:pt x="2832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5271" y="1964435"/>
            <a:ext cx="1463040" cy="139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9844" y="1519427"/>
            <a:ext cx="1520952" cy="2188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2134" y="1988820"/>
            <a:ext cx="1368170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2134" y="1988820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3965" y="1611757"/>
            <a:ext cx="10274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88027" y="2627502"/>
            <a:ext cx="873125" cy="802005"/>
          </a:xfrm>
          <a:custGeom>
            <a:avLst/>
            <a:gdLst/>
            <a:ahLst/>
            <a:cxnLst/>
            <a:rect l="l" t="t" r="r" b="b"/>
            <a:pathLst>
              <a:path w="873125" h="802004">
                <a:moveTo>
                  <a:pt x="41783" y="686054"/>
                </a:moveTo>
                <a:lnTo>
                  <a:pt x="34671" y="689737"/>
                </a:lnTo>
                <a:lnTo>
                  <a:pt x="32512" y="696468"/>
                </a:lnTo>
                <a:lnTo>
                  <a:pt x="0" y="801497"/>
                </a:lnTo>
                <a:lnTo>
                  <a:pt x="35035" y="793876"/>
                </a:lnTo>
                <a:lnTo>
                  <a:pt x="27050" y="793876"/>
                </a:lnTo>
                <a:lnTo>
                  <a:pt x="9906" y="775081"/>
                </a:lnTo>
                <a:lnTo>
                  <a:pt x="44559" y="743316"/>
                </a:lnTo>
                <a:lnTo>
                  <a:pt x="56769" y="703961"/>
                </a:lnTo>
                <a:lnTo>
                  <a:pt x="58927" y="697357"/>
                </a:lnTo>
                <a:lnTo>
                  <a:pt x="55118" y="690245"/>
                </a:lnTo>
                <a:lnTo>
                  <a:pt x="48387" y="688086"/>
                </a:lnTo>
                <a:lnTo>
                  <a:pt x="41783" y="686054"/>
                </a:lnTo>
                <a:close/>
              </a:path>
              <a:path w="873125" h="802004">
                <a:moveTo>
                  <a:pt x="44559" y="743316"/>
                </a:moveTo>
                <a:lnTo>
                  <a:pt x="9906" y="775081"/>
                </a:lnTo>
                <a:lnTo>
                  <a:pt x="27050" y="793876"/>
                </a:lnTo>
                <a:lnTo>
                  <a:pt x="33147" y="788288"/>
                </a:lnTo>
                <a:lnTo>
                  <a:pt x="30607" y="788288"/>
                </a:lnTo>
                <a:lnTo>
                  <a:pt x="15875" y="772033"/>
                </a:lnTo>
                <a:lnTo>
                  <a:pt x="37076" y="767436"/>
                </a:lnTo>
                <a:lnTo>
                  <a:pt x="44559" y="743316"/>
                </a:lnTo>
                <a:close/>
              </a:path>
              <a:path w="873125" h="802004">
                <a:moveTo>
                  <a:pt x="108838" y="751839"/>
                </a:moveTo>
                <a:lnTo>
                  <a:pt x="61726" y="762091"/>
                </a:lnTo>
                <a:lnTo>
                  <a:pt x="27050" y="793876"/>
                </a:lnTo>
                <a:lnTo>
                  <a:pt x="35035" y="793876"/>
                </a:lnTo>
                <a:lnTo>
                  <a:pt x="107442" y="778129"/>
                </a:lnTo>
                <a:lnTo>
                  <a:pt x="114300" y="776732"/>
                </a:lnTo>
                <a:lnTo>
                  <a:pt x="118618" y="769874"/>
                </a:lnTo>
                <a:lnTo>
                  <a:pt x="117094" y="763143"/>
                </a:lnTo>
                <a:lnTo>
                  <a:pt x="115697" y="756285"/>
                </a:lnTo>
                <a:lnTo>
                  <a:pt x="108838" y="751839"/>
                </a:lnTo>
                <a:close/>
              </a:path>
              <a:path w="873125" h="802004">
                <a:moveTo>
                  <a:pt x="37076" y="767436"/>
                </a:moveTo>
                <a:lnTo>
                  <a:pt x="15875" y="772033"/>
                </a:lnTo>
                <a:lnTo>
                  <a:pt x="30607" y="788288"/>
                </a:lnTo>
                <a:lnTo>
                  <a:pt x="37076" y="767436"/>
                </a:lnTo>
                <a:close/>
              </a:path>
              <a:path w="873125" h="802004">
                <a:moveTo>
                  <a:pt x="61726" y="762091"/>
                </a:moveTo>
                <a:lnTo>
                  <a:pt x="37076" y="767436"/>
                </a:lnTo>
                <a:lnTo>
                  <a:pt x="30607" y="788288"/>
                </a:lnTo>
                <a:lnTo>
                  <a:pt x="33147" y="788288"/>
                </a:lnTo>
                <a:lnTo>
                  <a:pt x="61726" y="762091"/>
                </a:lnTo>
                <a:close/>
              </a:path>
              <a:path w="873125" h="802004">
                <a:moveTo>
                  <a:pt x="855472" y="0"/>
                </a:moveTo>
                <a:lnTo>
                  <a:pt x="44559" y="743316"/>
                </a:lnTo>
                <a:lnTo>
                  <a:pt x="37076" y="767436"/>
                </a:lnTo>
                <a:lnTo>
                  <a:pt x="61726" y="762091"/>
                </a:lnTo>
                <a:lnTo>
                  <a:pt x="872617" y="18796"/>
                </a:lnTo>
                <a:lnTo>
                  <a:pt x="85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6743" y="3835908"/>
            <a:ext cx="1463040" cy="1391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73340" y="3176016"/>
            <a:ext cx="1136903" cy="262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4368" y="3861053"/>
            <a:ext cx="1368171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4368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9206" y="3264027"/>
            <a:ext cx="66167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B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k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N+1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20179" y="4450207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2" y="0"/>
                </a:moveTo>
                <a:lnTo>
                  <a:pt x="94996" y="3429"/>
                </a:lnTo>
                <a:lnTo>
                  <a:pt x="0" y="58928"/>
                </a:lnTo>
                <a:lnTo>
                  <a:pt x="101092" y="117856"/>
                </a:lnTo>
                <a:lnTo>
                  <a:pt x="108839" y="115824"/>
                </a:lnTo>
                <a:lnTo>
                  <a:pt x="112395" y="109728"/>
                </a:lnTo>
                <a:lnTo>
                  <a:pt x="115950" y="103759"/>
                </a:lnTo>
                <a:lnTo>
                  <a:pt x="113919" y="95885"/>
                </a:lnTo>
                <a:lnTo>
                  <a:pt x="72335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117" y="46228"/>
                </a:lnTo>
                <a:lnTo>
                  <a:pt x="113919" y="21844"/>
                </a:lnTo>
                <a:lnTo>
                  <a:pt x="115950" y="14097"/>
                </a:lnTo>
                <a:lnTo>
                  <a:pt x="112395" y="8001"/>
                </a:lnTo>
                <a:lnTo>
                  <a:pt x="108839" y="2032"/>
                </a:lnTo>
                <a:lnTo>
                  <a:pt x="101092" y="0"/>
                </a:lnTo>
                <a:close/>
              </a:path>
              <a:path w="504190" h="118110">
                <a:moveTo>
                  <a:pt x="72117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335" y="71628"/>
                </a:lnTo>
                <a:lnTo>
                  <a:pt x="69287" y="69850"/>
                </a:lnTo>
                <a:lnTo>
                  <a:pt x="31623" y="69850"/>
                </a:lnTo>
                <a:lnTo>
                  <a:pt x="31623" y="47879"/>
                </a:lnTo>
                <a:lnTo>
                  <a:pt x="69287" y="47879"/>
                </a:lnTo>
                <a:lnTo>
                  <a:pt x="72117" y="46228"/>
                </a:lnTo>
                <a:close/>
              </a:path>
              <a:path w="504190" h="118110">
                <a:moveTo>
                  <a:pt x="504190" y="46228"/>
                </a:moveTo>
                <a:lnTo>
                  <a:pt x="72117" y="46228"/>
                </a:lnTo>
                <a:lnTo>
                  <a:pt x="50455" y="58864"/>
                </a:lnTo>
                <a:lnTo>
                  <a:pt x="72335" y="71628"/>
                </a:lnTo>
                <a:lnTo>
                  <a:pt x="504190" y="71628"/>
                </a:lnTo>
                <a:lnTo>
                  <a:pt x="504190" y="46228"/>
                </a:lnTo>
                <a:close/>
              </a:path>
              <a:path w="504190" h="118110">
                <a:moveTo>
                  <a:pt x="31623" y="47879"/>
                </a:moveTo>
                <a:lnTo>
                  <a:pt x="31623" y="69850"/>
                </a:lnTo>
                <a:lnTo>
                  <a:pt x="50455" y="58864"/>
                </a:lnTo>
                <a:lnTo>
                  <a:pt x="31623" y="47879"/>
                </a:lnTo>
                <a:close/>
              </a:path>
              <a:path w="504190" h="118110">
                <a:moveTo>
                  <a:pt x="50455" y="58864"/>
                </a:moveTo>
                <a:lnTo>
                  <a:pt x="31623" y="69850"/>
                </a:lnTo>
                <a:lnTo>
                  <a:pt x="69287" y="69850"/>
                </a:lnTo>
                <a:lnTo>
                  <a:pt x="50455" y="58864"/>
                </a:lnTo>
                <a:close/>
              </a:path>
              <a:path w="504190" h="118110">
                <a:moveTo>
                  <a:pt x="69287" y="47879"/>
                </a:moveTo>
                <a:lnTo>
                  <a:pt x="31623" y="47879"/>
                </a:lnTo>
                <a:lnTo>
                  <a:pt x="50455" y="58864"/>
                </a:lnTo>
                <a:lnTo>
                  <a:pt x="69287" y="4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10716" y="5612993"/>
            <a:ext cx="3406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longest </a:t>
            </a:r>
            <a:r>
              <a:rPr sz="2800" spc="-5" dirty="0">
                <a:latin typeface="Calibri"/>
                <a:cs typeface="Calibri"/>
              </a:rPr>
              <a:t>chain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wins!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021715">
              <a:lnSpc>
                <a:spcPct val="100000"/>
              </a:lnSpc>
            </a:pPr>
            <a:r>
              <a:rPr spc="-15" dirty="0"/>
              <a:t>Bitcoin </a:t>
            </a:r>
            <a:r>
              <a:rPr spc="-10" dirty="0"/>
              <a:t>Public/Private</a:t>
            </a:r>
            <a:r>
              <a:rPr spc="-95" dirty="0"/>
              <a:t> </a:t>
            </a:r>
            <a:r>
              <a:rPr spc="-3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588250" cy="217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5" dirty="0">
                <a:latin typeface="Calibri"/>
                <a:cs typeface="Calibri"/>
              </a:rPr>
              <a:t>Bitcoin </a:t>
            </a:r>
            <a:r>
              <a:rPr sz="3100" spc="-5" dirty="0">
                <a:latin typeface="Calibri"/>
                <a:cs typeface="Calibri"/>
              </a:rPr>
              <a:t>uses </a:t>
            </a:r>
            <a:r>
              <a:rPr sz="3100" spc="-10" dirty="0">
                <a:latin typeface="Calibri"/>
                <a:cs typeface="Calibri"/>
              </a:rPr>
              <a:t>Elliptic </a:t>
            </a:r>
            <a:r>
              <a:rPr sz="3100" spc="-5" dirty="0">
                <a:latin typeface="Calibri"/>
                <a:cs typeface="Calibri"/>
              </a:rPr>
              <a:t>Curve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cryptography</a:t>
            </a: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20" dirty="0">
                <a:latin typeface="Calibri"/>
                <a:cs typeface="Calibri"/>
              </a:rPr>
              <a:t>private </a:t>
            </a:r>
            <a:r>
              <a:rPr sz="3100" spc="-50" dirty="0">
                <a:latin typeface="Calibri"/>
                <a:cs typeface="Calibri"/>
              </a:rPr>
              <a:t>key </a:t>
            </a:r>
            <a:r>
              <a:rPr sz="3100" spc="-5" dirty="0">
                <a:latin typeface="Calibri"/>
                <a:cs typeface="Calibri"/>
              </a:rPr>
              <a:t>is 32 </a:t>
            </a:r>
            <a:r>
              <a:rPr sz="3100" spc="-15" dirty="0">
                <a:latin typeface="Calibri"/>
                <a:cs typeface="Calibri"/>
              </a:rPr>
              <a:t>random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bytes</a:t>
            </a: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100" spc="-5" dirty="0">
                <a:latin typeface="Calibri"/>
                <a:cs typeface="Calibri"/>
              </a:rPr>
              <a:t>A public is </a:t>
            </a:r>
            <a:r>
              <a:rPr sz="3100" spc="-15" dirty="0">
                <a:latin typeface="Calibri"/>
                <a:cs typeface="Calibri"/>
              </a:rPr>
              <a:t>computed </a:t>
            </a:r>
            <a:r>
              <a:rPr sz="3100" spc="-20" dirty="0">
                <a:latin typeface="Calibri"/>
                <a:cs typeface="Calibri"/>
              </a:rPr>
              <a:t>from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20" dirty="0">
                <a:latin typeface="Calibri"/>
                <a:cs typeface="Calibri"/>
              </a:rPr>
              <a:t>private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0" dirty="0">
                <a:latin typeface="Calibri"/>
                <a:cs typeface="Calibri"/>
              </a:rPr>
              <a:t>key</a:t>
            </a: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100" spc="-15" dirty="0">
                <a:latin typeface="Calibri"/>
                <a:cs typeface="Calibri"/>
              </a:rPr>
              <a:t>There </a:t>
            </a:r>
            <a:r>
              <a:rPr sz="3100" spc="-5" dirty="0">
                <a:latin typeface="Calibri"/>
                <a:cs typeface="Calibri"/>
              </a:rPr>
              <a:t>is </a:t>
            </a:r>
            <a:r>
              <a:rPr sz="3100" dirty="0">
                <a:latin typeface="Calibri"/>
                <a:cs typeface="Calibri"/>
              </a:rPr>
              <a:t>no </a:t>
            </a:r>
            <a:r>
              <a:rPr sz="3100" spc="-5" dirty="0">
                <a:latin typeface="Calibri"/>
                <a:cs typeface="Calibri"/>
              </a:rPr>
              <a:t>encryption in </a:t>
            </a:r>
            <a:r>
              <a:rPr sz="3100" spc="-15" dirty="0">
                <a:latin typeface="Calibri"/>
                <a:cs typeface="Calibri"/>
              </a:rPr>
              <a:t>Bitcoin, </a:t>
            </a:r>
            <a:r>
              <a:rPr sz="3100" spc="-10" dirty="0">
                <a:latin typeface="Calibri"/>
                <a:cs typeface="Calibri"/>
              </a:rPr>
              <a:t>only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signing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021839">
              <a:lnSpc>
                <a:spcPct val="100000"/>
              </a:lnSpc>
            </a:pPr>
            <a:r>
              <a:rPr spc="-15" dirty="0"/>
              <a:t>Bitcoin</a:t>
            </a:r>
            <a:r>
              <a:rPr spc="-8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8483"/>
            <a:ext cx="7336155" cy="4747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900" dirty="0">
                <a:latin typeface="Calibri"/>
                <a:cs typeface="Calibri"/>
              </a:rPr>
              <a:t>A </a:t>
            </a:r>
            <a:r>
              <a:rPr sz="2900" spc="-10" dirty="0">
                <a:latin typeface="Calibri"/>
                <a:cs typeface="Calibri"/>
              </a:rPr>
              <a:t>Bitcoin </a:t>
            </a:r>
            <a:r>
              <a:rPr sz="2900" spc="-5" dirty="0">
                <a:latin typeface="Calibri"/>
                <a:cs typeface="Calibri"/>
              </a:rPr>
              <a:t>addresses </a:t>
            </a:r>
            <a:r>
              <a:rPr sz="2900" dirty="0">
                <a:latin typeface="Calibri"/>
                <a:cs typeface="Calibri"/>
              </a:rPr>
              <a:t>is a </a:t>
            </a:r>
            <a:r>
              <a:rPr sz="2900" spc="-5" dirty="0">
                <a:latin typeface="Calibri"/>
                <a:cs typeface="Calibri"/>
              </a:rPr>
              <a:t>bit </a:t>
            </a:r>
            <a:r>
              <a:rPr sz="2900" spc="-25" dirty="0">
                <a:latin typeface="Calibri"/>
                <a:cs typeface="Calibri"/>
              </a:rPr>
              <a:t>like 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-5" dirty="0">
                <a:latin typeface="Calibri"/>
                <a:cs typeface="Calibri"/>
              </a:rPr>
              <a:t>bank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account.</a:t>
            </a:r>
            <a:endParaRPr sz="2900" dirty="0">
              <a:latin typeface="Calibri"/>
              <a:cs typeface="Calibri"/>
            </a:endParaRPr>
          </a:p>
          <a:p>
            <a:pPr marL="355600">
              <a:lnSpc>
                <a:spcPts val="2975"/>
              </a:lnSpc>
            </a:pPr>
            <a:r>
              <a:rPr sz="2600" b="1" spc="-10" dirty="0">
                <a:latin typeface="Lucida Console"/>
                <a:cs typeface="Lucida Console"/>
              </a:rPr>
              <a:t>1Kk18SN6WRPTEXbXBm3dZSzEw7NdbChyc9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Calculated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public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45" dirty="0" smtClean="0">
                <a:latin typeface="Calibri"/>
                <a:cs typeface="Calibri"/>
              </a:rPr>
              <a:t>key</a:t>
            </a:r>
            <a:r>
              <a:rPr lang="de-DE" sz="3000" spc="-45" dirty="0" smtClean="0">
                <a:latin typeface="Calibri"/>
                <a:cs typeface="Calibri"/>
              </a:rPr>
              <a:t> (</a:t>
            </a:r>
            <a:r>
              <a:rPr lang="de-DE" sz="3000" spc="-45" dirty="0" err="1" smtClean="0">
                <a:latin typeface="Calibri"/>
                <a:cs typeface="Calibri"/>
              </a:rPr>
              <a:t>simplified</a:t>
            </a:r>
            <a:r>
              <a:rPr lang="de-DE" sz="3000" spc="-45" dirty="0" smtClean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359"/>
              </a:spcBef>
            </a:pPr>
            <a:r>
              <a:rPr lang="en-US" sz="2400" dirty="0">
                <a:cs typeface="Calibri"/>
              </a:rPr>
              <a:t>Base58Check(RIPEMD-160( </a:t>
            </a:r>
            <a:r>
              <a:rPr lang="en-US" sz="2400" spc="-5" dirty="0">
                <a:cs typeface="Calibri"/>
              </a:rPr>
              <a:t>Sha256( </a:t>
            </a:r>
            <a:r>
              <a:rPr lang="en-US" sz="2400" spc="-10" dirty="0">
                <a:cs typeface="Calibri"/>
              </a:rPr>
              <a:t>public </a:t>
            </a:r>
            <a:r>
              <a:rPr lang="en-US" sz="2400" spc="-45" dirty="0">
                <a:cs typeface="Calibri"/>
              </a:rPr>
              <a:t>key </a:t>
            </a:r>
            <a:r>
              <a:rPr lang="en-US" sz="2400" dirty="0">
                <a:cs typeface="Calibri"/>
              </a:rPr>
              <a:t>)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) 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Nobody </a:t>
            </a:r>
            <a:r>
              <a:rPr sz="3000" spc="-10" dirty="0">
                <a:latin typeface="Calibri"/>
                <a:cs typeface="Calibri"/>
              </a:rPr>
              <a:t>knows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5" dirty="0">
                <a:latin typeface="Calibri"/>
                <a:cs typeface="Calibri"/>
              </a:rPr>
              <a:t>owns which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42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5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moved between addresses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5" dirty="0">
                <a:latin typeface="Calibri"/>
                <a:cs typeface="Calibri"/>
              </a:rPr>
              <a:t>transactions.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429500" cy="58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021839">
              <a:lnSpc>
                <a:spcPct val="100000"/>
              </a:lnSpc>
            </a:pPr>
            <a:r>
              <a:rPr spc="-15" dirty="0"/>
              <a:t>Bitcoin</a:t>
            </a:r>
            <a:r>
              <a:rPr spc="-8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8483"/>
            <a:ext cx="7336155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900" dirty="0">
                <a:latin typeface="Calibri"/>
                <a:cs typeface="Calibri"/>
              </a:rPr>
              <a:t>A </a:t>
            </a:r>
            <a:r>
              <a:rPr sz="2900" spc="-10" dirty="0">
                <a:latin typeface="Calibri"/>
                <a:cs typeface="Calibri"/>
              </a:rPr>
              <a:t>Bitcoin </a:t>
            </a:r>
            <a:r>
              <a:rPr sz="2900" spc="-5" dirty="0">
                <a:latin typeface="Calibri"/>
                <a:cs typeface="Calibri"/>
              </a:rPr>
              <a:t>addresses </a:t>
            </a:r>
            <a:r>
              <a:rPr sz="2900" dirty="0">
                <a:latin typeface="Calibri"/>
                <a:cs typeface="Calibri"/>
              </a:rPr>
              <a:t>is a </a:t>
            </a:r>
            <a:r>
              <a:rPr sz="2900" spc="-5" dirty="0">
                <a:latin typeface="Calibri"/>
                <a:cs typeface="Calibri"/>
              </a:rPr>
              <a:t>bit </a:t>
            </a:r>
            <a:r>
              <a:rPr sz="2900" spc="-25" dirty="0">
                <a:latin typeface="Calibri"/>
                <a:cs typeface="Calibri"/>
              </a:rPr>
              <a:t>like 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-5" dirty="0">
                <a:latin typeface="Calibri"/>
                <a:cs typeface="Calibri"/>
              </a:rPr>
              <a:t>bank</a:t>
            </a:r>
            <a:r>
              <a:rPr sz="2900" spc="-1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account.</a:t>
            </a:r>
            <a:endParaRPr sz="2900" dirty="0">
              <a:latin typeface="Calibri"/>
              <a:cs typeface="Calibri"/>
            </a:endParaRPr>
          </a:p>
          <a:p>
            <a:pPr marL="355600">
              <a:lnSpc>
                <a:spcPts val="2975"/>
              </a:lnSpc>
            </a:pPr>
            <a:r>
              <a:rPr sz="2600" b="1" spc="-10" dirty="0">
                <a:solidFill>
                  <a:srgbClr val="FF0000"/>
                </a:solidFill>
                <a:latin typeface="Lucida Console"/>
                <a:cs typeface="Lucida Console"/>
              </a:rPr>
              <a:t>1</a:t>
            </a:r>
            <a:r>
              <a:rPr sz="2600" b="1" spc="-10" dirty="0">
                <a:latin typeface="Lucida Console"/>
                <a:cs typeface="Lucida Console"/>
              </a:rPr>
              <a:t>Kk18SN6WRPTEXbXBm3dZSzEw7NdbC</a:t>
            </a:r>
            <a:r>
              <a:rPr sz="2600" b="1" spc="-10" dirty="0">
                <a:solidFill>
                  <a:srgbClr val="FF0000"/>
                </a:solidFill>
                <a:latin typeface="Lucida Console"/>
                <a:cs typeface="Lucida Console"/>
              </a:rPr>
              <a:t>hyc9</a:t>
            </a:r>
            <a:endParaRPr sz="26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Calculated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public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45" dirty="0" smtClean="0">
                <a:latin typeface="Calibri"/>
                <a:cs typeface="Calibri"/>
              </a:rPr>
              <a:t>key</a:t>
            </a:r>
            <a:r>
              <a:rPr lang="de-DE" sz="3000" spc="-45" dirty="0" smtClean="0">
                <a:latin typeface="Calibri"/>
                <a:cs typeface="Calibri"/>
              </a:rPr>
              <a:t> (</a:t>
            </a:r>
            <a:r>
              <a:rPr lang="de-DE" sz="3000" spc="-45" dirty="0" err="1" smtClean="0">
                <a:latin typeface="Calibri"/>
                <a:cs typeface="Calibri"/>
              </a:rPr>
              <a:t>simplified</a:t>
            </a:r>
            <a:r>
              <a:rPr lang="de-DE" sz="3000" spc="-45" dirty="0" smtClean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359"/>
              </a:spcBef>
            </a:pPr>
            <a:r>
              <a:rPr lang="de-DE" sz="2400" dirty="0" smtClean="0">
                <a:latin typeface="Calibri"/>
                <a:cs typeface="Calibri"/>
              </a:rPr>
              <a:t>Base58Check(</a:t>
            </a:r>
            <a:r>
              <a:rPr sz="2400" dirty="0" smtClean="0">
                <a:latin typeface="Calibri"/>
                <a:cs typeface="Calibri"/>
              </a:rPr>
              <a:t>RIPEMD-160</a:t>
            </a:r>
            <a:r>
              <a:rPr sz="2400" dirty="0">
                <a:latin typeface="Calibri"/>
                <a:cs typeface="Calibri"/>
              </a:rPr>
              <a:t>( </a:t>
            </a:r>
            <a:r>
              <a:rPr sz="2400" spc="-5" dirty="0">
                <a:latin typeface="Calibri"/>
                <a:cs typeface="Calibri"/>
              </a:rPr>
              <a:t>Sha256( </a:t>
            </a:r>
            <a:r>
              <a:rPr sz="2400" spc="-10" dirty="0">
                <a:latin typeface="Calibri"/>
                <a:cs typeface="Calibri"/>
              </a:rPr>
              <a:t>public </a:t>
            </a:r>
            <a:r>
              <a:rPr sz="2400" spc="-4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)</a:t>
            </a:r>
            <a:r>
              <a:rPr lang="de-DE" sz="2400" dirty="0" smtClean="0">
                <a:latin typeface="Calibri"/>
                <a:cs typeface="Calibri"/>
              </a:rPr>
              <a:t>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Nobody </a:t>
            </a:r>
            <a:r>
              <a:rPr sz="3000" spc="-10" dirty="0">
                <a:latin typeface="Calibri"/>
                <a:cs typeface="Calibri"/>
              </a:rPr>
              <a:t>knows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5" dirty="0">
                <a:latin typeface="Calibri"/>
                <a:cs typeface="Calibri"/>
              </a:rPr>
              <a:t>owns which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42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5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moved between addresses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5" dirty="0">
                <a:latin typeface="Calibri"/>
                <a:cs typeface="Calibri"/>
              </a:rPr>
              <a:t>transactions.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5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734820">
              <a:lnSpc>
                <a:spcPct val="100000"/>
              </a:lnSpc>
            </a:pPr>
            <a:r>
              <a:rPr spc="-30" dirty="0"/>
              <a:t>Transactions </a:t>
            </a:r>
            <a:r>
              <a:rPr sz="2800" spc="-10" dirty="0"/>
              <a:t>(simplified)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8001634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Bitcoin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5" dirty="0">
                <a:latin typeface="Calibri"/>
                <a:cs typeface="Calibri"/>
              </a:rPr>
              <a:t>sends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of addresses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3388" y="3547871"/>
            <a:ext cx="2974848" cy="629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7395" y="3546347"/>
            <a:ext cx="2915411" cy="542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0251" y="3572967"/>
            <a:ext cx="2880360" cy="534035"/>
          </a:xfrm>
          <a:custGeom>
            <a:avLst/>
            <a:gdLst/>
            <a:ahLst/>
            <a:cxnLst/>
            <a:rect l="l" t="t" r="r" b="b"/>
            <a:pathLst>
              <a:path w="2880360" h="534035">
                <a:moveTo>
                  <a:pt x="0" y="533958"/>
                </a:moveTo>
                <a:lnTo>
                  <a:pt x="2880360" y="533958"/>
                </a:lnTo>
                <a:lnTo>
                  <a:pt x="2880360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251" y="3572967"/>
            <a:ext cx="2880360" cy="534035"/>
          </a:xfrm>
          <a:custGeom>
            <a:avLst/>
            <a:gdLst/>
            <a:ahLst/>
            <a:cxnLst/>
            <a:rect l="l" t="t" r="r" b="b"/>
            <a:pathLst>
              <a:path w="2880360" h="534035">
                <a:moveTo>
                  <a:pt x="0" y="533958"/>
                </a:moveTo>
                <a:lnTo>
                  <a:pt x="2880360" y="533958"/>
                </a:lnTo>
                <a:lnTo>
                  <a:pt x="2880360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0501" y="3638422"/>
            <a:ext cx="8051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305" y="3638422"/>
            <a:ext cx="10318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3388" y="4082796"/>
            <a:ext cx="1534667" cy="627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1507" y="4079747"/>
            <a:ext cx="1203959" cy="542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0251" y="4107002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0251" y="4107002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35248" y="4172457"/>
            <a:ext cx="7092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5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3388" y="4616196"/>
            <a:ext cx="1534667" cy="629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1507" y="4614671"/>
            <a:ext cx="1203959" cy="542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0251" y="4640910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0251" y="4640910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35248" y="4706366"/>
            <a:ext cx="7092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23388" y="5151120"/>
            <a:ext cx="1534667" cy="627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1507" y="5148071"/>
            <a:ext cx="1203959" cy="542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251" y="5174894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0251" y="5174894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35248" y="5240401"/>
            <a:ext cx="7092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4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3567" y="4082796"/>
            <a:ext cx="1534667" cy="627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85488" y="4079747"/>
            <a:ext cx="1357884" cy="542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0430" y="4107002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0430" y="4107002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9228" y="4172457"/>
            <a:ext cx="8636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10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63567" y="4616196"/>
            <a:ext cx="1534667" cy="629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1688" y="4614671"/>
            <a:ext cx="1203960" cy="542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0430" y="4640910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430" y="4640910"/>
            <a:ext cx="1440180" cy="534035"/>
          </a:xfrm>
          <a:custGeom>
            <a:avLst/>
            <a:gdLst/>
            <a:ahLst/>
            <a:cxnLst/>
            <a:rect l="l" t="t" r="r" b="b"/>
            <a:pathLst>
              <a:path w="1440179" h="534035">
                <a:moveTo>
                  <a:pt x="0" y="533958"/>
                </a:moveTo>
                <a:lnTo>
                  <a:pt x="1440179" y="533958"/>
                </a:lnTo>
                <a:lnTo>
                  <a:pt x="1440179" y="0"/>
                </a:lnTo>
                <a:lnTo>
                  <a:pt x="0" y="0"/>
                </a:lnTo>
                <a:lnTo>
                  <a:pt x="0" y="533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5809" y="4706366"/>
            <a:ext cx="7092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4628" y="3584321"/>
            <a:ext cx="283845" cy="2124710"/>
          </a:xfrm>
          <a:custGeom>
            <a:avLst/>
            <a:gdLst/>
            <a:ahLst/>
            <a:cxnLst/>
            <a:rect l="l" t="t" r="r" b="b"/>
            <a:pathLst>
              <a:path w="283845" h="2124710">
                <a:moveTo>
                  <a:pt x="0" y="0"/>
                </a:moveTo>
                <a:lnTo>
                  <a:pt x="55223" y="1851"/>
                </a:lnTo>
                <a:lnTo>
                  <a:pt x="100314" y="6905"/>
                </a:lnTo>
                <a:lnTo>
                  <a:pt x="130712" y="14412"/>
                </a:lnTo>
                <a:lnTo>
                  <a:pt x="141859" y="23621"/>
                </a:lnTo>
                <a:lnTo>
                  <a:pt x="141859" y="1038605"/>
                </a:lnTo>
                <a:lnTo>
                  <a:pt x="153003" y="1047815"/>
                </a:lnTo>
                <a:lnTo>
                  <a:pt x="183387" y="1055322"/>
                </a:lnTo>
                <a:lnTo>
                  <a:pt x="228441" y="1060376"/>
                </a:lnTo>
                <a:lnTo>
                  <a:pt x="283591" y="1062227"/>
                </a:lnTo>
                <a:lnTo>
                  <a:pt x="228441" y="1064097"/>
                </a:lnTo>
                <a:lnTo>
                  <a:pt x="183387" y="1069181"/>
                </a:lnTo>
                <a:lnTo>
                  <a:pt x="153003" y="1076694"/>
                </a:lnTo>
                <a:lnTo>
                  <a:pt x="141859" y="1085849"/>
                </a:lnTo>
                <a:lnTo>
                  <a:pt x="141859" y="2100897"/>
                </a:lnTo>
                <a:lnTo>
                  <a:pt x="130712" y="2110098"/>
                </a:lnTo>
                <a:lnTo>
                  <a:pt x="100314" y="2117610"/>
                </a:lnTo>
                <a:lnTo>
                  <a:pt x="55223" y="2122675"/>
                </a:lnTo>
                <a:lnTo>
                  <a:pt x="0" y="212453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34429" y="4323842"/>
            <a:ext cx="27768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Transaction </a:t>
            </a:r>
            <a:r>
              <a:rPr sz="2000" dirty="0">
                <a:latin typeface="Calibri"/>
                <a:cs typeface="Calibri"/>
              </a:rPr>
              <a:t>Hash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Sha256( </a:t>
            </a:r>
            <a:r>
              <a:rPr sz="2000" spc="-15" dirty="0">
                <a:latin typeface="Calibri"/>
                <a:cs typeface="Calibri"/>
              </a:rPr>
              <a:t>Transaction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0155" y="2333244"/>
            <a:ext cx="2255520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4352" y="2346960"/>
            <a:ext cx="222046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161" y="2358135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69" y="432053"/>
                </a:lnTo>
                <a:lnTo>
                  <a:pt x="216026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358135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69" y="432053"/>
                </a:lnTo>
                <a:lnTo>
                  <a:pt x="216026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(1/7)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35" dirty="0"/>
              <a:t> </a:t>
            </a:r>
            <a:r>
              <a:rPr spc="-5" dirty="0"/>
              <a:t>(2/7)</a:t>
            </a:r>
          </a:p>
        </p:txBody>
      </p:sp>
      <p:sp>
        <p:nvSpPr>
          <p:cNvPr id="95" name="object 95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00671" y="3197351"/>
            <a:ext cx="1175003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49159" y="3304413"/>
            <a:ext cx="4813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(4/7)</a:t>
            </a:r>
          </a:p>
        </p:txBody>
      </p:sp>
      <p:sp>
        <p:nvSpPr>
          <p:cNvPr id="99" name="object 99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00671" y="3197351"/>
            <a:ext cx="1175003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5911" y="3235451"/>
            <a:ext cx="1190244" cy="390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9328" y="3304413"/>
            <a:ext cx="8407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1.999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24117" y="4226941"/>
            <a:ext cx="272986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 </a:t>
            </a:r>
            <a:r>
              <a:rPr sz="1800" spc="-10" dirty="0">
                <a:latin typeface="Calibri"/>
                <a:cs typeface="Calibri"/>
              </a:rPr>
              <a:t>Fee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0.0001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(4/7)</a:t>
            </a:r>
          </a:p>
        </p:txBody>
      </p:sp>
      <p:sp>
        <p:nvSpPr>
          <p:cNvPr id="101" name="object 101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00671" y="3197351"/>
            <a:ext cx="1175003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5911" y="3235451"/>
            <a:ext cx="1190244" cy="390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9328" y="3304413"/>
            <a:ext cx="8407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1.999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24117" y="4226941"/>
            <a:ext cx="272986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 </a:t>
            </a:r>
            <a:r>
              <a:rPr sz="1800" spc="-10" dirty="0">
                <a:latin typeface="Calibri"/>
                <a:cs typeface="Calibri"/>
              </a:rPr>
              <a:t>Fee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0.0001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72225" y="2849981"/>
            <a:ext cx="249110" cy="3551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(5/7)</a:t>
            </a:r>
          </a:p>
        </p:txBody>
      </p:sp>
      <p:sp>
        <p:nvSpPr>
          <p:cNvPr id="102" name="object 102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00671" y="3197351"/>
            <a:ext cx="1175003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5911" y="3235451"/>
            <a:ext cx="1190244" cy="390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9328" y="3304413"/>
            <a:ext cx="8407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1.999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24117" y="4226941"/>
            <a:ext cx="272986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 </a:t>
            </a:r>
            <a:r>
              <a:rPr sz="1800" spc="-10" dirty="0">
                <a:latin typeface="Calibri"/>
                <a:cs typeface="Calibri"/>
              </a:rPr>
              <a:t>Fee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0.0001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72225" y="2849981"/>
            <a:ext cx="249110" cy="3551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72225" y="3289909"/>
            <a:ext cx="249110" cy="3551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(6/7)</a:t>
            </a:r>
          </a:p>
        </p:txBody>
      </p:sp>
      <p:sp>
        <p:nvSpPr>
          <p:cNvPr id="103" name="object 103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119" y="242252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736" y="242252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0155" y="2766060"/>
            <a:ext cx="1175003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0155" y="3197351"/>
            <a:ext cx="1175003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0155" y="3630167"/>
            <a:ext cx="1175003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365429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671" y="2766060"/>
            <a:ext cx="117500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111" y="2779776"/>
            <a:ext cx="104241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296" y="279018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0768" y="2854452"/>
            <a:ext cx="6565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00671" y="3197351"/>
            <a:ext cx="1175003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5911" y="3235451"/>
            <a:ext cx="1190244" cy="390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322224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9328" y="3304413"/>
            <a:ext cx="8407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1.999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BTC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0226" y="2019934"/>
            <a:ext cx="1092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623" y="1388363"/>
            <a:ext cx="2253996" cy="527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295" y="1402080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37" y="1412747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3"/>
                </a:moveTo>
                <a:lnTo>
                  <a:pt x="2160270" y="432053"/>
                </a:lnTo>
                <a:lnTo>
                  <a:pt x="2160270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0427" y="1476755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4045" y="1476755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623" y="1819655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537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623" y="2252472"/>
            <a:ext cx="1175003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537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623" y="2683764"/>
            <a:ext cx="1175003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537" y="2708910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9616" y="1819655"/>
            <a:ext cx="1175004" cy="5273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0492" y="1833372"/>
            <a:ext cx="926592" cy="429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7622" y="184480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17370" y="1908936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9616" y="2252472"/>
            <a:ext cx="1175004" cy="5273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0492" y="2266188"/>
            <a:ext cx="926592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7622" y="2276855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17370" y="234111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5688" y="5007864"/>
            <a:ext cx="2255519" cy="5257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19883" y="5021579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3694" y="503174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87016" y="5096509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40633" y="5096509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75688" y="5439155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23694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5688" y="5871971"/>
            <a:ext cx="1175003" cy="5257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3694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5688" y="6303262"/>
            <a:ext cx="1175003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23694" y="632789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4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6204" y="5439155"/>
            <a:ext cx="1175004" cy="5273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05555" y="5452871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03829" y="5463806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3577" y="5528767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56204" y="5871971"/>
            <a:ext cx="1175004" cy="5257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05555" y="5885688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3829" y="5895847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80122" y="432053"/>
                </a:lnTo>
                <a:lnTo>
                  <a:pt x="1080122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73577" y="5960973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7472" y="3404615"/>
            <a:ext cx="2255519" cy="5273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668" y="3418332"/>
            <a:ext cx="22204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541" y="3429000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0" y="432054"/>
                </a:moveTo>
                <a:lnTo>
                  <a:pt x="2160270" y="432054"/>
                </a:lnTo>
                <a:lnTo>
                  <a:pt x="216027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58495" y="3493642"/>
            <a:ext cx="610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12112" y="3493642"/>
            <a:ext cx="7797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7472" y="3835908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541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7472" y="4268723"/>
            <a:ext cx="1175004" cy="527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541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7472" y="4700015"/>
            <a:ext cx="1175004" cy="527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541" y="4725161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7988" y="3835908"/>
            <a:ext cx="1175003" cy="527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7339" y="3849623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613" y="3861053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45107" y="3925823"/>
            <a:ext cx="5410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27988" y="4268723"/>
            <a:ext cx="1175003" cy="5273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77339" y="4282440"/>
            <a:ext cx="926591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75613" y="4293108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4"/>
                </a:moveTo>
                <a:lnTo>
                  <a:pt x="1080122" y="432054"/>
                </a:lnTo>
                <a:lnTo>
                  <a:pt x="1080122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745107" y="4357751"/>
            <a:ext cx="541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372225" y="2849981"/>
            <a:ext cx="249110" cy="3551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72225" y="3289909"/>
            <a:ext cx="249110" cy="3551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72225" y="3721963"/>
            <a:ext cx="249110" cy="3551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30" dirty="0"/>
              <a:t>Transaction</a:t>
            </a:r>
            <a:r>
              <a:rPr spc="-55" dirty="0"/>
              <a:t> </a:t>
            </a:r>
            <a:r>
              <a:rPr spc="-5" dirty="0"/>
              <a:t>(7/7)</a:t>
            </a:r>
          </a:p>
        </p:txBody>
      </p:sp>
      <p:sp>
        <p:nvSpPr>
          <p:cNvPr id="103" name="object 103"/>
          <p:cNvSpPr/>
          <p:nvPr/>
        </p:nvSpPr>
        <p:spPr>
          <a:xfrm>
            <a:off x="2471927" y="2357627"/>
            <a:ext cx="3441191" cy="723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27757" y="2450464"/>
            <a:ext cx="3242310" cy="568325"/>
          </a:xfrm>
          <a:custGeom>
            <a:avLst/>
            <a:gdLst/>
            <a:ahLst/>
            <a:cxnLst/>
            <a:rect l="l" t="t" r="r" b="b"/>
            <a:pathLst>
              <a:path w="3242310" h="568325">
                <a:moveTo>
                  <a:pt x="73196" y="41132"/>
                </a:moveTo>
                <a:lnTo>
                  <a:pt x="49697" y="50285"/>
                </a:lnTo>
                <a:lnTo>
                  <a:pt x="69310" y="66286"/>
                </a:lnTo>
                <a:lnTo>
                  <a:pt x="3238372" y="568325"/>
                </a:lnTo>
                <a:lnTo>
                  <a:pt x="3242310" y="543179"/>
                </a:lnTo>
                <a:lnTo>
                  <a:pt x="73196" y="41132"/>
                </a:lnTo>
                <a:close/>
              </a:path>
              <a:path w="3242310" h="568325">
                <a:moveTo>
                  <a:pt x="108966" y="0"/>
                </a:moveTo>
                <a:lnTo>
                  <a:pt x="0" y="42418"/>
                </a:lnTo>
                <a:lnTo>
                  <a:pt x="90550" y="116459"/>
                </a:lnTo>
                <a:lnTo>
                  <a:pt x="98551" y="115697"/>
                </a:lnTo>
                <a:lnTo>
                  <a:pt x="107442" y="104775"/>
                </a:lnTo>
                <a:lnTo>
                  <a:pt x="106680" y="96774"/>
                </a:lnTo>
                <a:lnTo>
                  <a:pt x="69310" y="66286"/>
                </a:lnTo>
                <a:lnTo>
                  <a:pt x="22860" y="58927"/>
                </a:lnTo>
                <a:lnTo>
                  <a:pt x="26797" y="33782"/>
                </a:lnTo>
                <a:lnTo>
                  <a:pt x="92068" y="33782"/>
                </a:lnTo>
                <a:lnTo>
                  <a:pt x="118237" y="23622"/>
                </a:lnTo>
                <a:lnTo>
                  <a:pt x="121412" y="16256"/>
                </a:lnTo>
                <a:lnTo>
                  <a:pt x="116331" y="3301"/>
                </a:lnTo>
                <a:lnTo>
                  <a:pt x="108966" y="0"/>
                </a:lnTo>
                <a:close/>
              </a:path>
              <a:path w="3242310" h="568325">
                <a:moveTo>
                  <a:pt x="26797" y="33782"/>
                </a:moveTo>
                <a:lnTo>
                  <a:pt x="22860" y="58927"/>
                </a:lnTo>
                <a:lnTo>
                  <a:pt x="69310" y="66286"/>
                </a:lnTo>
                <a:lnTo>
                  <a:pt x="59356" y="58165"/>
                </a:lnTo>
                <a:lnTo>
                  <a:pt x="29463" y="58165"/>
                </a:lnTo>
                <a:lnTo>
                  <a:pt x="32893" y="36575"/>
                </a:lnTo>
                <a:lnTo>
                  <a:pt x="44433" y="36575"/>
                </a:lnTo>
                <a:lnTo>
                  <a:pt x="26797" y="33782"/>
                </a:lnTo>
                <a:close/>
              </a:path>
              <a:path w="3242310" h="568325">
                <a:moveTo>
                  <a:pt x="32893" y="36575"/>
                </a:moveTo>
                <a:lnTo>
                  <a:pt x="29463" y="58165"/>
                </a:lnTo>
                <a:lnTo>
                  <a:pt x="49697" y="50285"/>
                </a:lnTo>
                <a:lnTo>
                  <a:pt x="32893" y="36575"/>
                </a:lnTo>
                <a:close/>
              </a:path>
              <a:path w="3242310" h="568325">
                <a:moveTo>
                  <a:pt x="49697" y="50285"/>
                </a:moveTo>
                <a:lnTo>
                  <a:pt x="29463" y="58165"/>
                </a:lnTo>
                <a:lnTo>
                  <a:pt x="59356" y="58165"/>
                </a:lnTo>
                <a:lnTo>
                  <a:pt x="49697" y="50285"/>
                </a:lnTo>
                <a:close/>
              </a:path>
              <a:path w="3242310" h="568325">
                <a:moveTo>
                  <a:pt x="44433" y="36575"/>
                </a:moveTo>
                <a:lnTo>
                  <a:pt x="32893" y="36575"/>
                </a:lnTo>
                <a:lnTo>
                  <a:pt x="49697" y="50285"/>
                </a:lnTo>
                <a:lnTo>
                  <a:pt x="73196" y="41132"/>
                </a:lnTo>
                <a:lnTo>
                  <a:pt x="44433" y="36575"/>
                </a:lnTo>
                <a:close/>
              </a:path>
              <a:path w="3242310" h="568325">
                <a:moveTo>
                  <a:pt x="92068" y="33782"/>
                </a:moveTo>
                <a:lnTo>
                  <a:pt x="26797" y="33782"/>
                </a:lnTo>
                <a:lnTo>
                  <a:pt x="73196" y="41132"/>
                </a:lnTo>
                <a:lnTo>
                  <a:pt x="92068" y="337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00300" y="3403091"/>
            <a:ext cx="3514344" cy="12816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55748" y="3426205"/>
            <a:ext cx="3316604" cy="1108075"/>
          </a:xfrm>
          <a:custGeom>
            <a:avLst/>
            <a:gdLst/>
            <a:ahLst/>
            <a:cxnLst/>
            <a:rect l="l" t="t" r="r" b="b"/>
            <a:pathLst>
              <a:path w="3316604" h="1108075">
                <a:moveTo>
                  <a:pt x="85978" y="995299"/>
                </a:moveTo>
                <a:lnTo>
                  <a:pt x="77977" y="995807"/>
                </a:lnTo>
                <a:lnTo>
                  <a:pt x="0" y="1082929"/>
                </a:lnTo>
                <a:lnTo>
                  <a:pt x="114300" y="1107948"/>
                </a:lnTo>
                <a:lnTo>
                  <a:pt x="121031" y="1103630"/>
                </a:lnTo>
                <a:lnTo>
                  <a:pt x="124078" y="1089914"/>
                </a:lnTo>
                <a:lnTo>
                  <a:pt x="122368" y="1087247"/>
                </a:lnTo>
                <a:lnTo>
                  <a:pt x="27812" y="1087247"/>
                </a:lnTo>
                <a:lnTo>
                  <a:pt x="20065" y="1063117"/>
                </a:lnTo>
                <a:lnTo>
                  <a:pt x="64683" y="1048692"/>
                </a:lnTo>
                <a:lnTo>
                  <a:pt x="92201" y="1017905"/>
                </a:lnTo>
                <a:lnTo>
                  <a:pt x="96900" y="1012698"/>
                </a:lnTo>
                <a:lnTo>
                  <a:pt x="96519" y="1004697"/>
                </a:lnTo>
                <a:lnTo>
                  <a:pt x="91312" y="999998"/>
                </a:lnTo>
                <a:lnTo>
                  <a:pt x="85978" y="995299"/>
                </a:lnTo>
                <a:close/>
              </a:path>
              <a:path w="3316604" h="1108075">
                <a:moveTo>
                  <a:pt x="64683" y="1048692"/>
                </a:moveTo>
                <a:lnTo>
                  <a:pt x="20065" y="1063117"/>
                </a:lnTo>
                <a:lnTo>
                  <a:pt x="27812" y="1087247"/>
                </a:lnTo>
                <a:lnTo>
                  <a:pt x="38812" y="1083691"/>
                </a:lnTo>
                <a:lnTo>
                  <a:pt x="33400" y="1083691"/>
                </a:lnTo>
                <a:lnTo>
                  <a:pt x="26669" y="1062736"/>
                </a:lnTo>
                <a:lnTo>
                  <a:pt x="52131" y="1062736"/>
                </a:lnTo>
                <a:lnTo>
                  <a:pt x="64683" y="1048692"/>
                </a:lnTo>
                <a:close/>
              </a:path>
              <a:path w="3316604" h="1108075">
                <a:moveTo>
                  <a:pt x="72514" y="1072796"/>
                </a:moveTo>
                <a:lnTo>
                  <a:pt x="27812" y="1087247"/>
                </a:lnTo>
                <a:lnTo>
                  <a:pt x="122368" y="1087247"/>
                </a:lnTo>
                <a:lnTo>
                  <a:pt x="119760" y="1083183"/>
                </a:lnTo>
                <a:lnTo>
                  <a:pt x="72514" y="1072796"/>
                </a:lnTo>
                <a:close/>
              </a:path>
              <a:path w="3316604" h="1108075">
                <a:moveTo>
                  <a:pt x="26669" y="1062736"/>
                </a:moveTo>
                <a:lnTo>
                  <a:pt x="33400" y="1083691"/>
                </a:lnTo>
                <a:lnTo>
                  <a:pt x="47955" y="1067407"/>
                </a:lnTo>
                <a:lnTo>
                  <a:pt x="26669" y="1062736"/>
                </a:lnTo>
                <a:close/>
              </a:path>
              <a:path w="3316604" h="1108075">
                <a:moveTo>
                  <a:pt x="47955" y="1067407"/>
                </a:moveTo>
                <a:lnTo>
                  <a:pt x="33400" y="1083691"/>
                </a:lnTo>
                <a:lnTo>
                  <a:pt x="38812" y="1083691"/>
                </a:lnTo>
                <a:lnTo>
                  <a:pt x="72514" y="1072796"/>
                </a:lnTo>
                <a:lnTo>
                  <a:pt x="47955" y="1067407"/>
                </a:lnTo>
                <a:close/>
              </a:path>
              <a:path w="3316604" h="1108075">
                <a:moveTo>
                  <a:pt x="3308477" y="0"/>
                </a:moveTo>
                <a:lnTo>
                  <a:pt x="64683" y="1048692"/>
                </a:lnTo>
                <a:lnTo>
                  <a:pt x="47955" y="1067407"/>
                </a:lnTo>
                <a:lnTo>
                  <a:pt x="72514" y="1072796"/>
                </a:lnTo>
                <a:lnTo>
                  <a:pt x="3316351" y="24130"/>
                </a:lnTo>
                <a:lnTo>
                  <a:pt x="3308477" y="0"/>
                </a:lnTo>
                <a:close/>
              </a:path>
              <a:path w="3316604" h="1108075">
                <a:moveTo>
                  <a:pt x="52131" y="1062736"/>
                </a:moveTo>
                <a:lnTo>
                  <a:pt x="26669" y="1062736"/>
                </a:lnTo>
                <a:lnTo>
                  <a:pt x="47955" y="1067407"/>
                </a:lnTo>
                <a:lnTo>
                  <a:pt x="52131" y="10627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28515" y="3838955"/>
            <a:ext cx="1792224" cy="20162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3964" y="3861942"/>
            <a:ext cx="1593850" cy="1818005"/>
          </a:xfrm>
          <a:custGeom>
            <a:avLst/>
            <a:gdLst/>
            <a:ahLst/>
            <a:cxnLst/>
            <a:rect l="l" t="t" r="r" b="b"/>
            <a:pathLst>
              <a:path w="1593850" h="1818004">
                <a:moveTo>
                  <a:pt x="28828" y="1698497"/>
                </a:moveTo>
                <a:lnTo>
                  <a:pt x="22225" y="1703069"/>
                </a:lnTo>
                <a:lnTo>
                  <a:pt x="20827" y="1709927"/>
                </a:lnTo>
                <a:lnTo>
                  <a:pt x="0" y="1817928"/>
                </a:lnTo>
                <a:lnTo>
                  <a:pt x="31575" y="1807336"/>
                </a:lnTo>
                <a:lnTo>
                  <a:pt x="26162" y="1807336"/>
                </a:lnTo>
                <a:lnTo>
                  <a:pt x="6985" y="1790611"/>
                </a:lnTo>
                <a:lnTo>
                  <a:pt x="37942" y="1755251"/>
                </a:lnTo>
                <a:lnTo>
                  <a:pt x="45720" y="1714753"/>
                </a:lnTo>
                <a:lnTo>
                  <a:pt x="47116" y="1707895"/>
                </a:lnTo>
                <a:lnTo>
                  <a:pt x="42672" y="1701164"/>
                </a:lnTo>
                <a:lnTo>
                  <a:pt x="35687" y="1699894"/>
                </a:lnTo>
                <a:lnTo>
                  <a:pt x="28828" y="1698497"/>
                </a:lnTo>
                <a:close/>
              </a:path>
              <a:path w="1593850" h="1818004">
                <a:moveTo>
                  <a:pt x="37942" y="1755251"/>
                </a:moveTo>
                <a:lnTo>
                  <a:pt x="6985" y="1790611"/>
                </a:lnTo>
                <a:lnTo>
                  <a:pt x="26162" y="1807336"/>
                </a:lnTo>
                <a:lnTo>
                  <a:pt x="31376" y="1801380"/>
                </a:lnTo>
                <a:lnTo>
                  <a:pt x="29083" y="1801380"/>
                </a:lnTo>
                <a:lnTo>
                  <a:pt x="12573" y="1786928"/>
                </a:lnTo>
                <a:lnTo>
                  <a:pt x="33187" y="1780007"/>
                </a:lnTo>
                <a:lnTo>
                  <a:pt x="37942" y="1755251"/>
                </a:lnTo>
                <a:close/>
              </a:path>
              <a:path w="1593850" h="1818004">
                <a:moveTo>
                  <a:pt x="102870" y="1756638"/>
                </a:moveTo>
                <a:lnTo>
                  <a:pt x="57122" y="1771972"/>
                </a:lnTo>
                <a:lnTo>
                  <a:pt x="26162" y="1807336"/>
                </a:lnTo>
                <a:lnTo>
                  <a:pt x="31575" y="1807336"/>
                </a:lnTo>
                <a:lnTo>
                  <a:pt x="110871" y="1780717"/>
                </a:lnTo>
                <a:lnTo>
                  <a:pt x="114426" y="1773529"/>
                </a:lnTo>
                <a:lnTo>
                  <a:pt x="112268" y="1766874"/>
                </a:lnTo>
                <a:lnTo>
                  <a:pt x="109982" y="1760219"/>
                </a:lnTo>
                <a:lnTo>
                  <a:pt x="102870" y="1756638"/>
                </a:lnTo>
                <a:close/>
              </a:path>
              <a:path w="1593850" h="1818004">
                <a:moveTo>
                  <a:pt x="33187" y="1780007"/>
                </a:moveTo>
                <a:lnTo>
                  <a:pt x="12573" y="1786928"/>
                </a:lnTo>
                <a:lnTo>
                  <a:pt x="29083" y="1801380"/>
                </a:lnTo>
                <a:lnTo>
                  <a:pt x="33187" y="1780007"/>
                </a:lnTo>
                <a:close/>
              </a:path>
              <a:path w="1593850" h="1818004">
                <a:moveTo>
                  <a:pt x="57122" y="1771972"/>
                </a:moveTo>
                <a:lnTo>
                  <a:pt x="33187" y="1780007"/>
                </a:lnTo>
                <a:lnTo>
                  <a:pt x="29083" y="1801380"/>
                </a:lnTo>
                <a:lnTo>
                  <a:pt x="31376" y="1801380"/>
                </a:lnTo>
                <a:lnTo>
                  <a:pt x="57122" y="1771972"/>
                </a:lnTo>
                <a:close/>
              </a:path>
              <a:path w="1593850" h="1818004">
                <a:moveTo>
                  <a:pt x="1574673" y="0"/>
                </a:moveTo>
                <a:lnTo>
                  <a:pt x="37942" y="1755251"/>
                </a:lnTo>
                <a:lnTo>
                  <a:pt x="33187" y="1780007"/>
                </a:lnTo>
                <a:lnTo>
                  <a:pt x="57122" y="1771972"/>
                </a:lnTo>
                <a:lnTo>
                  <a:pt x="1593723" y="16763"/>
                </a:lnTo>
                <a:lnTo>
                  <a:pt x="15746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73852" y="4850890"/>
            <a:ext cx="3339084" cy="19857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1823" y="4875319"/>
            <a:ext cx="3244083" cy="18916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21823" y="4875319"/>
            <a:ext cx="3244215" cy="1891664"/>
          </a:xfrm>
          <a:custGeom>
            <a:avLst/>
            <a:gdLst/>
            <a:ahLst/>
            <a:cxnLst/>
            <a:rect l="l" t="t" r="r" b="b"/>
            <a:pathLst>
              <a:path w="3244215" h="1891665">
                <a:moveTo>
                  <a:pt x="294801" y="622764"/>
                </a:moveTo>
                <a:lnTo>
                  <a:pt x="290305" y="579024"/>
                </a:lnTo>
                <a:lnTo>
                  <a:pt x="291729" y="536024"/>
                </a:lnTo>
                <a:lnTo>
                  <a:pt x="298807" y="494040"/>
                </a:lnTo>
                <a:lnTo>
                  <a:pt x="311276" y="453348"/>
                </a:lnTo>
                <a:lnTo>
                  <a:pt x="328870" y="414225"/>
                </a:lnTo>
                <a:lnTo>
                  <a:pt x="351325" y="376947"/>
                </a:lnTo>
                <a:lnTo>
                  <a:pt x="378377" y="341789"/>
                </a:lnTo>
                <a:lnTo>
                  <a:pt x="409760" y="309028"/>
                </a:lnTo>
                <a:lnTo>
                  <a:pt x="445211" y="278941"/>
                </a:lnTo>
                <a:lnTo>
                  <a:pt x="484464" y="251802"/>
                </a:lnTo>
                <a:lnTo>
                  <a:pt x="527255" y="227888"/>
                </a:lnTo>
                <a:lnTo>
                  <a:pt x="573319" y="207476"/>
                </a:lnTo>
                <a:lnTo>
                  <a:pt x="622392" y="190841"/>
                </a:lnTo>
                <a:lnTo>
                  <a:pt x="674209" y="178260"/>
                </a:lnTo>
                <a:lnTo>
                  <a:pt x="728506" y="170009"/>
                </a:lnTo>
                <a:lnTo>
                  <a:pt x="776685" y="166674"/>
                </a:lnTo>
                <a:lnTo>
                  <a:pt x="824779" y="166980"/>
                </a:lnTo>
                <a:lnTo>
                  <a:pt x="872471" y="170882"/>
                </a:lnTo>
                <a:lnTo>
                  <a:pt x="919443" y="178337"/>
                </a:lnTo>
                <a:lnTo>
                  <a:pt x="965378" y="189300"/>
                </a:lnTo>
                <a:lnTo>
                  <a:pt x="1009957" y="203726"/>
                </a:lnTo>
                <a:lnTo>
                  <a:pt x="1052864" y="221571"/>
                </a:lnTo>
                <a:lnTo>
                  <a:pt x="1079154" y="187486"/>
                </a:lnTo>
                <a:lnTo>
                  <a:pt x="1109856" y="156943"/>
                </a:lnTo>
                <a:lnTo>
                  <a:pt x="1144464" y="130063"/>
                </a:lnTo>
                <a:lnTo>
                  <a:pt x="1182469" y="106970"/>
                </a:lnTo>
                <a:lnTo>
                  <a:pt x="1223365" y="87788"/>
                </a:lnTo>
                <a:lnTo>
                  <a:pt x="1266645" y="72639"/>
                </a:lnTo>
                <a:lnTo>
                  <a:pt x="1311802" y="61646"/>
                </a:lnTo>
                <a:lnTo>
                  <a:pt x="1358328" y="54933"/>
                </a:lnTo>
                <a:lnTo>
                  <a:pt x="1405717" y="52623"/>
                </a:lnTo>
                <a:lnTo>
                  <a:pt x="1453461" y="54839"/>
                </a:lnTo>
                <a:lnTo>
                  <a:pt x="1501054" y="61703"/>
                </a:lnTo>
                <a:lnTo>
                  <a:pt x="1547989" y="73340"/>
                </a:lnTo>
                <a:lnTo>
                  <a:pt x="1593757" y="89872"/>
                </a:lnTo>
                <a:lnTo>
                  <a:pt x="1642668" y="114272"/>
                </a:lnTo>
                <a:lnTo>
                  <a:pt x="1686721" y="144101"/>
                </a:lnTo>
                <a:lnTo>
                  <a:pt x="1714242" y="107839"/>
                </a:lnTo>
                <a:lnTo>
                  <a:pt x="1747816" y="76404"/>
                </a:lnTo>
                <a:lnTo>
                  <a:pt x="1786538" y="50034"/>
                </a:lnTo>
                <a:lnTo>
                  <a:pt x="1829504" y="28970"/>
                </a:lnTo>
                <a:lnTo>
                  <a:pt x="1875808" y="13450"/>
                </a:lnTo>
                <a:lnTo>
                  <a:pt x="1924547" y="3713"/>
                </a:lnTo>
                <a:lnTo>
                  <a:pt x="1974817" y="0"/>
                </a:lnTo>
                <a:lnTo>
                  <a:pt x="2025711" y="2548"/>
                </a:lnTo>
                <a:lnTo>
                  <a:pt x="2076327" y="11598"/>
                </a:lnTo>
                <a:lnTo>
                  <a:pt x="2125760" y="27388"/>
                </a:lnTo>
                <a:lnTo>
                  <a:pt x="2188339" y="59725"/>
                </a:lnTo>
                <a:lnTo>
                  <a:pt x="2240060" y="102445"/>
                </a:lnTo>
                <a:lnTo>
                  <a:pt x="2274550" y="74258"/>
                </a:lnTo>
                <a:lnTo>
                  <a:pt x="2312587" y="50555"/>
                </a:lnTo>
                <a:lnTo>
                  <a:pt x="2353560" y="31377"/>
                </a:lnTo>
                <a:lnTo>
                  <a:pt x="2396858" y="16762"/>
                </a:lnTo>
                <a:lnTo>
                  <a:pt x="2441868" y="6752"/>
                </a:lnTo>
                <a:lnTo>
                  <a:pt x="2487980" y="1385"/>
                </a:lnTo>
                <a:lnTo>
                  <a:pt x="2534581" y="701"/>
                </a:lnTo>
                <a:lnTo>
                  <a:pt x="2581060" y="4740"/>
                </a:lnTo>
                <a:lnTo>
                  <a:pt x="2626805" y="13541"/>
                </a:lnTo>
                <a:lnTo>
                  <a:pt x="2671204" y="27145"/>
                </a:lnTo>
                <a:lnTo>
                  <a:pt x="2713647" y="45590"/>
                </a:lnTo>
                <a:lnTo>
                  <a:pt x="2753521" y="68917"/>
                </a:lnTo>
                <a:lnTo>
                  <a:pt x="2797840" y="104312"/>
                </a:lnTo>
                <a:lnTo>
                  <a:pt x="2833563" y="144911"/>
                </a:lnTo>
                <a:lnTo>
                  <a:pt x="2859999" y="189771"/>
                </a:lnTo>
                <a:lnTo>
                  <a:pt x="2876457" y="237954"/>
                </a:lnTo>
                <a:lnTo>
                  <a:pt x="2927887" y="252087"/>
                </a:lnTo>
                <a:lnTo>
                  <a:pt x="2975336" y="271125"/>
                </a:lnTo>
                <a:lnTo>
                  <a:pt x="3018471" y="294600"/>
                </a:lnTo>
                <a:lnTo>
                  <a:pt x="3056957" y="322047"/>
                </a:lnTo>
                <a:lnTo>
                  <a:pt x="3090460" y="352999"/>
                </a:lnTo>
                <a:lnTo>
                  <a:pt x="3118646" y="386989"/>
                </a:lnTo>
                <a:lnTo>
                  <a:pt x="3141180" y="423550"/>
                </a:lnTo>
                <a:lnTo>
                  <a:pt x="3157729" y="462217"/>
                </a:lnTo>
                <a:lnTo>
                  <a:pt x="3167958" y="502523"/>
                </a:lnTo>
                <a:lnTo>
                  <a:pt x="3171532" y="544001"/>
                </a:lnTo>
                <a:lnTo>
                  <a:pt x="3168118" y="586184"/>
                </a:lnTo>
                <a:lnTo>
                  <a:pt x="3157381" y="628606"/>
                </a:lnTo>
                <a:lnTo>
                  <a:pt x="3139093" y="670516"/>
                </a:lnTo>
                <a:lnTo>
                  <a:pt x="3170350" y="706824"/>
                </a:lnTo>
                <a:lnTo>
                  <a:pt x="3196111" y="744830"/>
                </a:lnTo>
                <a:lnTo>
                  <a:pt x="3216308" y="784189"/>
                </a:lnTo>
                <a:lnTo>
                  <a:pt x="3230997" y="824555"/>
                </a:lnTo>
                <a:lnTo>
                  <a:pt x="3240237" y="865584"/>
                </a:lnTo>
                <a:lnTo>
                  <a:pt x="3244083" y="906929"/>
                </a:lnTo>
                <a:lnTo>
                  <a:pt x="3242595" y="948247"/>
                </a:lnTo>
                <a:lnTo>
                  <a:pt x="3235828" y="989190"/>
                </a:lnTo>
                <a:lnTo>
                  <a:pt x="3223841" y="1029415"/>
                </a:lnTo>
                <a:lnTo>
                  <a:pt x="3206690" y="1068576"/>
                </a:lnTo>
                <a:lnTo>
                  <a:pt x="3184433" y="1106328"/>
                </a:lnTo>
                <a:lnTo>
                  <a:pt x="3157128" y="1142326"/>
                </a:lnTo>
                <a:lnTo>
                  <a:pt x="3124832" y="1176224"/>
                </a:lnTo>
                <a:lnTo>
                  <a:pt x="3087601" y="1207676"/>
                </a:lnTo>
                <a:lnTo>
                  <a:pt x="3045494" y="1236339"/>
                </a:lnTo>
                <a:lnTo>
                  <a:pt x="3002519" y="1259883"/>
                </a:lnTo>
                <a:lnTo>
                  <a:pt x="2956905" y="1279727"/>
                </a:lnTo>
                <a:lnTo>
                  <a:pt x="2909029" y="1295743"/>
                </a:lnTo>
                <a:lnTo>
                  <a:pt x="2859269" y="1307803"/>
                </a:lnTo>
                <a:lnTo>
                  <a:pt x="2808004" y="1315778"/>
                </a:lnTo>
                <a:lnTo>
                  <a:pt x="2804163" y="1358946"/>
                </a:lnTo>
                <a:lnTo>
                  <a:pt x="2793851" y="1400472"/>
                </a:lnTo>
                <a:lnTo>
                  <a:pt x="2777478" y="1440035"/>
                </a:lnTo>
                <a:lnTo>
                  <a:pt x="2755453" y="1477317"/>
                </a:lnTo>
                <a:lnTo>
                  <a:pt x="2728186" y="1511996"/>
                </a:lnTo>
                <a:lnTo>
                  <a:pt x="2696087" y="1543753"/>
                </a:lnTo>
                <a:lnTo>
                  <a:pt x="2659565" y="1572267"/>
                </a:lnTo>
                <a:lnTo>
                  <a:pt x="2619029" y="1597218"/>
                </a:lnTo>
                <a:lnTo>
                  <a:pt x="2574890" y="1618287"/>
                </a:lnTo>
                <a:lnTo>
                  <a:pt x="2527557" y="1635152"/>
                </a:lnTo>
                <a:lnTo>
                  <a:pt x="2477439" y="1647495"/>
                </a:lnTo>
                <a:lnTo>
                  <a:pt x="2424947" y="1654995"/>
                </a:lnTo>
                <a:lnTo>
                  <a:pt x="2370489" y="1657331"/>
                </a:lnTo>
                <a:lnTo>
                  <a:pt x="2322752" y="1654934"/>
                </a:lnTo>
                <a:lnTo>
                  <a:pt x="2275838" y="1648414"/>
                </a:lnTo>
                <a:lnTo>
                  <a:pt x="2230174" y="1637870"/>
                </a:lnTo>
                <a:lnTo>
                  <a:pt x="2186187" y="1623399"/>
                </a:lnTo>
                <a:lnTo>
                  <a:pt x="2144302" y="1605096"/>
                </a:lnTo>
                <a:lnTo>
                  <a:pt x="2126777" y="1643962"/>
                </a:lnTo>
                <a:lnTo>
                  <a:pt x="2104845" y="1680519"/>
                </a:lnTo>
                <a:lnTo>
                  <a:pt x="2078824" y="1714633"/>
                </a:lnTo>
                <a:lnTo>
                  <a:pt x="2049030" y="1746168"/>
                </a:lnTo>
                <a:lnTo>
                  <a:pt x="2015782" y="1774990"/>
                </a:lnTo>
                <a:lnTo>
                  <a:pt x="1979395" y="1800963"/>
                </a:lnTo>
                <a:lnTo>
                  <a:pt x="1940188" y="1823952"/>
                </a:lnTo>
                <a:lnTo>
                  <a:pt x="1898478" y="1843821"/>
                </a:lnTo>
                <a:lnTo>
                  <a:pt x="1854581" y="1860435"/>
                </a:lnTo>
                <a:lnTo>
                  <a:pt x="1808815" y="1873659"/>
                </a:lnTo>
                <a:lnTo>
                  <a:pt x="1761497" y="1883358"/>
                </a:lnTo>
                <a:lnTo>
                  <a:pt x="1712945" y="1889396"/>
                </a:lnTo>
                <a:lnTo>
                  <a:pt x="1663474" y="1891638"/>
                </a:lnTo>
                <a:lnTo>
                  <a:pt x="1613404" y="1889950"/>
                </a:lnTo>
                <a:lnTo>
                  <a:pt x="1563051" y="1884194"/>
                </a:lnTo>
                <a:lnTo>
                  <a:pt x="1512731" y="1874237"/>
                </a:lnTo>
                <a:lnTo>
                  <a:pt x="1457998" y="1858242"/>
                </a:lnTo>
                <a:lnTo>
                  <a:pt x="1406253" y="1837493"/>
                </a:lnTo>
                <a:lnTo>
                  <a:pt x="1357966" y="1812259"/>
                </a:lnTo>
                <a:lnTo>
                  <a:pt x="1313604" y="1782814"/>
                </a:lnTo>
                <a:lnTo>
                  <a:pt x="1273639" y="1749428"/>
                </a:lnTo>
                <a:lnTo>
                  <a:pt x="1238538" y="1712373"/>
                </a:lnTo>
                <a:lnTo>
                  <a:pt x="1194607" y="1731434"/>
                </a:lnTo>
                <a:lnTo>
                  <a:pt x="1149558" y="1747185"/>
                </a:lnTo>
                <a:lnTo>
                  <a:pt x="1103632" y="1759676"/>
                </a:lnTo>
                <a:lnTo>
                  <a:pt x="1057065" y="1768952"/>
                </a:lnTo>
                <a:lnTo>
                  <a:pt x="1010098" y="1775062"/>
                </a:lnTo>
                <a:lnTo>
                  <a:pt x="962967" y="1778052"/>
                </a:lnTo>
                <a:lnTo>
                  <a:pt x="915911" y="1777971"/>
                </a:lnTo>
                <a:lnTo>
                  <a:pt x="869169" y="1774865"/>
                </a:lnTo>
                <a:lnTo>
                  <a:pt x="822979" y="1768782"/>
                </a:lnTo>
                <a:lnTo>
                  <a:pt x="777580" y="1759769"/>
                </a:lnTo>
                <a:lnTo>
                  <a:pt x="733210" y="1747873"/>
                </a:lnTo>
                <a:lnTo>
                  <a:pt x="690107" y="1733142"/>
                </a:lnTo>
                <a:lnTo>
                  <a:pt x="648510" y="1715623"/>
                </a:lnTo>
                <a:lnTo>
                  <a:pt x="608657" y="1695363"/>
                </a:lnTo>
                <a:lnTo>
                  <a:pt x="570786" y="1672411"/>
                </a:lnTo>
                <a:lnTo>
                  <a:pt x="535137" y="1646812"/>
                </a:lnTo>
                <a:lnTo>
                  <a:pt x="501947" y="1618615"/>
                </a:lnTo>
                <a:lnTo>
                  <a:pt x="471455" y="1587866"/>
                </a:lnTo>
                <a:lnTo>
                  <a:pt x="443899" y="1554614"/>
                </a:lnTo>
                <a:lnTo>
                  <a:pt x="437676" y="1546308"/>
                </a:lnTo>
                <a:lnTo>
                  <a:pt x="384507" y="1547838"/>
                </a:lnTo>
                <a:lnTo>
                  <a:pt x="333092" y="1542736"/>
                </a:lnTo>
                <a:lnTo>
                  <a:pt x="284181" y="1531468"/>
                </a:lnTo>
                <a:lnTo>
                  <a:pt x="238524" y="1514503"/>
                </a:lnTo>
                <a:lnTo>
                  <a:pt x="196868" y="1492308"/>
                </a:lnTo>
                <a:lnTo>
                  <a:pt x="159964" y="1465350"/>
                </a:lnTo>
                <a:lnTo>
                  <a:pt x="128559" y="1434097"/>
                </a:lnTo>
                <a:lnTo>
                  <a:pt x="103404" y="1399017"/>
                </a:lnTo>
                <a:lnTo>
                  <a:pt x="85247" y="1360577"/>
                </a:lnTo>
                <a:lnTo>
                  <a:pt x="74837" y="1319245"/>
                </a:lnTo>
                <a:lnTo>
                  <a:pt x="73123" y="1273959"/>
                </a:lnTo>
                <a:lnTo>
                  <a:pt x="81272" y="1229626"/>
                </a:lnTo>
                <a:lnTo>
                  <a:pt x="98877" y="1187215"/>
                </a:lnTo>
                <a:lnTo>
                  <a:pt x="125527" y="1147698"/>
                </a:lnTo>
                <a:lnTo>
                  <a:pt x="160816" y="1112044"/>
                </a:lnTo>
                <a:lnTo>
                  <a:pt x="117354" y="1087777"/>
                </a:lnTo>
                <a:lnTo>
                  <a:pt x="80319" y="1059037"/>
                </a:lnTo>
                <a:lnTo>
                  <a:pt x="49954" y="1026556"/>
                </a:lnTo>
                <a:lnTo>
                  <a:pt x="26499" y="991066"/>
                </a:lnTo>
                <a:lnTo>
                  <a:pt x="10194" y="953302"/>
                </a:lnTo>
                <a:lnTo>
                  <a:pt x="1281" y="913996"/>
                </a:lnTo>
                <a:lnTo>
                  <a:pt x="0" y="873881"/>
                </a:lnTo>
                <a:lnTo>
                  <a:pt x="6591" y="833690"/>
                </a:lnTo>
                <a:lnTo>
                  <a:pt x="21297" y="794156"/>
                </a:lnTo>
                <a:lnTo>
                  <a:pt x="44357" y="756012"/>
                </a:lnTo>
                <a:lnTo>
                  <a:pt x="73744" y="722340"/>
                </a:lnTo>
                <a:lnTo>
                  <a:pt x="108934" y="693115"/>
                </a:lnTo>
                <a:lnTo>
                  <a:pt x="149148" y="668741"/>
                </a:lnTo>
                <a:lnTo>
                  <a:pt x="193606" y="649618"/>
                </a:lnTo>
                <a:lnTo>
                  <a:pt x="241527" y="636149"/>
                </a:lnTo>
                <a:lnTo>
                  <a:pt x="292134" y="628733"/>
                </a:lnTo>
                <a:lnTo>
                  <a:pt x="294801" y="622764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86196" y="5979998"/>
            <a:ext cx="190500" cy="35560"/>
          </a:xfrm>
          <a:custGeom>
            <a:avLst/>
            <a:gdLst/>
            <a:ahLst/>
            <a:cxnLst/>
            <a:rect l="l" t="t" r="r" b="b"/>
            <a:pathLst>
              <a:path w="190500" h="35560">
                <a:moveTo>
                  <a:pt x="189991" y="34886"/>
                </a:moveTo>
                <a:lnTo>
                  <a:pt x="140392" y="34950"/>
                </a:lnTo>
                <a:lnTo>
                  <a:pt x="91614" y="29054"/>
                </a:lnTo>
                <a:lnTo>
                  <a:pt x="44527" y="17352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60642" y="6396634"/>
            <a:ext cx="83185" cy="17145"/>
          </a:xfrm>
          <a:custGeom>
            <a:avLst/>
            <a:gdLst/>
            <a:ahLst/>
            <a:cxnLst/>
            <a:rect l="l" t="t" r="r" b="b"/>
            <a:pathLst>
              <a:path w="83185" h="17145">
                <a:moveTo>
                  <a:pt x="83185" y="0"/>
                </a:moveTo>
                <a:lnTo>
                  <a:pt x="62954" y="5793"/>
                </a:lnTo>
                <a:lnTo>
                  <a:pt x="42306" y="10515"/>
                </a:lnTo>
                <a:lnTo>
                  <a:pt x="21302" y="14151"/>
                </a:lnTo>
                <a:lnTo>
                  <a:pt x="0" y="1668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10069" y="6503911"/>
            <a:ext cx="50165" cy="76200"/>
          </a:xfrm>
          <a:custGeom>
            <a:avLst/>
            <a:gdLst/>
            <a:ahLst/>
            <a:cxnLst/>
            <a:rect l="l" t="t" r="r" b="b"/>
            <a:pathLst>
              <a:path w="50165" h="76200">
                <a:moveTo>
                  <a:pt x="50037" y="76149"/>
                </a:moveTo>
                <a:lnTo>
                  <a:pt x="35611" y="57932"/>
                </a:lnTo>
                <a:lnTo>
                  <a:pt x="22447" y="39141"/>
                </a:lnTo>
                <a:lnTo>
                  <a:pt x="10568" y="19817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66380" y="6390157"/>
            <a:ext cx="20320" cy="83820"/>
          </a:xfrm>
          <a:custGeom>
            <a:avLst/>
            <a:gdLst/>
            <a:ahLst/>
            <a:cxnLst/>
            <a:rect l="l" t="t" r="r" b="b"/>
            <a:pathLst>
              <a:path w="20320" h="83820">
                <a:moveTo>
                  <a:pt x="20066" y="0"/>
                </a:moveTo>
                <a:lnTo>
                  <a:pt x="17109" y="21183"/>
                </a:lnTo>
                <a:lnTo>
                  <a:pt x="12795" y="42202"/>
                </a:lnTo>
                <a:lnTo>
                  <a:pt x="7100" y="63011"/>
                </a:lnTo>
                <a:lnTo>
                  <a:pt x="0" y="8356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84082" y="5873813"/>
            <a:ext cx="243840" cy="312420"/>
          </a:xfrm>
          <a:custGeom>
            <a:avLst/>
            <a:gdLst/>
            <a:ahLst/>
            <a:cxnLst/>
            <a:rect l="l" t="t" r="r" b="b"/>
            <a:pathLst>
              <a:path w="243840" h="312420">
                <a:moveTo>
                  <a:pt x="0" y="0"/>
                </a:moveTo>
                <a:lnTo>
                  <a:pt x="48011" y="21647"/>
                </a:lnTo>
                <a:lnTo>
                  <a:pt x="91575" y="47561"/>
                </a:lnTo>
                <a:lnTo>
                  <a:pt x="130358" y="77311"/>
                </a:lnTo>
                <a:lnTo>
                  <a:pt x="164023" y="110467"/>
                </a:lnTo>
                <a:lnTo>
                  <a:pt x="192235" y="146601"/>
                </a:lnTo>
                <a:lnTo>
                  <a:pt x="214658" y="185282"/>
                </a:lnTo>
                <a:lnTo>
                  <a:pt x="230957" y="226082"/>
                </a:lnTo>
                <a:lnTo>
                  <a:pt x="240796" y="268570"/>
                </a:lnTo>
                <a:lnTo>
                  <a:pt x="243840" y="31231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0681" y="5541136"/>
            <a:ext cx="108585" cy="117475"/>
          </a:xfrm>
          <a:custGeom>
            <a:avLst/>
            <a:gdLst/>
            <a:ahLst/>
            <a:cxnLst/>
            <a:rect l="l" t="t" r="r" b="b"/>
            <a:pathLst>
              <a:path w="108584" h="117475">
                <a:moveTo>
                  <a:pt x="108585" y="0"/>
                </a:moveTo>
                <a:lnTo>
                  <a:pt x="88011" y="32902"/>
                </a:lnTo>
                <a:lnTo>
                  <a:pt x="62865" y="63593"/>
                </a:lnTo>
                <a:lnTo>
                  <a:pt x="33432" y="91777"/>
                </a:lnTo>
                <a:lnTo>
                  <a:pt x="0" y="117157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598789" y="5106670"/>
            <a:ext cx="5715" cy="55244"/>
          </a:xfrm>
          <a:custGeom>
            <a:avLst/>
            <a:gdLst/>
            <a:ahLst/>
            <a:cxnLst/>
            <a:rect l="l" t="t" r="r" b="b"/>
            <a:pathLst>
              <a:path w="5715" h="55245">
                <a:moveTo>
                  <a:pt x="0" y="0"/>
                </a:moveTo>
                <a:lnTo>
                  <a:pt x="2643" y="13686"/>
                </a:lnTo>
                <a:lnTo>
                  <a:pt x="4476" y="27479"/>
                </a:lnTo>
                <a:lnTo>
                  <a:pt x="5500" y="41344"/>
                </a:lnTo>
                <a:lnTo>
                  <a:pt x="5714" y="5524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05242" y="4971541"/>
            <a:ext cx="55880" cy="71120"/>
          </a:xfrm>
          <a:custGeom>
            <a:avLst/>
            <a:gdLst/>
            <a:ahLst/>
            <a:cxnLst/>
            <a:rect l="l" t="t" r="r" b="b"/>
            <a:pathLst>
              <a:path w="55879" h="71120">
                <a:moveTo>
                  <a:pt x="0" y="70611"/>
                </a:moveTo>
                <a:lnTo>
                  <a:pt x="11441" y="51810"/>
                </a:lnTo>
                <a:lnTo>
                  <a:pt x="24574" y="33734"/>
                </a:lnTo>
                <a:lnTo>
                  <a:pt x="39326" y="16444"/>
                </a:lnTo>
                <a:lnTo>
                  <a:pt x="5562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84922" y="5014976"/>
            <a:ext cx="27305" cy="60960"/>
          </a:xfrm>
          <a:custGeom>
            <a:avLst/>
            <a:gdLst/>
            <a:ahLst/>
            <a:cxnLst/>
            <a:rect l="l" t="t" r="r" b="b"/>
            <a:pathLst>
              <a:path w="27304" h="60960">
                <a:moveTo>
                  <a:pt x="0" y="60832"/>
                </a:moveTo>
                <a:lnTo>
                  <a:pt x="4903" y="45094"/>
                </a:lnTo>
                <a:lnTo>
                  <a:pt x="11033" y="29702"/>
                </a:lnTo>
                <a:lnTo>
                  <a:pt x="18377" y="14666"/>
                </a:lnTo>
                <a:lnTo>
                  <a:pt x="2692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74180" y="5096383"/>
            <a:ext cx="97790" cy="59055"/>
          </a:xfrm>
          <a:custGeom>
            <a:avLst/>
            <a:gdLst/>
            <a:ahLst/>
            <a:cxnLst/>
            <a:rect l="l" t="t" r="r" b="b"/>
            <a:pathLst>
              <a:path w="97790" h="59054">
                <a:moveTo>
                  <a:pt x="0" y="0"/>
                </a:moveTo>
                <a:lnTo>
                  <a:pt x="26062" y="12995"/>
                </a:lnTo>
                <a:lnTo>
                  <a:pt x="51054" y="27193"/>
                </a:lnTo>
                <a:lnTo>
                  <a:pt x="74902" y="42558"/>
                </a:lnTo>
                <a:lnTo>
                  <a:pt x="97536" y="5905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16625" y="5498084"/>
            <a:ext cx="17145" cy="62230"/>
          </a:xfrm>
          <a:custGeom>
            <a:avLst/>
            <a:gdLst/>
            <a:ahLst/>
            <a:cxnLst/>
            <a:rect l="l" t="t" r="r" b="b"/>
            <a:pathLst>
              <a:path w="17145" h="62229">
                <a:moveTo>
                  <a:pt x="17017" y="62102"/>
                </a:moveTo>
                <a:lnTo>
                  <a:pt x="11662" y="46791"/>
                </a:lnTo>
                <a:lnTo>
                  <a:pt x="7032" y="31337"/>
                </a:lnTo>
                <a:lnTo>
                  <a:pt x="3141" y="1574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6593585" y="5321909"/>
            <a:ext cx="127190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827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Bitcoin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080504" y="4053840"/>
            <a:ext cx="310896" cy="990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77278" y="4077080"/>
            <a:ext cx="118110" cy="792480"/>
          </a:xfrm>
          <a:custGeom>
            <a:avLst/>
            <a:gdLst/>
            <a:ahLst/>
            <a:cxnLst/>
            <a:rect l="l" t="t" r="r" b="b"/>
            <a:pathLst>
              <a:path w="118109" h="792479">
                <a:moveTo>
                  <a:pt x="71754" y="0"/>
                </a:moveTo>
                <a:lnTo>
                  <a:pt x="46354" y="0"/>
                </a:lnTo>
                <a:lnTo>
                  <a:pt x="46354" y="76200"/>
                </a:lnTo>
                <a:lnTo>
                  <a:pt x="71754" y="76200"/>
                </a:lnTo>
                <a:lnTo>
                  <a:pt x="71754" y="0"/>
                </a:lnTo>
                <a:close/>
              </a:path>
              <a:path w="118109" h="792479">
                <a:moveTo>
                  <a:pt x="71754" y="101600"/>
                </a:moveTo>
                <a:lnTo>
                  <a:pt x="46354" y="101600"/>
                </a:lnTo>
                <a:lnTo>
                  <a:pt x="46354" y="177800"/>
                </a:lnTo>
                <a:lnTo>
                  <a:pt x="71754" y="177800"/>
                </a:lnTo>
                <a:lnTo>
                  <a:pt x="71754" y="101600"/>
                </a:lnTo>
                <a:close/>
              </a:path>
              <a:path w="118109" h="792479">
                <a:moveTo>
                  <a:pt x="71754" y="203200"/>
                </a:moveTo>
                <a:lnTo>
                  <a:pt x="46354" y="203200"/>
                </a:lnTo>
                <a:lnTo>
                  <a:pt x="46354" y="279400"/>
                </a:lnTo>
                <a:lnTo>
                  <a:pt x="71754" y="279400"/>
                </a:lnTo>
                <a:lnTo>
                  <a:pt x="71754" y="203200"/>
                </a:lnTo>
                <a:close/>
              </a:path>
              <a:path w="118109" h="792479">
                <a:moveTo>
                  <a:pt x="71754" y="304800"/>
                </a:moveTo>
                <a:lnTo>
                  <a:pt x="46354" y="304800"/>
                </a:lnTo>
                <a:lnTo>
                  <a:pt x="46354" y="381000"/>
                </a:lnTo>
                <a:lnTo>
                  <a:pt x="71754" y="381000"/>
                </a:lnTo>
                <a:lnTo>
                  <a:pt x="71754" y="304800"/>
                </a:lnTo>
                <a:close/>
              </a:path>
              <a:path w="118109" h="792479">
                <a:moveTo>
                  <a:pt x="71754" y="406400"/>
                </a:moveTo>
                <a:lnTo>
                  <a:pt x="46354" y="406400"/>
                </a:lnTo>
                <a:lnTo>
                  <a:pt x="46354" y="482600"/>
                </a:lnTo>
                <a:lnTo>
                  <a:pt x="71754" y="482600"/>
                </a:lnTo>
                <a:lnTo>
                  <a:pt x="71754" y="406400"/>
                </a:lnTo>
                <a:close/>
              </a:path>
              <a:path w="118109" h="792479">
                <a:moveTo>
                  <a:pt x="71754" y="508000"/>
                </a:moveTo>
                <a:lnTo>
                  <a:pt x="46354" y="508000"/>
                </a:lnTo>
                <a:lnTo>
                  <a:pt x="46354" y="584200"/>
                </a:lnTo>
                <a:lnTo>
                  <a:pt x="71754" y="584200"/>
                </a:lnTo>
                <a:lnTo>
                  <a:pt x="71754" y="508000"/>
                </a:lnTo>
                <a:close/>
              </a:path>
              <a:path w="118109" h="792479">
                <a:moveTo>
                  <a:pt x="14224" y="676275"/>
                </a:moveTo>
                <a:lnTo>
                  <a:pt x="8127" y="679704"/>
                </a:lnTo>
                <a:lnTo>
                  <a:pt x="2158" y="683260"/>
                </a:lnTo>
                <a:lnTo>
                  <a:pt x="0" y="691134"/>
                </a:lnTo>
                <a:lnTo>
                  <a:pt x="3555" y="697103"/>
                </a:lnTo>
                <a:lnTo>
                  <a:pt x="59054" y="792099"/>
                </a:lnTo>
                <a:lnTo>
                  <a:pt x="73712" y="766953"/>
                </a:lnTo>
                <a:lnTo>
                  <a:pt x="46354" y="766953"/>
                </a:lnTo>
                <a:lnTo>
                  <a:pt x="46227" y="719763"/>
                </a:lnTo>
                <a:lnTo>
                  <a:pt x="25526" y="684276"/>
                </a:lnTo>
                <a:lnTo>
                  <a:pt x="21971" y="678307"/>
                </a:lnTo>
                <a:lnTo>
                  <a:pt x="14224" y="676275"/>
                </a:lnTo>
                <a:close/>
              </a:path>
              <a:path w="118109" h="792479">
                <a:moveTo>
                  <a:pt x="46354" y="719981"/>
                </a:moveTo>
                <a:lnTo>
                  <a:pt x="46354" y="766953"/>
                </a:lnTo>
                <a:lnTo>
                  <a:pt x="71754" y="766953"/>
                </a:lnTo>
                <a:lnTo>
                  <a:pt x="71754" y="760476"/>
                </a:lnTo>
                <a:lnTo>
                  <a:pt x="48005" y="760476"/>
                </a:lnTo>
                <a:lnTo>
                  <a:pt x="58991" y="741643"/>
                </a:lnTo>
                <a:lnTo>
                  <a:pt x="46354" y="719981"/>
                </a:lnTo>
                <a:close/>
              </a:path>
              <a:path w="118109" h="792479">
                <a:moveTo>
                  <a:pt x="103758" y="676275"/>
                </a:moveTo>
                <a:lnTo>
                  <a:pt x="96012" y="678307"/>
                </a:lnTo>
                <a:lnTo>
                  <a:pt x="92455" y="684276"/>
                </a:lnTo>
                <a:lnTo>
                  <a:pt x="71754" y="719763"/>
                </a:lnTo>
                <a:lnTo>
                  <a:pt x="71754" y="766953"/>
                </a:lnTo>
                <a:lnTo>
                  <a:pt x="73712" y="766953"/>
                </a:lnTo>
                <a:lnTo>
                  <a:pt x="114426" y="697103"/>
                </a:lnTo>
                <a:lnTo>
                  <a:pt x="117982" y="691134"/>
                </a:lnTo>
                <a:lnTo>
                  <a:pt x="115950" y="683260"/>
                </a:lnTo>
                <a:lnTo>
                  <a:pt x="109854" y="679704"/>
                </a:lnTo>
                <a:lnTo>
                  <a:pt x="103758" y="676275"/>
                </a:lnTo>
                <a:close/>
              </a:path>
              <a:path w="118109" h="792479">
                <a:moveTo>
                  <a:pt x="58991" y="741643"/>
                </a:moveTo>
                <a:lnTo>
                  <a:pt x="48005" y="760476"/>
                </a:lnTo>
                <a:lnTo>
                  <a:pt x="69976" y="760476"/>
                </a:lnTo>
                <a:lnTo>
                  <a:pt x="58991" y="741643"/>
                </a:lnTo>
                <a:close/>
              </a:path>
              <a:path w="118109" h="792479">
                <a:moveTo>
                  <a:pt x="71754" y="719763"/>
                </a:moveTo>
                <a:lnTo>
                  <a:pt x="58991" y="741643"/>
                </a:lnTo>
                <a:lnTo>
                  <a:pt x="69976" y="760476"/>
                </a:lnTo>
                <a:lnTo>
                  <a:pt x="71754" y="760476"/>
                </a:lnTo>
                <a:lnTo>
                  <a:pt x="71754" y="719763"/>
                </a:lnTo>
                <a:close/>
              </a:path>
              <a:path w="118109" h="792479">
                <a:moveTo>
                  <a:pt x="71754" y="711200"/>
                </a:moveTo>
                <a:lnTo>
                  <a:pt x="46354" y="711200"/>
                </a:lnTo>
                <a:lnTo>
                  <a:pt x="46354" y="719981"/>
                </a:lnTo>
                <a:lnTo>
                  <a:pt x="58991" y="741643"/>
                </a:lnTo>
                <a:lnTo>
                  <a:pt x="71627" y="719981"/>
                </a:lnTo>
                <a:lnTo>
                  <a:pt x="71754" y="711200"/>
                </a:lnTo>
                <a:close/>
              </a:path>
              <a:path w="118109" h="792479">
                <a:moveTo>
                  <a:pt x="71754" y="609600"/>
                </a:moveTo>
                <a:lnTo>
                  <a:pt x="46354" y="609600"/>
                </a:lnTo>
                <a:lnTo>
                  <a:pt x="46354" y="685800"/>
                </a:lnTo>
                <a:lnTo>
                  <a:pt x="71754" y="685800"/>
                </a:lnTo>
                <a:lnTo>
                  <a:pt x="71754" y="609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pc="-30" dirty="0"/>
              <a:t>Transaction</a:t>
            </a:r>
            <a:r>
              <a:rPr spc="-75" dirty="0"/>
              <a:t> </a:t>
            </a:r>
            <a:r>
              <a:rPr spc="-20" dirty="0"/>
              <a:t>Relaying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597775" cy="432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Receive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Verification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(simplified):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Verify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signatures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sound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Verify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unspent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Verify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sum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outputs </a:t>
            </a:r>
            <a:r>
              <a:rPr sz="2800" spc="-5" dirty="0">
                <a:latin typeface="Calibri"/>
                <a:cs typeface="Calibri"/>
              </a:rPr>
              <a:t>&lt;= </a:t>
            </a:r>
            <a:r>
              <a:rPr sz="2800" spc="-10" dirty="0">
                <a:latin typeface="Calibri"/>
                <a:cs typeface="Calibri"/>
              </a:rPr>
              <a:t>sum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Relay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"/>
            <a:ext cx="5900476" cy="65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696" y="1028700"/>
            <a:ext cx="1463040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0703" y="583691"/>
            <a:ext cx="1402080" cy="218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609" y="1052702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042" rIns="0" bIns="0" rtlCol="0">
            <a:spAutoFit/>
          </a:bodyPr>
          <a:lstStyle/>
          <a:p>
            <a:pPr marL="737235">
              <a:lnSpc>
                <a:spcPct val="100000"/>
              </a:lnSpc>
            </a:pPr>
            <a:r>
              <a:rPr sz="2400" dirty="0"/>
              <a:t>Block</a:t>
            </a:r>
            <a:r>
              <a:rPr sz="2400" spc="-140" dirty="0"/>
              <a:t> </a:t>
            </a:r>
            <a:r>
              <a:rPr sz="2400" dirty="0"/>
              <a:t>0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043609" y="1052702"/>
            <a:ext cx="1368425" cy="12966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Genesis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8167" y="1028700"/>
            <a:ext cx="1463040" cy="1389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3700" y="583691"/>
            <a:ext cx="1402079" cy="2188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5792" y="1052702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5792" y="105270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6551" y="675385"/>
            <a:ext cx="9086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365" y="1515745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1729" y="1641855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1092" y="0"/>
                </a:moveTo>
                <a:lnTo>
                  <a:pt x="0" y="58928"/>
                </a:lnTo>
                <a:lnTo>
                  <a:pt x="94995" y="114427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855"/>
                </a:lnTo>
                <a:lnTo>
                  <a:pt x="115824" y="103759"/>
                </a:lnTo>
                <a:lnTo>
                  <a:pt x="113792" y="96012"/>
                </a:lnTo>
                <a:lnTo>
                  <a:pt x="107822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335" y="46228"/>
                </a:lnTo>
                <a:lnTo>
                  <a:pt x="107822" y="25527"/>
                </a:lnTo>
                <a:lnTo>
                  <a:pt x="113792" y="21971"/>
                </a:lnTo>
                <a:lnTo>
                  <a:pt x="115824" y="14224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504189" h="118110">
                <a:moveTo>
                  <a:pt x="72335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287" y="69977"/>
                </a:lnTo>
                <a:lnTo>
                  <a:pt x="31622" y="69977"/>
                </a:lnTo>
                <a:lnTo>
                  <a:pt x="31622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622" y="48006"/>
                </a:moveTo>
                <a:lnTo>
                  <a:pt x="31622" y="69977"/>
                </a:lnTo>
                <a:lnTo>
                  <a:pt x="50455" y="58991"/>
                </a:lnTo>
                <a:lnTo>
                  <a:pt x="31622" y="48006"/>
                </a:lnTo>
                <a:close/>
              </a:path>
              <a:path w="504189" h="118110">
                <a:moveTo>
                  <a:pt x="50455" y="58991"/>
                </a:moveTo>
                <a:lnTo>
                  <a:pt x="31622" y="69977"/>
                </a:lnTo>
                <a:lnTo>
                  <a:pt x="69287" y="69977"/>
                </a:lnTo>
                <a:lnTo>
                  <a:pt x="50455" y="58991"/>
                </a:lnTo>
                <a:close/>
              </a:path>
              <a:path w="504189" h="118110">
                <a:moveTo>
                  <a:pt x="69287" y="48006"/>
                </a:moveTo>
                <a:lnTo>
                  <a:pt x="31622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1025652"/>
            <a:ext cx="1463039" cy="1391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428" y="582168"/>
            <a:ext cx="1691639" cy="2188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6063" y="1050289"/>
            <a:ext cx="1368171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6063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2169" y="672972"/>
            <a:ext cx="11988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00671" y="1025652"/>
            <a:ext cx="1463040" cy="139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4868" y="582168"/>
            <a:ext cx="1444752" cy="2188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8296" y="1050289"/>
            <a:ext cx="1368171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8296" y="105028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58355" y="672972"/>
            <a:ext cx="9512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44107" y="1639442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8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2" y="92456"/>
                </a:lnTo>
                <a:lnTo>
                  <a:pt x="72117" y="71628"/>
                </a:lnTo>
                <a:lnTo>
                  <a:pt x="25272" y="71628"/>
                </a:lnTo>
                <a:lnTo>
                  <a:pt x="25272" y="46228"/>
                </a:lnTo>
                <a:lnTo>
                  <a:pt x="72117" y="46228"/>
                </a:lnTo>
                <a:lnTo>
                  <a:pt x="107822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8"/>
                </a:moveTo>
                <a:lnTo>
                  <a:pt x="25272" y="46228"/>
                </a:lnTo>
                <a:lnTo>
                  <a:pt x="25272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2" y="69850"/>
                </a:lnTo>
                <a:lnTo>
                  <a:pt x="31622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504190" h="118110">
                <a:moveTo>
                  <a:pt x="504189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504189" y="71628"/>
                </a:lnTo>
                <a:lnTo>
                  <a:pt x="504189" y="46228"/>
                </a:lnTo>
                <a:close/>
              </a:path>
              <a:path w="504190" h="118110">
                <a:moveTo>
                  <a:pt x="31622" y="48006"/>
                </a:moveTo>
                <a:lnTo>
                  <a:pt x="31622" y="69850"/>
                </a:lnTo>
                <a:lnTo>
                  <a:pt x="50346" y="58928"/>
                </a:lnTo>
                <a:lnTo>
                  <a:pt x="31622" y="48006"/>
                </a:lnTo>
                <a:close/>
              </a:path>
              <a:path w="504190" h="118110">
                <a:moveTo>
                  <a:pt x="50346" y="58928"/>
                </a:moveTo>
                <a:lnTo>
                  <a:pt x="31622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504190" h="118110">
                <a:moveTo>
                  <a:pt x="69069" y="48006"/>
                </a:moveTo>
                <a:lnTo>
                  <a:pt x="31622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6341" y="1639442"/>
            <a:ext cx="385445" cy="1820545"/>
          </a:xfrm>
          <a:custGeom>
            <a:avLst/>
            <a:gdLst/>
            <a:ahLst/>
            <a:cxnLst/>
            <a:rect l="l" t="t" r="r" b="b"/>
            <a:pathLst>
              <a:path w="385445" h="1820545">
                <a:moveTo>
                  <a:pt x="360044" y="1794637"/>
                </a:moveTo>
                <a:lnTo>
                  <a:pt x="144144" y="1794637"/>
                </a:lnTo>
                <a:lnTo>
                  <a:pt x="144144" y="1820037"/>
                </a:lnTo>
                <a:lnTo>
                  <a:pt x="379729" y="1820037"/>
                </a:lnTo>
                <a:lnTo>
                  <a:pt x="385444" y="1814322"/>
                </a:lnTo>
                <a:lnTo>
                  <a:pt x="385444" y="1807337"/>
                </a:lnTo>
                <a:lnTo>
                  <a:pt x="360044" y="1807337"/>
                </a:lnTo>
                <a:lnTo>
                  <a:pt x="360044" y="1794637"/>
                </a:lnTo>
                <a:close/>
              </a:path>
              <a:path w="385445" h="1820545">
                <a:moveTo>
                  <a:pt x="360044" y="58928"/>
                </a:moveTo>
                <a:lnTo>
                  <a:pt x="360044" y="1807337"/>
                </a:lnTo>
                <a:lnTo>
                  <a:pt x="372744" y="1794637"/>
                </a:lnTo>
                <a:lnTo>
                  <a:pt x="385444" y="1794637"/>
                </a:lnTo>
                <a:lnTo>
                  <a:pt x="385444" y="71628"/>
                </a:lnTo>
                <a:lnTo>
                  <a:pt x="372744" y="71628"/>
                </a:lnTo>
                <a:lnTo>
                  <a:pt x="360044" y="58928"/>
                </a:lnTo>
                <a:close/>
              </a:path>
              <a:path w="385445" h="1820545">
                <a:moveTo>
                  <a:pt x="385444" y="1794637"/>
                </a:moveTo>
                <a:lnTo>
                  <a:pt x="372744" y="1794637"/>
                </a:lnTo>
                <a:lnTo>
                  <a:pt x="360044" y="1807337"/>
                </a:lnTo>
                <a:lnTo>
                  <a:pt x="385444" y="1807337"/>
                </a:lnTo>
                <a:lnTo>
                  <a:pt x="385444" y="1794637"/>
                </a:lnTo>
                <a:close/>
              </a:path>
              <a:path w="385445" h="1820545">
                <a:moveTo>
                  <a:pt x="101091" y="0"/>
                </a:moveTo>
                <a:lnTo>
                  <a:pt x="0" y="58928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385445" h="1820545">
                <a:moveTo>
                  <a:pt x="72117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385445" h="1820545">
                <a:moveTo>
                  <a:pt x="379729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360044" y="71628"/>
                </a:lnTo>
                <a:lnTo>
                  <a:pt x="360044" y="58928"/>
                </a:lnTo>
                <a:lnTo>
                  <a:pt x="385444" y="58928"/>
                </a:lnTo>
                <a:lnTo>
                  <a:pt x="385444" y="51943"/>
                </a:lnTo>
                <a:lnTo>
                  <a:pt x="379729" y="46228"/>
                </a:lnTo>
                <a:close/>
              </a:path>
              <a:path w="385445" h="1820545">
                <a:moveTo>
                  <a:pt x="385444" y="58928"/>
                </a:moveTo>
                <a:lnTo>
                  <a:pt x="360044" y="58928"/>
                </a:lnTo>
                <a:lnTo>
                  <a:pt x="372744" y="71628"/>
                </a:lnTo>
                <a:lnTo>
                  <a:pt x="385444" y="71628"/>
                </a:lnTo>
                <a:lnTo>
                  <a:pt x="385444" y="58928"/>
                </a:lnTo>
                <a:close/>
              </a:path>
              <a:path w="385445" h="1820545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385445" h="1820545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385445" h="1820545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6240" y="5458217"/>
            <a:ext cx="1586865" cy="319405"/>
          </a:xfrm>
          <a:custGeom>
            <a:avLst/>
            <a:gdLst/>
            <a:ahLst/>
            <a:cxnLst/>
            <a:rect l="l" t="t" r="r" b="b"/>
            <a:pathLst>
              <a:path w="1586864" h="319404">
                <a:moveTo>
                  <a:pt x="1513132" y="278382"/>
                </a:moveTo>
                <a:lnTo>
                  <a:pt x="1474596" y="292988"/>
                </a:lnTo>
                <a:lnTo>
                  <a:pt x="1467992" y="295401"/>
                </a:lnTo>
                <a:lnTo>
                  <a:pt x="1464690" y="302767"/>
                </a:lnTo>
                <a:lnTo>
                  <a:pt x="1467103" y="309371"/>
                </a:lnTo>
                <a:lnTo>
                  <a:pt x="1469643" y="315848"/>
                </a:lnTo>
                <a:lnTo>
                  <a:pt x="1477009" y="319150"/>
                </a:lnTo>
                <a:lnTo>
                  <a:pt x="1564241" y="286130"/>
                </a:lnTo>
                <a:lnTo>
                  <a:pt x="1559432" y="286130"/>
                </a:lnTo>
                <a:lnTo>
                  <a:pt x="1513132" y="278382"/>
                </a:lnTo>
                <a:close/>
              </a:path>
              <a:path w="1586864" h="319404">
                <a:moveTo>
                  <a:pt x="1536741" y="269433"/>
                </a:moveTo>
                <a:lnTo>
                  <a:pt x="1513132" y="278382"/>
                </a:lnTo>
                <a:lnTo>
                  <a:pt x="1559432" y="286130"/>
                </a:lnTo>
                <a:lnTo>
                  <a:pt x="1559901" y="283336"/>
                </a:lnTo>
                <a:lnTo>
                  <a:pt x="1553464" y="283336"/>
                </a:lnTo>
                <a:lnTo>
                  <a:pt x="1536741" y="269433"/>
                </a:lnTo>
                <a:close/>
              </a:path>
              <a:path w="1586864" h="319404">
                <a:moveTo>
                  <a:pt x="1496440" y="202945"/>
                </a:moveTo>
                <a:lnTo>
                  <a:pt x="1488439" y="203580"/>
                </a:lnTo>
                <a:lnTo>
                  <a:pt x="1483994" y="209041"/>
                </a:lnTo>
                <a:lnTo>
                  <a:pt x="1479422" y="214375"/>
                </a:lnTo>
                <a:lnTo>
                  <a:pt x="1480184" y="222376"/>
                </a:lnTo>
                <a:lnTo>
                  <a:pt x="1517430" y="253376"/>
                </a:lnTo>
                <a:lnTo>
                  <a:pt x="1563623" y="261111"/>
                </a:lnTo>
                <a:lnTo>
                  <a:pt x="1559432" y="286130"/>
                </a:lnTo>
                <a:lnTo>
                  <a:pt x="1564241" y="286130"/>
                </a:lnTo>
                <a:lnTo>
                  <a:pt x="1586356" y="277748"/>
                </a:lnTo>
                <a:lnTo>
                  <a:pt x="1501902" y="207390"/>
                </a:lnTo>
                <a:lnTo>
                  <a:pt x="1496440" y="202945"/>
                </a:lnTo>
                <a:close/>
              </a:path>
              <a:path w="1586864" h="319404">
                <a:moveTo>
                  <a:pt x="1557019" y="261746"/>
                </a:moveTo>
                <a:lnTo>
                  <a:pt x="1536741" y="269433"/>
                </a:lnTo>
                <a:lnTo>
                  <a:pt x="1553464" y="283336"/>
                </a:lnTo>
                <a:lnTo>
                  <a:pt x="1557019" y="261746"/>
                </a:lnTo>
                <a:close/>
              </a:path>
              <a:path w="1586864" h="319404">
                <a:moveTo>
                  <a:pt x="1563517" y="261746"/>
                </a:moveTo>
                <a:lnTo>
                  <a:pt x="1557019" y="261746"/>
                </a:lnTo>
                <a:lnTo>
                  <a:pt x="1553464" y="283336"/>
                </a:lnTo>
                <a:lnTo>
                  <a:pt x="1559901" y="283336"/>
                </a:lnTo>
                <a:lnTo>
                  <a:pt x="1563517" y="261746"/>
                </a:lnTo>
                <a:close/>
              </a:path>
              <a:path w="1586864" h="319404">
                <a:moveTo>
                  <a:pt x="4317" y="0"/>
                </a:moveTo>
                <a:lnTo>
                  <a:pt x="0" y="25145"/>
                </a:lnTo>
                <a:lnTo>
                  <a:pt x="1513132" y="278382"/>
                </a:lnTo>
                <a:lnTo>
                  <a:pt x="1536741" y="269433"/>
                </a:lnTo>
                <a:lnTo>
                  <a:pt x="1517430" y="253376"/>
                </a:lnTo>
                <a:lnTo>
                  <a:pt x="4317" y="0"/>
                </a:lnTo>
                <a:close/>
              </a:path>
              <a:path w="1586864" h="319404">
                <a:moveTo>
                  <a:pt x="1517430" y="253376"/>
                </a:moveTo>
                <a:lnTo>
                  <a:pt x="1536741" y="269433"/>
                </a:lnTo>
                <a:lnTo>
                  <a:pt x="1557019" y="261746"/>
                </a:lnTo>
                <a:lnTo>
                  <a:pt x="1563517" y="261746"/>
                </a:lnTo>
                <a:lnTo>
                  <a:pt x="1563623" y="261111"/>
                </a:lnTo>
                <a:lnTo>
                  <a:pt x="1517430" y="25337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1683" y="3770376"/>
            <a:ext cx="3339084" cy="1987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9357" y="3795184"/>
            <a:ext cx="3244072" cy="1891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9357" y="3795184"/>
            <a:ext cx="3244215" cy="1891664"/>
          </a:xfrm>
          <a:custGeom>
            <a:avLst/>
            <a:gdLst/>
            <a:ahLst/>
            <a:cxnLst/>
            <a:rect l="l" t="t" r="r" b="b"/>
            <a:pathLst>
              <a:path w="3244215" h="1891664">
                <a:moveTo>
                  <a:pt x="294845" y="622764"/>
                </a:moveTo>
                <a:lnTo>
                  <a:pt x="290349" y="579024"/>
                </a:lnTo>
                <a:lnTo>
                  <a:pt x="291772" y="536024"/>
                </a:lnTo>
                <a:lnTo>
                  <a:pt x="298850" y="494040"/>
                </a:lnTo>
                <a:lnTo>
                  <a:pt x="311317" y="453348"/>
                </a:lnTo>
                <a:lnTo>
                  <a:pt x="328909" y="414225"/>
                </a:lnTo>
                <a:lnTo>
                  <a:pt x="351361" y="376947"/>
                </a:lnTo>
                <a:lnTo>
                  <a:pt x="378407" y="341789"/>
                </a:lnTo>
                <a:lnTo>
                  <a:pt x="409784" y="309028"/>
                </a:lnTo>
                <a:lnTo>
                  <a:pt x="445227" y="278941"/>
                </a:lnTo>
                <a:lnTo>
                  <a:pt x="484470" y="251802"/>
                </a:lnTo>
                <a:lnTo>
                  <a:pt x="527248" y="227888"/>
                </a:lnTo>
                <a:lnTo>
                  <a:pt x="573298" y="207476"/>
                </a:lnTo>
                <a:lnTo>
                  <a:pt x="622353" y="190841"/>
                </a:lnTo>
                <a:lnTo>
                  <a:pt x="674150" y="178260"/>
                </a:lnTo>
                <a:lnTo>
                  <a:pt x="728423" y="170009"/>
                </a:lnTo>
                <a:lnTo>
                  <a:pt x="776648" y="166674"/>
                </a:lnTo>
                <a:lnTo>
                  <a:pt x="824773" y="166980"/>
                </a:lnTo>
                <a:lnTo>
                  <a:pt x="872481" y="170882"/>
                </a:lnTo>
                <a:lnTo>
                  <a:pt x="919453" y="178337"/>
                </a:lnTo>
                <a:lnTo>
                  <a:pt x="965372" y="189300"/>
                </a:lnTo>
                <a:lnTo>
                  <a:pt x="1009921" y="203726"/>
                </a:lnTo>
                <a:lnTo>
                  <a:pt x="1052781" y="221571"/>
                </a:lnTo>
                <a:lnTo>
                  <a:pt x="1079071" y="187486"/>
                </a:lnTo>
                <a:lnTo>
                  <a:pt x="1109773" y="156943"/>
                </a:lnTo>
                <a:lnTo>
                  <a:pt x="1144380" y="130063"/>
                </a:lnTo>
                <a:lnTo>
                  <a:pt x="1182386" y="106970"/>
                </a:lnTo>
                <a:lnTo>
                  <a:pt x="1223282" y="87788"/>
                </a:lnTo>
                <a:lnTo>
                  <a:pt x="1266562" y="72639"/>
                </a:lnTo>
                <a:lnTo>
                  <a:pt x="1311718" y="61646"/>
                </a:lnTo>
                <a:lnTo>
                  <a:pt x="1358245" y="54933"/>
                </a:lnTo>
                <a:lnTo>
                  <a:pt x="1405634" y="52623"/>
                </a:lnTo>
                <a:lnTo>
                  <a:pt x="1453378" y="54839"/>
                </a:lnTo>
                <a:lnTo>
                  <a:pt x="1500971" y="61703"/>
                </a:lnTo>
                <a:lnTo>
                  <a:pt x="1547905" y="73340"/>
                </a:lnTo>
                <a:lnTo>
                  <a:pt x="1593674" y="89872"/>
                </a:lnTo>
                <a:lnTo>
                  <a:pt x="1642632" y="114272"/>
                </a:lnTo>
                <a:lnTo>
                  <a:pt x="1686638" y="144101"/>
                </a:lnTo>
                <a:lnTo>
                  <a:pt x="1714193" y="107839"/>
                </a:lnTo>
                <a:lnTo>
                  <a:pt x="1747795" y="76404"/>
                </a:lnTo>
                <a:lnTo>
                  <a:pt x="1786538" y="50034"/>
                </a:lnTo>
                <a:lnTo>
                  <a:pt x="1829520" y="28970"/>
                </a:lnTo>
                <a:lnTo>
                  <a:pt x="1875836" y="13450"/>
                </a:lnTo>
                <a:lnTo>
                  <a:pt x="1924583" y="3713"/>
                </a:lnTo>
                <a:lnTo>
                  <a:pt x="1974857" y="0"/>
                </a:lnTo>
                <a:lnTo>
                  <a:pt x="2025754" y="2548"/>
                </a:lnTo>
                <a:lnTo>
                  <a:pt x="2076371" y="11598"/>
                </a:lnTo>
                <a:lnTo>
                  <a:pt x="2125804" y="27388"/>
                </a:lnTo>
                <a:lnTo>
                  <a:pt x="2188319" y="59725"/>
                </a:lnTo>
                <a:lnTo>
                  <a:pt x="2239977" y="102445"/>
                </a:lnTo>
                <a:lnTo>
                  <a:pt x="2274495" y="74258"/>
                </a:lnTo>
                <a:lnTo>
                  <a:pt x="2312557" y="50555"/>
                </a:lnTo>
                <a:lnTo>
                  <a:pt x="2353548" y="31377"/>
                </a:lnTo>
                <a:lnTo>
                  <a:pt x="2396859" y="16762"/>
                </a:lnTo>
                <a:lnTo>
                  <a:pt x="2441878" y="6752"/>
                </a:lnTo>
                <a:lnTo>
                  <a:pt x="2487992" y="1385"/>
                </a:lnTo>
                <a:lnTo>
                  <a:pt x="2534590" y="701"/>
                </a:lnTo>
                <a:lnTo>
                  <a:pt x="2581061" y="4740"/>
                </a:lnTo>
                <a:lnTo>
                  <a:pt x="2626793" y="13541"/>
                </a:lnTo>
                <a:lnTo>
                  <a:pt x="2671174" y="27145"/>
                </a:lnTo>
                <a:lnTo>
                  <a:pt x="2713593" y="45590"/>
                </a:lnTo>
                <a:lnTo>
                  <a:pt x="2753438" y="68917"/>
                </a:lnTo>
                <a:lnTo>
                  <a:pt x="2797776" y="104312"/>
                </a:lnTo>
                <a:lnTo>
                  <a:pt x="2833543" y="144911"/>
                </a:lnTo>
                <a:lnTo>
                  <a:pt x="2860022" y="189771"/>
                </a:lnTo>
                <a:lnTo>
                  <a:pt x="2876501" y="237954"/>
                </a:lnTo>
                <a:lnTo>
                  <a:pt x="2927901" y="252087"/>
                </a:lnTo>
                <a:lnTo>
                  <a:pt x="2975326" y="271125"/>
                </a:lnTo>
                <a:lnTo>
                  <a:pt x="3018441" y="294602"/>
                </a:lnTo>
                <a:lnTo>
                  <a:pt x="3056911" y="322052"/>
                </a:lnTo>
                <a:lnTo>
                  <a:pt x="3090402" y="353008"/>
                </a:lnTo>
                <a:lnTo>
                  <a:pt x="3118578" y="387004"/>
                </a:lnTo>
                <a:lnTo>
                  <a:pt x="3141106" y="423576"/>
                </a:lnTo>
                <a:lnTo>
                  <a:pt x="3157650" y="462255"/>
                </a:lnTo>
                <a:lnTo>
                  <a:pt x="3167876" y="502576"/>
                </a:lnTo>
                <a:lnTo>
                  <a:pt x="3171449" y="544074"/>
                </a:lnTo>
                <a:lnTo>
                  <a:pt x="3168035" y="586282"/>
                </a:lnTo>
                <a:lnTo>
                  <a:pt x="3157298" y="628733"/>
                </a:lnTo>
                <a:lnTo>
                  <a:pt x="3139010" y="670516"/>
                </a:lnTo>
                <a:lnTo>
                  <a:pt x="3170371" y="706835"/>
                </a:lnTo>
                <a:lnTo>
                  <a:pt x="3196117" y="744848"/>
                </a:lnTo>
                <a:lnTo>
                  <a:pt x="3216303" y="784210"/>
                </a:lnTo>
                <a:lnTo>
                  <a:pt x="3230986" y="824576"/>
                </a:lnTo>
                <a:lnTo>
                  <a:pt x="3240224" y="865602"/>
                </a:lnTo>
                <a:lnTo>
                  <a:pt x="3244072" y="906943"/>
                </a:lnTo>
                <a:lnTo>
                  <a:pt x="3242588" y="948255"/>
                </a:lnTo>
                <a:lnTo>
                  <a:pt x="3235827" y="989191"/>
                </a:lnTo>
                <a:lnTo>
                  <a:pt x="3223848" y="1029409"/>
                </a:lnTo>
                <a:lnTo>
                  <a:pt x="3206705" y="1068562"/>
                </a:lnTo>
                <a:lnTo>
                  <a:pt x="3184457" y="1106307"/>
                </a:lnTo>
                <a:lnTo>
                  <a:pt x="3157159" y="1142298"/>
                </a:lnTo>
                <a:lnTo>
                  <a:pt x="3124869" y="1176190"/>
                </a:lnTo>
                <a:lnTo>
                  <a:pt x="3087643" y="1207640"/>
                </a:lnTo>
                <a:lnTo>
                  <a:pt x="3045538" y="1236301"/>
                </a:lnTo>
                <a:lnTo>
                  <a:pt x="3002501" y="1259870"/>
                </a:lnTo>
                <a:lnTo>
                  <a:pt x="2956849" y="1279739"/>
                </a:lnTo>
                <a:lnTo>
                  <a:pt x="2908954" y="1295774"/>
                </a:lnTo>
                <a:lnTo>
                  <a:pt x="2859187" y="1307840"/>
                </a:lnTo>
                <a:lnTo>
                  <a:pt x="2807921" y="1315803"/>
                </a:lnTo>
                <a:lnTo>
                  <a:pt x="2804107" y="1358963"/>
                </a:lnTo>
                <a:lnTo>
                  <a:pt x="2793818" y="1400481"/>
                </a:lnTo>
                <a:lnTo>
                  <a:pt x="2777464" y="1440038"/>
                </a:lnTo>
                <a:lnTo>
                  <a:pt x="2755455" y="1477314"/>
                </a:lnTo>
                <a:lnTo>
                  <a:pt x="2728200" y="1511988"/>
                </a:lnTo>
                <a:lnTo>
                  <a:pt x="2696111" y="1543740"/>
                </a:lnTo>
                <a:lnTo>
                  <a:pt x="2659596" y="1572251"/>
                </a:lnTo>
                <a:lnTo>
                  <a:pt x="2619065" y="1597199"/>
                </a:lnTo>
                <a:lnTo>
                  <a:pt x="2574930" y="1618265"/>
                </a:lnTo>
                <a:lnTo>
                  <a:pt x="2527599" y="1635129"/>
                </a:lnTo>
                <a:lnTo>
                  <a:pt x="2477482" y="1647471"/>
                </a:lnTo>
                <a:lnTo>
                  <a:pt x="2424990" y="1654970"/>
                </a:lnTo>
                <a:lnTo>
                  <a:pt x="2370533" y="1657306"/>
                </a:lnTo>
                <a:lnTo>
                  <a:pt x="2322795" y="1654913"/>
                </a:lnTo>
                <a:lnTo>
                  <a:pt x="2275874" y="1648406"/>
                </a:lnTo>
                <a:lnTo>
                  <a:pt x="2230190" y="1637875"/>
                </a:lnTo>
                <a:lnTo>
                  <a:pt x="2186165" y="1623412"/>
                </a:lnTo>
                <a:lnTo>
                  <a:pt x="2144219" y="1605109"/>
                </a:lnTo>
                <a:lnTo>
                  <a:pt x="2126716" y="1643974"/>
                </a:lnTo>
                <a:lnTo>
                  <a:pt x="2104803" y="1680532"/>
                </a:lnTo>
                <a:lnTo>
                  <a:pt x="2078799" y="1714646"/>
                </a:lnTo>
                <a:lnTo>
                  <a:pt x="2049020" y="1746181"/>
                </a:lnTo>
                <a:lnTo>
                  <a:pt x="2015784" y="1775003"/>
                </a:lnTo>
                <a:lnTo>
                  <a:pt x="1979408" y="1800976"/>
                </a:lnTo>
                <a:lnTo>
                  <a:pt x="1940209" y="1823965"/>
                </a:lnTo>
                <a:lnTo>
                  <a:pt x="1898505" y="1843834"/>
                </a:lnTo>
                <a:lnTo>
                  <a:pt x="1854614" y="1860448"/>
                </a:lnTo>
                <a:lnTo>
                  <a:pt x="1808852" y="1873672"/>
                </a:lnTo>
                <a:lnTo>
                  <a:pt x="1761537" y="1883371"/>
                </a:lnTo>
                <a:lnTo>
                  <a:pt x="1712986" y="1889409"/>
                </a:lnTo>
                <a:lnTo>
                  <a:pt x="1663517" y="1891651"/>
                </a:lnTo>
                <a:lnTo>
                  <a:pt x="1613447" y="1889961"/>
                </a:lnTo>
                <a:lnTo>
                  <a:pt x="1563094" y="1884205"/>
                </a:lnTo>
                <a:lnTo>
                  <a:pt x="1512775" y="1874247"/>
                </a:lnTo>
                <a:lnTo>
                  <a:pt x="1457997" y="1858257"/>
                </a:lnTo>
                <a:lnTo>
                  <a:pt x="1406236" y="1837514"/>
                </a:lnTo>
                <a:lnTo>
                  <a:pt x="1357946" y="1812291"/>
                </a:lnTo>
                <a:lnTo>
                  <a:pt x="1313582" y="1782855"/>
                </a:lnTo>
                <a:lnTo>
                  <a:pt x="1273600" y="1749476"/>
                </a:lnTo>
                <a:lnTo>
                  <a:pt x="1238455" y="1712424"/>
                </a:lnTo>
                <a:lnTo>
                  <a:pt x="1194541" y="1731478"/>
                </a:lnTo>
                <a:lnTo>
                  <a:pt x="1149507" y="1747224"/>
                </a:lnTo>
                <a:lnTo>
                  <a:pt x="1103591" y="1759708"/>
                </a:lnTo>
                <a:lnTo>
                  <a:pt x="1057032" y="1768979"/>
                </a:lnTo>
                <a:lnTo>
                  <a:pt x="1010069" y="1775083"/>
                </a:lnTo>
                <a:lnTo>
                  <a:pt x="962939" y="1778069"/>
                </a:lnTo>
                <a:lnTo>
                  <a:pt x="915883" y="1777984"/>
                </a:lnTo>
                <a:lnTo>
                  <a:pt x="869139" y="1774874"/>
                </a:lnTo>
                <a:lnTo>
                  <a:pt x="822946" y="1768789"/>
                </a:lnTo>
                <a:lnTo>
                  <a:pt x="777541" y="1759775"/>
                </a:lnTo>
                <a:lnTo>
                  <a:pt x="733165" y="1747879"/>
                </a:lnTo>
                <a:lnTo>
                  <a:pt x="690056" y="1733150"/>
                </a:lnTo>
                <a:lnTo>
                  <a:pt x="648452" y="1715635"/>
                </a:lnTo>
                <a:lnTo>
                  <a:pt x="608593" y="1695380"/>
                </a:lnTo>
                <a:lnTo>
                  <a:pt x="570716" y="1672435"/>
                </a:lnTo>
                <a:lnTo>
                  <a:pt x="535061" y="1646846"/>
                </a:lnTo>
                <a:lnTo>
                  <a:pt x="501867" y="1618660"/>
                </a:lnTo>
                <a:lnTo>
                  <a:pt x="471372" y="1587926"/>
                </a:lnTo>
                <a:lnTo>
                  <a:pt x="443816" y="1554690"/>
                </a:lnTo>
                <a:lnTo>
                  <a:pt x="441784" y="1551896"/>
                </a:lnTo>
                <a:lnTo>
                  <a:pt x="439752" y="1549102"/>
                </a:lnTo>
                <a:lnTo>
                  <a:pt x="437720" y="1546308"/>
                </a:lnTo>
                <a:lnTo>
                  <a:pt x="384519" y="1547830"/>
                </a:lnTo>
                <a:lnTo>
                  <a:pt x="333086" y="1542724"/>
                </a:lnTo>
                <a:lnTo>
                  <a:pt x="284166" y="1531456"/>
                </a:lnTo>
                <a:lnTo>
                  <a:pt x="238504" y="1514493"/>
                </a:lnTo>
                <a:lnTo>
                  <a:pt x="196848" y="1492301"/>
                </a:lnTo>
                <a:lnTo>
                  <a:pt x="159943" y="1465347"/>
                </a:lnTo>
                <a:lnTo>
                  <a:pt x="128535" y="1434097"/>
                </a:lnTo>
                <a:lnTo>
                  <a:pt x="103370" y="1399017"/>
                </a:lnTo>
                <a:lnTo>
                  <a:pt x="85194" y="1360573"/>
                </a:lnTo>
                <a:lnTo>
                  <a:pt x="74754" y="1319232"/>
                </a:lnTo>
                <a:lnTo>
                  <a:pt x="73102" y="1273964"/>
                </a:lnTo>
                <a:lnTo>
                  <a:pt x="81289" y="1229641"/>
                </a:lnTo>
                <a:lnTo>
                  <a:pt x="98912" y="1187238"/>
                </a:lnTo>
                <a:lnTo>
                  <a:pt x="125570" y="1147731"/>
                </a:lnTo>
                <a:lnTo>
                  <a:pt x="160860" y="1112095"/>
                </a:lnTo>
                <a:lnTo>
                  <a:pt x="117397" y="1087822"/>
                </a:lnTo>
                <a:lnTo>
                  <a:pt x="80362" y="1059076"/>
                </a:lnTo>
                <a:lnTo>
                  <a:pt x="49994" y="1026591"/>
                </a:lnTo>
                <a:lnTo>
                  <a:pt x="26534" y="991098"/>
                </a:lnTo>
                <a:lnTo>
                  <a:pt x="10222" y="953329"/>
                </a:lnTo>
                <a:lnTo>
                  <a:pt x="1297" y="914018"/>
                </a:lnTo>
                <a:lnTo>
                  <a:pt x="0" y="873896"/>
                </a:lnTo>
                <a:lnTo>
                  <a:pt x="6570" y="833695"/>
                </a:lnTo>
                <a:lnTo>
                  <a:pt x="21248" y="794148"/>
                </a:lnTo>
                <a:lnTo>
                  <a:pt x="44274" y="755987"/>
                </a:lnTo>
                <a:lnTo>
                  <a:pt x="73669" y="722325"/>
                </a:lnTo>
                <a:lnTo>
                  <a:pt x="108879" y="693108"/>
                </a:lnTo>
                <a:lnTo>
                  <a:pt x="149112" y="668738"/>
                </a:lnTo>
                <a:lnTo>
                  <a:pt x="193579" y="649618"/>
                </a:lnTo>
                <a:lnTo>
                  <a:pt x="241488" y="636148"/>
                </a:lnTo>
                <a:lnTo>
                  <a:pt x="292051" y="628733"/>
                </a:lnTo>
                <a:lnTo>
                  <a:pt x="294845" y="622764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3647" y="4899914"/>
            <a:ext cx="190500" cy="34925"/>
          </a:xfrm>
          <a:custGeom>
            <a:avLst/>
            <a:gdLst/>
            <a:ahLst/>
            <a:cxnLst/>
            <a:rect l="l" t="t" r="r" b="b"/>
            <a:pathLst>
              <a:path w="190500" h="34925">
                <a:moveTo>
                  <a:pt x="189991" y="34798"/>
                </a:moveTo>
                <a:lnTo>
                  <a:pt x="140410" y="34897"/>
                </a:lnTo>
                <a:lnTo>
                  <a:pt x="91662" y="29019"/>
                </a:lnTo>
                <a:lnTo>
                  <a:pt x="44580" y="17331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8220" y="5316473"/>
            <a:ext cx="83185" cy="17145"/>
          </a:xfrm>
          <a:custGeom>
            <a:avLst/>
            <a:gdLst/>
            <a:ahLst/>
            <a:cxnLst/>
            <a:rect l="l" t="t" r="r" b="b"/>
            <a:pathLst>
              <a:path w="83185" h="17145">
                <a:moveTo>
                  <a:pt x="83058" y="0"/>
                </a:moveTo>
                <a:lnTo>
                  <a:pt x="62829" y="5834"/>
                </a:lnTo>
                <a:lnTo>
                  <a:pt x="42195" y="10572"/>
                </a:lnTo>
                <a:lnTo>
                  <a:pt x="21228" y="14216"/>
                </a:lnTo>
                <a:lnTo>
                  <a:pt x="0" y="1676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7520" y="5423789"/>
            <a:ext cx="50165" cy="76200"/>
          </a:xfrm>
          <a:custGeom>
            <a:avLst/>
            <a:gdLst/>
            <a:ahLst/>
            <a:cxnLst/>
            <a:rect l="l" t="t" r="r" b="b"/>
            <a:pathLst>
              <a:path w="50164" h="76200">
                <a:moveTo>
                  <a:pt x="50165" y="76200"/>
                </a:moveTo>
                <a:lnTo>
                  <a:pt x="35718" y="57971"/>
                </a:lnTo>
                <a:lnTo>
                  <a:pt x="22510" y="39147"/>
                </a:lnTo>
                <a:lnTo>
                  <a:pt x="10588" y="1980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73958" y="5309996"/>
            <a:ext cx="20320" cy="83820"/>
          </a:xfrm>
          <a:custGeom>
            <a:avLst/>
            <a:gdLst/>
            <a:ahLst/>
            <a:cxnLst/>
            <a:rect l="l" t="t" r="r" b="b"/>
            <a:pathLst>
              <a:path w="20320" h="83820">
                <a:moveTo>
                  <a:pt x="19938" y="0"/>
                </a:moveTo>
                <a:lnTo>
                  <a:pt x="17037" y="21183"/>
                </a:lnTo>
                <a:lnTo>
                  <a:pt x="12731" y="42211"/>
                </a:lnTo>
                <a:lnTo>
                  <a:pt x="7044" y="63025"/>
                </a:lnTo>
                <a:lnTo>
                  <a:pt x="0" y="8356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1660" y="4793741"/>
            <a:ext cx="243840" cy="312420"/>
          </a:xfrm>
          <a:custGeom>
            <a:avLst/>
            <a:gdLst/>
            <a:ahLst/>
            <a:cxnLst/>
            <a:rect l="l" t="t" r="r" b="b"/>
            <a:pathLst>
              <a:path w="243839" h="312420">
                <a:moveTo>
                  <a:pt x="0" y="0"/>
                </a:moveTo>
                <a:lnTo>
                  <a:pt x="47973" y="21626"/>
                </a:lnTo>
                <a:lnTo>
                  <a:pt x="91510" y="47525"/>
                </a:lnTo>
                <a:lnTo>
                  <a:pt x="130273" y="77267"/>
                </a:lnTo>
                <a:lnTo>
                  <a:pt x="163929" y="110421"/>
                </a:lnTo>
                <a:lnTo>
                  <a:pt x="192141" y="146556"/>
                </a:lnTo>
                <a:lnTo>
                  <a:pt x="214573" y="185241"/>
                </a:lnTo>
                <a:lnTo>
                  <a:pt x="230891" y="226046"/>
                </a:lnTo>
                <a:lnTo>
                  <a:pt x="240758" y="268540"/>
                </a:lnTo>
                <a:lnTo>
                  <a:pt x="243839" y="31229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8259" y="4461002"/>
            <a:ext cx="108585" cy="117475"/>
          </a:xfrm>
          <a:custGeom>
            <a:avLst/>
            <a:gdLst/>
            <a:ahLst/>
            <a:cxnLst/>
            <a:rect l="l" t="t" r="r" b="b"/>
            <a:pathLst>
              <a:path w="108585" h="117475">
                <a:moveTo>
                  <a:pt x="108585" y="0"/>
                </a:moveTo>
                <a:lnTo>
                  <a:pt x="87957" y="32906"/>
                </a:lnTo>
                <a:lnTo>
                  <a:pt x="62817" y="63611"/>
                </a:lnTo>
                <a:lnTo>
                  <a:pt x="33414" y="91815"/>
                </a:lnTo>
                <a:lnTo>
                  <a:pt x="0" y="117221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06240" y="4026534"/>
            <a:ext cx="5715" cy="55244"/>
          </a:xfrm>
          <a:custGeom>
            <a:avLst/>
            <a:gdLst/>
            <a:ahLst/>
            <a:cxnLst/>
            <a:rect l="l" t="t" r="r" b="b"/>
            <a:pathLst>
              <a:path w="5714" h="55245">
                <a:moveTo>
                  <a:pt x="0" y="0"/>
                </a:moveTo>
                <a:lnTo>
                  <a:pt x="2714" y="13739"/>
                </a:lnTo>
                <a:lnTo>
                  <a:pt x="4572" y="27527"/>
                </a:lnTo>
                <a:lnTo>
                  <a:pt x="5572" y="41362"/>
                </a:lnTo>
                <a:lnTo>
                  <a:pt x="5714" y="5524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2692" y="3891534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0" y="70485"/>
                </a:moveTo>
                <a:lnTo>
                  <a:pt x="11495" y="51685"/>
                </a:lnTo>
                <a:lnTo>
                  <a:pt x="24622" y="33623"/>
                </a:lnTo>
                <a:lnTo>
                  <a:pt x="39344" y="16371"/>
                </a:lnTo>
                <a:lnTo>
                  <a:pt x="55626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92373" y="3934840"/>
            <a:ext cx="27305" cy="60960"/>
          </a:xfrm>
          <a:custGeom>
            <a:avLst/>
            <a:gdLst/>
            <a:ahLst/>
            <a:cxnLst/>
            <a:rect l="l" t="t" r="r" b="b"/>
            <a:pathLst>
              <a:path w="27305" h="60960">
                <a:moveTo>
                  <a:pt x="0" y="60832"/>
                </a:moveTo>
                <a:lnTo>
                  <a:pt x="4974" y="45148"/>
                </a:lnTo>
                <a:lnTo>
                  <a:pt x="11128" y="29749"/>
                </a:lnTo>
                <a:lnTo>
                  <a:pt x="18448" y="14684"/>
                </a:lnTo>
                <a:lnTo>
                  <a:pt x="2692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81757" y="4016247"/>
            <a:ext cx="97790" cy="59055"/>
          </a:xfrm>
          <a:custGeom>
            <a:avLst/>
            <a:gdLst/>
            <a:ahLst/>
            <a:cxnLst/>
            <a:rect l="l" t="t" r="r" b="b"/>
            <a:pathLst>
              <a:path w="97789" h="59054">
                <a:moveTo>
                  <a:pt x="0" y="0"/>
                </a:moveTo>
                <a:lnTo>
                  <a:pt x="26044" y="12995"/>
                </a:lnTo>
                <a:lnTo>
                  <a:pt x="51006" y="27193"/>
                </a:lnTo>
                <a:lnTo>
                  <a:pt x="74848" y="42558"/>
                </a:lnTo>
                <a:lnTo>
                  <a:pt x="97536" y="5905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24202" y="4417948"/>
            <a:ext cx="17145" cy="62230"/>
          </a:xfrm>
          <a:custGeom>
            <a:avLst/>
            <a:gdLst/>
            <a:ahLst/>
            <a:cxnLst/>
            <a:rect l="l" t="t" r="r" b="b"/>
            <a:pathLst>
              <a:path w="17144" h="62229">
                <a:moveTo>
                  <a:pt x="17017" y="62102"/>
                </a:moveTo>
                <a:lnTo>
                  <a:pt x="11590" y="46791"/>
                </a:lnTo>
                <a:lnTo>
                  <a:pt x="6937" y="31337"/>
                </a:lnTo>
                <a:lnTo>
                  <a:pt x="3069" y="1574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0804" y="4422647"/>
            <a:ext cx="237744" cy="237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7667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7667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7832" y="4206240"/>
            <a:ext cx="239268" cy="2392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5838" y="423037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5838" y="423037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5604" y="4727447"/>
            <a:ext cx="237744" cy="237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2467" y="47511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2467" y="47511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9020" y="4806696"/>
            <a:ext cx="237744" cy="2392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5883" y="48315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35883" y="48315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32432" y="5251703"/>
            <a:ext cx="239268" cy="2377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79676" y="527545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79676" y="527545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84576" y="5111496"/>
            <a:ext cx="239267" cy="2392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31820" y="51363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1820" y="51363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52572" y="4582667"/>
            <a:ext cx="237744" cy="2392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9435" y="46071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9435" y="46071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08504" y="4206240"/>
            <a:ext cx="239268" cy="2392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5748" y="423037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55748" y="423037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7055" y="4422647"/>
            <a:ext cx="237744" cy="2377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3919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23919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15867" y="4422647"/>
            <a:ext cx="239267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63873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63873" y="44463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00984" y="4853940"/>
            <a:ext cx="237743" cy="2392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7846" y="487845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47846" y="487845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08504" y="5070347"/>
            <a:ext cx="239268" cy="2392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55748" y="5094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5748" y="5094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51760" y="4637532"/>
            <a:ext cx="239268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99766" y="466242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99766" y="466242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87651" y="4853940"/>
            <a:ext cx="239268" cy="2392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35657" y="487845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35657" y="487845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32276" y="4061459"/>
            <a:ext cx="239267" cy="2392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79901" y="408635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79901" y="408635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955419" y="4253865"/>
            <a:ext cx="191960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med  </a:t>
            </a:r>
            <a:r>
              <a:rPr sz="2800" spc="-25" dirty="0">
                <a:latin typeface="Calibri"/>
                <a:cs typeface="Calibri"/>
              </a:rPr>
              <a:t>Transactions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252971" y="2923032"/>
            <a:ext cx="2255520" cy="32994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16323" y="2950464"/>
            <a:ext cx="2461687" cy="31729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16323" y="2947136"/>
            <a:ext cx="2444161" cy="32045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16323" y="2947136"/>
            <a:ext cx="2444162" cy="3204845"/>
          </a:xfrm>
          <a:custGeom>
            <a:avLst/>
            <a:gdLst/>
            <a:ahLst/>
            <a:cxnLst/>
            <a:rect l="l" t="t" r="r" b="b"/>
            <a:pathLst>
              <a:path w="2160270" h="3204845">
                <a:moveTo>
                  <a:pt x="0" y="3204591"/>
                </a:moveTo>
                <a:lnTo>
                  <a:pt x="2160269" y="3204591"/>
                </a:lnTo>
                <a:lnTo>
                  <a:pt x="2160269" y="0"/>
                </a:lnTo>
                <a:lnTo>
                  <a:pt x="0" y="0"/>
                </a:lnTo>
                <a:lnTo>
                  <a:pt x="0" y="320459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034913" y="3026028"/>
            <a:ext cx="22249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5" dirty="0" smtClean="0">
                <a:latin typeface="Calibri"/>
                <a:cs typeface="Calibri"/>
              </a:rPr>
              <a:t>Version</a:t>
            </a:r>
            <a:endParaRPr lang="de-DE" sz="1800" spc="-2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de-DE" dirty="0" err="1" smtClean="0">
                <a:latin typeface="Calibri"/>
                <a:cs typeface="Calibri"/>
              </a:rPr>
              <a:t>Previous</a:t>
            </a:r>
            <a:r>
              <a:rPr lang="de-DE" dirty="0" smtClean="0">
                <a:latin typeface="Calibri"/>
                <a:cs typeface="Calibri"/>
              </a:rPr>
              <a:t> Blockhash</a:t>
            </a:r>
            <a:endParaRPr lang="de-DE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solidFill>
                  <a:srgbClr val="FF0000"/>
                </a:solidFill>
                <a:latin typeface="Calibri"/>
                <a:cs typeface="Calibri"/>
              </a:rPr>
              <a:t>Merkle</a:t>
            </a:r>
            <a:r>
              <a:rPr sz="1800" b="1" spc="-1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endParaRPr sz="1800" dirty="0">
              <a:latin typeface="Calibri"/>
              <a:cs typeface="Calibri"/>
            </a:endParaRPr>
          </a:p>
          <a:p>
            <a:pPr marL="12700" marR="7575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Stamp  </a:t>
            </a:r>
            <a:r>
              <a:rPr sz="1800" dirty="0">
                <a:latin typeface="Calibri"/>
                <a:cs typeface="Calibri"/>
              </a:rPr>
              <a:t>Bits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Nonce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252971" y="4831079"/>
            <a:ext cx="2255520" cy="13914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7031" y="4789982"/>
            <a:ext cx="2160269" cy="12961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0215" y="4855565"/>
            <a:ext cx="2160270" cy="1296670"/>
          </a:xfrm>
          <a:custGeom>
            <a:avLst/>
            <a:gdLst/>
            <a:ahLst/>
            <a:cxnLst/>
            <a:rect l="l" t="t" r="r" b="b"/>
            <a:pathLst>
              <a:path w="2160270" h="1296670">
                <a:moveTo>
                  <a:pt x="0" y="1296162"/>
                </a:moveTo>
                <a:lnTo>
                  <a:pt x="2160269" y="1296162"/>
                </a:lnTo>
                <a:lnTo>
                  <a:pt x="2160269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740143" y="2447544"/>
            <a:ext cx="12579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N+1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84264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32269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32269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96228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44234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44234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72300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20306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0306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75576" y="507401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08342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08342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48371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96378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96378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36407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84414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84414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96228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44234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44234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84264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32269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32269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24443" y="4975859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72450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72450" y="49996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72300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20306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20306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60335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08342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08342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8371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96378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96378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36407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84414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84414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124443" y="5263896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72450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72450" y="528764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96228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44234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44234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84264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732269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32269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72300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20306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20306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60335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08342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08342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548371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96378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96378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36407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84414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84414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24443" y="5551932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72450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72450" y="55756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84264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732269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32269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96228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44234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44234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72300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20306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20306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60335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08342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08342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48371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96378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96378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36407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84414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84414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24443" y="5839967"/>
            <a:ext cx="239268" cy="2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72450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172450" y="586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6541769" y="5239308"/>
            <a:ext cx="18224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Transactions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3246754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616" y="2756916"/>
            <a:ext cx="1463040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0367" y="2311907"/>
            <a:ext cx="1691639" cy="2188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2780919"/>
            <a:ext cx="1368171" cy="129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622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3220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2611" y="2756916"/>
            <a:ext cx="1463039" cy="1389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1840" y="2311907"/>
            <a:ext cx="1691639" cy="218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2780919"/>
            <a:ext cx="1368171" cy="129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855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961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5792" y="3370071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394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117" y="46227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394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504189" h="118110">
                <a:moveTo>
                  <a:pt x="72117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89" h="118110">
                <a:moveTo>
                  <a:pt x="504062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062" y="71627"/>
                </a:lnTo>
                <a:lnTo>
                  <a:pt x="504062" y="46227"/>
                </a:lnTo>
                <a:close/>
              </a:path>
              <a:path w="504189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89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89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264" rIns="0" bIns="0" rtlCol="0">
            <a:spAutoFit/>
          </a:bodyPr>
          <a:lstStyle/>
          <a:p>
            <a:pPr marL="1291590">
              <a:lnSpc>
                <a:spcPct val="100000"/>
              </a:lnSpc>
            </a:pPr>
            <a:r>
              <a:rPr spc="-30" dirty="0"/>
              <a:t>Transactions </a:t>
            </a:r>
            <a:r>
              <a:rPr spc="-10" dirty="0"/>
              <a:t>in </a:t>
            </a:r>
            <a:r>
              <a:rPr spc="-20" dirty="0"/>
              <a:t>Forks</a:t>
            </a:r>
            <a:r>
              <a:rPr spc="10" dirty="0"/>
              <a:t> </a:t>
            </a:r>
            <a:r>
              <a:rPr spc="-5" dirty="0"/>
              <a:t>(1)</a:t>
            </a:r>
          </a:p>
        </p:txBody>
      </p:sp>
      <p:sp>
        <p:nvSpPr>
          <p:cNvPr id="15" name="object 15"/>
          <p:cNvSpPr/>
          <p:nvPr/>
        </p:nvSpPr>
        <p:spPr>
          <a:xfrm>
            <a:off x="5605271" y="3835908"/>
            <a:ext cx="1463040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1744" y="3392423"/>
            <a:ext cx="1597152" cy="21884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2134" y="3861053"/>
            <a:ext cx="1368170" cy="1296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2134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5865" y="3484498"/>
            <a:ext cx="11036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8027" y="3429000"/>
            <a:ext cx="874394" cy="1088390"/>
          </a:xfrm>
          <a:custGeom>
            <a:avLst/>
            <a:gdLst/>
            <a:ahLst/>
            <a:cxnLst/>
            <a:rect l="l" t="t" r="r" b="b"/>
            <a:pathLst>
              <a:path w="874395" h="1088389">
                <a:moveTo>
                  <a:pt x="31486" y="39332"/>
                </a:moveTo>
                <a:lnTo>
                  <a:pt x="35136" y="64177"/>
                </a:lnTo>
                <a:lnTo>
                  <a:pt x="854201" y="1088008"/>
                </a:lnTo>
                <a:lnTo>
                  <a:pt x="874013" y="1072133"/>
                </a:lnTo>
                <a:lnTo>
                  <a:pt x="55042" y="48419"/>
                </a:lnTo>
                <a:lnTo>
                  <a:pt x="31486" y="39332"/>
                </a:lnTo>
                <a:close/>
              </a:path>
              <a:path w="874395" h="1088389">
                <a:moveTo>
                  <a:pt x="0" y="0"/>
                </a:moveTo>
                <a:lnTo>
                  <a:pt x="17018" y="115697"/>
                </a:lnTo>
                <a:lnTo>
                  <a:pt x="23495" y="120523"/>
                </a:lnTo>
                <a:lnTo>
                  <a:pt x="37337" y="118490"/>
                </a:lnTo>
                <a:lnTo>
                  <a:pt x="42163" y="112013"/>
                </a:lnTo>
                <a:lnTo>
                  <a:pt x="35136" y="64177"/>
                </a:lnTo>
                <a:lnTo>
                  <a:pt x="5842" y="27559"/>
                </a:lnTo>
                <a:lnTo>
                  <a:pt x="25653" y="11684"/>
                </a:lnTo>
                <a:lnTo>
                  <a:pt x="30355" y="11684"/>
                </a:lnTo>
                <a:lnTo>
                  <a:pt x="0" y="0"/>
                </a:lnTo>
                <a:close/>
              </a:path>
              <a:path w="874395" h="1088389">
                <a:moveTo>
                  <a:pt x="30355" y="11684"/>
                </a:moveTo>
                <a:lnTo>
                  <a:pt x="25653" y="11684"/>
                </a:lnTo>
                <a:lnTo>
                  <a:pt x="55042" y="48419"/>
                </a:lnTo>
                <a:lnTo>
                  <a:pt x="99949" y="65786"/>
                </a:lnTo>
                <a:lnTo>
                  <a:pt x="107314" y="62484"/>
                </a:lnTo>
                <a:lnTo>
                  <a:pt x="109855" y="55879"/>
                </a:lnTo>
                <a:lnTo>
                  <a:pt x="112395" y="49402"/>
                </a:lnTo>
                <a:lnTo>
                  <a:pt x="109093" y="42037"/>
                </a:lnTo>
                <a:lnTo>
                  <a:pt x="30355" y="11684"/>
                </a:lnTo>
                <a:close/>
              </a:path>
              <a:path w="874395" h="1088389">
                <a:moveTo>
                  <a:pt x="25653" y="11684"/>
                </a:moveTo>
                <a:lnTo>
                  <a:pt x="5842" y="27559"/>
                </a:lnTo>
                <a:lnTo>
                  <a:pt x="35136" y="64177"/>
                </a:lnTo>
                <a:lnTo>
                  <a:pt x="31486" y="39332"/>
                </a:lnTo>
                <a:lnTo>
                  <a:pt x="11175" y="31496"/>
                </a:lnTo>
                <a:lnTo>
                  <a:pt x="28321" y="17779"/>
                </a:lnTo>
                <a:lnTo>
                  <a:pt x="30530" y="17779"/>
                </a:lnTo>
                <a:lnTo>
                  <a:pt x="25653" y="11684"/>
                </a:lnTo>
                <a:close/>
              </a:path>
              <a:path w="874395" h="1088389">
                <a:moveTo>
                  <a:pt x="30530" y="17779"/>
                </a:moveTo>
                <a:lnTo>
                  <a:pt x="28321" y="17779"/>
                </a:lnTo>
                <a:lnTo>
                  <a:pt x="31486" y="39332"/>
                </a:lnTo>
                <a:lnTo>
                  <a:pt x="55042" y="48419"/>
                </a:lnTo>
                <a:lnTo>
                  <a:pt x="30530" y="17779"/>
                </a:lnTo>
                <a:close/>
              </a:path>
              <a:path w="874395" h="1088389">
                <a:moveTo>
                  <a:pt x="28321" y="17779"/>
                </a:moveTo>
                <a:lnTo>
                  <a:pt x="11175" y="31496"/>
                </a:lnTo>
                <a:lnTo>
                  <a:pt x="31486" y="39332"/>
                </a:lnTo>
                <a:lnTo>
                  <a:pt x="2832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5271" y="1964435"/>
            <a:ext cx="1463040" cy="1391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9844" y="1519427"/>
            <a:ext cx="1520952" cy="2188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2134" y="1988820"/>
            <a:ext cx="1368170" cy="1296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2134" y="1988820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3965" y="1611757"/>
            <a:ext cx="10274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88027" y="2627502"/>
            <a:ext cx="873125" cy="802005"/>
          </a:xfrm>
          <a:custGeom>
            <a:avLst/>
            <a:gdLst/>
            <a:ahLst/>
            <a:cxnLst/>
            <a:rect l="l" t="t" r="r" b="b"/>
            <a:pathLst>
              <a:path w="873125" h="802004">
                <a:moveTo>
                  <a:pt x="41783" y="686054"/>
                </a:moveTo>
                <a:lnTo>
                  <a:pt x="34671" y="689737"/>
                </a:lnTo>
                <a:lnTo>
                  <a:pt x="32512" y="696468"/>
                </a:lnTo>
                <a:lnTo>
                  <a:pt x="0" y="801497"/>
                </a:lnTo>
                <a:lnTo>
                  <a:pt x="35035" y="793876"/>
                </a:lnTo>
                <a:lnTo>
                  <a:pt x="27050" y="793876"/>
                </a:lnTo>
                <a:lnTo>
                  <a:pt x="9906" y="775081"/>
                </a:lnTo>
                <a:lnTo>
                  <a:pt x="44559" y="743316"/>
                </a:lnTo>
                <a:lnTo>
                  <a:pt x="56769" y="703961"/>
                </a:lnTo>
                <a:lnTo>
                  <a:pt x="58927" y="697357"/>
                </a:lnTo>
                <a:lnTo>
                  <a:pt x="55118" y="690245"/>
                </a:lnTo>
                <a:lnTo>
                  <a:pt x="48387" y="688086"/>
                </a:lnTo>
                <a:lnTo>
                  <a:pt x="41783" y="686054"/>
                </a:lnTo>
                <a:close/>
              </a:path>
              <a:path w="873125" h="802004">
                <a:moveTo>
                  <a:pt x="44559" y="743316"/>
                </a:moveTo>
                <a:lnTo>
                  <a:pt x="9906" y="775081"/>
                </a:lnTo>
                <a:lnTo>
                  <a:pt x="27050" y="793876"/>
                </a:lnTo>
                <a:lnTo>
                  <a:pt x="33147" y="788288"/>
                </a:lnTo>
                <a:lnTo>
                  <a:pt x="30607" y="788288"/>
                </a:lnTo>
                <a:lnTo>
                  <a:pt x="15875" y="772033"/>
                </a:lnTo>
                <a:lnTo>
                  <a:pt x="37076" y="767436"/>
                </a:lnTo>
                <a:lnTo>
                  <a:pt x="44559" y="743316"/>
                </a:lnTo>
                <a:close/>
              </a:path>
              <a:path w="873125" h="802004">
                <a:moveTo>
                  <a:pt x="108838" y="751839"/>
                </a:moveTo>
                <a:lnTo>
                  <a:pt x="61726" y="762091"/>
                </a:lnTo>
                <a:lnTo>
                  <a:pt x="27050" y="793876"/>
                </a:lnTo>
                <a:lnTo>
                  <a:pt x="35035" y="793876"/>
                </a:lnTo>
                <a:lnTo>
                  <a:pt x="107442" y="778129"/>
                </a:lnTo>
                <a:lnTo>
                  <a:pt x="114300" y="776732"/>
                </a:lnTo>
                <a:lnTo>
                  <a:pt x="118618" y="769874"/>
                </a:lnTo>
                <a:lnTo>
                  <a:pt x="117094" y="763143"/>
                </a:lnTo>
                <a:lnTo>
                  <a:pt x="115697" y="756285"/>
                </a:lnTo>
                <a:lnTo>
                  <a:pt x="108838" y="751839"/>
                </a:lnTo>
                <a:close/>
              </a:path>
              <a:path w="873125" h="802004">
                <a:moveTo>
                  <a:pt x="37076" y="767436"/>
                </a:moveTo>
                <a:lnTo>
                  <a:pt x="15875" y="772033"/>
                </a:lnTo>
                <a:lnTo>
                  <a:pt x="30607" y="788288"/>
                </a:lnTo>
                <a:lnTo>
                  <a:pt x="37076" y="767436"/>
                </a:lnTo>
                <a:close/>
              </a:path>
              <a:path w="873125" h="802004">
                <a:moveTo>
                  <a:pt x="61726" y="762091"/>
                </a:moveTo>
                <a:lnTo>
                  <a:pt x="37076" y="767436"/>
                </a:lnTo>
                <a:lnTo>
                  <a:pt x="30607" y="788288"/>
                </a:lnTo>
                <a:lnTo>
                  <a:pt x="33147" y="788288"/>
                </a:lnTo>
                <a:lnTo>
                  <a:pt x="61726" y="762091"/>
                </a:lnTo>
                <a:close/>
              </a:path>
              <a:path w="873125" h="802004">
                <a:moveTo>
                  <a:pt x="855472" y="0"/>
                </a:moveTo>
                <a:lnTo>
                  <a:pt x="44559" y="743316"/>
                </a:lnTo>
                <a:lnTo>
                  <a:pt x="37076" y="767436"/>
                </a:lnTo>
                <a:lnTo>
                  <a:pt x="61726" y="762091"/>
                </a:lnTo>
                <a:lnTo>
                  <a:pt x="872617" y="18796"/>
                </a:lnTo>
                <a:lnTo>
                  <a:pt x="85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9379" y="2612135"/>
            <a:ext cx="237744" cy="2392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6243" y="2636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6243" y="2636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40600" y="2303398"/>
            <a:ext cx="144970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1809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My  </a:t>
            </a: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32143" y="2649982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7"/>
                </a:lnTo>
                <a:lnTo>
                  <a:pt x="101091" y="117855"/>
                </a:lnTo>
                <a:lnTo>
                  <a:pt x="108838" y="115823"/>
                </a:lnTo>
                <a:lnTo>
                  <a:pt x="112395" y="109727"/>
                </a:lnTo>
                <a:lnTo>
                  <a:pt x="115950" y="103758"/>
                </a:lnTo>
                <a:lnTo>
                  <a:pt x="113918" y="96012"/>
                </a:lnTo>
                <a:lnTo>
                  <a:pt x="72117" y="71627"/>
                </a:lnTo>
                <a:lnTo>
                  <a:pt x="25273" y="71627"/>
                </a:lnTo>
                <a:lnTo>
                  <a:pt x="25273" y="46227"/>
                </a:lnTo>
                <a:lnTo>
                  <a:pt x="72117" y="46227"/>
                </a:lnTo>
                <a:lnTo>
                  <a:pt x="107823" y="25400"/>
                </a:lnTo>
                <a:lnTo>
                  <a:pt x="113918" y="21970"/>
                </a:lnTo>
                <a:lnTo>
                  <a:pt x="115950" y="14096"/>
                </a:lnTo>
                <a:lnTo>
                  <a:pt x="112395" y="8127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7"/>
                </a:moveTo>
                <a:lnTo>
                  <a:pt x="25273" y="46227"/>
                </a:lnTo>
                <a:lnTo>
                  <a:pt x="25273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90" h="118110">
                <a:moveTo>
                  <a:pt x="504189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189" y="71627"/>
                </a:lnTo>
                <a:lnTo>
                  <a:pt x="504189" y="46227"/>
                </a:lnTo>
                <a:close/>
              </a:path>
              <a:path w="504190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90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90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2756916"/>
            <a:ext cx="1463040" cy="138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2311907"/>
            <a:ext cx="1691639" cy="218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622" y="2780919"/>
            <a:ext cx="1368171" cy="1296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22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2403983"/>
            <a:ext cx="1781175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9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2611" y="2756916"/>
            <a:ext cx="1463039" cy="138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1840" y="2311907"/>
            <a:ext cx="1691639" cy="2188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2780919"/>
            <a:ext cx="1368171" cy="1296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2780919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5961" y="2403983"/>
            <a:ext cx="11982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5792" y="3370071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394" y="109727"/>
                </a:lnTo>
                <a:lnTo>
                  <a:pt x="115824" y="103758"/>
                </a:lnTo>
                <a:lnTo>
                  <a:pt x="113792" y="95885"/>
                </a:lnTo>
                <a:lnTo>
                  <a:pt x="72117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2117" y="46227"/>
                </a:lnTo>
                <a:lnTo>
                  <a:pt x="113792" y="21970"/>
                </a:lnTo>
                <a:lnTo>
                  <a:pt x="115824" y="14097"/>
                </a:lnTo>
                <a:lnTo>
                  <a:pt x="112394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504189" h="118110">
                <a:moveTo>
                  <a:pt x="72117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89" h="118110">
                <a:moveTo>
                  <a:pt x="504062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062" y="71627"/>
                </a:lnTo>
                <a:lnTo>
                  <a:pt x="504062" y="46227"/>
                </a:lnTo>
                <a:close/>
              </a:path>
              <a:path w="504189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89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89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264" rIns="0" bIns="0" rtlCol="0">
            <a:spAutoFit/>
          </a:bodyPr>
          <a:lstStyle/>
          <a:p>
            <a:pPr marL="1291590">
              <a:lnSpc>
                <a:spcPct val="100000"/>
              </a:lnSpc>
            </a:pPr>
            <a:r>
              <a:rPr spc="-30" dirty="0"/>
              <a:t>Transactions </a:t>
            </a:r>
            <a:r>
              <a:rPr spc="-10" dirty="0"/>
              <a:t>in </a:t>
            </a:r>
            <a:r>
              <a:rPr spc="-20" dirty="0"/>
              <a:t>Forks</a:t>
            </a:r>
            <a:r>
              <a:rPr spc="10" dirty="0"/>
              <a:t> </a:t>
            </a:r>
            <a:r>
              <a:rPr spc="-5" dirty="0"/>
              <a:t>(2)</a:t>
            </a:r>
          </a:p>
        </p:txBody>
      </p:sp>
      <p:sp>
        <p:nvSpPr>
          <p:cNvPr id="14" name="object 14"/>
          <p:cNvSpPr/>
          <p:nvPr/>
        </p:nvSpPr>
        <p:spPr>
          <a:xfrm>
            <a:off x="5605271" y="3835908"/>
            <a:ext cx="1463040" cy="1391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1744" y="3392423"/>
            <a:ext cx="1597152" cy="2188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2134" y="3861053"/>
            <a:ext cx="1368170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2134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5865" y="3484498"/>
            <a:ext cx="11036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8027" y="3429000"/>
            <a:ext cx="874394" cy="1088390"/>
          </a:xfrm>
          <a:custGeom>
            <a:avLst/>
            <a:gdLst/>
            <a:ahLst/>
            <a:cxnLst/>
            <a:rect l="l" t="t" r="r" b="b"/>
            <a:pathLst>
              <a:path w="874395" h="1088389">
                <a:moveTo>
                  <a:pt x="31486" y="39332"/>
                </a:moveTo>
                <a:lnTo>
                  <a:pt x="35136" y="64177"/>
                </a:lnTo>
                <a:lnTo>
                  <a:pt x="854201" y="1088008"/>
                </a:lnTo>
                <a:lnTo>
                  <a:pt x="874013" y="1072133"/>
                </a:lnTo>
                <a:lnTo>
                  <a:pt x="55042" y="48419"/>
                </a:lnTo>
                <a:lnTo>
                  <a:pt x="31486" y="39332"/>
                </a:lnTo>
                <a:close/>
              </a:path>
              <a:path w="874395" h="1088389">
                <a:moveTo>
                  <a:pt x="0" y="0"/>
                </a:moveTo>
                <a:lnTo>
                  <a:pt x="17018" y="115697"/>
                </a:lnTo>
                <a:lnTo>
                  <a:pt x="23495" y="120523"/>
                </a:lnTo>
                <a:lnTo>
                  <a:pt x="37337" y="118490"/>
                </a:lnTo>
                <a:lnTo>
                  <a:pt x="42163" y="112013"/>
                </a:lnTo>
                <a:lnTo>
                  <a:pt x="35136" y="64177"/>
                </a:lnTo>
                <a:lnTo>
                  <a:pt x="5842" y="27559"/>
                </a:lnTo>
                <a:lnTo>
                  <a:pt x="25653" y="11684"/>
                </a:lnTo>
                <a:lnTo>
                  <a:pt x="30355" y="11684"/>
                </a:lnTo>
                <a:lnTo>
                  <a:pt x="0" y="0"/>
                </a:lnTo>
                <a:close/>
              </a:path>
              <a:path w="874395" h="1088389">
                <a:moveTo>
                  <a:pt x="30355" y="11684"/>
                </a:moveTo>
                <a:lnTo>
                  <a:pt x="25653" y="11684"/>
                </a:lnTo>
                <a:lnTo>
                  <a:pt x="55042" y="48419"/>
                </a:lnTo>
                <a:lnTo>
                  <a:pt x="99949" y="65786"/>
                </a:lnTo>
                <a:lnTo>
                  <a:pt x="107314" y="62484"/>
                </a:lnTo>
                <a:lnTo>
                  <a:pt x="109855" y="55879"/>
                </a:lnTo>
                <a:lnTo>
                  <a:pt x="112395" y="49402"/>
                </a:lnTo>
                <a:lnTo>
                  <a:pt x="109093" y="42037"/>
                </a:lnTo>
                <a:lnTo>
                  <a:pt x="30355" y="11684"/>
                </a:lnTo>
                <a:close/>
              </a:path>
              <a:path w="874395" h="1088389">
                <a:moveTo>
                  <a:pt x="25653" y="11684"/>
                </a:moveTo>
                <a:lnTo>
                  <a:pt x="5842" y="27559"/>
                </a:lnTo>
                <a:lnTo>
                  <a:pt x="35136" y="64177"/>
                </a:lnTo>
                <a:lnTo>
                  <a:pt x="31486" y="39332"/>
                </a:lnTo>
                <a:lnTo>
                  <a:pt x="11175" y="31496"/>
                </a:lnTo>
                <a:lnTo>
                  <a:pt x="28321" y="17779"/>
                </a:lnTo>
                <a:lnTo>
                  <a:pt x="30530" y="17779"/>
                </a:lnTo>
                <a:lnTo>
                  <a:pt x="25653" y="11684"/>
                </a:lnTo>
                <a:close/>
              </a:path>
              <a:path w="874395" h="1088389">
                <a:moveTo>
                  <a:pt x="30530" y="17779"/>
                </a:moveTo>
                <a:lnTo>
                  <a:pt x="28321" y="17779"/>
                </a:lnTo>
                <a:lnTo>
                  <a:pt x="31486" y="39332"/>
                </a:lnTo>
                <a:lnTo>
                  <a:pt x="55042" y="48419"/>
                </a:lnTo>
                <a:lnTo>
                  <a:pt x="30530" y="17779"/>
                </a:lnTo>
                <a:close/>
              </a:path>
              <a:path w="874395" h="1088389">
                <a:moveTo>
                  <a:pt x="28321" y="17779"/>
                </a:moveTo>
                <a:lnTo>
                  <a:pt x="11175" y="31496"/>
                </a:lnTo>
                <a:lnTo>
                  <a:pt x="31486" y="39332"/>
                </a:lnTo>
                <a:lnTo>
                  <a:pt x="28321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5271" y="1964435"/>
            <a:ext cx="1463040" cy="139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9844" y="1519427"/>
            <a:ext cx="1520952" cy="2188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2134" y="1988820"/>
            <a:ext cx="1368170" cy="1296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2134" y="1988820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3965" y="1611757"/>
            <a:ext cx="10274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88027" y="2627502"/>
            <a:ext cx="873125" cy="802005"/>
          </a:xfrm>
          <a:custGeom>
            <a:avLst/>
            <a:gdLst/>
            <a:ahLst/>
            <a:cxnLst/>
            <a:rect l="l" t="t" r="r" b="b"/>
            <a:pathLst>
              <a:path w="873125" h="802004">
                <a:moveTo>
                  <a:pt x="41783" y="686054"/>
                </a:moveTo>
                <a:lnTo>
                  <a:pt x="34671" y="689737"/>
                </a:lnTo>
                <a:lnTo>
                  <a:pt x="32512" y="696468"/>
                </a:lnTo>
                <a:lnTo>
                  <a:pt x="0" y="801497"/>
                </a:lnTo>
                <a:lnTo>
                  <a:pt x="35035" y="793876"/>
                </a:lnTo>
                <a:lnTo>
                  <a:pt x="27050" y="793876"/>
                </a:lnTo>
                <a:lnTo>
                  <a:pt x="9906" y="775081"/>
                </a:lnTo>
                <a:lnTo>
                  <a:pt x="44559" y="743316"/>
                </a:lnTo>
                <a:lnTo>
                  <a:pt x="56769" y="703961"/>
                </a:lnTo>
                <a:lnTo>
                  <a:pt x="58927" y="697357"/>
                </a:lnTo>
                <a:lnTo>
                  <a:pt x="55118" y="690245"/>
                </a:lnTo>
                <a:lnTo>
                  <a:pt x="48387" y="688086"/>
                </a:lnTo>
                <a:lnTo>
                  <a:pt x="41783" y="686054"/>
                </a:lnTo>
                <a:close/>
              </a:path>
              <a:path w="873125" h="802004">
                <a:moveTo>
                  <a:pt x="44559" y="743316"/>
                </a:moveTo>
                <a:lnTo>
                  <a:pt x="9906" y="775081"/>
                </a:lnTo>
                <a:lnTo>
                  <a:pt x="27050" y="793876"/>
                </a:lnTo>
                <a:lnTo>
                  <a:pt x="33147" y="788288"/>
                </a:lnTo>
                <a:lnTo>
                  <a:pt x="30607" y="788288"/>
                </a:lnTo>
                <a:lnTo>
                  <a:pt x="15875" y="772033"/>
                </a:lnTo>
                <a:lnTo>
                  <a:pt x="37076" y="767436"/>
                </a:lnTo>
                <a:lnTo>
                  <a:pt x="44559" y="743316"/>
                </a:lnTo>
                <a:close/>
              </a:path>
              <a:path w="873125" h="802004">
                <a:moveTo>
                  <a:pt x="108838" y="751839"/>
                </a:moveTo>
                <a:lnTo>
                  <a:pt x="61726" y="762091"/>
                </a:lnTo>
                <a:lnTo>
                  <a:pt x="27050" y="793876"/>
                </a:lnTo>
                <a:lnTo>
                  <a:pt x="35035" y="793876"/>
                </a:lnTo>
                <a:lnTo>
                  <a:pt x="107442" y="778129"/>
                </a:lnTo>
                <a:lnTo>
                  <a:pt x="114300" y="776732"/>
                </a:lnTo>
                <a:lnTo>
                  <a:pt x="118618" y="769874"/>
                </a:lnTo>
                <a:lnTo>
                  <a:pt x="117094" y="763143"/>
                </a:lnTo>
                <a:lnTo>
                  <a:pt x="115697" y="756285"/>
                </a:lnTo>
                <a:lnTo>
                  <a:pt x="108838" y="751839"/>
                </a:lnTo>
                <a:close/>
              </a:path>
              <a:path w="873125" h="802004">
                <a:moveTo>
                  <a:pt x="37076" y="767436"/>
                </a:moveTo>
                <a:lnTo>
                  <a:pt x="15875" y="772033"/>
                </a:lnTo>
                <a:lnTo>
                  <a:pt x="30607" y="788288"/>
                </a:lnTo>
                <a:lnTo>
                  <a:pt x="37076" y="767436"/>
                </a:lnTo>
                <a:close/>
              </a:path>
              <a:path w="873125" h="802004">
                <a:moveTo>
                  <a:pt x="61726" y="762091"/>
                </a:moveTo>
                <a:lnTo>
                  <a:pt x="37076" y="767436"/>
                </a:lnTo>
                <a:lnTo>
                  <a:pt x="30607" y="788288"/>
                </a:lnTo>
                <a:lnTo>
                  <a:pt x="33147" y="788288"/>
                </a:lnTo>
                <a:lnTo>
                  <a:pt x="61726" y="762091"/>
                </a:lnTo>
                <a:close/>
              </a:path>
              <a:path w="873125" h="802004">
                <a:moveTo>
                  <a:pt x="855472" y="0"/>
                </a:moveTo>
                <a:lnTo>
                  <a:pt x="44559" y="743316"/>
                </a:lnTo>
                <a:lnTo>
                  <a:pt x="37076" y="767436"/>
                </a:lnTo>
                <a:lnTo>
                  <a:pt x="61726" y="762091"/>
                </a:lnTo>
                <a:lnTo>
                  <a:pt x="872617" y="18796"/>
                </a:lnTo>
                <a:lnTo>
                  <a:pt x="85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6743" y="3835908"/>
            <a:ext cx="1463040" cy="1391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73340" y="3176016"/>
            <a:ext cx="1136903" cy="262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4368" y="3861053"/>
            <a:ext cx="1368171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4368" y="3861053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55406" y="3614546"/>
            <a:ext cx="5092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N+1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20179" y="4450207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2" y="0"/>
                </a:moveTo>
                <a:lnTo>
                  <a:pt x="94996" y="3429"/>
                </a:lnTo>
                <a:lnTo>
                  <a:pt x="0" y="58928"/>
                </a:lnTo>
                <a:lnTo>
                  <a:pt x="101092" y="117856"/>
                </a:lnTo>
                <a:lnTo>
                  <a:pt x="108839" y="115824"/>
                </a:lnTo>
                <a:lnTo>
                  <a:pt x="112395" y="109728"/>
                </a:lnTo>
                <a:lnTo>
                  <a:pt x="115950" y="103759"/>
                </a:lnTo>
                <a:lnTo>
                  <a:pt x="113919" y="95885"/>
                </a:lnTo>
                <a:lnTo>
                  <a:pt x="72335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117" y="46228"/>
                </a:lnTo>
                <a:lnTo>
                  <a:pt x="113919" y="21844"/>
                </a:lnTo>
                <a:lnTo>
                  <a:pt x="115950" y="14097"/>
                </a:lnTo>
                <a:lnTo>
                  <a:pt x="112395" y="8001"/>
                </a:lnTo>
                <a:lnTo>
                  <a:pt x="108839" y="2032"/>
                </a:lnTo>
                <a:lnTo>
                  <a:pt x="101092" y="0"/>
                </a:lnTo>
                <a:close/>
              </a:path>
              <a:path w="504190" h="118110">
                <a:moveTo>
                  <a:pt x="72117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335" y="71628"/>
                </a:lnTo>
                <a:lnTo>
                  <a:pt x="69287" y="69850"/>
                </a:lnTo>
                <a:lnTo>
                  <a:pt x="31623" y="69850"/>
                </a:lnTo>
                <a:lnTo>
                  <a:pt x="31623" y="47879"/>
                </a:lnTo>
                <a:lnTo>
                  <a:pt x="69287" y="47879"/>
                </a:lnTo>
                <a:lnTo>
                  <a:pt x="72117" y="46228"/>
                </a:lnTo>
                <a:close/>
              </a:path>
              <a:path w="504190" h="118110">
                <a:moveTo>
                  <a:pt x="504190" y="46228"/>
                </a:moveTo>
                <a:lnTo>
                  <a:pt x="72117" y="46228"/>
                </a:lnTo>
                <a:lnTo>
                  <a:pt x="50455" y="58864"/>
                </a:lnTo>
                <a:lnTo>
                  <a:pt x="72335" y="71628"/>
                </a:lnTo>
                <a:lnTo>
                  <a:pt x="504190" y="71628"/>
                </a:lnTo>
                <a:lnTo>
                  <a:pt x="504190" y="46228"/>
                </a:lnTo>
                <a:close/>
              </a:path>
              <a:path w="504190" h="118110">
                <a:moveTo>
                  <a:pt x="31623" y="47879"/>
                </a:moveTo>
                <a:lnTo>
                  <a:pt x="31623" y="69850"/>
                </a:lnTo>
                <a:lnTo>
                  <a:pt x="50455" y="58864"/>
                </a:lnTo>
                <a:lnTo>
                  <a:pt x="31623" y="47879"/>
                </a:lnTo>
                <a:close/>
              </a:path>
              <a:path w="504190" h="118110">
                <a:moveTo>
                  <a:pt x="50455" y="58864"/>
                </a:moveTo>
                <a:lnTo>
                  <a:pt x="31623" y="69850"/>
                </a:lnTo>
                <a:lnTo>
                  <a:pt x="69287" y="69850"/>
                </a:lnTo>
                <a:lnTo>
                  <a:pt x="50455" y="58864"/>
                </a:lnTo>
                <a:close/>
              </a:path>
              <a:path w="504190" h="118110">
                <a:moveTo>
                  <a:pt x="69287" y="47879"/>
                </a:moveTo>
                <a:lnTo>
                  <a:pt x="31623" y="47879"/>
                </a:lnTo>
                <a:lnTo>
                  <a:pt x="50455" y="58864"/>
                </a:lnTo>
                <a:lnTo>
                  <a:pt x="69287" y="4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10716" y="5612993"/>
            <a:ext cx="3406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longest </a:t>
            </a:r>
            <a:r>
              <a:rPr sz="2800" spc="-5" dirty="0">
                <a:latin typeface="Calibri"/>
                <a:cs typeface="Calibri"/>
              </a:rPr>
              <a:t>chain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wins!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81188" y="4411979"/>
            <a:ext cx="239268" cy="239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431" y="443712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28431" y="443712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8" y="144018"/>
                </a:lnTo>
                <a:lnTo>
                  <a:pt x="144018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41385" y="3107817"/>
            <a:ext cx="118110" cy="1113790"/>
          </a:xfrm>
          <a:custGeom>
            <a:avLst/>
            <a:gdLst/>
            <a:ahLst/>
            <a:cxnLst/>
            <a:rect l="l" t="t" r="r" b="b"/>
            <a:pathLst>
              <a:path w="118109" h="1113789">
                <a:moveTo>
                  <a:pt x="14224" y="997458"/>
                </a:moveTo>
                <a:lnTo>
                  <a:pt x="2159" y="1004443"/>
                </a:lnTo>
                <a:lnTo>
                  <a:pt x="0" y="1012317"/>
                </a:lnTo>
                <a:lnTo>
                  <a:pt x="3556" y="1018286"/>
                </a:lnTo>
                <a:lnTo>
                  <a:pt x="59055" y="1113282"/>
                </a:lnTo>
                <a:lnTo>
                  <a:pt x="73712" y="1088136"/>
                </a:lnTo>
                <a:lnTo>
                  <a:pt x="46355" y="1088136"/>
                </a:lnTo>
                <a:lnTo>
                  <a:pt x="46228" y="1041073"/>
                </a:lnTo>
                <a:lnTo>
                  <a:pt x="21971" y="999490"/>
                </a:lnTo>
                <a:lnTo>
                  <a:pt x="14224" y="997458"/>
                </a:lnTo>
                <a:close/>
              </a:path>
              <a:path w="118109" h="1113789">
                <a:moveTo>
                  <a:pt x="46355" y="1041291"/>
                </a:moveTo>
                <a:lnTo>
                  <a:pt x="46355" y="1088136"/>
                </a:lnTo>
                <a:lnTo>
                  <a:pt x="71755" y="1088136"/>
                </a:lnTo>
                <a:lnTo>
                  <a:pt x="71755" y="1081786"/>
                </a:lnTo>
                <a:lnTo>
                  <a:pt x="48006" y="1081786"/>
                </a:lnTo>
                <a:lnTo>
                  <a:pt x="58991" y="1062953"/>
                </a:lnTo>
                <a:lnTo>
                  <a:pt x="46355" y="1041291"/>
                </a:lnTo>
                <a:close/>
              </a:path>
              <a:path w="118109" h="1113789">
                <a:moveTo>
                  <a:pt x="103759" y="997458"/>
                </a:moveTo>
                <a:lnTo>
                  <a:pt x="96012" y="999490"/>
                </a:lnTo>
                <a:lnTo>
                  <a:pt x="71755" y="1041073"/>
                </a:lnTo>
                <a:lnTo>
                  <a:pt x="71755" y="1088136"/>
                </a:lnTo>
                <a:lnTo>
                  <a:pt x="73712" y="1088136"/>
                </a:lnTo>
                <a:lnTo>
                  <a:pt x="114427" y="1018286"/>
                </a:lnTo>
                <a:lnTo>
                  <a:pt x="117983" y="1012317"/>
                </a:lnTo>
                <a:lnTo>
                  <a:pt x="115950" y="1004443"/>
                </a:lnTo>
                <a:lnTo>
                  <a:pt x="109855" y="1001014"/>
                </a:lnTo>
                <a:lnTo>
                  <a:pt x="103759" y="997458"/>
                </a:lnTo>
                <a:close/>
              </a:path>
              <a:path w="118109" h="1113789">
                <a:moveTo>
                  <a:pt x="58991" y="1062953"/>
                </a:moveTo>
                <a:lnTo>
                  <a:pt x="48006" y="1081786"/>
                </a:lnTo>
                <a:lnTo>
                  <a:pt x="69977" y="1081786"/>
                </a:lnTo>
                <a:lnTo>
                  <a:pt x="58991" y="1062953"/>
                </a:lnTo>
                <a:close/>
              </a:path>
              <a:path w="118109" h="1113789">
                <a:moveTo>
                  <a:pt x="71755" y="1041073"/>
                </a:moveTo>
                <a:lnTo>
                  <a:pt x="58991" y="1062953"/>
                </a:lnTo>
                <a:lnTo>
                  <a:pt x="69977" y="1081786"/>
                </a:lnTo>
                <a:lnTo>
                  <a:pt x="71755" y="1081786"/>
                </a:lnTo>
                <a:lnTo>
                  <a:pt x="71755" y="1041073"/>
                </a:lnTo>
                <a:close/>
              </a:path>
              <a:path w="118109" h="1113789">
                <a:moveTo>
                  <a:pt x="71755" y="0"/>
                </a:moveTo>
                <a:lnTo>
                  <a:pt x="46355" y="0"/>
                </a:lnTo>
                <a:lnTo>
                  <a:pt x="46355" y="1041291"/>
                </a:lnTo>
                <a:lnTo>
                  <a:pt x="58991" y="1062953"/>
                </a:lnTo>
                <a:lnTo>
                  <a:pt x="71755" y="1041073"/>
                </a:lnTo>
                <a:lnTo>
                  <a:pt x="71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9379" y="2612135"/>
            <a:ext cx="237744" cy="2392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16243" y="2636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16243" y="26369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40600" y="2303398"/>
            <a:ext cx="1449705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1809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My  </a:t>
            </a: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ansaction</a:t>
            </a:r>
            <a:endParaRPr sz="2400">
              <a:latin typeface="Calibri"/>
              <a:cs typeface="Calibri"/>
            </a:endParaRPr>
          </a:p>
          <a:p>
            <a:pPr marL="551180">
              <a:lnSpc>
                <a:spcPct val="100000"/>
              </a:lnSpc>
              <a:spcBef>
                <a:spcPts val="1800"/>
              </a:spcBef>
            </a:pPr>
            <a:r>
              <a:rPr sz="2300" spc="-5" dirty="0">
                <a:latin typeface="Calibri"/>
                <a:cs typeface="Calibri"/>
              </a:rPr>
              <a:t>Block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32143" y="2649982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7"/>
                </a:lnTo>
                <a:lnTo>
                  <a:pt x="101091" y="117855"/>
                </a:lnTo>
                <a:lnTo>
                  <a:pt x="108838" y="115823"/>
                </a:lnTo>
                <a:lnTo>
                  <a:pt x="112395" y="109727"/>
                </a:lnTo>
                <a:lnTo>
                  <a:pt x="115950" y="103758"/>
                </a:lnTo>
                <a:lnTo>
                  <a:pt x="113918" y="96012"/>
                </a:lnTo>
                <a:lnTo>
                  <a:pt x="72117" y="71627"/>
                </a:lnTo>
                <a:lnTo>
                  <a:pt x="25273" y="71627"/>
                </a:lnTo>
                <a:lnTo>
                  <a:pt x="25273" y="46227"/>
                </a:lnTo>
                <a:lnTo>
                  <a:pt x="72117" y="46227"/>
                </a:lnTo>
                <a:lnTo>
                  <a:pt x="107823" y="25400"/>
                </a:lnTo>
                <a:lnTo>
                  <a:pt x="113918" y="21970"/>
                </a:lnTo>
                <a:lnTo>
                  <a:pt x="115950" y="14096"/>
                </a:lnTo>
                <a:lnTo>
                  <a:pt x="112395" y="8127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7"/>
                </a:moveTo>
                <a:lnTo>
                  <a:pt x="25273" y="46227"/>
                </a:lnTo>
                <a:lnTo>
                  <a:pt x="25273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5"/>
                </a:lnTo>
                <a:lnTo>
                  <a:pt x="69069" y="48005"/>
                </a:lnTo>
                <a:lnTo>
                  <a:pt x="72117" y="46227"/>
                </a:lnTo>
                <a:close/>
              </a:path>
              <a:path w="504190" h="118110">
                <a:moveTo>
                  <a:pt x="504189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189" y="71627"/>
                </a:lnTo>
                <a:lnTo>
                  <a:pt x="504189" y="46227"/>
                </a:lnTo>
                <a:close/>
              </a:path>
              <a:path w="504190" h="118110">
                <a:moveTo>
                  <a:pt x="31623" y="48005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5"/>
                </a:lnTo>
                <a:close/>
              </a:path>
              <a:path w="504190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90" h="118110">
                <a:moveTo>
                  <a:pt x="69069" y="48005"/>
                </a:moveTo>
                <a:lnTo>
                  <a:pt x="31623" y="48005"/>
                </a:lnTo>
                <a:lnTo>
                  <a:pt x="50346" y="58927"/>
                </a:lnTo>
                <a:lnTo>
                  <a:pt x="69069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311275">
              <a:lnSpc>
                <a:spcPct val="100000"/>
              </a:lnSpc>
            </a:pPr>
            <a:r>
              <a:rPr dirty="0"/>
              <a:t>Block Chain </a:t>
            </a:r>
            <a:r>
              <a:rPr spc="-100" dirty="0"/>
              <a:t>Tech </a:t>
            </a:r>
            <a:r>
              <a:rPr dirty="0"/>
              <a:t>is</a:t>
            </a:r>
            <a:r>
              <a:rPr spc="30" dirty="0"/>
              <a:t> </a:t>
            </a:r>
            <a:r>
              <a:rPr spc="-5" dirty="0"/>
              <a:t>New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2763"/>
            <a:ext cx="7822565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algn="ctr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Trustless </a:t>
            </a:r>
            <a:r>
              <a:rPr sz="3200" spc="-15" dirty="0">
                <a:latin typeface="Calibri"/>
                <a:cs typeface="Calibri"/>
              </a:rPr>
              <a:t>decentralized </a:t>
            </a:r>
            <a:r>
              <a:rPr sz="3200" spc="-10" dirty="0">
                <a:latin typeface="Calibri"/>
                <a:cs typeface="Calibri"/>
              </a:rPr>
              <a:t>ordering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events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de-DE" sz="24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de-DE" sz="2450" dirty="0" smtClean="0">
                <a:latin typeface="Times New Roman"/>
                <a:cs typeface="Times New Roman"/>
              </a:rPr>
              <a:t>LOTS </a:t>
            </a:r>
            <a:r>
              <a:rPr lang="de-DE" sz="2450" dirty="0" err="1" smtClean="0">
                <a:latin typeface="Times New Roman"/>
                <a:cs typeface="Times New Roman"/>
              </a:rPr>
              <a:t>of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stuff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is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going</a:t>
            </a:r>
            <a:r>
              <a:rPr lang="de-DE" sz="2450" dirty="0" smtClean="0">
                <a:latin typeface="Times New Roman"/>
                <a:cs typeface="Times New Roman"/>
              </a:rPr>
              <a:t> on  ... </a:t>
            </a:r>
            <a:r>
              <a:rPr lang="de-DE" sz="2450" dirty="0" err="1" smtClean="0">
                <a:latin typeface="Times New Roman"/>
                <a:cs typeface="Times New Roman"/>
              </a:rPr>
              <a:t>Cambrian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explosion</a:t>
            </a:r>
            <a:endParaRPr lang="de-DE" sz="24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err="1" smtClean="0">
                <a:latin typeface="Times New Roman"/>
                <a:cs typeface="Times New Roman"/>
              </a:rPr>
              <a:t>Notary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services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smtClean="0">
                <a:latin typeface="Times New Roman"/>
                <a:cs typeface="Times New Roman"/>
              </a:rPr>
              <a:t>Smart </a:t>
            </a:r>
            <a:r>
              <a:rPr lang="de-DE" sz="2450" dirty="0" err="1" smtClean="0">
                <a:latin typeface="Times New Roman"/>
                <a:cs typeface="Times New Roman"/>
              </a:rPr>
              <a:t>Contracts</a:t>
            </a:r>
            <a:r>
              <a:rPr lang="de-DE" sz="2450" dirty="0" smtClean="0">
                <a:latin typeface="Times New Roman"/>
                <a:cs typeface="Times New Roman"/>
              </a:rPr>
              <a:t> / </a:t>
            </a:r>
            <a:r>
              <a:rPr lang="de-DE" sz="2450" dirty="0" err="1" smtClean="0">
                <a:latin typeface="Times New Roman"/>
                <a:cs typeface="Times New Roman"/>
              </a:rPr>
              <a:t>Ethereum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err="1" smtClean="0">
                <a:latin typeface="Times New Roman"/>
                <a:cs typeface="Times New Roman"/>
              </a:rPr>
              <a:t>ZCash</a:t>
            </a:r>
            <a:r>
              <a:rPr lang="de-DE" sz="2450" dirty="0" smtClean="0">
                <a:latin typeface="Times New Roman"/>
                <a:cs typeface="Times New Roman"/>
              </a:rPr>
              <a:t>, </a:t>
            </a:r>
            <a:r>
              <a:rPr lang="de-DE" sz="2450" dirty="0" err="1" smtClean="0">
                <a:latin typeface="Times New Roman"/>
                <a:cs typeface="Times New Roman"/>
              </a:rPr>
              <a:t>Monero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and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hundreds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of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other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Blockchains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err="1" smtClean="0">
                <a:latin typeface="Times New Roman"/>
                <a:cs typeface="Times New Roman"/>
              </a:rPr>
              <a:t>Segwit</a:t>
            </a:r>
            <a:r>
              <a:rPr lang="de-DE" sz="2450" dirty="0" smtClean="0">
                <a:latin typeface="Times New Roman"/>
                <a:cs typeface="Times New Roman"/>
              </a:rPr>
              <a:t> &amp; </a:t>
            </a:r>
            <a:r>
              <a:rPr lang="de-DE" sz="2450" dirty="0" err="1" smtClean="0">
                <a:latin typeface="Times New Roman"/>
                <a:cs typeface="Times New Roman"/>
              </a:rPr>
              <a:t>Lightning</a:t>
            </a:r>
            <a:r>
              <a:rPr lang="de-DE" sz="2450" dirty="0" smtClean="0">
                <a:latin typeface="Times New Roman"/>
                <a:cs typeface="Times New Roman"/>
              </a:rPr>
              <a:t> </a:t>
            </a:r>
            <a:r>
              <a:rPr lang="de-DE" sz="2450" dirty="0" err="1" smtClean="0">
                <a:latin typeface="Times New Roman"/>
                <a:cs typeface="Times New Roman"/>
              </a:rPr>
              <a:t>network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err="1" smtClean="0">
                <a:latin typeface="Times New Roman"/>
                <a:cs typeface="Times New Roman"/>
              </a:rPr>
              <a:t>Sidechains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smtClean="0">
                <a:latin typeface="Times New Roman"/>
                <a:cs typeface="Times New Roman"/>
              </a:rPr>
              <a:t>Blocksize </a:t>
            </a:r>
            <a:r>
              <a:rPr lang="de-DE" sz="2450" dirty="0" err="1" smtClean="0">
                <a:latin typeface="Times New Roman"/>
                <a:cs typeface="Times New Roman"/>
              </a:rPr>
              <a:t>discussion</a:t>
            </a:r>
            <a:endParaRPr lang="de-DE" sz="24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Arial" charset="0"/>
              <a:buChar char="•"/>
            </a:pPr>
            <a:r>
              <a:rPr lang="de-DE" sz="2450" dirty="0" smtClean="0">
                <a:latin typeface="Times New Roman"/>
                <a:cs typeface="Times New Roman"/>
              </a:rPr>
              <a:t>....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1676400"/>
            <a:ext cx="8016240" cy="103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546" y="1700796"/>
            <a:ext cx="7920990" cy="936625"/>
          </a:xfrm>
          <a:custGeom>
            <a:avLst/>
            <a:gdLst/>
            <a:ahLst/>
            <a:cxnLst/>
            <a:rect l="l" t="t" r="r" b="b"/>
            <a:pathLst>
              <a:path w="7920990" h="936625">
                <a:moveTo>
                  <a:pt x="0" y="936104"/>
                </a:moveTo>
                <a:lnTo>
                  <a:pt x="7920863" y="936104"/>
                </a:lnTo>
                <a:lnTo>
                  <a:pt x="7920863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1700796"/>
            <a:ext cx="7920990" cy="936625"/>
          </a:xfrm>
          <a:custGeom>
            <a:avLst/>
            <a:gdLst/>
            <a:ahLst/>
            <a:cxnLst/>
            <a:rect l="l" t="t" r="r" b="b"/>
            <a:pathLst>
              <a:path w="7920990" h="936625">
                <a:moveTo>
                  <a:pt x="0" y="936104"/>
                </a:moveTo>
                <a:lnTo>
                  <a:pt x="7920863" y="936104"/>
                </a:lnTo>
                <a:lnTo>
                  <a:pt x="7920863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083945">
              <a:lnSpc>
                <a:spcPct val="100000"/>
              </a:lnSpc>
            </a:pPr>
            <a:r>
              <a:rPr spc="-5" dirty="0"/>
              <a:t>Properties </a:t>
            </a:r>
            <a:r>
              <a:rPr dirty="0"/>
              <a:t>of </a:t>
            </a:r>
            <a:r>
              <a:rPr spc="-15" dirty="0"/>
              <a:t>Bitcoin</a:t>
            </a:r>
            <a:r>
              <a:rPr spc="-90" dirty="0"/>
              <a:t> </a:t>
            </a:r>
            <a:r>
              <a:rPr spc="-5" dirty="0"/>
              <a:t>(1/3)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444" y="1621154"/>
            <a:ext cx="562546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Counterfeiting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-10" dirty="0">
                <a:latin typeface="Calibri"/>
                <a:cs typeface="Calibri"/>
              </a:rPr>
              <a:t>“NOBODY”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increase money supply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84014"/>
            <a:ext cx="6762750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competing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biggest </a:t>
            </a:r>
            <a:r>
              <a:rPr sz="2800" spc="-15" dirty="0">
                <a:latin typeface="Calibri"/>
                <a:cs typeface="Calibri"/>
              </a:rPr>
              <a:t>distributed  computer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world has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beat </a:t>
            </a:r>
            <a:r>
              <a:rPr sz="2800" spc="-5" dirty="0">
                <a:latin typeface="Calibri"/>
                <a:cs typeface="Calibri"/>
              </a:rPr>
              <a:t>it, it </a:t>
            </a:r>
            <a:r>
              <a:rPr sz="2800" spc="-20" dirty="0">
                <a:latin typeface="Calibri"/>
                <a:cs typeface="Calibri"/>
              </a:rPr>
              <a:t>just </a:t>
            </a:r>
            <a:r>
              <a:rPr sz="2800" spc="-10" dirty="0">
                <a:latin typeface="Calibri"/>
                <a:cs typeface="Calibri"/>
              </a:rPr>
              <a:t>gets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harder.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59" y="3044951"/>
            <a:ext cx="1463040" cy="1389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2599944"/>
            <a:ext cx="1402080" cy="2188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573" y="3068954"/>
            <a:ext cx="1368170" cy="1296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5573" y="3068954"/>
            <a:ext cx="1368425" cy="12966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29895" marR="310515" indent="-1143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sis  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0132" y="3044951"/>
            <a:ext cx="1463040" cy="1389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5664" y="2599944"/>
            <a:ext cx="1402080" cy="2188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7757" y="3068954"/>
            <a:ext cx="1368170" cy="1296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7757" y="3068954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1329" y="3532378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3694" y="3658108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824" y="103759"/>
                </a:lnTo>
                <a:lnTo>
                  <a:pt x="113792" y="95885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13792" y="21971"/>
                </a:lnTo>
                <a:lnTo>
                  <a:pt x="115824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504189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504189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504189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1164" y="3041904"/>
            <a:ext cx="1463039" cy="1391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0391" y="2596895"/>
            <a:ext cx="1691639" cy="2188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8027" y="3066542"/>
            <a:ext cx="1368171" cy="1296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8027" y="306654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5824" y="2692019"/>
            <a:ext cx="508698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85314" algn="l"/>
                <a:tab pos="3900804" algn="l"/>
              </a:tabLst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	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	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12635" y="3041904"/>
            <a:ext cx="1463040" cy="139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6831" y="2596895"/>
            <a:ext cx="1444752" cy="2188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0260" y="3066542"/>
            <a:ext cx="1368171" cy="1296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60260" y="306654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1"/>
                </a:moveTo>
                <a:lnTo>
                  <a:pt x="1368171" y="1296161"/>
                </a:lnTo>
                <a:lnTo>
                  <a:pt x="1368171" y="0"/>
                </a:lnTo>
                <a:lnTo>
                  <a:pt x="0" y="0"/>
                </a:lnTo>
                <a:lnTo>
                  <a:pt x="0" y="12961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70318" y="2689605"/>
            <a:ext cx="9512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56071" y="3655695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94995" y="3428"/>
                </a:lnTo>
                <a:lnTo>
                  <a:pt x="0" y="58927"/>
                </a:lnTo>
                <a:lnTo>
                  <a:pt x="101091" y="117855"/>
                </a:lnTo>
                <a:lnTo>
                  <a:pt x="108838" y="115823"/>
                </a:lnTo>
                <a:lnTo>
                  <a:pt x="115950" y="103631"/>
                </a:lnTo>
                <a:lnTo>
                  <a:pt x="113918" y="95884"/>
                </a:lnTo>
                <a:lnTo>
                  <a:pt x="72335" y="71627"/>
                </a:lnTo>
                <a:lnTo>
                  <a:pt x="25273" y="71627"/>
                </a:lnTo>
                <a:lnTo>
                  <a:pt x="25273" y="46227"/>
                </a:lnTo>
                <a:lnTo>
                  <a:pt x="72117" y="46227"/>
                </a:lnTo>
                <a:lnTo>
                  <a:pt x="113918" y="21843"/>
                </a:lnTo>
                <a:lnTo>
                  <a:pt x="115950" y="14096"/>
                </a:lnTo>
                <a:lnTo>
                  <a:pt x="112394" y="8000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7"/>
                </a:moveTo>
                <a:lnTo>
                  <a:pt x="25273" y="46227"/>
                </a:lnTo>
                <a:lnTo>
                  <a:pt x="25273" y="71627"/>
                </a:lnTo>
                <a:lnTo>
                  <a:pt x="72335" y="71627"/>
                </a:lnTo>
                <a:lnTo>
                  <a:pt x="69287" y="69849"/>
                </a:lnTo>
                <a:lnTo>
                  <a:pt x="31623" y="69849"/>
                </a:lnTo>
                <a:lnTo>
                  <a:pt x="31623" y="47878"/>
                </a:lnTo>
                <a:lnTo>
                  <a:pt x="69287" y="47878"/>
                </a:lnTo>
                <a:lnTo>
                  <a:pt x="72117" y="46227"/>
                </a:lnTo>
                <a:close/>
              </a:path>
              <a:path w="504190" h="118110">
                <a:moveTo>
                  <a:pt x="504189" y="46227"/>
                </a:moveTo>
                <a:lnTo>
                  <a:pt x="72117" y="46227"/>
                </a:lnTo>
                <a:lnTo>
                  <a:pt x="50455" y="58864"/>
                </a:lnTo>
                <a:lnTo>
                  <a:pt x="72335" y="71627"/>
                </a:lnTo>
                <a:lnTo>
                  <a:pt x="504189" y="71627"/>
                </a:lnTo>
                <a:lnTo>
                  <a:pt x="504189" y="46227"/>
                </a:lnTo>
                <a:close/>
              </a:path>
              <a:path w="504190" h="118110">
                <a:moveTo>
                  <a:pt x="31623" y="47878"/>
                </a:moveTo>
                <a:lnTo>
                  <a:pt x="31623" y="69849"/>
                </a:lnTo>
                <a:lnTo>
                  <a:pt x="50455" y="58864"/>
                </a:lnTo>
                <a:lnTo>
                  <a:pt x="31623" y="47878"/>
                </a:lnTo>
                <a:close/>
              </a:path>
              <a:path w="504190" h="118110">
                <a:moveTo>
                  <a:pt x="50455" y="58864"/>
                </a:moveTo>
                <a:lnTo>
                  <a:pt x="31623" y="69849"/>
                </a:lnTo>
                <a:lnTo>
                  <a:pt x="69287" y="69849"/>
                </a:lnTo>
                <a:lnTo>
                  <a:pt x="50455" y="58864"/>
                </a:lnTo>
                <a:close/>
              </a:path>
              <a:path w="504190" h="118110">
                <a:moveTo>
                  <a:pt x="69287" y="47878"/>
                </a:moveTo>
                <a:lnTo>
                  <a:pt x="31623" y="47878"/>
                </a:lnTo>
                <a:lnTo>
                  <a:pt x="50455" y="58864"/>
                </a:lnTo>
                <a:lnTo>
                  <a:pt x="69287" y="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1676400"/>
            <a:ext cx="4991100" cy="103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083945">
              <a:lnSpc>
                <a:spcPct val="100000"/>
              </a:lnSpc>
            </a:pPr>
            <a:r>
              <a:rPr spc="-5" dirty="0"/>
              <a:t>Properties </a:t>
            </a:r>
            <a:r>
              <a:rPr dirty="0"/>
              <a:t>of </a:t>
            </a:r>
            <a:r>
              <a:rPr spc="-15" dirty="0"/>
              <a:t>Bitcoin</a:t>
            </a:r>
            <a:r>
              <a:rPr spc="-90" dirty="0"/>
              <a:t> </a:t>
            </a:r>
            <a:r>
              <a:rPr spc="-5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546" y="1700796"/>
            <a:ext cx="4896485" cy="936625"/>
          </a:xfrm>
          <a:prstGeom prst="rect">
            <a:avLst/>
          </a:prstGeom>
          <a:solidFill>
            <a:srgbClr val="D99593"/>
          </a:solidFill>
          <a:ln w="952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1645">
              <a:lnSpc>
                <a:spcPts val="3175"/>
              </a:lnSpc>
            </a:pPr>
            <a:r>
              <a:rPr sz="3200" spc="-25" dirty="0">
                <a:latin typeface="Calibri"/>
                <a:cs typeface="Calibri"/>
              </a:rPr>
              <a:t>Transaction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irreversibility</a:t>
            </a:r>
            <a:endParaRPr sz="3200">
              <a:latin typeface="Calibri"/>
              <a:cs typeface="Calibri"/>
            </a:endParaRPr>
          </a:p>
          <a:p>
            <a:pPr marL="461645">
              <a:lnSpc>
                <a:spcPct val="100000"/>
              </a:lnSpc>
              <a:spcBef>
                <a:spcPts val="620"/>
              </a:spcBef>
            </a:pPr>
            <a:r>
              <a:rPr sz="2400" b="1" spc="-10" dirty="0">
                <a:latin typeface="Calibri"/>
                <a:cs typeface="Calibri"/>
              </a:rPr>
              <a:t>“NOBODY”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undo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5757164"/>
            <a:ext cx="31851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5" dirty="0">
                <a:latin typeface="Calibri"/>
                <a:cs typeface="Calibri"/>
              </a:rPr>
              <a:t>a 51%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509" y="3750817"/>
            <a:ext cx="3105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7988" y="3259835"/>
            <a:ext cx="1463039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8739" y="2816351"/>
            <a:ext cx="1691639" cy="2188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613" y="3284982"/>
            <a:ext cx="1368171" cy="1296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5613" y="328498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0984" y="3259835"/>
            <a:ext cx="1463039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0211" y="2816351"/>
            <a:ext cx="1691639" cy="21884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7846" y="3284982"/>
            <a:ext cx="1368171" cy="1296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7846" y="328498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1338" y="2908046"/>
            <a:ext cx="30708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84680" algn="l"/>
              </a:tabLst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	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3783" y="3874134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5" y="0"/>
                </a:moveTo>
                <a:lnTo>
                  <a:pt x="94996" y="3556"/>
                </a:lnTo>
                <a:lnTo>
                  <a:pt x="0" y="58927"/>
                </a:lnTo>
                <a:lnTo>
                  <a:pt x="94996" y="114300"/>
                </a:lnTo>
                <a:lnTo>
                  <a:pt x="100965" y="117856"/>
                </a:lnTo>
                <a:lnTo>
                  <a:pt x="108839" y="115823"/>
                </a:lnTo>
                <a:lnTo>
                  <a:pt x="112395" y="109727"/>
                </a:lnTo>
                <a:lnTo>
                  <a:pt x="115824" y="103758"/>
                </a:lnTo>
                <a:lnTo>
                  <a:pt x="113792" y="95884"/>
                </a:lnTo>
                <a:lnTo>
                  <a:pt x="72117" y="71627"/>
                </a:lnTo>
                <a:lnTo>
                  <a:pt x="25146" y="71627"/>
                </a:lnTo>
                <a:lnTo>
                  <a:pt x="25146" y="46227"/>
                </a:lnTo>
                <a:lnTo>
                  <a:pt x="72117" y="46227"/>
                </a:lnTo>
                <a:lnTo>
                  <a:pt x="107823" y="25400"/>
                </a:lnTo>
                <a:lnTo>
                  <a:pt x="113792" y="21843"/>
                </a:lnTo>
                <a:lnTo>
                  <a:pt x="115824" y="14096"/>
                </a:lnTo>
                <a:lnTo>
                  <a:pt x="112395" y="8127"/>
                </a:lnTo>
                <a:lnTo>
                  <a:pt x="108839" y="2031"/>
                </a:lnTo>
                <a:lnTo>
                  <a:pt x="100965" y="0"/>
                </a:lnTo>
                <a:close/>
              </a:path>
              <a:path w="504189" h="118110">
                <a:moveTo>
                  <a:pt x="72117" y="46227"/>
                </a:moveTo>
                <a:lnTo>
                  <a:pt x="25146" y="46227"/>
                </a:lnTo>
                <a:lnTo>
                  <a:pt x="25146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7"/>
                </a:lnTo>
                <a:close/>
              </a:path>
              <a:path w="504189" h="118110">
                <a:moveTo>
                  <a:pt x="504063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504063" y="71627"/>
                </a:lnTo>
                <a:lnTo>
                  <a:pt x="504063" y="46227"/>
                </a:lnTo>
                <a:close/>
              </a:path>
              <a:path w="504189" h="118110">
                <a:moveTo>
                  <a:pt x="31623" y="48006"/>
                </a:moveTo>
                <a:lnTo>
                  <a:pt x="31623" y="69850"/>
                </a:lnTo>
                <a:lnTo>
                  <a:pt x="50346" y="58927"/>
                </a:lnTo>
                <a:lnTo>
                  <a:pt x="31623" y="48006"/>
                </a:lnTo>
                <a:close/>
              </a:path>
              <a:path w="504189" h="118110">
                <a:moveTo>
                  <a:pt x="50346" y="58927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504189" h="118110">
                <a:moveTo>
                  <a:pt x="69069" y="48006"/>
                </a:moveTo>
                <a:lnTo>
                  <a:pt x="31623" y="48006"/>
                </a:lnTo>
                <a:lnTo>
                  <a:pt x="50346" y="58927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2120" y="4340352"/>
            <a:ext cx="1463040" cy="1391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0115" y="3896867"/>
            <a:ext cx="1597152" cy="2188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0126" y="4365091"/>
            <a:ext cx="1368171" cy="12961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0126" y="4365091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13603" y="3988561"/>
            <a:ext cx="11036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6017" y="3933063"/>
            <a:ext cx="874394" cy="1088390"/>
          </a:xfrm>
          <a:custGeom>
            <a:avLst/>
            <a:gdLst/>
            <a:ahLst/>
            <a:cxnLst/>
            <a:rect l="l" t="t" r="r" b="b"/>
            <a:pathLst>
              <a:path w="874395" h="1088389">
                <a:moveTo>
                  <a:pt x="31486" y="39332"/>
                </a:moveTo>
                <a:lnTo>
                  <a:pt x="35136" y="64177"/>
                </a:lnTo>
                <a:lnTo>
                  <a:pt x="854202" y="1088009"/>
                </a:lnTo>
                <a:lnTo>
                  <a:pt x="874014" y="1072134"/>
                </a:lnTo>
                <a:lnTo>
                  <a:pt x="55042" y="48419"/>
                </a:lnTo>
                <a:lnTo>
                  <a:pt x="31486" y="39332"/>
                </a:lnTo>
                <a:close/>
              </a:path>
              <a:path w="874395" h="1088389">
                <a:moveTo>
                  <a:pt x="0" y="0"/>
                </a:moveTo>
                <a:lnTo>
                  <a:pt x="17018" y="115697"/>
                </a:lnTo>
                <a:lnTo>
                  <a:pt x="23495" y="120523"/>
                </a:lnTo>
                <a:lnTo>
                  <a:pt x="37337" y="118491"/>
                </a:lnTo>
                <a:lnTo>
                  <a:pt x="42164" y="112013"/>
                </a:lnTo>
                <a:lnTo>
                  <a:pt x="35136" y="64177"/>
                </a:lnTo>
                <a:lnTo>
                  <a:pt x="5842" y="27559"/>
                </a:lnTo>
                <a:lnTo>
                  <a:pt x="25654" y="11684"/>
                </a:lnTo>
                <a:lnTo>
                  <a:pt x="30355" y="11684"/>
                </a:lnTo>
                <a:lnTo>
                  <a:pt x="0" y="0"/>
                </a:lnTo>
                <a:close/>
              </a:path>
              <a:path w="874395" h="1088389">
                <a:moveTo>
                  <a:pt x="30355" y="11684"/>
                </a:moveTo>
                <a:lnTo>
                  <a:pt x="25654" y="11684"/>
                </a:lnTo>
                <a:lnTo>
                  <a:pt x="55042" y="48419"/>
                </a:lnTo>
                <a:lnTo>
                  <a:pt x="99949" y="65786"/>
                </a:lnTo>
                <a:lnTo>
                  <a:pt x="107315" y="62484"/>
                </a:lnTo>
                <a:lnTo>
                  <a:pt x="109855" y="55880"/>
                </a:lnTo>
                <a:lnTo>
                  <a:pt x="112395" y="49403"/>
                </a:lnTo>
                <a:lnTo>
                  <a:pt x="109093" y="42037"/>
                </a:lnTo>
                <a:lnTo>
                  <a:pt x="30355" y="11684"/>
                </a:lnTo>
                <a:close/>
              </a:path>
              <a:path w="874395" h="1088389">
                <a:moveTo>
                  <a:pt x="25654" y="11684"/>
                </a:moveTo>
                <a:lnTo>
                  <a:pt x="5842" y="27559"/>
                </a:lnTo>
                <a:lnTo>
                  <a:pt x="35136" y="64177"/>
                </a:lnTo>
                <a:lnTo>
                  <a:pt x="31486" y="39332"/>
                </a:lnTo>
                <a:lnTo>
                  <a:pt x="11176" y="31495"/>
                </a:lnTo>
                <a:lnTo>
                  <a:pt x="28321" y="17780"/>
                </a:lnTo>
                <a:lnTo>
                  <a:pt x="30530" y="17780"/>
                </a:lnTo>
                <a:lnTo>
                  <a:pt x="25654" y="11684"/>
                </a:lnTo>
                <a:close/>
              </a:path>
              <a:path w="874395" h="1088389">
                <a:moveTo>
                  <a:pt x="30530" y="17780"/>
                </a:moveTo>
                <a:lnTo>
                  <a:pt x="28321" y="17780"/>
                </a:lnTo>
                <a:lnTo>
                  <a:pt x="31486" y="39332"/>
                </a:lnTo>
                <a:lnTo>
                  <a:pt x="55042" y="48419"/>
                </a:lnTo>
                <a:lnTo>
                  <a:pt x="30530" y="17780"/>
                </a:lnTo>
                <a:close/>
              </a:path>
              <a:path w="874395" h="1088389">
                <a:moveTo>
                  <a:pt x="28321" y="17780"/>
                </a:moveTo>
                <a:lnTo>
                  <a:pt x="11176" y="31495"/>
                </a:lnTo>
                <a:lnTo>
                  <a:pt x="31486" y="39332"/>
                </a:lnTo>
                <a:lnTo>
                  <a:pt x="28321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32120" y="2468879"/>
            <a:ext cx="1463040" cy="1389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8215" y="2023872"/>
            <a:ext cx="1520952" cy="21884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80126" y="2492882"/>
            <a:ext cx="1368171" cy="12961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0126" y="2492882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51703" y="2115946"/>
            <a:ext cx="10274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16017" y="3131566"/>
            <a:ext cx="873125" cy="802005"/>
          </a:xfrm>
          <a:custGeom>
            <a:avLst/>
            <a:gdLst/>
            <a:ahLst/>
            <a:cxnLst/>
            <a:rect l="l" t="t" r="r" b="b"/>
            <a:pathLst>
              <a:path w="873125" h="802004">
                <a:moveTo>
                  <a:pt x="41783" y="686054"/>
                </a:moveTo>
                <a:lnTo>
                  <a:pt x="34671" y="689737"/>
                </a:lnTo>
                <a:lnTo>
                  <a:pt x="32512" y="696468"/>
                </a:lnTo>
                <a:lnTo>
                  <a:pt x="0" y="801497"/>
                </a:lnTo>
                <a:lnTo>
                  <a:pt x="35035" y="793877"/>
                </a:lnTo>
                <a:lnTo>
                  <a:pt x="27051" y="793877"/>
                </a:lnTo>
                <a:lnTo>
                  <a:pt x="9906" y="775081"/>
                </a:lnTo>
                <a:lnTo>
                  <a:pt x="44559" y="743316"/>
                </a:lnTo>
                <a:lnTo>
                  <a:pt x="56769" y="703961"/>
                </a:lnTo>
                <a:lnTo>
                  <a:pt x="58928" y="697357"/>
                </a:lnTo>
                <a:lnTo>
                  <a:pt x="55118" y="690245"/>
                </a:lnTo>
                <a:lnTo>
                  <a:pt x="48387" y="688086"/>
                </a:lnTo>
                <a:lnTo>
                  <a:pt x="41783" y="686054"/>
                </a:lnTo>
                <a:close/>
              </a:path>
              <a:path w="873125" h="802004">
                <a:moveTo>
                  <a:pt x="44559" y="743316"/>
                </a:moveTo>
                <a:lnTo>
                  <a:pt x="9906" y="775081"/>
                </a:lnTo>
                <a:lnTo>
                  <a:pt x="27051" y="793877"/>
                </a:lnTo>
                <a:lnTo>
                  <a:pt x="33147" y="788289"/>
                </a:lnTo>
                <a:lnTo>
                  <a:pt x="30607" y="788289"/>
                </a:lnTo>
                <a:lnTo>
                  <a:pt x="15875" y="772033"/>
                </a:lnTo>
                <a:lnTo>
                  <a:pt x="37076" y="767436"/>
                </a:lnTo>
                <a:lnTo>
                  <a:pt x="44559" y="743316"/>
                </a:lnTo>
                <a:close/>
              </a:path>
              <a:path w="873125" h="802004">
                <a:moveTo>
                  <a:pt x="108839" y="751840"/>
                </a:moveTo>
                <a:lnTo>
                  <a:pt x="61726" y="762091"/>
                </a:lnTo>
                <a:lnTo>
                  <a:pt x="27051" y="793877"/>
                </a:lnTo>
                <a:lnTo>
                  <a:pt x="35035" y="793877"/>
                </a:lnTo>
                <a:lnTo>
                  <a:pt x="107442" y="778129"/>
                </a:lnTo>
                <a:lnTo>
                  <a:pt x="114300" y="776732"/>
                </a:lnTo>
                <a:lnTo>
                  <a:pt x="118618" y="769874"/>
                </a:lnTo>
                <a:lnTo>
                  <a:pt x="117094" y="763016"/>
                </a:lnTo>
                <a:lnTo>
                  <a:pt x="115697" y="756158"/>
                </a:lnTo>
                <a:lnTo>
                  <a:pt x="108839" y="751840"/>
                </a:lnTo>
                <a:close/>
              </a:path>
              <a:path w="873125" h="802004">
                <a:moveTo>
                  <a:pt x="37076" y="767436"/>
                </a:moveTo>
                <a:lnTo>
                  <a:pt x="15875" y="772033"/>
                </a:lnTo>
                <a:lnTo>
                  <a:pt x="30607" y="788289"/>
                </a:lnTo>
                <a:lnTo>
                  <a:pt x="37076" y="767436"/>
                </a:lnTo>
                <a:close/>
              </a:path>
              <a:path w="873125" h="802004">
                <a:moveTo>
                  <a:pt x="61726" y="762091"/>
                </a:moveTo>
                <a:lnTo>
                  <a:pt x="37076" y="767436"/>
                </a:lnTo>
                <a:lnTo>
                  <a:pt x="30607" y="788289"/>
                </a:lnTo>
                <a:lnTo>
                  <a:pt x="33147" y="788289"/>
                </a:lnTo>
                <a:lnTo>
                  <a:pt x="61726" y="762091"/>
                </a:lnTo>
                <a:close/>
              </a:path>
              <a:path w="873125" h="802004">
                <a:moveTo>
                  <a:pt x="855472" y="0"/>
                </a:moveTo>
                <a:lnTo>
                  <a:pt x="44559" y="743316"/>
                </a:lnTo>
                <a:lnTo>
                  <a:pt x="37076" y="767436"/>
                </a:lnTo>
                <a:lnTo>
                  <a:pt x="61726" y="762091"/>
                </a:lnTo>
                <a:lnTo>
                  <a:pt x="872617" y="18796"/>
                </a:lnTo>
                <a:lnTo>
                  <a:pt x="85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05116" y="4340352"/>
            <a:ext cx="1463040" cy="13914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0188" y="3680459"/>
            <a:ext cx="1136903" cy="26258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2359" y="4365091"/>
            <a:ext cx="1368171" cy="12961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2359" y="4365091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07197" y="3768090"/>
            <a:ext cx="66230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B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spc="-5" dirty="0">
                <a:latin typeface="Calibri"/>
                <a:cs typeface="Calibri"/>
              </a:rPr>
              <a:t>ock  </a:t>
            </a:r>
            <a:r>
              <a:rPr sz="2300" dirty="0">
                <a:latin typeface="Calibri"/>
                <a:cs typeface="Calibri"/>
              </a:rPr>
              <a:t>N+1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48169" y="4954270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94996" y="3428"/>
                </a:lnTo>
                <a:lnTo>
                  <a:pt x="0" y="58927"/>
                </a:lnTo>
                <a:lnTo>
                  <a:pt x="101091" y="117855"/>
                </a:lnTo>
                <a:lnTo>
                  <a:pt x="108838" y="115823"/>
                </a:lnTo>
                <a:lnTo>
                  <a:pt x="115950" y="103631"/>
                </a:lnTo>
                <a:lnTo>
                  <a:pt x="113919" y="95884"/>
                </a:lnTo>
                <a:lnTo>
                  <a:pt x="72335" y="71627"/>
                </a:lnTo>
                <a:lnTo>
                  <a:pt x="25273" y="71627"/>
                </a:lnTo>
                <a:lnTo>
                  <a:pt x="25273" y="46227"/>
                </a:lnTo>
                <a:lnTo>
                  <a:pt x="72117" y="46227"/>
                </a:lnTo>
                <a:lnTo>
                  <a:pt x="113919" y="21843"/>
                </a:lnTo>
                <a:lnTo>
                  <a:pt x="115950" y="14096"/>
                </a:lnTo>
                <a:lnTo>
                  <a:pt x="112395" y="8000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117" y="46227"/>
                </a:moveTo>
                <a:lnTo>
                  <a:pt x="25273" y="46227"/>
                </a:lnTo>
                <a:lnTo>
                  <a:pt x="25273" y="71627"/>
                </a:lnTo>
                <a:lnTo>
                  <a:pt x="72335" y="71627"/>
                </a:lnTo>
                <a:lnTo>
                  <a:pt x="69287" y="69849"/>
                </a:lnTo>
                <a:lnTo>
                  <a:pt x="31623" y="69849"/>
                </a:lnTo>
                <a:lnTo>
                  <a:pt x="31623" y="47878"/>
                </a:lnTo>
                <a:lnTo>
                  <a:pt x="69287" y="47878"/>
                </a:lnTo>
                <a:lnTo>
                  <a:pt x="72117" y="46227"/>
                </a:lnTo>
                <a:close/>
              </a:path>
              <a:path w="504190" h="118110">
                <a:moveTo>
                  <a:pt x="504189" y="46227"/>
                </a:moveTo>
                <a:lnTo>
                  <a:pt x="72117" y="46227"/>
                </a:lnTo>
                <a:lnTo>
                  <a:pt x="50455" y="58864"/>
                </a:lnTo>
                <a:lnTo>
                  <a:pt x="72335" y="71627"/>
                </a:lnTo>
                <a:lnTo>
                  <a:pt x="504189" y="71627"/>
                </a:lnTo>
                <a:lnTo>
                  <a:pt x="504189" y="46227"/>
                </a:lnTo>
                <a:close/>
              </a:path>
              <a:path w="504190" h="118110">
                <a:moveTo>
                  <a:pt x="31623" y="47878"/>
                </a:moveTo>
                <a:lnTo>
                  <a:pt x="31623" y="69849"/>
                </a:lnTo>
                <a:lnTo>
                  <a:pt x="50455" y="58864"/>
                </a:lnTo>
                <a:lnTo>
                  <a:pt x="31623" y="47878"/>
                </a:lnTo>
                <a:close/>
              </a:path>
              <a:path w="504190" h="118110">
                <a:moveTo>
                  <a:pt x="50455" y="58864"/>
                </a:moveTo>
                <a:lnTo>
                  <a:pt x="31623" y="69849"/>
                </a:lnTo>
                <a:lnTo>
                  <a:pt x="69287" y="69849"/>
                </a:lnTo>
                <a:lnTo>
                  <a:pt x="50455" y="58864"/>
                </a:lnTo>
                <a:close/>
              </a:path>
              <a:path w="504190" h="118110">
                <a:moveTo>
                  <a:pt x="69287" y="47878"/>
                </a:moveTo>
                <a:lnTo>
                  <a:pt x="31623" y="47878"/>
                </a:lnTo>
                <a:lnTo>
                  <a:pt x="50455" y="58864"/>
                </a:lnTo>
                <a:lnTo>
                  <a:pt x="69287" y="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1523" y="4916423"/>
            <a:ext cx="310896" cy="330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8386" y="4941201"/>
            <a:ext cx="216535" cy="235585"/>
          </a:xfrm>
          <a:custGeom>
            <a:avLst/>
            <a:gdLst/>
            <a:ahLst/>
            <a:cxnLst/>
            <a:rect l="l" t="t" r="r" b="b"/>
            <a:pathLst>
              <a:path w="216534" h="235585">
                <a:moveTo>
                  <a:pt x="0" y="235191"/>
                </a:moveTo>
                <a:lnTo>
                  <a:pt x="216026" y="235191"/>
                </a:lnTo>
                <a:lnTo>
                  <a:pt x="216026" y="0"/>
                </a:lnTo>
                <a:lnTo>
                  <a:pt x="0" y="0"/>
                </a:lnTo>
                <a:lnTo>
                  <a:pt x="0" y="23519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68386" y="4941201"/>
            <a:ext cx="216535" cy="235585"/>
          </a:xfrm>
          <a:custGeom>
            <a:avLst/>
            <a:gdLst/>
            <a:ahLst/>
            <a:cxnLst/>
            <a:rect l="l" t="t" r="r" b="b"/>
            <a:pathLst>
              <a:path w="216534" h="235585">
                <a:moveTo>
                  <a:pt x="0" y="235191"/>
                </a:moveTo>
                <a:lnTo>
                  <a:pt x="216026" y="235191"/>
                </a:lnTo>
                <a:lnTo>
                  <a:pt x="216026" y="0"/>
                </a:lnTo>
                <a:lnTo>
                  <a:pt x="0" y="0"/>
                </a:lnTo>
                <a:lnTo>
                  <a:pt x="0" y="23519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1344" y="3003804"/>
            <a:ext cx="310896" cy="3520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8207" y="3028695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5" h="256539">
                <a:moveTo>
                  <a:pt x="0" y="256286"/>
                </a:moveTo>
                <a:lnTo>
                  <a:pt x="216026" y="256286"/>
                </a:lnTo>
                <a:lnTo>
                  <a:pt x="216026" y="0"/>
                </a:lnTo>
                <a:lnTo>
                  <a:pt x="0" y="0"/>
                </a:lnTo>
                <a:lnTo>
                  <a:pt x="0" y="256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8207" y="3028695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5" h="256539">
                <a:moveTo>
                  <a:pt x="0" y="256286"/>
                </a:moveTo>
                <a:lnTo>
                  <a:pt x="216026" y="256286"/>
                </a:lnTo>
                <a:lnTo>
                  <a:pt x="216026" y="0"/>
                </a:lnTo>
                <a:lnTo>
                  <a:pt x="0" y="0"/>
                </a:lnTo>
                <a:lnTo>
                  <a:pt x="0" y="25628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17028" y="5353939"/>
            <a:ext cx="118110" cy="667385"/>
          </a:xfrm>
          <a:custGeom>
            <a:avLst/>
            <a:gdLst/>
            <a:ahLst/>
            <a:cxnLst/>
            <a:rect l="l" t="t" r="r" b="b"/>
            <a:pathLst>
              <a:path w="118109" h="667385">
                <a:moveTo>
                  <a:pt x="58991" y="50455"/>
                </a:moveTo>
                <a:lnTo>
                  <a:pt x="46354" y="72117"/>
                </a:lnTo>
                <a:lnTo>
                  <a:pt x="46354" y="667346"/>
                </a:lnTo>
                <a:lnTo>
                  <a:pt x="71754" y="667346"/>
                </a:lnTo>
                <a:lnTo>
                  <a:pt x="71627" y="72117"/>
                </a:lnTo>
                <a:lnTo>
                  <a:pt x="58991" y="50455"/>
                </a:lnTo>
                <a:close/>
              </a:path>
              <a:path w="118109" h="667385">
                <a:moveTo>
                  <a:pt x="59054" y="0"/>
                </a:moveTo>
                <a:lnTo>
                  <a:pt x="0" y="101092"/>
                </a:lnTo>
                <a:lnTo>
                  <a:pt x="2031" y="108839"/>
                </a:lnTo>
                <a:lnTo>
                  <a:pt x="14224" y="115951"/>
                </a:lnTo>
                <a:lnTo>
                  <a:pt x="21971" y="113919"/>
                </a:lnTo>
                <a:lnTo>
                  <a:pt x="46227" y="72335"/>
                </a:lnTo>
                <a:lnTo>
                  <a:pt x="46354" y="25273"/>
                </a:lnTo>
                <a:lnTo>
                  <a:pt x="73786" y="25273"/>
                </a:lnTo>
                <a:lnTo>
                  <a:pt x="59054" y="0"/>
                </a:lnTo>
                <a:close/>
              </a:path>
              <a:path w="118109" h="667385">
                <a:moveTo>
                  <a:pt x="73786" y="25273"/>
                </a:moveTo>
                <a:lnTo>
                  <a:pt x="71754" y="25273"/>
                </a:lnTo>
                <a:lnTo>
                  <a:pt x="71754" y="72335"/>
                </a:lnTo>
                <a:lnTo>
                  <a:pt x="96012" y="113919"/>
                </a:lnTo>
                <a:lnTo>
                  <a:pt x="103758" y="115951"/>
                </a:lnTo>
                <a:lnTo>
                  <a:pt x="115950" y="108839"/>
                </a:lnTo>
                <a:lnTo>
                  <a:pt x="117982" y="101092"/>
                </a:lnTo>
                <a:lnTo>
                  <a:pt x="73786" y="25273"/>
                </a:lnTo>
                <a:close/>
              </a:path>
              <a:path w="118109" h="667385">
                <a:moveTo>
                  <a:pt x="71754" y="31623"/>
                </a:moveTo>
                <a:lnTo>
                  <a:pt x="69976" y="31623"/>
                </a:lnTo>
                <a:lnTo>
                  <a:pt x="58991" y="50455"/>
                </a:lnTo>
                <a:lnTo>
                  <a:pt x="71754" y="72335"/>
                </a:lnTo>
                <a:lnTo>
                  <a:pt x="71754" y="31623"/>
                </a:lnTo>
                <a:close/>
              </a:path>
              <a:path w="118109" h="667385">
                <a:moveTo>
                  <a:pt x="71754" y="25273"/>
                </a:moveTo>
                <a:lnTo>
                  <a:pt x="46354" y="25273"/>
                </a:lnTo>
                <a:lnTo>
                  <a:pt x="46354" y="72117"/>
                </a:lnTo>
                <a:lnTo>
                  <a:pt x="58991" y="50455"/>
                </a:lnTo>
                <a:lnTo>
                  <a:pt x="48005" y="31623"/>
                </a:lnTo>
                <a:lnTo>
                  <a:pt x="71754" y="31623"/>
                </a:lnTo>
                <a:lnTo>
                  <a:pt x="71754" y="25273"/>
                </a:lnTo>
                <a:close/>
              </a:path>
              <a:path w="118109" h="667385">
                <a:moveTo>
                  <a:pt x="69976" y="31623"/>
                </a:moveTo>
                <a:lnTo>
                  <a:pt x="48005" y="31623"/>
                </a:lnTo>
                <a:lnTo>
                  <a:pt x="58991" y="50455"/>
                </a:lnTo>
                <a:lnTo>
                  <a:pt x="69976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12863" y="1943353"/>
            <a:ext cx="144970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Original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52564" y="5955182"/>
            <a:ext cx="145034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Reversed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44107" y="2735579"/>
            <a:ext cx="1587500" cy="450215"/>
          </a:xfrm>
          <a:custGeom>
            <a:avLst/>
            <a:gdLst/>
            <a:ahLst/>
            <a:cxnLst/>
            <a:rect l="l" t="t" r="r" b="b"/>
            <a:pathLst>
              <a:path w="1587500" h="450214">
                <a:moveTo>
                  <a:pt x="91312" y="335788"/>
                </a:moveTo>
                <a:lnTo>
                  <a:pt x="83312" y="335788"/>
                </a:lnTo>
                <a:lnTo>
                  <a:pt x="78359" y="340741"/>
                </a:lnTo>
                <a:lnTo>
                  <a:pt x="0" y="417957"/>
                </a:lnTo>
                <a:lnTo>
                  <a:pt x="112521" y="449961"/>
                </a:lnTo>
                <a:lnTo>
                  <a:pt x="119634" y="446150"/>
                </a:lnTo>
                <a:lnTo>
                  <a:pt x="121538" y="439420"/>
                </a:lnTo>
                <a:lnTo>
                  <a:pt x="123443" y="432562"/>
                </a:lnTo>
                <a:lnTo>
                  <a:pt x="119507" y="425577"/>
                </a:lnTo>
                <a:lnTo>
                  <a:pt x="114146" y="424053"/>
                </a:lnTo>
                <a:lnTo>
                  <a:pt x="27558" y="424053"/>
                </a:lnTo>
                <a:lnTo>
                  <a:pt x="21335" y="399415"/>
                </a:lnTo>
                <a:lnTo>
                  <a:pt x="66778" y="387778"/>
                </a:lnTo>
                <a:lnTo>
                  <a:pt x="96138" y="358775"/>
                </a:lnTo>
                <a:lnTo>
                  <a:pt x="101218" y="353822"/>
                </a:lnTo>
                <a:lnTo>
                  <a:pt x="101218" y="345821"/>
                </a:lnTo>
                <a:lnTo>
                  <a:pt x="96142" y="340741"/>
                </a:lnTo>
                <a:lnTo>
                  <a:pt x="91312" y="335788"/>
                </a:lnTo>
                <a:close/>
              </a:path>
              <a:path w="1587500" h="450214">
                <a:moveTo>
                  <a:pt x="66778" y="387778"/>
                </a:moveTo>
                <a:lnTo>
                  <a:pt x="21335" y="399415"/>
                </a:lnTo>
                <a:lnTo>
                  <a:pt x="27558" y="424053"/>
                </a:lnTo>
                <a:lnTo>
                  <a:pt x="40450" y="420750"/>
                </a:lnTo>
                <a:lnTo>
                  <a:pt x="33400" y="420750"/>
                </a:lnTo>
                <a:lnTo>
                  <a:pt x="27939" y="399542"/>
                </a:lnTo>
                <a:lnTo>
                  <a:pt x="54870" y="399542"/>
                </a:lnTo>
                <a:lnTo>
                  <a:pt x="66778" y="387778"/>
                </a:lnTo>
                <a:close/>
              </a:path>
              <a:path w="1587500" h="450214">
                <a:moveTo>
                  <a:pt x="73110" y="412385"/>
                </a:moveTo>
                <a:lnTo>
                  <a:pt x="27558" y="424053"/>
                </a:lnTo>
                <a:lnTo>
                  <a:pt x="114146" y="424053"/>
                </a:lnTo>
                <a:lnTo>
                  <a:pt x="73110" y="412385"/>
                </a:lnTo>
                <a:close/>
              </a:path>
              <a:path w="1587500" h="450214">
                <a:moveTo>
                  <a:pt x="27939" y="399542"/>
                </a:moveTo>
                <a:lnTo>
                  <a:pt x="33400" y="420750"/>
                </a:lnTo>
                <a:lnTo>
                  <a:pt x="48851" y="405487"/>
                </a:lnTo>
                <a:lnTo>
                  <a:pt x="27939" y="399542"/>
                </a:lnTo>
                <a:close/>
              </a:path>
              <a:path w="1587500" h="450214">
                <a:moveTo>
                  <a:pt x="48851" y="405487"/>
                </a:moveTo>
                <a:lnTo>
                  <a:pt x="33400" y="420750"/>
                </a:lnTo>
                <a:lnTo>
                  <a:pt x="40450" y="420750"/>
                </a:lnTo>
                <a:lnTo>
                  <a:pt x="73110" y="412385"/>
                </a:lnTo>
                <a:lnTo>
                  <a:pt x="48851" y="405487"/>
                </a:lnTo>
                <a:close/>
              </a:path>
              <a:path w="1587500" h="450214">
                <a:moveTo>
                  <a:pt x="1581149" y="0"/>
                </a:moveTo>
                <a:lnTo>
                  <a:pt x="66778" y="387778"/>
                </a:lnTo>
                <a:lnTo>
                  <a:pt x="48851" y="405487"/>
                </a:lnTo>
                <a:lnTo>
                  <a:pt x="73110" y="412385"/>
                </a:lnTo>
                <a:lnTo>
                  <a:pt x="1587372" y="24511"/>
                </a:lnTo>
                <a:lnTo>
                  <a:pt x="1581149" y="0"/>
                </a:lnTo>
                <a:close/>
              </a:path>
              <a:path w="1587500" h="450214">
                <a:moveTo>
                  <a:pt x="54870" y="399542"/>
                </a:moveTo>
                <a:lnTo>
                  <a:pt x="27939" y="399542"/>
                </a:lnTo>
                <a:lnTo>
                  <a:pt x="48851" y="405487"/>
                </a:lnTo>
                <a:lnTo>
                  <a:pt x="54870" y="399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1" y="1676400"/>
            <a:ext cx="8016240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546" y="1700796"/>
            <a:ext cx="7920990" cy="936625"/>
          </a:xfrm>
          <a:custGeom>
            <a:avLst/>
            <a:gdLst/>
            <a:ahLst/>
            <a:cxnLst/>
            <a:rect l="l" t="t" r="r" b="b"/>
            <a:pathLst>
              <a:path w="7920990" h="936625">
                <a:moveTo>
                  <a:pt x="0" y="936104"/>
                </a:moveTo>
                <a:lnTo>
                  <a:pt x="7920863" y="936104"/>
                </a:lnTo>
                <a:lnTo>
                  <a:pt x="7920863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1700796"/>
            <a:ext cx="7920990" cy="936625"/>
          </a:xfrm>
          <a:custGeom>
            <a:avLst/>
            <a:gdLst/>
            <a:ahLst/>
            <a:cxnLst/>
            <a:rect l="l" t="t" r="r" b="b"/>
            <a:pathLst>
              <a:path w="7920990" h="936625">
                <a:moveTo>
                  <a:pt x="0" y="936104"/>
                </a:moveTo>
                <a:lnTo>
                  <a:pt x="7920863" y="936104"/>
                </a:lnTo>
                <a:lnTo>
                  <a:pt x="7920863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1083945">
              <a:lnSpc>
                <a:spcPct val="100000"/>
              </a:lnSpc>
            </a:pPr>
            <a:r>
              <a:rPr spc="-5" dirty="0"/>
              <a:t>Properties </a:t>
            </a:r>
            <a:r>
              <a:rPr dirty="0"/>
              <a:t>of </a:t>
            </a:r>
            <a:r>
              <a:rPr spc="-15" dirty="0"/>
              <a:t>Bitcoin</a:t>
            </a:r>
            <a:r>
              <a:rPr spc="-90" dirty="0"/>
              <a:t> </a:t>
            </a:r>
            <a:r>
              <a:rPr spc="-5" dirty="0"/>
              <a:t>(3/3)</a:t>
            </a:r>
          </a:p>
        </p:txBody>
      </p:sp>
      <p:sp>
        <p:nvSpPr>
          <p:cNvPr id="6" name="object 6"/>
          <p:cNvSpPr/>
          <p:nvPr/>
        </p:nvSpPr>
        <p:spPr>
          <a:xfrm>
            <a:off x="1211580" y="3044951"/>
            <a:ext cx="1463040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2332" y="2599944"/>
            <a:ext cx="1691639" cy="2188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9636" y="3068954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9636" y="3068954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4576" y="3044951"/>
            <a:ext cx="1463039" cy="1389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3804" y="2599944"/>
            <a:ext cx="1691640" cy="2188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820" y="3068954"/>
            <a:ext cx="1368170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1820" y="3068954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0" y="1296162"/>
                </a:lnTo>
                <a:lnTo>
                  <a:pt x="136817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7757" y="3658108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824" y="103759"/>
                </a:lnTo>
                <a:lnTo>
                  <a:pt x="113792" y="95885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13792" y="21971"/>
                </a:lnTo>
                <a:lnTo>
                  <a:pt x="115824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504189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504189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504189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6047" y="3044951"/>
            <a:ext cx="1463039" cy="1389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0244" y="2599944"/>
            <a:ext cx="1444752" cy="2188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4053" y="3068954"/>
            <a:ext cx="1368171" cy="1296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4053" y="3068954"/>
            <a:ext cx="1368425" cy="1296670"/>
          </a:xfrm>
          <a:custGeom>
            <a:avLst/>
            <a:gdLst/>
            <a:ahLst/>
            <a:cxnLst/>
            <a:rect l="l" t="t" r="r" b="b"/>
            <a:pathLst>
              <a:path w="1368425" h="1296670">
                <a:moveTo>
                  <a:pt x="0" y="1296162"/>
                </a:moveTo>
                <a:lnTo>
                  <a:pt x="1368171" y="1296162"/>
                </a:lnTo>
                <a:lnTo>
                  <a:pt x="1368171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2406" y="1621154"/>
            <a:ext cx="667702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No </a:t>
            </a:r>
            <a:r>
              <a:rPr sz="3200" spc="-5" dirty="0">
                <a:latin typeface="Calibri"/>
                <a:cs typeface="Calibri"/>
              </a:rPr>
              <a:t>Double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Spending</a:t>
            </a:r>
            <a:endParaRPr sz="32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620"/>
              </a:spcBef>
            </a:pPr>
            <a:r>
              <a:rPr sz="2400" b="1" spc="-15" dirty="0">
                <a:latin typeface="Calibri"/>
                <a:cs typeface="Calibri"/>
              </a:rPr>
              <a:t>NOBODY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spend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value 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  <a:p>
            <a:pPr marL="594995">
              <a:lnSpc>
                <a:spcPct val="100000"/>
              </a:lnSpc>
              <a:spcBef>
                <a:spcPts val="1090"/>
              </a:spcBef>
              <a:tabLst>
                <a:tab pos="2467610" algn="l"/>
                <a:tab pos="4463415" algn="l"/>
              </a:tabLst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N-2	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N-1	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 .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99990" y="3658108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89" h="118110">
                <a:moveTo>
                  <a:pt x="100964" y="0"/>
                </a:moveTo>
                <a:lnTo>
                  <a:pt x="94996" y="3556"/>
                </a:lnTo>
                <a:lnTo>
                  <a:pt x="0" y="58928"/>
                </a:lnTo>
                <a:lnTo>
                  <a:pt x="94996" y="114300"/>
                </a:lnTo>
                <a:lnTo>
                  <a:pt x="100964" y="117856"/>
                </a:lnTo>
                <a:lnTo>
                  <a:pt x="108838" y="115824"/>
                </a:lnTo>
                <a:lnTo>
                  <a:pt x="112268" y="109728"/>
                </a:lnTo>
                <a:lnTo>
                  <a:pt x="115824" y="103759"/>
                </a:lnTo>
                <a:lnTo>
                  <a:pt x="113792" y="95885"/>
                </a:lnTo>
                <a:lnTo>
                  <a:pt x="107696" y="92456"/>
                </a:lnTo>
                <a:lnTo>
                  <a:pt x="71990" y="71628"/>
                </a:lnTo>
                <a:lnTo>
                  <a:pt x="25146" y="71628"/>
                </a:lnTo>
                <a:lnTo>
                  <a:pt x="25146" y="46228"/>
                </a:lnTo>
                <a:lnTo>
                  <a:pt x="71990" y="46228"/>
                </a:lnTo>
                <a:lnTo>
                  <a:pt x="107696" y="25400"/>
                </a:lnTo>
                <a:lnTo>
                  <a:pt x="113792" y="21971"/>
                </a:lnTo>
                <a:lnTo>
                  <a:pt x="115824" y="14097"/>
                </a:lnTo>
                <a:lnTo>
                  <a:pt x="112268" y="8128"/>
                </a:lnTo>
                <a:lnTo>
                  <a:pt x="108838" y="2032"/>
                </a:lnTo>
                <a:lnTo>
                  <a:pt x="100964" y="0"/>
                </a:lnTo>
                <a:close/>
              </a:path>
              <a:path w="504189" h="118110">
                <a:moveTo>
                  <a:pt x="71990" y="46228"/>
                </a:moveTo>
                <a:lnTo>
                  <a:pt x="25146" y="46228"/>
                </a:lnTo>
                <a:lnTo>
                  <a:pt x="25146" y="71628"/>
                </a:lnTo>
                <a:lnTo>
                  <a:pt x="71990" y="71628"/>
                </a:lnTo>
                <a:lnTo>
                  <a:pt x="68942" y="69850"/>
                </a:lnTo>
                <a:lnTo>
                  <a:pt x="31496" y="69850"/>
                </a:lnTo>
                <a:lnTo>
                  <a:pt x="31496" y="48006"/>
                </a:lnTo>
                <a:lnTo>
                  <a:pt x="68942" y="48006"/>
                </a:lnTo>
                <a:lnTo>
                  <a:pt x="71990" y="46228"/>
                </a:lnTo>
                <a:close/>
              </a:path>
              <a:path w="504189" h="118110">
                <a:moveTo>
                  <a:pt x="504063" y="46228"/>
                </a:moveTo>
                <a:lnTo>
                  <a:pt x="71990" y="46228"/>
                </a:lnTo>
                <a:lnTo>
                  <a:pt x="50219" y="58928"/>
                </a:lnTo>
                <a:lnTo>
                  <a:pt x="71990" y="71628"/>
                </a:lnTo>
                <a:lnTo>
                  <a:pt x="504063" y="71628"/>
                </a:lnTo>
                <a:lnTo>
                  <a:pt x="504063" y="46228"/>
                </a:lnTo>
                <a:close/>
              </a:path>
              <a:path w="504189" h="118110">
                <a:moveTo>
                  <a:pt x="31496" y="48006"/>
                </a:moveTo>
                <a:lnTo>
                  <a:pt x="31496" y="69850"/>
                </a:lnTo>
                <a:lnTo>
                  <a:pt x="50219" y="58928"/>
                </a:lnTo>
                <a:lnTo>
                  <a:pt x="31496" y="48006"/>
                </a:lnTo>
                <a:close/>
              </a:path>
              <a:path w="504189" h="118110">
                <a:moveTo>
                  <a:pt x="50219" y="58928"/>
                </a:moveTo>
                <a:lnTo>
                  <a:pt x="31496" y="69850"/>
                </a:lnTo>
                <a:lnTo>
                  <a:pt x="68942" y="69850"/>
                </a:lnTo>
                <a:lnTo>
                  <a:pt x="50219" y="58928"/>
                </a:lnTo>
                <a:close/>
              </a:path>
              <a:path w="504189" h="118110">
                <a:moveTo>
                  <a:pt x="68942" y="48006"/>
                </a:moveTo>
                <a:lnTo>
                  <a:pt x="31496" y="48006"/>
                </a:lnTo>
                <a:lnTo>
                  <a:pt x="50219" y="58928"/>
                </a:lnTo>
                <a:lnTo>
                  <a:pt x="6894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5103" y="3800855"/>
            <a:ext cx="1175003" cy="1175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2094" y="3824985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4" h="1080135">
                <a:moveTo>
                  <a:pt x="540130" y="0"/>
                </a:moveTo>
                <a:lnTo>
                  <a:pt x="490965" y="2207"/>
                </a:lnTo>
                <a:lnTo>
                  <a:pt x="443037" y="8701"/>
                </a:lnTo>
                <a:lnTo>
                  <a:pt x="396536" y="19292"/>
                </a:lnTo>
                <a:lnTo>
                  <a:pt x="351654" y="33790"/>
                </a:lnTo>
                <a:lnTo>
                  <a:pt x="308582" y="52002"/>
                </a:lnTo>
                <a:lnTo>
                  <a:pt x="267509" y="73739"/>
                </a:lnTo>
                <a:lnTo>
                  <a:pt x="228626" y="98811"/>
                </a:lnTo>
                <a:lnTo>
                  <a:pt x="192124" y="127026"/>
                </a:lnTo>
                <a:lnTo>
                  <a:pt x="158194" y="158194"/>
                </a:lnTo>
                <a:lnTo>
                  <a:pt x="127026" y="192124"/>
                </a:lnTo>
                <a:lnTo>
                  <a:pt x="98811" y="228626"/>
                </a:lnTo>
                <a:lnTo>
                  <a:pt x="73739" y="267509"/>
                </a:lnTo>
                <a:lnTo>
                  <a:pt x="52002" y="308582"/>
                </a:lnTo>
                <a:lnTo>
                  <a:pt x="33790" y="351654"/>
                </a:lnTo>
                <a:lnTo>
                  <a:pt x="19292" y="396536"/>
                </a:lnTo>
                <a:lnTo>
                  <a:pt x="8684" y="443166"/>
                </a:lnTo>
                <a:lnTo>
                  <a:pt x="2207" y="490965"/>
                </a:lnTo>
                <a:lnTo>
                  <a:pt x="0" y="540131"/>
                </a:lnTo>
                <a:lnTo>
                  <a:pt x="2207" y="589276"/>
                </a:lnTo>
                <a:lnTo>
                  <a:pt x="8701" y="637186"/>
                </a:lnTo>
                <a:lnTo>
                  <a:pt x="19292" y="683671"/>
                </a:lnTo>
                <a:lnTo>
                  <a:pt x="33790" y="728539"/>
                </a:lnTo>
                <a:lnTo>
                  <a:pt x="52002" y="771600"/>
                </a:lnTo>
                <a:lnTo>
                  <a:pt x="73739" y="812663"/>
                </a:lnTo>
                <a:lnTo>
                  <a:pt x="98811" y="851537"/>
                </a:lnTo>
                <a:lnTo>
                  <a:pt x="127026" y="888032"/>
                </a:lnTo>
                <a:lnTo>
                  <a:pt x="158194" y="921956"/>
                </a:lnTo>
                <a:lnTo>
                  <a:pt x="192124" y="953119"/>
                </a:lnTo>
                <a:lnTo>
                  <a:pt x="228626" y="981331"/>
                </a:lnTo>
                <a:lnTo>
                  <a:pt x="267509" y="1006399"/>
                </a:lnTo>
                <a:lnTo>
                  <a:pt x="308582" y="1028135"/>
                </a:lnTo>
                <a:lnTo>
                  <a:pt x="351654" y="1046346"/>
                </a:lnTo>
                <a:lnTo>
                  <a:pt x="396536" y="1060842"/>
                </a:lnTo>
                <a:lnTo>
                  <a:pt x="443037" y="1071433"/>
                </a:lnTo>
                <a:lnTo>
                  <a:pt x="490965" y="1077927"/>
                </a:lnTo>
                <a:lnTo>
                  <a:pt x="540130" y="1080134"/>
                </a:lnTo>
                <a:lnTo>
                  <a:pt x="589276" y="1077927"/>
                </a:lnTo>
                <a:lnTo>
                  <a:pt x="637186" y="1071433"/>
                </a:lnTo>
                <a:lnTo>
                  <a:pt x="683671" y="1060842"/>
                </a:lnTo>
                <a:lnTo>
                  <a:pt x="728539" y="1046346"/>
                </a:lnTo>
                <a:lnTo>
                  <a:pt x="771600" y="1028135"/>
                </a:lnTo>
                <a:lnTo>
                  <a:pt x="812663" y="1006399"/>
                </a:lnTo>
                <a:lnTo>
                  <a:pt x="851537" y="981331"/>
                </a:lnTo>
                <a:lnTo>
                  <a:pt x="888032" y="953119"/>
                </a:lnTo>
                <a:lnTo>
                  <a:pt x="921956" y="921956"/>
                </a:lnTo>
                <a:lnTo>
                  <a:pt x="953119" y="888032"/>
                </a:lnTo>
                <a:lnTo>
                  <a:pt x="961746" y="876872"/>
                </a:lnTo>
                <a:lnTo>
                  <a:pt x="516511" y="876872"/>
                </a:lnTo>
                <a:lnTo>
                  <a:pt x="469729" y="870279"/>
                </a:lnTo>
                <a:lnTo>
                  <a:pt x="424024" y="857091"/>
                </a:lnTo>
                <a:lnTo>
                  <a:pt x="380110" y="837311"/>
                </a:lnTo>
                <a:lnTo>
                  <a:pt x="341228" y="812880"/>
                </a:lnTo>
                <a:lnTo>
                  <a:pt x="306794" y="784147"/>
                </a:lnTo>
                <a:lnTo>
                  <a:pt x="276973" y="751657"/>
                </a:lnTo>
                <a:lnTo>
                  <a:pt x="251925" y="715955"/>
                </a:lnTo>
                <a:lnTo>
                  <a:pt x="231815" y="677586"/>
                </a:lnTo>
                <a:lnTo>
                  <a:pt x="216804" y="637095"/>
                </a:lnTo>
                <a:lnTo>
                  <a:pt x="207056" y="595027"/>
                </a:lnTo>
                <a:lnTo>
                  <a:pt x="202734" y="551927"/>
                </a:lnTo>
                <a:lnTo>
                  <a:pt x="203999" y="508341"/>
                </a:lnTo>
                <a:lnTo>
                  <a:pt x="211015" y="464812"/>
                </a:lnTo>
                <a:lnTo>
                  <a:pt x="223945" y="421887"/>
                </a:lnTo>
                <a:lnTo>
                  <a:pt x="242950" y="380111"/>
                </a:lnTo>
                <a:lnTo>
                  <a:pt x="517270" y="380111"/>
                </a:lnTo>
                <a:lnTo>
                  <a:pt x="380110" y="242950"/>
                </a:lnTo>
                <a:lnTo>
                  <a:pt x="424024" y="223170"/>
                </a:lnTo>
                <a:lnTo>
                  <a:pt x="469729" y="209982"/>
                </a:lnTo>
                <a:lnTo>
                  <a:pt x="516511" y="203389"/>
                </a:lnTo>
                <a:lnTo>
                  <a:pt x="961825" y="203389"/>
                </a:lnTo>
                <a:lnTo>
                  <a:pt x="953119" y="192124"/>
                </a:lnTo>
                <a:lnTo>
                  <a:pt x="921956" y="158194"/>
                </a:lnTo>
                <a:lnTo>
                  <a:pt x="888032" y="127026"/>
                </a:lnTo>
                <a:lnTo>
                  <a:pt x="851537" y="98811"/>
                </a:lnTo>
                <a:lnTo>
                  <a:pt x="812663" y="73739"/>
                </a:lnTo>
                <a:lnTo>
                  <a:pt x="771600" y="52002"/>
                </a:lnTo>
                <a:lnTo>
                  <a:pt x="728539" y="33790"/>
                </a:lnTo>
                <a:lnTo>
                  <a:pt x="683671" y="19292"/>
                </a:lnTo>
                <a:lnTo>
                  <a:pt x="637186" y="8701"/>
                </a:lnTo>
                <a:lnTo>
                  <a:pt x="589276" y="2207"/>
                </a:lnTo>
                <a:lnTo>
                  <a:pt x="540130" y="0"/>
                </a:lnTo>
                <a:close/>
              </a:path>
              <a:path w="1080134" h="1080135">
                <a:moveTo>
                  <a:pt x="517270" y="380111"/>
                </a:moveTo>
                <a:lnTo>
                  <a:pt x="242950" y="380111"/>
                </a:lnTo>
                <a:lnTo>
                  <a:pt x="700151" y="837311"/>
                </a:lnTo>
                <a:lnTo>
                  <a:pt x="656190" y="857091"/>
                </a:lnTo>
                <a:lnTo>
                  <a:pt x="610454" y="870279"/>
                </a:lnTo>
                <a:lnTo>
                  <a:pt x="563657" y="876872"/>
                </a:lnTo>
                <a:lnTo>
                  <a:pt x="961746" y="876872"/>
                </a:lnTo>
                <a:lnTo>
                  <a:pt x="1006399" y="812663"/>
                </a:lnTo>
                <a:lnTo>
                  <a:pt x="1028135" y="771600"/>
                </a:lnTo>
                <a:lnTo>
                  <a:pt x="1046346" y="728539"/>
                </a:lnTo>
                <a:lnTo>
                  <a:pt x="1055518" y="700151"/>
                </a:lnTo>
                <a:lnTo>
                  <a:pt x="837310" y="700151"/>
                </a:lnTo>
                <a:lnTo>
                  <a:pt x="517270" y="380111"/>
                </a:lnTo>
                <a:close/>
              </a:path>
              <a:path w="1080134" h="1080135">
                <a:moveTo>
                  <a:pt x="961825" y="203389"/>
                </a:moveTo>
                <a:lnTo>
                  <a:pt x="563657" y="203389"/>
                </a:lnTo>
                <a:lnTo>
                  <a:pt x="610454" y="209982"/>
                </a:lnTo>
                <a:lnTo>
                  <a:pt x="656190" y="223170"/>
                </a:lnTo>
                <a:lnTo>
                  <a:pt x="700151" y="242950"/>
                </a:lnTo>
                <a:lnTo>
                  <a:pt x="739006" y="267381"/>
                </a:lnTo>
                <a:lnTo>
                  <a:pt x="773422" y="296114"/>
                </a:lnTo>
                <a:lnTo>
                  <a:pt x="803235" y="328604"/>
                </a:lnTo>
                <a:lnTo>
                  <a:pt x="828279" y="364306"/>
                </a:lnTo>
                <a:lnTo>
                  <a:pt x="848392" y="402675"/>
                </a:lnTo>
                <a:lnTo>
                  <a:pt x="863409" y="443166"/>
                </a:lnTo>
                <a:lnTo>
                  <a:pt x="873166" y="485234"/>
                </a:lnTo>
                <a:lnTo>
                  <a:pt x="877499" y="528334"/>
                </a:lnTo>
                <a:lnTo>
                  <a:pt x="876244" y="571920"/>
                </a:lnTo>
                <a:lnTo>
                  <a:pt x="869237" y="615449"/>
                </a:lnTo>
                <a:lnTo>
                  <a:pt x="856314" y="658374"/>
                </a:lnTo>
                <a:lnTo>
                  <a:pt x="837310" y="700151"/>
                </a:lnTo>
                <a:lnTo>
                  <a:pt x="1055518" y="700151"/>
                </a:lnTo>
                <a:lnTo>
                  <a:pt x="1060842" y="683671"/>
                </a:lnTo>
                <a:lnTo>
                  <a:pt x="1071445" y="637095"/>
                </a:lnTo>
                <a:lnTo>
                  <a:pt x="1077927" y="589276"/>
                </a:lnTo>
                <a:lnTo>
                  <a:pt x="1080134" y="540131"/>
                </a:lnTo>
                <a:lnTo>
                  <a:pt x="1077927" y="490965"/>
                </a:lnTo>
                <a:lnTo>
                  <a:pt x="1071433" y="443037"/>
                </a:lnTo>
                <a:lnTo>
                  <a:pt x="1060842" y="396536"/>
                </a:lnTo>
                <a:lnTo>
                  <a:pt x="1046346" y="351654"/>
                </a:lnTo>
                <a:lnTo>
                  <a:pt x="1028135" y="308582"/>
                </a:lnTo>
                <a:lnTo>
                  <a:pt x="1006399" y="267509"/>
                </a:lnTo>
                <a:lnTo>
                  <a:pt x="981331" y="228626"/>
                </a:lnTo>
                <a:lnTo>
                  <a:pt x="961825" y="203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2094" y="3824985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4" h="1080135">
                <a:moveTo>
                  <a:pt x="0" y="540131"/>
                </a:moveTo>
                <a:lnTo>
                  <a:pt x="2207" y="490965"/>
                </a:lnTo>
                <a:lnTo>
                  <a:pt x="8701" y="443037"/>
                </a:lnTo>
                <a:lnTo>
                  <a:pt x="19292" y="396536"/>
                </a:lnTo>
                <a:lnTo>
                  <a:pt x="33790" y="351654"/>
                </a:lnTo>
                <a:lnTo>
                  <a:pt x="52002" y="308582"/>
                </a:lnTo>
                <a:lnTo>
                  <a:pt x="73739" y="267509"/>
                </a:lnTo>
                <a:lnTo>
                  <a:pt x="98811" y="228626"/>
                </a:lnTo>
                <a:lnTo>
                  <a:pt x="127026" y="192124"/>
                </a:lnTo>
                <a:lnTo>
                  <a:pt x="158194" y="158194"/>
                </a:lnTo>
                <a:lnTo>
                  <a:pt x="192124" y="127026"/>
                </a:lnTo>
                <a:lnTo>
                  <a:pt x="228626" y="98811"/>
                </a:lnTo>
                <a:lnTo>
                  <a:pt x="267509" y="73739"/>
                </a:lnTo>
                <a:lnTo>
                  <a:pt x="308582" y="52002"/>
                </a:lnTo>
                <a:lnTo>
                  <a:pt x="351654" y="33790"/>
                </a:lnTo>
                <a:lnTo>
                  <a:pt x="396536" y="19292"/>
                </a:lnTo>
                <a:lnTo>
                  <a:pt x="443037" y="8701"/>
                </a:lnTo>
                <a:lnTo>
                  <a:pt x="490965" y="2207"/>
                </a:lnTo>
                <a:lnTo>
                  <a:pt x="540130" y="0"/>
                </a:lnTo>
                <a:lnTo>
                  <a:pt x="589276" y="2207"/>
                </a:lnTo>
                <a:lnTo>
                  <a:pt x="637186" y="8701"/>
                </a:lnTo>
                <a:lnTo>
                  <a:pt x="683671" y="19292"/>
                </a:lnTo>
                <a:lnTo>
                  <a:pt x="728539" y="33790"/>
                </a:lnTo>
                <a:lnTo>
                  <a:pt x="771600" y="52002"/>
                </a:lnTo>
                <a:lnTo>
                  <a:pt x="812663" y="73739"/>
                </a:lnTo>
                <a:lnTo>
                  <a:pt x="851537" y="98811"/>
                </a:lnTo>
                <a:lnTo>
                  <a:pt x="888032" y="127026"/>
                </a:lnTo>
                <a:lnTo>
                  <a:pt x="921956" y="158194"/>
                </a:lnTo>
                <a:lnTo>
                  <a:pt x="953119" y="192124"/>
                </a:lnTo>
                <a:lnTo>
                  <a:pt x="981331" y="228626"/>
                </a:lnTo>
                <a:lnTo>
                  <a:pt x="1006399" y="267509"/>
                </a:lnTo>
                <a:lnTo>
                  <a:pt x="1028135" y="308582"/>
                </a:lnTo>
                <a:lnTo>
                  <a:pt x="1046346" y="351654"/>
                </a:lnTo>
                <a:lnTo>
                  <a:pt x="1060842" y="396536"/>
                </a:lnTo>
                <a:lnTo>
                  <a:pt x="1071433" y="443037"/>
                </a:lnTo>
                <a:lnTo>
                  <a:pt x="1077927" y="490965"/>
                </a:lnTo>
                <a:lnTo>
                  <a:pt x="1080134" y="540131"/>
                </a:lnTo>
                <a:lnTo>
                  <a:pt x="1077927" y="589276"/>
                </a:lnTo>
                <a:lnTo>
                  <a:pt x="1071433" y="637186"/>
                </a:lnTo>
                <a:lnTo>
                  <a:pt x="1060842" y="683671"/>
                </a:lnTo>
                <a:lnTo>
                  <a:pt x="1046346" y="728539"/>
                </a:lnTo>
                <a:lnTo>
                  <a:pt x="1028135" y="771600"/>
                </a:lnTo>
                <a:lnTo>
                  <a:pt x="1006399" y="812663"/>
                </a:lnTo>
                <a:lnTo>
                  <a:pt x="981331" y="851537"/>
                </a:lnTo>
                <a:lnTo>
                  <a:pt x="953119" y="888032"/>
                </a:lnTo>
                <a:lnTo>
                  <a:pt x="921956" y="921956"/>
                </a:lnTo>
                <a:lnTo>
                  <a:pt x="888032" y="953119"/>
                </a:lnTo>
                <a:lnTo>
                  <a:pt x="851537" y="981331"/>
                </a:lnTo>
                <a:lnTo>
                  <a:pt x="812663" y="1006399"/>
                </a:lnTo>
                <a:lnTo>
                  <a:pt x="771600" y="1028135"/>
                </a:lnTo>
                <a:lnTo>
                  <a:pt x="728539" y="1046346"/>
                </a:lnTo>
                <a:lnTo>
                  <a:pt x="683671" y="1060842"/>
                </a:lnTo>
                <a:lnTo>
                  <a:pt x="637186" y="1071433"/>
                </a:lnTo>
                <a:lnTo>
                  <a:pt x="589276" y="1077927"/>
                </a:lnTo>
                <a:lnTo>
                  <a:pt x="540130" y="1080134"/>
                </a:lnTo>
                <a:lnTo>
                  <a:pt x="490965" y="1077927"/>
                </a:lnTo>
                <a:lnTo>
                  <a:pt x="443037" y="1071433"/>
                </a:lnTo>
                <a:lnTo>
                  <a:pt x="396536" y="1060842"/>
                </a:lnTo>
                <a:lnTo>
                  <a:pt x="351654" y="1046346"/>
                </a:lnTo>
                <a:lnTo>
                  <a:pt x="308582" y="1028135"/>
                </a:lnTo>
                <a:lnTo>
                  <a:pt x="267509" y="1006399"/>
                </a:lnTo>
                <a:lnTo>
                  <a:pt x="228626" y="981331"/>
                </a:lnTo>
                <a:lnTo>
                  <a:pt x="192124" y="953119"/>
                </a:lnTo>
                <a:lnTo>
                  <a:pt x="158194" y="921956"/>
                </a:lnTo>
                <a:lnTo>
                  <a:pt x="127026" y="888032"/>
                </a:lnTo>
                <a:lnTo>
                  <a:pt x="98811" y="851537"/>
                </a:lnTo>
                <a:lnTo>
                  <a:pt x="73739" y="812663"/>
                </a:lnTo>
                <a:lnTo>
                  <a:pt x="52002" y="771600"/>
                </a:lnTo>
                <a:lnTo>
                  <a:pt x="33790" y="728539"/>
                </a:lnTo>
                <a:lnTo>
                  <a:pt x="19292" y="683671"/>
                </a:lnTo>
                <a:lnTo>
                  <a:pt x="8701" y="637186"/>
                </a:lnTo>
                <a:lnTo>
                  <a:pt x="2207" y="589276"/>
                </a:lnTo>
                <a:lnTo>
                  <a:pt x="0" y="5401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2204" y="4028375"/>
            <a:ext cx="497840" cy="497205"/>
          </a:xfrm>
          <a:custGeom>
            <a:avLst/>
            <a:gdLst/>
            <a:ahLst/>
            <a:cxnLst/>
            <a:rect l="l" t="t" r="r" b="b"/>
            <a:pathLst>
              <a:path w="497840" h="497204">
                <a:moveTo>
                  <a:pt x="457200" y="496761"/>
                </a:moveTo>
                <a:lnTo>
                  <a:pt x="476203" y="454984"/>
                </a:lnTo>
                <a:lnTo>
                  <a:pt x="489126" y="412059"/>
                </a:lnTo>
                <a:lnTo>
                  <a:pt x="496133" y="368531"/>
                </a:lnTo>
                <a:lnTo>
                  <a:pt x="497388" y="324944"/>
                </a:lnTo>
                <a:lnTo>
                  <a:pt x="493055" y="281845"/>
                </a:lnTo>
                <a:lnTo>
                  <a:pt x="483298" y="239777"/>
                </a:lnTo>
                <a:lnTo>
                  <a:pt x="468281" y="199286"/>
                </a:lnTo>
                <a:lnTo>
                  <a:pt x="448168" y="160917"/>
                </a:lnTo>
                <a:lnTo>
                  <a:pt x="423124" y="125215"/>
                </a:lnTo>
                <a:lnTo>
                  <a:pt x="393311" y="92725"/>
                </a:lnTo>
                <a:lnTo>
                  <a:pt x="358895" y="63992"/>
                </a:lnTo>
                <a:lnTo>
                  <a:pt x="320040" y="39561"/>
                </a:lnTo>
                <a:lnTo>
                  <a:pt x="276079" y="19780"/>
                </a:lnTo>
                <a:lnTo>
                  <a:pt x="230343" y="6593"/>
                </a:lnTo>
                <a:lnTo>
                  <a:pt x="183546" y="0"/>
                </a:lnTo>
                <a:lnTo>
                  <a:pt x="136400" y="0"/>
                </a:lnTo>
                <a:lnTo>
                  <a:pt x="89618" y="6593"/>
                </a:lnTo>
                <a:lnTo>
                  <a:pt x="43913" y="19780"/>
                </a:lnTo>
                <a:lnTo>
                  <a:pt x="0" y="39561"/>
                </a:lnTo>
                <a:lnTo>
                  <a:pt x="457200" y="49676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4828" y="4205096"/>
            <a:ext cx="497840" cy="497205"/>
          </a:xfrm>
          <a:custGeom>
            <a:avLst/>
            <a:gdLst/>
            <a:ahLst/>
            <a:cxnLst/>
            <a:rect l="l" t="t" r="r" b="b"/>
            <a:pathLst>
              <a:path w="497840" h="497204">
                <a:moveTo>
                  <a:pt x="40216" y="0"/>
                </a:moveTo>
                <a:lnTo>
                  <a:pt x="21210" y="41776"/>
                </a:lnTo>
                <a:lnTo>
                  <a:pt x="8281" y="84701"/>
                </a:lnTo>
                <a:lnTo>
                  <a:pt x="1265" y="128230"/>
                </a:lnTo>
                <a:lnTo>
                  <a:pt x="0" y="171816"/>
                </a:lnTo>
                <a:lnTo>
                  <a:pt x="4322" y="214916"/>
                </a:lnTo>
                <a:lnTo>
                  <a:pt x="14070" y="256984"/>
                </a:lnTo>
                <a:lnTo>
                  <a:pt x="29081" y="297475"/>
                </a:lnTo>
                <a:lnTo>
                  <a:pt x="49191" y="335844"/>
                </a:lnTo>
                <a:lnTo>
                  <a:pt x="74238" y="371546"/>
                </a:lnTo>
                <a:lnTo>
                  <a:pt x="104060" y="404036"/>
                </a:lnTo>
                <a:lnTo>
                  <a:pt x="138494" y="432769"/>
                </a:lnTo>
                <a:lnTo>
                  <a:pt x="177376" y="457200"/>
                </a:lnTo>
                <a:lnTo>
                  <a:pt x="221290" y="476980"/>
                </a:lnTo>
                <a:lnTo>
                  <a:pt x="266994" y="490168"/>
                </a:lnTo>
                <a:lnTo>
                  <a:pt x="313776" y="496761"/>
                </a:lnTo>
                <a:lnTo>
                  <a:pt x="360923" y="496761"/>
                </a:lnTo>
                <a:lnTo>
                  <a:pt x="407720" y="490168"/>
                </a:lnTo>
                <a:lnTo>
                  <a:pt x="453456" y="476980"/>
                </a:lnTo>
                <a:lnTo>
                  <a:pt x="497416" y="457200"/>
                </a:lnTo>
                <a:lnTo>
                  <a:pt x="40216" y="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2120" y="3547871"/>
            <a:ext cx="310896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2496" y="3474720"/>
            <a:ext cx="443484" cy="429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0126" y="3573017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5" h="256539">
                <a:moveTo>
                  <a:pt x="0" y="256285"/>
                </a:moveTo>
                <a:lnTo>
                  <a:pt x="216026" y="256285"/>
                </a:lnTo>
                <a:lnTo>
                  <a:pt x="216026" y="0"/>
                </a:lnTo>
                <a:lnTo>
                  <a:pt x="0" y="0"/>
                </a:lnTo>
                <a:lnTo>
                  <a:pt x="0" y="2562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0126" y="3573017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5" h="256539">
                <a:moveTo>
                  <a:pt x="0" y="256285"/>
                </a:moveTo>
                <a:lnTo>
                  <a:pt x="216026" y="256285"/>
                </a:lnTo>
                <a:lnTo>
                  <a:pt x="216026" y="0"/>
                </a:lnTo>
                <a:lnTo>
                  <a:pt x="0" y="0"/>
                </a:lnTo>
                <a:lnTo>
                  <a:pt x="0" y="25628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7651" y="3575303"/>
            <a:ext cx="310895" cy="329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5657" y="3599446"/>
            <a:ext cx="216535" cy="235585"/>
          </a:xfrm>
          <a:custGeom>
            <a:avLst/>
            <a:gdLst/>
            <a:ahLst/>
            <a:cxnLst/>
            <a:rect l="l" t="t" r="r" b="b"/>
            <a:pathLst>
              <a:path w="216535" h="235585">
                <a:moveTo>
                  <a:pt x="0" y="235191"/>
                </a:moveTo>
                <a:lnTo>
                  <a:pt x="216026" y="235191"/>
                </a:lnTo>
                <a:lnTo>
                  <a:pt x="216026" y="0"/>
                </a:lnTo>
                <a:lnTo>
                  <a:pt x="0" y="0"/>
                </a:lnTo>
                <a:lnTo>
                  <a:pt x="0" y="23519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5657" y="3599446"/>
            <a:ext cx="216535" cy="235585"/>
          </a:xfrm>
          <a:custGeom>
            <a:avLst/>
            <a:gdLst/>
            <a:ahLst/>
            <a:cxnLst/>
            <a:rect l="l" t="t" r="r" b="b"/>
            <a:pathLst>
              <a:path w="216535" h="235585">
                <a:moveTo>
                  <a:pt x="0" y="235191"/>
                </a:moveTo>
                <a:lnTo>
                  <a:pt x="216026" y="235191"/>
                </a:lnTo>
                <a:lnTo>
                  <a:pt x="216026" y="0"/>
                </a:lnTo>
                <a:lnTo>
                  <a:pt x="0" y="0"/>
                </a:lnTo>
                <a:lnTo>
                  <a:pt x="0" y="23519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39544" y="5208142"/>
            <a:ext cx="330898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8960" marR="5080" indent="-556895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transactions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spending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1685" y="3882135"/>
            <a:ext cx="1090295" cy="1310005"/>
          </a:xfrm>
          <a:custGeom>
            <a:avLst/>
            <a:gdLst/>
            <a:ahLst/>
            <a:cxnLst/>
            <a:rect l="l" t="t" r="r" b="b"/>
            <a:pathLst>
              <a:path w="1090295" h="1310004">
                <a:moveTo>
                  <a:pt x="32158" y="38832"/>
                </a:moveTo>
                <a:lnTo>
                  <a:pt x="36278" y="63617"/>
                </a:lnTo>
                <a:lnTo>
                  <a:pt x="1070356" y="1309496"/>
                </a:lnTo>
                <a:lnTo>
                  <a:pt x="1089914" y="1293368"/>
                </a:lnTo>
                <a:lnTo>
                  <a:pt x="55954" y="47507"/>
                </a:lnTo>
                <a:lnTo>
                  <a:pt x="32158" y="38832"/>
                </a:lnTo>
                <a:close/>
              </a:path>
              <a:path w="1090295" h="1310004">
                <a:moveTo>
                  <a:pt x="0" y="0"/>
                </a:moveTo>
                <a:lnTo>
                  <a:pt x="19176" y="115443"/>
                </a:lnTo>
                <a:lnTo>
                  <a:pt x="25781" y="120141"/>
                </a:lnTo>
                <a:lnTo>
                  <a:pt x="39496" y="117856"/>
                </a:lnTo>
                <a:lnTo>
                  <a:pt x="44195" y="111251"/>
                </a:lnTo>
                <a:lnTo>
                  <a:pt x="36278" y="63617"/>
                </a:lnTo>
                <a:lnTo>
                  <a:pt x="6350" y="27558"/>
                </a:lnTo>
                <a:lnTo>
                  <a:pt x="25907" y="11302"/>
                </a:lnTo>
                <a:lnTo>
                  <a:pt x="30978" y="11302"/>
                </a:lnTo>
                <a:lnTo>
                  <a:pt x="0" y="0"/>
                </a:lnTo>
                <a:close/>
              </a:path>
              <a:path w="1090295" h="1310004">
                <a:moveTo>
                  <a:pt x="30978" y="11302"/>
                </a:moveTo>
                <a:lnTo>
                  <a:pt x="25907" y="11302"/>
                </a:lnTo>
                <a:lnTo>
                  <a:pt x="55954" y="47507"/>
                </a:lnTo>
                <a:lnTo>
                  <a:pt x="101218" y="64007"/>
                </a:lnTo>
                <a:lnTo>
                  <a:pt x="108457" y="60578"/>
                </a:lnTo>
                <a:lnTo>
                  <a:pt x="113283" y="47370"/>
                </a:lnTo>
                <a:lnTo>
                  <a:pt x="109854" y="40131"/>
                </a:lnTo>
                <a:lnTo>
                  <a:pt x="30978" y="11302"/>
                </a:lnTo>
                <a:close/>
              </a:path>
              <a:path w="1090295" h="1310004">
                <a:moveTo>
                  <a:pt x="25907" y="11302"/>
                </a:moveTo>
                <a:lnTo>
                  <a:pt x="6350" y="27558"/>
                </a:lnTo>
                <a:lnTo>
                  <a:pt x="36278" y="63617"/>
                </a:lnTo>
                <a:lnTo>
                  <a:pt x="32158" y="38832"/>
                </a:lnTo>
                <a:lnTo>
                  <a:pt x="11683" y="31368"/>
                </a:lnTo>
                <a:lnTo>
                  <a:pt x="28575" y="17271"/>
                </a:lnTo>
                <a:lnTo>
                  <a:pt x="30861" y="17271"/>
                </a:lnTo>
                <a:lnTo>
                  <a:pt x="25907" y="11302"/>
                </a:lnTo>
                <a:close/>
              </a:path>
              <a:path w="1090295" h="1310004">
                <a:moveTo>
                  <a:pt x="30861" y="17271"/>
                </a:moveTo>
                <a:lnTo>
                  <a:pt x="28575" y="17271"/>
                </a:lnTo>
                <a:lnTo>
                  <a:pt x="32158" y="38832"/>
                </a:lnTo>
                <a:lnTo>
                  <a:pt x="55954" y="47507"/>
                </a:lnTo>
                <a:lnTo>
                  <a:pt x="30861" y="17271"/>
                </a:lnTo>
                <a:close/>
              </a:path>
              <a:path w="1090295" h="1310004">
                <a:moveTo>
                  <a:pt x="28575" y="17271"/>
                </a:moveTo>
                <a:lnTo>
                  <a:pt x="11683" y="31368"/>
                </a:lnTo>
                <a:lnTo>
                  <a:pt x="32158" y="38832"/>
                </a:lnTo>
                <a:lnTo>
                  <a:pt x="28575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9554" y="3882135"/>
            <a:ext cx="1449070" cy="1284605"/>
          </a:xfrm>
          <a:custGeom>
            <a:avLst/>
            <a:gdLst/>
            <a:ahLst/>
            <a:cxnLst/>
            <a:rect l="l" t="t" r="r" b="b"/>
            <a:pathLst>
              <a:path w="1449070" h="1284604">
                <a:moveTo>
                  <a:pt x="1410840" y="33471"/>
                </a:moveTo>
                <a:lnTo>
                  <a:pt x="1386031" y="38425"/>
                </a:lnTo>
                <a:lnTo>
                  <a:pt x="0" y="1265555"/>
                </a:lnTo>
                <a:lnTo>
                  <a:pt x="16764" y="1284605"/>
                </a:lnTo>
                <a:lnTo>
                  <a:pt x="1402908" y="57486"/>
                </a:lnTo>
                <a:lnTo>
                  <a:pt x="1410840" y="33471"/>
                </a:lnTo>
                <a:close/>
              </a:path>
              <a:path w="1449070" h="1284604">
                <a:moveTo>
                  <a:pt x="1446178" y="7238"/>
                </a:moveTo>
                <a:lnTo>
                  <a:pt x="1421257" y="7238"/>
                </a:lnTo>
                <a:lnTo>
                  <a:pt x="1438148" y="26288"/>
                </a:lnTo>
                <a:lnTo>
                  <a:pt x="1402908" y="57486"/>
                </a:lnTo>
                <a:lnTo>
                  <a:pt x="1390015" y="96519"/>
                </a:lnTo>
                <a:lnTo>
                  <a:pt x="1387856" y="103250"/>
                </a:lnTo>
                <a:lnTo>
                  <a:pt x="1391539" y="110362"/>
                </a:lnTo>
                <a:lnTo>
                  <a:pt x="1398143" y="112649"/>
                </a:lnTo>
                <a:lnTo>
                  <a:pt x="1404874" y="114807"/>
                </a:lnTo>
                <a:lnTo>
                  <a:pt x="1411986" y="111125"/>
                </a:lnTo>
                <a:lnTo>
                  <a:pt x="1414145" y="104520"/>
                </a:lnTo>
                <a:lnTo>
                  <a:pt x="1446178" y="7238"/>
                </a:lnTo>
                <a:close/>
              </a:path>
              <a:path w="1449070" h="1284604">
                <a:moveTo>
                  <a:pt x="1426099" y="12700"/>
                </a:moveTo>
                <a:lnTo>
                  <a:pt x="1417701" y="12700"/>
                </a:lnTo>
                <a:lnTo>
                  <a:pt x="1432179" y="29209"/>
                </a:lnTo>
                <a:lnTo>
                  <a:pt x="1410840" y="33471"/>
                </a:lnTo>
                <a:lnTo>
                  <a:pt x="1402908" y="57486"/>
                </a:lnTo>
                <a:lnTo>
                  <a:pt x="1438148" y="26288"/>
                </a:lnTo>
                <a:lnTo>
                  <a:pt x="1426099" y="12700"/>
                </a:lnTo>
                <a:close/>
              </a:path>
              <a:path w="1449070" h="1284604">
                <a:moveTo>
                  <a:pt x="1448562" y="0"/>
                </a:moveTo>
                <a:lnTo>
                  <a:pt x="1333881" y="22859"/>
                </a:lnTo>
                <a:lnTo>
                  <a:pt x="1329436" y="29590"/>
                </a:lnTo>
                <a:lnTo>
                  <a:pt x="1330706" y="36449"/>
                </a:lnTo>
                <a:lnTo>
                  <a:pt x="1332103" y="43306"/>
                </a:lnTo>
                <a:lnTo>
                  <a:pt x="1338834" y="47751"/>
                </a:lnTo>
                <a:lnTo>
                  <a:pt x="1345692" y="46481"/>
                </a:lnTo>
                <a:lnTo>
                  <a:pt x="1386031" y="38425"/>
                </a:lnTo>
                <a:lnTo>
                  <a:pt x="1421257" y="7238"/>
                </a:lnTo>
                <a:lnTo>
                  <a:pt x="1446178" y="7238"/>
                </a:lnTo>
                <a:lnTo>
                  <a:pt x="1448562" y="0"/>
                </a:lnTo>
                <a:close/>
              </a:path>
              <a:path w="1449070" h="1284604">
                <a:moveTo>
                  <a:pt x="1421257" y="7238"/>
                </a:moveTo>
                <a:lnTo>
                  <a:pt x="1386031" y="38425"/>
                </a:lnTo>
                <a:lnTo>
                  <a:pt x="1410840" y="33471"/>
                </a:lnTo>
                <a:lnTo>
                  <a:pt x="1417701" y="12700"/>
                </a:lnTo>
                <a:lnTo>
                  <a:pt x="1426099" y="12700"/>
                </a:lnTo>
                <a:lnTo>
                  <a:pt x="1421257" y="7238"/>
                </a:lnTo>
                <a:close/>
              </a:path>
              <a:path w="1449070" h="1284604">
                <a:moveTo>
                  <a:pt x="1417701" y="12700"/>
                </a:moveTo>
                <a:lnTo>
                  <a:pt x="1410840" y="33471"/>
                </a:lnTo>
                <a:lnTo>
                  <a:pt x="1432179" y="29209"/>
                </a:lnTo>
                <a:lnTo>
                  <a:pt x="1417701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2763"/>
            <a:ext cx="8072119" cy="258532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0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65" y="204342"/>
            <a:ext cx="8046669" cy="677108"/>
          </a:xfrm>
        </p:spPr>
        <p:txBody>
          <a:bodyPr/>
          <a:lstStyle/>
          <a:p>
            <a:r>
              <a:rPr lang="en-US" dirty="0" smtClean="0"/>
              <a:t>Context and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2763"/>
            <a:ext cx="8072119" cy="2215991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Bitcoin/</a:t>
            </a:r>
            <a:r>
              <a:rPr lang="en-US" dirty="0" err="1" smtClean="0"/>
              <a:t>Blockchain</a:t>
            </a:r>
            <a:r>
              <a:rPr lang="en-US" dirty="0" smtClean="0"/>
              <a:t> is important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Understanding the technology is a challenge itself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Understanding the social/economical/technical whatever implications is yet another challenge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 </a:t>
            </a:r>
            <a:r>
              <a:rPr lang="en-US" dirty="0" err="1" smtClean="0"/>
              <a:t>sceptical</a:t>
            </a:r>
            <a:r>
              <a:rPr lang="en-US" dirty="0" smtClean="0"/>
              <a:t> about </a:t>
            </a:r>
            <a:r>
              <a:rPr lang="en-US" dirty="0" err="1" smtClean="0"/>
              <a:t>anyones</a:t>
            </a:r>
            <a:r>
              <a:rPr lang="en-US" dirty="0" smtClean="0"/>
              <a:t> claims on what the bitcoin/</a:t>
            </a:r>
            <a:r>
              <a:rPr lang="en-US" dirty="0" err="1" smtClean="0"/>
              <a:t>blockchain</a:t>
            </a:r>
            <a:r>
              <a:rPr lang="en-US" dirty="0" smtClean="0"/>
              <a:t> is or not is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Start investigating yourself, start with the technical fundamentals </a:t>
            </a:r>
            <a:r>
              <a:rPr lang="is-I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18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690" y="2165730"/>
            <a:ext cx="765619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4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400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4000" b="1" spc="-55" dirty="0">
                <a:solidFill>
                  <a:srgbClr val="FFFFFF"/>
                </a:solidFill>
                <a:latin typeface="Arial"/>
                <a:cs typeface="Arial"/>
              </a:rPr>
              <a:t>ACTUALLY</a:t>
            </a:r>
            <a:r>
              <a:rPr sz="4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9697" y="3618357"/>
            <a:ext cx="178308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Møller</a:t>
            </a:r>
            <a:endParaRPr sz="2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2800" b="1" i="1" spc="-5" dirty="0">
                <a:solidFill>
                  <a:srgbClr val="FFFFFF"/>
                </a:solidFill>
                <a:latin typeface="Arial"/>
                <a:cs typeface="Arial"/>
              </a:rPr>
              <a:t>Mycelium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50825">
              <a:lnSpc>
                <a:spcPct val="100000"/>
              </a:lnSpc>
            </a:pPr>
            <a:r>
              <a:rPr dirty="0"/>
              <a:t>How </a:t>
            </a:r>
            <a:r>
              <a:rPr spc="-5" dirty="0"/>
              <a:t>Does </a:t>
            </a:r>
            <a:r>
              <a:rPr spc="-15" dirty="0"/>
              <a:t>Bitcoin </a:t>
            </a:r>
            <a:r>
              <a:rPr dirty="0"/>
              <a:t>Actually</a:t>
            </a:r>
            <a:r>
              <a:rPr spc="-70" dirty="0"/>
              <a:t> </a:t>
            </a:r>
            <a:r>
              <a:rPr spc="-3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154"/>
            <a:ext cx="7825740" cy="432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talk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b="1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about the </a:t>
            </a:r>
            <a:r>
              <a:rPr sz="3200" spc="-5" dirty="0">
                <a:latin typeface="Calibri"/>
                <a:cs typeface="Calibri"/>
              </a:rPr>
              <a:t>political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economical </a:t>
            </a:r>
            <a:r>
              <a:rPr sz="3200" spc="-5" dirty="0">
                <a:latin typeface="Calibri"/>
                <a:cs typeface="Calibri"/>
              </a:rPr>
              <a:t>impact 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Bitcoin.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778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talk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b="1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60" dirty="0">
                <a:latin typeface="Calibri"/>
                <a:cs typeface="Calibri"/>
              </a:rPr>
              <a:t>buy, </a:t>
            </a:r>
            <a:r>
              <a:rPr sz="3200" spc="-5" dirty="0">
                <a:latin typeface="Calibri"/>
                <a:cs typeface="Calibri"/>
              </a:rPr>
              <a:t>sell, spend,  or </a:t>
            </a:r>
            <a:r>
              <a:rPr sz="3200" spc="-10" dirty="0">
                <a:latin typeface="Calibri"/>
                <a:cs typeface="Calibri"/>
              </a:rPr>
              <a:t>secure your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bitcoins.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6723380" algn="l"/>
              </a:tabLst>
            </a:pPr>
            <a:r>
              <a:rPr sz="3200" spc="-5" dirty="0">
                <a:latin typeface="Calibri"/>
                <a:cs typeface="Calibri"/>
              </a:rPr>
              <a:t>Thi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alk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B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oi</a:t>
            </a:r>
            <a:r>
              <a:rPr sz="3200" dirty="0">
                <a:latin typeface="Calibri"/>
                <a:cs typeface="Calibri"/>
              </a:rPr>
              <a:t>n actual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…you </a:t>
            </a:r>
            <a:r>
              <a:rPr sz="3200" spc="-5" dirty="0">
                <a:latin typeface="Calibri"/>
                <a:cs typeface="Calibri"/>
              </a:rPr>
              <a:t>know… </a:t>
            </a:r>
            <a:r>
              <a:rPr sz="3200" spc="-10" dirty="0">
                <a:latin typeface="Calibri"/>
                <a:cs typeface="Calibri"/>
              </a:rPr>
              <a:t>nerdy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stuff!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390775">
              <a:lnSpc>
                <a:spcPct val="100000"/>
              </a:lnSpc>
            </a:pPr>
            <a:r>
              <a:rPr dirty="0"/>
              <a:t>How it</a:t>
            </a:r>
            <a:r>
              <a:rPr spc="-100" dirty="0"/>
              <a:t> </a:t>
            </a:r>
            <a:r>
              <a:rPr spc="-15" dirty="0"/>
              <a:t>Started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6371"/>
            <a:ext cx="7853045" cy="376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White </a:t>
            </a:r>
            <a:r>
              <a:rPr sz="3200" spc="-5" dirty="0">
                <a:latin typeface="Calibri"/>
                <a:cs typeface="Calibri"/>
              </a:rPr>
              <a:t>paper published November 2008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Satoshi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Nakamoto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"Bitcoin: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Peer-to-Peer </a:t>
            </a:r>
            <a:r>
              <a:rPr sz="2800" spc="-15" dirty="0">
                <a:latin typeface="Calibri"/>
                <a:cs typeface="Calibri"/>
              </a:rPr>
              <a:t>Electronic </a:t>
            </a:r>
            <a:r>
              <a:rPr sz="2800" spc="-10" dirty="0">
                <a:latin typeface="Calibri"/>
                <a:cs typeface="Calibri"/>
              </a:rPr>
              <a:t>Cash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System"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Working </a:t>
            </a:r>
            <a:r>
              <a:rPr sz="3200" spc="-10" dirty="0">
                <a:latin typeface="Calibri"/>
                <a:cs typeface="Calibri"/>
              </a:rPr>
              <a:t>implementation </a:t>
            </a:r>
            <a:r>
              <a:rPr sz="3200" spc="-5" dirty="0">
                <a:latin typeface="Calibri"/>
                <a:cs typeface="Calibri"/>
              </a:rPr>
              <a:t>published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months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later </a:t>
            </a:r>
            <a:r>
              <a:rPr sz="3200" dirty="0">
                <a:latin typeface="Calibri"/>
                <a:cs typeface="Calibri"/>
              </a:rPr>
              <a:t>as an </a:t>
            </a:r>
            <a:r>
              <a:rPr sz="3200" spc="-5" dirty="0">
                <a:latin typeface="Calibri"/>
                <a:cs typeface="Calibri"/>
              </a:rPr>
              <a:t>open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219075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is</a:t>
            </a:r>
            <a:r>
              <a:rPr spc="-90" dirty="0"/>
              <a:t> </a:t>
            </a:r>
            <a:r>
              <a:rPr spc="-15" dirty="0"/>
              <a:t>Bitcoin?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386"/>
            <a:ext cx="685038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Bitcoin </a:t>
            </a:r>
            <a:r>
              <a:rPr sz="3200" dirty="0">
                <a:latin typeface="Calibri"/>
                <a:cs typeface="Calibri"/>
              </a:rPr>
              <a:t>is the name of a p2p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protocol</a:t>
            </a:r>
            <a:endParaRPr sz="3200">
              <a:latin typeface="Calibri"/>
              <a:cs typeface="Calibri"/>
            </a:endParaRPr>
          </a:p>
          <a:p>
            <a:pPr marL="469900" marR="934719">
              <a:lnSpc>
                <a:spcPct val="11000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computers to govern </a:t>
            </a:r>
            <a:r>
              <a:rPr sz="2400" dirty="0">
                <a:latin typeface="Calibri"/>
                <a:cs typeface="Calibri"/>
              </a:rPr>
              <a:t>all  the rules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Bitcoin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Bitcoin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unit 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2400" spc="-20" dirty="0">
                <a:latin typeface="Calibri"/>
                <a:cs typeface="Calibri"/>
              </a:rPr>
              <a:t>Like Euro, </a:t>
            </a:r>
            <a:r>
              <a:rPr sz="2400" spc="-5" dirty="0">
                <a:latin typeface="Calibri"/>
                <a:cs typeface="Calibri"/>
              </a:rPr>
              <a:t>Danish </a:t>
            </a:r>
            <a:r>
              <a:rPr sz="2400" spc="-45" dirty="0">
                <a:latin typeface="Calibri"/>
                <a:cs typeface="Calibri"/>
              </a:rPr>
              <a:t>Kroner,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gold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coins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Bitcoin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payment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469900" marR="5080">
              <a:lnSpc>
                <a:spcPct val="110100"/>
              </a:lnSpc>
              <a:spcBef>
                <a:spcPts val="40"/>
              </a:spcBef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accounts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Bitcoin  network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2806</Words>
  <Application>Microsoft Macintosh PowerPoint</Application>
  <PresentationFormat>On-screen Show (4:3)</PresentationFormat>
  <Paragraphs>649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Lucida Console</vt:lpstr>
      <vt:lpstr>Times New Roman</vt:lpstr>
      <vt:lpstr>Wingdings</vt:lpstr>
      <vt:lpstr>Arial</vt:lpstr>
      <vt:lpstr>Office Theme</vt:lpstr>
      <vt:lpstr>Lunchtalk: How the Bitcoin Protocol actually works</vt:lpstr>
      <vt:lpstr>Agenda</vt:lpstr>
      <vt:lpstr>PowerPoint Presentation</vt:lpstr>
      <vt:lpstr>PowerPoint Presentation</vt:lpstr>
      <vt:lpstr>Context and Approach</vt:lpstr>
      <vt:lpstr>HOW THE BITCOIN PROTOCOL ACTUALLY WORKS</vt:lpstr>
      <vt:lpstr>How Does Bitcoin Actually Work?</vt:lpstr>
      <vt:lpstr>How it Started</vt:lpstr>
      <vt:lpstr>What is Bitcoin?</vt:lpstr>
      <vt:lpstr>Properties of Common Digital Payment Systems</vt:lpstr>
      <vt:lpstr>Properties of Bitcoin</vt:lpstr>
      <vt:lpstr>Bitcoin Solves Two Things</vt:lpstr>
      <vt:lpstr>Distribution of Funds</vt:lpstr>
      <vt:lpstr>PowerPoint Presentation</vt:lpstr>
      <vt:lpstr>The Block Chain</vt:lpstr>
      <vt:lpstr>Block 0</vt:lpstr>
      <vt:lpstr>Introducing SHA-256</vt:lpstr>
      <vt:lpstr>Block 0</vt:lpstr>
      <vt:lpstr>Block hash must be below the target difficulty</vt:lpstr>
      <vt:lpstr>The Difficulty Adapts</vt:lpstr>
      <vt:lpstr>PowerPoint Presentation</vt:lpstr>
      <vt:lpstr>Difficulty May 2017</vt:lpstr>
      <vt:lpstr>Block Propagation</vt:lpstr>
      <vt:lpstr>Forks are Normal (1)</vt:lpstr>
      <vt:lpstr>Block Propagation</vt:lpstr>
      <vt:lpstr>Block Propagation</vt:lpstr>
      <vt:lpstr>Forks are Normal (2)</vt:lpstr>
      <vt:lpstr>Bitcoin Public/Private Keys</vt:lpstr>
      <vt:lpstr>Bitcoin Addresses</vt:lpstr>
      <vt:lpstr>Bitcoin Addresses</vt:lpstr>
      <vt:lpstr>Transactions (simplified)</vt:lpstr>
      <vt:lpstr>Creating a Transaction (1/7)</vt:lpstr>
      <vt:lpstr>Creating a Transaction (2/7)</vt:lpstr>
      <vt:lpstr>Creating a Transaction (4/7)</vt:lpstr>
      <vt:lpstr>Creating a Transaction (4/7)</vt:lpstr>
      <vt:lpstr>Creating a Transaction (5/7)</vt:lpstr>
      <vt:lpstr>Creating a Transaction (6/7)</vt:lpstr>
      <vt:lpstr>Creating a Transaction (7/7)</vt:lpstr>
      <vt:lpstr>Transaction Relaying</vt:lpstr>
      <vt:lpstr>Block 0</vt:lpstr>
      <vt:lpstr>Transactions in Forks (1)</vt:lpstr>
      <vt:lpstr>Transactions in Forks (2)</vt:lpstr>
      <vt:lpstr>Block Chain Tech is New</vt:lpstr>
      <vt:lpstr>Properties of Bitcoin (1/3)</vt:lpstr>
      <vt:lpstr>Properties of Bitcoin (2/3)</vt:lpstr>
      <vt:lpstr>Properties of Bitcoin (3/3)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Malene Rauhe</dc:creator>
  <cp:lastModifiedBy>Neunert, Kim</cp:lastModifiedBy>
  <cp:revision>26</cp:revision>
  <dcterms:created xsi:type="dcterms:W3CDTF">2016-07-06T22:09:48Z</dcterms:created>
  <dcterms:modified xsi:type="dcterms:W3CDTF">2017-05-23T09:52:31Z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2016-07-06T00:00:00Z</vt:filetime>
  </property>
</Properties>
</file>