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8"/>
  </p:notesMasterIdLst>
  <p:sldIdLst>
    <p:sldId id="256" r:id="rId2"/>
    <p:sldId id="303" r:id="rId3"/>
    <p:sldId id="321" r:id="rId4"/>
    <p:sldId id="322" r:id="rId5"/>
    <p:sldId id="323" r:id="rId6"/>
    <p:sldId id="324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58719BB-F3C9-4257-BA06-FC4F486F144B}">
          <p14:sldIdLst>
            <p14:sldId id="256"/>
            <p14:sldId id="303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96" d="100"/>
          <a:sy n="96" d="100"/>
        </p:scale>
        <p:origin x="981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AC18B-8FC9-4095-A782-F35502B528D3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4D17-BD97-4B0B-926F-A0E6146AB4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55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64D17-BD97-4B0B-926F-A0E6146AB42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79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A3BBA9D-59E3-4E77-9524-457B088141E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77A0200-A1FB-4A11-BBF5-D6B9D11CDC1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619599"/>
          </a:xfrm>
        </p:spPr>
        <p:txBody>
          <a:bodyPr/>
          <a:lstStyle/>
          <a:p>
            <a:r>
              <a:rPr lang="en-GB" sz="7200" dirty="0"/>
              <a:t>Random Number Generator with Boson Sampling (ORCA)</a:t>
            </a:r>
            <a:endParaRPr lang="tr-TR" sz="7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264696" cy="1512168"/>
          </a:xfrm>
        </p:spPr>
        <p:txBody>
          <a:bodyPr>
            <a:noAutofit/>
          </a:bodyPr>
          <a:lstStyle/>
          <a:p>
            <a:endParaRPr lang="tr-TR" sz="4000" b="1" dirty="0">
              <a:solidFill>
                <a:srgbClr val="00B050"/>
              </a:solidFill>
            </a:endParaRPr>
          </a:p>
          <a:p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Esra Yeniaras, Hossein Khalili,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</a:rPr>
              <a:t>Huseyin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</a:rPr>
              <a:t>Ozgur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, Artem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</a:rPr>
              <a:t>Koryukin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</a:rPr>
              <a:t>Sukhsagar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</a:rPr>
              <a:t>Dubey,Rohit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 P.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</a:rPr>
              <a:t>Thompy</a:t>
            </a:r>
            <a:endParaRPr lang="tr-T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9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9137" y="273050"/>
            <a:ext cx="7741295" cy="5853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OUR PURPOSE:</a:t>
            </a:r>
          </a:p>
          <a:p>
            <a:pPr marL="0" indent="0">
              <a:buNone/>
            </a:pPr>
            <a:endParaRPr lang="tr-TR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Implement a quantum random number generator using boson sampling that is described in the challenge pdf. 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Measure the run-time or performance of the quantum random number generator in different platforms and compare the results. Observe the best performance of the test.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Test the output random number sequence by using randomness tests to see if it is truly random.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Define a business model or platform that the quantum random number generator best suits.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69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9137" y="238263"/>
            <a:ext cx="7741295" cy="6252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What We Did So Far: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7030A0"/>
                </a:solidFill>
              </a:rPr>
              <a:t>1</a:t>
            </a:r>
            <a:r>
              <a:rPr lang="en-GB" b="1" u="sng" baseline="30000" dirty="0">
                <a:solidFill>
                  <a:srgbClr val="7030A0"/>
                </a:solidFill>
              </a:rPr>
              <a:t>st</a:t>
            </a:r>
            <a:r>
              <a:rPr lang="en-GB" b="1" u="sng" dirty="0">
                <a:solidFill>
                  <a:srgbClr val="7030A0"/>
                </a:solidFill>
              </a:rPr>
              <a:t>  and 2</a:t>
            </a:r>
            <a:r>
              <a:rPr lang="en-GB" b="1" u="sng" baseline="30000" dirty="0">
                <a:solidFill>
                  <a:srgbClr val="7030A0"/>
                </a:solidFill>
              </a:rPr>
              <a:t>nd</a:t>
            </a:r>
            <a:r>
              <a:rPr lang="en-GB" b="1" u="sng" dirty="0">
                <a:solidFill>
                  <a:srgbClr val="7030A0"/>
                </a:solidFill>
              </a:rPr>
              <a:t> Task:</a:t>
            </a:r>
          </a:p>
          <a:p>
            <a:pPr marL="0" indent="0">
              <a:buNone/>
            </a:pPr>
            <a:endParaRPr lang="en-GB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We have  implemented a  true quantum random number generator and run it in </a:t>
            </a:r>
            <a:r>
              <a:rPr lang="en-GB" sz="2400" b="1" dirty="0" err="1">
                <a:solidFill>
                  <a:schemeClr val="tx1"/>
                </a:solidFill>
              </a:rPr>
              <a:t>Jupyter</a:t>
            </a:r>
            <a:r>
              <a:rPr lang="en-GB" sz="2400" b="1" dirty="0">
                <a:solidFill>
                  <a:schemeClr val="tx1"/>
                </a:solidFill>
              </a:rPr>
              <a:t> platform and also in </a:t>
            </a:r>
            <a:r>
              <a:rPr lang="en-GB" sz="2400" b="1" dirty="0" err="1">
                <a:solidFill>
                  <a:schemeClr val="tx1"/>
                </a:solidFill>
              </a:rPr>
              <a:t>Qbraid</a:t>
            </a:r>
            <a:r>
              <a:rPr lang="en-GB" sz="2400" b="1" dirty="0">
                <a:solidFill>
                  <a:schemeClr val="tx1"/>
                </a:solidFill>
              </a:rPr>
              <a:t> platform.</a:t>
            </a:r>
          </a:p>
          <a:p>
            <a:pPr marL="0" indent="0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70C0"/>
                </a:solidFill>
              </a:rPr>
              <a:t>Run-time performances:</a:t>
            </a:r>
          </a:p>
          <a:p>
            <a:pPr marL="0" indent="0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b="1" dirty="0" err="1">
                <a:solidFill>
                  <a:schemeClr val="tx1"/>
                </a:solidFill>
              </a:rPr>
              <a:t>Jupyter</a:t>
            </a:r>
            <a:r>
              <a:rPr lang="en-GB" sz="2400" b="1" dirty="0">
                <a:solidFill>
                  <a:schemeClr val="tx1"/>
                </a:solidFill>
              </a:rPr>
              <a:t>: 35.03 sec</a:t>
            </a:r>
          </a:p>
          <a:p>
            <a:pPr marL="0" indent="0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b="1" dirty="0" err="1">
                <a:solidFill>
                  <a:schemeClr val="tx1"/>
                </a:solidFill>
              </a:rPr>
              <a:t>Qbraid</a:t>
            </a:r>
            <a:r>
              <a:rPr lang="en-GB" sz="2400" b="1" dirty="0">
                <a:solidFill>
                  <a:schemeClr val="tx1"/>
                </a:solidFill>
              </a:rPr>
              <a:t>: 15.97 sec</a:t>
            </a:r>
            <a:endParaRPr lang="tr-T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3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9137" y="238263"/>
            <a:ext cx="7741295" cy="6252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What We Did So Far: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7030A0"/>
                </a:solidFill>
              </a:rPr>
              <a:t>3</a:t>
            </a:r>
            <a:r>
              <a:rPr lang="en-GB" b="1" u="sng" baseline="30000" dirty="0">
                <a:solidFill>
                  <a:srgbClr val="7030A0"/>
                </a:solidFill>
              </a:rPr>
              <a:t>rd</a:t>
            </a:r>
            <a:r>
              <a:rPr lang="en-GB" b="1" u="sng" dirty="0">
                <a:solidFill>
                  <a:srgbClr val="7030A0"/>
                </a:solidFill>
              </a:rPr>
              <a:t> Task:</a:t>
            </a:r>
          </a:p>
          <a:p>
            <a:pPr marL="0" indent="0">
              <a:buNone/>
            </a:pPr>
            <a:endParaRPr lang="en-GB" b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We have tested  our algorithms using sp_800_approximate_entropy_test and checked the randomness  of the generated quantum random sequence and our results passed the randomness test.</a:t>
            </a:r>
          </a:p>
        </p:txBody>
      </p:sp>
    </p:spTree>
    <p:extLst>
      <p:ext uri="{BB962C8B-B14F-4D97-AF65-F5344CB8AC3E}">
        <p14:creationId xmlns:p14="http://schemas.microsoft.com/office/powerpoint/2010/main" val="417016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9137" y="238263"/>
            <a:ext cx="7741295" cy="6252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What We Did So Far: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7030A0"/>
                </a:solidFill>
              </a:rPr>
              <a:t>4</a:t>
            </a:r>
            <a:r>
              <a:rPr lang="en-GB" b="1" u="sng" baseline="30000" dirty="0">
                <a:solidFill>
                  <a:srgbClr val="7030A0"/>
                </a:solidFill>
              </a:rPr>
              <a:t>th</a:t>
            </a:r>
            <a:r>
              <a:rPr lang="en-GB" b="1" u="sng" dirty="0">
                <a:solidFill>
                  <a:srgbClr val="7030A0"/>
                </a:solidFill>
              </a:rPr>
              <a:t> Task:</a:t>
            </a:r>
          </a:p>
          <a:p>
            <a:pPr marL="0" indent="0">
              <a:buNone/>
            </a:pPr>
            <a:endParaRPr lang="en-GB" b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400" b="1" dirty="0" err="1">
                <a:solidFill>
                  <a:schemeClr val="tx1"/>
                </a:solidFill>
              </a:rPr>
              <a:t>Jupyter</a:t>
            </a:r>
            <a:r>
              <a:rPr lang="en-GB" sz="2400" b="1" dirty="0">
                <a:solidFill>
                  <a:schemeClr val="tx1"/>
                </a:solidFill>
              </a:rPr>
              <a:t>: 35.03 sec</a:t>
            </a:r>
          </a:p>
          <a:p>
            <a:pPr marL="0" indent="0">
              <a:buNone/>
            </a:pPr>
            <a:r>
              <a:rPr lang="en-GB" sz="2400" b="1" dirty="0" err="1">
                <a:solidFill>
                  <a:schemeClr val="tx1"/>
                </a:solidFill>
              </a:rPr>
              <a:t>Qbraid</a:t>
            </a:r>
            <a:r>
              <a:rPr lang="en-GB" sz="2400" b="1" dirty="0">
                <a:solidFill>
                  <a:schemeClr val="tx1"/>
                </a:solidFill>
              </a:rPr>
              <a:t>: 15.97 sec</a:t>
            </a:r>
          </a:p>
          <a:p>
            <a:pPr marL="0" indent="0">
              <a:buNone/>
            </a:pPr>
            <a:endParaRPr lang="tr-TR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In our opinion run-time performances are a bit slow for products that requires live stream random number generation. 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We can use that truly random sequences as  a “seed” in many cryptographic algorithms such as stream ciphers (LFSR’s), digital signature algorithms, or computer games which require randomness, online banking to generates short random security phases, automated gambling games exc.</a:t>
            </a:r>
          </a:p>
        </p:txBody>
      </p:sp>
    </p:spTree>
    <p:extLst>
      <p:ext uri="{BB962C8B-B14F-4D97-AF65-F5344CB8AC3E}">
        <p14:creationId xmlns:p14="http://schemas.microsoft.com/office/powerpoint/2010/main" val="15274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9137" y="238263"/>
            <a:ext cx="7741295" cy="6252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GB" sz="44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4400" b="1" dirty="0">
                <a:solidFill>
                  <a:srgbClr val="7030A0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GB" sz="4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GB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18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1837</TotalTime>
  <Words>281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Palatino Linotype</vt:lpstr>
      <vt:lpstr>Üst Düzey</vt:lpstr>
      <vt:lpstr>Random Number Generator with Boson Sampling (ORCA)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Technologies</dc:title>
  <dc:creator>Windows Kullanıcısı</dc:creator>
  <cp:lastModifiedBy>Esra Yeniaras</cp:lastModifiedBy>
  <cp:revision>206</cp:revision>
  <dcterms:created xsi:type="dcterms:W3CDTF">2018-12-26T17:47:19Z</dcterms:created>
  <dcterms:modified xsi:type="dcterms:W3CDTF">2022-08-23T22:15:57Z</dcterms:modified>
</cp:coreProperties>
</file>