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03" r:id="rId2"/>
    <p:sldId id="320" r:id="rId3"/>
    <p:sldId id="307" r:id="rId4"/>
    <p:sldId id="321" r:id="rId5"/>
    <p:sldId id="322" r:id="rId6"/>
    <p:sldId id="323" r:id="rId7"/>
    <p:sldId id="326" r:id="rId8"/>
    <p:sldId id="324" r:id="rId9"/>
    <p:sldId id="338" r:id="rId10"/>
    <p:sldId id="325" r:id="rId11"/>
    <p:sldId id="330" r:id="rId12"/>
    <p:sldId id="333" r:id="rId13"/>
    <p:sldId id="334" r:id="rId14"/>
    <p:sldId id="336" r:id="rId15"/>
    <p:sldId id="337" r:id="rId16"/>
    <p:sldId id="300" r:id="rId17"/>
    <p:sldId id="286" r:id="rId18"/>
    <p:sldId id="327" r:id="rId19"/>
    <p:sldId id="329" r:id="rId20"/>
    <p:sldId id="331" r:id="rId21"/>
    <p:sldId id="33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orient="horz" pos="3777">
          <p15:clr>
            <a:srgbClr val="A4A3A4"/>
          </p15:clr>
        </p15:guide>
        <p15:guide id="4" pos="3839">
          <p15:clr>
            <a:srgbClr val="A4A3A4"/>
          </p15:clr>
        </p15:guide>
        <p15:guide id="5" orient="horz" pos="2162">
          <p15:clr>
            <a:srgbClr val="A4A3A4"/>
          </p15:clr>
        </p15:guide>
        <p15:guide id="6" pos="3835">
          <p15:clr>
            <a:srgbClr val="A4A3A4"/>
          </p15:clr>
        </p15:guide>
        <p15:guide id="7" orient="horz" pos="135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34ABE3"/>
    <a:srgbClr val="2AB6F0"/>
    <a:srgbClr val="195989"/>
    <a:srgbClr val="1D679F"/>
    <a:srgbClr val="1F6DA6"/>
    <a:srgbClr val="1B5B87"/>
    <a:srgbClr val="227DC1"/>
    <a:srgbClr val="2178B9"/>
    <a:srgbClr val="217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0136"/>
  </p:normalViewPr>
  <p:slideViewPr>
    <p:cSldViewPr snapToGrid="0">
      <p:cViewPr varScale="1">
        <p:scale>
          <a:sx n="101" d="100"/>
          <a:sy n="101" d="100"/>
        </p:scale>
        <p:origin x="1576" y="192"/>
      </p:cViewPr>
      <p:guideLst>
        <p:guide orient="horz" pos="2092"/>
        <p:guide pos="3840"/>
        <p:guide orient="horz" pos="3777"/>
        <p:guide pos="3839"/>
        <p:guide orient="horz" pos="2162"/>
        <p:guide pos="3835"/>
        <p:guide orient="horz" pos="1352"/>
      </p:guideLst>
    </p:cSldViewPr>
  </p:slideViewPr>
  <p:notesTextViewPr>
    <p:cViewPr>
      <p:scale>
        <a:sx n="3" d="2"/>
        <a:sy n="3" d="2"/>
      </p:scale>
      <p:origin x="0" y="0"/>
    </p:cViewPr>
  </p:notesTextViewPr>
  <p:sorterViewPr>
    <p:cViewPr>
      <p:scale>
        <a:sx n="100" d="100"/>
        <a:sy n="100" d="100"/>
      </p:scale>
      <p:origin x="0" y="0"/>
    </p:cViewPr>
  </p:sorterViewPr>
  <p:notesViewPr>
    <p:cSldViewPr snapToGrid="0" snapToObjects="1" showGuides="1">
      <p:cViewPr varScale="1">
        <p:scale>
          <a:sx n="85" d="100"/>
          <a:sy n="85" d="100"/>
        </p:scale>
        <p:origin x="295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939EFE-0303-44F6-9A16-FD3B5E015DB1}" type="datetimeFigureOut">
              <a:rPr lang="en-GB" smtClean="0"/>
              <a:pPr/>
              <a:t>05/11/2021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F04766-77AF-4EBE-9704-229FD5F6AD6A}" type="slidenum">
              <a:rPr lang="en-GB" smtClean="0"/>
              <a:pPr/>
              <a:t>‹#›</a:t>
            </a:fld>
            <a:endParaRPr lang="en-GB"/>
          </a:p>
        </p:txBody>
      </p:sp>
    </p:spTree>
    <p:extLst>
      <p:ext uri="{BB962C8B-B14F-4D97-AF65-F5344CB8AC3E}">
        <p14:creationId xmlns:p14="http://schemas.microsoft.com/office/powerpoint/2010/main" val="37889881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926D1-0013-4A80-B64E-9D824EE65210}" type="datetimeFigureOut">
              <a:rPr lang="en-GB" smtClean="0"/>
              <a:pPr/>
              <a:t>05/11/2021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F2995-AB43-4B7C-B8CD-9DC7C3692A9C}" type="slidenum">
              <a:rPr lang="en-GB" smtClean="0"/>
              <a:pPr/>
              <a:t>‹#›</a:t>
            </a:fld>
            <a:endParaRPr lang="en-GB"/>
          </a:p>
        </p:txBody>
      </p:sp>
    </p:spTree>
    <p:extLst>
      <p:ext uri="{BB962C8B-B14F-4D97-AF65-F5344CB8AC3E}">
        <p14:creationId xmlns:p14="http://schemas.microsoft.com/office/powerpoint/2010/main" val="1460784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yintracomm.ec.europa.eu/corp/intellectual-property/Documents/2019_Reuse-guidelines(CC-BY).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University of North Carolina at Chapel Hill (and for Eric several others … J )</a:t>
            </a:r>
          </a:p>
        </p:txBody>
      </p:sp>
      <p:sp>
        <p:nvSpPr>
          <p:cNvPr id="4" name="Slide Number Placeholder 3"/>
          <p:cNvSpPr>
            <a:spLocks noGrp="1"/>
          </p:cNvSpPr>
          <p:nvPr>
            <p:ph type="sldNum" sz="quarter" idx="5"/>
          </p:nvPr>
        </p:nvSpPr>
        <p:spPr/>
        <p:txBody>
          <a:bodyPr/>
          <a:lstStyle/>
          <a:p>
            <a:fld id="{59CF2995-AB43-4B7C-B8CD-9DC7C3692A9C}" type="slidenum">
              <a:rPr lang="en-GB" smtClean="0"/>
              <a:pPr/>
              <a:t>1</a:t>
            </a:fld>
            <a:endParaRPr lang="en-GB"/>
          </a:p>
        </p:txBody>
      </p:sp>
    </p:spTree>
    <p:extLst>
      <p:ext uri="{BB962C8B-B14F-4D97-AF65-F5344CB8AC3E}">
        <p14:creationId xmlns:p14="http://schemas.microsoft.com/office/powerpoint/2010/main" val="3638914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[NOTE: de-syncing of fast news cycle leads to almost zero mean for OT]</a:t>
            </a:r>
          </a:p>
          <a:p>
            <a:endParaRPr lang="en-US" dirty="0"/>
          </a:p>
        </p:txBody>
      </p:sp>
      <p:sp>
        <p:nvSpPr>
          <p:cNvPr id="4" name="Slide Number Placeholder 3"/>
          <p:cNvSpPr>
            <a:spLocks noGrp="1"/>
          </p:cNvSpPr>
          <p:nvPr>
            <p:ph type="sldNum" sz="quarter" idx="5"/>
          </p:nvPr>
        </p:nvSpPr>
        <p:spPr/>
        <p:txBody>
          <a:bodyPr/>
          <a:lstStyle/>
          <a:p>
            <a:fld id="{59CF2995-AB43-4B7C-B8CD-9DC7C3692A9C}" type="slidenum">
              <a:rPr lang="en-GB" smtClean="0"/>
              <a:pPr/>
              <a:t>7</a:t>
            </a:fld>
            <a:endParaRPr lang="en-GB"/>
          </a:p>
        </p:txBody>
      </p:sp>
    </p:spTree>
    <p:extLst>
      <p:ext uri="{BB962C8B-B14F-4D97-AF65-F5344CB8AC3E}">
        <p14:creationId xmlns:p14="http://schemas.microsoft.com/office/powerpoint/2010/main" val="2902175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err="1"/>
              <a:t>Netbuy</a:t>
            </a:r>
            <a:r>
              <a:rPr lang="en-GB" dirty="0"/>
              <a:t> … (based on </a:t>
            </a:r>
            <a:r>
              <a:rPr lang="en-GB" dirty="0" err="1"/>
              <a:t>Kaiko</a:t>
            </a:r>
            <a:r>
              <a:rPr lang="en-GB" dirty="0"/>
              <a:t> indicator if price of trade is at market maker or taker price) … https://</a:t>
            </a:r>
            <a:r>
              <a:rPr lang="en-GB" dirty="0" err="1"/>
              <a:t>www.kaiko.com</a:t>
            </a:r>
            <a:r>
              <a:rPr lang="en-GB" dirty="0"/>
              <a:t>/pages/</a:t>
            </a:r>
            <a:r>
              <a:rPr lang="en-GB" dirty="0" err="1"/>
              <a:t>cryptocurrency-data-types#trades</a:t>
            </a:r>
            <a:endParaRPr lang="en-US" dirty="0"/>
          </a:p>
        </p:txBody>
      </p:sp>
      <p:sp>
        <p:nvSpPr>
          <p:cNvPr id="4" name="Slide Number Placeholder 3"/>
          <p:cNvSpPr>
            <a:spLocks noGrp="1"/>
          </p:cNvSpPr>
          <p:nvPr>
            <p:ph type="sldNum" sz="quarter" idx="5"/>
          </p:nvPr>
        </p:nvSpPr>
        <p:spPr/>
        <p:txBody>
          <a:bodyPr/>
          <a:lstStyle/>
          <a:p>
            <a:fld id="{59CF2995-AB43-4B7C-B8CD-9DC7C3692A9C}" type="slidenum">
              <a:rPr lang="en-GB" smtClean="0"/>
              <a:pPr/>
              <a:t>8</a:t>
            </a:fld>
            <a:endParaRPr lang="en-GB"/>
          </a:p>
        </p:txBody>
      </p:sp>
    </p:spTree>
    <p:extLst>
      <p:ext uri="{BB962C8B-B14F-4D97-AF65-F5344CB8AC3E}">
        <p14:creationId xmlns:p14="http://schemas.microsoft.com/office/powerpoint/2010/main" val="995713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sz="1200" dirty="0"/>
              <a:t>For each time block, </a:t>
            </a:r>
            <a:r>
              <a:rPr lang="en-IE" sz="1200" dirty="0" err="1"/>
              <a:t>Tp</a:t>
            </a:r>
            <a:r>
              <a:rPr lang="en-IE" sz="1200" dirty="0"/>
              <a:t>=1 if the average tonality of English news is more than one standard error higher than the average tonality of news in other languages. Tn=1 if the average tonality of English news is more than one standard error lower.</a:t>
            </a:r>
          </a:p>
        </p:txBody>
      </p:sp>
      <p:sp>
        <p:nvSpPr>
          <p:cNvPr id="4" name="Slide Number Placeholder 3"/>
          <p:cNvSpPr>
            <a:spLocks noGrp="1"/>
          </p:cNvSpPr>
          <p:nvPr>
            <p:ph type="sldNum" sz="quarter" idx="5"/>
          </p:nvPr>
        </p:nvSpPr>
        <p:spPr/>
        <p:txBody>
          <a:bodyPr/>
          <a:lstStyle/>
          <a:p>
            <a:fld id="{59CF2995-AB43-4B7C-B8CD-9DC7C3692A9C}" type="slidenum">
              <a:rPr lang="en-GB" smtClean="0"/>
              <a:pPr/>
              <a:t>10</a:t>
            </a:fld>
            <a:endParaRPr lang="en-GB"/>
          </a:p>
        </p:txBody>
      </p:sp>
    </p:spTree>
    <p:extLst>
      <p:ext uri="{BB962C8B-B14F-4D97-AF65-F5344CB8AC3E}">
        <p14:creationId xmlns:p14="http://schemas.microsoft.com/office/powerpoint/2010/main" val="1252819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Update/add/delete parts of the</a:t>
            </a:r>
            <a:r>
              <a:rPr lang="en-IE" baseline="0" dirty="0"/>
              <a:t> copy right notice where appropriate.</a:t>
            </a:r>
          </a:p>
          <a:p>
            <a:r>
              <a:rPr lang="en-IE" baseline="0" dirty="0"/>
              <a:t>More information: </a:t>
            </a:r>
            <a:r>
              <a:rPr lang="en-GB" dirty="0">
                <a:hlinkClick r:id="rId3"/>
              </a:rPr>
              <a:t>https://myintracomm.ec.europa.eu/corp/intellectual-property/Documents/2019_Reuse-guidelines%28CC-BY%29.pdf</a:t>
            </a:r>
            <a:endParaRPr lang="en-GB" dirty="0"/>
          </a:p>
        </p:txBody>
      </p:sp>
      <p:sp>
        <p:nvSpPr>
          <p:cNvPr id="4" name="Slide Number Placeholder 3"/>
          <p:cNvSpPr>
            <a:spLocks noGrp="1"/>
          </p:cNvSpPr>
          <p:nvPr>
            <p:ph type="sldNum" sz="quarter" idx="10"/>
          </p:nvPr>
        </p:nvSpPr>
        <p:spPr/>
        <p:txBody>
          <a:bodyPr/>
          <a:lstStyle/>
          <a:p>
            <a:fld id="{59CF2995-AB43-4B7C-B8CD-9DC7C3692A9C}" type="slidenum">
              <a:rPr lang="en-GB" smtClean="0"/>
              <a:pPr/>
              <a:t>16</a:t>
            </a:fld>
            <a:endParaRPr lang="en-GB"/>
          </a:p>
        </p:txBody>
      </p:sp>
    </p:spTree>
    <p:extLst>
      <p:ext uri="{BB962C8B-B14F-4D97-AF65-F5344CB8AC3E}">
        <p14:creationId xmlns:p14="http://schemas.microsoft.com/office/powerpoint/2010/main" val="20075199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Delete/update</a:t>
            </a:r>
            <a:r>
              <a:rPr lang="en-IE" baseline="0" dirty="0"/>
              <a:t> as appropriate</a:t>
            </a:r>
            <a:endParaRPr lang="en-GB" dirty="0"/>
          </a:p>
        </p:txBody>
      </p:sp>
      <p:sp>
        <p:nvSpPr>
          <p:cNvPr id="4" name="Slide Number Placeholder 3"/>
          <p:cNvSpPr>
            <a:spLocks noGrp="1"/>
          </p:cNvSpPr>
          <p:nvPr>
            <p:ph type="sldNum" sz="quarter" idx="10"/>
          </p:nvPr>
        </p:nvSpPr>
        <p:spPr/>
        <p:txBody>
          <a:bodyPr/>
          <a:lstStyle/>
          <a:p>
            <a:fld id="{59CF2995-AB43-4B7C-B8CD-9DC7C3692A9C}" type="slidenum">
              <a:rPr lang="en-GB" smtClean="0"/>
              <a:pPr/>
              <a:t>17</a:t>
            </a:fld>
            <a:endParaRPr lang="en-GB"/>
          </a:p>
        </p:txBody>
      </p:sp>
    </p:spTree>
    <p:extLst>
      <p:ext uri="{BB962C8B-B14F-4D97-AF65-F5344CB8AC3E}">
        <p14:creationId xmlns:p14="http://schemas.microsoft.com/office/powerpoint/2010/main" val="4819794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1" name="Rectangle 10"/>
          <p:cNvSpPr/>
          <p:nvPr userDrawn="1"/>
        </p:nvSpPr>
        <p:spPr>
          <a:xfrm>
            <a:off x="0" y="1073101"/>
            <a:ext cx="12192000" cy="5784900"/>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6" name="Title 1"/>
          <p:cNvSpPr>
            <a:spLocks noGrp="1"/>
          </p:cNvSpPr>
          <p:nvPr>
            <p:ph type="ctrTitle"/>
          </p:nvPr>
        </p:nvSpPr>
        <p:spPr>
          <a:xfrm>
            <a:off x="1071349" y="1992572"/>
            <a:ext cx="10290265" cy="2149523"/>
          </a:xfrm>
          <a:prstGeom prst="rect">
            <a:avLst/>
          </a:prstGeom>
        </p:spPr>
        <p:txBody>
          <a:bodyPr wrap="square" anchor="t">
            <a:noAutofit/>
          </a:bodyPr>
          <a:lstStyle>
            <a:lvl1pPr algn="l">
              <a:defRPr sz="6000" b="0">
                <a:solidFill>
                  <a:schemeClr val="bg1"/>
                </a:solidFill>
              </a:defRPr>
            </a:lvl1pPr>
          </a:lstStyle>
          <a:p>
            <a:r>
              <a:rPr lang="en-GB" noProof="0" dirty="0"/>
              <a:t>Click to edit Master title style</a:t>
            </a:r>
          </a:p>
        </p:txBody>
      </p:sp>
      <p:cxnSp>
        <p:nvCxnSpPr>
          <p:cNvPr id="7" name="Straight Connector 6"/>
          <p:cNvCxnSpPr/>
          <p:nvPr userDrawn="1"/>
        </p:nvCxnSpPr>
        <p:spPr>
          <a:xfrm>
            <a:off x="838200" y="1978925"/>
            <a:ext cx="0" cy="487907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Subtitle 2"/>
          <p:cNvSpPr>
            <a:spLocks noGrp="1"/>
          </p:cNvSpPr>
          <p:nvPr>
            <p:ph type="subTitle" idx="1"/>
          </p:nvPr>
        </p:nvSpPr>
        <p:spPr>
          <a:xfrm>
            <a:off x="1071350" y="4418049"/>
            <a:ext cx="10290265" cy="897754"/>
          </a:xfrm>
          <a:prstGeom prst="rect">
            <a:avLst/>
          </a:prstGeom>
        </p:spPr>
        <p:txBody>
          <a:bodyPr>
            <a:noAutofit/>
          </a:bodyPr>
          <a:lstStyle>
            <a:lvl1pPr marL="0" indent="0" algn="l">
              <a:buNone/>
              <a:defRPr sz="2800" i="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sp>
        <p:nvSpPr>
          <p:cNvPr id="19" name="Text Placeholder 18"/>
          <p:cNvSpPr>
            <a:spLocks noGrp="1"/>
          </p:cNvSpPr>
          <p:nvPr>
            <p:ph type="body" sz="quarter" idx="13" hasCustomPrompt="1"/>
          </p:nvPr>
        </p:nvSpPr>
        <p:spPr>
          <a:xfrm>
            <a:off x="6094413" y="5391726"/>
            <a:ext cx="5267202" cy="877455"/>
          </a:xfrm>
          <a:prstGeom prst="rect">
            <a:avLst/>
          </a:prstGeom>
        </p:spPr>
        <p:txBody>
          <a:bodyPr>
            <a:noAutofit/>
          </a:bodyPr>
          <a:lstStyle>
            <a:lvl1pPr marL="0" indent="0" algn="r">
              <a:spcAft>
                <a:spcPts val="800"/>
              </a:spcAft>
              <a:buFontTx/>
              <a:buNone/>
              <a:defRPr sz="2200" i="1" baseline="0">
                <a:solidFill>
                  <a:schemeClr val="bg1"/>
                </a:solidFill>
              </a:defRPr>
            </a:lvl1pPr>
          </a:lstStyle>
          <a:p>
            <a:pPr lvl="0"/>
            <a:r>
              <a:rPr lang="en-GB" noProof="0" dirty="0"/>
              <a:t>Speaker</a:t>
            </a:r>
            <a:br>
              <a:rPr lang="en-GB" noProof="0" dirty="0"/>
            </a:br>
            <a:r>
              <a:rPr lang="en-GB" noProof="0" dirty="0"/>
              <a:t>Venue and date</a:t>
            </a:r>
          </a:p>
        </p:txBody>
      </p:sp>
      <p:pic>
        <p:nvPicPr>
          <p:cNvPr id="8" name="Picture 7" descr="Footer.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47221" y="6390001"/>
            <a:ext cx="697559" cy="467999"/>
          </a:xfrm>
          <a:prstGeom prst="rect">
            <a:avLst/>
          </a:prstGeom>
        </p:spPr>
      </p:pic>
      <p:pic>
        <p:nvPicPr>
          <p:cNvPr id="13" name="Picture 12" descr="EC-JRC-logo_vertical_EN_pos_transparent-background.png"/>
          <p:cNvPicPr>
            <a:picLocks noChangeAspect="1"/>
          </p:cNvPicPr>
          <p:nvPr userDrawn="1"/>
        </p:nvPicPr>
        <p:blipFill rotWithShape="1">
          <a:blip r:embed="rId3" cstate="print">
            <a:extLst>
              <a:ext uri="{28A0092B-C50C-407E-A947-70E740481C1C}">
                <a14:useLocalDpi xmlns:a14="http://schemas.microsoft.com/office/drawing/2010/main" val="0"/>
              </a:ext>
            </a:extLst>
          </a:blip>
          <a:srcRect l="3733" t="5040" r="4159" b="4382"/>
          <a:stretch/>
        </p:blipFill>
        <p:spPr>
          <a:xfrm>
            <a:off x="5373779" y="264907"/>
            <a:ext cx="1674947" cy="1152000"/>
          </a:xfrm>
          <a:prstGeom prst="rect">
            <a:avLst/>
          </a:prstGeom>
        </p:spPr>
      </p:pic>
    </p:spTree>
    <p:extLst>
      <p:ext uri="{BB962C8B-B14F-4D97-AF65-F5344CB8AC3E}">
        <p14:creationId xmlns:p14="http://schemas.microsoft.com/office/powerpoint/2010/main" val="399218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59635" y="-59635"/>
            <a:ext cx="6155635" cy="6983896"/>
          </a:xfrm>
          <a:prstGeom prst="rect">
            <a:avLst/>
          </a:prstGeom>
          <a:solidFill>
            <a:schemeClr val="bg2"/>
          </a:solidFill>
          <a:ln w="28575">
            <a:solidFill>
              <a:schemeClr val="accent5"/>
            </a:solidFill>
          </a:ln>
        </p:spPr>
        <p:txBody>
          <a:bodyPr/>
          <a:lstStyle>
            <a:lvl1pPr marL="0" indent="0">
              <a:buNone/>
              <a:defRPr/>
            </a:lvl1pPr>
          </a:lstStyle>
          <a:p>
            <a:endParaRPr lang="en-GB" noProof="0"/>
          </a:p>
        </p:txBody>
      </p:sp>
      <p:sp>
        <p:nvSpPr>
          <p:cNvPr id="10" name="Rectangle 9"/>
          <p:cNvSpPr/>
          <p:nvPr userDrawn="1"/>
        </p:nvSpPr>
        <p:spPr>
          <a:xfrm>
            <a:off x="3214048" y="1992573"/>
            <a:ext cx="8550322" cy="3616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27615" y="743802"/>
            <a:ext cx="544923" cy="544923"/>
          </a:xfrm>
          <a:prstGeom prst="rect">
            <a:avLst/>
          </a:prstGeom>
        </p:spPr>
      </p:pic>
      <p:sp>
        <p:nvSpPr>
          <p:cNvPr id="3" name="Content Placeholder 2"/>
          <p:cNvSpPr>
            <a:spLocks noGrp="1"/>
          </p:cNvSpPr>
          <p:nvPr>
            <p:ph idx="1" hasCustomPrompt="1"/>
          </p:nvPr>
        </p:nvSpPr>
        <p:spPr>
          <a:xfrm>
            <a:off x="3214048" y="1992572"/>
            <a:ext cx="8010798" cy="3616657"/>
          </a:xfrm>
          <a:prstGeom prst="rect">
            <a:avLst/>
          </a:prstGeom>
          <a:solidFill>
            <a:schemeClr val="bg1"/>
          </a:solidFill>
        </p:spPr>
        <p:txBody>
          <a:bodyPr lIns="360000" tIns="360000" rIns="360000" bIns="360000" anchor="ctr" anchorCtr="0">
            <a:noAutofit/>
          </a:bodyPr>
          <a:lstStyle>
            <a:lvl1pPr marL="0" indent="0">
              <a:buFontTx/>
              <a:buNone/>
              <a:defRPr i="1" baseline="0">
                <a:solidFill>
                  <a:schemeClr val="tx2"/>
                </a:solidFill>
              </a:defRPr>
            </a:lvl1pPr>
          </a:lstStyle>
          <a:p>
            <a:pPr lvl="0"/>
            <a:r>
              <a:rPr lang="en-GB" noProof="0" dirty="0"/>
              <a:t>Insert text</a:t>
            </a:r>
          </a:p>
        </p:txBody>
      </p:sp>
    </p:spTree>
    <p:extLst>
      <p:ext uri="{BB962C8B-B14F-4D97-AF65-F5344CB8AC3E}">
        <p14:creationId xmlns:p14="http://schemas.microsoft.com/office/powerpoint/2010/main" val="17840629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icture and Content (half pa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662614" y="1825625"/>
            <a:ext cx="4583519" cy="4170363"/>
          </a:xfrm>
          <a:prstGeom prst="rect">
            <a:avLst/>
          </a:prstGeom>
        </p:spPr>
        <p:txBody>
          <a:bodyPr>
            <a:noAutofit/>
          </a:bodyPr>
          <a:lstStyle>
            <a:lvl1pPr marL="0" indent="-342900">
              <a:buClr>
                <a:schemeClr val="accent5"/>
              </a:buClr>
              <a:buFont typeface="Arial"/>
              <a:buNone/>
              <a:defRPr/>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dirty="0"/>
              <a:t>Insert text</a:t>
            </a:r>
          </a:p>
        </p:txBody>
      </p:sp>
      <p:sp>
        <p:nvSpPr>
          <p:cNvPr id="6" name="Slide Number Placeholder 5"/>
          <p:cNvSpPr>
            <a:spLocks noGrp="1"/>
          </p:cNvSpPr>
          <p:nvPr>
            <p:ph type="sldNum" sz="quarter" idx="12"/>
          </p:nvPr>
        </p:nvSpPr>
        <p:spPr>
          <a:xfrm>
            <a:off x="838200" y="6131286"/>
            <a:ext cx="2743200" cy="365125"/>
          </a:xfrm>
          <a:prstGeom prst="rect">
            <a:avLst/>
          </a:prstGeom>
        </p:spPr>
        <p:txBody>
          <a:bodyPr/>
          <a:lstStyle/>
          <a:p>
            <a:fld id="{F46C79FD-C571-418B-AB0F-5EE936C85276}" type="slidenum">
              <a:rPr lang="en-GB" smtClean="0"/>
              <a:pPr/>
              <a:t>‹#›</a:t>
            </a:fld>
            <a:endParaRPr lang="en-GB"/>
          </a:p>
        </p:txBody>
      </p:sp>
      <p:sp>
        <p:nvSpPr>
          <p:cNvPr id="10" name="Title Placeholder 1"/>
          <p:cNvSpPr>
            <a:spLocks noGrp="1"/>
          </p:cNvSpPr>
          <p:nvPr>
            <p:ph type="title"/>
          </p:nvPr>
        </p:nvSpPr>
        <p:spPr>
          <a:xfrm>
            <a:off x="6662614" y="586765"/>
            <a:ext cx="4581771"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
        <p:nvSpPr>
          <p:cNvPr id="7" name="Picture Placeholder 4"/>
          <p:cNvSpPr>
            <a:spLocks noGrp="1"/>
          </p:cNvSpPr>
          <p:nvPr>
            <p:ph type="pic" sz="quarter" idx="13"/>
          </p:nvPr>
        </p:nvSpPr>
        <p:spPr>
          <a:xfrm>
            <a:off x="-46383" y="-46383"/>
            <a:ext cx="6142383" cy="6964017"/>
          </a:xfrm>
          <a:prstGeom prst="rect">
            <a:avLst/>
          </a:prstGeom>
          <a:solidFill>
            <a:schemeClr val="bg2"/>
          </a:solidFill>
          <a:ln w="28575">
            <a:solidFill>
              <a:schemeClr val="accent5"/>
            </a:solidFill>
          </a:ln>
        </p:spPr>
        <p:txBody>
          <a:bodyPr/>
          <a:lstStyle>
            <a:lvl1pPr marL="0" indent="0">
              <a:buNone/>
              <a:defRPr/>
            </a:lvl1pPr>
          </a:lstStyle>
          <a:p>
            <a:endParaRPr lang="en-GB" noProof="0"/>
          </a:p>
        </p:txBody>
      </p:sp>
    </p:spTree>
    <p:extLst>
      <p:ext uri="{BB962C8B-B14F-4D97-AF65-F5344CB8AC3E}">
        <p14:creationId xmlns:p14="http://schemas.microsoft.com/office/powerpoint/2010/main" val="36920344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orizontal Picture and Content">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63280" y="-62165"/>
            <a:ext cx="12318560" cy="3468939"/>
          </a:xfrm>
          <a:prstGeom prst="rect">
            <a:avLst/>
          </a:prstGeom>
          <a:solidFill>
            <a:schemeClr val="bg2"/>
          </a:solidFill>
          <a:ln w="28575" cmpd="sng">
            <a:solidFill>
              <a:schemeClr val="accent5"/>
            </a:solidFill>
          </a:ln>
        </p:spPr>
        <p:txBody>
          <a:bodyPr/>
          <a:lstStyle>
            <a:lvl1pPr marL="0" indent="0">
              <a:buClr>
                <a:schemeClr val="accent2"/>
              </a:buClr>
              <a:buFont typeface="Arial"/>
              <a:buNone/>
              <a:defRPr/>
            </a:lvl1pPr>
          </a:lstStyle>
          <a:p>
            <a:endParaRPr lang="en-GB" noProof="0"/>
          </a:p>
        </p:txBody>
      </p:sp>
      <p:sp>
        <p:nvSpPr>
          <p:cNvPr id="2" name="Title 1"/>
          <p:cNvSpPr>
            <a:spLocks noGrp="1"/>
          </p:cNvSpPr>
          <p:nvPr>
            <p:ph type="title"/>
          </p:nvPr>
        </p:nvSpPr>
        <p:spPr>
          <a:xfrm>
            <a:off x="957385" y="2818576"/>
            <a:ext cx="10287000" cy="628377"/>
          </a:xfrm>
          <a:prstGeom prst="rect">
            <a:avLst/>
          </a:prstGeom>
          <a:solidFill>
            <a:schemeClr val="bg1"/>
          </a:solidFill>
        </p:spPr>
        <p:txBody>
          <a:bodyPr wrap="square" anchor="b">
            <a:spAutoFit/>
          </a:bodyPr>
          <a:lstStyle>
            <a:lvl1pPr>
              <a:defRPr sz="3800"/>
            </a:lvl1pPr>
          </a:lstStyle>
          <a:p>
            <a:r>
              <a:rPr lang="en-GB" noProof="0" dirty="0"/>
              <a:t>Click to edit Master title style</a:t>
            </a:r>
          </a:p>
        </p:txBody>
      </p:sp>
      <p:sp>
        <p:nvSpPr>
          <p:cNvPr id="6" name="Text Placeholder 5"/>
          <p:cNvSpPr>
            <a:spLocks noGrp="1"/>
          </p:cNvSpPr>
          <p:nvPr>
            <p:ph type="body" sz="quarter" idx="14" hasCustomPrompt="1"/>
          </p:nvPr>
        </p:nvSpPr>
        <p:spPr>
          <a:xfrm>
            <a:off x="957385" y="3630613"/>
            <a:ext cx="10287000" cy="2365375"/>
          </a:xfrm>
          <a:prstGeom prst="rect">
            <a:avLst/>
          </a:prstGeom>
        </p:spPr>
        <p:txBody>
          <a:bodyPr/>
          <a:lstStyle>
            <a:lvl1pPr marL="0" indent="-342900" algn="l">
              <a:buClr>
                <a:schemeClr val="accent5"/>
              </a:buClr>
              <a:buFont typeface="Arial"/>
              <a:buNone/>
              <a:defRPr/>
            </a:lvl1pPr>
            <a:lvl2pPr marL="800100" indent="-342900">
              <a:buClr>
                <a:schemeClr val="accent5"/>
              </a:buClr>
              <a:buFont typeface="Arial"/>
              <a:buNone/>
              <a:defRPr/>
            </a:lvl2pPr>
            <a:lvl3pPr marL="1200150" indent="-285750">
              <a:buClr>
                <a:schemeClr val="accent5"/>
              </a:buClr>
              <a:buFont typeface="Arial"/>
              <a:buNone/>
              <a:defRPr/>
            </a:lvl3pPr>
            <a:lvl4pPr marL="1657350" indent="-285750">
              <a:buClr>
                <a:schemeClr val="accent5"/>
              </a:buClr>
              <a:buFont typeface="Arial"/>
              <a:buNone/>
              <a:defRPr/>
            </a:lvl4pPr>
            <a:lvl5pPr marL="2114550" indent="-285750">
              <a:buClr>
                <a:schemeClr val="accent5"/>
              </a:buClr>
              <a:buFont typeface="Arial"/>
              <a:buNone/>
              <a:defRPr/>
            </a:lvl5pPr>
          </a:lstStyle>
          <a:p>
            <a:pPr lvl="0"/>
            <a:r>
              <a:rPr lang="en-GB" noProof="0" dirty="0"/>
              <a:t>Insert text</a:t>
            </a:r>
          </a:p>
        </p:txBody>
      </p:sp>
    </p:spTree>
    <p:extLst>
      <p:ext uri="{BB962C8B-B14F-4D97-AF65-F5344CB8AC3E}">
        <p14:creationId xmlns:p14="http://schemas.microsoft.com/office/powerpoint/2010/main" val="41367746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cxnSp>
        <p:nvCxnSpPr>
          <p:cNvPr id="10" name="Straight Connector 9"/>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Picture Placeholder 2">
            <a:extLst>
              <a:ext uri="{FF2B5EF4-FFF2-40B4-BE49-F238E27FC236}">
                <a16:creationId xmlns:a16="http://schemas.microsoft.com/office/drawing/2014/main" id="{BF77687C-AC6F-634F-AC60-81131BCE7FCF}"/>
              </a:ext>
            </a:extLst>
          </p:cNvPr>
          <p:cNvSpPr>
            <a:spLocks noGrp="1"/>
          </p:cNvSpPr>
          <p:nvPr>
            <p:ph type="pic" sz="quarter" idx="19"/>
          </p:nvPr>
        </p:nvSpPr>
        <p:spPr>
          <a:xfrm>
            <a:off x="838201" y="1750540"/>
            <a:ext cx="3416382" cy="3523152"/>
          </a:xfrm>
          <a:prstGeom prst="rect">
            <a:avLst/>
          </a:prstGeom>
          <a:solidFill>
            <a:schemeClr val="bg2"/>
          </a:solidFill>
        </p:spPr>
        <p:txBody>
          <a:bodyPr/>
          <a:lstStyle>
            <a:lvl1pPr marL="0" indent="0">
              <a:buNone/>
              <a:defRPr/>
            </a:lvl1pPr>
          </a:lstStyle>
          <a:p>
            <a:endParaRPr lang="en-GB" noProof="0" dirty="0"/>
          </a:p>
        </p:txBody>
      </p:sp>
      <p:sp>
        <p:nvSpPr>
          <p:cNvPr id="17" name="Text Placeholder 4">
            <a:extLst>
              <a:ext uri="{FF2B5EF4-FFF2-40B4-BE49-F238E27FC236}">
                <a16:creationId xmlns:a16="http://schemas.microsoft.com/office/drawing/2014/main" id="{A1F17483-D7EC-5F47-B284-CA9DDB1A8905}"/>
              </a:ext>
            </a:extLst>
          </p:cNvPr>
          <p:cNvSpPr>
            <a:spLocks noGrp="1"/>
          </p:cNvSpPr>
          <p:nvPr>
            <p:ph type="body" sz="quarter" idx="16"/>
          </p:nvPr>
        </p:nvSpPr>
        <p:spPr>
          <a:xfrm>
            <a:off x="1178392" y="4331292"/>
            <a:ext cx="2736000" cy="1524235"/>
          </a:xfrm>
          <a:prstGeom prst="rect">
            <a:avLst/>
          </a:prstGeom>
          <a:solidFill>
            <a:schemeClr val="bg1"/>
          </a:solidFill>
        </p:spPr>
        <p:txBody>
          <a:bodyPr/>
          <a:lstStyle>
            <a:lvl1pPr marL="0" indent="0">
              <a:buNone/>
              <a:defRPr sz="1400"/>
            </a:lvl1pPr>
          </a:lstStyle>
          <a:p>
            <a:endParaRPr lang="en-GB" dirty="0"/>
          </a:p>
        </p:txBody>
      </p:sp>
      <p:sp>
        <p:nvSpPr>
          <p:cNvPr id="18" name="Picture Placeholder 2">
            <a:extLst>
              <a:ext uri="{FF2B5EF4-FFF2-40B4-BE49-F238E27FC236}">
                <a16:creationId xmlns:a16="http://schemas.microsoft.com/office/drawing/2014/main" id="{E020C457-3C2E-CA42-88B4-5E3F06B1AE96}"/>
              </a:ext>
            </a:extLst>
          </p:cNvPr>
          <p:cNvSpPr>
            <a:spLocks noGrp="1"/>
          </p:cNvSpPr>
          <p:nvPr>
            <p:ph type="pic" sz="quarter" idx="20"/>
          </p:nvPr>
        </p:nvSpPr>
        <p:spPr>
          <a:xfrm>
            <a:off x="4338313" y="1750540"/>
            <a:ext cx="3416382" cy="3523152"/>
          </a:xfrm>
          <a:prstGeom prst="rect">
            <a:avLst/>
          </a:prstGeom>
          <a:solidFill>
            <a:schemeClr val="bg2"/>
          </a:solidFill>
        </p:spPr>
        <p:txBody>
          <a:bodyPr/>
          <a:lstStyle>
            <a:lvl1pPr marL="0" indent="0">
              <a:buNone/>
              <a:defRPr/>
            </a:lvl1pPr>
          </a:lstStyle>
          <a:p>
            <a:endParaRPr lang="en-GB" noProof="0" dirty="0"/>
          </a:p>
        </p:txBody>
      </p:sp>
      <p:sp>
        <p:nvSpPr>
          <p:cNvPr id="19" name="Text Placeholder 4">
            <a:extLst>
              <a:ext uri="{FF2B5EF4-FFF2-40B4-BE49-F238E27FC236}">
                <a16:creationId xmlns:a16="http://schemas.microsoft.com/office/drawing/2014/main" id="{B33CC6E2-D391-D44C-9F83-EE43AEFB9DA4}"/>
              </a:ext>
            </a:extLst>
          </p:cNvPr>
          <p:cNvSpPr>
            <a:spLocks noGrp="1"/>
          </p:cNvSpPr>
          <p:nvPr>
            <p:ph type="body" sz="quarter" idx="21"/>
          </p:nvPr>
        </p:nvSpPr>
        <p:spPr>
          <a:xfrm>
            <a:off x="4678504" y="4331292"/>
            <a:ext cx="2736000" cy="1524235"/>
          </a:xfrm>
          <a:prstGeom prst="rect">
            <a:avLst/>
          </a:prstGeom>
          <a:solidFill>
            <a:schemeClr val="bg1"/>
          </a:solidFill>
        </p:spPr>
        <p:txBody>
          <a:bodyPr/>
          <a:lstStyle>
            <a:lvl1pPr marL="0" indent="0">
              <a:buNone/>
              <a:defRPr sz="1400"/>
            </a:lvl1pPr>
          </a:lstStyle>
          <a:p>
            <a:endParaRPr lang="en-GB" dirty="0"/>
          </a:p>
        </p:txBody>
      </p:sp>
      <p:sp>
        <p:nvSpPr>
          <p:cNvPr id="21" name="Picture Placeholder 2">
            <a:extLst>
              <a:ext uri="{FF2B5EF4-FFF2-40B4-BE49-F238E27FC236}">
                <a16:creationId xmlns:a16="http://schemas.microsoft.com/office/drawing/2014/main" id="{82EE2749-4448-E94D-A3B6-E8FD4C9B9E33}"/>
              </a:ext>
            </a:extLst>
          </p:cNvPr>
          <p:cNvSpPr>
            <a:spLocks noGrp="1"/>
          </p:cNvSpPr>
          <p:nvPr>
            <p:ph type="pic" sz="quarter" idx="22"/>
          </p:nvPr>
        </p:nvSpPr>
        <p:spPr>
          <a:xfrm>
            <a:off x="7841783" y="1750540"/>
            <a:ext cx="3416382" cy="3523152"/>
          </a:xfrm>
          <a:prstGeom prst="rect">
            <a:avLst/>
          </a:prstGeom>
          <a:solidFill>
            <a:schemeClr val="bg2"/>
          </a:solidFill>
        </p:spPr>
        <p:txBody>
          <a:bodyPr/>
          <a:lstStyle>
            <a:lvl1pPr marL="0" indent="0">
              <a:buNone/>
              <a:defRPr/>
            </a:lvl1pPr>
          </a:lstStyle>
          <a:p>
            <a:endParaRPr lang="en-GB" noProof="0" dirty="0"/>
          </a:p>
        </p:txBody>
      </p:sp>
      <p:sp>
        <p:nvSpPr>
          <p:cNvPr id="22" name="Text Placeholder 4">
            <a:extLst>
              <a:ext uri="{FF2B5EF4-FFF2-40B4-BE49-F238E27FC236}">
                <a16:creationId xmlns:a16="http://schemas.microsoft.com/office/drawing/2014/main" id="{292FCF7F-70FF-AF43-824A-E78383E715EC}"/>
              </a:ext>
            </a:extLst>
          </p:cNvPr>
          <p:cNvSpPr>
            <a:spLocks noGrp="1"/>
          </p:cNvSpPr>
          <p:nvPr>
            <p:ph type="body" sz="quarter" idx="23"/>
          </p:nvPr>
        </p:nvSpPr>
        <p:spPr>
          <a:xfrm>
            <a:off x="8181974" y="4331292"/>
            <a:ext cx="2736000" cy="1524235"/>
          </a:xfrm>
          <a:prstGeom prst="rect">
            <a:avLst/>
          </a:prstGeom>
          <a:solidFill>
            <a:schemeClr val="bg1"/>
          </a:solidFill>
        </p:spPr>
        <p:txBody>
          <a:bodyPr/>
          <a:lstStyle>
            <a:lvl1pPr marL="0" indent="0">
              <a:buNone/>
              <a:defRPr sz="1400"/>
            </a:lvl1pPr>
          </a:lstStyle>
          <a:p>
            <a:endParaRPr lang="en-GB" dirty="0"/>
          </a:p>
        </p:txBody>
      </p:sp>
    </p:spTree>
    <p:extLst>
      <p:ext uri="{BB962C8B-B14F-4D97-AF65-F5344CB8AC3E}">
        <p14:creationId xmlns:p14="http://schemas.microsoft.com/office/powerpoint/2010/main" val="178010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2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cxnSp>
        <p:nvCxnSpPr>
          <p:cNvPr id="15" name="Straight Connector 14"/>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26" name="Picture Placeholder 2">
            <a:extLst>
              <a:ext uri="{FF2B5EF4-FFF2-40B4-BE49-F238E27FC236}">
                <a16:creationId xmlns:a16="http://schemas.microsoft.com/office/drawing/2014/main" id="{5F365213-848B-024E-A456-0D200676FA24}"/>
              </a:ext>
            </a:extLst>
          </p:cNvPr>
          <p:cNvSpPr>
            <a:spLocks noGrp="1"/>
          </p:cNvSpPr>
          <p:nvPr>
            <p:ph type="pic" sz="quarter" idx="13"/>
          </p:nvPr>
        </p:nvSpPr>
        <p:spPr>
          <a:xfrm>
            <a:off x="2733074" y="1750540"/>
            <a:ext cx="3330000" cy="2088000"/>
          </a:xfrm>
          <a:prstGeom prst="rect">
            <a:avLst/>
          </a:prstGeom>
          <a:solidFill>
            <a:schemeClr val="bg2"/>
          </a:solidFill>
        </p:spPr>
        <p:txBody>
          <a:bodyPr/>
          <a:lstStyle>
            <a:lvl1pPr marL="0" indent="0">
              <a:buNone/>
              <a:defRPr/>
            </a:lvl1pPr>
          </a:lstStyle>
          <a:p>
            <a:endParaRPr lang="en-GB" noProof="0" dirty="0"/>
          </a:p>
        </p:txBody>
      </p:sp>
      <p:sp>
        <p:nvSpPr>
          <p:cNvPr id="27" name="Picture Placeholder 2">
            <a:extLst>
              <a:ext uri="{FF2B5EF4-FFF2-40B4-BE49-F238E27FC236}">
                <a16:creationId xmlns:a16="http://schemas.microsoft.com/office/drawing/2014/main" id="{1F0C252E-54B1-624A-B251-93ACB24B44EB}"/>
              </a:ext>
            </a:extLst>
          </p:cNvPr>
          <p:cNvSpPr>
            <a:spLocks noGrp="1"/>
          </p:cNvSpPr>
          <p:nvPr>
            <p:ph type="pic" sz="quarter" idx="14"/>
          </p:nvPr>
        </p:nvSpPr>
        <p:spPr>
          <a:xfrm>
            <a:off x="2733075" y="3907988"/>
            <a:ext cx="3330000" cy="2088000"/>
          </a:xfrm>
          <a:prstGeom prst="rect">
            <a:avLst/>
          </a:prstGeom>
          <a:solidFill>
            <a:schemeClr val="bg2"/>
          </a:solidFill>
        </p:spPr>
        <p:txBody>
          <a:bodyPr/>
          <a:lstStyle>
            <a:lvl1pPr marL="0" indent="0">
              <a:buNone/>
              <a:defRPr/>
            </a:lvl1pPr>
          </a:lstStyle>
          <a:p>
            <a:endParaRPr lang="en-GB" noProof="0" dirty="0"/>
          </a:p>
        </p:txBody>
      </p:sp>
      <p:sp>
        <p:nvSpPr>
          <p:cNvPr id="28" name="Picture Placeholder 2">
            <a:extLst>
              <a:ext uri="{FF2B5EF4-FFF2-40B4-BE49-F238E27FC236}">
                <a16:creationId xmlns:a16="http://schemas.microsoft.com/office/drawing/2014/main" id="{EC7BFE4B-D881-0841-972F-3BB3E43AAF62}"/>
              </a:ext>
            </a:extLst>
          </p:cNvPr>
          <p:cNvSpPr>
            <a:spLocks noGrp="1"/>
          </p:cNvSpPr>
          <p:nvPr>
            <p:ph type="pic" sz="quarter" idx="15"/>
          </p:nvPr>
        </p:nvSpPr>
        <p:spPr>
          <a:xfrm>
            <a:off x="6127391" y="1750540"/>
            <a:ext cx="3330000" cy="2088000"/>
          </a:xfrm>
          <a:prstGeom prst="rect">
            <a:avLst/>
          </a:prstGeom>
          <a:solidFill>
            <a:schemeClr val="bg2"/>
          </a:solidFill>
        </p:spPr>
        <p:txBody>
          <a:bodyPr/>
          <a:lstStyle>
            <a:lvl1pPr marL="0" indent="0">
              <a:buNone/>
              <a:defRPr/>
            </a:lvl1pPr>
          </a:lstStyle>
          <a:p>
            <a:endParaRPr lang="en-GB" noProof="0" dirty="0"/>
          </a:p>
        </p:txBody>
      </p:sp>
      <p:sp>
        <p:nvSpPr>
          <p:cNvPr id="29" name="Text Placeholder 12">
            <a:extLst>
              <a:ext uri="{FF2B5EF4-FFF2-40B4-BE49-F238E27FC236}">
                <a16:creationId xmlns:a16="http://schemas.microsoft.com/office/drawing/2014/main" id="{26D230BA-B3D4-3543-AD14-9F6C784D2F43}"/>
              </a:ext>
            </a:extLst>
          </p:cNvPr>
          <p:cNvSpPr>
            <a:spLocks noGrp="1"/>
          </p:cNvSpPr>
          <p:nvPr>
            <p:ph type="body" sz="quarter" idx="16"/>
          </p:nvPr>
        </p:nvSpPr>
        <p:spPr>
          <a:xfrm>
            <a:off x="9549106" y="3907988"/>
            <a:ext cx="1620000" cy="2088000"/>
          </a:xfrm>
          <a:prstGeom prst="rect">
            <a:avLst/>
          </a:prstGeom>
          <a:noFill/>
        </p:spPr>
        <p:txBody>
          <a:bodyPr tIns="90000"/>
          <a:lstStyle>
            <a:lvl1pPr marL="0" indent="0" algn="l">
              <a:lnSpc>
                <a:spcPts val="1680"/>
              </a:lnSpc>
              <a:spcAft>
                <a:spcPts val="0"/>
              </a:spcAft>
              <a:buNone/>
              <a:defRPr sz="1400"/>
            </a:lvl1pPr>
          </a:lstStyle>
          <a:p>
            <a:pPr lvl="0"/>
            <a:r>
              <a:rPr lang="en-GB" noProof="0" dirty="0"/>
              <a:t>Edit Master text styles</a:t>
            </a:r>
          </a:p>
        </p:txBody>
      </p:sp>
      <p:sp>
        <p:nvSpPr>
          <p:cNvPr id="30" name="Text Placeholder 12">
            <a:extLst>
              <a:ext uri="{FF2B5EF4-FFF2-40B4-BE49-F238E27FC236}">
                <a16:creationId xmlns:a16="http://schemas.microsoft.com/office/drawing/2014/main" id="{6151C0D4-98EF-D447-A8C6-142CA23E3F17}"/>
              </a:ext>
            </a:extLst>
          </p:cNvPr>
          <p:cNvSpPr>
            <a:spLocks noGrp="1"/>
          </p:cNvSpPr>
          <p:nvPr>
            <p:ph type="body" sz="quarter" idx="18"/>
          </p:nvPr>
        </p:nvSpPr>
        <p:spPr>
          <a:xfrm>
            <a:off x="970722" y="1750540"/>
            <a:ext cx="1663928" cy="2088000"/>
          </a:xfrm>
          <a:prstGeom prst="rect">
            <a:avLst/>
          </a:prstGeom>
          <a:noFill/>
        </p:spPr>
        <p:txBody>
          <a:bodyPr tIns="90000"/>
          <a:lstStyle>
            <a:lvl1pPr marL="0" indent="0" algn="r">
              <a:lnSpc>
                <a:spcPts val="1680"/>
              </a:lnSpc>
              <a:spcAft>
                <a:spcPts val="0"/>
              </a:spcAft>
              <a:buNone/>
              <a:defRPr sz="1400"/>
            </a:lvl1pPr>
          </a:lstStyle>
          <a:p>
            <a:pPr lvl="0"/>
            <a:r>
              <a:rPr lang="en-GB" noProof="0" dirty="0"/>
              <a:t>Edit Master text styles</a:t>
            </a:r>
          </a:p>
        </p:txBody>
      </p:sp>
      <p:sp>
        <p:nvSpPr>
          <p:cNvPr id="31" name="Picture Placeholder 2">
            <a:extLst>
              <a:ext uri="{FF2B5EF4-FFF2-40B4-BE49-F238E27FC236}">
                <a16:creationId xmlns:a16="http://schemas.microsoft.com/office/drawing/2014/main" id="{3298D3D7-E8BE-DE4C-9995-3011560B905D}"/>
              </a:ext>
            </a:extLst>
          </p:cNvPr>
          <p:cNvSpPr>
            <a:spLocks noGrp="1"/>
          </p:cNvSpPr>
          <p:nvPr>
            <p:ph type="pic" sz="quarter" idx="19"/>
          </p:nvPr>
        </p:nvSpPr>
        <p:spPr>
          <a:xfrm>
            <a:off x="6127393" y="3907988"/>
            <a:ext cx="3330000" cy="2088000"/>
          </a:xfrm>
          <a:prstGeom prst="rect">
            <a:avLst/>
          </a:prstGeom>
          <a:solidFill>
            <a:schemeClr val="bg2"/>
          </a:solidFill>
        </p:spPr>
        <p:txBody>
          <a:bodyPr/>
          <a:lstStyle>
            <a:lvl1pPr marL="0" indent="0">
              <a:buNone/>
              <a:defRPr/>
            </a:lvl1pPr>
          </a:lstStyle>
          <a:p>
            <a:endParaRPr lang="en-GB" noProof="0"/>
          </a:p>
        </p:txBody>
      </p:sp>
      <p:sp>
        <p:nvSpPr>
          <p:cNvPr id="32" name="Text Placeholder 12">
            <a:extLst>
              <a:ext uri="{FF2B5EF4-FFF2-40B4-BE49-F238E27FC236}">
                <a16:creationId xmlns:a16="http://schemas.microsoft.com/office/drawing/2014/main" id="{5AA5AF97-B62D-1649-9296-29B8A162A14E}"/>
              </a:ext>
            </a:extLst>
          </p:cNvPr>
          <p:cNvSpPr>
            <a:spLocks noGrp="1"/>
          </p:cNvSpPr>
          <p:nvPr>
            <p:ph type="body" sz="quarter" idx="20"/>
          </p:nvPr>
        </p:nvSpPr>
        <p:spPr>
          <a:xfrm>
            <a:off x="978650" y="3897313"/>
            <a:ext cx="1656000" cy="2098675"/>
          </a:xfrm>
          <a:prstGeom prst="rect">
            <a:avLst/>
          </a:prstGeom>
          <a:noFill/>
        </p:spPr>
        <p:txBody>
          <a:bodyPr tIns="90000"/>
          <a:lstStyle>
            <a:lvl1pPr marL="0" indent="0" algn="r">
              <a:lnSpc>
                <a:spcPts val="1680"/>
              </a:lnSpc>
              <a:spcAft>
                <a:spcPts val="0"/>
              </a:spcAft>
              <a:buNone/>
              <a:defRPr sz="1400"/>
            </a:lvl1pPr>
          </a:lstStyle>
          <a:p>
            <a:pPr lvl="0"/>
            <a:r>
              <a:rPr lang="en-GB" noProof="0" dirty="0"/>
              <a:t>Edit Master text styles</a:t>
            </a:r>
          </a:p>
        </p:txBody>
      </p:sp>
      <p:sp>
        <p:nvSpPr>
          <p:cNvPr id="33" name="Text Placeholder 12">
            <a:extLst>
              <a:ext uri="{FF2B5EF4-FFF2-40B4-BE49-F238E27FC236}">
                <a16:creationId xmlns:a16="http://schemas.microsoft.com/office/drawing/2014/main" id="{018AC41E-3877-BF47-AA29-7A9F0F0A096F}"/>
              </a:ext>
            </a:extLst>
          </p:cNvPr>
          <p:cNvSpPr>
            <a:spLocks noGrp="1"/>
          </p:cNvSpPr>
          <p:nvPr>
            <p:ph type="body" sz="quarter" idx="21"/>
          </p:nvPr>
        </p:nvSpPr>
        <p:spPr>
          <a:xfrm>
            <a:off x="9549106" y="1750540"/>
            <a:ext cx="1620000" cy="2088000"/>
          </a:xfrm>
          <a:prstGeom prst="rect">
            <a:avLst/>
          </a:prstGeom>
          <a:noFill/>
        </p:spPr>
        <p:txBody>
          <a:bodyPr tIns="90000"/>
          <a:lstStyle>
            <a:lvl1pPr marL="0" indent="0" algn="l">
              <a:lnSpc>
                <a:spcPts val="1680"/>
              </a:lnSpc>
              <a:spcAft>
                <a:spcPts val="0"/>
              </a:spcAft>
              <a:buNone/>
              <a:defRPr sz="1400"/>
            </a:lvl1pPr>
          </a:lstStyle>
          <a:p>
            <a:pPr lvl="0"/>
            <a:r>
              <a:rPr lang="en-GB" noProof="0" dirty="0"/>
              <a:t>Edit Master text styles</a:t>
            </a:r>
          </a:p>
        </p:txBody>
      </p:sp>
    </p:spTree>
    <p:extLst>
      <p:ext uri="{BB962C8B-B14F-4D97-AF65-F5344CB8AC3E}">
        <p14:creationId xmlns:p14="http://schemas.microsoft.com/office/powerpoint/2010/main" val="3638556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41180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ast slide (option 1)">
    <p:spTree>
      <p:nvGrpSpPr>
        <p:cNvPr id="1" name=""/>
        <p:cNvGrpSpPr/>
        <p:nvPr/>
      </p:nvGrpSpPr>
      <p:grpSpPr>
        <a:xfrm>
          <a:off x="0" y="0"/>
          <a:ext cx="0" cy="0"/>
          <a:chOff x="0" y="0"/>
          <a:chExt cx="0" cy="0"/>
        </a:xfrm>
      </p:grpSpPr>
      <p:sp>
        <p:nvSpPr>
          <p:cNvPr id="7" name="Rectangle 6"/>
          <p:cNvSpPr/>
          <p:nvPr userDrawn="1"/>
        </p:nvSpPr>
        <p:spPr>
          <a:xfrm>
            <a:off x="0" y="1"/>
            <a:ext cx="12192000" cy="3430587"/>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11" name="Title 1"/>
          <p:cNvSpPr>
            <a:spLocks noGrp="1"/>
          </p:cNvSpPr>
          <p:nvPr>
            <p:ph type="ctrTitle"/>
          </p:nvPr>
        </p:nvSpPr>
        <p:spPr>
          <a:xfrm>
            <a:off x="1077013" y="1122363"/>
            <a:ext cx="10020968" cy="1240348"/>
          </a:xfrm>
          <a:prstGeom prst="rect">
            <a:avLst/>
          </a:prstGeom>
        </p:spPr>
        <p:txBody>
          <a:bodyPr anchor="b">
            <a:noAutofit/>
          </a:bodyPr>
          <a:lstStyle>
            <a:lvl1pPr algn="l">
              <a:defRPr sz="6000">
                <a:solidFill>
                  <a:schemeClr val="accent5"/>
                </a:solidFill>
              </a:defRPr>
            </a:lvl1pPr>
          </a:lstStyle>
          <a:p>
            <a:r>
              <a:rPr lang="en-GB" noProof="0" dirty="0"/>
              <a:t>Click to edit Master title style</a:t>
            </a:r>
          </a:p>
        </p:txBody>
      </p:sp>
      <p:cxnSp>
        <p:nvCxnSpPr>
          <p:cNvPr id="13" name="Straight Connector 12"/>
          <p:cNvCxnSpPr/>
          <p:nvPr userDrawn="1"/>
        </p:nvCxnSpPr>
        <p:spPr>
          <a:xfrm>
            <a:off x="838200" y="0"/>
            <a:ext cx="0" cy="2362711"/>
          </a:xfrm>
          <a:prstGeom prst="line">
            <a:avLst/>
          </a:prstGeom>
          <a:ln w="28575">
            <a:solidFill>
              <a:srgbClr val="F8CC29"/>
            </a:solidFill>
          </a:ln>
        </p:spPr>
        <p:style>
          <a:lnRef idx="1">
            <a:schemeClr val="accent1"/>
          </a:lnRef>
          <a:fillRef idx="0">
            <a:schemeClr val="accent1"/>
          </a:fillRef>
          <a:effectRef idx="0">
            <a:schemeClr val="accent1"/>
          </a:effectRef>
          <a:fontRef idx="minor">
            <a:schemeClr val="tx1"/>
          </a:fontRef>
        </p:style>
      </p:cxnSp>
      <p:sp>
        <p:nvSpPr>
          <p:cNvPr id="6" name="Subtitle 2"/>
          <p:cNvSpPr>
            <a:spLocks noGrp="1"/>
          </p:cNvSpPr>
          <p:nvPr>
            <p:ph type="subTitle" idx="1"/>
          </p:nvPr>
        </p:nvSpPr>
        <p:spPr>
          <a:xfrm>
            <a:off x="1084385" y="3855676"/>
            <a:ext cx="10003692" cy="1925295"/>
          </a:xfrm>
          <a:prstGeom prst="rect">
            <a:avLst/>
          </a:prstGeom>
        </p:spPr>
        <p:txBody>
          <a:bodyPr>
            <a:noAutofit/>
          </a:bodyPr>
          <a:lstStyle>
            <a:lvl1pPr marL="0" indent="0" algn="l">
              <a:buNone/>
              <a:defRPr sz="1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spTree>
    <p:extLst>
      <p:ext uri="{BB962C8B-B14F-4D97-AF65-F5344CB8AC3E}">
        <p14:creationId xmlns:p14="http://schemas.microsoft.com/office/powerpoint/2010/main" val="411006177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st slide (option 2)">
    <p:spTree>
      <p:nvGrpSpPr>
        <p:cNvPr id="1" name=""/>
        <p:cNvGrpSpPr/>
        <p:nvPr/>
      </p:nvGrpSpPr>
      <p:grpSpPr>
        <a:xfrm>
          <a:off x="0" y="0"/>
          <a:ext cx="0" cy="0"/>
          <a:chOff x="0" y="0"/>
          <a:chExt cx="0" cy="0"/>
        </a:xfrm>
      </p:grpSpPr>
      <p:sp>
        <p:nvSpPr>
          <p:cNvPr id="10" name="Rectangle 9"/>
          <p:cNvSpPr/>
          <p:nvPr userDrawn="1"/>
        </p:nvSpPr>
        <p:spPr>
          <a:xfrm>
            <a:off x="0" y="0"/>
            <a:ext cx="12192000" cy="343217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cxnSp>
        <p:nvCxnSpPr>
          <p:cNvPr id="13" name="Straight Connector 12"/>
          <p:cNvCxnSpPr/>
          <p:nvPr userDrawn="1"/>
        </p:nvCxnSpPr>
        <p:spPr>
          <a:xfrm>
            <a:off x="838200" y="0"/>
            <a:ext cx="0" cy="2362711"/>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ctrTitle"/>
          </p:nvPr>
        </p:nvSpPr>
        <p:spPr>
          <a:xfrm>
            <a:off x="1077013" y="1122363"/>
            <a:ext cx="10020968" cy="1240348"/>
          </a:xfrm>
          <a:prstGeom prst="rect">
            <a:avLst/>
          </a:prstGeom>
        </p:spPr>
        <p:txBody>
          <a:bodyPr anchor="b">
            <a:noAutofit/>
          </a:bodyPr>
          <a:lstStyle>
            <a:lvl1pPr algn="l">
              <a:defRPr sz="6000">
                <a:solidFill>
                  <a:schemeClr val="accent2">
                    <a:lumMod val="75000"/>
                  </a:schemeClr>
                </a:solidFill>
              </a:defRPr>
            </a:lvl1pPr>
          </a:lstStyle>
          <a:p>
            <a:r>
              <a:rPr lang="en-GB" noProof="0" dirty="0"/>
              <a:t>Click to edit Master title style</a:t>
            </a:r>
          </a:p>
        </p:txBody>
      </p:sp>
      <p:sp>
        <p:nvSpPr>
          <p:cNvPr id="9" name="Subtitle 2"/>
          <p:cNvSpPr>
            <a:spLocks noGrp="1"/>
          </p:cNvSpPr>
          <p:nvPr>
            <p:ph type="subTitle" idx="1"/>
          </p:nvPr>
        </p:nvSpPr>
        <p:spPr>
          <a:xfrm>
            <a:off x="1084385" y="3855676"/>
            <a:ext cx="10003692" cy="1925295"/>
          </a:xfrm>
          <a:prstGeom prst="rect">
            <a:avLst/>
          </a:prstGeom>
        </p:spPr>
        <p:txBody>
          <a:bodyPr>
            <a:noAutofit/>
          </a:bodyPr>
          <a:lstStyle>
            <a:lvl1pPr marL="0" indent="0" algn="l">
              <a:buNone/>
              <a:defRPr sz="1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spTree>
    <p:extLst>
      <p:ext uri="{BB962C8B-B14F-4D97-AF65-F5344CB8AC3E}">
        <p14:creationId xmlns:p14="http://schemas.microsoft.com/office/powerpoint/2010/main" val="3030550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cover (option 1)">
    <p:spTree>
      <p:nvGrpSpPr>
        <p:cNvPr id="1" name=""/>
        <p:cNvGrpSpPr/>
        <p:nvPr/>
      </p:nvGrpSpPr>
      <p:grpSpPr>
        <a:xfrm>
          <a:off x="0" y="0"/>
          <a:ext cx="0" cy="0"/>
          <a:chOff x="0" y="0"/>
          <a:chExt cx="0" cy="0"/>
        </a:xfrm>
      </p:grpSpPr>
      <p:sp>
        <p:nvSpPr>
          <p:cNvPr id="11" name="Rectangle 10"/>
          <p:cNvSpPr/>
          <p:nvPr userDrawn="1"/>
        </p:nvSpPr>
        <p:spPr>
          <a:xfrm>
            <a:off x="0" y="1"/>
            <a:ext cx="12192000" cy="6858000"/>
          </a:xfrm>
          <a:prstGeom prst="rect">
            <a:avLst/>
          </a:prstGeom>
          <a:gradFill flip="none" rotWithShape="1">
            <a:gsLst>
              <a:gs pos="47000">
                <a:srgbClr val="0D6CB4"/>
              </a:gs>
              <a:gs pos="100000">
                <a:schemeClr val="accent2"/>
              </a:gs>
              <a:gs pos="77000">
                <a:srgbClr val="227DC1"/>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accent4"/>
              </a:solidFill>
            </a:endParaRPr>
          </a:p>
        </p:txBody>
      </p:sp>
      <p:sp>
        <p:nvSpPr>
          <p:cNvPr id="2" name="Title 1"/>
          <p:cNvSpPr>
            <a:spLocks noGrp="1"/>
          </p:cNvSpPr>
          <p:nvPr>
            <p:ph type="ctrTitle"/>
          </p:nvPr>
        </p:nvSpPr>
        <p:spPr>
          <a:xfrm>
            <a:off x="1070189" y="1122363"/>
            <a:ext cx="10281657" cy="2387600"/>
          </a:xfrm>
          <a:prstGeom prst="rect">
            <a:avLst/>
          </a:prstGeom>
        </p:spPr>
        <p:txBody>
          <a:bodyPr anchor="b">
            <a:noAutofit/>
          </a:bodyPr>
          <a:lstStyle>
            <a:lvl1pPr algn="l">
              <a:defRPr sz="6000">
                <a:solidFill>
                  <a:srgbClr val="FFD129"/>
                </a:solidFill>
              </a:defRPr>
            </a:lvl1pPr>
          </a:lstStyle>
          <a:p>
            <a:r>
              <a:rPr lang="en-GB" noProof="0" dirty="0"/>
              <a:t>Click to edit Master title style</a:t>
            </a:r>
          </a:p>
        </p:txBody>
      </p:sp>
      <p:sp>
        <p:nvSpPr>
          <p:cNvPr id="3" name="Subtitle 2"/>
          <p:cNvSpPr>
            <a:spLocks noGrp="1"/>
          </p:cNvSpPr>
          <p:nvPr>
            <p:ph type="subTitle" idx="1"/>
          </p:nvPr>
        </p:nvSpPr>
        <p:spPr>
          <a:xfrm>
            <a:off x="1070189" y="3602038"/>
            <a:ext cx="10281657" cy="1655762"/>
          </a:xfrm>
          <a:prstGeom prst="rect">
            <a:avLst/>
          </a:prstGeo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a:t>Click to edit Master subtitle style</a:t>
            </a:r>
          </a:p>
        </p:txBody>
      </p:sp>
      <p:cxnSp>
        <p:nvCxnSpPr>
          <p:cNvPr id="7" name="Straight Connector 6"/>
          <p:cNvCxnSpPr/>
          <p:nvPr userDrawn="1"/>
        </p:nvCxnSpPr>
        <p:spPr>
          <a:xfrm>
            <a:off x="838200" y="0"/>
            <a:ext cx="0" cy="3478213"/>
          </a:xfrm>
          <a:prstGeom prst="line">
            <a:avLst/>
          </a:prstGeom>
          <a:ln w="28575">
            <a:solidFill>
              <a:srgbClr val="FFD129"/>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45929" y="6193922"/>
            <a:ext cx="1718512" cy="451153"/>
          </a:xfrm>
          <a:prstGeom prst="rect">
            <a:avLst/>
          </a:prstGeom>
        </p:spPr>
      </p:pic>
    </p:spTree>
    <p:extLst>
      <p:ext uri="{BB962C8B-B14F-4D97-AF65-F5344CB8AC3E}">
        <p14:creationId xmlns:p14="http://schemas.microsoft.com/office/powerpoint/2010/main" val="378869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cover (option 2)">
    <p:spTree>
      <p:nvGrpSpPr>
        <p:cNvPr id="1" name=""/>
        <p:cNvGrpSpPr/>
        <p:nvPr/>
      </p:nvGrpSpPr>
      <p:grpSpPr>
        <a:xfrm>
          <a:off x="0" y="0"/>
          <a:ext cx="0" cy="0"/>
          <a:chOff x="0" y="0"/>
          <a:chExt cx="0" cy="0"/>
        </a:xfrm>
      </p:grpSpPr>
      <p:sp>
        <p:nvSpPr>
          <p:cNvPr id="13" name="Rectangle 12"/>
          <p:cNvSpPr/>
          <p:nvPr userDrawn="1"/>
        </p:nvSpPr>
        <p:spPr>
          <a:xfrm>
            <a:off x="0" y="0"/>
            <a:ext cx="12192000" cy="68580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a:p>
        </p:txBody>
      </p:sp>
      <p:sp>
        <p:nvSpPr>
          <p:cNvPr id="11" name="Title 1"/>
          <p:cNvSpPr>
            <a:spLocks noGrp="1"/>
          </p:cNvSpPr>
          <p:nvPr>
            <p:ph type="ctrTitle"/>
          </p:nvPr>
        </p:nvSpPr>
        <p:spPr>
          <a:xfrm>
            <a:off x="1077013" y="1122363"/>
            <a:ext cx="10284602" cy="2387600"/>
          </a:xfrm>
          <a:prstGeom prst="rect">
            <a:avLst/>
          </a:prstGeom>
        </p:spPr>
        <p:txBody>
          <a:bodyPr anchor="b">
            <a:noAutofit/>
          </a:bodyPr>
          <a:lstStyle>
            <a:lvl1pPr algn="l">
              <a:defRPr sz="6000">
                <a:solidFill>
                  <a:schemeClr val="accent2">
                    <a:lumMod val="75000"/>
                  </a:schemeClr>
                </a:solidFill>
              </a:defRPr>
            </a:lvl1pPr>
          </a:lstStyle>
          <a:p>
            <a:r>
              <a:rPr lang="en-GB" noProof="0" dirty="0"/>
              <a:t>Click to edit Master title style</a:t>
            </a:r>
          </a:p>
        </p:txBody>
      </p:sp>
      <p:sp>
        <p:nvSpPr>
          <p:cNvPr id="14" name="Subtitle 2"/>
          <p:cNvSpPr>
            <a:spLocks noGrp="1"/>
          </p:cNvSpPr>
          <p:nvPr>
            <p:ph type="subTitle" idx="1"/>
          </p:nvPr>
        </p:nvSpPr>
        <p:spPr>
          <a:xfrm>
            <a:off x="1070189" y="3602038"/>
            <a:ext cx="10284602" cy="1655762"/>
          </a:xfrm>
          <a:prstGeom prst="rect">
            <a:avLst/>
          </a:prstGeom>
        </p:spPr>
        <p:txBody>
          <a:bodyPr>
            <a:no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noProof="0" dirty="0"/>
              <a:t>Click to edit Master subtitle style</a:t>
            </a:r>
          </a:p>
        </p:txBody>
      </p:sp>
      <p:cxnSp>
        <p:nvCxnSpPr>
          <p:cNvPr id="7" name="Straight Connector 6"/>
          <p:cNvCxnSpPr/>
          <p:nvPr userDrawn="1"/>
        </p:nvCxnSpPr>
        <p:spPr>
          <a:xfrm>
            <a:off x="838200" y="0"/>
            <a:ext cx="0" cy="3478213"/>
          </a:xfrm>
          <a:prstGeom prst="line">
            <a:avLst/>
          </a:prstGeom>
          <a:ln w="2857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945929" y="6193922"/>
            <a:ext cx="1718512" cy="451153"/>
          </a:xfrm>
          <a:prstGeom prst="rect">
            <a:avLst/>
          </a:prstGeom>
        </p:spPr>
      </p:pic>
    </p:spTree>
    <p:extLst>
      <p:ext uri="{BB962C8B-B14F-4D97-AF65-F5344CB8AC3E}">
        <p14:creationId xmlns:p14="http://schemas.microsoft.com/office/powerpoint/2010/main" val="93250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67154" y="1825624"/>
            <a:ext cx="10267462"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pitchFamily="34" charset="0"/>
              <a:buNone/>
              <a:defRPr baseline="0"/>
            </a:lvl1pPr>
            <a:lvl2pPr>
              <a:lnSpc>
                <a:spcPct val="100000"/>
              </a:lnSpc>
              <a:spcAft>
                <a:spcPts val="1800"/>
              </a:spcAft>
              <a:buClr>
                <a:schemeClr val="accent5"/>
              </a:buClr>
              <a:buNone/>
              <a:defRPr/>
            </a:lvl2pPr>
            <a:lvl3pPr>
              <a:lnSpc>
                <a:spcPct val="100000"/>
              </a:lnSpc>
              <a:spcAft>
                <a:spcPts val="1800"/>
              </a:spcAft>
              <a:buClr>
                <a:schemeClr val="accent5"/>
              </a:buClr>
              <a:buNone/>
              <a:defRPr/>
            </a:lvl3pPr>
            <a:lvl4pPr>
              <a:lnSpc>
                <a:spcPct val="100000"/>
              </a:lnSpc>
              <a:spcAft>
                <a:spcPts val="1800"/>
              </a:spcAft>
              <a:buClr>
                <a:schemeClr val="accent5"/>
              </a:buClr>
              <a:buNone/>
              <a:defRPr/>
            </a:lvl4pPr>
            <a:lvl5pPr>
              <a:lnSpc>
                <a:spcPct val="100000"/>
              </a:lnSpc>
              <a:spcAft>
                <a:spcPts val="1800"/>
              </a:spcAft>
              <a:buClr>
                <a:schemeClr val="accent5"/>
              </a:buClr>
              <a:buNone/>
              <a:defRPr/>
            </a:lvl5pPr>
          </a:lstStyle>
          <a:p>
            <a:pPr lvl="0"/>
            <a:r>
              <a:rPr lang="en-GB" noProof="0" dirty="0"/>
              <a:t>Insert text</a:t>
            </a:r>
          </a:p>
        </p:txBody>
      </p:sp>
      <p:cxnSp>
        <p:nvCxnSpPr>
          <p:cNvPr id="7" name="Straight Connector 6"/>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Tree>
    <p:extLst>
      <p:ext uri="{BB962C8B-B14F-4D97-AF65-F5344CB8AC3E}">
        <p14:creationId xmlns:p14="http://schemas.microsoft.com/office/powerpoint/2010/main" val="3042341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Object">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6232525" y="1825625"/>
            <a:ext cx="5002090" cy="4170363"/>
          </a:xfrm>
          <a:prstGeom prst="rect">
            <a:avLst/>
          </a:prstGeom>
          <a:noFill/>
        </p:spPr>
        <p:txBody>
          <a:bodyPr>
            <a:noAutofit/>
          </a:bodyPr>
          <a:lstStyle>
            <a:lvl1pPr marL="0" indent="0">
              <a:buClr>
                <a:schemeClr val="accent5"/>
              </a:buClr>
              <a:buFont typeface="Arial"/>
              <a:buNone/>
              <a:defRPr/>
            </a:lvl1pPr>
          </a:lstStyle>
          <a:p>
            <a:pPr lvl="0"/>
            <a:endParaRPr lang="en-GB" noProof="0" dirty="0"/>
          </a:p>
        </p:txBody>
      </p:sp>
      <p:cxnSp>
        <p:nvCxnSpPr>
          <p:cNvPr id="8" name="Straight Connector 7"/>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7"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
        <p:nvSpPr>
          <p:cNvPr id="18" name="Content Placeholder 2"/>
          <p:cNvSpPr>
            <a:spLocks noGrp="1"/>
          </p:cNvSpPr>
          <p:nvPr>
            <p:ph idx="10" hasCustomPrompt="1"/>
          </p:nvPr>
        </p:nvSpPr>
        <p:spPr>
          <a:xfrm>
            <a:off x="967154" y="1825624"/>
            <a:ext cx="5004000"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baseline="0"/>
            </a:lvl1pPr>
            <a:lvl2pPr>
              <a:lnSpc>
                <a:spcPct val="100000"/>
              </a:lnSpc>
              <a:spcAft>
                <a:spcPts val="1800"/>
              </a:spcAft>
              <a:buClr>
                <a:schemeClr val="accent5"/>
              </a:buClr>
              <a:buNone/>
              <a:defRPr/>
            </a:lvl2pPr>
            <a:lvl3pPr>
              <a:lnSpc>
                <a:spcPct val="100000"/>
              </a:lnSpc>
              <a:spcAft>
                <a:spcPts val="1800"/>
              </a:spcAft>
              <a:buClr>
                <a:schemeClr val="accent5"/>
              </a:buClr>
              <a:buNone/>
              <a:defRPr/>
            </a:lvl3pPr>
            <a:lvl4pPr>
              <a:lnSpc>
                <a:spcPct val="100000"/>
              </a:lnSpc>
              <a:spcAft>
                <a:spcPts val="1800"/>
              </a:spcAft>
              <a:buClr>
                <a:schemeClr val="accent5"/>
              </a:buClr>
              <a:buNone/>
              <a:defRPr/>
            </a:lvl4pPr>
            <a:lvl5pPr>
              <a:lnSpc>
                <a:spcPct val="100000"/>
              </a:lnSpc>
              <a:spcAft>
                <a:spcPts val="1800"/>
              </a:spcAft>
              <a:buClr>
                <a:schemeClr val="accent5"/>
              </a:buClr>
              <a:buNone/>
              <a:defRPr/>
            </a:lvl5pPr>
          </a:lstStyle>
          <a:p>
            <a:pPr marL="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dirty="0"/>
              <a:t>Insert text</a:t>
            </a:r>
          </a:p>
          <a:p>
            <a:pPr marL="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endParaRPr lang="en-GB" noProof="0" dirty="0"/>
          </a:p>
          <a:p>
            <a:pPr lvl="0"/>
            <a:endParaRPr lang="en-GB" noProof="0" dirty="0"/>
          </a:p>
        </p:txBody>
      </p:sp>
    </p:spTree>
    <p:extLst>
      <p:ext uri="{BB962C8B-B14F-4D97-AF65-F5344CB8AC3E}">
        <p14:creationId xmlns:p14="http://schemas.microsoft.com/office/powerpoint/2010/main" val="2803839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 2 columns">
    <p:spTree>
      <p:nvGrpSpPr>
        <p:cNvPr id="1" name=""/>
        <p:cNvGrpSpPr/>
        <p:nvPr/>
      </p:nvGrpSpPr>
      <p:grpSpPr>
        <a:xfrm>
          <a:off x="0" y="0"/>
          <a:ext cx="0" cy="0"/>
          <a:chOff x="0" y="0"/>
          <a:chExt cx="0" cy="0"/>
        </a:xfrm>
      </p:grpSpPr>
      <p:sp>
        <p:nvSpPr>
          <p:cNvPr id="8" name="Content Placeholder 2"/>
          <p:cNvSpPr>
            <a:spLocks noGrp="1"/>
          </p:cNvSpPr>
          <p:nvPr>
            <p:ph idx="11" hasCustomPrompt="1"/>
          </p:nvPr>
        </p:nvSpPr>
        <p:spPr>
          <a:xfrm>
            <a:off x="6232524" y="1825624"/>
            <a:ext cx="5004000"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a:buNone/>
              <a:defRPr strike="noStrike"/>
            </a:lvl1pPr>
            <a:lvl2pPr>
              <a:lnSpc>
                <a:spcPct val="100000"/>
              </a:lnSpc>
              <a:spcAft>
                <a:spcPts val="1800"/>
              </a:spcAft>
              <a:buClr>
                <a:schemeClr val="accent5"/>
              </a:buClr>
              <a:defRPr strike="noStrike"/>
            </a:lvl2pPr>
            <a:lvl3pPr>
              <a:lnSpc>
                <a:spcPct val="100000"/>
              </a:lnSpc>
              <a:spcAft>
                <a:spcPts val="1800"/>
              </a:spcAft>
              <a:buClr>
                <a:schemeClr val="accent5"/>
              </a:buClr>
              <a:defRPr strike="noStrike"/>
            </a:lvl3pPr>
            <a:lvl4pPr>
              <a:lnSpc>
                <a:spcPct val="100000"/>
              </a:lnSpc>
              <a:spcAft>
                <a:spcPts val="1800"/>
              </a:spcAft>
              <a:buClr>
                <a:schemeClr val="accent5"/>
              </a:buClr>
              <a:defRPr strike="noStrike"/>
            </a:lvl4pPr>
            <a:lvl5pPr>
              <a:lnSpc>
                <a:spcPct val="100000"/>
              </a:lnSpc>
              <a:spcAft>
                <a:spcPts val="1800"/>
              </a:spcAft>
              <a:buClr>
                <a:schemeClr val="accent5"/>
              </a:buClr>
              <a:defRPr strike="noStrike"/>
            </a:lvl5pPr>
          </a:lstStyle>
          <a:p>
            <a:pPr lvl="0"/>
            <a:r>
              <a:rPr lang="en-GB" noProof="0" dirty="0"/>
              <a:t>Insert text</a:t>
            </a:r>
          </a:p>
        </p:txBody>
      </p:sp>
      <p:cxnSp>
        <p:nvCxnSpPr>
          <p:cNvPr id="9" name="Straight Connector 8"/>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
        <p:nvSpPr>
          <p:cNvPr id="12" name="Content Placeholder 2"/>
          <p:cNvSpPr>
            <a:spLocks noGrp="1"/>
          </p:cNvSpPr>
          <p:nvPr>
            <p:ph idx="10" hasCustomPrompt="1"/>
          </p:nvPr>
        </p:nvSpPr>
        <p:spPr>
          <a:xfrm>
            <a:off x="967154" y="1825624"/>
            <a:ext cx="5004000" cy="4170363"/>
          </a:xfrm>
          <a:prstGeom prst="rect">
            <a:avLst/>
          </a:prstGeom>
        </p:spPr>
        <p:txBody>
          <a:bodyPr>
            <a:noAutofit/>
          </a:bodyPr>
          <a:lstStyle>
            <a:lvl1pPr marL="0" indent="-342900">
              <a:lnSpc>
                <a:spcPct val="100000"/>
              </a:lnSpc>
              <a:spcBef>
                <a:spcPts val="0"/>
              </a:spcBef>
              <a:spcAft>
                <a:spcPts val="1800"/>
              </a:spcAft>
              <a:buClr>
                <a:schemeClr val="accent5"/>
              </a:buClr>
              <a:buFont typeface="Arial" pitchFamily="34" charset="0"/>
              <a:buNone/>
              <a:defRPr baseline="0"/>
            </a:lvl1pPr>
            <a:lvl2pPr>
              <a:lnSpc>
                <a:spcPct val="100000"/>
              </a:lnSpc>
              <a:spcAft>
                <a:spcPts val="1800"/>
              </a:spcAft>
              <a:buClr>
                <a:schemeClr val="accent5"/>
              </a:buClr>
              <a:defRPr/>
            </a:lvl2pPr>
            <a:lvl3pPr>
              <a:lnSpc>
                <a:spcPct val="100000"/>
              </a:lnSpc>
              <a:spcAft>
                <a:spcPts val="1800"/>
              </a:spcAft>
              <a:buClr>
                <a:schemeClr val="accent5"/>
              </a:buClr>
              <a:defRPr/>
            </a:lvl3pPr>
            <a:lvl4pPr>
              <a:lnSpc>
                <a:spcPct val="100000"/>
              </a:lnSpc>
              <a:spcAft>
                <a:spcPts val="1800"/>
              </a:spcAft>
              <a:buClr>
                <a:schemeClr val="accent5"/>
              </a:buClr>
              <a:defRPr/>
            </a:lvl4pPr>
            <a:lvl5pPr>
              <a:lnSpc>
                <a:spcPct val="100000"/>
              </a:lnSpc>
              <a:spcAft>
                <a:spcPts val="1800"/>
              </a:spcAft>
              <a:buClr>
                <a:schemeClr val="accent5"/>
              </a:buClr>
              <a:defRPr/>
            </a:lvl5pPr>
          </a:lstStyle>
          <a:p>
            <a:pPr lvl="0"/>
            <a:r>
              <a:rPr lang="en-GB" noProof="0" dirty="0"/>
              <a:t>Insert text</a:t>
            </a:r>
          </a:p>
        </p:txBody>
      </p:sp>
    </p:spTree>
    <p:extLst>
      <p:ext uri="{BB962C8B-B14F-4D97-AF65-F5344CB8AC3E}">
        <p14:creationId xmlns:p14="http://schemas.microsoft.com/office/powerpoint/2010/main" val="124677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3 column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970722" y="1825625"/>
            <a:ext cx="3229533" cy="4170363"/>
          </a:xfrm>
          <a:prstGeom prst="rect">
            <a:avLst/>
          </a:prstGeom>
        </p:spPr>
        <p:txBody>
          <a:bodyPr>
            <a:noAutofit/>
          </a:bodyPr>
          <a:lstStyle>
            <a:lvl1pPr marL="0" indent="-342900">
              <a:buClr>
                <a:schemeClr val="accent5"/>
              </a:buClr>
              <a:buFont typeface="Arial"/>
              <a:buNone/>
              <a:defRPr baseline="0"/>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dirty="0"/>
              <a:t>Insert text</a:t>
            </a:r>
          </a:p>
        </p:txBody>
      </p:sp>
      <p:sp>
        <p:nvSpPr>
          <p:cNvPr id="9" name="Content Placeholder 2"/>
          <p:cNvSpPr>
            <a:spLocks noGrp="1"/>
          </p:cNvSpPr>
          <p:nvPr>
            <p:ph sz="half" idx="13" hasCustomPrompt="1"/>
          </p:nvPr>
        </p:nvSpPr>
        <p:spPr>
          <a:xfrm>
            <a:off x="4476002" y="1825624"/>
            <a:ext cx="3239996"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marL="34290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dirty="0"/>
              <a:t>Insert text</a:t>
            </a:r>
          </a:p>
        </p:txBody>
      </p:sp>
      <p:sp>
        <p:nvSpPr>
          <p:cNvPr id="7" name="Content Placeholder 2"/>
          <p:cNvSpPr>
            <a:spLocks noGrp="1"/>
          </p:cNvSpPr>
          <p:nvPr>
            <p:ph sz="half" idx="15" hasCustomPrompt="1"/>
          </p:nvPr>
        </p:nvSpPr>
        <p:spPr>
          <a:xfrm>
            <a:off x="7990763" y="1825624"/>
            <a:ext cx="3239998" cy="4170363"/>
          </a:xfrm>
          <a:prstGeom prst="rect">
            <a:avLst/>
          </a:prstGeom>
        </p:spPr>
        <p:txBody>
          <a:bodyPr>
            <a:noAutofit/>
          </a:bodyPr>
          <a:lstStyle>
            <a:lvl1pPr marL="0" marR="0" indent="-342900" algn="l" defTabSz="914400" rtl="0" eaLnBrk="1" fontAlgn="auto" latinLnBrk="0" hangingPunct="1">
              <a:lnSpc>
                <a:spcPct val="100000"/>
              </a:lnSpc>
              <a:spcBef>
                <a:spcPts val="0"/>
              </a:spcBef>
              <a:spcAft>
                <a:spcPts val="1800"/>
              </a:spcAft>
              <a:buClr>
                <a:schemeClr val="accent5"/>
              </a:buClr>
              <a:buSzTx/>
              <a:buFont typeface="Arial"/>
              <a:buNone/>
              <a:tabLst/>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marL="342900" marR="0" lvl="0" indent="-342900" algn="l" defTabSz="914400" rtl="0" eaLnBrk="1" fontAlgn="auto" latinLnBrk="0" hangingPunct="1">
              <a:lnSpc>
                <a:spcPct val="100000"/>
              </a:lnSpc>
              <a:spcBef>
                <a:spcPts val="0"/>
              </a:spcBef>
              <a:spcAft>
                <a:spcPts val="1800"/>
              </a:spcAft>
              <a:buClr>
                <a:schemeClr val="accent5"/>
              </a:buClr>
              <a:buSzTx/>
              <a:buFont typeface="Arial"/>
              <a:buNone/>
              <a:tabLst/>
              <a:defRPr/>
            </a:pPr>
            <a:r>
              <a:rPr lang="en-GB" noProof="0" dirty="0"/>
              <a:t>Insert text</a:t>
            </a:r>
          </a:p>
        </p:txBody>
      </p:sp>
      <p:cxnSp>
        <p:nvCxnSpPr>
          <p:cNvPr id="8" name="Straight Connector 7"/>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6"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Tree>
    <p:extLst>
      <p:ext uri="{BB962C8B-B14F-4D97-AF65-F5344CB8AC3E}">
        <p14:creationId xmlns:p14="http://schemas.microsoft.com/office/powerpoint/2010/main" val="2207101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0722" y="1681163"/>
            <a:ext cx="5003999" cy="823912"/>
          </a:xfrm>
          <a:prstGeom prst="rect">
            <a:avLst/>
          </a:prstGeom>
        </p:spPr>
        <p:txBody>
          <a:bodyPr wrap="square" anchor="b">
            <a:no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Edit Master text styles</a:t>
            </a:r>
          </a:p>
        </p:txBody>
      </p:sp>
      <p:sp>
        <p:nvSpPr>
          <p:cNvPr id="4" name="Content Placeholder 3"/>
          <p:cNvSpPr>
            <a:spLocks noGrp="1"/>
          </p:cNvSpPr>
          <p:nvPr>
            <p:ph sz="half" idx="2" hasCustomPrompt="1"/>
          </p:nvPr>
        </p:nvSpPr>
        <p:spPr>
          <a:xfrm>
            <a:off x="970722" y="2597727"/>
            <a:ext cx="5003999" cy="3398261"/>
          </a:xfrm>
          <a:prstGeom prst="rect">
            <a:avLst/>
          </a:prstGeom>
        </p:spPr>
        <p:txBody>
          <a:bodyPr wrap="square">
            <a:noAutofit/>
          </a:bodyPr>
          <a:lstStyle>
            <a:lvl1pPr marL="0" indent="-342900">
              <a:buClr>
                <a:schemeClr val="accent5"/>
              </a:buClr>
              <a:buFont typeface="Arial"/>
              <a:buNone/>
              <a:defRPr/>
            </a:lvl1pPr>
            <a:lvl2pPr>
              <a:buClr>
                <a:schemeClr val="accent5"/>
              </a:buClr>
              <a:buNone/>
              <a:defRPr/>
            </a:lvl2pPr>
            <a:lvl3pPr>
              <a:buClr>
                <a:schemeClr val="accent5"/>
              </a:buClr>
              <a:buNone/>
              <a:defRPr/>
            </a:lvl3pPr>
            <a:lvl4pPr>
              <a:buClr>
                <a:schemeClr val="accent5"/>
              </a:buClr>
              <a:buNone/>
              <a:defRPr/>
            </a:lvl4pPr>
            <a:lvl5pPr>
              <a:buClr>
                <a:schemeClr val="accent5"/>
              </a:buClr>
              <a:buNone/>
              <a:defRPr/>
            </a:lvl5pPr>
          </a:lstStyle>
          <a:p>
            <a:pPr lvl="0"/>
            <a:r>
              <a:rPr lang="en-GB" noProof="0" dirty="0"/>
              <a:t>Insert text</a:t>
            </a:r>
          </a:p>
        </p:txBody>
      </p:sp>
      <p:sp>
        <p:nvSpPr>
          <p:cNvPr id="5" name="Text Placeholder 4"/>
          <p:cNvSpPr>
            <a:spLocks noGrp="1"/>
          </p:cNvSpPr>
          <p:nvPr>
            <p:ph type="body" sz="quarter" idx="3"/>
          </p:nvPr>
        </p:nvSpPr>
        <p:spPr>
          <a:xfrm>
            <a:off x="6232768" y="1681163"/>
            <a:ext cx="5003999" cy="823912"/>
          </a:xfrm>
          <a:prstGeom prst="rect">
            <a:avLst/>
          </a:prstGeom>
          <a:noFill/>
        </p:spPr>
        <p:txBody>
          <a:bodyPr wrap="square" anchor="b">
            <a:noAutofit/>
          </a:bodyPr>
          <a:lstStyle>
            <a:lvl1pPr marL="0" indent="0">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noProof="0" dirty="0"/>
              <a:t>Edit Master text styles</a:t>
            </a:r>
          </a:p>
        </p:txBody>
      </p:sp>
      <p:sp>
        <p:nvSpPr>
          <p:cNvPr id="6" name="Content Placeholder 5"/>
          <p:cNvSpPr>
            <a:spLocks noGrp="1"/>
          </p:cNvSpPr>
          <p:nvPr>
            <p:ph sz="quarter" idx="4" hasCustomPrompt="1"/>
          </p:nvPr>
        </p:nvSpPr>
        <p:spPr>
          <a:xfrm>
            <a:off x="6232768" y="2597727"/>
            <a:ext cx="5003999" cy="3398261"/>
          </a:xfrm>
          <a:prstGeom prst="rect">
            <a:avLst/>
          </a:prstGeom>
        </p:spPr>
        <p:txBody>
          <a:bodyPr wrap="square">
            <a:noAutofit/>
          </a:bodyPr>
          <a:lstStyle>
            <a:lvl1pPr marL="0" indent="-342900">
              <a:buClr>
                <a:schemeClr val="accent5"/>
              </a:buClr>
              <a:buFont typeface="Arial"/>
              <a:buNone/>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en-GB" noProof="0" dirty="0"/>
              <a:t>Insert text</a:t>
            </a:r>
          </a:p>
        </p:txBody>
      </p:sp>
      <p:cxnSp>
        <p:nvCxnSpPr>
          <p:cNvPr id="9" name="Straight Connector 8"/>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spTree>
    <p:extLst>
      <p:ext uri="{BB962C8B-B14F-4D97-AF65-F5344CB8AC3E}">
        <p14:creationId xmlns:p14="http://schemas.microsoft.com/office/powerpoint/2010/main" val="274269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_photo">
    <p:spTree>
      <p:nvGrpSpPr>
        <p:cNvPr id="1" name=""/>
        <p:cNvGrpSpPr/>
        <p:nvPr/>
      </p:nvGrpSpPr>
      <p:grpSpPr>
        <a:xfrm>
          <a:off x="0" y="0"/>
          <a:ext cx="0" cy="0"/>
          <a:chOff x="0" y="0"/>
          <a:chExt cx="0" cy="0"/>
        </a:xfrm>
      </p:grpSpPr>
      <p:sp>
        <p:nvSpPr>
          <p:cNvPr id="6" name="Picture Placeholder 2"/>
          <p:cNvSpPr>
            <a:spLocks noGrp="1"/>
          </p:cNvSpPr>
          <p:nvPr>
            <p:ph type="pic" sz="quarter" idx="13"/>
          </p:nvPr>
        </p:nvSpPr>
        <p:spPr>
          <a:xfrm>
            <a:off x="0" y="1750540"/>
            <a:ext cx="12192000" cy="4245448"/>
          </a:xfrm>
          <a:prstGeom prst="rect">
            <a:avLst/>
          </a:prstGeom>
          <a:solidFill>
            <a:schemeClr val="bg2"/>
          </a:solidFill>
        </p:spPr>
        <p:txBody>
          <a:bodyPr/>
          <a:lstStyle>
            <a:lvl1pPr marL="0" indent="0">
              <a:buNone/>
              <a:defRPr/>
            </a:lvl1pPr>
          </a:lstStyle>
          <a:p>
            <a:endParaRPr lang="en-GB" noProof="0"/>
          </a:p>
        </p:txBody>
      </p:sp>
      <p:sp>
        <p:nvSpPr>
          <p:cNvPr id="10" name="Title Placeholder 1"/>
          <p:cNvSpPr>
            <a:spLocks noGrp="1"/>
          </p:cNvSpPr>
          <p:nvPr>
            <p:ph type="title"/>
          </p:nvPr>
        </p:nvSpPr>
        <p:spPr>
          <a:xfrm>
            <a:off x="970722" y="575220"/>
            <a:ext cx="10263893" cy="782357"/>
          </a:xfrm>
          <a:prstGeom prst="rect">
            <a:avLst/>
          </a:prstGeom>
        </p:spPr>
        <p:txBody>
          <a:bodyPr vert="horz" lIns="91440" tIns="45720" rIns="91440" bIns="0" rtlCol="0" anchor="b" anchorCtr="0">
            <a:noAutofit/>
          </a:bodyPr>
          <a:lstStyle>
            <a:lvl1pPr>
              <a:defRPr sz="3800"/>
            </a:lvl1pPr>
          </a:lstStyle>
          <a:p>
            <a:r>
              <a:rPr lang="en-GB" noProof="0" dirty="0"/>
              <a:t>Click to edit Master title style</a:t>
            </a:r>
          </a:p>
        </p:txBody>
      </p:sp>
      <p:cxnSp>
        <p:nvCxnSpPr>
          <p:cNvPr id="5" name="Straight Connector 4"/>
          <p:cNvCxnSpPr/>
          <p:nvPr userDrawn="1"/>
        </p:nvCxnSpPr>
        <p:spPr>
          <a:xfrm flipH="1">
            <a:off x="838201" y="0"/>
            <a:ext cx="1" cy="1365250"/>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301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EC-JRC-logo_horizontal_EN_pos_transparent-background.png"/>
          <p:cNvPicPr>
            <a:picLocks noChangeAspect="1"/>
          </p:cNvPicPr>
          <p:nvPr userDrawn="1"/>
        </p:nvPicPr>
        <p:blipFill rotWithShape="1">
          <a:blip r:embed="rId19" cstate="print">
            <a:extLst>
              <a:ext uri="{28A0092B-C50C-407E-A947-70E740481C1C}">
                <a14:useLocalDpi xmlns:a14="http://schemas.microsoft.com/office/drawing/2010/main" val="0"/>
              </a:ext>
            </a:extLst>
          </a:blip>
          <a:srcRect l="6902" t="10944" r="6669" b="9113"/>
          <a:stretch/>
        </p:blipFill>
        <p:spPr>
          <a:xfrm>
            <a:off x="9945929" y="6177847"/>
            <a:ext cx="1727997" cy="467228"/>
          </a:xfrm>
          <a:prstGeom prst="rect">
            <a:avLst/>
          </a:prstGeom>
        </p:spPr>
      </p:pic>
      <p:sp>
        <p:nvSpPr>
          <p:cNvPr id="11" name="TextBox 10"/>
          <p:cNvSpPr txBox="1"/>
          <p:nvPr userDrawn="1"/>
        </p:nvSpPr>
        <p:spPr>
          <a:xfrm>
            <a:off x="902658" y="6436338"/>
            <a:ext cx="444383" cy="276999"/>
          </a:xfrm>
          <a:prstGeom prst="rect">
            <a:avLst/>
          </a:prstGeom>
          <a:noFill/>
        </p:spPr>
        <p:txBody>
          <a:bodyPr wrap="square" lIns="0" rIns="0" rtlCol="0">
            <a:spAutoFit/>
          </a:bodyPr>
          <a:lstStyle/>
          <a:p>
            <a:pPr marL="0" indent="0" algn="l">
              <a:buClr>
                <a:schemeClr val="accent5"/>
              </a:buClr>
              <a:buFont typeface="Arial"/>
              <a:buNone/>
            </a:pPr>
            <a:fld id="{7CDCD853-BF31-41A2-A1D4-0871305F302F}" type="slidenum">
              <a:rPr lang="en-GB" sz="1200" noProof="0" smtClean="0">
                <a:ln>
                  <a:noFill/>
                </a:ln>
                <a:solidFill>
                  <a:schemeClr val="bg1">
                    <a:lumMod val="65000"/>
                  </a:schemeClr>
                </a:solidFill>
              </a:rPr>
              <a:pPr marL="0" indent="0" algn="l">
                <a:buClr>
                  <a:schemeClr val="accent5"/>
                </a:buClr>
                <a:buFont typeface="Arial"/>
                <a:buNone/>
              </a:pPr>
              <a:t>‹#›</a:t>
            </a:fld>
            <a:endParaRPr lang="en-GB" sz="1600" noProof="0" dirty="0">
              <a:ln>
                <a:noFill/>
              </a:ln>
              <a:solidFill>
                <a:schemeClr val="bg1">
                  <a:lumMod val="65000"/>
                </a:schemeClr>
              </a:solidFill>
            </a:endParaRPr>
          </a:p>
        </p:txBody>
      </p:sp>
      <p:cxnSp>
        <p:nvCxnSpPr>
          <p:cNvPr id="12" name="Straight Connector 11"/>
          <p:cNvCxnSpPr/>
          <p:nvPr userDrawn="1"/>
        </p:nvCxnSpPr>
        <p:spPr>
          <a:xfrm>
            <a:off x="799653" y="6411461"/>
            <a:ext cx="1" cy="446539"/>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720850"/>
      </p:ext>
    </p:extLst>
  </p:cSld>
  <p:clrMap bg1="lt1" tx1="dk1" bg2="lt2" tx2="dk2" accent1="accent1" accent2="accent2" accent3="accent3" accent4="accent4" accent5="accent5" accent6="accent6" hlink="hlink" folHlink="folHlink"/>
  <p:sldLayoutIdLst>
    <p:sldLayoutId id="2147483656" r:id="rId1"/>
    <p:sldLayoutId id="2147483649" r:id="rId2"/>
    <p:sldLayoutId id="2147483651" r:id="rId3"/>
    <p:sldLayoutId id="2147483650" r:id="rId4"/>
    <p:sldLayoutId id="2147483660" r:id="rId5"/>
    <p:sldLayoutId id="2147483652" r:id="rId6"/>
    <p:sldLayoutId id="2147483661" r:id="rId7"/>
    <p:sldLayoutId id="2147483653" r:id="rId8"/>
    <p:sldLayoutId id="2147483654" r:id="rId9"/>
    <p:sldLayoutId id="2147483659" r:id="rId10"/>
    <p:sldLayoutId id="2147483658" r:id="rId11"/>
    <p:sldLayoutId id="2147483668" r:id="rId12"/>
    <p:sldLayoutId id="2147483666" r:id="rId13"/>
    <p:sldLayoutId id="2147483667" r:id="rId14"/>
    <p:sldLayoutId id="2147483655" r:id="rId15"/>
    <p:sldLayoutId id="2147483670" r:id="rId16"/>
    <p:sldLayoutId id="2147483669" r:id="rId17"/>
  </p:sldLayoutIdLst>
  <p:hf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800"/>
        </a:spcAft>
        <a:buClr>
          <a:srgbClr val="2B91C5"/>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rgbClr val="2B91C5"/>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8" userDrawn="1">
          <p15:clr>
            <a:srgbClr val="F26B43"/>
          </p15:clr>
        </p15:guide>
        <p15:guide id="2" pos="5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arco.petracco@ec.europa.e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emf"/></Relationships>
</file>

<file path=ppt/slides/_rels/slide1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E" dirty="0"/>
              <a:t>Bitcoin and News Around the World in Twenty-Six Languages</a:t>
            </a:r>
            <a:endParaRPr lang="nl-NL" dirty="0"/>
          </a:p>
        </p:txBody>
      </p:sp>
      <p:sp>
        <p:nvSpPr>
          <p:cNvPr id="3" name="Subtitle 2"/>
          <p:cNvSpPr>
            <a:spLocks noGrp="1"/>
          </p:cNvSpPr>
          <p:nvPr>
            <p:ph type="subTitle" idx="1"/>
          </p:nvPr>
        </p:nvSpPr>
        <p:spPr/>
        <p:txBody>
          <a:bodyPr/>
          <a:lstStyle/>
          <a:p>
            <a:r>
              <a:rPr lang="en-IE" dirty="0"/>
              <a:t>Lucia Alessi, Eric </a:t>
            </a:r>
            <a:r>
              <a:rPr lang="en-IE" dirty="0" err="1"/>
              <a:t>Ghysels</a:t>
            </a:r>
            <a:r>
              <a:rPr lang="en-IE" dirty="0"/>
              <a:t>, </a:t>
            </a:r>
            <a:r>
              <a:rPr lang="en-IE" u="sng" dirty="0"/>
              <a:t>Marco Petracco Giudici</a:t>
            </a:r>
            <a:r>
              <a:rPr lang="en-IE" dirty="0"/>
              <a:t>, </a:t>
            </a:r>
            <a:r>
              <a:rPr lang="en-IE" dirty="0" err="1"/>
              <a:t>Zhe</a:t>
            </a:r>
            <a:r>
              <a:rPr lang="en-IE" dirty="0"/>
              <a:t> Wang¶ </a:t>
            </a:r>
          </a:p>
        </p:txBody>
      </p:sp>
      <p:sp>
        <p:nvSpPr>
          <p:cNvPr id="4" name="Text Placeholder 3"/>
          <p:cNvSpPr>
            <a:spLocks noGrp="1"/>
          </p:cNvSpPr>
          <p:nvPr>
            <p:ph type="body" sz="quarter" idx="13"/>
          </p:nvPr>
        </p:nvSpPr>
        <p:spPr/>
        <p:txBody>
          <a:bodyPr>
            <a:normAutofit fontScale="70000" lnSpcReduction="20000"/>
          </a:bodyPr>
          <a:lstStyle/>
          <a:p>
            <a:pPr fontAlgn="base"/>
            <a:r>
              <a:rPr lang="en-IE" b="1" i="0" dirty="0">
                <a:solidFill>
                  <a:srgbClr val="FFC000"/>
                </a:solidFill>
                <a:hlinkClick r:id="rId3">
                  <a:extLst>
                    <a:ext uri="{A12FA001-AC4F-418D-AE19-62706E023703}">
                      <ahyp:hlinkClr xmlns:ahyp="http://schemas.microsoft.com/office/drawing/2018/hyperlinkcolor" val="tx"/>
                    </a:ext>
                  </a:extLst>
                </a:hlinkClick>
              </a:rPr>
              <a:t>marco.petracco@ec.europa.eu</a:t>
            </a:r>
            <a:endParaRPr lang="en-IE" b="1" i="0" dirty="0">
              <a:solidFill>
                <a:srgbClr val="FFC000"/>
              </a:solidFill>
            </a:endParaRPr>
          </a:p>
          <a:p>
            <a:pPr fontAlgn="base"/>
            <a:r>
              <a:rPr lang="en-IE" b="1" i="0" dirty="0"/>
              <a:t>“Crypto Asset Lab 2021”</a:t>
            </a:r>
          </a:p>
          <a:p>
            <a:r>
              <a:rPr lang="en-IE" dirty="0"/>
              <a:t>University Milano Bicocca, 3-4 November 2021</a:t>
            </a:r>
            <a:endParaRPr lang="nl-NL" dirty="0"/>
          </a:p>
        </p:txBody>
      </p:sp>
    </p:spTree>
    <p:extLst>
      <p:ext uri="{BB962C8B-B14F-4D97-AF65-F5344CB8AC3E}">
        <p14:creationId xmlns:p14="http://schemas.microsoft.com/office/powerpoint/2010/main" val="4275095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0722" y="3768558"/>
            <a:ext cx="10267462" cy="2558111"/>
          </a:xfrm>
        </p:spPr>
        <p:txBody>
          <a:bodyPr/>
          <a:lstStyle/>
          <a:p>
            <a:pPr marL="114300" indent="-457200">
              <a:buFont typeface="Arial" panose="020B0604020202020204" pitchFamily="34" charset="0"/>
              <a:buChar char="•"/>
            </a:pPr>
            <a:r>
              <a:rPr lang="en-IE" sz="1800" dirty="0"/>
              <a:t>Ret(</a:t>
            </a:r>
            <a:r>
              <a:rPr lang="en-IE" sz="1800" dirty="0" err="1"/>
              <a:t>t+k</a:t>
            </a:r>
            <a:r>
              <a:rPr lang="en-IE" sz="1800" dirty="0"/>
              <a:t>) and </a:t>
            </a:r>
            <a:r>
              <a:rPr lang="en-IE" sz="1800" dirty="0" err="1"/>
              <a:t>NetBuy</a:t>
            </a:r>
            <a:r>
              <a:rPr lang="en-IE" sz="1800" dirty="0"/>
              <a:t> (</a:t>
            </a:r>
            <a:r>
              <a:rPr lang="en-IE" sz="1800" dirty="0" err="1"/>
              <a:t>t+k</a:t>
            </a:r>
            <a:r>
              <a:rPr lang="en-IE" sz="1800" dirty="0"/>
              <a:t>) with k = 30’, 60’, 1d, and 7d, starting from the end of </a:t>
            </a:r>
            <a:r>
              <a:rPr lang="en-IE" sz="1800" b="1" dirty="0"/>
              <a:t>1h</a:t>
            </a:r>
            <a:r>
              <a:rPr lang="en-IE" sz="1800" dirty="0"/>
              <a:t> interval t. </a:t>
            </a:r>
          </a:p>
          <a:p>
            <a:pPr marL="114300" indent="-457200">
              <a:buFont typeface="Arial" panose="020B0604020202020204" pitchFamily="34" charset="0"/>
              <a:buChar char="•"/>
            </a:pPr>
            <a:r>
              <a:rPr lang="en-IE" sz="1800" dirty="0" err="1"/>
              <a:t>TonalityEN</a:t>
            </a:r>
            <a:r>
              <a:rPr lang="en-IE" sz="1800" dirty="0"/>
              <a:t>(t)/OT(t) average tonality of English/Other languages news over </a:t>
            </a:r>
            <a:r>
              <a:rPr lang="en-IE" sz="1800" b="1" dirty="0"/>
              <a:t>1h</a:t>
            </a:r>
            <a:r>
              <a:rPr lang="en-IE" sz="1800" dirty="0"/>
              <a:t> interval t. </a:t>
            </a:r>
          </a:p>
          <a:p>
            <a:pPr marL="114300" indent="-457200">
              <a:buFont typeface="Arial" panose="020B0604020202020204" pitchFamily="34" charset="0"/>
              <a:buChar char="•"/>
            </a:pPr>
            <a:r>
              <a:rPr lang="en-IE" sz="1800" dirty="0"/>
              <a:t>Controls include a macroeconomic sentiment index constructed by the FED San Francisco.</a:t>
            </a:r>
          </a:p>
          <a:p>
            <a:pPr marL="114300" indent="-457200">
              <a:buFont typeface="Arial" panose="020B0604020202020204" pitchFamily="34" charset="0"/>
              <a:buChar char="•"/>
            </a:pPr>
            <a:r>
              <a:rPr lang="en-IE" sz="1800" dirty="0"/>
              <a:t>Estimated </a:t>
            </a:r>
            <a:r>
              <a:rPr lang="en-IE" sz="1800" b="1" dirty="0"/>
              <a:t>pooled</a:t>
            </a:r>
            <a:r>
              <a:rPr lang="en-IE" sz="1800" dirty="0"/>
              <a:t>, with </a:t>
            </a:r>
            <a:r>
              <a:rPr lang="en-IE" sz="1800" b="1" dirty="0"/>
              <a:t>fixed effects </a:t>
            </a:r>
            <a:r>
              <a:rPr lang="en-IE" sz="1800" dirty="0"/>
              <a:t>by Exchange and with </a:t>
            </a:r>
            <a:r>
              <a:rPr lang="en-IE" sz="1800" b="1" dirty="0"/>
              <a:t>different slopes </a:t>
            </a:r>
            <a:r>
              <a:rPr lang="en-IE" sz="1800" dirty="0"/>
              <a:t>by exchange</a:t>
            </a:r>
          </a:p>
          <a:p>
            <a:pPr marL="114300" indent="-457200">
              <a:buFont typeface="Arial" panose="020B0604020202020204" pitchFamily="34" charset="0"/>
              <a:buChar char="•"/>
            </a:pPr>
            <a:r>
              <a:rPr lang="en-US" sz="1800" dirty="0"/>
              <a:t>Mainly interested in the </a:t>
            </a:r>
            <a:r>
              <a:rPr lang="en-US" sz="1800" b="1" dirty="0"/>
              <a:t>SIGN</a:t>
            </a:r>
            <a:r>
              <a:rPr lang="en-US" sz="1800" dirty="0"/>
              <a:t> of significant coefficients for news sentiment in EN and OT</a:t>
            </a:r>
          </a:p>
          <a:p>
            <a:pPr marL="114300" indent="-457200">
              <a:buFont typeface="Arial" panose="020B0604020202020204" pitchFamily="34" charset="0"/>
              <a:buChar char="•"/>
            </a:pPr>
            <a:endParaRPr lang="en-IE" sz="1800" dirty="0"/>
          </a:p>
          <a:p>
            <a:pPr marL="114300" indent="-457200">
              <a:buFont typeface="Arial" panose="020B0604020202020204" pitchFamily="34" charset="0"/>
              <a:buChar char="•"/>
            </a:pPr>
            <a:endParaRPr lang="en-GB" sz="1800" dirty="0"/>
          </a:p>
        </p:txBody>
      </p:sp>
      <p:sp>
        <p:nvSpPr>
          <p:cNvPr id="3" name="Title 2"/>
          <p:cNvSpPr>
            <a:spLocks noGrp="1"/>
          </p:cNvSpPr>
          <p:nvPr>
            <p:ph type="title"/>
          </p:nvPr>
        </p:nvSpPr>
        <p:spPr/>
        <p:txBody>
          <a:bodyPr/>
          <a:lstStyle/>
          <a:p>
            <a:r>
              <a:rPr lang="en-GB" dirty="0"/>
              <a:t>Methods: </a:t>
            </a:r>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2169268"/>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pic>
        <p:nvPicPr>
          <p:cNvPr id="7" name="Picture 6">
            <a:extLst>
              <a:ext uri="{FF2B5EF4-FFF2-40B4-BE49-F238E27FC236}">
                <a16:creationId xmlns:a16="http://schemas.microsoft.com/office/drawing/2014/main" id="{ECC23C70-C93D-A545-A16D-18C020CFD0CB}"/>
              </a:ext>
            </a:extLst>
          </p:cNvPr>
          <p:cNvPicPr>
            <a:picLocks noChangeAspect="1"/>
          </p:cNvPicPr>
          <p:nvPr/>
        </p:nvPicPr>
        <p:blipFill>
          <a:blip r:embed="rId3"/>
          <a:stretch>
            <a:fillRect/>
          </a:stretch>
        </p:blipFill>
        <p:spPr>
          <a:xfrm>
            <a:off x="1272206" y="2363935"/>
            <a:ext cx="9657358" cy="884461"/>
          </a:xfrm>
          <a:prstGeom prst="rect">
            <a:avLst/>
          </a:prstGeom>
        </p:spPr>
      </p:pic>
      <p:pic>
        <p:nvPicPr>
          <p:cNvPr id="8" name="Picture 7">
            <a:extLst>
              <a:ext uri="{FF2B5EF4-FFF2-40B4-BE49-F238E27FC236}">
                <a16:creationId xmlns:a16="http://schemas.microsoft.com/office/drawing/2014/main" id="{C481251E-A8B7-A34F-8371-FCD17489F6EF}"/>
              </a:ext>
            </a:extLst>
          </p:cNvPr>
          <p:cNvPicPr>
            <a:picLocks noChangeAspect="1"/>
          </p:cNvPicPr>
          <p:nvPr/>
        </p:nvPicPr>
        <p:blipFill>
          <a:blip r:embed="rId4"/>
          <a:stretch>
            <a:fillRect/>
          </a:stretch>
        </p:blipFill>
        <p:spPr>
          <a:xfrm>
            <a:off x="1501770" y="2941830"/>
            <a:ext cx="7489724" cy="790704"/>
          </a:xfrm>
          <a:prstGeom prst="rect">
            <a:avLst/>
          </a:prstGeom>
        </p:spPr>
      </p:pic>
      <p:sp>
        <p:nvSpPr>
          <p:cNvPr id="9" name="Content Placeholder 1">
            <a:extLst>
              <a:ext uri="{FF2B5EF4-FFF2-40B4-BE49-F238E27FC236}">
                <a16:creationId xmlns:a16="http://schemas.microsoft.com/office/drawing/2014/main" id="{4B1362A5-FFB0-1A42-9E87-A57DC323E935}"/>
              </a:ext>
            </a:extLst>
          </p:cNvPr>
          <p:cNvSpPr txBox="1">
            <a:spLocks/>
          </p:cNvSpPr>
          <p:nvPr/>
        </p:nvSpPr>
        <p:spPr>
          <a:xfrm>
            <a:off x="1123122" y="1585522"/>
            <a:ext cx="10267462" cy="813656"/>
          </a:xfrm>
          <a:prstGeom prst="rect">
            <a:avLst/>
          </a:prstGeom>
        </p:spPr>
        <p:txBody>
          <a:bodyPr>
            <a:noAutofit/>
          </a:bodyPr>
          <a:lstStyle>
            <a:lvl1pPr marL="0" indent="-342900" algn="l" defTabSz="914400" rtl="0" eaLnBrk="1" latinLnBrk="0" hangingPunct="1">
              <a:lnSpc>
                <a:spcPct val="100000"/>
              </a:lnSpc>
              <a:spcBef>
                <a:spcPts val="0"/>
              </a:spcBef>
              <a:spcAft>
                <a:spcPts val="1800"/>
              </a:spcAft>
              <a:buClr>
                <a:schemeClr val="accent5"/>
              </a:buClr>
              <a:buFont typeface="Arial" pitchFamily="34" charset="0"/>
              <a:buNone/>
              <a:defRPr sz="2400" kern="1200" baseline="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accent5"/>
              </a:buClr>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r>
              <a:rPr lang="en-GB" sz="1800" dirty="0"/>
              <a:t>Logistic regression of SIGN of Returns and </a:t>
            </a:r>
            <a:r>
              <a:rPr lang="en-GB" sz="1800" dirty="0" err="1"/>
              <a:t>Netbuy</a:t>
            </a:r>
            <a:r>
              <a:rPr lang="en-GB" sz="1800" dirty="0"/>
              <a:t> over 30’, 60’, 1d, 7d after each 1-hour tonality measurement period on tonality of news and controls</a:t>
            </a:r>
          </a:p>
        </p:txBody>
      </p:sp>
    </p:spTree>
    <p:extLst>
      <p:ext uri="{BB962C8B-B14F-4D97-AF65-F5344CB8AC3E}">
        <p14:creationId xmlns:p14="http://schemas.microsoft.com/office/powerpoint/2010/main" val="289882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0722" y="5016850"/>
            <a:ext cx="10267462" cy="1676557"/>
          </a:xfrm>
        </p:spPr>
        <p:txBody>
          <a:bodyPr/>
          <a:lstStyle/>
          <a:p>
            <a:pPr marL="114300" indent="-457200">
              <a:buFont typeface="Arial" panose="020B0604020202020204" pitchFamily="34" charset="0"/>
              <a:buChar char="•"/>
            </a:pPr>
            <a:r>
              <a:rPr lang="en-IE" sz="1800" dirty="0"/>
              <a:t>24 time slots; </a:t>
            </a:r>
            <a:r>
              <a:rPr lang="en-IE" sz="1800" b="1" dirty="0"/>
              <a:t>+</a:t>
            </a:r>
            <a:r>
              <a:rPr lang="en-IE" sz="1800" dirty="0"/>
              <a:t>, significant, positive; </a:t>
            </a:r>
            <a:r>
              <a:rPr lang="en-IE" sz="1800" b="1" dirty="0"/>
              <a:t>-</a:t>
            </a:r>
            <a:r>
              <a:rPr lang="en-IE" sz="1800" dirty="0"/>
              <a:t> , significant, negative; top line (EN), bottom line (OT)</a:t>
            </a:r>
          </a:p>
          <a:p>
            <a:pPr marL="114300" indent="-457200">
              <a:buFont typeface="Arial" panose="020B0604020202020204" pitchFamily="34" charset="0"/>
              <a:buChar char="•"/>
            </a:pPr>
            <a:r>
              <a:rPr lang="en-IE" sz="1800" dirty="0"/>
              <a:t>On average, returns positively correlated with EN news tonality at short time intervals, and negatively correlated at the longest time interval</a:t>
            </a:r>
          </a:p>
          <a:p>
            <a:pPr marL="114300" indent="-457200">
              <a:buFont typeface="Arial" panose="020B0604020202020204" pitchFamily="34" charset="0"/>
              <a:buChar char="•"/>
            </a:pPr>
            <a:r>
              <a:rPr lang="en-IE" sz="1800" dirty="0" err="1"/>
              <a:t>Netbuy</a:t>
            </a:r>
            <a:r>
              <a:rPr lang="en-IE" sz="1800" dirty="0"/>
              <a:t> volume more muted relation.</a:t>
            </a:r>
          </a:p>
          <a:p>
            <a:pPr marL="114300" indent="-457200">
              <a:buFont typeface="Arial" panose="020B0604020202020204" pitchFamily="34" charset="0"/>
              <a:buChar char="•"/>
            </a:pPr>
            <a:endParaRPr lang="en-GB" sz="1800" dirty="0"/>
          </a:p>
        </p:txBody>
      </p:sp>
      <p:sp>
        <p:nvSpPr>
          <p:cNvPr id="3" name="Title 2"/>
          <p:cNvSpPr>
            <a:spLocks noGrp="1"/>
          </p:cNvSpPr>
          <p:nvPr>
            <p:ph type="title"/>
          </p:nvPr>
        </p:nvSpPr>
        <p:spPr/>
        <p:txBody>
          <a:bodyPr/>
          <a:lstStyle/>
          <a:p>
            <a:r>
              <a:rPr lang="en-GB" dirty="0"/>
              <a:t>Results: returns and </a:t>
            </a:r>
            <a:r>
              <a:rPr lang="en-GB" dirty="0" err="1"/>
              <a:t>netbuy</a:t>
            </a:r>
            <a:r>
              <a:rPr lang="en-GB" dirty="0"/>
              <a:t> (pooled and FE) </a:t>
            </a:r>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2169268"/>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pic>
        <p:nvPicPr>
          <p:cNvPr id="5" name="Picture 4">
            <a:extLst>
              <a:ext uri="{FF2B5EF4-FFF2-40B4-BE49-F238E27FC236}">
                <a16:creationId xmlns:a16="http://schemas.microsoft.com/office/drawing/2014/main" id="{E1C3AED3-C4C7-6D45-BD9C-B294B1BBF42A}"/>
              </a:ext>
            </a:extLst>
          </p:cNvPr>
          <p:cNvPicPr>
            <a:picLocks noChangeAspect="1"/>
          </p:cNvPicPr>
          <p:nvPr/>
        </p:nvPicPr>
        <p:blipFill rotWithShape="1">
          <a:blip r:embed="rId2"/>
          <a:srcRect t="17711" b="-1"/>
          <a:stretch/>
        </p:blipFill>
        <p:spPr>
          <a:xfrm>
            <a:off x="565942" y="1386761"/>
            <a:ext cx="10150815" cy="3630090"/>
          </a:xfrm>
          <a:prstGeom prst="rect">
            <a:avLst/>
          </a:prstGeom>
        </p:spPr>
      </p:pic>
      <p:sp>
        <p:nvSpPr>
          <p:cNvPr id="6" name="Frame 5">
            <a:extLst>
              <a:ext uri="{FF2B5EF4-FFF2-40B4-BE49-F238E27FC236}">
                <a16:creationId xmlns:a16="http://schemas.microsoft.com/office/drawing/2014/main" id="{ABB2DD6D-C4E6-E14E-906A-81AB10442F9D}"/>
              </a:ext>
            </a:extLst>
          </p:cNvPr>
          <p:cNvSpPr/>
          <p:nvPr/>
        </p:nvSpPr>
        <p:spPr>
          <a:xfrm>
            <a:off x="2927073" y="1938528"/>
            <a:ext cx="2714276" cy="404771"/>
          </a:xfrm>
          <a:prstGeom prst="frame">
            <a:avLst/>
          </a:prstGeom>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Frame 9">
            <a:extLst>
              <a:ext uri="{FF2B5EF4-FFF2-40B4-BE49-F238E27FC236}">
                <a16:creationId xmlns:a16="http://schemas.microsoft.com/office/drawing/2014/main" id="{04B45F1D-87F4-9142-B90B-200B6BD34FF0}"/>
              </a:ext>
            </a:extLst>
          </p:cNvPr>
          <p:cNvSpPr/>
          <p:nvPr/>
        </p:nvSpPr>
        <p:spPr>
          <a:xfrm>
            <a:off x="3352798" y="2538949"/>
            <a:ext cx="2288551" cy="388572"/>
          </a:xfrm>
          <a:prstGeom prst="frame">
            <a:avLst/>
          </a:prstGeom>
          <a:ln w="349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ame 11">
            <a:extLst>
              <a:ext uri="{FF2B5EF4-FFF2-40B4-BE49-F238E27FC236}">
                <a16:creationId xmlns:a16="http://schemas.microsoft.com/office/drawing/2014/main" id="{9198D1B3-4AFB-304E-A056-6A11F37438CB}"/>
              </a:ext>
            </a:extLst>
          </p:cNvPr>
          <p:cNvSpPr/>
          <p:nvPr/>
        </p:nvSpPr>
        <p:spPr>
          <a:xfrm>
            <a:off x="2523743" y="3657600"/>
            <a:ext cx="3117606" cy="458010"/>
          </a:xfrm>
          <a:prstGeom prst="frame">
            <a:avLst/>
          </a:prstGeom>
          <a:ln w="349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id="{2DA85BE6-7309-7345-B7BE-B674AFB89B57}"/>
              </a:ext>
            </a:extLst>
          </p:cNvPr>
          <p:cNvSpPr txBox="1"/>
          <p:nvPr/>
        </p:nvSpPr>
        <p:spPr>
          <a:xfrm>
            <a:off x="61937" y="1678418"/>
            <a:ext cx="1148071" cy="461665"/>
          </a:xfrm>
          <a:prstGeom prst="rect">
            <a:avLst/>
          </a:prstGeom>
          <a:noFill/>
        </p:spPr>
        <p:txBody>
          <a:bodyPr wrap="none" rtlCol="0">
            <a:spAutoFit/>
          </a:bodyPr>
          <a:lstStyle/>
          <a:p>
            <a:pPr>
              <a:buClr>
                <a:schemeClr val="accent5"/>
              </a:buClr>
            </a:pPr>
            <a:r>
              <a:rPr lang="en-US" sz="2400" dirty="0">
                <a:latin typeface="Symbol" pitchFamily="2" charset="2"/>
              </a:rPr>
              <a:t>b</a:t>
            </a:r>
            <a:r>
              <a:rPr lang="en-US" sz="2400" baseline="-25000" dirty="0">
                <a:latin typeface="Symbol" pitchFamily="2" charset="2"/>
              </a:rPr>
              <a:t>1</a:t>
            </a:r>
            <a:r>
              <a:rPr lang="en-US" sz="2400" dirty="0">
                <a:latin typeface="Symbol" pitchFamily="2" charset="2"/>
              </a:rPr>
              <a:t> (EN)</a:t>
            </a:r>
            <a:endParaRPr lang="en-US" sz="2400" baseline="-25000" noProof="0" dirty="0">
              <a:latin typeface="Symbol" pitchFamily="2" charset="2"/>
            </a:endParaRPr>
          </a:p>
        </p:txBody>
      </p:sp>
      <p:sp>
        <p:nvSpPr>
          <p:cNvPr id="14" name="TextBox 13">
            <a:extLst>
              <a:ext uri="{FF2B5EF4-FFF2-40B4-BE49-F238E27FC236}">
                <a16:creationId xmlns:a16="http://schemas.microsoft.com/office/drawing/2014/main" id="{D8396B6B-1577-FC42-8B77-0B02A549C452}"/>
              </a:ext>
            </a:extLst>
          </p:cNvPr>
          <p:cNvSpPr txBox="1"/>
          <p:nvPr/>
        </p:nvSpPr>
        <p:spPr>
          <a:xfrm>
            <a:off x="44515" y="2137544"/>
            <a:ext cx="1148071" cy="461665"/>
          </a:xfrm>
          <a:prstGeom prst="rect">
            <a:avLst/>
          </a:prstGeom>
          <a:noFill/>
        </p:spPr>
        <p:txBody>
          <a:bodyPr wrap="none" rtlCol="0">
            <a:spAutoFit/>
          </a:bodyPr>
          <a:lstStyle/>
          <a:p>
            <a:pPr>
              <a:buClr>
                <a:schemeClr val="accent5"/>
              </a:buClr>
            </a:pPr>
            <a:r>
              <a:rPr lang="en-US" sz="2400" dirty="0">
                <a:latin typeface="Symbol" pitchFamily="2" charset="2"/>
              </a:rPr>
              <a:t>b</a:t>
            </a:r>
            <a:r>
              <a:rPr lang="en-US" sz="2400" baseline="-25000" dirty="0">
                <a:latin typeface="Symbol" pitchFamily="2" charset="2"/>
              </a:rPr>
              <a:t>2</a:t>
            </a:r>
            <a:r>
              <a:rPr lang="en-US" sz="2400" dirty="0">
                <a:latin typeface="Symbol" pitchFamily="2" charset="2"/>
              </a:rPr>
              <a:t> (OT)</a:t>
            </a:r>
            <a:endParaRPr lang="en-US" sz="2400" baseline="-25000" noProof="0" dirty="0">
              <a:latin typeface="Symbol" pitchFamily="2" charset="2"/>
            </a:endParaRPr>
          </a:p>
        </p:txBody>
      </p:sp>
    </p:spTree>
    <p:extLst>
      <p:ext uri="{BB962C8B-B14F-4D97-AF65-F5344CB8AC3E}">
        <p14:creationId xmlns:p14="http://schemas.microsoft.com/office/powerpoint/2010/main" val="4203143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17408" y="1357576"/>
            <a:ext cx="3154888" cy="4916771"/>
          </a:xfrm>
        </p:spPr>
        <p:txBody>
          <a:bodyPr/>
          <a:lstStyle/>
          <a:p>
            <a:pPr marL="114300" indent="-457200">
              <a:buFont typeface="Arial" panose="020B0604020202020204" pitchFamily="34" charset="0"/>
              <a:buChar char="•"/>
            </a:pPr>
            <a:r>
              <a:rPr lang="en-IE" sz="1800" dirty="0"/>
              <a:t>On average, returns positively correlated with news tonality at short time intervals, and negatively correlated at the longest time interval</a:t>
            </a:r>
          </a:p>
          <a:p>
            <a:pPr marL="114300" indent="-457200">
              <a:buFont typeface="Arial" panose="020B0604020202020204" pitchFamily="34" charset="0"/>
              <a:buChar char="•"/>
            </a:pPr>
            <a:r>
              <a:rPr lang="en-GB" sz="1800" dirty="0"/>
              <a:t>For </a:t>
            </a:r>
            <a:r>
              <a:rPr lang="en-GB" sz="1800" dirty="0" err="1"/>
              <a:t>bitfinex</a:t>
            </a:r>
            <a:r>
              <a:rPr lang="en-GB" sz="1800" dirty="0"/>
              <a:t> and </a:t>
            </a:r>
            <a:r>
              <a:rPr lang="en-GB" sz="1800" dirty="0" err="1"/>
              <a:t>Bitstamp</a:t>
            </a:r>
            <a:r>
              <a:rPr lang="en-GB" sz="1800" dirty="0"/>
              <a:t> short term relationship disappears</a:t>
            </a:r>
          </a:p>
        </p:txBody>
      </p:sp>
      <p:sp>
        <p:nvSpPr>
          <p:cNvPr id="3" name="Title 2"/>
          <p:cNvSpPr>
            <a:spLocks noGrp="1"/>
          </p:cNvSpPr>
          <p:nvPr>
            <p:ph type="title"/>
          </p:nvPr>
        </p:nvSpPr>
        <p:spPr/>
        <p:txBody>
          <a:bodyPr/>
          <a:lstStyle/>
          <a:p>
            <a:r>
              <a:rPr lang="en-GB" dirty="0"/>
              <a:t>Results: returns (by exchange) </a:t>
            </a:r>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2169268"/>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pic>
        <p:nvPicPr>
          <p:cNvPr id="6" name="Picture 5">
            <a:extLst>
              <a:ext uri="{FF2B5EF4-FFF2-40B4-BE49-F238E27FC236}">
                <a16:creationId xmlns:a16="http://schemas.microsoft.com/office/drawing/2014/main" id="{4121886D-317E-324D-BC03-9457BD07EEAE}"/>
              </a:ext>
            </a:extLst>
          </p:cNvPr>
          <p:cNvPicPr>
            <a:picLocks noChangeAspect="1"/>
          </p:cNvPicPr>
          <p:nvPr/>
        </p:nvPicPr>
        <p:blipFill>
          <a:blip r:embed="rId2"/>
          <a:stretch>
            <a:fillRect/>
          </a:stretch>
        </p:blipFill>
        <p:spPr>
          <a:xfrm>
            <a:off x="967152" y="1357576"/>
            <a:ext cx="7241065" cy="5500424"/>
          </a:xfrm>
          <a:prstGeom prst="rect">
            <a:avLst/>
          </a:prstGeom>
        </p:spPr>
      </p:pic>
      <p:sp>
        <p:nvSpPr>
          <p:cNvPr id="12" name="Rectangle 11">
            <a:extLst>
              <a:ext uri="{FF2B5EF4-FFF2-40B4-BE49-F238E27FC236}">
                <a16:creationId xmlns:a16="http://schemas.microsoft.com/office/drawing/2014/main" id="{45874ED3-F62E-A44C-8CDA-9467FDFBE74F}"/>
              </a:ext>
            </a:extLst>
          </p:cNvPr>
          <p:cNvSpPr/>
          <p:nvPr/>
        </p:nvSpPr>
        <p:spPr>
          <a:xfrm>
            <a:off x="6748272" y="4504944"/>
            <a:ext cx="1459945" cy="1871472"/>
          </a:xfrm>
          <a:prstGeom prst="rect">
            <a:avLst/>
          </a:prstGeom>
          <a:noFill/>
          <a:ln w="889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AFCB860-EC95-3045-950F-14BF0A25B832}"/>
              </a:ext>
            </a:extLst>
          </p:cNvPr>
          <p:cNvSpPr/>
          <p:nvPr/>
        </p:nvSpPr>
        <p:spPr>
          <a:xfrm>
            <a:off x="3526980" y="4419600"/>
            <a:ext cx="325692" cy="1944624"/>
          </a:xfrm>
          <a:prstGeom prst="rect">
            <a:avLst/>
          </a:prstGeom>
          <a:noFill/>
          <a:ln w="889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91C47DB-11B9-964F-90E3-2FDCE7756AEA}"/>
              </a:ext>
            </a:extLst>
          </p:cNvPr>
          <p:cNvSpPr/>
          <p:nvPr/>
        </p:nvSpPr>
        <p:spPr>
          <a:xfrm>
            <a:off x="5815584" y="2255519"/>
            <a:ext cx="2135100" cy="1405637"/>
          </a:xfrm>
          <a:prstGeom prst="rect">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EA2F6FD-3D11-C54E-BF6C-A19F18F6B63A}"/>
              </a:ext>
            </a:extLst>
          </p:cNvPr>
          <p:cNvSpPr/>
          <p:nvPr/>
        </p:nvSpPr>
        <p:spPr>
          <a:xfrm>
            <a:off x="2396078" y="2255520"/>
            <a:ext cx="1854334" cy="1429886"/>
          </a:xfrm>
          <a:prstGeom prst="rect">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4763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E7CD4A-EFCE-364C-9A5F-2ADBD1971C6A}"/>
              </a:ext>
            </a:extLst>
          </p:cNvPr>
          <p:cNvPicPr>
            <a:picLocks noChangeAspect="1"/>
          </p:cNvPicPr>
          <p:nvPr/>
        </p:nvPicPr>
        <p:blipFill>
          <a:blip r:embed="rId2"/>
          <a:stretch>
            <a:fillRect/>
          </a:stretch>
        </p:blipFill>
        <p:spPr>
          <a:xfrm>
            <a:off x="970722" y="1357576"/>
            <a:ext cx="6924278" cy="5152951"/>
          </a:xfrm>
          <a:prstGeom prst="rect">
            <a:avLst/>
          </a:prstGeom>
        </p:spPr>
      </p:pic>
      <p:sp>
        <p:nvSpPr>
          <p:cNvPr id="2" name="Content Placeholder 1"/>
          <p:cNvSpPr>
            <a:spLocks noGrp="1"/>
          </p:cNvSpPr>
          <p:nvPr>
            <p:ph idx="1"/>
          </p:nvPr>
        </p:nvSpPr>
        <p:spPr>
          <a:xfrm>
            <a:off x="8083296" y="1357576"/>
            <a:ext cx="3154888" cy="4916771"/>
          </a:xfrm>
        </p:spPr>
        <p:txBody>
          <a:bodyPr/>
          <a:lstStyle/>
          <a:p>
            <a:pPr marL="114300" indent="-457200">
              <a:buFont typeface="Arial" panose="020B0604020202020204" pitchFamily="34" charset="0"/>
              <a:buChar char="•"/>
            </a:pPr>
            <a:r>
              <a:rPr lang="en-IE" sz="1800" dirty="0"/>
              <a:t>More significant coefficients when exchange specific intercepts are allowed</a:t>
            </a:r>
          </a:p>
          <a:p>
            <a:pPr marL="114300" indent="-457200">
              <a:buFont typeface="Arial" panose="020B0604020202020204" pitchFamily="34" charset="0"/>
              <a:buChar char="•"/>
            </a:pPr>
            <a:r>
              <a:rPr lang="en-IE" sz="1800" dirty="0"/>
              <a:t>Some exchanges seem to have a prevalence of one sign … artefact or …</a:t>
            </a:r>
          </a:p>
        </p:txBody>
      </p:sp>
      <p:sp>
        <p:nvSpPr>
          <p:cNvPr id="3" name="Title 2"/>
          <p:cNvSpPr>
            <a:spLocks noGrp="1"/>
          </p:cNvSpPr>
          <p:nvPr>
            <p:ph type="title"/>
          </p:nvPr>
        </p:nvSpPr>
        <p:spPr/>
        <p:txBody>
          <a:bodyPr/>
          <a:lstStyle/>
          <a:p>
            <a:r>
              <a:rPr lang="en-GB" dirty="0"/>
              <a:t>Results: </a:t>
            </a:r>
            <a:r>
              <a:rPr lang="en-GB" dirty="0" err="1"/>
              <a:t>netbuy</a:t>
            </a:r>
            <a:r>
              <a:rPr lang="en-GB" dirty="0"/>
              <a:t> (by exchange) </a:t>
            </a:r>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2169268"/>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spTree>
    <p:extLst>
      <p:ext uri="{BB962C8B-B14F-4D97-AF65-F5344CB8AC3E}">
        <p14:creationId xmlns:p14="http://schemas.microsoft.com/office/powerpoint/2010/main" val="187934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0722" y="1475232"/>
            <a:ext cx="10267462" cy="4945027"/>
          </a:xfrm>
        </p:spPr>
        <p:txBody>
          <a:bodyPr>
            <a:normAutofit fontScale="92500" lnSpcReduction="20000"/>
          </a:bodyPr>
          <a:lstStyle/>
          <a:p>
            <a:pPr>
              <a:buFont typeface="Arial" panose="020B0604020202020204" pitchFamily="34" charset="0"/>
              <a:buChar char="•"/>
            </a:pPr>
            <a:r>
              <a:rPr lang="en-IE" dirty="0"/>
              <a:t>Positive correlation between tonality of news articles in English and return on BTC over the next 30’ and 60’</a:t>
            </a:r>
          </a:p>
          <a:p>
            <a:pPr>
              <a:buFont typeface="Arial" panose="020B0604020202020204" pitchFamily="34" charset="0"/>
              <a:buChar char="•"/>
            </a:pPr>
            <a:r>
              <a:rPr lang="en-IE" dirty="0"/>
              <a:t>agree with previous research pointing to a role for sentiment in determining returns in crypto-currencies, and with the fact that news sentiment could affect short term and intraday returns </a:t>
            </a:r>
          </a:p>
          <a:p>
            <a:pPr>
              <a:buFont typeface="Arial" panose="020B0604020202020204" pitchFamily="34" charset="0"/>
              <a:buChar char="•"/>
            </a:pPr>
            <a:r>
              <a:rPr lang="en-IE" dirty="0"/>
              <a:t>evidence of a reversal of these effects over longer time horizons, especially 7 days . This is suggestive of the fact that these dynamics could be tied to extensive noise trading on BTC markets. </a:t>
            </a:r>
          </a:p>
          <a:p>
            <a:pPr>
              <a:buFont typeface="Arial" panose="020B0604020202020204" pitchFamily="34" charset="0"/>
              <a:buChar char="•"/>
            </a:pPr>
            <a:r>
              <a:rPr lang="en-IE" dirty="0"/>
              <a:t>further supported by the analysis of results at individual exchange level, where the effects seems to disappear on </a:t>
            </a:r>
            <a:r>
              <a:rPr lang="en-IE" dirty="0" err="1"/>
              <a:t>Bitfinex</a:t>
            </a:r>
            <a:r>
              <a:rPr lang="en-IE" dirty="0"/>
              <a:t>, which is reportedly a more efficient BTC exchange. </a:t>
            </a:r>
          </a:p>
          <a:p>
            <a:pPr>
              <a:buFont typeface="Arial" panose="020B0604020202020204" pitchFamily="34" charset="0"/>
              <a:buChar char="•"/>
            </a:pPr>
            <a:r>
              <a:rPr lang="en-IE" dirty="0" err="1"/>
              <a:t>NetBuy</a:t>
            </a:r>
            <a:r>
              <a:rPr lang="en-IE" dirty="0"/>
              <a:t> dynamics more muted at aggregate level, but different exchanges seem to respond more to news.</a:t>
            </a:r>
          </a:p>
          <a:p>
            <a:pPr marL="114300" indent="-457200">
              <a:buFont typeface="Arial" panose="020B0604020202020204" pitchFamily="34" charset="0"/>
              <a:buChar char="•"/>
            </a:pPr>
            <a:endParaRPr lang="en-IE" dirty="0"/>
          </a:p>
        </p:txBody>
      </p:sp>
      <p:sp>
        <p:nvSpPr>
          <p:cNvPr id="3" name="Title 2"/>
          <p:cNvSpPr>
            <a:spLocks noGrp="1"/>
          </p:cNvSpPr>
          <p:nvPr>
            <p:ph type="title"/>
          </p:nvPr>
        </p:nvSpPr>
        <p:spPr/>
        <p:txBody>
          <a:bodyPr/>
          <a:lstStyle/>
          <a:p>
            <a:r>
              <a:rPr lang="en-GB" dirty="0"/>
              <a:t>Conclusions: </a:t>
            </a:r>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2169268"/>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spTree>
    <p:extLst>
      <p:ext uri="{BB962C8B-B14F-4D97-AF65-F5344CB8AC3E}">
        <p14:creationId xmlns:p14="http://schemas.microsoft.com/office/powerpoint/2010/main" val="2876044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0722" y="1475232"/>
            <a:ext cx="10267462" cy="4945027"/>
          </a:xfrm>
        </p:spPr>
        <p:txBody>
          <a:bodyPr/>
          <a:lstStyle/>
          <a:p>
            <a:pPr>
              <a:buFont typeface="Arial" panose="020B0604020202020204" pitchFamily="34" charset="0"/>
              <a:buChar char="•"/>
            </a:pPr>
            <a:r>
              <a:rPr lang="en-IE" dirty="0"/>
              <a:t>Relationships seems to be inverted for non-English language news. This result could point to a different use of news by noise traders in different countries, or to the existence of dynamics in news tonalities across different languages and will need to be investigated further. </a:t>
            </a:r>
          </a:p>
          <a:p>
            <a:pPr>
              <a:buFont typeface="Arial" panose="020B0604020202020204" pitchFamily="34" charset="0"/>
              <a:buChar char="•"/>
            </a:pPr>
            <a:r>
              <a:rPr lang="en-IE" dirty="0" err="1"/>
              <a:t>Netbuy</a:t>
            </a:r>
            <a:r>
              <a:rPr lang="en-IE" dirty="0"/>
              <a:t> dynamics might be compatible with interest and noise driven dynamics, and/or with different roles for different exchanges, or BTC trading for other purposes </a:t>
            </a:r>
          </a:p>
          <a:p>
            <a:pPr>
              <a:buFont typeface="Arial" panose="020B0604020202020204" pitchFamily="34" charset="0"/>
              <a:buChar char="•"/>
            </a:pPr>
            <a:r>
              <a:rPr lang="en-IE" dirty="0"/>
              <a:t>Subject of further investigation to understand if more extreme cases of market “one sidedness” could be the object of prediction. </a:t>
            </a:r>
          </a:p>
          <a:p>
            <a:pPr>
              <a:buFont typeface="Arial" panose="020B0604020202020204" pitchFamily="34" charset="0"/>
              <a:buChar char="•"/>
            </a:pPr>
            <a:r>
              <a:rPr lang="en-IE" dirty="0"/>
              <a:t>Introduce social media sentiment (e.g. Reddit, Twitter) …</a:t>
            </a:r>
          </a:p>
          <a:p>
            <a:pPr marL="114300" indent="-457200">
              <a:buFont typeface="Arial" panose="020B0604020202020204" pitchFamily="34" charset="0"/>
              <a:buChar char="•"/>
            </a:pPr>
            <a:endParaRPr lang="en-IE" dirty="0"/>
          </a:p>
        </p:txBody>
      </p:sp>
      <p:sp>
        <p:nvSpPr>
          <p:cNvPr id="3" name="Title 2"/>
          <p:cNvSpPr>
            <a:spLocks noGrp="1"/>
          </p:cNvSpPr>
          <p:nvPr>
            <p:ph type="title"/>
          </p:nvPr>
        </p:nvSpPr>
        <p:spPr/>
        <p:txBody>
          <a:bodyPr/>
          <a:lstStyle/>
          <a:p>
            <a:r>
              <a:rPr lang="en-GB" dirty="0"/>
              <a:t>Further research: </a:t>
            </a:r>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2169268"/>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spTree>
    <p:extLst>
      <p:ext uri="{BB962C8B-B14F-4D97-AF65-F5344CB8AC3E}">
        <p14:creationId xmlns:p14="http://schemas.microsoft.com/office/powerpoint/2010/main" val="38853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Thank you</a:t>
            </a:r>
          </a:p>
        </p:txBody>
      </p:sp>
      <p:sp>
        <p:nvSpPr>
          <p:cNvPr id="3" name="Subtitle 2"/>
          <p:cNvSpPr>
            <a:spLocks noGrp="1"/>
          </p:cNvSpPr>
          <p:nvPr>
            <p:ph type="subTitle" idx="1"/>
          </p:nvPr>
        </p:nvSpPr>
        <p:spPr/>
        <p:txBody>
          <a:bodyPr wrap="square" anchor="b" anchorCtr="0"/>
          <a:lstStyle/>
          <a:p>
            <a:r>
              <a:rPr lang="en-GB" sz="1050" b="1" dirty="0"/>
              <a:t>© European Union 2021</a:t>
            </a:r>
          </a:p>
          <a:p>
            <a:r>
              <a:rPr lang="en-GB" sz="1050" dirty="0"/>
              <a:t>Unless otherwise noted the reuse of this presentation is authorised under the </a:t>
            </a:r>
            <a:r>
              <a:rPr lang="en-GB" sz="1050" dirty="0">
                <a:hlinkClick r:id="rId3"/>
              </a:rPr>
              <a:t>CC BY 4.0 </a:t>
            </a:r>
            <a:r>
              <a:rPr lang="en-GB" sz="1050" dirty="0"/>
              <a:t>license. For any use or reproduction of elements that are not owned by the EU, permission may need to be sought directly from the respective right holders.</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2103" y="4043693"/>
            <a:ext cx="1023496" cy="358097"/>
          </a:xfrm>
          <a:prstGeom prst="rect">
            <a:avLst/>
          </a:prstGeom>
        </p:spPr>
      </p:pic>
    </p:spTree>
    <p:extLst>
      <p:ext uri="{BB962C8B-B14F-4D97-AF65-F5344CB8AC3E}">
        <p14:creationId xmlns:p14="http://schemas.microsoft.com/office/powerpoint/2010/main" val="1857126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Content Placeholder 24"/>
          <p:cNvSpPr>
            <a:spLocks noGrp="1"/>
          </p:cNvSpPr>
          <p:nvPr>
            <p:ph idx="1"/>
          </p:nvPr>
        </p:nvSpPr>
        <p:spPr>
          <a:xfrm>
            <a:off x="1944076" y="1825624"/>
            <a:ext cx="9290539" cy="4170363"/>
          </a:xfrm>
          <a:prstGeom prst="rect">
            <a:avLst/>
          </a:prstGeom>
        </p:spPr>
        <p:txBody>
          <a:bodyPr/>
          <a:lstStyle/>
          <a:p>
            <a:pPr marL="0" indent="0">
              <a:lnSpc>
                <a:spcPct val="150000"/>
              </a:lnSpc>
              <a:buNone/>
            </a:pPr>
            <a:r>
              <a:rPr lang="en-GB" dirty="0">
                <a:solidFill>
                  <a:schemeClr val="accent2"/>
                </a:solidFill>
              </a:rPr>
              <a:t>EU Science Hub: </a:t>
            </a:r>
            <a:r>
              <a:rPr lang="en-GB" dirty="0" err="1"/>
              <a:t>ec.europa.eu</a:t>
            </a:r>
            <a:r>
              <a:rPr lang="en-GB" dirty="0"/>
              <a:t>/</a:t>
            </a:r>
            <a:r>
              <a:rPr lang="en-GB" dirty="0" err="1"/>
              <a:t>jrc</a:t>
            </a:r>
            <a:endParaRPr lang="en-GB" dirty="0"/>
          </a:p>
          <a:p>
            <a:pPr marL="0" indent="0">
              <a:lnSpc>
                <a:spcPct val="150000"/>
              </a:lnSpc>
              <a:buNone/>
            </a:pPr>
            <a:r>
              <a:rPr lang="en-GB" dirty="0"/>
              <a:t>@</a:t>
            </a:r>
            <a:r>
              <a:rPr lang="en-GB" dirty="0" err="1"/>
              <a:t>EU_ScienceHub</a:t>
            </a:r>
            <a:endParaRPr lang="en-GB" dirty="0"/>
          </a:p>
          <a:p>
            <a:pPr marL="0" indent="0">
              <a:lnSpc>
                <a:spcPct val="150000"/>
              </a:lnSpc>
              <a:buNone/>
            </a:pPr>
            <a:r>
              <a:rPr lang="en-GB" dirty="0"/>
              <a:t>EU Science Hub – Joint Research Centre</a:t>
            </a:r>
          </a:p>
          <a:p>
            <a:pPr marL="0" indent="0">
              <a:lnSpc>
                <a:spcPct val="150000"/>
              </a:lnSpc>
              <a:buNone/>
            </a:pPr>
            <a:r>
              <a:rPr lang="en-GB" dirty="0"/>
              <a:t>EU Science, Research and Innovation</a:t>
            </a:r>
          </a:p>
          <a:p>
            <a:pPr marL="0" indent="0">
              <a:lnSpc>
                <a:spcPct val="150000"/>
              </a:lnSpc>
              <a:buNone/>
            </a:pPr>
            <a:r>
              <a:rPr lang="en-GB"/>
              <a:t>EU </a:t>
            </a:r>
            <a:r>
              <a:rPr lang="en-GB" dirty="0"/>
              <a:t>Science Hub</a:t>
            </a:r>
          </a:p>
        </p:txBody>
      </p:sp>
      <p:sp>
        <p:nvSpPr>
          <p:cNvPr id="3" name="Title 2"/>
          <p:cNvSpPr>
            <a:spLocks noGrp="1"/>
          </p:cNvSpPr>
          <p:nvPr>
            <p:ph type="title"/>
          </p:nvPr>
        </p:nvSpPr>
        <p:spPr>
          <a:prstGeom prst="rect">
            <a:avLst/>
          </a:prstGeom>
        </p:spPr>
        <p:txBody>
          <a:bodyPr/>
          <a:lstStyle/>
          <a:p>
            <a:r>
              <a:rPr lang="en-GB"/>
              <a:t>Keep in touch</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506" y="1710237"/>
            <a:ext cx="827881" cy="907677"/>
          </a:xfrm>
          <a:prstGeom prst="rect">
            <a:avLst/>
          </a:prstGeom>
        </p:spPr>
      </p:pic>
      <p:pic>
        <p:nvPicPr>
          <p:cNvPr id="26" name="Picture 25" descr="Twitter_Social_Icon_Rounded_Square_Colo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1417" y="2675006"/>
            <a:ext cx="624058" cy="624058"/>
          </a:xfrm>
          <a:prstGeom prst="rect">
            <a:avLst/>
          </a:prstGeom>
        </p:spPr>
      </p:pic>
      <p:pic>
        <p:nvPicPr>
          <p:cNvPr id="28" name="Picture 27" descr="LI-In-Bug.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9514" y="4238027"/>
            <a:ext cx="746211" cy="634574"/>
          </a:xfrm>
          <a:prstGeom prst="rect">
            <a:avLst/>
          </a:prstGeom>
        </p:spPr>
      </p:pic>
      <p:pic>
        <p:nvPicPr>
          <p:cNvPr id="29" name="Picture 28" descr="yt_icon_rgb.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5667" y="5035058"/>
            <a:ext cx="739172" cy="521650"/>
          </a:xfrm>
          <a:prstGeom prst="rect">
            <a:avLst/>
          </a:prstGeom>
        </p:spPr>
      </p:pic>
      <p:pic>
        <p:nvPicPr>
          <p:cNvPr id="31" name="Picture 30" descr="f_logo_RGB-Blue_72.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70894" y="3375703"/>
            <a:ext cx="715500" cy="720000"/>
          </a:xfrm>
          <a:prstGeom prst="rect">
            <a:avLst/>
          </a:prstGeom>
        </p:spPr>
      </p:pic>
    </p:spTree>
    <p:extLst>
      <p:ext uri="{BB962C8B-B14F-4D97-AF65-F5344CB8AC3E}">
        <p14:creationId xmlns:p14="http://schemas.microsoft.com/office/powerpoint/2010/main" val="1203239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14300" indent="-457200">
              <a:buFont typeface="Arial" panose="020B0604020202020204" pitchFamily="34" charset="0"/>
              <a:buChar char="•"/>
            </a:pPr>
            <a:endParaRPr lang="en-IE" dirty="0"/>
          </a:p>
          <a:p>
            <a:pPr marL="114300" indent="-457200">
              <a:buFont typeface="Arial" panose="020B0604020202020204" pitchFamily="34" charset="0"/>
              <a:buChar char="•"/>
            </a:pPr>
            <a:endParaRPr lang="en-IE" dirty="0"/>
          </a:p>
        </p:txBody>
      </p:sp>
      <p:sp>
        <p:nvSpPr>
          <p:cNvPr id="3" name="Title 2"/>
          <p:cNvSpPr>
            <a:spLocks noGrp="1"/>
          </p:cNvSpPr>
          <p:nvPr>
            <p:ph type="title"/>
          </p:nvPr>
        </p:nvSpPr>
        <p:spPr/>
        <p:txBody>
          <a:bodyPr/>
          <a:lstStyle/>
          <a:p>
            <a:r>
              <a:rPr lang="en-GB" dirty="0"/>
              <a:t>The data: Europe Media Monitor (EMM) (3)</a:t>
            </a:r>
          </a:p>
        </p:txBody>
      </p:sp>
      <p:pic>
        <p:nvPicPr>
          <p:cNvPr id="4" name="Picture 3">
            <a:extLst>
              <a:ext uri="{FF2B5EF4-FFF2-40B4-BE49-F238E27FC236}">
                <a16:creationId xmlns:a16="http://schemas.microsoft.com/office/drawing/2014/main" id="{B97E08A0-8504-FC44-96C8-52CCFBFB409C}"/>
              </a:ext>
            </a:extLst>
          </p:cNvPr>
          <p:cNvPicPr>
            <a:picLocks noChangeAspect="1"/>
          </p:cNvPicPr>
          <p:nvPr/>
        </p:nvPicPr>
        <p:blipFill>
          <a:blip r:embed="rId2"/>
          <a:stretch>
            <a:fillRect/>
          </a:stretch>
        </p:blipFill>
        <p:spPr>
          <a:xfrm>
            <a:off x="3129085" y="1825624"/>
            <a:ext cx="5943600" cy="3568700"/>
          </a:xfrm>
          <a:prstGeom prst="rect">
            <a:avLst/>
          </a:prstGeom>
        </p:spPr>
      </p:pic>
    </p:spTree>
    <p:extLst>
      <p:ext uri="{BB962C8B-B14F-4D97-AF65-F5344CB8AC3E}">
        <p14:creationId xmlns:p14="http://schemas.microsoft.com/office/powerpoint/2010/main" val="3671135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The data: Price data (2)</a:t>
            </a:r>
          </a:p>
        </p:txBody>
      </p:sp>
      <p:pic>
        <p:nvPicPr>
          <p:cNvPr id="4" name="Picture 3">
            <a:extLst>
              <a:ext uri="{FF2B5EF4-FFF2-40B4-BE49-F238E27FC236}">
                <a16:creationId xmlns:a16="http://schemas.microsoft.com/office/drawing/2014/main" id="{469E02AC-E636-874E-AAD2-18B0BBC1A505}"/>
              </a:ext>
            </a:extLst>
          </p:cNvPr>
          <p:cNvPicPr>
            <a:picLocks noChangeAspect="1"/>
          </p:cNvPicPr>
          <p:nvPr/>
        </p:nvPicPr>
        <p:blipFill>
          <a:blip r:embed="rId2"/>
          <a:stretch>
            <a:fillRect/>
          </a:stretch>
        </p:blipFill>
        <p:spPr>
          <a:xfrm>
            <a:off x="2690775" y="1406217"/>
            <a:ext cx="6823786" cy="4739533"/>
          </a:xfrm>
          <a:prstGeom prst="rect">
            <a:avLst/>
          </a:prstGeom>
        </p:spPr>
      </p:pic>
    </p:spTree>
    <p:extLst>
      <p:ext uri="{BB962C8B-B14F-4D97-AF65-F5344CB8AC3E}">
        <p14:creationId xmlns:p14="http://schemas.microsoft.com/office/powerpoint/2010/main" val="768056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“The content of this presentation represents the views of the authors only and their sole responsibility; it cannot be considered to reflect the views of the European Commission and other institutions the authors work for. The European Commission and other institutions the authors work for do not accept any responsibility for use that may made of the information it contains”</a:t>
            </a:r>
            <a:endParaRPr lang="en-GB" dirty="0"/>
          </a:p>
        </p:txBody>
      </p:sp>
      <p:sp>
        <p:nvSpPr>
          <p:cNvPr id="3" name="Title 2"/>
          <p:cNvSpPr>
            <a:spLocks noGrp="1"/>
          </p:cNvSpPr>
          <p:nvPr>
            <p:ph type="title"/>
          </p:nvPr>
        </p:nvSpPr>
        <p:spPr/>
        <p:txBody>
          <a:bodyPr/>
          <a:lstStyle/>
          <a:p>
            <a:r>
              <a:rPr lang="en-GB" dirty="0"/>
              <a:t>Legal disclaimer</a:t>
            </a:r>
          </a:p>
        </p:txBody>
      </p:sp>
    </p:spTree>
    <p:extLst>
      <p:ext uri="{BB962C8B-B14F-4D97-AF65-F5344CB8AC3E}">
        <p14:creationId xmlns:p14="http://schemas.microsoft.com/office/powerpoint/2010/main" val="74489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ECA490-F942-C949-A70A-B14D0B871D52}"/>
              </a:ext>
            </a:extLst>
          </p:cNvPr>
          <p:cNvPicPr>
            <a:picLocks noChangeAspect="1"/>
          </p:cNvPicPr>
          <p:nvPr/>
        </p:nvPicPr>
        <p:blipFill>
          <a:blip r:embed="rId2"/>
          <a:stretch>
            <a:fillRect/>
          </a:stretch>
        </p:blipFill>
        <p:spPr>
          <a:xfrm>
            <a:off x="1524000" y="1395876"/>
            <a:ext cx="8046720" cy="3578298"/>
          </a:xfrm>
          <a:prstGeom prst="rect">
            <a:avLst/>
          </a:prstGeom>
        </p:spPr>
      </p:pic>
      <p:sp>
        <p:nvSpPr>
          <p:cNvPr id="2" name="Content Placeholder 1"/>
          <p:cNvSpPr>
            <a:spLocks noGrp="1"/>
          </p:cNvSpPr>
          <p:nvPr>
            <p:ph idx="1"/>
          </p:nvPr>
        </p:nvSpPr>
        <p:spPr>
          <a:xfrm>
            <a:off x="970722" y="5016851"/>
            <a:ext cx="10267462" cy="1257496"/>
          </a:xfrm>
        </p:spPr>
        <p:txBody>
          <a:bodyPr/>
          <a:lstStyle/>
          <a:p>
            <a:pPr marL="114300" indent="-457200">
              <a:buFont typeface="Arial" panose="020B0604020202020204" pitchFamily="34" charset="0"/>
              <a:buChar char="•"/>
            </a:pPr>
            <a:r>
              <a:rPr lang="en-IE" sz="1800" dirty="0"/>
              <a:t>On average, returns positively correlated with news tonality at short time intervals, and negatively correlated at the longest time interval</a:t>
            </a:r>
          </a:p>
          <a:p>
            <a:pPr marL="114300" indent="-457200">
              <a:buFont typeface="Arial" panose="020B0604020202020204" pitchFamily="34" charset="0"/>
              <a:buChar char="•"/>
            </a:pPr>
            <a:r>
              <a:rPr lang="en-IE" sz="1800" dirty="0" err="1"/>
              <a:t>Netbuy</a:t>
            </a:r>
            <a:r>
              <a:rPr lang="en-IE" sz="1800" dirty="0"/>
              <a:t> volume more muted relation.</a:t>
            </a:r>
          </a:p>
          <a:p>
            <a:pPr marL="114300" indent="-457200">
              <a:buFont typeface="Arial" panose="020B0604020202020204" pitchFamily="34" charset="0"/>
              <a:buChar char="•"/>
            </a:pPr>
            <a:endParaRPr lang="en-GB" sz="1800" dirty="0"/>
          </a:p>
        </p:txBody>
      </p:sp>
      <p:sp>
        <p:nvSpPr>
          <p:cNvPr id="3" name="Title 2"/>
          <p:cNvSpPr>
            <a:spLocks noGrp="1"/>
          </p:cNvSpPr>
          <p:nvPr>
            <p:ph type="title"/>
          </p:nvPr>
        </p:nvSpPr>
        <p:spPr/>
        <p:txBody>
          <a:bodyPr/>
          <a:lstStyle/>
          <a:p>
            <a:r>
              <a:rPr lang="en-GB" dirty="0"/>
              <a:t>Results: returns (by exchange – 30’ and 60’)</a:t>
            </a:r>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2169268"/>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sp>
        <p:nvSpPr>
          <p:cNvPr id="9" name="Rectangle 8">
            <a:extLst>
              <a:ext uri="{FF2B5EF4-FFF2-40B4-BE49-F238E27FC236}">
                <a16:creationId xmlns:a16="http://schemas.microsoft.com/office/drawing/2014/main" id="{94600239-4399-8845-B201-53D35012B795}"/>
              </a:ext>
            </a:extLst>
          </p:cNvPr>
          <p:cNvSpPr/>
          <p:nvPr/>
        </p:nvSpPr>
        <p:spPr>
          <a:xfrm>
            <a:off x="3474720" y="2414016"/>
            <a:ext cx="2036064" cy="2060448"/>
          </a:xfrm>
          <a:prstGeom prst="rect">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348246-E245-6E4B-9C53-23284507D84A}"/>
              </a:ext>
            </a:extLst>
          </p:cNvPr>
          <p:cNvSpPr/>
          <p:nvPr/>
        </p:nvSpPr>
        <p:spPr>
          <a:xfrm>
            <a:off x="8065008" y="2400100"/>
            <a:ext cx="944880" cy="2060448"/>
          </a:xfrm>
          <a:prstGeom prst="rect">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0BFA87-C212-504D-ACB6-5DE675005658}"/>
              </a:ext>
            </a:extLst>
          </p:cNvPr>
          <p:cNvSpPr/>
          <p:nvPr/>
        </p:nvSpPr>
        <p:spPr>
          <a:xfrm>
            <a:off x="6339840" y="3340608"/>
            <a:ext cx="1584960" cy="1024128"/>
          </a:xfrm>
          <a:prstGeom prst="rect">
            <a:avLst/>
          </a:prstGeom>
          <a:noFill/>
          <a:ln w="889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1504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CEC0181-AA96-6B4B-B389-FD3C3CF7F16E}"/>
              </a:ext>
            </a:extLst>
          </p:cNvPr>
          <p:cNvPicPr>
            <a:picLocks noChangeAspect="1"/>
          </p:cNvPicPr>
          <p:nvPr/>
        </p:nvPicPr>
        <p:blipFill>
          <a:blip r:embed="rId2"/>
          <a:stretch>
            <a:fillRect/>
          </a:stretch>
        </p:blipFill>
        <p:spPr>
          <a:xfrm>
            <a:off x="1492987" y="1548384"/>
            <a:ext cx="8987927" cy="3352800"/>
          </a:xfrm>
          <a:prstGeom prst="rect">
            <a:avLst/>
          </a:prstGeom>
        </p:spPr>
      </p:pic>
      <p:sp>
        <p:nvSpPr>
          <p:cNvPr id="2" name="Content Placeholder 1"/>
          <p:cNvSpPr>
            <a:spLocks noGrp="1"/>
          </p:cNvSpPr>
          <p:nvPr>
            <p:ph idx="1"/>
          </p:nvPr>
        </p:nvSpPr>
        <p:spPr>
          <a:xfrm>
            <a:off x="970722" y="5016851"/>
            <a:ext cx="10267462" cy="1257496"/>
          </a:xfrm>
        </p:spPr>
        <p:txBody>
          <a:bodyPr/>
          <a:lstStyle/>
          <a:p>
            <a:pPr marL="114300" indent="-457200">
              <a:buFont typeface="Arial" panose="020B0604020202020204" pitchFamily="34" charset="0"/>
              <a:buChar char="•"/>
            </a:pPr>
            <a:r>
              <a:rPr lang="en-IE" sz="1800" dirty="0"/>
              <a:t>On average, returns positively correlated with news tonality at short time intervals, and negatively correlated at the longest time interval</a:t>
            </a:r>
          </a:p>
          <a:p>
            <a:pPr marL="114300" indent="-457200">
              <a:buFont typeface="Arial" panose="020B0604020202020204" pitchFamily="34" charset="0"/>
              <a:buChar char="•"/>
            </a:pPr>
            <a:r>
              <a:rPr lang="en-IE" sz="1800" dirty="0" err="1"/>
              <a:t>Netbuy</a:t>
            </a:r>
            <a:r>
              <a:rPr lang="en-IE" sz="1800" dirty="0"/>
              <a:t> volume more muted relation.</a:t>
            </a:r>
          </a:p>
          <a:p>
            <a:pPr marL="114300" indent="-457200">
              <a:buFont typeface="Arial" panose="020B0604020202020204" pitchFamily="34" charset="0"/>
              <a:buChar char="•"/>
            </a:pPr>
            <a:endParaRPr lang="en-GB" sz="1800" dirty="0"/>
          </a:p>
        </p:txBody>
      </p:sp>
      <p:sp>
        <p:nvSpPr>
          <p:cNvPr id="3" name="Title 2"/>
          <p:cNvSpPr>
            <a:spLocks noGrp="1"/>
          </p:cNvSpPr>
          <p:nvPr>
            <p:ph type="title"/>
          </p:nvPr>
        </p:nvSpPr>
        <p:spPr/>
        <p:txBody>
          <a:bodyPr/>
          <a:lstStyle/>
          <a:p>
            <a:r>
              <a:rPr lang="en-GB" dirty="0"/>
              <a:t>Results: returns (by exchange – 1d and 7d) </a:t>
            </a:r>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2169268"/>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sp>
        <p:nvSpPr>
          <p:cNvPr id="11" name="Rectangle 10">
            <a:extLst>
              <a:ext uri="{FF2B5EF4-FFF2-40B4-BE49-F238E27FC236}">
                <a16:creationId xmlns:a16="http://schemas.microsoft.com/office/drawing/2014/main" id="{F463DF69-BFB1-8C4F-9820-CA363FB06B26}"/>
              </a:ext>
            </a:extLst>
          </p:cNvPr>
          <p:cNvSpPr/>
          <p:nvPr/>
        </p:nvSpPr>
        <p:spPr>
          <a:xfrm>
            <a:off x="8625840" y="1975104"/>
            <a:ext cx="1700784" cy="2353056"/>
          </a:xfrm>
          <a:prstGeom prst="rect">
            <a:avLst/>
          </a:prstGeom>
          <a:noFill/>
          <a:ln w="889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30FC90-3D2B-1C4E-A587-32617E7E6A57}"/>
              </a:ext>
            </a:extLst>
          </p:cNvPr>
          <p:cNvSpPr/>
          <p:nvPr/>
        </p:nvSpPr>
        <p:spPr>
          <a:xfrm>
            <a:off x="7254240" y="1868346"/>
            <a:ext cx="1011936" cy="2459814"/>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1965BA-1657-6447-B2E2-1382C78B1C26}"/>
              </a:ext>
            </a:extLst>
          </p:cNvPr>
          <p:cNvSpPr/>
          <p:nvPr/>
        </p:nvSpPr>
        <p:spPr>
          <a:xfrm>
            <a:off x="4809744" y="1975105"/>
            <a:ext cx="1011936" cy="2255520"/>
          </a:xfrm>
          <a:prstGeom prst="rect">
            <a:avLst/>
          </a:prstGeom>
          <a:noFill/>
          <a:ln w="889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7CC7A55-E700-2342-8208-A7FC96AE876F}"/>
              </a:ext>
            </a:extLst>
          </p:cNvPr>
          <p:cNvSpPr/>
          <p:nvPr/>
        </p:nvSpPr>
        <p:spPr>
          <a:xfrm>
            <a:off x="3081528" y="1868346"/>
            <a:ext cx="1011936" cy="2459814"/>
          </a:xfrm>
          <a:prstGeom prst="rect">
            <a:avLst/>
          </a:prstGeom>
          <a:noFill/>
          <a:ln w="889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420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14300" indent="-457200">
              <a:buFont typeface="+mj-lt"/>
              <a:buAutoNum type="arabicPeriod"/>
            </a:pPr>
            <a:r>
              <a:rPr lang="en-GB" dirty="0"/>
              <a:t>Problem definition</a:t>
            </a:r>
          </a:p>
          <a:p>
            <a:pPr marL="114300" indent="-457200">
              <a:buFont typeface="+mj-lt"/>
              <a:buAutoNum type="arabicPeriod"/>
            </a:pPr>
            <a:r>
              <a:rPr lang="en-GB" dirty="0"/>
              <a:t>The data</a:t>
            </a:r>
          </a:p>
          <a:p>
            <a:pPr marL="114300" indent="-457200">
              <a:buFont typeface="+mj-lt"/>
              <a:buAutoNum type="arabicPeriod"/>
            </a:pPr>
            <a:r>
              <a:rPr lang="en-GB" dirty="0"/>
              <a:t>Methods</a:t>
            </a:r>
          </a:p>
          <a:p>
            <a:pPr marL="114300" indent="-457200">
              <a:buFont typeface="+mj-lt"/>
              <a:buAutoNum type="arabicPeriod"/>
            </a:pPr>
            <a:r>
              <a:rPr lang="en-GB" dirty="0"/>
              <a:t>Results</a:t>
            </a:r>
          </a:p>
          <a:p>
            <a:pPr marL="114300" indent="-457200">
              <a:buFont typeface="+mj-lt"/>
              <a:buAutoNum type="arabicPeriod"/>
            </a:pPr>
            <a:r>
              <a:rPr lang="en-GB" dirty="0"/>
              <a:t>Conclusions</a:t>
            </a:r>
          </a:p>
          <a:p>
            <a:pPr marL="114300" indent="-457200">
              <a:buFont typeface="+mj-lt"/>
              <a:buAutoNum type="arabicPeriod"/>
            </a:pPr>
            <a:r>
              <a:rPr lang="en-GB" dirty="0"/>
              <a:t>Further research</a:t>
            </a:r>
          </a:p>
        </p:txBody>
      </p:sp>
      <p:sp>
        <p:nvSpPr>
          <p:cNvPr id="3" name="Title 2"/>
          <p:cNvSpPr>
            <a:spLocks noGrp="1"/>
          </p:cNvSpPr>
          <p:nvPr>
            <p:ph type="title"/>
          </p:nvPr>
        </p:nvSpPr>
        <p:spPr/>
        <p:txBody>
          <a:bodyPr/>
          <a:lstStyle/>
          <a:p>
            <a:r>
              <a:rPr lang="en-GB" dirty="0"/>
              <a:t>Contents</a:t>
            </a:r>
          </a:p>
        </p:txBody>
      </p:sp>
    </p:spTree>
    <p:extLst>
      <p:ext uri="{BB962C8B-B14F-4D97-AF65-F5344CB8AC3E}">
        <p14:creationId xmlns:p14="http://schemas.microsoft.com/office/powerpoint/2010/main" val="3492350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14300" indent="-457200">
              <a:buFont typeface="Arial" panose="020B0604020202020204" pitchFamily="34" charset="0"/>
              <a:buChar char="•"/>
            </a:pPr>
            <a:r>
              <a:rPr lang="en-GB" dirty="0"/>
              <a:t>Cryptocurrencies are famous for their high volatility</a:t>
            </a:r>
          </a:p>
          <a:p>
            <a:pPr marL="114300" indent="-457200">
              <a:buFont typeface="Arial" panose="020B0604020202020204" pitchFamily="34" charset="0"/>
              <a:buChar char="•"/>
            </a:pPr>
            <a:r>
              <a:rPr lang="en-GB" dirty="0"/>
              <a:t>Price discovery “noisy” for cryptos </a:t>
            </a:r>
            <a:r>
              <a:rPr lang="en-GB" dirty="0" err="1"/>
              <a:t>wrt</a:t>
            </a:r>
            <a:r>
              <a:rPr lang="en-GB" dirty="0"/>
              <a:t> other asset classes</a:t>
            </a:r>
          </a:p>
          <a:p>
            <a:pPr marL="114300" indent="-457200">
              <a:buFont typeface="Arial" panose="020B0604020202020204" pitchFamily="34" charset="0"/>
              <a:buChar char="•"/>
            </a:pPr>
            <a:r>
              <a:rPr lang="en-GB" dirty="0"/>
              <a:t>Is volatility driven by fundamentals or by other factors</a:t>
            </a:r>
          </a:p>
          <a:p>
            <a:pPr marL="114300" indent="-457200">
              <a:buFont typeface="Arial" panose="020B0604020202020204" pitchFamily="34" charset="0"/>
              <a:buChar char="•"/>
            </a:pPr>
            <a:r>
              <a:rPr lang="en-GB" dirty="0">
                <a:sym typeface="Wingdings" pitchFamily="2" charset="2"/>
              </a:rPr>
              <a:t> </a:t>
            </a:r>
            <a:r>
              <a:rPr lang="en-GB" b="1" dirty="0"/>
              <a:t>What is the role of sentiment in news for cryptos pricing</a:t>
            </a:r>
          </a:p>
        </p:txBody>
      </p:sp>
      <p:sp>
        <p:nvSpPr>
          <p:cNvPr id="3" name="Title 2"/>
          <p:cNvSpPr>
            <a:spLocks noGrp="1"/>
          </p:cNvSpPr>
          <p:nvPr>
            <p:ph type="title"/>
          </p:nvPr>
        </p:nvSpPr>
        <p:spPr/>
        <p:txBody>
          <a:bodyPr/>
          <a:lstStyle/>
          <a:p>
            <a:r>
              <a:rPr lang="en-GB" dirty="0"/>
              <a:t>Problem definition</a:t>
            </a:r>
          </a:p>
        </p:txBody>
      </p:sp>
    </p:spTree>
    <p:extLst>
      <p:ext uri="{BB962C8B-B14F-4D97-AF65-F5344CB8AC3E}">
        <p14:creationId xmlns:p14="http://schemas.microsoft.com/office/powerpoint/2010/main" val="1627837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14300" indent="-457200">
              <a:buFont typeface="Arial" panose="020B0604020202020204" pitchFamily="34" charset="0"/>
              <a:buChar char="•"/>
            </a:pPr>
            <a:r>
              <a:rPr lang="en-IE" dirty="0"/>
              <a:t>Time span: April 16, 2014 to August 31, 2020 </a:t>
            </a:r>
            <a:endParaRPr lang="en-GB" dirty="0"/>
          </a:p>
          <a:p>
            <a:pPr marL="114300" indent="-457200">
              <a:buFont typeface="Arial" panose="020B0604020202020204" pitchFamily="34" charset="0"/>
              <a:buChar char="•"/>
            </a:pPr>
            <a:r>
              <a:rPr lang="en-GB" dirty="0"/>
              <a:t>Sentiment score of news extracted from a large variety of sources and languages, from EC’s Europe Media Monitor</a:t>
            </a:r>
          </a:p>
          <a:p>
            <a:pPr marL="114300" indent="-457200">
              <a:buFont typeface="Arial" panose="020B0604020202020204" pitchFamily="34" charset="0"/>
              <a:buChar char="•"/>
            </a:pPr>
            <a:r>
              <a:rPr lang="en-GB" dirty="0"/>
              <a:t>High frequency data on BTC quotes from </a:t>
            </a:r>
            <a:r>
              <a:rPr lang="en-GB" dirty="0" err="1"/>
              <a:t>Kaiko</a:t>
            </a:r>
            <a:endParaRPr lang="en-GB" dirty="0"/>
          </a:p>
        </p:txBody>
      </p:sp>
      <p:sp>
        <p:nvSpPr>
          <p:cNvPr id="3" name="Title 2"/>
          <p:cNvSpPr>
            <a:spLocks noGrp="1"/>
          </p:cNvSpPr>
          <p:nvPr>
            <p:ph type="title"/>
          </p:nvPr>
        </p:nvSpPr>
        <p:spPr/>
        <p:txBody>
          <a:bodyPr/>
          <a:lstStyle/>
          <a:p>
            <a:r>
              <a:rPr lang="en-GB" dirty="0"/>
              <a:t>The data</a:t>
            </a:r>
          </a:p>
        </p:txBody>
      </p:sp>
    </p:spTree>
    <p:extLst>
      <p:ext uri="{BB962C8B-B14F-4D97-AF65-F5344CB8AC3E}">
        <p14:creationId xmlns:p14="http://schemas.microsoft.com/office/powerpoint/2010/main" val="2696415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14300" indent="-457200">
              <a:buFont typeface="Arial" panose="020B0604020202020204" pitchFamily="34" charset="0"/>
              <a:buChar char="•"/>
            </a:pPr>
            <a:r>
              <a:rPr lang="en-IE" dirty="0"/>
              <a:t>EMM </a:t>
            </a:r>
            <a:r>
              <a:rPr lang="en-IE" dirty="0" err="1"/>
              <a:t>newsbrief</a:t>
            </a:r>
            <a:r>
              <a:rPr lang="en-IE" dirty="0"/>
              <a:t>: automatic system that collects and analyses news </a:t>
            </a:r>
          </a:p>
          <a:p>
            <a:pPr marL="114300" indent="-457200">
              <a:buFont typeface="Arial" panose="020B0604020202020204" pitchFamily="34" charset="0"/>
              <a:buChar char="•"/>
            </a:pPr>
            <a:r>
              <a:rPr lang="en-IE" dirty="0"/>
              <a:t>Monitors a list of news media sources, in up to 72 languages </a:t>
            </a:r>
          </a:p>
          <a:p>
            <a:pPr marL="114300" indent="-457200">
              <a:buFont typeface="Arial" panose="020B0604020202020204" pitchFamily="34" charset="0"/>
              <a:buChar char="•"/>
            </a:pPr>
            <a:r>
              <a:rPr lang="en-IE" dirty="0"/>
              <a:t>Sources include most major online newspapers and news outlets, and a set of specialised outlets</a:t>
            </a:r>
          </a:p>
          <a:p>
            <a:pPr marL="114300" indent="-457200">
              <a:buFont typeface="Arial" panose="020B0604020202020204" pitchFamily="34" charset="0"/>
              <a:buChar char="•"/>
            </a:pPr>
            <a:r>
              <a:rPr lang="en-IE" dirty="0"/>
              <a:t>Generates structured meta-data (entities, events, categories …)</a:t>
            </a:r>
          </a:p>
          <a:p>
            <a:pPr marL="114300" indent="-457200">
              <a:buFont typeface="Arial" panose="020B0604020202020204" pitchFamily="34" charset="0"/>
              <a:buChar char="•"/>
            </a:pPr>
            <a:r>
              <a:rPr lang="en-IE" dirty="0"/>
              <a:t>Calculates a sentiment/tonality score</a:t>
            </a:r>
          </a:p>
          <a:p>
            <a:pPr marL="800100" lvl="1" indent="-457200">
              <a:buFont typeface="Arial" panose="020B0604020202020204" pitchFamily="34" charset="0"/>
              <a:buChar char="•"/>
            </a:pPr>
            <a:r>
              <a:rPr lang="en-IE" dirty="0"/>
              <a:t>“JRC tonality” algorithm. Bag of words. +/- 1 for slightly positive/negative terms, +/- 4 for strongly positive/negative terms. Normalized by word count.</a:t>
            </a:r>
          </a:p>
          <a:p>
            <a:pPr marL="114300" indent="-457200">
              <a:buFont typeface="Arial" panose="020B0604020202020204" pitchFamily="34" charset="0"/>
              <a:buChar char="•"/>
            </a:pPr>
            <a:endParaRPr lang="en-IE" dirty="0"/>
          </a:p>
          <a:p>
            <a:pPr marL="114300" indent="-457200">
              <a:buFont typeface="Arial" panose="020B0604020202020204" pitchFamily="34" charset="0"/>
              <a:buChar char="•"/>
            </a:pPr>
            <a:endParaRPr lang="en-IE" dirty="0"/>
          </a:p>
          <a:p>
            <a:pPr marL="114300" indent="-457200">
              <a:buFont typeface="Arial" panose="020B0604020202020204" pitchFamily="34" charset="0"/>
              <a:buChar char="•"/>
            </a:pPr>
            <a:endParaRPr lang="en-IE" dirty="0"/>
          </a:p>
        </p:txBody>
      </p:sp>
      <p:sp>
        <p:nvSpPr>
          <p:cNvPr id="3" name="Title 2"/>
          <p:cNvSpPr>
            <a:spLocks noGrp="1"/>
          </p:cNvSpPr>
          <p:nvPr>
            <p:ph type="title"/>
          </p:nvPr>
        </p:nvSpPr>
        <p:spPr/>
        <p:txBody>
          <a:bodyPr/>
          <a:lstStyle/>
          <a:p>
            <a:r>
              <a:rPr lang="en-GB" dirty="0"/>
              <a:t>The data: Europe Media Monitor (EMM) (1)</a:t>
            </a:r>
          </a:p>
        </p:txBody>
      </p:sp>
    </p:spTree>
    <p:extLst>
      <p:ext uri="{BB962C8B-B14F-4D97-AF65-F5344CB8AC3E}">
        <p14:creationId xmlns:p14="http://schemas.microsoft.com/office/powerpoint/2010/main" val="230496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67154" y="1825624"/>
            <a:ext cx="10267462" cy="4550792"/>
          </a:xfrm>
        </p:spPr>
        <p:txBody>
          <a:bodyPr/>
          <a:lstStyle/>
          <a:p>
            <a:pPr marL="114300" indent="-457200">
              <a:buFont typeface="Arial" panose="020B0604020202020204" pitchFamily="34" charset="0"/>
              <a:buChar char="•"/>
            </a:pPr>
            <a:r>
              <a:rPr lang="en-IE" dirty="0"/>
              <a:t>Articles belonging to “Bitcoin” category (inclusion based on appearance of keywords and semantic criteria determined by subject matter experts). </a:t>
            </a:r>
          </a:p>
          <a:p>
            <a:pPr marL="114300" indent="-457200">
              <a:buFont typeface="Arial" panose="020B0604020202020204" pitchFamily="34" charset="0"/>
              <a:buChar char="•"/>
            </a:pPr>
            <a:r>
              <a:rPr lang="en-IE" dirty="0"/>
              <a:t>403,112 articles in 26 languages (184,354 of which in English). </a:t>
            </a:r>
          </a:p>
          <a:p>
            <a:pPr marL="114300" indent="-457200">
              <a:buFont typeface="Arial" panose="020B0604020202020204" pitchFamily="34" charset="0"/>
              <a:buChar char="•"/>
            </a:pPr>
            <a:r>
              <a:rPr lang="en-IE" b="1" dirty="0"/>
              <a:t>UTC Time-stamp</a:t>
            </a:r>
            <a:r>
              <a:rPr lang="en-IE" dirty="0"/>
              <a:t> (retrieval)</a:t>
            </a:r>
          </a:p>
          <a:p>
            <a:pPr marL="114300" indent="-457200">
              <a:buFont typeface="Arial" panose="020B0604020202020204" pitchFamily="34" charset="0"/>
              <a:buChar char="•"/>
            </a:pPr>
            <a:r>
              <a:rPr lang="en-IE" b="1" dirty="0"/>
              <a:t>Language (English/Other)</a:t>
            </a:r>
          </a:p>
          <a:p>
            <a:pPr marL="114300" indent="-457200">
              <a:buFont typeface="Arial" panose="020B0604020202020204" pitchFamily="34" charset="0"/>
              <a:buChar char="•"/>
            </a:pPr>
            <a:r>
              <a:rPr lang="en-IE" b="1" dirty="0"/>
              <a:t>Tonality</a:t>
            </a:r>
            <a:endParaRPr lang="en-IE" dirty="0"/>
          </a:p>
          <a:p>
            <a:pPr marL="114300" indent="-457200">
              <a:buFont typeface="Arial" panose="020B0604020202020204" pitchFamily="34" charset="0"/>
              <a:buChar char="•"/>
            </a:pPr>
            <a:endParaRPr lang="en-IE" dirty="0"/>
          </a:p>
        </p:txBody>
      </p:sp>
      <p:sp>
        <p:nvSpPr>
          <p:cNvPr id="3" name="Title 2"/>
          <p:cNvSpPr>
            <a:spLocks noGrp="1"/>
          </p:cNvSpPr>
          <p:nvPr>
            <p:ph type="title"/>
          </p:nvPr>
        </p:nvSpPr>
        <p:spPr/>
        <p:txBody>
          <a:bodyPr/>
          <a:lstStyle/>
          <a:p>
            <a:r>
              <a:rPr lang="en-GB" dirty="0"/>
              <a:t>The data: Europe Media Monitor (EMM) (2)</a:t>
            </a:r>
          </a:p>
        </p:txBody>
      </p:sp>
    </p:spTree>
    <p:extLst>
      <p:ext uri="{BB962C8B-B14F-4D97-AF65-F5344CB8AC3E}">
        <p14:creationId xmlns:p14="http://schemas.microsoft.com/office/powerpoint/2010/main" val="351222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14300" indent="-457200">
              <a:buFont typeface="Arial" panose="020B0604020202020204" pitchFamily="34" charset="0"/>
              <a:buChar char="•"/>
            </a:pPr>
            <a:r>
              <a:rPr lang="en-GB" b="1" dirty="0"/>
              <a:t>Returns</a:t>
            </a:r>
          </a:p>
          <a:p>
            <a:pPr marL="114300" indent="-457200">
              <a:buFont typeface="Arial" panose="020B0604020202020204" pitchFamily="34" charset="0"/>
              <a:buChar char="•"/>
            </a:pPr>
            <a:r>
              <a:rPr lang="en-GB" b="1" dirty="0" err="1"/>
              <a:t>Netbuy</a:t>
            </a:r>
            <a:endParaRPr lang="en-GB" b="1" dirty="0"/>
          </a:p>
          <a:p>
            <a:pPr marL="114300" indent="-457200">
              <a:buFont typeface="Arial" panose="020B0604020202020204" pitchFamily="34" charset="0"/>
              <a:buChar char="•"/>
            </a:pPr>
            <a:r>
              <a:rPr lang="en-GB" dirty="0"/>
              <a:t>6 exchanges in different regions</a:t>
            </a:r>
          </a:p>
          <a:p>
            <a:pPr marL="800100" lvl="1" indent="-457200">
              <a:buFont typeface="Arial" panose="020B0604020202020204" pitchFamily="34" charset="0"/>
              <a:buChar char="•"/>
            </a:pPr>
            <a:r>
              <a:rPr lang="en-GB" dirty="0"/>
              <a:t>three in </a:t>
            </a:r>
            <a:r>
              <a:rPr lang="en-IE" dirty="0"/>
              <a:t>Asia (</a:t>
            </a:r>
            <a:r>
              <a:rPr lang="en-IE" dirty="0" err="1"/>
              <a:t>OkCoin</a:t>
            </a:r>
            <a:r>
              <a:rPr lang="en-IE" dirty="0"/>
              <a:t> in China, </a:t>
            </a:r>
            <a:r>
              <a:rPr lang="en-IE" dirty="0" err="1"/>
              <a:t>Bitfinex</a:t>
            </a:r>
            <a:r>
              <a:rPr lang="en-IE" dirty="0"/>
              <a:t> in Hong Kong, and </a:t>
            </a:r>
            <a:r>
              <a:rPr lang="en-IE" dirty="0" err="1"/>
              <a:t>Quoine</a:t>
            </a:r>
            <a:r>
              <a:rPr lang="en-IE" dirty="0"/>
              <a:t> in Japan), one in Europe (</a:t>
            </a:r>
            <a:r>
              <a:rPr lang="en-IE" dirty="0" err="1"/>
              <a:t>Bitstamp</a:t>
            </a:r>
            <a:r>
              <a:rPr lang="en-IE" dirty="0"/>
              <a:t> in Luxembourg), and two in US (Coinbase and Kraken).</a:t>
            </a:r>
          </a:p>
          <a:p>
            <a:pPr marL="114300" indent="-457200">
              <a:buFont typeface="Arial" panose="020B0604020202020204" pitchFamily="34" charset="0"/>
              <a:buChar char="•"/>
            </a:pPr>
            <a:r>
              <a:rPr lang="en-IE" dirty="0"/>
              <a:t>Criteria:</a:t>
            </a:r>
          </a:p>
          <a:p>
            <a:pPr marL="800100" lvl="1" indent="-457200">
              <a:buFont typeface="Arial" panose="020B0604020202020204" pitchFamily="34" charset="0"/>
              <a:buChar char="•"/>
            </a:pPr>
            <a:r>
              <a:rPr lang="en-IE" dirty="0"/>
              <a:t>Trading history to match with our EMM sample period</a:t>
            </a:r>
          </a:p>
          <a:p>
            <a:pPr marL="800100" lvl="1" indent="-457200">
              <a:buFont typeface="Arial" panose="020B0604020202020204" pitchFamily="34" charset="0"/>
              <a:buChar char="•"/>
            </a:pPr>
            <a:r>
              <a:rPr lang="en-IE" dirty="0"/>
              <a:t>High enough trading volume to alleviate liquidity issues. </a:t>
            </a:r>
            <a:endParaRPr lang="en-GB" dirty="0"/>
          </a:p>
        </p:txBody>
      </p:sp>
      <p:sp>
        <p:nvSpPr>
          <p:cNvPr id="3" name="Title 2"/>
          <p:cNvSpPr>
            <a:spLocks noGrp="1"/>
          </p:cNvSpPr>
          <p:nvPr>
            <p:ph type="title"/>
          </p:nvPr>
        </p:nvSpPr>
        <p:spPr/>
        <p:txBody>
          <a:bodyPr/>
          <a:lstStyle/>
          <a:p>
            <a:r>
              <a:rPr lang="en-GB" dirty="0"/>
              <a:t>The data: Price data (1)</a:t>
            </a:r>
          </a:p>
        </p:txBody>
      </p:sp>
    </p:spTree>
    <p:extLst>
      <p:ext uri="{BB962C8B-B14F-4D97-AF65-F5344CB8AC3E}">
        <p14:creationId xmlns:p14="http://schemas.microsoft.com/office/powerpoint/2010/main" val="1149460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0722" y="1547913"/>
            <a:ext cx="10536724" cy="2648375"/>
          </a:xfrm>
        </p:spPr>
        <p:txBody>
          <a:bodyPr/>
          <a:lstStyle/>
          <a:p>
            <a:pPr marL="114300" indent="-457200">
              <a:spcAft>
                <a:spcPts val="600"/>
              </a:spcAft>
              <a:buFont typeface="Arial" panose="020B0604020202020204" pitchFamily="34" charset="0"/>
              <a:buChar char="•"/>
            </a:pPr>
            <a:r>
              <a:rPr lang="en-IE" dirty="0"/>
              <a:t>Divide every day in 24 1-hour time intervals t. (t = 0 : 23)</a:t>
            </a:r>
          </a:p>
          <a:p>
            <a:pPr marL="114300" indent="-457200">
              <a:spcAft>
                <a:spcPts val="600"/>
              </a:spcAft>
              <a:buFont typeface="Arial" panose="020B0604020202020204" pitchFamily="34" charset="0"/>
              <a:buChar char="•"/>
            </a:pPr>
            <a:r>
              <a:rPr lang="en-IE" dirty="0"/>
              <a:t>Calculate average tonality over period (t-1hr:t) for English, and all other</a:t>
            </a:r>
          </a:p>
          <a:p>
            <a:pPr marL="800100" lvl="1" indent="-457200">
              <a:spcAft>
                <a:spcPts val="600"/>
              </a:spcAft>
              <a:buFont typeface="Arial" panose="020B0604020202020204" pitchFamily="34" charset="0"/>
              <a:buChar char="•"/>
            </a:pPr>
            <a:r>
              <a:rPr lang="en-IE" dirty="0"/>
              <a:t>Retain all intervals with articles both in English and other languages</a:t>
            </a:r>
          </a:p>
          <a:p>
            <a:pPr marL="800100" lvl="1" indent="-457200">
              <a:spcAft>
                <a:spcPts val="600"/>
              </a:spcAft>
              <a:buFont typeface="Arial" panose="020B0604020202020204" pitchFamily="34" charset="0"/>
              <a:buChar char="•"/>
            </a:pPr>
            <a:r>
              <a:rPr lang="en-IE" dirty="0"/>
              <a:t>About 30 thousand 1-hr time intervals (67% of available)</a:t>
            </a:r>
          </a:p>
          <a:p>
            <a:pPr marL="114300" indent="-457200">
              <a:spcAft>
                <a:spcPts val="600"/>
              </a:spcAft>
              <a:buFont typeface="Arial" panose="020B0604020202020204" pitchFamily="34" charset="0"/>
              <a:buChar char="•"/>
            </a:pPr>
            <a:r>
              <a:rPr lang="en-IE" dirty="0"/>
              <a:t>Calculate returns and </a:t>
            </a:r>
            <a:r>
              <a:rPr lang="en-IE" dirty="0" err="1"/>
              <a:t>netbuy</a:t>
            </a:r>
            <a:r>
              <a:rPr lang="en-IE" dirty="0"/>
              <a:t> of periods (</a:t>
            </a:r>
            <a:r>
              <a:rPr lang="en-IE" dirty="0" err="1"/>
              <a:t>t:t+k</a:t>
            </a:r>
            <a:r>
              <a:rPr lang="en-IE" dirty="0"/>
              <a:t>), where k = 30’, 60’, 1d, 7d</a:t>
            </a:r>
          </a:p>
        </p:txBody>
      </p:sp>
      <p:sp>
        <p:nvSpPr>
          <p:cNvPr id="3" name="Title 2"/>
          <p:cNvSpPr>
            <a:spLocks noGrp="1"/>
          </p:cNvSpPr>
          <p:nvPr>
            <p:ph type="title"/>
          </p:nvPr>
        </p:nvSpPr>
        <p:spPr/>
        <p:txBody>
          <a:bodyPr/>
          <a:lstStyle/>
          <a:p>
            <a:r>
              <a:rPr lang="en-GB" dirty="0"/>
              <a:t>Methods: </a:t>
            </a:r>
          </a:p>
        </p:txBody>
      </p:sp>
      <p:sp>
        <p:nvSpPr>
          <p:cNvPr id="10" name="TextBox 9">
            <a:extLst>
              <a:ext uri="{FF2B5EF4-FFF2-40B4-BE49-F238E27FC236}">
                <a16:creationId xmlns:a16="http://schemas.microsoft.com/office/drawing/2014/main" id="{79C24EF8-2530-B942-802E-507DC737531E}"/>
              </a:ext>
            </a:extLst>
          </p:cNvPr>
          <p:cNvSpPr txBox="1"/>
          <p:nvPr/>
        </p:nvSpPr>
        <p:spPr>
          <a:xfrm>
            <a:off x="2461592" y="4226066"/>
            <a:ext cx="287258" cy="461665"/>
          </a:xfrm>
          <a:prstGeom prst="rect">
            <a:avLst/>
          </a:prstGeom>
          <a:noFill/>
        </p:spPr>
        <p:txBody>
          <a:bodyPr wrap="none" rtlCol="0">
            <a:spAutoFit/>
          </a:bodyPr>
          <a:lstStyle/>
          <a:p>
            <a:pPr>
              <a:buClr>
                <a:schemeClr val="accent5"/>
              </a:buClr>
            </a:pPr>
            <a:r>
              <a:rPr lang="en-US" sz="2400" b="1" noProof="0" dirty="0"/>
              <a:t>t</a:t>
            </a:r>
          </a:p>
        </p:txBody>
      </p:sp>
      <p:grpSp>
        <p:nvGrpSpPr>
          <p:cNvPr id="8" name="Group 7">
            <a:extLst>
              <a:ext uri="{FF2B5EF4-FFF2-40B4-BE49-F238E27FC236}">
                <a16:creationId xmlns:a16="http://schemas.microsoft.com/office/drawing/2014/main" id="{37F2A964-FDE0-0D40-96F5-70CEAF7882BB}"/>
              </a:ext>
            </a:extLst>
          </p:cNvPr>
          <p:cNvGrpSpPr/>
          <p:nvPr/>
        </p:nvGrpSpPr>
        <p:grpSpPr>
          <a:xfrm>
            <a:off x="970722" y="4275437"/>
            <a:ext cx="10536723" cy="1877570"/>
            <a:chOff x="1482356" y="3004701"/>
            <a:chExt cx="10025090" cy="3148306"/>
          </a:xfrm>
        </p:grpSpPr>
        <p:sp>
          <p:nvSpPr>
            <p:cNvPr id="5" name="Rectangle 4">
              <a:extLst>
                <a:ext uri="{FF2B5EF4-FFF2-40B4-BE49-F238E27FC236}">
                  <a16:creationId xmlns:a16="http://schemas.microsoft.com/office/drawing/2014/main" id="{B97FE930-9834-FE4E-AB39-5E1201415D8C}"/>
                </a:ext>
              </a:extLst>
            </p:cNvPr>
            <p:cNvSpPr/>
            <p:nvPr/>
          </p:nvSpPr>
          <p:spPr>
            <a:xfrm>
              <a:off x="3037489" y="4972642"/>
              <a:ext cx="3936335" cy="461665"/>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TextBox 3">
              <a:extLst>
                <a:ext uri="{FF2B5EF4-FFF2-40B4-BE49-F238E27FC236}">
                  <a16:creationId xmlns:a16="http://schemas.microsoft.com/office/drawing/2014/main" id="{6D33107E-957F-F240-8FD5-28ED9B4F110D}"/>
                </a:ext>
              </a:extLst>
            </p:cNvPr>
            <p:cNvSpPr txBox="1"/>
            <p:nvPr/>
          </p:nvSpPr>
          <p:spPr>
            <a:xfrm>
              <a:off x="2266545" y="3656692"/>
              <a:ext cx="473206" cy="461665"/>
            </a:xfrm>
            <a:prstGeom prst="rect">
              <a:avLst/>
            </a:prstGeom>
            <a:noFill/>
          </p:spPr>
          <p:txBody>
            <a:bodyPr wrap="none" rtlCol="0">
              <a:spAutoFit/>
            </a:bodyPr>
            <a:lstStyle/>
            <a:p>
              <a:pPr marL="285750" indent="-285750">
                <a:buClr>
                  <a:schemeClr val="accent5"/>
                </a:buClr>
                <a:buFont typeface="Arial"/>
                <a:buChar char="•"/>
              </a:pPr>
              <a:endParaRPr lang="en-US" sz="2400" noProof="0" dirty="0"/>
            </a:p>
          </p:txBody>
        </p:sp>
        <p:sp>
          <p:nvSpPr>
            <p:cNvPr id="6" name="Rectangle 5">
              <a:extLst>
                <a:ext uri="{FF2B5EF4-FFF2-40B4-BE49-F238E27FC236}">
                  <a16:creationId xmlns:a16="http://schemas.microsoft.com/office/drawing/2014/main" id="{86D2CEB8-3D26-2449-A7FD-C2275DA2596B}"/>
                </a:ext>
              </a:extLst>
            </p:cNvPr>
            <p:cNvSpPr/>
            <p:nvPr/>
          </p:nvSpPr>
          <p:spPr>
            <a:xfrm>
              <a:off x="1671145" y="3656692"/>
              <a:ext cx="1366345" cy="461665"/>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Tonality</a:t>
              </a:r>
            </a:p>
          </p:txBody>
        </p:sp>
        <p:sp>
          <p:nvSpPr>
            <p:cNvPr id="12" name="Rectangle 11">
              <a:extLst>
                <a:ext uri="{FF2B5EF4-FFF2-40B4-BE49-F238E27FC236}">
                  <a16:creationId xmlns:a16="http://schemas.microsoft.com/office/drawing/2014/main" id="{19C6E9B2-1BEC-0F43-9C5C-2701B5836748}"/>
                </a:ext>
              </a:extLst>
            </p:cNvPr>
            <p:cNvSpPr/>
            <p:nvPr/>
          </p:nvSpPr>
          <p:spPr>
            <a:xfrm>
              <a:off x="3037490" y="4355299"/>
              <a:ext cx="1370823" cy="461665"/>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9E2986A-6C10-A64F-AE03-01BE1CF69408}"/>
                </a:ext>
              </a:extLst>
            </p:cNvPr>
            <p:cNvSpPr txBox="1"/>
            <p:nvPr/>
          </p:nvSpPr>
          <p:spPr>
            <a:xfrm>
              <a:off x="3433305" y="3004701"/>
              <a:ext cx="1031051" cy="461664"/>
            </a:xfrm>
            <a:prstGeom prst="rect">
              <a:avLst/>
            </a:prstGeom>
            <a:noFill/>
          </p:spPr>
          <p:txBody>
            <a:bodyPr wrap="none" rtlCol="0">
              <a:spAutoFit/>
            </a:bodyPr>
            <a:lstStyle/>
            <a:p>
              <a:pPr>
                <a:buClr>
                  <a:schemeClr val="accent5"/>
                </a:buClr>
              </a:pPr>
              <a:r>
                <a:rPr lang="en-US" sz="2400" dirty="0"/>
                <a:t>t </a:t>
              </a:r>
              <a:r>
                <a:rPr lang="en-US" sz="2400" noProof="0" dirty="0"/>
                <a:t>+ 30’</a:t>
              </a:r>
            </a:p>
          </p:txBody>
        </p:sp>
        <p:sp>
          <p:nvSpPr>
            <p:cNvPr id="13" name="TextBox 12">
              <a:extLst>
                <a:ext uri="{FF2B5EF4-FFF2-40B4-BE49-F238E27FC236}">
                  <a16:creationId xmlns:a16="http://schemas.microsoft.com/office/drawing/2014/main" id="{28251535-10A5-AD4E-912E-7F67E715BD70}"/>
                </a:ext>
              </a:extLst>
            </p:cNvPr>
            <p:cNvSpPr txBox="1"/>
            <p:nvPr/>
          </p:nvSpPr>
          <p:spPr>
            <a:xfrm>
              <a:off x="4079179" y="3688261"/>
              <a:ext cx="1031051" cy="461664"/>
            </a:xfrm>
            <a:prstGeom prst="rect">
              <a:avLst/>
            </a:prstGeom>
            <a:noFill/>
          </p:spPr>
          <p:txBody>
            <a:bodyPr wrap="none" rtlCol="0">
              <a:spAutoFit/>
            </a:bodyPr>
            <a:lstStyle/>
            <a:p>
              <a:pPr>
                <a:buClr>
                  <a:schemeClr val="accent5"/>
                </a:buClr>
              </a:pPr>
              <a:r>
                <a:rPr lang="en-US" sz="2400" dirty="0"/>
                <a:t>t </a:t>
              </a:r>
              <a:r>
                <a:rPr lang="en-US" sz="2400" noProof="0" dirty="0"/>
                <a:t>+ 60’</a:t>
              </a:r>
            </a:p>
          </p:txBody>
        </p:sp>
        <p:sp>
          <p:nvSpPr>
            <p:cNvPr id="9" name="Rectangle 8">
              <a:extLst>
                <a:ext uri="{FF2B5EF4-FFF2-40B4-BE49-F238E27FC236}">
                  <a16:creationId xmlns:a16="http://schemas.microsoft.com/office/drawing/2014/main" id="{63FBF52B-5DCD-1942-BF05-AF9726A263E5}"/>
                </a:ext>
              </a:extLst>
            </p:cNvPr>
            <p:cNvSpPr/>
            <p:nvPr/>
          </p:nvSpPr>
          <p:spPr>
            <a:xfrm>
              <a:off x="3037491" y="3656692"/>
              <a:ext cx="685411" cy="461665"/>
            </a:xfrm>
            <a:prstGeom prst="rect">
              <a:avLst/>
            </a:prstGeom>
            <a:solidFill>
              <a:schemeClr val="accent1"/>
            </a:solid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28D81C0E-2508-6E4C-BF77-DDDFC81EB482}"/>
                </a:ext>
              </a:extLst>
            </p:cNvPr>
            <p:cNvSpPr txBox="1"/>
            <p:nvPr/>
          </p:nvSpPr>
          <p:spPr>
            <a:xfrm>
              <a:off x="1482356" y="3004701"/>
              <a:ext cx="954107" cy="461664"/>
            </a:xfrm>
            <a:prstGeom prst="rect">
              <a:avLst/>
            </a:prstGeom>
            <a:noFill/>
          </p:spPr>
          <p:txBody>
            <a:bodyPr wrap="none" rtlCol="0">
              <a:spAutoFit/>
            </a:bodyPr>
            <a:lstStyle/>
            <a:p>
              <a:pPr>
                <a:buClr>
                  <a:schemeClr val="accent5"/>
                </a:buClr>
              </a:pPr>
              <a:r>
                <a:rPr lang="en-US" sz="2400" dirty="0"/>
                <a:t>t </a:t>
              </a:r>
              <a:r>
                <a:rPr lang="en-US" sz="2400" noProof="0" dirty="0"/>
                <a:t>- 60’</a:t>
              </a:r>
            </a:p>
          </p:txBody>
        </p:sp>
        <p:sp>
          <p:nvSpPr>
            <p:cNvPr id="16" name="Rectangle 15">
              <a:extLst>
                <a:ext uri="{FF2B5EF4-FFF2-40B4-BE49-F238E27FC236}">
                  <a16:creationId xmlns:a16="http://schemas.microsoft.com/office/drawing/2014/main" id="{E02C252D-228F-804C-8214-B21BBDC79ED8}"/>
                </a:ext>
              </a:extLst>
            </p:cNvPr>
            <p:cNvSpPr/>
            <p:nvPr/>
          </p:nvSpPr>
          <p:spPr>
            <a:xfrm>
              <a:off x="3037488" y="5691342"/>
              <a:ext cx="8197127" cy="461665"/>
            </a:xfrm>
            <a:prstGeom prst="rect">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TextBox 16">
              <a:extLst>
                <a:ext uri="{FF2B5EF4-FFF2-40B4-BE49-F238E27FC236}">
                  <a16:creationId xmlns:a16="http://schemas.microsoft.com/office/drawing/2014/main" id="{A10CF667-1DF2-EA40-9E11-C9324E42999A}"/>
                </a:ext>
              </a:extLst>
            </p:cNvPr>
            <p:cNvSpPr txBox="1"/>
            <p:nvPr/>
          </p:nvSpPr>
          <p:spPr>
            <a:xfrm>
              <a:off x="6430523" y="4320298"/>
              <a:ext cx="962123" cy="461664"/>
            </a:xfrm>
            <a:prstGeom prst="rect">
              <a:avLst/>
            </a:prstGeom>
            <a:noFill/>
          </p:spPr>
          <p:txBody>
            <a:bodyPr wrap="none" rtlCol="0">
              <a:spAutoFit/>
            </a:bodyPr>
            <a:lstStyle/>
            <a:p>
              <a:pPr>
                <a:buClr>
                  <a:schemeClr val="accent5"/>
                </a:buClr>
              </a:pPr>
              <a:r>
                <a:rPr lang="en-US" sz="2400" dirty="0"/>
                <a:t>t </a:t>
              </a:r>
              <a:r>
                <a:rPr lang="en-US" sz="2400" noProof="0" dirty="0"/>
                <a:t>+ 1d</a:t>
              </a:r>
            </a:p>
          </p:txBody>
        </p:sp>
        <p:sp>
          <p:nvSpPr>
            <p:cNvPr id="18" name="TextBox 17">
              <a:extLst>
                <a:ext uri="{FF2B5EF4-FFF2-40B4-BE49-F238E27FC236}">
                  <a16:creationId xmlns:a16="http://schemas.microsoft.com/office/drawing/2014/main" id="{BDB27882-2084-EE4D-BEB2-F6E14C4E1066}"/>
                </a:ext>
              </a:extLst>
            </p:cNvPr>
            <p:cNvSpPr txBox="1"/>
            <p:nvPr/>
          </p:nvSpPr>
          <p:spPr>
            <a:xfrm>
              <a:off x="10545323" y="5007501"/>
              <a:ext cx="962123" cy="461664"/>
            </a:xfrm>
            <a:prstGeom prst="rect">
              <a:avLst/>
            </a:prstGeom>
            <a:noFill/>
          </p:spPr>
          <p:txBody>
            <a:bodyPr wrap="none" rtlCol="0">
              <a:spAutoFit/>
            </a:bodyPr>
            <a:lstStyle/>
            <a:p>
              <a:pPr>
                <a:buClr>
                  <a:schemeClr val="accent5"/>
                </a:buClr>
              </a:pPr>
              <a:r>
                <a:rPr lang="en-US" sz="2400" dirty="0"/>
                <a:t>t </a:t>
              </a:r>
              <a:r>
                <a:rPr lang="en-US" sz="2400" noProof="0" dirty="0"/>
                <a:t>+ 7d</a:t>
              </a:r>
            </a:p>
          </p:txBody>
        </p:sp>
        <p:sp>
          <p:nvSpPr>
            <p:cNvPr id="19" name="Rectangle 18">
              <a:extLst>
                <a:ext uri="{FF2B5EF4-FFF2-40B4-BE49-F238E27FC236}">
                  <a16:creationId xmlns:a16="http://schemas.microsoft.com/office/drawing/2014/main" id="{46CA83BC-2F93-0C40-9273-712C6B5A6EAA}"/>
                </a:ext>
              </a:extLst>
            </p:cNvPr>
            <p:cNvSpPr/>
            <p:nvPr/>
          </p:nvSpPr>
          <p:spPr>
            <a:xfrm>
              <a:off x="4840224" y="4979757"/>
              <a:ext cx="1414271" cy="46166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20" name="Rectangle 19">
              <a:extLst>
                <a:ext uri="{FF2B5EF4-FFF2-40B4-BE49-F238E27FC236}">
                  <a16:creationId xmlns:a16="http://schemas.microsoft.com/office/drawing/2014/main" id="{E42C53CB-D395-8245-A1B9-CA1C72BD3941}"/>
                </a:ext>
              </a:extLst>
            </p:cNvPr>
            <p:cNvSpPr/>
            <p:nvPr/>
          </p:nvSpPr>
          <p:spPr>
            <a:xfrm>
              <a:off x="7674864" y="5691342"/>
              <a:ext cx="1591055" cy="461665"/>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7" name="TextBox 6">
              <a:extLst>
                <a:ext uri="{FF2B5EF4-FFF2-40B4-BE49-F238E27FC236}">
                  <a16:creationId xmlns:a16="http://schemas.microsoft.com/office/drawing/2014/main" id="{56287622-5827-8F41-9DBD-50CF95752D27}"/>
                </a:ext>
              </a:extLst>
            </p:cNvPr>
            <p:cNvSpPr txBox="1"/>
            <p:nvPr/>
          </p:nvSpPr>
          <p:spPr>
            <a:xfrm>
              <a:off x="3377705" y="5613187"/>
              <a:ext cx="1851789" cy="369332"/>
            </a:xfrm>
            <a:prstGeom prst="rect">
              <a:avLst/>
            </a:prstGeom>
            <a:noFill/>
          </p:spPr>
          <p:txBody>
            <a:bodyPr wrap="none" rtlCol="0">
              <a:spAutoFit/>
            </a:bodyPr>
            <a:lstStyle/>
            <a:p>
              <a:pPr>
                <a:buClr>
                  <a:schemeClr val="accent5"/>
                </a:buClr>
              </a:pPr>
              <a:r>
                <a:rPr lang="en-US" noProof="0" dirty="0"/>
                <a:t>Returns, </a:t>
              </a:r>
              <a:r>
                <a:rPr lang="en-US" noProof="0" dirty="0" err="1"/>
                <a:t>Netbuy</a:t>
              </a:r>
              <a:endParaRPr lang="en-US" noProof="0" dirty="0"/>
            </a:p>
          </p:txBody>
        </p:sp>
      </p:grpSp>
    </p:spTree>
    <p:extLst>
      <p:ext uri="{BB962C8B-B14F-4D97-AF65-F5344CB8AC3E}">
        <p14:creationId xmlns:p14="http://schemas.microsoft.com/office/powerpoint/2010/main" val="886797765"/>
      </p:ext>
    </p:extLst>
  </p:cSld>
  <p:clrMapOvr>
    <a:masterClrMapping/>
  </p:clrMapOvr>
</p:sld>
</file>

<file path=ppt/theme/theme1.xml><?xml version="1.0" encoding="utf-8"?>
<a:theme xmlns:a="http://schemas.openxmlformats.org/drawingml/2006/main" name="Office Theme">
  <a:themeElements>
    <a:clrScheme name="JRC palette 1">
      <a:dk1>
        <a:srgbClr val="4D4D4D"/>
      </a:dk1>
      <a:lt1>
        <a:srgbClr val="FFFFFF"/>
      </a:lt1>
      <a:dk2>
        <a:srgbClr val="034EA2"/>
      </a:dk2>
      <a:lt2>
        <a:srgbClr val="D3E8F9"/>
      </a:lt2>
      <a:accent1>
        <a:srgbClr val="6ACBF3"/>
      </a:accent1>
      <a:accent2>
        <a:srgbClr val="3E99DA"/>
      </a:accent2>
      <a:accent3>
        <a:srgbClr val="1EC08A"/>
      </a:accent3>
      <a:accent4>
        <a:srgbClr val="ED8D2F"/>
      </a:accent4>
      <a:accent5>
        <a:srgbClr val="F8CC29"/>
      </a:accent5>
      <a:accent6>
        <a:srgbClr val="E76C53"/>
      </a:accent6>
      <a:hlink>
        <a:srgbClr val="0563C1"/>
      </a:hlink>
      <a:folHlink>
        <a:srgbClr val="24337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marL="285750" indent="-285750">
          <a:buClr>
            <a:schemeClr val="accent5"/>
          </a:buClr>
          <a:buFont typeface="Arial"/>
          <a:buChar char="•"/>
          <a:defRPr sz="2400" noProof="0" dirty="0" smtClean="0"/>
        </a:defPPr>
      </a:lstStyle>
    </a:txDef>
  </a:objectDefaults>
  <a:extraClrSchemeLst/>
  <a:extLst>
    <a:ext uri="{05A4C25C-085E-4340-85A3-A5531E510DB2}">
      <thm15:themeFamily xmlns:thm15="http://schemas.microsoft.com/office/thememl/2012/main" name="EC_Presentation.pptx" id="{DF0E4C23-23CF-4CA0-B78D-4EE4E4812529}" vid="{A275074F-6DFA-4FBF-AA5C-38C3649C39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3676</TotalTime>
  <Words>1407</Words>
  <Application>Microsoft Macintosh PowerPoint</Application>
  <PresentationFormat>Widescreen</PresentationFormat>
  <Paragraphs>122</Paragraphs>
  <Slides>21</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Symbol</vt:lpstr>
      <vt:lpstr>Office Theme</vt:lpstr>
      <vt:lpstr>Bitcoin and News Around the World in Twenty-Six Languages</vt:lpstr>
      <vt:lpstr>Legal disclaimer</vt:lpstr>
      <vt:lpstr>Contents</vt:lpstr>
      <vt:lpstr>Problem definition</vt:lpstr>
      <vt:lpstr>The data</vt:lpstr>
      <vt:lpstr>The data: Europe Media Monitor (EMM) (1)</vt:lpstr>
      <vt:lpstr>The data: Europe Media Monitor (EMM) (2)</vt:lpstr>
      <vt:lpstr>The data: Price data (1)</vt:lpstr>
      <vt:lpstr>Methods: </vt:lpstr>
      <vt:lpstr>Methods: </vt:lpstr>
      <vt:lpstr>Results: returns and netbuy (pooled and FE) </vt:lpstr>
      <vt:lpstr>Results: returns (by exchange) </vt:lpstr>
      <vt:lpstr>Results: netbuy (by exchange) </vt:lpstr>
      <vt:lpstr>Conclusions: </vt:lpstr>
      <vt:lpstr>Further research: </vt:lpstr>
      <vt:lpstr>Thank you</vt:lpstr>
      <vt:lpstr>Keep in touch</vt:lpstr>
      <vt:lpstr>The data: Europe Media Monitor (EMM) (3)</vt:lpstr>
      <vt:lpstr>The data: Price data (2)</vt:lpstr>
      <vt:lpstr>Results: returns (by exchange – 30’ and 60’)</vt:lpstr>
      <vt:lpstr>Results: returns (by exchange – 1d and 7d) </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Yvonne (COMM)</dc:creator>
  <cp:lastModifiedBy>Ferdinando Ametrano</cp:lastModifiedBy>
  <cp:revision>231</cp:revision>
  <dcterms:created xsi:type="dcterms:W3CDTF">2019-08-09T12:06:42Z</dcterms:created>
  <dcterms:modified xsi:type="dcterms:W3CDTF">2021-11-05T07:54:29Z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pdateToken">
    <vt:lpwstr>13</vt:lpwstr>
  </property>
  <property fmtid="{D5CDD505-2E9C-101B-9397-08002B2CF9AE}" pid="3" name="Offisync_ServerID">
    <vt:lpwstr>0d3b22a6-6203-4efc-8e8e-b5279256493b</vt:lpwstr>
  </property>
  <property fmtid="{D5CDD505-2E9C-101B-9397-08002B2CF9AE}" pid="4" name="Jive_VersionGuid">
    <vt:lpwstr>ae2cc3d1-e2e8-402e-8e55-1d70b3e3b64b</vt:lpwstr>
  </property>
  <property fmtid="{D5CDD505-2E9C-101B-9397-08002B2CF9AE}" pid="5" name="Offisync_UniqueId">
    <vt:lpwstr>216256</vt:lpwstr>
  </property>
  <property fmtid="{D5CDD505-2E9C-101B-9397-08002B2CF9AE}" pid="6" name="Jive_LatestUserAccountName">
    <vt:lpwstr>petrama</vt:lpwstr>
  </property>
  <property fmtid="{D5CDD505-2E9C-101B-9397-08002B2CF9AE}" pid="7" name="Offisync_ProviderInitializationData">
    <vt:lpwstr>https://webgate.ec.europa.eu/connected</vt:lpwstr>
  </property>
</Properties>
</file>