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7EED3-E2FC-4A70-9C66-9DD0408223B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B5570-CBBC-49D3-9CAB-9460B4874C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9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55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224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270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68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81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84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25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77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34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093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033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00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44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61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3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F31696-3072-43E5-B973-8CA4E41A8E3E}" type="datetimeFigureOut">
              <a:rPr lang="it-IT" smtClean="0"/>
              <a:t>05/11/21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AABC16-418B-4F81-9A4A-51EA336E5D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88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riccardo.decaria@unito.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hellesmirror.com/2016/01/the-popcorn-chronicl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928400" y="254897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it-IT" dirty="0"/>
              <a:t>The impact of </a:t>
            </a:r>
            <a:r>
              <a:rPr lang="it-IT" dirty="0" err="1"/>
              <a:t>tokenisation</a:t>
            </a:r>
            <a:r>
              <a:rPr lang="it-IT" dirty="0"/>
              <a:t> on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law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15377" y="3171825"/>
            <a:ext cx="6987645" cy="2212976"/>
          </a:xfrm>
        </p:spPr>
        <p:txBody>
          <a:bodyPr>
            <a:normAutofit/>
          </a:bodyPr>
          <a:lstStyle/>
          <a:p>
            <a:r>
              <a:rPr lang="it-IT" sz="3600" dirty="0"/>
              <a:t>Riccardo de Caria</a:t>
            </a:r>
          </a:p>
          <a:p>
            <a:r>
              <a:rPr lang="it-IT" sz="3600" dirty="0"/>
              <a:t>CAL 2021</a:t>
            </a:r>
          </a:p>
          <a:p>
            <a:r>
              <a:rPr lang="it-IT" sz="3600" dirty="0"/>
              <a:t>5 November 2021 - </a:t>
            </a:r>
            <a:r>
              <a:rPr lang="it-IT" sz="3600" dirty="0" err="1"/>
              <a:t>Webex</a:t>
            </a:r>
            <a:endParaRPr lang="it-IT" sz="3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1" y="5607676"/>
            <a:ext cx="2626822" cy="99542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682F0D1-A35C-4899-AA50-1C0AF6E1344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7" t="88058"/>
          <a:stretch>
            <a:fillRect/>
          </a:stretch>
        </p:blipFill>
        <p:spPr bwMode="auto">
          <a:xfrm>
            <a:off x="205910" y="5384801"/>
            <a:ext cx="1855646" cy="7205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E93789EC-1971-4E57-9DF2-9749D07F02D4}"/>
              </a:ext>
            </a:extLst>
          </p:cNvPr>
          <p:cNvGrpSpPr/>
          <p:nvPr/>
        </p:nvGrpSpPr>
        <p:grpSpPr>
          <a:xfrm>
            <a:off x="663110" y="6201426"/>
            <a:ext cx="1165690" cy="503228"/>
            <a:chOff x="9984356" y="5714996"/>
            <a:chExt cx="1518666" cy="68580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A3B8ED9-4A9D-421C-9013-087F39BDB857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4356" y="5907335"/>
              <a:ext cx="1518666" cy="493466"/>
            </a:xfrm>
            <a:prstGeom prst="rect">
              <a:avLst/>
            </a:prstGeom>
            <a:noFill/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282E1A9F-7F8B-4C5C-8644-03D7975FC625}"/>
                </a:ext>
              </a:extLst>
            </p:cNvPr>
            <p:cNvSpPr txBox="1"/>
            <p:nvPr/>
          </p:nvSpPr>
          <p:spPr>
            <a:xfrm>
              <a:off x="10327549" y="5714996"/>
              <a:ext cx="8322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900" dirty="0"/>
                <a:t>Co-</a:t>
              </a:r>
              <a:r>
                <a:rPr lang="it-IT" sz="900" dirty="0" err="1"/>
                <a:t>funded</a:t>
              </a:r>
              <a:r>
                <a:rPr lang="it-IT" sz="900" dirty="0"/>
                <a:t>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03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E587-0258-4ECA-BE5A-93EEAF43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8358"/>
            <a:ext cx="10018713" cy="1033670"/>
          </a:xfrm>
        </p:spPr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A519-A27F-40D6-9D7D-A8313F5E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12575"/>
            <a:ext cx="10018713" cy="5029200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economic</a:t>
            </a:r>
            <a:r>
              <a:rPr lang="it-IT" dirty="0"/>
              <a:t> </a:t>
            </a:r>
            <a:r>
              <a:rPr lang="it-IT" dirty="0" err="1"/>
              <a:t>sectors</a:t>
            </a:r>
            <a:r>
              <a:rPr lang="it-IT" dirty="0"/>
              <a:t> </a:t>
            </a:r>
            <a:r>
              <a:rPr lang="it-IT" dirty="0" err="1"/>
              <a:t>involved</a:t>
            </a:r>
            <a:endParaRPr lang="it-IT" dirty="0"/>
          </a:p>
          <a:p>
            <a:r>
              <a:rPr lang="it-IT" dirty="0"/>
              <a:t>Impact of </a:t>
            </a:r>
            <a:r>
              <a:rPr lang="it-IT" dirty="0" err="1"/>
              <a:t>tokenisation</a:t>
            </a:r>
            <a:r>
              <a:rPr lang="it-IT" dirty="0"/>
              <a:t> on </a:t>
            </a:r>
            <a:r>
              <a:rPr lang="it-IT" dirty="0" err="1"/>
              <a:t>many</a:t>
            </a:r>
            <a:r>
              <a:rPr lang="it-IT" dirty="0"/>
              <a:t> fields of the </a:t>
            </a:r>
            <a:r>
              <a:rPr lang="it-IT" dirty="0" err="1"/>
              <a:t>law</a:t>
            </a:r>
            <a:r>
              <a:rPr lang="it-IT" dirty="0"/>
              <a:t>: </a:t>
            </a:r>
            <a:r>
              <a:rPr lang="it-IT" dirty="0" err="1"/>
              <a:t>contract</a:t>
            </a:r>
            <a:r>
              <a:rPr lang="it-IT" dirty="0"/>
              <a:t> </a:t>
            </a:r>
            <a:r>
              <a:rPr lang="it-IT" dirty="0" err="1"/>
              <a:t>law</a:t>
            </a:r>
            <a:r>
              <a:rPr lang="it-IT" dirty="0"/>
              <a:t>, company </a:t>
            </a:r>
            <a:r>
              <a:rPr lang="it-IT" dirty="0" err="1"/>
              <a:t>law</a:t>
            </a:r>
            <a:r>
              <a:rPr lang="it-IT" dirty="0"/>
              <a:t>, securities </a:t>
            </a:r>
            <a:r>
              <a:rPr lang="it-IT" dirty="0" err="1"/>
              <a:t>law</a:t>
            </a:r>
            <a:r>
              <a:rPr lang="it-IT" dirty="0"/>
              <a:t>, </a:t>
            </a:r>
            <a:r>
              <a:rPr lang="it-IT" dirty="0" err="1"/>
              <a:t>regulatory</a:t>
            </a:r>
            <a:r>
              <a:rPr lang="it-IT" dirty="0"/>
              <a:t> compliance</a:t>
            </a:r>
          </a:p>
          <a:p>
            <a:r>
              <a:rPr lang="it-IT" dirty="0"/>
              <a:t>Impact on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law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investigation</a:t>
            </a:r>
            <a:endParaRPr lang="it-IT" dirty="0"/>
          </a:p>
          <a:p>
            <a:r>
              <a:rPr lang="it-IT" dirty="0" err="1"/>
              <a:t>Traditional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are </a:t>
            </a:r>
            <a:r>
              <a:rPr lang="it-IT" dirty="0" err="1"/>
              <a:t>arguably</a:t>
            </a:r>
            <a:r>
              <a:rPr lang="it-IT" dirty="0"/>
              <a:t> the best </a:t>
            </a:r>
            <a:r>
              <a:rPr lang="it-IT" dirty="0" err="1"/>
              <a:t>approach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movable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easiest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legally</a:t>
            </a:r>
            <a:r>
              <a:rPr lang="it-IT" dirty="0">
                <a:sym typeface="Wingdings" panose="05000000000000000000" pitchFamily="2" charset="2"/>
              </a:rPr>
              <a:t>)</a:t>
            </a:r>
            <a:endParaRPr lang="it-IT" dirty="0"/>
          </a:p>
          <a:p>
            <a:pPr lvl="1"/>
            <a:r>
              <a:rPr lang="it-IT" dirty="0" err="1"/>
              <a:t>immovable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most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difficult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 err="1"/>
              <a:t>immaterial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intermediate </a:t>
            </a:r>
            <a:r>
              <a:rPr lang="it-IT" dirty="0" err="1">
                <a:sym typeface="Wingdings" panose="05000000000000000000" pitchFamily="2" charset="2"/>
              </a:rPr>
              <a:t>difficulty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To be </a:t>
            </a:r>
            <a:r>
              <a:rPr lang="it-IT" dirty="0" err="1">
                <a:sym typeface="Wingdings" panose="05000000000000000000" pitchFamily="2" charset="2"/>
              </a:rPr>
              <a:t>monitored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how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much</a:t>
            </a:r>
            <a:r>
              <a:rPr lang="it-IT" dirty="0">
                <a:sym typeface="Wingdings" panose="05000000000000000000" pitchFamily="2" charset="2"/>
              </a:rPr>
              <a:t> of the </a:t>
            </a:r>
            <a:r>
              <a:rPr lang="it-IT" dirty="0" err="1">
                <a:sym typeface="Wingdings" panose="05000000000000000000" pitchFamily="2" charset="2"/>
              </a:rPr>
              <a:t>original</a:t>
            </a:r>
            <a:r>
              <a:rPr lang="it-IT" dirty="0">
                <a:sym typeface="Wingdings" panose="05000000000000000000" pitchFamily="2" charset="2"/>
              </a:rPr>
              <a:t> anti-</a:t>
            </a:r>
            <a:r>
              <a:rPr lang="it-IT" dirty="0" err="1">
                <a:sym typeface="Wingdings" panose="05000000000000000000" pitchFamily="2" charset="2"/>
              </a:rPr>
              <a:t>governmental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momentum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will</a:t>
            </a:r>
            <a:r>
              <a:rPr lang="it-IT" dirty="0">
                <a:sym typeface="Wingdings" panose="05000000000000000000" pitchFamily="2" charset="2"/>
              </a:rPr>
              <a:t> be </a:t>
            </a:r>
            <a:r>
              <a:rPr lang="it-IT" dirty="0" err="1">
                <a:sym typeface="Wingdings" panose="05000000000000000000" pitchFamily="2" charset="2"/>
              </a:rPr>
              <a:t>maintained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NFTs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as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anticipation</a:t>
            </a:r>
            <a:r>
              <a:rPr lang="it-IT" dirty="0">
                <a:sym typeface="Wingdings" panose="05000000000000000000" pitchFamily="2" charset="2"/>
              </a:rPr>
              <a:t> of «the future of digital </a:t>
            </a:r>
            <a:r>
              <a:rPr lang="it-IT" dirty="0" err="1">
                <a:sym typeface="Wingdings" panose="05000000000000000000" pitchFamily="2" charset="2"/>
              </a:rPr>
              <a:t>property</a:t>
            </a:r>
            <a:r>
              <a:rPr lang="it-IT" dirty="0">
                <a:sym typeface="Wingdings" panose="05000000000000000000" pitchFamily="2" charset="2"/>
              </a:rPr>
              <a:t>», </a:t>
            </a:r>
            <a:r>
              <a:rPr lang="it-IT" dirty="0" err="1">
                <a:sym typeface="Wingdings" panose="05000000000000000000" pitchFamily="2" charset="2"/>
              </a:rPr>
              <a:t>whereby</a:t>
            </a:r>
            <a:r>
              <a:rPr lang="it-IT" dirty="0">
                <a:sym typeface="Wingdings" panose="05000000000000000000" pitchFamily="2" charset="2"/>
              </a:rPr>
              <a:t> «government </a:t>
            </a:r>
            <a:r>
              <a:rPr lang="it-IT" dirty="0" err="1">
                <a:sym typeface="Wingdings" panose="05000000000000000000" pitchFamily="2" charset="2"/>
              </a:rPr>
              <a:t>will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lose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its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unique</a:t>
            </a:r>
            <a:r>
              <a:rPr lang="it-IT" dirty="0">
                <a:sym typeface="Wingdings" panose="05000000000000000000" pitchFamily="2" charset="2"/>
              </a:rPr>
              <a:t> power to </a:t>
            </a:r>
            <a:r>
              <a:rPr lang="it-IT" dirty="0" err="1">
                <a:sym typeface="Wingdings" panose="05000000000000000000" pitchFamily="2" charset="2"/>
              </a:rPr>
              <a:t>mint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currency</a:t>
            </a:r>
            <a:r>
              <a:rPr lang="it-IT" dirty="0">
                <a:sym typeface="Wingdings" panose="05000000000000000000" pitchFamily="2" charset="2"/>
              </a:rPr>
              <a:t> and </a:t>
            </a:r>
            <a:r>
              <a:rPr lang="it-IT" dirty="0" err="1">
                <a:sym typeface="Wingdings" panose="05000000000000000000" pitchFamily="2" charset="2"/>
              </a:rPr>
              <a:t>protect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property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because</a:t>
            </a:r>
            <a:r>
              <a:rPr lang="it-IT" dirty="0">
                <a:sym typeface="Wingdings" panose="05000000000000000000" pitchFamily="2" charset="2"/>
              </a:rPr>
              <a:t> people </a:t>
            </a:r>
            <a:r>
              <a:rPr lang="it-IT" dirty="0" err="1">
                <a:sym typeface="Wingdings" panose="05000000000000000000" pitchFamily="2" charset="2"/>
              </a:rPr>
              <a:t>will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instead</a:t>
            </a:r>
            <a:r>
              <a:rPr lang="it-IT" dirty="0">
                <a:sym typeface="Wingdings" panose="05000000000000000000" pitchFamily="2" charset="2"/>
              </a:rPr>
              <a:t> trust the </a:t>
            </a:r>
            <a:r>
              <a:rPr lang="it-IT" dirty="0" err="1">
                <a:sym typeface="Wingdings" panose="05000000000000000000" pitchFamily="2" charset="2"/>
              </a:rPr>
              <a:t>implacable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math</a:t>
            </a:r>
            <a:r>
              <a:rPr lang="it-IT" dirty="0">
                <a:sym typeface="Wingdings" panose="05000000000000000000" pitchFamily="2" charset="2"/>
              </a:rPr>
              <a:t> of blockchain networks» (</a:t>
            </a:r>
            <a:r>
              <a:rPr lang="it-IT" dirty="0" err="1">
                <a:sym typeface="Wingdings" panose="05000000000000000000" pitchFamily="2" charset="2"/>
              </a:rPr>
              <a:t>cf</a:t>
            </a:r>
            <a:r>
              <a:rPr lang="it-IT" dirty="0">
                <a:sym typeface="Wingdings" panose="05000000000000000000" pitchFamily="2" charset="2"/>
              </a:rPr>
              <a:t>. </a:t>
            </a:r>
            <a:r>
              <a:rPr lang="it-IT" dirty="0" err="1">
                <a:sym typeface="Wingdings" panose="05000000000000000000" pitchFamily="2" charset="2"/>
              </a:rPr>
              <a:t>Szabo’s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prescient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ideas</a:t>
            </a:r>
            <a:r>
              <a:rPr lang="it-IT" dirty="0">
                <a:sym typeface="Wingdings" panose="05000000000000000000" pitchFamily="2" charset="2"/>
              </a:rPr>
              <a:t> of smart </a:t>
            </a:r>
            <a:r>
              <a:rPr lang="it-IT" dirty="0" err="1">
                <a:sym typeface="Wingdings" panose="05000000000000000000" pitchFamily="2" charset="2"/>
              </a:rPr>
              <a:t>property</a:t>
            </a:r>
            <a:r>
              <a:rPr lang="it-IT" dirty="0">
                <a:sym typeface="Wingdings" panose="05000000000000000000" pitchFamily="2" charset="2"/>
              </a:rPr>
              <a:t>), OR no </a:t>
            </a:r>
            <a:r>
              <a:rPr lang="it-IT" dirty="0" err="1">
                <a:sym typeface="Wingdings" panose="05000000000000000000" pitchFamily="2" charset="2"/>
              </a:rPr>
              <a:t>such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crypto-libertarian</a:t>
            </a:r>
            <a:r>
              <a:rPr lang="it-IT" dirty="0">
                <a:sym typeface="Wingdings" panose="05000000000000000000" pitchFamily="2" charset="2"/>
              </a:rPr>
              <a:t> scenario, and </a:t>
            </a:r>
            <a:r>
              <a:rPr lang="it-IT" dirty="0" err="1">
                <a:sym typeface="Wingdings" panose="05000000000000000000" pitchFamily="2" charset="2"/>
              </a:rPr>
              <a:t>similar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evolution</a:t>
            </a:r>
            <a:r>
              <a:rPr lang="it-IT" dirty="0">
                <a:sym typeface="Wingdings" panose="05000000000000000000" pitchFamily="2" charset="2"/>
              </a:rPr>
              <a:t> to the internet, </a:t>
            </a:r>
            <a:r>
              <a:rPr lang="it-IT" dirty="0" err="1">
                <a:sym typeface="Wingdings" panose="05000000000000000000" pitchFamily="2" charset="2"/>
              </a:rPr>
              <a:t>where</a:t>
            </a:r>
            <a:r>
              <a:rPr lang="it-IT" dirty="0">
                <a:sym typeface="Wingdings" panose="05000000000000000000" pitchFamily="2" charset="2"/>
              </a:rPr>
              <a:t> state </a:t>
            </a:r>
            <a:r>
              <a:rPr lang="it-IT" dirty="0" err="1">
                <a:sym typeface="Wingdings" panose="05000000000000000000" pitchFamily="2" charset="2"/>
              </a:rPr>
              <a:t>sovereignty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far from </a:t>
            </a:r>
            <a:r>
              <a:rPr lang="it-IT" dirty="0" err="1">
                <a:sym typeface="Wingdings" panose="05000000000000000000" pitchFamily="2" charset="2"/>
              </a:rPr>
              <a:t>overcome</a:t>
            </a:r>
            <a:r>
              <a:rPr lang="it-IT" dirty="0">
                <a:sym typeface="Wingdings" panose="05000000000000000000" pitchFamily="2" charset="2"/>
              </a:rPr>
              <a:t>? </a:t>
            </a:r>
            <a:r>
              <a:rPr lang="it-IT" dirty="0" err="1">
                <a:sym typeface="Wingdings" panose="05000000000000000000" pitchFamily="2" charset="2"/>
              </a:rPr>
              <a:t>We</a:t>
            </a:r>
            <a:r>
              <a:rPr lang="it-IT" dirty="0">
                <a:sym typeface="Wingdings" panose="05000000000000000000" pitchFamily="2" charset="2"/>
              </a:rPr>
              <a:t> can </a:t>
            </a:r>
            <a:r>
              <a:rPr lang="it-IT" dirty="0" err="1">
                <a:sym typeface="Wingdings" panose="05000000000000000000" pitchFamily="2" charset="2"/>
              </a:rPr>
              <a:t>only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wait</a:t>
            </a:r>
            <a:r>
              <a:rPr lang="it-IT" dirty="0">
                <a:sym typeface="Wingdings" panose="05000000000000000000" pitchFamily="2" charset="2"/>
              </a:rPr>
              <a:t> and </a:t>
            </a:r>
            <a:r>
              <a:rPr lang="it-IT" dirty="0" err="1">
                <a:sym typeface="Wingdings" panose="05000000000000000000" pitchFamily="2" charset="2"/>
              </a:rPr>
              <a:t>see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8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7B00-0B54-4D30-89BD-699A58C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CA55-250C-4E76-B1F8-0B1AA08B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342859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endParaRPr lang="it-IT" dirty="0">
              <a:hlinkClick r:id="rId2"/>
            </a:endParaRPr>
          </a:p>
          <a:p>
            <a:pPr marL="0" indent="0" algn="ctr">
              <a:buNone/>
            </a:pPr>
            <a:endParaRPr lang="it-IT" dirty="0">
              <a:hlinkClick r:id="rId2"/>
            </a:endParaRPr>
          </a:p>
          <a:p>
            <a:pPr marL="0" indent="0" algn="ctr">
              <a:buNone/>
            </a:pPr>
            <a:endParaRPr lang="it-IT" dirty="0">
              <a:hlinkClick r:id="rId2"/>
            </a:endParaRPr>
          </a:p>
          <a:p>
            <a:pPr marL="0" indent="0" algn="ctr">
              <a:buNone/>
            </a:pPr>
            <a:r>
              <a:rPr lang="it-IT" dirty="0">
                <a:hlinkClick r:id="rId2"/>
              </a:rPr>
              <a:t>riccardo.decaria@unito.it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C9BE5-2F74-41AC-A827-52C4A016A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750" y="2081626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3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A577-FC84-463E-A711-D0186CE7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«New </a:t>
            </a:r>
            <a:r>
              <a:rPr lang="it-IT" dirty="0" err="1"/>
              <a:t>solutions</a:t>
            </a:r>
            <a:r>
              <a:rPr lang="it-IT" dirty="0"/>
              <a:t> to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»?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A34E2-5C9D-49DC-93FB-3367D64C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Security</a:t>
            </a:r>
          </a:p>
          <a:p>
            <a:r>
              <a:rPr lang="it-IT" dirty="0" err="1"/>
              <a:t>Certainty</a:t>
            </a:r>
            <a:endParaRPr lang="it-IT" dirty="0"/>
          </a:p>
          <a:p>
            <a:r>
              <a:rPr lang="it-IT" dirty="0"/>
              <a:t>Speed</a:t>
            </a:r>
          </a:p>
          <a:p>
            <a:r>
              <a:rPr lang="it-IT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38600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452A-49C8-4680-88A0-623CABEA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7663"/>
            <a:ext cx="10018713" cy="1752599"/>
          </a:xfrm>
        </p:spPr>
        <p:txBody>
          <a:bodyPr/>
          <a:lstStyle/>
          <a:p>
            <a:r>
              <a:rPr lang="it-IT" dirty="0"/>
              <a:t>Two «</a:t>
            </a:r>
            <a:r>
              <a:rPr lang="it-IT" dirty="0" err="1"/>
              <a:t>layers</a:t>
            </a:r>
            <a:r>
              <a:rPr lang="it-IT" dirty="0"/>
              <a:t>» of «</a:t>
            </a:r>
            <a:r>
              <a:rPr lang="it-IT" dirty="0" err="1"/>
              <a:t>property</a:t>
            </a:r>
            <a:r>
              <a:rPr lang="it-IT" dirty="0"/>
              <a:t>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DE04-D28B-4F0C-BEE3-A56E0F5C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62125"/>
            <a:ext cx="10421940" cy="4029075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Tokenisation</a:t>
            </a:r>
            <a:r>
              <a:rPr lang="it-IT" dirty="0"/>
              <a:t> </a:t>
            </a:r>
            <a:r>
              <a:rPr lang="it-IT" dirty="0" err="1"/>
              <a:t>implies</a:t>
            </a:r>
            <a:r>
              <a:rPr lang="it-IT" dirty="0"/>
              <a:t> a «dominion» over assets…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dirty="0"/>
              <a:t>… </a:t>
            </a:r>
            <a:r>
              <a:rPr lang="it-IT" dirty="0" err="1"/>
              <a:t>mediated</a:t>
            </a:r>
            <a:r>
              <a:rPr lang="it-IT" dirty="0"/>
              <a:t> by digital </a:t>
            </a:r>
            <a:r>
              <a:rPr lang="it-IT" dirty="0" err="1"/>
              <a:t>instruments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a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right</a:t>
            </a:r>
            <a:r>
              <a:rPr lang="it-IT" dirty="0"/>
              <a:t> (</a:t>
            </a:r>
            <a:r>
              <a:rPr lang="it-IT" b="1" dirty="0"/>
              <a:t>digital assets</a:t>
            </a:r>
            <a:r>
              <a:rPr lang="it-IT" dirty="0"/>
              <a:t>)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Preliminary </a:t>
            </a:r>
            <a:r>
              <a:rPr lang="it-IT" dirty="0" err="1"/>
              <a:t>question</a:t>
            </a:r>
            <a:r>
              <a:rPr lang="it-IT" dirty="0"/>
              <a:t>: can </a:t>
            </a:r>
            <a:r>
              <a:rPr lang="it-IT" b="1" dirty="0"/>
              <a:t>digital assets</a:t>
            </a:r>
            <a:r>
              <a:rPr lang="it-IT" dirty="0"/>
              <a:t> be the </a:t>
            </a:r>
            <a:r>
              <a:rPr lang="it-IT" dirty="0" err="1"/>
              <a:t>subject</a:t>
            </a:r>
            <a:r>
              <a:rPr lang="it-IT" dirty="0"/>
              <a:t> of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rights</a:t>
            </a:r>
            <a:r>
              <a:rPr lang="it-IT" dirty="0"/>
              <a:t>?</a:t>
            </a:r>
          </a:p>
          <a:p>
            <a:r>
              <a:rPr lang="it-IT" dirty="0"/>
              <a:t>No common </a:t>
            </a:r>
            <a:r>
              <a:rPr lang="it-IT" dirty="0" err="1"/>
              <a:t>definition</a:t>
            </a:r>
            <a:r>
              <a:rPr lang="it-IT" dirty="0"/>
              <a:t> and </a:t>
            </a:r>
            <a:r>
              <a:rPr lang="it-IT" dirty="0" err="1"/>
              <a:t>legal</a:t>
            </a:r>
            <a:r>
              <a:rPr lang="it-IT" dirty="0"/>
              <a:t> framework for </a:t>
            </a:r>
            <a:r>
              <a:rPr lang="it-IT" b="1" dirty="0"/>
              <a:t>digital assets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3BFD849-2762-4F88-AA3C-DBCD7916B391}"/>
              </a:ext>
            </a:extLst>
          </p:cNvPr>
          <p:cNvSpPr/>
          <p:nvPr/>
        </p:nvSpPr>
        <p:spPr>
          <a:xfrm>
            <a:off x="6896100" y="2438399"/>
            <a:ext cx="495300" cy="8382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ABE55724-2F10-4F66-84D6-2C15C3656105}"/>
              </a:ext>
            </a:extLst>
          </p:cNvPr>
          <p:cNvSpPr/>
          <p:nvPr/>
        </p:nvSpPr>
        <p:spPr>
          <a:xfrm>
            <a:off x="10707690" y="3776662"/>
            <a:ext cx="495300" cy="8382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8F14BE-27EC-43BE-AF15-C365EFB993E7}"/>
              </a:ext>
            </a:extLst>
          </p:cNvPr>
          <p:cNvCxnSpPr/>
          <p:nvPr/>
        </p:nvCxnSpPr>
        <p:spPr>
          <a:xfrm flipH="1">
            <a:off x="6493666" y="3776662"/>
            <a:ext cx="3669509" cy="98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59AA-4BB0-4EDE-B3F4-2261CEF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4210"/>
            <a:ext cx="10018713" cy="1181418"/>
          </a:xfrm>
        </p:spPr>
        <p:txBody>
          <a:bodyPr/>
          <a:lstStyle/>
          <a:p>
            <a:r>
              <a:rPr lang="it-IT" dirty="0" err="1"/>
              <a:t>Defining</a:t>
            </a:r>
            <a:r>
              <a:rPr lang="it-IT" dirty="0"/>
              <a:t> the </a:t>
            </a:r>
            <a:r>
              <a:rPr lang="it-IT" dirty="0" err="1"/>
              <a:t>topic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F237-E20D-4CC8-94DE-2A58333B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736" y="1562099"/>
            <a:ext cx="10018713" cy="2201379"/>
          </a:xfrm>
        </p:spPr>
        <p:txBody>
          <a:bodyPr/>
          <a:lstStyle/>
          <a:p>
            <a:r>
              <a:rPr lang="it-IT" dirty="0"/>
              <a:t>Non-</a:t>
            </a:r>
            <a:r>
              <a:rPr lang="it-IT" dirty="0" err="1"/>
              <a:t>financial</a:t>
            </a:r>
            <a:r>
              <a:rPr lang="it-IT" dirty="0"/>
              <a:t> tokens (i.e. </a:t>
            </a:r>
            <a:r>
              <a:rPr lang="it-IT" i="1" dirty="0" err="1"/>
              <a:t>not</a:t>
            </a:r>
            <a:r>
              <a:rPr lang="it-IT" dirty="0"/>
              <a:t> </a:t>
            </a:r>
            <a:r>
              <a:rPr lang="it-IT" dirty="0" err="1"/>
              <a:t>equivalent</a:t>
            </a:r>
            <a:r>
              <a:rPr lang="it-IT" dirty="0"/>
              <a:t> to securities)</a:t>
            </a:r>
          </a:p>
          <a:p>
            <a:r>
              <a:rPr lang="it-IT" dirty="0" err="1"/>
              <a:t>They</a:t>
            </a:r>
            <a:r>
              <a:rPr lang="it-IT" dirty="0"/>
              <a:t> cross </a:t>
            </a:r>
            <a:r>
              <a:rPr lang="it-IT" dirty="0" err="1"/>
              <a:t>traditional</a:t>
            </a:r>
            <a:r>
              <a:rPr lang="it-IT" dirty="0"/>
              <a:t> </a:t>
            </a:r>
            <a:r>
              <a:rPr lang="it-IT" dirty="0" err="1"/>
              <a:t>categories</a:t>
            </a:r>
            <a:endParaRPr lang="it-IT" dirty="0"/>
          </a:p>
          <a:p>
            <a:endParaRPr lang="it-IT" dirty="0"/>
          </a:p>
        </p:txBody>
      </p:sp>
      <p:sp>
        <p:nvSpPr>
          <p:cNvPr id="4" name="Arrow: Left-Up 3">
            <a:extLst>
              <a:ext uri="{FF2B5EF4-FFF2-40B4-BE49-F238E27FC236}">
                <a16:creationId xmlns:a16="http://schemas.microsoft.com/office/drawing/2014/main" id="{789A8A86-DD72-48A1-97A9-6F99ED96F481}"/>
              </a:ext>
            </a:extLst>
          </p:cNvPr>
          <p:cNvSpPr/>
          <p:nvPr/>
        </p:nvSpPr>
        <p:spPr>
          <a:xfrm rot="18514086">
            <a:off x="2880597" y="3371023"/>
            <a:ext cx="1003610" cy="101377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Arrow: Left-Up 4">
            <a:extLst>
              <a:ext uri="{FF2B5EF4-FFF2-40B4-BE49-F238E27FC236}">
                <a16:creationId xmlns:a16="http://schemas.microsoft.com/office/drawing/2014/main" id="{0399DAD5-5C9C-47E5-AFD9-827A623BA37A}"/>
              </a:ext>
            </a:extLst>
          </p:cNvPr>
          <p:cNvSpPr/>
          <p:nvPr/>
        </p:nvSpPr>
        <p:spPr>
          <a:xfrm rot="13571057">
            <a:off x="4941096" y="4495800"/>
            <a:ext cx="1003610" cy="101377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row: Left-Up 5">
            <a:extLst>
              <a:ext uri="{FF2B5EF4-FFF2-40B4-BE49-F238E27FC236}">
                <a16:creationId xmlns:a16="http://schemas.microsoft.com/office/drawing/2014/main" id="{CC2B1FCC-D777-45C6-961F-DD980FBCF74F}"/>
              </a:ext>
            </a:extLst>
          </p:cNvPr>
          <p:cNvSpPr/>
          <p:nvPr/>
        </p:nvSpPr>
        <p:spPr>
          <a:xfrm rot="8581296">
            <a:off x="6953067" y="3380499"/>
            <a:ext cx="1003610" cy="101377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09D75-7A36-4C02-BC8E-583DEB9D1DAF}"/>
              </a:ext>
            </a:extLst>
          </p:cNvPr>
          <p:cNvSpPr txBox="1"/>
          <p:nvPr/>
        </p:nvSpPr>
        <p:spPr>
          <a:xfrm>
            <a:off x="2100070" y="3222459"/>
            <a:ext cx="10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physical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E1477-616B-4B78-AC73-FE4CA3626498}"/>
              </a:ext>
            </a:extLst>
          </p:cNvPr>
          <p:cNvSpPr txBox="1"/>
          <p:nvPr/>
        </p:nvSpPr>
        <p:spPr>
          <a:xfrm>
            <a:off x="1613683" y="4361673"/>
            <a:ext cx="162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natively</a:t>
            </a:r>
            <a:r>
              <a:rPr lang="it-IT" dirty="0"/>
              <a:t> digital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2644-6AB8-4FF5-87DA-F33C2664E57D}"/>
              </a:ext>
            </a:extLst>
          </p:cNvPr>
          <p:cNvSpPr txBox="1"/>
          <p:nvPr/>
        </p:nvSpPr>
        <p:spPr>
          <a:xfrm>
            <a:off x="4128293" y="5166132"/>
            <a:ext cx="99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fungible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74D22-A7B0-46B8-B2EE-215EB2129F84}"/>
              </a:ext>
            </a:extLst>
          </p:cNvPr>
          <p:cNvSpPr txBox="1"/>
          <p:nvPr/>
        </p:nvSpPr>
        <p:spPr>
          <a:xfrm>
            <a:off x="5118487" y="5185082"/>
            <a:ext cx="14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non-</a:t>
            </a:r>
            <a:r>
              <a:rPr lang="it-IT" dirty="0" err="1"/>
              <a:t>fungible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EF022-B921-48D3-BD8C-B04A2A22956B}"/>
              </a:ext>
            </a:extLst>
          </p:cNvPr>
          <p:cNvSpPr txBox="1"/>
          <p:nvPr/>
        </p:nvSpPr>
        <p:spPr>
          <a:xfrm>
            <a:off x="7841204" y="3162699"/>
            <a:ext cx="99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FD4F7-19BC-4B75-A7E6-07959374937F}"/>
              </a:ext>
            </a:extLst>
          </p:cNvPr>
          <p:cNvSpPr txBox="1"/>
          <p:nvPr/>
        </p:nvSpPr>
        <p:spPr>
          <a:xfrm>
            <a:off x="7743618" y="3992341"/>
            <a:ext cx="99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security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50A633-E35E-4649-8881-454325F6461F}"/>
              </a:ext>
            </a:extLst>
          </p:cNvPr>
          <p:cNvSpPr txBox="1">
            <a:spLocks/>
          </p:cNvSpPr>
          <p:nvPr/>
        </p:nvSpPr>
        <p:spPr>
          <a:xfrm>
            <a:off x="8873876" y="3329667"/>
            <a:ext cx="2079533" cy="952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err="1"/>
              <a:t>prevalent</a:t>
            </a:r>
            <a:r>
              <a:rPr lang="it-IT" dirty="0"/>
              <a:t> investment </a:t>
            </a:r>
            <a:r>
              <a:rPr lang="it-IT" dirty="0" err="1"/>
              <a:t>purpose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98C3CB-3C50-412C-80BA-43E4CB6BC910}"/>
              </a:ext>
            </a:extLst>
          </p:cNvPr>
          <p:cNvSpPr/>
          <p:nvPr/>
        </p:nvSpPr>
        <p:spPr>
          <a:xfrm>
            <a:off x="4138152" y="3366606"/>
            <a:ext cx="2620806" cy="995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Non-</a:t>
            </a:r>
            <a:r>
              <a:rPr lang="it-IT" sz="2000" dirty="0" err="1"/>
              <a:t>financial</a:t>
            </a:r>
            <a:r>
              <a:rPr lang="it-IT" sz="2000" dirty="0"/>
              <a:t> tokens</a:t>
            </a:r>
          </a:p>
        </p:txBody>
      </p:sp>
    </p:spTree>
    <p:extLst>
      <p:ext uri="{BB962C8B-B14F-4D97-AF65-F5344CB8AC3E}">
        <p14:creationId xmlns:p14="http://schemas.microsoft.com/office/powerpoint/2010/main" val="214710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30D8-C28F-4196-9B93-468DB490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Movable</a:t>
            </a:r>
            <a:r>
              <a:rPr lang="it-IT" dirty="0"/>
              <a:t>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6E40-7A20-464B-9B0B-4C753CF9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823409"/>
            <a:ext cx="10018713" cy="3056019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goods</a:t>
            </a:r>
            <a:r>
              <a:rPr lang="it-IT" dirty="0"/>
              <a:t> (</a:t>
            </a:r>
            <a:r>
              <a:rPr lang="it-IT" dirty="0" err="1"/>
              <a:t>corporeity</a:t>
            </a:r>
            <a:r>
              <a:rPr lang="it-IT" dirty="0"/>
              <a:t>) (</a:t>
            </a:r>
            <a:r>
              <a:rPr lang="it-IT" dirty="0" err="1"/>
              <a:t>except</a:t>
            </a:r>
            <a:r>
              <a:rPr lang="it-IT" dirty="0"/>
              <a:t> </a:t>
            </a:r>
            <a:r>
              <a:rPr lang="it-IT" dirty="0" err="1"/>
              <a:t>immovable</a:t>
            </a:r>
            <a:r>
              <a:rPr lang="it-IT" dirty="0"/>
              <a:t> or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registered</a:t>
            </a:r>
            <a:r>
              <a:rPr lang="it-IT" dirty="0"/>
              <a:t>)</a:t>
            </a:r>
          </a:p>
          <a:p>
            <a:r>
              <a:rPr lang="it-IT" dirty="0"/>
              <a:t>Digital twin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allow</a:t>
            </a:r>
            <a:r>
              <a:rPr lang="it-IT" dirty="0">
                <a:sym typeface="Wingdings" panose="05000000000000000000" pitchFamily="2" charset="2"/>
              </a:rPr>
              <a:t> transfer of the asset </a:t>
            </a:r>
            <a:r>
              <a:rPr lang="it-IT" dirty="0" err="1">
                <a:sym typeface="Wingdings" panose="05000000000000000000" pitchFamily="2" charset="2"/>
              </a:rPr>
              <a:t>through</a:t>
            </a:r>
            <a:r>
              <a:rPr lang="it-IT" dirty="0">
                <a:sym typeface="Wingdings" panose="05000000000000000000" pitchFamily="2" charset="2"/>
              </a:rPr>
              <a:t> transfer of the token  a </a:t>
            </a:r>
            <a:r>
              <a:rPr lang="it-IT" dirty="0" err="1">
                <a:sym typeface="Wingdings" panose="05000000000000000000" pitchFamily="2" charset="2"/>
              </a:rPr>
              <a:t>need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recognised</a:t>
            </a:r>
            <a:r>
              <a:rPr lang="it-IT" dirty="0">
                <a:sym typeface="Wingdings" panose="05000000000000000000" pitchFamily="2" charset="2"/>
              </a:rPr>
              <a:t> by the </a:t>
            </a:r>
            <a:r>
              <a:rPr lang="it-IT" dirty="0" err="1">
                <a:sym typeface="Wingdings" panose="05000000000000000000" pitchFamily="2" charset="2"/>
              </a:rPr>
              <a:t>law</a:t>
            </a:r>
            <a:r>
              <a:rPr lang="it-IT" dirty="0">
                <a:sym typeface="Wingdings" panose="05000000000000000000" pitchFamily="2" charset="2"/>
              </a:rPr>
              <a:t> for a long time</a:t>
            </a:r>
          </a:p>
          <a:p>
            <a:r>
              <a:rPr lang="it-IT" dirty="0" err="1">
                <a:sym typeface="Wingdings" panose="05000000000000000000" pitchFamily="2" charset="2"/>
              </a:rPr>
              <a:t>Similarities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traditional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dematerialised</a:t>
            </a:r>
            <a:r>
              <a:rPr lang="it-IT" dirty="0">
                <a:sym typeface="Wingdings" panose="05000000000000000000" pitchFamily="2" charset="2"/>
              </a:rPr>
              <a:t>) </a:t>
            </a:r>
            <a:r>
              <a:rPr lang="it-IT" dirty="0" err="1">
                <a:sym typeface="Wingdings" panose="05000000000000000000" pitchFamily="2" charset="2"/>
              </a:rPr>
              <a:t>securitisation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Does the transfer of a token from </a:t>
            </a:r>
            <a:r>
              <a:rPr lang="it-IT" dirty="0" err="1">
                <a:sym typeface="Wingdings" panose="05000000000000000000" pitchFamily="2" charset="2"/>
              </a:rPr>
              <a:t>wallet</a:t>
            </a:r>
            <a:r>
              <a:rPr lang="it-IT" dirty="0">
                <a:sym typeface="Wingdings" panose="05000000000000000000" pitchFamily="2" charset="2"/>
              </a:rPr>
              <a:t> A to </a:t>
            </a:r>
            <a:r>
              <a:rPr lang="it-IT" dirty="0" err="1">
                <a:sym typeface="Wingdings" panose="05000000000000000000" pitchFamily="2" charset="2"/>
              </a:rPr>
              <a:t>wallet</a:t>
            </a:r>
            <a:r>
              <a:rPr lang="it-IT" dirty="0">
                <a:sym typeface="Wingdings" panose="05000000000000000000" pitchFamily="2" charset="2"/>
              </a:rPr>
              <a:t> B </a:t>
            </a:r>
            <a:r>
              <a:rPr lang="it-IT" dirty="0" err="1">
                <a:sym typeface="Wingdings" panose="05000000000000000000" pitchFamily="2" charset="2"/>
              </a:rPr>
              <a:t>implies</a:t>
            </a:r>
            <a:r>
              <a:rPr lang="it-IT" dirty="0">
                <a:sym typeface="Wingdings" panose="05000000000000000000" pitchFamily="2" charset="2"/>
              </a:rPr>
              <a:t> a transfer of </a:t>
            </a:r>
            <a:r>
              <a:rPr lang="it-IT" dirty="0" err="1">
                <a:sym typeface="Wingdings" panose="05000000000000000000" pitchFamily="2" charset="2"/>
              </a:rPr>
              <a:t>property</a:t>
            </a:r>
            <a:r>
              <a:rPr lang="it-IT" dirty="0">
                <a:sym typeface="Wingdings" panose="05000000000000000000" pitchFamily="2" charset="2"/>
              </a:rPr>
              <a:t>?			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			Delivery </a:t>
            </a:r>
            <a:r>
              <a:rPr lang="it-IT" dirty="0" err="1">
                <a:sym typeface="Wingdings" panose="05000000000000000000" pitchFamily="2" charset="2"/>
              </a:rPr>
              <a:t>as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essential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element</a:t>
            </a:r>
            <a:r>
              <a:rPr lang="it-IT" dirty="0">
                <a:sym typeface="Wingdings" panose="05000000000000000000" pitchFamily="2" charset="2"/>
              </a:rPr>
              <a:t> (D + (</a:t>
            </a:r>
            <a:r>
              <a:rPr lang="it-IT" dirty="0" err="1">
                <a:sym typeface="Wingdings" panose="05000000000000000000" pitchFamily="2" charset="2"/>
              </a:rPr>
              <a:t>also</a:t>
            </a:r>
            <a:r>
              <a:rPr lang="it-IT" dirty="0">
                <a:sym typeface="Wingdings" panose="05000000000000000000" pitchFamily="2" charset="2"/>
              </a:rPr>
              <a:t> valide </a:t>
            </a:r>
            <a:r>
              <a:rPr lang="it-IT" dirty="0" err="1">
                <a:sym typeface="Wingdings" panose="05000000000000000000" pitchFamily="2" charset="2"/>
              </a:rPr>
              <a:t>title</a:t>
            </a:r>
            <a:r>
              <a:rPr lang="it-IT" dirty="0">
                <a:sym typeface="Wingdings" panose="05000000000000000000" pitchFamily="2" charset="2"/>
              </a:rPr>
              <a:t>) NL, Esp)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A28EEB8-975B-4A53-A48A-2D3989FC8AB8}"/>
              </a:ext>
            </a:extLst>
          </p:cNvPr>
          <p:cNvSpPr/>
          <p:nvPr/>
        </p:nvSpPr>
        <p:spPr>
          <a:xfrm>
            <a:off x="3234089" y="4350618"/>
            <a:ext cx="1001028" cy="13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5220459-5B0A-48AA-B0D6-69D1DF24A681}"/>
              </a:ext>
            </a:extLst>
          </p:cNvPr>
          <p:cNvSpPr/>
          <p:nvPr/>
        </p:nvSpPr>
        <p:spPr>
          <a:xfrm>
            <a:off x="3234089" y="4811027"/>
            <a:ext cx="1001028" cy="13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6A06-6C6A-4EF2-B1C1-58446E207669}"/>
              </a:ext>
            </a:extLst>
          </p:cNvPr>
          <p:cNvSpPr txBox="1"/>
          <p:nvPr/>
        </p:nvSpPr>
        <p:spPr>
          <a:xfrm>
            <a:off x="4235117" y="4217312"/>
            <a:ext cx="5592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ym typeface="Wingdings" panose="05000000000000000000" pitchFamily="2" charset="2"/>
              </a:rPr>
              <a:t>Exchange of </a:t>
            </a:r>
            <a:r>
              <a:rPr lang="it-IT" sz="2200" dirty="0" err="1">
                <a:sym typeface="Wingdings" panose="05000000000000000000" pitchFamily="2" charset="2"/>
              </a:rPr>
              <a:t>consent</a:t>
            </a:r>
            <a:r>
              <a:rPr lang="it-IT" sz="2200" dirty="0">
                <a:sym typeface="Wingdings" panose="05000000000000000000" pitchFamily="2" charset="2"/>
              </a:rPr>
              <a:t> systems (</a:t>
            </a:r>
            <a:r>
              <a:rPr lang="it-IT" sz="2200" dirty="0" err="1">
                <a:sym typeface="Wingdings" panose="05000000000000000000" pitchFamily="2" charset="2"/>
              </a:rPr>
              <a:t>It</a:t>
            </a:r>
            <a:r>
              <a:rPr lang="it-IT" sz="2200" dirty="0">
                <a:sym typeface="Wingdings" panose="05000000000000000000" pitchFamily="2" charset="2"/>
              </a:rPr>
              <a:t>, </a:t>
            </a:r>
            <a:r>
              <a:rPr lang="it-IT" sz="2200" dirty="0" err="1">
                <a:sym typeface="Wingdings" panose="05000000000000000000" pitchFamily="2" charset="2"/>
              </a:rPr>
              <a:t>Fr</a:t>
            </a:r>
            <a:r>
              <a:rPr lang="it-IT" sz="2200" dirty="0">
                <a:sym typeface="Wingdings" panose="05000000000000000000" pitchFamily="2" charset="2"/>
              </a:rPr>
              <a:t>, </a:t>
            </a:r>
            <a:r>
              <a:rPr lang="it-IT" sz="2200" dirty="0" err="1">
                <a:sym typeface="Wingdings" panose="05000000000000000000" pitchFamily="2" charset="2"/>
              </a:rPr>
              <a:t>Uk</a:t>
            </a:r>
            <a:r>
              <a:rPr lang="it-IT" sz="2200" dirty="0">
                <a:sym typeface="Wingdings" panose="05000000000000000000" pitchFamily="2" charset="2"/>
              </a:rPr>
              <a:t>)</a:t>
            </a:r>
            <a:endParaRPr lang="it-IT" sz="22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1D4B0E1-F012-4841-9A2C-157ED37EA6AA}"/>
              </a:ext>
            </a:extLst>
          </p:cNvPr>
          <p:cNvSpPr/>
          <p:nvPr/>
        </p:nvSpPr>
        <p:spPr>
          <a:xfrm flipH="1">
            <a:off x="4762097" y="5030959"/>
            <a:ext cx="156411" cy="683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AD001-D324-4FCE-BE0A-A1C568CCD25C}"/>
              </a:ext>
            </a:extLst>
          </p:cNvPr>
          <p:cNvSpPr txBox="1"/>
          <p:nvPr/>
        </p:nvSpPr>
        <p:spPr>
          <a:xfrm>
            <a:off x="2253146" y="5773947"/>
            <a:ext cx="924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Transfer of token in the </a:t>
            </a:r>
            <a:r>
              <a:rPr lang="it-IT" dirty="0" err="1"/>
              <a:t>context</a:t>
            </a:r>
            <a:r>
              <a:rPr lang="it-IT" dirty="0"/>
              <a:t> of a smart </a:t>
            </a:r>
            <a:r>
              <a:rPr lang="it-IT" dirty="0" err="1"/>
              <a:t>contract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delivery </a:t>
            </a:r>
            <a:r>
              <a:rPr lang="it-IT" dirty="0" err="1"/>
              <a:t>delivery</a:t>
            </a:r>
            <a:r>
              <a:rPr lang="it-IT" dirty="0"/>
              <a:t> of the good (</a:t>
            </a:r>
            <a:r>
              <a:rPr lang="it-IT" dirty="0" err="1"/>
              <a:t>true</a:t>
            </a:r>
            <a:r>
              <a:rPr lang="it-IT" dirty="0"/>
              <a:t> or </a:t>
            </a:r>
            <a:r>
              <a:rPr lang="it-IT" dirty="0" err="1"/>
              <a:t>symbolic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under Roman </a:t>
            </a:r>
            <a:r>
              <a:rPr lang="it-IT" dirty="0" err="1"/>
              <a:t>law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47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74B9-7AB2-4F3E-9B9A-BDE3C469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it-IT" dirty="0" err="1"/>
              <a:t>Movable</a:t>
            </a:r>
            <a:r>
              <a:rPr lang="it-IT" dirty="0"/>
              <a:t>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4F67-1351-4028-8801-DC65A9CF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48051"/>
            <a:ext cx="10018713" cy="5630778"/>
          </a:xfrm>
        </p:spPr>
        <p:txBody>
          <a:bodyPr>
            <a:normAutofit/>
          </a:bodyPr>
          <a:lstStyle/>
          <a:p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availability</a:t>
            </a:r>
            <a:r>
              <a:rPr lang="it-IT" dirty="0"/>
              <a:t> of the token in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wallet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legally</a:t>
            </a:r>
            <a:r>
              <a:rPr lang="it-IT" dirty="0"/>
              <a:t> </a:t>
            </a:r>
            <a:r>
              <a:rPr lang="it-IT" dirty="0" err="1"/>
              <a:t>entitled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availability</a:t>
            </a:r>
            <a:r>
              <a:rPr lang="it-IT" dirty="0"/>
              <a:t> of the asset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represents</a:t>
            </a:r>
            <a:endParaRPr lang="it-IT" dirty="0"/>
          </a:p>
          <a:p>
            <a:r>
              <a:rPr lang="it-IT" dirty="0" err="1"/>
              <a:t>Problems</a:t>
            </a:r>
            <a:r>
              <a:rPr lang="it-IT" dirty="0"/>
              <a:t> can </a:t>
            </a:r>
            <a:r>
              <a:rPr lang="it-IT" dirty="0" err="1"/>
              <a:t>arise</a:t>
            </a:r>
            <a:r>
              <a:rPr lang="it-IT" dirty="0"/>
              <a:t> in relation to the </a:t>
            </a:r>
            <a:r>
              <a:rPr lang="it-IT" dirty="0" err="1"/>
              <a:t>dichotomy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off-chain and on-chain worlds</a:t>
            </a:r>
          </a:p>
          <a:p>
            <a:pPr lvl="1"/>
            <a:r>
              <a:rPr lang="it-IT" dirty="0" err="1"/>
              <a:t>Factual</a:t>
            </a:r>
            <a:r>
              <a:rPr lang="it-IT" dirty="0"/>
              <a:t> situation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correspond</a:t>
            </a:r>
            <a:r>
              <a:rPr lang="it-IT" dirty="0"/>
              <a:t> to the one </a:t>
            </a:r>
            <a:r>
              <a:rPr lang="it-IT" dirty="0" err="1"/>
              <a:t>represented</a:t>
            </a:r>
            <a:r>
              <a:rPr lang="it-IT" dirty="0"/>
              <a:t> in the </a:t>
            </a:r>
            <a:r>
              <a:rPr lang="it-IT" dirty="0" err="1"/>
              <a:t>ledgers</a:t>
            </a:r>
            <a:endParaRPr lang="it-IT" dirty="0"/>
          </a:p>
          <a:p>
            <a:pPr lvl="1"/>
            <a:r>
              <a:rPr lang="it-IT" dirty="0" err="1"/>
              <a:t>Constitutive</a:t>
            </a:r>
            <a:r>
              <a:rPr lang="it-IT" dirty="0"/>
              <a:t> </a:t>
            </a:r>
            <a:r>
              <a:rPr lang="it-IT" dirty="0" err="1"/>
              <a:t>title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invalid</a:t>
            </a:r>
            <a:r>
              <a:rPr lang="it-IT" dirty="0"/>
              <a:t> (upstream </a:t>
            </a:r>
            <a:r>
              <a:rPr lang="it-IT" dirty="0" err="1"/>
              <a:t>defect</a:t>
            </a:r>
            <a:r>
              <a:rPr lang="it-IT" dirty="0"/>
              <a:t> </a:t>
            </a:r>
            <a:r>
              <a:rPr lang="it-IT" dirty="0" err="1"/>
              <a:t>invalidates</a:t>
            </a:r>
            <a:r>
              <a:rPr lang="it-IT" dirty="0"/>
              <a:t> the </a:t>
            </a:r>
            <a:r>
              <a:rPr lang="it-IT" dirty="0" err="1"/>
              <a:t>legal</a:t>
            </a:r>
            <a:r>
              <a:rPr lang="it-IT" dirty="0"/>
              <a:t> situation)</a:t>
            </a:r>
          </a:p>
          <a:p>
            <a:r>
              <a:rPr lang="it-IT" dirty="0"/>
              <a:t>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, </a:t>
            </a:r>
            <a:r>
              <a:rPr lang="it-IT" dirty="0" err="1"/>
              <a:t>ordinary</a:t>
            </a:r>
            <a:r>
              <a:rPr lang="it-IT" dirty="0"/>
              <a:t> </a:t>
            </a:r>
            <a:r>
              <a:rPr lang="it-IT" dirty="0" err="1"/>
              <a:t>remedies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endParaRPr lang="it-IT" dirty="0"/>
          </a:p>
          <a:p>
            <a:pPr lvl="1"/>
            <a:r>
              <a:rPr lang="it-IT" dirty="0" err="1"/>
              <a:t>Courts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rely</a:t>
            </a:r>
            <a:r>
              <a:rPr lang="it-IT" dirty="0"/>
              <a:t> on </a:t>
            </a:r>
            <a:r>
              <a:rPr lang="it-IT" dirty="0" err="1"/>
              <a:t>experts</a:t>
            </a:r>
            <a:r>
              <a:rPr lang="it-IT" dirty="0"/>
              <a:t> to investigate the </a:t>
            </a:r>
            <a:r>
              <a:rPr lang="it-IT" dirty="0" err="1"/>
              <a:t>content</a:t>
            </a:r>
            <a:r>
              <a:rPr lang="it-IT" dirty="0"/>
              <a:t> of the token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problems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interpretation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</a:rPr>
              <a:t>Self-</a:t>
            </a:r>
            <a:r>
              <a:rPr lang="it-IT" dirty="0" err="1">
                <a:sym typeface="Wingdings" panose="05000000000000000000" pitchFamily="2" charset="2"/>
              </a:rPr>
              <a:t>executing</a:t>
            </a:r>
            <a:r>
              <a:rPr lang="it-IT" dirty="0">
                <a:sym typeface="Wingdings" panose="05000000000000000000" pitchFamily="2" charset="2"/>
              </a:rPr>
              <a:t> nature of smart </a:t>
            </a:r>
            <a:r>
              <a:rPr lang="it-IT" dirty="0" err="1">
                <a:sym typeface="Wingdings" panose="05000000000000000000" pitchFamily="2" charset="2"/>
              </a:rPr>
              <a:t>contracts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might</a:t>
            </a:r>
            <a:r>
              <a:rPr lang="it-IT" dirty="0">
                <a:sym typeface="Wingdings" panose="05000000000000000000" pitchFamily="2" charset="2"/>
              </a:rPr>
              <a:t> complicate enforcement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23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DBE6-FB8E-4CE3-8074-D9938D2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Movable</a:t>
            </a:r>
            <a:r>
              <a:rPr lang="it-IT" dirty="0"/>
              <a:t>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866A-F02C-4390-B5B8-8439DEC4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36713"/>
            <a:ext cx="10018713" cy="7126357"/>
          </a:xfrm>
        </p:spPr>
        <p:txBody>
          <a:bodyPr>
            <a:normAutofit/>
          </a:bodyPr>
          <a:lstStyle/>
          <a:p>
            <a:r>
              <a:rPr lang="it-IT" dirty="0"/>
              <a:t>Joint ownership</a:t>
            </a:r>
          </a:p>
          <a:p>
            <a:pPr lvl="1"/>
            <a:r>
              <a:rPr lang="it-IT" dirty="0"/>
              <a:t>Assets co-</a:t>
            </a:r>
            <a:r>
              <a:rPr lang="it-IT" dirty="0" err="1"/>
              <a:t>owned</a:t>
            </a:r>
            <a:r>
              <a:rPr lang="it-IT" dirty="0"/>
              <a:t> in the off-chain world (or </a:t>
            </a:r>
            <a:r>
              <a:rPr lang="it-IT" dirty="0" err="1"/>
              <a:t>transferred</a:t>
            </a:r>
            <a:r>
              <a:rPr lang="it-IT" dirty="0"/>
              <a:t> to multiple people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tokenisation</a:t>
            </a:r>
            <a:r>
              <a:rPr lang="it-IT" dirty="0"/>
              <a:t>) </a:t>
            </a:r>
            <a:r>
              <a:rPr lang="it-IT" dirty="0">
                <a:sym typeface="Wingdings" panose="05000000000000000000" pitchFamily="2" charset="2"/>
              </a:rPr>
              <a:t> multi-</a:t>
            </a:r>
            <a:r>
              <a:rPr lang="it-IT" dirty="0" err="1">
                <a:sym typeface="Wingdings" panose="05000000000000000000" pitchFamily="2" charset="2"/>
              </a:rPr>
              <a:t>sig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wallets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Fragmentation</a:t>
            </a:r>
            <a:r>
              <a:rPr lang="it-IT" dirty="0">
                <a:sym typeface="Wingdings" panose="05000000000000000000" pitchFamily="2" charset="2"/>
              </a:rPr>
              <a:t> of assets  </a:t>
            </a:r>
            <a:r>
              <a:rPr lang="it-IT" dirty="0" err="1">
                <a:sym typeface="Wingdings" panose="05000000000000000000" pitchFamily="2" charset="2"/>
              </a:rPr>
              <a:t>multitude</a:t>
            </a:r>
            <a:r>
              <a:rPr lang="it-IT" dirty="0">
                <a:sym typeface="Wingdings" panose="05000000000000000000" pitchFamily="2" charset="2"/>
              </a:rPr>
              <a:t> of people </a:t>
            </a:r>
            <a:r>
              <a:rPr lang="it-IT" dirty="0" err="1">
                <a:sym typeface="Wingdings" panose="05000000000000000000" pitchFamily="2" charset="2"/>
              </a:rPr>
              <a:t>acquiring</a:t>
            </a:r>
            <a:r>
              <a:rPr lang="it-IT" dirty="0">
                <a:sym typeface="Wingdings" panose="05000000000000000000" pitchFamily="2" charset="2"/>
              </a:rPr>
              <a:t> multiple tokens (thanks to </a:t>
            </a:r>
            <a:r>
              <a:rPr lang="it-IT" dirty="0" err="1">
                <a:sym typeface="Wingdings" panose="05000000000000000000" pitchFamily="2" charset="2"/>
              </a:rPr>
              <a:t>divisibility</a:t>
            </a:r>
            <a:r>
              <a:rPr lang="it-IT" dirty="0">
                <a:sym typeface="Wingdings" panose="05000000000000000000" pitchFamily="2" charset="2"/>
              </a:rPr>
              <a:t> of Bitcoin up to the </a:t>
            </a:r>
            <a:r>
              <a:rPr lang="it-IT" dirty="0" err="1">
                <a:sym typeface="Wingdings" panose="05000000000000000000" pitchFamily="2" charset="2"/>
              </a:rPr>
              <a:t>eigth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decimal</a:t>
            </a:r>
            <a:r>
              <a:rPr lang="it-IT" dirty="0">
                <a:sym typeface="Wingdings" panose="05000000000000000000" pitchFamily="2" charset="2"/>
              </a:rPr>
              <a:t> digit  100.000.000 </a:t>
            </a:r>
            <a:r>
              <a:rPr lang="it-IT" dirty="0" err="1">
                <a:sym typeface="Wingdings" panose="05000000000000000000" pitchFamily="2" charset="2"/>
              </a:rPr>
              <a:t>subunits</a:t>
            </a:r>
            <a:r>
              <a:rPr lang="it-IT" dirty="0">
                <a:sym typeface="Wingdings" panose="05000000000000000000" pitchFamily="2" charset="2"/>
              </a:rPr>
              <a:t>). </a:t>
            </a:r>
            <a:r>
              <a:rPr lang="it-IT" dirty="0" err="1">
                <a:sym typeface="Wingdings" panose="05000000000000000000" pitchFamily="2" charset="2"/>
              </a:rPr>
              <a:t>Then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circulation</a:t>
            </a:r>
            <a:r>
              <a:rPr lang="it-IT" dirty="0">
                <a:sym typeface="Wingdings" panose="05000000000000000000" pitchFamily="2" charset="2"/>
              </a:rPr>
              <a:t> on </a:t>
            </a:r>
            <a:r>
              <a:rPr lang="it-IT" dirty="0" err="1">
                <a:sym typeface="Wingdings" panose="05000000000000000000" pitchFamily="2" charset="2"/>
              </a:rPr>
              <a:t>secondary</a:t>
            </a:r>
            <a:r>
              <a:rPr lang="it-IT" dirty="0">
                <a:sym typeface="Wingdings" panose="05000000000000000000" pitchFamily="2" charset="2"/>
              </a:rPr>
              <a:t> markets. Much more </a:t>
            </a:r>
            <a:r>
              <a:rPr lang="it-IT" dirty="0" err="1">
                <a:sym typeface="Wingdings" panose="05000000000000000000" pitchFamily="2" charset="2"/>
              </a:rPr>
              <a:t>efficient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than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traditional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methods</a:t>
            </a:r>
            <a:r>
              <a:rPr lang="it-IT" dirty="0">
                <a:sym typeface="Wingdings" panose="05000000000000000000" pitchFamily="2" charset="2"/>
              </a:rPr>
              <a:t>. Legal </a:t>
            </a:r>
            <a:r>
              <a:rPr lang="it-IT" dirty="0" err="1">
                <a:sym typeface="Wingdings" panose="05000000000000000000" pitchFamily="2" charset="2"/>
              </a:rPr>
              <a:t>issues</a:t>
            </a:r>
            <a:r>
              <a:rPr lang="it-IT" dirty="0">
                <a:sym typeface="Wingdings" panose="05000000000000000000" pitchFamily="2" charset="2"/>
              </a:rPr>
              <a:t>: burdens and </a:t>
            </a:r>
            <a:r>
              <a:rPr lang="it-IT" dirty="0" err="1">
                <a:sym typeface="Wingdings" panose="05000000000000000000" pitchFamily="2" charset="2"/>
              </a:rPr>
              <a:t>responsibilities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each</a:t>
            </a:r>
            <a:r>
              <a:rPr lang="it-IT" dirty="0">
                <a:sym typeface="Wingdings" panose="05000000000000000000" pitchFamily="2" charset="2"/>
              </a:rPr>
              <a:t> co-</a:t>
            </a:r>
            <a:r>
              <a:rPr lang="it-IT" dirty="0" err="1">
                <a:sym typeface="Wingdings" panose="05000000000000000000" pitchFamily="2" charset="2"/>
              </a:rPr>
              <a:t>owner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right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request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judicial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division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any</a:t>
            </a:r>
            <a:r>
              <a:rPr lang="it-IT" dirty="0">
                <a:sym typeface="Wingdings" panose="05000000000000000000" pitchFamily="2" charset="2"/>
              </a:rPr>
              <a:t> time  </a:t>
            </a:r>
            <a:r>
              <a:rPr lang="it-IT" dirty="0" err="1">
                <a:sym typeface="Wingdings" panose="05000000000000000000" pitchFamily="2" charset="2"/>
              </a:rPr>
              <a:t>legally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viable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limit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such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rights</a:t>
            </a:r>
            <a:r>
              <a:rPr lang="it-IT" dirty="0">
                <a:sym typeface="Wingdings" panose="05000000000000000000" pitchFamily="2" charset="2"/>
              </a:rPr>
              <a:t> with a </a:t>
            </a:r>
            <a:r>
              <a:rPr lang="it-IT" dirty="0" err="1">
                <a:sym typeface="Wingdings" panose="05000000000000000000" pitchFamily="2" charset="2"/>
              </a:rPr>
              <a:t>clause</a:t>
            </a:r>
            <a:r>
              <a:rPr lang="it-IT" dirty="0">
                <a:sym typeface="Wingdings" panose="05000000000000000000" pitchFamily="2" charset="2"/>
              </a:rPr>
              <a:t> in the smart </a:t>
            </a:r>
            <a:r>
              <a:rPr lang="it-IT" dirty="0" err="1">
                <a:sym typeface="Wingdings" panose="05000000000000000000" pitchFamily="2" charset="2"/>
              </a:rPr>
              <a:t>contract</a:t>
            </a:r>
            <a:r>
              <a:rPr lang="it-IT" dirty="0">
                <a:sym typeface="Wingdings" panose="05000000000000000000" pitchFamily="2" charset="2"/>
              </a:rPr>
              <a:t>? </a:t>
            </a:r>
            <a:r>
              <a:rPr lang="it-IT" dirty="0" err="1">
                <a:sym typeface="Wingdings" panose="05000000000000000000" pitchFamily="2" charset="2"/>
              </a:rPr>
              <a:t>Creation</a:t>
            </a:r>
            <a:r>
              <a:rPr lang="it-IT" dirty="0">
                <a:sym typeface="Wingdings" panose="05000000000000000000" pitchFamily="2" charset="2"/>
              </a:rPr>
              <a:t> of an SPV to be the sole </a:t>
            </a:r>
            <a:r>
              <a:rPr lang="it-IT" dirty="0" err="1">
                <a:sym typeface="Wingdings" panose="05000000000000000000" pitchFamily="2" charset="2"/>
              </a:rPr>
              <a:t>owner</a:t>
            </a:r>
            <a:r>
              <a:rPr lang="it-IT" dirty="0">
                <a:sym typeface="Wingdings" panose="05000000000000000000" pitchFamily="2" charset="2"/>
              </a:rPr>
              <a:t> of the asset, and </a:t>
            </a:r>
            <a:r>
              <a:rPr lang="it-IT" dirty="0" err="1">
                <a:sym typeface="Wingdings" panose="05000000000000000000" pitchFamily="2" charset="2"/>
              </a:rPr>
              <a:t>then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its</a:t>
            </a:r>
            <a:r>
              <a:rPr lang="it-IT" dirty="0">
                <a:sym typeface="Wingdings" panose="05000000000000000000" pitchFamily="2" charset="2"/>
              </a:rPr>
              <a:t> shares are </a:t>
            </a:r>
            <a:r>
              <a:rPr lang="it-IT" dirty="0" err="1">
                <a:sym typeface="Wingdings" panose="05000000000000000000" pitchFamily="2" charset="2"/>
              </a:rPr>
              <a:t>fragmented</a:t>
            </a:r>
            <a:r>
              <a:rPr lang="it-IT" dirty="0">
                <a:sym typeface="Wingdings" panose="05000000000000000000" pitchFamily="2" charset="2"/>
              </a:rPr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87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A90C-9473-4D0B-8E5A-192EAFF5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9270"/>
            <a:ext cx="10018713" cy="1086677"/>
          </a:xfrm>
        </p:spPr>
        <p:txBody>
          <a:bodyPr/>
          <a:lstStyle/>
          <a:p>
            <a:r>
              <a:rPr lang="it-IT" dirty="0" err="1"/>
              <a:t>Immovable</a:t>
            </a:r>
            <a:r>
              <a:rPr lang="it-IT" dirty="0"/>
              <a:t>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BF55-2AA9-42BF-9B6D-C6C5A5190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41951"/>
            <a:ext cx="10018713" cy="5269397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advantages</a:t>
            </a:r>
            <a:endParaRPr lang="it-IT" dirty="0"/>
          </a:p>
          <a:p>
            <a:pPr lvl="1"/>
            <a:r>
              <a:rPr lang="it-IT" dirty="0"/>
              <a:t>Lower costs (</a:t>
            </a:r>
            <a:r>
              <a:rPr lang="it-IT" dirty="0" err="1"/>
              <a:t>disintermediation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More </a:t>
            </a:r>
            <a:r>
              <a:rPr lang="it-IT" dirty="0" err="1"/>
              <a:t>liquidity</a:t>
            </a:r>
            <a:endParaRPr lang="it-IT" dirty="0"/>
          </a:p>
          <a:p>
            <a:pPr lvl="1"/>
            <a:r>
              <a:rPr lang="it-IT" dirty="0" err="1"/>
              <a:t>Democratisation</a:t>
            </a:r>
            <a:r>
              <a:rPr lang="it-IT" dirty="0"/>
              <a:t> of investment </a:t>
            </a:r>
            <a:r>
              <a:rPr lang="it-IT" dirty="0" err="1"/>
              <a:t>opportunities</a:t>
            </a:r>
            <a:endParaRPr lang="it-IT" dirty="0"/>
          </a:p>
          <a:p>
            <a:pPr lvl="1"/>
            <a:r>
              <a:rPr lang="it-IT" dirty="0"/>
              <a:t>Lesser </a:t>
            </a:r>
            <a:r>
              <a:rPr lang="it-IT" dirty="0" err="1"/>
              <a:t>immobilisation</a:t>
            </a:r>
            <a:r>
              <a:rPr lang="it-IT" dirty="0"/>
              <a:t> of </a:t>
            </a:r>
            <a:r>
              <a:rPr lang="it-IT" dirty="0" err="1"/>
              <a:t>wealth</a:t>
            </a:r>
            <a:endParaRPr lang="it-IT" dirty="0"/>
          </a:p>
          <a:p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considerations</a:t>
            </a:r>
            <a:r>
              <a:rPr lang="it-IT" dirty="0"/>
              <a:t> made with </a:t>
            </a:r>
            <a:r>
              <a:rPr lang="it-IT" dirty="0" err="1"/>
              <a:t>regard</a:t>
            </a:r>
            <a:r>
              <a:rPr lang="it-IT" dirty="0"/>
              <a:t> to </a:t>
            </a:r>
            <a:r>
              <a:rPr lang="it-IT" dirty="0" err="1"/>
              <a:t>movable</a:t>
            </a:r>
            <a:r>
              <a:rPr lang="it-IT" dirty="0"/>
              <a:t> assets can be </a:t>
            </a:r>
            <a:r>
              <a:rPr lang="it-IT" dirty="0" err="1"/>
              <a:t>applied</a:t>
            </a:r>
            <a:endParaRPr lang="it-IT" dirty="0"/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problematic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need</a:t>
            </a:r>
            <a:r>
              <a:rPr lang="it-IT" dirty="0"/>
              <a:t> for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formalities</a:t>
            </a:r>
            <a:r>
              <a:rPr lang="it-IT" dirty="0"/>
              <a:t> for the </a:t>
            </a:r>
            <a:r>
              <a:rPr lang="it-IT" dirty="0" err="1"/>
              <a:t>validity</a:t>
            </a:r>
            <a:r>
              <a:rPr lang="it-IT" dirty="0"/>
              <a:t> or «</a:t>
            </a:r>
            <a:r>
              <a:rPr lang="it-IT" dirty="0" err="1"/>
              <a:t>opposability</a:t>
            </a:r>
            <a:r>
              <a:rPr lang="it-IT" dirty="0"/>
              <a:t>» to </a:t>
            </a:r>
            <a:r>
              <a:rPr lang="it-IT" dirty="0" err="1"/>
              <a:t>third</a:t>
            </a:r>
            <a:r>
              <a:rPr lang="it-IT" dirty="0"/>
              <a:t> parties of </a:t>
            </a:r>
            <a:r>
              <a:rPr lang="it-IT" dirty="0" err="1"/>
              <a:t>transactions</a:t>
            </a:r>
            <a:r>
              <a:rPr lang="it-IT" dirty="0"/>
              <a:t> (</a:t>
            </a:r>
            <a:r>
              <a:rPr lang="it-IT" dirty="0" err="1"/>
              <a:t>notarial</a:t>
            </a:r>
            <a:r>
              <a:rPr lang="it-IT" dirty="0"/>
              <a:t> </a:t>
            </a:r>
            <a:r>
              <a:rPr lang="it-IT" dirty="0" err="1"/>
              <a:t>intermediation</a:t>
            </a:r>
            <a:r>
              <a:rPr lang="it-IT" dirty="0"/>
              <a:t>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apparently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insurmountable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obstacle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only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alternatives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appear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contradictory</a:t>
            </a:r>
            <a:r>
              <a:rPr lang="it-IT" dirty="0">
                <a:sym typeface="Wingdings" panose="05000000000000000000" pitchFamily="2" charset="2"/>
              </a:rPr>
              <a:t>)  cfr. Liechtenstein </a:t>
            </a:r>
            <a:r>
              <a:rPr lang="it-IT" dirty="0" err="1">
                <a:sym typeface="Wingdings" panose="05000000000000000000" pitchFamily="2" charset="2"/>
              </a:rPr>
              <a:t>not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regulating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tokenisation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real</a:t>
            </a:r>
            <a:r>
              <a:rPr lang="it-IT" dirty="0">
                <a:sym typeface="Wingdings" panose="05000000000000000000" pitchFamily="2" charset="2"/>
              </a:rPr>
              <a:t> estate</a:t>
            </a:r>
          </a:p>
          <a:p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identified</a:t>
            </a:r>
            <a:r>
              <a:rPr lang="it-IT" dirty="0"/>
              <a:t> by </a:t>
            </a:r>
            <a:r>
              <a:rPr lang="it-IT" dirty="0" err="1"/>
              <a:t>legal</a:t>
            </a:r>
            <a:r>
              <a:rPr lang="it-IT" dirty="0"/>
              <a:t> </a:t>
            </a:r>
            <a:r>
              <a:rPr lang="it-IT" dirty="0" err="1"/>
              <a:t>scholarship</a:t>
            </a:r>
            <a:r>
              <a:rPr lang="it-IT" dirty="0"/>
              <a:t> (Garcia Teruel)</a:t>
            </a:r>
          </a:p>
          <a:p>
            <a:pPr lvl="1"/>
            <a:r>
              <a:rPr lang="it-IT" dirty="0"/>
              <a:t>Control of the </a:t>
            </a:r>
            <a:r>
              <a:rPr lang="it-IT" dirty="0" err="1"/>
              <a:t>identity</a:t>
            </a:r>
            <a:r>
              <a:rPr lang="it-IT" dirty="0"/>
              <a:t> of the parties</a:t>
            </a:r>
          </a:p>
          <a:p>
            <a:pPr lvl="1"/>
            <a:r>
              <a:rPr lang="it-IT" dirty="0" err="1"/>
              <a:t>Validity</a:t>
            </a:r>
            <a:r>
              <a:rPr lang="it-IT" dirty="0"/>
              <a:t> of the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contract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smart </a:t>
            </a:r>
            <a:r>
              <a:rPr lang="it-IT" dirty="0" err="1">
                <a:sym typeface="Wingdings" panose="05000000000000000000" pitchFamily="2" charset="2"/>
              </a:rPr>
              <a:t>contracts</a:t>
            </a:r>
            <a:r>
              <a:rPr lang="it-IT" dirty="0">
                <a:sym typeface="Wingdings" panose="05000000000000000000" pitchFamily="2" charset="2"/>
              </a:rPr>
              <a:t> can </a:t>
            </a:r>
            <a:r>
              <a:rPr lang="it-IT" dirty="0" err="1">
                <a:sym typeface="Wingdings" panose="05000000000000000000" pitchFamily="2" charset="2"/>
              </a:rPr>
              <a:t>only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verify</a:t>
            </a:r>
            <a:r>
              <a:rPr lang="it-IT" dirty="0">
                <a:sym typeface="Wingdings" panose="05000000000000000000" pitchFamily="2" charset="2"/>
              </a:rPr>
              <a:t> performance ex post facto, </a:t>
            </a:r>
            <a:r>
              <a:rPr lang="it-IT" dirty="0" err="1">
                <a:sym typeface="Wingdings" panose="05000000000000000000" pitchFamily="2" charset="2"/>
              </a:rPr>
              <a:t>cannot</a:t>
            </a:r>
            <a:r>
              <a:rPr lang="it-IT" dirty="0">
                <a:sym typeface="Wingdings" panose="05000000000000000000" pitchFamily="2" charset="2"/>
              </a:rPr>
              <a:t> do an ex ante </a:t>
            </a:r>
            <a:r>
              <a:rPr lang="it-IT" dirty="0" err="1">
                <a:sym typeface="Wingdings" panose="05000000000000000000" pitchFamily="2" charset="2"/>
              </a:rPr>
              <a:t>evaluation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</a:rPr>
              <a:t>Management of co-ownership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Difficulty</a:t>
            </a:r>
            <a:r>
              <a:rPr lang="it-IT" dirty="0">
                <a:sym typeface="Wingdings" panose="05000000000000000000" pitchFamily="2" charset="2"/>
              </a:rPr>
              <a:t> / </a:t>
            </a:r>
            <a:r>
              <a:rPr lang="it-IT" dirty="0" err="1">
                <a:sym typeface="Wingdings" panose="05000000000000000000" pitchFamily="2" charset="2"/>
              </a:rPr>
              <a:t>impossibility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amending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register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53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31A8-435E-40A0-A995-E6EDF7D8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79513"/>
            <a:ext cx="10018713" cy="854765"/>
          </a:xfrm>
        </p:spPr>
        <p:txBody>
          <a:bodyPr/>
          <a:lstStyle/>
          <a:p>
            <a:r>
              <a:rPr lang="it-IT" dirty="0"/>
              <a:t>«</a:t>
            </a:r>
            <a:r>
              <a:rPr lang="it-IT" dirty="0" err="1"/>
              <a:t>Immaterial</a:t>
            </a:r>
            <a:r>
              <a:rPr lang="it-IT" dirty="0"/>
              <a:t>»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BC01-5896-410E-A5A1-4FBC148E2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64705"/>
            <a:ext cx="10018713" cy="5754756"/>
          </a:xfrm>
        </p:spPr>
        <p:txBody>
          <a:bodyPr>
            <a:normAutofit fontScale="92500"/>
          </a:bodyPr>
          <a:lstStyle/>
          <a:p>
            <a:r>
              <a:rPr lang="it-IT" dirty="0"/>
              <a:t>No </a:t>
            </a:r>
            <a:r>
              <a:rPr lang="it-IT" dirty="0" err="1"/>
              <a:t>corporeality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goods</a:t>
            </a:r>
            <a:endParaRPr lang="it-IT" dirty="0"/>
          </a:p>
          <a:p>
            <a:r>
              <a:rPr lang="it-IT" dirty="0">
                <a:sym typeface="Wingdings" panose="05000000000000000000" pitchFamily="2" charset="2"/>
              </a:rPr>
              <a:t>Two </a:t>
            </a:r>
            <a:r>
              <a:rPr lang="it-IT" dirty="0" err="1">
                <a:sym typeface="Wingdings" panose="05000000000000000000" pitchFamily="2" charset="2"/>
              </a:rPr>
              <a:t>levels</a:t>
            </a:r>
            <a:r>
              <a:rPr lang="it-IT" dirty="0">
                <a:sym typeface="Wingdings" panose="05000000000000000000" pitchFamily="2" charset="2"/>
              </a:rPr>
              <a:t> of «</a:t>
            </a:r>
            <a:r>
              <a:rPr lang="it-IT" dirty="0" err="1">
                <a:sym typeface="Wingdings" panose="05000000000000000000" pitchFamily="2" charset="2"/>
              </a:rPr>
              <a:t>incorporeality</a:t>
            </a:r>
            <a:r>
              <a:rPr lang="it-IT" dirty="0">
                <a:sym typeface="Wingdings" panose="05000000000000000000" pitchFamily="2" charset="2"/>
              </a:rPr>
              <a:t>»: on the token and on the </a:t>
            </a:r>
            <a:r>
              <a:rPr lang="it-IT" dirty="0" err="1">
                <a:sym typeface="Wingdings" panose="05000000000000000000" pitchFamily="2" charset="2"/>
              </a:rPr>
              <a:t>underlying</a:t>
            </a:r>
            <a:r>
              <a:rPr lang="it-IT" dirty="0">
                <a:sym typeface="Wingdings" panose="05000000000000000000" pitchFamily="2" charset="2"/>
              </a:rPr>
              <a:t> asset</a:t>
            </a:r>
            <a:endParaRPr lang="it-IT" dirty="0"/>
          </a:p>
          <a:p>
            <a:pPr lvl="1"/>
            <a:r>
              <a:rPr lang="it-IT" dirty="0"/>
              <a:t>«</a:t>
            </a:r>
            <a:r>
              <a:rPr lang="it-IT" dirty="0" err="1"/>
              <a:t>Reified</a:t>
            </a:r>
            <a:r>
              <a:rPr lang="it-IT" dirty="0"/>
              <a:t> </a:t>
            </a:r>
            <a:r>
              <a:rPr lang="it-IT" dirty="0" err="1"/>
              <a:t>rights</a:t>
            </a:r>
            <a:r>
              <a:rPr lang="it-IT" dirty="0"/>
              <a:t>»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intellectual</a:t>
            </a:r>
            <a:r>
              <a:rPr lang="it-IT" dirty="0">
                <a:sym typeface="Wingdings" panose="05000000000000000000" pitchFamily="2" charset="2"/>
              </a:rPr>
              <a:t> and industrial </a:t>
            </a:r>
            <a:r>
              <a:rPr lang="it-IT" dirty="0" err="1">
                <a:sym typeface="Wingdings" panose="05000000000000000000" pitchFamily="2" charset="2"/>
              </a:rPr>
              <a:t>property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rights</a:t>
            </a:r>
            <a:endParaRPr lang="it-IT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it-IT" dirty="0">
                <a:sym typeface="Wingdings" panose="05000000000000000000" pitchFamily="2" charset="2"/>
              </a:rPr>
              <a:t>	</a:t>
            </a:r>
            <a:r>
              <a:rPr lang="it-IT" dirty="0" err="1">
                <a:sym typeface="Wingdings" panose="05000000000000000000" pitchFamily="2" charset="2"/>
              </a:rPr>
              <a:t>Advantages</a:t>
            </a:r>
            <a:r>
              <a:rPr lang="it-IT" dirty="0">
                <a:sym typeface="Wingdings" panose="05000000000000000000" pitchFamily="2" charset="2"/>
              </a:rPr>
              <a:t>: security, </a:t>
            </a:r>
            <a:r>
              <a:rPr lang="it-IT" dirty="0" err="1">
                <a:sym typeface="Wingdings" panose="05000000000000000000" pitchFamily="2" charset="2"/>
              </a:rPr>
              <a:t>certainty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uniqueness</a:t>
            </a:r>
            <a:r>
              <a:rPr lang="it-IT" dirty="0">
                <a:sym typeface="Wingdings" panose="05000000000000000000" pitchFamily="2" charset="2"/>
              </a:rPr>
              <a:t>, reliability (</a:t>
            </a:r>
            <a:r>
              <a:rPr lang="it-IT" dirty="0" err="1">
                <a:sym typeface="Wingdings" panose="05000000000000000000" pitchFamily="2" charset="2"/>
              </a:rPr>
              <a:t>cf</a:t>
            </a:r>
            <a:r>
              <a:rPr lang="it-IT" dirty="0">
                <a:sym typeface="Wingdings" panose="05000000000000000000" pitchFamily="2" charset="2"/>
              </a:rPr>
              <a:t>. </a:t>
            </a:r>
            <a:r>
              <a:rPr lang="it-IT" dirty="0" err="1">
                <a:sym typeface="Wingdings" panose="05000000000000000000" pitchFamily="2" charset="2"/>
              </a:rPr>
              <a:t>timestamp</a:t>
            </a:r>
            <a:r>
              <a:rPr lang="it-IT" dirty="0">
                <a:sym typeface="Wingdings" panose="05000000000000000000" pitchFamily="2" charset="2"/>
              </a:rPr>
              <a:t> for the 	management of copyright). </a:t>
            </a:r>
            <a:r>
              <a:rPr lang="it-IT" dirty="0" err="1">
                <a:sym typeface="Wingdings" panose="05000000000000000000" pitchFamily="2" charset="2"/>
              </a:rPr>
              <a:t>Problems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similar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immovable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property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similarly</a:t>
            </a:r>
            <a:r>
              <a:rPr lang="it-IT" dirty="0">
                <a:sym typeface="Wingdings" panose="05000000000000000000" pitchFamily="2" charset="2"/>
              </a:rPr>
              <a:t>, a </a:t>
            </a:r>
            <a:r>
              <a:rPr lang="it-IT" dirty="0" err="1">
                <a:sym typeface="Wingdings" panose="05000000000000000000" pitchFamily="2" charset="2"/>
              </a:rPr>
              <a:t>form</a:t>
            </a:r>
            <a:r>
              <a:rPr lang="it-IT" dirty="0">
                <a:sym typeface="Wingdings" panose="05000000000000000000" pitchFamily="2" charset="2"/>
              </a:rPr>
              <a:t> of 	</a:t>
            </a:r>
            <a:r>
              <a:rPr lang="it-IT" dirty="0" err="1">
                <a:sym typeface="Wingdings" panose="05000000000000000000" pitchFamily="2" charset="2"/>
              </a:rPr>
              <a:t>legal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monopoly</a:t>
            </a:r>
            <a:r>
              <a:rPr lang="it-IT" dirty="0">
                <a:sym typeface="Wingdings" panose="05000000000000000000" pitchFamily="2" charset="2"/>
              </a:rPr>
              <a:t>), </a:t>
            </a:r>
            <a:r>
              <a:rPr lang="it-IT" dirty="0" err="1">
                <a:sym typeface="Wingdings" panose="05000000000000000000" pitchFamily="2" charset="2"/>
              </a:rPr>
              <a:t>even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though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less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insurmountable</a:t>
            </a:r>
            <a:endParaRPr lang="it-IT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it-IT" dirty="0">
                <a:sym typeface="Wingdings" panose="05000000000000000000" pitchFamily="2" charset="2"/>
              </a:rPr>
              <a:t>	</a:t>
            </a:r>
            <a:r>
              <a:rPr lang="it-IT" dirty="0" err="1">
                <a:sym typeface="Wingdings" panose="05000000000000000000" pitchFamily="2" charset="2"/>
              </a:rPr>
              <a:t>Also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possible</a:t>
            </a:r>
            <a:r>
              <a:rPr lang="it-IT" dirty="0">
                <a:sym typeface="Wingdings" panose="05000000000000000000" pitchFamily="2" charset="2"/>
              </a:rPr>
              <a:t> for </a:t>
            </a:r>
            <a:r>
              <a:rPr lang="it-IT" dirty="0" err="1">
                <a:sym typeface="Wingdings" panose="05000000000000000000" pitchFamily="2" charset="2"/>
              </a:rPr>
              <a:t>authors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tokenise</a:t>
            </a:r>
            <a:r>
              <a:rPr lang="it-IT" dirty="0">
                <a:sym typeface="Wingdings" panose="05000000000000000000" pitchFamily="2" charset="2"/>
              </a:rPr>
              <a:t> (some </a:t>
            </a:r>
            <a:r>
              <a:rPr lang="it-IT" dirty="0" err="1">
                <a:sym typeface="Wingdings" panose="05000000000000000000" pitchFamily="2" charset="2"/>
              </a:rPr>
              <a:t>components</a:t>
            </a:r>
            <a:r>
              <a:rPr lang="it-IT" dirty="0">
                <a:sym typeface="Wingdings" panose="05000000000000000000" pitchFamily="2" charset="2"/>
              </a:rPr>
              <a:t> of) </a:t>
            </a:r>
            <a:r>
              <a:rPr lang="it-IT" dirty="0" err="1">
                <a:sym typeface="Wingdings" panose="05000000000000000000" pitchFamily="2" charset="2"/>
              </a:rPr>
              <a:t>their</a:t>
            </a:r>
            <a:r>
              <a:rPr lang="it-IT" dirty="0">
                <a:sym typeface="Wingdings" panose="05000000000000000000" pitchFamily="2" charset="2"/>
              </a:rPr>
              <a:t> copyright and exploit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Natively</a:t>
            </a:r>
            <a:r>
              <a:rPr lang="it-IT" dirty="0">
                <a:sym typeface="Wingdings" panose="05000000000000000000" pitchFamily="2" charset="2"/>
              </a:rPr>
              <a:t> digital </a:t>
            </a:r>
            <a:r>
              <a:rPr lang="it-IT" dirty="0" err="1">
                <a:sym typeface="Wingdings" panose="05000000000000000000" pitchFamily="2" charset="2"/>
              </a:rPr>
              <a:t>goods</a:t>
            </a:r>
            <a:r>
              <a:rPr lang="it-IT" dirty="0">
                <a:sym typeface="Wingdings" panose="05000000000000000000" pitchFamily="2" charset="2"/>
              </a:rPr>
              <a:t> (e.g. digital art)  </a:t>
            </a:r>
            <a:r>
              <a:rPr lang="it-IT" dirty="0" err="1">
                <a:sym typeface="Wingdings" panose="05000000000000000000" pitchFamily="2" charset="2"/>
              </a:rPr>
              <a:t>unique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representation</a:t>
            </a:r>
            <a:r>
              <a:rPr lang="it-IT" dirty="0">
                <a:sym typeface="Wingdings" panose="05000000000000000000" pitchFamily="2" charset="2"/>
              </a:rPr>
              <a:t> by </a:t>
            </a:r>
            <a:r>
              <a:rPr lang="it-IT" dirty="0" err="1">
                <a:sym typeface="Wingdings" panose="05000000000000000000" pitchFamily="2" charset="2"/>
              </a:rPr>
              <a:t>NFTs</a:t>
            </a:r>
            <a:r>
              <a:rPr lang="it-IT" dirty="0">
                <a:sym typeface="Wingdings" panose="05000000000000000000" pitchFamily="2" charset="2"/>
              </a:rPr>
              <a:t>. </a:t>
            </a:r>
            <a:r>
              <a:rPr lang="it-IT" dirty="0" err="1">
                <a:sym typeface="Wingdings" panose="05000000000000000000" pitchFamily="2" charset="2"/>
              </a:rPr>
              <a:t>All</a:t>
            </a:r>
            <a:r>
              <a:rPr lang="it-IT" dirty="0">
                <a:sym typeface="Wingdings" panose="05000000000000000000" pitchFamily="2" charset="2"/>
              </a:rPr>
              <a:t> digital </a:t>
            </a:r>
            <a:r>
              <a:rPr lang="it-IT" dirty="0" err="1">
                <a:sym typeface="Wingdings" panose="05000000000000000000" pitchFamily="2" charset="2"/>
              </a:rPr>
              <a:t>objects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sold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unique</a:t>
            </a:r>
            <a:r>
              <a:rPr lang="it-IT" dirty="0">
                <a:sym typeface="Wingdings" panose="05000000000000000000" pitchFamily="2" charset="2"/>
              </a:rPr>
              <a:t> thanks to </a:t>
            </a:r>
            <a:r>
              <a:rPr lang="it-IT" dirty="0" err="1">
                <a:sym typeface="Wingdings" panose="05000000000000000000" pitchFamily="2" charset="2"/>
              </a:rPr>
              <a:t>their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representation</a:t>
            </a:r>
            <a:r>
              <a:rPr lang="it-IT" dirty="0">
                <a:sym typeface="Wingdings" panose="05000000000000000000" pitchFamily="2" charset="2"/>
              </a:rPr>
              <a:t> by non-</a:t>
            </a:r>
            <a:r>
              <a:rPr lang="it-IT" dirty="0" err="1">
                <a:sym typeface="Wingdings" panose="05000000000000000000" pitchFamily="2" charset="2"/>
              </a:rPr>
              <a:t>duplicable</a:t>
            </a:r>
            <a:r>
              <a:rPr lang="it-IT" dirty="0">
                <a:sym typeface="Wingdings" panose="05000000000000000000" pitchFamily="2" charset="2"/>
              </a:rPr>
              <a:t> and non-</a:t>
            </a:r>
            <a:r>
              <a:rPr lang="it-IT" dirty="0" err="1">
                <a:sym typeface="Wingdings" panose="05000000000000000000" pitchFamily="2" charset="2"/>
              </a:rPr>
              <a:t>replaceable</a:t>
            </a:r>
            <a:r>
              <a:rPr lang="it-IT" dirty="0">
                <a:sym typeface="Wingdings" panose="05000000000000000000" pitchFamily="2" charset="2"/>
              </a:rPr>
              <a:t> tokens</a:t>
            </a:r>
          </a:p>
          <a:p>
            <a:pPr marL="457200" lvl="1" indent="0">
              <a:buNone/>
            </a:pPr>
            <a:r>
              <a:rPr lang="it-IT" dirty="0">
                <a:sym typeface="Wingdings" panose="05000000000000000000" pitchFamily="2" charset="2"/>
              </a:rPr>
              <a:t>	Are </a:t>
            </a:r>
            <a:r>
              <a:rPr lang="it-IT" dirty="0" err="1">
                <a:sym typeface="Wingdings" panose="05000000000000000000" pitchFamily="2" charset="2"/>
              </a:rPr>
              <a:t>these</a:t>
            </a:r>
            <a:r>
              <a:rPr lang="it-IT" dirty="0">
                <a:sym typeface="Wingdings" panose="05000000000000000000" pitchFamily="2" charset="2"/>
              </a:rPr>
              <a:t> digital </a:t>
            </a:r>
            <a:r>
              <a:rPr lang="it-IT" dirty="0" err="1">
                <a:sym typeface="Wingdings" panose="05000000000000000000" pitchFamily="2" charset="2"/>
              </a:rPr>
              <a:t>objects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subject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property</a:t>
            </a:r>
            <a:r>
              <a:rPr lang="it-IT" dirty="0">
                <a:sym typeface="Wingdings" panose="05000000000000000000" pitchFamily="2" charset="2"/>
              </a:rPr>
              <a:t> in the </a:t>
            </a:r>
            <a:r>
              <a:rPr lang="it-IT" dirty="0" err="1">
                <a:sym typeface="Wingdings" panose="05000000000000000000" pitchFamily="2" charset="2"/>
              </a:rPr>
              <a:t>strict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sense</a:t>
            </a:r>
            <a:r>
              <a:rPr lang="it-IT" dirty="0">
                <a:sym typeface="Wingdings" panose="05000000000000000000" pitchFamily="2" charset="2"/>
              </a:rPr>
              <a:t>?</a:t>
            </a:r>
          </a:p>
          <a:p>
            <a:pPr marL="457200" lvl="1" indent="0">
              <a:buNone/>
            </a:pPr>
            <a:r>
              <a:rPr lang="it-IT" dirty="0">
                <a:sym typeface="Wingdings" panose="05000000000000000000" pitchFamily="2" charset="2"/>
              </a:rPr>
              <a:t>	Fairfield: «</a:t>
            </a:r>
            <a:r>
              <a:rPr lang="it-IT" dirty="0" err="1">
                <a:sym typeface="Wingdings" panose="05000000000000000000" pitchFamily="2" charset="2"/>
              </a:rPr>
              <a:t>NFTs</a:t>
            </a:r>
            <a:r>
              <a:rPr lang="it-IT" dirty="0">
                <a:sym typeface="Wingdings" panose="05000000000000000000" pitchFamily="2" charset="2"/>
              </a:rPr>
              <a:t> are personal </a:t>
            </a:r>
            <a:r>
              <a:rPr lang="it-IT" dirty="0" err="1">
                <a:sym typeface="Wingdings" panose="05000000000000000000" pitchFamily="2" charset="2"/>
              </a:rPr>
              <a:t>property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not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contracts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despite</a:t>
            </a:r>
            <a:r>
              <a:rPr lang="it-IT" dirty="0">
                <a:sym typeface="Wingdings" panose="05000000000000000000" pitchFamily="2" charset="2"/>
              </a:rPr>
              <a:t> the «smart </a:t>
            </a:r>
            <a:r>
              <a:rPr lang="it-IT" dirty="0" err="1">
                <a:sym typeface="Wingdings" panose="05000000000000000000" pitchFamily="2" charset="2"/>
              </a:rPr>
              <a:t>contracts</a:t>
            </a:r>
            <a:r>
              <a:rPr lang="it-IT" dirty="0">
                <a:sym typeface="Wingdings" panose="05000000000000000000" pitchFamily="2" charset="2"/>
              </a:rPr>
              <a:t>» 	</a:t>
            </a:r>
            <a:r>
              <a:rPr lang="it-IT" dirty="0" err="1">
                <a:sym typeface="Wingdings" panose="05000000000000000000" pitchFamily="2" charset="2"/>
              </a:rPr>
              <a:t>popular</a:t>
            </a:r>
            <a:r>
              <a:rPr lang="it-IT" dirty="0">
                <a:sym typeface="Wingdings" panose="05000000000000000000" pitchFamily="2" charset="2"/>
              </a:rPr>
              <a:t> nomenclature) or pure </a:t>
            </a:r>
            <a:r>
              <a:rPr lang="it-IT" dirty="0" err="1">
                <a:sym typeface="Wingdings" panose="05000000000000000000" pitchFamily="2" charset="2"/>
              </a:rPr>
              <a:t>intellectual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property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licenses</a:t>
            </a:r>
            <a:r>
              <a:rPr lang="it-IT" dirty="0">
                <a:sym typeface="Wingdings" panose="05000000000000000000" pitchFamily="2" charset="2"/>
              </a:rPr>
              <a:t>»</a:t>
            </a:r>
          </a:p>
          <a:p>
            <a:pPr marL="457200" lvl="1" indent="0">
              <a:buNone/>
            </a:pPr>
            <a:r>
              <a:rPr lang="it-IT" dirty="0">
                <a:sym typeface="Wingdings" panose="05000000000000000000" pitchFamily="2" charset="2"/>
              </a:rPr>
              <a:t>	vs </a:t>
            </a:r>
            <a:r>
              <a:rPr lang="it-IT" dirty="0" err="1">
                <a:sym typeface="Wingdings" panose="05000000000000000000" pitchFamily="2" charset="2"/>
              </a:rPr>
              <a:t>Moringiello</a:t>
            </a:r>
            <a:r>
              <a:rPr lang="it-IT" dirty="0">
                <a:sym typeface="Wingdings" panose="05000000000000000000" pitchFamily="2" charset="2"/>
              </a:rPr>
              <a:t> &amp; </a:t>
            </a:r>
            <a:r>
              <a:rPr lang="it-IT" dirty="0" err="1">
                <a:sym typeface="Wingdings" panose="05000000000000000000" pitchFamily="2" charset="2"/>
              </a:rPr>
              <a:t>Odinet</a:t>
            </a:r>
            <a:r>
              <a:rPr lang="it-IT" dirty="0">
                <a:sym typeface="Wingdings" panose="05000000000000000000" pitchFamily="2" charset="2"/>
              </a:rPr>
              <a:t>: «NFTS do </a:t>
            </a:r>
            <a:r>
              <a:rPr lang="it-IT" dirty="0" err="1">
                <a:sym typeface="Wingdings" panose="05000000000000000000" pitchFamily="2" charset="2"/>
              </a:rPr>
              <a:t>not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actually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embody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property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rights</a:t>
            </a:r>
            <a:r>
              <a:rPr lang="it-IT" dirty="0">
                <a:sym typeface="Wingdings" panose="05000000000000000000" pitchFamily="2" charset="2"/>
              </a:rPr>
              <a:t> in a </a:t>
            </a:r>
            <a:r>
              <a:rPr lang="it-IT" dirty="0" err="1">
                <a:sym typeface="Wingdings" panose="05000000000000000000" pitchFamily="2" charset="2"/>
              </a:rPr>
              <a:t>reference</a:t>
            </a:r>
            <a:r>
              <a:rPr lang="it-IT" dirty="0">
                <a:sym typeface="Wingdings" panose="05000000000000000000" pitchFamily="2" charset="2"/>
              </a:rPr>
              <a:t> 	asset. […] </a:t>
            </a:r>
            <a:r>
              <a:rPr lang="it-IT" dirty="0" err="1">
                <a:sym typeface="Wingdings" panose="05000000000000000000" pitchFamily="2" charset="2"/>
              </a:rPr>
              <a:t>They</a:t>
            </a:r>
            <a:r>
              <a:rPr lang="it-IT" dirty="0">
                <a:sym typeface="Wingdings" panose="05000000000000000000" pitchFamily="2" charset="2"/>
              </a:rPr>
              <a:t> are </a:t>
            </a:r>
            <a:r>
              <a:rPr lang="it-IT" dirty="0" err="1">
                <a:sym typeface="Wingdings" panose="05000000000000000000" pitchFamily="2" charset="2"/>
              </a:rPr>
              <a:t>not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i="1" dirty="0" err="1">
                <a:sym typeface="Wingdings" panose="05000000000000000000" pitchFamily="2" charset="2"/>
              </a:rPr>
              <a:t>propertizing</a:t>
            </a:r>
            <a:r>
              <a:rPr lang="it-IT" dirty="0">
                <a:sym typeface="Wingdings" panose="05000000000000000000" pitchFamily="2" charset="2"/>
              </a:rPr>
              <a:t>»</a:t>
            </a:r>
          </a:p>
          <a:p>
            <a:pPr marL="457200" lvl="1" indent="0">
              <a:buNone/>
            </a:pPr>
            <a:r>
              <a:rPr lang="it-IT" dirty="0">
                <a:sym typeface="Wingdings" panose="05000000000000000000" pitchFamily="2" charset="2"/>
              </a:rPr>
              <a:t>	A </a:t>
            </a:r>
            <a:r>
              <a:rPr lang="it-IT" dirty="0" err="1">
                <a:sym typeface="Wingdings" panose="05000000000000000000" pitchFamily="2" charset="2"/>
              </a:rPr>
              <a:t>protagonism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NFTs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might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mean</a:t>
            </a:r>
            <a:r>
              <a:rPr lang="it-IT" dirty="0">
                <a:sym typeface="Wingdings" panose="05000000000000000000" pitchFamily="2" charset="2"/>
              </a:rPr>
              <a:t> a </a:t>
            </a:r>
            <a:r>
              <a:rPr lang="it-IT" dirty="0" err="1">
                <a:sym typeface="Wingdings" panose="05000000000000000000" pitchFamily="2" charset="2"/>
              </a:rPr>
              <a:t>renewed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protagonism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property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rights</a:t>
            </a:r>
            <a:endParaRPr lang="it-I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98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1</TotalTime>
  <Words>945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Parallasse</vt:lpstr>
      <vt:lpstr>The impact of tokenisation on property law</vt:lpstr>
      <vt:lpstr>«New solutions to old property problems»?</vt:lpstr>
      <vt:lpstr>Two «layers» of «property»</vt:lpstr>
      <vt:lpstr>Defining the topic</vt:lpstr>
      <vt:lpstr>Movable assets</vt:lpstr>
      <vt:lpstr>Movable assets</vt:lpstr>
      <vt:lpstr>Movable assets</vt:lpstr>
      <vt:lpstr>Immovable assets</vt:lpstr>
      <vt:lpstr>«Immaterial» assets</vt:lpstr>
      <vt:lpstr>Conclusions</vt:lpstr>
      <vt:lpstr>Thank you!</vt:lpstr>
    </vt:vector>
  </TitlesOfParts>
  <Company>Università degli Studi di Torino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Windows</dc:creator>
  <cp:lastModifiedBy>Ferdinando Ametrano</cp:lastModifiedBy>
  <cp:revision>35</cp:revision>
  <dcterms:created xsi:type="dcterms:W3CDTF">2019-02-13T15:02:50Z</dcterms:created>
  <dcterms:modified xsi:type="dcterms:W3CDTF">2021-11-05T17:29:32Z</dcterms:modified>
</cp:coreProperties>
</file>