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315" r:id="rId2"/>
    <p:sldId id="332" r:id="rId3"/>
    <p:sldId id="361" r:id="rId4"/>
    <p:sldId id="333" r:id="rId5"/>
    <p:sldId id="358" r:id="rId6"/>
    <p:sldId id="345" r:id="rId7"/>
    <p:sldId id="359" r:id="rId8"/>
    <p:sldId id="362" r:id="rId9"/>
    <p:sldId id="363" r:id="rId10"/>
    <p:sldId id="351" r:id="rId11"/>
    <p:sldId id="356" r:id="rId12"/>
    <p:sldId id="343" r:id="rId13"/>
    <p:sldId id="338" r:id="rId14"/>
    <p:sldId id="337" r:id="rId15"/>
    <p:sldId id="342" r:id="rId16"/>
    <p:sldId id="352" r:id="rId17"/>
    <p:sldId id="354" r:id="rId18"/>
    <p:sldId id="355" r:id="rId19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cher Lukas" initials="SL" lastIdx="1" clrIdx="0">
    <p:extLst>
      <p:ext uri="{19B8F6BF-5375-455C-9EA6-DF929625EA0E}">
        <p15:presenceInfo xmlns:p15="http://schemas.microsoft.com/office/powerpoint/2012/main" userId="S-1-5-21-794191382-496463782-413607797-370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80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56644-5595-4ADC-92B9-A56A1EDAA34B}" v="238" dt="2020-12-01T08:47:16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86640" autoAdjust="0"/>
  </p:normalViewPr>
  <p:slideViewPr>
    <p:cSldViewPr>
      <p:cViewPr varScale="1">
        <p:scale>
          <a:sx n="58" d="100"/>
          <a:sy n="58" d="100"/>
        </p:scale>
        <p:origin x="142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56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71B99-B7DD-4D9C-A7C0-61CDBD2ED5C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811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6BD434F-C403-41D3-8C37-901DDB0D16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3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9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54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3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91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8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83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67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2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i="0" dirty="0">
                <a:effectLst/>
                <a:latin typeface="Arial" panose="020B0604020202020204" pitchFamily="34" charset="0"/>
              </a:rPr>
              <a:t>Since trading is possible 24/7 and we work with data at five minute intervals,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resultingliquidity</a:t>
            </a:r>
            <a:r>
              <a:rPr lang="en-US" b="0" i="0" dirty="0">
                <a:effectLst/>
                <a:latin typeface="Arial" panose="020B0604020202020204" pitchFamily="34" charset="0"/>
              </a:rPr>
              <a:t> measures at this frequency would be quite noisy. For this reason, we generate daily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valuesfor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the liquidity measures by taking the average of our studied measures for the day.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resultingvalues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are much less noisy than, e.g., liquidity measures calculated from order book snapshots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takenat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a daily frequency.</a:t>
            </a:r>
            <a:endParaRPr lang="en-CA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i="0" dirty="0">
                <a:effectLst/>
                <a:latin typeface="Arial" panose="020B0604020202020204" pitchFamily="34" charset="0"/>
              </a:rPr>
              <a:t>Average slippage: short-term fluctuations and can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beinterpreted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as a measure of the average level of slippage for a currency pair on a given trading day</a:t>
            </a:r>
          </a:p>
          <a:p>
            <a:pPr eaLnBrk="1" hangingPunct="1"/>
            <a:r>
              <a:rPr lang="en-US" b="0" i="0" dirty="0">
                <a:effectLst/>
                <a:latin typeface="Arial" panose="020B0604020202020204" pitchFamily="34" charset="0"/>
              </a:rPr>
              <a:t>Maximum slippage: which can be interpreted as the worst-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caseslippage</a:t>
            </a:r>
            <a:r>
              <a:rPr lang="en-US" b="0" i="0" dirty="0">
                <a:effectLst/>
                <a:latin typeface="Arial" panose="020B0604020202020204" pitchFamily="34" charset="0"/>
              </a:rPr>
              <a:t> recorded for a currency pair on a given trading day. </a:t>
            </a:r>
          </a:p>
          <a:p>
            <a:pPr eaLnBrk="1" hangingPunct="1"/>
            <a:r>
              <a:rPr lang="en-US" b="0" i="0" dirty="0">
                <a:effectLst/>
                <a:latin typeface="Arial" panose="020B0604020202020204" pitchFamily="34" charset="0"/>
              </a:rPr>
              <a:t>The difference between the two is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asimple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measure of slippage risk</a:t>
            </a:r>
            <a:endParaRPr lang="en-CA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0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4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76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buFont typeface="Calibri" pitchFamily="34" charset="0"/>
              <a:buChar char="–"/>
              <a:defRPr sz="1800">
                <a:latin typeface="+mj-lt"/>
              </a:defRPr>
            </a:lvl1pPr>
            <a:lvl2pPr>
              <a:buFont typeface="Calibri" pitchFamily="34" charset="0"/>
              <a:buChar char="&gt;"/>
              <a:defRPr sz="1800">
                <a:latin typeface="+mj-lt"/>
              </a:defRPr>
            </a:lvl2pPr>
            <a:lvl3pPr>
              <a:buFont typeface="Calibri" pitchFamily="34" charset="0"/>
              <a:buChar char="»"/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16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16000"/>
            <a:ext cx="4038600" cy="4525963"/>
          </a:xfrm>
          <a:prstGeom prst="rect">
            <a:avLst/>
          </a:prstGeom>
        </p:spPr>
        <p:txBody>
          <a:bodyPr vert="horz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defRPr lang="de-DE" sz="1800" dirty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48200" y="1028700"/>
            <a:ext cx="4038600" cy="4525963"/>
          </a:xfrm>
          <a:prstGeom prst="rect">
            <a:avLst/>
          </a:prstGeom>
        </p:spPr>
        <p:txBody>
          <a:bodyPr vert="horz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defRPr lang="de-DE" sz="1800" dirty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76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7518400" y="6450285"/>
            <a:ext cx="14160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410C334F-3CAF-4FFC-9AF2-BBFB6C07627E}" type="slidenum">
              <a:rPr lang="de-DE" sz="1000">
                <a:latin typeface="Calibri"/>
                <a:cs typeface="Calibri"/>
              </a:rPr>
              <a:pPr algn="r">
                <a:defRPr/>
              </a:pPr>
              <a:t>‹Nr.›</a:t>
            </a:fld>
            <a:endParaRPr lang="de-DE" sz="1000" dirty="0">
              <a:latin typeface="Calibri"/>
              <a:cs typeface="Calibri"/>
            </a:endParaRPr>
          </a:p>
        </p:txBody>
      </p:sp>
      <p:pic>
        <p:nvPicPr>
          <p:cNvPr id="1028" name="Bild 8" descr="UNILI-Logo_de_pos_rgb_farbig_10mm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8125" y="6394722"/>
            <a:ext cx="1776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elplatzhalter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700" r:id="rId3"/>
    <p:sldLayoutId id="2147483699" r:id="rId4"/>
    <p:sldLayoutId id="2147483698" r:id="rId5"/>
    <p:sldLayoutId id="2147483697" r:id="rId6"/>
    <p:sldLayoutId id="2147483696" r:id="rId7"/>
    <p:sldLayoutId id="2147483703" r:id="rId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2" charset="-128"/>
          <a:cs typeface="ＭＳ Ｐゴシック" pitchFamily="3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32" charset="-128"/>
          <a:cs typeface="ＭＳ Ｐゴシック" pitchFamily="3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32" charset="-128"/>
          <a:cs typeface="ＭＳ Ｐゴシック" pitchFamily="3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32" charset="-128"/>
          <a:cs typeface="ＭＳ Ｐゴシック" pitchFamily="3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32" charset="-128"/>
          <a:cs typeface="ＭＳ Ｐゴシック" pitchFamily="3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2" charset="-128"/>
          <a:cs typeface="ＭＳ Ｐゴシック" pitchFamily="3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08720"/>
            <a:ext cx="7772400" cy="122413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sz="2800" dirty="0"/>
              <a:t>Order Book Liquidity on Crypto Exchanges</a:t>
            </a:r>
            <a:endParaRPr lang="en-US" sz="2800" dirty="0">
              <a:ea typeface="ＭＳ Ｐゴシック"/>
              <a:cs typeface="ＭＳ Ｐゴシック"/>
            </a:endParaRP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1115616" y="2564904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/>
                <a:cs typeface="ＭＳ Ｐゴシック"/>
              </a:rPr>
              <a:t>Martin Angerer – University of Liechtenstein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/>
                <a:cs typeface="ＭＳ Ｐゴシック"/>
              </a:rPr>
              <a:t>Marius Gramlich – University of Liechtenstein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/>
                <a:cs typeface="ＭＳ Ｐゴシック"/>
              </a:rPr>
              <a:t>Michael Hanke – University of Liechtenstein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latin typeface="+mn-lt"/>
              <a:ea typeface="ＭＳ Ｐゴシック"/>
              <a:cs typeface="ＭＳ Ｐゴシック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/>
                <a:cs typeface="ＭＳ Ｐゴシック"/>
              </a:rPr>
              <a:t>Presented by Marius Gramlich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latin typeface="+mn-lt"/>
              <a:ea typeface="ＭＳ Ｐゴシック"/>
              <a:cs typeface="ＭＳ Ｐゴシック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/>
                <a:cs typeface="ＭＳ Ｐゴシック"/>
              </a:rPr>
              <a:t>3</a:t>
            </a:r>
            <a:r>
              <a:rPr lang="en-US" sz="2000" b="1" baseline="30000" dirty="0">
                <a:latin typeface="+mn-lt"/>
                <a:ea typeface="ＭＳ Ｐゴシック"/>
                <a:cs typeface="ＭＳ Ｐゴシック"/>
              </a:rPr>
              <a:t>rd</a:t>
            </a:r>
            <a:r>
              <a:rPr lang="en-US" sz="2000" b="1" dirty="0">
                <a:latin typeface="+mn-lt"/>
                <a:ea typeface="ＭＳ Ｐゴシック"/>
                <a:cs typeface="ＭＳ Ｐゴシック"/>
              </a:rPr>
              <a:t> Crypto Asset Lab Conference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rgbClr val="C00000"/>
              </a:solidFill>
              <a:latin typeface="+mn-lt"/>
              <a:ea typeface="ＭＳ Ｐゴシック"/>
              <a:cs typeface="ＭＳ Ｐゴシック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de-CH" sz="2000" dirty="0">
                <a:latin typeface="+mn-lt"/>
                <a:ea typeface="ＭＳ Ｐゴシック"/>
                <a:cs typeface="ＭＳ Ｐゴシック"/>
              </a:rPr>
              <a:t>05.11.2021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38162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GB" sz="2000" b="1" dirty="0"/>
              <a:t>Results (2/3): Regressions for Slippage I</a:t>
            </a:r>
            <a:endParaRPr lang="en-US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E24F5A-2B51-4419-940F-3AB397F8E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05966"/>
            <a:ext cx="4191000" cy="2546031"/>
          </a:xfrm>
          <a:prstGeom prst="rect">
            <a:avLst/>
          </a:prstGeom>
          <a:noFill/>
        </p:spPr>
      </p:pic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DAB16FDF-FBBF-4601-A44E-50B8F0813AF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0" y="1028700"/>
            <a:ext cx="4114800" cy="4525963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Pooled OLS and 3 Fixed Effect models</a:t>
            </a:r>
          </a:p>
          <a:p>
            <a:r>
              <a:rPr lang="en-US" dirty="0">
                <a:ea typeface="ＭＳ Ｐゴシック"/>
              </a:rPr>
              <a:t>Also include interaction term to account for collinearity of spread and imbalance</a:t>
            </a:r>
          </a:p>
          <a:p>
            <a:endParaRPr lang="en-US" dirty="0">
              <a:ea typeface="ＭＳ Ｐゴシック"/>
            </a:endParaRPr>
          </a:p>
          <a:p>
            <a:r>
              <a:rPr lang="en-US" dirty="0">
                <a:ea typeface="ＭＳ Ｐゴシック"/>
              </a:rPr>
              <a:t>Significant trading pair individual and time fixed effects</a:t>
            </a:r>
          </a:p>
          <a:p>
            <a:r>
              <a:rPr lang="en-US" dirty="0">
                <a:ea typeface="ＭＳ Ｐゴシック"/>
              </a:rPr>
              <a:t>Economically, stronger effect of spread than of imbalance</a:t>
            </a:r>
          </a:p>
          <a:p>
            <a:endParaRPr lang="en-US" dirty="0">
              <a:ea typeface="ＭＳ Ｐゴシック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/>
              </a:rPr>
              <a:t>Strong evidence that slippage can be explained by spread and imbalance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/>
              </a:rPr>
              <a:t>Large trades are timed for high liquidity phases</a:t>
            </a:r>
          </a:p>
          <a:p>
            <a:endParaRPr lang="en-US" dirty="0">
              <a:ea typeface="ＭＳ Ｐゴシック"/>
            </a:endParaRPr>
          </a:p>
          <a:p>
            <a:r>
              <a:rPr lang="en-US" dirty="0">
                <a:ea typeface="ＭＳ Ｐゴシック"/>
              </a:rPr>
              <a:t>Similar results for other combinations of spread and imbalance levels</a:t>
            </a:r>
          </a:p>
        </p:txBody>
      </p:sp>
    </p:spTree>
    <p:extLst>
      <p:ext uri="{BB962C8B-B14F-4D97-AF65-F5344CB8AC3E}">
        <p14:creationId xmlns:p14="http://schemas.microsoft.com/office/powerpoint/2010/main" val="389745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38162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GB" sz="2000" b="1" dirty="0"/>
              <a:t>Results (3/3): Regressions for Slippage II</a:t>
            </a: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2DACAA-6B6B-4EB5-9219-61B3EB82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17884"/>
            <a:ext cx="4038600" cy="2322195"/>
          </a:xfrm>
          <a:prstGeom prst="rect">
            <a:avLst/>
          </a:prstGeom>
          <a:noFill/>
        </p:spPr>
      </p:pic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DAB16FDF-FBBF-4601-A44E-50B8F0813AF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0" y="1028700"/>
            <a:ext cx="4038600" cy="5554662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ea typeface="ＭＳ Ｐゴシック"/>
              </a:rPr>
              <a:t>Panel (1): negative imbalance</a:t>
            </a:r>
          </a:p>
          <a:p>
            <a:r>
              <a:rPr lang="en-US" sz="1900" dirty="0">
                <a:ea typeface="ＭＳ Ｐゴシック"/>
              </a:rPr>
              <a:t>Panel (2): positive imbalance</a:t>
            </a:r>
          </a:p>
          <a:p>
            <a:endParaRPr lang="en-US" sz="1900" dirty="0">
              <a:ea typeface="ＭＳ Ｐゴシック"/>
            </a:endParaRPr>
          </a:p>
          <a:p>
            <a:r>
              <a:rPr lang="en-US" sz="1900" dirty="0">
                <a:ea typeface="ＭＳ Ｐゴシック"/>
              </a:rPr>
              <a:t>Stronger effects of spreads and imbalances for negative imbalanced order books </a:t>
            </a:r>
          </a:p>
          <a:p>
            <a:r>
              <a:rPr lang="en-US" sz="1900" dirty="0">
                <a:ea typeface="ＭＳ Ｐゴシック"/>
              </a:rPr>
              <a:t>higher depth on the bid side contributes more strongly to lower slippage than the other way around</a:t>
            </a:r>
          </a:p>
          <a:p>
            <a:endParaRPr lang="en-US" sz="1900" dirty="0">
              <a:ea typeface="ＭＳ Ｐゴシック"/>
            </a:endParaRPr>
          </a:p>
          <a:p>
            <a:r>
              <a:rPr lang="en-US" sz="1900" dirty="0">
                <a:ea typeface="ＭＳ Ｐゴシック"/>
              </a:rPr>
              <a:t>This  could explain price drawdowns and panic selling behavior of traders if they observe a decline in selling opportunities (lower bid volume) or an increase in offers to sell (higher ask volume)</a:t>
            </a:r>
          </a:p>
          <a:p>
            <a:endParaRPr lang="en-US" sz="1900" dirty="0">
              <a:ea typeface="ＭＳ Ｐゴシック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ea typeface="ＭＳ Ｐゴシック"/>
              </a:rPr>
              <a:t>Traders are accepting higher spreads to sell their currencies than they are to buy new ones</a:t>
            </a:r>
          </a:p>
        </p:txBody>
      </p:sp>
    </p:spTree>
    <p:extLst>
      <p:ext uri="{BB962C8B-B14F-4D97-AF65-F5344CB8AC3E}">
        <p14:creationId xmlns:p14="http://schemas.microsoft.com/office/powerpoint/2010/main" val="190867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512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Concluding Remarks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  <a:cs typeface="ＭＳ Ｐゴシック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cs typeface="ＭＳ Ｐゴシック"/>
              </a:rPr>
              <a:t>Using </a:t>
            </a:r>
            <a:r>
              <a:rPr lang="en-US" b="1" dirty="0">
                <a:ea typeface="ＭＳ Ｐゴシック"/>
                <a:cs typeface="ＭＳ Ｐゴシック"/>
              </a:rPr>
              <a:t>standardized liquidity measures </a:t>
            </a:r>
            <a:r>
              <a:rPr lang="en-US" dirty="0">
                <a:ea typeface="ＭＳ Ｐゴシック"/>
                <a:cs typeface="ＭＳ Ｐゴシック"/>
              </a:rPr>
              <a:t>is necessary to capture the special features of crypto markets.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ea typeface="ＭＳ Ｐゴシック"/>
                <a:cs typeface="ＭＳ Ｐゴシック"/>
              </a:rPr>
              <a:t>Contradicting results for liquidity</a:t>
            </a:r>
            <a:r>
              <a:rPr lang="en-US" dirty="0">
                <a:ea typeface="ＭＳ Ｐゴシック"/>
                <a:cs typeface="ＭＳ Ｐゴシック"/>
              </a:rPr>
              <a:t> (slippage vs spread &amp; imbalance) indicates that slippage is endogenous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cs typeface="ＭＳ Ｐゴシック"/>
              </a:rPr>
              <a:t>Slippage can be explained by spread and imbalance, </a:t>
            </a:r>
            <a:r>
              <a:rPr lang="en-US" b="1" dirty="0">
                <a:ea typeface="ＭＳ Ｐゴシック"/>
                <a:cs typeface="ＭＳ Ｐゴシック"/>
              </a:rPr>
              <a:t>large orders causing slippage are timed</a:t>
            </a:r>
            <a:r>
              <a:rPr lang="en-US" dirty="0">
                <a:ea typeface="ＭＳ Ｐゴシック"/>
                <a:cs typeface="ＭＳ Ｐゴシック"/>
              </a:rPr>
              <a:t> in phases with high liquidity in terms of small spreads and balanced order books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cs typeface="ＭＳ Ｐゴシック"/>
              </a:rPr>
              <a:t>Traders are </a:t>
            </a:r>
            <a:r>
              <a:rPr lang="en-US" b="1" dirty="0">
                <a:ea typeface="ＭＳ Ｐゴシック"/>
                <a:cs typeface="ＭＳ Ｐゴシック"/>
              </a:rPr>
              <a:t>accepting higher spreads to sell their currencies </a:t>
            </a:r>
            <a:r>
              <a:rPr lang="en-US" dirty="0">
                <a:ea typeface="ＭＳ Ｐゴシック"/>
                <a:cs typeface="ＭＳ Ｐゴシック"/>
              </a:rPr>
              <a:t>than they are to buy new ones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  <a:cs typeface="ＭＳ Ｐゴシック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086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437112"/>
            <a:ext cx="8229600" cy="512762"/>
          </a:xfrm>
        </p:spPr>
        <p:txBody>
          <a:bodyPr/>
          <a:lstStyle/>
          <a:p>
            <a:pPr algn="r">
              <a:lnSpc>
                <a:spcPct val="130000"/>
              </a:lnSpc>
              <a:defRPr/>
            </a:pPr>
            <a:r>
              <a:rPr lang="en-GB" sz="3200" b="1" dirty="0"/>
              <a:t>Thank you for your attention.</a:t>
            </a:r>
            <a:endParaRPr lang="en-US" sz="320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9353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Reference List (1/5)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FB5B84-1613-4C03-8E4A-181897CD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838200"/>
            <a:ext cx="70961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469"/>
            <a:ext cx="8229600" cy="512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Reference List (2/5)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B0103B-2A0C-4E4E-AB50-AA7E523F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957262"/>
            <a:ext cx="71532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0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469"/>
            <a:ext cx="8229600" cy="512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Reference List (3/5)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D6993E-8404-4197-8CCC-E813C424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738187"/>
            <a:ext cx="71437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3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469"/>
            <a:ext cx="8229600" cy="512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Reference List (4/5)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620F2B-4A08-46A8-8984-4D4E25CA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862012"/>
            <a:ext cx="71723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1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469"/>
            <a:ext cx="8229600" cy="512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Reference List (5/5)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35B43B-E1DE-414E-BBE7-E4C6D2D4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566862"/>
            <a:ext cx="71342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1942"/>
            <a:ext cx="8229600" cy="512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Introduction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sym typeface="Wingdings" panose="05000000000000000000" pitchFamily="2" charset="2"/>
              </a:rPr>
              <a:t>In recent years, cryptocurrencies have gained in importance in various ways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An increasing number of investors have come to acknowledge cryptocurrencies as a separate asset class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This is supported by the rise of altcoins, several of which outperformed Bitcoin in recent years and broadened the investment opportunities within this new asset class. </a:t>
            </a:r>
            <a:endParaRPr lang="en-US" dirty="0">
              <a:ea typeface="ＭＳ Ｐゴシック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sym typeface="Wingdings" panose="05000000000000000000" pitchFamily="2" charset="2"/>
              </a:rPr>
              <a:t>These developments have spurred new research on cryptocurrencies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This is observed by a rapidly growing number of papers on topics in this area</a:t>
            </a:r>
          </a:p>
        </p:txBody>
      </p:sp>
    </p:spTree>
    <p:extLst>
      <p:ext uri="{BB962C8B-B14F-4D97-AF65-F5344CB8AC3E}">
        <p14:creationId xmlns:p14="http://schemas.microsoft.com/office/powerpoint/2010/main" val="42730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1942"/>
            <a:ext cx="8229600" cy="5127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Motivation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However, most of the literature still focuses on Bitcoin and on data derived from price series, such as returns or volatilities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sym typeface="Wingdings" panose="05000000000000000000" pitchFamily="2" charset="2"/>
              </a:rPr>
              <a:t>Price data are widely available, order book data are harder to come by</a:t>
            </a: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ea typeface="ＭＳ Ｐゴシック"/>
                <a:sym typeface="Wingdings" panose="05000000000000000000" pitchFamily="2" charset="2"/>
              </a:rPr>
              <a:t>We incorporate altcoins and to derive our results from order book data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sym typeface="Wingdings" panose="05000000000000000000" pitchFamily="2" charset="2"/>
              </a:rPr>
              <a:t>Liquidity, while of high importance for cryptocurrency investors, has received less attention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sym typeface="Wingdings" panose="05000000000000000000" pitchFamily="2" charset="2"/>
              </a:rPr>
              <a:t>No </a:t>
            </a:r>
            <a:r>
              <a:rPr lang="de-CH" dirty="0" err="1"/>
              <a:t>particular</a:t>
            </a:r>
            <a:r>
              <a:rPr lang="de-CH" dirty="0"/>
              <a:t>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aspect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liquidity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broadly</a:t>
            </a:r>
            <a:r>
              <a:rPr lang="de-CH" dirty="0"/>
              <a:t> </a:t>
            </a:r>
            <a:r>
              <a:rPr lang="de-CH" dirty="0" err="1"/>
              <a:t>accepted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literature</a:t>
            </a:r>
            <a:endParaRPr lang="de-CH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ea typeface="ＭＳ Ｐゴシック"/>
                <a:sym typeface="Wingdings" panose="05000000000000000000" pitchFamily="2" charset="2"/>
              </a:rPr>
              <a:t>We use liquidity measures which are applicable to all trading pairs and allows us to compare results across exchanges and currencies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ea typeface="ＭＳ Ｐゴシック"/>
                <a:sym typeface="Wingdings" panose="05000000000000000000" pitchFamily="2" charset="2"/>
              </a:rPr>
              <a:t>Relevance for academia</a:t>
            </a:r>
            <a:r>
              <a:rPr lang="en-US" dirty="0">
                <a:ea typeface="ＭＳ Ｐゴシック"/>
                <a:sym typeface="Wingdings" panose="05000000000000000000" pitchFamily="2" charset="2"/>
              </a:rPr>
              <a:t>: </a:t>
            </a:r>
            <a:r>
              <a:rPr lang="en-US" dirty="0"/>
              <a:t>liquidity is an important indicator of (and requirement for) market efficiency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ea typeface="ＭＳ Ｐゴシック"/>
                <a:sym typeface="Wingdings" panose="05000000000000000000" pitchFamily="2" charset="2"/>
              </a:rPr>
              <a:t>Relevance for investors</a:t>
            </a:r>
            <a:r>
              <a:rPr lang="en-US" dirty="0">
                <a:ea typeface="ＭＳ Ｐゴシック"/>
                <a:sym typeface="Wingdings" panose="05000000000000000000" pitchFamily="2" charset="2"/>
              </a:rPr>
              <a:t>: </a:t>
            </a:r>
            <a:r>
              <a:rPr lang="en-US" dirty="0"/>
              <a:t>liquidity impacts transaction costs, which in turn impact the investor’s profit/loss from trading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US" dirty="0">
              <a:ea typeface="ＭＳ Ｐゴシック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1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Data (1/2) – Raw Data &amp; Data Processing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Order book data from the exchanges </a:t>
            </a:r>
            <a:r>
              <a:rPr lang="en-US" dirty="0" err="1">
                <a:ea typeface="ＭＳ Ｐゴシック"/>
              </a:rPr>
              <a:t>Binance</a:t>
            </a:r>
            <a:r>
              <a:rPr lang="en-US" dirty="0">
                <a:ea typeface="ＭＳ Ｐゴシック"/>
              </a:rPr>
              <a:t>, Kraken, Huobi, and </a:t>
            </a:r>
            <a:r>
              <a:rPr lang="en-US" dirty="0" err="1">
                <a:ea typeface="ＭＳ Ｐゴシック"/>
              </a:rPr>
              <a:t>OKEx</a:t>
            </a:r>
            <a:r>
              <a:rPr lang="en-US" dirty="0">
                <a:ea typeface="ＭＳ Ｐゴシック"/>
              </a:rPr>
              <a:t> provided by </a:t>
            </a:r>
            <a:r>
              <a:rPr lang="en-US" dirty="0" err="1">
                <a:ea typeface="ＭＳ Ｐゴシック"/>
              </a:rPr>
              <a:t>Cryptotick</a:t>
            </a:r>
            <a:endParaRPr lang="en-US" dirty="0">
              <a:ea typeface="ＭＳ Ｐゴシック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Time frame: </a:t>
            </a:r>
            <a:r>
              <a:rPr lang="en-US" dirty="0"/>
              <a:t>Jan. 1, 2019 until Sept. 30, 2019 (273 days)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24/7 limit order book data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We created 5-minute order book snapshots, 288 order book snapshots per day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Filters to ensure data quality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Crypto reported as quantity is labeled as </a:t>
            </a:r>
            <a:r>
              <a:rPr lang="en-US" b="1" dirty="0">
                <a:ea typeface="ＭＳ Ｐゴシック"/>
              </a:rPr>
              <a:t>Target Currency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Crypto or fiat currency reported as price is labeled as </a:t>
            </a:r>
            <a:r>
              <a:rPr lang="en-US" b="1" dirty="0">
                <a:ea typeface="ＭＳ Ｐゴシック"/>
              </a:rPr>
              <a:t>Base Currency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Each combination of a target currency and base currency yields a </a:t>
            </a:r>
            <a:r>
              <a:rPr lang="en-US" b="1" dirty="0">
                <a:ea typeface="ＭＳ Ｐゴシック"/>
              </a:rPr>
              <a:t>Currency Pair </a:t>
            </a:r>
            <a:r>
              <a:rPr lang="en-US" dirty="0">
                <a:ea typeface="ＭＳ Ｐゴシック"/>
              </a:rPr>
              <a:t>or </a:t>
            </a:r>
            <a:r>
              <a:rPr lang="en-US" b="1" dirty="0">
                <a:ea typeface="ＭＳ Ｐゴシック"/>
              </a:rPr>
              <a:t>Trading Pair</a:t>
            </a:r>
            <a:endParaRPr lang="en-US" dirty="0">
              <a:ea typeface="ＭＳ Ｐゴシック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730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550"/>
            <a:ext cx="8229600" cy="538162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GB" sz="2000" b="1" dirty="0"/>
              <a:t>Data (2/2) – Descriptive Statistics</a:t>
            </a:r>
            <a:endParaRPr lang="en-US" sz="2000" dirty="0"/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DAB16FDF-FBBF-4601-A44E-50B8F0813AF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0" y="1028700"/>
            <a:ext cx="4114800" cy="4525963"/>
          </a:xfrm>
        </p:spPr>
        <p:txBody>
          <a:bodyPr/>
          <a:lstStyle/>
          <a:p>
            <a:r>
              <a:rPr lang="en-US" dirty="0"/>
              <a:t>Modest number of base currencies</a:t>
            </a:r>
          </a:p>
          <a:p>
            <a:r>
              <a:rPr lang="en-US" dirty="0"/>
              <a:t>Strong variation in target currencies and trading pairs</a:t>
            </a:r>
          </a:p>
          <a:p>
            <a:endParaRPr lang="en-US" dirty="0"/>
          </a:p>
          <a:p>
            <a:r>
              <a:rPr lang="en-US" dirty="0"/>
              <a:t>Distinguish between three base currency types: fiat currencies, stable coins and other cryptocurrencies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exchanges pursue different objectives in their services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71% of the target currencies and 82% of the currency pairs are only traded on one exchanges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Necessity to apply liquidity measures which are comparable among all currency pairs to understand the overall crypto market better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70309-4FC8-4015-BF1A-FF3DF844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348880"/>
            <a:ext cx="4114799" cy="159618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FDCBEAD-3F17-462B-9DD5-8381641CC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221088"/>
            <a:ext cx="4114800" cy="61342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4652E2-D9CD-4F0D-BD4C-D40619DF6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77376"/>
            <a:ext cx="4114799" cy="8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Methodology (1/3)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cs typeface="ＭＳ Ｐゴシック"/>
              </a:rPr>
              <a:t>We choose liquidity measures which can be applied to all trading pairs and make them comparable regardless of their target and base currency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Many liquidity measures keep the units of either the target or base currency, e.g. trading volume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We disregard transaction data and solely derive the liquidity measures from the order books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We generate daily values for the liquidity measures by taking the average of our studied measures for the day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We compare the results based on the exchanges and the base currency types</a:t>
            </a:r>
          </a:p>
          <a:p>
            <a:pPr>
              <a:spcBef>
                <a:spcPts val="600"/>
              </a:spcBef>
              <a:buFont typeface="+mj-lt"/>
              <a:buAutoNum type="arabicPeriod"/>
              <a:defRPr/>
            </a:pPr>
            <a:endParaRPr lang="en-US" sz="1600" dirty="0">
              <a:ea typeface="ＭＳ Ｐゴシック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endParaRPr lang="en-US" sz="16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71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Methodology (2/3) – Order Book Slippage (Intraday)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cs typeface="ＭＳ Ｐゴシック"/>
              </a:rPr>
              <a:t>We measure slippage by the number of order book levels the mid price moves from one such snapshot to the next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  <a:cs typeface="ＭＳ Ｐゴシック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endParaRPr lang="en-US" dirty="0">
              <a:ea typeface="ＭＳ Ｐゴシック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We measure two variables, the average slippage and the maximum slippage of the day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This slippage measure accounts for two liquidity-consuming factors,</a:t>
            </a:r>
            <a:br>
              <a:rPr lang="en-US" dirty="0">
                <a:ea typeface="ＭＳ Ｐゴシック"/>
              </a:rPr>
            </a:br>
            <a:r>
              <a:rPr lang="en-US" b="1" dirty="0">
                <a:ea typeface="ＭＳ Ｐゴシック"/>
              </a:rPr>
              <a:t>cancelled orders</a:t>
            </a:r>
            <a:r>
              <a:rPr lang="en-US" dirty="0">
                <a:ea typeface="ＭＳ Ｐゴシック"/>
              </a:rPr>
              <a:t> and </a:t>
            </a:r>
            <a:r>
              <a:rPr lang="en-US" b="1" dirty="0">
                <a:ea typeface="ＭＳ Ｐゴシック"/>
              </a:rPr>
              <a:t>trades</a:t>
            </a:r>
            <a:r>
              <a:rPr lang="en-US" dirty="0">
                <a:ea typeface="ＭＳ Ｐゴシック"/>
              </a:rPr>
              <a:t>, but trades are expected to be the main driver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The big advantage of this measure is that it captures the liquidity dynamics of the order books without putting too much emphasis on the exact numbers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</a:rPr>
              <a:t>It allows to evaluate if an order book can supply sufficient liquidity for the demand of traders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n-US" sz="1600" dirty="0">
              <a:ea typeface="ＭＳ Ｐゴシック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n-US" sz="1600" dirty="0">
              <a:ea typeface="ＭＳ Ｐゴシック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32CFB05-0DCC-482A-9423-151F7787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22140"/>
            <a:ext cx="6219825" cy="266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BF5CD05-CFFC-4F58-AD74-339D1222B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130505"/>
            <a:ext cx="6219825" cy="2903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3AADC3-5159-4EF6-B99E-12E717603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37" y="2599953"/>
            <a:ext cx="10763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Methodology (3/3) – Order Book Spread and Imbalance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n-US" b="1" dirty="0">
                <a:ea typeface="ＭＳ Ｐゴシック"/>
                <a:cs typeface="ＭＳ Ｐゴシック"/>
              </a:rPr>
              <a:t>Spread Measures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err="1">
                <a:ea typeface="ＭＳ Ｐゴシック"/>
                <a:cs typeface="ＭＳ Ｐゴシック"/>
              </a:rPr>
              <a:t>Gomber</a:t>
            </a:r>
            <a:r>
              <a:rPr lang="en-US" dirty="0">
                <a:ea typeface="ＭＳ Ｐゴシック"/>
                <a:cs typeface="ＭＳ Ｐゴシック"/>
              </a:rPr>
              <a:t> et al. (2015) interpret the relative spread as a liquidity premium which has to be paid to execute an order immediately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>
                <a:ea typeface="ＭＳ Ｐゴシック"/>
                <a:cs typeface="ＭＳ Ｐゴシック"/>
              </a:rPr>
              <a:t>Cao et al. (2009) provides evidence that levels deeper in the order book are less prone to noise and carry more relevant information about the liquidity of limit order books.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n-US" dirty="0">
              <a:ea typeface="ＭＳ Ｐゴシック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n-US" b="1" dirty="0">
                <a:ea typeface="ＭＳ Ｐゴシック"/>
              </a:rPr>
              <a:t>Imbalance Measures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err="1">
                <a:ea typeface="ＭＳ Ｐゴシック"/>
              </a:rPr>
              <a:t>Biais</a:t>
            </a:r>
            <a:r>
              <a:rPr lang="en-US" dirty="0">
                <a:ea typeface="ＭＳ Ｐゴシック"/>
              </a:rPr>
              <a:t> et al. (1995) find evidence that a higher order imbalance is linked to higher trading costs.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err="1">
                <a:ea typeface="ＭＳ Ｐゴシック"/>
              </a:rPr>
              <a:t>Bonart</a:t>
            </a:r>
            <a:r>
              <a:rPr lang="en-US" dirty="0">
                <a:ea typeface="ＭＳ Ｐゴシック"/>
              </a:rPr>
              <a:t> and Gould (2017) argue that order book imbalance is a strong predictor of order flow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n-US" sz="1600" dirty="0">
              <a:ea typeface="ＭＳ Ｐゴシック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23D44F-D320-4F5E-9ACE-F214D1AB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944136"/>
            <a:ext cx="2676525" cy="4667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30F596F-F34E-44A1-9D09-764AAF76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978844"/>
            <a:ext cx="2971800" cy="5429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DED14E-C0F9-4E8F-9A39-EEC116D23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443661"/>
            <a:ext cx="1666875" cy="4857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DC5A991-6FF5-4520-9E6A-516404B84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526" y="5517230"/>
            <a:ext cx="3228975" cy="5238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EA4BFFD-3DC4-4099-9CED-BCF629DFF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5650579"/>
            <a:ext cx="15525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38162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GB" sz="2000" b="1" dirty="0"/>
              <a:t>Results (1/3): Slippage, Spreads &amp; Imbalance</a:t>
            </a:r>
            <a:endParaRPr lang="en-US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A28821-6306-4879-81EF-B1FAC08CCD0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5254972"/>
            <a:ext cx="8229600" cy="838324"/>
          </a:xfrm>
        </p:spPr>
        <p:txBody>
          <a:bodyPr/>
          <a:lstStyle/>
          <a:p>
            <a:r>
              <a:rPr lang="de-CH" dirty="0" err="1">
                <a:ea typeface="ＭＳ Ｐゴシック"/>
              </a:rPr>
              <a:t>Contradicting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results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for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liquidity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measures</a:t>
            </a:r>
            <a:r>
              <a:rPr lang="de-CH" dirty="0">
                <a:ea typeface="ＭＳ Ｐゴシック"/>
              </a:rPr>
              <a:t> (</a:t>
            </a:r>
            <a:r>
              <a:rPr lang="de-CH" dirty="0" err="1">
                <a:ea typeface="ＭＳ Ｐゴシック"/>
              </a:rPr>
              <a:t>slippage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vs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spread</a:t>
            </a:r>
            <a:r>
              <a:rPr lang="de-CH" dirty="0">
                <a:ea typeface="ＭＳ Ｐゴシック"/>
              </a:rPr>
              <a:t> &amp; </a:t>
            </a:r>
            <a:r>
              <a:rPr lang="de-CH" dirty="0" err="1">
                <a:ea typeface="ＭＳ Ｐゴシック"/>
              </a:rPr>
              <a:t>imbalance</a:t>
            </a:r>
            <a:r>
              <a:rPr lang="de-CH" dirty="0">
                <a:ea typeface="ＭＳ Ｐゴシック"/>
              </a:rPr>
              <a:t>)</a:t>
            </a:r>
          </a:p>
          <a:p>
            <a:r>
              <a:rPr lang="de-CH" dirty="0" err="1">
                <a:ea typeface="ＭＳ Ｐゴシック"/>
              </a:rPr>
              <a:t>Indication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that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slippage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is</a:t>
            </a:r>
            <a:r>
              <a:rPr lang="de-CH" dirty="0">
                <a:ea typeface="ＭＳ Ｐゴシック"/>
              </a:rPr>
              <a:t> </a:t>
            </a:r>
            <a:r>
              <a:rPr lang="de-CH" dirty="0" err="1">
                <a:ea typeface="ＭＳ Ｐゴシック"/>
              </a:rPr>
              <a:t>endogenous</a:t>
            </a:r>
            <a:endParaRPr lang="de-CH" dirty="0">
              <a:ea typeface="ＭＳ Ｐゴシック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3B1925-9965-41F7-AFD5-A0376277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985" y="1216372"/>
            <a:ext cx="771525" cy="4038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C4D4AF8-C842-4923-AD69-936E0AE7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524" y="1262612"/>
            <a:ext cx="800100" cy="39338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8E1B1E0-38A1-46E1-8F95-6E074E35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678" y="1262612"/>
            <a:ext cx="3733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0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</p:tagLst>
</file>

<file path=ppt/theme/theme1.xml><?xml version="1.0" encoding="utf-8"?>
<a:theme xmlns:a="http://schemas.openxmlformats.org/drawingml/2006/main" name="uni.li_Powerpoint_Vorlage_20101222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2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1192</Words>
  <Application>Microsoft Office PowerPoint</Application>
  <PresentationFormat>Bildschirmpräsentation (4:3)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Times</vt:lpstr>
      <vt:lpstr>Wingdings</vt:lpstr>
      <vt:lpstr>uni.li_Powerpoint_Vorlage_20101222</vt:lpstr>
      <vt:lpstr>Order Book Liquidity on Crypto Exchanges</vt:lpstr>
      <vt:lpstr>Introduction</vt:lpstr>
      <vt:lpstr>Motivation</vt:lpstr>
      <vt:lpstr>Data (1/2) – Raw Data &amp; Data Processing</vt:lpstr>
      <vt:lpstr>Data (2/2) – Descriptive Statistics</vt:lpstr>
      <vt:lpstr>Methodology (1/3)</vt:lpstr>
      <vt:lpstr>Methodology (2/3) – Order Book Slippage (Intraday)</vt:lpstr>
      <vt:lpstr>Methodology (3/3) – Order Book Spread and Imbalance</vt:lpstr>
      <vt:lpstr>Results (1/3): Slippage, Spreads &amp; Imbalance</vt:lpstr>
      <vt:lpstr>Results (2/3): Regressions for Slippage I</vt:lpstr>
      <vt:lpstr>Results (3/3): Regressions for Slippage II</vt:lpstr>
      <vt:lpstr>Concluding Remarks</vt:lpstr>
      <vt:lpstr>Thank you for your attention.</vt:lpstr>
      <vt:lpstr>Reference List (1/5)</vt:lpstr>
      <vt:lpstr>Reference List (2/5)</vt:lpstr>
      <vt:lpstr>Reference List (3/5)</vt:lpstr>
      <vt:lpstr>Reference List (4/5)</vt:lpstr>
      <vt:lpstr>Reference List (5/5)</vt:lpstr>
    </vt:vector>
  </TitlesOfParts>
  <Company>Universität Liechtenstein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uni.li_MSc FIN_Template</dc:title>
  <dc:subject>Research Greenhouse</dc:subject>
  <dc:creator>Lars.Kaiser@uni.li</dc:creator>
  <cp:lastModifiedBy>Gramlich Marius</cp:lastModifiedBy>
  <cp:revision>226</cp:revision>
  <cp:lastPrinted>2016-09-13T10:54:56Z</cp:lastPrinted>
  <dcterms:created xsi:type="dcterms:W3CDTF">2003-05-05T19:40:02Z</dcterms:created>
  <dcterms:modified xsi:type="dcterms:W3CDTF">2021-11-05T11:25:13Z</dcterms:modified>
</cp:coreProperties>
</file>