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70" r:id="rId1"/>
    <p:sldMasterId id="2147486318" r:id="rId2"/>
  </p:sldMasterIdLst>
  <p:notesMasterIdLst>
    <p:notesMasterId r:id="rId15"/>
  </p:notesMasterIdLst>
  <p:handoutMasterIdLst>
    <p:handoutMasterId r:id="rId16"/>
  </p:handoutMasterIdLst>
  <p:sldIdLst>
    <p:sldId id="330" r:id="rId3"/>
    <p:sldId id="354" r:id="rId4"/>
    <p:sldId id="360" r:id="rId5"/>
    <p:sldId id="349" r:id="rId6"/>
    <p:sldId id="379" r:id="rId7"/>
    <p:sldId id="342" r:id="rId8"/>
    <p:sldId id="378" r:id="rId9"/>
    <p:sldId id="346" r:id="rId10"/>
    <p:sldId id="361" r:id="rId11"/>
    <p:sldId id="375" r:id="rId12"/>
    <p:sldId id="377" r:id="rId13"/>
    <p:sldId id="363" r:id="rId14"/>
  </p:sldIdLst>
  <p:sldSz cx="9144000" cy="5143500" type="screen16x9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14E8ADCF-33EB-4FFC-86D6-9771308099C7}">
          <p14:sldIdLst>
            <p14:sldId id="330"/>
            <p14:sldId id="354"/>
            <p14:sldId id="360"/>
            <p14:sldId id="349"/>
            <p14:sldId id="379"/>
            <p14:sldId id="342"/>
            <p14:sldId id="378"/>
            <p14:sldId id="346"/>
            <p14:sldId id="361"/>
            <p14:sldId id="375"/>
            <p14:sldId id="377"/>
            <p14:sldId id="36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imienti, Maria Teresa" initials="CMT" lastIdx="15" clrIdx="0"/>
  <p:cmAuthor id="1" name="Stefan Kromolicki" initials="KS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99"/>
    <a:srgbClr val="9EC9EA"/>
    <a:srgbClr val="328DD2"/>
    <a:srgbClr val="195FB5"/>
    <a:srgbClr val="FF33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3" autoAdjust="0"/>
    <p:restoredTop sz="86962" autoAdjust="0"/>
  </p:normalViewPr>
  <p:slideViewPr>
    <p:cSldViewPr snapToGrid="0">
      <p:cViewPr>
        <p:scale>
          <a:sx n="66" d="100"/>
          <a:sy n="66" d="100"/>
        </p:scale>
        <p:origin x="-1896" y="-590"/>
      </p:cViewPr>
      <p:guideLst>
        <p:guide orient="horz" pos="624"/>
        <p:guide orient="horz" pos="327"/>
        <p:guide orient="horz" pos="2796"/>
        <p:guide orient="horz" pos="3083"/>
        <p:guide orient="horz" pos="673"/>
        <p:guide orient="horz" pos="872"/>
        <p:guide orient="horz" pos="1772"/>
        <p:guide pos="5602"/>
        <p:guide pos="17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1997" y="-77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6EE4A2-988F-4123-AA2C-0118E0D0DA22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A9FB71B1-F6D6-49E0-8DF3-57CF5F1C7E5C}">
      <dgm:prSet phldrT="[Text]"/>
      <dgm:spPr/>
      <dgm:t>
        <a:bodyPr/>
        <a:lstStyle/>
        <a:p>
          <a:r>
            <a:rPr lang="en-GB" dirty="0" smtClean="0"/>
            <a:t>Crypto-assets (2019)</a:t>
          </a:r>
          <a:endParaRPr lang="en-GB" dirty="0"/>
        </a:p>
      </dgm:t>
    </dgm:pt>
    <dgm:pt modelId="{8593DCC7-7B66-44B1-90A4-9CCD8C2CE549}" type="parTrans" cxnId="{3C639AC2-6157-47D3-80EA-87D9B98F40A2}">
      <dgm:prSet/>
      <dgm:spPr/>
      <dgm:t>
        <a:bodyPr/>
        <a:lstStyle/>
        <a:p>
          <a:endParaRPr lang="en-GB"/>
        </a:p>
      </dgm:t>
    </dgm:pt>
    <dgm:pt modelId="{6FA4A480-5997-4A8F-A17D-CE05D50E7478}" type="sibTrans" cxnId="{3C639AC2-6157-47D3-80EA-87D9B98F40A2}">
      <dgm:prSet/>
      <dgm:spPr/>
      <dgm:t>
        <a:bodyPr/>
        <a:lstStyle/>
        <a:p>
          <a:endParaRPr lang="en-GB"/>
        </a:p>
      </dgm:t>
    </dgm:pt>
    <dgm:pt modelId="{AD0292B4-BD87-4692-B63C-17C046C4345F}">
      <dgm:prSet phldrT="[Text]"/>
      <dgm:spPr/>
      <dgm:t>
        <a:bodyPr/>
        <a:lstStyle/>
        <a:p>
          <a:r>
            <a:rPr lang="en-US" dirty="0" smtClean="0"/>
            <a:t>are volatile and highly speculative</a:t>
          </a:r>
          <a:endParaRPr lang="en-GB" dirty="0"/>
        </a:p>
      </dgm:t>
    </dgm:pt>
    <dgm:pt modelId="{7F0B77E2-9C0C-4FB1-B08A-9A57F816FCCA}" type="parTrans" cxnId="{0EAE2941-75EC-4CB2-BCFF-75E782C2D26B}">
      <dgm:prSet/>
      <dgm:spPr/>
      <dgm:t>
        <a:bodyPr/>
        <a:lstStyle/>
        <a:p>
          <a:endParaRPr lang="en-GB"/>
        </a:p>
      </dgm:t>
    </dgm:pt>
    <dgm:pt modelId="{E6F024C6-D725-47F4-8F0F-353FAB13424F}" type="sibTrans" cxnId="{0EAE2941-75EC-4CB2-BCFF-75E782C2D26B}">
      <dgm:prSet/>
      <dgm:spPr/>
      <dgm:t>
        <a:bodyPr/>
        <a:lstStyle/>
        <a:p>
          <a:endParaRPr lang="en-GB"/>
        </a:p>
      </dgm:t>
    </dgm:pt>
    <dgm:pt modelId="{8AEC0437-8C87-432F-9C8A-1EC6B0BFC755}">
      <dgm:prSet phldrT="[Text]"/>
      <dgm:spPr/>
      <dgm:t>
        <a:bodyPr/>
        <a:lstStyle/>
        <a:p>
          <a:r>
            <a:rPr lang="en-US" altLang="en-US" dirty="0" smtClean="0"/>
            <a:t>do not fulfil money functions and do not currently have implications for monetary policy</a:t>
          </a:r>
          <a:endParaRPr lang="en-GB" dirty="0"/>
        </a:p>
      </dgm:t>
    </dgm:pt>
    <dgm:pt modelId="{87AB472C-BCF7-4CE5-B456-D65EF7FE4398}" type="parTrans" cxnId="{8D341D55-059D-4969-B368-638CF9E237C1}">
      <dgm:prSet/>
      <dgm:spPr/>
      <dgm:t>
        <a:bodyPr/>
        <a:lstStyle/>
        <a:p>
          <a:endParaRPr lang="en-GB"/>
        </a:p>
      </dgm:t>
    </dgm:pt>
    <dgm:pt modelId="{1AA794F3-EB9A-4235-9E73-8EB5039A9304}" type="sibTrans" cxnId="{8D341D55-059D-4969-B368-638CF9E237C1}">
      <dgm:prSet/>
      <dgm:spPr/>
      <dgm:t>
        <a:bodyPr/>
        <a:lstStyle/>
        <a:p>
          <a:endParaRPr lang="en-GB"/>
        </a:p>
      </dgm:t>
    </dgm:pt>
    <dgm:pt modelId="{870437BF-3A17-4E1C-BD59-314386F483A5}">
      <dgm:prSet phldrT="[Text]"/>
      <dgm:spPr/>
      <dgm:t>
        <a:bodyPr/>
        <a:lstStyle/>
        <a:p>
          <a:r>
            <a:rPr lang="en-GB" dirty="0" smtClean="0"/>
            <a:t>Stablecoins/stablecoin arrangements</a:t>
          </a:r>
          <a:endParaRPr lang="en-GB" dirty="0"/>
        </a:p>
      </dgm:t>
    </dgm:pt>
    <dgm:pt modelId="{5C7D3100-8D26-4536-9582-C477F766C8A9}" type="parTrans" cxnId="{D09EAC1E-9283-41C0-828C-E4D7E8A3D182}">
      <dgm:prSet/>
      <dgm:spPr/>
      <dgm:t>
        <a:bodyPr/>
        <a:lstStyle/>
        <a:p>
          <a:endParaRPr lang="en-GB"/>
        </a:p>
      </dgm:t>
    </dgm:pt>
    <dgm:pt modelId="{49C95871-4A85-40E6-83F4-54089780517C}" type="sibTrans" cxnId="{D09EAC1E-9283-41C0-828C-E4D7E8A3D182}">
      <dgm:prSet/>
      <dgm:spPr/>
      <dgm:t>
        <a:bodyPr/>
        <a:lstStyle/>
        <a:p>
          <a:endParaRPr lang="en-GB"/>
        </a:p>
      </dgm:t>
    </dgm:pt>
    <dgm:pt modelId="{A8AB1ACF-3D72-4A11-A282-71E77D1A0571}">
      <dgm:prSet phldrT="[Text]"/>
      <dgm:spPr/>
      <dgm:t>
        <a:bodyPr/>
        <a:lstStyle/>
        <a:p>
          <a:r>
            <a:rPr lang="en-US" dirty="0" smtClean="0"/>
            <a:t>mitigate volatility and aim at mainstream use cases in retail payments </a:t>
          </a:r>
          <a:endParaRPr lang="en-GB" dirty="0"/>
        </a:p>
      </dgm:t>
    </dgm:pt>
    <dgm:pt modelId="{8FCB1E8A-583E-49F9-B8AB-BE25C0028E31}" type="parTrans" cxnId="{AF1F10FC-E2B0-4A9C-8F15-41D22E50F9D9}">
      <dgm:prSet/>
      <dgm:spPr/>
      <dgm:t>
        <a:bodyPr/>
        <a:lstStyle/>
        <a:p>
          <a:endParaRPr lang="en-GB"/>
        </a:p>
      </dgm:t>
    </dgm:pt>
    <dgm:pt modelId="{09807EC4-6AC5-415C-8A0D-7F5BF1D3AEF4}" type="sibTrans" cxnId="{AF1F10FC-E2B0-4A9C-8F15-41D22E50F9D9}">
      <dgm:prSet/>
      <dgm:spPr/>
      <dgm:t>
        <a:bodyPr/>
        <a:lstStyle/>
        <a:p>
          <a:endParaRPr lang="en-GB"/>
        </a:p>
      </dgm:t>
    </dgm:pt>
    <dgm:pt modelId="{4C85E873-7C97-4615-8D7F-8F91F5FAB2F2}">
      <dgm:prSet phldrT="[Text]"/>
      <dgm:spPr/>
      <dgm:t>
        <a:bodyPr/>
        <a:lstStyle/>
        <a:p>
          <a:r>
            <a:rPr lang="en-US" dirty="0" smtClean="0">
              <a:sym typeface="Symbol"/>
            </a:rPr>
            <a:t>if used as store of value*, could (adversely) impact monetary transmission</a:t>
          </a:r>
          <a:endParaRPr lang="en-GB" dirty="0"/>
        </a:p>
      </dgm:t>
    </dgm:pt>
    <dgm:pt modelId="{36D2D682-1EF7-4462-99C1-30AF143266A4}" type="parTrans" cxnId="{877770FD-559A-45DF-915F-E96988CA55A1}">
      <dgm:prSet/>
      <dgm:spPr/>
      <dgm:t>
        <a:bodyPr/>
        <a:lstStyle/>
        <a:p>
          <a:endParaRPr lang="en-GB"/>
        </a:p>
      </dgm:t>
    </dgm:pt>
    <dgm:pt modelId="{B1DAC257-E93E-468A-9DBF-85D6FE0B1964}" type="sibTrans" cxnId="{877770FD-559A-45DF-915F-E96988CA55A1}">
      <dgm:prSet/>
      <dgm:spPr/>
      <dgm:t>
        <a:bodyPr/>
        <a:lstStyle/>
        <a:p>
          <a:endParaRPr lang="en-GB"/>
        </a:p>
      </dgm:t>
    </dgm:pt>
    <dgm:pt modelId="{FFA23840-8D77-4A06-A150-78FB8C665E1F}">
      <dgm:prSet phldrT="[Text]"/>
      <dgm:spPr/>
      <dgm:t>
        <a:bodyPr/>
        <a:lstStyle/>
        <a:p>
          <a:r>
            <a:rPr lang="en-GB" dirty="0" smtClean="0"/>
            <a:t>do not pose a material risk to financial stability in the euro area: combined value is small relative to the financial system</a:t>
          </a:r>
          <a:endParaRPr lang="en-GB" dirty="0"/>
        </a:p>
      </dgm:t>
    </dgm:pt>
    <dgm:pt modelId="{1E542032-E9E0-4AF7-A154-6E554240C9E7}" type="parTrans" cxnId="{A520448F-B45B-4FBA-AB05-7216CE2D3CB3}">
      <dgm:prSet/>
      <dgm:spPr/>
      <dgm:t>
        <a:bodyPr/>
        <a:lstStyle/>
        <a:p>
          <a:endParaRPr lang="en-GB"/>
        </a:p>
      </dgm:t>
    </dgm:pt>
    <dgm:pt modelId="{95FEC775-955A-4310-AE28-F760A1259EEB}" type="sibTrans" cxnId="{A520448F-B45B-4FBA-AB05-7216CE2D3CB3}">
      <dgm:prSet/>
      <dgm:spPr/>
      <dgm:t>
        <a:bodyPr/>
        <a:lstStyle/>
        <a:p>
          <a:endParaRPr lang="en-GB"/>
        </a:p>
      </dgm:t>
    </dgm:pt>
    <dgm:pt modelId="{DBDFD2BE-448F-4E79-907B-EA7A701E01F8}">
      <dgm:prSet phldrT="[Text]"/>
      <dgm:spPr/>
      <dgm:t>
        <a:bodyPr/>
        <a:lstStyle/>
        <a:p>
          <a:r>
            <a:rPr lang="en-GB" dirty="0" smtClean="0"/>
            <a:t>can hardly enter financial market infrastructures</a:t>
          </a:r>
          <a:endParaRPr lang="en-GB" dirty="0"/>
        </a:p>
      </dgm:t>
    </dgm:pt>
    <dgm:pt modelId="{175C29EE-21E4-427C-85AA-FF3E2F083D08}" type="parTrans" cxnId="{F76DB503-3737-4471-B861-1A0D8E32375D}">
      <dgm:prSet/>
      <dgm:spPr/>
      <dgm:t>
        <a:bodyPr/>
        <a:lstStyle/>
        <a:p>
          <a:endParaRPr lang="en-GB"/>
        </a:p>
      </dgm:t>
    </dgm:pt>
    <dgm:pt modelId="{43E9B4B5-D64F-40B4-8B8B-79DB0DAA1762}" type="sibTrans" cxnId="{F76DB503-3737-4471-B861-1A0D8E32375D}">
      <dgm:prSet/>
      <dgm:spPr/>
      <dgm:t>
        <a:bodyPr/>
        <a:lstStyle/>
        <a:p>
          <a:endParaRPr lang="en-GB"/>
        </a:p>
      </dgm:t>
    </dgm:pt>
    <dgm:pt modelId="{8EB9B700-0040-4EA9-B9EA-72FD9DB3D9C9}">
      <dgm:prSet phldrT="[Text]"/>
      <dgm:spPr/>
      <dgm:t>
        <a:bodyPr/>
        <a:lstStyle/>
        <a:p>
          <a:r>
            <a:rPr lang="en-US" dirty="0" smtClean="0">
              <a:sym typeface="Symbol"/>
            </a:rPr>
            <a:t>can qualify as payment systems and/or payment schemes and as such present the same risks</a:t>
          </a:r>
          <a:r>
            <a:rPr lang="en-GB" dirty="0" smtClean="0"/>
            <a:t> </a:t>
          </a:r>
          <a:endParaRPr lang="en-GB" dirty="0"/>
        </a:p>
      </dgm:t>
    </dgm:pt>
    <dgm:pt modelId="{913E72F6-3C38-4C49-9B72-D0FA23EDEDF7}" type="parTrans" cxnId="{6FD2B918-5230-4332-9A9E-7032C432EA78}">
      <dgm:prSet/>
      <dgm:spPr/>
      <dgm:t>
        <a:bodyPr/>
        <a:lstStyle/>
        <a:p>
          <a:endParaRPr lang="en-GB"/>
        </a:p>
      </dgm:t>
    </dgm:pt>
    <dgm:pt modelId="{77CE43F3-CEB2-4D44-BDEB-0469D4403944}" type="sibTrans" cxnId="{6FD2B918-5230-4332-9A9E-7032C432EA78}">
      <dgm:prSet/>
      <dgm:spPr/>
      <dgm:t>
        <a:bodyPr/>
        <a:lstStyle/>
        <a:p>
          <a:endParaRPr lang="en-GB"/>
        </a:p>
      </dgm:t>
    </dgm:pt>
    <dgm:pt modelId="{BE131A47-BD92-4734-A15F-5B219107BED3}">
      <dgm:prSet phldrT="[Text]"/>
      <dgm:spPr/>
      <dgm:t>
        <a:bodyPr/>
        <a:lstStyle/>
        <a:p>
          <a:r>
            <a:rPr lang="en-GB" dirty="0" smtClean="0"/>
            <a:t>EU financial institutions not materially exposed</a:t>
          </a:r>
          <a:endParaRPr lang="en-GB" dirty="0"/>
        </a:p>
      </dgm:t>
    </dgm:pt>
    <dgm:pt modelId="{267A7183-668D-4044-8767-E03743FA9424}" type="parTrans" cxnId="{BF6B7581-A9B4-4D90-98D4-2387D7BC2897}">
      <dgm:prSet/>
      <dgm:spPr/>
      <dgm:t>
        <a:bodyPr/>
        <a:lstStyle/>
        <a:p>
          <a:endParaRPr lang="en-GB"/>
        </a:p>
      </dgm:t>
    </dgm:pt>
    <dgm:pt modelId="{AA6CD538-2EB0-454B-8533-BB2CA345F309}" type="sibTrans" cxnId="{BF6B7581-A9B4-4D90-98D4-2387D7BC2897}">
      <dgm:prSet/>
      <dgm:spPr/>
      <dgm:t>
        <a:bodyPr/>
        <a:lstStyle/>
        <a:p>
          <a:endParaRPr lang="en-GB"/>
        </a:p>
      </dgm:t>
    </dgm:pt>
    <dgm:pt modelId="{261C438B-148E-4086-AD24-C7DA5B3935BC}">
      <dgm:prSet phldrT="[Text]"/>
      <dgm:spPr/>
      <dgm:t>
        <a:bodyPr/>
        <a:lstStyle/>
        <a:p>
          <a:r>
            <a:rPr lang="en-US" dirty="0" smtClean="0">
              <a:sym typeface="Symbol"/>
            </a:rPr>
            <a:t>could reach a scale of operations (global stablecoins) such that they may give rise to financial stability risks (via internal fragilities, links with financial sector)</a:t>
          </a:r>
          <a:endParaRPr lang="en-GB" dirty="0"/>
        </a:p>
      </dgm:t>
    </dgm:pt>
    <dgm:pt modelId="{F96B6E57-C148-4593-8AFE-B01CF6382BC7}" type="parTrans" cxnId="{95294441-F059-48B9-A720-7DC3C5035C13}">
      <dgm:prSet/>
      <dgm:spPr/>
      <dgm:t>
        <a:bodyPr/>
        <a:lstStyle/>
        <a:p>
          <a:endParaRPr lang="en-GB"/>
        </a:p>
      </dgm:t>
    </dgm:pt>
    <dgm:pt modelId="{3580B6BE-271A-4ADF-B7A7-0B1B65AC5F1E}" type="sibTrans" cxnId="{95294441-F059-48B9-A720-7DC3C5035C13}">
      <dgm:prSet/>
      <dgm:spPr/>
      <dgm:t>
        <a:bodyPr/>
        <a:lstStyle/>
        <a:p>
          <a:endParaRPr lang="en-GB"/>
        </a:p>
      </dgm:t>
    </dgm:pt>
    <dgm:pt modelId="{40AA039B-5345-4332-962D-2ED7DFF86D8B}" type="pres">
      <dgm:prSet presAssocID="{9D6EE4A2-988F-4123-AA2C-0118E0D0DA2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6624D9D-3EC3-42CC-891B-4098B0ED5723}" type="pres">
      <dgm:prSet presAssocID="{A9FB71B1-F6D6-49E0-8DF3-57CF5F1C7E5C}" presName="composite" presStyleCnt="0"/>
      <dgm:spPr/>
    </dgm:pt>
    <dgm:pt modelId="{F5762B30-B295-4C93-B3E0-FB01B166F7C0}" type="pres">
      <dgm:prSet presAssocID="{A9FB71B1-F6D6-49E0-8DF3-57CF5F1C7E5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52EA834-570A-4D1E-B95D-8758488FD998}" type="pres">
      <dgm:prSet presAssocID="{A9FB71B1-F6D6-49E0-8DF3-57CF5F1C7E5C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7221880-A58F-444F-9A9A-C948EDEF1242}" type="pres">
      <dgm:prSet presAssocID="{6FA4A480-5997-4A8F-A17D-CE05D50E7478}" presName="space" presStyleCnt="0"/>
      <dgm:spPr/>
    </dgm:pt>
    <dgm:pt modelId="{B4F18792-F152-4B97-958C-27750B3D4734}" type="pres">
      <dgm:prSet presAssocID="{870437BF-3A17-4E1C-BD59-314386F483A5}" presName="composite" presStyleCnt="0"/>
      <dgm:spPr/>
    </dgm:pt>
    <dgm:pt modelId="{CF2471E0-EBFA-4640-96B3-D076BB19DF74}" type="pres">
      <dgm:prSet presAssocID="{870437BF-3A17-4E1C-BD59-314386F483A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F7CA2A-602D-4024-A773-B7B296F7B4EE}" type="pres">
      <dgm:prSet presAssocID="{870437BF-3A17-4E1C-BD59-314386F483A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683AED5-7804-41F7-B35A-0ACBC9AB923F}" type="presOf" srcId="{8EB9B700-0040-4EA9-B9EA-72FD9DB3D9C9}" destId="{1FF7CA2A-602D-4024-A773-B7B296F7B4EE}" srcOrd="0" destOrd="3" presId="urn:microsoft.com/office/officeart/2005/8/layout/hList1"/>
    <dgm:cxn modelId="{E36E6422-8D54-4590-9265-4AE07D239CA1}" type="presOf" srcId="{BE131A47-BD92-4734-A15F-5B219107BED3}" destId="{C52EA834-570A-4D1E-B95D-8758488FD998}" srcOrd="0" destOrd="3" presId="urn:microsoft.com/office/officeart/2005/8/layout/hList1"/>
    <dgm:cxn modelId="{0EAE2941-75EC-4CB2-BCFF-75E782C2D26B}" srcId="{A9FB71B1-F6D6-49E0-8DF3-57CF5F1C7E5C}" destId="{AD0292B4-BD87-4692-B63C-17C046C4345F}" srcOrd="0" destOrd="0" parTransId="{7F0B77E2-9C0C-4FB1-B08A-9A57F816FCCA}" sibTransId="{E6F024C6-D725-47F4-8F0F-353FAB13424F}"/>
    <dgm:cxn modelId="{10DA84D9-8226-4603-84E1-C252BC1B791B}" type="presOf" srcId="{4C85E873-7C97-4615-8D7F-8F91F5FAB2F2}" destId="{1FF7CA2A-602D-4024-A773-B7B296F7B4EE}" srcOrd="0" destOrd="1" presId="urn:microsoft.com/office/officeart/2005/8/layout/hList1"/>
    <dgm:cxn modelId="{8D341D55-059D-4969-B368-638CF9E237C1}" srcId="{A9FB71B1-F6D6-49E0-8DF3-57CF5F1C7E5C}" destId="{8AEC0437-8C87-432F-9C8A-1EC6B0BFC755}" srcOrd="1" destOrd="0" parTransId="{87AB472C-BCF7-4CE5-B456-D65EF7FE4398}" sibTransId="{1AA794F3-EB9A-4235-9E73-8EB5039A9304}"/>
    <dgm:cxn modelId="{1D9DA0EB-EB0D-4D8C-AE1C-ABEEBB83DABA}" type="presOf" srcId="{A9FB71B1-F6D6-49E0-8DF3-57CF5F1C7E5C}" destId="{F5762B30-B295-4C93-B3E0-FB01B166F7C0}" srcOrd="0" destOrd="0" presId="urn:microsoft.com/office/officeart/2005/8/layout/hList1"/>
    <dgm:cxn modelId="{A9C483CA-14E1-4895-8C0E-B92755B3813C}" type="presOf" srcId="{261C438B-148E-4086-AD24-C7DA5B3935BC}" destId="{1FF7CA2A-602D-4024-A773-B7B296F7B4EE}" srcOrd="0" destOrd="2" presId="urn:microsoft.com/office/officeart/2005/8/layout/hList1"/>
    <dgm:cxn modelId="{3C639AC2-6157-47D3-80EA-87D9B98F40A2}" srcId="{9D6EE4A2-988F-4123-AA2C-0118E0D0DA22}" destId="{A9FB71B1-F6D6-49E0-8DF3-57CF5F1C7E5C}" srcOrd="0" destOrd="0" parTransId="{8593DCC7-7B66-44B1-90A4-9CCD8C2CE549}" sibTransId="{6FA4A480-5997-4A8F-A17D-CE05D50E7478}"/>
    <dgm:cxn modelId="{AF1F10FC-E2B0-4A9C-8F15-41D22E50F9D9}" srcId="{870437BF-3A17-4E1C-BD59-314386F483A5}" destId="{A8AB1ACF-3D72-4A11-A282-71E77D1A0571}" srcOrd="0" destOrd="0" parTransId="{8FCB1E8A-583E-49F9-B8AB-BE25C0028E31}" sibTransId="{09807EC4-6AC5-415C-8A0D-7F5BF1D3AEF4}"/>
    <dgm:cxn modelId="{95294441-F059-48B9-A720-7DC3C5035C13}" srcId="{870437BF-3A17-4E1C-BD59-314386F483A5}" destId="{261C438B-148E-4086-AD24-C7DA5B3935BC}" srcOrd="2" destOrd="0" parTransId="{F96B6E57-C148-4593-8AFE-B01CF6382BC7}" sibTransId="{3580B6BE-271A-4ADF-B7A7-0B1B65AC5F1E}"/>
    <dgm:cxn modelId="{A520448F-B45B-4FBA-AB05-7216CE2D3CB3}" srcId="{A9FB71B1-F6D6-49E0-8DF3-57CF5F1C7E5C}" destId="{FFA23840-8D77-4A06-A150-78FB8C665E1F}" srcOrd="2" destOrd="0" parTransId="{1E542032-E9E0-4AF7-A154-6E554240C9E7}" sibTransId="{95FEC775-955A-4310-AE28-F760A1259EEB}"/>
    <dgm:cxn modelId="{46081095-DB42-4DE6-8D4D-34794AA4160E}" type="presOf" srcId="{DBDFD2BE-448F-4E79-907B-EA7A701E01F8}" destId="{C52EA834-570A-4D1E-B95D-8758488FD998}" srcOrd="0" destOrd="4" presId="urn:microsoft.com/office/officeart/2005/8/layout/hList1"/>
    <dgm:cxn modelId="{F7D6C298-BD2A-4851-B75B-5D45881653A3}" type="presOf" srcId="{8AEC0437-8C87-432F-9C8A-1EC6B0BFC755}" destId="{C52EA834-570A-4D1E-B95D-8758488FD998}" srcOrd="0" destOrd="1" presId="urn:microsoft.com/office/officeart/2005/8/layout/hList1"/>
    <dgm:cxn modelId="{72FC36FA-2987-4E8E-AB28-516FA3C8B73B}" type="presOf" srcId="{FFA23840-8D77-4A06-A150-78FB8C665E1F}" destId="{C52EA834-570A-4D1E-B95D-8758488FD998}" srcOrd="0" destOrd="2" presId="urn:microsoft.com/office/officeart/2005/8/layout/hList1"/>
    <dgm:cxn modelId="{0863E79A-4B1A-4B18-9559-AAB376761945}" type="presOf" srcId="{870437BF-3A17-4E1C-BD59-314386F483A5}" destId="{CF2471E0-EBFA-4640-96B3-D076BB19DF74}" srcOrd="0" destOrd="0" presId="urn:microsoft.com/office/officeart/2005/8/layout/hList1"/>
    <dgm:cxn modelId="{F2A1559B-BA79-4E81-8951-F77732E53797}" type="presOf" srcId="{AD0292B4-BD87-4692-B63C-17C046C4345F}" destId="{C52EA834-570A-4D1E-B95D-8758488FD998}" srcOrd="0" destOrd="0" presId="urn:microsoft.com/office/officeart/2005/8/layout/hList1"/>
    <dgm:cxn modelId="{877770FD-559A-45DF-915F-E96988CA55A1}" srcId="{870437BF-3A17-4E1C-BD59-314386F483A5}" destId="{4C85E873-7C97-4615-8D7F-8F91F5FAB2F2}" srcOrd="1" destOrd="0" parTransId="{36D2D682-1EF7-4462-99C1-30AF143266A4}" sibTransId="{B1DAC257-E93E-468A-9DBF-85D6FE0B1964}"/>
    <dgm:cxn modelId="{D09EAC1E-9283-41C0-828C-E4D7E8A3D182}" srcId="{9D6EE4A2-988F-4123-AA2C-0118E0D0DA22}" destId="{870437BF-3A17-4E1C-BD59-314386F483A5}" srcOrd="1" destOrd="0" parTransId="{5C7D3100-8D26-4536-9582-C477F766C8A9}" sibTransId="{49C95871-4A85-40E6-83F4-54089780517C}"/>
    <dgm:cxn modelId="{99E59AB1-97CA-41EC-AD84-B347199F103D}" type="presOf" srcId="{9D6EE4A2-988F-4123-AA2C-0118E0D0DA22}" destId="{40AA039B-5345-4332-962D-2ED7DFF86D8B}" srcOrd="0" destOrd="0" presId="urn:microsoft.com/office/officeart/2005/8/layout/hList1"/>
    <dgm:cxn modelId="{F76DB503-3737-4471-B861-1A0D8E32375D}" srcId="{A9FB71B1-F6D6-49E0-8DF3-57CF5F1C7E5C}" destId="{DBDFD2BE-448F-4E79-907B-EA7A701E01F8}" srcOrd="4" destOrd="0" parTransId="{175C29EE-21E4-427C-85AA-FF3E2F083D08}" sibTransId="{43E9B4B5-D64F-40B4-8B8B-79DB0DAA1762}"/>
    <dgm:cxn modelId="{6FD2B918-5230-4332-9A9E-7032C432EA78}" srcId="{870437BF-3A17-4E1C-BD59-314386F483A5}" destId="{8EB9B700-0040-4EA9-B9EA-72FD9DB3D9C9}" srcOrd="3" destOrd="0" parTransId="{913E72F6-3C38-4C49-9B72-D0FA23EDEDF7}" sibTransId="{77CE43F3-CEB2-4D44-BDEB-0469D4403944}"/>
    <dgm:cxn modelId="{330077D3-E562-4B3E-A17B-390FB20F2BFA}" type="presOf" srcId="{A8AB1ACF-3D72-4A11-A282-71E77D1A0571}" destId="{1FF7CA2A-602D-4024-A773-B7B296F7B4EE}" srcOrd="0" destOrd="0" presId="urn:microsoft.com/office/officeart/2005/8/layout/hList1"/>
    <dgm:cxn modelId="{BF6B7581-A9B4-4D90-98D4-2387D7BC2897}" srcId="{A9FB71B1-F6D6-49E0-8DF3-57CF5F1C7E5C}" destId="{BE131A47-BD92-4734-A15F-5B219107BED3}" srcOrd="3" destOrd="0" parTransId="{267A7183-668D-4044-8767-E03743FA9424}" sibTransId="{AA6CD538-2EB0-454B-8533-BB2CA345F309}"/>
    <dgm:cxn modelId="{D5A3B9F5-DB6E-4C16-BD9D-52B704B05148}" type="presParOf" srcId="{40AA039B-5345-4332-962D-2ED7DFF86D8B}" destId="{B6624D9D-3EC3-42CC-891B-4098B0ED5723}" srcOrd="0" destOrd="0" presId="urn:microsoft.com/office/officeart/2005/8/layout/hList1"/>
    <dgm:cxn modelId="{5AE68F19-9F43-4AD9-A4AD-009901A0A872}" type="presParOf" srcId="{B6624D9D-3EC3-42CC-891B-4098B0ED5723}" destId="{F5762B30-B295-4C93-B3E0-FB01B166F7C0}" srcOrd="0" destOrd="0" presId="urn:microsoft.com/office/officeart/2005/8/layout/hList1"/>
    <dgm:cxn modelId="{541F587A-035D-4D24-975B-38D44EA3D5A6}" type="presParOf" srcId="{B6624D9D-3EC3-42CC-891B-4098B0ED5723}" destId="{C52EA834-570A-4D1E-B95D-8758488FD998}" srcOrd="1" destOrd="0" presId="urn:microsoft.com/office/officeart/2005/8/layout/hList1"/>
    <dgm:cxn modelId="{22AFF3EA-DAC6-49FC-A6E3-8A836DAF539A}" type="presParOf" srcId="{40AA039B-5345-4332-962D-2ED7DFF86D8B}" destId="{37221880-A58F-444F-9A9A-C948EDEF1242}" srcOrd="1" destOrd="0" presId="urn:microsoft.com/office/officeart/2005/8/layout/hList1"/>
    <dgm:cxn modelId="{7A3ABCE9-9FA8-45E1-A1D7-8E0205684E65}" type="presParOf" srcId="{40AA039B-5345-4332-962D-2ED7DFF86D8B}" destId="{B4F18792-F152-4B97-958C-27750B3D4734}" srcOrd="2" destOrd="0" presId="urn:microsoft.com/office/officeart/2005/8/layout/hList1"/>
    <dgm:cxn modelId="{F9EF4FDE-0FC4-403D-A199-609293FF1921}" type="presParOf" srcId="{B4F18792-F152-4B97-958C-27750B3D4734}" destId="{CF2471E0-EBFA-4640-96B3-D076BB19DF74}" srcOrd="0" destOrd="0" presId="urn:microsoft.com/office/officeart/2005/8/layout/hList1"/>
    <dgm:cxn modelId="{DD7D67E1-F776-46CE-B803-71B599CD75B8}" type="presParOf" srcId="{B4F18792-F152-4B97-958C-27750B3D4734}" destId="{1FF7CA2A-602D-4024-A773-B7B296F7B4E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3339C6-C471-4C5D-B94F-86F65FF63793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10F6B107-C0F9-4BB0-8420-A3EAF1293BBC}">
      <dgm:prSet phldrT="[Text]"/>
      <dgm:spPr/>
      <dgm:t>
        <a:bodyPr/>
        <a:lstStyle/>
        <a:p>
          <a:pPr rtl="0"/>
          <a:r>
            <a:rPr lang="en-GB" u="none" strike="noStrike" dirty="0" smtClean="0">
              <a:effectLst/>
            </a:rPr>
            <a:t>Systemically important payment system </a:t>
          </a:r>
        </a:p>
        <a:p>
          <a:pPr rtl="0"/>
          <a:r>
            <a:rPr lang="en-GB" u="none" strike="noStrike" dirty="0" smtClean="0">
              <a:effectLst/>
            </a:rPr>
            <a:t>or</a:t>
          </a:r>
          <a:br>
            <a:rPr lang="en-GB" u="none" strike="noStrike" dirty="0" smtClean="0">
              <a:effectLst/>
            </a:rPr>
          </a:br>
          <a:r>
            <a:rPr lang="en-GB" u="none" strike="noStrike" dirty="0" smtClean="0">
              <a:effectLst/>
            </a:rPr>
            <a:t>Retail payment system </a:t>
          </a:r>
          <a:endParaRPr lang="en-GB" dirty="0"/>
        </a:p>
      </dgm:t>
    </dgm:pt>
    <dgm:pt modelId="{107F84C7-BE39-41D2-A623-3B8FB91E6A19}" type="parTrans" cxnId="{28B66793-2EE6-4B12-9CB2-AC828347C807}">
      <dgm:prSet/>
      <dgm:spPr/>
      <dgm:t>
        <a:bodyPr/>
        <a:lstStyle/>
        <a:p>
          <a:endParaRPr lang="en-GB"/>
        </a:p>
      </dgm:t>
    </dgm:pt>
    <dgm:pt modelId="{9E4ACB42-C026-4218-A81F-E69B12D5D8B7}" type="sibTrans" cxnId="{28B66793-2EE6-4B12-9CB2-AC828347C807}">
      <dgm:prSet/>
      <dgm:spPr/>
      <dgm:t>
        <a:bodyPr/>
        <a:lstStyle/>
        <a:p>
          <a:endParaRPr lang="en-GB"/>
        </a:p>
      </dgm:t>
    </dgm:pt>
    <dgm:pt modelId="{18AFDDF9-BA43-4E4D-9708-E97CFEA0B567}">
      <dgm:prSet phldrT="[Text]"/>
      <dgm:spPr/>
      <dgm:t>
        <a:bodyPr/>
        <a:lstStyle/>
        <a:p>
          <a:pPr rtl="0"/>
          <a:r>
            <a:rPr lang="en-GB" altLang="en-US" smtClean="0"/>
            <a:t>Payment system</a:t>
          </a:r>
          <a:endParaRPr lang="en-GB" dirty="0"/>
        </a:p>
      </dgm:t>
    </dgm:pt>
    <dgm:pt modelId="{57728C02-73F2-42FD-9282-573FA160DE1B}" type="parTrans" cxnId="{2893B66D-0E72-48F5-AA8C-B55D393BD423}">
      <dgm:prSet/>
      <dgm:spPr/>
      <dgm:t>
        <a:bodyPr/>
        <a:lstStyle/>
        <a:p>
          <a:endParaRPr lang="en-GB"/>
        </a:p>
      </dgm:t>
    </dgm:pt>
    <dgm:pt modelId="{A387AB68-F961-4355-8DFB-9F6E7F77A11C}" type="sibTrans" cxnId="{2893B66D-0E72-48F5-AA8C-B55D393BD423}">
      <dgm:prSet/>
      <dgm:spPr/>
      <dgm:t>
        <a:bodyPr/>
        <a:lstStyle/>
        <a:p>
          <a:endParaRPr lang="en-GB"/>
        </a:p>
      </dgm:t>
    </dgm:pt>
    <dgm:pt modelId="{9F2B5D61-EB28-426A-8953-F593CE0E3E77}">
      <dgm:prSet phldrT="[Text]"/>
      <dgm:spPr/>
      <dgm:t>
        <a:bodyPr/>
        <a:lstStyle/>
        <a:p>
          <a:pPr rtl="0"/>
          <a:r>
            <a:rPr lang="en-GB" smtClean="0"/>
            <a:t>Payment scheme</a:t>
          </a:r>
          <a:endParaRPr lang="en-GB" dirty="0"/>
        </a:p>
      </dgm:t>
    </dgm:pt>
    <dgm:pt modelId="{C43B6C77-3FB4-43B8-A449-5DE3FF46ED95}" type="parTrans" cxnId="{42230855-4E43-47C5-AB3D-B52DF3CD760D}">
      <dgm:prSet/>
      <dgm:spPr/>
      <dgm:t>
        <a:bodyPr/>
        <a:lstStyle/>
        <a:p>
          <a:endParaRPr lang="en-GB"/>
        </a:p>
      </dgm:t>
    </dgm:pt>
    <dgm:pt modelId="{5CBF1A83-7DB6-49CF-828B-02F1369564CC}" type="sibTrans" cxnId="{42230855-4E43-47C5-AB3D-B52DF3CD760D}">
      <dgm:prSet/>
      <dgm:spPr/>
      <dgm:t>
        <a:bodyPr/>
        <a:lstStyle/>
        <a:p>
          <a:endParaRPr lang="en-GB"/>
        </a:p>
      </dgm:t>
    </dgm:pt>
    <dgm:pt modelId="{8BDAD042-D513-4948-B3D3-B29C7E7CCA32}">
      <dgm:prSet phldrT="[Text]"/>
      <dgm:spPr/>
      <dgm:t>
        <a:bodyPr/>
        <a:lstStyle/>
        <a:p>
          <a:pPr rtl="0"/>
          <a:r>
            <a:rPr lang="en-GB" dirty="0" smtClean="0"/>
            <a:t>Eurosystem oversight standards for payment instruments</a:t>
          </a:r>
        </a:p>
      </dgm:t>
    </dgm:pt>
    <dgm:pt modelId="{7767E252-8A5A-493F-BE96-A18A21537BC1}" type="parTrans" cxnId="{0044ECB5-D8D9-4490-BF44-615FA7E95D15}">
      <dgm:prSet/>
      <dgm:spPr/>
      <dgm:t>
        <a:bodyPr/>
        <a:lstStyle/>
        <a:p>
          <a:endParaRPr lang="en-GB"/>
        </a:p>
      </dgm:t>
    </dgm:pt>
    <dgm:pt modelId="{8F39E9E6-D7F5-4355-9028-48DAB7CA8617}" type="sibTrans" cxnId="{0044ECB5-D8D9-4490-BF44-615FA7E95D15}">
      <dgm:prSet/>
      <dgm:spPr/>
      <dgm:t>
        <a:bodyPr/>
        <a:lstStyle/>
        <a:p>
          <a:endParaRPr lang="en-GB"/>
        </a:p>
      </dgm:t>
    </dgm:pt>
    <dgm:pt modelId="{6B27CF13-1932-4382-8A07-936F74369038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dirty="0" smtClean="0"/>
            <a:t>Eurosystem oversight framework for electronic Payment Instruments, Schemes and Arrangements </a:t>
          </a:r>
          <a:endParaRPr lang="en-GB" dirty="0"/>
        </a:p>
      </dgm:t>
    </dgm:pt>
    <dgm:pt modelId="{97DB7722-3D6D-482F-9864-E34C697376AC}" type="parTrans" cxnId="{56B1308B-D45D-4C9A-AA71-578F6DB568A5}">
      <dgm:prSet/>
      <dgm:spPr/>
      <dgm:t>
        <a:bodyPr/>
        <a:lstStyle/>
        <a:p>
          <a:endParaRPr lang="en-GB"/>
        </a:p>
      </dgm:t>
    </dgm:pt>
    <dgm:pt modelId="{AD628879-F820-4B24-A114-0DA271399A54}" type="sibTrans" cxnId="{56B1308B-D45D-4C9A-AA71-578F6DB568A5}">
      <dgm:prSet/>
      <dgm:spPr/>
      <dgm:t>
        <a:bodyPr/>
        <a:lstStyle/>
        <a:p>
          <a:endParaRPr lang="en-GB"/>
        </a:p>
      </dgm:t>
    </dgm:pt>
    <dgm:pt modelId="{6FEFE2DB-67BB-48A9-9D5E-88F4CDE38CEC}">
      <dgm:prSet phldrT="[Text]"/>
      <dgm:spPr/>
      <dgm:t>
        <a:bodyPr/>
        <a:lstStyle/>
        <a:p>
          <a:pPr rtl="0"/>
          <a:r>
            <a:rPr lang="en-GB" dirty="0" smtClean="0">
              <a:sym typeface="Wingdings" panose="05000000000000000000" pitchFamily="2" charset="2"/>
            </a:rPr>
            <a:t></a:t>
          </a:r>
          <a:r>
            <a:rPr lang="en-GB" dirty="0" smtClean="0"/>
            <a:t>E-money or “other payment instrument that is used SEPA-wide”</a:t>
          </a:r>
          <a:endParaRPr lang="en-GB" dirty="0"/>
        </a:p>
      </dgm:t>
    </dgm:pt>
    <dgm:pt modelId="{ECE42513-3449-4B87-ABE9-C51D2F3A832C}" type="parTrans" cxnId="{82023AC2-111D-4CF2-A11E-6639E4E6E52D}">
      <dgm:prSet/>
      <dgm:spPr/>
      <dgm:t>
        <a:bodyPr/>
        <a:lstStyle/>
        <a:p>
          <a:endParaRPr lang="en-GB"/>
        </a:p>
      </dgm:t>
    </dgm:pt>
    <dgm:pt modelId="{BB06AC8D-7C16-4690-B6C2-F5A0C00E0E00}" type="sibTrans" cxnId="{82023AC2-111D-4CF2-A11E-6639E4E6E52D}">
      <dgm:prSet/>
      <dgm:spPr/>
      <dgm:t>
        <a:bodyPr/>
        <a:lstStyle/>
        <a:p>
          <a:endParaRPr lang="en-GB"/>
        </a:p>
      </dgm:t>
    </dgm:pt>
    <dgm:pt modelId="{79A4A6B2-637D-406E-A93C-D4F743E12BDC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smtClean="0">
              <a:effectLst/>
            </a:rPr>
            <a:t>“</a:t>
          </a:r>
          <a:r>
            <a:rPr lang="en-GB" u="none" smtClean="0">
              <a:effectLst/>
            </a:rPr>
            <a:t>digital payment tokens</a:t>
          </a:r>
          <a:r>
            <a:rPr lang="en-GB" smtClean="0">
              <a:effectLst/>
            </a:rPr>
            <a:t>” </a:t>
          </a:r>
          <a:endParaRPr lang="en-GB" dirty="0"/>
        </a:p>
      </dgm:t>
    </dgm:pt>
    <dgm:pt modelId="{F35A4AE7-B112-4FCD-8FFC-EC31073BDC45}" type="parTrans" cxnId="{4C0A089C-3E98-409B-B98C-797B1BD6E7F3}">
      <dgm:prSet/>
      <dgm:spPr/>
      <dgm:t>
        <a:bodyPr/>
        <a:lstStyle/>
        <a:p>
          <a:endParaRPr lang="en-GB"/>
        </a:p>
      </dgm:t>
    </dgm:pt>
    <dgm:pt modelId="{747891B5-6EB2-434E-AFCB-226B357D4879}" type="sibTrans" cxnId="{4C0A089C-3E98-409B-B98C-797B1BD6E7F3}">
      <dgm:prSet/>
      <dgm:spPr/>
      <dgm:t>
        <a:bodyPr/>
        <a:lstStyle/>
        <a:p>
          <a:endParaRPr lang="en-GB"/>
        </a:p>
      </dgm:t>
    </dgm:pt>
    <dgm:pt modelId="{5D6B7C57-F8CC-464C-9AA1-0474B93A1459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GB" dirty="0" smtClean="0">
              <a:latin typeface="+mn-lt"/>
              <a:ea typeface="+mn-ea"/>
              <a:cs typeface="+mn-cs"/>
            </a:rPr>
            <a:t>Potential clarifications on the definitions and expectations</a:t>
          </a:r>
          <a:endParaRPr lang="en-GB" dirty="0"/>
        </a:p>
      </dgm:t>
    </dgm:pt>
    <dgm:pt modelId="{49EEF433-53E7-47D6-83BE-A60DECD75D6B}" type="parTrans" cxnId="{694EA7C1-4A9D-41E5-A30C-E1F404CC767D}">
      <dgm:prSet/>
      <dgm:spPr/>
      <dgm:t>
        <a:bodyPr/>
        <a:lstStyle/>
        <a:p>
          <a:endParaRPr lang="en-GB"/>
        </a:p>
      </dgm:t>
    </dgm:pt>
    <dgm:pt modelId="{A39D2F7F-EEE3-4FA7-9993-258126311EF2}" type="sibTrans" cxnId="{694EA7C1-4A9D-41E5-A30C-E1F404CC767D}">
      <dgm:prSet/>
      <dgm:spPr/>
      <dgm:t>
        <a:bodyPr/>
        <a:lstStyle/>
        <a:p>
          <a:endParaRPr lang="en-GB"/>
        </a:p>
      </dgm:t>
    </dgm:pt>
    <dgm:pt modelId="{042E7FCC-C6DF-484B-815D-300A23448806}" type="pres">
      <dgm:prSet presAssocID="{783339C6-C471-4C5D-B94F-86F65FF6379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5F17A236-3656-4326-8BF2-CE2ACA36340B}" type="pres">
      <dgm:prSet presAssocID="{9F2B5D61-EB28-426A-8953-F593CE0E3E77}" presName="vertOne" presStyleCnt="0"/>
      <dgm:spPr/>
    </dgm:pt>
    <dgm:pt modelId="{AE66C3CB-BED0-4AE9-9487-607185388CF5}" type="pres">
      <dgm:prSet presAssocID="{9F2B5D61-EB28-426A-8953-F593CE0E3E77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0AAA71B-07AE-4A5A-9F46-F447A70CAF0D}" type="pres">
      <dgm:prSet presAssocID="{9F2B5D61-EB28-426A-8953-F593CE0E3E77}" presName="parTransOne" presStyleCnt="0"/>
      <dgm:spPr/>
    </dgm:pt>
    <dgm:pt modelId="{C9412E28-786C-4BDC-A1CE-6AAC9597EEE5}" type="pres">
      <dgm:prSet presAssocID="{9F2B5D61-EB28-426A-8953-F593CE0E3E77}" presName="horzOne" presStyleCnt="0"/>
      <dgm:spPr/>
    </dgm:pt>
    <dgm:pt modelId="{9A895432-0F66-43BE-8BB3-7C978BAF96EF}" type="pres">
      <dgm:prSet presAssocID="{8BDAD042-D513-4948-B3D3-B29C7E7CCA32}" presName="vertTwo" presStyleCnt="0"/>
      <dgm:spPr/>
    </dgm:pt>
    <dgm:pt modelId="{7CAB7074-94F9-455D-9305-EE4DA79B0F4A}" type="pres">
      <dgm:prSet presAssocID="{8BDAD042-D513-4948-B3D3-B29C7E7CCA32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FF82D4D-65BF-4FB6-981F-962E6ACBB834}" type="pres">
      <dgm:prSet presAssocID="{8BDAD042-D513-4948-B3D3-B29C7E7CCA32}" presName="parTransTwo" presStyleCnt="0"/>
      <dgm:spPr/>
    </dgm:pt>
    <dgm:pt modelId="{9E54AB41-B19D-47A3-9428-F0E59E0CC1D7}" type="pres">
      <dgm:prSet presAssocID="{8BDAD042-D513-4948-B3D3-B29C7E7CCA32}" presName="horzTwo" presStyleCnt="0"/>
      <dgm:spPr/>
    </dgm:pt>
    <dgm:pt modelId="{4FA5C898-BB55-493C-B903-2E68957EF723}" type="pres">
      <dgm:prSet presAssocID="{6FEFE2DB-67BB-48A9-9D5E-88F4CDE38CEC}" presName="vertThree" presStyleCnt="0"/>
      <dgm:spPr/>
    </dgm:pt>
    <dgm:pt modelId="{DA8584E1-41BA-4967-ACAC-96FA8F2E2ED2}" type="pres">
      <dgm:prSet presAssocID="{6FEFE2DB-67BB-48A9-9D5E-88F4CDE38CEC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EA897077-229F-4D8B-B40A-1C525E23405F}" type="pres">
      <dgm:prSet presAssocID="{6FEFE2DB-67BB-48A9-9D5E-88F4CDE38CEC}" presName="horzThree" presStyleCnt="0"/>
      <dgm:spPr/>
    </dgm:pt>
    <dgm:pt modelId="{FE169F16-14E4-4F6A-B13E-7CF911A1EEB4}" type="pres">
      <dgm:prSet presAssocID="{8F39E9E6-D7F5-4355-9028-48DAB7CA8617}" presName="sibSpaceTwo" presStyleCnt="0"/>
      <dgm:spPr/>
    </dgm:pt>
    <dgm:pt modelId="{BF4C17F5-EE5D-4386-B378-0345E30F3F9A}" type="pres">
      <dgm:prSet presAssocID="{6B27CF13-1932-4382-8A07-936F74369038}" presName="vertTwo" presStyleCnt="0"/>
      <dgm:spPr/>
    </dgm:pt>
    <dgm:pt modelId="{B00B95D7-0171-412A-B7A4-F89AFFE1379B}" type="pres">
      <dgm:prSet presAssocID="{6B27CF13-1932-4382-8A07-936F74369038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6712136-732F-44BA-8EA9-96C15482E232}" type="pres">
      <dgm:prSet presAssocID="{6B27CF13-1932-4382-8A07-936F74369038}" presName="parTransTwo" presStyleCnt="0"/>
      <dgm:spPr/>
    </dgm:pt>
    <dgm:pt modelId="{CCA66EE6-3FAF-4BF0-B71D-76A4FAE0430A}" type="pres">
      <dgm:prSet presAssocID="{6B27CF13-1932-4382-8A07-936F74369038}" presName="horzTwo" presStyleCnt="0"/>
      <dgm:spPr/>
    </dgm:pt>
    <dgm:pt modelId="{8C4F5238-1F44-4933-899C-FD6D90E67129}" type="pres">
      <dgm:prSet presAssocID="{79A4A6B2-637D-406E-A93C-D4F743E12BDC}" presName="vertThree" presStyleCnt="0"/>
      <dgm:spPr/>
    </dgm:pt>
    <dgm:pt modelId="{0BCEF175-46A6-4586-9A81-90E27944240C}" type="pres">
      <dgm:prSet presAssocID="{79A4A6B2-637D-406E-A93C-D4F743E12BDC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AD7DCD6-DFF5-46B3-BE0A-D814585E09C1}" type="pres">
      <dgm:prSet presAssocID="{79A4A6B2-637D-406E-A93C-D4F743E12BDC}" presName="horzThree" presStyleCnt="0"/>
      <dgm:spPr/>
    </dgm:pt>
    <dgm:pt modelId="{7BF9BD43-8139-4177-BEFC-7C93D0D325B0}" type="pres">
      <dgm:prSet presAssocID="{5CBF1A83-7DB6-49CF-828B-02F1369564CC}" presName="sibSpaceOne" presStyleCnt="0"/>
      <dgm:spPr/>
    </dgm:pt>
    <dgm:pt modelId="{8E71A246-BC3E-4AE8-BE21-899B4C704317}" type="pres">
      <dgm:prSet presAssocID="{18AFDDF9-BA43-4E4D-9708-E97CFEA0B567}" presName="vertOne" presStyleCnt="0"/>
      <dgm:spPr/>
    </dgm:pt>
    <dgm:pt modelId="{E0697E26-CC5A-458D-96F2-55A2F79F9197}" type="pres">
      <dgm:prSet presAssocID="{18AFDDF9-BA43-4E4D-9708-E97CFEA0B567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8795B56-3593-4012-8562-7A457B17EA9E}" type="pres">
      <dgm:prSet presAssocID="{18AFDDF9-BA43-4E4D-9708-E97CFEA0B567}" presName="parTransOne" presStyleCnt="0"/>
      <dgm:spPr/>
    </dgm:pt>
    <dgm:pt modelId="{163968BD-4697-4BA2-99D5-D2584C6B7C9D}" type="pres">
      <dgm:prSet presAssocID="{18AFDDF9-BA43-4E4D-9708-E97CFEA0B567}" presName="horzOne" presStyleCnt="0"/>
      <dgm:spPr/>
    </dgm:pt>
    <dgm:pt modelId="{2D88E38B-7B1A-4C97-8845-978AB2E12E03}" type="pres">
      <dgm:prSet presAssocID="{10F6B107-C0F9-4BB0-8420-A3EAF1293BBC}" presName="vertTwo" presStyleCnt="0"/>
      <dgm:spPr/>
    </dgm:pt>
    <dgm:pt modelId="{0EA68153-DB01-45CC-B763-DE3CC955BD49}" type="pres">
      <dgm:prSet presAssocID="{10F6B107-C0F9-4BB0-8420-A3EAF1293BBC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FB03DA7-13C8-4B79-BA95-319AF5F5484D}" type="pres">
      <dgm:prSet presAssocID="{10F6B107-C0F9-4BB0-8420-A3EAF1293BBC}" presName="horzTwo" presStyleCnt="0"/>
      <dgm:spPr/>
    </dgm:pt>
    <dgm:pt modelId="{02B737E9-E3E4-4F6A-96C7-960542DA7C73}" type="pres">
      <dgm:prSet presAssocID="{9E4ACB42-C026-4218-A81F-E69B12D5D8B7}" presName="sibSpaceTwo" presStyleCnt="0"/>
      <dgm:spPr/>
    </dgm:pt>
    <dgm:pt modelId="{DC95D24D-171B-45C8-9B3E-DFC98DB2747B}" type="pres">
      <dgm:prSet presAssocID="{5D6B7C57-F8CC-464C-9AA1-0474B93A1459}" presName="vertTwo" presStyleCnt="0"/>
      <dgm:spPr/>
    </dgm:pt>
    <dgm:pt modelId="{5B245D46-219E-4061-9F63-44F0F1A9D9F3}" type="pres">
      <dgm:prSet presAssocID="{5D6B7C57-F8CC-464C-9AA1-0474B93A1459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221C574-D8CB-4815-BFF0-75E022993E35}" type="pres">
      <dgm:prSet presAssocID="{5D6B7C57-F8CC-464C-9AA1-0474B93A1459}" presName="horzTwo" presStyleCnt="0"/>
      <dgm:spPr/>
    </dgm:pt>
  </dgm:ptLst>
  <dgm:cxnLst>
    <dgm:cxn modelId="{82023AC2-111D-4CF2-A11E-6639E4E6E52D}" srcId="{8BDAD042-D513-4948-B3D3-B29C7E7CCA32}" destId="{6FEFE2DB-67BB-48A9-9D5E-88F4CDE38CEC}" srcOrd="0" destOrd="0" parTransId="{ECE42513-3449-4B87-ABE9-C51D2F3A832C}" sibTransId="{BB06AC8D-7C16-4690-B6C2-F5A0C00E0E00}"/>
    <dgm:cxn modelId="{959E8B7A-6B6C-421B-A119-F43C85551004}" type="presOf" srcId="{79A4A6B2-637D-406E-A93C-D4F743E12BDC}" destId="{0BCEF175-46A6-4586-9A81-90E27944240C}" srcOrd="0" destOrd="0" presId="urn:microsoft.com/office/officeart/2005/8/layout/hierarchy4"/>
    <dgm:cxn modelId="{CF938683-2F13-494D-951C-C4CD40262749}" type="presOf" srcId="{10F6B107-C0F9-4BB0-8420-A3EAF1293BBC}" destId="{0EA68153-DB01-45CC-B763-DE3CC955BD49}" srcOrd="0" destOrd="0" presId="urn:microsoft.com/office/officeart/2005/8/layout/hierarchy4"/>
    <dgm:cxn modelId="{0044ECB5-D8D9-4490-BF44-615FA7E95D15}" srcId="{9F2B5D61-EB28-426A-8953-F593CE0E3E77}" destId="{8BDAD042-D513-4948-B3D3-B29C7E7CCA32}" srcOrd="0" destOrd="0" parTransId="{7767E252-8A5A-493F-BE96-A18A21537BC1}" sibTransId="{8F39E9E6-D7F5-4355-9028-48DAB7CA8617}"/>
    <dgm:cxn modelId="{42230855-4E43-47C5-AB3D-B52DF3CD760D}" srcId="{783339C6-C471-4C5D-B94F-86F65FF63793}" destId="{9F2B5D61-EB28-426A-8953-F593CE0E3E77}" srcOrd="0" destOrd="0" parTransId="{C43B6C77-3FB4-43B8-A449-5DE3FF46ED95}" sibTransId="{5CBF1A83-7DB6-49CF-828B-02F1369564CC}"/>
    <dgm:cxn modelId="{4C0A089C-3E98-409B-B98C-797B1BD6E7F3}" srcId="{6B27CF13-1932-4382-8A07-936F74369038}" destId="{79A4A6B2-637D-406E-A93C-D4F743E12BDC}" srcOrd="0" destOrd="0" parTransId="{F35A4AE7-B112-4FCD-8FFC-EC31073BDC45}" sibTransId="{747891B5-6EB2-434E-AFCB-226B357D4879}"/>
    <dgm:cxn modelId="{19D0E915-C7E2-4E47-B005-171A7BE32FEF}" type="presOf" srcId="{18AFDDF9-BA43-4E4D-9708-E97CFEA0B567}" destId="{E0697E26-CC5A-458D-96F2-55A2F79F9197}" srcOrd="0" destOrd="0" presId="urn:microsoft.com/office/officeart/2005/8/layout/hierarchy4"/>
    <dgm:cxn modelId="{AF2002DC-3C18-4502-B593-DCA47D045C79}" type="presOf" srcId="{5D6B7C57-F8CC-464C-9AA1-0474B93A1459}" destId="{5B245D46-219E-4061-9F63-44F0F1A9D9F3}" srcOrd="0" destOrd="0" presId="urn:microsoft.com/office/officeart/2005/8/layout/hierarchy4"/>
    <dgm:cxn modelId="{948B8F59-45DA-4891-9A08-C8F03B3D28F8}" type="presOf" srcId="{9F2B5D61-EB28-426A-8953-F593CE0E3E77}" destId="{AE66C3CB-BED0-4AE9-9487-607185388CF5}" srcOrd="0" destOrd="0" presId="urn:microsoft.com/office/officeart/2005/8/layout/hierarchy4"/>
    <dgm:cxn modelId="{2893B66D-0E72-48F5-AA8C-B55D393BD423}" srcId="{783339C6-C471-4C5D-B94F-86F65FF63793}" destId="{18AFDDF9-BA43-4E4D-9708-E97CFEA0B567}" srcOrd="1" destOrd="0" parTransId="{57728C02-73F2-42FD-9282-573FA160DE1B}" sibTransId="{A387AB68-F961-4355-8DFB-9F6E7F77A11C}"/>
    <dgm:cxn modelId="{56B1308B-D45D-4C9A-AA71-578F6DB568A5}" srcId="{9F2B5D61-EB28-426A-8953-F593CE0E3E77}" destId="{6B27CF13-1932-4382-8A07-936F74369038}" srcOrd="1" destOrd="0" parTransId="{97DB7722-3D6D-482F-9864-E34C697376AC}" sibTransId="{AD628879-F820-4B24-A114-0DA271399A54}"/>
    <dgm:cxn modelId="{28B66793-2EE6-4B12-9CB2-AC828347C807}" srcId="{18AFDDF9-BA43-4E4D-9708-E97CFEA0B567}" destId="{10F6B107-C0F9-4BB0-8420-A3EAF1293BBC}" srcOrd="0" destOrd="0" parTransId="{107F84C7-BE39-41D2-A623-3B8FB91E6A19}" sibTransId="{9E4ACB42-C026-4218-A81F-E69B12D5D8B7}"/>
    <dgm:cxn modelId="{288BFB15-7DA6-4FD2-826A-B0CFBB6B8EC0}" type="presOf" srcId="{783339C6-C471-4C5D-B94F-86F65FF63793}" destId="{042E7FCC-C6DF-484B-815D-300A23448806}" srcOrd="0" destOrd="0" presId="urn:microsoft.com/office/officeart/2005/8/layout/hierarchy4"/>
    <dgm:cxn modelId="{7D69FA44-743A-43FC-9AC6-A363E4751347}" type="presOf" srcId="{6FEFE2DB-67BB-48A9-9D5E-88F4CDE38CEC}" destId="{DA8584E1-41BA-4967-ACAC-96FA8F2E2ED2}" srcOrd="0" destOrd="0" presId="urn:microsoft.com/office/officeart/2005/8/layout/hierarchy4"/>
    <dgm:cxn modelId="{15A930B5-15F6-45D2-A5B4-3852C69F7BC6}" type="presOf" srcId="{6B27CF13-1932-4382-8A07-936F74369038}" destId="{B00B95D7-0171-412A-B7A4-F89AFFE1379B}" srcOrd="0" destOrd="0" presId="urn:microsoft.com/office/officeart/2005/8/layout/hierarchy4"/>
    <dgm:cxn modelId="{694EA7C1-4A9D-41E5-A30C-E1F404CC767D}" srcId="{18AFDDF9-BA43-4E4D-9708-E97CFEA0B567}" destId="{5D6B7C57-F8CC-464C-9AA1-0474B93A1459}" srcOrd="1" destOrd="0" parTransId="{49EEF433-53E7-47D6-83BE-A60DECD75D6B}" sibTransId="{A39D2F7F-EEE3-4FA7-9993-258126311EF2}"/>
    <dgm:cxn modelId="{BB665BC6-E216-4B20-878D-785D2FF381A2}" type="presOf" srcId="{8BDAD042-D513-4948-B3D3-B29C7E7CCA32}" destId="{7CAB7074-94F9-455D-9305-EE4DA79B0F4A}" srcOrd="0" destOrd="0" presId="urn:microsoft.com/office/officeart/2005/8/layout/hierarchy4"/>
    <dgm:cxn modelId="{4A290AAB-8DB8-4B6D-8523-74E96F70C2AB}" type="presParOf" srcId="{042E7FCC-C6DF-484B-815D-300A23448806}" destId="{5F17A236-3656-4326-8BF2-CE2ACA36340B}" srcOrd="0" destOrd="0" presId="urn:microsoft.com/office/officeart/2005/8/layout/hierarchy4"/>
    <dgm:cxn modelId="{46C063F0-6582-4F21-B729-A677DA6B4C47}" type="presParOf" srcId="{5F17A236-3656-4326-8BF2-CE2ACA36340B}" destId="{AE66C3CB-BED0-4AE9-9487-607185388CF5}" srcOrd="0" destOrd="0" presId="urn:microsoft.com/office/officeart/2005/8/layout/hierarchy4"/>
    <dgm:cxn modelId="{FC2B45C4-9BA1-4E27-838F-DBD711AFA078}" type="presParOf" srcId="{5F17A236-3656-4326-8BF2-CE2ACA36340B}" destId="{A0AAA71B-07AE-4A5A-9F46-F447A70CAF0D}" srcOrd="1" destOrd="0" presId="urn:microsoft.com/office/officeart/2005/8/layout/hierarchy4"/>
    <dgm:cxn modelId="{2B2A1AD6-9C74-4CD2-B6BA-B2A2E6D6A705}" type="presParOf" srcId="{5F17A236-3656-4326-8BF2-CE2ACA36340B}" destId="{C9412E28-786C-4BDC-A1CE-6AAC9597EEE5}" srcOrd="2" destOrd="0" presId="urn:microsoft.com/office/officeart/2005/8/layout/hierarchy4"/>
    <dgm:cxn modelId="{CD505E29-CA4D-4BA2-9007-F615DC18DFA2}" type="presParOf" srcId="{C9412E28-786C-4BDC-A1CE-6AAC9597EEE5}" destId="{9A895432-0F66-43BE-8BB3-7C978BAF96EF}" srcOrd="0" destOrd="0" presId="urn:microsoft.com/office/officeart/2005/8/layout/hierarchy4"/>
    <dgm:cxn modelId="{5A7E9B41-8A29-4AE6-A8C6-BD93612B3D0F}" type="presParOf" srcId="{9A895432-0F66-43BE-8BB3-7C978BAF96EF}" destId="{7CAB7074-94F9-455D-9305-EE4DA79B0F4A}" srcOrd="0" destOrd="0" presId="urn:microsoft.com/office/officeart/2005/8/layout/hierarchy4"/>
    <dgm:cxn modelId="{94161EBF-7FA8-4356-81A8-48B9DC7D05D3}" type="presParOf" srcId="{9A895432-0F66-43BE-8BB3-7C978BAF96EF}" destId="{BFF82D4D-65BF-4FB6-981F-962E6ACBB834}" srcOrd="1" destOrd="0" presId="urn:microsoft.com/office/officeart/2005/8/layout/hierarchy4"/>
    <dgm:cxn modelId="{0722CB9C-0B6A-4C76-9F64-3471199A974E}" type="presParOf" srcId="{9A895432-0F66-43BE-8BB3-7C978BAF96EF}" destId="{9E54AB41-B19D-47A3-9428-F0E59E0CC1D7}" srcOrd="2" destOrd="0" presId="urn:microsoft.com/office/officeart/2005/8/layout/hierarchy4"/>
    <dgm:cxn modelId="{B5B12C7F-1CDB-4E40-AA1C-632C0C2CC14E}" type="presParOf" srcId="{9E54AB41-B19D-47A3-9428-F0E59E0CC1D7}" destId="{4FA5C898-BB55-493C-B903-2E68957EF723}" srcOrd="0" destOrd="0" presId="urn:microsoft.com/office/officeart/2005/8/layout/hierarchy4"/>
    <dgm:cxn modelId="{6CB9834E-592D-470E-BED1-6AB810C78679}" type="presParOf" srcId="{4FA5C898-BB55-493C-B903-2E68957EF723}" destId="{DA8584E1-41BA-4967-ACAC-96FA8F2E2ED2}" srcOrd="0" destOrd="0" presId="urn:microsoft.com/office/officeart/2005/8/layout/hierarchy4"/>
    <dgm:cxn modelId="{84737BB5-42AE-463C-B2BA-635D34FD0262}" type="presParOf" srcId="{4FA5C898-BB55-493C-B903-2E68957EF723}" destId="{EA897077-229F-4D8B-B40A-1C525E23405F}" srcOrd="1" destOrd="0" presId="urn:microsoft.com/office/officeart/2005/8/layout/hierarchy4"/>
    <dgm:cxn modelId="{D00AAA06-B5CB-4DB8-9DFC-B45BA2410E8B}" type="presParOf" srcId="{C9412E28-786C-4BDC-A1CE-6AAC9597EEE5}" destId="{FE169F16-14E4-4F6A-B13E-7CF911A1EEB4}" srcOrd="1" destOrd="0" presId="urn:microsoft.com/office/officeart/2005/8/layout/hierarchy4"/>
    <dgm:cxn modelId="{28A7129F-05D5-46FF-AB64-E70AFA1319A5}" type="presParOf" srcId="{C9412E28-786C-4BDC-A1CE-6AAC9597EEE5}" destId="{BF4C17F5-EE5D-4386-B378-0345E30F3F9A}" srcOrd="2" destOrd="0" presId="urn:microsoft.com/office/officeart/2005/8/layout/hierarchy4"/>
    <dgm:cxn modelId="{3D9E271F-5848-4FAF-9349-C0A957A31917}" type="presParOf" srcId="{BF4C17F5-EE5D-4386-B378-0345E30F3F9A}" destId="{B00B95D7-0171-412A-B7A4-F89AFFE1379B}" srcOrd="0" destOrd="0" presId="urn:microsoft.com/office/officeart/2005/8/layout/hierarchy4"/>
    <dgm:cxn modelId="{D7653D6F-E5F4-4DDC-850F-FA561FB00F15}" type="presParOf" srcId="{BF4C17F5-EE5D-4386-B378-0345E30F3F9A}" destId="{76712136-732F-44BA-8EA9-96C15482E232}" srcOrd="1" destOrd="0" presId="urn:microsoft.com/office/officeart/2005/8/layout/hierarchy4"/>
    <dgm:cxn modelId="{2EB934D2-EF09-40C5-A680-EF0AF32BF484}" type="presParOf" srcId="{BF4C17F5-EE5D-4386-B378-0345E30F3F9A}" destId="{CCA66EE6-3FAF-4BF0-B71D-76A4FAE0430A}" srcOrd="2" destOrd="0" presId="urn:microsoft.com/office/officeart/2005/8/layout/hierarchy4"/>
    <dgm:cxn modelId="{4A189B01-6870-4D9C-AD4E-F73838266CEA}" type="presParOf" srcId="{CCA66EE6-3FAF-4BF0-B71D-76A4FAE0430A}" destId="{8C4F5238-1F44-4933-899C-FD6D90E67129}" srcOrd="0" destOrd="0" presId="urn:microsoft.com/office/officeart/2005/8/layout/hierarchy4"/>
    <dgm:cxn modelId="{160D8243-2D47-42CC-8713-7D516C9C94A5}" type="presParOf" srcId="{8C4F5238-1F44-4933-899C-FD6D90E67129}" destId="{0BCEF175-46A6-4586-9A81-90E27944240C}" srcOrd="0" destOrd="0" presId="urn:microsoft.com/office/officeart/2005/8/layout/hierarchy4"/>
    <dgm:cxn modelId="{6D6BC15B-1059-4DA9-B5A9-F7BA3DBDECA3}" type="presParOf" srcId="{8C4F5238-1F44-4933-899C-FD6D90E67129}" destId="{7AD7DCD6-DFF5-46B3-BE0A-D814585E09C1}" srcOrd="1" destOrd="0" presId="urn:microsoft.com/office/officeart/2005/8/layout/hierarchy4"/>
    <dgm:cxn modelId="{04F476A5-3151-42DA-A39A-DDEEACEABB98}" type="presParOf" srcId="{042E7FCC-C6DF-484B-815D-300A23448806}" destId="{7BF9BD43-8139-4177-BEFC-7C93D0D325B0}" srcOrd="1" destOrd="0" presId="urn:microsoft.com/office/officeart/2005/8/layout/hierarchy4"/>
    <dgm:cxn modelId="{A4E5B856-2244-4BCC-A370-8EE9B072DB5D}" type="presParOf" srcId="{042E7FCC-C6DF-484B-815D-300A23448806}" destId="{8E71A246-BC3E-4AE8-BE21-899B4C704317}" srcOrd="2" destOrd="0" presId="urn:microsoft.com/office/officeart/2005/8/layout/hierarchy4"/>
    <dgm:cxn modelId="{6D92D9D5-1FB7-4088-B2F1-549EA15A66BD}" type="presParOf" srcId="{8E71A246-BC3E-4AE8-BE21-899B4C704317}" destId="{E0697E26-CC5A-458D-96F2-55A2F79F9197}" srcOrd="0" destOrd="0" presId="urn:microsoft.com/office/officeart/2005/8/layout/hierarchy4"/>
    <dgm:cxn modelId="{7BD3090D-35D7-42CD-8F56-74BD2CCD8C00}" type="presParOf" srcId="{8E71A246-BC3E-4AE8-BE21-899B4C704317}" destId="{08795B56-3593-4012-8562-7A457B17EA9E}" srcOrd="1" destOrd="0" presId="urn:microsoft.com/office/officeart/2005/8/layout/hierarchy4"/>
    <dgm:cxn modelId="{348269B4-B59A-4AC5-AA94-6FD5EA537CF5}" type="presParOf" srcId="{8E71A246-BC3E-4AE8-BE21-899B4C704317}" destId="{163968BD-4697-4BA2-99D5-D2584C6B7C9D}" srcOrd="2" destOrd="0" presId="urn:microsoft.com/office/officeart/2005/8/layout/hierarchy4"/>
    <dgm:cxn modelId="{70B77378-1ED3-4105-88DC-C722CAE6EE3E}" type="presParOf" srcId="{163968BD-4697-4BA2-99D5-D2584C6B7C9D}" destId="{2D88E38B-7B1A-4C97-8845-978AB2E12E03}" srcOrd="0" destOrd="0" presId="urn:microsoft.com/office/officeart/2005/8/layout/hierarchy4"/>
    <dgm:cxn modelId="{96531A55-C424-4CDB-B75B-A6DD0E427348}" type="presParOf" srcId="{2D88E38B-7B1A-4C97-8845-978AB2E12E03}" destId="{0EA68153-DB01-45CC-B763-DE3CC955BD49}" srcOrd="0" destOrd="0" presId="urn:microsoft.com/office/officeart/2005/8/layout/hierarchy4"/>
    <dgm:cxn modelId="{C1332333-BB8A-4882-B248-8A62127CA41C}" type="presParOf" srcId="{2D88E38B-7B1A-4C97-8845-978AB2E12E03}" destId="{6FB03DA7-13C8-4B79-BA95-319AF5F5484D}" srcOrd="1" destOrd="0" presId="urn:microsoft.com/office/officeart/2005/8/layout/hierarchy4"/>
    <dgm:cxn modelId="{D0DDE895-9A0D-4DC3-A12B-541FDAFEB4DA}" type="presParOf" srcId="{163968BD-4697-4BA2-99D5-D2584C6B7C9D}" destId="{02B737E9-E3E4-4F6A-96C7-960542DA7C73}" srcOrd="1" destOrd="0" presId="urn:microsoft.com/office/officeart/2005/8/layout/hierarchy4"/>
    <dgm:cxn modelId="{D4B106F6-9C90-4706-B766-C325181E6A4A}" type="presParOf" srcId="{163968BD-4697-4BA2-99D5-D2584C6B7C9D}" destId="{DC95D24D-171B-45C8-9B3E-DFC98DB2747B}" srcOrd="2" destOrd="0" presId="urn:microsoft.com/office/officeart/2005/8/layout/hierarchy4"/>
    <dgm:cxn modelId="{6849190E-0D35-4F84-8A7D-24BAFC53FF88}" type="presParOf" srcId="{DC95D24D-171B-45C8-9B3E-DFC98DB2747B}" destId="{5B245D46-219E-4061-9F63-44F0F1A9D9F3}" srcOrd="0" destOrd="0" presId="urn:microsoft.com/office/officeart/2005/8/layout/hierarchy4"/>
    <dgm:cxn modelId="{D405B87A-6276-4554-85A8-549FA4BC38F1}" type="presParOf" srcId="{DC95D24D-171B-45C8-9B3E-DFC98DB2747B}" destId="{3221C574-D8CB-4815-BFF0-75E022993E3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62B30-B295-4C93-B3E0-FB01B166F7C0}">
      <dsp:nvSpPr>
        <dsp:cNvPr id="0" name=""/>
        <dsp:cNvSpPr/>
      </dsp:nvSpPr>
      <dsp:spPr>
        <a:xfrm>
          <a:off x="39" y="13012"/>
          <a:ext cx="3770418" cy="403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Crypto-assets (2019)</a:t>
          </a:r>
          <a:endParaRPr lang="en-GB" sz="1400" kern="1200" dirty="0"/>
        </a:p>
      </dsp:txBody>
      <dsp:txXfrm>
        <a:off x="39" y="13012"/>
        <a:ext cx="3770418" cy="403200"/>
      </dsp:txXfrm>
    </dsp:sp>
    <dsp:sp modelId="{C52EA834-570A-4D1E-B95D-8758488FD998}">
      <dsp:nvSpPr>
        <dsp:cNvPr id="0" name=""/>
        <dsp:cNvSpPr/>
      </dsp:nvSpPr>
      <dsp:spPr>
        <a:xfrm>
          <a:off x="39" y="416212"/>
          <a:ext cx="3770418" cy="234423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are volatile and highly speculative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400" kern="1200" dirty="0" smtClean="0"/>
            <a:t>do not fulfil money functions and do not currently have implications for monetary policy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do not pose a material risk to financial stability in the euro area: combined value is small relative to the financial system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EU financial institutions not materially exposed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400" kern="1200" dirty="0" smtClean="0"/>
            <a:t>can hardly enter financial market infrastructures</a:t>
          </a:r>
          <a:endParaRPr lang="en-GB" sz="1400" kern="1200" dirty="0"/>
        </a:p>
      </dsp:txBody>
      <dsp:txXfrm>
        <a:off x="39" y="416212"/>
        <a:ext cx="3770418" cy="2344230"/>
      </dsp:txXfrm>
    </dsp:sp>
    <dsp:sp modelId="{CF2471E0-EBFA-4640-96B3-D076BB19DF74}">
      <dsp:nvSpPr>
        <dsp:cNvPr id="0" name=""/>
        <dsp:cNvSpPr/>
      </dsp:nvSpPr>
      <dsp:spPr>
        <a:xfrm>
          <a:off x="4298316" y="13012"/>
          <a:ext cx="3770418" cy="403200"/>
        </a:xfrm>
        <a:prstGeom prst="rect">
          <a:avLst/>
        </a:prstGeom>
        <a:solidFill>
          <a:schemeClr val="accent4">
            <a:hueOff val="-18776093"/>
            <a:satOff val="36915"/>
            <a:lumOff val="36863"/>
            <a:alphaOff val="0"/>
          </a:schemeClr>
        </a:solidFill>
        <a:ln w="25400" cap="flat" cmpd="sng" algn="ctr">
          <a:solidFill>
            <a:schemeClr val="accent4">
              <a:hueOff val="-18776093"/>
              <a:satOff val="36915"/>
              <a:lumOff val="3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Stablecoins/stablecoin arrangements</a:t>
          </a:r>
          <a:endParaRPr lang="en-GB" sz="1400" kern="1200" dirty="0"/>
        </a:p>
      </dsp:txBody>
      <dsp:txXfrm>
        <a:off x="4298316" y="13012"/>
        <a:ext cx="3770418" cy="403200"/>
      </dsp:txXfrm>
    </dsp:sp>
    <dsp:sp modelId="{1FF7CA2A-602D-4024-A773-B7B296F7B4EE}">
      <dsp:nvSpPr>
        <dsp:cNvPr id="0" name=""/>
        <dsp:cNvSpPr/>
      </dsp:nvSpPr>
      <dsp:spPr>
        <a:xfrm>
          <a:off x="4298316" y="416212"/>
          <a:ext cx="3770418" cy="2344230"/>
        </a:xfrm>
        <a:prstGeom prst="rect">
          <a:avLst/>
        </a:prstGeom>
        <a:solidFill>
          <a:schemeClr val="accent4">
            <a:tint val="40000"/>
            <a:alpha val="90000"/>
            <a:hueOff val="-19155126"/>
            <a:satOff val="61543"/>
            <a:lumOff val="820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9155126"/>
              <a:satOff val="61543"/>
              <a:lumOff val="82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mitigate volatility and aim at mainstream use cases in retail payments 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ym typeface="Symbol"/>
            </a:rPr>
            <a:t>if used as store of value*, could (adversely) impact monetary transmission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ym typeface="Symbol"/>
            </a:rPr>
            <a:t>could reach a scale of operations (global stablecoins) such that they may give rise to financial stability risks (via internal fragilities, links with financial sector)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ym typeface="Symbol"/>
            </a:rPr>
            <a:t>can qualify as payment systems and/or payment schemes and as such present the same risks</a:t>
          </a:r>
          <a:r>
            <a:rPr lang="en-GB" sz="1400" kern="1200" dirty="0" smtClean="0"/>
            <a:t> </a:t>
          </a:r>
          <a:endParaRPr lang="en-GB" sz="1400" kern="1200" dirty="0"/>
        </a:p>
      </dsp:txBody>
      <dsp:txXfrm>
        <a:off x="4298316" y="416212"/>
        <a:ext cx="3770418" cy="23442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6C3CB-BED0-4AE9-9487-607185388CF5}">
      <dsp:nvSpPr>
        <dsp:cNvPr id="0" name=""/>
        <dsp:cNvSpPr/>
      </dsp:nvSpPr>
      <dsp:spPr>
        <a:xfrm>
          <a:off x="2892" y="410"/>
          <a:ext cx="4041860" cy="1021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700" kern="1200" smtClean="0"/>
            <a:t>Payment scheme</a:t>
          </a:r>
          <a:endParaRPr lang="en-GB" sz="3700" kern="1200" dirty="0"/>
        </a:p>
      </dsp:txBody>
      <dsp:txXfrm>
        <a:off x="32798" y="30316"/>
        <a:ext cx="3982048" cy="961260"/>
      </dsp:txXfrm>
    </dsp:sp>
    <dsp:sp modelId="{7CAB7074-94F9-455D-9305-EE4DA79B0F4A}">
      <dsp:nvSpPr>
        <dsp:cNvPr id="0" name=""/>
        <dsp:cNvSpPr/>
      </dsp:nvSpPr>
      <dsp:spPr>
        <a:xfrm>
          <a:off x="2892" y="1165069"/>
          <a:ext cx="1939472" cy="10210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Eurosystem oversight standards for payment instruments</a:t>
          </a:r>
        </a:p>
      </dsp:txBody>
      <dsp:txXfrm>
        <a:off x="32798" y="1194975"/>
        <a:ext cx="1879660" cy="961260"/>
      </dsp:txXfrm>
    </dsp:sp>
    <dsp:sp modelId="{DA8584E1-41BA-4967-ACAC-96FA8F2E2ED2}">
      <dsp:nvSpPr>
        <dsp:cNvPr id="0" name=""/>
        <dsp:cNvSpPr/>
      </dsp:nvSpPr>
      <dsp:spPr>
        <a:xfrm>
          <a:off x="2892" y="2329728"/>
          <a:ext cx="1939472" cy="10210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sym typeface="Wingdings" panose="05000000000000000000" pitchFamily="2" charset="2"/>
            </a:rPr>
            <a:t></a:t>
          </a:r>
          <a:r>
            <a:rPr lang="en-GB" sz="1300" kern="1200" dirty="0" smtClean="0"/>
            <a:t>E-money or “other payment instrument that is used SEPA-wide”</a:t>
          </a:r>
          <a:endParaRPr lang="en-GB" sz="1300" kern="1200" dirty="0"/>
        </a:p>
      </dsp:txBody>
      <dsp:txXfrm>
        <a:off x="32798" y="2359634"/>
        <a:ext cx="1879660" cy="961260"/>
      </dsp:txXfrm>
    </dsp:sp>
    <dsp:sp modelId="{B00B95D7-0171-412A-B7A4-F89AFFE1379B}">
      <dsp:nvSpPr>
        <dsp:cNvPr id="0" name=""/>
        <dsp:cNvSpPr/>
      </dsp:nvSpPr>
      <dsp:spPr>
        <a:xfrm>
          <a:off x="2105280" y="1165069"/>
          <a:ext cx="1939472" cy="1021072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Eurosystem oversight framework for electronic Payment Instruments, Schemes and Arrangements </a:t>
          </a:r>
          <a:endParaRPr lang="en-GB" sz="1300" kern="1200" dirty="0"/>
        </a:p>
      </dsp:txBody>
      <dsp:txXfrm>
        <a:off x="2135186" y="1194975"/>
        <a:ext cx="1879660" cy="961260"/>
      </dsp:txXfrm>
    </dsp:sp>
    <dsp:sp modelId="{0BCEF175-46A6-4586-9A81-90E27944240C}">
      <dsp:nvSpPr>
        <dsp:cNvPr id="0" name=""/>
        <dsp:cNvSpPr/>
      </dsp:nvSpPr>
      <dsp:spPr>
        <a:xfrm>
          <a:off x="2105280" y="2329728"/>
          <a:ext cx="1939472" cy="1021072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smtClean="0">
              <a:effectLst/>
            </a:rPr>
            <a:t>“</a:t>
          </a:r>
          <a:r>
            <a:rPr lang="en-GB" sz="1300" u="none" kern="1200" smtClean="0">
              <a:effectLst/>
            </a:rPr>
            <a:t>digital payment tokens</a:t>
          </a:r>
          <a:r>
            <a:rPr lang="en-GB" sz="1300" kern="1200" smtClean="0">
              <a:effectLst/>
            </a:rPr>
            <a:t>” </a:t>
          </a:r>
          <a:endParaRPr lang="en-GB" sz="1300" kern="1200" dirty="0"/>
        </a:p>
      </dsp:txBody>
      <dsp:txXfrm>
        <a:off x="2135186" y="2359634"/>
        <a:ext cx="1879660" cy="961260"/>
      </dsp:txXfrm>
    </dsp:sp>
    <dsp:sp modelId="{E0697E26-CC5A-458D-96F2-55A2F79F9197}">
      <dsp:nvSpPr>
        <dsp:cNvPr id="0" name=""/>
        <dsp:cNvSpPr/>
      </dsp:nvSpPr>
      <dsp:spPr>
        <a:xfrm>
          <a:off x="4370584" y="410"/>
          <a:ext cx="4041860" cy="10210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altLang="en-US" sz="3700" kern="1200" smtClean="0"/>
            <a:t>Payment system</a:t>
          </a:r>
          <a:endParaRPr lang="en-GB" sz="3700" kern="1200" dirty="0"/>
        </a:p>
      </dsp:txBody>
      <dsp:txXfrm>
        <a:off x="4400490" y="30316"/>
        <a:ext cx="3982048" cy="961260"/>
      </dsp:txXfrm>
    </dsp:sp>
    <dsp:sp modelId="{0EA68153-DB01-45CC-B763-DE3CC955BD49}">
      <dsp:nvSpPr>
        <dsp:cNvPr id="0" name=""/>
        <dsp:cNvSpPr/>
      </dsp:nvSpPr>
      <dsp:spPr>
        <a:xfrm>
          <a:off x="4370584" y="1165069"/>
          <a:ext cx="1939472" cy="10210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u="none" strike="noStrike" kern="1200" dirty="0" smtClean="0">
              <a:effectLst/>
            </a:rPr>
            <a:t>Systemically important payment system </a:t>
          </a:r>
        </a:p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u="none" strike="noStrike" kern="1200" dirty="0" smtClean="0">
              <a:effectLst/>
            </a:rPr>
            <a:t>or</a:t>
          </a:r>
          <a:br>
            <a:rPr lang="en-GB" sz="1300" u="none" strike="noStrike" kern="1200" dirty="0" smtClean="0">
              <a:effectLst/>
            </a:rPr>
          </a:br>
          <a:r>
            <a:rPr lang="en-GB" sz="1300" u="none" strike="noStrike" kern="1200" dirty="0" smtClean="0">
              <a:effectLst/>
            </a:rPr>
            <a:t>Retail payment system </a:t>
          </a:r>
          <a:endParaRPr lang="en-GB" sz="1300" kern="1200" dirty="0"/>
        </a:p>
      </dsp:txBody>
      <dsp:txXfrm>
        <a:off x="4400490" y="1194975"/>
        <a:ext cx="1879660" cy="961260"/>
      </dsp:txXfrm>
    </dsp:sp>
    <dsp:sp modelId="{5B245D46-219E-4061-9F63-44F0F1A9D9F3}">
      <dsp:nvSpPr>
        <dsp:cNvPr id="0" name=""/>
        <dsp:cNvSpPr/>
      </dsp:nvSpPr>
      <dsp:spPr>
        <a:xfrm>
          <a:off x="6472972" y="1165069"/>
          <a:ext cx="1939472" cy="1021072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>
              <a:latin typeface="+mn-lt"/>
              <a:ea typeface="+mn-ea"/>
              <a:cs typeface="+mn-cs"/>
            </a:rPr>
            <a:t>Potential clarifications on the definitions and expectations</a:t>
          </a:r>
          <a:endParaRPr lang="en-GB" sz="1300" kern="1200" dirty="0"/>
        </a:p>
      </dsp:txBody>
      <dsp:txXfrm>
        <a:off x="6502878" y="1194975"/>
        <a:ext cx="1879660" cy="96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AB7FC4A-625A-4997-845F-B4C665339F19}" type="datetimeFigureOut">
              <a:rPr lang="en-GB"/>
              <a:pPr>
                <a:defRPr/>
              </a:pPr>
              <a:t>22/10/2020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70A9823-B0A4-4CFF-8BC2-549B802A5C2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76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EE00F59-3AAD-4389-AAA8-78C8B1295C93}" type="datetimeFigureOut">
              <a:rPr lang="en-GB"/>
              <a:pPr>
                <a:defRPr/>
              </a:pPr>
              <a:t>22/10/2020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589E48D-882E-48E9-AC90-458C8EC6131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1274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89E48D-882E-48E9-AC90-458C8EC61319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7114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89E48D-882E-48E9-AC90-458C8EC61319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4950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89E48D-882E-48E9-AC90-458C8EC61319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616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89E48D-882E-48E9-AC90-458C8EC61319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4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C18FEB-43E9-4B20-9BB4-A0700AA47616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89E48D-882E-48E9-AC90-458C8EC61319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281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89E48D-882E-48E9-AC90-458C8EC61319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281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5C281C-6729-4C99-96FF-16AC63E4205F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5C281C-6729-4C99-96FF-16AC63E4205F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89E48D-882E-48E9-AC90-458C8EC61319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281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89E48D-882E-48E9-AC90-458C8EC61319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281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89E48D-882E-48E9-AC90-458C8EC61319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28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image" Target="../media/image3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slideMaster" Target="../slideMasters/slideMaster2.xml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-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6372225" y="5003800"/>
            <a:ext cx="2290763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ts val="1200"/>
              </a:lnSpc>
              <a:defRPr/>
            </a:pPr>
            <a:r>
              <a:rPr lang="en-GB" altLang="en-US" sz="900" dirty="0" smtClean="0">
                <a:solidFill>
                  <a:schemeClr val="bg1"/>
                </a:solidFill>
              </a:rPr>
              <a:t>www.ecb.europa.eu © </a:t>
            </a:r>
          </a:p>
        </p:txBody>
      </p:sp>
      <p:pic>
        <p:nvPicPr>
          <p:cNvPr id="8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"/>
          <p:cNvSpPr>
            <a:spLocks noChangeArrowheads="1"/>
          </p:cNvSpPr>
          <p:nvPr userDrawn="1"/>
        </p:nvSpPr>
        <p:spPr bwMode="auto">
          <a:xfrm>
            <a:off x="468313" y="3124200"/>
            <a:ext cx="792162" cy="26988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30000"/>
              </a:spcBef>
              <a:buClr>
                <a:schemeClr val="tx2"/>
              </a:buClr>
              <a:buChar char="•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buChar char="–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  <a:defRPr/>
            </a:pPr>
            <a:endParaRPr lang="en-GB" altLang="en-US" sz="1800" smtClean="0">
              <a:ea typeface="ヒラギノ角ゴ Pro W3"/>
              <a:cs typeface="ヒラギノ角ゴ Pro W3"/>
            </a:endParaRPr>
          </a:p>
        </p:txBody>
      </p:sp>
      <p:pic>
        <p:nvPicPr>
          <p:cNvPr id="10" name="Picture 2" descr="C:\Users\kourent\Desktop\_PROJECTS_\VisualBranding_OfficeDocuments\PPT\Output\02\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35624"/>
            <a:ext cx="1765542" cy="766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2"/>
          <p:cNvSpPr>
            <a:spLocks noGrp="1"/>
          </p:cNvSpPr>
          <p:nvPr>
            <p:ph type="ctrTitle"/>
          </p:nvPr>
        </p:nvSpPr>
        <p:spPr>
          <a:xfrm>
            <a:off x="468314" y="1653779"/>
            <a:ext cx="3024187" cy="1458515"/>
          </a:xfrm>
        </p:spPr>
        <p:txBody>
          <a:bodyPr/>
          <a:lstStyle>
            <a:lvl1pPr>
              <a:lnSpc>
                <a:spcPts val="3500"/>
              </a:lnSpc>
              <a:defRPr sz="3200"/>
            </a:lvl1pPr>
          </a:lstStyle>
          <a:p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14" name="Subtitle 4"/>
          <p:cNvSpPr>
            <a:spLocks noGrp="1"/>
          </p:cNvSpPr>
          <p:nvPr>
            <p:ph type="subTitle" idx="4294967295"/>
          </p:nvPr>
        </p:nvSpPr>
        <p:spPr>
          <a:xfrm>
            <a:off x="468314" y="3233737"/>
            <a:ext cx="2663825" cy="102512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en-GB" altLang="en-US" sz="200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smtClean="0"/>
              <a:t>Click to edit Master subtitle style</a:t>
            </a:r>
            <a:endParaRPr lang="en-GB" altLang="en-US" dirty="0" smtClean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3600450" y="4407694"/>
            <a:ext cx="5183188" cy="6655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lang="en-US" altLang="en-US" sz="1800" b="1" dirty="0" smtClean="0">
                <a:solidFill>
                  <a:srgbClr val="003299"/>
                </a:solidFill>
              </a:defRPr>
            </a:lvl1pPr>
            <a:lvl2pPr>
              <a:defRPr lang="en-US" altLang="en-US" dirty="0" smtClean="0"/>
            </a:lvl2pPr>
          </a:lstStyle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3370263" y="0"/>
            <a:ext cx="5773737" cy="4340224"/>
          </a:xfrm>
          <a:custGeom>
            <a:avLst/>
            <a:gdLst/>
            <a:ahLst/>
            <a:cxnLst/>
            <a:rect l="l" t="t" r="r" b="b"/>
            <a:pathLst>
              <a:path w="5773737" h="4340224">
                <a:moveTo>
                  <a:pt x="1200952" y="0"/>
                </a:moveTo>
                <a:lnTo>
                  <a:pt x="5773737" y="0"/>
                </a:lnTo>
                <a:lnTo>
                  <a:pt x="5773737" y="4330018"/>
                </a:lnTo>
                <a:lnTo>
                  <a:pt x="5770913" y="4340224"/>
                </a:lnTo>
                <a:lnTo>
                  <a:pt x="0" y="4340224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468313" y="4408884"/>
            <a:ext cx="2543244" cy="6655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lang="en-US" altLang="en-US" sz="1600" b="1" kern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lang="en-US" altLang="en-US" kern="1200" dirty="0" smtClean="0"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177413" y="4931439"/>
            <a:ext cx="384493" cy="1447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lnSpc>
                <a:spcPts val="1200"/>
              </a:lnSpc>
              <a:defRPr lang="en-GB" sz="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09D98C6-26D6-459A-841A-186F99F43B1C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504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&amp; Tex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 userDrawn="1"/>
        </p:nvSpPr>
        <p:spPr bwMode="auto">
          <a:xfrm>
            <a:off x="4022725" y="3706813"/>
            <a:ext cx="45720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buClr>
                <a:schemeClr val="tx2"/>
              </a:buClr>
              <a:buChar char="•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buChar char="–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GB" altLang="en-US" sz="1800" dirty="0" smtClean="0"/>
              <a:t>Use this type of slide to combine text information with an additional picture.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GB" altLang="en-US" sz="1800" dirty="0" smtClean="0"/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6372225" y="4860925"/>
            <a:ext cx="2290763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ts val="1200"/>
              </a:lnSpc>
              <a:defRPr/>
            </a:pPr>
            <a:r>
              <a:rPr lang="en-GB" altLang="en-US" sz="900" dirty="0" smtClean="0">
                <a:solidFill>
                  <a:schemeClr val="bg1"/>
                </a:solidFill>
              </a:rPr>
              <a:t>www.ecb.europa.eu © </a:t>
            </a:r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25"/>
          </p:nvPr>
        </p:nvSpPr>
        <p:spPr>
          <a:xfrm>
            <a:off x="0" y="1081088"/>
            <a:ext cx="4281488" cy="3651168"/>
          </a:xfrm>
          <a:custGeom>
            <a:avLst/>
            <a:gdLst/>
            <a:ahLst/>
            <a:cxnLst/>
            <a:rect l="l" t="t" r="r" b="b"/>
            <a:pathLst>
              <a:path w="4281488" h="3668712">
                <a:moveTo>
                  <a:pt x="0" y="0"/>
                </a:moveTo>
                <a:lnTo>
                  <a:pt x="4281488" y="0"/>
                </a:lnTo>
                <a:lnTo>
                  <a:pt x="3270391" y="3668712"/>
                </a:lnTo>
                <a:lnTo>
                  <a:pt x="0" y="3668712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6" name="Picture Placeholder 35"/>
          <p:cNvSpPr>
            <a:spLocks noGrp="1"/>
          </p:cNvSpPr>
          <p:nvPr>
            <p:ph type="pic" sz="quarter" idx="26"/>
          </p:nvPr>
        </p:nvSpPr>
        <p:spPr>
          <a:xfrm>
            <a:off x="3667125" y="1081088"/>
            <a:ext cx="3319463" cy="2225675"/>
          </a:xfrm>
          <a:custGeom>
            <a:avLst/>
            <a:gdLst/>
            <a:ahLst/>
            <a:cxnLst/>
            <a:rect l="l" t="t" r="r" b="b"/>
            <a:pathLst>
              <a:path w="3319463" h="2225675">
                <a:moveTo>
                  <a:pt x="611660" y="0"/>
                </a:moveTo>
                <a:lnTo>
                  <a:pt x="3319463" y="0"/>
                </a:lnTo>
                <a:lnTo>
                  <a:pt x="2707803" y="2225675"/>
                </a:lnTo>
                <a:lnTo>
                  <a:pt x="0" y="2225675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27"/>
          </p:nvPr>
        </p:nvSpPr>
        <p:spPr>
          <a:xfrm>
            <a:off x="6372226" y="1081088"/>
            <a:ext cx="2771775" cy="2225675"/>
          </a:xfrm>
          <a:custGeom>
            <a:avLst/>
            <a:gdLst/>
            <a:ahLst/>
            <a:cxnLst/>
            <a:rect l="l" t="t" r="r" b="b"/>
            <a:pathLst>
              <a:path w="2771775" h="2225675">
                <a:moveTo>
                  <a:pt x="601377" y="0"/>
                </a:moveTo>
                <a:lnTo>
                  <a:pt x="2771775" y="0"/>
                </a:lnTo>
                <a:lnTo>
                  <a:pt x="2771775" y="2225675"/>
                </a:lnTo>
                <a:lnTo>
                  <a:pt x="0" y="2225675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463551" y="411956"/>
            <a:ext cx="8404225" cy="6334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lang="en-GB" altLang="en-US" sz="2800" kern="1200" dirty="0" smtClean="0"/>
            </a:lvl1pPr>
          </a:lstStyle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8"/>
          </p:nvPr>
        </p:nvSpPr>
        <p:spPr>
          <a:xfrm>
            <a:off x="4357688" y="4856163"/>
            <a:ext cx="414337" cy="1381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lnSpc>
                <a:spcPts val="1200"/>
              </a:lnSpc>
              <a:defRPr lang="en-GB"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A03BAC3-5655-4B19-B6D0-8045C16EFFF7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2496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 &amp; 2 Text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69850" y="1304925"/>
            <a:ext cx="4718050" cy="2789238"/>
            <a:chOff x="683589" y="1495330"/>
            <a:chExt cx="3582384" cy="2731752"/>
          </a:xfrm>
        </p:grpSpPr>
        <p:sp>
          <p:nvSpPr>
            <p:cNvPr id="8" name="Parallelogram 7"/>
            <p:cNvSpPr/>
            <p:nvPr/>
          </p:nvSpPr>
          <p:spPr bwMode="auto">
            <a:xfrm>
              <a:off x="733010" y="1495330"/>
              <a:ext cx="3532963" cy="2512527"/>
            </a:xfrm>
            <a:prstGeom prst="parallelogram">
              <a:avLst>
                <a:gd name="adj" fmla="val 24016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0" sx="102000" sy="102000" algn="ctr" rotWithShape="0">
                <a:prstClr val="black">
                  <a:alpha val="10000"/>
                </a:prstClr>
              </a:outerShdw>
            </a:effectLst>
            <a:ex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GB">
                <a:latin typeface="Arial" charset="0"/>
                <a:ea typeface="ヒラギノ角ゴ Pro W3" pitchFamily="-64" charset="-128"/>
              </a:endParaRPr>
            </a:p>
          </p:txBody>
        </p:sp>
        <p:sp>
          <p:nvSpPr>
            <p:cNvPr id="9" name="Parallelogram 8"/>
            <p:cNvSpPr/>
            <p:nvPr/>
          </p:nvSpPr>
          <p:spPr bwMode="auto">
            <a:xfrm>
              <a:off x="683589" y="3788634"/>
              <a:ext cx="3164118" cy="438448"/>
            </a:xfrm>
            <a:prstGeom prst="parallelogram">
              <a:avLst>
                <a:gd name="adj" fmla="val 26684"/>
              </a:avLst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0" sx="102000" sy="102000" algn="ctr" rotWithShape="0">
                <a:prstClr val="black">
                  <a:alpha val="10000"/>
                </a:prstClr>
              </a:outerShdw>
            </a:effectLst>
            <a:ex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GB">
                <a:latin typeface="Arial" charset="0"/>
                <a:ea typeface="ヒラギノ角ゴ Pro W3" pitchFamily="-64" charset="-128"/>
              </a:endParaRPr>
            </a:p>
          </p:txBody>
        </p:sp>
      </p:grp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4321175" y="1304925"/>
            <a:ext cx="4718050" cy="2789238"/>
            <a:chOff x="683589" y="1495330"/>
            <a:chExt cx="3582384" cy="2731752"/>
          </a:xfrm>
        </p:grpSpPr>
        <p:sp>
          <p:nvSpPr>
            <p:cNvPr id="11" name="Parallelogram 10"/>
            <p:cNvSpPr/>
            <p:nvPr/>
          </p:nvSpPr>
          <p:spPr bwMode="auto">
            <a:xfrm>
              <a:off x="733010" y="1495330"/>
              <a:ext cx="3532963" cy="2512527"/>
            </a:xfrm>
            <a:prstGeom prst="parallelogram">
              <a:avLst>
                <a:gd name="adj" fmla="val 24016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0" sx="102000" sy="102000" algn="ctr" rotWithShape="0">
                <a:prstClr val="black">
                  <a:alpha val="10000"/>
                </a:prstClr>
              </a:outerShdw>
            </a:effectLst>
            <a:ex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GB">
                <a:latin typeface="Arial" charset="0"/>
                <a:ea typeface="ヒラギノ角ゴ Pro W3" pitchFamily="-64" charset="-128"/>
              </a:endParaRPr>
            </a:p>
          </p:txBody>
        </p:sp>
        <p:sp>
          <p:nvSpPr>
            <p:cNvPr id="12" name="Parallelogram 11"/>
            <p:cNvSpPr/>
            <p:nvPr/>
          </p:nvSpPr>
          <p:spPr bwMode="auto">
            <a:xfrm>
              <a:off x="683589" y="3788634"/>
              <a:ext cx="3164118" cy="438448"/>
            </a:xfrm>
            <a:prstGeom prst="parallelogram">
              <a:avLst>
                <a:gd name="adj" fmla="val 26684"/>
              </a:avLst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0" sx="102000" sy="102000" algn="ctr" rotWithShape="0">
                <a:prstClr val="black">
                  <a:alpha val="10000"/>
                </a:prstClr>
              </a:outerShdw>
            </a:effectLst>
            <a:ex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GB">
                <a:latin typeface="Arial" charset="0"/>
                <a:ea typeface="ヒラギノ角ゴ Pro W3" pitchFamily="-64" charset="-128"/>
              </a:endParaRPr>
            </a:p>
          </p:txBody>
        </p:sp>
      </p:grp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6372225" y="4860925"/>
            <a:ext cx="2290763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ts val="1200"/>
              </a:lnSpc>
              <a:defRPr/>
            </a:pPr>
            <a:r>
              <a:rPr lang="en-GB" altLang="en-US" sz="900" dirty="0" smtClean="0">
                <a:solidFill>
                  <a:schemeClr val="bg1"/>
                </a:solidFill>
              </a:rPr>
              <a:t>www.ecb.europa.eu ©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title"/>
          </p:nvPr>
        </p:nvSpPr>
        <p:spPr>
          <a:xfrm>
            <a:off x="463551" y="411956"/>
            <a:ext cx="8404225" cy="6334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lang="en-GB" altLang="en-US" sz="2800" kern="1200" dirty="0" smtClean="0"/>
            </a:lvl1pPr>
          </a:lstStyle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98513" y="1378791"/>
            <a:ext cx="3363912" cy="2198127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5049838" y="1378791"/>
            <a:ext cx="3363912" cy="2198127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233363" y="3727825"/>
            <a:ext cx="3817937" cy="27699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lang="en-US" sz="1800" kern="1200" smtClean="0">
                <a:solidFill>
                  <a:srgbClr val="003299"/>
                </a:solidFill>
                <a:latin typeface="Arial" pitchFamily="34" charset="0"/>
                <a:cs typeface="Arial" pitchFamily="34" charset="0"/>
              </a:defRPr>
            </a:lvl1pPr>
            <a:lvl2pPr>
              <a:defRPr lang="en-US" kern="1200" smtClean="0"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kern="1200" smtClean="0"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kern="1200" smtClean="0"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GB" kern="1200"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463256" y="3727825"/>
            <a:ext cx="3817937" cy="27699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lang="en-US" sz="1800" kern="1200" smtClean="0">
                <a:solidFill>
                  <a:srgbClr val="003299"/>
                </a:solidFill>
                <a:latin typeface="Arial" pitchFamily="34" charset="0"/>
                <a:cs typeface="Arial" pitchFamily="34" charset="0"/>
              </a:defRPr>
            </a:lvl1pPr>
            <a:lvl2pPr>
              <a:defRPr lang="en-US" kern="1200" smtClean="0"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kern="1200" smtClean="0"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kern="1200" smtClean="0"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GB" kern="1200"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5"/>
          </p:nvPr>
        </p:nvSpPr>
        <p:spPr>
          <a:xfrm>
            <a:off x="4357688" y="4856163"/>
            <a:ext cx="414337" cy="1381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lnSpc>
                <a:spcPts val="1200"/>
              </a:lnSpc>
              <a:defRPr lang="en-GB"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9CD2E2F-F92A-4B02-9BE7-CCF47B525670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3842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s &amp; 6 Text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5697538" y="2898775"/>
            <a:ext cx="2992437" cy="1770063"/>
            <a:chOff x="683589" y="1495330"/>
            <a:chExt cx="3582384" cy="2731752"/>
          </a:xfrm>
        </p:grpSpPr>
        <p:sp>
          <p:nvSpPr>
            <p:cNvPr id="16" name="Parallelogram 15"/>
            <p:cNvSpPr/>
            <p:nvPr/>
          </p:nvSpPr>
          <p:spPr bwMode="auto">
            <a:xfrm>
              <a:off x="733001" y="1495330"/>
              <a:ext cx="3532972" cy="2513701"/>
            </a:xfrm>
            <a:prstGeom prst="parallelogram">
              <a:avLst>
                <a:gd name="adj" fmla="val 24016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0" sx="102000" sy="102000" algn="ctr" rotWithShape="0">
                <a:prstClr val="black">
                  <a:alpha val="10000"/>
                </a:prstClr>
              </a:outerShdw>
            </a:effectLst>
            <a:ex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GB">
                <a:latin typeface="Arial" charset="0"/>
                <a:ea typeface="ヒラギノ角ゴ Pro W3" pitchFamily="-64" charset="-128"/>
              </a:endParaRPr>
            </a:p>
          </p:txBody>
        </p:sp>
        <p:sp>
          <p:nvSpPr>
            <p:cNvPr id="17" name="Parallelogram 16"/>
            <p:cNvSpPr/>
            <p:nvPr/>
          </p:nvSpPr>
          <p:spPr bwMode="auto">
            <a:xfrm>
              <a:off x="683589" y="3788531"/>
              <a:ext cx="3164281" cy="438551"/>
            </a:xfrm>
            <a:prstGeom prst="parallelogram">
              <a:avLst>
                <a:gd name="adj" fmla="val 26684"/>
              </a:avLst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0" sx="102000" sy="102000" algn="ctr" rotWithShape="0">
                <a:prstClr val="black">
                  <a:alpha val="10000"/>
                </a:prstClr>
              </a:outerShdw>
            </a:effectLst>
            <a:ex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GB">
                <a:latin typeface="Arial" charset="0"/>
                <a:ea typeface="ヒラギノ角ゴ Pro W3" pitchFamily="-64" charset="-128"/>
              </a:endParaRPr>
            </a:p>
          </p:txBody>
        </p:sp>
      </p:grpSp>
      <p:grpSp>
        <p:nvGrpSpPr>
          <p:cNvPr id="18" name="Group 13"/>
          <p:cNvGrpSpPr>
            <a:grpSpLocks/>
          </p:cNvGrpSpPr>
          <p:nvPr userDrawn="1"/>
        </p:nvGrpSpPr>
        <p:grpSpPr bwMode="auto">
          <a:xfrm>
            <a:off x="2927350" y="2905125"/>
            <a:ext cx="2992438" cy="1768475"/>
            <a:chOff x="683589" y="1495330"/>
            <a:chExt cx="3582384" cy="2731752"/>
          </a:xfrm>
        </p:grpSpPr>
        <p:sp>
          <p:nvSpPr>
            <p:cNvPr id="19" name="Parallelogram 18"/>
            <p:cNvSpPr/>
            <p:nvPr/>
          </p:nvSpPr>
          <p:spPr bwMode="auto">
            <a:xfrm>
              <a:off x="733001" y="1495330"/>
              <a:ext cx="3532972" cy="2513507"/>
            </a:xfrm>
            <a:prstGeom prst="parallelogram">
              <a:avLst>
                <a:gd name="adj" fmla="val 24016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0" sx="102000" sy="102000" algn="ctr" rotWithShape="0">
                <a:prstClr val="black">
                  <a:alpha val="10000"/>
                </a:prstClr>
              </a:outerShdw>
            </a:effectLst>
            <a:ex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GB">
                <a:latin typeface="Arial" charset="0"/>
                <a:ea typeface="ヒラギノ角ゴ Pro W3" pitchFamily="-64" charset="-128"/>
              </a:endParaRPr>
            </a:p>
          </p:txBody>
        </p:sp>
        <p:sp>
          <p:nvSpPr>
            <p:cNvPr id="20" name="Parallelogram 19"/>
            <p:cNvSpPr/>
            <p:nvPr/>
          </p:nvSpPr>
          <p:spPr bwMode="auto">
            <a:xfrm>
              <a:off x="683589" y="3788139"/>
              <a:ext cx="3164281" cy="438943"/>
            </a:xfrm>
            <a:prstGeom prst="parallelogram">
              <a:avLst>
                <a:gd name="adj" fmla="val 26684"/>
              </a:avLst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0" sx="102000" sy="102000" algn="ctr" rotWithShape="0">
                <a:prstClr val="black">
                  <a:alpha val="10000"/>
                </a:prstClr>
              </a:outerShdw>
            </a:effectLst>
            <a:ex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GB">
                <a:latin typeface="Arial" charset="0"/>
                <a:ea typeface="ヒラギノ角ゴ Pro W3" pitchFamily="-64" charset="-128"/>
              </a:endParaRPr>
            </a:p>
          </p:txBody>
        </p:sp>
      </p:grpSp>
      <p:grpSp>
        <p:nvGrpSpPr>
          <p:cNvPr id="21" name="Group 13"/>
          <p:cNvGrpSpPr>
            <a:grpSpLocks/>
          </p:cNvGrpSpPr>
          <p:nvPr userDrawn="1"/>
        </p:nvGrpSpPr>
        <p:grpSpPr bwMode="auto">
          <a:xfrm>
            <a:off x="157163" y="2905125"/>
            <a:ext cx="2994025" cy="1768475"/>
            <a:chOff x="683589" y="1495330"/>
            <a:chExt cx="3582384" cy="2731752"/>
          </a:xfrm>
        </p:grpSpPr>
        <p:sp>
          <p:nvSpPr>
            <p:cNvPr id="22" name="Parallelogram 21"/>
            <p:cNvSpPr/>
            <p:nvPr/>
          </p:nvSpPr>
          <p:spPr bwMode="auto">
            <a:xfrm>
              <a:off x="732975" y="1495330"/>
              <a:ext cx="3532998" cy="2513507"/>
            </a:xfrm>
            <a:prstGeom prst="parallelogram">
              <a:avLst>
                <a:gd name="adj" fmla="val 24016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0" sx="102000" sy="102000" algn="ctr" rotWithShape="0">
                <a:prstClr val="black">
                  <a:alpha val="10000"/>
                </a:prstClr>
              </a:outerShdw>
            </a:effectLst>
            <a:ex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GB">
                <a:latin typeface="Arial" charset="0"/>
                <a:ea typeface="ヒラギノ角ゴ Pro W3" pitchFamily="-64" charset="-128"/>
              </a:endParaRPr>
            </a:p>
          </p:txBody>
        </p:sp>
        <p:sp>
          <p:nvSpPr>
            <p:cNvPr id="23" name="Parallelogram 22"/>
            <p:cNvSpPr/>
            <p:nvPr/>
          </p:nvSpPr>
          <p:spPr bwMode="auto">
            <a:xfrm>
              <a:off x="683589" y="3788139"/>
              <a:ext cx="3164503" cy="438943"/>
            </a:xfrm>
            <a:prstGeom prst="parallelogram">
              <a:avLst>
                <a:gd name="adj" fmla="val 26684"/>
              </a:avLst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0" sx="102000" sy="102000" algn="ctr" rotWithShape="0">
                <a:prstClr val="black">
                  <a:alpha val="10000"/>
                </a:prstClr>
              </a:outerShdw>
            </a:effectLst>
            <a:ex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GB">
                <a:latin typeface="Arial" charset="0"/>
                <a:ea typeface="ヒラギノ角ゴ Pro W3" pitchFamily="-64" charset="-128"/>
              </a:endParaRPr>
            </a:p>
          </p:txBody>
        </p:sp>
      </p:grpSp>
      <p:grpSp>
        <p:nvGrpSpPr>
          <p:cNvPr id="24" name="Group 13"/>
          <p:cNvGrpSpPr>
            <a:grpSpLocks/>
          </p:cNvGrpSpPr>
          <p:nvPr userDrawn="1"/>
        </p:nvGrpSpPr>
        <p:grpSpPr bwMode="auto">
          <a:xfrm>
            <a:off x="5913438" y="1106488"/>
            <a:ext cx="2994025" cy="1770062"/>
            <a:chOff x="683589" y="1495330"/>
            <a:chExt cx="3582384" cy="2731752"/>
          </a:xfrm>
        </p:grpSpPr>
        <p:sp>
          <p:nvSpPr>
            <p:cNvPr id="25" name="Parallelogram 24"/>
            <p:cNvSpPr/>
            <p:nvPr/>
          </p:nvSpPr>
          <p:spPr bwMode="auto">
            <a:xfrm>
              <a:off x="732975" y="1495330"/>
              <a:ext cx="3532998" cy="2513703"/>
            </a:xfrm>
            <a:prstGeom prst="parallelogram">
              <a:avLst>
                <a:gd name="adj" fmla="val 24016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0" sx="102000" sy="102000" algn="ctr" rotWithShape="0">
                <a:prstClr val="black">
                  <a:alpha val="10000"/>
                </a:prstClr>
              </a:outerShdw>
            </a:effectLst>
            <a:ex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GB">
                <a:latin typeface="Arial" charset="0"/>
                <a:ea typeface="ヒラギノ角ゴ Pro W3" pitchFamily="-64" charset="-128"/>
              </a:endParaRPr>
            </a:p>
          </p:txBody>
        </p:sp>
        <p:sp>
          <p:nvSpPr>
            <p:cNvPr id="26" name="Parallelogram 25"/>
            <p:cNvSpPr/>
            <p:nvPr/>
          </p:nvSpPr>
          <p:spPr bwMode="auto">
            <a:xfrm>
              <a:off x="683589" y="3788532"/>
              <a:ext cx="3164503" cy="438550"/>
            </a:xfrm>
            <a:prstGeom prst="parallelogram">
              <a:avLst>
                <a:gd name="adj" fmla="val 26684"/>
              </a:avLst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0" sx="102000" sy="102000" algn="ctr" rotWithShape="0">
                <a:prstClr val="black">
                  <a:alpha val="10000"/>
                </a:prstClr>
              </a:outerShdw>
            </a:effectLst>
            <a:ex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GB">
                <a:latin typeface="Arial" charset="0"/>
                <a:ea typeface="ヒラギノ角ゴ Pro W3" pitchFamily="-64" charset="-128"/>
              </a:endParaRPr>
            </a:p>
          </p:txBody>
        </p:sp>
      </p:grpSp>
      <p:grpSp>
        <p:nvGrpSpPr>
          <p:cNvPr id="27" name="Group 13"/>
          <p:cNvGrpSpPr>
            <a:grpSpLocks/>
          </p:cNvGrpSpPr>
          <p:nvPr userDrawn="1"/>
        </p:nvGrpSpPr>
        <p:grpSpPr bwMode="auto">
          <a:xfrm>
            <a:off x="3143250" y="1112838"/>
            <a:ext cx="2994025" cy="1768475"/>
            <a:chOff x="683589" y="1495330"/>
            <a:chExt cx="3582384" cy="2731752"/>
          </a:xfrm>
        </p:grpSpPr>
        <p:sp>
          <p:nvSpPr>
            <p:cNvPr id="28" name="Parallelogram 27"/>
            <p:cNvSpPr/>
            <p:nvPr/>
          </p:nvSpPr>
          <p:spPr bwMode="auto">
            <a:xfrm>
              <a:off x="732975" y="1495330"/>
              <a:ext cx="3532998" cy="2513505"/>
            </a:xfrm>
            <a:prstGeom prst="parallelogram">
              <a:avLst>
                <a:gd name="adj" fmla="val 24016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0" sx="102000" sy="102000" algn="ctr" rotWithShape="0">
                <a:prstClr val="black">
                  <a:alpha val="10000"/>
                </a:prstClr>
              </a:outerShdw>
            </a:effectLst>
            <a:ex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GB">
                <a:latin typeface="Arial" charset="0"/>
                <a:ea typeface="ヒラギノ角ゴ Pro W3" pitchFamily="-64" charset="-128"/>
              </a:endParaRPr>
            </a:p>
          </p:txBody>
        </p:sp>
        <p:sp>
          <p:nvSpPr>
            <p:cNvPr id="29" name="Parallelogram 28"/>
            <p:cNvSpPr/>
            <p:nvPr/>
          </p:nvSpPr>
          <p:spPr bwMode="auto">
            <a:xfrm>
              <a:off x="683589" y="3788137"/>
              <a:ext cx="3164503" cy="438945"/>
            </a:xfrm>
            <a:prstGeom prst="parallelogram">
              <a:avLst>
                <a:gd name="adj" fmla="val 26684"/>
              </a:avLst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0" sx="102000" sy="102000" algn="ctr" rotWithShape="0">
                <a:prstClr val="black">
                  <a:alpha val="10000"/>
                </a:prstClr>
              </a:outerShdw>
            </a:effectLst>
            <a:ex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GB">
                <a:latin typeface="Arial" charset="0"/>
                <a:ea typeface="ヒラギノ角ゴ Pro W3" pitchFamily="-64" charset="-128"/>
              </a:endParaRPr>
            </a:p>
          </p:txBody>
        </p:sp>
      </p:grpSp>
      <p:grpSp>
        <p:nvGrpSpPr>
          <p:cNvPr id="30" name="Group 13"/>
          <p:cNvGrpSpPr>
            <a:grpSpLocks/>
          </p:cNvGrpSpPr>
          <p:nvPr userDrawn="1"/>
        </p:nvGrpSpPr>
        <p:grpSpPr bwMode="auto">
          <a:xfrm>
            <a:off x="373063" y="1112838"/>
            <a:ext cx="2994025" cy="1768475"/>
            <a:chOff x="683589" y="1495330"/>
            <a:chExt cx="3582384" cy="2731752"/>
          </a:xfrm>
        </p:grpSpPr>
        <p:sp>
          <p:nvSpPr>
            <p:cNvPr id="31" name="Parallelogram 30"/>
            <p:cNvSpPr/>
            <p:nvPr/>
          </p:nvSpPr>
          <p:spPr bwMode="auto">
            <a:xfrm>
              <a:off x="732975" y="1495330"/>
              <a:ext cx="3532998" cy="2513505"/>
            </a:xfrm>
            <a:prstGeom prst="parallelogram">
              <a:avLst>
                <a:gd name="adj" fmla="val 24016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0" sx="102000" sy="102000" algn="ctr" rotWithShape="0">
                <a:prstClr val="black">
                  <a:alpha val="10000"/>
                </a:prstClr>
              </a:outerShdw>
            </a:effectLst>
            <a:ex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GB">
                <a:latin typeface="Arial" charset="0"/>
                <a:ea typeface="ヒラギノ角ゴ Pro W3" pitchFamily="-64" charset="-128"/>
              </a:endParaRPr>
            </a:p>
          </p:txBody>
        </p:sp>
        <p:sp>
          <p:nvSpPr>
            <p:cNvPr id="32" name="Parallelogram 31"/>
            <p:cNvSpPr/>
            <p:nvPr/>
          </p:nvSpPr>
          <p:spPr bwMode="auto">
            <a:xfrm>
              <a:off x="683589" y="3788137"/>
              <a:ext cx="3164503" cy="438945"/>
            </a:xfrm>
            <a:prstGeom prst="parallelogram">
              <a:avLst>
                <a:gd name="adj" fmla="val 26684"/>
              </a:avLst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0" sx="102000" sy="102000" algn="ctr" rotWithShape="0">
                <a:prstClr val="black">
                  <a:alpha val="10000"/>
                </a:prstClr>
              </a:outerShdw>
            </a:effectLst>
            <a:ex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GB">
                <a:latin typeface="Arial" charset="0"/>
                <a:ea typeface="ヒラギノ角ゴ Pro W3" pitchFamily="-64" charset="-128"/>
              </a:endParaRPr>
            </a:p>
          </p:txBody>
        </p:sp>
      </p:grpSp>
      <p:sp>
        <p:nvSpPr>
          <p:cNvPr id="33" name="Rectangle 9"/>
          <p:cNvSpPr>
            <a:spLocks noChangeArrowheads="1"/>
          </p:cNvSpPr>
          <p:nvPr userDrawn="1"/>
        </p:nvSpPr>
        <p:spPr bwMode="auto">
          <a:xfrm>
            <a:off x="6372225" y="4860925"/>
            <a:ext cx="2290763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ts val="1200"/>
              </a:lnSpc>
              <a:defRPr/>
            </a:pPr>
            <a:r>
              <a:rPr lang="en-GB" altLang="en-US" sz="900" dirty="0" smtClean="0">
                <a:solidFill>
                  <a:schemeClr val="bg1"/>
                </a:solidFill>
              </a:rPr>
              <a:t>www.ecb.europa.eu © </a:t>
            </a:r>
          </a:p>
        </p:txBody>
      </p:sp>
      <p:sp>
        <p:nvSpPr>
          <p:cNvPr id="37" name="Rectangle 4"/>
          <p:cNvSpPr>
            <a:spLocks noGrp="1" noChangeArrowheads="1"/>
          </p:cNvSpPr>
          <p:nvPr>
            <p:ph type="title"/>
          </p:nvPr>
        </p:nvSpPr>
        <p:spPr>
          <a:xfrm>
            <a:off x="463551" y="411956"/>
            <a:ext cx="8404225" cy="6334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lang="en-GB" altLang="en-US" sz="2800" kern="1200" dirty="0" smtClean="0"/>
            </a:lvl1pPr>
          </a:lstStyle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89757" y="2922682"/>
            <a:ext cx="2170112" cy="1466850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367088" y="2922682"/>
            <a:ext cx="2170112" cy="1466850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137276" y="2922682"/>
            <a:ext cx="2170112" cy="1466850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3348319" y="2650940"/>
            <a:ext cx="2362200" cy="18466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lang="en-GB" sz="1200" kern="1200" dirty="0" smtClean="0">
                <a:solidFill>
                  <a:srgbClr val="0032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2"/>
          <p:cNvSpPr>
            <a:spLocks noGrp="1"/>
          </p:cNvSpPr>
          <p:nvPr>
            <p:ph type="body" sz="quarter" idx="26"/>
          </p:nvPr>
        </p:nvSpPr>
        <p:spPr>
          <a:xfrm>
            <a:off x="6054725" y="2650940"/>
            <a:ext cx="2362200" cy="18466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lang="en-GB" sz="1200" kern="1200" dirty="0" smtClean="0">
                <a:solidFill>
                  <a:srgbClr val="0032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7"/>
          </p:nvPr>
        </p:nvSpPr>
        <p:spPr>
          <a:xfrm>
            <a:off x="298450" y="4434423"/>
            <a:ext cx="2362200" cy="18466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lang="en-GB" sz="1200" kern="1200" dirty="0" smtClean="0">
                <a:solidFill>
                  <a:srgbClr val="0032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28"/>
          </p:nvPr>
        </p:nvSpPr>
        <p:spPr>
          <a:xfrm>
            <a:off x="3081619" y="4434423"/>
            <a:ext cx="2362200" cy="18466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lang="en-GB" sz="1200" kern="1200" dirty="0" smtClean="0">
                <a:solidFill>
                  <a:srgbClr val="0032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29"/>
          </p:nvPr>
        </p:nvSpPr>
        <p:spPr>
          <a:xfrm>
            <a:off x="5788025" y="4434423"/>
            <a:ext cx="2362200" cy="18466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lang="en-GB" sz="1200" kern="1200" dirty="0" smtClean="0">
                <a:solidFill>
                  <a:srgbClr val="0032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798513" y="1130300"/>
            <a:ext cx="2170112" cy="1466850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50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3575844" y="1130300"/>
            <a:ext cx="2170112" cy="1466850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6346032" y="1130300"/>
            <a:ext cx="2170112" cy="1466850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2" name="Text Placeholder 42"/>
          <p:cNvSpPr>
            <a:spLocks noGrp="1"/>
          </p:cNvSpPr>
          <p:nvPr>
            <p:ph type="body" sz="quarter" idx="24"/>
          </p:nvPr>
        </p:nvSpPr>
        <p:spPr>
          <a:xfrm>
            <a:off x="565150" y="2650940"/>
            <a:ext cx="2362200" cy="18466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lang="en-GB" sz="1200" kern="1200" dirty="0" smtClean="0">
                <a:solidFill>
                  <a:srgbClr val="0032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33"/>
          </p:nvPr>
        </p:nvSpPr>
        <p:spPr>
          <a:xfrm>
            <a:off x="4357688" y="4856163"/>
            <a:ext cx="414337" cy="1381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lnSpc>
                <a:spcPts val="1200"/>
              </a:lnSpc>
              <a:defRPr lang="en-GB"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A91E1AE-0C8E-4F76-9822-41893C44C1CD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836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ort Elements - long headlin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 userDrawn="1"/>
        </p:nvSpPr>
        <p:spPr bwMode="auto">
          <a:xfrm>
            <a:off x="6372225" y="4860925"/>
            <a:ext cx="2290763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ts val="1200"/>
              </a:lnSpc>
              <a:defRPr/>
            </a:pPr>
            <a:r>
              <a:rPr lang="en-GB" altLang="en-US" sz="900" dirty="0" smtClean="0">
                <a:solidFill>
                  <a:schemeClr val="bg1"/>
                </a:solidFill>
              </a:rPr>
              <a:t>www.ecb.europa.eu © </a:t>
            </a:r>
          </a:p>
        </p:txBody>
      </p:sp>
      <p:sp>
        <p:nvSpPr>
          <p:cNvPr id="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68313" y="1150144"/>
            <a:ext cx="8415711" cy="3351610"/>
          </a:xfrm>
        </p:spPr>
        <p:txBody>
          <a:bodyPr/>
          <a:lstStyle>
            <a:lvl1pPr>
              <a:defRPr sz="1900"/>
            </a:lvl1pPr>
          </a:lstStyle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>
          <a:xfrm>
            <a:off x="463551" y="411956"/>
            <a:ext cx="8404225" cy="6334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lang="en-GB" altLang="en-US" sz="2800" kern="1200" dirty="0" smtClean="0"/>
            </a:lvl1pPr>
          </a:lstStyle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57688" y="4856163"/>
            <a:ext cx="414337" cy="1381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lnSpc>
                <a:spcPts val="1200"/>
              </a:lnSpc>
              <a:defRPr lang="en-GB"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4320B71-EC71-4A7E-8C8A-9C555B387A1C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5788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port Elements - Long &amp; Short headlin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570016"/>
            <a:ext cx="9144000" cy="10747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64" charset="-128"/>
            </a:endParaRPr>
          </a:p>
        </p:txBody>
      </p:sp>
      <p:sp>
        <p:nvSpPr>
          <p:cNvPr id="4" name="Rectangle 9"/>
          <p:cNvSpPr>
            <a:spLocks noChangeArrowheads="1"/>
          </p:cNvSpPr>
          <p:nvPr userDrawn="1"/>
        </p:nvSpPr>
        <p:spPr bwMode="auto">
          <a:xfrm>
            <a:off x="6372225" y="4860925"/>
            <a:ext cx="2290763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ts val="1200"/>
              </a:lnSpc>
              <a:defRPr/>
            </a:pPr>
            <a:r>
              <a:rPr lang="en-GB" altLang="en-US" sz="900" dirty="0" smtClean="0">
                <a:solidFill>
                  <a:schemeClr val="bg1"/>
                </a:solidFill>
              </a:rPr>
              <a:t>www.ecb.europa.eu © </a:t>
            </a:r>
          </a:p>
        </p:txBody>
      </p:sp>
      <p:sp>
        <p:nvSpPr>
          <p:cNvPr id="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68313" y="706582"/>
            <a:ext cx="8415711" cy="3795172"/>
          </a:xfrm>
        </p:spPr>
        <p:txBody>
          <a:bodyPr/>
          <a:lstStyle>
            <a:lvl1pPr>
              <a:defRPr sz="1900"/>
            </a:lvl1pPr>
          </a:lstStyle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>
          <a:xfrm>
            <a:off x="463551" y="150685"/>
            <a:ext cx="8404225" cy="29462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lang="en-GB" altLang="en-US" sz="2800" kern="1200" dirty="0" smtClean="0"/>
            </a:lvl1pPr>
          </a:lstStyle>
          <a:p>
            <a:pPr lvl="0"/>
            <a:r>
              <a:rPr lang="en-US" altLang="en-US" dirty="0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57688" y="4856163"/>
            <a:ext cx="414337" cy="1381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lnSpc>
                <a:spcPts val="1200"/>
              </a:lnSpc>
              <a:defRPr lang="en-GB"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4320B71-EC71-4A7E-8C8A-9C555B387A1C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0996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port Elements - FullPag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 userDrawn="1"/>
        </p:nvSpPr>
        <p:spPr bwMode="auto">
          <a:xfrm>
            <a:off x="6372225" y="4860925"/>
            <a:ext cx="2290763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ts val="1200"/>
              </a:lnSpc>
              <a:defRPr/>
            </a:pPr>
            <a:r>
              <a:rPr lang="en-GB" altLang="en-US" sz="900" dirty="0" smtClean="0">
                <a:solidFill>
                  <a:schemeClr val="bg1"/>
                </a:solidFill>
              </a:rPr>
              <a:t>www.ecb.europa.eu © </a:t>
            </a:r>
          </a:p>
        </p:txBody>
      </p:sp>
      <p:sp>
        <p:nvSpPr>
          <p:cNvPr id="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68313" y="748145"/>
            <a:ext cx="8415711" cy="3753609"/>
          </a:xfrm>
        </p:spPr>
        <p:txBody>
          <a:bodyPr/>
          <a:lstStyle>
            <a:lvl1pPr>
              <a:defRPr sz="1900"/>
            </a:lvl1pPr>
          </a:lstStyle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>
          <a:xfrm>
            <a:off x="463551" y="126932"/>
            <a:ext cx="8404225" cy="407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lang="en-GB" altLang="en-US" sz="2000" kern="1200" dirty="0" smtClean="0"/>
            </a:lvl1pPr>
          </a:lstStyle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57688" y="4856163"/>
            <a:ext cx="414337" cy="1381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lnSpc>
                <a:spcPts val="1200"/>
              </a:lnSpc>
              <a:defRPr lang="en-GB"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4320B71-EC71-4A7E-8C8A-9C555B387A1C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157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ort Elements - Small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 bwMode="auto">
          <a:xfrm>
            <a:off x="3629025" y="1782763"/>
            <a:ext cx="5514975" cy="2697162"/>
          </a:xfrm>
          <a:custGeom>
            <a:avLst/>
            <a:gdLst/>
            <a:ahLst/>
            <a:cxnLst/>
            <a:rect l="l" t="t" r="r" b="b"/>
            <a:pathLst>
              <a:path w="5514975" h="2697162">
                <a:moveTo>
                  <a:pt x="771523" y="0"/>
                </a:moveTo>
                <a:lnTo>
                  <a:pt x="5514975" y="0"/>
                </a:lnTo>
                <a:lnTo>
                  <a:pt x="5514975" y="2658323"/>
                </a:lnTo>
                <a:lnTo>
                  <a:pt x="5503865" y="2697162"/>
                </a:lnTo>
                <a:lnTo>
                  <a:pt x="0" y="2697162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0" sx="102000" sy="102000" algn="ctr" rotWithShape="0">
              <a:prstClr val="black">
                <a:alpha val="10000"/>
              </a:prstClr>
            </a:outerShdw>
          </a:effectLst>
          <a:extLst/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GB">
              <a:latin typeface="Arial" charset="0"/>
              <a:ea typeface="ヒラギノ角ゴ Pro W3" pitchFamily="-64" charset="-128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372225" y="4860925"/>
            <a:ext cx="2290763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ts val="1200"/>
              </a:lnSpc>
              <a:defRPr/>
            </a:pPr>
            <a:r>
              <a:rPr lang="en-GB" altLang="en-US" sz="900" dirty="0" smtClean="0">
                <a:solidFill>
                  <a:schemeClr val="bg1"/>
                </a:solidFill>
              </a:rPr>
              <a:t>www.ecb.europa.eu © 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idx="4294967295"/>
          </p:nvPr>
        </p:nvSpPr>
        <p:spPr>
          <a:xfrm>
            <a:off x="4427538" y="2139554"/>
            <a:ext cx="4465450" cy="2283619"/>
          </a:xfrm>
        </p:spPr>
        <p:txBody>
          <a:bodyPr/>
          <a:lstStyle>
            <a:lvl1pPr>
              <a:defRPr sz="1900"/>
            </a:lvl1pPr>
          </a:lstStyle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title"/>
          </p:nvPr>
        </p:nvSpPr>
        <p:spPr>
          <a:xfrm>
            <a:off x="463551" y="411956"/>
            <a:ext cx="8404225" cy="6334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lang="en-GB" altLang="en-US" sz="2800" kern="1200" dirty="0" smtClean="0"/>
            </a:lvl1pPr>
          </a:lstStyle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57688" y="4856163"/>
            <a:ext cx="414337" cy="1381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lnSpc>
                <a:spcPts val="1200"/>
              </a:lnSpc>
              <a:defRPr lang="en-GB"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5CF0E3E-6A53-407C-B228-D257703978F3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3058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hart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6372225" y="4860925"/>
            <a:ext cx="2290763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ts val="1200"/>
              </a:lnSpc>
              <a:defRPr/>
            </a:pPr>
            <a:r>
              <a:rPr lang="en-GB" altLang="en-US" sz="900" dirty="0" smtClean="0">
                <a:solidFill>
                  <a:schemeClr val="bg1"/>
                </a:solidFill>
              </a:rPr>
              <a:t>www.ecb.europa.eu © 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2"/>
          </p:nvPr>
        </p:nvSpPr>
        <p:spPr>
          <a:xfrm>
            <a:off x="466725" y="1069892"/>
            <a:ext cx="4023388" cy="3348038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/>
          </a:p>
        </p:txBody>
      </p:sp>
      <p:sp>
        <p:nvSpPr>
          <p:cNvPr id="9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4660490" y="1059916"/>
            <a:ext cx="4211992" cy="3348038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3799" y="4405901"/>
            <a:ext cx="4032250" cy="3238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300037" indent="0">
              <a:buFontTx/>
              <a:buNone/>
              <a:defRPr sz="1600"/>
            </a:lvl2pPr>
            <a:lvl3pPr marL="598487" indent="0">
              <a:buFontTx/>
              <a:buNone/>
              <a:defRPr sz="1600"/>
            </a:lvl3pPr>
            <a:lvl4pPr marL="915987" indent="0">
              <a:buFontTx/>
              <a:buNone/>
              <a:defRPr sz="1600"/>
            </a:lvl4pPr>
            <a:lvl5pPr marL="1220787" indent="0">
              <a:buFontTx/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59019" y="4405901"/>
            <a:ext cx="4032250" cy="3238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300037" indent="0">
              <a:buFontTx/>
              <a:buNone/>
              <a:defRPr sz="1600"/>
            </a:lvl2pPr>
            <a:lvl3pPr marL="598487" indent="0">
              <a:buFontTx/>
              <a:buNone/>
              <a:defRPr sz="1600"/>
            </a:lvl3pPr>
            <a:lvl4pPr marL="915987" indent="0">
              <a:buFontTx/>
              <a:buNone/>
              <a:defRPr sz="1600"/>
            </a:lvl4pPr>
            <a:lvl5pPr marL="1220787" indent="0">
              <a:buFontTx/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Rectangle 4"/>
          <p:cNvSpPr>
            <a:spLocks noGrp="1" noChangeArrowheads="1"/>
          </p:cNvSpPr>
          <p:nvPr>
            <p:ph type="title"/>
          </p:nvPr>
        </p:nvSpPr>
        <p:spPr>
          <a:xfrm>
            <a:off x="463551" y="411956"/>
            <a:ext cx="8404225" cy="6334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lang="en-GB" altLang="en-US" sz="2800" kern="1200" dirty="0" smtClean="0"/>
            </a:lvl1pPr>
          </a:lstStyle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4357688" y="4856163"/>
            <a:ext cx="414337" cy="1381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lnSpc>
                <a:spcPts val="1200"/>
              </a:lnSpc>
              <a:defRPr lang="en-GB"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A8A81F-602E-4F8A-A59F-1CB8EC3665FC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949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hart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"/>
          <p:cNvCxnSpPr>
            <a:cxnSpLocks noChangeShapeType="1"/>
          </p:cNvCxnSpPr>
          <p:nvPr userDrawn="1"/>
        </p:nvCxnSpPr>
        <p:spPr bwMode="auto">
          <a:xfrm>
            <a:off x="0" y="0"/>
            <a:ext cx="914400" cy="0"/>
          </a:xfrm>
          <a:prstGeom prst="line">
            <a:avLst/>
          </a:prstGeom>
          <a:noFill/>
          <a:ln w="0" algn="ctr">
            <a:solidFill>
              <a:srgbClr val="FB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6372225" y="4860925"/>
            <a:ext cx="2290763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ts val="1200"/>
              </a:lnSpc>
              <a:defRPr/>
            </a:pPr>
            <a:r>
              <a:rPr lang="en-GB" altLang="en-US" sz="900" dirty="0" smtClean="0">
                <a:solidFill>
                  <a:schemeClr val="bg1"/>
                </a:solidFill>
              </a:rPr>
              <a:t>www.ecb.europa.eu © </a:t>
            </a:r>
          </a:p>
        </p:txBody>
      </p:sp>
      <p:sp>
        <p:nvSpPr>
          <p:cNvPr id="33" name="Rectangle 4"/>
          <p:cNvSpPr>
            <a:spLocks noGrp="1" noChangeArrowheads="1"/>
          </p:cNvSpPr>
          <p:nvPr>
            <p:ph type="title"/>
          </p:nvPr>
        </p:nvSpPr>
        <p:spPr>
          <a:xfrm>
            <a:off x="463551" y="411956"/>
            <a:ext cx="8404225" cy="6334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lang="en-GB" altLang="en-US" sz="2800" kern="1200" dirty="0" smtClean="0"/>
            </a:lvl1pPr>
          </a:lstStyle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457200" y="1107035"/>
            <a:ext cx="4105835" cy="1747838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/>
          </a:p>
        </p:txBody>
      </p:sp>
      <p:sp>
        <p:nvSpPr>
          <p:cNvPr id="14" name="Chart Placeholder 2"/>
          <p:cNvSpPr>
            <a:spLocks noGrp="1"/>
          </p:cNvSpPr>
          <p:nvPr>
            <p:ph type="chart" sz="quarter" idx="15"/>
          </p:nvPr>
        </p:nvSpPr>
        <p:spPr>
          <a:xfrm>
            <a:off x="4778188" y="1107035"/>
            <a:ext cx="4105835" cy="1747838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/>
          </a:p>
        </p:txBody>
      </p:sp>
      <p:sp>
        <p:nvSpPr>
          <p:cNvPr id="15" name="Chart Placeholder 2"/>
          <p:cNvSpPr>
            <a:spLocks noGrp="1"/>
          </p:cNvSpPr>
          <p:nvPr>
            <p:ph type="chart" sz="quarter" idx="16"/>
          </p:nvPr>
        </p:nvSpPr>
        <p:spPr>
          <a:xfrm>
            <a:off x="457200" y="2917906"/>
            <a:ext cx="4105835" cy="1747838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/>
          </a:p>
        </p:txBody>
      </p:sp>
      <p:sp>
        <p:nvSpPr>
          <p:cNvPr id="16" name="Chart Placeholder 2"/>
          <p:cNvSpPr>
            <a:spLocks noGrp="1"/>
          </p:cNvSpPr>
          <p:nvPr>
            <p:ph type="chart" sz="quarter" idx="17"/>
          </p:nvPr>
        </p:nvSpPr>
        <p:spPr>
          <a:xfrm>
            <a:off x="4778188" y="2917906"/>
            <a:ext cx="4105835" cy="1747838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4357688" y="4856163"/>
            <a:ext cx="414337" cy="1381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lnSpc>
                <a:spcPts val="1200"/>
              </a:lnSpc>
              <a:defRPr lang="en-GB"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5538A09-DD14-42AD-BF95-748291479EDB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51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 - Divided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 userDrawn="1"/>
        </p:nvSpPr>
        <p:spPr bwMode="auto">
          <a:xfrm>
            <a:off x="6372225" y="4860925"/>
            <a:ext cx="2290763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ts val="1200"/>
              </a:lnSpc>
              <a:defRPr/>
            </a:pPr>
            <a:r>
              <a:rPr lang="en-GB" altLang="en-US" sz="900" dirty="0" smtClean="0">
                <a:solidFill>
                  <a:schemeClr val="bg1"/>
                </a:solidFill>
              </a:rPr>
              <a:t>www.ecb.europa.eu © 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463551" y="411956"/>
            <a:ext cx="8404225" cy="6334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lang="en-GB" altLang="en-US" sz="2800" kern="1200" dirty="0" smtClean="0"/>
            </a:lvl1pPr>
          </a:lstStyle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57688" y="4856163"/>
            <a:ext cx="414337" cy="1381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lnSpc>
                <a:spcPts val="1200"/>
              </a:lnSpc>
              <a:defRPr lang="en-GB"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9A0490-5A54-4A85-8556-378BE2D399ED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581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- Text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6372225" y="5003800"/>
            <a:ext cx="2290763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ts val="1200"/>
              </a:lnSpc>
              <a:defRPr/>
            </a:pPr>
            <a:r>
              <a:rPr lang="en-GB" altLang="en-US" sz="900" dirty="0" smtClean="0">
                <a:solidFill>
                  <a:schemeClr val="bg1"/>
                </a:solidFill>
              </a:rPr>
              <a:t>www.ecb.europa.eu © 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195FB5"/>
          </a:soli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GB" altLang="en-US" smtClean="0">
              <a:ea typeface="ヒラギノ角ゴ Pro W3"/>
              <a:cs typeface="ヒラギノ角ゴ Pro W3"/>
            </a:endParaRPr>
          </a:p>
        </p:txBody>
      </p: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ubtitle 4"/>
          <p:cNvSpPr txBox="1">
            <a:spLocks/>
          </p:cNvSpPr>
          <p:nvPr userDrawn="1"/>
        </p:nvSpPr>
        <p:spPr bwMode="auto">
          <a:xfrm>
            <a:off x="4592638" y="3227388"/>
            <a:ext cx="4191000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96900" indent="-296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indent="-3159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219200" indent="-3032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524000" indent="-3032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1981200" indent="-303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438400" indent="-303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2895600" indent="-303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352800" indent="-303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30000"/>
              </a:spcBef>
              <a:buClr>
                <a:schemeClr val="tx2"/>
              </a:buClr>
              <a:defRPr/>
            </a:pPr>
            <a:endParaRPr lang="en-GB" altLang="en-US" sz="2000" smtClean="0">
              <a:solidFill>
                <a:schemeClr val="bg1"/>
              </a:solidFill>
            </a:endParaRPr>
          </a:p>
        </p:txBody>
      </p:sp>
      <p:sp>
        <p:nvSpPr>
          <p:cNvPr id="11" name="Rectangle 1"/>
          <p:cNvSpPr>
            <a:spLocks noChangeArrowheads="1"/>
          </p:cNvSpPr>
          <p:nvPr userDrawn="1"/>
        </p:nvSpPr>
        <p:spPr bwMode="auto">
          <a:xfrm>
            <a:off x="468313" y="3124200"/>
            <a:ext cx="792162" cy="26988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30000"/>
              </a:spcBef>
              <a:buClr>
                <a:schemeClr val="tx2"/>
              </a:buClr>
              <a:buChar char="•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buChar char="–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  <a:defRPr/>
            </a:pPr>
            <a:endParaRPr lang="en-GB" altLang="en-US" sz="1800" smtClean="0">
              <a:ea typeface="ヒラギノ角ゴ Pro W3"/>
              <a:cs typeface="ヒラギノ角ゴ Pro W3"/>
            </a:endParaRPr>
          </a:p>
        </p:txBody>
      </p:sp>
      <p:pic>
        <p:nvPicPr>
          <p:cNvPr id="12" name="Picture 2" descr="C:\Users\kourent\Desktop\_PROJECTS_\VisualBranding_OfficeDocuments\PPT\Output\02\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35624"/>
            <a:ext cx="1765542" cy="766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ubtitle 4"/>
          <p:cNvSpPr>
            <a:spLocks noGrp="1"/>
          </p:cNvSpPr>
          <p:nvPr>
            <p:ph type="subTitle" idx="4294967295"/>
          </p:nvPr>
        </p:nvSpPr>
        <p:spPr>
          <a:xfrm>
            <a:off x="468314" y="3233737"/>
            <a:ext cx="2663825" cy="102512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en-GB" altLang="en-US" sz="200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smtClean="0"/>
              <a:t>Click to edit Master subtitle style</a:t>
            </a:r>
            <a:endParaRPr lang="en-GB" altLang="en-US" dirty="0" smtClean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3600450" y="4407694"/>
            <a:ext cx="5183188" cy="6655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lang="en-US" altLang="en-US" sz="1800" b="1" dirty="0" smtClean="0">
                <a:solidFill>
                  <a:srgbClr val="003299"/>
                </a:solidFill>
              </a:defRPr>
            </a:lvl1pPr>
            <a:lvl2pPr>
              <a:defRPr lang="en-US" altLang="en-US" dirty="0" smtClean="0"/>
            </a:lvl2pPr>
          </a:lstStyle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486275" y="1638300"/>
            <a:ext cx="4297363" cy="245745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le 2"/>
          <p:cNvSpPr>
            <a:spLocks noGrp="1"/>
          </p:cNvSpPr>
          <p:nvPr>
            <p:ph type="ctrTitle"/>
          </p:nvPr>
        </p:nvSpPr>
        <p:spPr>
          <a:xfrm>
            <a:off x="468314" y="1653779"/>
            <a:ext cx="3024187" cy="1458515"/>
          </a:xfrm>
        </p:spPr>
        <p:txBody>
          <a:bodyPr/>
          <a:lstStyle>
            <a:lvl1pPr>
              <a:lnSpc>
                <a:spcPts val="3500"/>
              </a:lnSpc>
              <a:defRPr sz="3200"/>
            </a:lvl1pPr>
          </a:lstStyle>
          <a:p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468313" y="4408884"/>
            <a:ext cx="2543244" cy="6655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lang="en-US" altLang="en-US" sz="1600" b="1" kern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lang="en-US" altLang="en-US" kern="1200" dirty="0" smtClean="0"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n-US" alt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6844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rganization Chart or other visualization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 userDrawn="1"/>
        </p:nvSpPr>
        <p:spPr bwMode="auto">
          <a:xfrm>
            <a:off x="6372225" y="4860925"/>
            <a:ext cx="2290763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ts val="1200"/>
              </a:lnSpc>
              <a:defRPr/>
            </a:pPr>
            <a:r>
              <a:rPr lang="en-GB" altLang="en-US" sz="900" dirty="0" smtClean="0">
                <a:solidFill>
                  <a:schemeClr val="bg1"/>
                </a:solidFill>
              </a:rPr>
              <a:t>www.ecb.europa.eu © 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66726" y="1071563"/>
            <a:ext cx="8397875" cy="3351610"/>
          </a:xfrm>
        </p:spPr>
        <p:txBody>
          <a:bodyPr/>
          <a:lstStyle/>
          <a:p>
            <a:pPr lvl="0"/>
            <a:r>
              <a:rPr lang="en-US" noProof="0" smtClean="0"/>
              <a:t>Click icon to add SmartArt graphic</a:t>
            </a:r>
            <a:endParaRPr lang="en-GB" noProof="0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title"/>
          </p:nvPr>
        </p:nvSpPr>
        <p:spPr>
          <a:xfrm>
            <a:off x="463551" y="411956"/>
            <a:ext cx="8404225" cy="6334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lang="en-GB" altLang="en-US" sz="2800" kern="1200" dirty="0" smtClean="0"/>
            </a:lvl1pPr>
          </a:lstStyle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57688" y="4856163"/>
            <a:ext cx="414337" cy="1381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lnSpc>
                <a:spcPts val="1200"/>
              </a:lnSpc>
              <a:defRPr lang="en-GB"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A2AD3AA-77E8-4059-99E1-B20E6EF740D6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72457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-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6372225" y="5003800"/>
            <a:ext cx="2290763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ts val="1200"/>
              </a:lnSpc>
              <a:defRPr/>
            </a:pPr>
            <a:r>
              <a:rPr lang="en-GB" altLang="en-US" sz="900" dirty="0" smtClean="0">
                <a:solidFill>
                  <a:srgbClr val="FFFFFF"/>
                </a:solidFill>
              </a:rPr>
              <a:t>www.ecb.europa.eu © </a:t>
            </a:r>
          </a:p>
        </p:txBody>
      </p:sp>
      <p:pic>
        <p:nvPicPr>
          <p:cNvPr id="8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"/>
          <p:cNvSpPr>
            <a:spLocks noChangeArrowheads="1"/>
          </p:cNvSpPr>
          <p:nvPr userDrawn="1"/>
        </p:nvSpPr>
        <p:spPr bwMode="auto">
          <a:xfrm>
            <a:off x="468313" y="3124200"/>
            <a:ext cx="792162" cy="26988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30000"/>
              </a:spcBef>
              <a:buClr>
                <a:schemeClr val="tx2"/>
              </a:buClr>
              <a:buChar char="•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buChar char="–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  <a:defRPr/>
            </a:pPr>
            <a:endParaRPr lang="en-GB" altLang="en-US" sz="1800" smtClean="0">
              <a:solidFill>
                <a:srgbClr val="585858"/>
              </a:solidFill>
              <a:ea typeface="ヒラギノ角ゴ Pro W3"/>
              <a:cs typeface="ヒラギノ角ゴ Pro W3"/>
            </a:endParaRPr>
          </a:p>
        </p:txBody>
      </p:sp>
      <p:pic>
        <p:nvPicPr>
          <p:cNvPr id="10" name="Picture 2" descr="C:\Users\kourent\Desktop\_PROJECTS_\VisualBranding_OfficeDocuments\PPT\Output\02\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35624"/>
            <a:ext cx="1765542" cy="766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2"/>
          <p:cNvSpPr>
            <a:spLocks noGrp="1"/>
          </p:cNvSpPr>
          <p:nvPr>
            <p:ph type="ctrTitle"/>
          </p:nvPr>
        </p:nvSpPr>
        <p:spPr>
          <a:xfrm>
            <a:off x="468314" y="1653779"/>
            <a:ext cx="3024187" cy="1458515"/>
          </a:xfrm>
        </p:spPr>
        <p:txBody>
          <a:bodyPr/>
          <a:lstStyle>
            <a:lvl1pPr>
              <a:lnSpc>
                <a:spcPts val="3500"/>
              </a:lnSpc>
              <a:defRPr sz="3200"/>
            </a:lvl1pPr>
          </a:lstStyle>
          <a:p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14" name="Subtitle 4"/>
          <p:cNvSpPr>
            <a:spLocks noGrp="1"/>
          </p:cNvSpPr>
          <p:nvPr>
            <p:ph type="subTitle" idx="4294967295"/>
          </p:nvPr>
        </p:nvSpPr>
        <p:spPr>
          <a:xfrm>
            <a:off x="468314" y="3233737"/>
            <a:ext cx="2663825" cy="102512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en-GB" altLang="en-US" sz="200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smtClean="0"/>
              <a:t>Click to edit Master subtitle style</a:t>
            </a:r>
            <a:endParaRPr lang="en-GB" altLang="en-US" dirty="0" smtClean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3600450" y="4407694"/>
            <a:ext cx="5183188" cy="6655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lang="en-US" altLang="en-US" sz="1800" b="1" dirty="0" smtClean="0">
                <a:solidFill>
                  <a:srgbClr val="003299"/>
                </a:solidFill>
              </a:defRPr>
            </a:lvl1pPr>
            <a:lvl2pPr>
              <a:defRPr lang="en-US" altLang="en-US" dirty="0" smtClean="0"/>
            </a:lvl2pPr>
          </a:lstStyle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3370263" y="0"/>
            <a:ext cx="5773737" cy="4340224"/>
          </a:xfrm>
          <a:custGeom>
            <a:avLst/>
            <a:gdLst/>
            <a:ahLst/>
            <a:cxnLst/>
            <a:rect l="l" t="t" r="r" b="b"/>
            <a:pathLst>
              <a:path w="5773737" h="4340224">
                <a:moveTo>
                  <a:pt x="1200952" y="0"/>
                </a:moveTo>
                <a:lnTo>
                  <a:pt x="5773737" y="0"/>
                </a:lnTo>
                <a:lnTo>
                  <a:pt x="5773737" y="4330018"/>
                </a:lnTo>
                <a:lnTo>
                  <a:pt x="5770913" y="4340224"/>
                </a:lnTo>
                <a:lnTo>
                  <a:pt x="0" y="4340224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468313" y="4408884"/>
            <a:ext cx="2543244" cy="6655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lang="en-US" altLang="en-US" sz="1600" b="1" kern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lang="en-US" altLang="en-US" kern="1200" dirty="0" smtClean="0"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177413" y="4931439"/>
            <a:ext cx="384493" cy="1447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lnSpc>
                <a:spcPts val="1200"/>
              </a:lnSpc>
              <a:defRPr lang="en-GB" sz="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09D98C6-26D6-459A-841A-186F99F43B1C}" type="slidenum">
              <a:rPr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837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- Text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6372225" y="5003800"/>
            <a:ext cx="2290763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ts val="1200"/>
              </a:lnSpc>
              <a:defRPr/>
            </a:pPr>
            <a:r>
              <a:rPr lang="en-GB" altLang="en-US" sz="900" dirty="0" smtClean="0">
                <a:solidFill>
                  <a:srgbClr val="FFFFFF"/>
                </a:solidFill>
              </a:rPr>
              <a:t>www.ecb.europa.eu © 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rgbClr val="195FB5"/>
          </a:solidFill>
          <a:ln w="9525" algn="ctr">
            <a:noFill/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GB" altLang="en-US" smtClean="0">
              <a:solidFill>
                <a:srgbClr val="585858"/>
              </a:solidFill>
              <a:ea typeface="ヒラギノ角ゴ Pro W3"/>
              <a:cs typeface="ヒラギノ角ゴ Pro W3"/>
            </a:endParaRPr>
          </a:p>
        </p:txBody>
      </p:sp>
      <p:pic>
        <p:nvPicPr>
          <p:cNvPr id="9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ubtitle 4"/>
          <p:cNvSpPr txBox="1">
            <a:spLocks/>
          </p:cNvSpPr>
          <p:nvPr userDrawn="1"/>
        </p:nvSpPr>
        <p:spPr bwMode="auto">
          <a:xfrm>
            <a:off x="4592638" y="3227388"/>
            <a:ext cx="4191000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96900" indent="-296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indent="-3159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219200" indent="-3032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524000" indent="-3032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1981200" indent="-303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438400" indent="-303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2895600" indent="-303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352800" indent="-303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30000"/>
              </a:spcBef>
              <a:buClr>
                <a:srgbClr val="003399"/>
              </a:buClr>
              <a:defRPr/>
            </a:pPr>
            <a:endParaRPr lang="en-GB" altLang="en-US" sz="2000" smtClean="0">
              <a:solidFill>
                <a:srgbClr val="FFFFFF"/>
              </a:solidFill>
            </a:endParaRPr>
          </a:p>
        </p:txBody>
      </p:sp>
      <p:sp>
        <p:nvSpPr>
          <p:cNvPr id="11" name="Rectangle 1"/>
          <p:cNvSpPr>
            <a:spLocks noChangeArrowheads="1"/>
          </p:cNvSpPr>
          <p:nvPr userDrawn="1"/>
        </p:nvSpPr>
        <p:spPr bwMode="auto">
          <a:xfrm>
            <a:off x="468313" y="3124200"/>
            <a:ext cx="792162" cy="26988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30000"/>
              </a:spcBef>
              <a:buClr>
                <a:schemeClr val="tx2"/>
              </a:buClr>
              <a:buChar char="•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buChar char="–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  <a:defRPr/>
            </a:pPr>
            <a:endParaRPr lang="en-GB" altLang="en-US" sz="1800" smtClean="0">
              <a:solidFill>
                <a:srgbClr val="585858"/>
              </a:solidFill>
              <a:ea typeface="ヒラギノ角ゴ Pro W3"/>
              <a:cs typeface="ヒラギノ角ゴ Pro W3"/>
            </a:endParaRPr>
          </a:p>
        </p:txBody>
      </p:sp>
      <p:pic>
        <p:nvPicPr>
          <p:cNvPr id="12" name="Picture 2" descr="C:\Users\kourent\Desktop\_PROJECTS_\VisualBranding_OfficeDocuments\PPT\Output\02\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35624"/>
            <a:ext cx="1765542" cy="766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ubtitle 4"/>
          <p:cNvSpPr>
            <a:spLocks noGrp="1"/>
          </p:cNvSpPr>
          <p:nvPr>
            <p:ph type="subTitle" idx="4294967295"/>
          </p:nvPr>
        </p:nvSpPr>
        <p:spPr>
          <a:xfrm>
            <a:off x="468314" y="3233737"/>
            <a:ext cx="2663825" cy="102512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en-GB" altLang="en-US" sz="2000" dirty="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smtClean="0"/>
              <a:t>Click to edit Master subtitle style</a:t>
            </a:r>
            <a:endParaRPr lang="en-GB" altLang="en-US" dirty="0" smtClean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3600450" y="4407694"/>
            <a:ext cx="5183188" cy="6655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lang="en-US" altLang="en-US" sz="1800" b="1" dirty="0" smtClean="0">
                <a:solidFill>
                  <a:srgbClr val="003299"/>
                </a:solidFill>
              </a:defRPr>
            </a:lvl1pPr>
            <a:lvl2pPr>
              <a:defRPr lang="en-US" altLang="en-US" dirty="0" smtClean="0"/>
            </a:lvl2pPr>
          </a:lstStyle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486275" y="1638300"/>
            <a:ext cx="4297363" cy="245745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itle 2"/>
          <p:cNvSpPr>
            <a:spLocks noGrp="1"/>
          </p:cNvSpPr>
          <p:nvPr>
            <p:ph type="ctrTitle"/>
          </p:nvPr>
        </p:nvSpPr>
        <p:spPr>
          <a:xfrm>
            <a:off x="468314" y="1653779"/>
            <a:ext cx="3024187" cy="1458515"/>
          </a:xfrm>
        </p:spPr>
        <p:txBody>
          <a:bodyPr/>
          <a:lstStyle>
            <a:lvl1pPr>
              <a:lnSpc>
                <a:spcPts val="3500"/>
              </a:lnSpc>
              <a:defRPr sz="3200"/>
            </a:lvl1pPr>
          </a:lstStyle>
          <a:p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468313" y="4408884"/>
            <a:ext cx="2543244" cy="6655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lang="en-US" altLang="en-US" sz="1600" b="1" kern="1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lang="en-US" altLang="en-US" kern="1200" dirty="0" smtClean="0">
                <a:latin typeface="Arial" pitchFamily="34" charset="0"/>
                <a:ea typeface="+mn-ea"/>
                <a:cs typeface="Arial" pitchFamily="34" charset="0"/>
              </a:defRPr>
            </a:lvl2pPr>
          </a:lstStyle>
          <a:p>
            <a:pPr lvl="0"/>
            <a:r>
              <a:rPr lang="en-US" alt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04767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Bridge"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"/>
          <p:cNvGrpSpPr>
            <a:grpSpLocks/>
          </p:cNvGrpSpPr>
          <p:nvPr userDrawn="1"/>
        </p:nvGrpSpPr>
        <p:grpSpPr bwMode="auto">
          <a:xfrm>
            <a:off x="525463" y="1116013"/>
            <a:ext cx="7999412" cy="2686050"/>
            <a:chOff x="318484" y="1489075"/>
            <a:chExt cx="8527332" cy="3581400"/>
          </a:xfrm>
        </p:grpSpPr>
        <p:sp>
          <p:nvSpPr>
            <p:cNvPr id="4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18484" y="1489075"/>
              <a:ext cx="382452" cy="381000"/>
            </a:xfrm>
            <a:prstGeom prst="rect">
              <a:avLst/>
            </a:prstGeom>
            <a:solidFill>
              <a:srgbClr val="0032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353535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0000"/>
                </a:spcBef>
                <a:buClr>
                  <a:schemeClr val="tx2"/>
                </a:buClr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buChar char="–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GB" altLang="en-US" sz="1800" b="1" smtClean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5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18484" y="1946275"/>
              <a:ext cx="382452" cy="381000"/>
            </a:xfrm>
            <a:prstGeom prst="rect">
              <a:avLst/>
            </a:prstGeom>
            <a:solidFill>
              <a:srgbClr val="0032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353535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0000"/>
                </a:spcBef>
                <a:buClr>
                  <a:schemeClr val="tx2"/>
                </a:buClr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buChar char="–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GB" altLang="en-US" sz="1800" b="1" smtClean="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6" name="Rectangle 7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18484" y="2403475"/>
              <a:ext cx="382452" cy="381000"/>
            </a:xfrm>
            <a:prstGeom prst="rect">
              <a:avLst/>
            </a:prstGeom>
            <a:solidFill>
              <a:srgbClr val="0032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353535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0000"/>
                </a:spcBef>
                <a:buClr>
                  <a:schemeClr val="tx2"/>
                </a:buClr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buChar char="–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GB" altLang="en-US" sz="1800" b="1" smtClean="0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821087" y="1946275"/>
              <a:ext cx="8023038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58585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spcBef>
                  <a:spcPct val="30000"/>
                </a:spcBef>
                <a:buClr>
                  <a:schemeClr val="tx2"/>
                </a:buClr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buChar char="–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GB" altLang="en-US" sz="1800" smtClean="0">
                  <a:solidFill>
                    <a:srgbClr val="585858"/>
                  </a:solidFill>
                </a:rPr>
                <a:t>Double entry system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821087" y="2403475"/>
              <a:ext cx="8023038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58585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spcBef>
                  <a:spcPct val="30000"/>
                </a:spcBef>
                <a:buClr>
                  <a:schemeClr val="tx2"/>
                </a:buClr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buChar char="–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GB" altLang="en-US" sz="1800" smtClean="0">
                  <a:solidFill>
                    <a:srgbClr val="585858"/>
                  </a:solidFill>
                </a:rPr>
                <a:t>Time of recording the transactions</a:t>
              </a:r>
            </a:p>
          </p:txBody>
        </p:sp>
        <p:sp>
          <p:nvSpPr>
            <p:cNvPr id="9" name="Rectangle 10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821087" y="1489075"/>
              <a:ext cx="8023038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58585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spcBef>
                  <a:spcPct val="30000"/>
                </a:spcBef>
                <a:buClr>
                  <a:schemeClr val="tx2"/>
                </a:buClr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buChar char="–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GB" altLang="en-US" sz="1800" dirty="0" smtClean="0">
                  <a:solidFill>
                    <a:srgbClr val="585858"/>
                  </a:solidFill>
                </a:rPr>
                <a:t>Definition of </a:t>
              </a:r>
              <a:r>
                <a:rPr lang="en-GB" altLang="en-US" sz="1800" dirty="0" err="1" smtClean="0">
                  <a:solidFill>
                    <a:srgbClr val="585858"/>
                  </a:solidFill>
                </a:rPr>
                <a:t>b.o.p</a:t>
              </a:r>
              <a:r>
                <a:rPr lang="en-GB" altLang="en-US" sz="1800" dirty="0" smtClean="0">
                  <a:solidFill>
                    <a:srgbClr val="585858"/>
                  </a:solidFill>
                </a:rPr>
                <a:t>. and </a:t>
              </a:r>
              <a:r>
                <a:rPr lang="en-GB" altLang="en-US" sz="1800" dirty="0" err="1" smtClean="0">
                  <a:solidFill>
                    <a:srgbClr val="585858"/>
                  </a:solidFill>
                </a:rPr>
                <a:t>i.i.p</a:t>
              </a:r>
              <a:r>
                <a:rPr lang="en-GB" altLang="en-US" sz="1800" dirty="0" smtClean="0">
                  <a:solidFill>
                    <a:srgbClr val="585858"/>
                  </a:solidFill>
                </a:rPr>
                <a:t>.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18484" y="2871258"/>
              <a:ext cx="380760" cy="381000"/>
            </a:xfrm>
            <a:prstGeom prst="rect">
              <a:avLst/>
            </a:prstGeom>
            <a:solidFill>
              <a:srgbClr val="0032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353535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0000"/>
                </a:spcBef>
                <a:buClr>
                  <a:schemeClr val="tx2"/>
                </a:buClr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buChar char="–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GB" altLang="en-US" sz="1800" b="1" smtClean="0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18484" y="3328458"/>
              <a:ext cx="380760" cy="381000"/>
            </a:xfrm>
            <a:prstGeom prst="rect">
              <a:avLst/>
            </a:prstGeom>
            <a:solidFill>
              <a:srgbClr val="0032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353535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0000"/>
                </a:spcBef>
                <a:buClr>
                  <a:schemeClr val="tx2"/>
                </a:buClr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buChar char="–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GB" altLang="en-US" sz="1800" b="1" smtClean="0">
                  <a:solidFill>
                    <a:srgbClr val="FFFFFF"/>
                  </a:solidFill>
                </a:rPr>
                <a:t>5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18484" y="3785658"/>
              <a:ext cx="380760" cy="381000"/>
            </a:xfrm>
            <a:prstGeom prst="rect">
              <a:avLst/>
            </a:prstGeom>
            <a:solidFill>
              <a:srgbClr val="0032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353535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0000"/>
                </a:spcBef>
                <a:buClr>
                  <a:schemeClr val="tx2"/>
                </a:buClr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buChar char="–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GB" altLang="en-US" sz="1800" b="1" smtClean="0">
                  <a:solidFill>
                    <a:srgbClr val="FFFFFF"/>
                  </a:solidFill>
                </a:rPr>
                <a:t>6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821087" y="3328458"/>
              <a:ext cx="8024729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58585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spcBef>
                  <a:spcPct val="30000"/>
                </a:spcBef>
                <a:buClr>
                  <a:schemeClr val="tx2"/>
                </a:buClr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buChar char="–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GB" altLang="en-US" sz="1800" smtClean="0">
                  <a:solidFill>
                    <a:srgbClr val="585858"/>
                  </a:solidFill>
                </a:rPr>
                <a:t>Reconciliation flows and stocks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821087" y="3785658"/>
              <a:ext cx="8024729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58585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spcBef>
                  <a:spcPct val="30000"/>
                </a:spcBef>
                <a:buClr>
                  <a:schemeClr val="tx2"/>
                </a:buClr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buChar char="–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GB" altLang="en-US" sz="1800" smtClean="0">
                  <a:solidFill>
                    <a:srgbClr val="585858"/>
                  </a:solidFill>
                </a:rPr>
                <a:t>Euro area residency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821087" y="2871258"/>
              <a:ext cx="8024729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58585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spcBef>
                  <a:spcPct val="30000"/>
                </a:spcBef>
                <a:buClr>
                  <a:schemeClr val="tx2"/>
                </a:buClr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buChar char="–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GB" altLang="en-US" sz="1800" smtClean="0">
                  <a:solidFill>
                    <a:srgbClr val="585858"/>
                  </a:solidFill>
                </a:rPr>
                <a:t>Valuation of transactions and stocks</a:t>
              </a:r>
            </a:p>
          </p:txBody>
        </p:sp>
        <p:sp>
          <p:nvSpPr>
            <p:cNvPr id="16" name="Rectangle 2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18484" y="4232275"/>
              <a:ext cx="380760" cy="381000"/>
            </a:xfrm>
            <a:prstGeom prst="rect">
              <a:avLst/>
            </a:prstGeom>
            <a:solidFill>
              <a:srgbClr val="0032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353535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0000"/>
                </a:spcBef>
                <a:buClr>
                  <a:schemeClr val="tx2"/>
                </a:buClr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buChar char="–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GB" altLang="en-US" sz="1800" b="1" smtClean="0">
                  <a:solidFill>
                    <a:srgbClr val="FFFFFF"/>
                  </a:solidFill>
                </a:rPr>
                <a:t>7</a:t>
              </a:r>
            </a:p>
          </p:txBody>
        </p:sp>
        <p:sp>
          <p:nvSpPr>
            <p:cNvPr id="17" name="Rectangle 2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18484" y="4689475"/>
              <a:ext cx="380760" cy="381000"/>
            </a:xfrm>
            <a:prstGeom prst="rect">
              <a:avLst/>
            </a:prstGeom>
            <a:solidFill>
              <a:srgbClr val="0032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353535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0000"/>
                </a:spcBef>
                <a:buClr>
                  <a:schemeClr val="tx2"/>
                </a:buClr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buChar char="–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GB" altLang="en-US" sz="1800" b="1" smtClean="0">
                  <a:solidFill>
                    <a:srgbClr val="FFFFFF"/>
                  </a:solidFill>
                </a:rPr>
                <a:t>8</a:t>
              </a:r>
            </a:p>
          </p:txBody>
        </p:sp>
        <p:sp>
          <p:nvSpPr>
            <p:cNvPr id="18" name="Rectangle 2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821087" y="4232275"/>
              <a:ext cx="8023038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58585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spcBef>
                  <a:spcPct val="30000"/>
                </a:spcBef>
                <a:buClr>
                  <a:schemeClr val="tx2"/>
                </a:buClr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buChar char="–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GB" altLang="en-US" sz="1800" smtClean="0">
                  <a:solidFill>
                    <a:srgbClr val="585858"/>
                  </a:solidFill>
                </a:rPr>
                <a:t>Standards components</a:t>
              </a:r>
            </a:p>
          </p:txBody>
        </p:sp>
        <p:sp>
          <p:nvSpPr>
            <p:cNvPr id="19" name="Rectangle 2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821087" y="4689475"/>
              <a:ext cx="8023038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58585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spcBef>
                  <a:spcPct val="30000"/>
                </a:spcBef>
                <a:buClr>
                  <a:schemeClr val="tx2"/>
                </a:buClr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buChar char="–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GB" altLang="en-US" sz="1800" smtClean="0">
                  <a:solidFill>
                    <a:srgbClr val="585858"/>
                  </a:solidFill>
                </a:rPr>
                <a:t>Classification of transactions</a:t>
              </a:r>
            </a:p>
          </p:txBody>
        </p:sp>
      </p:grpSp>
      <p:sp>
        <p:nvSpPr>
          <p:cNvPr id="20" name="Rectangle 9"/>
          <p:cNvSpPr>
            <a:spLocks noChangeArrowheads="1"/>
          </p:cNvSpPr>
          <p:nvPr userDrawn="1"/>
        </p:nvSpPr>
        <p:spPr bwMode="auto">
          <a:xfrm>
            <a:off x="6372225" y="4860925"/>
            <a:ext cx="2290763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ts val="1200"/>
              </a:lnSpc>
              <a:defRPr/>
            </a:pPr>
            <a:r>
              <a:rPr lang="en-GB" altLang="en-US" sz="900" dirty="0" smtClean="0">
                <a:solidFill>
                  <a:srgbClr val="FFFFFF"/>
                </a:solidFill>
              </a:rPr>
              <a:t>www.ecb.europa.eu © 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title"/>
          </p:nvPr>
        </p:nvSpPr>
        <p:spPr>
          <a:xfrm>
            <a:off x="463551" y="411956"/>
            <a:ext cx="8404225" cy="6334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lang="en-GB" altLang="en-US" sz="2800" kern="1200" dirty="0" smtClean="0"/>
            </a:lvl1pPr>
          </a:lstStyle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57688" y="4856163"/>
            <a:ext cx="414337" cy="1381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lnSpc>
                <a:spcPts val="1200"/>
              </a:lnSpc>
              <a:defRPr lang="en-GB"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CAD61C4-D565-481A-81FB-FD2D5DA6A43C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8047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abl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 bwMode="auto">
          <a:xfrm>
            <a:off x="3629025" y="1782763"/>
            <a:ext cx="5514975" cy="2697162"/>
          </a:xfrm>
          <a:custGeom>
            <a:avLst/>
            <a:gdLst/>
            <a:ahLst/>
            <a:cxnLst/>
            <a:rect l="l" t="t" r="r" b="b"/>
            <a:pathLst>
              <a:path w="5514975" h="2697162">
                <a:moveTo>
                  <a:pt x="771523" y="0"/>
                </a:moveTo>
                <a:lnTo>
                  <a:pt x="5514975" y="0"/>
                </a:lnTo>
                <a:lnTo>
                  <a:pt x="5514975" y="2658323"/>
                </a:lnTo>
                <a:lnTo>
                  <a:pt x="5503865" y="2697162"/>
                </a:lnTo>
                <a:lnTo>
                  <a:pt x="0" y="2697162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0" sx="102000" sy="102000" algn="ctr" rotWithShape="0">
              <a:prstClr val="black">
                <a:alpha val="10000"/>
              </a:prstClr>
            </a:outerShdw>
          </a:effectLst>
          <a:extLst/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GB">
              <a:solidFill>
                <a:srgbClr val="585858"/>
              </a:solidFill>
              <a:latin typeface="Arial" charset="0"/>
              <a:ea typeface="ヒラギノ角ゴ Pro W3" pitchFamily="-64" charset="-128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372225" y="4860925"/>
            <a:ext cx="2290763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ts val="1200"/>
              </a:lnSpc>
              <a:defRPr/>
            </a:pPr>
            <a:r>
              <a:rPr lang="en-GB" altLang="en-US" sz="900" dirty="0" smtClean="0">
                <a:solidFill>
                  <a:srgbClr val="FFFFFF"/>
                </a:solidFill>
              </a:rPr>
              <a:t>www.ecb.europa.eu © 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4294967295"/>
          </p:nvPr>
        </p:nvSpPr>
        <p:spPr>
          <a:xfrm>
            <a:off x="4816475" y="2556272"/>
            <a:ext cx="4076700" cy="1851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>
          <a:xfrm>
            <a:off x="463551" y="411956"/>
            <a:ext cx="8404225" cy="6334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lang="en-GB" altLang="en-US" sz="2800" kern="1200" dirty="0" smtClean="0"/>
            </a:lvl1pPr>
          </a:lstStyle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57688" y="4856163"/>
            <a:ext cx="414337" cy="1381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lnSpc>
                <a:spcPts val="1200"/>
              </a:lnSpc>
              <a:defRPr lang="en-GB"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3F779A3-FBD7-43A9-A418-08688450EED9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947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- Text &amp; 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2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4725988" y="1471613"/>
            <a:ext cx="3835400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buClr>
                <a:schemeClr val="tx2"/>
              </a:buClr>
              <a:buChar char="•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buChar char="–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GB" altLang="en-US" sz="3500" dirty="0" smtClean="0">
              <a:solidFill>
                <a:srgbClr val="FFFFFF"/>
              </a:solidFill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4725988" y="3400425"/>
            <a:ext cx="39497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buClr>
                <a:schemeClr val="tx2"/>
              </a:buClr>
              <a:buChar char="•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buChar char="–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Clr>
                <a:srgbClr val="003399"/>
              </a:buClr>
              <a:buFontTx/>
              <a:buNone/>
              <a:defRPr/>
            </a:pPr>
            <a:endParaRPr lang="en-GB" altLang="en-US" sz="2000" dirty="0" smtClean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372225" y="4860925"/>
            <a:ext cx="2290763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ts val="1200"/>
              </a:lnSpc>
              <a:defRPr/>
            </a:pPr>
            <a:r>
              <a:rPr lang="en-GB" altLang="en-US" sz="900" dirty="0" smtClean="0">
                <a:solidFill>
                  <a:srgbClr val="FFFFFF"/>
                </a:solidFill>
              </a:rPr>
              <a:t>www.ecb.europa.eu © </a:t>
            </a:r>
          </a:p>
        </p:txBody>
      </p:sp>
      <p:sp>
        <p:nvSpPr>
          <p:cNvPr id="11" name="Rectangle 1"/>
          <p:cNvSpPr>
            <a:spLocks noChangeArrowheads="1"/>
          </p:cNvSpPr>
          <p:nvPr userDrawn="1"/>
        </p:nvSpPr>
        <p:spPr bwMode="auto">
          <a:xfrm>
            <a:off x="4816475" y="3443288"/>
            <a:ext cx="790575" cy="254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spcBef>
                <a:spcPct val="30000"/>
              </a:spcBef>
              <a:buClr>
                <a:schemeClr val="tx2"/>
              </a:buClr>
              <a:buChar char="•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buChar char="–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  <a:defRPr/>
            </a:pPr>
            <a:endParaRPr lang="en-GB" altLang="en-US" sz="1800" smtClean="0">
              <a:solidFill>
                <a:srgbClr val="585858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" y="-3175"/>
            <a:ext cx="4621213" cy="5141913"/>
          </a:xfrm>
          <a:custGeom>
            <a:avLst/>
            <a:gdLst/>
            <a:ahLst/>
            <a:cxnLst/>
            <a:rect l="l" t="t" r="r" b="b"/>
            <a:pathLst>
              <a:path w="4621213" h="5141913">
                <a:moveTo>
                  <a:pt x="0" y="0"/>
                </a:moveTo>
                <a:lnTo>
                  <a:pt x="4621213" y="0"/>
                </a:lnTo>
                <a:lnTo>
                  <a:pt x="3184409" y="5141913"/>
                </a:lnTo>
                <a:lnTo>
                  <a:pt x="0" y="5141913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816475" y="907256"/>
            <a:ext cx="3968750" cy="11287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lang="en-US" sz="6000" kern="12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4811713" y="2137569"/>
            <a:ext cx="3968750" cy="126285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lang="en-US" sz="3200" kern="1200" smtClean="0">
                <a:solidFill>
                  <a:schemeClr val="bg1"/>
                </a:solidFill>
                <a:ea typeface="+mj-ea"/>
                <a:cs typeface="+mj-cs"/>
              </a:defRPr>
            </a:lvl1pPr>
            <a:lvl2pPr>
              <a:defRPr lang="en-US" smtClean="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811713" y="3565525"/>
            <a:ext cx="3968750" cy="11287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lang="en-US" sz="2000" kern="12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4357688" y="4856163"/>
            <a:ext cx="414337" cy="1381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lnSpc>
                <a:spcPts val="1200"/>
              </a:lnSpc>
              <a:defRPr lang="en-GB"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97FC801-E2EE-42B2-BFDF-F67C23A6F660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296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- Text (NO Image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75" y="0"/>
            <a:ext cx="91979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2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4725988" y="1471613"/>
            <a:ext cx="3835400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buClr>
                <a:schemeClr val="tx2"/>
              </a:buClr>
              <a:buChar char="•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buChar char="–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GB" altLang="en-US" sz="3500" dirty="0" smtClean="0">
              <a:solidFill>
                <a:srgbClr val="FFFFFF"/>
              </a:solidFill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4725988" y="3400425"/>
            <a:ext cx="39497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buClr>
                <a:schemeClr val="tx2"/>
              </a:buClr>
              <a:buChar char="•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buChar char="–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Clr>
                <a:srgbClr val="003399"/>
              </a:buClr>
              <a:buFontTx/>
              <a:buNone/>
              <a:defRPr/>
            </a:pPr>
            <a:endParaRPr lang="en-GB" altLang="en-US" sz="2000" dirty="0" smtClean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372225" y="4860925"/>
            <a:ext cx="2290763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ts val="1200"/>
              </a:lnSpc>
              <a:defRPr/>
            </a:pPr>
            <a:r>
              <a:rPr lang="en-GB" altLang="en-US" sz="900" dirty="0" smtClean="0">
                <a:solidFill>
                  <a:srgbClr val="FFFFFF"/>
                </a:solidFill>
              </a:rPr>
              <a:t>www.ecb.europa.eu © </a:t>
            </a:r>
          </a:p>
        </p:txBody>
      </p:sp>
      <p:sp>
        <p:nvSpPr>
          <p:cNvPr id="10" name="Rectangle 1"/>
          <p:cNvSpPr>
            <a:spLocks noChangeArrowheads="1"/>
          </p:cNvSpPr>
          <p:nvPr userDrawn="1"/>
        </p:nvSpPr>
        <p:spPr bwMode="auto">
          <a:xfrm>
            <a:off x="4816475" y="3443288"/>
            <a:ext cx="790575" cy="254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spcBef>
                <a:spcPct val="30000"/>
              </a:spcBef>
              <a:buClr>
                <a:schemeClr val="tx2"/>
              </a:buClr>
              <a:buChar char="•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buChar char="–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  <a:defRPr/>
            </a:pPr>
            <a:endParaRPr lang="en-GB" altLang="en-US" sz="1800" smtClean="0">
              <a:solidFill>
                <a:srgbClr val="585858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11" name="Parallelogram 10"/>
          <p:cNvSpPr/>
          <p:nvPr userDrawn="1"/>
        </p:nvSpPr>
        <p:spPr bwMode="auto">
          <a:xfrm>
            <a:off x="0" y="0"/>
            <a:ext cx="4591050" cy="5143500"/>
          </a:xfrm>
          <a:custGeom>
            <a:avLst/>
            <a:gdLst/>
            <a:ahLst/>
            <a:cxnLst/>
            <a:rect l="l" t="t" r="r" b="b"/>
            <a:pathLst>
              <a:path w="4591751" h="5143500">
                <a:moveTo>
                  <a:pt x="0" y="0"/>
                </a:moveTo>
                <a:lnTo>
                  <a:pt x="4591751" y="0"/>
                </a:lnTo>
                <a:lnTo>
                  <a:pt x="3154503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0" sx="102000" sy="102000" algn="ctr" rotWithShape="0">
              <a:prstClr val="black">
                <a:alpha val="10000"/>
              </a:prstClr>
            </a:outerShdw>
          </a:effectLst>
          <a:extLst/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GB">
              <a:solidFill>
                <a:srgbClr val="585858"/>
              </a:solidFill>
              <a:latin typeface="Arial" charset="0"/>
              <a:ea typeface="ヒラギノ角ゴ Pro W3" pitchFamily="-64" charset="-128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816475" y="907256"/>
            <a:ext cx="3968750" cy="11287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lang="en-US" sz="6000" kern="12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4811713" y="2137569"/>
            <a:ext cx="3968750" cy="126285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lang="en-US" sz="3200" kern="1200" smtClean="0">
                <a:solidFill>
                  <a:schemeClr val="bg1"/>
                </a:solidFill>
                <a:ea typeface="+mj-ea"/>
                <a:cs typeface="+mj-cs"/>
              </a:defRPr>
            </a:lvl1pPr>
            <a:lvl2pPr>
              <a:defRPr lang="en-US" smtClean="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811713" y="3565525"/>
            <a:ext cx="3968750" cy="11287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lang="en-US" sz="2000" kern="12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0" y="831850"/>
            <a:ext cx="3881438" cy="40290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algn="r">
              <a:defRPr lang="en-US" sz="30000" b="1" kern="1200" smtClean="0">
                <a:solidFill>
                  <a:srgbClr val="003299"/>
                </a:solidFill>
                <a:cs typeface="Arial" pitchFamily="34" charset="0"/>
              </a:defRPr>
            </a:lvl1pPr>
            <a:lvl2pPr>
              <a:defRPr lang="en-US" kern="1200" smtClean="0"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kern="1200" smtClean="0"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kern="1200" smtClean="0"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GB" kern="1200"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4357688" y="4856163"/>
            <a:ext cx="414337" cy="1381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lnSpc>
                <a:spcPts val="1200"/>
              </a:lnSpc>
              <a:defRPr lang="en-GB"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9EFBB2-B333-479B-84A0-F406AA2E2D12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721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Full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 userDrawn="1"/>
        </p:nvSpPr>
        <p:spPr bwMode="auto">
          <a:xfrm>
            <a:off x="468313" y="1222375"/>
            <a:ext cx="8194675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8450" indent="-2984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96900" indent="-296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indent="-3159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219200" indent="-3032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524000" indent="-3032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1981200" indent="-303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438400" indent="-303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2895600" indent="-303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352800" indent="-303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003399"/>
              </a:buClr>
              <a:buFontTx/>
              <a:buChar char="•"/>
              <a:defRPr/>
            </a:pPr>
            <a:endParaRPr lang="en-US" altLang="en-US" sz="2200" smtClean="0">
              <a:solidFill>
                <a:srgbClr val="003399"/>
              </a:solidFill>
            </a:endParaRPr>
          </a:p>
        </p:txBody>
      </p:sp>
      <p:sp>
        <p:nvSpPr>
          <p:cNvPr id="4" name="Rectangle 9"/>
          <p:cNvSpPr>
            <a:spLocks noChangeArrowheads="1"/>
          </p:cNvSpPr>
          <p:nvPr userDrawn="1"/>
        </p:nvSpPr>
        <p:spPr bwMode="auto">
          <a:xfrm>
            <a:off x="6372225" y="4860925"/>
            <a:ext cx="2290763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ts val="1200"/>
              </a:lnSpc>
              <a:defRPr/>
            </a:pPr>
            <a:r>
              <a:rPr lang="en-GB" altLang="en-US" sz="900" dirty="0" smtClean="0">
                <a:solidFill>
                  <a:srgbClr val="FFFFFF"/>
                </a:solidFill>
              </a:rPr>
              <a:t>www.ecb.europa.eu © 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463551" y="411956"/>
            <a:ext cx="8404225" cy="6334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lang="en-GB" altLang="en-US" sz="2800" kern="1200" dirty="0" smtClean="0"/>
            </a:lvl1pPr>
          </a:lstStyle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57688" y="4856163"/>
            <a:ext cx="414337" cy="1381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lnSpc>
                <a:spcPts val="1200"/>
              </a:lnSpc>
              <a:defRPr lang="en-GB"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2AD2B4C-24FD-485E-ADAD-B1E3DC73B16B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3950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Placeholder (With Image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 bwMode="auto">
          <a:xfrm>
            <a:off x="0" y="1109663"/>
            <a:ext cx="8197850" cy="3613150"/>
          </a:xfrm>
          <a:custGeom>
            <a:avLst/>
            <a:gdLst/>
            <a:ahLst/>
            <a:cxnLst/>
            <a:rect l="l" t="t" r="r" b="b"/>
            <a:pathLst>
              <a:path w="8197850" h="3613150">
                <a:moveTo>
                  <a:pt x="433207" y="0"/>
                </a:moveTo>
                <a:lnTo>
                  <a:pt x="8197850" y="0"/>
                </a:lnTo>
                <a:lnTo>
                  <a:pt x="7269343" y="3613150"/>
                </a:lnTo>
                <a:lnTo>
                  <a:pt x="0" y="3613150"/>
                </a:lnTo>
                <a:lnTo>
                  <a:pt x="0" y="1685762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0" sx="102000" sy="102000" algn="ctr" rotWithShape="0">
              <a:prstClr val="black">
                <a:alpha val="10000"/>
              </a:prstClr>
            </a:outerShdw>
          </a:effectLst>
          <a:extLst/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GB">
              <a:solidFill>
                <a:srgbClr val="585858"/>
              </a:solidFill>
              <a:latin typeface="Arial" charset="0"/>
              <a:ea typeface="ヒラギノ角ゴ Pro W3" pitchFamily="-6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 userDrawn="1"/>
        </p:nvSpPr>
        <p:spPr bwMode="auto">
          <a:xfrm>
            <a:off x="971550" y="1492250"/>
            <a:ext cx="2160588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96900" indent="-296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indent="-3159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219200" indent="-3032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524000" indent="-3032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1981200" indent="-303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438400" indent="-303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2895600" indent="-303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352800" indent="-303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Clr>
                <a:srgbClr val="003399"/>
              </a:buClr>
              <a:defRPr/>
            </a:pPr>
            <a:endParaRPr lang="en-GB" altLang="en-US" sz="2000" smtClean="0">
              <a:solidFill>
                <a:srgbClr val="585858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6372225" y="4860925"/>
            <a:ext cx="2290763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ts val="1200"/>
              </a:lnSpc>
              <a:defRPr/>
            </a:pPr>
            <a:r>
              <a:rPr lang="en-GB" altLang="en-US" sz="900" dirty="0" smtClean="0">
                <a:solidFill>
                  <a:srgbClr val="FFFFFF"/>
                </a:solidFill>
              </a:rPr>
              <a:t>www.ecb.europa.eu © 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463551" y="411956"/>
            <a:ext cx="8404225" cy="6334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lang="en-GB" altLang="en-US" sz="2800" kern="1200" dirty="0" smtClean="0"/>
            </a:lvl1pPr>
          </a:lstStyle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3286126" y="1"/>
            <a:ext cx="5857875" cy="4721225"/>
          </a:xfrm>
          <a:custGeom>
            <a:avLst/>
            <a:gdLst/>
            <a:ahLst/>
            <a:cxnLst/>
            <a:rect l="l" t="t" r="r" b="b"/>
            <a:pathLst>
              <a:path w="5857875" h="4721225">
                <a:moveTo>
                  <a:pt x="1190458" y="0"/>
                </a:moveTo>
                <a:lnTo>
                  <a:pt x="5857875" y="0"/>
                </a:lnTo>
                <a:lnTo>
                  <a:pt x="5857875" y="4721225"/>
                </a:lnTo>
                <a:lnTo>
                  <a:pt x="0" y="4721225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23"/>
          </p:nvPr>
        </p:nvSpPr>
        <p:spPr>
          <a:xfrm>
            <a:off x="4357688" y="4856163"/>
            <a:ext cx="414337" cy="1381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lnSpc>
                <a:spcPts val="1200"/>
              </a:lnSpc>
              <a:defRPr lang="en-GB"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AAA2B01-B512-4650-90E0-024ED79178B0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0327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372225" y="4860925"/>
            <a:ext cx="2290763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ts val="1200"/>
              </a:lnSpc>
              <a:defRPr/>
            </a:pPr>
            <a:r>
              <a:rPr lang="en-GB" altLang="en-US" sz="900" dirty="0" smtClean="0">
                <a:solidFill>
                  <a:srgbClr val="FFFFFF"/>
                </a:solidFill>
              </a:rPr>
              <a:t>www.ecb.europa.eu © 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3286126" y="1"/>
            <a:ext cx="5857875" cy="4721225"/>
          </a:xfrm>
          <a:custGeom>
            <a:avLst/>
            <a:gdLst/>
            <a:ahLst/>
            <a:cxnLst/>
            <a:rect l="l" t="t" r="r" b="b"/>
            <a:pathLst>
              <a:path w="5857875" h="4721225">
                <a:moveTo>
                  <a:pt x="1190458" y="0"/>
                </a:moveTo>
                <a:lnTo>
                  <a:pt x="5857875" y="0"/>
                </a:lnTo>
                <a:lnTo>
                  <a:pt x="5857875" y="4721225"/>
                </a:lnTo>
                <a:lnTo>
                  <a:pt x="0" y="4721225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0" y="1074738"/>
            <a:ext cx="4222750" cy="3646487"/>
          </a:xfrm>
          <a:custGeom>
            <a:avLst/>
            <a:gdLst/>
            <a:ahLst/>
            <a:cxnLst/>
            <a:rect l="l" t="t" r="r" b="b"/>
            <a:pathLst>
              <a:path w="4222750" h="3646487">
                <a:moveTo>
                  <a:pt x="0" y="0"/>
                </a:moveTo>
                <a:lnTo>
                  <a:pt x="4222750" y="0"/>
                </a:lnTo>
                <a:lnTo>
                  <a:pt x="3293625" y="3646487"/>
                </a:lnTo>
                <a:lnTo>
                  <a:pt x="0" y="3646487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title"/>
          </p:nvPr>
        </p:nvSpPr>
        <p:spPr>
          <a:xfrm>
            <a:off x="463551" y="411956"/>
            <a:ext cx="8404225" cy="6334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lang="en-GB" altLang="en-US" sz="2800" kern="1200" dirty="0" smtClean="0"/>
            </a:lvl1pPr>
          </a:lstStyle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>
          <a:xfrm>
            <a:off x="4357688" y="4856163"/>
            <a:ext cx="414337" cy="1381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lnSpc>
                <a:spcPts val="1200"/>
              </a:lnSpc>
              <a:defRPr lang="en-GB"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D9341D4-07C6-4282-AE38-5248E8AD561A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59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Bridge"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0"/>
          <p:cNvGrpSpPr>
            <a:grpSpLocks/>
          </p:cNvGrpSpPr>
          <p:nvPr userDrawn="1"/>
        </p:nvGrpSpPr>
        <p:grpSpPr bwMode="auto">
          <a:xfrm>
            <a:off x="525463" y="1116013"/>
            <a:ext cx="7999412" cy="2686050"/>
            <a:chOff x="318484" y="1489075"/>
            <a:chExt cx="8527332" cy="3581400"/>
          </a:xfrm>
        </p:grpSpPr>
        <p:sp>
          <p:nvSpPr>
            <p:cNvPr id="4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18484" y="1489075"/>
              <a:ext cx="382452" cy="381000"/>
            </a:xfrm>
            <a:prstGeom prst="rect">
              <a:avLst/>
            </a:prstGeom>
            <a:solidFill>
              <a:srgbClr val="0032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353535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0000"/>
                </a:spcBef>
                <a:buClr>
                  <a:schemeClr val="tx2"/>
                </a:buClr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buChar char="–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GB" altLang="en-US" sz="1800" b="1" smtClean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5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18484" y="1946275"/>
              <a:ext cx="382452" cy="381000"/>
            </a:xfrm>
            <a:prstGeom prst="rect">
              <a:avLst/>
            </a:prstGeom>
            <a:solidFill>
              <a:srgbClr val="0032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353535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0000"/>
                </a:spcBef>
                <a:buClr>
                  <a:schemeClr val="tx2"/>
                </a:buClr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buChar char="–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GB" altLang="en-US" sz="1800" b="1" smtClean="0">
                  <a:solidFill>
                    <a:srgbClr val="FFFFFF"/>
                  </a:solidFill>
                </a:rPr>
                <a:t>2</a:t>
              </a:r>
            </a:p>
          </p:txBody>
        </p:sp>
        <p:sp>
          <p:nvSpPr>
            <p:cNvPr id="6" name="Rectangle 7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18484" y="2403475"/>
              <a:ext cx="382452" cy="381000"/>
            </a:xfrm>
            <a:prstGeom prst="rect">
              <a:avLst/>
            </a:prstGeom>
            <a:solidFill>
              <a:srgbClr val="0032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353535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0000"/>
                </a:spcBef>
                <a:buClr>
                  <a:schemeClr val="tx2"/>
                </a:buClr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buChar char="–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GB" altLang="en-US" sz="1800" b="1" smtClean="0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821087" y="1946275"/>
              <a:ext cx="8023038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58585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spcBef>
                  <a:spcPct val="30000"/>
                </a:spcBef>
                <a:buClr>
                  <a:schemeClr val="tx2"/>
                </a:buClr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buChar char="–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GB" altLang="en-US" sz="1800" smtClean="0"/>
                <a:t>Double entry system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821087" y="2403475"/>
              <a:ext cx="8023038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58585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spcBef>
                  <a:spcPct val="30000"/>
                </a:spcBef>
                <a:buClr>
                  <a:schemeClr val="tx2"/>
                </a:buClr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buChar char="–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GB" altLang="en-US" sz="1800" smtClean="0"/>
                <a:t>Time of recording the transactions</a:t>
              </a:r>
            </a:p>
          </p:txBody>
        </p:sp>
        <p:sp>
          <p:nvSpPr>
            <p:cNvPr id="9" name="Rectangle 10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821087" y="1489075"/>
              <a:ext cx="8023038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58585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spcBef>
                  <a:spcPct val="30000"/>
                </a:spcBef>
                <a:buClr>
                  <a:schemeClr val="tx2"/>
                </a:buClr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buChar char="–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GB" altLang="en-US" sz="1800" dirty="0" smtClean="0"/>
                <a:t>Definition of </a:t>
              </a:r>
              <a:r>
                <a:rPr lang="en-GB" altLang="en-US" sz="1800" dirty="0" err="1" smtClean="0"/>
                <a:t>b.o.p</a:t>
              </a:r>
              <a:r>
                <a:rPr lang="en-GB" altLang="en-US" sz="1800" dirty="0" smtClean="0"/>
                <a:t>. and </a:t>
              </a:r>
              <a:r>
                <a:rPr lang="en-GB" altLang="en-US" sz="1800" dirty="0" err="1" smtClean="0"/>
                <a:t>i.i.p</a:t>
              </a:r>
              <a:r>
                <a:rPr lang="en-GB" altLang="en-US" sz="1800" dirty="0" smtClean="0"/>
                <a:t>.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18484" y="2871258"/>
              <a:ext cx="380760" cy="381000"/>
            </a:xfrm>
            <a:prstGeom prst="rect">
              <a:avLst/>
            </a:prstGeom>
            <a:solidFill>
              <a:srgbClr val="0032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353535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0000"/>
                </a:spcBef>
                <a:buClr>
                  <a:schemeClr val="tx2"/>
                </a:buClr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buChar char="–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GB" altLang="en-US" sz="1800" b="1" smtClean="0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18484" y="3328458"/>
              <a:ext cx="380760" cy="381000"/>
            </a:xfrm>
            <a:prstGeom prst="rect">
              <a:avLst/>
            </a:prstGeom>
            <a:solidFill>
              <a:srgbClr val="0032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353535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0000"/>
                </a:spcBef>
                <a:buClr>
                  <a:schemeClr val="tx2"/>
                </a:buClr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buChar char="–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GB" altLang="en-US" sz="1800" b="1" smtClean="0">
                  <a:solidFill>
                    <a:srgbClr val="FFFFFF"/>
                  </a:solidFill>
                </a:rPr>
                <a:t>5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18484" y="3785658"/>
              <a:ext cx="380760" cy="381000"/>
            </a:xfrm>
            <a:prstGeom prst="rect">
              <a:avLst/>
            </a:prstGeom>
            <a:solidFill>
              <a:srgbClr val="0032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353535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0000"/>
                </a:spcBef>
                <a:buClr>
                  <a:schemeClr val="tx2"/>
                </a:buClr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buChar char="–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GB" altLang="en-US" sz="1800" b="1" smtClean="0">
                  <a:solidFill>
                    <a:srgbClr val="FFFFFF"/>
                  </a:solidFill>
                </a:rPr>
                <a:t>6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821087" y="3328458"/>
              <a:ext cx="8024729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58585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spcBef>
                  <a:spcPct val="30000"/>
                </a:spcBef>
                <a:buClr>
                  <a:schemeClr val="tx2"/>
                </a:buClr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buChar char="–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GB" altLang="en-US" sz="1800" smtClean="0"/>
                <a:t>Reconciliation flows and stocks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821087" y="3785658"/>
              <a:ext cx="8024729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58585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spcBef>
                  <a:spcPct val="30000"/>
                </a:spcBef>
                <a:buClr>
                  <a:schemeClr val="tx2"/>
                </a:buClr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buChar char="–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GB" altLang="en-US" sz="1800" smtClean="0"/>
                <a:t>Euro area residency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821087" y="2871258"/>
              <a:ext cx="8024729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58585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spcBef>
                  <a:spcPct val="30000"/>
                </a:spcBef>
                <a:buClr>
                  <a:schemeClr val="tx2"/>
                </a:buClr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buChar char="–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GB" altLang="en-US" sz="1800" smtClean="0"/>
                <a:t>Valuation of transactions and stocks</a:t>
              </a:r>
            </a:p>
          </p:txBody>
        </p:sp>
        <p:sp>
          <p:nvSpPr>
            <p:cNvPr id="16" name="Rectangle 2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18484" y="4232275"/>
              <a:ext cx="380760" cy="381000"/>
            </a:xfrm>
            <a:prstGeom prst="rect">
              <a:avLst/>
            </a:prstGeom>
            <a:solidFill>
              <a:srgbClr val="0032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353535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0000"/>
                </a:spcBef>
                <a:buClr>
                  <a:schemeClr val="tx2"/>
                </a:buClr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buChar char="–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GB" altLang="en-US" sz="1800" b="1" smtClean="0">
                  <a:solidFill>
                    <a:srgbClr val="FFFFFF"/>
                  </a:solidFill>
                </a:rPr>
                <a:t>7</a:t>
              </a:r>
            </a:p>
          </p:txBody>
        </p:sp>
        <p:sp>
          <p:nvSpPr>
            <p:cNvPr id="17" name="Rectangle 2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18484" y="4689475"/>
              <a:ext cx="380760" cy="381000"/>
            </a:xfrm>
            <a:prstGeom prst="rect">
              <a:avLst/>
            </a:prstGeom>
            <a:solidFill>
              <a:srgbClr val="0032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353535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0000"/>
                </a:spcBef>
                <a:buClr>
                  <a:schemeClr val="tx2"/>
                </a:buClr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buChar char="–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GB" altLang="en-US" sz="1800" b="1" smtClean="0">
                  <a:solidFill>
                    <a:srgbClr val="FFFFFF"/>
                  </a:solidFill>
                </a:rPr>
                <a:t>8</a:t>
              </a:r>
            </a:p>
          </p:txBody>
        </p:sp>
        <p:sp>
          <p:nvSpPr>
            <p:cNvPr id="18" name="Rectangle 2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821087" y="4232275"/>
              <a:ext cx="8023038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58585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spcBef>
                  <a:spcPct val="30000"/>
                </a:spcBef>
                <a:buClr>
                  <a:schemeClr val="tx2"/>
                </a:buClr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buChar char="–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GB" altLang="en-US" sz="1800" smtClean="0"/>
                <a:t>Standards components</a:t>
              </a:r>
            </a:p>
          </p:txBody>
        </p:sp>
        <p:sp>
          <p:nvSpPr>
            <p:cNvPr id="19" name="Rectangle 2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821087" y="4689475"/>
              <a:ext cx="8023038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58585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spcBef>
                  <a:spcPct val="30000"/>
                </a:spcBef>
                <a:buClr>
                  <a:schemeClr val="tx2"/>
                </a:buClr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buChar char="–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GB" altLang="en-US" sz="1800" smtClean="0"/>
                <a:t>Classification of transactions</a:t>
              </a:r>
            </a:p>
          </p:txBody>
        </p:sp>
      </p:grpSp>
      <p:sp>
        <p:nvSpPr>
          <p:cNvPr id="20" name="Rectangle 9"/>
          <p:cNvSpPr>
            <a:spLocks noChangeArrowheads="1"/>
          </p:cNvSpPr>
          <p:nvPr userDrawn="1"/>
        </p:nvSpPr>
        <p:spPr bwMode="auto">
          <a:xfrm>
            <a:off x="6372225" y="4860925"/>
            <a:ext cx="2290763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ts val="1200"/>
              </a:lnSpc>
              <a:defRPr/>
            </a:pPr>
            <a:r>
              <a:rPr lang="en-GB" altLang="en-US" sz="900" dirty="0" smtClean="0">
                <a:solidFill>
                  <a:schemeClr val="bg1"/>
                </a:solidFill>
              </a:rPr>
              <a:t>www.ecb.europa.eu © </a:t>
            </a:r>
          </a:p>
        </p:txBody>
      </p:sp>
      <p:sp>
        <p:nvSpPr>
          <p:cNvPr id="27" name="Rectangle 4"/>
          <p:cNvSpPr>
            <a:spLocks noGrp="1" noChangeArrowheads="1"/>
          </p:cNvSpPr>
          <p:nvPr>
            <p:ph type="title"/>
          </p:nvPr>
        </p:nvSpPr>
        <p:spPr>
          <a:xfrm>
            <a:off x="463551" y="411956"/>
            <a:ext cx="8404225" cy="6334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lang="en-GB" altLang="en-US" sz="2800" kern="1200" dirty="0" smtClean="0"/>
            </a:lvl1pPr>
          </a:lstStyle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57688" y="4856163"/>
            <a:ext cx="414337" cy="1381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lnSpc>
                <a:spcPts val="1200"/>
              </a:lnSpc>
              <a:defRPr lang="en-GB"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CAD61C4-D565-481A-81FB-FD2D5DA6A43C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37708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&amp; Tex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 userDrawn="1"/>
        </p:nvSpPr>
        <p:spPr bwMode="auto">
          <a:xfrm>
            <a:off x="4022725" y="3706813"/>
            <a:ext cx="45720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buClr>
                <a:schemeClr val="tx2"/>
              </a:buClr>
              <a:buChar char="•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buChar char="–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GB" altLang="en-US" sz="1800" dirty="0" smtClean="0">
                <a:solidFill>
                  <a:srgbClr val="585858"/>
                </a:solidFill>
              </a:rPr>
              <a:t>Use this type of slide to combine text information with an additional picture.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GB" altLang="en-US" sz="1800" dirty="0" smtClean="0">
              <a:solidFill>
                <a:srgbClr val="585858"/>
              </a:solidFill>
            </a:endParaRPr>
          </a:p>
        </p:txBody>
      </p:sp>
      <p:sp>
        <p:nvSpPr>
          <p:cNvPr id="7" name="Rectangle 9"/>
          <p:cNvSpPr>
            <a:spLocks noChangeArrowheads="1"/>
          </p:cNvSpPr>
          <p:nvPr userDrawn="1"/>
        </p:nvSpPr>
        <p:spPr bwMode="auto">
          <a:xfrm>
            <a:off x="6372225" y="4860925"/>
            <a:ext cx="2290763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ts val="1200"/>
              </a:lnSpc>
              <a:defRPr/>
            </a:pPr>
            <a:r>
              <a:rPr lang="en-GB" altLang="en-US" sz="900" dirty="0" smtClean="0">
                <a:solidFill>
                  <a:srgbClr val="FFFFFF"/>
                </a:solidFill>
              </a:rPr>
              <a:t>www.ecb.europa.eu © </a:t>
            </a:r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25"/>
          </p:nvPr>
        </p:nvSpPr>
        <p:spPr>
          <a:xfrm>
            <a:off x="0" y="1081088"/>
            <a:ext cx="4281488" cy="3651168"/>
          </a:xfrm>
          <a:custGeom>
            <a:avLst/>
            <a:gdLst/>
            <a:ahLst/>
            <a:cxnLst/>
            <a:rect l="l" t="t" r="r" b="b"/>
            <a:pathLst>
              <a:path w="4281488" h="3668712">
                <a:moveTo>
                  <a:pt x="0" y="0"/>
                </a:moveTo>
                <a:lnTo>
                  <a:pt x="4281488" y="0"/>
                </a:lnTo>
                <a:lnTo>
                  <a:pt x="3270391" y="3668712"/>
                </a:lnTo>
                <a:lnTo>
                  <a:pt x="0" y="3668712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6" name="Picture Placeholder 35"/>
          <p:cNvSpPr>
            <a:spLocks noGrp="1"/>
          </p:cNvSpPr>
          <p:nvPr>
            <p:ph type="pic" sz="quarter" idx="26"/>
          </p:nvPr>
        </p:nvSpPr>
        <p:spPr>
          <a:xfrm>
            <a:off x="3667125" y="1081088"/>
            <a:ext cx="3319463" cy="2225675"/>
          </a:xfrm>
          <a:custGeom>
            <a:avLst/>
            <a:gdLst/>
            <a:ahLst/>
            <a:cxnLst/>
            <a:rect l="l" t="t" r="r" b="b"/>
            <a:pathLst>
              <a:path w="3319463" h="2225675">
                <a:moveTo>
                  <a:pt x="611660" y="0"/>
                </a:moveTo>
                <a:lnTo>
                  <a:pt x="3319463" y="0"/>
                </a:lnTo>
                <a:lnTo>
                  <a:pt x="2707803" y="2225675"/>
                </a:lnTo>
                <a:lnTo>
                  <a:pt x="0" y="2225675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27"/>
          </p:nvPr>
        </p:nvSpPr>
        <p:spPr>
          <a:xfrm>
            <a:off x="6372226" y="1081088"/>
            <a:ext cx="2771775" cy="2225675"/>
          </a:xfrm>
          <a:custGeom>
            <a:avLst/>
            <a:gdLst/>
            <a:ahLst/>
            <a:cxnLst/>
            <a:rect l="l" t="t" r="r" b="b"/>
            <a:pathLst>
              <a:path w="2771775" h="2225675">
                <a:moveTo>
                  <a:pt x="601377" y="0"/>
                </a:moveTo>
                <a:lnTo>
                  <a:pt x="2771775" y="0"/>
                </a:lnTo>
                <a:lnTo>
                  <a:pt x="2771775" y="2225675"/>
                </a:lnTo>
                <a:lnTo>
                  <a:pt x="0" y="2225675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463551" y="411956"/>
            <a:ext cx="8404225" cy="6334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lang="en-GB" altLang="en-US" sz="2800" kern="1200" dirty="0" smtClean="0"/>
            </a:lvl1pPr>
          </a:lstStyle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8"/>
          </p:nvPr>
        </p:nvSpPr>
        <p:spPr>
          <a:xfrm>
            <a:off x="4357688" y="4856163"/>
            <a:ext cx="414337" cy="1381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lnSpc>
                <a:spcPts val="1200"/>
              </a:lnSpc>
              <a:defRPr lang="en-GB"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A03BAC3-5655-4B19-B6D0-8045C16EFFF7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167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 &amp; 2 Text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69850" y="1304925"/>
            <a:ext cx="4718050" cy="2789238"/>
            <a:chOff x="683589" y="1495330"/>
            <a:chExt cx="3582384" cy="2731752"/>
          </a:xfrm>
        </p:grpSpPr>
        <p:sp>
          <p:nvSpPr>
            <p:cNvPr id="8" name="Parallelogram 7"/>
            <p:cNvSpPr/>
            <p:nvPr/>
          </p:nvSpPr>
          <p:spPr bwMode="auto">
            <a:xfrm>
              <a:off x="733010" y="1495330"/>
              <a:ext cx="3532963" cy="2512527"/>
            </a:xfrm>
            <a:prstGeom prst="parallelogram">
              <a:avLst>
                <a:gd name="adj" fmla="val 24016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0" sx="102000" sy="102000" algn="ctr" rotWithShape="0">
                <a:prstClr val="black">
                  <a:alpha val="10000"/>
                </a:prstClr>
              </a:outerShdw>
            </a:effectLst>
            <a:ex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GB">
                <a:solidFill>
                  <a:srgbClr val="585858"/>
                </a:solidFill>
                <a:latin typeface="Arial" charset="0"/>
                <a:ea typeface="ヒラギノ角ゴ Pro W3" pitchFamily="-64" charset="-128"/>
              </a:endParaRPr>
            </a:p>
          </p:txBody>
        </p:sp>
        <p:sp>
          <p:nvSpPr>
            <p:cNvPr id="9" name="Parallelogram 8"/>
            <p:cNvSpPr/>
            <p:nvPr/>
          </p:nvSpPr>
          <p:spPr bwMode="auto">
            <a:xfrm>
              <a:off x="683589" y="3788634"/>
              <a:ext cx="3164118" cy="438448"/>
            </a:xfrm>
            <a:prstGeom prst="parallelogram">
              <a:avLst>
                <a:gd name="adj" fmla="val 26684"/>
              </a:avLst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0" sx="102000" sy="102000" algn="ctr" rotWithShape="0">
                <a:prstClr val="black">
                  <a:alpha val="10000"/>
                </a:prstClr>
              </a:outerShdw>
            </a:effectLst>
            <a:ex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GB">
                <a:solidFill>
                  <a:srgbClr val="585858"/>
                </a:solidFill>
                <a:latin typeface="Arial" charset="0"/>
                <a:ea typeface="ヒラギノ角ゴ Pro W3" pitchFamily="-64" charset="-128"/>
              </a:endParaRPr>
            </a:p>
          </p:txBody>
        </p:sp>
      </p:grp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4321175" y="1304925"/>
            <a:ext cx="4718050" cy="2789238"/>
            <a:chOff x="683589" y="1495330"/>
            <a:chExt cx="3582384" cy="2731752"/>
          </a:xfrm>
        </p:grpSpPr>
        <p:sp>
          <p:nvSpPr>
            <p:cNvPr id="11" name="Parallelogram 10"/>
            <p:cNvSpPr/>
            <p:nvPr/>
          </p:nvSpPr>
          <p:spPr bwMode="auto">
            <a:xfrm>
              <a:off x="733010" y="1495330"/>
              <a:ext cx="3532963" cy="2512527"/>
            </a:xfrm>
            <a:prstGeom prst="parallelogram">
              <a:avLst>
                <a:gd name="adj" fmla="val 24016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0" sx="102000" sy="102000" algn="ctr" rotWithShape="0">
                <a:prstClr val="black">
                  <a:alpha val="10000"/>
                </a:prstClr>
              </a:outerShdw>
            </a:effectLst>
            <a:ex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GB">
                <a:solidFill>
                  <a:srgbClr val="585858"/>
                </a:solidFill>
                <a:latin typeface="Arial" charset="0"/>
                <a:ea typeface="ヒラギノ角ゴ Pro W3" pitchFamily="-64" charset="-128"/>
              </a:endParaRPr>
            </a:p>
          </p:txBody>
        </p:sp>
        <p:sp>
          <p:nvSpPr>
            <p:cNvPr id="12" name="Parallelogram 11"/>
            <p:cNvSpPr/>
            <p:nvPr/>
          </p:nvSpPr>
          <p:spPr bwMode="auto">
            <a:xfrm>
              <a:off x="683589" y="3788634"/>
              <a:ext cx="3164118" cy="438448"/>
            </a:xfrm>
            <a:prstGeom prst="parallelogram">
              <a:avLst>
                <a:gd name="adj" fmla="val 26684"/>
              </a:avLst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0" sx="102000" sy="102000" algn="ctr" rotWithShape="0">
                <a:prstClr val="black">
                  <a:alpha val="10000"/>
                </a:prstClr>
              </a:outerShdw>
            </a:effectLst>
            <a:ex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GB">
                <a:solidFill>
                  <a:srgbClr val="585858"/>
                </a:solidFill>
                <a:latin typeface="Arial" charset="0"/>
                <a:ea typeface="ヒラギノ角ゴ Pro W3" pitchFamily="-64" charset="-128"/>
              </a:endParaRPr>
            </a:p>
          </p:txBody>
        </p:sp>
      </p:grp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6372225" y="4860925"/>
            <a:ext cx="2290763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ts val="1200"/>
              </a:lnSpc>
              <a:defRPr/>
            </a:pPr>
            <a:r>
              <a:rPr lang="en-GB" altLang="en-US" sz="900" dirty="0" smtClean="0">
                <a:solidFill>
                  <a:srgbClr val="FFFFFF"/>
                </a:solidFill>
              </a:rPr>
              <a:t>www.ecb.europa.eu ©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title"/>
          </p:nvPr>
        </p:nvSpPr>
        <p:spPr>
          <a:xfrm>
            <a:off x="463551" y="411956"/>
            <a:ext cx="8404225" cy="6334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lang="en-GB" altLang="en-US" sz="2800" kern="1200" dirty="0" smtClean="0"/>
            </a:lvl1pPr>
          </a:lstStyle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98513" y="1378791"/>
            <a:ext cx="3363912" cy="2198127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5049838" y="1378791"/>
            <a:ext cx="3363912" cy="2198127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233363" y="3727825"/>
            <a:ext cx="3817937" cy="27699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lang="en-US" sz="1800" kern="1200" smtClean="0">
                <a:solidFill>
                  <a:srgbClr val="003299"/>
                </a:solidFill>
                <a:latin typeface="Arial" pitchFamily="34" charset="0"/>
                <a:cs typeface="Arial" pitchFamily="34" charset="0"/>
              </a:defRPr>
            </a:lvl1pPr>
            <a:lvl2pPr>
              <a:defRPr lang="en-US" kern="1200" smtClean="0"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kern="1200" smtClean="0"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kern="1200" smtClean="0"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GB" kern="1200"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463256" y="3727825"/>
            <a:ext cx="3817937" cy="27699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lang="en-US" sz="1800" kern="1200" smtClean="0">
                <a:solidFill>
                  <a:srgbClr val="003299"/>
                </a:solidFill>
                <a:latin typeface="Arial" pitchFamily="34" charset="0"/>
                <a:cs typeface="Arial" pitchFamily="34" charset="0"/>
              </a:defRPr>
            </a:lvl1pPr>
            <a:lvl2pPr>
              <a:defRPr lang="en-US" kern="1200" smtClean="0"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kern="1200" smtClean="0"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kern="1200" smtClean="0"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GB" kern="1200"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25"/>
          </p:nvPr>
        </p:nvSpPr>
        <p:spPr>
          <a:xfrm>
            <a:off x="4357688" y="4856163"/>
            <a:ext cx="414337" cy="1381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lnSpc>
                <a:spcPts val="1200"/>
              </a:lnSpc>
              <a:defRPr lang="en-GB"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9CD2E2F-F92A-4B02-9BE7-CCF47B525670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7274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s &amp; 6 Text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3"/>
          <p:cNvGrpSpPr>
            <a:grpSpLocks/>
          </p:cNvGrpSpPr>
          <p:nvPr userDrawn="1"/>
        </p:nvGrpSpPr>
        <p:grpSpPr bwMode="auto">
          <a:xfrm>
            <a:off x="5697538" y="2898775"/>
            <a:ext cx="2992437" cy="1770063"/>
            <a:chOff x="683589" y="1495330"/>
            <a:chExt cx="3582384" cy="2731752"/>
          </a:xfrm>
        </p:grpSpPr>
        <p:sp>
          <p:nvSpPr>
            <p:cNvPr id="16" name="Parallelogram 15"/>
            <p:cNvSpPr/>
            <p:nvPr/>
          </p:nvSpPr>
          <p:spPr bwMode="auto">
            <a:xfrm>
              <a:off x="733001" y="1495330"/>
              <a:ext cx="3532972" cy="2513701"/>
            </a:xfrm>
            <a:prstGeom prst="parallelogram">
              <a:avLst>
                <a:gd name="adj" fmla="val 24016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0" sx="102000" sy="102000" algn="ctr" rotWithShape="0">
                <a:prstClr val="black">
                  <a:alpha val="10000"/>
                </a:prstClr>
              </a:outerShdw>
            </a:effectLst>
            <a:ex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GB">
                <a:solidFill>
                  <a:srgbClr val="585858"/>
                </a:solidFill>
                <a:latin typeface="Arial" charset="0"/>
                <a:ea typeface="ヒラギノ角ゴ Pro W3" pitchFamily="-64" charset="-128"/>
              </a:endParaRPr>
            </a:p>
          </p:txBody>
        </p:sp>
        <p:sp>
          <p:nvSpPr>
            <p:cNvPr id="17" name="Parallelogram 16"/>
            <p:cNvSpPr/>
            <p:nvPr/>
          </p:nvSpPr>
          <p:spPr bwMode="auto">
            <a:xfrm>
              <a:off x="683589" y="3788531"/>
              <a:ext cx="3164281" cy="438551"/>
            </a:xfrm>
            <a:prstGeom prst="parallelogram">
              <a:avLst>
                <a:gd name="adj" fmla="val 26684"/>
              </a:avLst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0" sx="102000" sy="102000" algn="ctr" rotWithShape="0">
                <a:prstClr val="black">
                  <a:alpha val="10000"/>
                </a:prstClr>
              </a:outerShdw>
            </a:effectLst>
            <a:ex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GB">
                <a:solidFill>
                  <a:srgbClr val="585858"/>
                </a:solidFill>
                <a:latin typeface="Arial" charset="0"/>
                <a:ea typeface="ヒラギノ角ゴ Pro W3" pitchFamily="-64" charset="-128"/>
              </a:endParaRPr>
            </a:p>
          </p:txBody>
        </p:sp>
      </p:grpSp>
      <p:grpSp>
        <p:nvGrpSpPr>
          <p:cNvPr id="18" name="Group 13"/>
          <p:cNvGrpSpPr>
            <a:grpSpLocks/>
          </p:cNvGrpSpPr>
          <p:nvPr userDrawn="1"/>
        </p:nvGrpSpPr>
        <p:grpSpPr bwMode="auto">
          <a:xfrm>
            <a:off x="2927350" y="2905125"/>
            <a:ext cx="2992438" cy="1768475"/>
            <a:chOff x="683589" y="1495330"/>
            <a:chExt cx="3582384" cy="2731752"/>
          </a:xfrm>
        </p:grpSpPr>
        <p:sp>
          <p:nvSpPr>
            <p:cNvPr id="19" name="Parallelogram 18"/>
            <p:cNvSpPr/>
            <p:nvPr/>
          </p:nvSpPr>
          <p:spPr bwMode="auto">
            <a:xfrm>
              <a:off x="733001" y="1495330"/>
              <a:ext cx="3532972" cy="2513507"/>
            </a:xfrm>
            <a:prstGeom prst="parallelogram">
              <a:avLst>
                <a:gd name="adj" fmla="val 24016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0" sx="102000" sy="102000" algn="ctr" rotWithShape="0">
                <a:prstClr val="black">
                  <a:alpha val="10000"/>
                </a:prstClr>
              </a:outerShdw>
            </a:effectLst>
            <a:ex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GB">
                <a:solidFill>
                  <a:srgbClr val="585858"/>
                </a:solidFill>
                <a:latin typeface="Arial" charset="0"/>
                <a:ea typeface="ヒラギノ角ゴ Pro W3" pitchFamily="-64" charset="-128"/>
              </a:endParaRPr>
            </a:p>
          </p:txBody>
        </p:sp>
        <p:sp>
          <p:nvSpPr>
            <p:cNvPr id="20" name="Parallelogram 19"/>
            <p:cNvSpPr/>
            <p:nvPr/>
          </p:nvSpPr>
          <p:spPr bwMode="auto">
            <a:xfrm>
              <a:off x="683589" y="3788139"/>
              <a:ext cx="3164281" cy="438943"/>
            </a:xfrm>
            <a:prstGeom prst="parallelogram">
              <a:avLst>
                <a:gd name="adj" fmla="val 26684"/>
              </a:avLst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0" sx="102000" sy="102000" algn="ctr" rotWithShape="0">
                <a:prstClr val="black">
                  <a:alpha val="10000"/>
                </a:prstClr>
              </a:outerShdw>
            </a:effectLst>
            <a:ex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GB">
                <a:solidFill>
                  <a:srgbClr val="585858"/>
                </a:solidFill>
                <a:latin typeface="Arial" charset="0"/>
                <a:ea typeface="ヒラギノ角ゴ Pro W3" pitchFamily="-64" charset="-128"/>
              </a:endParaRPr>
            </a:p>
          </p:txBody>
        </p:sp>
      </p:grpSp>
      <p:grpSp>
        <p:nvGrpSpPr>
          <p:cNvPr id="21" name="Group 13"/>
          <p:cNvGrpSpPr>
            <a:grpSpLocks/>
          </p:cNvGrpSpPr>
          <p:nvPr userDrawn="1"/>
        </p:nvGrpSpPr>
        <p:grpSpPr bwMode="auto">
          <a:xfrm>
            <a:off x="157163" y="2905125"/>
            <a:ext cx="2994025" cy="1768475"/>
            <a:chOff x="683589" y="1495330"/>
            <a:chExt cx="3582384" cy="2731752"/>
          </a:xfrm>
        </p:grpSpPr>
        <p:sp>
          <p:nvSpPr>
            <p:cNvPr id="22" name="Parallelogram 21"/>
            <p:cNvSpPr/>
            <p:nvPr/>
          </p:nvSpPr>
          <p:spPr bwMode="auto">
            <a:xfrm>
              <a:off x="732975" y="1495330"/>
              <a:ext cx="3532998" cy="2513507"/>
            </a:xfrm>
            <a:prstGeom prst="parallelogram">
              <a:avLst>
                <a:gd name="adj" fmla="val 24016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0" sx="102000" sy="102000" algn="ctr" rotWithShape="0">
                <a:prstClr val="black">
                  <a:alpha val="10000"/>
                </a:prstClr>
              </a:outerShdw>
            </a:effectLst>
            <a:ex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GB">
                <a:solidFill>
                  <a:srgbClr val="585858"/>
                </a:solidFill>
                <a:latin typeface="Arial" charset="0"/>
                <a:ea typeface="ヒラギノ角ゴ Pro W3" pitchFamily="-64" charset="-128"/>
              </a:endParaRPr>
            </a:p>
          </p:txBody>
        </p:sp>
        <p:sp>
          <p:nvSpPr>
            <p:cNvPr id="23" name="Parallelogram 22"/>
            <p:cNvSpPr/>
            <p:nvPr/>
          </p:nvSpPr>
          <p:spPr bwMode="auto">
            <a:xfrm>
              <a:off x="683589" y="3788139"/>
              <a:ext cx="3164503" cy="438943"/>
            </a:xfrm>
            <a:prstGeom prst="parallelogram">
              <a:avLst>
                <a:gd name="adj" fmla="val 26684"/>
              </a:avLst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0" sx="102000" sy="102000" algn="ctr" rotWithShape="0">
                <a:prstClr val="black">
                  <a:alpha val="10000"/>
                </a:prstClr>
              </a:outerShdw>
            </a:effectLst>
            <a:ex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GB">
                <a:solidFill>
                  <a:srgbClr val="585858"/>
                </a:solidFill>
                <a:latin typeface="Arial" charset="0"/>
                <a:ea typeface="ヒラギノ角ゴ Pro W3" pitchFamily="-64" charset="-128"/>
              </a:endParaRPr>
            </a:p>
          </p:txBody>
        </p:sp>
      </p:grpSp>
      <p:grpSp>
        <p:nvGrpSpPr>
          <p:cNvPr id="24" name="Group 13"/>
          <p:cNvGrpSpPr>
            <a:grpSpLocks/>
          </p:cNvGrpSpPr>
          <p:nvPr userDrawn="1"/>
        </p:nvGrpSpPr>
        <p:grpSpPr bwMode="auto">
          <a:xfrm>
            <a:off x="5913438" y="1106488"/>
            <a:ext cx="2994025" cy="1770062"/>
            <a:chOff x="683589" y="1495330"/>
            <a:chExt cx="3582384" cy="2731752"/>
          </a:xfrm>
        </p:grpSpPr>
        <p:sp>
          <p:nvSpPr>
            <p:cNvPr id="25" name="Parallelogram 24"/>
            <p:cNvSpPr/>
            <p:nvPr/>
          </p:nvSpPr>
          <p:spPr bwMode="auto">
            <a:xfrm>
              <a:off x="732975" y="1495330"/>
              <a:ext cx="3532998" cy="2513703"/>
            </a:xfrm>
            <a:prstGeom prst="parallelogram">
              <a:avLst>
                <a:gd name="adj" fmla="val 24016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0" sx="102000" sy="102000" algn="ctr" rotWithShape="0">
                <a:prstClr val="black">
                  <a:alpha val="10000"/>
                </a:prstClr>
              </a:outerShdw>
            </a:effectLst>
            <a:ex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GB">
                <a:solidFill>
                  <a:srgbClr val="585858"/>
                </a:solidFill>
                <a:latin typeface="Arial" charset="0"/>
                <a:ea typeface="ヒラギノ角ゴ Pro W3" pitchFamily="-64" charset="-128"/>
              </a:endParaRPr>
            </a:p>
          </p:txBody>
        </p:sp>
        <p:sp>
          <p:nvSpPr>
            <p:cNvPr id="26" name="Parallelogram 25"/>
            <p:cNvSpPr/>
            <p:nvPr/>
          </p:nvSpPr>
          <p:spPr bwMode="auto">
            <a:xfrm>
              <a:off x="683589" y="3788532"/>
              <a:ext cx="3164503" cy="438550"/>
            </a:xfrm>
            <a:prstGeom prst="parallelogram">
              <a:avLst>
                <a:gd name="adj" fmla="val 26684"/>
              </a:avLst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0" sx="102000" sy="102000" algn="ctr" rotWithShape="0">
                <a:prstClr val="black">
                  <a:alpha val="10000"/>
                </a:prstClr>
              </a:outerShdw>
            </a:effectLst>
            <a:ex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GB">
                <a:solidFill>
                  <a:srgbClr val="585858"/>
                </a:solidFill>
                <a:latin typeface="Arial" charset="0"/>
                <a:ea typeface="ヒラギノ角ゴ Pro W3" pitchFamily="-64" charset="-128"/>
              </a:endParaRPr>
            </a:p>
          </p:txBody>
        </p:sp>
      </p:grpSp>
      <p:grpSp>
        <p:nvGrpSpPr>
          <p:cNvPr id="27" name="Group 13"/>
          <p:cNvGrpSpPr>
            <a:grpSpLocks/>
          </p:cNvGrpSpPr>
          <p:nvPr userDrawn="1"/>
        </p:nvGrpSpPr>
        <p:grpSpPr bwMode="auto">
          <a:xfrm>
            <a:off x="3143250" y="1112838"/>
            <a:ext cx="2994025" cy="1768475"/>
            <a:chOff x="683589" y="1495330"/>
            <a:chExt cx="3582384" cy="2731752"/>
          </a:xfrm>
        </p:grpSpPr>
        <p:sp>
          <p:nvSpPr>
            <p:cNvPr id="28" name="Parallelogram 27"/>
            <p:cNvSpPr/>
            <p:nvPr/>
          </p:nvSpPr>
          <p:spPr bwMode="auto">
            <a:xfrm>
              <a:off x="732975" y="1495330"/>
              <a:ext cx="3532998" cy="2513505"/>
            </a:xfrm>
            <a:prstGeom prst="parallelogram">
              <a:avLst>
                <a:gd name="adj" fmla="val 24016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0" sx="102000" sy="102000" algn="ctr" rotWithShape="0">
                <a:prstClr val="black">
                  <a:alpha val="10000"/>
                </a:prstClr>
              </a:outerShdw>
            </a:effectLst>
            <a:ex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GB">
                <a:solidFill>
                  <a:srgbClr val="585858"/>
                </a:solidFill>
                <a:latin typeface="Arial" charset="0"/>
                <a:ea typeface="ヒラギノ角ゴ Pro W3" pitchFamily="-64" charset="-128"/>
              </a:endParaRPr>
            </a:p>
          </p:txBody>
        </p:sp>
        <p:sp>
          <p:nvSpPr>
            <p:cNvPr id="29" name="Parallelogram 28"/>
            <p:cNvSpPr/>
            <p:nvPr/>
          </p:nvSpPr>
          <p:spPr bwMode="auto">
            <a:xfrm>
              <a:off x="683589" y="3788137"/>
              <a:ext cx="3164503" cy="438945"/>
            </a:xfrm>
            <a:prstGeom prst="parallelogram">
              <a:avLst>
                <a:gd name="adj" fmla="val 26684"/>
              </a:avLst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0" sx="102000" sy="102000" algn="ctr" rotWithShape="0">
                <a:prstClr val="black">
                  <a:alpha val="10000"/>
                </a:prstClr>
              </a:outerShdw>
            </a:effectLst>
            <a:ex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GB">
                <a:solidFill>
                  <a:srgbClr val="585858"/>
                </a:solidFill>
                <a:latin typeface="Arial" charset="0"/>
                <a:ea typeface="ヒラギノ角ゴ Pro W3" pitchFamily="-64" charset="-128"/>
              </a:endParaRPr>
            </a:p>
          </p:txBody>
        </p:sp>
      </p:grpSp>
      <p:grpSp>
        <p:nvGrpSpPr>
          <p:cNvPr id="30" name="Group 13"/>
          <p:cNvGrpSpPr>
            <a:grpSpLocks/>
          </p:cNvGrpSpPr>
          <p:nvPr userDrawn="1"/>
        </p:nvGrpSpPr>
        <p:grpSpPr bwMode="auto">
          <a:xfrm>
            <a:off x="373063" y="1112838"/>
            <a:ext cx="2994025" cy="1768475"/>
            <a:chOff x="683589" y="1495330"/>
            <a:chExt cx="3582384" cy="2731752"/>
          </a:xfrm>
        </p:grpSpPr>
        <p:sp>
          <p:nvSpPr>
            <p:cNvPr id="31" name="Parallelogram 30"/>
            <p:cNvSpPr/>
            <p:nvPr/>
          </p:nvSpPr>
          <p:spPr bwMode="auto">
            <a:xfrm>
              <a:off x="732975" y="1495330"/>
              <a:ext cx="3532998" cy="2513505"/>
            </a:xfrm>
            <a:prstGeom prst="parallelogram">
              <a:avLst>
                <a:gd name="adj" fmla="val 24016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0" sx="102000" sy="102000" algn="ctr" rotWithShape="0">
                <a:prstClr val="black">
                  <a:alpha val="10000"/>
                </a:prstClr>
              </a:outerShdw>
            </a:effectLst>
            <a:ex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GB">
                <a:solidFill>
                  <a:srgbClr val="585858"/>
                </a:solidFill>
                <a:latin typeface="Arial" charset="0"/>
                <a:ea typeface="ヒラギノ角ゴ Pro W3" pitchFamily="-64" charset="-128"/>
              </a:endParaRPr>
            </a:p>
          </p:txBody>
        </p:sp>
        <p:sp>
          <p:nvSpPr>
            <p:cNvPr id="32" name="Parallelogram 31"/>
            <p:cNvSpPr/>
            <p:nvPr/>
          </p:nvSpPr>
          <p:spPr bwMode="auto">
            <a:xfrm>
              <a:off x="683589" y="3788137"/>
              <a:ext cx="3164503" cy="438945"/>
            </a:xfrm>
            <a:prstGeom prst="parallelogram">
              <a:avLst>
                <a:gd name="adj" fmla="val 26684"/>
              </a:avLst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0" sx="102000" sy="102000" algn="ctr" rotWithShape="0">
                <a:prstClr val="black">
                  <a:alpha val="10000"/>
                </a:prstClr>
              </a:outerShdw>
            </a:effectLst>
            <a:ex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endParaRPr lang="en-GB">
                <a:solidFill>
                  <a:srgbClr val="585858"/>
                </a:solidFill>
                <a:latin typeface="Arial" charset="0"/>
                <a:ea typeface="ヒラギノ角ゴ Pro W3" pitchFamily="-64" charset="-128"/>
              </a:endParaRPr>
            </a:p>
          </p:txBody>
        </p:sp>
      </p:grpSp>
      <p:sp>
        <p:nvSpPr>
          <p:cNvPr id="33" name="Rectangle 9"/>
          <p:cNvSpPr>
            <a:spLocks noChangeArrowheads="1"/>
          </p:cNvSpPr>
          <p:nvPr userDrawn="1"/>
        </p:nvSpPr>
        <p:spPr bwMode="auto">
          <a:xfrm>
            <a:off x="6372225" y="4860925"/>
            <a:ext cx="2290763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ts val="1200"/>
              </a:lnSpc>
              <a:defRPr/>
            </a:pPr>
            <a:r>
              <a:rPr lang="en-GB" altLang="en-US" sz="900" dirty="0" smtClean="0">
                <a:solidFill>
                  <a:srgbClr val="FFFFFF"/>
                </a:solidFill>
              </a:rPr>
              <a:t>www.ecb.europa.eu © </a:t>
            </a:r>
          </a:p>
        </p:txBody>
      </p:sp>
      <p:sp>
        <p:nvSpPr>
          <p:cNvPr id="37" name="Rectangle 4"/>
          <p:cNvSpPr>
            <a:spLocks noGrp="1" noChangeArrowheads="1"/>
          </p:cNvSpPr>
          <p:nvPr>
            <p:ph type="title"/>
          </p:nvPr>
        </p:nvSpPr>
        <p:spPr>
          <a:xfrm>
            <a:off x="463551" y="411956"/>
            <a:ext cx="8404225" cy="6334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lang="en-GB" altLang="en-US" sz="2800" kern="1200" dirty="0" smtClean="0"/>
            </a:lvl1pPr>
          </a:lstStyle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89757" y="2922682"/>
            <a:ext cx="2170112" cy="1466850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367088" y="2922682"/>
            <a:ext cx="2170112" cy="1466850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39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137276" y="2922682"/>
            <a:ext cx="2170112" cy="1466850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3348319" y="2650940"/>
            <a:ext cx="2362200" cy="18466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lang="en-GB" sz="1200" kern="1200" dirty="0" smtClean="0">
                <a:solidFill>
                  <a:srgbClr val="0032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2"/>
          <p:cNvSpPr>
            <a:spLocks noGrp="1"/>
          </p:cNvSpPr>
          <p:nvPr>
            <p:ph type="body" sz="quarter" idx="26"/>
          </p:nvPr>
        </p:nvSpPr>
        <p:spPr>
          <a:xfrm>
            <a:off x="6054725" y="2650940"/>
            <a:ext cx="2362200" cy="18466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lang="en-GB" sz="1200" kern="1200" dirty="0" smtClean="0">
                <a:solidFill>
                  <a:srgbClr val="0032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7"/>
          </p:nvPr>
        </p:nvSpPr>
        <p:spPr>
          <a:xfrm>
            <a:off x="298450" y="4434423"/>
            <a:ext cx="2362200" cy="18466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lang="en-GB" sz="1200" kern="1200" dirty="0" smtClean="0">
                <a:solidFill>
                  <a:srgbClr val="0032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28"/>
          </p:nvPr>
        </p:nvSpPr>
        <p:spPr>
          <a:xfrm>
            <a:off x="3081619" y="4434423"/>
            <a:ext cx="2362200" cy="18466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lang="en-GB" sz="1200" kern="1200" dirty="0" smtClean="0">
                <a:solidFill>
                  <a:srgbClr val="0032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29"/>
          </p:nvPr>
        </p:nvSpPr>
        <p:spPr>
          <a:xfrm>
            <a:off x="5788025" y="4434423"/>
            <a:ext cx="2362200" cy="18466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lang="en-GB" sz="1200" kern="1200" dirty="0" smtClean="0">
                <a:solidFill>
                  <a:srgbClr val="0032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798513" y="1130300"/>
            <a:ext cx="2170112" cy="1466850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50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3575844" y="1130300"/>
            <a:ext cx="2170112" cy="1466850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6346032" y="1130300"/>
            <a:ext cx="2170112" cy="1466850"/>
          </a:xfr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2" name="Text Placeholder 42"/>
          <p:cNvSpPr>
            <a:spLocks noGrp="1"/>
          </p:cNvSpPr>
          <p:nvPr>
            <p:ph type="body" sz="quarter" idx="24"/>
          </p:nvPr>
        </p:nvSpPr>
        <p:spPr>
          <a:xfrm>
            <a:off x="565150" y="2650940"/>
            <a:ext cx="2362200" cy="18466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lang="en-GB" sz="1200" kern="1200" dirty="0" smtClean="0">
                <a:solidFill>
                  <a:srgbClr val="0032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33"/>
          </p:nvPr>
        </p:nvSpPr>
        <p:spPr>
          <a:xfrm>
            <a:off x="4357688" y="4856163"/>
            <a:ext cx="414337" cy="1381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lnSpc>
                <a:spcPts val="1200"/>
              </a:lnSpc>
              <a:defRPr lang="en-GB"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A91E1AE-0C8E-4F76-9822-41893C44C1CD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5476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ort Elements - long headlin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 userDrawn="1"/>
        </p:nvSpPr>
        <p:spPr bwMode="auto">
          <a:xfrm>
            <a:off x="6372225" y="4860925"/>
            <a:ext cx="2290763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ts val="1200"/>
              </a:lnSpc>
              <a:defRPr/>
            </a:pPr>
            <a:r>
              <a:rPr lang="en-GB" altLang="en-US" sz="900" dirty="0" smtClean="0">
                <a:solidFill>
                  <a:srgbClr val="FFFFFF"/>
                </a:solidFill>
              </a:rPr>
              <a:t>www.ecb.europa.eu © </a:t>
            </a:r>
          </a:p>
        </p:txBody>
      </p:sp>
      <p:sp>
        <p:nvSpPr>
          <p:cNvPr id="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68313" y="1150144"/>
            <a:ext cx="8415711" cy="3351610"/>
          </a:xfrm>
        </p:spPr>
        <p:txBody>
          <a:bodyPr/>
          <a:lstStyle>
            <a:lvl1pPr>
              <a:defRPr sz="1900"/>
            </a:lvl1pPr>
          </a:lstStyle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>
          <a:xfrm>
            <a:off x="463551" y="411956"/>
            <a:ext cx="8404225" cy="6334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lang="en-GB" altLang="en-US" sz="2800" kern="1200" dirty="0" smtClean="0"/>
            </a:lvl1pPr>
          </a:lstStyle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57688" y="4856163"/>
            <a:ext cx="414337" cy="1381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lnSpc>
                <a:spcPts val="1200"/>
              </a:lnSpc>
              <a:defRPr lang="en-GB"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4320B71-EC71-4A7E-8C8A-9C555B387A1C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406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ort Elements - Small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 bwMode="auto">
          <a:xfrm>
            <a:off x="3629025" y="1782763"/>
            <a:ext cx="5514975" cy="2697162"/>
          </a:xfrm>
          <a:custGeom>
            <a:avLst/>
            <a:gdLst/>
            <a:ahLst/>
            <a:cxnLst/>
            <a:rect l="l" t="t" r="r" b="b"/>
            <a:pathLst>
              <a:path w="5514975" h="2697162">
                <a:moveTo>
                  <a:pt x="771523" y="0"/>
                </a:moveTo>
                <a:lnTo>
                  <a:pt x="5514975" y="0"/>
                </a:lnTo>
                <a:lnTo>
                  <a:pt x="5514975" y="2658323"/>
                </a:lnTo>
                <a:lnTo>
                  <a:pt x="5503865" y="2697162"/>
                </a:lnTo>
                <a:lnTo>
                  <a:pt x="0" y="2697162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0" sx="102000" sy="102000" algn="ctr" rotWithShape="0">
              <a:prstClr val="black">
                <a:alpha val="10000"/>
              </a:prstClr>
            </a:outerShdw>
          </a:effectLst>
          <a:extLst/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GB">
              <a:solidFill>
                <a:srgbClr val="585858"/>
              </a:solidFill>
              <a:latin typeface="Arial" charset="0"/>
              <a:ea typeface="ヒラギノ角ゴ Pro W3" pitchFamily="-64" charset="-128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372225" y="4860925"/>
            <a:ext cx="2290763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ts val="1200"/>
              </a:lnSpc>
              <a:defRPr/>
            </a:pPr>
            <a:r>
              <a:rPr lang="en-GB" altLang="en-US" sz="900" dirty="0" smtClean="0">
                <a:solidFill>
                  <a:srgbClr val="FFFFFF"/>
                </a:solidFill>
              </a:rPr>
              <a:t>www.ecb.europa.eu © 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idx="4294967295"/>
          </p:nvPr>
        </p:nvSpPr>
        <p:spPr>
          <a:xfrm>
            <a:off x="4427538" y="2139554"/>
            <a:ext cx="4465450" cy="2283619"/>
          </a:xfrm>
        </p:spPr>
        <p:txBody>
          <a:bodyPr/>
          <a:lstStyle>
            <a:lvl1pPr>
              <a:defRPr sz="1900"/>
            </a:lvl1pPr>
          </a:lstStyle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title"/>
          </p:nvPr>
        </p:nvSpPr>
        <p:spPr>
          <a:xfrm>
            <a:off x="463551" y="411956"/>
            <a:ext cx="8404225" cy="6334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lang="en-GB" altLang="en-US" sz="2800" kern="1200" dirty="0" smtClean="0"/>
            </a:lvl1pPr>
          </a:lstStyle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57688" y="4856163"/>
            <a:ext cx="414337" cy="1381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lnSpc>
                <a:spcPts val="1200"/>
              </a:lnSpc>
              <a:defRPr lang="en-GB"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5CF0E3E-6A53-407C-B228-D257703978F3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9804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hart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6372225" y="4860925"/>
            <a:ext cx="2290763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ts val="1200"/>
              </a:lnSpc>
              <a:defRPr/>
            </a:pPr>
            <a:r>
              <a:rPr lang="en-GB" altLang="en-US" sz="900" dirty="0" smtClean="0">
                <a:solidFill>
                  <a:srgbClr val="FFFFFF"/>
                </a:solidFill>
              </a:rPr>
              <a:t>www.ecb.europa.eu © 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2"/>
          </p:nvPr>
        </p:nvSpPr>
        <p:spPr>
          <a:xfrm>
            <a:off x="466725" y="1069892"/>
            <a:ext cx="4023388" cy="3348038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/>
          </a:p>
        </p:txBody>
      </p:sp>
      <p:sp>
        <p:nvSpPr>
          <p:cNvPr id="9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4660490" y="1059916"/>
            <a:ext cx="4211992" cy="3348038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3799" y="4405901"/>
            <a:ext cx="4032250" cy="3238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300037" indent="0">
              <a:buFontTx/>
              <a:buNone/>
              <a:defRPr sz="1600"/>
            </a:lvl2pPr>
            <a:lvl3pPr marL="598487" indent="0">
              <a:buFontTx/>
              <a:buNone/>
              <a:defRPr sz="1600"/>
            </a:lvl3pPr>
            <a:lvl4pPr marL="915987" indent="0">
              <a:buFontTx/>
              <a:buNone/>
              <a:defRPr sz="1600"/>
            </a:lvl4pPr>
            <a:lvl5pPr marL="1220787" indent="0">
              <a:buFontTx/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59019" y="4405901"/>
            <a:ext cx="4032250" cy="3238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300037" indent="0">
              <a:buFontTx/>
              <a:buNone/>
              <a:defRPr sz="1600"/>
            </a:lvl2pPr>
            <a:lvl3pPr marL="598487" indent="0">
              <a:buFontTx/>
              <a:buNone/>
              <a:defRPr sz="1600"/>
            </a:lvl3pPr>
            <a:lvl4pPr marL="915987" indent="0">
              <a:buFontTx/>
              <a:buNone/>
              <a:defRPr sz="1600"/>
            </a:lvl4pPr>
            <a:lvl5pPr marL="1220787" indent="0">
              <a:buFontTx/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Rectangle 4"/>
          <p:cNvSpPr>
            <a:spLocks noGrp="1" noChangeArrowheads="1"/>
          </p:cNvSpPr>
          <p:nvPr>
            <p:ph type="title"/>
          </p:nvPr>
        </p:nvSpPr>
        <p:spPr>
          <a:xfrm>
            <a:off x="463551" y="411956"/>
            <a:ext cx="8404225" cy="6334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lang="en-GB" altLang="en-US" sz="2800" kern="1200" dirty="0" smtClean="0"/>
            </a:lvl1pPr>
          </a:lstStyle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4357688" y="4856163"/>
            <a:ext cx="414337" cy="1381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lnSpc>
                <a:spcPts val="1200"/>
              </a:lnSpc>
              <a:defRPr lang="en-GB"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A8A81F-602E-4F8A-A59F-1CB8EC3665FC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7899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hart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"/>
          <p:cNvCxnSpPr>
            <a:cxnSpLocks noChangeShapeType="1"/>
          </p:cNvCxnSpPr>
          <p:nvPr userDrawn="1"/>
        </p:nvCxnSpPr>
        <p:spPr bwMode="auto">
          <a:xfrm>
            <a:off x="0" y="0"/>
            <a:ext cx="914400" cy="0"/>
          </a:xfrm>
          <a:prstGeom prst="line">
            <a:avLst/>
          </a:prstGeom>
          <a:noFill/>
          <a:ln w="0" algn="ctr">
            <a:solidFill>
              <a:srgbClr val="FB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6372225" y="4860925"/>
            <a:ext cx="2290763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ts val="1200"/>
              </a:lnSpc>
              <a:defRPr/>
            </a:pPr>
            <a:r>
              <a:rPr lang="en-GB" altLang="en-US" sz="900" dirty="0" smtClean="0">
                <a:solidFill>
                  <a:srgbClr val="FFFFFF"/>
                </a:solidFill>
              </a:rPr>
              <a:t>www.ecb.europa.eu © </a:t>
            </a:r>
          </a:p>
        </p:txBody>
      </p:sp>
      <p:sp>
        <p:nvSpPr>
          <p:cNvPr id="33" name="Rectangle 4"/>
          <p:cNvSpPr>
            <a:spLocks noGrp="1" noChangeArrowheads="1"/>
          </p:cNvSpPr>
          <p:nvPr>
            <p:ph type="title"/>
          </p:nvPr>
        </p:nvSpPr>
        <p:spPr>
          <a:xfrm>
            <a:off x="463551" y="411956"/>
            <a:ext cx="8404225" cy="6334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lang="en-GB" altLang="en-US" sz="2800" kern="1200" dirty="0" smtClean="0"/>
            </a:lvl1pPr>
          </a:lstStyle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457200" y="1107035"/>
            <a:ext cx="4105835" cy="1747838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/>
          </a:p>
        </p:txBody>
      </p:sp>
      <p:sp>
        <p:nvSpPr>
          <p:cNvPr id="14" name="Chart Placeholder 2"/>
          <p:cNvSpPr>
            <a:spLocks noGrp="1"/>
          </p:cNvSpPr>
          <p:nvPr>
            <p:ph type="chart" sz="quarter" idx="15"/>
          </p:nvPr>
        </p:nvSpPr>
        <p:spPr>
          <a:xfrm>
            <a:off x="4778188" y="1107035"/>
            <a:ext cx="4105835" cy="1747838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/>
          </a:p>
        </p:txBody>
      </p:sp>
      <p:sp>
        <p:nvSpPr>
          <p:cNvPr id="15" name="Chart Placeholder 2"/>
          <p:cNvSpPr>
            <a:spLocks noGrp="1"/>
          </p:cNvSpPr>
          <p:nvPr>
            <p:ph type="chart" sz="quarter" idx="16"/>
          </p:nvPr>
        </p:nvSpPr>
        <p:spPr>
          <a:xfrm>
            <a:off x="457200" y="2917906"/>
            <a:ext cx="4105835" cy="1747838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/>
          </a:p>
        </p:txBody>
      </p:sp>
      <p:sp>
        <p:nvSpPr>
          <p:cNvPr id="16" name="Chart Placeholder 2"/>
          <p:cNvSpPr>
            <a:spLocks noGrp="1"/>
          </p:cNvSpPr>
          <p:nvPr>
            <p:ph type="chart" sz="quarter" idx="17"/>
          </p:nvPr>
        </p:nvSpPr>
        <p:spPr>
          <a:xfrm>
            <a:off x="4778188" y="2917906"/>
            <a:ext cx="4105835" cy="1747838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GB" noProof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4357688" y="4856163"/>
            <a:ext cx="414337" cy="1381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lnSpc>
                <a:spcPts val="1200"/>
              </a:lnSpc>
              <a:defRPr lang="en-GB"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5538A09-DD14-42AD-BF95-748291479EDB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9495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rganization Chart or other visualization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 userDrawn="1"/>
        </p:nvSpPr>
        <p:spPr bwMode="auto">
          <a:xfrm>
            <a:off x="6372225" y="4860925"/>
            <a:ext cx="2290763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ts val="1200"/>
              </a:lnSpc>
              <a:defRPr/>
            </a:pPr>
            <a:r>
              <a:rPr lang="en-GB" altLang="en-US" sz="900" dirty="0" smtClean="0">
                <a:solidFill>
                  <a:srgbClr val="FFFFFF"/>
                </a:solidFill>
              </a:rPr>
              <a:t>www.ecb.europa.eu © 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66726" y="1071563"/>
            <a:ext cx="8397875" cy="3351610"/>
          </a:xfrm>
        </p:spPr>
        <p:txBody>
          <a:bodyPr/>
          <a:lstStyle/>
          <a:p>
            <a:pPr lvl="0"/>
            <a:r>
              <a:rPr lang="en-US" noProof="0" smtClean="0"/>
              <a:t>Click icon to add SmartArt graphic</a:t>
            </a:r>
            <a:endParaRPr lang="en-GB" noProof="0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title"/>
          </p:nvPr>
        </p:nvSpPr>
        <p:spPr>
          <a:xfrm>
            <a:off x="463551" y="411956"/>
            <a:ext cx="8404225" cy="6334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lang="en-GB" altLang="en-US" sz="2800" kern="1200" dirty="0" smtClean="0"/>
            </a:lvl1pPr>
          </a:lstStyle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57688" y="4856163"/>
            <a:ext cx="414337" cy="1381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lnSpc>
                <a:spcPts val="1200"/>
              </a:lnSpc>
              <a:defRPr lang="en-GB"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A2AD3AA-77E8-4059-99E1-B20E6EF740D6}" type="slidenum">
              <a:rPr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29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abl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 bwMode="auto">
          <a:xfrm>
            <a:off x="3629025" y="1782763"/>
            <a:ext cx="5514975" cy="2697162"/>
          </a:xfrm>
          <a:custGeom>
            <a:avLst/>
            <a:gdLst/>
            <a:ahLst/>
            <a:cxnLst/>
            <a:rect l="l" t="t" r="r" b="b"/>
            <a:pathLst>
              <a:path w="5514975" h="2697162">
                <a:moveTo>
                  <a:pt x="771523" y="0"/>
                </a:moveTo>
                <a:lnTo>
                  <a:pt x="5514975" y="0"/>
                </a:lnTo>
                <a:lnTo>
                  <a:pt x="5514975" y="2658323"/>
                </a:lnTo>
                <a:lnTo>
                  <a:pt x="5503865" y="2697162"/>
                </a:lnTo>
                <a:lnTo>
                  <a:pt x="0" y="2697162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0" sx="102000" sy="102000" algn="ctr" rotWithShape="0">
              <a:prstClr val="black">
                <a:alpha val="10000"/>
              </a:prstClr>
            </a:outerShdw>
          </a:effectLst>
          <a:extLst/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GB">
              <a:latin typeface="Arial" charset="0"/>
              <a:ea typeface="ヒラギノ角ゴ Pro W3" pitchFamily="-64" charset="-128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372225" y="4860925"/>
            <a:ext cx="2290763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ts val="1200"/>
              </a:lnSpc>
              <a:defRPr/>
            </a:pPr>
            <a:r>
              <a:rPr lang="en-GB" altLang="en-US" sz="900" dirty="0" smtClean="0">
                <a:solidFill>
                  <a:schemeClr val="bg1"/>
                </a:solidFill>
              </a:rPr>
              <a:t>www.ecb.europa.eu © 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4294967295"/>
          </p:nvPr>
        </p:nvSpPr>
        <p:spPr>
          <a:xfrm>
            <a:off x="4816475" y="2556272"/>
            <a:ext cx="4076700" cy="1851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>
          <a:xfrm>
            <a:off x="463551" y="411956"/>
            <a:ext cx="8404225" cy="6334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lang="en-GB" altLang="en-US" sz="2800" kern="1200" dirty="0" smtClean="0"/>
            </a:lvl1pPr>
          </a:lstStyle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57688" y="4856163"/>
            <a:ext cx="414337" cy="1381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lnSpc>
                <a:spcPts val="1200"/>
              </a:lnSpc>
              <a:defRPr lang="en-GB"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3F779A3-FBD7-43A9-A418-08688450EED9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8950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- Text &amp; 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2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4725988" y="1471613"/>
            <a:ext cx="3835400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buClr>
                <a:schemeClr val="tx2"/>
              </a:buClr>
              <a:buChar char="•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buChar char="–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GB" altLang="en-US" sz="3500" dirty="0" smtClean="0">
              <a:solidFill>
                <a:srgbClr val="FFFFFF"/>
              </a:solidFill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4725988" y="3400425"/>
            <a:ext cx="39497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buClr>
                <a:schemeClr val="tx2"/>
              </a:buClr>
              <a:buChar char="•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buChar char="–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FontTx/>
              <a:buNone/>
              <a:defRPr/>
            </a:pPr>
            <a:endParaRPr lang="en-GB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372225" y="4860925"/>
            <a:ext cx="2290763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ts val="1200"/>
              </a:lnSpc>
              <a:defRPr/>
            </a:pPr>
            <a:r>
              <a:rPr lang="en-GB" altLang="en-US" sz="900" dirty="0" smtClean="0">
                <a:solidFill>
                  <a:schemeClr val="bg1"/>
                </a:solidFill>
              </a:rPr>
              <a:t>www.ecb.europa.eu © </a:t>
            </a:r>
          </a:p>
        </p:txBody>
      </p:sp>
      <p:sp>
        <p:nvSpPr>
          <p:cNvPr id="11" name="Rectangle 1"/>
          <p:cNvSpPr>
            <a:spLocks noChangeArrowheads="1"/>
          </p:cNvSpPr>
          <p:nvPr userDrawn="1"/>
        </p:nvSpPr>
        <p:spPr bwMode="auto">
          <a:xfrm>
            <a:off x="4816475" y="3443288"/>
            <a:ext cx="790575" cy="254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spcBef>
                <a:spcPct val="30000"/>
              </a:spcBef>
              <a:buClr>
                <a:schemeClr val="tx2"/>
              </a:buClr>
              <a:buChar char="•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buChar char="–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  <a:defRPr/>
            </a:pPr>
            <a:endParaRPr lang="en-GB" altLang="en-US" sz="1800" smtClean="0">
              <a:ea typeface="ヒラギノ角ゴ Pro W3"/>
              <a:cs typeface="ヒラギノ角ゴ Pro W3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" y="-3175"/>
            <a:ext cx="4621213" cy="5141913"/>
          </a:xfrm>
          <a:custGeom>
            <a:avLst/>
            <a:gdLst/>
            <a:ahLst/>
            <a:cxnLst/>
            <a:rect l="l" t="t" r="r" b="b"/>
            <a:pathLst>
              <a:path w="4621213" h="5141913">
                <a:moveTo>
                  <a:pt x="0" y="0"/>
                </a:moveTo>
                <a:lnTo>
                  <a:pt x="4621213" y="0"/>
                </a:lnTo>
                <a:lnTo>
                  <a:pt x="3184409" y="5141913"/>
                </a:lnTo>
                <a:lnTo>
                  <a:pt x="0" y="5141913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816475" y="907256"/>
            <a:ext cx="3968750" cy="11287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lang="en-US" sz="6000" kern="12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4811713" y="2137569"/>
            <a:ext cx="3968750" cy="126285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lang="en-US" sz="3200" kern="1200" smtClean="0">
                <a:solidFill>
                  <a:schemeClr val="bg1"/>
                </a:solidFill>
                <a:ea typeface="+mj-ea"/>
                <a:cs typeface="+mj-cs"/>
              </a:defRPr>
            </a:lvl1pPr>
            <a:lvl2pPr>
              <a:defRPr lang="en-US" smtClean="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811713" y="3565525"/>
            <a:ext cx="3968750" cy="11287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lang="en-US" sz="2000" kern="12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4357688" y="4856163"/>
            <a:ext cx="414337" cy="1381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lnSpc>
                <a:spcPts val="1200"/>
              </a:lnSpc>
              <a:defRPr lang="en-GB"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97FC801-E2EE-42B2-BFDF-F67C23A6F660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371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- Text (NO Image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75" y="0"/>
            <a:ext cx="91979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2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4725988" y="1471613"/>
            <a:ext cx="3835400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buClr>
                <a:schemeClr val="tx2"/>
              </a:buClr>
              <a:buChar char="•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buChar char="–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GB" altLang="en-US" sz="3500" dirty="0" smtClean="0">
              <a:solidFill>
                <a:srgbClr val="FFFFFF"/>
              </a:solidFill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4725988" y="3400425"/>
            <a:ext cx="39497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buClr>
                <a:schemeClr val="tx2"/>
              </a:buClr>
              <a:buChar char="•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buChar char="–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FontTx/>
              <a:buNone/>
              <a:defRPr/>
            </a:pPr>
            <a:endParaRPr lang="en-GB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372225" y="4860925"/>
            <a:ext cx="2290763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ts val="1200"/>
              </a:lnSpc>
              <a:defRPr/>
            </a:pPr>
            <a:r>
              <a:rPr lang="en-GB" altLang="en-US" sz="900" dirty="0" smtClean="0">
                <a:solidFill>
                  <a:schemeClr val="bg1"/>
                </a:solidFill>
              </a:rPr>
              <a:t>www.ecb.europa.eu © </a:t>
            </a:r>
          </a:p>
        </p:txBody>
      </p:sp>
      <p:sp>
        <p:nvSpPr>
          <p:cNvPr id="10" name="Rectangle 1"/>
          <p:cNvSpPr>
            <a:spLocks noChangeArrowheads="1"/>
          </p:cNvSpPr>
          <p:nvPr userDrawn="1"/>
        </p:nvSpPr>
        <p:spPr bwMode="auto">
          <a:xfrm>
            <a:off x="4816475" y="3443288"/>
            <a:ext cx="790575" cy="254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spcBef>
                <a:spcPct val="30000"/>
              </a:spcBef>
              <a:buClr>
                <a:schemeClr val="tx2"/>
              </a:buClr>
              <a:buChar char="•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buChar char="–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  <a:defRPr/>
            </a:pPr>
            <a:endParaRPr lang="en-GB" altLang="en-US" sz="1800" smtClean="0">
              <a:ea typeface="ヒラギノ角ゴ Pro W3"/>
              <a:cs typeface="ヒラギノ角ゴ Pro W3"/>
            </a:endParaRPr>
          </a:p>
        </p:txBody>
      </p:sp>
      <p:sp>
        <p:nvSpPr>
          <p:cNvPr id="11" name="Parallelogram 10"/>
          <p:cNvSpPr/>
          <p:nvPr userDrawn="1"/>
        </p:nvSpPr>
        <p:spPr bwMode="auto">
          <a:xfrm>
            <a:off x="0" y="0"/>
            <a:ext cx="4591050" cy="5143500"/>
          </a:xfrm>
          <a:custGeom>
            <a:avLst/>
            <a:gdLst/>
            <a:ahLst/>
            <a:cxnLst/>
            <a:rect l="l" t="t" r="r" b="b"/>
            <a:pathLst>
              <a:path w="4591751" h="5143500">
                <a:moveTo>
                  <a:pt x="0" y="0"/>
                </a:moveTo>
                <a:lnTo>
                  <a:pt x="4591751" y="0"/>
                </a:lnTo>
                <a:lnTo>
                  <a:pt x="3154503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0" sx="102000" sy="102000" algn="ctr" rotWithShape="0">
              <a:prstClr val="black">
                <a:alpha val="10000"/>
              </a:prstClr>
            </a:outerShdw>
          </a:effectLst>
          <a:extLst/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GB">
              <a:latin typeface="Arial" charset="0"/>
              <a:ea typeface="ヒラギノ角ゴ Pro W3" pitchFamily="-64" charset="-128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816475" y="907256"/>
            <a:ext cx="3968750" cy="11287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lang="en-US" sz="6000" kern="1200" dirty="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4811713" y="2137569"/>
            <a:ext cx="3968750" cy="126285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lang="en-US" sz="3200" kern="1200" smtClean="0">
                <a:solidFill>
                  <a:schemeClr val="bg1"/>
                </a:solidFill>
                <a:ea typeface="+mj-ea"/>
                <a:cs typeface="+mj-cs"/>
              </a:defRPr>
            </a:lvl1pPr>
            <a:lvl2pPr>
              <a:defRPr lang="en-US" smtClean="0"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811713" y="3565525"/>
            <a:ext cx="3968750" cy="11287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lang="en-US" sz="2000" kern="12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0" y="831850"/>
            <a:ext cx="3881438" cy="40290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algn="r">
              <a:defRPr lang="en-US" sz="30000" b="1" kern="1200" smtClean="0">
                <a:solidFill>
                  <a:srgbClr val="003299"/>
                </a:solidFill>
                <a:cs typeface="Arial" pitchFamily="34" charset="0"/>
              </a:defRPr>
            </a:lvl1pPr>
            <a:lvl2pPr>
              <a:defRPr lang="en-US" kern="1200" smtClean="0"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kern="1200" smtClean="0"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kern="1200" smtClean="0"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GB" kern="1200"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4357688" y="4856163"/>
            <a:ext cx="414337" cy="1381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lnSpc>
                <a:spcPts val="1200"/>
              </a:lnSpc>
              <a:defRPr lang="en-GB"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9EFBB2-B333-479B-84A0-F406AA2E2D12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85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Full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 userDrawn="1"/>
        </p:nvSpPr>
        <p:spPr bwMode="auto">
          <a:xfrm>
            <a:off x="468313" y="1222375"/>
            <a:ext cx="8194675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8450" indent="-2984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96900" indent="-296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indent="-3159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219200" indent="-3032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524000" indent="-3032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1981200" indent="-303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438400" indent="-303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2895600" indent="-303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352800" indent="-303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Clr>
                <a:schemeClr val="tx2"/>
              </a:buClr>
              <a:buFontTx/>
              <a:buChar char="•"/>
              <a:defRPr/>
            </a:pPr>
            <a:endParaRPr lang="en-US" altLang="en-US" sz="2200" smtClean="0">
              <a:solidFill>
                <a:schemeClr val="tx2"/>
              </a:solidFill>
            </a:endParaRPr>
          </a:p>
        </p:txBody>
      </p:sp>
      <p:sp>
        <p:nvSpPr>
          <p:cNvPr id="4" name="Rectangle 9"/>
          <p:cNvSpPr>
            <a:spLocks noChangeArrowheads="1"/>
          </p:cNvSpPr>
          <p:nvPr userDrawn="1"/>
        </p:nvSpPr>
        <p:spPr bwMode="auto">
          <a:xfrm>
            <a:off x="6372225" y="4860925"/>
            <a:ext cx="2290763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ts val="1200"/>
              </a:lnSpc>
              <a:defRPr/>
            </a:pPr>
            <a:r>
              <a:rPr lang="en-GB" altLang="en-US" sz="900" dirty="0" smtClean="0">
                <a:solidFill>
                  <a:schemeClr val="bg1"/>
                </a:solidFill>
              </a:rPr>
              <a:t>www.ecb.europa.eu © 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463551" y="411956"/>
            <a:ext cx="8404225" cy="6334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lang="en-GB" altLang="en-US" sz="2800" kern="1200" dirty="0" smtClean="0"/>
            </a:lvl1pPr>
          </a:lstStyle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357688" y="4856163"/>
            <a:ext cx="414337" cy="1381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lnSpc>
                <a:spcPts val="1200"/>
              </a:lnSpc>
              <a:defRPr lang="en-GB"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2AD2B4C-24FD-485E-ADAD-B1E3DC73B16B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957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Placeholder (With Image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/>
          <p:cNvSpPr/>
          <p:nvPr userDrawn="1"/>
        </p:nvSpPr>
        <p:spPr bwMode="auto">
          <a:xfrm>
            <a:off x="0" y="1109663"/>
            <a:ext cx="8197850" cy="3613150"/>
          </a:xfrm>
          <a:custGeom>
            <a:avLst/>
            <a:gdLst/>
            <a:ahLst/>
            <a:cxnLst/>
            <a:rect l="l" t="t" r="r" b="b"/>
            <a:pathLst>
              <a:path w="8197850" h="3613150">
                <a:moveTo>
                  <a:pt x="433207" y="0"/>
                </a:moveTo>
                <a:lnTo>
                  <a:pt x="8197850" y="0"/>
                </a:lnTo>
                <a:lnTo>
                  <a:pt x="7269343" y="3613150"/>
                </a:lnTo>
                <a:lnTo>
                  <a:pt x="0" y="3613150"/>
                </a:lnTo>
                <a:lnTo>
                  <a:pt x="0" y="1685762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0" sx="102000" sy="102000" algn="ctr" rotWithShape="0">
              <a:prstClr val="black">
                <a:alpha val="10000"/>
              </a:prstClr>
            </a:outerShdw>
          </a:effectLst>
          <a:extLst/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GB">
              <a:latin typeface="Arial" charset="0"/>
              <a:ea typeface="ヒラギノ角ゴ Pro W3" pitchFamily="-6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 userDrawn="1"/>
        </p:nvSpPr>
        <p:spPr bwMode="auto">
          <a:xfrm>
            <a:off x="971550" y="1492250"/>
            <a:ext cx="2160588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96900" indent="-2968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indent="-3159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219200" indent="-3032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524000" indent="-30321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1981200" indent="-303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438400" indent="-303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2895600" indent="-303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352800" indent="-303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Clr>
                <a:schemeClr val="tx2"/>
              </a:buClr>
              <a:defRPr/>
            </a:pPr>
            <a:endParaRPr lang="en-GB" altLang="en-US" sz="2000" smtClean="0"/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6372225" y="4860925"/>
            <a:ext cx="2290763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ts val="1200"/>
              </a:lnSpc>
              <a:defRPr/>
            </a:pPr>
            <a:r>
              <a:rPr lang="en-GB" altLang="en-US" sz="900" dirty="0" smtClean="0">
                <a:solidFill>
                  <a:schemeClr val="bg1"/>
                </a:solidFill>
              </a:rPr>
              <a:t>www.ecb.europa.eu © 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title"/>
          </p:nvPr>
        </p:nvSpPr>
        <p:spPr>
          <a:xfrm>
            <a:off x="463551" y="411956"/>
            <a:ext cx="8404225" cy="6334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lang="en-GB" altLang="en-US" sz="2800" kern="1200" dirty="0" smtClean="0"/>
            </a:lvl1pPr>
          </a:lstStyle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3286126" y="1"/>
            <a:ext cx="5857875" cy="4721225"/>
          </a:xfrm>
          <a:custGeom>
            <a:avLst/>
            <a:gdLst/>
            <a:ahLst/>
            <a:cxnLst/>
            <a:rect l="l" t="t" r="r" b="b"/>
            <a:pathLst>
              <a:path w="5857875" h="4721225">
                <a:moveTo>
                  <a:pt x="1190458" y="0"/>
                </a:moveTo>
                <a:lnTo>
                  <a:pt x="5857875" y="0"/>
                </a:lnTo>
                <a:lnTo>
                  <a:pt x="5857875" y="4721225"/>
                </a:lnTo>
                <a:lnTo>
                  <a:pt x="0" y="4721225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23"/>
          </p:nvPr>
        </p:nvSpPr>
        <p:spPr>
          <a:xfrm>
            <a:off x="4357688" y="4856163"/>
            <a:ext cx="414337" cy="1381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lnSpc>
                <a:spcPts val="1200"/>
              </a:lnSpc>
              <a:defRPr lang="en-GB"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AAA2B01-B512-4650-90E0-024ED79178B0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040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372225" y="4860925"/>
            <a:ext cx="2290763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ts val="1200"/>
              </a:lnSpc>
              <a:defRPr/>
            </a:pPr>
            <a:r>
              <a:rPr lang="en-GB" altLang="en-US" sz="900" dirty="0" smtClean="0">
                <a:solidFill>
                  <a:schemeClr val="bg1"/>
                </a:solidFill>
              </a:rPr>
              <a:t>www.ecb.europa.eu © 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3286126" y="1"/>
            <a:ext cx="5857875" cy="4721225"/>
          </a:xfrm>
          <a:custGeom>
            <a:avLst/>
            <a:gdLst/>
            <a:ahLst/>
            <a:cxnLst/>
            <a:rect l="l" t="t" r="r" b="b"/>
            <a:pathLst>
              <a:path w="5857875" h="4721225">
                <a:moveTo>
                  <a:pt x="1190458" y="0"/>
                </a:moveTo>
                <a:lnTo>
                  <a:pt x="5857875" y="0"/>
                </a:lnTo>
                <a:lnTo>
                  <a:pt x="5857875" y="4721225"/>
                </a:lnTo>
                <a:lnTo>
                  <a:pt x="0" y="4721225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0" y="1074738"/>
            <a:ext cx="4222750" cy="3646487"/>
          </a:xfrm>
          <a:custGeom>
            <a:avLst/>
            <a:gdLst/>
            <a:ahLst/>
            <a:cxnLst/>
            <a:rect l="l" t="t" r="r" b="b"/>
            <a:pathLst>
              <a:path w="4222750" h="3646487">
                <a:moveTo>
                  <a:pt x="0" y="0"/>
                </a:moveTo>
                <a:lnTo>
                  <a:pt x="4222750" y="0"/>
                </a:lnTo>
                <a:lnTo>
                  <a:pt x="3293625" y="3646487"/>
                </a:lnTo>
                <a:lnTo>
                  <a:pt x="0" y="3646487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title"/>
          </p:nvPr>
        </p:nvSpPr>
        <p:spPr>
          <a:xfrm>
            <a:off x="463551" y="411956"/>
            <a:ext cx="8404225" cy="6334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lang="en-GB" altLang="en-US" sz="2800" kern="1200" dirty="0" smtClean="0"/>
            </a:lvl1pPr>
          </a:lstStyle>
          <a:p>
            <a:pPr lvl="0"/>
            <a:r>
              <a:rPr lang="en-US" altLang="en-US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>
          <a:xfrm>
            <a:off x="4357688" y="4856163"/>
            <a:ext cx="414337" cy="1381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lnSpc>
                <a:spcPts val="1200"/>
              </a:lnSpc>
              <a:defRPr lang="en-GB" sz="9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D9341D4-07C6-4282-AE38-5248E8AD561A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822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271463" y="77788"/>
            <a:ext cx="6502400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altLang="en-US" smtClean="0">
                <a:solidFill>
                  <a:srgbClr val="FFFFFF"/>
                </a:solidFill>
                <a:ea typeface="ヒラギノ角ゴ Pro W3"/>
                <a:cs typeface="ヒラギノ角ゴ Pro W3"/>
              </a:rPr>
              <a:t>Rubric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50938"/>
            <a:ext cx="8194675" cy="335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Mastertextformat bearbeiten</a:t>
            </a:r>
          </a:p>
          <a:p>
            <a:pPr lvl="1"/>
            <a:r>
              <a:rPr lang="en-GB" altLang="en-US" smtClean="0"/>
              <a:t>Zweite Ebene</a:t>
            </a:r>
          </a:p>
          <a:p>
            <a:pPr lvl="2"/>
            <a:r>
              <a:rPr lang="en-GB" altLang="en-US" smtClean="0"/>
              <a:t>Dritte Ebene</a:t>
            </a:r>
          </a:p>
          <a:p>
            <a:pPr lvl="3"/>
            <a:r>
              <a:rPr lang="en-GB" altLang="en-US" smtClean="0"/>
              <a:t>Vierte Ebene</a:t>
            </a:r>
          </a:p>
          <a:p>
            <a:pPr lvl="4"/>
            <a:r>
              <a:rPr lang="en-GB" altLang="en-US" smtClean="0"/>
              <a:t>Fünfte Ebene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573088"/>
            <a:ext cx="85947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Mastertitelformat bearbeiten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6372225" y="4860925"/>
            <a:ext cx="2290763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ts val="1200"/>
              </a:lnSpc>
              <a:defRPr/>
            </a:pPr>
            <a:r>
              <a:rPr lang="en-GB" altLang="en-US" sz="900" dirty="0" smtClean="0">
                <a:solidFill>
                  <a:schemeClr val="bg1"/>
                </a:solidFill>
              </a:rPr>
              <a:t>www.ecb.europa.eu © </a:t>
            </a:r>
          </a:p>
        </p:txBody>
      </p:sp>
      <p:sp>
        <p:nvSpPr>
          <p:cNvPr id="1032" name="Rectangle 2"/>
          <p:cNvSpPr>
            <a:spLocks noChangeArrowheads="1"/>
          </p:cNvSpPr>
          <p:nvPr/>
        </p:nvSpPr>
        <p:spPr bwMode="auto">
          <a:xfrm>
            <a:off x="0" y="-25400"/>
            <a:ext cx="9144000" cy="36830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GB" altLang="en-US" smtClean="0">
              <a:solidFill>
                <a:srgbClr val="585858"/>
              </a:solidFill>
              <a:ea typeface="ヒラギノ角ゴ Pro W3"/>
              <a:cs typeface="ヒラギノ角ゴ Pro W3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94" r:id="rId1"/>
    <p:sldLayoutId id="2147486295" r:id="rId2"/>
    <p:sldLayoutId id="2147486297" r:id="rId3"/>
    <p:sldLayoutId id="2147486298" r:id="rId4"/>
    <p:sldLayoutId id="2147486299" r:id="rId5"/>
    <p:sldLayoutId id="2147486300" r:id="rId6"/>
    <p:sldLayoutId id="2147486301" r:id="rId7"/>
    <p:sldLayoutId id="2147486302" r:id="rId8"/>
    <p:sldLayoutId id="2147486303" r:id="rId9"/>
    <p:sldLayoutId id="2147486304" r:id="rId10"/>
    <p:sldLayoutId id="2147486305" r:id="rId11"/>
    <p:sldLayoutId id="2147486306" r:id="rId12"/>
    <p:sldLayoutId id="2147486307" r:id="rId13"/>
    <p:sldLayoutId id="2147486317" r:id="rId14"/>
    <p:sldLayoutId id="2147486316" r:id="rId15"/>
    <p:sldLayoutId id="2147486308" r:id="rId16"/>
    <p:sldLayoutId id="2147486311" r:id="rId17"/>
    <p:sldLayoutId id="2147486312" r:id="rId18"/>
    <p:sldLayoutId id="2147486313" r:id="rId19"/>
    <p:sldLayoutId id="2147486314" r:id="rId2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charset="0"/>
        </a:defRPr>
      </a:lvl2pPr>
      <a:lvl3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charset="0"/>
        </a:defRPr>
      </a:lvl3pPr>
      <a:lvl4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charset="0"/>
        </a:defRPr>
      </a:lvl4pPr>
      <a:lvl5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charset="0"/>
        </a:defRPr>
      </a:lvl5pPr>
      <a:lvl6pPr marL="4572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29845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cs typeface="+mn-cs"/>
        </a:defRPr>
      </a:lvl2pPr>
      <a:lvl3pPr marL="5969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+mn-lt"/>
          <a:cs typeface="+mn-cs"/>
        </a:defRPr>
      </a:lvl3pPr>
      <a:lvl4pPr marL="9144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+mn-lt"/>
          <a:cs typeface="+mn-cs"/>
        </a:defRPr>
      </a:lvl4pPr>
      <a:lvl5pPr marL="1219200" algn="l" rtl="0" eaLnBrk="1" fontAlgn="base" hangingPunct="1">
        <a:spcBef>
          <a:spcPct val="0"/>
        </a:spcBef>
        <a:spcAft>
          <a:spcPct val="0"/>
        </a:spcAft>
        <a:buFont typeface="Times" pitchFamily="18" charset="0"/>
        <a:defRPr sz="1600" i="1">
          <a:solidFill>
            <a:schemeClr val="tx1"/>
          </a:solidFill>
          <a:latin typeface="+mn-lt"/>
          <a:cs typeface="+mn-cs"/>
        </a:defRPr>
      </a:lvl5pPr>
      <a:lvl6pPr marL="1981200" indent="-303213" algn="l" rtl="0" eaLnBrk="1" fontAlgn="base" hangingPunct="1">
        <a:spcBef>
          <a:spcPct val="0"/>
        </a:spcBef>
        <a:spcAft>
          <a:spcPct val="0"/>
        </a:spcAft>
        <a:buFont typeface="Times" pitchFamily="18" charset="0"/>
        <a:buChar char="•"/>
        <a:defRPr sz="1600" i="1">
          <a:solidFill>
            <a:schemeClr val="tx1"/>
          </a:solidFill>
          <a:latin typeface="+mn-lt"/>
          <a:cs typeface="+mn-cs"/>
        </a:defRPr>
      </a:lvl6pPr>
      <a:lvl7pPr marL="2438400" indent="-303213" algn="l" rtl="0" eaLnBrk="1" fontAlgn="base" hangingPunct="1">
        <a:spcBef>
          <a:spcPct val="0"/>
        </a:spcBef>
        <a:spcAft>
          <a:spcPct val="0"/>
        </a:spcAft>
        <a:buFont typeface="Times" pitchFamily="18" charset="0"/>
        <a:buChar char="•"/>
        <a:defRPr sz="1600" i="1">
          <a:solidFill>
            <a:schemeClr val="tx1"/>
          </a:solidFill>
          <a:latin typeface="+mn-lt"/>
          <a:cs typeface="+mn-cs"/>
        </a:defRPr>
      </a:lvl7pPr>
      <a:lvl8pPr marL="2895600" indent="-303213" algn="l" rtl="0" eaLnBrk="1" fontAlgn="base" hangingPunct="1">
        <a:spcBef>
          <a:spcPct val="0"/>
        </a:spcBef>
        <a:spcAft>
          <a:spcPct val="0"/>
        </a:spcAft>
        <a:buFont typeface="Times" pitchFamily="18" charset="0"/>
        <a:buChar char="•"/>
        <a:defRPr sz="1600" i="1">
          <a:solidFill>
            <a:schemeClr val="tx1"/>
          </a:solidFill>
          <a:latin typeface="+mn-lt"/>
          <a:cs typeface="+mn-cs"/>
        </a:defRPr>
      </a:lvl8pPr>
      <a:lvl9pPr marL="3352800" indent="-303213" algn="l" rtl="0" eaLnBrk="1" fontAlgn="base" hangingPunct="1">
        <a:spcBef>
          <a:spcPct val="0"/>
        </a:spcBef>
        <a:spcAft>
          <a:spcPct val="0"/>
        </a:spcAft>
        <a:buFont typeface="Times" pitchFamily="18" charset="0"/>
        <a:buChar char="•"/>
        <a:defRPr sz="1600" i="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271463" y="77788"/>
            <a:ext cx="6502400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GB" altLang="en-US" smtClean="0">
                <a:solidFill>
                  <a:srgbClr val="FFFFFF"/>
                </a:solidFill>
                <a:ea typeface="ヒラギノ角ゴ Pro W3"/>
                <a:cs typeface="ヒラギノ角ゴ Pro W3"/>
              </a:rPr>
              <a:t>Rubric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50938"/>
            <a:ext cx="8194675" cy="335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Mastertextformat bearbeiten</a:t>
            </a:r>
          </a:p>
          <a:p>
            <a:pPr lvl="1"/>
            <a:r>
              <a:rPr lang="en-GB" altLang="en-US" smtClean="0"/>
              <a:t>Zweite Ebene</a:t>
            </a:r>
          </a:p>
          <a:p>
            <a:pPr lvl="2"/>
            <a:r>
              <a:rPr lang="en-GB" altLang="en-US" smtClean="0"/>
              <a:t>Dritte Ebene</a:t>
            </a:r>
          </a:p>
          <a:p>
            <a:pPr lvl="3"/>
            <a:r>
              <a:rPr lang="en-GB" altLang="en-US" smtClean="0"/>
              <a:t>Vierte Ebene</a:t>
            </a:r>
          </a:p>
          <a:p>
            <a:pPr lvl="4"/>
            <a:r>
              <a:rPr lang="en-GB" altLang="en-US" smtClean="0"/>
              <a:t>Fünfte Ebene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573088"/>
            <a:ext cx="859472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Mastertitelformat bearbeiten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6372225" y="4860925"/>
            <a:ext cx="2290763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>
              <a:lnSpc>
                <a:spcPts val="1200"/>
              </a:lnSpc>
              <a:defRPr/>
            </a:pPr>
            <a:r>
              <a:rPr lang="en-GB" altLang="en-US" sz="900" dirty="0" smtClean="0">
                <a:solidFill>
                  <a:srgbClr val="FFFFFF"/>
                </a:solidFill>
              </a:rPr>
              <a:t>www.ecb.europa.eu © </a:t>
            </a:r>
          </a:p>
        </p:txBody>
      </p:sp>
      <p:sp>
        <p:nvSpPr>
          <p:cNvPr id="1032" name="Rectangle 2"/>
          <p:cNvSpPr>
            <a:spLocks noChangeArrowheads="1"/>
          </p:cNvSpPr>
          <p:nvPr/>
        </p:nvSpPr>
        <p:spPr bwMode="auto">
          <a:xfrm>
            <a:off x="0" y="-25400"/>
            <a:ext cx="9144000" cy="36830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GB" altLang="en-US" smtClean="0">
              <a:solidFill>
                <a:srgbClr val="585858"/>
              </a:solidFill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0122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319" r:id="rId1"/>
    <p:sldLayoutId id="2147486320" r:id="rId2"/>
    <p:sldLayoutId id="2147486321" r:id="rId3"/>
    <p:sldLayoutId id="2147486322" r:id="rId4"/>
    <p:sldLayoutId id="2147486323" r:id="rId5"/>
    <p:sldLayoutId id="2147486324" r:id="rId6"/>
    <p:sldLayoutId id="2147486325" r:id="rId7"/>
    <p:sldLayoutId id="2147486326" r:id="rId8"/>
    <p:sldLayoutId id="2147486327" r:id="rId9"/>
    <p:sldLayoutId id="2147486328" r:id="rId10"/>
    <p:sldLayoutId id="2147486329" r:id="rId11"/>
    <p:sldLayoutId id="2147486330" r:id="rId12"/>
    <p:sldLayoutId id="2147486331" r:id="rId13"/>
    <p:sldLayoutId id="2147486332" r:id="rId14"/>
    <p:sldLayoutId id="2147486333" r:id="rId15"/>
    <p:sldLayoutId id="2147486334" r:id="rId16"/>
    <p:sldLayoutId id="2147486335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charset="0"/>
        </a:defRPr>
      </a:lvl2pPr>
      <a:lvl3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charset="0"/>
        </a:defRPr>
      </a:lvl3pPr>
      <a:lvl4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charset="0"/>
        </a:defRPr>
      </a:lvl4pPr>
      <a:lvl5pPr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  <a:cs typeface="Arial" charset="0"/>
        </a:defRPr>
      </a:lvl5pPr>
      <a:lvl6pPr marL="4572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l" rtl="0" eaLnBrk="1" fontAlgn="base" hangingPunct="1">
        <a:lnSpc>
          <a:spcPts val="27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298450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+mn-lt"/>
          <a:cs typeface="+mn-cs"/>
        </a:defRPr>
      </a:lvl2pPr>
      <a:lvl3pPr marL="5969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+mn-lt"/>
          <a:cs typeface="+mn-cs"/>
        </a:defRPr>
      </a:lvl3pPr>
      <a:lvl4pPr marL="9144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+mn-lt"/>
          <a:cs typeface="+mn-cs"/>
        </a:defRPr>
      </a:lvl4pPr>
      <a:lvl5pPr marL="1219200" algn="l" rtl="0" eaLnBrk="1" fontAlgn="base" hangingPunct="1">
        <a:spcBef>
          <a:spcPct val="0"/>
        </a:spcBef>
        <a:spcAft>
          <a:spcPct val="0"/>
        </a:spcAft>
        <a:buFont typeface="Times" pitchFamily="18" charset="0"/>
        <a:defRPr sz="1600" i="1">
          <a:solidFill>
            <a:schemeClr val="tx1"/>
          </a:solidFill>
          <a:latin typeface="+mn-lt"/>
          <a:cs typeface="+mn-cs"/>
        </a:defRPr>
      </a:lvl5pPr>
      <a:lvl6pPr marL="1981200" indent="-303213" algn="l" rtl="0" eaLnBrk="1" fontAlgn="base" hangingPunct="1">
        <a:spcBef>
          <a:spcPct val="0"/>
        </a:spcBef>
        <a:spcAft>
          <a:spcPct val="0"/>
        </a:spcAft>
        <a:buFont typeface="Times" pitchFamily="18" charset="0"/>
        <a:buChar char="•"/>
        <a:defRPr sz="1600" i="1">
          <a:solidFill>
            <a:schemeClr val="tx1"/>
          </a:solidFill>
          <a:latin typeface="+mn-lt"/>
          <a:cs typeface="+mn-cs"/>
        </a:defRPr>
      </a:lvl6pPr>
      <a:lvl7pPr marL="2438400" indent="-303213" algn="l" rtl="0" eaLnBrk="1" fontAlgn="base" hangingPunct="1">
        <a:spcBef>
          <a:spcPct val="0"/>
        </a:spcBef>
        <a:spcAft>
          <a:spcPct val="0"/>
        </a:spcAft>
        <a:buFont typeface="Times" pitchFamily="18" charset="0"/>
        <a:buChar char="•"/>
        <a:defRPr sz="1600" i="1">
          <a:solidFill>
            <a:schemeClr val="tx1"/>
          </a:solidFill>
          <a:latin typeface="+mn-lt"/>
          <a:cs typeface="+mn-cs"/>
        </a:defRPr>
      </a:lvl7pPr>
      <a:lvl8pPr marL="2895600" indent="-303213" algn="l" rtl="0" eaLnBrk="1" fontAlgn="base" hangingPunct="1">
        <a:spcBef>
          <a:spcPct val="0"/>
        </a:spcBef>
        <a:spcAft>
          <a:spcPct val="0"/>
        </a:spcAft>
        <a:buFont typeface="Times" pitchFamily="18" charset="0"/>
        <a:buChar char="•"/>
        <a:defRPr sz="1600" i="1">
          <a:solidFill>
            <a:schemeClr val="tx1"/>
          </a:solidFill>
          <a:latin typeface="+mn-lt"/>
          <a:cs typeface="+mn-cs"/>
        </a:defRPr>
      </a:lvl8pPr>
      <a:lvl9pPr marL="3352800" indent="-303213" algn="l" rtl="0" eaLnBrk="1" fontAlgn="base" hangingPunct="1">
        <a:spcBef>
          <a:spcPct val="0"/>
        </a:spcBef>
        <a:spcAft>
          <a:spcPct val="0"/>
        </a:spcAft>
        <a:buFont typeface="Times" pitchFamily="18" charset="0"/>
        <a:buChar char="•"/>
        <a:defRPr sz="1600" i="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44.xml"/><Relationship Id="rId9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b.europa.e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6"/>
          <p:cNvSpPr>
            <a:spLocks noGrp="1"/>
          </p:cNvSpPr>
          <p:nvPr>
            <p:ph type="ctrTitle"/>
          </p:nvPr>
        </p:nvSpPr>
        <p:spPr>
          <a:xfrm>
            <a:off x="468313" y="1273215"/>
            <a:ext cx="3024187" cy="1839873"/>
          </a:xfrm>
        </p:spPr>
        <p:txBody>
          <a:bodyPr/>
          <a:lstStyle/>
          <a:p>
            <a:r>
              <a:rPr lang="en-US" altLang="en-US" dirty="0">
                <a:solidFill>
                  <a:srgbClr val="003299"/>
                </a:solidFill>
              </a:rPr>
              <a:t>Developments in Crypto-Assets Policy and Regulation</a:t>
            </a:r>
            <a:endParaRPr lang="en-GB" altLang="en-US" dirty="0" smtClean="0">
              <a:solidFill>
                <a:srgbClr val="003299"/>
              </a:solidFill>
            </a:endParaRPr>
          </a:p>
        </p:txBody>
      </p:sp>
      <p:sp>
        <p:nvSpPr>
          <p:cNvPr id="24579" name="Subtitle 8"/>
          <p:cNvSpPr>
            <a:spLocks noGrp="1"/>
          </p:cNvSpPr>
          <p:nvPr>
            <p:ph type="subTitle" idx="4294967295"/>
          </p:nvPr>
        </p:nvSpPr>
        <p:spPr>
          <a:xfrm>
            <a:off x="468313" y="3233738"/>
            <a:ext cx="2663825" cy="1025525"/>
          </a:xfrm>
        </p:spPr>
        <p:txBody>
          <a:bodyPr/>
          <a:lstStyle/>
          <a:p>
            <a:pPr eaLnBrk="1" hangingPunct="1">
              <a:lnSpc>
                <a:spcPts val="2400"/>
              </a:lnSpc>
            </a:pPr>
            <a:r>
              <a:rPr lang="en-GB" altLang="en-US" sz="2000" dirty="0" smtClean="0">
                <a:solidFill>
                  <a:schemeClr val="tx2"/>
                </a:solidFill>
              </a:rPr>
              <a:t>A central bank perspective</a:t>
            </a: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9" b="7159"/>
          <a:stretch>
            <a:fillRect/>
          </a:stretch>
        </p:blipFill>
        <p:spPr/>
      </p:pic>
      <p:sp>
        <p:nvSpPr>
          <p:cNvPr id="24581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3426106" y="4408488"/>
            <a:ext cx="5717894" cy="665162"/>
          </a:xfrm>
        </p:spPr>
        <p:txBody>
          <a:bodyPr anchor="ctr"/>
          <a:lstStyle/>
          <a:p>
            <a:pPr algn="ctr" eaLnBrk="1" hangingPunct="1">
              <a:spcBef>
                <a:spcPct val="0"/>
              </a:spcBef>
            </a:pPr>
            <a:r>
              <a:rPr lang="en-GB" altLang="en-US" sz="1800" b="1" dirty="0" smtClean="0">
                <a:solidFill>
                  <a:srgbClr val="003299"/>
                </a:solidFill>
              </a:rPr>
              <a:t>Maria Teresa Chimienti, </a:t>
            </a:r>
            <a:r>
              <a:rPr lang="en-GB" altLang="en-US" sz="1800" dirty="0" smtClean="0">
                <a:solidFill>
                  <a:srgbClr val="003299"/>
                </a:solidFill>
              </a:rPr>
              <a:t>European Central Bank (ECB)</a:t>
            </a:r>
          </a:p>
          <a:p>
            <a:pPr marL="288000" algn="ctr" eaLnBrk="1" hangingPunct="1">
              <a:spcBef>
                <a:spcPts val="600"/>
              </a:spcBef>
            </a:pPr>
            <a:r>
              <a:rPr lang="en-GB" altLang="en-US" sz="1200" dirty="0" smtClean="0">
                <a:solidFill>
                  <a:srgbClr val="003299"/>
                </a:solidFill>
              </a:rPr>
              <a:t>The views expressed here do not necessarily reflect those of the ECB</a:t>
            </a:r>
          </a:p>
        </p:txBody>
      </p:sp>
      <p:sp>
        <p:nvSpPr>
          <p:cNvPr id="24585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447373" y="4408488"/>
            <a:ext cx="2543175" cy="666750"/>
          </a:xfrm>
        </p:spPr>
        <p:txBody>
          <a:bodyPr anchor="ctr"/>
          <a:lstStyle/>
          <a:p>
            <a:pPr eaLnBrk="1" hangingPunct="1">
              <a:spcBef>
                <a:spcPct val="0"/>
              </a:spcBef>
            </a:pPr>
            <a:r>
              <a:rPr lang="en-GB" altLang="en-US" sz="1600" b="1" dirty="0" smtClean="0">
                <a:solidFill>
                  <a:schemeClr val="bg1"/>
                </a:solidFill>
              </a:rPr>
              <a:t>27 </a:t>
            </a:r>
            <a:r>
              <a:rPr lang="en-GB" altLang="en-US" sz="1600" b="1" dirty="0" smtClean="0">
                <a:solidFill>
                  <a:schemeClr val="bg1"/>
                </a:solidFill>
              </a:rPr>
              <a:t>October 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68313" y="1150144"/>
            <a:ext cx="7639367" cy="3351610"/>
          </a:xfrm>
        </p:spPr>
        <p:txBody>
          <a:bodyPr/>
          <a:lstStyle/>
          <a:p>
            <a:r>
              <a:rPr lang="en-US" i="1" dirty="0" smtClean="0"/>
              <a:t>“Technological </a:t>
            </a:r>
            <a:r>
              <a:rPr lang="en-US" i="1" dirty="0"/>
              <a:t>innovation can produce great economic benefits for the financial </a:t>
            </a:r>
            <a:r>
              <a:rPr lang="en-US" i="1" dirty="0" smtClean="0"/>
              <a:t>sector […] </a:t>
            </a:r>
          </a:p>
          <a:p>
            <a:r>
              <a:rPr lang="en-US" i="1" dirty="0" smtClean="0"/>
              <a:t>At </a:t>
            </a:r>
            <a:r>
              <a:rPr lang="en-US" i="1" dirty="0"/>
              <a:t>the same time, these arrangements pose multifaceted challenges and </a:t>
            </a:r>
            <a:r>
              <a:rPr lang="en-US" i="1" dirty="0" smtClean="0"/>
              <a:t>risks </a:t>
            </a:r>
            <a:r>
              <a:rPr lang="en-US" i="1" dirty="0"/>
              <a:t>[…] </a:t>
            </a:r>
          </a:p>
          <a:p>
            <a:r>
              <a:rPr lang="en-US" i="1" dirty="0" smtClean="0"/>
              <a:t>As </a:t>
            </a:r>
            <a:r>
              <a:rPr lang="en-US" i="1" dirty="0"/>
              <a:t>underlined by the recent report of the G7 working group dedicated to these issues, global "stablecoin" projects and arrangements </a:t>
            </a:r>
            <a:r>
              <a:rPr lang="en-US" i="1" dirty="0">
                <a:solidFill>
                  <a:srgbClr val="FF0000"/>
                </a:solidFill>
              </a:rPr>
              <a:t>should not come into operation until all of these risks and concerns are properly addressed</a:t>
            </a:r>
            <a:r>
              <a:rPr lang="en-US" i="1" dirty="0" smtClean="0"/>
              <a:t>.”</a:t>
            </a:r>
            <a:r>
              <a:rPr lang="en-US" i="1" dirty="0"/>
              <a:t> </a:t>
            </a:r>
          </a:p>
          <a:p>
            <a:pPr algn="r"/>
            <a:r>
              <a:rPr lang="en-US" sz="1600" i="1" dirty="0" smtClean="0"/>
              <a:t>Excerpt from the Joint </a:t>
            </a:r>
            <a:r>
              <a:rPr lang="en-US" sz="1600" i="1" dirty="0"/>
              <a:t>statement by the Council and the Commission on "</a:t>
            </a:r>
            <a:r>
              <a:rPr lang="en-US" sz="1600" i="1" dirty="0" smtClean="0"/>
              <a:t>stablecoins“ of December 2019</a:t>
            </a:r>
            <a:endParaRPr lang="en-US" sz="1600" i="1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6391" y="411956"/>
            <a:ext cx="8404225" cy="633413"/>
          </a:xfrm>
        </p:spPr>
        <p:txBody>
          <a:bodyPr/>
          <a:lstStyle/>
          <a:p>
            <a:r>
              <a:rPr lang="en-GB" dirty="0" smtClean="0"/>
              <a:t>Need for regulation and oversight to manage risks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320B71-EC71-4A7E-8C8A-9C555B387A1C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sp>
        <p:nvSpPr>
          <p:cNvPr id="5" name="Classification"/>
          <p:cNvSpPr txBox="1">
            <a:spLocks noChangeArrowheads="1"/>
          </p:cNvSpPr>
          <p:nvPr/>
        </p:nvSpPr>
        <p:spPr bwMode="auto">
          <a:xfrm>
            <a:off x="6875463" y="95250"/>
            <a:ext cx="19081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buClr>
                <a:schemeClr val="tx2"/>
              </a:buClr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</a:pPr>
            <a:r>
              <a:rPr lang="en-GB" altLang="en-US" sz="700" b="1" dirty="0" smtClean="0"/>
              <a:t>ECB-PUBLIC</a:t>
            </a:r>
            <a:endParaRPr lang="en-GB" altLang="en-US" sz="700" b="1" dirty="0"/>
          </a:p>
        </p:txBody>
      </p:sp>
      <p:sp>
        <p:nvSpPr>
          <p:cNvPr id="6" name="DocumentStatus"/>
          <p:cNvSpPr txBox="1">
            <a:spLocks noChangeArrowheads="1"/>
          </p:cNvSpPr>
          <p:nvPr/>
        </p:nvSpPr>
        <p:spPr bwMode="auto">
          <a:xfrm>
            <a:off x="6875463" y="234950"/>
            <a:ext cx="19081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buClr>
                <a:schemeClr val="tx2"/>
              </a:buClr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</a:pPr>
            <a:r>
              <a:rPr lang="en-GB" altLang="en-US" sz="700" b="1" smtClean="0"/>
              <a:t>UPDATABLE</a:t>
            </a:r>
            <a:endParaRPr lang="en-GB" altLang="en-US" sz="700" b="1"/>
          </a:p>
        </p:txBody>
      </p:sp>
    </p:spTree>
    <p:extLst>
      <p:ext uri="{BB962C8B-B14F-4D97-AF65-F5344CB8AC3E}">
        <p14:creationId xmlns:p14="http://schemas.microsoft.com/office/powerpoint/2010/main" val="6512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48520323"/>
              </p:ext>
            </p:extLst>
          </p:nvPr>
        </p:nvGraphicFramePr>
        <p:xfrm>
          <a:off x="468313" y="1150938"/>
          <a:ext cx="8415337" cy="335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320B71-EC71-4A7E-8C8A-9C555B387A1C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Eurosystem </a:t>
            </a:r>
            <a:r>
              <a:rPr lang="en-GB" altLang="en-US" dirty="0"/>
              <a:t>oversight </a:t>
            </a:r>
            <a:r>
              <a:rPr lang="en-GB" altLang="en-US" dirty="0" smtClean="0"/>
              <a:t>frameworks</a:t>
            </a:r>
            <a:endParaRPr lang="en-GB" dirty="0"/>
          </a:p>
        </p:txBody>
      </p:sp>
      <p:pic>
        <p:nvPicPr>
          <p:cNvPr id="15" name="Picture 14" descr="E:\Icon set_test\EMF\EMF artboards outline-28.emf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334" y="182881"/>
            <a:ext cx="699068" cy="6867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own Arrow 1"/>
          <p:cNvSpPr/>
          <p:nvPr/>
        </p:nvSpPr>
        <p:spPr bwMode="auto">
          <a:xfrm rot="16200000">
            <a:off x="2319150" y="2703410"/>
            <a:ext cx="288000" cy="252000"/>
          </a:xfrm>
          <a:prstGeom prst="downArrow">
            <a:avLst/>
          </a:prstGeom>
          <a:solidFill>
            <a:schemeClr val="accent5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64" charset="-128"/>
            </a:endParaRPr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659874" y="2703409"/>
            <a:ext cx="288000" cy="252000"/>
          </a:xfrm>
          <a:prstGeom prst="downArrow">
            <a:avLst/>
          </a:prstGeom>
          <a:solidFill>
            <a:schemeClr val="accent5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64" charset="-128"/>
            </a:endParaRPr>
          </a:p>
        </p:txBody>
      </p:sp>
      <p:sp>
        <p:nvSpPr>
          <p:cNvPr id="17" name="Down Arrow 16"/>
          <p:cNvSpPr/>
          <p:nvPr/>
        </p:nvSpPr>
        <p:spPr bwMode="auto">
          <a:xfrm rot="16200000">
            <a:off x="2345550" y="3846943"/>
            <a:ext cx="288000" cy="252000"/>
          </a:xfrm>
          <a:prstGeom prst="downArrow">
            <a:avLst/>
          </a:prstGeom>
          <a:solidFill>
            <a:schemeClr val="accent5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6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908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32772" y="1111170"/>
            <a:ext cx="8027173" cy="3335186"/>
          </a:xfrm>
        </p:spPr>
        <p:txBody>
          <a:bodyPr/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3299"/>
                </a:solidFill>
              </a:rPr>
              <a:t>Under plausible scenarios, </a:t>
            </a:r>
            <a:r>
              <a:rPr lang="en-US" sz="1600" dirty="0" smtClean="0">
                <a:solidFill>
                  <a:srgbClr val="003299"/>
                </a:solidFill>
              </a:rPr>
              <a:t>range </a:t>
            </a:r>
            <a:r>
              <a:rPr lang="en-US" sz="1600" dirty="0">
                <a:solidFill>
                  <a:srgbClr val="003299"/>
                </a:solidFill>
              </a:rPr>
              <a:t>of instruments </a:t>
            </a:r>
            <a:r>
              <a:rPr lang="en-US" sz="1600" dirty="0" smtClean="0">
                <a:solidFill>
                  <a:srgbClr val="003299"/>
                </a:solidFill>
              </a:rPr>
              <a:t>to </a:t>
            </a:r>
            <a:r>
              <a:rPr lang="en-US" sz="1600" dirty="0">
                <a:solidFill>
                  <a:srgbClr val="003299"/>
                </a:solidFill>
              </a:rPr>
              <a:t>manage the impact of stablecoins on its mandate and </a:t>
            </a:r>
            <a:r>
              <a:rPr lang="en-US" sz="1600" dirty="0" smtClean="0">
                <a:solidFill>
                  <a:srgbClr val="003299"/>
                </a:solidFill>
              </a:rPr>
              <a:t>tasks, </a:t>
            </a:r>
            <a:r>
              <a:rPr lang="en-US" sz="1600" dirty="0" smtClean="0"/>
              <a:t>e.g. oversight frameworks</a:t>
            </a:r>
            <a:endParaRPr lang="en-US" sz="16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3299"/>
                </a:solidFill>
              </a:rPr>
              <a:t>A</a:t>
            </a:r>
            <a:r>
              <a:rPr lang="en-US" sz="1600" dirty="0" smtClean="0">
                <a:solidFill>
                  <a:srgbClr val="003299"/>
                </a:solidFill>
              </a:rPr>
              <a:t>pplication </a:t>
            </a:r>
            <a:r>
              <a:rPr lang="en-US" sz="1600" dirty="0">
                <a:solidFill>
                  <a:srgbClr val="003299"/>
                </a:solidFill>
              </a:rPr>
              <a:t>of these tools needs to be underpinned by adequate, internationally coordinated </a:t>
            </a:r>
            <a:r>
              <a:rPr lang="en-US" sz="1600" dirty="0" smtClean="0">
                <a:solidFill>
                  <a:srgbClr val="003299"/>
                </a:solidFill>
              </a:rPr>
              <a:t>regulation</a:t>
            </a:r>
            <a:r>
              <a:rPr lang="en-US" sz="1600" dirty="0" smtClean="0"/>
              <a:t> </a:t>
            </a:r>
          </a:p>
          <a:p>
            <a:pPr marL="64135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400" dirty="0" smtClean="0"/>
              <a:t>The </a:t>
            </a:r>
            <a:r>
              <a:rPr lang="en-US" sz="1400" dirty="0"/>
              <a:t>general principle “same business, same risks, same rules” should guide regulatory efforts to ensure a level playing field and prevent regulatory </a:t>
            </a:r>
            <a:r>
              <a:rPr lang="en-US" sz="1400" dirty="0" smtClean="0"/>
              <a:t>arbitrage</a:t>
            </a:r>
          </a:p>
          <a:p>
            <a:pPr marL="64135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400" dirty="0" smtClean="0"/>
              <a:t>Further </a:t>
            </a:r>
            <a:r>
              <a:rPr lang="en-US" sz="1400" dirty="0"/>
              <a:t>work may be necessary for international standard setting bodies to address emerging risks (e.g. on prudential treatment</a:t>
            </a:r>
            <a:r>
              <a:rPr lang="en-US" sz="1400" dirty="0" smtClean="0"/>
              <a:t>) </a:t>
            </a:r>
            <a:endParaRPr lang="en-US" sz="1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3299"/>
                </a:solidFill>
              </a:rPr>
              <a:t>The Eurosystem continues monitoring the evolution of the stablecoins market to be able to respond to rapid changes in all possible </a:t>
            </a:r>
            <a:r>
              <a:rPr lang="en-US" sz="1600" dirty="0" smtClean="0">
                <a:solidFill>
                  <a:srgbClr val="003299"/>
                </a:solidFill>
              </a:rPr>
              <a:t>scenarios</a:t>
            </a:r>
          </a:p>
          <a:p>
            <a:pPr marL="641350" lvl="1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1400" dirty="0"/>
              <a:t>This task may entail fostering central bank innovations to cater for a changed </a:t>
            </a:r>
            <a:r>
              <a:rPr lang="en-US" sz="1400" dirty="0" smtClean="0"/>
              <a:t>payments environment and altered conditions for </a:t>
            </a:r>
            <a:r>
              <a:rPr lang="en-US" sz="1400" dirty="0"/>
              <a:t>the exercise of a central bank’s core </a:t>
            </a:r>
            <a:r>
              <a:rPr lang="en-US" sz="1400" dirty="0" smtClean="0"/>
              <a:t>mandate</a:t>
            </a:r>
            <a:endParaRPr lang="en-GB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Concluding remarks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320B71-EC71-4A7E-8C8A-9C555B387A1C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sp>
        <p:nvSpPr>
          <p:cNvPr id="5" name="Classification"/>
          <p:cNvSpPr txBox="1">
            <a:spLocks noChangeArrowheads="1"/>
          </p:cNvSpPr>
          <p:nvPr/>
        </p:nvSpPr>
        <p:spPr bwMode="auto">
          <a:xfrm>
            <a:off x="6875463" y="95250"/>
            <a:ext cx="19081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buClr>
                <a:schemeClr val="tx2"/>
              </a:buClr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</a:pPr>
            <a:r>
              <a:rPr lang="en-GB" altLang="en-US" sz="700" b="1" dirty="0" smtClean="0"/>
              <a:t>ECB-PUBLIC</a:t>
            </a:r>
            <a:endParaRPr lang="en-GB" altLang="en-US" sz="700" b="1" dirty="0"/>
          </a:p>
        </p:txBody>
      </p:sp>
      <p:sp>
        <p:nvSpPr>
          <p:cNvPr id="6" name="DocumentStatus"/>
          <p:cNvSpPr txBox="1">
            <a:spLocks noChangeArrowheads="1"/>
          </p:cNvSpPr>
          <p:nvPr/>
        </p:nvSpPr>
        <p:spPr bwMode="auto">
          <a:xfrm>
            <a:off x="6875463" y="234950"/>
            <a:ext cx="19081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buClr>
                <a:schemeClr val="tx2"/>
              </a:buClr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</a:pPr>
            <a:r>
              <a:rPr lang="en-GB" altLang="en-US" sz="700" b="1" dirty="0" smtClean="0"/>
              <a:t>UPDATABLE</a:t>
            </a:r>
            <a:endParaRPr lang="en-GB" altLang="en-US" sz="700" b="1" dirty="0"/>
          </a:p>
        </p:txBody>
      </p:sp>
    </p:spTree>
    <p:extLst>
      <p:ext uri="{BB962C8B-B14F-4D97-AF65-F5344CB8AC3E}">
        <p14:creationId xmlns:p14="http://schemas.microsoft.com/office/powerpoint/2010/main" val="114282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74" name="Straight Connector 1"/>
          <p:cNvCxnSpPr>
            <a:cxnSpLocks noChangeShapeType="1"/>
          </p:cNvCxnSpPr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noFill/>
          <a:ln w="0" algn="ctr">
            <a:solidFill>
              <a:srgbClr val="FB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>
          <a:xfrm>
            <a:off x="463550" y="411163"/>
            <a:ext cx="8594725" cy="635000"/>
          </a:xfrm>
        </p:spPr>
        <p:txBody>
          <a:bodyPr/>
          <a:lstStyle/>
          <a:p>
            <a:pPr eaLnBrk="1" hangingPunct="1">
              <a:lnSpc>
                <a:spcPts val="2800"/>
              </a:lnSpc>
              <a:defRPr/>
            </a:pPr>
            <a:r>
              <a:rPr/>
              <a:t>Overview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4357688" y="4857750"/>
            <a:ext cx="414337" cy="136525"/>
          </a:xfrm>
          <a:noFill/>
        </p:spPr>
        <p:txBody>
          <a:bodyPr vert="horz"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buClr>
                <a:schemeClr val="tx2"/>
              </a:buClr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</a:pPr>
            <a:fld id="{056D7F0C-1CD7-412D-BEA5-28A788BE0764}" type="slidenum">
              <a:rPr altLang="en-US" sz="900" smtClean="0">
                <a:solidFill>
                  <a:schemeClr val="bg1"/>
                </a:solidFill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</a:pPr>
              <a:t>2</a:t>
            </a:fld>
            <a:endParaRPr altLang="en-US" sz="900" smtClean="0">
              <a:solidFill>
                <a:schemeClr val="bg1"/>
              </a:solidFill>
            </a:endParaRPr>
          </a:p>
        </p:txBody>
      </p:sp>
      <p:grpSp>
        <p:nvGrpSpPr>
          <p:cNvPr id="28677" name="Group 10"/>
          <p:cNvGrpSpPr>
            <a:grpSpLocks/>
          </p:cNvGrpSpPr>
          <p:nvPr/>
        </p:nvGrpSpPr>
        <p:grpSpPr bwMode="auto">
          <a:xfrm>
            <a:off x="457200" y="1278063"/>
            <a:ext cx="8021637" cy="2941181"/>
            <a:chOff x="295459" y="1705137"/>
            <a:chExt cx="8550357" cy="3921573"/>
          </a:xfrm>
        </p:grpSpPr>
        <p:sp>
          <p:nvSpPr>
            <p:cNvPr id="28682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95459" y="1705137"/>
              <a:ext cx="381001" cy="381000"/>
            </a:xfrm>
            <a:prstGeom prst="rect">
              <a:avLst/>
            </a:prstGeom>
            <a:solidFill>
              <a:srgbClr val="0032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353535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0000"/>
                </a:spcBef>
                <a:buClr>
                  <a:schemeClr val="tx2"/>
                </a:buClr>
                <a:defRPr sz="2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buFont typeface="Times" pitchFamily="18" charset="0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</a:pPr>
              <a:r>
                <a:rPr lang="en-GB" altLang="en-US" sz="1800" b="1" dirty="0">
                  <a:solidFill>
                    <a:srgbClr val="FFFFFF"/>
                  </a:solidFill>
                </a:rPr>
                <a:t>1</a:t>
              </a:r>
            </a:p>
          </p:txBody>
        </p:sp>
        <p:sp>
          <p:nvSpPr>
            <p:cNvPr id="23568" name="Rectangle 10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821712" y="1705137"/>
              <a:ext cx="8022412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58585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spcBef>
                  <a:spcPct val="30000"/>
                </a:spcBef>
                <a:buClr>
                  <a:schemeClr val="tx2"/>
                </a:buClr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buChar char="–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GB" altLang="en-US" sz="1800" dirty="0" smtClean="0"/>
                <a:t>Setting the stage</a:t>
              </a:r>
            </a:p>
          </p:txBody>
        </p:sp>
        <p:sp>
          <p:nvSpPr>
            <p:cNvPr id="28689" name="Rectangle 1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95459" y="3012440"/>
              <a:ext cx="381001" cy="381000"/>
            </a:xfrm>
            <a:prstGeom prst="rect">
              <a:avLst/>
            </a:prstGeom>
            <a:solidFill>
              <a:srgbClr val="0032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353535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0000"/>
                </a:spcBef>
                <a:buClr>
                  <a:schemeClr val="tx2"/>
                </a:buClr>
                <a:defRPr sz="2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buFont typeface="Times" pitchFamily="18" charset="0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</a:pPr>
              <a:r>
                <a:rPr lang="en-GB" altLang="en-US" sz="1800" b="1" dirty="0" smtClean="0">
                  <a:solidFill>
                    <a:srgbClr val="FFFFFF"/>
                  </a:solidFill>
                </a:rPr>
                <a:t>2</a:t>
              </a:r>
              <a:endParaRPr lang="en-GB" altLang="en-US" sz="1800" b="1" dirty="0">
                <a:solidFill>
                  <a:srgbClr val="FFFFFF"/>
                </a:solidFill>
              </a:endParaRPr>
            </a:p>
          </p:txBody>
        </p:sp>
        <p:sp>
          <p:nvSpPr>
            <p:cNvPr id="23572" name="Rectangle 1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821712" y="3013498"/>
              <a:ext cx="8024104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58585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spcBef>
                  <a:spcPct val="30000"/>
                </a:spcBef>
                <a:buClr>
                  <a:schemeClr val="tx2"/>
                </a:buClr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buChar char="–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en-US" sz="1800" dirty="0" smtClean="0"/>
                <a:t>Analysis on implications of stablecoins</a:t>
              </a:r>
              <a:endParaRPr lang="en-US" altLang="en-US" sz="1800" dirty="0"/>
            </a:p>
          </p:txBody>
        </p:sp>
        <p:sp>
          <p:nvSpPr>
            <p:cNvPr id="28694" name="Rectangle 21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95459" y="4788509"/>
              <a:ext cx="381001" cy="380999"/>
            </a:xfrm>
            <a:prstGeom prst="rect">
              <a:avLst/>
            </a:prstGeom>
            <a:solidFill>
              <a:srgbClr val="0032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353535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0000"/>
                </a:spcBef>
                <a:buClr>
                  <a:schemeClr val="tx2"/>
                </a:buClr>
                <a:defRPr sz="2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buFont typeface="Times" pitchFamily="18" charset="0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</a:pPr>
              <a:r>
                <a:rPr lang="en-GB" altLang="en-US" sz="1800" b="1" dirty="0">
                  <a:solidFill>
                    <a:srgbClr val="FFFFFF"/>
                  </a:solidFill>
                </a:rPr>
                <a:t>3</a:t>
              </a:r>
            </a:p>
          </p:txBody>
        </p:sp>
        <p:sp>
          <p:nvSpPr>
            <p:cNvPr id="28695" name="Rectangle 22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95459" y="5245711"/>
              <a:ext cx="381001" cy="380999"/>
            </a:xfrm>
            <a:prstGeom prst="rect">
              <a:avLst/>
            </a:prstGeom>
            <a:solidFill>
              <a:srgbClr val="0032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353535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30000"/>
                </a:spcBef>
                <a:buClr>
                  <a:schemeClr val="tx2"/>
                </a:buClr>
                <a:defRPr sz="2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buFont typeface="Times" pitchFamily="18" charset="0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</a:pPr>
              <a:r>
                <a:rPr lang="en-GB" altLang="en-US" sz="1800" b="1" dirty="0">
                  <a:solidFill>
                    <a:srgbClr val="FFFFFF"/>
                  </a:solidFill>
                </a:rPr>
                <a:t>4</a:t>
              </a:r>
            </a:p>
          </p:txBody>
        </p:sp>
        <p:sp>
          <p:nvSpPr>
            <p:cNvPr id="23577" name="Rectangle 23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821712" y="4788506"/>
              <a:ext cx="8022412" cy="380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58585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spcBef>
                  <a:spcPct val="30000"/>
                </a:spcBef>
                <a:buClr>
                  <a:schemeClr val="tx2"/>
                </a:buClr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buChar char="–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GB" altLang="en-US" sz="1800" dirty="0" smtClean="0"/>
                <a:t>Regulatory and oversight considerations</a:t>
              </a:r>
            </a:p>
          </p:txBody>
        </p:sp>
        <p:sp>
          <p:nvSpPr>
            <p:cNvPr id="23578" name="Rectangle 24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821712" y="5245708"/>
              <a:ext cx="8022412" cy="380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58585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spcBef>
                  <a:spcPct val="30000"/>
                </a:spcBef>
                <a:buClr>
                  <a:schemeClr val="tx2"/>
                </a:buClr>
                <a:buChar char="•"/>
                <a:defRPr sz="22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buChar char="–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Times" pitchFamily="18" charset="0"/>
                <a:buChar char="•"/>
                <a:defRPr sz="1600" i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GB" altLang="en-US" sz="1800" dirty="0" smtClean="0"/>
                <a:t>Conclusions</a:t>
              </a:r>
            </a:p>
          </p:txBody>
        </p:sp>
      </p:grpSp>
      <p:sp>
        <p:nvSpPr>
          <p:cNvPr id="28680" name="Classification"/>
          <p:cNvSpPr txBox="1">
            <a:spLocks noChangeArrowheads="1"/>
          </p:cNvSpPr>
          <p:nvPr/>
        </p:nvSpPr>
        <p:spPr bwMode="auto">
          <a:xfrm>
            <a:off x="6875463" y="95250"/>
            <a:ext cx="19081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buClr>
                <a:schemeClr val="tx2"/>
              </a:buClr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</a:pPr>
            <a:r>
              <a:rPr lang="en-GB" altLang="en-US" sz="700" b="1" dirty="0" smtClean="0"/>
              <a:t>ECB-PUBLIC</a:t>
            </a:r>
            <a:endParaRPr lang="en-GB" altLang="en-US" sz="700" b="1" dirty="0"/>
          </a:p>
        </p:txBody>
      </p:sp>
      <p:sp>
        <p:nvSpPr>
          <p:cNvPr id="28681" name="DocumentStatus"/>
          <p:cNvSpPr txBox="1">
            <a:spLocks noChangeArrowheads="1"/>
          </p:cNvSpPr>
          <p:nvPr/>
        </p:nvSpPr>
        <p:spPr bwMode="auto">
          <a:xfrm>
            <a:off x="6875463" y="234950"/>
            <a:ext cx="19081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buClr>
                <a:schemeClr val="tx2"/>
              </a:buClr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</a:pPr>
            <a:r>
              <a:rPr lang="en-GB" altLang="en-US" sz="700" b="1" smtClean="0"/>
              <a:t>UPDATABLE</a:t>
            </a:r>
            <a:endParaRPr lang="en-GB" altLang="en-US" sz="700" b="1"/>
          </a:p>
        </p:txBody>
      </p:sp>
      <p:sp>
        <p:nvSpPr>
          <p:cNvPr id="2" name="TextBox 1"/>
          <p:cNvSpPr txBox="1"/>
          <p:nvPr/>
        </p:nvSpPr>
        <p:spPr>
          <a:xfrm>
            <a:off x="960120" y="1621715"/>
            <a:ext cx="744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Classification of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ECB </a:t>
            </a:r>
            <a:r>
              <a:rPr lang="en-GB" sz="1400" dirty="0"/>
              <a:t>stablecoin </a:t>
            </a:r>
            <a:r>
              <a:rPr lang="en-GB" sz="1400" dirty="0" smtClean="0"/>
              <a:t>taxonomy</a:t>
            </a:r>
            <a:endParaRPr lang="en-GB" sz="14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950912" y="2595086"/>
            <a:ext cx="7440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Dynamic risk assessment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Scenarios</a:t>
            </a:r>
            <a:endParaRPr lang="en-GB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Implications on central bank tasks: focus on monetary policy, financial stability, market infrastructures and payments</a:t>
            </a:r>
            <a:endParaRPr lang="en-GB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3920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320B71-EC71-4A7E-8C8A-9C555B387A1C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97113" y="2116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GB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itle 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Classification of assets</a:t>
            </a:r>
            <a:endParaRPr lang="en-GB" dirty="0"/>
          </a:p>
        </p:txBody>
      </p:sp>
      <p:sp>
        <p:nvSpPr>
          <p:cNvPr id="56" name="object 2"/>
          <p:cNvSpPr txBox="1"/>
          <p:nvPr/>
        </p:nvSpPr>
        <p:spPr>
          <a:xfrm>
            <a:off x="7524622" y="4855368"/>
            <a:ext cx="1151255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www.ecb.europa.eu</a:t>
            </a:r>
            <a:r>
              <a:rPr sz="9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endParaRPr sz="900">
              <a:latin typeface="Arial"/>
              <a:cs typeface="Arial"/>
            </a:endParaRPr>
          </a:p>
        </p:txBody>
      </p:sp>
      <p:sp>
        <p:nvSpPr>
          <p:cNvPr id="58" name="object 5"/>
          <p:cNvSpPr txBox="1"/>
          <p:nvPr/>
        </p:nvSpPr>
        <p:spPr>
          <a:xfrm>
            <a:off x="4520279" y="4854384"/>
            <a:ext cx="89535" cy="15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59" name="object 6"/>
          <p:cNvSpPr/>
          <p:nvPr/>
        </p:nvSpPr>
        <p:spPr>
          <a:xfrm>
            <a:off x="186270" y="1181417"/>
            <a:ext cx="2924175" cy="1718945"/>
          </a:xfrm>
          <a:custGeom>
            <a:avLst/>
            <a:gdLst/>
            <a:ahLst/>
            <a:cxnLst/>
            <a:rect l="l" t="t" r="r" b="b"/>
            <a:pathLst>
              <a:path w="2924175" h="1718945">
                <a:moveTo>
                  <a:pt x="0" y="0"/>
                </a:moveTo>
                <a:lnTo>
                  <a:pt x="2923819" y="0"/>
                </a:lnTo>
                <a:lnTo>
                  <a:pt x="2923819" y="1718729"/>
                </a:lnTo>
                <a:lnTo>
                  <a:pt x="0" y="171872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7"/>
          <p:cNvSpPr/>
          <p:nvPr/>
        </p:nvSpPr>
        <p:spPr>
          <a:xfrm>
            <a:off x="3110090" y="1181417"/>
            <a:ext cx="2924175" cy="1718945"/>
          </a:xfrm>
          <a:custGeom>
            <a:avLst/>
            <a:gdLst/>
            <a:ahLst/>
            <a:cxnLst/>
            <a:rect l="l" t="t" r="r" b="b"/>
            <a:pathLst>
              <a:path w="2924175" h="1718945">
                <a:moveTo>
                  <a:pt x="0" y="0"/>
                </a:moveTo>
                <a:lnTo>
                  <a:pt x="2923819" y="0"/>
                </a:lnTo>
                <a:lnTo>
                  <a:pt x="2923819" y="1718729"/>
                </a:lnTo>
                <a:lnTo>
                  <a:pt x="0" y="171872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8"/>
          <p:cNvSpPr/>
          <p:nvPr/>
        </p:nvSpPr>
        <p:spPr>
          <a:xfrm>
            <a:off x="6038144" y="1162730"/>
            <a:ext cx="2924175" cy="1718945"/>
          </a:xfrm>
          <a:custGeom>
            <a:avLst/>
            <a:gdLst/>
            <a:ahLst/>
            <a:cxnLst/>
            <a:rect l="l" t="t" r="r" b="b"/>
            <a:pathLst>
              <a:path w="2924175" h="1718945">
                <a:moveTo>
                  <a:pt x="0" y="0"/>
                </a:moveTo>
                <a:lnTo>
                  <a:pt x="2923819" y="0"/>
                </a:lnTo>
                <a:lnTo>
                  <a:pt x="2923819" y="1718729"/>
                </a:lnTo>
                <a:lnTo>
                  <a:pt x="0" y="171872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9"/>
          <p:cNvSpPr/>
          <p:nvPr/>
        </p:nvSpPr>
        <p:spPr>
          <a:xfrm>
            <a:off x="186270" y="2900159"/>
            <a:ext cx="2924175" cy="1367790"/>
          </a:xfrm>
          <a:custGeom>
            <a:avLst/>
            <a:gdLst/>
            <a:ahLst/>
            <a:cxnLst/>
            <a:rect l="l" t="t" r="r" b="b"/>
            <a:pathLst>
              <a:path w="2924175" h="1367789">
                <a:moveTo>
                  <a:pt x="0" y="0"/>
                </a:moveTo>
                <a:lnTo>
                  <a:pt x="2923819" y="0"/>
                </a:lnTo>
                <a:lnTo>
                  <a:pt x="2923819" y="1367269"/>
                </a:lnTo>
                <a:lnTo>
                  <a:pt x="0" y="136726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0"/>
          <p:cNvSpPr/>
          <p:nvPr/>
        </p:nvSpPr>
        <p:spPr>
          <a:xfrm>
            <a:off x="3110090" y="2882578"/>
            <a:ext cx="2924175" cy="1367790"/>
          </a:xfrm>
          <a:custGeom>
            <a:avLst/>
            <a:gdLst/>
            <a:ahLst/>
            <a:cxnLst/>
            <a:rect l="l" t="t" r="r" b="b"/>
            <a:pathLst>
              <a:path w="2924175" h="1367789">
                <a:moveTo>
                  <a:pt x="0" y="0"/>
                </a:moveTo>
                <a:lnTo>
                  <a:pt x="2923819" y="0"/>
                </a:lnTo>
                <a:lnTo>
                  <a:pt x="2923819" y="1367269"/>
                </a:lnTo>
                <a:lnTo>
                  <a:pt x="0" y="136726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11"/>
          <p:cNvSpPr/>
          <p:nvPr/>
        </p:nvSpPr>
        <p:spPr>
          <a:xfrm>
            <a:off x="6033909" y="2900159"/>
            <a:ext cx="2924175" cy="1367790"/>
          </a:xfrm>
          <a:custGeom>
            <a:avLst/>
            <a:gdLst/>
            <a:ahLst/>
            <a:cxnLst/>
            <a:rect l="l" t="t" r="r" b="b"/>
            <a:pathLst>
              <a:path w="2924175" h="1367789">
                <a:moveTo>
                  <a:pt x="0" y="0"/>
                </a:moveTo>
                <a:lnTo>
                  <a:pt x="2923819" y="0"/>
                </a:lnTo>
                <a:lnTo>
                  <a:pt x="2923819" y="1367269"/>
                </a:lnTo>
                <a:lnTo>
                  <a:pt x="0" y="136726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12"/>
          <p:cNvSpPr/>
          <p:nvPr/>
        </p:nvSpPr>
        <p:spPr>
          <a:xfrm>
            <a:off x="3110089" y="1175071"/>
            <a:ext cx="0" cy="3098800"/>
          </a:xfrm>
          <a:custGeom>
            <a:avLst/>
            <a:gdLst/>
            <a:ahLst/>
            <a:cxnLst/>
            <a:rect l="l" t="t" r="r" b="b"/>
            <a:pathLst>
              <a:path h="3098800">
                <a:moveTo>
                  <a:pt x="0" y="0"/>
                </a:moveTo>
                <a:lnTo>
                  <a:pt x="0" y="309869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13"/>
          <p:cNvSpPr/>
          <p:nvPr/>
        </p:nvSpPr>
        <p:spPr>
          <a:xfrm>
            <a:off x="6033911" y="1175071"/>
            <a:ext cx="0" cy="3098800"/>
          </a:xfrm>
          <a:custGeom>
            <a:avLst/>
            <a:gdLst/>
            <a:ahLst/>
            <a:cxnLst/>
            <a:rect l="l" t="t" r="r" b="b"/>
            <a:pathLst>
              <a:path h="3098800">
                <a:moveTo>
                  <a:pt x="0" y="0"/>
                </a:moveTo>
                <a:lnTo>
                  <a:pt x="0" y="309869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14"/>
          <p:cNvSpPr/>
          <p:nvPr/>
        </p:nvSpPr>
        <p:spPr>
          <a:xfrm>
            <a:off x="179917" y="2900153"/>
            <a:ext cx="8784590" cy="0"/>
          </a:xfrm>
          <a:custGeom>
            <a:avLst/>
            <a:gdLst/>
            <a:ahLst/>
            <a:cxnLst/>
            <a:rect l="l" t="t" r="r" b="b"/>
            <a:pathLst>
              <a:path w="8784590">
                <a:moveTo>
                  <a:pt x="0" y="0"/>
                </a:moveTo>
                <a:lnTo>
                  <a:pt x="878417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15"/>
          <p:cNvSpPr/>
          <p:nvPr/>
        </p:nvSpPr>
        <p:spPr>
          <a:xfrm>
            <a:off x="186267" y="1175071"/>
            <a:ext cx="0" cy="3098800"/>
          </a:xfrm>
          <a:custGeom>
            <a:avLst/>
            <a:gdLst/>
            <a:ahLst/>
            <a:cxnLst/>
            <a:rect l="l" t="t" r="r" b="b"/>
            <a:pathLst>
              <a:path h="3098800">
                <a:moveTo>
                  <a:pt x="0" y="0"/>
                </a:moveTo>
                <a:lnTo>
                  <a:pt x="0" y="309869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16"/>
          <p:cNvSpPr/>
          <p:nvPr/>
        </p:nvSpPr>
        <p:spPr>
          <a:xfrm>
            <a:off x="8957733" y="1175071"/>
            <a:ext cx="0" cy="3098800"/>
          </a:xfrm>
          <a:custGeom>
            <a:avLst/>
            <a:gdLst/>
            <a:ahLst/>
            <a:cxnLst/>
            <a:rect l="l" t="t" r="r" b="b"/>
            <a:pathLst>
              <a:path h="3098800">
                <a:moveTo>
                  <a:pt x="0" y="0"/>
                </a:moveTo>
                <a:lnTo>
                  <a:pt x="0" y="309869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17"/>
          <p:cNvSpPr/>
          <p:nvPr/>
        </p:nvSpPr>
        <p:spPr>
          <a:xfrm>
            <a:off x="179917" y="1181421"/>
            <a:ext cx="8784590" cy="0"/>
          </a:xfrm>
          <a:custGeom>
            <a:avLst/>
            <a:gdLst/>
            <a:ahLst/>
            <a:cxnLst/>
            <a:rect l="l" t="t" r="r" b="b"/>
            <a:pathLst>
              <a:path w="8784590">
                <a:moveTo>
                  <a:pt x="0" y="0"/>
                </a:moveTo>
                <a:lnTo>
                  <a:pt x="878417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18"/>
          <p:cNvSpPr/>
          <p:nvPr/>
        </p:nvSpPr>
        <p:spPr>
          <a:xfrm>
            <a:off x="179917" y="4267420"/>
            <a:ext cx="8784590" cy="0"/>
          </a:xfrm>
          <a:custGeom>
            <a:avLst/>
            <a:gdLst/>
            <a:ahLst/>
            <a:cxnLst/>
            <a:rect l="l" t="t" r="r" b="b"/>
            <a:pathLst>
              <a:path w="8784590">
                <a:moveTo>
                  <a:pt x="0" y="0"/>
                </a:moveTo>
                <a:lnTo>
                  <a:pt x="878417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19"/>
          <p:cNvSpPr txBox="1"/>
          <p:nvPr/>
        </p:nvSpPr>
        <p:spPr>
          <a:xfrm>
            <a:off x="498002" y="2584056"/>
            <a:ext cx="230060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Liability of central</a:t>
            </a:r>
            <a:r>
              <a:rPr sz="1600" b="1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bank</a:t>
            </a:r>
            <a:endParaRPr sz="1600">
              <a:latin typeface="Arial"/>
              <a:cs typeface="Arial"/>
            </a:endParaRPr>
          </a:p>
        </p:txBody>
      </p:sp>
      <p:sp>
        <p:nvSpPr>
          <p:cNvPr id="73" name="object 20"/>
          <p:cNvSpPr txBox="1"/>
          <p:nvPr/>
        </p:nvSpPr>
        <p:spPr>
          <a:xfrm>
            <a:off x="3303836" y="2584056"/>
            <a:ext cx="253746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DFA81F"/>
                </a:solidFill>
                <a:latin typeface="Arial"/>
                <a:cs typeface="Arial"/>
              </a:rPr>
              <a:t>Liability of </a:t>
            </a:r>
            <a:r>
              <a:rPr sz="1600" b="1" dirty="0">
                <a:solidFill>
                  <a:srgbClr val="DFA81F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DFA81F"/>
                </a:solidFill>
                <a:latin typeface="Arial"/>
                <a:cs typeface="Arial"/>
              </a:rPr>
              <a:t>private</a:t>
            </a:r>
            <a:r>
              <a:rPr sz="1600" b="1" spc="5" dirty="0">
                <a:solidFill>
                  <a:srgbClr val="DFA81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DFA81F"/>
                </a:solidFill>
                <a:latin typeface="Arial"/>
                <a:cs typeface="Arial"/>
              </a:rPr>
              <a:t>entity</a:t>
            </a:r>
            <a:endParaRPr sz="1600">
              <a:latin typeface="Arial"/>
              <a:cs typeface="Arial"/>
            </a:endParaRPr>
          </a:p>
        </p:txBody>
      </p:sp>
      <p:sp>
        <p:nvSpPr>
          <p:cNvPr id="74" name="object 21"/>
          <p:cNvSpPr txBox="1"/>
          <p:nvPr/>
        </p:nvSpPr>
        <p:spPr>
          <a:xfrm>
            <a:off x="6154039" y="2584056"/>
            <a:ext cx="198797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/>
                <a:cs typeface="Arial"/>
              </a:rPr>
              <a:t>Not </a:t>
            </a:r>
            <a:r>
              <a:rPr sz="1600" b="1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600" b="1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Arial"/>
                <a:cs typeface="Arial"/>
              </a:rPr>
              <a:t>liability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5" name="object 22"/>
          <p:cNvSpPr txBox="1"/>
          <p:nvPr/>
        </p:nvSpPr>
        <p:spPr>
          <a:xfrm>
            <a:off x="306395" y="3014827"/>
            <a:ext cx="236601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4480" algn="l"/>
              </a:tabLst>
            </a:pP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i.	Cash: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physical form,</a:t>
            </a:r>
            <a:r>
              <a:rPr sz="1600" spc="-25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to</a:t>
            </a:r>
            <a:endParaRPr sz="1600">
              <a:latin typeface="Arial"/>
              <a:cs typeface="Arial"/>
            </a:endParaRPr>
          </a:p>
        </p:txBody>
      </p:sp>
      <p:sp>
        <p:nvSpPr>
          <p:cNvPr id="76" name="object 23"/>
          <p:cNvSpPr txBox="1"/>
          <p:nvPr/>
        </p:nvSpPr>
        <p:spPr>
          <a:xfrm>
            <a:off x="578225" y="3307394"/>
            <a:ext cx="128905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general</a:t>
            </a:r>
            <a:r>
              <a:rPr sz="1600" spc="-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public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7" name="object 24"/>
          <p:cNvSpPr txBox="1"/>
          <p:nvPr/>
        </p:nvSpPr>
        <p:spPr>
          <a:xfrm>
            <a:off x="306395" y="3600042"/>
            <a:ext cx="231775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ii.  Central bank</a:t>
            </a:r>
            <a:r>
              <a:rPr sz="1600" spc="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deposits:</a:t>
            </a:r>
            <a:endParaRPr sz="1600">
              <a:latin typeface="Arial"/>
              <a:cs typeface="Arial"/>
            </a:endParaRPr>
          </a:p>
        </p:txBody>
      </p:sp>
      <p:sp>
        <p:nvSpPr>
          <p:cNvPr id="78" name="object 25"/>
          <p:cNvSpPr txBox="1"/>
          <p:nvPr/>
        </p:nvSpPr>
        <p:spPr>
          <a:xfrm>
            <a:off x="535093" y="3892609"/>
            <a:ext cx="240982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3399"/>
                </a:solidFill>
                <a:latin typeface="Arial"/>
                <a:cs typeface="Arial"/>
              </a:rPr>
              <a:t>digital form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, limited</a:t>
            </a:r>
            <a:r>
              <a:rPr sz="1600" spc="-20" dirty="0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75757"/>
                </a:solidFill>
                <a:latin typeface="Arial"/>
                <a:cs typeface="Arial"/>
              </a:rPr>
              <a:t>access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9" name="object 26"/>
          <p:cNvSpPr txBox="1"/>
          <p:nvPr/>
        </p:nvSpPr>
        <p:spPr>
          <a:xfrm>
            <a:off x="3230216" y="2981806"/>
            <a:ext cx="2621280" cy="1229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4480" indent="-271780">
              <a:lnSpc>
                <a:spcPct val="100000"/>
              </a:lnSpc>
              <a:buAutoNum type="romanLcPeriod"/>
              <a:tabLst>
                <a:tab pos="284480" algn="l"/>
                <a:tab pos="285115" algn="l"/>
              </a:tabLst>
            </a:pPr>
            <a:r>
              <a:rPr sz="1500" spc="-5" dirty="0">
                <a:solidFill>
                  <a:srgbClr val="DFA81F"/>
                </a:solidFill>
                <a:latin typeface="Arial"/>
                <a:cs typeface="Arial"/>
              </a:rPr>
              <a:t>Commercial bank money</a:t>
            </a:r>
            <a:endParaRPr sz="1500" dirty="0">
              <a:latin typeface="Arial"/>
              <a:cs typeface="Arial"/>
            </a:endParaRPr>
          </a:p>
          <a:p>
            <a:pPr marL="284480" indent="-271780">
              <a:lnSpc>
                <a:spcPct val="100000"/>
              </a:lnSpc>
              <a:spcBef>
                <a:spcPts val="359"/>
              </a:spcBef>
              <a:buAutoNum type="romanLcPeriod"/>
              <a:tabLst>
                <a:tab pos="284480" algn="l"/>
                <a:tab pos="285115" algn="l"/>
              </a:tabLst>
            </a:pPr>
            <a:r>
              <a:rPr sz="1500" spc="-5" dirty="0">
                <a:solidFill>
                  <a:srgbClr val="DFA81F"/>
                </a:solidFill>
                <a:latin typeface="Arial"/>
                <a:cs typeface="Arial"/>
              </a:rPr>
              <a:t>E-money</a:t>
            </a:r>
            <a:endParaRPr sz="1500" dirty="0">
              <a:latin typeface="Arial"/>
              <a:cs typeface="Arial"/>
            </a:endParaRPr>
          </a:p>
          <a:p>
            <a:pPr marL="284480" marR="5080" indent="-271780">
              <a:lnSpc>
                <a:spcPct val="100000"/>
              </a:lnSpc>
              <a:spcBef>
                <a:spcPts val="195"/>
              </a:spcBef>
              <a:buAutoNum type="romanLcPeriod"/>
              <a:tabLst>
                <a:tab pos="285115" algn="l"/>
              </a:tabLst>
            </a:pPr>
            <a:r>
              <a:rPr lang="en-GB" sz="1500" spc="-5" dirty="0" smtClean="0">
                <a:solidFill>
                  <a:srgbClr val="DFA81F"/>
                </a:solidFill>
                <a:latin typeface="Arial"/>
                <a:cs typeface="Arial"/>
              </a:rPr>
              <a:t>So-called </a:t>
            </a:r>
            <a:r>
              <a:rPr sz="1500" spc="-5" dirty="0" smtClean="0">
                <a:solidFill>
                  <a:srgbClr val="DFA81F"/>
                </a:solidFill>
                <a:latin typeface="Arial"/>
                <a:cs typeface="Arial"/>
              </a:rPr>
              <a:t>“</a:t>
            </a:r>
            <a:r>
              <a:rPr lang="en-GB" sz="1500" spc="-5" dirty="0">
                <a:solidFill>
                  <a:srgbClr val="DFA81F"/>
                </a:solidFill>
                <a:latin typeface="Arial"/>
                <a:cs typeface="Arial"/>
              </a:rPr>
              <a:t>s</a:t>
            </a:r>
            <a:r>
              <a:rPr sz="1500" spc="-5" dirty="0" err="1" smtClean="0">
                <a:solidFill>
                  <a:srgbClr val="DFA81F"/>
                </a:solidFill>
                <a:latin typeface="Arial"/>
                <a:cs typeface="Arial"/>
              </a:rPr>
              <a:t>tablecoins</a:t>
            </a:r>
            <a:r>
              <a:rPr sz="1500" spc="-5" dirty="0">
                <a:solidFill>
                  <a:srgbClr val="DFA81F"/>
                </a:solidFill>
                <a:latin typeface="Arial"/>
                <a:cs typeface="Arial"/>
              </a:rPr>
              <a:t>” </a:t>
            </a:r>
            <a:r>
              <a:rPr sz="1500" spc="-5" dirty="0" smtClean="0">
                <a:solidFill>
                  <a:srgbClr val="DFA81F"/>
                </a:solidFill>
                <a:latin typeface="Arial"/>
                <a:cs typeface="Arial"/>
              </a:rPr>
              <a:t>that </a:t>
            </a:r>
            <a:r>
              <a:rPr sz="1500" spc="-5" dirty="0">
                <a:solidFill>
                  <a:srgbClr val="DFA81F"/>
                </a:solidFill>
                <a:latin typeface="Arial"/>
                <a:cs typeface="Arial"/>
              </a:rPr>
              <a:t>entail a claim/liability on an  identifiable</a:t>
            </a:r>
            <a:r>
              <a:rPr sz="1500" spc="-15" dirty="0">
                <a:solidFill>
                  <a:srgbClr val="DFA81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DFA81F"/>
                </a:solidFill>
                <a:latin typeface="Arial"/>
                <a:cs typeface="Arial"/>
              </a:rPr>
              <a:t>entity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80" name="object 27"/>
          <p:cNvSpPr txBox="1"/>
          <p:nvPr/>
        </p:nvSpPr>
        <p:spPr>
          <a:xfrm>
            <a:off x="6154039" y="2982823"/>
            <a:ext cx="1551940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4480" algn="l"/>
              </a:tabLst>
            </a:pPr>
            <a:r>
              <a:rPr sz="1600" spc="-5" dirty="0">
                <a:solidFill>
                  <a:srgbClr val="C00000"/>
                </a:solidFill>
                <a:latin typeface="Arial"/>
                <a:cs typeface="Arial"/>
              </a:rPr>
              <a:t>i.	Crypto-assets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1" name="object 28"/>
          <p:cNvSpPr/>
          <p:nvPr/>
        </p:nvSpPr>
        <p:spPr>
          <a:xfrm>
            <a:off x="1225285" y="2026160"/>
            <a:ext cx="28575" cy="31115"/>
          </a:xfrm>
          <a:custGeom>
            <a:avLst/>
            <a:gdLst/>
            <a:ahLst/>
            <a:cxnLst/>
            <a:rect l="l" t="t" r="r" b="b"/>
            <a:pathLst>
              <a:path w="28575" h="31114">
                <a:moveTo>
                  <a:pt x="5237" y="30118"/>
                </a:moveTo>
                <a:lnTo>
                  <a:pt x="4863" y="30118"/>
                </a:lnTo>
                <a:lnTo>
                  <a:pt x="4863" y="29694"/>
                </a:lnTo>
                <a:lnTo>
                  <a:pt x="7855" y="19513"/>
                </a:lnTo>
                <a:lnTo>
                  <a:pt x="8229" y="19089"/>
                </a:lnTo>
                <a:lnTo>
                  <a:pt x="7855" y="18665"/>
                </a:lnTo>
                <a:lnTo>
                  <a:pt x="0" y="11877"/>
                </a:lnTo>
                <a:lnTo>
                  <a:pt x="0" y="11453"/>
                </a:lnTo>
                <a:lnTo>
                  <a:pt x="10474" y="11453"/>
                </a:lnTo>
                <a:lnTo>
                  <a:pt x="10474" y="11029"/>
                </a:lnTo>
                <a:lnTo>
                  <a:pt x="14215" y="0"/>
                </a:lnTo>
                <a:lnTo>
                  <a:pt x="14589" y="0"/>
                </a:lnTo>
                <a:lnTo>
                  <a:pt x="17208" y="11029"/>
                </a:lnTo>
                <a:lnTo>
                  <a:pt x="17208" y="11453"/>
                </a:lnTo>
                <a:lnTo>
                  <a:pt x="17582" y="11877"/>
                </a:lnTo>
                <a:lnTo>
                  <a:pt x="27682" y="11877"/>
                </a:lnTo>
                <a:lnTo>
                  <a:pt x="28056" y="12302"/>
                </a:lnTo>
                <a:lnTo>
                  <a:pt x="27682" y="12302"/>
                </a:lnTo>
                <a:lnTo>
                  <a:pt x="19826" y="18665"/>
                </a:lnTo>
                <a:lnTo>
                  <a:pt x="19452" y="19089"/>
                </a:lnTo>
                <a:lnTo>
                  <a:pt x="19452" y="19937"/>
                </a:lnTo>
                <a:lnTo>
                  <a:pt x="20450" y="23331"/>
                </a:lnTo>
                <a:lnTo>
                  <a:pt x="13841" y="23331"/>
                </a:lnTo>
                <a:lnTo>
                  <a:pt x="13467" y="23755"/>
                </a:lnTo>
                <a:lnTo>
                  <a:pt x="5237" y="30118"/>
                </a:lnTo>
                <a:close/>
              </a:path>
              <a:path w="28575" h="31114">
                <a:moveTo>
                  <a:pt x="22445" y="30543"/>
                </a:moveTo>
                <a:lnTo>
                  <a:pt x="22071" y="30543"/>
                </a:lnTo>
                <a:lnTo>
                  <a:pt x="14589" y="23755"/>
                </a:lnTo>
                <a:lnTo>
                  <a:pt x="14215" y="23331"/>
                </a:lnTo>
                <a:lnTo>
                  <a:pt x="20450" y="23331"/>
                </a:lnTo>
                <a:lnTo>
                  <a:pt x="22445" y="30118"/>
                </a:lnTo>
                <a:lnTo>
                  <a:pt x="22445" y="30543"/>
                </a:lnTo>
                <a:close/>
              </a:path>
            </a:pathLst>
          </a:custGeom>
          <a:solidFill>
            <a:srgbClr val="0032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29"/>
          <p:cNvSpPr/>
          <p:nvPr/>
        </p:nvSpPr>
        <p:spPr>
          <a:xfrm>
            <a:off x="1196106" y="1585407"/>
            <a:ext cx="56515" cy="61594"/>
          </a:xfrm>
          <a:custGeom>
            <a:avLst/>
            <a:gdLst/>
            <a:ahLst/>
            <a:cxnLst/>
            <a:rect l="l" t="t" r="r" b="b"/>
            <a:pathLst>
              <a:path w="56515" h="61594">
                <a:moveTo>
                  <a:pt x="35538" y="23755"/>
                </a:moveTo>
                <a:lnTo>
                  <a:pt x="19826" y="23755"/>
                </a:lnTo>
                <a:lnTo>
                  <a:pt x="21323" y="22907"/>
                </a:lnTo>
                <a:lnTo>
                  <a:pt x="21323" y="22483"/>
                </a:lnTo>
                <a:lnTo>
                  <a:pt x="28804" y="424"/>
                </a:lnTo>
                <a:lnTo>
                  <a:pt x="28804" y="0"/>
                </a:lnTo>
                <a:lnTo>
                  <a:pt x="29179" y="0"/>
                </a:lnTo>
                <a:lnTo>
                  <a:pt x="29179" y="848"/>
                </a:lnTo>
                <a:lnTo>
                  <a:pt x="34790" y="22483"/>
                </a:lnTo>
                <a:lnTo>
                  <a:pt x="34790" y="23331"/>
                </a:lnTo>
                <a:lnTo>
                  <a:pt x="35538" y="23755"/>
                </a:lnTo>
                <a:close/>
              </a:path>
              <a:path w="56515" h="61594">
                <a:moveTo>
                  <a:pt x="10100" y="60661"/>
                </a:moveTo>
                <a:lnTo>
                  <a:pt x="9726" y="60661"/>
                </a:lnTo>
                <a:lnTo>
                  <a:pt x="10100" y="59813"/>
                </a:lnTo>
                <a:lnTo>
                  <a:pt x="16085" y="39451"/>
                </a:lnTo>
                <a:lnTo>
                  <a:pt x="16459" y="38603"/>
                </a:lnTo>
                <a:lnTo>
                  <a:pt x="16085" y="37754"/>
                </a:lnTo>
                <a:lnTo>
                  <a:pt x="15711" y="37330"/>
                </a:lnTo>
                <a:lnTo>
                  <a:pt x="374" y="23755"/>
                </a:lnTo>
                <a:lnTo>
                  <a:pt x="0" y="23331"/>
                </a:lnTo>
                <a:lnTo>
                  <a:pt x="0" y="22907"/>
                </a:lnTo>
                <a:lnTo>
                  <a:pt x="748" y="22907"/>
                </a:lnTo>
                <a:lnTo>
                  <a:pt x="19826" y="23755"/>
                </a:lnTo>
                <a:lnTo>
                  <a:pt x="36286" y="23755"/>
                </a:lnTo>
                <a:lnTo>
                  <a:pt x="55365" y="24179"/>
                </a:lnTo>
                <a:lnTo>
                  <a:pt x="56113" y="24179"/>
                </a:lnTo>
                <a:lnTo>
                  <a:pt x="56113" y="24604"/>
                </a:lnTo>
                <a:lnTo>
                  <a:pt x="55739" y="25028"/>
                </a:lnTo>
                <a:lnTo>
                  <a:pt x="40027" y="37754"/>
                </a:lnTo>
                <a:lnTo>
                  <a:pt x="39279" y="38178"/>
                </a:lnTo>
                <a:lnTo>
                  <a:pt x="39279" y="39875"/>
                </a:lnTo>
                <a:lnTo>
                  <a:pt x="41226" y="47087"/>
                </a:lnTo>
                <a:lnTo>
                  <a:pt x="27682" y="47087"/>
                </a:lnTo>
                <a:lnTo>
                  <a:pt x="27308" y="47511"/>
                </a:lnTo>
                <a:lnTo>
                  <a:pt x="10474" y="60237"/>
                </a:lnTo>
                <a:lnTo>
                  <a:pt x="10100" y="60661"/>
                </a:lnTo>
                <a:close/>
              </a:path>
              <a:path w="56515" h="61594">
                <a:moveTo>
                  <a:pt x="44890" y="61510"/>
                </a:moveTo>
                <a:lnTo>
                  <a:pt x="44516" y="61510"/>
                </a:lnTo>
                <a:lnTo>
                  <a:pt x="44142" y="61086"/>
                </a:lnTo>
                <a:lnTo>
                  <a:pt x="29179" y="47511"/>
                </a:lnTo>
                <a:lnTo>
                  <a:pt x="28430" y="47087"/>
                </a:lnTo>
                <a:lnTo>
                  <a:pt x="41226" y="47087"/>
                </a:lnTo>
                <a:lnTo>
                  <a:pt x="44890" y="60661"/>
                </a:lnTo>
                <a:lnTo>
                  <a:pt x="44890" y="61510"/>
                </a:lnTo>
                <a:close/>
              </a:path>
            </a:pathLst>
          </a:custGeom>
          <a:solidFill>
            <a:srgbClr val="0032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30"/>
          <p:cNvSpPr/>
          <p:nvPr/>
        </p:nvSpPr>
        <p:spPr>
          <a:xfrm>
            <a:off x="1160942" y="1809814"/>
            <a:ext cx="41910" cy="46355"/>
          </a:xfrm>
          <a:custGeom>
            <a:avLst/>
            <a:gdLst/>
            <a:ahLst/>
            <a:cxnLst/>
            <a:rect l="l" t="t" r="r" b="b"/>
            <a:pathLst>
              <a:path w="41909" h="46355">
                <a:moveTo>
                  <a:pt x="26186" y="17816"/>
                </a:moveTo>
                <a:lnTo>
                  <a:pt x="15337" y="17816"/>
                </a:lnTo>
                <a:lnTo>
                  <a:pt x="16085" y="16968"/>
                </a:lnTo>
                <a:lnTo>
                  <a:pt x="21323" y="848"/>
                </a:lnTo>
                <a:lnTo>
                  <a:pt x="21697" y="0"/>
                </a:lnTo>
                <a:lnTo>
                  <a:pt x="21697" y="424"/>
                </a:lnTo>
                <a:lnTo>
                  <a:pt x="22071" y="848"/>
                </a:lnTo>
                <a:lnTo>
                  <a:pt x="25812" y="17392"/>
                </a:lnTo>
                <a:lnTo>
                  <a:pt x="26186" y="17816"/>
                </a:lnTo>
                <a:close/>
              </a:path>
              <a:path w="41909" h="46355">
                <a:moveTo>
                  <a:pt x="7481" y="45814"/>
                </a:moveTo>
                <a:lnTo>
                  <a:pt x="7107" y="45814"/>
                </a:lnTo>
                <a:lnTo>
                  <a:pt x="7481" y="44966"/>
                </a:lnTo>
                <a:lnTo>
                  <a:pt x="11970" y="29694"/>
                </a:lnTo>
                <a:lnTo>
                  <a:pt x="11970" y="28422"/>
                </a:lnTo>
                <a:lnTo>
                  <a:pt x="11596" y="27997"/>
                </a:lnTo>
                <a:lnTo>
                  <a:pt x="374" y="18240"/>
                </a:lnTo>
                <a:lnTo>
                  <a:pt x="0" y="17816"/>
                </a:lnTo>
                <a:lnTo>
                  <a:pt x="0" y="17392"/>
                </a:lnTo>
                <a:lnTo>
                  <a:pt x="374" y="17392"/>
                </a:lnTo>
                <a:lnTo>
                  <a:pt x="14963" y="17816"/>
                </a:lnTo>
                <a:lnTo>
                  <a:pt x="26186" y="17816"/>
                </a:lnTo>
                <a:lnTo>
                  <a:pt x="26560" y="18240"/>
                </a:lnTo>
                <a:lnTo>
                  <a:pt x="26934" y="18240"/>
                </a:lnTo>
                <a:lnTo>
                  <a:pt x="41523" y="18665"/>
                </a:lnTo>
                <a:lnTo>
                  <a:pt x="41898" y="18665"/>
                </a:lnTo>
                <a:lnTo>
                  <a:pt x="41523" y="19089"/>
                </a:lnTo>
                <a:lnTo>
                  <a:pt x="29927" y="28422"/>
                </a:lnTo>
                <a:lnTo>
                  <a:pt x="29553" y="28846"/>
                </a:lnTo>
                <a:lnTo>
                  <a:pt x="29179" y="29694"/>
                </a:lnTo>
                <a:lnTo>
                  <a:pt x="29553" y="30118"/>
                </a:lnTo>
                <a:lnTo>
                  <a:pt x="30867" y="35633"/>
                </a:lnTo>
                <a:lnTo>
                  <a:pt x="20574" y="35633"/>
                </a:lnTo>
                <a:lnTo>
                  <a:pt x="20200" y="36057"/>
                </a:lnTo>
                <a:lnTo>
                  <a:pt x="7855" y="45390"/>
                </a:lnTo>
                <a:lnTo>
                  <a:pt x="7481" y="45814"/>
                </a:lnTo>
                <a:close/>
              </a:path>
              <a:path w="41909" h="46355">
                <a:moveTo>
                  <a:pt x="33668" y="46238"/>
                </a:moveTo>
                <a:lnTo>
                  <a:pt x="32919" y="46238"/>
                </a:lnTo>
                <a:lnTo>
                  <a:pt x="21697" y="36057"/>
                </a:lnTo>
                <a:lnTo>
                  <a:pt x="21323" y="35633"/>
                </a:lnTo>
                <a:lnTo>
                  <a:pt x="30867" y="35633"/>
                </a:lnTo>
                <a:lnTo>
                  <a:pt x="33294" y="45814"/>
                </a:lnTo>
                <a:lnTo>
                  <a:pt x="33668" y="46238"/>
                </a:lnTo>
                <a:close/>
              </a:path>
            </a:pathLst>
          </a:custGeom>
          <a:solidFill>
            <a:srgbClr val="0032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31"/>
          <p:cNvSpPr/>
          <p:nvPr/>
        </p:nvSpPr>
        <p:spPr>
          <a:xfrm>
            <a:off x="1492385" y="1340639"/>
            <a:ext cx="84455" cy="92710"/>
          </a:xfrm>
          <a:custGeom>
            <a:avLst/>
            <a:gdLst/>
            <a:ahLst/>
            <a:cxnLst/>
            <a:rect l="l" t="t" r="r" b="b"/>
            <a:pathLst>
              <a:path w="84455" h="92709">
                <a:moveTo>
                  <a:pt x="52746" y="35633"/>
                </a:moveTo>
                <a:lnTo>
                  <a:pt x="31049" y="35633"/>
                </a:lnTo>
                <a:lnTo>
                  <a:pt x="31797" y="34785"/>
                </a:lnTo>
                <a:lnTo>
                  <a:pt x="32171" y="33936"/>
                </a:lnTo>
                <a:lnTo>
                  <a:pt x="43020" y="1272"/>
                </a:lnTo>
                <a:lnTo>
                  <a:pt x="43394" y="0"/>
                </a:lnTo>
                <a:lnTo>
                  <a:pt x="43768" y="0"/>
                </a:lnTo>
                <a:lnTo>
                  <a:pt x="44142" y="1272"/>
                </a:lnTo>
                <a:lnTo>
                  <a:pt x="51998" y="34360"/>
                </a:lnTo>
                <a:lnTo>
                  <a:pt x="52372" y="35209"/>
                </a:lnTo>
                <a:lnTo>
                  <a:pt x="52746" y="35633"/>
                </a:lnTo>
                <a:close/>
              </a:path>
              <a:path w="84455" h="92709">
                <a:moveTo>
                  <a:pt x="15337" y="91204"/>
                </a:moveTo>
                <a:lnTo>
                  <a:pt x="14963" y="90780"/>
                </a:lnTo>
                <a:lnTo>
                  <a:pt x="14963" y="89932"/>
                </a:lnTo>
                <a:lnTo>
                  <a:pt x="24315" y="58965"/>
                </a:lnTo>
                <a:lnTo>
                  <a:pt x="24689" y="58116"/>
                </a:lnTo>
                <a:lnTo>
                  <a:pt x="24315" y="56844"/>
                </a:lnTo>
                <a:lnTo>
                  <a:pt x="23567" y="55995"/>
                </a:lnTo>
                <a:lnTo>
                  <a:pt x="748" y="36057"/>
                </a:lnTo>
                <a:lnTo>
                  <a:pt x="0" y="35209"/>
                </a:lnTo>
                <a:lnTo>
                  <a:pt x="374" y="34785"/>
                </a:lnTo>
                <a:lnTo>
                  <a:pt x="1122" y="34785"/>
                </a:lnTo>
                <a:lnTo>
                  <a:pt x="29927" y="35633"/>
                </a:lnTo>
                <a:lnTo>
                  <a:pt x="52746" y="35633"/>
                </a:lnTo>
                <a:lnTo>
                  <a:pt x="53120" y="36057"/>
                </a:lnTo>
                <a:lnTo>
                  <a:pt x="54243" y="36057"/>
                </a:lnTo>
                <a:lnTo>
                  <a:pt x="83047" y="36906"/>
                </a:lnTo>
                <a:lnTo>
                  <a:pt x="84170" y="36906"/>
                </a:lnTo>
                <a:lnTo>
                  <a:pt x="84170" y="37330"/>
                </a:lnTo>
                <a:lnTo>
                  <a:pt x="83422" y="38178"/>
                </a:lnTo>
                <a:lnTo>
                  <a:pt x="59854" y="56844"/>
                </a:lnTo>
                <a:lnTo>
                  <a:pt x="59106" y="57692"/>
                </a:lnTo>
                <a:lnTo>
                  <a:pt x="58732" y="58965"/>
                </a:lnTo>
                <a:lnTo>
                  <a:pt x="59106" y="59813"/>
                </a:lnTo>
                <a:lnTo>
                  <a:pt x="61997" y="70842"/>
                </a:lnTo>
                <a:lnTo>
                  <a:pt x="41898" y="70842"/>
                </a:lnTo>
                <a:lnTo>
                  <a:pt x="40775" y="71691"/>
                </a:lnTo>
                <a:lnTo>
                  <a:pt x="16085" y="90780"/>
                </a:lnTo>
                <a:lnTo>
                  <a:pt x="15337" y="91204"/>
                </a:lnTo>
                <a:close/>
              </a:path>
              <a:path w="84455" h="92709">
                <a:moveTo>
                  <a:pt x="66962" y="92477"/>
                </a:moveTo>
                <a:lnTo>
                  <a:pt x="66213" y="92053"/>
                </a:lnTo>
                <a:lnTo>
                  <a:pt x="43768" y="71691"/>
                </a:lnTo>
                <a:lnTo>
                  <a:pt x="42646" y="71267"/>
                </a:lnTo>
                <a:lnTo>
                  <a:pt x="41898" y="70842"/>
                </a:lnTo>
                <a:lnTo>
                  <a:pt x="61997" y="70842"/>
                </a:lnTo>
                <a:lnTo>
                  <a:pt x="67336" y="91204"/>
                </a:lnTo>
                <a:lnTo>
                  <a:pt x="67336" y="92053"/>
                </a:lnTo>
                <a:lnTo>
                  <a:pt x="66962" y="92477"/>
                </a:lnTo>
                <a:close/>
              </a:path>
            </a:pathLst>
          </a:custGeom>
          <a:solidFill>
            <a:srgbClr val="0032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32"/>
          <p:cNvSpPr/>
          <p:nvPr/>
        </p:nvSpPr>
        <p:spPr>
          <a:xfrm>
            <a:off x="1313570" y="1640555"/>
            <a:ext cx="133350" cy="786765"/>
          </a:xfrm>
          <a:custGeom>
            <a:avLst/>
            <a:gdLst/>
            <a:ahLst/>
            <a:cxnLst/>
            <a:rect l="l" t="t" r="r" b="b"/>
            <a:pathLst>
              <a:path w="133350" h="786764">
                <a:moveTo>
                  <a:pt x="14215" y="786483"/>
                </a:moveTo>
                <a:lnTo>
                  <a:pt x="2618" y="786483"/>
                </a:lnTo>
                <a:lnTo>
                  <a:pt x="1122" y="786059"/>
                </a:lnTo>
                <a:lnTo>
                  <a:pt x="0" y="784362"/>
                </a:lnTo>
                <a:lnTo>
                  <a:pt x="0" y="782666"/>
                </a:lnTo>
                <a:lnTo>
                  <a:pt x="67336" y="41996"/>
                </a:lnTo>
                <a:lnTo>
                  <a:pt x="130183" y="848"/>
                </a:lnTo>
                <a:lnTo>
                  <a:pt x="131679" y="0"/>
                </a:lnTo>
                <a:lnTo>
                  <a:pt x="132801" y="848"/>
                </a:lnTo>
                <a:lnTo>
                  <a:pt x="132427" y="2969"/>
                </a:lnTo>
                <a:lnTo>
                  <a:pt x="16459" y="782666"/>
                </a:lnTo>
                <a:lnTo>
                  <a:pt x="16085" y="784787"/>
                </a:lnTo>
                <a:lnTo>
                  <a:pt x="14215" y="786483"/>
                </a:lnTo>
                <a:close/>
              </a:path>
            </a:pathLst>
          </a:custGeom>
          <a:solidFill>
            <a:srgbClr val="0032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33"/>
          <p:cNvSpPr/>
          <p:nvPr/>
        </p:nvSpPr>
        <p:spPr>
          <a:xfrm>
            <a:off x="1315815" y="1418269"/>
            <a:ext cx="70485" cy="77470"/>
          </a:xfrm>
          <a:custGeom>
            <a:avLst/>
            <a:gdLst/>
            <a:ahLst/>
            <a:cxnLst/>
            <a:rect l="l" t="t" r="r" b="b"/>
            <a:pathLst>
              <a:path w="70484" h="77469">
                <a:moveTo>
                  <a:pt x="44142" y="29694"/>
                </a:moveTo>
                <a:lnTo>
                  <a:pt x="25812" y="29694"/>
                </a:lnTo>
                <a:lnTo>
                  <a:pt x="26560" y="28846"/>
                </a:lnTo>
                <a:lnTo>
                  <a:pt x="26934" y="27997"/>
                </a:lnTo>
                <a:lnTo>
                  <a:pt x="35912" y="848"/>
                </a:lnTo>
                <a:lnTo>
                  <a:pt x="36286" y="0"/>
                </a:lnTo>
                <a:lnTo>
                  <a:pt x="36660" y="0"/>
                </a:lnTo>
                <a:lnTo>
                  <a:pt x="36660" y="848"/>
                </a:lnTo>
                <a:lnTo>
                  <a:pt x="43394" y="28422"/>
                </a:lnTo>
                <a:lnTo>
                  <a:pt x="43768" y="29270"/>
                </a:lnTo>
                <a:lnTo>
                  <a:pt x="44142" y="29694"/>
                </a:lnTo>
                <a:close/>
              </a:path>
              <a:path w="70484" h="77469">
                <a:moveTo>
                  <a:pt x="12719" y="75933"/>
                </a:moveTo>
                <a:lnTo>
                  <a:pt x="12344" y="75933"/>
                </a:lnTo>
                <a:lnTo>
                  <a:pt x="12719" y="75085"/>
                </a:lnTo>
                <a:lnTo>
                  <a:pt x="20200" y="49208"/>
                </a:lnTo>
                <a:lnTo>
                  <a:pt x="20574" y="48359"/>
                </a:lnTo>
                <a:lnTo>
                  <a:pt x="20200" y="47511"/>
                </a:lnTo>
                <a:lnTo>
                  <a:pt x="19452" y="46663"/>
                </a:lnTo>
                <a:lnTo>
                  <a:pt x="748" y="30118"/>
                </a:lnTo>
                <a:lnTo>
                  <a:pt x="0" y="29270"/>
                </a:lnTo>
                <a:lnTo>
                  <a:pt x="374" y="28846"/>
                </a:lnTo>
                <a:lnTo>
                  <a:pt x="1122" y="28846"/>
                </a:lnTo>
                <a:lnTo>
                  <a:pt x="25064" y="29694"/>
                </a:lnTo>
                <a:lnTo>
                  <a:pt x="44142" y="29694"/>
                </a:lnTo>
                <a:lnTo>
                  <a:pt x="44516" y="30118"/>
                </a:lnTo>
                <a:lnTo>
                  <a:pt x="45264" y="30118"/>
                </a:lnTo>
                <a:lnTo>
                  <a:pt x="69206" y="30543"/>
                </a:lnTo>
                <a:lnTo>
                  <a:pt x="69954" y="30543"/>
                </a:lnTo>
                <a:lnTo>
                  <a:pt x="70328" y="30967"/>
                </a:lnTo>
                <a:lnTo>
                  <a:pt x="69580" y="31391"/>
                </a:lnTo>
                <a:lnTo>
                  <a:pt x="50128" y="47511"/>
                </a:lnTo>
                <a:lnTo>
                  <a:pt x="49379" y="47935"/>
                </a:lnTo>
                <a:lnTo>
                  <a:pt x="49005" y="49208"/>
                </a:lnTo>
                <a:lnTo>
                  <a:pt x="49379" y="50056"/>
                </a:lnTo>
                <a:lnTo>
                  <a:pt x="51698" y="58965"/>
                </a:lnTo>
                <a:lnTo>
                  <a:pt x="34790" y="58965"/>
                </a:lnTo>
                <a:lnTo>
                  <a:pt x="34042" y="59813"/>
                </a:lnTo>
                <a:lnTo>
                  <a:pt x="13467" y="75509"/>
                </a:lnTo>
                <a:lnTo>
                  <a:pt x="12719" y="75933"/>
                </a:lnTo>
                <a:close/>
              </a:path>
              <a:path w="70484" h="77469">
                <a:moveTo>
                  <a:pt x="55739" y="77206"/>
                </a:moveTo>
                <a:lnTo>
                  <a:pt x="55365" y="76357"/>
                </a:lnTo>
                <a:lnTo>
                  <a:pt x="36286" y="59813"/>
                </a:lnTo>
                <a:lnTo>
                  <a:pt x="35538" y="58965"/>
                </a:lnTo>
                <a:lnTo>
                  <a:pt x="51698" y="58965"/>
                </a:lnTo>
                <a:lnTo>
                  <a:pt x="56113" y="75933"/>
                </a:lnTo>
                <a:lnTo>
                  <a:pt x="56113" y="76781"/>
                </a:lnTo>
                <a:lnTo>
                  <a:pt x="55739" y="77206"/>
                </a:lnTo>
                <a:close/>
              </a:path>
            </a:pathLst>
          </a:custGeom>
          <a:solidFill>
            <a:srgbClr val="0032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34"/>
          <p:cNvSpPr/>
          <p:nvPr/>
        </p:nvSpPr>
        <p:spPr>
          <a:xfrm>
            <a:off x="1564585" y="1563773"/>
            <a:ext cx="211454" cy="863600"/>
          </a:xfrm>
          <a:custGeom>
            <a:avLst/>
            <a:gdLst/>
            <a:ahLst/>
            <a:cxnLst/>
            <a:rect l="l" t="t" r="r" b="b"/>
            <a:pathLst>
              <a:path w="211455" h="863600">
                <a:moveTo>
                  <a:pt x="209864" y="863265"/>
                </a:moveTo>
                <a:lnTo>
                  <a:pt x="2618" y="863265"/>
                </a:lnTo>
                <a:lnTo>
                  <a:pt x="1122" y="862841"/>
                </a:lnTo>
                <a:lnTo>
                  <a:pt x="0" y="861144"/>
                </a:lnTo>
                <a:lnTo>
                  <a:pt x="0" y="859447"/>
                </a:lnTo>
                <a:lnTo>
                  <a:pt x="66962" y="19937"/>
                </a:lnTo>
                <a:lnTo>
                  <a:pt x="66962" y="17392"/>
                </a:lnTo>
                <a:lnTo>
                  <a:pt x="68458" y="15695"/>
                </a:lnTo>
                <a:lnTo>
                  <a:pt x="139909" y="0"/>
                </a:lnTo>
                <a:lnTo>
                  <a:pt x="142154" y="0"/>
                </a:lnTo>
                <a:lnTo>
                  <a:pt x="143650" y="1272"/>
                </a:lnTo>
                <a:lnTo>
                  <a:pt x="143650" y="2969"/>
                </a:lnTo>
                <a:lnTo>
                  <a:pt x="210986" y="859447"/>
                </a:lnTo>
                <a:lnTo>
                  <a:pt x="210986" y="861993"/>
                </a:lnTo>
                <a:lnTo>
                  <a:pt x="209864" y="863265"/>
                </a:lnTo>
                <a:close/>
              </a:path>
            </a:pathLst>
          </a:custGeom>
          <a:solidFill>
            <a:srgbClr val="0032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35"/>
          <p:cNvSpPr/>
          <p:nvPr/>
        </p:nvSpPr>
        <p:spPr>
          <a:xfrm>
            <a:off x="1830563" y="1918412"/>
            <a:ext cx="140335" cy="154305"/>
          </a:xfrm>
          <a:custGeom>
            <a:avLst/>
            <a:gdLst/>
            <a:ahLst/>
            <a:cxnLst/>
            <a:rect l="l" t="t" r="r" b="b"/>
            <a:pathLst>
              <a:path w="140335" h="154305">
                <a:moveTo>
                  <a:pt x="87661" y="58965"/>
                </a:moveTo>
                <a:lnTo>
                  <a:pt x="51624" y="58965"/>
                </a:lnTo>
                <a:lnTo>
                  <a:pt x="53120" y="57692"/>
                </a:lnTo>
                <a:lnTo>
                  <a:pt x="53494" y="55995"/>
                </a:lnTo>
                <a:lnTo>
                  <a:pt x="71451" y="1696"/>
                </a:lnTo>
                <a:lnTo>
                  <a:pt x="72199" y="0"/>
                </a:lnTo>
                <a:lnTo>
                  <a:pt x="72947" y="0"/>
                </a:lnTo>
                <a:lnTo>
                  <a:pt x="73321" y="1696"/>
                </a:lnTo>
                <a:lnTo>
                  <a:pt x="86788" y="56844"/>
                </a:lnTo>
                <a:lnTo>
                  <a:pt x="87162" y="58540"/>
                </a:lnTo>
                <a:lnTo>
                  <a:pt x="87661" y="58965"/>
                </a:lnTo>
                <a:close/>
              </a:path>
              <a:path w="140335" h="154305">
                <a:moveTo>
                  <a:pt x="25064" y="151866"/>
                </a:moveTo>
                <a:lnTo>
                  <a:pt x="24689" y="151442"/>
                </a:lnTo>
                <a:lnTo>
                  <a:pt x="25064" y="149745"/>
                </a:lnTo>
                <a:lnTo>
                  <a:pt x="40401" y="98416"/>
                </a:lnTo>
                <a:lnTo>
                  <a:pt x="40775" y="96295"/>
                </a:lnTo>
                <a:lnTo>
                  <a:pt x="40401" y="94598"/>
                </a:lnTo>
                <a:lnTo>
                  <a:pt x="38905" y="93326"/>
                </a:lnTo>
                <a:lnTo>
                  <a:pt x="1122" y="59813"/>
                </a:lnTo>
                <a:lnTo>
                  <a:pt x="0" y="58540"/>
                </a:lnTo>
                <a:lnTo>
                  <a:pt x="374" y="57692"/>
                </a:lnTo>
                <a:lnTo>
                  <a:pt x="1870" y="57692"/>
                </a:lnTo>
                <a:lnTo>
                  <a:pt x="49753" y="58965"/>
                </a:lnTo>
                <a:lnTo>
                  <a:pt x="87661" y="58965"/>
                </a:lnTo>
                <a:lnTo>
                  <a:pt x="88659" y="59813"/>
                </a:lnTo>
                <a:lnTo>
                  <a:pt x="90529" y="59813"/>
                </a:lnTo>
                <a:lnTo>
                  <a:pt x="138413" y="61086"/>
                </a:lnTo>
                <a:lnTo>
                  <a:pt x="139909" y="61086"/>
                </a:lnTo>
                <a:lnTo>
                  <a:pt x="140283" y="61934"/>
                </a:lnTo>
                <a:lnTo>
                  <a:pt x="138787" y="62782"/>
                </a:lnTo>
                <a:lnTo>
                  <a:pt x="99882" y="94598"/>
                </a:lnTo>
                <a:lnTo>
                  <a:pt x="98759" y="95871"/>
                </a:lnTo>
                <a:lnTo>
                  <a:pt x="98011" y="97568"/>
                </a:lnTo>
                <a:lnTo>
                  <a:pt x="98385" y="99689"/>
                </a:lnTo>
                <a:lnTo>
                  <a:pt x="103132" y="117930"/>
                </a:lnTo>
                <a:lnTo>
                  <a:pt x="69580" y="117930"/>
                </a:lnTo>
                <a:lnTo>
                  <a:pt x="68084" y="119202"/>
                </a:lnTo>
                <a:lnTo>
                  <a:pt x="26560" y="151018"/>
                </a:lnTo>
                <a:lnTo>
                  <a:pt x="25064" y="151866"/>
                </a:lnTo>
                <a:close/>
              </a:path>
              <a:path w="140335" h="154305">
                <a:moveTo>
                  <a:pt x="111478" y="153987"/>
                </a:moveTo>
                <a:lnTo>
                  <a:pt x="110356" y="152715"/>
                </a:lnTo>
                <a:lnTo>
                  <a:pt x="72573" y="119202"/>
                </a:lnTo>
                <a:lnTo>
                  <a:pt x="71451" y="117930"/>
                </a:lnTo>
                <a:lnTo>
                  <a:pt x="103132" y="117930"/>
                </a:lnTo>
                <a:lnTo>
                  <a:pt x="111852" y="151442"/>
                </a:lnTo>
                <a:lnTo>
                  <a:pt x="112226" y="153139"/>
                </a:lnTo>
                <a:lnTo>
                  <a:pt x="111478" y="153987"/>
                </a:lnTo>
                <a:close/>
              </a:path>
            </a:pathLst>
          </a:custGeom>
          <a:solidFill>
            <a:srgbClr val="0032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36"/>
          <p:cNvSpPr/>
          <p:nvPr/>
        </p:nvSpPr>
        <p:spPr>
          <a:xfrm>
            <a:off x="1871713" y="1708853"/>
            <a:ext cx="126364" cy="139065"/>
          </a:xfrm>
          <a:custGeom>
            <a:avLst/>
            <a:gdLst/>
            <a:ahLst/>
            <a:cxnLst/>
            <a:rect l="l" t="t" r="r" b="b"/>
            <a:pathLst>
              <a:path w="126364" h="139064">
                <a:moveTo>
                  <a:pt x="78558" y="53026"/>
                </a:moveTo>
                <a:lnTo>
                  <a:pt x="46387" y="53026"/>
                </a:lnTo>
                <a:lnTo>
                  <a:pt x="47883" y="52177"/>
                </a:lnTo>
                <a:lnTo>
                  <a:pt x="48257" y="50480"/>
                </a:lnTo>
                <a:lnTo>
                  <a:pt x="64343" y="1696"/>
                </a:lnTo>
                <a:lnTo>
                  <a:pt x="65091" y="0"/>
                </a:lnTo>
                <a:lnTo>
                  <a:pt x="65465" y="0"/>
                </a:lnTo>
                <a:lnTo>
                  <a:pt x="65839" y="1696"/>
                </a:lnTo>
                <a:lnTo>
                  <a:pt x="78184" y="51329"/>
                </a:lnTo>
                <a:lnTo>
                  <a:pt x="78558" y="53026"/>
                </a:lnTo>
                <a:close/>
              </a:path>
              <a:path w="126364" h="139064">
                <a:moveTo>
                  <a:pt x="22819" y="137019"/>
                </a:moveTo>
                <a:lnTo>
                  <a:pt x="22071" y="136171"/>
                </a:lnTo>
                <a:lnTo>
                  <a:pt x="22445" y="134898"/>
                </a:lnTo>
                <a:lnTo>
                  <a:pt x="36286" y="88659"/>
                </a:lnTo>
                <a:lnTo>
                  <a:pt x="36660" y="86962"/>
                </a:lnTo>
                <a:lnTo>
                  <a:pt x="36286" y="85266"/>
                </a:lnTo>
                <a:lnTo>
                  <a:pt x="35164" y="83993"/>
                </a:lnTo>
                <a:lnTo>
                  <a:pt x="1122" y="53874"/>
                </a:lnTo>
                <a:lnTo>
                  <a:pt x="0" y="53026"/>
                </a:lnTo>
                <a:lnTo>
                  <a:pt x="374" y="52177"/>
                </a:lnTo>
                <a:lnTo>
                  <a:pt x="1496" y="52177"/>
                </a:lnTo>
                <a:lnTo>
                  <a:pt x="44890" y="53026"/>
                </a:lnTo>
                <a:lnTo>
                  <a:pt x="78558" y="53026"/>
                </a:lnTo>
                <a:lnTo>
                  <a:pt x="79681" y="53874"/>
                </a:lnTo>
                <a:lnTo>
                  <a:pt x="81551" y="53874"/>
                </a:lnTo>
                <a:lnTo>
                  <a:pt x="124571" y="55147"/>
                </a:lnTo>
                <a:lnTo>
                  <a:pt x="126068" y="55147"/>
                </a:lnTo>
                <a:lnTo>
                  <a:pt x="126068" y="55995"/>
                </a:lnTo>
                <a:lnTo>
                  <a:pt x="124946" y="56844"/>
                </a:lnTo>
                <a:lnTo>
                  <a:pt x="89781" y="85266"/>
                </a:lnTo>
                <a:lnTo>
                  <a:pt x="88659" y="86538"/>
                </a:lnTo>
                <a:lnTo>
                  <a:pt x="88285" y="88235"/>
                </a:lnTo>
                <a:lnTo>
                  <a:pt x="88659" y="89932"/>
                </a:lnTo>
                <a:lnTo>
                  <a:pt x="92903" y="106476"/>
                </a:lnTo>
                <a:lnTo>
                  <a:pt x="62473" y="106476"/>
                </a:lnTo>
                <a:lnTo>
                  <a:pt x="23941" y="135746"/>
                </a:lnTo>
                <a:lnTo>
                  <a:pt x="22819" y="137019"/>
                </a:lnTo>
                <a:close/>
              </a:path>
              <a:path w="126364" h="139064">
                <a:moveTo>
                  <a:pt x="100630" y="138716"/>
                </a:moveTo>
                <a:lnTo>
                  <a:pt x="99507" y="137867"/>
                </a:lnTo>
                <a:lnTo>
                  <a:pt x="65465" y="107324"/>
                </a:lnTo>
                <a:lnTo>
                  <a:pt x="63969" y="106476"/>
                </a:lnTo>
                <a:lnTo>
                  <a:pt x="92903" y="106476"/>
                </a:lnTo>
                <a:lnTo>
                  <a:pt x="100630" y="136595"/>
                </a:lnTo>
                <a:lnTo>
                  <a:pt x="101004" y="138292"/>
                </a:lnTo>
                <a:lnTo>
                  <a:pt x="100630" y="138716"/>
                </a:lnTo>
                <a:close/>
              </a:path>
            </a:pathLst>
          </a:custGeom>
          <a:solidFill>
            <a:srgbClr val="0032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37"/>
          <p:cNvSpPr/>
          <p:nvPr/>
        </p:nvSpPr>
        <p:spPr>
          <a:xfrm>
            <a:off x="1813729" y="1510324"/>
            <a:ext cx="112395" cy="123189"/>
          </a:xfrm>
          <a:custGeom>
            <a:avLst/>
            <a:gdLst/>
            <a:ahLst/>
            <a:cxnLst/>
            <a:rect l="l" t="t" r="r" b="b"/>
            <a:pathLst>
              <a:path w="112394" h="123189">
                <a:moveTo>
                  <a:pt x="70328" y="47087"/>
                </a:moveTo>
                <a:lnTo>
                  <a:pt x="41149" y="47087"/>
                </a:lnTo>
                <a:lnTo>
                  <a:pt x="42646" y="46238"/>
                </a:lnTo>
                <a:lnTo>
                  <a:pt x="43020" y="44966"/>
                </a:lnTo>
                <a:lnTo>
                  <a:pt x="57235" y="1272"/>
                </a:lnTo>
                <a:lnTo>
                  <a:pt x="57609" y="0"/>
                </a:lnTo>
                <a:lnTo>
                  <a:pt x="58358" y="0"/>
                </a:lnTo>
                <a:lnTo>
                  <a:pt x="58732" y="1272"/>
                </a:lnTo>
                <a:lnTo>
                  <a:pt x="69580" y="45390"/>
                </a:lnTo>
                <a:lnTo>
                  <a:pt x="69954" y="46663"/>
                </a:lnTo>
                <a:lnTo>
                  <a:pt x="70328" y="47087"/>
                </a:lnTo>
                <a:close/>
              </a:path>
              <a:path w="112394" h="123189">
                <a:moveTo>
                  <a:pt x="20200" y="121323"/>
                </a:moveTo>
                <a:lnTo>
                  <a:pt x="19826" y="120899"/>
                </a:lnTo>
                <a:lnTo>
                  <a:pt x="20200" y="119627"/>
                </a:lnTo>
                <a:lnTo>
                  <a:pt x="32545" y="78478"/>
                </a:lnTo>
                <a:lnTo>
                  <a:pt x="32919" y="77206"/>
                </a:lnTo>
                <a:lnTo>
                  <a:pt x="32171" y="75509"/>
                </a:lnTo>
                <a:lnTo>
                  <a:pt x="31423" y="74660"/>
                </a:lnTo>
                <a:lnTo>
                  <a:pt x="1122" y="47935"/>
                </a:lnTo>
                <a:lnTo>
                  <a:pt x="0" y="47087"/>
                </a:lnTo>
                <a:lnTo>
                  <a:pt x="374" y="46238"/>
                </a:lnTo>
                <a:lnTo>
                  <a:pt x="1496" y="46238"/>
                </a:lnTo>
                <a:lnTo>
                  <a:pt x="40027" y="47087"/>
                </a:lnTo>
                <a:lnTo>
                  <a:pt x="70328" y="47087"/>
                </a:lnTo>
                <a:lnTo>
                  <a:pt x="71077" y="47935"/>
                </a:lnTo>
                <a:lnTo>
                  <a:pt x="72573" y="47935"/>
                </a:lnTo>
                <a:lnTo>
                  <a:pt x="110730" y="48784"/>
                </a:lnTo>
                <a:lnTo>
                  <a:pt x="112226" y="48784"/>
                </a:lnTo>
                <a:lnTo>
                  <a:pt x="112226" y="49632"/>
                </a:lnTo>
                <a:lnTo>
                  <a:pt x="111104" y="50480"/>
                </a:lnTo>
                <a:lnTo>
                  <a:pt x="80055" y="75933"/>
                </a:lnTo>
                <a:lnTo>
                  <a:pt x="78932" y="76781"/>
                </a:lnTo>
                <a:lnTo>
                  <a:pt x="78558" y="78054"/>
                </a:lnTo>
                <a:lnTo>
                  <a:pt x="78932" y="79751"/>
                </a:lnTo>
                <a:lnTo>
                  <a:pt x="82673" y="94598"/>
                </a:lnTo>
                <a:lnTo>
                  <a:pt x="55739" y="94598"/>
                </a:lnTo>
                <a:lnTo>
                  <a:pt x="21323" y="120899"/>
                </a:lnTo>
                <a:lnTo>
                  <a:pt x="20200" y="121323"/>
                </a:lnTo>
                <a:close/>
              </a:path>
              <a:path w="112394" h="123189">
                <a:moveTo>
                  <a:pt x="89407" y="123020"/>
                </a:moveTo>
                <a:lnTo>
                  <a:pt x="88285" y="122172"/>
                </a:lnTo>
                <a:lnTo>
                  <a:pt x="58358" y="95447"/>
                </a:lnTo>
                <a:lnTo>
                  <a:pt x="57235" y="94598"/>
                </a:lnTo>
                <a:lnTo>
                  <a:pt x="82673" y="94598"/>
                </a:lnTo>
                <a:lnTo>
                  <a:pt x="89407" y="121323"/>
                </a:lnTo>
                <a:lnTo>
                  <a:pt x="89781" y="122596"/>
                </a:lnTo>
                <a:lnTo>
                  <a:pt x="89407" y="123020"/>
                </a:lnTo>
                <a:close/>
              </a:path>
            </a:pathLst>
          </a:custGeom>
          <a:solidFill>
            <a:srgbClr val="0032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38"/>
          <p:cNvSpPr/>
          <p:nvPr/>
        </p:nvSpPr>
        <p:spPr>
          <a:xfrm>
            <a:off x="1677934" y="1377122"/>
            <a:ext cx="98425" cy="107950"/>
          </a:xfrm>
          <a:custGeom>
            <a:avLst/>
            <a:gdLst/>
            <a:ahLst/>
            <a:cxnLst/>
            <a:rect l="l" t="t" r="r" b="b"/>
            <a:pathLst>
              <a:path w="98425" h="107950">
                <a:moveTo>
                  <a:pt x="61600" y="41148"/>
                </a:moveTo>
                <a:lnTo>
                  <a:pt x="36286" y="41148"/>
                </a:lnTo>
                <a:lnTo>
                  <a:pt x="37034" y="40299"/>
                </a:lnTo>
                <a:lnTo>
                  <a:pt x="37783" y="39027"/>
                </a:lnTo>
                <a:lnTo>
                  <a:pt x="50128" y="1272"/>
                </a:lnTo>
                <a:lnTo>
                  <a:pt x="50502" y="0"/>
                </a:lnTo>
                <a:lnTo>
                  <a:pt x="51250" y="0"/>
                </a:lnTo>
                <a:lnTo>
                  <a:pt x="51250" y="1272"/>
                </a:lnTo>
                <a:lnTo>
                  <a:pt x="60976" y="39875"/>
                </a:lnTo>
                <a:lnTo>
                  <a:pt x="61350" y="40724"/>
                </a:lnTo>
                <a:lnTo>
                  <a:pt x="61600" y="41148"/>
                </a:lnTo>
                <a:close/>
              </a:path>
              <a:path w="98425" h="107950">
                <a:moveTo>
                  <a:pt x="17582" y="106476"/>
                </a:moveTo>
                <a:lnTo>
                  <a:pt x="17208" y="106052"/>
                </a:lnTo>
                <a:lnTo>
                  <a:pt x="17582" y="104779"/>
                </a:lnTo>
                <a:lnTo>
                  <a:pt x="28430" y="68721"/>
                </a:lnTo>
                <a:lnTo>
                  <a:pt x="28804" y="67449"/>
                </a:lnTo>
                <a:lnTo>
                  <a:pt x="28430" y="66176"/>
                </a:lnTo>
                <a:lnTo>
                  <a:pt x="27308" y="65328"/>
                </a:lnTo>
                <a:lnTo>
                  <a:pt x="1122" y="41572"/>
                </a:lnTo>
                <a:lnTo>
                  <a:pt x="0" y="41148"/>
                </a:lnTo>
                <a:lnTo>
                  <a:pt x="374" y="40299"/>
                </a:lnTo>
                <a:lnTo>
                  <a:pt x="1496" y="40299"/>
                </a:lnTo>
                <a:lnTo>
                  <a:pt x="35164" y="41148"/>
                </a:lnTo>
                <a:lnTo>
                  <a:pt x="61600" y="41148"/>
                </a:lnTo>
                <a:lnTo>
                  <a:pt x="62098" y="41996"/>
                </a:lnTo>
                <a:lnTo>
                  <a:pt x="63221" y="41996"/>
                </a:lnTo>
                <a:lnTo>
                  <a:pt x="96889" y="42845"/>
                </a:lnTo>
                <a:lnTo>
                  <a:pt x="98011" y="42845"/>
                </a:lnTo>
                <a:lnTo>
                  <a:pt x="98385" y="43269"/>
                </a:lnTo>
                <a:lnTo>
                  <a:pt x="97263" y="44117"/>
                </a:lnTo>
                <a:lnTo>
                  <a:pt x="69954" y="66176"/>
                </a:lnTo>
                <a:lnTo>
                  <a:pt x="69206" y="67025"/>
                </a:lnTo>
                <a:lnTo>
                  <a:pt x="68832" y="68297"/>
                </a:lnTo>
                <a:lnTo>
                  <a:pt x="68832" y="69570"/>
                </a:lnTo>
                <a:lnTo>
                  <a:pt x="72338" y="82720"/>
                </a:lnTo>
                <a:lnTo>
                  <a:pt x="48631" y="82720"/>
                </a:lnTo>
                <a:lnTo>
                  <a:pt x="47883" y="83145"/>
                </a:lnTo>
                <a:lnTo>
                  <a:pt x="18704" y="105628"/>
                </a:lnTo>
                <a:lnTo>
                  <a:pt x="17582" y="106476"/>
                </a:lnTo>
                <a:close/>
              </a:path>
              <a:path w="98425" h="107950">
                <a:moveTo>
                  <a:pt x="78184" y="107749"/>
                </a:moveTo>
                <a:lnTo>
                  <a:pt x="77436" y="106900"/>
                </a:lnTo>
                <a:lnTo>
                  <a:pt x="50876" y="83569"/>
                </a:lnTo>
                <a:lnTo>
                  <a:pt x="50128" y="82720"/>
                </a:lnTo>
                <a:lnTo>
                  <a:pt x="72338" y="82720"/>
                </a:lnTo>
                <a:lnTo>
                  <a:pt x="78558" y="106052"/>
                </a:lnTo>
                <a:lnTo>
                  <a:pt x="78558" y="107324"/>
                </a:lnTo>
                <a:lnTo>
                  <a:pt x="78184" y="107749"/>
                </a:lnTo>
                <a:close/>
              </a:path>
            </a:pathLst>
          </a:custGeom>
          <a:solidFill>
            <a:srgbClr val="0032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39"/>
          <p:cNvSpPr/>
          <p:nvPr/>
        </p:nvSpPr>
        <p:spPr>
          <a:xfrm>
            <a:off x="1375295" y="1590500"/>
            <a:ext cx="210820" cy="836930"/>
          </a:xfrm>
          <a:custGeom>
            <a:avLst/>
            <a:gdLst/>
            <a:ahLst/>
            <a:cxnLst/>
            <a:rect l="l" t="t" r="r" b="b"/>
            <a:pathLst>
              <a:path w="210819" h="836930">
                <a:moveTo>
                  <a:pt x="142154" y="836540"/>
                </a:moveTo>
                <a:lnTo>
                  <a:pt x="2618" y="836540"/>
                </a:lnTo>
                <a:lnTo>
                  <a:pt x="1122" y="836116"/>
                </a:lnTo>
                <a:lnTo>
                  <a:pt x="0" y="834419"/>
                </a:lnTo>
                <a:lnTo>
                  <a:pt x="374" y="832722"/>
                </a:lnTo>
                <a:lnTo>
                  <a:pt x="121205" y="22483"/>
                </a:lnTo>
                <a:lnTo>
                  <a:pt x="121205" y="20786"/>
                </a:lnTo>
                <a:lnTo>
                  <a:pt x="121579" y="19089"/>
                </a:lnTo>
                <a:lnTo>
                  <a:pt x="121579" y="18665"/>
                </a:lnTo>
                <a:lnTo>
                  <a:pt x="123075" y="18665"/>
                </a:lnTo>
                <a:lnTo>
                  <a:pt x="206871" y="0"/>
                </a:lnTo>
                <a:lnTo>
                  <a:pt x="207994" y="0"/>
                </a:lnTo>
                <a:lnTo>
                  <a:pt x="209490" y="424"/>
                </a:lnTo>
                <a:lnTo>
                  <a:pt x="210238" y="1696"/>
                </a:lnTo>
                <a:lnTo>
                  <a:pt x="209864" y="3393"/>
                </a:lnTo>
                <a:lnTo>
                  <a:pt x="144024" y="832722"/>
                </a:lnTo>
                <a:lnTo>
                  <a:pt x="144024" y="834843"/>
                </a:lnTo>
                <a:lnTo>
                  <a:pt x="142154" y="836540"/>
                </a:lnTo>
                <a:close/>
              </a:path>
            </a:pathLst>
          </a:custGeom>
          <a:solidFill>
            <a:srgbClr val="0032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40"/>
          <p:cNvSpPr/>
          <p:nvPr/>
        </p:nvSpPr>
        <p:spPr>
          <a:xfrm>
            <a:off x="4295000" y="1896935"/>
            <a:ext cx="520140" cy="508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42"/>
          <p:cNvSpPr/>
          <p:nvPr/>
        </p:nvSpPr>
        <p:spPr>
          <a:xfrm>
            <a:off x="550341" y="4342879"/>
            <a:ext cx="2650490" cy="271780"/>
          </a:xfrm>
          <a:custGeom>
            <a:avLst/>
            <a:gdLst/>
            <a:ahLst/>
            <a:cxnLst/>
            <a:rect l="l" t="t" r="r" b="b"/>
            <a:pathLst>
              <a:path w="2650490" h="271779">
                <a:moveTo>
                  <a:pt x="0" y="0"/>
                </a:moveTo>
                <a:lnTo>
                  <a:pt x="2650058" y="0"/>
                </a:lnTo>
                <a:lnTo>
                  <a:pt x="2650058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078B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43"/>
          <p:cNvSpPr txBox="1"/>
          <p:nvPr/>
        </p:nvSpPr>
        <p:spPr>
          <a:xfrm>
            <a:off x="594813" y="4337032"/>
            <a:ext cx="255460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078B8"/>
                </a:solidFill>
                <a:latin typeface="Arial"/>
                <a:cs typeface="Arial"/>
              </a:rPr>
              <a:t>central bank digital</a:t>
            </a:r>
            <a:r>
              <a:rPr sz="1600" spc="-25" dirty="0">
                <a:solidFill>
                  <a:srgbClr val="4078B8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078B8"/>
                </a:solidFill>
                <a:latin typeface="Arial"/>
                <a:cs typeface="Arial"/>
              </a:rPr>
              <a:t>currency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7" name="object 44"/>
          <p:cNvSpPr/>
          <p:nvPr/>
        </p:nvSpPr>
        <p:spPr>
          <a:xfrm>
            <a:off x="541870" y="3310470"/>
            <a:ext cx="1388745" cy="271145"/>
          </a:xfrm>
          <a:custGeom>
            <a:avLst/>
            <a:gdLst/>
            <a:ahLst/>
            <a:cxnLst/>
            <a:rect l="l" t="t" r="r" b="b"/>
            <a:pathLst>
              <a:path w="1388745" h="271145">
                <a:moveTo>
                  <a:pt x="0" y="0"/>
                </a:moveTo>
                <a:lnTo>
                  <a:pt x="1388529" y="0"/>
                </a:lnTo>
                <a:lnTo>
                  <a:pt x="1388529" y="270929"/>
                </a:lnTo>
                <a:lnTo>
                  <a:pt x="0" y="27092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33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45"/>
          <p:cNvSpPr/>
          <p:nvPr/>
        </p:nvSpPr>
        <p:spPr>
          <a:xfrm>
            <a:off x="541870" y="3903141"/>
            <a:ext cx="1046480" cy="271145"/>
          </a:xfrm>
          <a:custGeom>
            <a:avLst/>
            <a:gdLst/>
            <a:ahLst/>
            <a:cxnLst/>
            <a:rect l="l" t="t" r="r" b="b"/>
            <a:pathLst>
              <a:path w="1046480" h="271145">
                <a:moveTo>
                  <a:pt x="0" y="0"/>
                </a:moveTo>
                <a:lnTo>
                  <a:pt x="1046149" y="0"/>
                </a:lnTo>
                <a:lnTo>
                  <a:pt x="1046149" y="270929"/>
                </a:lnTo>
                <a:lnTo>
                  <a:pt x="0" y="27092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33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46"/>
          <p:cNvSpPr/>
          <p:nvPr/>
        </p:nvSpPr>
        <p:spPr>
          <a:xfrm>
            <a:off x="220137" y="3445936"/>
            <a:ext cx="321945" cy="355600"/>
          </a:xfrm>
          <a:custGeom>
            <a:avLst/>
            <a:gdLst/>
            <a:ahLst/>
            <a:cxnLst/>
            <a:rect l="l" t="t" r="r" b="b"/>
            <a:pathLst>
              <a:path w="321945" h="355600">
                <a:moveTo>
                  <a:pt x="321729" y="0"/>
                </a:moveTo>
                <a:lnTo>
                  <a:pt x="0" y="0"/>
                </a:lnTo>
                <a:lnTo>
                  <a:pt x="0" y="355600"/>
                </a:lnTo>
              </a:path>
            </a:pathLst>
          </a:custGeom>
          <a:ln w="9525">
            <a:solidFill>
              <a:srgbClr val="0033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47"/>
          <p:cNvSpPr/>
          <p:nvPr/>
        </p:nvSpPr>
        <p:spPr>
          <a:xfrm>
            <a:off x="220137" y="3818465"/>
            <a:ext cx="321945" cy="220345"/>
          </a:xfrm>
          <a:custGeom>
            <a:avLst/>
            <a:gdLst/>
            <a:ahLst/>
            <a:cxnLst/>
            <a:rect l="l" t="t" r="r" b="b"/>
            <a:pathLst>
              <a:path w="321945" h="220345">
                <a:moveTo>
                  <a:pt x="321729" y="220141"/>
                </a:moveTo>
                <a:lnTo>
                  <a:pt x="0" y="220141"/>
                </a:lnTo>
                <a:lnTo>
                  <a:pt x="0" y="0"/>
                </a:lnTo>
              </a:path>
            </a:pathLst>
          </a:custGeom>
          <a:ln w="9524">
            <a:solidFill>
              <a:srgbClr val="0033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48"/>
          <p:cNvSpPr/>
          <p:nvPr/>
        </p:nvSpPr>
        <p:spPr>
          <a:xfrm>
            <a:off x="220131" y="4030141"/>
            <a:ext cx="321310" cy="448945"/>
          </a:xfrm>
          <a:custGeom>
            <a:avLst/>
            <a:gdLst/>
            <a:ahLst/>
            <a:cxnLst/>
            <a:rect l="l" t="t" r="r" b="b"/>
            <a:pathLst>
              <a:path w="321309" h="448945">
                <a:moveTo>
                  <a:pt x="0" y="0"/>
                </a:moveTo>
                <a:lnTo>
                  <a:pt x="0" y="448462"/>
                </a:lnTo>
                <a:lnTo>
                  <a:pt x="320776" y="448462"/>
                </a:lnTo>
              </a:path>
            </a:pathLst>
          </a:custGeom>
          <a:ln w="9525">
            <a:solidFill>
              <a:srgbClr val="0033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49"/>
          <p:cNvSpPr/>
          <p:nvPr/>
        </p:nvSpPr>
        <p:spPr>
          <a:xfrm>
            <a:off x="464713" y="4434152"/>
            <a:ext cx="76200" cy="88900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0" y="88900"/>
                </a:moveTo>
                <a:lnTo>
                  <a:pt x="76200" y="44450"/>
                </a:lnTo>
                <a:lnTo>
                  <a:pt x="0" y="0"/>
                </a:lnTo>
              </a:path>
            </a:pathLst>
          </a:custGeom>
          <a:ln w="9525">
            <a:solidFill>
              <a:srgbClr val="00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50"/>
          <p:cNvSpPr txBox="1"/>
          <p:nvPr/>
        </p:nvSpPr>
        <p:spPr>
          <a:xfrm>
            <a:off x="8131492" y="105105"/>
            <a:ext cx="573405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 marR="5080" indent="-5080">
              <a:lnSpc>
                <a:spcPct val="131000"/>
              </a:lnSpc>
            </a:pPr>
            <a:r>
              <a:rPr sz="700" b="1" spc="-5" dirty="0">
                <a:solidFill>
                  <a:srgbClr val="575757"/>
                </a:solidFill>
                <a:latin typeface="Arial"/>
                <a:cs typeface="Arial"/>
              </a:rPr>
              <a:t>ECB</a:t>
            </a:r>
            <a:r>
              <a:rPr sz="700" b="1" dirty="0">
                <a:solidFill>
                  <a:srgbClr val="575757"/>
                </a:solidFill>
                <a:latin typeface="Arial"/>
                <a:cs typeface="Arial"/>
              </a:rPr>
              <a:t>-</a:t>
            </a:r>
            <a:r>
              <a:rPr sz="700" b="1" spc="-5" dirty="0">
                <a:solidFill>
                  <a:srgbClr val="575757"/>
                </a:solidFill>
                <a:latin typeface="Arial"/>
                <a:cs typeface="Arial"/>
              </a:rPr>
              <a:t>PU</a:t>
            </a:r>
            <a:r>
              <a:rPr sz="700" b="1" spc="-10" dirty="0">
                <a:solidFill>
                  <a:srgbClr val="575757"/>
                </a:solidFill>
                <a:latin typeface="Arial"/>
                <a:cs typeface="Arial"/>
              </a:rPr>
              <a:t>B</a:t>
            </a:r>
            <a:r>
              <a:rPr sz="700" b="1" spc="-5" dirty="0">
                <a:solidFill>
                  <a:srgbClr val="575757"/>
                </a:solidFill>
                <a:latin typeface="Arial"/>
                <a:cs typeface="Arial"/>
              </a:rPr>
              <a:t>L</a:t>
            </a:r>
            <a:r>
              <a:rPr sz="700" b="1" dirty="0">
                <a:solidFill>
                  <a:srgbClr val="575757"/>
                </a:solidFill>
                <a:latin typeface="Arial"/>
                <a:cs typeface="Arial"/>
              </a:rPr>
              <a:t>IC  </a:t>
            </a:r>
            <a:r>
              <a:rPr sz="700" b="1" spc="-5" dirty="0">
                <a:solidFill>
                  <a:srgbClr val="575757"/>
                </a:solidFill>
                <a:latin typeface="Arial"/>
                <a:cs typeface="Arial"/>
              </a:rPr>
              <a:t>UPD</a:t>
            </a:r>
            <a:r>
              <a:rPr sz="700" b="1" spc="-25" dirty="0">
                <a:solidFill>
                  <a:srgbClr val="575757"/>
                </a:solidFill>
                <a:latin typeface="Arial"/>
                <a:cs typeface="Arial"/>
              </a:rPr>
              <a:t>A</a:t>
            </a:r>
            <a:r>
              <a:rPr sz="700" b="1" spc="-5" dirty="0">
                <a:solidFill>
                  <a:srgbClr val="575757"/>
                </a:solidFill>
                <a:latin typeface="Arial"/>
                <a:cs typeface="Arial"/>
              </a:rPr>
              <a:t>T</a:t>
            </a:r>
            <a:r>
              <a:rPr sz="700" b="1" spc="-25" dirty="0">
                <a:solidFill>
                  <a:srgbClr val="575757"/>
                </a:solidFill>
                <a:latin typeface="Arial"/>
                <a:cs typeface="Arial"/>
              </a:rPr>
              <a:t>A</a:t>
            </a:r>
            <a:r>
              <a:rPr sz="700" b="1" spc="-5" dirty="0">
                <a:solidFill>
                  <a:srgbClr val="575757"/>
                </a:solidFill>
                <a:latin typeface="Arial"/>
                <a:cs typeface="Arial"/>
              </a:rPr>
              <a:t>BLE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104" name="object 42"/>
          <p:cNvSpPr/>
          <p:nvPr/>
        </p:nvSpPr>
        <p:spPr>
          <a:xfrm>
            <a:off x="3484605" y="3515497"/>
            <a:ext cx="2356691" cy="695669"/>
          </a:xfrm>
          <a:custGeom>
            <a:avLst/>
            <a:gdLst/>
            <a:ahLst/>
            <a:cxnLst/>
            <a:rect l="l" t="t" r="r" b="b"/>
            <a:pathLst>
              <a:path w="2650490" h="271779">
                <a:moveTo>
                  <a:pt x="0" y="0"/>
                </a:moveTo>
                <a:lnTo>
                  <a:pt x="2650058" y="0"/>
                </a:lnTo>
                <a:lnTo>
                  <a:pt x="2650058" y="271462"/>
                </a:lnTo>
                <a:lnTo>
                  <a:pt x="0" y="27146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C000"/>
            </a:solidFill>
            <a:prstDash val="sysDash"/>
          </a:ln>
        </p:spPr>
        <p:txBody>
          <a:bodyPr wrap="square" lIns="0" tIns="0" rIns="0" bIns="0" rtlCol="0"/>
          <a:lstStyle/>
          <a:p>
            <a:endParaRPr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6483927" y="1778385"/>
            <a:ext cx="678898" cy="627362"/>
            <a:chOff x="6483927" y="1778385"/>
            <a:chExt cx="678898" cy="627362"/>
          </a:xfrm>
        </p:grpSpPr>
        <p:sp>
          <p:nvSpPr>
            <p:cNvPr id="2" name="Oval 1"/>
            <p:cNvSpPr/>
            <p:nvPr/>
          </p:nvSpPr>
          <p:spPr bwMode="auto">
            <a:xfrm>
              <a:off x="6483927" y="1778385"/>
              <a:ext cx="678898" cy="627362"/>
            </a:xfrm>
            <a:prstGeom prst="ellipse">
              <a:avLst/>
            </a:prstGeom>
            <a:noFill/>
            <a:ln>
              <a:solidFill>
                <a:srgbClr val="C00000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64" charset="-128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6636327" y="1930785"/>
              <a:ext cx="384730" cy="364807"/>
            </a:xfrm>
            <a:prstGeom prst="ellipse">
              <a:avLst/>
            </a:prstGeom>
            <a:noFill/>
            <a:ln>
              <a:solidFill>
                <a:srgbClr val="C00000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64" charset="-128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6737644" y="2041717"/>
              <a:ext cx="192365" cy="161281"/>
            </a:xfrm>
            <a:prstGeom prst="ellipse">
              <a:avLst/>
            </a:prstGeom>
            <a:noFill/>
            <a:ln>
              <a:solidFill>
                <a:srgbClr val="C00000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6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04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3551" y="363829"/>
            <a:ext cx="8404225" cy="633413"/>
          </a:xfrm>
        </p:spPr>
        <p:txBody>
          <a:bodyPr/>
          <a:lstStyle/>
          <a:p>
            <a:r>
              <a:rPr lang="en-GB" altLang="en-US" dirty="0"/>
              <a:t>Focus on stablecoins: ECB taxonomy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320B71-EC71-4A7E-8C8A-9C555B387A1C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879659"/>
              </p:ext>
            </p:extLst>
          </p:nvPr>
        </p:nvGraphicFramePr>
        <p:xfrm>
          <a:off x="500861" y="1089660"/>
          <a:ext cx="7827799" cy="3561217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117786"/>
                <a:gridCol w="2217843"/>
                <a:gridCol w="2255499"/>
                <a:gridCol w="2236671"/>
              </a:tblGrid>
              <a:tr h="326363">
                <a:tc>
                  <a:txBody>
                    <a:bodyPr/>
                    <a:lstStyle/>
                    <a:p>
                      <a:pPr marL="36195" marR="36195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kern="600" dirty="0">
                          <a:effectLst/>
                        </a:rPr>
                        <a:t> </a:t>
                      </a:r>
                      <a:endParaRPr lang="en-GB" sz="1200" kern="600" dirty="0">
                        <a:effectLst/>
                        <a:latin typeface="Arial"/>
                        <a:ea typeface="Times New Roman"/>
                        <a:cs typeface="Sendny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kern="600" dirty="0">
                          <a:effectLst/>
                        </a:rPr>
                        <a:t>issued on the receipt of:</a:t>
                      </a:r>
                      <a:endParaRPr lang="en-GB" sz="1200" kern="600" dirty="0">
                        <a:effectLst/>
                        <a:latin typeface="Arial"/>
                        <a:ea typeface="Times New Roman"/>
                        <a:cs typeface="Sendny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kern="600" dirty="0">
                          <a:effectLst/>
                        </a:rPr>
                        <a:t>“collateralised” by:</a:t>
                      </a:r>
                      <a:endParaRPr lang="en-GB" sz="1200" kern="600" dirty="0">
                        <a:effectLst/>
                        <a:latin typeface="Arial"/>
                        <a:ea typeface="Times New Roman"/>
                        <a:cs typeface="Sendny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kern="600" dirty="0">
                          <a:effectLst/>
                        </a:rPr>
                        <a:t>redeemable at:</a:t>
                      </a:r>
                      <a:endParaRPr lang="en-GB" sz="1200" kern="600" dirty="0">
                        <a:effectLst/>
                        <a:latin typeface="Arial"/>
                        <a:ea typeface="Times New Roman"/>
                        <a:cs typeface="Sendny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4947">
                <a:tc>
                  <a:txBody>
                    <a:bodyPr/>
                    <a:lstStyle/>
                    <a:p>
                      <a:pPr marL="36195" marR="36195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kern="600" dirty="0">
                          <a:effectLst/>
                        </a:rPr>
                        <a:t>Tokenised funds</a:t>
                      </a:r>
                      <a:endParaRPr lang="en-GB" sz="1200" kern="600" dirty="0">
                        <a:effectLst/>
                        <a:latin typeface="Arial"/>
                        <a:ea typeface="Times New Roman"/>
                        <a:cs typeface="Sendny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kern="600" dirty="0">
                          <a:solidFill>
                            <a:schemeClr val="tx2"/>
                          </a:solidFill>
                          <a:effectLst/>
                        </a:rPr>
                        <a:t>funds (i.e. cash, deposits or electronic money)</a:t>
                      </a:r>
                      <a:endParaRPr lang="en-GB" sz="1200" kern="600" dirty="0">
                        <a:solidFill>
                          <a:schemeClr val="tx2"/>
                        </a:solidFill>
                        <a:effectLst/>
                        <a:latin typeface="Arial"/>
                        <a:ea typeface="Times New Roman"/>
                        <a:cs typeface="Sendny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kern="600" dirty="0">
                          <a:solidFill>
                            <a:schemeClr val="tx2"/>
                          </a:solidFill>
                          <a:effectLst/>
                        </a:rPr>
                        <a:t>funds and/or close substitutes (i.e. secure, low-risk, liquid assets)</a:t>
                      </a:r>
                      <a:endParaRPr lang="en-GB" sz="1200" kern="600" dirty="0">
                        <a:solidFill>
                          <a:schemeClr val="tx2"/>
                        </a:solidFill>
                        <a:effectLst/>
                        <a:latin typeface="Arial"/>
                        <a:ea typeface="Times New Roman"/>
                        <a:cs typeface="Sendny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kern="600" dirty="0">
                          <a:solidFill>
                            <a:schemeClr val="tx2"/>
                          </a:solidFill>
                          <a:effectLst/>
                        </a:rPr>
                        <a:t>market value of the collateral at the time of redemption or face value of the stablecoin</a:t>
                      </a:r>
                      <a:endParaRPr lang="en-GB" sz="1200" kern="600" dirty="0">
                        <a:solidFill>
                          <a:schemeClr val="tx2"/>
                        </a:solidFill>
                        <a:effectLst/>
                        <a:latin typeface="Arial"/>
                        <a:ea typeface="Times New Roman"/>
                        <a:cs typeface="Sendny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0013">
                <a:tc>
                  <a:txBody>
                    <a:bodyPr/>
                    <a:lstStyle/>
                    <a:p>
                      <a:pPr marL="36195" marR="36195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kern="600" dirty="0">
                          <a:effectLst/>
                        </a:rPr>
                        <a:t>Off-chain collateralised </a:t>
                      </a:r>
                      <a:r>
                        <a:rPr lang="en-GB" sz="1200" kern="600" dirty="0" err="1" smtClean="0">
                          <a:effectLst/>
                        </a:rPr>
                        <a:t>stablecoins</a:t>
                      </a:r>
                      <a:endParaRPr lang="en-GB" sz="1200" kern="600" dirty="0">
                        <a:effectLst/>
                        <a:latin typeface="Arial"/>
                        <a:ea typeface="Times New Roman"/>
                        <a:cs typeface="Sendny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kern="600" dirty="0">
                          <a:solidFill>
                            <a:schemeClr val="tx2"/>
                          </a:solidFill>
                          <a:effectLst/>
                        </a:rPr>
                        <a:t>assets held through an accountable entity (e.g. securities, commodities, or crypto-assets in custody with an intermediary)</a:t>
                      </a:r>
                      <a:endParaRPr lang="en-GB" sz="1200" kern="600" dirty="0">
                        <a:solidFill>
                          <a:schemeClr val="tx2"/>
                        </a:solidFill>
                        <a:effectLst/>
                        <a:latin typeface="Arial"/>
                        <a:ea typeface="Times New Roman"/>
                        <a:cs typeface="Sendny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kern="600" dirty="0">
                          <a:solidFill>
                            <a:schemeClr val="tx2"/>
                          </a:solidFill>
                          <a:effectLst/>
                        </a:rPr>
                        <a:t>assets held through an accountable entity (e.g. securities, commodities, or crypto-assets in custody with an intermediary)</a:t>
                      </a:r>
                      <a:endParaRPr lang="en-GB" sz="1200" kern="600" dirty="0">
                        <a:solidFill>
                          <a:schemeClr val="tx2"/>
                        </a:solidFill>
                        <a:effectLst/>
                        <a:latin typeface="Arial"/>
                        <a:ea typeface="Times New Roman"/>
                        <a:cs typeface="Sendny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kern="600" dirty="0">
                          <a:solidFill>
                            <a:schemeClr val="tx2"/>
                          </a:solidFill>
                          <a:effectLst/>
                        </a:rPr>
                        <a:t>market value of the collateral at the time of redemption</a:t>
                      </a:r>
                      <a:endParaRPr lang="en-GB" sz="1200" kern="600" dirty="0">
                        <a:solidFill>
                          <a:schemeClr val="tx2"/>
                        </a:solidFill>
                        <a:effectLst/>
                        <a:latin typeface="Arial"/>
                        <a:ea typeface="Times New Roman"/>
                        <a:cs typeface="Sendny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4947">
                <a:tc>
                  <a:txBody>
                    <a:bodyPr/>
                    <a:lstStyle/>
                    <a:p>
                      <a:pPr marL="36195" marR="36195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kern="600" dirty="0">
                          <a:effectLst/>
                        </a:rPr>
                        <a:t>On-chain collateralised </a:t>
                      </a:r>
                      <a:r>
                        <a:rPr lang="en-GB" sz="1200" kern="600" smtClean="0">
                          <a:effectLst/>
                        </a:rPr>
                        <a:t>stablecoins</a:t>
                      </a:r>
                      <a:endParaRPr lang="en-GB" sz="1200" kern="600">
                        <a:effectLst/>
                        <a:latin typeface="Arial"/>
                        <a:ea typeface="Times New Roman"/>
                        <a:cs typeface="Sendny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kern="600" dirty="0">
                          <a:solidFill>
                            <a:schemeClr val="tx2"/>
                          </a:solidFill>
                          <a:effectLst/>
                        </a:rPr>
                        <a:t>crypto-assets held directly on the distributed ledger</a:t>
                      </a:r>
                      <a:endParaRPr lang="en-GB" sz="1200" kern="600" dirty="0">
                        <a:solidFill>
                          <a:schemeClr val="tx2"/>
                        </a:solidFill>
                        <a:effectLst/>
                        <a:latin typeface="Arial"/>
                        <a:ea typeface="Times New Roman"/>
                        <a:cs typeface="Sendny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kern="600">
                          <a:solidFill>
                            <a:schemeClr val="tx2"/>
                          </a:solidFill>
                          <a:effectLst/>
                        </a:rPr>
                        <a:t>crypto-assets held directly on the distributed ledger</a:t>
                      </a:r>
                      <a:endParaRPr lang="en-GB" sz="1200" kern="600">
                        <a:solidFill>
                          <a:schemeClr val="tx2"/>
                        </a:solidFill>
                        <a:effectLst/>
                        <a:latin typeface="Arial"/>
                        <a:ea typeface="Times New Roman"/>
                        <a:cs typeface="Sendny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kern="600" dirty="0">
                          <a:solidFill>
                            <a:schemeClr val="tx2"/>
                          </a:solidFill>
                          <a:effectLst/>
                        </a:rPr>
                        <a:t>market value of the collateral at the time of redemption</a:t>
                      </a:r>
                      <a:endParaRPr lang="en-GB" sz="1200" kern="600" dirty="0">
                        <a:solidFill>
                          <a:schemeClr val="tx2"/>
                        </a:solidFill>
                        <a:effectLst/>
                        <a:latin typeface="Arial"/>
                        <a:ea typeface="Times New Roman"/>
                        <a:cs typeface="Sendny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4947">
                <a:tc>
                  <a:txBody>
                    <a:bodyPr/>
                    <a:lstStyle/>
                    <a:p>
                      <a:pPr marL="36195" marR="36195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kern="600" dirty="0">
                          <a:effectLst/>
                        </a:rPr>
                        <a:t>Algorithmic stablecoins</a:t>
                      </a:r>
                      <a:endParaRPr lang="en-GB" sz="1200" kern="600" dirty="0">
                        <a:effectLst/>
                        <a:latin typeface="Arial"/>
                        <a:ea typeface="Times New Roman"/>
                        <a:cs typeface="Sendny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kern="600" dirty="0">
                          <a:solidFill>
                            <a:schemeClr val="tx2"/>
                          </a:solidFill>
                          <a:effectLst/>
                        </a:rPr>
                        <a:t>crypto-assets or given away for free</a:t>
                      </a:r>
                      <a:endParaRPr lang="en-GB" sz="1200" kern="600" dirty="0">
                        <a:solidFill>
                          <a:schemeClr val="tx2"/>
                        </a:solidFill>
                        <a:effectLst/>
                        <a:latin typeface="Arial"/>
                        <a:ea typeface="Times New Roman"/>
                        <a:cs typeface="Sendny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kern="600" dirty="0">
                          <a:solidFill>
                            <a:schemeClr val="tx2"/>
                          </a:solidFill>
                          <a:effectLst/>
                        </a:rPr>
                        <a:t>no collateral – value of stablecoin is based purely on the expectation of its future market value</a:t>
                      </a:r>
                      <a:endParaRPr lang="en-GB" sz="1200" kern="600" dirty="0">
                        <a:solidFill>
                          <a:schemeClr val="tx2"/>
                        </a:solidFill>
                        <a:effectLst/>
                        <a:latin typeface="Arial"/>
                        <a:ea typeface="Times New Roman"/>
                        <a:cs typeface="Sendny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kern="600" dirty="0">
                          <a:solidFill>
                            <a:schemeClr val="tx2"/>
                          </a:solidFill>
                          <a:effectLst/>
                        </a:rPr>
                        <a:t>not redeemable</a:t>
                      </a:r>
                      <a:endParaRPr lang="en-GB" sz="1200" kern="600" dirty="0">
                        <a:solidFill>
                          <a:schemeClr val="tx2"/>
                        </a:solidFill>
                        <a:effectLst/>
                        <a:latin typeface="Arial"/>
                        <a:ea typeface="Times New Roman"/>
                        <a:cs typeface="Sendny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97113" y="2116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GB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GB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lassification"/>
          <p:cNvSpPr txBox="1">
            <a:spLocks noChangeArrowheads="1"/>
          </p:cNvSpPr>
          <p:nvPr/>
        </p:nvSpPr>
        <p:spPr bwMode="auto">
          <a:xfrm>
            <a:off x="6875463" y="102870"/>
            <a:ext cx="19081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buClr>
                <a:schemeClr val="tx2"/>
              </a:buClr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</a:pPr>
            <a:r>
              <a:rPr lang="en-GB" altLang="en-US" sz="700" b="1" dirty="0" smtClean="0"/>
              <a:t>ECB-PUBLIC</a:t>
            </a:r>
            <a:endParaRPr lang="en-GB" altLang="en-US" sz="700" b="1" dirty="0"/>
          </a:p>
        </p:txBody>
      </p:sp>
      <p:sp>
        <p:nvSpPr>
          <p:cNvPr id="7" name="DocumentStatus"/>
          <p:cNvSpPr txBox="1">
            <a:spLocks noChangeArrowheads="1"/>
          </p:cNvSpPr>
          <p:nvPr/>
        </p:nvSpPr>
        <p:spPr bwMode="auto">
          <a:xfrm>
            <a:off x="6875463" y="242570"/>
            <a:ext cx="19081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buClr>
                <a:schemeClr val="tx2"/>
              </a:buClr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</a:pPr>
            <a:r>
              <a:rPr lang="en-GB" altLang="en-US" sz="700" b="1" smtClean="0"/>
              <a:t>UPDATABLE</a:t>
            </a:r>
            <a:endParaRPr lang="en-GB" altLang="en-US" sz="700" b="1"/>
          </a:p>
        </p:txBody>
      </p:sp>
      <p:sp>
        <p:nvSpPr>
          <p:cNvPr id="8" name="Up Arrow 7"/>
          <p:cNvSpPr/>
          <p:nvPr/>
        </p:nvSpPr>
        <p:spPr bwMode="auto">
          <a:xfrm>
            <a:off x="8488680" y="1112520"/>
            <a:ext cx="218758" cy="3489960"/>
          </a:xfrm>
          <a:prstGeom prst="upArrow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6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80120" y="1104900"/>
            <a:ext cx="461665" cy="34899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003299"/>
                </a:solidFill>
              </a:rPr>
              <a:t>Stability vis-à-vis currencies</a:t>
            </a:r>
            <a:endParaRPr lang="en-GB" dirty="0">
              <a:solidFill>
                <a:srgbClr val="0032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06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38" name="Straight Connector 1"/>
          <p:cNvCxnSpPr>
            <a:cxnSpLocks noChangeShapeType="1"/>
          </p:cNvCxnSpPr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noFill/>
          <a:ln w="0" algn="ctr">
            <a:solidFill>
              <a:srgbClr val="FB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389425" y="397264"/>
            <a:ext cx="8194675" cy="635000"/>
          </a:xfrm>
        </p:spPr>
        <p:txBody>
          <a:bodyPr/>
          <a:lstStyle/>
          <a:p>
            <a:pPr>
              <a:lnSpc>
                <a:spcPts val="2800"/>
              </a:lnSpc>
              <a:defRPr/>
            </a:pPr>
            <a:r>
              <a:rPr lang="en-GB" sz="2600" dirty="0" smtClean="0"/>
              <a:t>ECB risk assessment: crypto-assets </a:t>
            </a:r>
            <a:r>
              <a:rPr lang="en-GB" sz="2600" dirty="0" smtClean="0">
                <a:solidFill>
                  <a:srgbClr val="C00000"/>
                </a:solidFill>
              </a:rPr>
              <a:t>vs</a:t>
            </a:r>
            <a:r>
              <a:rPr lang="en-GB" sz="2600" dirty="0" smtClean="0"/>
              <a:t> stablecoins</a:t>
            </a:r>
            <a:endParaRPr sz="2600" dirty="0"/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0"/>
          </p:nvPr>
        </p:nvSpPr>
        <p:spPr bwMode="auto">
          <a:xfrm>
            <a:off x="4357688" y="4857750"/>
            <a:ext cx="414337" cy="136525"/>
          </a:xfrm>
          <a:noFill/>
        </p:spPr>
        <p:txBody>
          <a:bodyPr vert="horz"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buClr>
                <a:schemeClr val="tx2"/>
              </a:buClr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</a:pPr>
            <a:fld id="{4955DA97-E807-44DE-981C-D28726AB97F3}" type="slidenum">
              <a:rPr altLang="en-US" sz="900" smtClean="0">
                <a:solidFill>
                  <a:srgbClr val="FFFFFF"/>
                </a:solidFill>
                <a:ea typeface="ヒラギノ角ゴ Pro W3"/>
                <a:cs typeface="ヒラギノ角ゴ Pro W3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</a:pPr>
              <a:t>5</a:t>
            </a:fld>
            <a:endParaRPr altLang="en-US" sz="900" smtClean="0">
              <a:solidFill>
                <a:srgbClr val="FFFFFF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39943" name="Classification"/>
          <p:cNvSpPr txBox="1">
            <a:spLocks noChangeArrowheads="1"/>
          </p:cNvSpPr>
          <p:nvPr/>
        </p:nvSpPr>
        <p:spPr bwMode="auto">
          <a:xfrm>
            <a:off x="6875463" y="95250"/>
            <a:ext cx="19081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buClr>
                <a:schemeClr val="tx2"/>
              </a:buClr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</a:pPr>
            <a:r>
              <a:rPr lang="en-GB" altLang="en-US" sz="700" b="1" dirty="0" smtClean="0">
                <a:solidFill>
                  <a:srgbClr val="585858"/>
                </a:solidFill>
              </a:rPr>
              <a:t>ECB-PUBLIC</a:t>
            </a:r>
            <a:endParaRPr lang="en-GB" altLang="en-US" sz="700" b="1" dirty="0">
              <a:solidFill>
                <a:srgbClr val="585858"/>
              </a:solidFill>
            </a:endParaRP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389425" y="993635"/>
            <a:ext cx="76454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30000"/>
              </a:spcBef>
              <a:buClr>
                <a:schemeClr val="tx2"/>
              </a:buClr>
              <a:buChar char="•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buChar char="–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buChar char="–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buChar char="•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3399"/>
                </a:solidFill>
              </a:rPr>
              <a:t>The crypto-assets market is not static. Stablecoins are currently a small yet growing/dynamic part of this market and could overturn current risk assessment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023" y="4681835"/>
            <a:ext cx="3158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>
                <a:solidFill>
                  <a:srgbClr val="585858"/>
                </a:solidFill>
              </a:rPr>
              <a:t>* It should be noted that stablecoins are not immune from low interest rate environment but might have some room for cross-subsidisation </a:t>
            </a:r>
            <a:endParaRPr lang="en-GB" sz="800" dirty="0">
              <a:solidFill>
                <a:srgbClr val="585858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61327977"/>
              </p:ext>
            </p:extLst>
          </p:nvPr>
        </p:nvGraphicFramePr>
        <p:xfrm>
          <a:off x="457200" y="1646144"/>
          <a:ext cx="8068775" cy="2773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DocumentStatus"/>
          <p:cNvSpPr txBox="1">
            <a:spLocks noChangeArrowheads="1"/>
          </p:cNvSpPr>
          <p:nvPr/>
        </p:nvSpPr>
        <p:spPr bwMode="auto">
          <a:xfrm>
            <a:off x="6875463" y="234950"/>
            <a:ext cx="190817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buClr>
                <a:schemeClr val="tx2"/>
              </a:buClr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</a:pPr>
            <a:r>
              <a:rPr lang="en-GB" altLang="en-US" sz="700" b="1" dirty="0" smtClean="0">
                <a:solidFill>
                  <a:srgbClr val="585858"/>
                </a:solidFill>
              </a:rPr>
              <a:t>UPDATABLE</a:t>
            </a:r>
            <a:endParaRPr lang="en-GB" altLang="en-US" sz="700" b="1" dirty="0">
              <a:solidFill>
                <a:srgbClr val="5858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512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38" name="Straight Connector 1"/>
          <p:cNvCxnSpPr>
            <a:cxnSpLocks noChangeShapeType="1"/>
          </p:cNvCxnSpPr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noFill/>
          <a:ln w="0" algn="ctr">
            <a:solidFill>
              <a:srgbClr val="FB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411163"/>
            <a:ext cx="8194675" cy="635000"/>
          </a:xfrm>
        </p:spPr>
        <p:txBody>
          <a:bodyPr/>
          <a:lstStyle/>
          <a:p>
            <a:r>
              <a:rPr lang="en-GB" altLang="en-US" dirty="0"/>
              <a:t>Implications of stablecoins depend on the scenario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0"/>
          </p:nvPr>
        </p:nvSpPr>
        <p:spPr bwMode="auto">
          <a:xfrm>
            <a:off x="4357688" y="4857750"/>
            <a:ext cx="414337" cy="136525"/>
          </a:xfrm>
          <a:noFill/>
        </p:spPr>
        <p:txBody>
          <a:bodyPr vert="horz"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buClr>
                <a:schemeClr val="tx2"/>
              </a:buClr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</a:pPr>
            <a:fld id="{4955DA97-E807-44DE-981C-D28726AB97F3}" type="slidenum">
              <a:rPr altLang="en-US" sz="900" smtClean="0">
                <a:solidFill>
                  <a:schemeClr val="bg1"/>
                </a:solidFill>
                <a:ea typeface="ヒラギノ角ゴ Pro W3"/>
                <a:cs typeface="ヒラギノ角ゴ Pro W3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</a:pPr>
              <a:t>6</a:t>
            </a:fld>
            <a:endParaRPr altLang="en-US" sz="900" smtClean="0">
              <a:solidFill>
                <a:schemeClr val="bg1"/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39943" name="Classification"/>
          <p:cNvSpPr txBox="1">
            <a:spLocks noChangeArrowheads="1"/>
          </p:cNvSpPr>
          <p:nvPr/>
        </p:nvSpPr>
        <p:spPr bwMode="auto">
          <a:xfrm>
            <a:off x="6875463" y="95250"/>
            <a:ext cx="19081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buClr>
                <a:schemeClr val="tx2"/>
              </a:buClr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</a:pPr>
            <a:r>
              <a:rPr lang="en-GB" altLang="en-US" sz="700" b="1" smtClean="0"/>
              <a:t>ECB-PUBLIC</a:t>
            </a:r>
            <a:endParaRPr lang="en-GB" altLang="en-US" sz="700" b="1"/>
          </a:p>
        </p:txBody>
      </p:sp>
      <p:sp>
        <p:nvSpPr>
          <p:cNvPr id="39944" name="DocumentStatus"/>
          <p:cNvSpPr txBox="1">
            <a:spLocks noChangeArrowheads="1"/>
          </p:cNvSpPr>
          <p:nvPr/>
        </p:nvSpPr>
        <p:spPr bwMode="auto">
          <a:xfrm>
            <a:off x="6875463" y="234950"/>
            <a:ext cx="19081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buClr>
                <a:schemeClr val="tx2"/>
              </a:buClr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</a:pPr>
            <a:r>
              <a:rPr lang="en-GB" altLang="en-US" sz="700" b="1" smtClean="0"/>
              <a:t>UPDATABLE</a:t>
            </a:r>
            <a:endParaRPr lang="en-GB" altLang="en-US" sz="700" b="1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434960"/>
              </p:ext>
            </p:extLst>
          </p:nvPr>
        </p:nvGraphicFramePr>
        <p:xfrm>
          <a:off x="98854" y="797010"/>
          <a:ext cx="8958648" cy="3308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384"/>
                <a:gridCol w="2910611"/>
                <a:gridCol w="3082653"/>
              </a:tblGrid>
              <a:tr h="413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i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GB" sz="1400" i="0" baseline="30000" dirty="0" smtClean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GB" sz="1400" i="0" dirty="0" smtClean="0">
                          <a:solidFill>
                            <a:schemeClr val="bg1"/>
                          </a:solidFill>
                        </a:rPr>
                        <a:t> Scenario</a:t>
                      </a:r>
                      <a:endParaRPr lang="en-GB" sz="1200" i="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132828" marR="132828" marT="66414" marB="664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1400" i="0" baseline="30000" dirty="0" smtClean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US" sz="1400" i="0" dirty="0" smtClean="0">
                          <a:solidFill>
                            <a:schemeClr val="bg1"/>
                          </a:solidFill>
                        </a:rPr>
                        <a:t> Scenario</a:t>
                      </a:r>
                    </a:p>
                  </a:txBody>
                  <a:tcPr marL="132828" marR="132828" marT="66414" marB="66414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i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GB" sz="1400" i="0" baseline="30000" dirty="0" smtClean="0">
                          <a:solidFill>
                            <a:schemeClr val="bg1"/>
                          </a:solidFill>
                        </a:rPr>
                        <a:t>rd</a:t>
                      </a:r>
                      <a:r>
                        <a:rPr lang="en-GB" sz="1400" i="0" dirty="0" smtClean="0">
                          <a:solidFill>
                            <a:schemeClr val="bg1"/>
                          </a:solidFill>
                        </a:rPr>
                        <a:t> Scenario</a:t>
                      </a:r>
                    </a:p>
                  </a:txBody>
                  <a:tcPr marL="132828" marR="132828" marT="66414" marB="66414">
                    <a:solidFill>
                      <a:schemeClr val="tx2"/>
                    </a:solidFill>
                  </a:tcPr>
                </a:tc>
              </a:tr>
              <a:tr h="1016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1" dirty="0" smtClean="0">
                          <a:solidFill>
                            <a:schemeClr val="tx2"/>
                          </a:solidFill>
                        </a:rPr>
                        <a:t>“Crypto-assets</a:t>
                      </a:r>
                      <a:r>
                        <a:rPr lang="en-GB" sz="1200" b="0" i="1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GB" sz="1200" b="0" i="1" dirty="0" smtClean="0">
                          <a:solidFill>
                            <a:schemeClr val="tx2"/>
                          </a:solidFill>
                        </a:rPr>
                        <a:t>accessory function”</a:t>
                      </a:r>
                    </a:p>
                  </a:txBody>
                  <a:tcPr marL="132828" marR="132828" marT="66414" marB="6641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baseline="0" dirty="0" smtClean="0">
                          <a:solidFill>
                            <a:schemeClr val="tx2"/>
                          </a:solidFill>
                        </a:rPr>
                        <a:t>“</a:t>
                      </a:r>
                      <a:r>
                        <a:rPr lang="en-US" sz="1200" b="0" i="1" dirty="0" smtClean="0">
                          <a:solidFill>
                            <a:schemeClr val="tx2"/>
                          </a:solidFill>
                        </a:rPr>
                        <a:t>New</a:t>
                      </a:r>
                      <a:r>
                        <a:rPr lang="en-US" sz="1200" b="0" i="1" baseline="0" dirty="0" smtClean="0">
                          <a:solidFill>
                            <a:schemeClr val="tx2"/>
                          </a:solidFill>
                        </a:rPr>
                        <a:t> payment method”</a:t>
                      </a:r>
                      <a:endParaRPr lang="en-US" sz="1200" b="0" i="1" dirty="0" smtClean="0">
                        <a:solidFill>
                          <a:schemeClr val="tx2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 smtClean="0">
                        <a:solidFill>
                          <a:schemeClr val="tx2"/>
                        </a:solidFill>
                      </a:endParaRPr>
                    </a:p>
                  </a:txBody>
                  <a:tcPr marL="132828" marR="132828" marT="66414" marB="6641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1" dirty="0" smtClean="0">
                          <a:solidFill>
                            <a:schemeClr val="tx2"/>
                          </a:solidFill>
                        </a:rPr>
                        <a:t>“Alternative store of value”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0" i="1" dirty="0" smtClean="0">
                        <a:solidFill>
                          <a:schemeClr val="tx2"/>
                        </a:solidFill>
                      </a:endParaRPr>
                    </a:p>
                  </a:txBody>
                  <a:tcPr marL="132828" marR="132828" marT="66414" marB="66414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119431">
                <a:tc>
                  <a:txBody>
                    <a:bodyPr/>
                    <a:lstStyle/>
                    <a:p>
                      <a:pPr marL="171450" indent="-171450" 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need</a:t>
                      </a:r>
                      <a:r>
                        <a:rPr lang="en-US" sz="1200" i="1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to safely store crypto-asset revenues without cashing out/leaving the crypto-asset ecosystem</a:t>
                      </a:r>
                      <a:endParaRPr lang="en-US" sz="1200" i="1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lack of (perceived) safety and ease of use to compete with established payment means</a:t>
                      </a:r>
                      <a:endParaRPr lang="en-GB" sz="1200" i="1" dirty="0" smtClean="0">
                        <a:solidFill>
                          <a:schemeClr val="tx2"/>
                        </a:solidFill>
                      </a:endParaRPr>
                    </a:p>
                  </a:txBody>
                  <a:tcPr marL="132828" marR="132828" marT="66414" marB="6641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 defTabSz="914400" rtl="0" eaLnBrk="1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convenience, user-friendliness </a:t>
                      </a:r>
                    </a:p>
                    <a:p>
                      <a:pPr marL="171450" indent="-171450" algn="ctr" defTabSz="914400" rtl="0" eaLnBrk="1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aptness</a:t>
                      </a:r>
                      <a:r>
                        <a:rPr lang="en-US" sz="1200" i="1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for </a:t>
                      </a:r>
                      <a:r>
                        <a:rPr lang="en-US" sz="1200" i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use cases and user segments that are typically underserved by existing solutions</a:t>
                      </a:r>
                    </a:p>
                    <a:p>
                      <a:pPr marL="171450" indent="-171450" algn="ctr" defTabSz="914400" rtl="0" eaLnBrk="1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credible risk</a:t>
                      </a:r>
                      <a:r>
                        <a:rPr lang="en-US" sz="1200" i="1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mitigations</a:t>
                      </a:r>
                      <a:endParaRPr lang="en-US" sz="1200" i="1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828" marR="132828" marT="66414" marB="66414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user demand for a cheap store of value</a:t>
                      </a:r>
                    </a:p>
                    <a:p>
                      <a:pPr marL="171450" indent="-171450" 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 i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attractive remuneration rates</a:t>
                      </a:r>
                      <a:endParaRPr lang="en-GB" sz="1200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132828" marR="132828" marT="66414" marB="66414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en-GB" sz="1200" b="0" i="1" dirty="0" smtClean="0">
                          <a:solidFill>
                            <a:srgbClr val="C00000"/>
                          </a:solidFill>
                        </a:rPr>
                        <a:t>Continuation of current status of the market </a:t>
                      </a:r>
                      <a:r>
                        <a:rPr lang="en-GB" sz="1200" b="0" i="1" dirty="0" smtClean="0">
                          <a:solidFill>
                            <a:srgbClr val="C00000"/>
                          </a:solidFill>
                          <a:sym typeface="Symbol"/>
                        </a:rPr>
                        <a:t> bound</a:t>
                      </a:r>
                      <a:r>
                        <a:rPr lang="en-GB" sz="1200" b="0" i="1" baseline="0" dirty="0" smtClean="0">
                          <a:solidFill>
                            <a:srgbClr val="C00000"/>
                          </a:solidFill>
                          <a:sym typeface="Symbol"/>
                        </a:rPr>
                        <a:t> to change?</a:t>
                      </a:r>
                      <a:endParaRPr lang="en-GB" sz="1200" b="0" i="1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132828" marR="132828" marT="66414" marB="66414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i="1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Compatible with the emergence of new stablecoin initiatives and stablecoin types with high levels of price stability vis-à-vis fiat currencies (e.g. </a:t>
                      </a:r>
                      <a:r>
                        <a:rPr lang="en-US" sz="1200" i="1" kern="1200" baseline="0" dirty="0" err="1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tokenised</a:t>
                      </a:r>
                      <a:r>
                        <a:rPr lang="en-US" sz="1200" i="1" kern="1200" baseline="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funds)</a:t>
                      </a:r>
                      <a:endParaRPr lang="en-GB" sz="1200" b="0" i="1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132828" marR="132828" marT="66414" marB="66414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buFont typeface="+mj-lt"/>
                        <a:buNone/>
                      </a:pPr>
                      <a:endParaRPr lang="en-GB" sz="1200" b="0" i="1" dirty="0">
                        <a:solidFill>
                          <a:srgbClr val="C00000"/>
                        </a:solidFill>
                      </a:endParaRPr>
                    </a:p>
                  </a:txBody>
                  <a:tcPr marL="132828" marR="132828" marT="66414" marB="66414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5" name="Picture 14" descr="E:\Icon set_test\EMF\EMF artboards outline-10.emf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654" y="1734949"/>
            <a:ext cx="568410" cy="435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E:\Icon set_test\EMF\EMF artboards outline-14.emf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004" y="1714119"/>
            <a:ext cx="555546" cy="4769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 bwMode="auto">
          <a:xfrm>
            <a:off x="76200" y="762000"/>
            <a:ext cx="5783580" cy="3390900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64" charset="-128"/>
            </a:endParaRPr>
          </a:p>
        </p:txBody>
      </p:sp>
      <p:sp>
        <p:nvSpPr>
          <p:cNvPr id="6" name="Striped Right Arrow 5"/>
          <p:cNvSpPr/>
          <p:nvPr/>
        </p:nvSpPr>
        <p:spPr bwMode="auto">
          <a:xfrm>
            <a:off x="2834640" y="1520190"/>
            <a:ext cx="533400" cy="544830"/>
          </a:xfrm>
          <a:prstGeom prst="striped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6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574" y="4251960"/>
            <a:ext cx="868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 smtClean="0"/>
              <a:t>4</a:t>
            </a:r>
            <a:r>
              <a:rPr lang="en-US" sz="1200" i="1" baseline="30000" dirty="0" smtClean="0"/>
              <a:t>th</a:t>
            </a:r>
            <a:r>
              <a:rPr lang="en-US" sz="1200" i="1" dirty="0" smtClean="0"/>
              <a:t> scenario: the </a:t>
            </a:r>
            <a:r>
              <a:rPr lang="en-US" sz="1200" i="1" dirty="0"/>
              <a:t>central bank issues a CBDC with technical and functional features similar to those of stablecoins, making their value proposition redundant (at least for domestic payments) </a:t>
            </a:r>
            <a:r>
              <a:rPr lang="en-US" sz="1200" i="1" dirty="0" smtClean="0">
                <a:sym typeface="Symbol"/>
              </a:rPr>
              <a:t> not in scope, </a:t>
            </a:r>
            <a:r>
              <a:rPr lang="en-US" sz="1200" i="1" dirty="0" smtClean="0"/>
              <a:t>CBDC being </a:t>
            </a:r>
            <a:r>
              <a:rPr lang="en-US" sz="1200" i="1" dirty="0" err="1" smtClean="0"/>
              <a:t>analysed</a:t>
            </a:r>
            <a:r>
              <a:rPr lang="en-US" sz="1200" i="1" dirty="0" smtClean="0"/>
              <a:t> on its own merits</a:t>
            </a:r>
            <a:endParaRPr lang="en-GB" sz="1200" i="1" dirty="0"/>
          </a:p>
        </p:txBody>
      </p:sp>
      <p:sp>
        <p:nvSpPr>
          <p:cNvPr id="8" name="Not Equal 7"/>
          <p:cNvSpPr/>
          <p:nvPr/>
        </p:nvSpPr>
        <p:spPr bwMode="auto">
          <a:xfrm>
            <a:off x="5692140" y="1721358"/>
            <a:ext cx="548640" cy="238456"/>
          </a:xfrm>
          <a:prstGeom prst="mathNotEqual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64" charset="-128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29749" y="1617619"/>
            <a:ext cx="425181" cy="445933"/>
            <a:chOff x="6483927" y="1778385"/>
            <a:chExt cx="678898" cy="627362"/>
          </a:xfrm>
        </p:grpSpPr>
        <p:sp>
          <p:nvSpPr>
            <p:cNvPr id="18" name="Oval 17"/>
            <p:cNvSpPr/>
            <p:nvPr/>
          </p:nvSpPr>
          <p:spPr bwMode="auto">
            <a:xfrm>
              <a:off x="6483927" y="1778385"/>
              <a:ext cx="678898" cy="62736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64" charset="-128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6636327" y="1930785"/>
              <a:ext cx="384730" cy="364807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64" charset="-128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6737644" y="2041717"/>
              <a:ext cx="192365" cy="161281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-6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0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320B71-EC71-4A7E-8C8A-9C555B387A1C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472638"/>
              </p:ext>
            </p:extLst>
          </p:nvPr>
        </p:nvGraphicFramePr>
        <p:xfrm>
          <a:off x="347852" y="812801"/>
          <a:ext cx="8562468" cy="388219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65708"/>
                <a:gridCol w="2788920"/>
                <a:gridCol w="4307840"/>
              </a:tblGrid>
              <a:tr h="342081">
                <a:tc gridSpan="3">
                  <a:txBody>
                    <a:bodyPr/>
                    <a:lstStyle/>
                    <a:p>
                      <a:pPr algn="ctr"/>
                      <a:r>
                        <a:rPr lang="en-GB" sz="1600" b="0" dirty="0" smtClean="0"/>
                        <a:t>Monetary</a:t>
                      </a:r>
                      <a:r>
                        <a:rPr lang="en-GB" sz="1600" b="0" baseline="0" dirty="0" smtClean="0"/>
                        <a:t> Policy</a:t>
                      </a:r>
                      <a:endParaRPr lang="en-GB" sz="1600" b="0" dirty="0"/>
                    </a:p>
                  </a:txBody>
                  <a:tcPr>
                    <a:lnB w="12700" cap="flat" cmpd="sng" algn="ctr">
                      <a:solidFill>
                        <a:srgbClr val="003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</a:tr>
              <a:tr h="491038">
                <a:tc>
                  <a:txBody>
                    <a:bodyPr/>
                    <a:lstStyle/>
                    <a:p>
                      <a:pPr lvl="0" algn="ctr"/>
                      <a:endParaRPr lang="en-GB" sz="1200" b="1" i="0" u="none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>
                    <a:lnT w="12700" cap="flat" cmpd="sng" algn="ctr">
                      <a:solidFill>
                        <a:srgbClr val="003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GB" sz="1200" b="0" i="1" u="none" dirty="0" smtClean="0">
                          <a:solidFill>
                            <a:schemeClr val="tx2"/>
                          </a:solidFill>
                          <a:effectLst/>
                        </a:rPr>
                        <a:t>New payment method </a:t>
                      </a:r>
                      <a:br>
                        <a:rPr lang="en-GB" sz="1200" b="0" i="1" u="none" dirty="0" smtClean="0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GB" sz="1200" b="0" i="1" u="none" dirty="0" smtClean="0">
                          <a:solidFill>
                            <a:schemeClr val="tx2"/>
                          </a:solidFill>
                          <a:effectLst/>
                        </a:rPr>
                        <a:t>(2</a:t>
                      </a:r>
                      <a:r>
                        <a:rPr lang="en-GB" sz="1200" b="0" i="1" u="none" baseline="30000" dirty="0" smtClean="0">
                          <a:solidFill>
                            <a:schemeClr val="tx2"/>
                          </a:solidFill>
                          <a:effectLst/>
                        </a:rPr>
                        <a:t>nd</a:t>
                      </a:r>
                      <a:r>
                        <a:rPr lang="en-GB" sz="1200" b="0" i="1" u="none" dirty="0" smtClean="0">
                          <a:solidFill>
                            <a:schemeClr val="tx2"/>
                          </a:solidFill>
                          <a:effectLst/>
                        </a:rPr>
                        <a:t> Scenario)</a:t>
                      </a:r>
                      <a:endParaRPr lang="en-GB" sz="1200" b="0" i="1" u="none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1" u="none" dirty="0" smtClean="0">
                          <a:solidFill>
                            <a:schemeClr val="tx2"/>
                          </a:solidFill>
                          <a:effectLst/>
                        </a:rPr>
                        <a:t>Alternative store of value </a:t>
                      </a:r>
                      <a:br>
                        <a:rPr lang="en-GB" sz="1200" b="0" i="1" u="none" dirty="0" smtClean="0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GB" sz="1200" b="0" i="1" u="none" dirty="0" smtClean="0">
                          <a:solidFill>
                            <a:schemeClr val="tx2"/>
                          </a:solidFill>
                          <a:effectLst/>
                        </a:rPr>
                        <a:t>(3</a:t>
                      </a:r>
                      <a:r>
                        <a:rPr lang="en-GB" sz="1200" b="0" i="1" u="none" baseline="30000" dirty="0" smtClean="0">
                          <a:solidFill>
                            <a:schemeClr val="tx2"/>
                          </a:solidFill>
                          <a:effectLst/>
                        </a:rPr>
                        <a:t>rd</a:t>
                      </a:r>
                      <a:r>
                        <a:rPr lang="en-GB" sz="1200" b="0" i="1" u="none" dirty="0" smtClean="0">
                          <a:solidFill>
                            <a:schemeClr val="tx2"/>
                          </a:solidFill>
                          <a:effectLst/>
                        </a:rPr>
                        <a:t> Scenario)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33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i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Policy constraints</a:t>
                      </a:r>
                      <a:endParaRPr lang="en-GB" sz="110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100" b="0" i="0" u="none" strike="noStrike" kern="1200" baseline="0" dirty="0" smtClean="0">
                          <a:solidFill>
                            <a:srgbClr val="003299"/>
                          </a:solidFill>
                          <a:latin typeface="+mn-lt"/>
                          <a:ea typeface="+mn-ea"/>
                          <a:cs typeface="+mn-cs"/>
                        </a:rPr>
                        <a:t>Substitution out of assets yielding negative interest to the point where further cuts in key policy rates no longer transmit to other interest rates in the economy</a:t>
                      </a:r>
                      <a:endParaRPr lang="en-GB" sz="1100" b="0" i="0" u="none" strike="noStrike" kern="1200" baseline="0" dirty="0">
                        <a:solidFill>
                          <a:srgbClr val="0032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459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Monetary policy transmission via banks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Reduced bank fees and commission income but no significant impact on funding conditions 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 smtClean="0">
                          <a:solidFill>
                            <a:srgbClr val="003299"/>
                          </a:solidFill>
                          <a:latin typeface="+mn-lt"/>
                          <a:ea typeface="+mn-ea"/>
                          <a:cs typeface="+mn-cs"/>
                        </a:rPr>
                        <a:t>Banks shift from deposits to more expensive sources of funding, thereby potentially increasing cost of credit for households and small firms </a:t>
                      </a:r>
                      <a:endParaRPr lang="en-GB" sz="1100" dirty="0">
                        <a:solidFill>
                          <a:srgbClr val="003299"/>
                        </a:solidFill>
                      </a:endParaRPr>
                    </a:p>
                  </a:txBody>
                  <a:tcPr/>
                </a:tc>
              </a:tr>
              <a:tr h="6024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Liquidity, safe</a:t>
                      </a:r>
                      <a:r>
                        <a:rPr lang="en-GB" sz="1100" i="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asset demand and </a:t>
                      </a:r>
                      <a:r>
                        <a:rPr lang="en-GB" sz="1100" i="0" kern="1200" baseline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money markets</a:t>
                      </a:r>
                      <a:endParaRPr lang="en-GB" sz="1100" i="0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1100" i="0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Reduced demand for ECB liquidity but ability to steer short-term money market rates not affected</a:t>
                      </a:r>
                      <a:endParaRPr lang="en-GB" sz="11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 smtClean="0">
                          <a:solidFill>
                            <a:srgbClr val="003299"/>
                          </a:solidFill>
                          <a:latin typeface="+mn-lt"/>
                          <a:ea typeface="+mn-ea"/>
                          <a:cs typeface="+mn-cs"/>
                        </a:rPr>
                        <a:t>Increased demand for safe assets (by some </a:t>
                      </a:r>
                      <a:r>
                        <a:rPr lang="en-US" sz="1100" b="0" i="0" u="none" strike="noStrike" kern="1200" baseline="0" dirty="0" err="1" smtClean="0">
                          <a:solidFill>
                            <a:srgbClr val="003299"/>
                          </a:solidFill>
                          <a:latin typeface="+mn-lt"/>
                          <a:ea typeface="+mn-ea"/>
                          <a:cs typeface="+mn-cs"/>
                        </a:rPr>
                        <a:t>stablecoins</a:t>
                      </a:r>
                      <a:r>
                        <a:rPr lang="en-US" sz="1100" b="0" i="0" u="none" strike="noStrike" kern="1200" baseline="0" dirty="0" smtClean="0">
                          <a:solidFill>
                            <a:srgbClr val="003299"/>
                          </a:solidFill>
                          <a:latin typeface="+mn-lt"/>
                          <a:ea typeface="+mn-ea"/>
                          <a:cs typeface="+mn-cs"/>
                        </a:rPr>
                        <a:t>’ reserves) affects asset price formation, collateral valuation, money market functioning and monetary policy space</a:t>
                      </a:r>
                      <a:endParaRPr lang="en-GB" sz="1100" b="0" i="0" u="none" strike="noStrike" kern="1200" baseline="0" dirty="0" smtClean="0">
                        <a:solidFill>
                          <a:srgbClr val="0032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024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i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Monetary policy operations</a:t>
                      </a:r>
                    </a:p>
                    <a:p>
                      <a:pPr marL="0" algn="l" defTabSz="914400" rtl="0" eaLnBrk="1" latinLnBrk="0" hangingPunct="1"/>
                      <a:endParaRPr lang="en-GB" sz="1100" i="0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 smtClean="0">
                          <a:solidFill>
                            <a:srgbClr val="003299"/>
                          </a:solidFill>
                          <a:latin typeface="+mn-lt"/>
                          <a:ea typeface="+mn-ea"/>
                          <a:cs typeface="+mn-cs"/>
                        </a:rPr>
                        <a:t>Smaller </a:t>
                      </a:r>
                      <a:r>
                        <a:rPr lang="en-US" sz="1100" b="0" i="0" u="none" strike="noStrike" kern="1200" baseline="0" dirty="0" err="1" smtClean="0">
                          <a:solidFill>
                            <a:srgbClr val="003299"/>
                          </a:solidFill>
                          <a:latin typeface="+mn-lt"/>
                          <a:ea typeface="+mn-ea"/>
                          <a:cs typeface="+mn-cs"/>
                        </a:rPr>
                        <a:t>Eurosystem</a:t>
                      </a:r>
                      <a:r>
                        <a:rPr lang="en-US" sz="1100" b="0" i="0" u="none" strike="noStrike" kern="1200" baseline="0" dirty="0" smtClean="0">
                          <a:solidFill>
                            <a:srgbClr val="003299"/>
                          </a:solidFill>
                          <a:latin typeface="+mn-lt"/>
                          <a:ea typeface="+mn-ea"/>
                          <a:cs typeface="+mn-cs"/>
                        </a:rPr>
                        <a:t> balance sheet and less </a:t>
                      </a:r>
                      <a:r>
                        <a:rPr lang="en-US" sz="1100" b="0" i="0" u="none" strike="noStrike" kern="1200" baseline="0" dirty="0" err="1" smtClean="0">
                          <a:solidFill>
                            <a:srgbClr val="003299"/>
                          </a:solidFill>
                          <a:latin typeface="+mn-lt"/>
                          <a:ea typeface="+mn-ea"/>
                          <a:cs typeface="+mn-cs"/>
                        </a:rPr>
                        <a:t>seigniorage</a:t>
                      </a:r>
                      <a:r>
                        <a:rPr lang="en-US" sz="1100" b="0" i="0" u="none" strike="noStrike" kern="1200" baseline="0" dirty="0" smtClean="0">
                          <a:solidFill>
                            <a:srgbClr val="003299"/>
                          </a:solidFill>
                          <a:latin typeface="+mn-lt"/>
                          <a:ea typeface="+mn-ea"/>
                          <a:cs typeface="+mn-cs"/>
                        </a:rPr>
                        <a:t> income, scarcity of eligible assets for central bank policy operations such as asset purchases and open market operations</a:t>
                      </a:r>
                      <a:endParaRPr lang="en-GB" sz="1100" b="0" i="0" u="none" strike="noStrike" kern="1200" baseline="0" dirty="0" smtClean="0">
                        <a:solidFill>
                          <a:srgbClr val="0032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426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1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69253" y="411163"/>
            <a:ext cx="8194675" cy="635000"/>
          </a:xfrm>
        </p:spPr>
        <p:txBody>
          <a:bodyPr/>
          <a:lstStyle/>
          <a:p>
            <a:r>
              <a:rPr lang="en-GB" altLang="en-US" dirty="0"/>
              <a:t>Implications of </a:t>
            </a:r>
            <a:r>
              <a:rPr lang="en-GB" altLang="en-US" dirty="0" smtClean="0"/>
              <a:t>stablecoins on central bank tasks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2456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320B71-EC71-4A7E-8C8A-9C555B387A1C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986480"/>
              </p:ext>
            </p:extLst>
          </p:nvPr>
        </p:nvGraphicFramePr>
        <p:xfrm>
          <a:off x="314488" y="1022804"/>
          <a:ext cx="8562470" cy="342610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21932"/>
                <a:gridCol w="3520269"/>
                <a:gridCol w="3520269"/>
              </a:tblGrid>
              <a:tr h="340130">
                <a:tc gridSpan="3"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solidFill>
                            <a:schemeClr val="bg1"/>
                          </a:solidFill>
                        </a:rPr>
                        <a:t>Financial</a:t>
                      </a:r>
                      <a:r>
                        <a:rPr lang="en-GB" sz="1600" b="0" baseline="0" dirty="0" smtClean="0">
                          <a:solidFill>
                            <a:schemeClr val="bg1"/>
                          </a:solidFill>
                        </a:rPr>
                        <a:t> stability</a:t>
                      </a:r>
                      <a:endParaRPr lang="en-GB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003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25655">
                <a:tc>
                  <a:txBody>
                    <a:bodyPr/>
                    <a:lstStyle/>
                    <a:p>
                      <a:pPr algn="l"/>
                      <a:endParaRPr lang="en-GB" sz="1200" b="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003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GB" sz="1200" b="0" i="1" u="none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payment method </a:t>
                      </a:r>
                      <a:br>
                        <a:rPr lang="en-GB" sz="1200" b="0" i="1" u="none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200" b="0" i="1" u="none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</a:t>
                      </a:r>
                      <a:r>
                        <a:rPr lang="en-GB" sz="1200" b="0" i="1" u="none" kern="1200" baseline="300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lang="en-GB" sz="1200" b="0" i="1" u="none" kern="1200" baseline="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0" i="1" u="none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scenario)</a:t>
                      </a:r>
                      <a:endParaRPr lang="en-GB" sz="1200" b="0" i="1" u="none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1" u="none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store of value </a:t>
                      </a:r>
                      <a:br>
                        <a:rPr lang="en-GB" sz="1200" b="0" i="1" u="none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200" b="0" i="1" u="none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</a:t>
                      </a:r>
                      <a:r>
                        <a:rPr lang="en-GB" sz="1200" b="0" i="1" u="none" kern="1200" baseline="300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GB" sz="1200" b="0" i="1" u="none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scenario)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813">
                <a:tc>
                  <a:txBody>
                    <a:bodyPr/>
                    <a:lstStyle/>
                    <a:p>
                      <a:pPr algn="l"/>
                      <a:r>
                        <a:rPr lang="en-GB" sz="1200" b="0" dirty="0" smtClean="0">
                          <a:solidFill>
                            <a:schemeClr val="tx2"/>
                          </a:solidFill>
                        </a:rPr>
                        <a:t>Liquidity</a:t>
                      </a:r>
                      <a:r>
                        <a:rPr lang="en-GB" sz="1200" b="0" baseline="0" dirty="0" smtClean="0">
                          <a:solidFill>
                            <a:schemeClr val="tx2"/>
                          </a:solidFill>
                        </a:rPr>
                        <a:t> run</a:t>
                      </a:r>
                      <a:endParaRPr lang="en-GB" sz="1200" b="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Depending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on the stablecoin design, its value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may be exposed to risks inherent in non-zero risk investments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Liquidity runs could occur:</a:t>
                      </a:r>
                    </a:p>
                    <a:p>
                      <a:pPr marL="358775" marR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in the absence of fixed-value redemption guarantees, if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end users </a:t>
                      </a: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realise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 that collateral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assets are losing value</a:t>
                      </a:r>
                    </a:p>
                    <a:p>
                      <a:pPr marL="358775" indent="-176213" algn="l">
                        <a:buFontTx/>
                        <a:buChar char="-"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even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if the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arrangement guarantees a fixed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value, in the event of e.g. cyber-attack/operational issuer</a:t>
                      </a:r>
                      <a:endParaRPr lang="en-GB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Substantial redemptions of stablecoins could be amplified to the extent that end users misconceive stablecoin holdings as a substitute of bank deposits</a:t>
                      </a:r>
                      <a:endParaRPr lang="en-GB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813">
                <a:tc>
                  <a:txBody>
                    <a:bodyPr/>
                    <a:lstStyle/>
                    <a:p>
                      <a:pPr algn="l"/>
                      <a:r>
                        <a:rPr lang="en-GB" sz="1200" b="0" dirty="0" smtClean="0">
                          <a:solidFill>
                            <a:schemeClr val="tx2"/>
                          </a:solidFill>
                        </a:rPr>
                        <a:t>Contagion effects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the event of a run, the liquidation of assets to cover redemptions could have negative contagion effects on the financial system, particularly debt markets where the stablecoin initiative plays a role as significant investor and banks (through multiple channels) </a:t>
                      </a:r>
                      <a:endParaRPr lang="en-GB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lassification"/>
          <p:cNvSpPr txBox="1">
            <a:spLocks noChangeArrowheads="1"/>
          </p:cNvSpPr>
          <p:nvPr/>
        </p:nvSpPr>
        <p:spPr bwMode="auto">
          <a:xfrm>
            <a:off x="6875463" y="95250"/>
            <a:ext cx="19081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buClr>
                <a:schemeClr val="tx2"/>
              </a:buClr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</a:pPr>
            <a:r>
              <a:rPr lang="en-GB" altLang="en-US" sz="700" b="1" dirty="0" smtClean="0"/>
              <a:t>ECB-PUBLIC</a:t>
            </a:r>
            <a:endParaRPr lang="en-GB" altLang="en-US" sz="700" b="1" dirty="0"/>
          </a:p>
        </p:txBody>
      </p:sp>
      <p:sp>
        <p:nvSpPr>
          <p:cNvPr id="9" name="DocumentStatus"/>
          <p:cNvSpPr txBox="1">
            <a:spLocks noChangeArrowheads="1"/>
          </p:cNvSpPr>
          <p:nvPr/>
        </p:nvSpPr>
        <p:spPr bwMode="auto">
          <a:xfrm>
            <a:off x="6875463" y="234950"/>
            <a:ext cx="19081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buClr>
                <a:schemeClr val="tx2"/>
              </a:buClr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</a:pPr>
            <a:r>
              <a:rPr lang="en-GB" altLang="en-US" sz="700" b="1" smtClean="0"/>
              <a:t>UPDATABLE</a:t>
            </a:r>
            <a:endParaRPr lang="en-GB" altLang="en-US" sz="700" b="1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369253" y="411163"/>
            <a:ext cx="8194675" cy="635000"/>
          </a:xfrm>
        </p:spPr>
        <p:txBody>
          <a:bodyPr/>
          <a:lstStyle/>
          <a:p>
            <a:r>
              <a:rPr lang="en-GB" altLang="en-US" dirty="0"/>
              <a:t>Implications of </a:t>
            </a:r>
            <a:r>
              <a:rPr lang="en-GB" altLang="en-US" dirty="0" smtClean="0"/>
              <a:t>stablecoins on central bank tasks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9705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320B71-EC71-4A7E-8C8A-9C555B387A1C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396822"/>
              </p:ext>
            </p:extLst>
          </p:nvPr>
        </p:nvGraphicFramePr>
        <p:xfrm>
          <a:off x="314488" y="1153900"/>
          <a:ext cx="8593292" cy="342610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81012"/>
                <a:gridCol w="4777740"/>
                <a:gridCol w="2034540"/>
              </a:tblGrid>
              <a:tr h="340130">
                <a:tc gridSpan="3">
                  <a:txBody>
                    <a:bodyPr/>
                    <a:lstStyle/>
                    <a:p>
                      <a:pPr algn="ctr"/>
                      <a:r>
                        <a:rPr lang="en-GB" sz="1600" b="0" dirty="0" smtClean="0">
                          <a:solidFill>
                            <a:schemeClr val="bg1"/>
                          </a:solidFill>
                        </a:rPr>
                        <a:t>Payments and market infrastructures</a:t>
                      </a:r>
                      <a:endParaRPr lang="en-GB" sz="1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rgbClr val="003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25655">
                <a:tc>
                  <a:txBody>
                    <a:bodyPr/>
                    <a:lstStyle/>
                    <a:p>
                      <a:pPr lvl="0" algn="ctr"/>
                      <a:endParaRPr lang="en-GB" sz="1200" b="1" i="0" u="none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>
                    <a:lnT w="12700" cap="flat" cmpd="sng" algn="ctr">
                      <a:solidFill>
                        <a:srgbClr val="0032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2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GB" sz="1200" b="0" i="1" u="none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payment method </a:t>
                      </a:r>
                      <a:br>
                        <a:rPr lang="en-GB" sz="1200" b="0" i="1" u="none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200" b="0" i="1" u="none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</a:t>
                      </a:r>
                      <a:r>
                        <a:rPr lang="en-GB" sz="1200" b="0" i="1" u="none" kern="1200" baseline="300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lang="en-GB" sz="1200" b="0" i="1" u="none" kern="1200" baseline="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0" i="1" u="none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scenario)</a:t>
                      </a:r>
                      <a:endParaRPr lang="en-GB" sz="1200" b="0" i="1" u="none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1" u="none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Alternative store of value </a:t>
                      </a:r>
                      <a:br>
                        <a:rPr lang="en-GB" sz="1200" b="0" i="1" u="none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200" b="0" i="1" u="none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</a:t>
                      </a:r>
                      <a:r>
                        <a:rPr lang="en-GB" sz="1200" b="0" i="1" u="none" kern="1200" baseline="300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GB" sz="1200" b="0" i="1" u="none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scenario)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4995">
                <a:tc>
                  <a:txBody>
                    <a:bodyPr/>
                    <a:lstStyle/>
                    <a:p>
                      <a:pPr algn="l"/>
                      <a:r>
                        <a:rPr lang="en-GB" sz="1200" b="0" dirty="0" smtClean="0">
                          <a:solidFill>
                            <a:schemeClr val="tx2"/>
                          </a:solidFill>
                        </a:rPr>
                        <a:t>Risks</a:t>
                      </a:r>
                      <a:r>
                        <a:rPr lang="en-GB" sz="1200" b="0" baseline="0" dirty="0" smtClean="0">
                          <a:solidFill>
                            <a:schemeClr val="tx2"/>
                          </a:solidFill>
                        </a:rPr>
                        <a:t> posed by stablecoins in their transfer function</a:t>
                      </a:r>
                      <a:endParaRPr lang="en-GB" sz="1200" b="0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Multiplicity of functions and entities involved raises questions around governance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 of DLT entails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both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potential benefits and drawbacks of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distributed setups (e.g.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terms of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operational reliability,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resilience).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a cross-jurisdictional context and/or on a global scale, heightened legal risks may arise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813">
                <a:tc>
                  <a:txBody>
                    <a:bodyPr/>
                    <a:lstStyle/>
                    <a:p>
                      <a:pPr algn="l"/>
                      <a:r>
                        <a:rPr lang="en-GB" sz="1200" b="0" dirty="0" smtClean="0">
                          <a:solidFill>
                            <a:schemeClr val="tx2"/>
                          </a:solidFill>
                        </a:rPr>
                        <a:t>Implications for</a:t>
                      </a:r>
                      <a:r>
                        <a:rPr lang="en-GB" sz="1200" b="0" baseline="0" dirty="0" smtClean="0">
                          <a:solidFill>
                            <a:schemeClr val="tx2"/>
                          </a:solidFill>
                        </a:rPr>
                        <a:t> the r</a:t>
                      </a:r>
                      <a:r>
                        <a:rPr lang="en-GB" sz="1200" b="0" dirty="0" smtClean="0">
                          <a:solidFill>
                            <a:schemeClr val="tx2"/>
                          </a:solidFill>
                        </a:rPr>
                        <a:t>etail payments market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Current European and global retail payments landscape could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be altered. Europe’s dependence on global players might increase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Integration with consumer platforms to </a:t>
                      </a:r>
                      <a:r>
                        <a:rPr lang="en-US" sz="1200" b="0" baseline="0" dirty="0" err="1" smtClean="0">
                          <a:solidFill>
                            <a:schemeClr val="tx1"/>
                          </a:solidFill>
                        </a:rPr>
                        <a:t>maximise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user convenience and expedite take-up (e.g. through incentives) might affect the level playing field in payment services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EU market fragmentation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and lack of interoperability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lassification"/>
          <p:cNvSpPr txBox="1">
            <a:spLocks noChangeArrowheads="1"/>
          </p:cNvSpPr>
          <p:nvPr/>
        </p:nvSpPr>
        <p:spPr bwMode="auto">
          <a:xfrm>
            <a:off x="6875463" y="95250"/>
            <a:ext cx="19081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buClr>
                <a:schemeClr val="tx2"/>
              </a:buClr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</a:pPr>
            <a:r>
              <a:rPr lang="en-GB" altLang="en-US" sz="700" b="1" dirty="0" smtClean="0"/>
              <a:t>ECB-PUBLIC</a:t>
            </a:r>
            <a:endParaRPr lang="en-GB" altLang="en-US" sz="700" b="1" dirty="0"/>
          </a:p>
        </p:txBody>
      </p:sp>
      <p:sp>
        <p:nvSpPr>
          <p:cNvPr id="9" name="DocumentStatus"/>
          <p:cNvSpPr txBox="1">
            <a:spLocks noChangeArrowheads="1"/>
          </p:cNvSpPr>
          <p:nvPr/>
        </p:nvSpPr>
        <p:spPr bwMode="auto">
          <a:xfrm>
            <a:off x="6875463" y="234950"/>
            <a:ext cx="19081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30000"/>
              </a:spcBef>
              <a:buClr>
                <a:schemeClr val="tx2"/>
              </a:buClr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Times" pitchFamily="18" charset="0"/>
              <a:defRPr sz="1600" i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</a:pPr>
            <a:r>
              <a:rPr lang="en-GB" altLang="en-US" sz="700" b="1" smtClean="0"/>
              <a:t>UPDATABLE</a:t>
            </a:r>
            <a:endParaRPr lang="en-GB" altLang="en-US" sz="700" b="1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369253" y="411163"/>
            <a:ext cx="8194675" cy="635000"/>
          </a:xfrm>
        </p:spPr>
        <p:txBody>
          <a:bodyPr/>
          <a:lstStyle/>
          <a:p>
            <a:r>
              <a:rPr lang="en-GB" altLang="en-US" dirty="0"/>
              <a:t>Implications of </a:t>
            </a:r>
            <a:r>
              <a:rPr lang="en-GB" altLang="en-US" dirty="0" smtClean="0"/>
              <a:t>stablecoins on central bank tasks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6850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1_ASSOC" val="-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2" val="-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3" val="-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1" val="-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2_ASSOC" val="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3_ASSOC" val="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2" val="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3" val="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2" val="-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2" val="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2" val="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2_ASSOC" val="-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2" val="-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1_ASSOC" val="-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2_ASSOC" val="-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3_ASSOC" val="-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2" val="-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3" val="-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1" val="-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1_ASSOC" val="-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2_ASSOC" val="-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3_ASSOC" val="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3_ASSOC" val="-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2" val="-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3" val="-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1" val="-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2_ASSOC" val="-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3_ASSOC" val="-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2" val="-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3" val="-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2" val="-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2" val="-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2" val="-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2" val="-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2" val="-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1_ASSOC" val="-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1" val="-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2_ASSOC" val="-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2" val="-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2_ASSOC" val="-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3_ASSOC" val="-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2" val="-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3" val="-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3" val="-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1" val="-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1_ASSOC" val="-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2_ASSOC" val="-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_3_ASSOC" val="-1"/>
</p:tagLst>
</file>

<file path=ppt/theme/theme1.xml><?xml version="1.0" encoding="utf-8"?>
<a:theme xmlns:a="http://schemas.openxmlformats.org/drawingml/2006/main" name="ECB Default 16x9">
  <a:themeElements>
    <a:clrScheme name="___FINAL___ECB___">
      <a:dk1>
        <a:srgbClr val="585858"/>
      </a:dk1>
      <a:lt1>
        <a:srgbClr val="FFFFFF"/>
      </a:lt1>
      <a:dk2>
        <a:srgbClr val="003399"/>
      </a:dk2>
      <a:lt2>
        <a:srgbClr val="BEBEBE"/>
      </a:lt2>
      <a:accent1>
        <a:srgbClr val="003399"/>
      </a:accent1>
      <a:accent2>
        <a:srgbClr val="4078B8"/>
      </a:accent2>
      <a:accent3>
        <a:srgbClr val="AF7598"/>
      </a:accent3>
      <a:accent4>
        <a:srgbClr val="682E32"/>
      </a:accent4>
      <a:accent5>
        <a:srgbClr val="EAC568"/>
      </a:accent5>
      <a:accent6>
        <a:srgbClr val="77B37F"/>
      </a:accent6>
      <a:hlink>
        <a:srgbClr val="5FA3DB"/>
      </a:hlink>
      <a:folHlink>
        <a:srgbClr val="A50021"/>
      </a:folHlink>
    </a:clrScheme>
    <a:fontScheme name="5_Leere Präsentation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64" charset="-128"/>
          </a:defRPr>
        </a:defPPr>
      </a:lstStyle>
    </a:lnDef>
  </a:objectDefaults>
  <a:extraClrSchemeLst>
    <a:extraClrScheme>
      <a:clrScheme name="5_Leere Präsentation 1">
        <a:dk1>
          <a:srgbClr val="585858"/>
        </a:dk1>
        <a:lt1>
          <a:srgbClr val="FFFFFF"/>
        </a:lt1>
        <a:dk2>
          <a:srgbClr val="003399"/>
        </a:dk2>
        <a:lt2>
          <a:srgbClr val="BEBEBE"/>
        </a:lt2>
        <a:accent1>
          <a:srgbClr val="4078B8"/>
        </a:accent1>
        <a:accent2>
          <a:srgbClr val="000066"/>
        </a:accent2>
        <a:accent3>
          <a:srgbClr val="FFFFFF"/>
        </a:accent3>
        <a:accent4>
          <a:srgbClr val="4A4A4A"/>
        </a:accent4>
        <a:accent5>
          <a:srgbClr val="AFBED8"/>
        </a:accent5>
        <a:accent6>
          <a:srgbClr val="00005C"/>
        </a:accent6>
        <a:hlink>
          <a:srgbClr val="008080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PT_Template_16x9_ECB">
  <a:themeElements>
    <a:clrScheme name="___FINAL___ECB___">
      <a:dk1>
        <a:srgbClr val="585858"/>
      </a:dk1>
      <a:lt1>
        <a:srgbClr val="FFFFFF"/>
      </a:lt1>
      <a:dk2>
        <a:srgbClr val="003399"/>
      </a:dk2>
      <a:lt2>
        <a:srgbClr val="BEBEBE"/>
      </a:lt2>
      <a:accent1>
        <a:srgbClr val="003399"/>
      </a:accent1>
      <a:accent2>
        <a:srgbClr val="4078B8"/>
      </a:accent2>
      <a:accent3>
        <a:srgbClr val="AF7598"/>
      </a:accent3>
      <a:accent4>
        <a:srgbClr val="682E32"/>
      </a:accent4>
      <a:accent5>
        <a:srgbClr val="EAC568"/>
      </a:accent5>
      <a:accent6>
        <a:srgbClr val="77B37F"/>
      </a:accent6>
      <a:hlink>
        <a:srgbClr val="5FA3DB"/>
      </a:hlink>
      <a:folHlink>
        <a:srgbClr val="A50021"/>
      </a:folHlink>
    </a:clrScheme>
    <a:fontScheme name="5_Leere Präsentation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-64" charset="-128"/>
          </a:defRPr>
        </a:defPPr>
      </a:lstStyle>
    </a:lnDef>
  </a:objectDefaults>
  <a:extraClrSchemeLst>
    <a:extraClrScheme>
      <a:clrScheme name="5_Leere Präsentation 1">
        <a:dk1>
          <a:srgbClr val="585858"/>
        </a:dk1>
        <a:lt1>
          <a:srgbClr val="FFFFFF"/>
        </a:lt1>
        <a:dk2>
          <a:srgbClr val="003399"/>
        </a:dk2>
        <a:lt2>
          <a:srgbClr val="BEBEBE"/>
        </a:lt2>
        <a:accent1>
          <a:srgbClr val="4078B8"/>
        </a:accent1>
        <a:accent2>
          <a:srgbClr val="000066"/>
        </a:accent2>
        <a:accent3>
          <a:srgbClr val="FFFFFF"/>
        </a:accent3>
        <a:accent4>
          <a:srgbClr val="4A4A4A"/>
        </a:accent4>
        <a:accent5>
          <a:srgbClr val="AFBED8"/>
        </a:accent5>
        <a:accent6>
          <a:srgbClr val="00005C"/>
        </a:accent6>
        <a:hlink>
          <a:srgbClr val="008080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2599</TotalTime>
  <Words>1407</Words>
  <Application>Microsoft Office PowerPoint</Application>
  <PresentationFormat>On-screen Show (16:9)</PresentationFormat>
  <Paragraphs>189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ECB Default 16x9</vt:lpstr>
      <vt:lpstr>PPT_Template_16x9_ECB</vt:lpstr>
      <vt:lpstr>Developments in Crypto-Assets Policy and Regulation</vt:lpstr>
      <vt:lpstr>Overview</vt:lpstr>
      <vt:lpstr>Classification of assets</vt:lpstr>
      <vt:lpstr>Focus on stablecoins: ECB taxonomy</vt:lpstr>
      <vt:lpstr>ECB risk assessment: crypto-assets vs stablecoins</vt:lpstr>
      <vt:lpstr>Implications of stablecoins depend on the scenario</vt:lpstr>
      <vt:lpstr>Implications of stablecoins on central bank tasks</vt:lpstr>
      <vt:lpstr>Implications of stablecoins on central bank tasks</vt:lpstr>
      <vt:lpstr>Implications of stablecoins on central bank tasks</vt:lpstr>
      <vt:lpstr>Need for regulation and oversight to manage risks</vt:lpstr>
      <vt:lpstr>Eurosystem oversight frameworks</vt:lpstr>
      <vt:lpstr>Concluding remarks</vt:lpstr>
    </vt:vector>
  </TitlesOfParts>
  <Company>European Central Bank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background title slide</dc:title>
  <dc:creator>Kourentas, Foivos</dc:creator>
  <cp:lastModifiedBy>Chimienti, Maria Teresa</cp:lastModifiedBy>
  <cp:revision>103</cp:revision>
  <dcterms:created xsi:type="dcterms:W3CDTF">2020-06-10T15:42:46Z</dcterms:created>
  <dcterms:modified xsi:type="dcterms:W3CDTF">2020-10-22T10:17:13Z</dcterms:modified>
</cp:coreProperties>
</file>