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2">
  <p:sldMasterIdLst>
    <p:sldMasterId id="2147483649" r:id="rId1"/>
    <p:sldMasterId id="2147483650" r:id="rId2"/>
  </p:sldMasterIdLst>
  <p:notesMasterIdLst>
    <p:notesMasterId r:id="rId35"/>
  </p:notesMasterIdLst>
  <p:sldIdLst>
    <p:sldId id="597" r:id="rId3"/>
    <p:sldId id="890" r:id="rId4"/>
    <p:sldId id="889" r:id="rId5"/>
    <p:sldId id="888" r:id="rId6"/>
    <p:sldId id="894" r:id="rId7"/>
    <p:sldId id="916" r:id="rId8"/>
    <p:sldId id="892" r:id="rId9"/>
    <p:sldId id="912" r:id="rId10"/>
    <p:sldId id="913" r:id="rId11"/>
    <p:sldId id="914" r:id="rId12"/>
    <p:sldId id="917" r:id="rId13"/>
    <p:sldId id="927" r:id="rId14"/>
    <p:sldId id="918" r:id="rId15"/>
    <p:sldId id="919" r:id="rId16"/>
    <p:sldId id="920" r:id="rId17"/>
    <p:sldId id="921" r:id="rId18"/>
    <p:sldId id="924" r:id="rId19"/>
    <p:sldId id="935" r:id="rId20"/>
    <p:sldId id="933" r:id="rId21"/>
    <p:sldId id="922" r:id="rId22"/>
    <p:sldId id="923" r:id="rId23"/>
    <p:sldId id="934" r:id="rId24"/>
    <p:sldId id="879" r:id="rId25"/>
    <p:sldId id="926" r:id="rId26"/>
    <p:sldId id="925" r:id="rId27"/>
    <p:sldId id="928" r:id="rId28"/>
    <p:sldId id="929" r:id="rId29"/>
    <p:sldId id="930" r:id="rId30"/>
    <p:sldId id="931" r:id="rId31"/>
    <p:sldId id="881" r:id="rId32"/>
    <p:sldId id="261" r:id="rId33"/>
    <p:sldId id="865" r:id="rId34"/>
  </p:sldIdLst>
  <p:sldSz cx="9144000" cy="5143500" type="screen16x9"/>
  <p:notesSz cx="6858000" cy="9144000"/>
  <p:defaultTextStyle>
    <a:defPPr>
      <a:defRPr lang="lt-LT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D43721"/>
    <a:srgbClr val="008B91"/>
    <a:srgbClr val="767878"/>
    <a:srgbClr val="701139"/>
    <a:srgbClr val="4F5150"/>
    <a:srgbClr val="3B3D3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/>
    <p:restoredTop sz="96684" autoAdjust="0"/>
  </p:normalViewPr>
  <p:slideViewPr>
    <p:cSldViewPr>
      <p:cViewPr varScale="1">
        <p:scale>
          <a:sx n="86" d="100"/>
          <a:sy n="86" d="100"/>
        </p:scale>
        <p:origin x="744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-28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9B1B4E-B4E2-4B11-80A2-47D473117529}" type="doc">
      <dgm:prSet loTypeId="urn:microsoft.com/office/officeart/2005/8/layout/radial3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71511CC-FD4C-494F-830F-1804C1582390}">
      <dgm:prSet phldrT="[Text]"/>
      <dgm:spPr/>
      <dgm:t>
        <a:bodyPr/>
        <a:lstStyle/>
        <a:p>
          <a:r>
            <a:rPr lang="fr-LU" dirty="0" smtClean="0"/>
            <a:t>GSC</a:t>
          </a:r>
          <a:endParaRPr lang="en-US" dirty="0"/>
        </a:p>
      </dgm:t>
    </dgm:pt>
    <dgm:pt modelId="{E4437B13-1116-4FF3-B6B6-E46930F787D6}" type="parTrans" cxnId="{8BF821D7-3201-417A-97B2-A2F067212670}">
      <dgm:prSet/>
      <dgm:spPr/>
      <dgm:t>
        <a:bodyPr/>
        <a:lstStyle/>
        <a:p>
          <a:endParaRPr lang="en-US"/>
        </a:p>
      </dgm:t>
    </dgm:pt>
    <dgm:pt modelId="{AD405C48-625A-4B48-8876-FB1D3ABADC78}" type="sibTrans" cxnId="{8BF821D7-3201-417A-97B2-A2F067212670}">
      <dgm:prSet/>
      <dgm:spPr/>
      <dgm:t>
        <a:bodyPr/>
        <a:lstStyle/>
        <a:p>
          <a:endParaRPr lang="en-US"/>
        </a:p>
      </dgm:t>
    </dgm:pt>
    <dgm:pt modelId="{B2516522-559C-4ADA-9247-789510E19D54}">
      <dgm:prSet phldrT="[Text]"/>
      <dgm:spPr/>
      <dgm:t>
        <a:bodyPr/>
        <a:lstStyle/>
        <a:p>
          <a:r>
            <a:rPr lang="fr-LU" dirty="0" err="1" smtClean="0"/>
            <a:t>Market</a:t>
          </a:r>
          <a:r>
            <a:rPr lang="fr-LU" dirty="0" smtClean="0"/>
            <a:t> </a:t>
          </a:r>
          <a:r>
            <a:rPr lang="fr-LU" dirty="0" err="1" smtClean="0"/>
            <a:t>Integrity</a:t>
          </a:r>
          <a:endParaRPr lang="en-US" dirty="0"/>
        </a:p>
      </dgm:t>
    </dgm:pt>
    <dgm:pt modelId="{B05C8044-0D0C-45D8-9D94-EE32D5CD02D8}" type="parTrans" cxnId="{609E797A-79DD-4BB3-B747-54B30B651EF3}">
      <dgm:prSet/>
      <dgm:spPr/>
      <dgm:t>
        <a:bodyPr/>
        <a:lstStyle/>
        <a:p>
          <a:endParaRPr lang="en-US"/>
        </a:p>
      </dgm:t>
    </dgm:pt>
    <dgm:pt modelId="{C891C9FD-F724-423F-B6B8-8BA3FB8638AC}" type="sibTrans" cxnId="{609E797A-79DD-4BB3-B747-54B30B651EF3}">
      <dgm:prSet/>
      <dgm:spPr/>
      <dgm:t>
        <a:bodyPr/>
        <a:lstStyle/>
        <a:p>
          <a:endParaRPr lang="en-US"/>
        </a:p>
      </dgm:t>
    </dgm:pt>
    <dgm:pt modelId="{68302512-B773-4AEB-B0A6-02094A5BC215}">
      <dgm:prSet phldrT="[Text]"/>
      <dgm:spPr/>
      <dgm:t>
        <a:bodyPr/>
        <a:lstStyle/>
        <a:p>
          <a:r>
            <a:rPr lang="fr-LU" dirty="0" smtClean="0"/>
            <a:t>Financial </a:t>
          </a:r>
          <a:r>
            <a:rPr lang="fr-LU" dirty="0" err="1" smtClean="0"/>
            <a:t>Stability</a:t>
          </a:r>
          <a:endParaRPr lang="en-US" dirty="0"/>
        </a:p>
      </dgm:t>
    </dgm:pt>
    <dgm:pt modelId="{FE8CD927-C16F-43C5-B443-E1E679612CFB}" type="parTrans" cxnId="{923BA352-88BF-4182-8EAD-7A29D6F98130}">
      <dgm:prSet/>
      <dgm:spPr/>
      <dgm:t>
        <a:bodyPr/>
        <a:lstStyle/>
        <a:p>
          <a:endParaRPr lang="en-US"/>
        </a:p>
      </dgm:t>
    </dgm:pt>
    <dgm:pt modelId="{395126EF-56E2-46C6-860B-3D692E768A17}" type="sibTrans" cxnId="{923BA352-88BF-4182-8EAD-7A29D6F98130}">
      <dgm:prSet/>
      <dgm:spPr/>
      <dgm:t>
        <a:bodyPr/>
        <a:lstStyle/>
        <a:p>
          <a:endParaRPr lang="en-US"/>
        </a:p>
      </dgm:t>
    </dgm:pt>
    <dgm:pt modelId="{12A2FF87-8525-4765-8C7A-EB5AE1AEB636}">
      <dgm:prSet phldrT="[Text]"/>
      <dgm:spPr/>
      <dgm:t>
        <a:bodyPr/>
        <a:lstStyle/>
        <a:p>
          <a:r>
            <a:rPr lang="fr-LU" i="1" u="sng" dirty="0" err="1" smtClean="0"/>
            <a:t>Market</a:t>
          </a:r>
          <a:r>
            <a:rPr lang="fr-LU" i="1" u="sng" dirty="0" smtClean="0"/>
            <a:t> </a:t>
          </a:r>
          <a:r>
            <a:rPr lang="fr-LU" i="1" u="sng" dirty="0" err="1" smtClean="0"/>
            <a:t>Efficiency</a:t>
          </a:r>
          <a:r>
            <a:rPr lang="fr-LU" i="1" u="sng" dirty="0" smtClean="0"/>
            <a:t>?</a:t>
          </a:r>
          <a:endParaRPr lang="en-US" i="1" u="sng" dirty="0"/>
        </a:p>
      </dgm:t>
    </dgm:pt>
    <dgm:pt modelId="{D64ACB0F-238A-4451-BE2E-C34755F74AC8}" type="parTrans" cxnId="{19DF49FA-4B15-463A-BD27-79A7E6E0DDB3}">
      <dgm:prSet/>
      <dgm:spPr/>
      <dgm:t>
        <a:bodyPr/>
        <a:lstStyle/>
        <a:p>
          <a:endParaRPr lang="en-US"/>
        </a:p>
      </dgm:t>
    </dgm:pt>
    <dgm:pt modelId="{9BC1900D-39DD-4C46-8B89-C717B78A1A9B}" type="sibTrans" cxnId="{19DF49FA-4B15-463A-BD27-79A7E6E0DDB3}">
      <dgm:prSet/>
      <dgm:spPr/>
      <dgm:t>
        <a:bodyPr/>
        <a:lstStyle/>
        <a:p>
          <a:endParaRPr lang="en-US"/>
        </a:p>
      </dgm:t>
    </dgm:pt>
    <dgm:pt modelId="{1D1F5C76-6759-4312-BEC5-2CDE314DCE65}">
      <dgm:prSet phldrT="[Text]"/>
      <dgm:spPr/>
      <dgm:t>
        <a:bodyPr/>
        <a:lstStyle/>
        <a:p>
          <a:r>
            <a:rPr lang="fr-LU" dirty="0" err="1" smtClean="0"/>
            <a:t>Investor</a:t>
          </a:r>
          <a:r>
            <a:rPr lang="fr-LU" dirty="0" smtClean="0"/>
            <a:t> / Client Protection</a:t>
          </a:r>
          <a:endParaRPr lang="en-US" dirty="0"/>
        </a:p>
      </dgm:t>
    </dgm:pt>
    <dgm:pt modelId="{8C704BD6-5F8C-449D-91A7-0D5A4DA34313}" type="parTrans" cxnId="{280551EC-BBC8-4624-A03C-22A59F9C3B3E}">
      <dgm:prSet/>
      <dgm:spPr/>
      <dgm:t>
        <a:bodyPr/>
        <a:lstStyle/>
        <a:p>
          <a:endParaRPr lang="en-US"/>
        </a:p>
      </dgm:t>
    </dgm:pt>
    <dgm:pt modelId="{F13A3BCD-D935-4C90-9FA2-7E90A1AF2BA0}" type="sibTrans" cxnId="{280551EC-BBC8-4624-A03C-22A59F9C3B3E}">
      <dgm:prSet/>
      <dgm:spPr/>
      <dgm:t>
        <a:bodyPr/>
        <a:lstStyle/>
        <a:p>
          <a:endParaRPr lang="en-US"/>
        </a:p>
      </dgm:t>
    </dgm:pt>
    <dgm:pt modelId="{DA6B6A36-62F9-4C14-9E18-FE9BFD446498}" type="pres">
      <dgm:prSet presAssocID="{D59B1B4E-B4E2-4B11-80A2-47D473117529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C4F6A5-4EE9-4DE4-ACA1-2B244D31E987}" type="pres">
      <dgm:prSet presAssocID="{D59B1B4E-B4E2-4B11-80A2-47D473117529}" presName="radial" presStyleCnt="0">
        <dgm:presLayoutVars>
          <dgm:animLvl val="ctr"/>
        </dgm:presLayoutVars>
      </dgm:prSet>
      <dgm:spPr/>
    </dgm:pt>
    <dgm:pt modelId="{28F5F54B-FA8E-4525-9B0F-15E74C3C90BC}" type="pres">
      <dgm:prSet presAssocID="{071511CC-FD4C-494F-830F-1804C1582390}" presName="centerShape" presStyleLbl="vennNode1" presStyleIdx="0" presStyleCnt="5"/>
      <dgm:spPr/>
      <dgm:t>
        <a:bodyPr/>
        <a:lstStyle/>
        <a:p>
          <a:endParaRPr lang="en-US"/>
        </a:p>
      </dgm:t>
    </dgm:pt>
    <dgm:pt modelId="{9B151D17-A840-4ABD-BC9B-FF3ADB8A5BF7}" type="pres">
      <dgm:prSet presAssocID="{B2516522-559C-4ADA-9247-789510E19D54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6F7A05-5D80-435B-941F-B95D0EC7AC81}" type="pres">
      <dgm:prSet presAssocID="{68302512-B773-4AEB-B0A6-02094A5BC215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071F6-25C1-45C2-B063-0847634A8C37}" type="pres">
      <dgm:prSet presAssocID="{12A2FF87-8525-4765-8C7A-EB5AE1AEB636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BD07F7-12FF-41C0-B536-24B02B93C058}" type="pres">
      <dgm:prSet presAssocID="{1D1F5C76-6759-4312-BEC5-2CDE314DCE65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C99579-C0C2-488E-9F58-DE6334F6CF51}" type="presOf" srcId="{B2516522-559C-4ADA-9247-789510E19D54}" destId="{9B151D17-A840-4ABD-BC9B-FF3ADB8A5BF7}" srcOrd="0" destOrd="0" presId="urn:microsoft.com/office/officeart/2005/8/layout/radial3"/>
    <dgm:cxn modelId="{9C96C7F5-C68C-4B99-9EFD-E07D072986E6}" type="presOf" srcId="{D59B1B4E-B4E2-4B11-80A2-47D473117529}" destId="{DA6B6A36-62F9-4C14-9E18-FE9BFD446498}" srcOrd="0" destOrd="0" presId="urn:microsoft.com/office/officeart/2005/8/layout/radial3"/>
    <dgm:cxn modelId="{280551EC-BBC8-4624-A03C-22A59F9C3B3E}" srcId="{071511CC-FD4C-494F-830F-1804C1582390}" destId="{1D1F5C76-6759-4312-BEC5-2CDE314DCE65}" srcOrd="3" destOrd="0" parTransId="{8C704BD6-5F8C-449D-91A7-0D5A4DA34313}" sibTransId="{F13A3BCD-D935-4C90-9FA2-7E90A1AF2BA0}"/>
    <dgm:cxn modelId="{9B0933B5-C082-457F-BB5D-0CB3311B6002}" type="presOf" srcId="{1D1F5C76-6759-4312-BEC5-2CDE314DCE65}" destId="{F7BD07F7-12FF-41C0-B536-24B02B93C058}" srcOrd="0" destOrd="0" presId="urn:microsoft.com/office/officeart/2005/8/layout/radial3"/>
    <dgm:cxn modelId="{923BA352-88BF-4182-8EAD-7A29D6F98130}" srcId="{071511CC-FD4C-494F-830F-1804C1582390}" destId="{68302512-B773-4AEB-B0A6-02094A5BC215}" srcOrd="1" destOrd="0" parTransId="{FE8CD927-C16F-43C5-B443-E1E679612CFB}" sibTransId="{395126EF-56E2-46C6-860B-3D692E768A17}"/>
    <dgm:cxn modelId="{8BF821D7-3201-417A-97B2-A2F067212670}" srcId="{D59B1B4E-B4E2-4B11-80A2-47D473117529}" destId="{071511CC-FD4C-494F-830F-1804C1582390}" srcOrd="0" destOrd="0" parTransId="{E4437B13-1116-4FF3-B6B6-E46930F787D6}" sibTransId="{AD405C48-625A-4B48-8876-FB1D3ABADC78}"/>
    <dgm:cxn modelId="{19DF49FA-4B15-463A-BD27-79A7E6E0DDB3}" srcId="{071511CC-FD4C-494F-830F-1804C1582390}" destId="{12A2FF87-8525-4765-8C7A-EB5AE1AEB636}" srcOrd="2" destOrd="0" parTransId="{D64ACB0F-238A-4451-BE2E-C34755F74AC8}" sibTransId="{9BC1900D-39DD-4C46-8B89-C717B78A1A9B}"/>
    <dgm:cxn modelId="{86633747-A751-4697-9C8C-46CE7F449731}" type="presOf" srcId="{071511CC-FD4C-494F-830F-1804C1582390}" destId="{28F5F54B-FA8E-4525-9B0F-15E74C3C90BC}" srcOrd="0" destOrd="0" presId="urn:microsoft.com/office/officeart/2005/8/layout/radial3"/>
    <dgm:cxn modelId="{FDAF9E2F-493A-498D-8179-B458739C0B53}" type="presOf" srcId="{12A2FF87-8525-4765-8C7A-EB5AE1AEB636}" destId="{E93071F6-25C1-45C2-B063-0847634A8C37}" srcOrd="0" destOrd="0" presId="urn:microsoft.com/office/officeart/2005/8/layout/radial3"/>
    <dgm:cxn modelId="{609E797A-79DD-4BB3-B747-54B30B651EF3}" srcId="{071511CC-FD4C-494F-830F-1804C1582390}" destId="{B2516522-559C-4ADA-9247-789510E19D54}" srcOrd="0" destOrd="0" parTransId="{B05C8044-0D0C-45D8-9D94-EE32D5CD02D8}" sibTransId="{C891C9FD-F724-423F-B6B8-8BA3FB8638AC}"/>
    <dgm:cxn modelId="{CE351309-5EF7-471A-A68B-CB0643864B49}" type="presOf" srcId="{68302512-B773-4AEB-B0A6-02094A5BC215}" destId="{BB6F7A05-5D80-435B-941F-B95D0EC7AC81}" srcOrd="0" destOrd="0" presId="urn:microsoft.com/office/officeart/2005/8/layout/radial3"/>
    <dgm:cxn modelId="{08DBE190-35B8-4C49-978C-E3C267BB5E42}" type="presParOf" srcId="{DA6B6A36-62F9-4C14-9E18-FE9BFD446498}" destId="{0DC4F6A5-4EE9-4DE4-ACA1-2B244D31E987}" srcOrd="0" destOrd="0" presId="urn:microsoft.com/office/officeart/2005/8/layout/radial3"/>
    <dgm:cxn modelId="{240F1CD4-CEC0-442C-A88D-7C2309931F37}" type="presParOf" srcId="{0DC4F6A5-4EE9-4DE4-ACA1-2B244D31E987}" destId="{28F5F54B-FA8E-4525-9B0F-15E74C3C90BC}" srcOrd="0" destOrd="0" presId="urn:microsoft.com/office/officeart/2005/8/layout/radial3"/>
    <dgm:cxn modelId="{A3891EA4-7993-45C2-B404-1555646CCC26}" type="presParOf" srcId="{0DC4F6A5-4EE9-4DE4-ACA1-2B244D31E987}" destId="{9B151D17-A840-4ABD-BC9B-FF3ADB8A5BF7}" srcOrd="1" destOrd="0" presId="urn:microsoft.com/office/officeart/2005/8/layout/radial3"/>
    <dgm:cxn modelId="{671A4B8B-39A2-462C-B4CE-288BA1561BF8}" type="presParOf" srcId="{0DC4F6A5-4EE9-4DE4-ACA1-2B244D31E987}" destId="{BB6F7A05-5D80-435B-941F-B95D0EC7AC81}" srcOrd="2" destOrd="0" presId="urn:microsoft.com/office/officeart/2005/8/layout/radial3"/>
    <dgm:cxn modelId="{101336A9-8135-4B8C-B457-A1E89356A63F}" type="presParOf" srcId="{0DC4F6A5-4EE9-4DE4-ACA1-2B244D31E987}" destId="{E93071F6-25C1-45C2-B063-0847634A8C37}" srcOrd="3" destOrd="0" presId="urn:microsoft.com/office/officeart/2005/8/layout/radial3"/>
    <dgm:cxn modelId="{5A8FD61F-4F73-4793-8A73-A4B118AD4186}" type="presParOf" srcId="{0DC4F6A5-4EE9-4DE4-ACA1-2B244D31E987}" destId="{F7BD07F7-12FF-41C0-B536-24B02B93C058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3329B2-301C-4EA5-B30A-17B6D4E3583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51BC57-3D9C-460F-A2E9-F978739628EB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LU" dirty="0" smtClean="0"/>
            <a:t>Crypto-</a:t>
          </a:r>
          <a:r>
            <a:rPr lang="fr-LU" dirty="0" err="1" smtClean="0"/>
            <a:t>Asset</a:t>
          </a:r>
          <a:endParaRPr lang="en-US" dirty="0"/>
        </a:p>
      </dgm:t>
    </dgm:pt>
    <dgm:pt modelId="{2673C54F-7E81-44F1-A81E-54DA806E5C0D}" type="parTrans" cxnId="{7A589D13-97CF-4159-8DD2-62D36CC34C24}">
      <dgm:prSet/>
      <dgm:spPr/>
      <dgm:t>
        <a:bodyPr/>
        <a:lstStyle/>
        <a:p>
          <a:endParaRPr lang="en-US"/>
        </a:p>
      </dgm:t>
    </dgm:pt>
    <dgm:pt modelId="{ECCBC5DD-B068-4A54-9E9F-66D3BA7D4BA9}" type="sibTrans" cxnId="{7A589D13-97CF-4159-8DD2-62D36CC34C24}">
      <dgm:prSet/>
      <dgm:spPr/>
      <dgm:t>
        <a:bodyPr/>
        <a:lstStyle/>
        <a:p>
          <a:endParaRPr lang="en-US"/>
        </a:p>
      </dgm:t>
    </dgm:pt>
    <dgm:pt modelId="{89C69641-591D-4E5C-9AA5-BBF6A34E218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LU" dirty="0" err="1" smtClean="0"/>
            <a:t>Asset-referenced</a:t>
          </a:r>
          <a:r>
            <a:rPr lang="fr-LU" dirty="0" smtClean="0"/>
            <a:t> </a:t>
          </a:r>
          <a:r>
            <a:rPr lang="fr-LU" dirty="0" err="1" smtClean="0"/>
            <a:t>Token</a:t>
          </a:r>
          <a:r>
            <a:rPr lang="fr-LU" dirty="0" smtClean="0"/>
            <a:t> (III)</a:t>
          </a:r>
          <a:endParaRPr lang="en-US" dirty="0"/>
        </a:p>
      </dgm:t>
    </dgm:pt>
    <dgm:pt modelId="{0ED10DBC-B7F7-434E-8AB2-3A9BFEEAA655}" type="parTrans" cxnId="{9666C982-1DA7-4D85-903D-97FCEDE8D3C0}">
      <dgm:prSet/>
      <dgm:spPr/>
      <dgm:t>
        <a:bodyPr/>
        <a:lstStyle/>
        <a:p>
          <a:endParaRPr lang="en-US"/>
        </a:p>
      </dgm:t>
    </dgm:pt>
    <dgm:pt modelId="{75D8CAD9-A5CF-47AD-80FA-D197F5877A14}" type="sibTrans" cxnId="{9666C982-1DA7-4D85-903D-97FCEDE8D3C0}">
      <dgm:prSet/>
      <dgm:spPr/>
      <dgm:t>
        <a:bodyPr/>
        <a:lstStyle/>
        <a:p>
          <a:endParaRPr lang="en-US"/>
        </a:p>
      </dgm:t>
    </dgm:pt>
    <dgm:pt modelId="{0C0DF699-1624-4284-8307-FB25F144527C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LU" dirty="0" smtClean="0"/>
            <a:t>E-Money </a:t>
          </a:r>
          <a:r>
            <a:rPr lang="fr-LU" dirty="0" err="1" smtClean="0"/>
            <a:t>Token</a:t>
          </a:r>
          <a:r>
            <a:rPr lang="fr-LU" dirty="0" smtClean="0"/>
            <a:t> (IV) </a:t>
          </a:r>
          <a:endParaRPr lang="en-US" dirty="0"/>
        </a:p>
      </dgm:t>
    </dgm:pt>
    <dgm:pt modelId="{52FEC981-7320-4219-BD1B-F4754C6578B5}" type="parTrans" cxnId="{1666A665-3C74-40A5-81AD-334C9F73BDD6}">
      <dgm:prSet/>
      <dgm:spPr/>
      <dgm:t>
        <a:bodyPr/>
        <a:lstStyle/>
        <a:p>
          <a:endParaRPr lang="en-US"/>
        </a:p>
      </dgm:t>
    </dgm:pt>
    <dgm:pt modelId="{E88EECD7-1B85-493B-B7EA-CE0FE766D8DC}" type="sibTrans" cxnId="{1666A665-3C74-40A5-81AD-334C9F73BDD6}">
      <dgm:prSet/>
      <dgm:spPr/>
      <dgm:t>
        <a:bodyPr/>
        <a:lstStyle/>
        <a:p>
          <a:endParaRPr lang="en-US"/>
        </a:p>
      </dgm:t>
    </dgm:pt>
    <dgm:pt modelId="{6F6C243D-0A57-4A35-ACCC-EEEBA26EDCC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LU" dirty="0" err="1" smtClean="0"/>
            <a:t>Other</a:t>
          </a:r>
          <a:r>
            <a:rPr lang="fr-LU" dirty="0" smtClean="0"/>
            <a:t> (II)</a:t>
          </a:r>
          <a:endParaRPr lang="en-US" dirty="0"/>
        </a:p>
      </dgm:t>
    </dgm:pt>
    <dgm:pt modelId="{26ADCC8C-A077-499A-9BB4-B15BAFC7F691}" type="parTrans" cxnId="{CDECF1DB-73E3-458E-8810-44BCB42884EC}">
      <dgm:prSet/>
      <dgm:spPr/>
      <dgm:t>
        <a:bodyPr/>
        <a:lstStyle/>
        <a:p>
          <a:endParaRPr lang="en-US"/>
        </a:p>
      </dgm:t>
    </dgm:pt>
    <dgm:pt modelId="{6A1AB123-8C72-4067-A6F6-39474DFAC7A1}" type="sibTrans" cxnId="{CDECF1DB-73E3-458E-8810-44BCB42884EC}">
      <dgm:prSet/>
      <dgm:spPr/>
      <dgm:t>
        <a:bodyPr/>
        <a:lstStyle/>
        <a:p>
          <a:endParaRPr lang="en-US"/>
        </a:p>
      </dgm:t>
    </dgm:pt>
    <dgm:pt modelId="{C57F4B8D-553A-46C6-B427-559C0E706754}" type="pres">
      <dgm:prSet presAssocID="{DF3329B2-301C-4EA5-B30A-17B6D4E358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815FEA5-50C5-4B1E-8B01-07D28155CCA5}" type="pres">
      <dgm:prSet presAssocID="{4B51BC57-3D9C-460F-A2E9-F978739628EB}" presName="hierRoot1" presStyleCnt="0">
        <dgm:presLayoutVars>
          <dgm:hierBranch val="init"/>
        </dgm:presLayoutVars>
      </dgm:prSet>
      <dgm:spPr/>
    </dgm:pt>
    <dgm:pt modelId="{D5226AD1-32E4-42EA-8573-607D883B2994}" type="pres">
      <dgm:prSet presAssocID="{4B51BC57-3D9C-460F-A2E9-F978739628EB}" presName="rootComposite1" presStyleCnt="0"/>
      <dgm:spPr/>
    </dgm:pt>
    <dgm:pt modelId="{DDB91DB1-52AE-43FA-B0E4-189C8A3F260B}" type="pres">
      <dgm:prSet presAssocID="{4B51BC57-3D9C-460F-A2E9-F978739628E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BE70BF-38EE-4AFA-9C7E-52BF4D18F794}" type="pres">
      <dgm:prSet presAssocID="{4B51BC57-3D9C-460F-A2E9-F978739628E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59C89DD-E639-45AD-B65B-F1FB7E0289B4}" type="pres">
      <dgm:prSet presAssocID="{4B51BC57-3D9C-460F-A2E9-F978739628EB}" presName="hierChild2" presStyleCnt="0"/>
      <dgm:spPr/>
    </dgm:pt>
    <dgm:pt modelId="{BBDF12A4-E78A-4D2F-8408-C5498BBAEC60}" type="pres">
      <dgm:prSet presAssocID="{0ED10DBC-B7F7-434E-8AB2-3A9BFEEAA655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0F038BB-5826-4FBA-9A79-DD8FB0AE3C12}" type="pres">
      <dgm:prSet presAssocID="{89C69641-591D-4E5C-9AA5-BBF6A34E2185}" presName="hierRoot2" presStyleCnt="0">
        <dgm:presLayoutVars>
          <dgm:hierBranch val="init"/>
        </dgm:presLayoutVars>
      </dgm:prSet>
      <dgm:spPr/>
    </dgm:pt>
    <dgm:pt modelId="{C081C93F-8160-4AF7-81E4-C8695BC4DAD5}" type="pres">
      <dgm:prSet presAssocID="{89C69641-591D-4E5C-9AA5-BBF6A34E2185}" presName="rootComposite" presStyleCnt="0"/>
      <dgm:spPr/>
    </dgm:pt>
    <dgm:pt modelId="{4AC40D4B-769B-4DBA-8B94-8335CEB765F2}" type="pres">
      <dgm:prSet presAssocID="{89C69641-591D-4E5C-9AA5-BBF6A34E218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7DDB6F-2930-438C-961A-AB543F7886DA}" type="pres">
      <dgm:prSet presAssocID="{89C69641-591D-4E5C-9AA5-BBF6A34E2185}" presName="rootConnector" presStyleLbl="node2" presStyleIdx="0" presStyleCnt="3"/>
      <dgm:spPr/>
      <dgm:t>
        <a:bodyPr/>
        <a:lstStyle/>
        <a:p>
          <a:endParaRPr lang="en-US"/>
        </a:p>
      </dgm:t>
    </dgm:pt>
    <dgm:pt modelId="{412790F4-F062-4D9E-B7AE-1450C1217EBB}" type="pres">
      <dgm:prSet presAssocID="{89C69641-591D-4E5C-9AA5-BBF6A34E2185}" presName="hierChild4" presStyleCnt="0"/>
      <dgm:spPr/>
    </dgm:pt>
    <dgm:pt modelId="{0F8B3EF5-17AC-4889-A00F-314E91D60511}" type="pres">
      <dgm:prSet presAssocID="{89C69641-591D-4E5C-9AA5-BBF6A34E2185}" presName="hierChild5" presStyleCnt="0"/>
      <dgm:spPr/>
    </dgm:pt>
    <dgm:pt modelId="{2C995B58-F863-4BC3-B742-7E1BC872C72D}" type="pres">
      <dgm:prSet presAssocID="{52FEC981-7320-4219-BD1B-F4754C6578B5}" presName="Name37" presStyleLbl="parChTrans1D2" presStyleIdx="1" presStyleCnt="3"/>
      <dgm:spPr/>
      <dgm:t>
        <a:bodyPr/>
        <a:lstStyle/>
        <a:p>
          <a:endParaRPr lang="en-US"/>
        </a:p>
      </dgm:t>
    </dgm:pt>
    <dgm:pt modelId="{687CC6AA-DC64-4934-9970-F2DB48A8B9B8}" type="pres">
      <dgm:prSet presAssocID="{0C0DF699-1624-4284-8307-FB25F144527C}" presName="hierRoot2" presStyleCnt="0">
        <dgm:presLayoutVars>
          <dgm:hierBranch val="init"/>
        </dgm:presLayoutVars>
      </dgm:prSet>
      <dgm:spPr/>
    </dgm:pt>
    <dgm:pt modelId="{B76BF5A9-7E38-4719-8984-5B438B1FD762}" type="pres">
      <dgm:prSet presAssocID="{0C0DF699-1624-4284-8307-FB25F144527C}" presName="rootComposite" presStyleCnt="0"/>
      <dgm:spPr/>
    </dgm:pt>
    <dgm:pt modelId="{8E4881AF-8F91-4001-9697-BE34DEAA0072}" type="pres">
      <dgm:prSet presAssocID="{0C0DF699-1624-4284-8307-FB25F144527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FD2B1C-01B4-4793-8CA2-F1DE76708B8A}" type="pres">
      <dgm:prSet presAssocID="{0C0DF699-1624-4284-8307-FB25F144527C}" presName="rootConnector" presStyleLbl="node2" presStyleIdx="1" presStyleCnt="3"/>
      <dgm:spPr/>
      <dgm:t>
        <a:bodyPr/>
        <a:lstStyle/>
        <a:p>
          <a:endParaRPr lang="en-US"/>
        </a:p>
      </dgm:t>
    </dgm:pt>
    <dgm:pt modelId="{311BA8D3-941F-4779-ABB5-56DEBB09EC81}" type="pres">
      <dgm:prSet presAssocID="{0C0DF699-1624-4284-8307-FB25F144527C}" presName="hierChild4" presStyleCnt="0"/>
      <dgm:spPr/>
    </dgm:pt>
    <dgm:pt modelId="{B3E7AE84-309E-4F1C-A65E-583023C4238C}" type="pres">
      <dgm:prSet presAssocID="{0C0DF699-1624-4284-8307-FB25F144527C}" presName="hierChild5" presStyleCnt="0"/>
      <dgm:spPr/>
    </dgm:pt>
    <dgm:pt modelId="{DE441169-D378-410C-A621-C70526C4932B}" type="pres">
      <dgm:prSet presAssocID="{26ADCC8C-A077-499A-9BB4-B15BAFC7F691}" presName="Name37" presStyleLbl="parChTrans1D2" presStyleIdx="2" presStyleCnt="3"/>
      <dgm:spPr/>
      <dgm:t>
        <a:bodyPr/>
        <a:lstStyle/>
        <a:p>
          <a:endParaRPr lang="en-US"/>
        </a:p>
      </dgm:t>
    </dgm:pt>
    <dgm:pt modelId="{3849975A-5603-4A99-A543-E10ACBA57157}" type="pres">
      <dgm:prSet presAssocID="{6F6C243D-0A57-4A35-ACCC-EEEBA26EDCC5}" presName="hierRoot2" presStyleCnt="0">
        <dgm:presLayoutVars>
          <dgm:hierBranch val="init"/>
        </dgm:presLayoutVars>
      </dgm:prSet>
      <dgm:spPr/>
    </dgm:pt>
    <dgm:pt modelId="{7AC4E651-B380-48BE-B1AE-65E8BB0DFC97}" type="pres">
      <dgm:prSet presAssocID="{6F6C243D-0A57-4A35-ACCC-EEEBA26EDCC5}" presName="rootComposite" presStyleCnt="0"/>
      <dgm:spPr/>
    </dgm:pt>
    <dgm:pt modelId="{98518959-0D3F-4626-A286-2AF0DFD37379}" type="pres">
      <dgm:prSet presAssocID="{6F6C243D-0A57-4A35-ACCC-EEEBA26EDCC5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8D6E68-3C09-432A-BD0E-FA5EC4333D90}" type="pres">
      <dgm:prSet presAssocID="{6F6C243D-0A57-4A35-ACCC-EEEBA26EDCC5}" presName="rootConnector" presStyleLbl="node2" presStyleIdx="2" presStyleCnt="3"/>
      <dgm:spPr/>
      <dgm:t>
        <a:bodyPr/>
        <a:lstStyle/>
        <a:p>
          <a:endParaRPr lang="en-US"/>
        </a:p>
      </dgm:t>
    </dgm:pt>
    <dgm:pt modelId="{55D54A8F-FC52-4620-A7A9-84A427E5AC9E}" type="pres">
      <dgm:prSet presAssocID="{6F6C243D-0A57-4A35-ACCC-EEEBA26EDCC5}" presName="hierChild4" presStyleCnt="0"/>
      <dgm:spPr/>
    </dgm:pt>
    <dgm:pt modelId="{2923ED48-6BA3-45BC-8859-673609B9E113}" type="pres">
      <dgm:prSet presAssocID="{6F6C243D-0A57-4A35-ACCC-EEEBA26EDCC5}" presName="hierChild5" presStyleCnt="0"/>
      <dgm:spPr/>
    </dgm:pt>
    <dgm:pt modelId="{4733422B-3DDA-464E-ADBA-AB13070341BE}" type="pres">
      <dgm:prSet presAssocID="{4B51BC57-3D9C-460F-A2E9-F978739628EB}" presName="hierChild3" presStyleCnt="0"/>
      <dgm:spPr/>
    </dgm:pt>
  </dgm:ptLst>
  <dgm:cxnLst>
    <dgm:cxn modelId="{A8C08438-852A-43E0-9BF1-B754E777DADB}" type="presOf" srcId="{26ADCC8C-A077-499A-9BB4-B15BAFC7F691}" destId="{DE441169-D378-410C-A621-C70526C4932B}" srcOrd="0" destOrd="0" presId="urn:microsoft.com/office/officeart/2005/8/layout/orgChart1"/>
    <dgm:cxn modelId="{28B9C36E-F85E-4C84-BC80-04C810515B04}" type="presOf" srcId="{0C0DF699-1624-4284-8307-FB25F144527C}" destId="{8E4881AF-8F91-4001-9697-BE34DEAA0072}" srcOrd="0" destOrd="0" presId="urn:microsoft.com/office/officeart/2005/8/layout/orgChart1"/>
    <dgm:cxn modelId="{A0202A33-86FD-44F2-A38C-D3E8F2F5345C}" type="presOf" srcId="{89C69641-591D-4E5C-9AA5-BBF6A34E2185}" destId="{367DDB6F-2930-438C-961A-AB543F7886DA}" srcOrd="1" destOrd="0" presId="urn:microsoft.com/office/officeart/2005/8/layout/orgChart1"/>
    <dgm:cxn modelId="{1666A665-3C74-40A5-81AD-334C9F73BDD6}" srcId="{4B51BC57-3D9C-460F-A2E9-F978739628EB}" destId="{0C0DF699-1624-4284-8307-FB25F144527C}" srcOrd="1" destOrd="0" parTransId="{52FEC981-7320-4219-BD1B-F4754C6578B5}" sibTransId="{E88EECD7-1B85-493B-B7EA-CE0FE766D8DC}"/>
    <dgm:cxn modelId="{9666C982-1DA7-4D85-903D-97FCEDE8D3C0}" srcId="{4B51BC57-3D9C-460F-A2E9-F978739628EB}" destId="{89C69641-591D-4E5C-9AA5-BBF6A34E2185}" srcOrd="0" destOrd="0" parTransId="{0ED10DBC-B7F7-434E-8AB2-3A9BFEEAA655}" sibTransId="{75D8CAD9-A5CF-47AD-80FA-D197F5877A14}"/>
    <dgm:cxn modelId="{AACF34EB-D491-4C9F-B9C0-30B51FD619E5}" type="presOf" srcId="{DF3329B2-301C-4EA5-B30A-17B6D4E3583E}" destId="{C57F4B8D-553A-46C6-B427-559C0E706754}" srcOrd="0" destOrd="0" presId="urn:microsoft.com/office/officeart/2005/8/layout/orgChart1"/>
    <dgm:cxn modelId="{AB635813-3C65-4052-A127-4A4D242FE6DF}" type="presOf" srcId="{4B51BC57-3D9C-460F-A2E9-F978739628EB}" destId="{DDB91DB1-52AE-43FA-B0E4-189C8A3F260B}" srcOrd="0" destOrd="0" presId="urn:microsoft.com/office/officeart/2005/8/layout/orgChart1"/>
    <dgm:cxn modelId="{CDECF1DB-73E3-458E-8810-44BCB42884EC}" srcId="{4B51BC57-3D9C-460F-A2E9-F978739628EB}" destId="{6F6C243D-0A57-4A35-ACCC-EEEBA26EDCC5}" srcOrd="2" destOrd="0" parTransId="{26ADCC8C-A077-499A-9BB4-B15BAFC7F691}" sibTransId="{6A1AB123-8C72-4067-A6F6-39474DFAC7A1}"/>
    <dgm:cxn modelId="{E74ECA9A-776F-49B5-B309-73C473800330}" type="presOf" srcId="{0C0DF699-1624-4284-8307-FB25F144527C}" destId="{01FD2B1C-01B4-4793-8CA2-F1DE76708B8A}" srcOrd="1" destOrd="0" presId="urn:microsoft.com/office/officeart/2005/8/layout/orgChart1"/>
    <dgm:cxn modelId="{CED5FE21-C0A4-4F0A-AB6C-2C4F8672C9B8}" type="presOf" srcId="{89C69641-591D-4E5C-9AA5-BBF6A34E2185}" destId="{4AC40D4B-769B-4DBA-8B94-8335CEB765F2}" srcOrd="0" destOrd="0" presId="urn:microsoft.com/office/officeart/2005/8/layout/orgChart1"/>
    <dgm:cxn modelId="{88E18337-2326-4054-9ADF-EF8676902533}" type="presOf" srcId="{4B51BC57-3D9C-460F-A2E9-F978739628EB}" destId="{E1BE70BF-38EE-4AFA-9C7E-52BF4D18F794}" srcOrd="1" destOrd="0" presId="urn:microsoft.com/office/officeart/2005/8/layout/orgChart1"/>
    <dgm:cxn modelId="{7A589D13-97CF-4159-8DD2-62D36CC34C24}" srcId="{DF3329B2-301C-4EA5-B30A-17B6D4E3583E}" destId="{4B51BC57-3D9C-460F-A2E9-F978739628EB}" srcOrd="0" destOrd="0" parTransId="{2673C54F-7E81-44F1-A81E-54DA806E5C0D}" sibTransId="{ECCBC5DD-B068-4A54-9E9F-66D3BA7D4BA9}"/>
    <dgm:cxn modelId="{6383BB96-855F-4D60-9415-A9C846AC7183}" type="presOf" srcId="{6F6C243D-0A57-4A35-ACCC-EEEBA26EDCC5}" destId="{98518959-0D3F-4626-A286-2AF0DFD37379}" srcOrd="0" destOrd="0" presId="urn:microsoft.com/office/officeart/2005/8/layout/orgChart1"/>
    <dgm:cxn modelId="{7CEEE651-60CB-4BD1-934D-CBE79D27FACA}" type="presOf" srcId="{6F6C243D-0A57-4A35-ACCC-EEEBA26EDCC5}" destId="{B58D6E68-3C09-432A-BD0E-FA5EC4333D90}" srcOrd="1" destOrd="0" presId="urn:microsoft.com/office/officeart/2005/8/layout/orgChart1"/>
    <dgm:cxn modelId="{89AC19FB-9FAE-41C2-96A9-B53426CFCE05}" type="presOf" srcId="{52FEC981-7320-4219-BD1B-F4754C6578B5}" destId="{2C995B58-F863-4BC3-B742-7E1BC872C72D}" srcOrd="0" destOrd="0" presId="urn:microsoft.com/office/officeart/2005/8/layout/orgChart1"/>
    <dgm:cxn modelId="{850B2069-23AA-475A-96B7-4274E69FB66C}" type="presOf" srcId="{0ED10DBC-B7F7-434E-8AB2-3A9BFEEAA655}" destId="{BBDF12A4-E78A-4D2F-8408-C5498BBAEC60}" srcOrd="0" destOrd="0" presId="urn:microsoft.com/office/officeart/2005/8/layout/orgChart1"/>
    <dgm:cxn modelId="{AE18131A-77AA-4B08-B7F3-C923B5D0EA85}" type="presParOf" srcId="{C57F4B8D-553A-46C6-B427-559C0E706754}" destId="{E815FEA5-50C5-4B1E-8B01-07D28155CCA5}" srcOrd="0" destOrd="0" presId="urn:microsoft.com/office/officeart/2005/8/layout/orgChart1"/>
    <dgm:cxn modelId="{5C560C0B-DF61-4AE4-B8B4-3346A664B237}" type="presParOf" srcId="{E815FEA5-50C5-4B1E-8B01-07D28155CCA5}" destId="{D5226AD1-32E4-42EA-8573-607D883B2994}" srcOrd="0" destOrd="0" presId="urn:microsoft.com/office/officeart/2005/8/layout/orgChart1"/>
    <dgm:cxn modelId="{39B49B0D-9990-44EF-815D-A0A4A7B4C1A6}" type="presParOf" srcId="{D5226AD1-32E4-42EA-8573-607D883B2994}" destId="{DDB91DB1-52AE-43FA-B0E4-189C8A3F260B}" srcOrd="0" destOrd="0" presId="urn:microsoft.com/office/officeart/2005/8/layout/orgChart1"/>
    <dgm:cxn modelId="{27B1E9A6-0788-43A9-BC32-7F1DD579917D}" type="presParOf" srcId="{D5226AD1-32E4-42EA-8573-607D883B2994}" destId="{E1BE70BF-38EE-4AFA-9C7E-52BF4D18F794}" srcOrd="1" destOrd="0" presId="urn:microsoft.com/office/officeart/2005/8/layout/orgChart1"/>
    <dgm:cxn modelId="{E403AB5F-158D-4C07-ABE0-A5BC100DD7FB}" type="presParOf" srcId="{E815FEA5-50C5-4B1E-8B01-07D28155CCA5}" destId="{459C89DD-E639-45AD-B65B-F1FB7E0289B4}" srcOrd="1" destOrd="0" presId="urn:microsoft.com/office/officeart/2005/8/layout/orgChart1"/>
    <dgm:cxn modelId="{C2990A36-CDB9-4FDE-AC20-8EA780C36669}" type="presParOf" srcId="{459C89DD-E639-45AD-B65B-F1FB7E0289B4}" destId="{BBDF12A4-E78A-4D2F-8408-C5498BBAEC60}" srcOrd="0" destOrd="0" presId="urn:microsoft.com/office/officeart/2005/8/layout/orgChart1"/>
    <dgm:cxn modelId="{65B83026-5CF8-4683-9841-5B45BD6028AA}" type="presParOf" srcId="{459C89DD-E639-45AD-B65B-F1FB7E0289B4}" destId="{10F038BB-5826-4FBA-9A79-DD8FB0AE3C12}" srcOrd="1" destOrd="0" presId="urn:microsoft.com/office/officeart/2005/8/layout/orgChart1"/>
    <dgm:cxn modelId="{26622B79-A934-4067-80AC-426F92B40CFF}" type="presParOf" srcId="{10F038BB-5826-4FBA-9A79-DD8FB0AE3C12}" destId="{C081C93F-8160-4AF7-81E4-C8695BC4DAD5}" srcOrd="0" destOrd="0" presId="urn:microsoft.com/office/officeart/2005/8/layout/orgChart1"/>
    <dgm:cxn modelId="{8363D1F8-1346-4330-B1EC-10EFF6942022}" type="presParOf" srcId="{C081C93F-8160-4AF7-81E4-C8695BC4DAD5}" destId="{4AC40D4B-769B-4DBA-8B94-8335CEB765F2}" srcOrd="0" destOrd="0" presId="urn:microsoft.com/office/officeart/2005/8/layout/orgChart1"/>
    <dgm:cxn modelId="{2A9E3D6E-361C-481C-84D6-72421204C0DB}" type="presParOf" srcId="{C081C93F-8160-4AF7-81E4-C8695BC4DAD5}" destId="{367DDB6F-2930-438C-961A-AB543F7886DA}" srcOrd="1" destOrd="0" presId="urn:microsoft.com/office/officeart/2005/8/layout/orgChart1"/>
    <dgm:cxn modelId="{80F24195-927E-45D6-AA97-5AD5F0E37145}" type="presParOf" srcId="{10F038BB-5826-4FBA-9A79-DD8FB0AE3C12}" destId="{412790F4-F062-4D9E-B7AE-1450C1217EBB}" srcOrd="1" destOrd="0" presId="urn:microsoft.com/office/officeart/2005/8/layout/orgChart1"/>
    <dgm:cxn modelId="{BC0B3909-A1A6-4BA1-A8E8-131A83732407}" type="presParOf" srcId="{10F038BB-5826-4FBA-9A79-DD8FB0AE3C12}" destId="{0F8B3EF5-17AC-4889-A00F-314E91D60511}" srcOrd="2" destOrd="0" presId="urn:microsoft.com/office/officeart/2005/8/layout/orgChart1"/>
    <dgm:cxn modelId="{47C876F1-72CE-45FC-B0EA-0C549A238E92}" type="presParOf" srcId="{459C89DD-E639-45AD-B65B-F1FB7E0289B4}" destId="{2C995B58-F863-4BC3-B742-7E1BC872C72D}" srcOrd="2" destOrd="0" presId="urn:microsoft.com/office/officeart/2005/8/layout/orgChart1"/>
    <dgm:cxn modelId="{BC8ABD8D-109D-4C30-9F1E-54A4CDA433FF}" type="presParOf" srcId="{459C89DD-E639-45AD-B65B-F1FB7E0289B4}" destId="{687CC6AA-DC64-4934-9970-F2DB48A8B9B8}" srcOrd="3" destOrd="0" presId="urn:microsoft.com/office/officeart/2005/8/layout/orgChart1"/>
    <dgm:cxn modelId="{079ACD82-E66C-443A-8AB2-61F634130777}" type="presParOf" srcId="{687CC6AA-DC64-4934-9970-F2DB48A8B9B8}" destId="{B76BF5A9-7E38-4719-8984-5B438B1FD762}" srcOrd="0" destOrd="0" presId="urn:microsoft.com/office/officeart/2005/8/layout/orgChart1"/>
    <dgm:cxn modelId="{1300D919-B061-4ECA-9D29-7235DB74A342}" type="presParOf" srcId="{B76BF5A9-7E38-4719-8984-5B438B1FD762}" destId="{8E4881AF-8F91-4001-9697-BE34DEAA0072}" srcOrd="0" destOrd="0" presId="urn:microsoft.com/office/officeart/2005/8/layout/orgChart1"/>
    <dgm:cxn modelId="{FF888E5F-EA26-4844-906D-11905F545F4B}" type="presParOf" srcId="{B76BF5A9-7E38-4719-8984-5B438B1FD762}" destId="{01FD2B1C-01B4-4793-8CA2-F1DE76708B8A}" srcOrd="1" destOrd="0" presId="urn:microsoft.com/office/officeart/2005/8/layout/orgChart1"/>
    <dgm:cxn modelId="{43233324-FC4B-43C5-BB1A-A8844C0E7963}" type="presParOf" srcId="{687CC6AA-DC64-4934-9970-F2DB48A8B9B8}" destId="{311BA8D3-941F-4779-ABB5-56DEBB09EC81}" srcOrd="1" destOrd="0" presId="urn:microsoft.com/office/officeart/2005/8/layout/orgChart1"/>
    <dgm:cxn modelId="{12C1FC02-8E36-4234-B990-AE72B197E9C5}" type="presParOf" srcId="{687CC6AA-DC64-4934-9970-F2DB48A8B9B8}" destId="{B3E7AE84-309E-4F1C-A65E-583023C4238C}" srcOrd="2" destOrd="0" presId="urn:microsoft.com/office/officeart/2005/8/layout/orgChart1"/>
    <dgm:cxn modelId="{EF0411AF-54AD-446B-83FF-31163376283F}" type="presParOf" srcId="{459C89DD-E639-45AD-B65B-F1FB7E0289B4}" destId="{DE441169-D378-410C-A621-C70526C4932B}" srcOrd="4" destOrd="0" presId="urn:microsoft.com/office/officeart/2005/8/layout/orgChart1"/>
    <dgm:cxn modelId="{ECAB980A-E116-4DA6-8802-605D0569F08C}" type="presParOf" srcId="{459C89DD-E639-45AD-B65B-F1FB7E0289B4}" destId="{3849975A-5603-4A99-A543-E10ACBA57157}" srcOrd="5" destOrd="0" presId="urn:microsoft.com/office/officeart/2005/8/layout/orgChart1"/>
    <dgm:cxn modelId="{A9F373CF-D387-4D32-8DC6-0F94EEC1FEDB}" type="presParOf" srcId="{3849975A-5603-4A99-A543-E10ACBA57157}" destId="{7AC4E651-B380-48BE-B1AE-65E8BB0DFC97}" srcOrd="0" destOrd="0" presId="urn:microsoft.com/office/officeart/2005/8/layout/orgChart1"/>
    <dgm:cxn modelId="{83353159-7116-466E-9D6D-5186B9FFA6F6}" type="presParOf" srcId="{7AC4E651-B380-48BE-B1AE-65E8BB0DFC97}" destId="{98518959-0D3F-4626-A286-2AF0DFD37379}" srcOrd="0" destOrd="0" presId="urn:microsoft.com/office/officeart/2005/8/layout/orgChart1"/>
    <dgm:cxn modelId="{32804DD5-847F-4264-9005-4F60C86F8F20}" type="presParOf" srcId="{7AC4E651-B380-48BE-B1AE-65E8BB0DFC97}" destId="{B58D6E68-3C09-432A-BD0E-FA5EC4333D90}" srcOrd="1" destOrd="0" presId="urn:microsoft.com/office/officeart/2005/8/layout/orgChart1"/>
    <dgm:cxn modelId="{94758428-AA2D-4E69-9D53-C31880F4BD68}" type="presParOf" srcId="{3849975A-5603-4A99-A543-E10ACBA57157}" destId="{55D54A8F-FC52-4620-A7A9-84A427E5AC9E}" srcOrd="1" destOrd="0" presId="urn:microsoft.com/office/officeart/2005/8/layout/orgChart1"/>
    <dgm:cxn modelId="{66F780D8-0AC2-4740-9A52-BF6ED6E6D164}" type="presParOf" srcId="{3849975A-5603-4A99-A543-E10ACBA57157}" destId="{2923ED48-6BA3-45BC-8859-673609B9E113}" srcOrd="2" destOrd="0" presId="urn:microsoft.com/office/officeart/2005/8/layout/orgChart1"/>
    <dgm:cxn modelId="{645E1152-3C24-4738-A775-288416A0847F}" type="presParOf" srcId="{E815FEA5-50C5-4B1E-8B01-07D28155CCA5}" destId="{4733422B-3DDA-464E-ADBA-AB13070341B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F9C903-7694-411A-93EE-BCB0E2A3CE50}" type="doc">
      <dgm:prSet loTypeId="urn:microsoft.com/office/officeart/2005/8/layout/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1F732AA7-604B-4573-B285-E7F99E2BE7F3}">
      <dgm:prSet phldrT="[Text]"/>
      <dgm:spPr/>
      <dgm:t>
        <a:bodyPr/>
        <a:lstStyle/>
        <a:p>
          <a:r>
            <a:rPr lang="fr-LU" dirty="0" err="1" smtClean="0"/>
            <a:t>Asset-referenced</a:t>
          </a:r>
          <a:r>
            <a:rPr lang="fr-LU" dirty="0" smtClean="0"/>
            <a:t> </a:t>
          </a:r>
          <a:r>
            <a:rPr lang="fr-LU" dirty="0" err="1" smtClean="0"/>
            <a:t>tokens</a:t>
          </a:r>
          <a:endParaRPr lang="en-US" dirty="0"/>
        </a:p>
      </dgm:t>
    </dgm:pt>
    <dgm:pt modelId="{691ED11D-133A-46E1-B207-21455F63B98A}" type="parTrans" cxnId="{E05C91E3-C10C-439B-AB57-9B8CA634DDC8}">
      <dgm:prSet/>
      <dgm:spPr/>
      <dgm:t>
        <a:bodyPr/>
        <a:lstStyle/>
        <a:p>
          <a:endParaRPr lang="en-US"/>
        </a:p>
      </dgm:t>
    </dgm:pt>
    <dgm:pt modelId="{4779FFE8-D9D5-436A-8940-708B0E53C6DF}" type="sibTrans" cxnId="{E05C91E3-C10C-439B-AB57-9B8CA634DDC8}">
      <dgm:prSet/>
      <dgm:spPr/>
      <dgm:t>
        <a:bodyPr/>
        <a:lstStyle/>
        <a:p>
          <a:endParaRPr lang="en-US"/>
        </a:p>
      </dgm:t>
    </dgm:pt>
    <dgm:pt modelId="{7EE3595A-5FBD-4D62-B400-6D5BFD90FE89}">
      <dgm:prSet phldrT="[Text]"/>
      <dgm:spPr/>
      <dgm:t>
        <a:bodyPr/>
        <a:lstStyle/>
        <a:p>
          <a:r>
            <a:rPr lang="fr-LU" dirty="0" smtClean="0"/>
            <a:t>E-money </a:t>
          </a:r>
          <a:r>
            <a:rPr lang="fr-LU" dirty="0" err="1" smtClean="0"/>
            <a:t>tokens</a:t>
          </a:r>
          <a:endParaRPr lang="en-US" dirty="0"/>
        </a:p>
      </dgm:t>
    </dgm:pt>
    <dgm:pt modelId="{91232698-0674-4127-B4A7-07F2D6FE52ED}" type="parTrans" cxnId="{97E3C151-86D5-4B81-ABBB-1C0843BDDEA4}">
      <dgm:prSet/>
      <dgm:spPr/>
      <dgm:t>
        <a:bodyPr/>
        <a:lstStyle/>
        <a:p>
          <a:endParaRPr lang="en-US"/>
        </a:p>
      </dgm:t>
    </dgm:pt>
    <dgm:pt modelId="{202AEB86-302E-4C58-86B6-4F00EFA6E30D}" type="sibTrans" cxnId="{97E3C151-86D5-4B81-ABBB-1C0843BDDEA4}">
      <dgm:prSet/>
      <dgm:spPr/>
      <dgm:t>
        <a:bodyPr/>
        <a:lstStyle/>
        <a:p>
          <a:endParaRPr lang="en-US"/>
        </a:p>
      </dgm:t>
    </dgm:pt>
    <dgm:pt modelId="{C2951FDD-9FA8-4E5D-9199-E7E0AD05E7E0}">
      <dgm:prSet phldrT="[Text]"/>
      <dgm:spPr/>
      <dgm:t>
        <a:bodyPr/>
        <a:lstStyle/>
        <a:p>
          <a:r>
            <a:rPr lang="fr-LU" dirty="0" err="1" smtClean="0"/>
            <a:t>Other</a:t>
          </a:r>
          <a:r>
            <a:rPr lang="fr-LU" dirty="0" smtClean="0"/>
            <a:t> Crypto-</a:t>
          </a:r>
          <a:r>
            <a:rPr lang="fr-LU" dirty="0" err="1" smtClean="0"/>
            <a:t>assets</a:t>
          </a:r>
          <a:endParaRPr lang="en-US" dirty="0"/>
        </a:p>
      </dgm:t>
    </dgm:pt>
    <dgm:pt modelId="{8D45B6D2-74EF-48C8-9EF5-3F63DCEA3275}" type="parTrans" cxnId="{C5EE0DD3-28D5-4439-9C5E-0169C0C42BF7}">
      <dgm:prSet/>
      <dgm:spPr/>
      <dgm:t>
        <a:bodyPr/>
        <a:lstStyle/>
        <a:p>
          <a:endParaRPr lang="en-US"/>
        </a:p>
      </dgm:t>
    </dgm:pt>
    <dgm:pt modelId="{5298B2E1-2824-47F9-8F98-9F5608B1AEE9}" type="sibTrans" cxnId="{C5EE0DD3-28D5-4439-9C5E-0169C0C42BF7}">
      <dgm:prSet/>
      <dgm:spPr/>
      <dgm:t>
        <a:bodyPr/>
        <a:lstStyle/>
        <a:p>
          <a:endParaRPr lang="en-US"/>
        </a:p>
      </dgm:t>
    </dgm:pt>
    <dgm:pt modelId="{2428805A-8A20-49B2-87E9-C4A5719B1ED6}">
      <dgm:prSet/>
      <dgm:spPr/>
      <dgm:t>
        <a:bodyPr/>
        <a:lstStyle/>
        <a:p>
          <a:r>
            <a:rPr lang="fr-LU" dirty="0" smtClean="0"/>
            <a:t>‘Global Stable Coin’</a:t>
          </a:r>
          <a:endParaRPr lang="en-US" dirty="0"/>
        </a:p>
      </dgm:t>
    </dgm:pt>
    <dgm:pt modelId="{B2288625-DF9E-4235-9A4B-E0F45BC82E5D}" type="parTrans" cxnId="{2BA71DEA-FBC6-4F9D-B3B7-CD4A501A09FD}">
      <dgm:prSet/>
      <dgm:spPr/>
      <dgm:t>
        <a:bodyPr/>
        <a:lstStyle/>
        <a:p>
          <a:endParaRPr lang="en-US"/>
        </a:p>
      </dgm:t>
    </dgm:pt>
    <dgm:pt modelId="{365FB666-AF4F-46F1-8836-904F2554F596}" type="sibTrans" cxnId="{2BA71DEA-FBC6-4F9D-B3B7-CD4A501A09FD}">
      <dgm:prSet/>
      <dgm:spPr/>
      <dgm:t>
        <a:bodyPr/>
        <a:lstStyle/>
        <a:p>
          <a:endParaRPr lang="en-US"/>
        </a:p>
      </dgm:t>
    </dgm:pt>
    <dgm:pt modelId="{1AEBDC2A-FBFA-4B28-B558-0D05C46C1EDD}">
      <dgm:prSet/>
      <dgm:spPr/>
      <dgm:t>
        <a:bodyPr/>
        <a:lstStyle/>
        <a:p>
          <a:r>
            <a:rPr lang="fr-LU" dirty="0" err="1" smtClean="0"/>
            <a:t>Payment</a:t>
          </a:r>
          <a:r>
            <a:rPr lang="fr-LU" dirty="0" smtClean="0"/>
            <a:t> </a:t>
          </a:r>
          <a:r>
            <a:rPr lang="fr-LU" dirty="0" err="1" smtClean="0"/>
            <a:t>tokens</a:t>
          </a:r>
          <a:r>
            <a:rPr lang="fr-LU" dirty="0" smtClean="0"/>
            <a:t> – 1:1: ‘Stable Coins’</a:t>
          </a:r>
          <a:endParaRPr lang="en-US" dirty="0"/>
        </a:p>
      </dgm:t>
    </dgm:pt>
    <dgm:pt modelId="{B1E15D77-2B7F-460A-BA07-7889F75566B1}" type="parTrans" cxnId="{305A8AE0-8687-44B7-BE36-77875B30A1A6}">
      <dgm:prSet/>
      <dgm:spPr/>
      <dgm:t>
        <a:bodyPr/>
        <a:lstStyle/>
        <a:p>
          <a:endParaRPr lang="en-US"/>
        </a:p>
      </dgm:t>
    </dgm:pt>
    <dgm:pt modelId="{D218F0FB-9CDA-40C6-89DF-3559E0300977}" type="sibTrans" cxnId="{305A8AE0-8687-44B7-BE36-77875B30A1A6}">
      <dgm:prSet/>
      <dgm:spPr/>
      <dgm:t>
        <a:bodyPr/>
        <a:lstStyle/>
        <a:p>
          <a:endParaRPr lang="en-US"/>
        </a:p>
      </dgm:t>
    </dgm:pt>
    <dgm:pt modelId="{A560DC72-A753-463F-9685-25A97897B17C}">
      <dgm:prSet/>
      <dgm:spPr/>
      <dgm:t>
        <a:bodyPr/>
        <a:lstStyle/>
        <a:p>
          <a:r>
            <a:rPr lang="fr-LU" dirty="0" smtClean="0"/>
            <a:t>Usage </a:t>
          </a:r>
          <a:r>
            <a:rPr lang="fr-LU" dirty="0" err="1" smtClean="0"/>
            <a:t>tokens</a:t>
          </a:r>
          <a:endParaRPr lang="en-US" dirty="0"/>
        </a:p>
      </dgm:t>
    </dgm:pt>
    <dgm:pt modelId="{5E5F5AD9-FC85-4565-B59C-62C934AEAFF0}" type="parTrans" cxnId="{39CC40A5-1E03-4B9F-9CD4-81330A17C30B}">
      <dgm:prSet/>
      <dgm:spPr/>
      <dgm:t>
        <a:bodyPr/>
        <a:lstStyle/>
        <a:p>
          <a:endParaRPr lang="en-US"/>
        </a:p>
      </dgm:t>
    </dgm:pt>
    <dgm:pt modelId="{BA4FFF0D-EAA2-4D7C-ADE4-D0CFC24DBE3F}" type="sibTrans" cxnId="{39CC40A5-1E03-4B9F-9CD4-81330A17C30B}">
      <dgm:prSet/>
      <dgm:spPr/>
      <dgm:t>
        <a:bodyPr/>
        <a:lstStyle/>
        <a:p>
          <a:endParaRPr lang="en-US"/>
        </a:p>
      </dgm:t>
    </dgm:pt>
    <dgm:pt modelId="{A1BA9A15-88B7-4F67-955A-3578ACF7A36D}" type="pres">
      <dgm:prSet presAssocID="{D4F9C903-7694-411A-93EE-BCB0E2A3CE5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EE9477-D665-4024-AF70-5CB653C816C3}" type="pres">
      <dgm:prSet presAssocID="{1F732AA7-604B-4573-B285-E7F99E2BE7F3}" presName="parentLin" presStyleCnt="0"/>
      <dgm:spPr/>
    </dgm:pt>
    <dgm:pt modelId="{C4DFD975-E78A-4133-B2AB-94C6358E153F}" type="pres">
      <dgm:prSet presAssocID="{1F732AA7-604B-4573-B285-E7F99E2BE7F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E146D64-1E18-4A28-958B-1A427EC3D737}" type="pres">
      <dgm:prSet presAssocID="{1F732AA7-604B-4573-B285-E7F99E2BE7F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9BAC37-167C-46BD-BC7B-2CF9E8A73DE1}" type="pres">
      <dgm:prSet presAssocID="{1F732AA7-604B-4573-B285-E7F99E2BE7F3}" presName="negativeSpace" presStyleCnt="0"/>
      <dgm:spPr/>
    </dgm:pt>
    <dgm:pt modelId="{DF2429BD-7DF9-4954-8227-550AD27EDAD6}" type="pres">
      <dgm:prSet presAssocID="{1F732AA7-604B-4573-B285-E7F99E2BE7F3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361DB0-CF39-423D-8D23-67AB62F2536F}" type="pres">
      <dgm:prSet presAssocID="{4779FFE8-D9D5-436A-8940-708B0E53C6DF}" presName="spaceBetweenRectangles" presStyleCnt="0"/>
      <dgm:spPr/>
    </dgm:pt>
    <dgm:pt modelId="{9B48A2E1-00F8-4F95-959B-D64B223CCA1A}" type="pres">
      <dgm:prSet presAssocID="{7EE3595A-5FBD-4D62-B400-6D5BFD90FE89}" presName="parentLin" presStyleCnt="0"/>
      <dgm:spPr/>
    </dgm:pt>
    <dgm:pt modelId="{F5351889-4773-4306-9186-F3FE465EC9DA}" type="pres">
      <dgm:prSet presAssocID="{7EE3595A-5FBD-4D62-B400-6D5BFD90FE8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8C2DEC6-0606-47BE-B187-86E220DB4FEC}" type="pres">
      <dgm:prSet presAssocID="{7EE3595A-5FBD-4D62-B400-6D5BFD90FE8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82858-4BF5-4817-AAAF-FFAB567B2F56}" type="pres">
      <dgm:prSet presAssocID="{7EE3595A-5FBD-4D62-B400-6D5BFD90FE89}" presName="negativeSpace" presStyleCnt="0"/>
      <dgm:spPr/>
    </dgm:pt>
    <dgm:pt modelId="{D6A0F423-D4A9-47C5-B5C4-109877421FE6}" type="pres">
      <dgm:prSet presAssocID="{7EE3595A-5FBD-4D62-B400-6D5BFD90FE89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D36B78-E8AF-4A2F-BECC-D24DDCF3334A}" type="pres">
      <dgm:prSet presAssocID="{202AEB86-302E-4C58-86B6-4F00EFA6E30D}" presName="spaceBetweenRectangles" presStyleCnt="0"/>
      <dgm:spPr/>
    </dgm:pt>
    <dgm:pt modelId="{A9880FCE-3EA7-4454-A07A-99AB28A57568}" type="pres">
      <dgm:prSet presAssocID="{C2951FDD-9FA8-4E5D-9199-E7E0AD05E7E0}" presName="parentLin" presStyleCnt="0"/>
      <dgm:spPr/>
    </dgm:pt>
    <dgm:pt modelId="{113F7F5C-74E1-4975-8C21-721121498984}" type="pres">
      <dgm:prSet presAssocID="{C2951FDD-9FA8-4E5D-9199-E7E0AD05E7E0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8418202D-3C77-4135-86DA-74B15CC507CE}" type="pres">
      <dgm:prSet presAssocID="{C2951FDD-9FA8-4E5D-9199-E7E0AD05E7E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958CA6-9FA0-491B-AC11-F7770EA6661C}" type="pres">
      <dgm:prSet presAssocID="{C2951FDD-9FA8-4E5D-9199-E7E0AD05E7E0}" presName="negativeSpace" presStyleCnt="0"/>
      <dgm:spPr/>
    </dgm:pt>
    <dgm:pt modelId="{10ED78B6-F529-4612-9585-B0774516E866}" type="pres">
      <dgm:prSet presAssocID="{C2951FDD-9FA8-4E5D-9199-E7E0AD05E7E0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CC40A5-1E03-4B9F-9CD4-81330A17C30B}" srcId="{C2951FDD-9FA8-4E5D-9199-E7E0AD05E7E0}" destId="{A560DC72-A753-463F-9685-25A97897B17C}" srcOrd="0" destOrd="0" parTransId="{5E5F5AD9-FC85-4565-B59C-62C934AEAFF0}" sibTransId="{BA4FFF0D-EAA2-4D7C-ADE4-D0CFC24DBE3F}"/>
    <dgm:cxn modelId="{EB22096B-2C26-489D-9BB2-94E56A37CED0}" type="presOf" srcId="{A560DC72-A753-463F-9685-25A97897B17C}" destId="{10ED78B6-F529-4612-9585-B0774516E866}" srcOrd="0" destOrd="0" presId="urn:microsoft.com/office/officeart/2005/8/layout/list1"/>
    <dgm:cxn modelId="{305A8AE0-8687-44B7-BE36-77875B30A1A6}" srcId="{7EE3595A-5FBD-4D62-B400-6D5BFD90FE89}" destId="{1AEBDC2A-FBFA-4B28-B558-0D05C46C1EDD}" srcOrd="0" destOrd="0" parTransId="{B1E15D77-2B7F-460A-BA07-7889F75566B1}" sibTransId="{D218F0FB-9CDA-40C6-89DF-3559E0300977}"/>
    <dgm:cxn modelId="{9199F7FC-EF57-4991-AEE4-CBB990C28CEA}" type="presOf" srcId="{2428805A-8A20-49B2-87E9-C4A5719B1ED6}" destId="{DF2429BD-7DF9-4954-8227-550AD27EDAD6}" srcOrd="0" destOrd="0" presId="urn:microsoft.com/office/officeart/2005/8/layout/list1"/>
    <dgm:cxn modelId="{E05C91E3-C10C-439B-AB57-9B8CA634DDC8}" srcId="{D4F9C903-7694-411A-93EE-BCB0E2A3CE50}" destId="{1F732AA7-604B-4573-B285-E7F99E2BE7F3}" srcOrd="0" destOrd="0" parTransId="{691ED11D-133A-46E1-B207-21455F63B98A}" sibTransId="{4779FFE8-D9D5-436A-8940-708B0E53C6DF}"/>
    <dgm:cxn modelId="{9A62E9E3-B425-4DAB-A440-639B99930740}" type="presOf" srcId="{D4F9C903-7694-411A-93EE-BCB0E2A3CE50}" destId="{A1BA9A15-88B7-4F67-955A-3578ACF7A36D}" srcOrd="0" destOrd="0" presId="urn:microsoft.com/office/officeart/2005/8/layout/list1"/>
    <dgm:cxn modelId="{2BA71DEA-FBC6-4F9D-B3B7-CD4A501A09FD}" srcId="{1F732AA7-604B-4573-B285-E7F99E2BE7F3}" destId="{2428805A-8A20-49B2-87E9-C4A5719B1ED6}" srcOrd="0" destOrd="0" parTransId="{B2288625-DF9E-4235-9A4B-E0F45BC82E5D}" sibTransId="{365FB666-AF4F-46F1-8836-904F2554F596}"/>
    <dgm:cxn modelId="{4651C567-1E37-432D-8459-2CFB334DB414}" type="presOf" srcId="{1F732AA7-604B-4573-B285-E7F99E2BE7F3}" destId="{C4DFD975-E78A-4133-B2AB-94C6358E153F}" srcOrd="0" destOrd="0" presId="urn:microsoft.com/office/officeart/2005/8/layout/list1"/>
    <dgm:cxn modelId="{4D9AF140-4CC1-4784-B92C-207921709A8A}" type="presOf" srcId="{1AEBDC2A-FBFA-4B28-B558-0D05C46C1EDD}" destId="{D6A0F423-D4A9-47C5-B5C4-109877421FE6}" srcOrd="0" destOrd="0" presId="urn:microsoft.com/office/officeart/2005/8/layout/list1"/>
    <dgm:cxn modelId="{483E3D85-A053-4174-8CA1-99A10ED25350}" type="presOf" srcId="{C2951FDD-9FA8-4E5D-9199-E7E0AD05E7E0}" destId="{8418202D-3C77-4135-86DA-74B15CC507CE}" srcOrd="1" destOrd="0" presId="urn:microsoft.com/office/officeart/2005/8/layout/list1"/>
    <dgm:cxn modelId="{BA172AD4-5BB1-416A-9F7E-19A0AE48E9EE}" type="presOf" srcId="{7EE3595A-5FBD-4D62-B400-6D5BFD90FE89}" destId="{18C2DEC6-0606-47BE-B187-86E220DB4FEC}" srcOrd="1" destOrd="0" presId="urn:microsoft.com/office/officeart/2005/8/layout/list1"/>
    <dgm:cxn modelId="{8115F3AB-8E7B-469B-99DA-739A7B23B441}" type="presOf" srcId="{1F732AA7-604B-4573-B285-E7F99E2BE7F3}" destId="{8E146D64-1E18-4A28-958B-1A427EC3D737}" srcOrd="1" destOrd="0" presId="urn:microsoft.com/office/officeart/2005/8/layout/list1"/>
    <dgm:cxn modelId="{97E3C151-86D5-4B81-ABBB-1C0843BDDEA4}" srcId="{D4F9C903-7694-411A-93EE-BCB0E2A3CE50}" destId="{7EE3595A-5FBD-4D62-B400-6D5BFD90FE89}" srcOrd="1" destOrd="0" parTransId="{91232698-0674-4127-B4A7-07F2D6FE52ED}" sibTransId="{202AEB86-302E-4C58-86B6-4F00EFA6E30D}"/>
    <dgm:cxn modelId="{C5EE0DD3-28D5-4439-9C5E-0169C0C42BF7}" srcId="{D4F9C903-7694-411A-93EE-BCB0E2A3CE50}" destId="{C2951FDD-9FA8-4E5D-9199-E7E0AD05E7E0}" srcOrd="2" destOrd="0" parTransId="{8D45B6D2-74EF-48C8-9EF5-3F63DCEA3275}" sibTransId="{5298B2E1-2824-47F9-8F98-9F5608B1AEE9}"/>
    <dgm:cxn modelId="{A226C90A-A921-493A-93D1-C1F28A1B2F68}" type="presOf" srcId="{7EE3595A-5FBD-4D62-B400-6D5BFD90FE89}" destId="{F5351889-4773-4306-9186-F3FE465EC9DA}" srcOrd="0" destOrd="0" presId="urn:microsoft.com/office/officeart/2005/8/layout/list1"/>
    <dgm:cxn modelId="{B7E91A7C-3C87-4FFF-B181-D652B9A26E21}" type="presOf" srcId="{C2951FDD-9FA8-4E5D-9199-E7E0AD05E7E0}" destId="{113F7F5C-74E1-4975-8C21-721121498984}" srcOrd="0" destOrd="0" presId="urn:microsoft.com/office/officeart/2005/8/layout/list1"/>
    <dgm:cxn modelId="{9FA6A2E6-D6AE-4637-BF6A-90A3C56241B8}" type="presParOf" srcId="{A1BA9A15-88B7-4F67-955A-3578ACF7A36D}" destId="{CCEE9477-D665-4024-AF70-5CB653C816C3}" srcOrd="0" destOrd="0" presId="urn:microsoft.com/office/officeart/2005/8/layout/list1"/>
    <dgm:cxn modelId="{028B2795-47C2-4FF3-906B-5E1590AAA72F}" type="presParOf" srcId="{CCEE9477-D665-4024-AF70-5CB653C816C3}" destId="{C4DFD975-E78A-4133-B2AB-94C6358E153F}" srcOrd="0" destOrd="0" presId="urn:microsoft.com/office/officeart/2005/8/layout/list1"/>
    <dgm:cxn modelId="{818D12E3-E4B5-4986-99E9-A9F2A0496391}" type="presParOf" srcId="{CCEE9477-D665-4024-AF70-5CB653C816C3}" destId="{8E146D64-1E18-4A28-958B-1A427EC3D737}" srcOrd="1" destOrd="0" presId="urn:microsoft.com/office/officeart/2005/8/layout/list1"/>
    <dgm:cxn modelId="{2CD79DDA-E357-49DF-BC36-1E3B8B84FBF3}" type="presParOf" srcId="{A1BA9A15-88B7-4F67-955A-3578ACF7A36D}" destId="{529BAC37-167C-46BD-BC7B-2CF9E8A73DE1}" srcOrd="1" destOrd="0" presId="urn:microsoft.com/office/officeart/2005/8/layout/list1"/>
    <dgm:cxn modelId="{FB03C858-6972-4D50-B49E-F5B40C1803F0}" type="presParOf" srcId="{A1BA9A15-88B7-4F67-955A-3578ACF7A36D}" destId="{DF2429BD-7DF9-4954-8227-550AD27EDAD6}" srcOrd="2" destOrd="0" presId="urn:microsoft.com/office/officeart/2005/8/layout/list1"/>
    <dgm:cxn modelId="{0DAD9FB8-04E8-4BDE-B55E-8206B09D3D14}" type="presParOf" srcId="{A1BA9A15-88B7-4F67-955A-3578ACF7A36D}" destId="{23361DB0-CF39-423D-8D23-67AB62F2536F}" srcOrd="3" destOrd="0" presId="urn:microsoft.com/office/officeart/2005/8/layout/list1"/>
    <dgm:cxn modelId="{F8E180A9-69A6-46F5-95DD-F00AAA410D39}" type="presParOf" srcId="{A1BA9A15-88B7-4F67-955A-3578ACF7A36D}" destId="{9B48A2E1-00F8-4F95-959B-D64B223CCA1A}" srcOrd="4" destOrd="0" presId="urn:microsoft.com/office/officeart/2005/8/layout/list1"/>
    <dgm:cxn modelId="{18397B8F-727C-48FA-81B8-E245A2279312}" type="presParOf" srcId="{9B48A2E1-00F8-4F95-959B-D64B223CCA1A}" destId="{F5351889-4773-4306-9186-F3FE465EC9DA}" srcOrd="0" destOrd="0" presId="urn:microsoft.com/office/officeart/2005/8/layout/list1"/>
    <dgm:cxn modelId="{C2980A7B-9A7E-4D38-BD5E-25F656279F70}" type="presParOf" srcId="{9B48A2E1-00F8-4F95-959B-D64B223CCA1A}" destId="{18C2DEC6-0606-47BE-B187-86E220DB4FEC}" srcOrd="1" destOrd="0" presId="urn:microsoft.com/office/officeart/2005/8/layout/list1"/>
    <dgm:cxn modelId="{76E53C1D-CB2D-41D2-A26A-81333F6230B4}" type="presParOf" srcId="{A1BA9A15-88B7-4F67-955A-3578ACF7A36D}" destId="{72282858-4BF5-4817-AAAF-FFAB567B2F56}" srcOrd="5" destOrd="0" presId="urn:microsoft.com/office/officeart/2005/8/layout/list1"/>
    <dgm:cxn modelId="{0A3D901F-0193-4662-8DCA-307F3A7256B1}" type="presParOf" srcId="{A1BA9A15-88B7-4F67-955A-3578ACF7A36D}" destId="{D6A0F423-D4A9-47C5-B5C4-109877421FE6}" srcOrd="6" destOrd="0" presId="urn:microsoft.com/office/officeart/2005/8/layout/list1"/>
    <dgm:cxn modelId="{1DCAA1D3-8A02-4B58-A7D0-44107ECC4CB0}" type="presParOf" srcId="{A1BA9A15-88B7-4F67-955A-3578ACF7A36D}" destId="{BAD36B78-E8AF-4A2F-BECC-D24DDCF3334A}" srcOrd="7" destOrd="0" presId="urn:microsoft.com/office/officeart/2005/8/layout/list1"/>
    <dgm:cxn modelId="{ED2346CF-2F60-4B77-AF9C-9CD8DC72793A}" type="presParOf" srcId="{A1BA9A15-88B7-4F67-955A-3578ACF7A36D}" destId="{A9880FCE-3EA7-4454-A07A-99AB28A57568}" srcOrd="8" destOrd="0" presId="urn:microsoft.com/office/officeart/2005/8/layout/list1"/>
    <dgm:cxn modelId="{94EB94A6-60D1-4308-B58D-B269D4D2E4B9}" type="presParOf" srcId="{A9880FCE-3EA7-4454-A07A-99AB28A57568}" destId="{113F7F5C-74E1-4975-8C21-721121498984}" srcOrd="0" destOrd="0" presId="urn:microsoft.com/office/officeart/2005/8/layout/list1"/>
    <dgm:cxn modelId="{1C82CC7E-052D-4403-BB5A-5DEB848FA502}" type="presParOf" srcId="{A9880FCE-3EA7-4454-A07A-99AB28A57568}" destId="{8418202D-3C77-4135-86DA-74B15CC507CE}" srcOrd="1" destOrd="0" presId="urn:microsoft.com/office/officeart/2005/8/layout/list1"/>
    <dgm:cxn modelId="{7DC53D38-DB7E-4BAE-B041-32147E179292}" type="presParOf" srcId="{A1BA9A15-88B7-4F67-955A-3578ACF7A36D}" destId="{54958CA6-9FA0-491B-AC11-F7770EA6661C}" srcOrd="9" destOrd="0" presId="urn:microsoft.com/office/officeart/2005/8/layout/list1"/>
    <dgm:cxn modelId="{21F7CBF8-97C5-4B64-B867-1FBA34974E42}" type="presParOf" srcId="{A1BA9A15-88B7-4F67-955A-3578ACF7A36D}" destId="{10ED78B6-F529-4612-9585-B0774516E86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5F54B-FA8E-4525-9B0F-15E74C3C90BC}">
      <dsp:nvSpPr>
        <dsp:cNvPr id="0" name=""/>
        <dsp:cNvSpPr/>
      </dsp:nvSpPr>
      <dsp:spPr>
        <a:xfrm>
          <a:off x="1773321" y="773097"/>
          <a:ext cx="1925963" cy="192596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LU" sz="4500" kern="1200" dirty="0" smtClean="0"/>
            <a:t>GSC</a:t>
          </a:r>
          <a:endParaRPr lang="en-US" sz="4500" kern="1200" dirty="0"/>
        </a:p>
      </dsp:txBody>
      <dsp:txXfrm>
        <a:off x="2055372" y="1055148"/>
        <a:ext cx="1361861" cy="1361861"/>
      </dsp:txXfrm>
    </dsp:sp>
    <dsp:sp modelId="{9B151D17-A840-4ABD-BC9B-FF3ADB8A5BF7}">
      <dsp:nvSpPr>
        <dsp:cNvPr id="0" name=""/>
        <dsp:cNvSpPr/>
      </dsp:nvSpPr>
      <dsp:spPr>
        <a:xfrm>
          <a:off x="2254812" y="343"/>
          <a:ext cx="962981" cy="96298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LU" sz="1000" kern="1200" dirty="0" err="1" smtClean="0"/>
            <a:t>Market</a:t>
          </a:r>
          <a:r>
            <a:rPr lang="fr-LU" sz="1000" kern="1200" dirty="0" smtClean="0"/>
            <a:t> </a:t>
          </a:r>
          <a:r>
            <a:rPr lang="fr-LU" sz="1000" kern="1200" dirty="0" err="1" smtClean="0"/>
            <a:t>Integrity</a:t>
          </a:r>
          <a:endParaRPr lang="en-US" sz="1000" kern="1200" dirty="0"/>
        </a:p>
      </dsp:txBody>
      <dsp:txXfrm>
        <a:off x="2395837" y="141368"/>
        <a:ext cx="680931" cy="680931"/>
      </dsp:txXfrm>
    </dsp:sp>
    <dsp:sp modelId="{BB6F7A05-5D80-435B-941F-B95D0EC7AC81}">
      <dsp:nvSpPr>
        <dsp:cNvPr id="0" name=""/>
        <dsp:cNvSpPr/>
      </dsp:nvSpPr>
      <dsp:spPr>
        <a:xfrm>
          <a:off x="3509057" y="1254588"/>
          <a:ext cx="962981" cy="96298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LU" sz="1000" kern="1200" dirty="0" smtClean="0"/>
            <a:t>Financial </a:t>
          </a:r>
          <a:r>
            <a:rPr lang="fr-LU" sz="1000" kern="1200" dirty="0" err="1" smtClean="0"/>
            <a:t>Stability</a:t>
          </a:r>
          <a:endParaRPr lang="en-US" sz="1000" kern="1200" dirty="0"/>
        </a:p>
      </dsp:txBody>
      <dsp:txXfrm>
        <a:off x="3650082" y="1395613"/>
        <a:ext cx="680931" cy="680931"/>
      </dsp:txXfrm>
    </dsp:sp>
    <dsp:sp modelId="{E93071F6-25C1-45C2-B063-0847634A8C37}">
      <dsp:nvSpPr>
        <dsp:cNvPr id="0" name=""/>
        <dsp:cNvSpPr/>
      </dsp:nvSpPr>
      <dsp:spPr>
        <a:xfrm>
          <a:off x="2254812" y="2508833"/>
          <a:ext cx="962981" cy="96298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LU" sz="1000" i="1" u="sng" kern="1200" dirty="0" err="1" smtClean="0"/>
            <a:t>Market</a:t>
          </a:r>
          <a:r>
            <a:rPr lang="fr-LU" sz="1000" i="1" u="sng" kern="1200" dirty="0" smtClean="0"/>
            <a:t> </a:t>
          </a:r>
          <a:r>
            <a:rPr lang="fr-LU" sz="1000" i="1" u="sng" kern="1200" dirty="0" err="1" smtClean="0"/>
            <a:t>Efficiency</a:t>
          </a:r>
          <a:r>
            <a:rPr lang="fr-LU" sz="1000" i="1" u="sng" kern="1200" dirty="0" smtClean="0"/>
            <a:t>?</a:t>
          </a:r>
          <a:endParaRPr lang="en-US" sz="1000" i="1" u="sng" kern="1200" dirty="0"/>
        </a:p>
      </dsp:txBody>
      <dsp:txXfrm>
        <a:off x="2395837" y="2649858"/>
        <a:ext cx="680931" cy="680931"/>
      </dsp:txXfrm>
    </dsp:sp>
    <dsp:sp modelId="{F7BD07F7-12FF-41C0-B536-24B02B93C058}">
      <dsp:nvSpPr>
        <dsp:cNvPr id="0" name=""/>
        <dsp:cNvSpPr/>
      </dsp:nvSpPr>
      <dsp:spPr>
        <a:xfrm>
          <a:off x="1000567" y="1254588"/>
          <a:ext cx="962981" cy="96298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LU" sz="1000" kern="1200" dirty="0" err="1" smtClean="0"/>
            <a:t>Investor</a:t>
          </a:r>
          <a:r>
            <a:rPr lang="fr-LU" sz="1000" kern="1200" dirty="0" smtClean="0"/>
            <a:t> / Client Protection</a:t>
          </a:r>
          <a:endParaRPr lang="en-US" sz="1000" kern="1200" dirty="0"/>
        </a:p>
      </dsp:txBody>
      <dsp:txXfrm>
        <a:off x="1141592" y="1395613"/>
        <a:ext cx="680931" cy="6809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41169-D378-410C-A621-C70526C4932B}">
      <dsp:nvSpPr>
        <dsp:cNvPr id="0" name=""/>
        <dsp:cNvSpPr/>
      </dsp:nvSpPr>
      <dsp:spPr>
        <a:xfrm>
          <a:off x="3048000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32"/>
              </a:lnTo>
              <a:lnTo>
                <a:pt x="2156482" y="187132"/>
              </a:lnTo>
              <a:lnTo>
                <a:pt x="2156482" y="374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95B58-F863-4BC3-B742-7E1BC872C72D}">
      <dsp:nvSpPr>
        <dsp:cNvPr id="0" name=""/>
        <dsp:cNvSpPr/>
      </dsp:nvSpPr>
      <dsp:spPr>
        <a:xfrm>
          <a:off x="3002280" y="1844867"/>
          <a:ext cx="91440" cy="3742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DF12A4-E78A-4D2F-8408-C5498BBAEC60}">
      <dsp:nvSpPr>
        <dsp:cNvPr id="0" name=""/>
        <dsp:cNvSpPr/>
      </dsp:nvSpPr>
      <dsp:spPr>
        <a:xfrm>
          <a:off x="891517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2156482" y="0"/>
              </a:moveTo>
              <a:lnTo>
                <a:pt x="2156482" y="187132"/>
              </a:lnTo>
              <a:lnTo>
                <a:pt x="0" y="187132"/>
              </a:lnTo>
              <a:lnTo>
                <a:pt x="0" y="374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91DB1-52AE-43FA-B0E4-189C8A3F260B}">
      <dsp:nvSpPr>
        <dsp:cNvPr id="0" name=""/>
        <dsp:cNvSpPr/>
      </dsp:nvSpPr>
      <dsp:spPr>
        <a:xfrm>
          <a:off x="2156891" y="953758"/>
          <a:ext cx="1782216" cy="891108"/>
        </a:xfrm>
        <a:prstGeom prst="rect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LU" sz="2100" kern="1200" dirty="0" smtClean="0"/>
            <a:t>Crypto-</a:t>
          </a:r>
          <a:r>
            <a:rPr lang="fr-LU" sz="2100" kern="1200" dirty="0" err="1" smtClean="0"/>
            <a:t>Asset</a:t>
          </a:r>
          <a:endParaRPr lang="en-US" sz="2100" kern="1200" dirty="0"/>
        </a:p>
      </dsp:txBody>
      <dsp:txXfrm>
        <a:off x="2156891" y="953758"/>
        <a:ext cx="1782216" cy="891108"/>
      </dsp:txXfrm>
    </dsp:sp>
    <dsp:sp modelId="{4AC40D4B-769B-4DBA-8B94-8335CEB765F2}">
      <dsp:nvSpPr>
        <dsp:cNvPr id="0" name=""/>
        <dsp:cNvSpPr/>
      </dsp:nvSpPr>
      <dsp:spPr>
        <a:xfrm>
          <a:off x="409" y="2219132"/>
          <a:ext cx="1782216" cy="891108"/>
        </a:xfrm>
        <a:prstGeom prst="rect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LU" sz="2100" kern="1200" dirty="0" err="1" smtClean="0"/>
            <a:t>Asset-referenced</a:t>
          </a:r>
          <a:r>
            <a:rPr lang="fr-LU" sz="2100" kern="1200" dirty="0" smtClean="0"/>
            <a:t> </a:t>
          </a:r>
          <a:r>
            <a:rPr lang="fr-LU" sz="2100" kern="1200" dirty="0" err="1" smtClean="0"/>
            <a:t>Token</a:t>
          </a:r>
          <a:r>
            <a:rPr lang="fr-LU" sz="2100" kern="1200" dirty="0" smtClean="0"/>
            <a:t> (III)</a:t>
          </a:r>
          <a:endParaRPr lang="en-US" sz="2100" kern="1200" dirty="0"/>
        </a:p>
      </dsp:txBody>
      <dsp:txXfrm>
        <a:off x="409" y="2219132"/>
        <a:ext cx="1782216" cy="891108"/>
      </dsp:txXfrm>
    </dsp:sp>
    <dsp:sp modelId="{8E4881AF-8F91-4001-9697-BE34DEAA0072}">
      <dsp:nvSpPr>
        <dsp:cNvPr id="0" name=""/>
        <dsp:cNvSpPr/>
      </dsp:nvSpPr>
      <dsp:spPr>
        <a:xfrm>
          <a:off x="2156891" y="2219132"/>
          <a:ext cx="1782216" cy="891108"/>
        </a:xfrm>
        <a:prstGeom prst="rect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LU" sz="2100" kern="1200" dirty="0" smtClean="0"/>
            <a:t>E-Money </a:t>
          </a:r>
          <a:r>
            <a:rPr lang="fr-LU" sz="2100" kern="1200" dirty="0" err="1" smtClean="0"/>
            <a:t>Token</a:t>
          </a:r>
          <a:r>
            <a:rPr lang="fr-LU" sz="2100" kern="1200" dirty="0" smtClean="0"/>
            <a:t> (IV) </a:t>
          </a:r>
          <a:endParaRPr lang="en-US" sz="2100" kern="1200" dirty="0"/>
        </a:p>
      </dsp:txBody>
      <dsp:txXfrm>
        <a:off x="2156891" y="2219132"/>
        <a:ext cx="1782216" cy="891108"/>
      </dsp:txXfrm>
    </dsp:sp>
    <dsp:sp modelId="{98518959-0D3F-4626-A286-2AF0DFD37379}">
      <dsp:nvSpPr>
        <dsp:cNvPr id="0" name=""/>
        <dsp:cNvSpPr/>
      </dsp:nvSpPr>
      <dsp:spPr>
        <a:xfrm>
          <a:off x="4313373" y="2219132"/>
          <a:ext cx="1782216" cy="891108"/>
        </a:xfrm>
        <a:prstGeom prst="rect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LU" sz="2100" kern="1200" dirty="0" err="1" smtClean="0"/>
            <a:t>Other</a:t>
          </a:r>
          <a:r>
            <a:rPr lang="fr-LU" sz="2100" kern="1200" dirty="0" smtClean="0"/>
            <a:t> (II)</a:t>
          </a:r>
          <a:endParaRPr lang="en-US" sz="2100" kern="1200" dirty="0"/>
        </a:p>
      </dsp:txBody>
      <dsp:txXfrm>
        <a:off x="4313373" y="2219132"/>
        <a:ext cx="1782216" cy="8911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429BD-7DF9-4954-8227-550AD27EDAD6}">
      <dsp:nvSpPr>
        <dsp:cNvPr id="0" name=""/>
        <dsp:cNvSpPr/>
      </dsp:nvSpPr>
      <dsp:spPr>
        <a:xfrm>
          <a:off x="0" y="212620"/>
          <a:ext cx="5928320" cy="58432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0104" tIns="291592" rIns="46010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LU" sz="1400" kern="1200" dirty="0" smtClean="0"/>
            <a:t>‘Global Stable Coin’</a:t>
          </a:r>
          <a:endParaRPr lang="en-US" sz="1400" kern="1200" dirty="0"/>
        </a:p>
      </dsp:txBody>
      <dsp:txXfrm>
        <a:off x="0" y="212620"/>
        <a:ext cx="5928320" cy="584325"/>
      </dsp:txXfrm>
    </dsp:sp>
    <dsp:sp modelId="{8E146D64-1E18-4A28-958B-1A427EC3D737}">
      <dsp:nvSpPr>
        <dsp:cNvPr id="0" name=""/>
        <dsp:cNvSpPr/>
      </dsp:nvSpPr>
      <dsp:spPr>
        <a:xfrm>
          <a:off x="296416" y="5980"/>
          <a:ext cx="4149824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53" tIns="0" rIns="15685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LU" sz="1400" kern="1200" dirty="0" err="1" smtClean="0"/>
            <a:t>Asset-referenced</a:t>
          </a:r>
          <a:r>
            <a:rPr lang="fr-LU" sz="1400" kern="1200" dirty="0" smtClean="0"/>
            <a:t> </a:t>
          </a:r>
          <a:r>
            <a:rPr lang="fr-LU" sz="1400" kern="1200" dirty="0" err="1" smtClean="0"/>
            <a:t>tokens</a:t>
          </a:r>
          <a:endParaRPr lang="en-US" sz="1400" kern="1200" dirty="0"/>
        </a:p>
      </dsp:txBody>
      <dsp:txXfrm>
        <a:off x="316591" y="26155"/>
        <a:ext cx="4109474" cy="372930"/>
      </dsp:txXfrm>
    </dsp:sp>
    <dsp:sp modelId="{D6A0F423-D4A9-47C5-B5C4-109877421FE6}">
      <dsp:nvSpPr>
        <dsp:cNvPr id="0" name=""/>
        <dsp:cNvSpPr/>
      </dsp:nvSpPr>
      <dsp:spPr>
        <a:xfrm>
          <a:off x="0" y="1079185"/>
          <a:ext cx="5928320" cy="58432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0104" tIns="291592" rIns="46010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LU" sz="1400" kern="1200" dirty="0" err="1" smtClean="0"/>
            <a:t>Payment</a:t>
          </a:r>
          <a:r>
            <a:rPr lang="fr-LU" sz="1400" kern="1200" dirty="0" smtClean="0"/>
            <a:t> </a:t>
          </a:r>
          <a:r>
            <a:rPr lang="fr-LU" sz="1400" kern="1200" dirty="0" err="1" smtClean="0"/>
            <a:t>tokens</a:t>
          </a:r>
          <a:r>
            <a:rPr lang="fr-LU" sz="1400" kern="1200" dirty="0" smtClean="0"/>
            <a:t> – 1:1: ‘Stable Coins’</a:t>
          </a:r>
          <a:endParaRPr lang="en-US" sz="1400" kern="1200" dirty="0"/>
        </a:p>
      </dsp:txBody>
      <dsp:txXfrm>
        <a:off x="0" y="1079185"/>
        <a:ext cx="5928320" cy="584325"/>
      </dsp:txXfrm>
    </dsp:sp>
    <dsp:sp modelId="{18C2DEC6-0606-47BE-B187-86E220DB4FEC}">
      <dsp:nvSpPr>
        <dsp:cNvPr id="0" name=""/>
        <dsp:cNvSpPr/>
      </dsp:nvSpPr>
      <dsp:spPr>
        <a:xfrm>
          <a:off x="296416" y="872545"/>
          <a:ext cx="4149824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53" tIns="0" rIns="15685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LU" sz="1400" kern="1200" dirty="0" smtClean="0"/>
            <a:t>E-money </a:t>
          </a:r>
          <a:r>
            <a:rPr lang="fr-LU" sz="1400" kern="1200" dirty="0" err="1" smtClean="0"/>
            <a:t>tokens</a:t>
          </a:r>
          <a:endParaRPr lang="en-US" sz="1400" kern="1200" dirty="0"/>
        </a:p>
      </dsp:txBody>
      <dsp:txXfrm>
        <a:off x="316591" y="892720"/>
        <a:ext cx="4109474" cy="372930"/>
      </dsp:txXfrm>
    </dsp:sp>
    <dsp:sp modelId="{10ED78B6-F529-4612-9585-B0774516E866}">
      <dsp:nvSpPr>
        <dsp:cNvPr id="0" name=""/>
        <dsp:cNvSpPr/>
      </dsp:nvSpPr>
      <dsp:spPr>
        <a:xfrm>
          <a:off x="0" y="1945750"/>
          <a:ext cx="5928320" cy="58432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0104" tIns="291592" rIns="46010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LU" sz="1400" kern="1200" dirty="0" smtClean="0"/>
            <a:t>Usage </a:t>
          </a:r>
          <a:r>
            <a:rPr lang="fr-LU" sz="1400" kern="1200" dirty="0" err="1" smtClean="0"/>
            <a:t>tokens</a:t>
          </a:r>
          <a:endParaRPr lang="en-US" sz="1400" kern="1200" dirty="0"/>
        </a:p>
      </dsp:txBody>
      <dsp:txXfrm>
        <a:off x="0" y="1945750"/>
        <a:ext cx="5928320" cy="584325"/>
      </dsp:txXfrm>
    </dsp:sp>
    <dsp:sp modelId="{8418202D-3C77-4135-86DA-74B15CC507CE}">
      <dsp:nvSpPr>
        <dsp:cNvPr id="0" name=""/>
        <dsp:cNvSpPr/>
      </dsp:nvSpPr>
      <dsp:spPr>
        <a:xfrm>
          <a:off x="296416" y="1739110"/>
          <a:ext cx="4149824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53" tIns="0" rIns="15685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LU" sz="1400" kern="1200" dirty="0" err="1" smtClean="0"/>
            <a:t>Other</a:t>
          </a:r>
          <a:r>
            <a:rPr lang="fr-LU" sz="1400" kern="1200" dirty="0" smtClean="0"/>
            <a:t> Crypto-</a:t>
          </a:r>
          <a:r>
            <a:rPr lang="fr-LU" sz="1400" kern="1200" dirty="0" err="1" smtClean="0"/>
            <a:t>assets</a:t>
          </a:r>
          <a:endParaRPr lang="en-US" sz="1400" kern="1200" dirty="0"/>
        </a:p>
      </dsp:txBody>
      <dsp:txXfrm>
        <a:off x="316591" y="1759285"/>
        <a:ext cx="4109474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t-LT" noProof="0"/>
              <a:t>Click to edit Master text styles</a:t>
            </a:r>
          </a:p>
          <a:p>
            <a:pPr lvl="1"/>
            <a:r>
              <a:rPr lang="lt-LT" noProof="0"/>
              <a:t>Second level</a:t>
            </a:r>
          </a:p>
          <a:p>
            <a:pPr lvl="2"/>
            <a:r>
              <a:rPr lang="lt-LT" noProof="0"/>
              <a:t>Third level</a:t>
            </a:r>
          </a:p>
          <a:p>
            <a:pPr lvl="3"/>
            <a:r>
              <a:rPr lang="lt-LT" noProof="0"/>
              <a:t>Fourth level</a:t>
            </a:r>
          </a:p>
          <a:p>
            <a:pPr lvl="4"/>
            <a:r>
              <a:rPr lang="lt-LT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62C458-3D52-AB48-8EF9-5E591D11CC17}" type="slidenum">
              <a:rPr lang="lt-LT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19378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168275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0087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LU" dirty="0" smtClean="0"/>
              <a:t>Has </a:t>
            </a:r>
            <a:r>
              <a:rPr lang="fr-LU" dirty="0" err="1" smtClean="0"/>
              <a:t>exceeded</a:t>
            </a:r>
            <a:r>
              <a:rPr lang="fr-LU" dirty="0" smtClean="0"/>
              <a:t> EUR 1250 billions cash value =&gt; 25 Billion Reserve </a:t>
            </a:r>
            <a:r>
              <a:rPr lang="fr-LU" dirty="0" err="1" smtClean="0"/>
              <a:t>Assets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2C458-3D52-AB48-8EF9-5E591D11CC17}" type="slidenum">
              <a:rPr lang="lt-LT" smtClean="0"/>
              <a:pPr/>
              <a:t>15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0495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B2F4-3177-0449-B21C-E480531E33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3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A38BFC-5173-F84F-9E1B-8A5E1DB558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6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9DAEB7-0526-3B4B-8808-D611933F52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22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CH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980CA-8DCB-FA48-9C5B-84E9C3E18F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95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1DC5F-7677-6242-A5B6-B1430E23FE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85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3BDB93-3A72-E247-9790-CD17E4899E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83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69858-7DC3-4D47-AA74-0F3C0C9FAD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F0ECFD-1070-6446-9E6A-BBA57C65D3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67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854C3-F5E6-554E-BCCD-98FCBA475A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78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9C631-B254-2B49-9966-D22140AB1A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5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45546-7C60-2E4F-95CB-5E3D5C47A4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0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5DE5E0-9C91-A649-9AF7-B950C95DBF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518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FC8D13-1EF5-264F-9126-86473BCC13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37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E0DA44-9B56-2D4D-BC92-F9F994F908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55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134607-A07C-AA47-8E33-6BAE9647F2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5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hne Text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00016" y="519522"/>
            <a:ext cx="8229600" cy="435695"/>
          </a:xfrm>
          <a:prstGeom prst="rect">
            <a:avLst/>
          </a:prstGeom>
        </p:spPr>
        <p:txBody>
          <a:bodyPr/>
          <a:lstStyle>
            <a:lvl1pPr algn="l">
              <a:defRPr sz="135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© 2015 Dirk Zetzsche</a:t>
            </a: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E89DB-1382-4284-8D53-964F3C26330D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572155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D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/>
          </p:cNvSpPr>
          <p:nvPr userDrawn="1"/>
        </p:nvSpPr>
        <p:spPr bwMode="auto">
          <a:xfrm>
            <a:off x="0" y="0"/>
            <a:ext cx="9144000" cy="942975"/>
          </a:xfrm>
          <a:prstGeom prst="rect">
            <a:avLst/>
          </a:prstGeom>
          <a:solidFill>
            <a:schemeClr val="bg1">
              <a:lumMod val="50000"/>
              <a:alpha val="79999"/>
            </a:schemeClr>
          </a:solidFill>
          <a:ln>
            <a:noFill/>
          </a:ln>
        </p:spPr>
        <p:txBody>
          <a:bodyPr lIns="0" tIns="0" rIns="0" bIns="0"/>
          <a:lstStyle/>
          <a:p>
            <a:r>
              <a:rPr lang="fr-FR" sz="1800" dirty="0"/>
              <a:t>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3772" y="180975"/>
            <a:ext cx="205478" cy="535618"/>
          </a:xfrm>
          <a:prstGeom prst="rect">
            <a:avLst/>
          </a:prstGeom>
          <a:solidFill>
            <a:srgbClr val="5C0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>
              <a:solidFill>
                <a:srgbClr val="5C0025"/>
              </a:solidFill>
            </a:endParaRPr>
          </a:p>
        </p:txBody>
      </p:sp>
      <p:grpSp>
        <p:nvGrpSpPr>
          <p:cNvPr id="7" name="Group 20"/>
          <p:cNvGrpSpPr/>
          <p:nvPr userDrawn="1"/>
        </p:nvGrpSpPr>
        <p:grpSpPr>
          <a:xfrm>
            <a:off x="7790625" y="519049"/>
            <a:ext cx="867600" cy="455777"/>
            <a:chOff x="6793675" y="550964"/>
            <a:chExt cx="867600" cy="607703"/>
          </a:xfrm>
        </p:grpSpPr>
        <p:grpSp>
          <p:nvGrpSpPr>
            <p:cNvPr id="8" name="Group 17"/>
            <p:cNvGrpSpPr/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10" name="Rounded Rectangle 18"/>
              <p:cNvSpPr/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 sz="1800"/>
              </a:p>
            </p:txBody>
          </p:sp>
          <p:sp>
            <p:nvSpPr>
              <p:cNvPr id="11" name="Rectangle 10"/>
              <p:cNvSpPr/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 sz="1800"/>
              </a:p>
            </p:txBody>
          </p:sp>
        </p:grpSp>
        <p:pic>
          <p:nvPicPr>
            <p:cNvPr id="9" name="Picture 21" descr="UNI_logo_quadri_def.pdf"/>
            <p:cNvPicPr>
              <a:picLocks noChangeAspect="1"/>
            </p:cNvPicPr>
            <p:nvPr userDrawn="1"/>
          </p:nvPicPr>
          <p:blipFill>
            <a:blip r:embed="rId2"/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8474" y="200025"/>
            <a:ext cx="6880226" cy="74295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defRPr sz="1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fr-CH" dirty="0"/>
              <a:t>Click to edit Master title style</a:t>
            </a:r>
            <a:br>
              <a:rPr lang="fr-CH" dirty="0"/>
            </a:br>
            <a:r>
              <a:rPr lang="fr-CH" dirty="0"/>
              <a:t/>
            </a:r>
            <a:br>
              <a:rPr lang="fr-CH" dirty="0"/>
            </a:br>
            <a:endParaRPr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96887" y="1350001"/>
            <a:ext cx="8136000" cy="3651647"/>
          </a:xfrm>
          <a:prstGeom prst="rect">
            <a:avLst/>
          </a:prstGeom>
        </p:spPr>
        <p:txBody>
          <a:bodyPr vert="horz" lIns="0" tIns="0" rIns="0" bIns="0"/>
          <a:lstStyle>
            <a:lvl1pPr marL="172800" indent="-172800">
              <a:spcBef>
                <a:spcPts val="15"/>
              </a:spcBef>
              <a:buClr>
                <a:srgbClr val="5C0025"/>
              </a:buClr>
              <a:buSzPct val="100000"/>
              <a:buFont typeface="Wingdings" charset="2"/>
              <a:buChar char="§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342900" indent="-172800">
              <a:spcBef>
                <a:spcPts val="450"/>
              </a:spcBef>
              <a:buClr>
                <a:srgbClr val="5C0025"/>
              </a:buClr>
              <a:buSzPct val="100000"/>
              <a:buFont typeface="Wingdings" charset="2"/>
              <a:buChar char="§"/>
              <a:defRPr sz="135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515700">
              <a:spcBef>
                <a:spcPts val="450"/>
              </a:spcBef>
              <a:buClr>
                <a:srgbClr val="5C0025"/>
              </a:buClr>
              <a:buSzPct val="100000"/>
              <a:buFont typeface="Wingdings" charset="2"/>
              <a:buChar char="§"/>
              <a:defRPr sz="135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685800">
              <a:spcBef>
                <a:spcPts val="450"/>
              </a:spcBef>
              <a:buClr>
                <a:srgbClr val="5C0025"/>
              </a:buClr>
              <a:buSzPct val="100000"/>
              <a:buFont typeface="Wingdings" charset="2"/>
              <a:buChar char="§"/>
              <a:defRPr sz="135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marL="858600">
              <a:spcBef>
                <a:spcPts val="450"/>
              </a:spcBef>
              <a:buClr>
                <a:srgbClr val="5C0025"/>
              </a:buClr>
              <a:buSzPct val="100000"/>
              <a:buFont typeface="Wingdings" charset="2"/>
              <a:buChar char="§"/>
              <a:defRPr sz="135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fr-CH" dirty="0"/>
              <a:t>Click to edit Master text styles</a:t>
            </a:r>
          </a:p>
          <a:p>
            <a:pPr lvl="1"/>
            <a:r>
              <a:rPr lang="fr-CH" dirty="0"/>
              <a:t>Second level</a:t>
            </a:r>
          </a:p>
          <a:p>
            <a:pPr lvl="2"/>
            <a:r>
              <a:rPr lang="fr-CH" dirty="0"/>
              <a:t>Third level</a:t>
            </a:r>
          </a:p>
          <a:p>
            <a:pPr lvl="3"/>
            <a:r>
              <a:rPr lang="fr-CH" dirty="0"/>
              <a:t>Fourth level</a:t>
            </a:r>
          </a:p>
          <a:p>
            <a:pPr lvl="4"/>
            <a:r>
              <a:rPr lang="fr-CH" dirty="0"/>
              <a:t>Fifth level</a:t>
            </a:r>
            <a:endParaRPr lang="en-US" dirty="0"/>
          </a:p>
        </p:txBody>
      </p:sp>
      <p:pic>
        <p:nvPicPr>
          <p:cNvPr id="15" name="Picture 3" descr="FDEF_Embleme_outline_ENG_vect_white.ai"/>
          <p:cNvPicPr>
            <a:picLocks noChangeAspect="1"/>
          </p:cNvPicPr>
          <p:nvPr userDrawn="1"/>
        </p:nvPicPr>
        <p:blipFill rotWithShape="1">
          <a:blip r:embed="rId3"/>
          <a:srcRect l="37156" t="48295" r="38766" b="47500"/>
          <a:stretch/>
        </p:blipFill>
        <p:spPr>
          <a:xfrm>
            <a:off x="436088" y="700820"/>
            <a:ext cx="2915053" cy="29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179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604801" y="1065258"/>
            <a:ext cx="8137525" cy="3342696"/>
          </a:xfrm>
          <a:prstGeom prst="rect">
            <a:avLst/>
          </a:prstGeom>
        </p:spPr>
        <p:txBody>
          <a:bodyPr>
            <a:noAutofit/>
          </a:bodyPr>
          <a:lstStyle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00016" y="519522"/>
            <a:ext cx="8229600" cy="435695"/>
          </a:xfrm>
          <a:prstGeom prst="rect">
            <a:avLst/>
          </a:prstGeom>
        </p:spPr>
        <p:txBody>
          <a:bodyPr/>
          <a:lstStyle>
            <a:lvl1pPr algn="l">
              <a:defRPr sz="135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Institute for Financial Services – University of Liechtenstein – Vaduz</a:t>
            </a:r>
            <a:endParaRPr lang="de-CH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30127-D0FA-456D-B1E9-E12AAAAC0D0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3225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20C94C-5C40-444B-B1C5-DDDE992B24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0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82F127-9371-F741-9546-8A2AA18E8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0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EA7254-E60F-6842-8434-21C98A0316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9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C02A1E-7E68-7E40-AB35-B8A8CBAAA2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4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C8B6-11ED-CB40-A683-3D4843DAD0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6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EC0A4C-E8C2-EB4E-8785-AB1A6CA252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232AAD-ED92-D34D-AA72-7DD1B58E4E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1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5A0E335-9F57-A44C-AAE4-DD547E65F8D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 descr="UNI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58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3" descr="Bande_Logo_UNI_sansoutlineNV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0"/>
          <a:stretch>
            <a:fillRect/>
          </a:stretch>
        </p:blipFill>
        <p:spPr bwMode="auto">
          <a:xfrm>
            <a:off x="0" y="2065735"/>
            <a:ext cx="9144000" cy="307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539750" y="465535"/>
            <a:ext cx="46799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b="1"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34" name="Picture 20" descr="emblème outline+faculté_FDEF_ENG"/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4885135"/>
            <a:ext cx="3252788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0" descr="RUL_grey_bat.ai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5" t="53125" r="56052" b="28125"/>
          <a:stretch>
            <a:fillRect/>
          </a:stretch>
        </p:blipFill>
        <p:spPr bwMode="auto">
          <a:xfrm>
            <a:off x="381000" y="4114800"/>
            <a:ext cx="22352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D96D47C-9135-954A-8882-093CC8A6FDB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3319" name="Picture 7" descr="bande_kle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" r="3700" b="36719"/>
          <a:stretch>
            <a:fillRect/>
          </a:stretch>
        </p:blipFill>
        <p:spPr bwMode="auto">
          <a:xfrm>
            <a:off x="1" y="4407694"/>
            <a:ext cx="9191625" cy="62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8" descr="RUL_grey_bat.ai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5" t="53125" r="56052" b="28125"/>
          <a:stretch>
            <a:fillRect/>
          </a:stretch>
        </p:blipFill>
        <p:spPr bwMode="auto">
          <a:xfrm>
            <a:off x="6248400" y="4514850"/>
            <a:ext cx="1219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7" r:id="rId12"/>
    <p:sldLayoutId id="2147483678" r:id="rId13"/>
    <p:sldLayoutId id="2147483679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u="sng">
          <a:solidFill>
            <a:srgbClr val="70113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u="sng">
          <a:solidFill>
            <a:srgbClr val="701139"/>
          </a:solidFill>
          <a:latin typeface="Arial Narrow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u="sng">
          <a:solidFill>
            <a:srgbClr val="701139"/>
          </a:solidFill>
          <a:latin typeface="Arial Narrow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u="sng">
          <a:solidFill>
            <a:srgbClr val="701139"/>
          </a:solidFill>
          <a:latin typeface="Arial Narrow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u="sng">
          <a:solidFill>
            <a:srgbClr val="701139"/>
          </a:solidFill>
          <a:latin typeface="Arial Narrow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u="sng">
          <a:solidFill>
            <a:srgbClr val="701139"/>
          </a:solidFill>
          <a:latin typeface="Arial Narrow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u="sng">
          <a:solidFill>
            <a:srgbClr val="701139"/>
          </a:solidFill>
          <a:latin typeface="Arial Narrow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u="sng">
          <a:solidFill>
            <a:srgbClr val="701139"/>
          </a:solidFill>
          <a:latin typeface="Arial Narrow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u="sng">
          <a:solidFill>
            <a:srgbClr val="701139"/>
          </a:solidFill>
          <a:latin typeface="Arial Narrow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ssrn.com/abstract%20=3414401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srn.com/abstract%20=3622311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srn.com/abstract=2959925" TargetMode="External"/><Relationship Id="rId13" Type="http://schemas.openxmlformats.org/officeDocument/2006/relationships/hyperlink" Target="http://www.ssrn.com/abstract=3072298" TargetMode="External"/><Relationship Id="rId18" Type="http://schemas.openxmlformats.org/officeDocument/2006/relationships/image" Target="../media/image19.png"/><Relationship Id="rId3" Type="http://schemas.openxmlformats.org/officeDocument/2006/relationships/image" Target="../media/image12.png"/><Relationship Id="rId21" Type="http://schemas.openxmlformats.org/officeDocument/2006/relationships/hyperlink" Target="http://www.ssrn.com/abstract=3245287" TargetMode="External"/><Relationship Id="rId7" Type="http://schemas.openxmlformats.org/officeDocument/2006/relationships/hyperlink" Target="http://www.ssrn.com/abstract=3018534" TargetMode="External"/><Relationship Id="rId12" Type="http://schemas.openxmlformats.org/officeDocument/2006/relationships/hyperlink" Target="http://www.ssrn.com/abstract=3392321" TargetMode="External"/><Relationship Id="rId17" Type="http://schemas.openxmlformats.org/officeDocument/2006/relationships/image" Target="../media/image8.png"/><Relationship Id="rId25" Type="http://schemas.openxmlformats.org/officeDocument/2006/relationships/hyperlink" Target="http://www.ssrn.com/abstract=3532975" TargetMode="External"/><Relationship Id="rId2" Type="http://schemas.openxmlformats.org/officeDocument/2006/relationships/image" Target="../media/image11.pn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png"/><Relationship Id="rId11" Type="http://schemas.openxmlformats.org/officeDocument/2006/relationships/hyperlink" Target="http://www.ssrn.com/abstract=3224115" TargetMode="External"/><Relationship Id="rId24" Type="http://schemas.openxmlformats.org/officeDocument/2006/relationships/hyperlink" Target="http://www.ssrn.com/abstract=3531711" TargetMode="External"/><Relationship Id="rId5" Type="http://schemas.openxmlformats.org/officeDocument/2006/relationships/image" Target="../media/image14.png"/><Relationship Id="rId15" Type="http://schemas.openxmlformats.org/officeDocument/2006/relationships/hyperlink" Target="http://www.ssrn.com/abstract%20=3414401" TargetMode="External"/><Relationship Id="rId23" Type="http://schemas.openxmlformats.org/officeDocument/2006/relationships/hyperlink" Target="http://www.ssrn.com/abstract=3359399" TargetMode="External"/><Relationship Id="rId10" Type="http://schemas.openxmlformats.org/officeDocument/2006/relationships/image" Target="../media/image16.png"/><Relationship Id="rId19" Type="http://schemas.openxmlformats.org/officeDocument/2006/relationships/hyperlink" Target="http://www.ssrn.com/abstract=3478640" TargetMode="External"/><Relationship Id="rId4" Type="http://schemas.openxmlformats.org/officeDocument/2006/relationships/image" Target="../media/image13.png"/><Relationship Id="rId9" Type="http://schemas.openxmlformats.org/officeDocument/2006/relationships/hyperlink" Target="http://www.ssrn.com/abstract=3018214" TargetMode="External"/><Relationship Id="rId14" Type="http://schemas.openxmlformats.org/officeDocument/2006/relationships/image" Target="../media/image17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512" y="1635646"/>
            <a:ext cx="8784976" cy="298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3600" b="1" cap="small" dirty="0" smtClean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en-US" sz="3600" b="1" cap="small" dirty="0" smtClean="0">
                <a:solidFill>
                  <a:srgbClr val="C00000"/>
                </a:solidFill>
                <a:latin typeface="+mj-lt"/>
              </a:rPr>
              <a:t>Regulating GSCs </a:t>
            </a:r>
            <a:r>
              <a:rPr lang="en-US" sz="3600" b="1" cap="small" dirty="0" smtClean="0">
                <a:solidFill>
                  <a:srgbClr val="C00000"/>
                </a:solidFill>
                <a:latin typeface="+mj-lt"/>
              </a:rPr>
              <a:t>under MICAR</a:t>
            </a:r>
            <a:endParaRPr lang="en-US" sz="3600" b="1" cap="small" dirty="0" smtClean="0">
              <a:solidFill>
                <a:srgbClr val="C00000"/>
              </a:solidFill>
              <a:latin typeface="+mj-lt"/>
            </a:endParaRPr>
          </a:p>
          <a:p>
            <a:pPr algn="ctr"/>
            <a:endParaRPr lang="de-CH" sz="1800" b="1" dirty="0" smtClean="0">
              <a:solidFill>
                <a:prstClr val="black"/>
              </a:solidFill>
              <a:latin typeface="Calibri"/>
            </a:endParaRPr>
          </a:p>
          <a:p>
            <a:pPr algn="ctr"/>
            <a:endParaRPr lang="de-CH" sz="1800" b="1" dirty="0">
              <a:solidFill>
                <a:prstClr val="black"/>
              </a:solidFill>
              <a:latin typeface="Calibri"/>
            </a:endParaRPr>
          </a:p>
          <a:p>
            <a:pPr algn="ctr"/>
            <a:r>
              <a:rPr lang="de-CH" sz="1800" b="1" dirty="0" smtClean="0">
                <a:solidFill>
                  <a:prstClr val="black"/>
                </a:solidFill>
                <a:latin typeface="Calibri"/>
              </a:rPr>
              <a:t>Prof. Dr. Dirk A. Zetzsche, LL.M.</a:t>
            </a:r>
            <a:br>
              <a:rPr lang="de-CH" sz="1800" b="1" dirty="0" smtClean="0">
                <a:solidFill>
                  <a:prstClr val="black"/>
                </a:solidFill>
                <a:latin typeface="Calibri"/>
              </a:rPr>
            </a:br>
            <a:r>
              <a:rPr lang="de-CH" sz="1800" b="1" dirty="0" smtClean="0">
                <a:solidFill>
                  <a:prstClr val="black"/>
                </a:solidFill>
                <a:latin typeface="Calibri"/>
              </a:rPr>
              <a:t> ADA Chair in Financial Law (inclusive </a:t>
            </a:r>
            <a:r>
              <a:rPr lang="de-CH" sz="1800" b="1" dirty="0" err="1" smtClean="0">
                <a:solidFill>
                  <a:prstClr val="black"/>
                </a:solidFill>
                <a:latin typeface="Calibri"/>
              </a:rPr>
              <a:t>finance</a:t>
            </a:r>
            <a:r>
              <a:rPr lang="de-CH" sz="1800" b="1" dirty="0" smtClean="0">
                <a:solidFill>
                  <a:prstClr val="black"/>
                </a:solidFill>
                <a:latin typeface="Calibri"/>
              </a:rPr>
              <a:t>)</a:t>
            </a:r>
          </a:p>
          <a:p>
            <a:pPr algn="ctr"/>
            <a:r>
              <a:rPr lang="de-CH" sz="1800" b="1" dirty="0" smtClean="0">
                <a:solidFill>
                  <a:prstClr val="black"/>
                </a:solidFill>
                <a:latin typeface="Calibri"/>
              </a:rPr>
              <a:t>University </a:t>
            </a:r>
            <a:r>
              <a:rPr lang="de-CH" sz="1800" b="1" dirty="0" err="1" smtClean="0">
                <a:solidFill>
                  <a:prstClr val="black"/>
                </a:solidFill>
                <a:latin typeface="Calibri"/>
              </a:rPr>
              <a:t>of</a:t>
            </a:r>
            <a:r>
              <a:rPr lang="de-CH" sz="1800" b="1" dirty="0" smtClean="0">
                <a:solidFill>
                  <a:prstClr val="black"/>
                </a:solidFill>
                <a:latin typeface="Calibri"/>
              </a:rPr>
              <a:t> Luxembourg</a:t>
            </a:r>
          </a:p>
          <a:p>
            <a:pPr algn="ctr"/>
            <a:endParaRPr lang="de-CH" sz="1800" b="1" dirty="0">
              <a:solidFill>
                <a:prstClr val="black"/>
              </a:solidFill>
              <a:latin typeface="Calibri"/>
            </a:endParaRPr>
          </a:p>
          <a:p>
            <a:pPr algn="ctr"/>
            <a:endParaRPr lang="de-CH" sz="825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64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Definitions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8374095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69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Definitions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23528" y="1817489"/>
            <a:ext cx="2962672" cy="79208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Crypto</a:t>
            </a:r>
            <a:r>
              <a:rPr kumimoji="0" lang="fr-L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kumimoji="0" lang="fr-LU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Asset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635896" y="928546"/>
            <a:ext cx="2962672" cy="79208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Asset-referenced</a:t>
            </a: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kumimoji="0" lang="fr-L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Token</a:t>
            </a:r>
            <a:r>
              <a:rPr kumimoji="0" lang="fr-L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(ART)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635896" y="2968575"/>
            <a:ext cx="2962672" cy="79208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E-money </a:t>
            </a:r>
            <a:r>
              <a:rPr kumimoji="0" lang="fr-L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Token</a:t>
            </a:r>
            <a:r>
              <a:rPr kumimoji="0" lang="fr-L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(EMT)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43508" y="2536527"/>
            <a:ext cx="3322712" cy="122413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/>
              <a:t>‘crypto-asset’ means </a:t>
            </a:r>
            <a:r>
              <a:rPr lang="en-US" sz="1200" u="sng" dirty="0"/>
              <a:t>a digital representation of value or rights </a:t>
            </a:r>
            <a:r>
              <a:rPr lang="en-US" sz="1200" dirty="0"/>
              <a:t>which may be transferred and stored electronically, using distributed ledger technology or similar technology;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300192" y="404798"/>
            <a:ext cx="2715816" cy="15841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/>
              <a:t>crypto-asset </a:t>
            </a:r>
            <a:r>
              <a:rPr lang="en-US" sz="1200" dirty="0"/>
              <a:t>that purports to maintain </a:t>
            </a:r>
            <a:r>
              <a:rPr lang="en-US" sz="1200" u="sng" dirty="0"/>
              <a:t>a stable value </a:t>
            </a:r>
            <a:r>
              <a:rPr lang="en-US" sz="1200" dirty="0"/>
              <a:t>by referring to the value of </a:t>
            </a:r>
            <a:r>
              <a:rPr lang="en-US" sz="1200" u="sng" dirty="0"/>
              <a:t>several </a:t>
            </a:r>
            <a:r>
              <a:rPr lang="en-US" sz="1200" dirty="0"/>
              <a:t>fiat currencies that are legal tender, one or several commodities or one or several crypto-assets, or a combination of such assets;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274359" y="2643758"/>
            <a:ext cx="2715816" cy="15841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/>
              <a:t>crypto-asset </a:t>
            </a:r>
            <a:r>
              <a:rPr lang="en-US" sz="1200" dirty="0"/>
              <a:t>the main purpose of which is to be used as a means of exchange and that purports to maintain a stable value by referring to the value of </a:t>
            </a:r>
            <a:r>
              <a:rPr lang="en-US" sz="1200" u="sng" dirty="0"/>
              <a:t>a</a:t>
            </a:r>
            <a:r>
              <a:rPr lang="en-US" sz="1200" dirty="0"/>
              <a:t> fiat currency that is legal tender;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220072" y="68870"/>
            <a:ext cx="1378496" cy="658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GSC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742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Definitions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72702513"/>
              </p:ext>
            </p:extLst>
          </p:nvPr>
        </p:nvGraphicFramePr>
        <p:xfrm>
          <a:off x="803920" y="1259830"/>
          <a:ext cx="5928320" cy="2536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 bwMode="auto">
          <a:xfrm>
            <a:off x="7092280" y="627534"/>
            <a:ext cx="1800200" cy="100811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Security </a:t>
            </a:r>
            <a:r>
              <a:rPr kumimoji="0" lang="fr-L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Tokens</a:t>
            </a: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Down Arrow 5"/>
          <p:cNvSpPr/>
          <p:nvPr/>
        </p:nvSpPr>
        <p:spPr bwMode="auto">
          <a:xfrm>
            <a:off x="7596336" y="1779662"/>
            <a:ext cx="792088" cy="1152128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876256" y="3003798"/>
            <a:ext cx="2267744" cy="12961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EU Securities</a:t>
            </a:r>
            <a:r>
              <a:rPr kumimoji="0" lang="fr-LU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Law: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LU" sz="1600" baseline="0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ProspectusR</a:t>
            </a:r>
            <a:r>
              <a:rPr lang="fr-LU" sz="1600" baseline="0" dirty="0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, </a:t>
            </a:r>
            <a:r>
              <a:rPr lang="fr-LU" sz="1600" baseline="0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MiFID</a:t>
            </a:r>
            <a:r>
              <a:rPr lang="fr-LU" sz="1600" baseline="0" dirty="0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, </a:t>
            </a:r>
            <a:r>
              <a:rPr lang="fr-LU" sz="1600" baseline="0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Transparency</a:t>
            </a:r>
            <a:r>
              <a:rPr lang="fr-LU" sz="1600" baseline="0" dirty="0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Directive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217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79512" y="1275606"/>
            <a:ext cx="8964488" cy="352839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i="1" dirty="0" smtClean="0"/>
              <a:t>Article </a:t>
            </a:r>
            <a:r>
              <a:rPr lang="en-US" sz="1200" i="1" dirty="0"/>
              <a:t>4 </a:t>
            </a:r>
            <a:r>
              <a:rPr lang="en-US" sz="1200" b="1" i="1" u="sng" dirty="0"/>
              <a:t>Offers of </a:t>
            </a:r>
            <a:r>
              <a:rPr lang="en-US" sz="1200" b="1" i="1" u="sng" dirty="0" smtClean="0"/>
              <a:t>crypto-assets</a:t>
            </a:r>
            <a:r>
              <a:rPr lang="en-US" sz="1200" b="1" i="1" dirty="0" smtClean="0"/>
              <a:t> (…) </a:t>
            </a:r>
            <a:r>
              <a:rPr lang="en-US" sz="1200" b="1" i="1" u="sng" dirty="0"/>
              <a:t>to the public</a:t>
            </a:r>
            <a:r>
              <a:rPr lang="en-US" sz="1200" b="1" i="1" dirty="0"/>
              <a:t>, and admission of such crypto-assets to trading on a trading platform for </a:t>
            </a:r>
            <a:r>
              <a:rPr lang="en-US" sz="1200" b="1" i="1" dirty="0" smtClean="0"/>
              <a:t>crypto-assets</a:t>
            </a:r>
          </a:p>
          <a:p>
            <a:r>
              <a:rPr lang="en-US" sz="1200" i="1" dirty="0"/>
              <a:t>Article 5 </a:t>
            </a:r>
            <a:r>
              <a:rPr lang="en-US" sz="1200" b="1" i="1" dirty="0"/>
              <a:t>Content and form of the crypto-asset </a:t>
            </a:r>
            <a:r>
              <a:rPr lang="en-US" sz="1200" b="1" i="1" u="sng" dirty="0"/>
              <a:t>white </a:t>
            </a:r>
            <a:r>
              <a:rPr lang="en-US" sz="1200" b="1" i="1" u="sng" dirty="0" smtClean="0"/>
              <a:t>paper</a:t>
            </a:r>
          </a:p>
          <a:p>
            <a:r>
              <a:rPr lang="en-US" sz="1200" i="1" dirty="0"/>
              <a:t>Article 6 </a:t>
            </a:r>
            <a:r>
              <a:rPr lang="en-US" sz="1200" b="1" i="1" dirty="0"/>
              <a:t>Marketing </a:t>
            </a:r>
            <a:r>
              <a:rPr lang="en-US" sz="1200" b="1" i="1" dirty="0" smtClean="0"/>
              <a:t>communications</a:t>
            </a:r>
          </a:p>
          <a:p>
            <a:r>
              <a:rPr lang="en-US" sz="1200" i="1" dirty="0"/>
              <a:t>Article 7 </a:t>
            </a:r>
            <a:r>
              <a:rPr lang="en-US" sz="1200" b="1" i="1" u="sng" dirty="0"/>
              <a:t>Notification </a:t>
            </a:r>
            <a:r>
              <a:rPr lang="en-US" sz="1200" b="1" i="1" dirty="0"/>
              <a:t>of the crypto-asset white paper, and, where applicable, of the marketing </a:t>
            </a:r>
            <a:r>
              <a:rPr lang="en-US" sz="1200" b="1" i="1" dirty="0" smtClean="0"/>
              <a:t>communications</a:t>
            </a:r>
          </a:p>
          <a:p>
            <a:r>
              <a:rPr lang="en-US" sz="1200" i="1" dirty="0"/>
              <a:t>Article 8 </a:t>
            </a:r>
            <a:r>
              <a:rPr lang="en-US" sz="1200" b="1" i="1" u="sng" dirty="0"/>
              <a:t>Publication </a:t>
            </a:r>
            <a:r>
              <a:rPr lang="en-US" sz="1200" b="1" i="1" dirty="0"/>
              <a:t>of the crypto-asset white paper, and, where applicable, of the marketing </a:t>
            </a:r>
            <a:r>
              <a:rPr lang="en-US" sz="1200" b="1" i="1" dirty="0" smtClean="0"/>
              <a:t>communications</a:t>
            </a:r>
          </a:p>
          <a:p>
            <a:r>
              <a:rPr lang="en-US" sz="1200" i="1" dirty="0"/>
              <a:t>Article 9 </a:t>
            </a:r>
            <a:r>
              <a:rPr lang="en-US" sz="1200" b="1" i="1" u="sng" dirty="0"/>
              <a:t>Offers to the public of </a:t>
            </a:r>
            <a:r>
              <a:rPr lang="en-US" sz="1200" b="1" i="1" u="sng" dirty="0" smtClean="0"/>
              <a:t>crypto-assets</a:t>
            </a:r>
            <a:r>
              <a:rPr lang="en-US" sz="1200" b="1" i="1" dirty="0"/>
              <a:t> </a:t>
            </a:r>
            <a:r>
              <a:rPr lang="en-US" sz="1200" b="1" i="1" dirty="0" smtClean="0"/>
              <a:t>(…) that </a:t>
            </a:r>
            <a:r>
              <a:rPr lang="en-US" sz="1200" b="1" i="1" dirty="0"/>
              <a:t>are limited in </a:t>
            </a:r>
            <a:r>
              <a:rPr lang="en-US" sz="1200" b="1" i="1" dirty="0" smtClean="0"/>
              <a:t>time</a:t>
            </a:r>
          </a:p>
          <a:p>
            <a:r>
              <a:rPr lang="en-US" sz="1200" i="1" dirty="0"/>
              <a:t>Article 10 </a:t>
            </a:r>
            <a:r>
              <a:rPr lang="en-US" sz="1200" b="1" i="1" dirty="0"/>
              <a:t>Permission to offer </a:t>
            </a:r>
            <a:r>
              <a:rPr lang="en-US" sz="1200" b="1" i="1" dirty="0" smtClean="0"/>
              <a:t>crypto-assets (…) to </a:t>
            </a:r>
            <a:r>
              <a:rPr lang="en-US" sz="1200" b="1" i="1" dirty="0"/>
              <a:t>the public or to seek admission for </a:t>
            </a:r>
            <a:r>
              <a:rPr lang="en-US" sz="1200" b="1" i="1" u="sng" dirty="0"/>
              <a:t>trading </a:t>
            </a:r>
            <a:r>
              <a:rPr lang="en-US" sz="1200" b="1" i="1" dirty="0"/>
              <a:t>such crypto-assets on a trading platform for </a:t>
            </a:r>
            <a:r>
              <a:rPr lang="en-US" sz="1200" b="1" i="1" dirty="0" smtClean="0"/>
              <a:t>crypto-assets</a:t>
            </a:r>
          </a:p>
          <a:p>
            <a:r>
              <a:rPr lang="en-US" sz="1200" i="1" dirty="0"/>
              <a:t>Article 11 </a:t>
            </a:r>
            <a:r>
              <a:rPr lang="en-US" sz="1200" b="1" i="1" dirty="0"/>
              <a:t>Modification of published crypto-asset white papers and, where applicable, published marketing communications after their </a:t>
            </a:r>
            <a:r>
              <a:rPr lang="en-US" sz="1200" b="1" i="1" dirty="0" smtClean="0"/>
              <a:t>publication</a:t>
            </a:r>
          </a:p>
          <a:p>
            <a:r>
              <a:rPr lang="en-US" sz="1200" i="1" dirty="0"/>
              <a:t>Article 12 </a:t>
            </a:r>
            <a:r>
              <a:rPr lang="en-US" sz="1200" b="1" i="1" dirty="0"/>
              <a:t>Right of </a:t>
            </a:r>
            <a:r>
              <a:rPr lang="en-US" sz="1200" b="1" i="1" dirty="0" smtClean="0"/>
              <a:t>withdrawal</a:t>
            </a:r>
          </a:p>
          <a:p>
            <a:r>
              <a:rPr lang="en-US" sz="1200" i="1" dirty="0"/>
              <a:t>Article 13 </a:t>
            </a:r>
            <a:r>
              <a:rPr lang="en-US" sz="1200" b="1" i="1" dirty="0"/>
              <a:t>Obligations of issuers of </a:t>
            </a:r>
            <a:r>
              <a:rPr lang="en-US" sz="1200" b="1" i="1" dirty="0" smtClean="0"/>
              <a:t>crypto-assets (…)</a:t>
            </a:r>
          </a:p>
          <a:p>
            <a:r>
              <a:rPr lang="en-US" sz="1200" i="1" dirty="0"/>
              <a:t>Article 14 </a:t>
            </a:r>
            <a:r>
              <a:rPr lang="en-US" sz="1200" b="1" i="1" dirty="0"/>
              <a:t>Liability of issuers of </a:t>
            </a:r>
            <a:r>
              <a:rPr lang="en-US" sz="1200" b="1" i="1" dirty="0" smtClean="0"/>
              <a:t>crypto-assets (…) </a:t>
            </a:r>
            <a:r>
              <a:rPr lang="en-US" sz="1200" b="1" i="1" dirty="0"/>
              <a:t>for the information given in a crypto-asset white </a:t>
            </a:r>
            <a:r>
              <a:rPr lang="en-US" sz="1200" b="1" i="1" dirty="0" smtClean="0"/>
              <a:t>paper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sz="4000" dirty="0" err="1">
                <a:ea typeface="ＭＳ Ｐゴシック" charset="-128"/>
                <a:cs typeface="ＭＳ Ｐゴシック" charset="-128"/>
              </a:rPr>
              <a:t>Title</a:t>
            </a:r>
            <a:r>
              <a:rPr lang="fr-LU" sz="4000" dirty="0">
                <a:ea typeface="ＭＳ Ｐゴシック" charset="-128"/>
                <a:cs typeface="ＭＳ Ｐゴシック" charset="-128"/>
              </a:rPr>
              <a:t> II: Crypto-</a:t>
            </a:r>
            <a:r>
              <a:rPr lang="fr-LU" sz="4000" dirty="0" err="1">
                <a:ea typeface="ＭＳ Ｐゴシック" charset="-128"/>
                <a:cs typeface="ＭＳ Ｐゴシック" charset="-128"/>
              </a:rPr>
              <a:t>Assets</a:t>
            </a:r>
            <a:r>
              <a:rPr lang="fr-LU" sz="4000" dirty="0">
                <a:ea typeface="ＭＳ Ｐゴシック" charset="-128"/>
                <a:cs typeface="ＭＳ Ｐゴシック" charset="-128"/>
              </a:rPr>
              <a:t>, </a:t>
            </a:r>
            <a:r>
              <a:rPr lang="fr-LU" sz="4000" dirty="0" err="1">
                <a:ea typeface="ＭＳ Ｐゴシック" charset="-128"/>
                <a:cs typeface="ＭＳ Ｐゴシック" charset="-128"/>
              </a:rPr>
              <a:t>other</a:t>
            </a:r>
            <a:r>
              <a:rPr lang="fr-LU" sz="4000" dirty="0">
                <a:ea typeface="ＭＳ Ｐゴシック" charset="-128"/>
                <a:cs typeface="ＭＳ Ｐゴシック" charset="-128"/>
              </a:rPr>
              <a:t> </a:t>
            </a:r>
            <a:r>
              <a:rPr lang="fr-LU" sz="4000" dirty="0" err="1">
                <a:ea typeface="ＭＳ Ｐゴシック" charset="-128"/>
                <a:cs typeface="ＭＳ Ｐゴシック" charset="-128"/>
              </a:rPr>
              <a:t>than</a:t>
            </a:r>
            <a:r>
              <a:rPr lang="fr-LU" sz="4000" dirty="0">
                <a:ea typeface="ＭＳ Ｐゴシック" charset="-128"/>
                <a:cs typeface="ＭＳ Ｐゴシック" charset="-128"/>
              </a:rPr>
              <a:t> </a:t>
            </a:r>
            <a:r>
              <a:rPr lang="fr-LU" sz="4000" dirty="0" err="1">
                <a:ea typeface="ＭＳ Ｐゴシック" charset="-128"/>
                <a:cs typeface="ＭＳ Ｐゴシック" charset="-128"/>
              </a:rPr>
              <a:t>asset-referenced</a:t>
            </a:r>
            <a:r>
              <a:rPr lang="fr-LU" sz="4000" dirty="0">
                <a:ea typeface="ＭＳ Ｐゴシック" charset="-128"/>
                <a:cs typeface="ＭＳ Ｐゴシック" charset="-128"/>
              </a:rPr>
              <a:t> </a:t>
            </a:r>
            <a:r>
              <a:rPr lang="fr-LU" sz="4000" dirty="0" err="1">
                <a:ea typeface="ＭＳ Ｐゴシック" charset="-128"/>
                <a:cs typeface="ＭＳ Ｐゴシック" charset="-128"/>
              </a:rPr>
              <a:t>tokens</a:t>
            </a:r>
            <a:r>
              <a:rPr lang="fr-LU" sz="4000" dirty="0">
                <a:ea typeface="ＭＳ Ｐゴシック" charset="-128"/>
                <a:cs typeface="ＭＳ Ｐゴシック" charset="-128"/>
              </a:rPr>
              <a:t> or e-money </a:t>
            </a:r>
            <a:r>
              <a:rPr lang="fr-LU" sz="4000" dirty="0" err="1">
                <a:ea typeface="ＭＳ Ｐゴシック" charset="-128"/>
                <a:cs typeface="ＭＳ Ｐゴシック" charset="-128"/>
              </a:rPr>
              <a:t>tokens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6012160" y="1419622"/>
            <a:ext cx="3024336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‘</a:t>
            </a:r>
            <a:r>
              <a:rPr kumimoji="0" lang="fr-LU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Special</a:t>
            </a:r>
            <a:r>
              <a:rPr kumimoji="0" lang="fr-LU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Prospectus </a:t>
            </a:r>
            <a:r>
              <a:rPr kumimoji="0" lang="fr-LU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Regulation</a:t>
            </a:r>
            <a:r>
              <a:rPr kumimoji="0" lang="fr-LU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’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02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sz="4000" dirty="0" err="1">
                <a:ea typeface="ＭＳ Ｐゴシック" charset="-128"/>
                <a:cs typeface="ＭＳ Ｐゴシック" charset="-128"/>
              </a:rPr>
              <a:t>Title</a:t>
            </a:r>
            <a:r>
              <a:rPr lang="fr-LU" sz="4000" dirty="0">
                <a:ea typeface="ＭＳ Ｐゴシック" charset="-128"/>
                <a:cs typeface="ＭＳ Ｐゴシック" charset="-128"/>
              </a:rPr>
              <a:t> III: </a:t>
            </a:r>
            <a:r>
              <a:rPr lang="fr-LU" sz="4000" dirty="0" err="1" smtClean="0">
                <a:ea typeface="ＭＳ Ｐゴシック" charset="-128"/>
                <a:cs typeface="ＭＳ Ｐゴシック" charset="-128"/>
              </a:rPr>
              <a:t>Asset-referenced</a:t>
            </a:r>
            <a:r>
              <a:rPr lang="fr-LU" sz="40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fr-LU" sz="4000" dirty="0" err="1" smtClean="0">
                <a:ea typeface="ＭＳ Ｐゴシック" charset="-128"/>
                <a:cs typeface="ＭＳ Ｐゴシック" charset="-128"/>
              </a:rPr>
              <a:t>Tokens</a:t>
            </a:r>
            <a:r>
              <a:rPr lang="fr-LU" sz="4000" dirty="0" smtClean="0">
                <a:ea typeface="ＭＳ Ｐゴシック" charset="-128"/>
                <a:cs typeface="ＭＳ Ｐゴシック" charset="-128"/>
              </a:rPr>
              <a:t> (GSC)</a:t>
            </a:r>
            <a:endParaRPr lang="en-US" sz="40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79512" y="1275606"/>
            <a:ext cx="8964488" cy="352839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b="1" dirty="0"/>
              <a:t>Chapter 1 </a:t>
            </a:r>
            <a:endParaRPr lang="en-US" sz="1200" dirty="0"/>
          </a:p>
          <a:p>
            <a:r>
              <a:rPr lang="en-US" sz="1200" b="1" u="sng" dirty="0" err="1"/>
              <a:t>Authorisation</a:t>
            </a:r>
            <a:r>
              <a:rPr lang="en-US" sz="1200" b="1" u="sng" dirty="0"/>
              <a:t> </a:t>
            </a:r>
            <a:r>
              <a:rPr lang="en-US" sz="1200" b="1" dirty="0"/>
              <a:t>to offer asset-referenced tokens to the public and to seek their admission to trading on a trading platform for crypto-assets </a:t>
            </a:r>
            <a:endParaRPr lang="en-US" sz="1200" dirty="0"/>
          </a:p>
          <a:p>
            <a:r>
              <a:rPr lang="en-US" sz="1200" i="1" dirty="0"/>
              <a:t>Article 15 </a:t>
            </a:r>
            <a:r>
              <a:rPr lang="en-US" sz="1200" b="1" i="1" dirty="0" err="1" smtClean="0"/>
              <a:t>Authorisation</a:t>
            </a:r>
            <a:endParaRPr lang="en-US" sz="1200" b="1" i="1" dirty="0" smtClean="0"/>
          </a:p>
          <a:p>
            <a:r>
              <a:rPr lang="en-US" sz="1200" i="1" dirty="0"/>
              <a:t>Article 16 </a:t>
            </a:r>
            <a:r>
              <a:rPr lang="en-US" sz="1200" b="1" i="1" dirty="0"/>
              <a:t>Application for </a:t>
            </a:r>
            <a:r>
              <a:rPr lang="en-US" sz="1200" b="1" i="1" dirty="0" smtClean="0"/>
              <a:t>authorization</a:t>
            </a:r>
          </a:p>
          <a:p>
            <a:r>
              <a:rPr lang="en-US" sz="1200" i="1" dirty="0"/>
              <a:t>Article 17 </a:t>
            </a:r>
            <a:r>
              <a:rPr lang="en-US" sz="1200" b="1" i="1" dirty="0"/>
              <a:t>Content and form of the crypto-asset white paper for asset-referenced </a:t>
            </a:r>
            <a:r>
              <a:rPr lang="en-US" sz="1200" b="1" i="1" dirty="0" smtClean="0"/>
              <a:t>tokens</a:t>
            </a:r>
          </a:p>
          <a:p>
            <a:r>
              <a:rPr lang="en-US" sz="1200" i="1" dirty="0"/>
              <a:t>Article 18 </a:t>
            </a:r>
            <a:r>
              <a:rPr lang="en-US" sz="1200" b="1" i="1" dirty="0"/>
              <a:t>Assessment of the application for </a:t>
            </a:r>
            <a:r>
              <a:rPr lang="en-US" sz="1200" b="1" i="1" dirty="0" smtClean="0"/>
              <a:t>authorization</a:t>
            </a:r>
          </a:p>
          <a:p>
            <a:r>
              <a:rPr lang="en-US" sz="1200" i="1" dirty="0"/>
              <a:t>Article 19 </a:t>
            </a:r>
            <a:r>
              <a:rPr lang="en-US" sz="1200" b="1" i="1" dirty="0"/>
              <a:t>Grant or refusal of the </a:t>
            </a:r>
            <a:r>
              <a:rPr lang="en-US" sz="1200" b="1" i="1" dirty="0" smtClean="0"/>
              <a:t>authorization</a:t>
            </a:r>
          </a:p>
          <a:p>
            <a:r>
              <a:rPr lang="en-US" sz="1200" i="1" dirty="0"/>
              <a:t>Article 20 </a:t>
            </a:r>
            <a:r>
              <a:rPr lang="en-US" sz="1200" b="1" i="1" dirty="0"/>
              <a:t>Withdrawal of the </a:t>
            </a:r>
            <a:r>
              <a:rPr lang="en-US" sz="1200" b="1" i="1" dirty="0" smtClean="0"/>
              <a:t>authorization</a:t>
            </a:r>
          </a:p>
          <a:p>
            <a:r>
              <a:rPr lang="en-US" sz="1200" i="1" dirty="0"/>
              <a:t>Article 21 </a:t>
            </a:r>
            <a:r>
              <a:rPr lang="en-US" sz="1200" b="1" i="1" dirty="0"/>
              <a:t>Modification of published crypto-asset white papers for asset-referenced </a:t>
            </a:r>
            <a:r>
              <a:rPr lang="en-US" sz="1200" b="1" i="1" dirty="0" smtClean="0"/>
              <a:t>tokens</a:t>
            </a:r>
          </a:p>
          <a:p>
            <a:r>
              <a:rPr lang="en-US" sz="1200" i="1" dirty="0"/>
              <a:t>Article 22 </a:t>
            </a:r>
            <a:r>
              <a:rPr lang="en-US" sz="1200" b="1" i="1" dirty="0"/>
              <a:t>Liability of issuers of asset-referenced tokens for the information given in a crypto-asset white paper</a:t>
            </a:r>
            <a:endParaRPr lang="en-US" sz="1200" b="1" i="1" dirty="0" smtClean="0"/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3779912" y="1275606"/>
            <a:ext cx="5040560" cy="7464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«</a:t>
            </a:r>
            <a:r>
              <a:rPr kumimoji="0" lang="fr-L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issuance</a:t>
            </a: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» of ART </a:t>
            </a:r>
            <a:r>
              <a:rPr kumimoji="0" lang="fr-L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Regulated</a:t>
            </a: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kumimoji="0" lang="fr-L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activity</a:t>
            </a: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, </a:t>
            </a:r>
            <a:r>
              <a:rPr kumimoji="0" lang="fr-L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subject</a:t>
            </a: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to</a:t>
            </a:r>
            <a:r>
              <a:rPr kumimoji="0" lang="fr-LU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kumimoji="0" lang="fr-LU" sz="24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licensing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779912" y="2355726"/>
            <a:ext cx="4968552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Legal</a:t>
            </a: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kumimoji="0" lang="fr-L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entity</a:t>
            </a: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to </a:t>
            </a:r>
            <a:r>
              <a:rPr kumimoji="0" lang="fr-L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be</a:t>
            </a: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kumimoji="0" lang="fr-L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located</a:t>
            </a: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in EU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682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79512" y="1275606"/>
            <a:ext cx="8964488" cy="352839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b="1" dirty="0"/>
              <a:t>Chapter 2 </a:t>
            </a:r>
            <a:endParaRPr lang="en-US" sz="1200" dirty="0"/>
          </a:p>
          <a:p>
            <a:r>
              <a:rPr lang="en-US" sz="1200" b="1" dirty="0"/>
              <a:t>Obligations of all issuers of asset-referenced tokens </a:t>
            </a:r>
            <a:endParaRPr lang="en-US" sz="1200" dirty="0"/>
          </a:p>
          <a:p>
            <a:r>
              <a:rPr lang="en-US" sz="1200" i="1" dirty="0"/>
              <a:t>Article 23 </a:t>
            </a:r>
            <a:r>
              <a:rPr lang="en-US" sz="1200" b="1" i="1" dirty="0"/>
              <a:t>Obligation to act honestly, fairly and professionally in the best interest of the holders of asset-referenced </a:t>
            </a:r>
            <a:r>
              <a:rPr lang="en-US" sz="1200" b="1" i="1" dirty="0" smtClean="0"/>
              <a:t>tokens</a:t>
            </a:r>
          </a:p>
          <a:p>
            <a:r>
              <a:rPr lang="en-US" sz="1200" i="1" dirty="0"/>
              <a:t>Article 24 </a:t>
            </a:r>
            <a:r>
              <a:rPr lang="en-US" sz="1200" b="1" i="1" dirty="0"/>
              <a:t>Publication of the crypto-asset white paper, and, where applicable, of the marketing </a:t>
            </a:r>
            <a:r>
              <a:rPr lang="en-US" sz="1200" b="1" i="1" dirty="0" smtClean="0"/>
              <a:t>communications</a:t>
            </a:r>
          </a:p>
          <a:p>
            <a:r>
              <a:rPr lang="en-US" sz="1200" i="1" dirty="0"/>
              <a:t>Article 25 </a:t>
            </a:r>
            <a:r>
              <a:rPr lang="en-US" sz="1200" b="1" i="1" dirty="0"/>
              <a:t>Marketing </a:t>
            </a:r>
            <a:r>
              <a:rPr lang="en-US" sz="1200" b="1" i="1" dirty="0" smtClean="0"/>
              <a:t>communications</a:t>
            </a:r>
          </a:p>
          <a:p>
            <a:r>
              <a:rPr lang="en-US" sz="1200" i="1" dirty="0"/>
              <a:t>Article 26 </a:t>
            </a:r>
            <a:r>
              <a:rPr lang="en-US" sz="1200" b="1" i="1" dirty="0"/>
              <a:t>Ongoing information to holders of asset-referenced </a:t>
            </a:r>
            <a:r>
              <a:rPr lang="en-US" sz="1200" b="1" i="1" dirty="0" smtClean="0"/>
              <a:t>tokens</a:t>
            </a:r>
          </a:p>
          <a:p>
            <a:r>
              <a:rPr lang="en-US" sz="1200" i="1" dirty="0"/>
              <a:t>Article 27 </a:t>
            </a:r>
            <a:r>
              <a:rPr lang="en-US" sz="1200" b="1" i="1" dirty="0"/>
              <a:t>Complaint handling </a:t>
            </a:r>
            <a:r>
              <a:rPr lang="en-US" sz="1200" b="1" i="1" dirty="0" smtClean="0"/>
              <a:t>procedure</a:t>
            </a:r>
          </a:p>
          <a:p>
            <a:r>
              <a:rPr lang="en-US" sz="1200" i="1" dirty="0"/>
              <a:t>Article 28 </a:t>
            </a:r>
            <a:r>
              <a:rPr lang="en-US" sz="1200" b="1" i="1" dirty="0"/>
              <a:t>Prevention, identification, management and disclosure of conflicts of </a:t>
            </a:r>
            <a:r>
              <a:rPr lang="en-US" sz="1200" b="1" i="1" dirty="0" smtClean="0"/>
              <a:t>interest</a:t>
            </a:r>
          </a:p>
          <a:p>
            <a:r>
              <a:rPr lang="en-US" sz="1200" i="1" dirty="0"/>
              <a:t>Article 29 </a:t>
            </a:r>
            <a:r>
              <a:rPr lang="en-US" sz="1200" b="1" i="1" dirty="0"/>
              <a:t>Information to competent </a:t>
            </a:r>
            <a:r>
              <a:rPr lang="en-US" sz="1200" b="1" i="1" dirty="0" smtClean="0"/>
              <a:t>authorities</a:t>
            </a:r>
          </a:p>
          <a:p>
            <a:r>
              <a:rPr lang="en-US" sz="1200" i="1" dirty="0"/>
              <a:t>Article 30 </a:t>
            </a:r>
            <a:r>
              <a:rPr lang="en-US" sz="1200" b="1" i="1" dirty="0"/>
              <a:t>Governance </a:t>
            </a:r>
            <a:r>
              <a:rPr lang="en-US" sz="1200" b="1" i="1" dirty="0" smtClean="0"/>
              <a:t>arrangements</a:t>
            </a:r>
          </a:p>
          <a:p>
            <a:r>
              <a:rPr lang="en-US" sz="1200" i="1" dirty="0"/>
              <a:t>Article 31 </a:t>
            </a:r>
            <a:r>
              <a:rPr lang="en-US" sz="1200" b="1" i="1" dirty="0"/>
              <a:t>Own funds requirements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sz="4000" dirty="0" err="1">
                <a:ea typeface="ＭＳ Ｐゴシック" charset="-128"/>
                <a:cs typeface="ＭＳ Ｐゴシック" charset="-128"/>
              </a:rPr>
              <a:t>Title</a:t>
            </a:r>
            <a:r>
              <a:rPr lang="fr-LU" sz="4000" dirty="0">
                <a:ea typeface="ＭＳ Ｐゴシック" charset="-128"/>
                <a:cs typeface="ＭＳ Ｐゴシック" charset="-128"/>
              </a:rPr>
              <a:t> III: </a:t>
            </a:r>
            <a:r>
              <a:rPr lang="fr-LU" sz="4000" dirty="0" err="1" smtClean="0">
                <a:ea typeface="ＭＳ Ｐゴシック" charset="-128"/>
                <a:cs typeface="ＭＳ Ｐゴシック" charset="-128"/>
              </a:rPr>
              <a:t>Asset-referenced</a:t>
            </a:r>
            <a:r>
              <a:rPr lang="fr-LU" sz="40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fr-LU" sz="4000" dirty="0" err="1">
                <a:ea typeface="ＭＳ Ｐゴシック" charset="-128"/>
                <a:cs typeface="ＭＳ Ｐゴシック" charset="-128"/>
              </a:rPr>
              <a:t>Tokens</a:t>
            </a:r>
            <a:endParaRPr lang="en-US" sz="40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427984" y="1275606"/>
            <a:ext cx="4392488" cy="7464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Operating Conditions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4427984" y="3579862"/>
            <a:ext cx="4464496" cy="11521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350 TEUR plus </a:t>
            </a:r>
            <a:b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</a:b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2% of Reserve </a:t>
            </a:r>
            <a:r>
              <a:rPr kumimoji="0" lang="fr-L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Assets</a:t>
            </a: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b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</a:b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in </a:t>
            </a:r>
            <a:r>
              <a:rPr kumimoji="0" lang="fr-L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Tier</a:t>
            </a:r>
            <a:r>
              <a:rPr kumimoji="0" lang="fr-LU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1 </a:t>
            </a:r>
            <a:r>
              <a:rPr kumimoji="0" lang="fr-LU" sz="24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Assets</a:t>
            </a:r>
            <a:r>
              <a:rPr kumimoji="0" lang="fr-LU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(‘</a:t>
            </a:r>
            <a:r>
              <a:rPr kumimoji="0" lang="fr-LU" sz="24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Equity</a:t>
            </a:r>
            <a:r>
              <a:rPr kumimoji="0" lang="fr-LU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060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sz="4000" dirty="0" err="1">
                <a:ea typeface="ＭＳ Ｐゴシック" charset="-128"/>
                <a:cs typeface="ＭＳ Ｐゴシック" charset="-128"/>
              </a:rPr>
              <a:t>Title</a:t>
            </a:r>
            <a:r>
              <a:rPr lang="fr-LU" sz="4000" dirty="0">
                <a:ea typeface="ＭＳ Ｐゴシック" charset="-128"/>
                <a:cs typeface="ＭＳ Ｐゴシック" charset="-128"/>
              </a:rPr>
              <a:t> III: </a:t>
            </a:r>
            <a:r>
              <a:rPr lang="fr-LU" sz="4000" dirty="0" err="1" smtClean="0">
                <a:ea typeface="ＭＳ Ｐゴシック" charset="-128"/>
                <a:cs typeface="ＭＳ Ｐゴシック" charset="-128"/>
              </a:rPr>
              <a:t>Asset-referenced</a:t>
            </a:r>
            <a:r>
              <a:rPr lang="fr-LU" sz="40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fr-LU" sz="4000" dirty="0" err="1">
                <a:ea typeface="ＭＳ Ｐゴシック" charset="-128"/>
                <a:cs typeface="ＭＳ Ｐゴシック" charset="-128"/>
              </a:rPr>
              <a:t>Tokens</a:t>
            </a:r>
            <a:endParaRPr lang="en-US" sz="40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79512" y="1275606"/>
            <a:ext cx="8964488" cy="352839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b="1" dirty="0"/>
              <a:t>CHAPTER 3 </a:t>
            </a:r>
            <a:endParaRPr lang="en-US" sz="1200" dirty="0"/>
          </a:p>
          <a:p>
            <a:r>
              <a:rPr lang="en-US" sz="1200" b="1" dirty="0"/>
              <a:t>RESERVE OF ASSETS </a:t>
            </a:r>
            <a:endParaRPr lang="en-US" sz="1200" dirty="0"/>
          </a:p>
          <a:p>
            <a:r>
              <a:rPr lang="en-US" sz="1200" i="1" dirty="0"/>
              <a:t>Article 32 </a:t>
            </a:r>
            <a:r>
              <a:rPr lang="en-US" sz="1200" b="1" i="1" dirty="0"/>
              <a:t>Obligation to have reserve assets, and composition and management of such reserve of </a:t>
            </a:r>
            <a:r>
              <a:rPr lang="en-US" sz="1200" b="1" i="1" dirty="0" smtClean="0"/>
              <a:t>assets</a:t>
            </a:r>
          </a:p>
          <a:p>
            <a:r>
              <a:rPr lang="en-US" sz="1200" i="1" dirty="0"/>
              <a:t>Article 33 </a:t>
            </a:r>
            <a:r>
              <a:rPr lang="en-US" sz="1200" b="1" i="1" dirty="0"/>
              <a:t>Custody of reserve </a:t>
            </a:r>
            <a:r>
              <a:rPr lang="en-US" sz="1200" b="1" i="1" dirty="0" smtClean="0"/>
              <a:t>assets</a:t>
            </a:r>
          </a:p>
          <a:p>
            <a:r>
              <a:rPr lang="en-US" sz="1200" i="1" dirty="0"/>
              <a:t>Article 34 </a:t>
            </a:r>
            <a:r>
              <a:rPr lang="en-US" sz="1200" b="1" i="1" dirty="0"/>
              <a:t>Investment of the reserve </a:t>
            </a:r>
            <a:r>
              <a:rPr lang="en-US" sz="1200" b="1" i="1" dirty="0" smtClean="0"/>
              <a:t>assets</a:t>
            </a:r>
          </a:p>
          <a:p>
            <a:r>
              <a:rPr lang="en-US" sz="1200" i="1" dirty="0"/>
              <a:t>Article 35 </a:t>
            </a:r>
            <a:r>
              <a:rPr lang="en-US" sz="1200" b="1" i="1" dirty="0"/>
              <a:t>Rights on issuers of asset-referenced tokens or on the reserve </a:t>
            </a:r>
            <a:r>
              <a:rPr lang="en-US" sz="1200" b="1" i="1" dirty="0" smtClean="0"/>
              <a:t>assets</a:t>
            </a:r>
          </a:p>
          <a:p>
            <a:r>
              <a:rPr lang="en-US" sz="1200" i="1" dirty="0"/>
              <a:t>Article 36 </a:t>
            </a:r>
            <a:r>
              <a:rPr lang="en-US" sz="1200" b="1" i="1" dirty="0"/>
              <a:t>Prohibition of interest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0" y="1275606"/>
            <a:ext cx="4248472" cy="14401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Reserve </a:t>
            </a:r>
            <a:r>
              <a:rPr kumimoji="0" lang="fr-LU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Management: Minimal </a:t>
            </a:r>
            <a:r>
              <a:rPr kumimoji="0" lang="fr-LU" sz="24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market</a:t>
            </a:r>
            <a:r>
              <a:rPr kumimoji="0" lang="fr-LU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and </a:t>
            </a:r>
            <a:r>
              <a:rPr kumimoji="0" lang="fr-LU" sz="24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credit</a:t>
            </a:r>
            <a:r>
              <a:rPr kumimoji="0" lang="fr-LU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kumimoji="0" lang="fr-LU" sz="24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risk</a:t>
            </a:r>
            <a:r>
              <a:rPr kumimoji="0" lang="fr-LU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(‘state </a:t>
            </a:r>
            <a:r>
              <a:rPr kumimoji="0" lang="fr-LU" sz="24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funding</a:t>
            </a:r>
            <a:r>
              <a:rPr kumimoji="0" lang="fr-LU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’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572000" y="3867894"/>
            <a:ext cx="4248472" cy="7464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Asset</a:t>
            </a: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kumimoji="0" lang="fr-L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Segregation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474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sz="4000" dirty="0" err="1">
                <a:ea typeface="ＭＳ Ｐゴシック" charset="-128"/>
                <a:cs typeface="ＭＳ Ｐゴシック" charset="-128"/>
              </a:rPr>
              <a:t>Title</a:t>
            </a:r>
            <a:r>
              <a:rPr lang="fr-LU" sz="4000" dirty="0">
                <a:ea typeface="ＭＳ Ｐゴシック" charset="-128"/>
                <a:cs typeface="ＭＳ Ｐゴシック" charset="-128"/>
              </a:rPr>
              <a:t> III: </a:t>
            </a:r>
            <a:r>
              <a:rPr lang="fr-LU" sz="4000" dirty="0" err="1" smtClean="0">
                <a:ea typeface="ＭＳ Ｐゴシック" charset="-128"/>
                <a:cs typeface="ＭＳ Ｐゴシック" charset="-128"/>
              </a:rPr>
              <a:t>Asset-referenced</a:t>
            </a:r>
            <a:r>
              <a:rPr lang="fr-LU" sz="40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fr-LU" sz="4000" dirty="0" err="1">
                <a:ea typeface="ＭＳ Ｐゴシック" charset="-128"/>
                <a:cs typeface="ＭＳ Ｐゴシック" charset="-128"/>
              </a:rPr>
              <a:t>Tokens</a:t>
            </a:r>
            <a:endParaRPr lang="en-US" sz="40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79512" y="1275606"/>
            <a:ext cx="8964488" cy="36004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fr-LU" sz="1400" dirty="0" smtClean="0"/>
          </a:p>
          <a:p>
            <a:endParaRPr lang="fr-LU" sz="1400" dirty="0"/>
          </a:p>
          <a:p>
            <a:endParaRPr lang="fr-LU" sz="1400" dirty="0" smtClean="0"/>
          </a:p>
          <a:p>
            <a:endParaRPr lang="fr-LU" sz="1400" dirty="0"/>
          </a:p>
          <a:p>
            <a:r>
              <a:rPr lang="fr-LU" sz="1400" dirty="0" smtClean="0"/>
              <a:t>CLEAR POLICY on </a:t>
            </a:r>
            <a:r>
              <a:rPr lang="fr-LU" sz="1400" dirty="0" err="1" smtClean="0"/>
              <a:t>Asset</a:t>
            </a:r>
            <a:r>
              <a:rPr lang="fr-LU" sz="1400" dirty="0" smtClean="0"/>
              <a:t> </a:t>
            </a:r>
            <a:r>
              <a:rPr lang="fr-LU" sz="1400" dirty="0" err="1" smtClean="0"/>
              <a:t>Holders</a:t>
            </a:r>
            <a:r>
              <a:rPr lang="fr-LU" sz="1400" dirty="0" smtClean="0"/>
              <a:t> </a:t>
            </a:r>
            <a:r>
              <a:rPr lang="fr-LU" sz="1400" dirty="0" err="1" smtClean="0"/>
              <a:t>rights</a:t>
            </a:r>
            <a:r>
              <a:rPr lang="fr-LU" sz="1400" dirty="0" smtClean="0"/>
              <a:t> (Art. 35 I) </a:t>
            </a:r>
            <a:br>
              <a:rPr lang="fr-LU" sz="1400" dirty="0" smtClean="0"/>
            </a:br>
            <a:endParaRPr lang="fr-LU" sz="1400" dirty="0" smtClean="0"/>
          </a:p>
          <a:p>
            <a:r>
              <a:rPr lang="fr-LU" sz="1400" dirty="0" err="1" smtClean="0"/>
              <a:t>Including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/>
              <a:t>a) </a:t>
            </a:r>
            <a:r>
              <a:rPr lang="en-US" sz="1400" dirty="0" smtClean="0"/>
              <a:t>Conditions</a:t>
            </a:r>
            <a:r>
              <a:rPr lang="en-US" sz="1400" dirty="0"/>
              <a:t>, including thresholds, periods and timeframes, </a:t>
            </a:r>
            <a:r>
              <a:rPr lang="en-US" sz="1400" dirty="0" smtClean="0"/>
              <a:t>to </a:t>
            </a:r>
            <a:r>
              <a:rPr lang="en-US" sz="1400" dirty="0"/>
              <a:t>exercise those rights; </a:t>
            </a:r>
          </a:p>
          <a:p>
            <a:r>
              <a:rPr lang="en-US" sz="1400" dirty="0"/>
              <a:t>(b) </a:t>
            </a:r>
            <a:r>
              <a:rPr lang="en-US" sz="1400" dirty="0" smtClean="0"/>
              <a:t>Redemption mechanisms </a:t>
            </a:r>
            <a:r>
              <a:rPr lang="en-US" sz="1400" dirty="0"/>
              <a:t>and </a:t>
            </a:r>
            <a:r>
              <a:rPr lang="en-US" sz="1400" dirty="0" smtClean="0"/>
              <a:t>procedures, incl. under stress, insolvency </a:t>
            </a:r>
            <a:r>
              <a:rPr lang="en-US" sz="1400" dirty="0" err="1" smtClean="0"/>
              <a:t>etc</a:t>
            </a:r>
            <a:r>
              <a:rPr lang="en-US" sz="1400" dirty="0" smtClean="0"/>
              <a:t>; </a:t>
            </a:r>
            <a:endParaRPr lang="en-US" sz="1400" dirty="0"/>
          </a:p>
          <a:p>
            <a:r>
              <a:rPr lang="en-US" sz="1400" dirty="0"/>
              <a:t>(c) </a:t>
            </a:r>
            <a:r>
              <a:rPr lang="en-US" sz="1400" dirty="0" smtClean="0"/>
              <a:t>Valuation of </a:t>
            </a:r>
            <a:r>
              <a:rPr lang="en-US" sz="1400" dirty="0"/>
              <a:t>the asset-referenced tokens and of the reserve </a:t>
            </a:r>
            <a:r>
              <a:rPr lang="en-US" sz="1400" dirty="0" smtClean="0"/>
              <a:t>assets</a:t>
            </a:r>
            <a:endParaRPr lang="en-US" sz="1400" dirty="0"/>
          </a:p>
          <a:p>
            <a:r>
              <a:rPr lang="en-US" sz="1400" dirty="0"/>
              <a:t>(d) </a:t>
            </a:r>
            <a:r>
              <a:rPr lang="en-US" sz="1400" dirty="0" smtClean="0"/>
              <a:t>Settlement conditions; </a:t>
            </a:r>
            <a:endParaRPr lang="en-US" sz="1400" dirty="0"/>
          </a:p>
          <a:p>
            <a:r>
              <a:rPr lang="en-US" sz="1400" dirty="0"/>
              <a:t>(e) </a:t>
            </a:r>
            <a:r>
              <a:rPr lang="en-US" sz="1400" dirty="0" smtClean="0"/>
              <a:t>Fees.</a:t>
            </a:r>
          </a:p>
          <a:p>
            <a:endParaRPr kumimoji="0" lang="fr-L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  <a:p>
            <a:r>
              <a:rPr lang="fr-LU" sz="1400" dirty="0" err="1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Where</a:t>
            </a:r>
            <a:r>
              <a:rPr lang="fr-LU" sz="14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fr-LU" sz="1400" dirty="0" err="1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rights</a:t>
            </a:r>
            <a:r>
              <a:rPr lang="fr-LU" sz="14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are not </a:t>
            </a:r>
            <a:r>
              <a:rPr lang="fr-LU" sz="1400" dirty="0" err="1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granted</a:t>
            </a:r>
            <a:r>
              <a:rPr lang="fr-LU" sz="14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to </a:t>
            </a:r>
            <a:r>
              <a:rPr lang="fr-LU" sz="1400" u="sng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all</a:t>
            </a:r>
            <a:r>
              <a:rPr lang="fr-LU" sz="14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fr-LU" sz="1400" dirty="0" err="1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token</a:t>
            </a:r>
            <a:r>
              <a:rPr lang="fr-LU" sz="14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fr-LU" sz="1400" dirty="0" err="1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holders</a:t>
            </a:r>
            <a:r>
              <a:rPr lang="fr-LU" sz="14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: </a:t>
            </a:r>
            <a:r>
              <a:rPr lang="fr-LU" sz="1400" dirty="0" err="1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Liquidity</a:t>
            </a:r>
            <a:r>
              <a:rPr lang="fr-LU" sz="14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Management, but </a:t>
            </a:r>
          </a:p>
          <a:p>
            <a:r>
              <a:rPr kumimoji="0" lang="fr-L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=&gt; </a:t>
            </a:r>
            <a:r>
              <a:rPr kumimoji="0" lang="fr-LU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Statutory</a:t>
            </a:r>
            <a:r>
              <a:rPr kumimoji="0" lang="fr-L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 </a:t>
            </a:r>
            <a:r>
              <a:rPr kumimoji="0" lang="fr-LU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redemption</a:t>
            </a:r>
            <a:r>
              <a:rPr kumimoji="0" lang="fr-L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 </a:t>
            </a:r>
            <a:r>
              <a:rPr lang="fr-LU" sz="1400" b="1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right </a:t>
            </a:r>
            <a:r>
              <a:rPr lang="fr-LU" sz="14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if ‘</a:t>
            </a:r>
            <a:r>
              <a:rPr lang="en-US" sz="14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market value of asset-referenced tokens varies significantly from the value of the reference assets or the reserve </a:t>
            </a:r>
            <a:r>
              <a:rPr lang="en-US" sz="14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assets’ =&gt; Semi-open ended; requires designated market maker  </a:t>
            </a:r>
            <a:endParaRPr lang="en-US" sz="1400" dirty="0">
              <a:solidFill>
                <a:schemeClr val="tx1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283968" y="1347614"/>
            <a:ext cx="4788024" cy="13681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2400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No </a:t>
            </a: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position on </a:t>
            </a:r>
            <a:r>
              <a:rPr kumimoji="0" lang="fr-LU" sz="24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holders</a:t>
            </a:r>
            <a:r>
              <a:rPr kumimoji="0" lang="fr-LU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’ </a:t>
            </a:r>
            <a:r>
              <a:rPr kumimoji="0" lang="fr-LU" sz="24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rights</a:t>
            </a:r>
            <a:r>
              <a:rPr kumimoji="0" lang="fr-LU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: </a:t>
            </a:r>
            <a:br>
              <a:rPr kumimoji="0" lang="fr-LU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</a:b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« open » or « </a:t>
            </a:r>
            <a:r>
              <a:rPr kumimoji="0" lang="fr-L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closed</a:t>
            </a: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end »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022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smtClean="0"/>
              <a:t>Crypto-</a:t>
            </a:r>
            <a:r>
              <a:rPr lang="fr-LU" dirty="0" err="1" smtClean="0"/>
              <a:t>Asset</a:t>
            </a:r>
            <a:r>
              <a:rPr lang="fr-LU" dirty="0" smtClean="0"/>
              <a:t> Services a </a:t>
            </a:r>
            <a:r>
              <a:rPr lang="fr-LU" dirty="0" err="1" smtClean="0"/>
              <a:t>Authorized</a:t>
            </a:r>
            <a:r>
              <a:rPr lang="fr-LU" dirty="0" smtClean="0"/>
              <a:t> </a:t>
            </a:r>
            <a:r>
              <a:rPr lang="fr-LU" dirty="0" err="1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/>
              <a:t>TITLE V: </a:t>
            </a:r>
            <a:r>
              <a:rPr lang="en-US" sz="1200" b="1" dirty="0" err="1"/>
              <a:t>Authorisation</a:t>
            </a:r>
            <a:r>
              <a:rPr lang="en-US" sz="1200" b="1" dirty="0"/>
              <a:t> and operating conditions for Crypto-Asset Service providers 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Chapter 1: </a:t>
            </a:r>
            <a:r>
              <a:rPr lang="en-US" sz="1200" b="1" dirty="0" err="1"/>
              <a:t>Authorisation</a:t>
            </a:r>
            <a:r>
              <a:rPr lang="en-US" sz="1200" b="1" dirty="0"/>
              <a:t> of crypto-asset service providers </a:t>
            </a:r>
            <a:endParaRPr lang="en-US" sz="1200" dirty="0"/>
          </a:p>
          <a:p>
            <a:pPr marL="0" indent="0">
              <a:buNone/>
            </a:pPr>
            <a:r>
              <a:rPr lang="en-US" sz="1200" i="1" dirty="0"/>
              <a:t>Article 53 </a:t>
            </a:r>
            <a:r>
              <a:rPr lang="en-US" sz="1200" b="1" i="1" dirty="0" err="1"/>
              <a:t>Authorisation</a:t>
            </a:r>
            <a:r>
              <a:rPr lang="en-US" sz="1200" b="1" i="1" dirty="0"/>
              <a:t> 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1. Crypto-asset </a:t>
            </a:r>
            <a:r>
              <a:rPr lang="en-US" sz="1200" dirty="0"/>
              <a:t>services shall only be provided by legal persons that have </a:t>
            </a:r>
            <a:r>
              <a:rPr lang="en-US" sz="1200" b="1" dirty="0"/>
              <a:t>a registered office in a Member State </a:t>
            </a:r>
            <a:r>
              <a:rPr lang="en-US" sz="1200" dirty="0"/>
              <a:t>of the Union and that have been </a:t>
            </a:r>
            <a:r>
              <a:rPr lang="en-US" sz="1200" b="1" dirty="0" err="1"/>
              <a:t>authorised</a:t>
            </a:r>
            <a:r>
              <a:rPr lang="en-US" sz="1200" b="1" dirty="0"/>
              <a:t> as crypto-asset service providers </a:t>
            </a:r>
            <a:r>
              <a:rPr lang="en-US" sz="1200" dirty="0"/>
              <a:t>in accordance with Article 55 </a:t>
            </a:r>
            <a:endParaRPr lang="en-US" sz="1200" dirty="0" smtClean="0"/>
          </a:p>
          <a:p>
            <a:pPr marL="0" indent="0">
              <a:buNone/>
            </a:pPr>
            <a:r>
              <a:rPr lang="fr-LU" sz="1200" dirty="0" smtClean="0"/>
              <a:t>=&gt; All </a:t>
            </a:r>
            <a:r>
              <a:rPr lang="fr-LU" sz="1200" dirty="0" err="1" smtClean="0"/>
              <a:t>token</a:t>
            </a:r>
            <a:r>
              <a:rPr lang="fr-LU" sz="1200" dirty="0" smtClean="0"/>
              <a:t> types </a:t>
            </a:r>
            <a:r>
              <a:rPr lang="fr-LU" sz="1200" dirty="0" err="1" smtClean="0"/>
              <a:t>subject</a:t>
            </a:r>
            <a:r>
              <a:rPr lang="fr-LU" sz="1200" dirty="0" smtClean="0"/>
              <a:t> to </a:t>
            </a:r>
            <a:r>
              <a:rPr lang="fr-LU" sz="1200" dirty="0" err="1" smtClean="0"/>
              <a:t>MiCAR</a:t>
            </a:r>
            <a:r>
              <a:rPr lang="fr-LU" sz="1200" dirty="0" smtClean="0"/>
              <a:t>.</a:t>
            </a: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‘</a:t>
            </a:r>
            <a:r>
              <a:rPr lang="en-US" sz="1200" dirty="0"/>
              <a:t>crypto-asset service’ means </a:t>
            </a:r>
            <a:r>
              <a:rPr lang="en-US" sz="1200" b="1" dirty="0"/>
              <a:t>any of the services and activities listed below relating to any crypto-asset</a:t>
            </a:r>
            <a:r>
              <a:rPr lang="en-US" sz="1200" dirty="0"/>
              <a:t>: </a:t>
            </a:r>
          </a:p>
          <a:p>
            <a:pPr marL="0" indent="0">
              <a:buNone/>
            </a:pPr>
            <a:r>
              <a:rPr lang="en-US" sz="1200" dirty="0"/>
              <a:t>(a) the </a:t>
            </a:r>
            <a:r>
              <a:rPr lang="en-US" sz="1200" b="1" dirty="0"/>
              <a:t>custody</a:t>
            </a:r>
            <a:r>
              <a:rPr lang="en-US" sz="1200" dirty="0"/>
              <a:t> and administration of crypto-assets on behalf of third parties; </a:t>
            </a:r>
          </a:p>
          <a:p>
            <a:pPr marL="0" indent="0">
              <a:buNone/>
            </a:pPr>
            <a:r>
              <a:rPr lang="en-US" sz="1200" dirty="0"/>
              <a:t>(b) the operation of a </a:t>
            </a:r>
            <a:r>
              <a:rPr lang="en-US" sz="1200" b="1" dirty="0"/>
              <a:t>trading platform </a:t>
            </a:r>
            <a:r>
              <a:rPr lang="en-US" sz="1200" dirty="0"/>
              <a:t>for crypto-assets; </a:t>
            </a:r>
          </a:p>
          <a:p>
            <a:pPr marL="0" indent="0">
              <a:buNone/>
            </a:pPr>
            <a:r>
              <a:rPr lang="en-US" sz="1200" dirty="0"/>
              <a:t>(c) the </a:t>
            </a:r>
            <a:r>
              <a:rPr lang="en-US" sz="1200" b="1" dirty="0"/>
              <a:t>exchange of crypto-assets for fiat currency </a:t>
            </a:r>
            <a:r>
              <a:rPr lang="en-US" sz="1200" dirty="0"/>
              <a:t>that is legal tender; </a:t>
            </a:r>
          </a:p>
          <a:p>
            <a:pPr marL="0" indent="0">
              <a:buNone/>
            </a:pPr>
            <a:r>
              <a:rPr lang="en-US" sz="1200" dirty="0"/>
              <a:t>(d) the exchange of crypto-assets for other crypto-assets; </a:t>
            </a:r>
          </a:p>
          <a:p>
            <a:pPr marL="0" indent="0">
              <a:buNone/>
            </a:pPr>
            <a:r>
              <a:rPr lang="en-US" sz="1200" dirty="0"/>
              <a:t>(e) the execution of orders for crypto-assets on behalf of third parties; </a:t>
            </a:r>
          </a:p>
          <a:p>
            <a:pPr marL="0" indent="0">
              <a:buNone/>
            </a:pPr>
            <a:r>
              <a:rPr lang="en-US" sz="1200" dirty="0"/>
              <a:t>(f) placing of crypto-assets; </a:t>
            </a:r>
          </a:p>
          <a:p>
            <a:pPr marL="0" indent="0">
              <a:buNone/>
            </a:pPr>
            <a:r>
              <a:rPr lang="en-US" sz="1200" dirty="0"/>
              <a:t>(g) the reception and transmission of orders for crypto-assets on behalf of third parties </a:t>
            </a:r>
          </a:p>
          <a:p>
            <a:pPr marL="0" indent="0">
              <a:buNone/>
            </a:pPr>
            <a:r>
              <a:rPr lang="en-US" sz="1200" dirty="0"/>
              <a:t>(h) providing advice on crypto-assets; </a:t>
            </a:r>
          </a:p>
        </p:txBody>
      </p:sp>
    </p:spTree>
    <p:extLst>
      <p:ext uri="{BB962C8B-B14F-4D97-AF65-F5344CB8AC3E}">
        <p14:creationId xmlns:p14="http://schemas.microsoft.com/office/powerpoint/2010/main" val="256373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sz="4000" dirty="0" smtClean="0">
                <a:ea typeface="ＭＳ Ｐゴシック" charset="-128"/>
                <a:cs typeface="ＭＳ Ｐゴシック" charset="-128"/>
              </a:rPr>
              <a:t>C. </a:t>
            </a:r>
            <a:r>
              <a:rPr lang="fr-LU" sz="4000" dirty="0" err="1" smtClean="0">
                <a:ea typeface="ＭＳ Ｐゴシック" charset="-128"/>
                <a:cs typeface="ＭＳ Ｐゴシック" charset="-128"/>
              </a:rPr>
              <a:t>Regulation</a:t>
            </a:r>
            <a:r>
              <a:rPr lang="fr-LU" sz="40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fr-LU" sz="3200" dirty="0" smtClean="0">
                <a:ea typeface="ＭＳ Ｐゴシック" charset="-128"/>
                <a:cs typeface="ＭＳ Ｐゴシック" charset="-128"/>
              </a:rPr>
              <a:t>of </a:t>
            </a:r>
            <a:r>
              <a:rPr lang="fr-LU" sz="3200" dirty="0" err="1" smtClean="0">
                <a:ea typeface="ＭＳ Ｐゴシック" charset="-128"/>
                <a:cs typeface="ＭＳ Ｐゴシック" charset="-128"/>
              </a:rPr>
              <a:t>Significant</a:t>
            </a:r>
            <a:r>
              <a:rPr lang="fr-LU" sz="3200" dirty="0" smtClean="0">
                <a:ea typeface="ＭＳ Ｐゴシック" charset="-128"/>
                <a:cs typeface="ＭＳ Ｐゴシック" charset="-128"/>
              </a:rPr>
              <a:t> ART </a:t>
            </a:r>
            <a:r>
              <a:rPr lang="fr-LU" sz="3200" dirty="0" err="1" smtClean="0">
                <a:ea typeface="ＭＳ Ｐゴシック" charset="-128"/>
                <a:cs typeface="ＭＳ Ｐゴシック" charset="-128"/>
              </a:rPr>
              <a:t>Issuers</a:t>
            </a:r>
            <a:r>
              <a:rPr lang="fr-LU" sz="32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fr-LU" sz="4000" dirty="0" smtClean="0">
                <a:ea typeface="ＭＳ Ｐゴシック" charset="-128"/>
                <a:cs typeface="ＭＳ Ｐゴシック" charset="-128"/>
              </a:rPr>
              <a:t>[GSC]</a:t>
            </a:r>
            <a:endParaRPr lang="en-US" sz="40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79512" y="1275606"/>
            <a:ext cx="8964488" cy="352839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i="1" dirty="0" smtClean="0"/>
              <a:t>Article </a:t>
            </a:r>
            <a:r>
              <a:rPr lang="en-US" sz="1200" i="1" dirty="0"/>
              <a:t>98 </a:t>
            </a:r>
            <a:r>
              <a:rPr lang="en-US" sz="1200" b="1" i="1" dirty="0"/>
              <a:t>Supervisory responsibilities of EBA on issuers of significant asset-referenced tokens and issuers of significant e-money tokens </a:t>
            </a:r>
            <a:endParaRPr lang="en-US" sz="1200" dirty="0"/>
          </a:p>
          <a:p>
            <a:r>
              <a:rPr lang="en-US" sz="1200" dirty="0" smtClean="0"/>
              <a:t>“Where an asset-referenced token has been classified as significant in accordance with Article 39 or Article 40, the issuer of such asset-referenced tokens shall carry out their activities under </a:t>
            </a:r>
            <a:r>
              <a:rPr lang="en-US" sz="1200" b="1" dirty="0" smtClean="0"/>
              <a:t>the supervision of the EBA</a:t>
            </a:r>
            <a:r>
              <a:rPr lang="en-US" sz="1200" dirty="0" smtClean="0"/>
              <a:t>.”</a:t>
            </a:r>
          </a:p>
          <a:p>
            <a:endParaRPr lang="fr-LU" sz="1200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LU" sz="1200" dirty="0" smtClean="0"/>
              <a:t>Direct </a:t>
            </a:r>
            <a:r>
              <a:rPr lang="fr-LU" sz="1200" dirty="0" err="1" smtClean="0"/>
              <a:t>supervisory</a:t>
            </a:r>
            <a:r>
              <a:rPr lang="fr-LU" sz="1200" dirty="0" smtClean="0"/>
              <a:t> </a:t>
            </a:r>
            <a:r>
              <a:rPr lang="fr-LU" sz="1200" dirty="0" err="1" smtClean="0"/>
              <a:t>powers</a:t>
            </a:r>
            <a:r>
              <a:rPr lang="fr-LU" sz="1200" dirty="0" smtClean="0"/>
              <a:t>. </a:t>
            </a:r>
            <a:r>
              <a:rPr lang="fr-LU" sz="1200" dirty="0" err="1" smtClean="0"/>
              <a:t>Details</a:t>
            </a:r>
            <a:r>
              <a:rPr lang="fr-LU" sz="1200" dirty="0" smtClean="0"/>
              <a:t> laid out in Articles 103 et </a:t>
            </a:r>
            <a:r>
              <a:rPr lang="fr-LU" sz="1200" dirty="0" err="1" smtClean="0"/>
              <a:t>seq</a:t>
            </a:r>
            <a:r>
              <a:rPr lang="fr-LU" sz="1200" dirty="0" smtClean="0"/>
              <a:t>.</a:t>
            </a:r>
            <a:endParaRPr lang="en-US" sz="1200" dirty="0" smtClean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5796136" y="3579862"/>
            <a:ext cx="3096344" cy="7200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EBA as </a:t>
            </a:r>
            <a:r>
              <a:rPr kumimoji="0" lang="fr-L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competent</a:t>
            </a:r>
            <a:r>
              <a:rPr kumimoji="0" lang="fr-L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 </a:t>
            </a:r>
            <a:r>
              <a:rPr kumimoji="0" lang="fr-L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authority</a:t>
            </a:r>
            <a:endParaRPr kumimoji="0" lang="fr-L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LU" sz="1200" dirty="0" smtClean="0">
                <a:ea typeface="ＭＳ Ｐゴシック" charset="-128"/>
                <a:cs typeface="ＭＳ Ｐゴシック" charset="-128"/>
              </a:rPr>
              <a:t>Banking Law </a:t>
            </a:r>
            <a:r>
              <a:rPr lang="fr-LU" sz="1200" dirty="0" err="1" smtClean="0">
                <a:ea typeface="ＭＳ Ｐゴシック" charset="-128"/>
                <a:cs typeface="ＭＳ Ｐゴシック" charset="-128"/>
              </a:rPr>
              <a:t>concerns</a:t>
            </a:r>
            <a:r>
              <a:rPr lang="fr-LU" sz="12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fr-LU" sz="1200" dirty="0" err="1" smtClean="0">
                <a:ea typeface="ＭＳ Ｐゴシック" charset="-128"/>
                <a:cs typeface="ＭＳ Ｐゴシック" charset="-128"/>
              </a:rPr>
              <a:t>prevail</a:t>
            </a:r>
            <a:r>
              <a:rPr lang="fr-LU" sz="1200" dirty="0" smtClean="0">
                <a:ea typeface="ＭＳ Ｐゴシック" charset="-128"/>
                <a:cs typeface="ＭＳ Ｐゴシック" charset="-128"/>
              </a:rPr>
              <a:t> =&gt; </a:t>
            </a:r>
            <a:r>
              <a:rPr lang="fr-LU" sz="1200" dirty="0" err="1" smtClean="0">
                <a:ea typeface="ＭＳ Ｐゴシック" charset="-128"/>
                <a:cs typeface="ＭＳ Ｐゴシック" charset="-128"/>
              </a:rPr>
              <a:t>systemic</a:t>
            </a:r>
            <a:r>
              <a:rPr lang="fr-LU" sz="12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fr-LU" sz="1200" dirty="0" err="1" smtClean="0">
                <a:ea typeface="ＭＳ Ｐゴシック" charset="-128"/>
                <a:cs typeface="ＭＳ Ｐゴシック" charset="-128"/>
              </a:rPr>
              <a:t>risk</a:t>
            </a:r>
            <a:r>
              <a:rPr lang="fr-LU" sz="1200" dirty="0" smtClean="0">
                <a:ea typeface="ＭＳ Ｐゴシック" charset="-128"/>
                <a:cs typeface="ＭＳ Ｐゴシック" charset="-128"/>
              </a:rPr>
              <a:t>?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650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Regulating GSC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AutoNum type="romanUcPeriod"/>
            </a:pPr>
            <a:r>
              <a:rPr lang="en-HK" sz="2000" dirty="0" smtClean="0"/>
              <a:t>The Issue</a:t>
            </a:r>
          </a:p>
          <a:p>
            <a:pPr marL="571500" indent="-571500">
              <a:buAutoNum type="romanUcPeriod"/>
            </a:pPr>
            <a:r>
              <a:rPr lang="en-HK" sz="2000" dirty="0" smtClean="0"/>
              <a:t>International Perspective</a:t>
            </a:r>
          </a:p>
          <a:p>
            <a:pPr marL="571500" indent="-571500">
              <a:buAutoNum type="romanUcPeriod"/>
            </a:pPr>
            <a:r>
              <a:rPr lang="en-HK" sz="2000" dirty="0" smtClean="0"/>
              <a:t>The Draft MICAR</a:t>
            </a:r>
          </a:p>
          <a:p>
            <a:pPr marL="571500" indent="-571500">
              <a:buAutoNum type="romanUcPeriod"/>
            </a:pPr>
            <a:r>
              <a:rPr lang="en-HK" sz="2000" dirty="0" smtClean="0"/>
              <a:t>Three Comments</a:t>
            </a:r>
          </a:p>
          <a:p>
            <a:pPr marL="571500" indent="-571500">
              <a:buAutoNum type="romanUcPeriod"/>
            </a:pPr>
            <a:r>
              <a:rPr lang="en-HK" sz="2000" dirty="0" smtClean="0"/>
              <a:t>Conclusion &amp; Take Away</a:t>
            </a:r>
          </a:p>
        </p:txBody>
      </p:sp>
    </p:spTree>
    <p:extLst>
      <p:ext uri="{BB962C8B-B14F-4D97-AF65-F5344CB8AC3E}">
        <p14:creationId xmlns:p14="http://schemas.microsoft.com/office/powerpoint/2010/main" val="373802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sz="4000" dirty="0" err="1">
                <a:ea typeface="ＭＳ Ｐゴシック" charset="-128"/>
                <a:cs typeface="ＭＳ Ｐゴシック" charset="-128"/>
              </a:rPr>
              <a:t>Title</a:t>
            </a:r>
            <a:r>
              <a:rPr lang="fr-LU" sz="4000" dirty="0">
                <a:ea typeface="ＭＳ Ｐゴシック" charset="-128"/>
                <a:cs typeface="ＭＳ Ｐゴシック" charset="-128"/>
              </a:rPr>
              <a:t> III: </a:t>
            </a:r>
            <a:r>
              <a:rPr lang="fr-LU" sz="4000" dirty="0" err="1" smtClean="0">
                <a:ea typeface="ＭＳ Ｐゴシック" charset="-128"/>
                <a:cs typeface="ＭＳ Ｐゴシック" charset="-128"/>
              </a:rPr>
              <a:t>Asset-referenced</a:t>
            </a:r>
            <a:r>
              <a:rPr lang="fr-LU" sz="40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fr-LU" sz="4000" dirty="0" err="1">
                <a:ea typeface="ＭＳ Ｐゴシック" charset="-128"/>
                <a:cs typeface="ＭＳ Ｐゴシック" charset="-128"/>
              </a:rPr>
              <a:t>Tokens</a:t>
            </a:r>
            <a:endParaRPr lang="en-US" sz="40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79512" y="1275606"/>
            <a:ext cx="8964488" cy="352839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b="1" dirty="0"/>
              <a:t>CHAPTER 4 </a:t>
            </a:r>
            <a:endParaRPr lang="en-US" sz="1200" dirty="0"/>
          </a:p>
          <a:p>
            <a:r>
              <a:rPr lang="en-US" sz="1200" b="1" dirty="0"/>
              <a:t>ACQUISITIONS OF ISSUERS OF ASSET-REFERENCED TOKENS </a:t>
            </a:r>
            <a:endParaRPr lang="en-US" sz="1200" dirty="0"/>
          </a:p>
          <a:p>
            <a:r>
              <a:rPr lang="en-US" sz="1200" i="1" dirty="0"/>
              <a:t>Article 37 </a:t>
            </a:r>
            <a:r>
              <a:rPr lang="en-US" sz="1200" b="1" i="1" dirty="0"/>
              <a:t>Assessment of intended acquisitions of issuers of asset-referenced </a:t>
            </a:r>
            <a:r>
              <a:rPr lang="en-US" sz="1200" b="1" i="1" dirty="0" smtClean="0"/>
              <a:t>tokens</a:t>
            </a:r>
          </a:p>
          <a:p>
            <a:r>
              <a:rPr lang="en-US" sz="1200" i="1" dirty="0"/>
              <a:t>Article 38 </a:t>
            </a:r>
            <a:r>
              <a:rPr lang="en-US" sz="1200" b="1" i="1" dirty="0"/>
              <a:t>Content of the assessment of intended acquisitions of issuers of asset-referenced </a:t>
            </a:r>
            <a:r>
              <a:rPr lang="en-US" sz="1200" b="1" i="1" dirty="0" smtClean="0"/>
              <a:t>tokens</a:t>
            </a:r>
          </a:p>
          <a:p>
            <a:endParaRPr lang="en-US" sz="1200" b="1" dirty="0" smtClean="0"/>
          </a:p>
          <a:p>
            <a:r>
              <a:rPr lang="en-US" sz="1200" b="1" dirty="0" smtClean="0">
                <a:solidFill>
                  <a:srgbClr val="FF0000"/>
                </a:solidFill>
              </a:rPr>
              <a:t>CHAPTER </a:t>
            </a:r>
            <a:r>
              <a:rPr lang="en-US" sz="1200" b="1" dirty="0">
                <a:solidFill>
                  <a:srgbClr val="FF0000"/>
                </a:solidFill>
              </a:rPr>
              <a:t>5 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SIGNIFICANT ASSET-REFERENCED TOKENS 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i="1" dirty="0">
                <a:solidFill>
                  <a:srgbClr val="FF0000"/>
                </a:solidFill>
              </a:rPr>
              <a:t>Article 39 </a:t>
            </a:r>
            <a:r>
              <a:rPr lang="en-US" sz="1200" b="1" i="1" dirty="0">
                <a:solidFill>
                  <a:srgbClr val="FF0000"/>
                </a:solidFill>
              </a:rPr>
              <a:t>Classification of asset-referenced tokens as significant asset-referenced </a:t>
            </a:r>
            <a:r>
              <a:rPr lang="en-US" sz="1200" b="1" i="1" dirty="0" smtClean="0">
                <a:solidFill>
                  <a:srgbClr val="FF0000"/>
                </a:solidFill>
              </a:rPr>
              <a:t>tokens</a:t>
            </a:r>
          </a:p>
          <a:p>
            <a:r>
              <a:rPr lang="en-US" sz="1200" i="1" dirty="0">
                <a:solidFill>
                  <a:srgbClr val="FF0000"/>
                </a:solidFill>
              </a:rPr>
              <a:t>Article 40 </a:t>
            </a:r>
            <a:r>
              <a:rPr lang="en-US" sz="1200" b="1" i="1" dirty="0">
                <a:solidFill>
                  <a:srgbClr val="FF0000"/>
                </a:solidFill>
              </a:rPr>
              <a:t>Voluntary classification of asset-referenced tokens as significant asset-referenced </a:t>
            </a:r>
            <a:r>
              <a:rPr lang="en-US" sz="1200" b="1" i="1" dirty="0" smtClean="0">
                <a:solidFill>
                  <a:srgbClr val="FF0000"/>
                </a:solidFill>
              </a:rPr>
              <a:t>tokens</a:t>
            </a:r>
          </a:p>
          <a:p>
            <a:r>
              <a:rPr lang="en-US" sz="1200" i="1" dirty="0">
                <a:solidFill>
                  <a:srgbClr val="FF0000"/>
                </a:solidFill>
              </a:rPr>
              <a:t>Article 41 </a:t>
            </a:r>
            <a:r>
              <a:rPr lang="en-US" sz="1200" b="1" i="1" dirty="0">
                <a:solidFill>
                  <a:srgbClr val="FF0000"/>
                </a:solidFill>
              </a:rPr>
              <a:t>Specific additional obligations for issuers of significant asset-referenced </a:t>
            </a:r>
            <a:r>
              <a:rPr lang="en-US" sz="1200" b="1" i="1" dirty="0" smtClean="0">
                <a:solidFill>
                  <a:srgbClr val="FF0000"/>
                </a:solidFill>
              </a:rPr>
              <a:t>tokens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Chapter </a:t>
            </a:r>
            <a:r>
              <a:rPr lang="en-US" sz="1200" b="1" dirty="0"/>
              <a:t>6 </a:t>
            </a:r>
            <a:endParaRPr lang="en-US" sz="1200" dirty="0"/>
          </a:p>
          <a:p>
            <a:r>
              <a:rPr lang="en-US" sz="1200" b="1" dirty="0"/>
              <a:t>Orderly wind-down </a:t>
            </a:r>
            <a:endParaRPr lang="en-US" sz="1200" dirty="0"/>
          </a:p>
          <a:p>
            <a:r>
              <a:rPr lang="en-US" sz="1200" i="1" dirty="0"/>
              <a:t>Article 42 </a:t>
            </a:r>
            <a:r>
              <a:rPr lang="en-US" sz="1200" b="1" i="1" dirty="0"/>
              <a:t>Orderly wind-down</a:t>
            </a:r>
            <a:endParaRPr lang="en-US" sz="800" dirty="0">
              <a:solidFill>
                <a:schemeClr val="tx1"/>
              </a:solidFill>
              <a:ea typeface="ＭＳ Ｐゴシック" charset="-128"/>
              <a:cs typeface="ＭＳ Ｐゴシック" charset="-128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5364088" y="1275606"/>
            <a:ext cx="3528392" cy="7464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Size &amp; </a:t>
            </a:r>
            <a:r>
              <a:rPr kumimoji="0" lang="fr-L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Market</a:t>
            </a: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kumimoji="0" lang="fr-L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Integrity</a:t>
            </a: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&amp; </a:t>
            </a:r>
            <a:r>
              <a:rPr kumimoji="0" lang="fr-L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Monetary</a:t>
            </a: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kumimoji="0" lang="fr-L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Stability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4932040" y="2427734"/>
            <a:ext cx="4211960" cy="23042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EBA to classify</a:t>
            </a:r>
            <a:endParaRPr lang="en-US" sz="1200" dirty="0"/>
          </a:p>
          <a:p>
            <a:r>
              <a:rPr lang="en-US" sz="1200" dirty="0"/>
              <a:t>(a) the size of the customer </a:t>
            </a:r>
            <a:r>
              <a:rPr lang="en-US" sz="1200" dirty="0" smtClean="0"/>
              <a:t>base, </a:t>
            </a:r>
            <a:r>
              <a:rPr lang="en-US" sz="1200" dirty="0"/>
              <a:t>the shareholders of the issuer of asset-referenced tokens or of any of the third-party </a:t>
            </a:r>
            <a:r>
              <a:rPr lang="en-US" sz="1200" dirty="0" smtClean="0"/>
              <a:t>entities</a:t>
            </a:r>
            <a:endParaRPr lang="en-US" sz="1200" dirty="0"/>
          </a:p>
          <a:p>
            <a:r>
              <a:rPr lang="en-US" sz="1200" dirty="0"/>
              <a:t>(b) the value of the asset-referenced tokens </a:t>
            </a:r>
            <a:r>
              <a:rPr lang="en-US" sz="1200" dirty="0" smtClean="0"/>
              <a:t>or market </a:t>
            </a:r>
            <a:r>
              <a:rPr lang="en-US" sz="1200" dirty="0" err="1"/>
              <a:t>capitalisation</a:t>
            </a:r>
            <a:r>
              <a:rPr lang="en-US" sz="1200" dirty="0"/>
              <a:t>; </a:t>
            </a:r>
          </a:p>
          <a:p>
            <a:r>
              <a:rPr lang="en-US" sz="1200" dirty="0"/>
              <a:t>(c) </a:t>
            </a:r>
            <a:r>
              <a:rPr lang="en-US" sz="1200" dirty="0" smtClean="0"/>
              <a:t>number </a:t>
            </a:r>
            <a:r>
              <a:rPr lang="en-US" sz="1200" dirty="0"/>
              <a:t>and value of </a:t>
            </a:r>
            <a:r>
              <a:rPr lang="en-US" sz="1200" dirty="0" smtClean="0"/>
              <a:t>transactions</a:t>
            </a:r>
            <a:endParaRPr lang="en-US" sz="1200" dirty="0"/>
          </a:p>
          <a:p>
            <a:r>
              <a:rPr lang="en-US" sz="1200" dirty="0"/>
              <a:t>(d) the size of the reserve of </a:t>
            </a:r>
            <a:r>
              <a:rPr lang="en-US" sz="1200" dirty="0" smtClean="0"/>
              <a:t>assets</a:t>
            </a:r>
            <a:endParaRPr lang="en-US" sz="1200" dirty="0"/>
          </a:p>
          <a:p>
            <a:r>
              <a:rPr lang="en-US" sz="1200" dirty="0"/>
              <a:t>(e) the significance of the cross-border </a:t>
            </a:r>
            <a:r>
              <a:rPr lang="en-US" sz="1200" dirty="0" smtClean="0"/>
              <a:t>activities</a:t>
            </a:r>
            <a:endParaRPr lang="en-US" sz="1200" dirty="0"/>
          </a:p>
          <a:p>
            <a:r>
              <a:rPr lang="en-US" sz="1200" dirty="0"/>
              <a:t>(f) the interconnectedness with the financial system.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084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sz="4000" dirty="0" err="1">
                <a:ea typeface="ＭＳ Ｐゴシック" charset="-128"/>
                <a:cs typeface="ＭＳ Ｐゴシック" charset="-128"/>
              </a:rPr>
              <a:t>Title</a:t>
            </a:r>
            <a:r>
              <a:rPr lang="fr-LU" sz="4000" dirty="0">
                <a:ea typeface="ＭＳ Ｐゴシック" charset="-128"/>
                <a:cs typeface="ＭＳ Ｐゴシック" charset="-128"/>
              </a:rPr>
              <a:t> IV: </a:t>
            </a:r>
            <a:r>
              <a:rPr lang="fr-LU" sz="4000" dirty="0" err="1">
                <a:ea typeface="ＭＳ Ｐゴシック" charset="-128"/>
                <a:cs typeface="ＭＳ Ｐゴシック" charset="-128"/>
              </a:rPr>
              <a:t>Electronic</a:t>
            </a:r>
            <a:r>
              <a:rPr lang="fr-LU" sz="4000" dirty="0">
                <a:ea typeface="ＭＳ Ｐゴシック" charset="-128"/>
                <a:cs typeface="ＭＳ Ｐゴシック" charset="-128"/>
              </a:rPr>
              <a:t> Money </a:t>
            </a:r>
            <a:r>
              <a:rPr lang="fr-LU" sz="4000" dirty="0" err="1">
                <a:ea typeface="ＭＳ Ｐゴシック" charset="-128"/>
                <a:cs typeface="ＭＳ Ｐゴシック" charset="-128"/>
              </a:rPr>
              <a:t>Tokens</a:t>
            </a:r>
            <a:endParaRPr lang="en-US" sz="40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79512" y="1275606"/>
            <a:ext cx="8964488" cy="352839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b="1" dirty="0"/>
              <a:t>Chapter 1 </a:t>
            </a:r>
            <a:endParaRPr lang="en-US" sz="1200" dirty="0"/>
          </a:p>
          <a:p>
            <a:r>
              <a:rPr lang="en-US" sz="1200" b="1" dirty="0"/>
              <a:t>Requirements to be fulfilled by all issuers of electronic money tokens </a:t>
            </a:r>
            <a:endParaRPr lang="en-US" sz="1200" dirty="0"/>
          </a:p>
          <a:p>
            <a:r>
              <a:rPr lang="en-US" sz="1200" i="1" dirty="0"/>
              <a:t>Article 43 </a:t>
            </a:r>
            <a:r>
              <a:rPr lang="en-US" sz="1200" b="1" i="1" dirty="0" err="1" smtClean="0"/>
              <a:t>Authorisation</a:t>
            </a:r>
            <a:endParaRPr lang="en-US" sz="1200" b="1" i="1" dirty="0" smtClean="0"/>
          </a:p>
          <a:p>
            <a:r>
              <a:rPr lang="en-US" sz="1200" i="1" dirty="0"/>
              <a:t>Article 44 </a:t>
            </a:r>
            <a:r>
              <a:rPr lang="en-US" sz="1200" b="1" i="1" dirty="0"/>
              <a:t>Issuance and </a:t>
            </a:r>
            <a:r>
              <a:rPr lang="en-US" sz="1200" b="1" i="1" dirty="0" err="1"/>
              <a:t>redeemability</a:t>
            </a:r>
            <a:r>
              <a:rPr lang="en-US" sz="1200" b="1" i="1" dirty="0"/>
              <a:t> of electronic money </a:t>
            </a:r>
            <a:r>
              <a:rPr lang="en-US" sz="1200" b="1" i="1" dirty="0" smtClean="0"/>
              <a:t>tokens</a:t>
            </a:r>
          </a:p>
          <a:p>
            <a:r>
              <a:rPr lang="en-US" sz="1200" i="1" dirty="0"/>
              <a:t>Article 45 </a:t>
            </a:r>
            <a:r>
              <a:rPr lang="en-US" sz="1200" b="1" i="1" dirty="0"/>
              <a:t>Prohibition of </a:t>
            </a:r>
            <a:r>
              <a:rPr lang="en-US" sz="1200" b="1" i="1" dirty="0" smtClean="0"/>
              <a:t>interests</a:t>
            </a:r>
          </a:p>
          <a:p>
            <a:r>
              <a:rPr lang="en-US" sz="1200" i="1" dirty="0"/>
              <a:t>Article 46 </a:t>
            </a:r>
            <a:r>
              <a:rPr lang="en-US" sz="1200" b="1" i="1" dirty="0"/>
              <a:t>Content and form of the crypto-asset white paper for electronic money </a:t>
            </a:r>
            <a:r>
              <a:rPr lang="en-US" sz="1200" b="1" i="1" dirty="0" smtClean="0"/>
              <a:t>tokens</a:t>
            </a:r>
          </a:p>
          <a:p>
            <a:r>
              <a:rPr lang="en-US" sz="1200" i="1" dirty="0"/>
              <a:t>Article 47 </a:t>
            </a:r>
            <a:r>
              <a:rPr lang="en-US" sz="1200" b="1" i="1" dirty="0"/>
              <a:t>Liability of issuers of e-money tokens for the information given in a crypto-asset white </a:t>
            </a:r>
            <a:r>
              <a:rPr lang="en-US" sz="1200" b="1" i="1" dirty="0" smtClean="0"/>
              <a:t>paper</a:t>
            </a:r>
          </a:p>
          <a:p>
            <a:r>
              <a:rPr lang="en-US" sz="1200" i="1" dirty="0"/>
              <a:t>Article 48 </a:t>
            </a:r>
            <a:r>
              <a:rPr lang="en-US" sz="1200" b="1" i="1" dirty="0"/>
              <a:t>Marketing </a:t>
            </a:r>
            <a:r>
              <a:rPr lang="en-US" sz="1200" b="1" i="1" dirty="0" smtClean="0"/>
              <a:t>communications</a:t>
            </a:r>
          </a:p>
          <a:p>
            <a:r>
              <a:rPr lang="en-US" sz="1200" i="1" dirty="0"/>
              <a:t>Article 49 </a:t>
            </a:r>
            <a:r>
              <a:rPr lang="en-US" sz="1200" b="1" i="1" dirty="0"/>
              <a:t>Investment of funds received in exchange of e-money token </a:t>
            </a:r>
            <a:r>
              <a:rPr lang="en-US" sz="1200" b="1" i="1" dirty="0" smtClean="0"/>
              <a:t>issuers</a:t>
            </a:r>
          </a:p>
          <a:p>
            <a:endParaRPr lang="en-US" sz="1200" b="1" i="1" dirty="0" smtClean="0"/>
          </a:p>
          <a:p>
            <a:r>
              <a:rPr lang="en-US" sz="1200" b="1" dirty="0">
                <a:solidFill>
                  <a:srgbClr val="FF0000"/>
                </a:solidFill>
              </a:rPr>
              <a:t>Chapter 2 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Significant e-money tokens 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i="1" dirty="0">
                <a:solidFill>
                  <a:srgbClr val="FF0000"/>
                </a:solidFill>
              </a:rPr>
              <a:t>Article 50 </a:t>
            </a:r>
            <a:r>
              <a:rPr lang="en-US" sz="1200" b="1" i="1" dirty="0">
                <a:solidFill>
                  <a:srgbClr val="FF0000"/>
                </a:solidFill>
              </a:rPr>
              <a:t>Classification of e-money tokens as significant e-money </a:t>
            </a:r>
            <a:r>
              <a:rPr lang="en-US" sz="1200" b="1" i="1" dirty="0" smtClean="0">
                <a:solidFill>
                  <a:srgbClr val="FF0000"/>
                </a:solidFill>
              </a:rPr>
              <a:t>tokens</a:t>
            </a:r>
          </a:p>
          <a:p>
            <a:r>
              <a:rPr lang="en-US" sz="1200" i="1" dirty="0">
                <a:solidFill>
                  <a:srgbClr val="FF0000"/>
                </a:solidFill>
              </a:rPr>
              <a:t>Article 51 </a:t>
            </a:r>
            <a:r>
              <a:rPr lang="en-US" sz="1200" b="1" i="1" dirty="0">
                <a:solidFill>
                  <a:srgbClr val="FF0000"/>
                </a:solidFill>
              </a:rPr>
              <a:t>Voluntary classification of e-money tokens as significant e-money </a:t>
            </a:r>
            <a:r>
              <a:rPr lang="en-US" sz="1200" b="1" i="1" dirty="0" smtClean="0">
                <a:solidFill>
                  <a:srgbClr val="FF0000"/>
                </a:solidFill>
              </a:rPr>
              <a:t>tokens</a:t>
            </a:r>
          </a:p>
          <a:p>
            <a:r>
              <a:rPr lang="en-US" sz="1200" i="1" dirty="0">
                <a:solidFill>
                  <a:srgbClr val="FF0000"/>
                </a:solidFill>
              </a:rPr>
              <a:t>Article 52 </a:t>
            </a:r>
            <a:r>
              <a:rPr lang="en-US" sz="1200" b="1" i="1" dirty="0">
                <a:solidFill>
                  <a:srgbClr val="FF0000"/>
                </a:solidFill>
              </a:rPr>
              <a:t>Specific additional obligations for issuers of significant e-money tokens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046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79512" y="1275606"/>
            <a:ext cx="8712968" cy="352839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 </a:t>
            </a:r>
          </a:p>
          <a:p>
            <a:r>
              <a:rPr lang="en-US" sz="1200" i="1" dirty="0" smtClean="0"/>
              <a:t>Article 99 </a:t>
            </a:r>
            <a:r>
              <a:rPr lang="en-US" sz="1200" b="1" i="1" dirty="0" smtClean="0"/>
              <a:t>Colleges for issuers of significant asset-referenced tokens </a:t>
            </a:r>
            <a:endParaRPr lang="en-US" sz="1200" dirty="0" smtClean="0"/>
          </a:p>
          <a:p>
            <a:r>
              <a:rPr lang="en-US" sz="1200" dirty="0" smtClean="0"/>
              <a:t>1. Within 30 calendar days of a decision to classify an asset-referenced token as significant, the EBA shall establish, manage and chair a consultative supervisory college for each issuer of significant asset-referenced tokens to facilitate the exercise of its supervisory tasks under this Regulation. </a:t>
            </a:r>
          </a:p>
          <a:p>
            <a:r>
              <a:rPr lang="en-US" sz="1200" dirty="0" smtClean="0"/>
              <a:t>2. The college shall consist of: </a:t>
            </a:r>
          </a:p>
          <a:p>
            <a:r>
              <a:rPr lang="en-US" sz="1200" dirty="0" smtClean="0"/>
              <a:t>(a) the EBA, as the chair of the college; </a:t>
            </a:r>
          </a:p>
          <a:p>
            <a:r>
              <a:rPr lang="en-US" sz="1200" dirty="0" smtClean="0"/>
              <a:t>(b) ESMA; </a:t>
            </a:r>
          </a:p>
          <a:p>
            <a:r>
              <a:rPr lang="en-US" sz="1200" dirty="0" smtClean="0"/>
              <a:t>(c) the competent authority of the home Member State where the issuer of significant asset-referenced tokens is established</a:t>
            </a:r>
          </a:p>
          <a:p>
            <a:r>
              <a:rPr lang="en-US" sz="1200" dirty="0" smtClean="0"/>
              <a:t>…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) the ECB; </a:t>
            </a:r>
            <a:r>
              <a:rPr lang="en-US" sz="1200" dirty="0" smtClean="0"/>
              <a:t>…</a:t>
            </a:r>
            <a:endParaRPr lang="en-US" sz="1200" dirty="0"/>
          </a:p>
          <a:p>
            <a:r>
              <a:rPr lang="en-US" sz="1200" dirty="0" smtClean="0"/>
              <a:t>(</a:t>
            </a:r>
            <a:r>
              <a:rPr lang="en-US" sz="1200" dirty="0"/>
              <a:t>k) relevant supervisory authorities of third countries with which the EBA has concluded an administrative agreement in accordance with Article 108.  </a:t>
            </a:r>
            <a:r>
              <a:rPr lang="en-US" sz="1200" dirty="0" smtClean="0"/>
              <a:t>=&gt; but no voting rights on non-binding opinions.</a:t>
            </a:r>
          </a:p>
          <a:p>
            <a:endParaRPr lang="fr-LU" sz="1200" dirty="0"/>
          </a:p>
          <a:p>
            <a:r>
              <a:rPr lang="fr-LU" sz="2000" dirty="0" smtClean="0"/>
              <a:t>Article 108, 109 : Exchange of information </a:t>
            </a:r>
            <a:r>
              <a:rPr lang="fr-LU" sz="2000" dirty="0" err="1" smtClean="0"/>
              <a:t>with</a:t>
            </a:r>
            <a:r>
              <a:rPr lang="fr-LU" sz="2000" dirty="0" smtClean="0"/>
              <a:t> and </a:t>
            </a:r>
            <a:r>
              <a:rPr lang="fr-LU" sz="2000" dirty="0" err="1" smtClean="0"/>
              <a:t>from</a:t>
            </a:r>
            <a:r>
              <a:rPr lang="fr-LU" sz="2000" dirty="0" smtClean="0"/>
              <a:t> </a:t>
            </a:r>
            <a:r>
              <a:rPr lang="fr-LU" sz="2000" dirty="0" err="1" smtClean="0"/>
              <a:t>third</a:t>
            </a:r>
            <a:r>
              <a:rPr lang="fr-LU" sz="2000" dirty="0" smtClean="0"/>
              <a:t> country </a:t>
            </a:r>
            <a:r>
              <a:rPr lang="fr-LU" sz="2000" dirty="0" err="1" smtClean="0"/>
              <a:t>authorities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sz="4000" dirty="0" err="1" smtClean="0">
                <a:ea typeface="ＭＳ Ｐゴシック" charset="-128"/>
                <a:cs typeface="ＭＳ Ｐゴシック" charset="-128"/>
              </a:rPr>
              <a:t>Third</a:t>
            </a:r>
            <a:r>
              <a:rPr lang="fr-LU" sz="4000" dirty="0" smtClean="0">
                <a:ea typeface="ＭＳ Ｐゴシック" charset="-128"/>
                <a:cs typeface="ＭＳ Ｐゴシック" charset="-128"/>
              </a:rPr>
              <a:t> Country Dimension</a:t>
            </a:r>
            <a:endParaRPr lang="en-US" sz="40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5596035" y="274564"/>
            <a:ext cx="3224437" cy="72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ea typeface="ＭＳ Ｐゴシック" charset="-128"/>
                <a:cs typeface="ＭＳ Ｐゴシック" charset="-128"/>
              </a:rPr>
              <a:t>EBA-lead </a:t>
            </a:r>
            <a:br>
              <a:rPr kumimoji="0" lang="fr-LU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ea typeface="ＭＳ Ｐゴシック" charset="-128"/>
                <a:cs typeface="ＭＳ Ｐゴシック" charset="-128"/>
              </a:rPr>
            </a:br>
            <a:r>
              <a:rPr kumimoji="0" lang="fr-LU" sz="20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ea typeface="ＭＳ Ｐゴシック" charset="-128"/>
                <a:cs typeface="ＭＳ Ｐゴシック" charset="-128"/>
              </a:rPr>
              <a:t>supervisory</a:t>
            </a:r>
            <a:r>
              <a:rPr kumimoji="0" lang="fr-LU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ea typeface="ＭＳ Ｐゴシック" charset="-128"/>
                <a:cs typeface="ＭＳ Ｐゴシック" charset="-128"/>
              </a:rPr>
              <a:t> </a:t>
            </a:r>
            <a:r>
              <a:rPr kumimoji="0" lang="fr-LU" sz="20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ea typeface="ＭＳ Ｐゴシック" charset="-128"/>
                <a:cs typeface="ＭＳ Ｐゴシック" charset="-128"/>
              </a:rPr>
              <a:t>colleges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5596035" y="3651870"/>
            <a:ext cx="3538736" cy="1080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LU" sz="200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No </a:t>
            </a:r>
            <a:r>
              <a:rPr lang="fr-LU" sz="2000" dirty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option to </a:t>
            </a:r>
            <a:r>
              <a:rPr lang="fr-LU" sz="2000" dirty="0" err="1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accept</a:t>
            </a:r>
            <a:r>
              <a:rPr lang="fr-LU" sz="2000" dirty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 lead by </a:t>
            </a:r>
            <a:r>
              <a:rPr lang="fr-LU" sz="2000" dirty="0" err="1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third</a:t>
            </a:r>
            <a:r>
              <a:rPr lang="fr-LU" sz="2000" dirty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 country </a:t>
            </a:r>
            <a:r>
              <a:rPr lang="fr-LU" sz="2000" dirty="0" err="1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authority</a:t>
            </a:r>
            <a:r>
              <a:rPr lang="fr-LU" sz="2000" dirty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.</a:t>
            </a:r>
            <a:endParaRPr lang="en-US" sz="2000" dirty="0">
              <a:solidFill>
                <a:schemeClr val="bg1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47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IV. Three Comments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9552" y="2156252"/>
            <a:ext cx="8147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LU" dirty="0" smtClean="0"/>
              <a:t>1. </a:t>
            </a:r>
            <a:r>
              <a:rPr lang="fr-LU" dirty="0" err="1" smtClean="0"/>
              <a:t>Defining</a:t>
            </a:r>
            <a:r>
              <a:rPr lang="fr-LU" dirty="0" smtClean="0"/>
              <a:t> Crypto-</a:t>
            </a:r>
            <a:r>
              <a:rPr lang="fr-LU" dirty="0" err="1" smtClean="0"/>
              <a:t>Assets</a:t>
            </a:r>
            <a:r>
              <a:rPr lang="fr-LU" dirty="0" smtClean="0"/>
              <a:t> as a challenge</a:t>
            </a:r>
          </a:p>
          <a:p>
            <a:r>
              <a:rPr lang="fr-LU" dirty="0" smtClean="0"/>
              <a:t>2. </a:t>
            </a:r>
            <a:r>
              <a:rPr lang="fr-LU" dirty="0" err="1" smtClean="0"/>
              <a:t>Precision</a:t>
            </a:r>
            <a:r>
              <a:rPr lang="fr-LU" dirty="0" smtClean="0"/>
              <a:t>, </a:t>
            </a:r>
            <a:r>
              <a:rPr lang="fr-LU" dirty="0" err="1" smtClean="0"/>
              <a:t>Consistency</a:t>
            </a:r>
            <a:r>
              <a:rPr lang="fr-LU" dirty="0" smtClean="0"/>
              <a:t> &amp; System of </a:t>
            </a:r>
            <a:r>
              <a:rPr lang="fr-LU" dirty="0" err="1" smtClean="0"/>
              <a:t>European</a:t>
            </a:r>
            <a:r>
              <a:rPr lang="fr-LU" dirty="0" smtClean="0"/>
              <a:t> FL?</a:t>
            </a:r>
          </a:p>
          <a:p>
            <a:r>
              <a:rPr lang="fr-LU" dirty="0" smtClean="0"/>
              <a:t>3. </a:t>
            </a:r>
            <a:r>
              <a:rPr lang="fr-LU" dirty="0" err="1" smtClean="0"/>
              <a:t>Interoperability</a:t>
            </a:r>
            <a:r>
              <a:rPr lang="fr-LU" dirty="0" smtClean="0"/>
              <a:t> </a:t>
            </a:r>
            <a:r>
              <a:rPr lang="fr-LU" dirty="0" err="1"/>
              <a:t>MiCAR</a:t>
            </a:r>
            <a:r>
              <a:rPr lang="fr-LU" dirty="0"/>
              <a:t> – </a:t>
            </a:r>
            <a:r>
              <a:rPr lang="fr-LU" dirty="0" err="1"/>
              <a:t>Two-layered</a:t>
            </a:r>
            <a:r>
              <a:rPr lang="fr-LU" dirty="0"/>
              <a:t> </a:t>
            </a:r>
            <a:r>
              <a:rPr lang="fr-LU" dirty="0" err="1"/>
              <a:t>CBDCs</a:t>
            </a:r>
            <a:r>
              <a:rPr lang="fr-L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7497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1. Definition: Crypto-Asset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915816" y="1203598"/>
            <a:ext cx="3322712" cy="122413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/>
              <a:t>‘crypto-asset’ means </a:t>
            </a:r>
            <a:r>
              <a:rPr lang="en-US" sz="1200" u="sng" dirty="0"/>
              <a:t>a digital representation of value or rights </a:t>
            </a:r>
            <a:r>
              <a:rPr lang="en-US" sz="1200" dirty="0"/>
              <a:t>which may be transferred and stored electronically, using distributed ledger technology </a:t>
            </a:r>
            <a:r>
              <a:rPr lang="en-US" sz="1200" u="sng" dirty="0"/>
              <a:t>or similar technology</a:t>
            </a:r>
            <a:r>
              <a:rPr lang="en-US" sz="1200" dirty="0"/>
              <a:t>;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505872" y="3157147"/>
            <a:ext cx="2602632" cy="86409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LU" sz="1200" dirty="0" err="1"/>
              <a:t>Title</a:t>
            </a:r>
            <a:r>
              <a:rPr lang="fr-LU" sz="1200" dirty="0"/>
              <a:t> in DLT land </a:t>
            </a:r>
            <a:r>
              <a:rPr lang="fr-LU" sz="1200" dirty="0" err="1"/>
              <a:t>registry</a:t>
            </a:r>
            <a:r>
              <a:rPr lang="fr-LU" sz="1200" dirty="0" smtClean="0"/>
              <a:t>? =&gt; </a:t>
            </a:r>
            <a:r>
              <a:rPr lang="fr-LU" sz="1200" dirty="0" err="1" smtClean="0"/>
              <a:t>title</a:t>
            </a:r>
            <a:r>
              <a:rPr lang="fr-LU" sz="1200" dirty="0" smtClean="0"/>
              <a:t> </a:t>
            </a:r>
            <a:r>
              <a:rPr lang="fr-LU" sz="1200" dirty="0" err="1" smtClean="0"/>
              <a:t>is</a:t>
            </a:r>
            <a:r>
              <a:rPr lang="fr-LU" sz="1200" dirty="0" smtClean="0"/>
              <a:t> </a:t>
            </a:r>
            <a:r>
              <a:rPr lang="fr-LU" sz="1200" dirty="0" err="1" smtClean="0"/>
              <a:t>transferred</a:t>
            </a:r>
            <a:r>
              <a:rPr lang="fr-LU" sz="1200" dirty="0" smtClean="0"/>
              <a:t> by </a:t>
            </a:r>
            <a:r>
              <a:rPr lang="fr-LU" sz="1200" dirty="0" err="1" smtClean="0"/>
              <a:t>different</a:t>
            </a:r>
            <a:r>
              <a:rPr lang="fr-LU" sz="1200" dirty="0" smtClean="0"/>
              <a:t> </a:t>
            </a:r>
            <a:r>
              <a:rPr lang="fr-LU" sz="1200" dirty="0" err="1" smtClean="0"/>
              <a:t>means</a:t>
            </a:r>
            <a:r>
              <a:rPr lang="fr-LU" sz="1200" dirty="0" smtClean="0"/>
              <a:t> </a:t>
            </a:r>
            <a:r>
              <a:rPr lang="fr-LU" sz="1200" dirty="0" err="1" smtClean="0"/>
              <a:t>than</a:t>
            </a:r>
            <a:r>
              <a:rPr lang="fr-LU" sz="1200" dirty="0" smtClean="0"/>
              <a:t> by the </a:t>
            </a:r>
            <a:r>
              <a:rPr lang="fr-LU" sz="1200" dirty="0" err="1" smtClean="0"/>
              <a:t>register</a:t>
            </a:r>
            <a:r>
              <a:rPr lang="fr-LU" sz="1200" dirty="0" smtClean="0"/>
              <a:t> </a:t>
            </a:r>
            <a:r>
              <a:rPr lang="fr-LU" sz="1200" dirty="0" err="1" smtClean="0"/>
              <a:t>posiion</a:t>
            </a:r>
            <a:r>
              <a:rPr lang="fr-LU" sz="1200" dirty="0" smtClean="0"/>
              <a:t>, </a:t>
            </a:r>
            <a:r>
              <a:rPr lang="fr-LU" sz="1200" dirty="0" err="1" smtClean="0"/>
              <a:t>register</a:t>
            </a:r>
            <a:r>
              <a:rPr lang="fr-LU" sz="1200" dirty="0" smtClean="0"/>
              <a:t> </a:t>
            </a:r>
            <a:r>
              <a:rPr lang="fr-LU" sz="1200" dirty="0" err="1" smtClean="0"/>
              <a:t>follows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457200" y="3219822"/>
            <a:ext cx="1810544" cy="86409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LU" sz="1200" dirty="0" smtClean="0"/>
              <a:t>Digital </a:t>
            </a:r>
            <a:r>
              <a:rPr lang="fr-LU" sz="1200" dirty="0" err="1" smtClean="0"/>
              <a:t>bearer</a:t>
            </a:r>
            <a:r>
              <a:rPr lang="fr-LU" sz="1200" dirty="0" smtClean="0"/>
              <a:t> </a:t>
            </a:r>
            <a:r>
              <a:rPr lang="fr-LU" sz="1200" dirty="0" err="1" smtClean="0"/>
              <a:t>shares</a:t>
            </a:r>
            <a:r>
              <a:rPr lang="fr-LU" sz="1200" dirty="0" smtClean="0"/>
              <a:t>, but ‘Financial instrument’</a:t>
            </a:r>
            <a:endParaRPr lang="en-US" sz="1200" dirty="0"/>
          </a:p>
        </p:txBody>
      </p:sp>
      <p:sp>
        <p:nvSpPr>
          <p:cNvPr id="8" name="Plus 7"/>
          <p:cNvSpPr/>
          <p:nvPr/>
        </p:nvSpPr>
        <p:spPr bwMode="auto">
          <a:xfrm>
            <a:off x="642392" y="2346393"/>
            <a:ext cx="1440160" cy="729413"/>
          </a:xfrm>
          <a:prstGeom prst="mathPlu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Minus 8"/>
          <p:cNvSpPr/>
          <p:nvPr/>
        </p:nvSpPr>
        <p:spPr bwMode="auto">
          <a:xfrm>
            <a:off x="7009928" y="2139702"/>
            <a:ext cx="1584176" cy="945437"/>
          </a:xfrm>
          <a:prstGeom prst="mathMinu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15816" y="2643758"/>
            <a:ext cx="3322712" cy="22322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Digital ‘</a:t>
            </a:r>
            <a:r>
              <a:rPr kumimoji="0" lang="fr-L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booking</a:t>
            </a:r>
            <a:r>
              <a:rPr kumimoji="0" lang="fr-L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 </a:t>
            </a:r>
            <a:r>
              <a:rPr kumimoji="0" lang="fr-L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numbers</a:t>
            </a:r>
            <a:r>
              <a:rPr kumimoji="0" lang="fr-L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’ in a </a:t>
            </a:r>
            <a:r>
              <a:rPr kumimoji="0" lang="fr-L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bank</a:t>
            </a:r>
            <a:r>
              <a:rPr kumimoji="0" lang="fr-L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 </a:t>
            </a:r>
            <a:r>
              <a:rPr kumimoji="0" lang="fr-L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account</a:t>
            </a:r>
            <a:r>
              <a:rPr kumimoji="0" lang="fr-L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?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LU" sz="1800" dirty="0" smtClean="0">
                <a:ea typeface="ＭＳ Ｐゴシック" charset="-128"/>
                <a:cs typeface="ＭＳ Ｐゴシック" charset="-128"/>
              </a:rPr>
              <a:t>Position on </a:t>
            </a:r>
            <a:r>
              <a:rPr lang="fr-LU" sz="1800" dirty="0" err="1" smtClean="0">
                <a:ea typeface="ＭＳ Ｐゴシック" charset="-128"/>
                <a:cs typeface="ＭＳ Ｐゴシック" charset="-128"/>
              </a:rPr>
              <a:t>credit</a:t>
            </a:r>
            <a:r>
              <a:rPr lang="fr-LU" sz="18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fr-LU" sz="1800" dirty="0" err="1" smtClean="0">
                <a:ea typeface="ＭＳ Ｐゴシック" charset="-128"/>
                <a:cs typeface="ＭＳ Ｐゴシック" charset="-128"/>
              </a:rPr>
              <a:t>card</a:t>
            </a:r>
            <a:r>
              <a:rPr lang="fr-LU" sz="1800" dirty="0" smtClean="0">
                <a:ea typeface="ＭＳ Ｐゴシック" charset="-128"/>
                <a:cs typeface="ＭＳ Ｐゴシック" charset="-128"/>
              </a:rPr>
              <a:t>?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444208" y="267494"/>
            <a:ext cx="2520280" cy="15841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Definitional</a:t>
            </a:r>
            <a:r>
              <a:rPr kumimoji="0" lang="fr-L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 issues on MS </a:t>
            </a:r>
            <a:r>
              <a:rPr kumimoji="0" lang="fr-LU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level</a:t>
            </a:r>
            <a:r>
              <a:rPr kumimoji="0" lang="fr-L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 </a:t>
            </a:r>
            <a:r>
              <a:rPr kumimoji="0" lang="fr-LU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will</a:t>
            </a:r>
            <a:r>
              <a:rPr kumimoji="0" lang="fr-L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 translate </a:t>
            </a:r>
            <a:r>
              <a:rPr kumimoji="0" lang="fr-LU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into</a:t>
            </a:r>
            <a:r>
              <a:rPr kumimoji="0" lang="fr-L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 </a:t>
            </a:r>
            <a:r>
              <a:rPr kumimoji="0" lang="fr-LU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MiCAR</a:t>
            </a:r>
            <a:r>
              <a:rPr kumimoji="0" lang="fr-L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 scope issues.</a:t>
            </a:r>
            <a:endParaRPr lang="fr-LU" sz="2000" dirty="0" smtClean="0">
              <a:solidFill>
                <a:schemeClr val="bg1"/>
              </a:solidFill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123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23528" y="1135237"/>
            <a:ext cx="8640960" cy="374076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Small ART issuer exemption (Art. 15 (3) draft </a:t>
            </a:r>
            <a:r>
              <a:rPr lang="en-US" sz="1600" dirty="0" err="1" smtClean="0"/>
              <a:t>MiCAR</a:t>
            </a:r>
            <a:r>
              <a:rPr lang="en-US" sz="1600" dirty="0" smtClean="0"/>
              <a:t>)</a:t>
            </a:r>
          </a:p>
          <a:p>
            <a:endParaRPr lang="en-US" sz="1200" dirty="0"/>
          </a:p>
          <a:p>
            <a:r>
              <a:rPr lang="en-US" sz="1200" dirty="0" smtClean="0"/>
              <a:t>No authorization for issuers of asset-referenced tokens if:</a:t>
            </a:r>
            <a:endParaRPr lang="en-US" sz="1200" dirty="0"/>
          </a:p>
          <a:p>
            <a:r>
              <a:rPr lang="en-US" sz="1200" dirty="0" smtClean="0"/>
              <a:t>‘(</a:t>
            </a:r>
            <a:r>
              <a:rPr lang="en-US" sz="1200" dirty="0"/>
              <a:t>a) over a period of 12 months, calculated at the end of each calendar day, the average outstanding amount of asset-referenced </a:t>
            </a:r>
            <a:r>
              <a:rPr lang="en-US" sz="1200" b="1" dirty="0"/>
              <a:t>tokens does not exceed EUR 5 000 000</a:t>
            </a:r>
            <a:r>
              <a:rPr lang="en-US" sz="1200" dirty="0"/>
              <a:t>, or the equivalent amount in another currency; </a:t>
            </a:r>
            <a:endParaRPr lang="en-US" sz="1200" dirty="0" smtClean="0"/>
          </a:p>
          <a:p>
            <a:endParaRPr lang="en-US" sz="1400" dirty="0"/>
          </a:p>
          <a:p>
            <a:r>
              <a:rPr lang="en-US" sz="1200" dirty="0"/>
              <a:t>(b) the offer to the public of the asset-referenced tokens is </a:t>
            </a:r>
            <a:r>
              <a:rPr lang="en-US" sz="1200" b="1" dirty="0"/>
              <a:t>solely addressed to qualified investors </a:t>
            </a:r>
            <a:r>
              <a:rPr lang="en-US" sz="1200" dirty="0"/>
              <a:t>and the asset-referenced tokens can only be held by such qualified investors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 </a:t>
            </a:r>
            <a:endParaRPr lang="en-US" sz="1200" dirty="0"/>
          </a:p>
          <a:p>
            <a:r>
              <a:rPr lang="en-US" sz="1200" dirty="0"/>
              <a:t>Issuers of such asset-referenced tokens shall, however, </a:t>
            </a:r>
            <a:r>
              <a:rPr lang="en-US" sz="1200" b="1" dirty="0"/>
              <a:t>produce a crypto-asset white paper </a:t>
            </a:r>
            <a:r>
              <a:rPr lang="en-US" sz="1200" dirty="0"/>
              <a:t>as referred to in Article 17 and notify that crypto-asset white paper, and where applicable, their marketing communications, to the competent authority of their home Member State in accordance with Article 7</a:t>
            </a:r>
            <a:r>
              <a:rPr lang="en-US" sz="1200" dirty="0" smtClean="0"/>
              <a:t>.’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2. System of Law etc.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220072" y="205979"/>
            <a:ext cx="2520280" cy="72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And / Or?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LU" sz="2000" dirty="0" smtClean="0">
                <a:latin typeface="+mj-lt"/>
                <a:ea typeface="ＭＳ Ｐゴシック" charset="-128"/>
                <a:cs typeface="ＭＳ Ｐゴシック" charset="-128"/>
              </a:rPr>
              <a:t>Documents: </a:t>
            </a:r>
            <a:r>
              <a:rPr lang="fr-LU" sz="2000" dirty="0" err="1" smtClean="0">
                <a:latin typeface="+mj-lt"/>
                <a:ea typeface="ＭＳ Ｐゴシック" charset="-128"/>
                <a:cs typeface="ＭＳ Ｐゴシック" charset="-128"/>
              </a:rPr>
              <a:t>both</a:t>
            </a:r>
            <a:endParaRPr lang="fr-LU" sz="2000" dirty="0" smtClean="0"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940152" y="4155926"/>
            <a:ext cx="3151986" cy="936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Financial </a:t>
            </a:r>
            <a:r>
              <a:rPr kumimoji="0" lang="fr-LU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Stability</a:t>
            </a:r>
            <a:r>
              <a:rPr kumimoji="0" lang="fr-L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? </a:t>
            </a:r>
            <a:br>
              <a:rPr kumimoji="0" lang="fr-L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</a:br>
            <a:r>
              <a:rPr kumimoji="0" lang="fr-L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=&gt; </a:t>
            </a:r>
            <a:r>
              <a:rPr kumimoji="0" lang="fr-LU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Significant</a:t>
            </a:r>
            <a:r>
              <a:rPr kumimoji="0" lang="fr-L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 ART, </a:t>
            </a:r>
            <a:br>
              <a:rPr kumimoji="0" lang="fr-L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</a:br>
            <a:r>
              <a:rPr kumimoji="0" lang="fr-L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not</a:t>
            </a:r>
            <a:r>
              <a:rPr kumimoji="0" lang="fr-LU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 </a:t>
            </a:r>
            <a:r>
              <a:rPr kumimoji="0" lang="fr-LU" sz="20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authorized</a:t>
            </a:r>
            <a:r>
              <a:rPr kumimoji="0" lang="fr-LU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940152" y="1635646"/>
            <a:ext cx="3151986" cy="7920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Why</a:t>
            </a:r>
            <a:r>
              <a:rPr kumimoji="0" lang="fr-L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 5 </a:t>
            </a:r>
            <a:r>
              <a:rPr kumimoji="0" lang="fr-LU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Mio</a:t>
            </a:r>
            <a:r>
              <a:rPr kumimoji="0" lang="fr-L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.,</a:t>
            </a:r>
            <a:r>
              <a:rPr kumimoji="0" lang="fr-LU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 not 8 </a:t>
            </a:r>
            <a:r>
              <a:rPr kumimoji="0" lang="fr-LU" sz="20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Mio</a:t>
            </a:r>
            <a:r>
              <a:rPr kumimoji="0" lang="fr-LU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? [Art.3 II lit. </a:t>
            </a:r>
            <a:r>
              <a:rPr lang="fr-LU" sz="2000" dirty="0" smtClean="0">
                <a:solidFill>
                  <a:schemeClr val="bg1"/>
                </a:solidFill>
                <a:latin typeface="+mj-lt"/>
                <a:ea typeface="ＭＳ Ｐゴシック" charset="-128"/>
                <a:cs typeface="ＭＳ Ｐゴシック" charset="-128"/>
              </a:rPr>
              <a:t>b </a:t>
            </a:r>
            <a:r>
              <a:rPr kumimoji="0" lang="fr-LU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PR]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95536" y="4155926"/>
            <a:ext cx="2785400" cy="936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Why</a:t>
            </a:r>
            <a:r>
              <a:rPr kumimoji="0" lang="fr-L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 WP</a:t>
            </a:r>
            <a:r>
              <a:rPr kumimoji="0" lang="fr-LU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 for QI? </a:t>
            </a:r>
            <a:br>
              <a:rPr kumimoji="0" lang="fr-LU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</a:br>
            <a:r>
              <a:rPr kumimoji="0" lang="fr-LU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[≈Art. 23 AIFMD]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177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 </a:t>
            </a:r>
            <a:r>
              <a:rPr lang="en-HK" dirty="0" err="1" smtClean="0"/>
              <a:t>MiCAR</a:t>
            </a:r>
            <a:r>
              <a:rPr lang="en-HK" dirty="0" smtClean="0"/>
              <a:t> vs CBDCs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23528" y="1135237"/>
            <a:ext cx="8640960" cy="122048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Full exemption for CBDCs and Central Banks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fr-L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Uncertainty</a:t>
            </a:r>
            <a:r>
              <a:rPr kumimoji="0" lang="fr-LU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 </a:t>
            </a:r>
            <a:r>
              <a:rPr kumimoji="0" lang="fr-LU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where</a:t>
            </a:r>
            <a:r>
              <a:rPr kumimoji="0" lang="fr-LU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 CBDC services </a:t>
            </a:r>
            <a:r>
              <a:rPr kumimoji="0" lang="fr-LU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provided</a:t>
            </a:r>
            <a:r>
              <a:rPr kumimoji="0" lang="fr-LU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 not « on </a:t>
            </a:r>
            <a:r>
              <a:rPr kumimoji="0" lang="fr-LU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behalf</a:t>
            </a:r>
            <a:r>
              <a:rPr kumimoji="0" lang="fr-LU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 of Central Banks »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991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2195736" y="771550"/>
            <a:ext cx="5256584" cy="21602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dk1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smtClean="0"/>
              <a:t>First </a:t>
            </a:r>
            <a:r>
              <a:rPr lang="fr-LU" dirty="0" err="1" smtClean="0"/>
              <a:t>level</a:t>
            </a:r>
            <a:r>
              <a:rPr lang="fr-LU" dirty="0" smtClean="0"/>
              <a:t> CBDC model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491880" y="267494"/>
            <a:ext cx="2160240" cy="72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259632" y="1491630"/>
            <a:ext cx="2160240" cy="72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LU" dirty="0">
                <a:ea typeface="ＭＳ Ｐゴシック" charset="-128"/>
                <a:cs typeface="ＭＳ Ｐゴシック" charset="-128"/>
              </a:rPr>
              <a:t>commercial </a:t>
            </a:r>
            <a:r>
              <a:rPr lang="fr-LU" dirty="0" err="1">
                <a:ea typeface="ＭＳ Ｐゴシック" charset="-128"/>
                <a:cs typeface="ＭＳ Ｐゴシック" charset="-128"/>
              </a:rPr>
              <a:t>bank</a:t>
            </a:r>
            <a:r>
              <a:rPr lang="fr-LU" dirty="0">
                <a:ea typeface="ＭＳ Ｐゴシック" charset="-128"/>
                <a:cs typeface="ＭＳ Ｐゴシック" charset="-128"/>
              </a:rPr>
              <a:t> 1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371421"/>
            <a:ext cx="1331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dirty="0" err="1" smtClean="0"/>
              <a:t>Trusted</a:t>
            </a:r>
            <a:r>
              <a:rPr lang="fr-LU" dirty="0" smtClean="0"/>
              <a:t> Inter-</a:t>
            </a:r>
            <a:r>
              <a:rPr lang="fr-LU" dirty="0" err="1" smtClean="0"/>
              <a:t>mediary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779912" y="2499742"/>
            <a:ext cx="2160240" cy="72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LU" dirty="0">
                <a:ea typeface="ＭＳ Ｐゴシック" charset="-128"/>
                <a:cs typeface="ＭＳ Ｐゴシック" charset="-128"/>
              </a:rPr>
              <a:t>commercial </a:t>
            </a:r>
            <a:r>
              <a:rPr lang="fr-LU" dirty="0" err="1">
                <a:ea typeface="ＭＳ Ｐゴシック" charset="-128"/>
                <a:cs typeface="ＭＳ Ｐゴシック" charset="-128"/>
              </a:rPr>
              <a:t>bank</a:t>
            </a:r>
            <a:r>
              <a:rPr lang="fr-LU" dirty="0">
                <a:ea typeface="ＭＳ Ｐゴシック" charset="-128"/>
                <a:cs typeface="ＭＳ Ｐゴシック" charset="-128"/>
              </a:rPr>
              <a:t> 2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660232" y="1491630"/>
            <a:ext cx="2160240" cy="72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commercial </a:t>
            </a:r>
            <a:r>
              <a:rPr kumimoji="0" lang="fr-L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bank</a:t>
            </a:r>
            <a:r>
              <a:rPr kumimoji="0" lang="fr-L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555776" y="4011910"/>
            <a:ext cx="1512168" cy="864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LU" dirty="0" err="1">
                <a:solidFill>
                  <a:schemeClr val="dk1"/>
                </a:solidFill>
                <a:latin typeface="+mn-lt"/>
                <a:ea typeface="ＭＳ Ｐゴシック" charset="-128"/>
                <a:cs typeface="ＭＳ Ｐゴシック" charset="-128"/>
              </a:rPr>
              <a:t>Retail</a:t>
            </a:r>
            <a:r>
              <a:rPr lang="fr-LU" dirty="0">
                <a:solidFill>
                  <a:schemeClr val="dk1"/>
                </a:solidFill>
                <a:latin typeface="+mn-lt"/>
                <a:ea typeface="ＭＳ Ｐゴシック" charset="-128"/>
                <a:cs typeface="ＭＳ Ｐゴシック" charset="-128"/>
              </a:rPr>
              <a:t> Clients</a:t>
            </a:r>
            <a:endParaRPr lang="en-US" dirty="0">
              <a:solidFill>
                <a:schemeClr val="dk1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436096" y="4011910"/>
            <a:ext cx="1944216" cy="864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LU" dirty="0" err="1">
                <a:ea typeface="ＭＳ Ｐゴシック" charset="-128"/>
                <a:cs typeface="ＭＳ Ｐゴシック" charset="-128"/>
              </a:rPr>
              <a:t>Wholesale</a:t>
            </a:r>
            <a:r>
              <a:rPr lang="fr-LU" dirty="0">
                <a:ea typeface="ＭＳ Ｐゴシック" charset="-128"/>
                <a:cs typeface="ＭＳ Ｐゴシック" charset="-128"/>
              </a:rPr>
              <a:t> Clients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3" name="Straight Connector 12"/>
          <p:cNvCxnSpPr>
            <a:stCxn id="5" idx="0"/>
            <a:endCxn id="4" idx="2"/>
          </p:cNvCxnSpPr>
          <p:nvPr/>
        </p:nvCxnSpPr>
        <p:spPr bwMode="auto">
          <a:xfrm flipV="1">
            <a:off x="2339752" y="987574"/>
            <a:ext cx="2232248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7" idx="0"/>
            <a:endCxn id="4" idx="2"/>
          </p:cNvCxnSpPr>
          <p:nvPr/>
        </p:nvCxnSpPr>
        <p:spPr bwMode="auto">
          <a:xfrm flipH="1" flipV="1">
            <a:off x="4572000" y="987574"/>
            <a:ext cx="288032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8" idx="0"/>
            <a:endCxn id="4" idx="2"/>
          </p:cNvCxnSpPr>
          <p:nvPr/>
        </p:nvCxnSpPr>
        <p:spPr bwMode="auto">
          <a:xfrm flipH="1" flipV="1">
            <a:off x="4572000" y="987574"/>
            <a:ext cx="3168352" cy="5040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1"/>
            <a:endCxn id="7" idx="3"/>
          </p:cNvCxnSpPr>
          <p:nvPr/>
        </p:nvCxnSpPr>
        <p:spPr bwMode="auto">
          <a:xfrm flipH="1">
            <a:off x="5940152" y="1851670"/>
            <a:ext cx="720080" cy="10081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7" idx="1"/>
            <a:endCxn id="5" idx="3"/>
          </p:cNvCxnSpPr>
          <p:nvPr/>
        </p:nvCxnSpPr>
        <p:spPr bwMode="auto">
          <a:xfrm flipH="1" flipV="1">
            <a:off x="3419872" y="1851670"/>
            <a:ext cx="360040" cy="10081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5" idx="3"/>
            <a:endCxn id="8" idx="1"/>
          </p:cNvCxnSpPr>
          <p:nvPr/>
        </p:nvCxnSpPr>
        <p:spPr bwMode="auto">
          <a:xfrm>
            <a:off x="3419872" y="1851670"/>
            <a:ext cx="32403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ounded Rectangle 28"/>
          <p:cNvSpPr/>
          <p:nvPr/>
        </p:nvSpPr>
        <p:spPr bwMode="auto">
          <a:xfrm>
            <a:off x="827584" y="3363838"/>
            <a:ext cx="7488832" cy="36004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2</a:t>
            </a:r>
            <a:r>
              <a:rPr kumimoji="0" lang="fr-LU" sz="2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nd</a:t>
            </a: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kumimoji="0" lang="fr-L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level</a:t>
            </a: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kumimoji="0" lang="fr-L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intermediaries</a:t>
            </a:r>
            <a:r>
              <a:rPr kumimoji="0" lang="fr-L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(PSD, </a:t>
            </a:r>
            <a:r>
              <a:rPr kumimoji="0" lang="fr-LU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emoney</a:t>
            </a:r>
            <a:r>
              <a:rPr kumimoji="0" lang="fr-L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, </a:t>
            </a:r>
            <a:r>
              <a:rPr kumimoji="0" lang="fr-LU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small</a:t>
            </a:r>
            <a:r>
              <a:rPr kumimoji="0" lang="fr-L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kumimoji="0" lang="fr-LU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banks</a:t>
            </a:r>
            <a:r>
              <a:rPr kumimoji="0" lang="fr-L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413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2195736" y="771550"/>
            <a:ext cx="5256584" cy="30963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dk1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smtClean="0"/>
              <a:t>Second </a:t>
            </a:r>
            <a:r>
              <a:rPr lang="fr-LU" dirty="0" err="1" smtClean="0"/>
              <a:t>level</a:t>
            </a:r>
            <a:r>
              <a:rPr lang="fr-LU" dirty="0" smtClean="0"/>
              <a:t> CBDC model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491880" y="267494"/>
            <a:ext cx="2160240" cy="72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259632" y="1491630"/>
            <a:ext cx="2160240" cy="72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LU" dirty="0">
                <a:ea typeface="ＭＳ Ｐゴシック" charset="-128"/>
                <a:cs typeface="ＭＳ Ｐゴシック" charset="-128"/>
              </a:rPr>
              <a:t>commercial </a:t>
            </a:r>
            <a:r>
              <a:rPr lang="fr-LU" dirty="0" err="1">
                <a:ea typeface="ＭＳ Ｐゴシック" charset="-128"/>
                <a:cs typeface="ＭＳ Ｐゴシック" charset="-128"/>
              </a:rPr>
              <a:t>bank</a:t>
            </a:r>
            <a:r>
              <a:rPr lang="fr-LU" dirty="0">
                <a:ea typeface="ＭＳ Ｐゴシック" charset="-128"/>
                <a:cs typeface="ＭＳ Ｐゴシック" charset="-128"/>
              </a:rPr>
              <a:t> 1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371421"/>
            <a:ext cx="1331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dirty="0" err="1" smtClean="0"/>
              <a:t>Trusted</a:t>
            </a:r>
            <a:r>
              <a:rPr lang="fr-LU" dirty="0" smtClean="0"/>
              <a:t> Inter-</a:t>
            </a:r>
            <a:r>
              <a:rPr lang="fr-LU" dirty="0" err="1" smtClean="0"/>
              <a:t>mediary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6660232" y="1491630"/>
            <a:ext cx="2160240" cy="72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commercial </a:t>
            </a:r>
            <a:r>
              <a:rPr kumimoji="0" lang="fr-L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bank</a:t>
            </a:r>
            <a:r>
              <a:rPr kumimoji="0" lang="fr-L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555776" y="4011910"/>
            <a:ext cx="1512168" cy="864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LU" dirty="0" err="1">
                <a:solidFill>
                  <a:schemeClr val="dk1"/>
                </a:solidFill>
                <a:latin typeface="+mn-lt"/>
                <a:ea typeface="ＭＳ Ｐゴシック" charset="-128"/>
                <a:cs typeface="ＭＳ Ｐゴシック" charset="-128"/>
              </a:rPr>
              <a:t>Retail</a:t>
            </a:r>
            <a:r>
              <a:rPr lang="fr-LU" dirty="0">
                <a:solidFill>
                  <a:schemeClr val="dk1"/>
                </a:solidFill>
                <a:latin typeface="+mn-lt"/>
                <a:ea typeface="ＭＳ Ｐゴシック" charset="-128"/>
                <a:cs typeface="ＭＳ Ｐゴシック" charset="-128"/>
              </a:rPr>
              <a:t> Clients</a:t>
            </a:r>
            <a:endParaRPr lang="en-US" dirty="0">
              <a:solidFill>
                <a:schemeClr val="dk1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436096" y="4011910"/>
            <a:ext cx="1944216" cy="864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LU" dirty="0" err="1">
                <a:ea typeface="ＭＳ Ｐゴシック" charset="-128"/>
                <a:cs typeface="ＭＳ Ｐゴシック" charset="-128"/>
              </a:rPr>
              <a:t>Wholesale</a:t>
            </a:r>
            <a:r>
              <a:rPr lang="fr-LU" dirty="0">
                <a:ea typeface="ＭＳ Ｐゴシック" charset="-128"/>
                <a:cs typeface="ＭＳ Ｐゴシック" charset="-128"/>
              </a:rPr>
              <a:t> Clients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3" name="Straight Connector 12"/>
          <p:cNvCxnSpPr>
            <a:stCxn id="5" idx="0"/>
            <a:endCxn id="4" idx="2"/>
          </p:cNvCxnSpPr>
          <p:nvPr/>
        </p:nvCxnSpPr>
        <p:spPr bwMode="auto">
          <a:xfrm flipV="1">
            <a:off x="2339752" y="987574"/>
            <a:ext cx="2232248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7" idx="0"/>
            <a:endCxn id="4" idx="2"/>
          </p:cNvCxnSpPr>
          <p:nvPr/>
        </p:nvCxnSpPr>
        <p:spPr bwMode="auto">
          <a:xfrm flipH="1" flipV="1">
            <a:off x="4572000" y="987574"/>
            <a:ext cx="288032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8" idx="0"/>
            <a:endCxn id="4" idx="2"/>
          </p:cNvCxnSpPr>
          <p:nvPr/>
        </p:nvCxnSpPr>
        <p:spPr bwMode="auto">
          <a:xfrm flipH="1" flipV="1">
            <a:off x="4572000" y="987574"/>
            <a:ext cx="3168352" cy="5040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1"/>
            <a:endCxn id="35" idx="0"/>
          </p:cNvCxnSpPr>
          <p:nvPr/>
        </p:nvCxnSpPr>
        <p:spPr bwMode="auto">
          <a:xfrm flipH="1">
            <a:off x="5616116" y="1851670"/>
            <a:ext cx="1044116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7" idx="1"/>
            <a:endCxn id="5" idx="3"/>
          </p:cNvCxnSpPr>
          <p:nvPr/>
        </p:nvCxnSpPr>
        <p:spPr bwMode="auto">
          <a:xfrm flipH="1" flipV="1">
            <a:off x="3419872" y="1851670"/>
            <a:ext cx="360040" cy="10081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5" idx="3"/>
            <a:endCxn id="8" idx="1"/>
          </p:cNvCxnSpPr>
          <p:nvPr/>
        </p:nvCxnSpPr>
        <p:spPr bwMode="auto">
          <a:xfrm>
            <a:off x="3419872" y="1851670"/>
            <a:ext cx="32403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ounded Rectangle 28"/>
          <p:cNvSpPr/>
          <p:nvPr/>
        </p:nvSpPr>
        <p:spPr bwMode="auto">
          <a:xfrm>
            <a:off x="1547664" y="3363838"/>
            <a:ext cx="1368152" cy="3600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LU" dirty="0" smtClean="0">
                <a:ea typeface="ＭＳ Ｐゴシック" charset="-128"/>
                <a:cs typeface="ＭＳ Ｐゴシック" charset="-128"/>
              </a:rPr>
              <a:t>2</a:t>
            </a:r>
            <a:r>
              <a:rPr lang="fr-LU" baseline="30000" dirty="0" smtClean="0">
                <a:ea typeface="ＭＳ Ｐゴシック" charset="-128"/>
                <a:cs typeface="ＭＳ Ｐゴシック" charset="-128"/>
              </a:rPr>
              <a:t>nd</a:t>
            </a:r>
            <a:r>
              <a:rPr lang="fr-LU" dirty="0" smtClean="0">
                <a:ea typeface="ＭＳ Ｐゴシック" charset="-128"/>
                <a:cs typeface="ＭＳ Ｐゴシック" charset="-128"/>
              </a:rPr>
              <a:t> L(1)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8" name="Straight Connector 17"/>
          <p:cNvCxnSpPr>
            <a:stCxn id="8" idx="2"/>
            <a:endCxn id="29" idx="0"/>
          </p:cNvCxnSpPr>
          <p:nvPr/>
        </p:nvCxnSpPr>
        <p:spPr bwMode="auto">
          <a:xfrm flipH="1">
            <a:off x="2231740" y="2211710"/>
            <a:ext cx="5508612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4" idx="2"/>
          </p:cNvCxnSpPr>
          <p:nvPr/>
        </p:nvCxnSpPr>
        <p:spPr bwMode="auto">
          <a:xfrm>
            <a:off x="4572000" y="987574"/>
            <a:ext cx="0" cy="23762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5" idx="2"/>
          </p:cNvCxnSpPr>
          <p:nvPr/>
        </p:nvCxnSpPr>
        <p:spPr bwMode="auto">
          <a:xfrm>
            <a:off x="2339752" y="2211710"/>
            <a:ext cx="2223104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7" idx="2"/>
            <a:endCxn id="29" idx="0"/>
          </p:cNvCxnSpPr>
          <p:nvPr/>
        </p:nvCxnSpPr>
        <p:spPr bwMode="auto">
          <a:xfrm flipH="1">
            <a:off x="2231740" y="3219822"/>
            <a:ext cx="2484276" cy="144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72008" y="2715766"/>
            <a:ext cx="1331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dirty="0" smtClean="0"/>
              <a:t>2</a:t>
            </a:r>
            <a:r>
              <a:rPr lang="fr-LU" baseline="30000" dirty="0" smtClean="0"/>
              <a:t>nd</a:t>
            </a:r>
            <a:r>
              <a:rPr lang="fr-LU" dirty="0" smtClean="0"/>
              <a:t> </a:t>
            </a:r>
            <a:r>
              <a:rPr lang="fr-LU" dirty="0" err="1" smtClean="0"/>
              <a:t>Lvl</a:t>
            </a:r>
            <a:r>
              <a:rPr lang="fr-LU" dirty="0" smtClean="0"/>
              <a:t/>
            </a:r>
            <a:br>
              <a:rPr lang="fr-LU" dirty="0" smtClean="0"/>
            </a:br>
            <a:r>
              <a:rPr lang="fr-LU" dirty="0" smtClean="0"/>
              <a:t>Inter-</a:t>
            </a:r>
            <a:r>
              <a:rPr lang="fr-LU" dirty="0" err="1" smtClean="0"/>
              <a:t>mediary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 bwMode="auto">
          <a:xfrm>
            <a:off x="3275856" y="3363838"/>
            <a:ext cx="1368152" cy="3600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LU" dirty="0" smtClean="0">
                <a:ea typeface="ＭＳ Ｐゴシック" charset="-128"/>
                <a:cs typeface="ＭＳ Ｐゴシック" charset="-128"/>
              </a:rPr>
              <a:t>2</a:t>
            </a:r>
            <a:r>
              <a:rPr lang="fr-LU" baseline="30000" dirty="0" smtClean="0">
                <a:ea typeface="ＭＳ Ｐゴシック" charset="-128"/>
                <a:cs typeface="ＭＳ Ｐゴシック" charset="-128"/>
              </a:rPr>
              <a:t>nd</a:t>
            </a:r>
            <a:r>
              <a:rPr lang="fr-LU" dirty="0" smtClean="0">
                <a:ea typeface="ＭＳ Ｐゴシック" charset="-128"/>
                <a:cs typeface="ＭＳ Ｐゴシック" charset="-128"/>
              </a:rPr>
              <a:t> L(2)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4932040" y="3363838"/>
            <a:ext cx="1368152" cy="3600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LU" dirty="0" smtClean="0">
                <a:ea typeface="ＭＳ Ｐゴシック" charset="-128"/>
                <a:cs typeface="ＭＳ Ｐゴシック" charset="-128"/>
              </a:rPr>
              <a:t>2</a:t>
            </a:r>
            <a:r>
              <a:rPr lang="fr-LU" baseline="30000" dirty="0" smtClean="0">
                <a:ea typeface="ＭＳ Ｐゴシック" charset="-128"/>
                <a:cs typeface="ＭＳ Ｐゴシック" charset="-128"/>
              </a:rPr>
              <a:t>nd</a:t>
            </a:r>
            <a:r>
              <a:rPr lang="fr-LU" dirty="0" smtClean="0">
                <a:ea typeface="ＭＳ Ｐゴシック" charset="-128"/>
                <a:cs typeface="ＭＳ Ｐゴシック" charset="-128"/>
              </a:rPr>
              <a:t> L(3)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6588224" y="3363838"/>
            <a:ext cx="1368152" cy="3600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LU" dirty="0" smtClean="0">
                <a:ea typeface="ＭＳ Ｐゴシック" charset="-128"/>
                <a:cs typeface="ＭＳ Ｐゴシック" charset="-128"/>
              </a:rPr>
              <a:t>2</a:t>
            </a:r>
            <a:r>
              <a:rPr lang="fr-LU" baseline="30000" dirty="0" smtClean="0">
                <a:ea typeface="ＭＳ Ｐゴシック" charset="-128"/>
                <a:cs typeface="ＭＳ Ｐゴシック" charset="-128"/>
              </a:rPr>
              <a:t>nd</a:t>
            </a:r>
            <a:r>
              <a:rPr lang="fr-LU" dirty="0" smtClean="0">
                <a:ea typeface="ＭＳ Ｐゴシック" charset="-128"/>
                <a:cs typeface="ＭＳ Ｐゴシック" charset="-128"/>
              </a:rPr>
              <a:t> L(N)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37" name="Straight Connector 36"/>
          <p:cNvCxnSpPr>
            <a:stCxn id="35" idx="0"/>
            <a:endCxn id="4" idx="2"/>
          </p:cNvCxnSpPr>
          <p:nvPr/>
        </p:nvCxnSpPr>
        <p:spPr bwMode="auto">
          <a:xfrm flipH="1" flipV="1">
            <a:off x="4572000" y="987574"/>
            <a:ext cx="1044116" cy="23762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8" idx="2"/>
            <a:endCxn id="36" idx="0"/>
          </p:cNvCxnSpPr>
          <p:nvPr/>
        </p:nvCxnSpPr>
        <p:spPr bwMode="auto">
          <a:xfrm flipH="1">
            <a:off x="7272300" y="2211710"/>
            <a:ext cx="468052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8" idx="1"/>
          </p:cNvCxnSpPr>
          <p:nvPr/>
        </p:nvCxnSpPr>
        <p:spPr bwMode="auto">
          <a:xfrm flipH="1">
            <a:off x="5642976" y="1851670"/>
            <a:ext cx="1017256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4" idx="2"/>
            <a:endCxn id="29" idx="0"/>
          </p:cNvCxnSpPr>
          <p:nvPr/>
        </p:nvCxnSpPr>
        <p:spPr bwMode="auto">
          <a:xfrm flipH="1">
            <a:off x="2231740" y="987574"/>
            <a:ext cx="2340260" cy="23762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5" idx="2"/>
            <a:endCxn id="29" idx="0"/>
          </p:cNvCxnSpPr>
          <p:nvPr/>
        </p:nvCxnSpPr>
        <p:spPr bwMode="auto">
          <a:xfrm flipH="1">
            <a:off x="2231740" y="2211710"/>
            <a:ext cx="108012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5" idx="2"/>
          </p:cNvCxnSpPr>
          <p:nvPr/>
        </p:nvCxnSpPr>
        <p:spPr bwMode="auto">
          <a:xfrm>
            <a:off x="2339752" y="2211710"/>
            <a:ext cx="4968552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ounded Rectangle 6"/>
          <p:cNvSpPr/>
          <p:nvPr/>
        </p:nvSpPr>
        <p:spPr bwMode="auto">
          <a:xfrm>
            <a:off x="3635896" y="2499742"/>
            <a:ext cx="2160240" cy="72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LU" dirty="0">
                <a:ea typeface="ＭＳ Ｐゴシック" charset="-128"/>
                <a:cs typeface="ＭＳ Ｐゴシック" charset="-128"/>
              </a:rPr>
              <a:t>commercial </a:t>
            </a:r>
            <a:r>
              <a:rPr lang="fr-LU" dirty="0" err="1">
                <a:ea typeface="ＭＳ Ｐゴシック" charset="-128"/>
                <a:cs typeface="ＭＳ Ｐゴシック" charset="-128"/>
              </a:rPr>
              <a:t>bank</a:t>
            </a:r>
            <a:r>
              <a:rPr lang="fr-LU" dirty="0">
                <a:ea typeface="ＭＳ Ｐゴシック" charset="-128"/>
                <a:cs typeface="ＭＳ Ｐゴシック" charset="-128"/>
              </a:rPr>
              <a:t> 2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57" name="Straight Connector 56"/>
          <p:cNvCxnSpPr>
            <a:stCxn id="34" idx="1"/>
            <a:endCxn id="29" idx="3"/>
          </p:cNvCxnSpPr>
          <p:nvPr/>
        </p:nvCxnSpPr>
        <p:spPr bwMode="auto">
          <a:xfrm flipH="1">
            <a:off x="2915816" y="3543858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 flipH="1">
            <a:off x="4572000" y="3579862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flipH="1">
            <a:off x="6300192" y="3579862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459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195736" y="2355726"/>
            <a:ext cx="5256584" cy="15121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LU" dirty="0" err="1" smtClean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Intermediary</a:t>
            </a:r>
            <a:r>
              <a:rPr lang="fr-LU" dirty="0" smtClean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 DLT</a:t>
            </a:r>
            <a:endParaRPr lang="en-US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195736" y="771550"/>
            <a:ext cx="5256584" cy="15121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LU" dirty="0" smtClean="0">
                <a:solidFill>
                  <a:schemeClr val="dk1"/>
                </a:solidFill>
                <a:ea typeface="ＭＳ Ｐゴシック" charset="-128"/>
                <a:cs typeface="ＭＳ Ｐゴシック" charset="-128"/>
              </a:rPr>
              <a:t>CB DLT</a:t>
            </a:r>
            <a:endParaRPr lang="en-US" dirty="0">
              <a:solidFill>
                <a:schemeClr val="dk1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3491880" y="267494"/>
            <a:ext cx="2160240" cy="72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483768" y="2139702"/>
            <a:ext cx="4248472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LU" dirty="0" err="1">
                <a:ea typeface="ＭＳ Ｐゴシック" charset="-128"/>
                <a:cs typeface="ＭＳ Ｐゴシック" charset="-128"/>
              </a:rPr>
              <a:t>Intermediary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491880" y="3723878"/>
            <a:ext cx="2160240" cy="72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Clients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179512" y="339502"/>
            <a:ext cx="8229600" cy="435695"/>
          </a:xfrm>
        </p:spPr>
        <p:txBody>
          <a:bodyPr/>
          <a:lstStyle/>
          <a:p>
            <a:r>
              <a:rPr lang="fr-LU" dirty="0" err="1" smtClean="0"/>
              <a:t>Two</a:t>
            </a:r>
            <a:r>
              <a:rPr lang="fr-LU" dirty="0" smtClean="0"/>
              <a:t> layer CBDC model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79512" y="2139702"/>
            <a:ext cx="1872208" cy="1800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MiCAR</a:t>
            </a: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kumimoji="0" lang="fr-LU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applies</a:t>
            </a: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=&gt; Reserve</a:t>
            </a:r>
            <a:r>
              <a:rPr kumimoji="0" lang="fr-LU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kumimoji="0" lang="fr-LU" sz="2400" b="0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Assets</a:t>
            </a:r>
            <a:r>
              <a:rPr kumimoji="0" lang="fr-LU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etc.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067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 marL="457200" indent="-457200">
              <a:buAutoNum type="alphaUcPeriod"/>
            </a:pPr>
            <a:r>
              <a:rPr lang="en-HK" sz="2000" dirty="0" smtClean="0"/>
              <a:t>From Intermediary- to Platform-based Payments</a:t>
            </a:r>
          </a:p>
          <a:p>
            <a:pPr marL="457200" indent="-457200">
              <a:buAutoNum type="alphaUcPeriod"/>
            </a:pPr>
            <a:r>
              <a:rPr lang="en-HK" sz="2000" dirty="0" smtClean="0"/>
              <a:t>Libra as Catalyst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HK" sz="1600" dirty="0" smtClean="0"/>
              <a:t>Technology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HK" sz="1600" dirty="0" smtClean="0"/>
              <a:t>Funding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HK" sz="1600" dirty="0" smtClean="0"/>
              <a:t>Size in terms of customers</a:t>
            </a:r>
          </a:p>
          <a:p>
            <a:pPr marL="457200" indent="-457200">
              <a:buAutoNum type="alphaUcPeriod"/>
            </a:pPr>
            <a:r>
              <a:rPr lang="en-HK" sz="2000" dirty="0" smtClean="0"/>
              <a:t>About Gaps and Uncertain Scope of Regulation</a:t>
            </a:r>
          </a:p>
          <a:p>
            <a:pPr marL="457200" indent="-457200">
              <a:buAutoNum type="alphaUcPeriod"/>
            </a:pPr>
            <a:endParaRPr lang="en-HK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I. The Issue</a:t>
            </a:r>
            <a:endParaRPr lang="en-US" dirty="0"/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D211E194-EC33-4330-B80B-86F1230C801D}"/>
              </a:ext>
            </a:extLst>
          </p:cNvPr>
          <p:cNvSpPr txBox="1"/>
          <p:nvPr/>
        </p:nvSpPr>
        <p:spPr>
          <a:xfrm>
            <a:off x="6606226" y="1707654"/>
            <a:ext cx="199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sz="900" dirty="0" err="1"/>
              <a:t>Regulating</a:t>
            </a:r>
            <a:r>
              <a:rPr lang="fr-LU" sz="900" dirty="0"/>
              <a:t> </a:t>
            </a:r>
            <a:r>
              <a:rPr lang="fr-LU" sz="900" dirty="0" err="1"/>
              <a:t>Libra</a:t>
            </a:r>
            <a:endParaRPr lang="fr-LU" sz="900" dirty="0"/>
          </a:p>
          <a:p>
            <a:pPr algn="ctr"/>
            <a:r>
              <a:rPr lang="en-US" sz="900" dirty="0">
                <a:hlinkClick r:id="rId2"/>
              </a:rPr>
              <a:t>www.ssrn.com/abstract =3414401</a:t>
            </a:r>
            <a:r>
              <a:rPr lang="en-US" sz="900" dirty="0"/>
              <a:t> </a:t>
            </a:r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7C828D4C-97A2-4DAB-AAD5-771BDE879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280" y="2034383"/>
            <a:ext cx="800102" cy="8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5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 smtClean="0"/>
              <a:t>V. </a:t>
            </a:r>
            <a:r>
              <a:rPr lang="fr-LU" dirty="0" smtClean="0"/>
              <a:t>Conclusion &amp; </a:t>
            </a:r>
            <a:r>
              <a:rPr lang="fr-LU" dirty="0" err="1" smtClean="0"/>
              <a:t>Takeaways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LU" sz="2400" dirty="0"/>
              <a:t>Global </a:t>
            </a:r>
            <a:r>
              <a:rPr lang="fr-LU" sz="2400" dirty="0" err="1"/>
              <a:t>Stablecoins</a:t>
            </a:r>
            <a:r>
              <a:rPr lang="fr-LU" sz="2400" dirty="0"/>
              <a:t> made the </a:t>
            </a:r>
            <a:r>
              <a:rPr lang="fr-LU" sz="2400" dirty="0" err="1"/>
              <a:t>need</a:t>
            </a:r>
            <a:r>
              <a:rPr lang="fr-LU" sz="2400" dirty="0"/>
              <a:t> to </a:t>
            </a:r>
            <a:r>
              <a:rPr lang="fr-LU" sz="2400" dirty="0" err="1"/>
              <a:t>regulate</a:t>
            </a:r>
            <a:r>
              <a:rPr lang="fr-LU" sz="2400" dirty="0"/>
              <a:t> the </a:t>
            </a:r>
            <a:r>
              <a:rPr lang="fr-LU" sz="2400" dirty="0" err="1"/>
              <a:t>Token</a:t>
            </a:r>
            <a:r>
              <a:rPr lang="fr-LU" sz="2400" dirty="0"/>
              <a:t> </a:t>
            </a:r>
            <a:r>
              <a:rPr lang="fr-LU" sz="2400" dirty="0" err="1"/>
              <a:t>economy</a:t>
            </a:r>
            <a:r>
              <a:rPr lang="fr-LU" sz="2400" dirty="0"/>
              <a:t> </a:t>
            </a:r>
            <a:r>
              <a:rPr lang="fr-LU" sz="2400" dirty="0" err="1"/>
              <a:t>too</a:t>
            </a:r>
            <a:r>
              <a:rPr lang="fr-LU" sz="2400" dirty="0"/>
              <a:t> </a:t>
            </a:r>
            <a:r>
              <a:rPr lang="fr-LU" sz="2400" dirty="0" err="1"/>
              <a:t>obvious</a:t>
            </a:r>
            <a:r>
              <a:rPr lang="fr-LU" sz="2400" dirty="0"/>
              <a:t> to ignore</a:t>
            </a:r>
            <a:r>
              <a:rPr lang="fr-LU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LU" sz="2400" dirty="0" smtClean="0"/>
              <a:t>IOSCO, FSB, FATF as </a:t>
            </a:r>
            <a:r>
              <a:rPr lang="fr-LU" sz="2400" dirty="0"/>
              <a:t>Macro </a:t>
            </a:r>
            <a:r>
              <a:rPr lang="fr-LU" sz="2400" dirty="0" smtClean="0"/>
              <a:t>Framework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LU" sz="2400" dirty="0" err="1" smtClean="0"/>
              <a:t>MiCAR</a:t>
            </a:r>
            <a:r>
              <a:rPr lang="fr-LU" sz="2400" dirty="0" smtClean="0"/>
              <a:t> </a:t>
            </a:r>
            <a:r>
              <a:rPr lang="fr-LU" sz="2400" dirty="0"/>
              <a:t>as Micro </a:t>
            </a:r>
            <a:r>
              <a:rPr lang="fr-LU" sz="2400" dirty="0" smtClean="0"/>
              <a:t>Framework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LU" sz="2000" dirty="0" err="1" smtClean="0"/>
              <a:t>MiCAR</a:t>
            </a:r>
            <a:r>
              <a:rPr lang="fr-LU" sz="2000" dirty="0" smtClean="0"/>
              <a:t> as Gap </a:t>
            </a:r>
            <a:r>
              <a:rPr lang="fr-LU" sz="2000" dirty="0" err="1" smtClean="0"/>
              <a:t>Filling</a:t>
            </a:r>
            <a:r>
              <a:rPr lang="fr-LU" sz="2000" dirty="0" smtClean="0"/>
              <a:t> </a:t>
            </a:r>
            <a:r>
              <a:rPr lang="fr-LU" sz="2000" dirty="0" err="1" smtClean="0"/>
              <a:t>Exercise</a:t>
            </a:r>
            <a:r>
              <a:rPr lang="fr-LU" sz="2000" dirty="0" smtClean="0"/>
              <a:t>: </a:t>
            </a:r>
            <a:r>
              <a:rPr lang="fr-LU" sz="2000" dirty="0" err="1" smtClean="0"/>
              <a:t>bespoke</a:t>
            </a:r>
            <a:r>
              <a:rPr lang="fr-LU" sz="2000" dirty="0" smtClean="0"/>
              <a:t> </a:t>
            </a:r>
            <a:r>
              <a:rPr lang="fr-LU" sz="2000" dirty="0" err="1" smtClean="0"/>
              <a:t>regulation</a:t>
            </a:r>
            <a:r>
              <a:rPr lang="fr-LU" sz="2000" dirty="0" smtClean="0"/>
              <a:t> for GSC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LU" sz="2000" dirty="0" err="1" smtClean="0"/>
              <a:t>Issuers</a:t>
            </a:r>
            <a:r>
              <a:rPr lang="fr-LU" sz="2000" dirty="0" smtClean="0"/>
              <a:t> and Service Providers to </a:t>
            </a:r>
            <a:r>
              <a:rPr lang="fr-LU" sz="2000" dirty="0" err="1" smtClean="0"/>
              <a:t>be</a:t>
            </a:r>
            <a:r>
              <a:rPr lang="fr-LU" sz="2000" dirty="0" smtClean="0"/>
              <a:t> </a:t>
            </a:r>
            <a:r>
              <a:rPr lang="fr-LU" sz="2000" dirty="0" err="1" smtClean="0"/>
              <a:t>authorized</a:t>
            </a:r>
            <a:r>
              <a:rPr lang="fr-LU" sz="2000" dirty="0" smtClean="0"/>
              <a:t> and </a:t>
            </a:r>
            <a:r>
              <a:rPr lang="fr-LU" sz="2000" dirty="0" err="1" smtClean="0"/>
              <a:t>regulated</a:t>
            </a:r>
            <a:endParaRPr lang="fr-LU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LU" sz="2000" dirty="0" err="1" smtClean="0"/>
              <a:t>Leans</a:t>
            </a:r>
            <a:r>
              <a:rPr lang="fr-LU" sz="2000" dirty="0" smtClean="0"/>
              <a:t> on </a:t>
            </a:r>
            <a:r>
              <a:rPr lang="fr-LU" sz="2000" dirty="0" err="1" smtClean="0"/>
              <a:t>different</a:t>
            </a:r>
            <a:r>
              <a:rPr lang="fr-LU" sz="2000" dirty="0" smtClean="0"/>
              <a:t> </a:t>
            </a:r>
            <a:r>
              <a:rPr lang="fr-LU" sz="2000" dirty="0" err="1" smtClean="0"/>
              <a:t>familiar</a:t>
            </a:r>
            <a:r>
              <a:rPr lang="fr-LU" sz="2000" dirty="0" smtClean="0"/>
              <a:t> concepts: </a:t>
            </a:r>
            <a:r>
              <a:rPr lang="fr-LU" sz="2000" dirty="0" err="1" smtClean="0"/>
              <a:t>banking</a:t>
            </a:r>
            <a:r>
              <a:rPr lang="fr-LU" sz="2000" dirty="0" smtClean="0"/>
              <a:t>, </a:t>
            </a:r>
            <a:r>
              <a:rPr lang="fr-LU" sz="2000" dirty="0" err="1" smtClean="0"/>
              <a:t>fund</a:t>
            </a:r>
            <a:r>
              <a:rPr lang="fr-LU" sz="2000" dirty="0" smtClean="0"/>
              <a:t>, prospectus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LU" sz="2000" dirty="0" err="1" smtClean="0"/>
              <a:t>Boundaries</a:t>
            </a:r>
            <a:r>
              <a:rPr lang="fr-LU" sz="2000" dirty="0" smtClean="0"/>
              <a:t> </a:t>
            </a:r>
            <a:r>
              <a:rPr lang="fr-LU" sz="2000" dirty="0" err="1" smtClean="0"/>
              <a:t>between</a:t>
            </a:r>
            <a:r>
              <a:rPr lang="fr-LU" sz="2000" dirty="0" smtClean="0"/>
              <a:t> </a:t>
            </a:r>
            <a:r>
              <a:rPr lang="fr-LU" sz="2000" dirty="0" err="1" smtClean="0"/>
              <a:t>MiCAR</a:t>
            </a:r>
            <a:r>
              <a:rPr lang="fr-LU" sz="2000" dirty="0" smtClean="0"/>
              <a:t> and </a:t>
            </a:r>
            <a:r>
              <a:rPr lang="fr-LU" sz="2000" dirty="0" err="1" smtClean="0"/>
              <a:t>general</a:t>
            </a:r>
            <a:r>
              <a:rPr lang="fr-LU" sz="2000" dirty="0" smtClean="0"/>
              <a:t> </a:t>
            </a:r>
            <a:r>
              <a:rPr lang="fr-LU" sz="2000" dirty="0" err="1" smtClean="0"/>
              <a:t>financial</a:t>
            </a:r>
            <a:r>
              <a:rPr lang="fr-LU" sz="2000" dirty="0" smtClean="0"/>
              <a:t> </a:t>
            </a:r>
            <a:r>
              <a:rPr lang="fr-LU" sz="2000" dirty="0" err="1" smtClean="0"/>
              <a:t>law</a:t>
            </a:r>
            <a:r>
              <a:rPr lang="fr-LU" sz="2000" dirty="0" smtClean="0"/>
              <a:t> </a:t>
            </a:r>
            <a:r>
              <a:rPr lang="fr-LU" sz="2000" dirty="0" err="1" smtClean="0"/>
              <a:t>uncertain</a:t>
            </a:r>
            <a:r>
              <a:rPr lang="fr-LU" sz="2000" dirty="0" smtClean="0"/>
              <a:t>; </a:t>
            </a:r>
            <a:r>
              <a:rPr lang="fr-LU" sz="2000" dirty="0" err="1" smtClean="0"/>
              <a:t>general</a:t>
            </a:r>
            <a:r>
              <a:rPr lang="fr-LU" sz="2000" dirty="0" smtClean="0"/>
              <a:t> </a:t>
            </a:r>
            <a:r>
              <a:rPr lang="fr-LU" sz="2000" dirty="0" err="1" smtClean="0"/>
              <a:t>financial</a:t>
            </a:r>
            <a:r>
              <a:rPr lang="fr-LU" sz="2000" dirty="0" smtClean="0"/>
              <a:t> </a:t>
            </a:r>
            <a:r>
              <a:rPr lang="fr-LU" sz="2000" dirty="0" err="1" smtClean="0"/>
              <a:t>law</a:t>
            </a:r>
            <a:r>
              <a:rPr lang="fr-LU" sz="2000" dirty="0" smtClean="0"/>
              <a:t> &gt; </a:t>
            </a:r>
            <a:r>
              <a:rPr lang="fr-LU" sz="2000" dirty="0" err="1" smtClean="0"/>
              <a:t>MiCAR</a:t>
            </a:r>
            <a:r>
              <a:rPr lang="fr-LU" sz="2000" dirty="0" smtClean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LU" sz="2000" dirty="0" err="1" smtClean="0"/>
              <a:t>Cooperation</a:t>
            </a:r>
            <a:r>
              <a:rPr lang="fr-LU" sz="2000" dirty="0" smtClean="0"/>
              <a:t> </a:t>
            </a:r>
            <a:r>
              <a:rPr lang="fr-LU" sz="2000" dirty="0" err="1" smtClean="0"/>
              <a:t>with</a:t>
            </a:r>
            <a:r>
              <a:rPr lang="fr-LU" sz="2000" dirty="0" smtClean="0"/>
              <a:t> 3rd countries </a:t>
            </a:r>
            <a:r>
              <a:rPr lang="fr-LU" sz="2000" dirty="0" err="1" smtClean="0"/>
              <a:t>through</a:t>
            </a:r>
            <a:r>
              <a:rPr lang="fr-LU" sz="2000" dirty="0" smtClean="0"/>
              <a:t> </a:t>
            </a:r>
            <a:r>
              <a:rPr lang="fr-LU" sz="2000" dirty="0" err="1" smtClean="0"/>
              <a:t>colleges</a:t>
            </a:r>
            <a:r>
              <a:rPr lang="fr-LU" sz="2000" dirty="0" smtClean="0"/>
              <a:t>, but lead of EBA; no </a:t>
            </a:r>
            <a:r>
              <a:rPr lang="fr-LU" sz="2000" dirty="0" err="1" smtClean="0"/>
              <a:t>scheme</a:t>
            </a:r>
            <a:r>
              <a:rPr lang="fr-LU" sz="2000" dirty="0" smtClean="0"/>
              <a:t> to </a:t>
            </a:r>
            <a:r>
              <a:rPr lang="fr-LU" sz="2000" dirty="0" err="1" smtClean="0"/>
              <a:t>accept</a:t>
            </a:r>
            <a:r>
              <a:rPr lang="fr-LU" sz="2000" dirty="0" smtClean="0"/>
              <a:t> lead of 3rd country </a:t>
            </a:r>
            <a:r>
              <a:rPr lang="fr-LU" sz="2000" dirty="0" err="1" smtClean="0"/>
              <a:t>authority</a:t>
            </a:r>
            <a:endParaRPr lang="fr-LU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LU" sz="2000" dirty="0" err="1" smtClean="0"/>
              <a:t>Could</a:t>
            </a:r>
            <a:r>
              <a:rPr lang="fr-LU" sz="2000" dirty="0" smtClean="0"/>
              <a:t> </a:t>
            </a:r>
            <a:r>
              <a:rPr lang="fr-LU" sz="2000" dirty="0" err="1" smtClean="0"/>
              <a:t>create</a:t>
            </a:r>
            <a:r>
              <a:rPr lang="fr-LU" sz="2000" dirty="0" smtClean="0"/>
              <a:t> </a:t>
            </a:r>
            <a:r>
              <a:rPr lang="fr-LU" sz="2000" dirty="0" err="1" smtClean="0"/>
              <a:t>difficulties</a:t>
            </a:r>
            <a:r>
              <a:rPr lang="fr-LU" sz="2000" dirty="0" smtClean="0"/>
              <a:t> </a:t>
            </a:r>
            <a:r>
              <a:rPr lang="fr-LU" sz="2000" dirty="0" err="1" smtClean="0"/>
              <a:t>re</a:t>
            </a:r>
            <a:r>
              <a:rPr lang="fr-LU" sz="2000" dirty="0" smtClean="0"/>
              <a:t> certain CBDC </a:t>
            </a:r>
            <a:r>
              <a:rPr lang="fr-LU" sz="2000" dirty="0" err="1" smtClean="0"/>
              <a:t>models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909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/>
              <a:t>Thanks</a:t>
            </a:r>
            <a:r>
              <a:rPr lang="de-DE" dirty="0"/>
              <a:t>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9168" y="1923678"/>
            <a:ext cx="5554960" cy="2670944"/>
          </a:xfrm>
        </p:spPr>
        <p:txBody>
          <a:bodyPr/>
          <a:lstStyle/>
          <a:p>
            <a:pPr marL="0" indent="0">
              <a:buNone/>
            </a:pPr>
            <a:r>
              <a:rPr lang="de-DE" sz="1600" dirty="0" smtClean="0">
                <a:solidFill>
                  <a:srgbClr val="002060"/>
                </a:solidFill>
              </a:rPr>
              <a:t>Prof. Dr. Dirk Zetzsche, LL.M</a:t>
            </a:r>
            <a:r>
              <a:rPr lang="de-DE" sz="1600" dirty="0">
                <a:solidFill>
                  <a:srgbClr val="002060"/>
                </a:solidFill>
              </a:rPr>
              <a:t>. </a:t>
            </a:r>
          </a:p>
          <a:p>
            <a:pPr marL="0" indent="0">
              <a:buNone/>
            </a:pPr>
            <a:r>
              <a:rPr lang="de-DE" sz="1600" dirty="0" smtClean="0">
                <a:solidFill>
                  <a:srgbClr val="002060"/>
                </a:solidFill>
              </a:rPr>
              <a:t>ADA </a:t>
            </a:r>
            <a:r>
              <a:rPr lang="de-DE" sz="1600" dirty="0" err="1">
                <a:solidFill>
                  <a:srgbClr val="002060"/>
                </a:solidFill>
              </a:rPr>
              <a:t>Chair</a:t>
            </a:r>
            <a:r>
              <a:rPr lang="de-DE" sz="1600" dirty="0">
                <a:solidFill>
                  <a:srgbClr val="002060"/>
                </a:solidFill>
              </a:rPr>
              <a:t> in Financial Law (Inclusive </a:t>
            </a:r>
            <a:r>
              <a:rPr lang="de-DE" sz="1600" dirty="0" err="1">
                <a:solidFill>
                  <a:srgbClr val="002060"/>
                </a:solidFill>
              </a:rPr>
              <a:t>Finance</a:t>
            </a:r>
            <a:r>
              <a:rPr lang="de-DE" sz="1600" dirty="0" smtClean="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r>
              <a:rPr lang="de-DE" sz="1600" dirty="0" smtClean="0">
                <a:solidFill>
                  <a:srgbClr val="002060"/>
                </a:solidFill>
              </a:rPr>
              <a:t>Head </a:t>
            </a:r>
            <a:r>
              <a:rPr lang="de-DE" sz="1600" dirty="0" err="1" smtClean="0">
                <a:solidFill>
                  <a:srgbClr val="002060"/>
                </a:solidFill>
              </a:rPr>
              <a:t>of</a:t>
            </a:r>
            <a:r>
              <a:rPr lang="de-DE" sz="1600" dirty="0" smtClean="0">
                <a:solidFill>
                  <a:srgbClr val="002060"/>
                </a:solidFill>
              </a:rPr>
              <a:t> </a:t>
            </a:r>
            <a:r>
              <a:rPr lang="de-DE" sz="1600" dirty="0" err="1" smtClean="0">
                <a:solidFill>
                  <a:srgbClr val="002060"/>
                </a:solidFill>
              </a:rPr>
              <a:t>the</a:t>
            </a:r>
            <a:r>
              <a:rPr lang="de-DE" sz="1600" dirty="0" smtClean="0">
                <a:solidFill>
                  <a:srgbClr val="002060"/>
                </a:solidFill>
              </a:rPr>
              <a:t> </a:t>
            </a:r>
            <a:r>
              <a:rPr lang="de-DE" sz="1600" dirty="0" err="1" smtClean="0">
                <a:solidFill>
                  <a:srgbClr val="002060"/>
                </a:solidFill>
              </a:rPr>
              <a:t>Centre</a:t>
            </a:r>
            <a:r>
              <a:rPr lang="de-DE" sz="1600" dirty="0" smtClean="0">
                <a:solidFill>
                  <a:srgbClr val="002060"/>
                </a:solidFill>
              </a:rPr>
              <a:t> </a:t>
            </a:r>
            <a:r>
              <a:rPr lang="de-DE" sz="1600" dirty="0" err="1" smtClean="0">
                <a:solidFill>
                  <a:srgbClr val="002060"/>
                </a:solidFill>
              </a:rPr>
              <a:t>for</a:t>
            </a:r>
            <a:r>
              <a:rPr lang="de-DE" sz="1600" dirty="0" smtClean="0">
                <a:solidFill>
                  <a:srgbClr val="002060"/>
                </a:solidFill>
              </a:rPr>
              <a:t> </a:t>
            </a:r>
            <a:r>
              <a:rPr lang="de-DE" sz="1600" dirty="0" err="1" smtClean="0">
                <a:solidFill>
                  <a:srgbClr val="002060"/>
                </a:solidFill>
              </a:rPr>
              <a:t>Sustainable</a:t>
            </a:r>
            <a:r>
              <a:rPr lang="de-DE" sz="1600" dirty="0" smtClean="0">
                <a:solidFill>
                  <a:srgbClr val="002060"/>
                </a:solidFill>
              </a:rPr>
              <a:t> </a:t>
            </a:r>
            <a:r>
              <a:rPr lang="de-DE" sz="1600" dirty="0" err="1" smtClean="0">
                <a:solidFill>
                  <a:srgbClr val="002060"/>
                </a:solidFill>
              </a:rPr>
              <a:t>Governace</a:t>
            </a:r>
            <a:r>
              <a:rPr lang="de-DE" sz="1600" dirty="0" smtClean="0">
                <a:solidFill>
                  <a:srgbClr val="002060"/>
                </a:solidFill>
              </a:rPr>
              <a:t> &amp; </a:t>
            </a:r>
            <a:r>
              <a:rPr lang="de-DE" sz="1600" dirty="0" err="1" smtClean="0">
                <a:solidFill>
                  <a:srgbClr val="002060"/>
                </a:solidFill>
              </a:rPr>
              <a:t>Markets</a:t>
            </a:r>
            <a:endParaRPr lang="de-DE" sz="16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de-DE" sz="1600" dirty="0" err="1" smtClean="0">
                <a:solidFill>
                  <a:srgbClr val="002060"/>
                </a:solidFill>
              </a:rPr>
              <a:t>Faculty</a:t>
            </a:r>
            <a:r>
              <a:rPr lang="de-DE" sz="1600" dirty="0" smtClean="0">
                <a:solidFill>
                  <a:srgbClr val="002060"/>
                </a:solidFill>
              </a:rPr>
              <a:t> </a:t>
            </a:r>
            <a:r>
              <a:rPr lang="de-DE" sz="1600" dirty="0" err="1" smtClean="0">
                <a:solidFill>
                  <a:srgbClr val="002060"/>
                </a:solidFill>
              </a:rPr>
              <a:t>of</a:t>
            </a:r>
            <a:r>
              <a:rPr lang="de-DE" sz="1600" dirty="0" smtClean="0">
                <a:solidFill>
                  <a:srgbClr val="002060"/>
                </a:solidFill>
              </a:rPr>
              <a:t> Law, Economics &amp; </a:t>
            </a:r>
            <a:r>
              <a:rPr lang="de-DE" sz="1600" dirty="0" err="1" smtClean="0">
                <a:solidFill>
                  <a:srgbClr val="002060"/>
                </a:solidFill>
              </a:rPr>
              <a:t>Finance</a:t>
            </a:r>
            <a:endParaRPr lang="de-DE" sz="16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de-DE" sz="1600" dirty="0">
                <a:solidFill>
                  <a:srgbClr val="002060"/>
                </a:solidFill>
              </a:rPr>
              <a:t>University </a:t>
            </a:r>
            <a:r>
              <a:rPr lang="de-DE" sz="1600" dirty="0" err="1">
                <a:solidFill>
                  <a:srgbClr val="002060"/>
                </a:solidFill>
              </a:rPr>
              <a:t>of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de-DE" sz="1600" dirty="0" smtClean="0">
                <a:solidFill>
                  <a:srgbClr val="002060"/>
                </a:solidFill>
              </a:rPr>
              <a:t>Luxembourg</a:t>
            </a:r>
          </a:p>
          <a:p>
            <a:pPr marL="0" indent="0">
              <a:buNone/>
            </a:pPr>
            <a:r>
              <a:rPr lang="de-DE" sz="1600" dirty="0" smtClean="0">
                <a:solidFill>
                  <a:srgbClr val="002060"/>
                </a:solidFill>
              </a:rPr>
              <a:t>Dirk.Zetzsche@uni.lu</a:t>
            </a:r>
            <a:endParaRPr lang="de-DE" sz="1600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364088" y="699542"/>
            <a:ext cx="345638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fr-L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Working</a:t>
            </a:r>
            <a:r>
              <a:rPr kumimoji="0" lang="fr-L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 Paper</a:t>
            </a:r>
            <a:r>
              <a:rPr lang="en-US" sz="1600" dirty="0" smtClean="0"/>
              <a:t>: </a:t>
            </a:r>
            <a:r>
              <a:rPr lang="en-US" sz="1600" dirty="0">
                <a:hlinkClick r:id="rId2"/>
              </a:rPr>
              <a:t>www.ssrn.com/abstract </a:t>
            </a:r>
            <a:r>
              <a:rPr lang="en-US" sz="1600" dirty="0" smtClean="0">
                <a:hlinkClick r:id="rId2"/>
              </a:rPr>
              <a:t>=3622311</a:t>
            </a:r>
            <a:r>
              <a:rPr lang="en-US" sz="1600" dirty="0" smtClean="0"/>
              <a:t> 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311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5A365F85-74EB-409E-AAE8-62503A601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615" y="1249121"/>
            <a:ext cx="971073" cy="97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75A16AF-DD95-430A-BFB7-BC1B4822D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232" y="1169800"/>
            <a:ext cx="1243013" cy="96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10" y="2311161"/>
            <a:ext cx="980669" cy="9806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70" y="3482723"/>
            <a:ext cx="949730" cy="949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658" y="723397"/>
            <a:ext cx="6172200" cy="243256"/>
          </a:xfrm>
        </p:spPr>
        <p:txBody>
          <a:bodyPr>
            <a:normAutofit fontScale="90000"/>
          </a:bodyPr>
          <a:lstStyle/>
          <a:p>
            <a:r>
              <a:rPr lang="fr-LU" sz="1200" dirty="0" err="1"/>
              <a:t>Readings</a:t>
            </a:r>
            <a:r>
              <a:rPr lang="fr-LU" sz="1200" dirty="0"/>
              <a:t> on </a:t>
            </a:r>
            <a:r>
              <a:rPr lang="fr-LU" sz="1200" dirty="0" err="1"/>
              <a:t>FinTech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71" y="2298999"/>
            <a:ext cx="1026114" cy="10261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0220" y="3293322"/>
            <a:ext cx="18902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sz="750" dirty="0" err="1"/>
              <a:t>Regulatory</a:t>
            </a:r>
            <a:r>
              <a:rPr lang="fr-LU" sz="750" dirty="0"/>
              <a:t> </a:t>
            </a:r>
            <a:r>
              <a:rPr lang="fr-LU" sz="750" dirty="0" err="1"/>
              <a:t>Sandboxes</a:t>
            </a:r>
            <a:endParaRPr lang="fr-LU" sz="750" dirty="0"/>
          </a:p>
          <a:p>
            <a:pPr algn="ctr"/>
            <a:r>
              <a:rPr lang="fr-LU" sz="750" dirty="0">
                <a:hlinkClick r:id="rId7"/>
              </a:rPr>
              <a:t>www.ssrn.com/abstract=3018534</a:t>
            </a:r>
            <a:r>
              <a:rPr lang="fr-LU" sz="750" dirty="0"/>
              <a:t>  </a:t>
            </a:r>
            <a:endParaRPr lang="en-US" sz="750" dirty="0"/>
          </a:p>
        </p:txBody>
      </p:sp>
      <p:sp>
        <p:nvSpPr>
          <p:cNvPr id="11" name="TextBox 10"/>
          <p:cNvSpPr txBox="1"/>
          <p:nvPr/>
        </p:nvSpPr>
        <p:spPr>
          <a:xfrm>
            <a:off x="1084226" y="2082976"/>
            <a:ext cx="18902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sz="750" dirty="0" err="1"/>
              <a:t>TechFin</a:t>
            </a:r>
            <a:r>
              <a:rPr lang="fr-LU" sz="750" dirty="0"/>
              <a:t> / Data-</a:t>
            </a:r>
            <a:r>
              <a:rPr lang="fr-LU" sz="750" dirty="0" err="1"/>
              <a:t>driven</a:t>
            </a:r>
            <a:r>
              <a:rPr lang="fr-LU" sz="750" dirty="0"/>
              <a:t> Finance</a:t>
            </a:r>
          </a:p>
          <a:p>
            <a:pPr algn="ctr"/>
            <a:r>
              <a:rPr lang="fr-LU" sz="750" dirty="0">
                <a:hlinkClick r:id="rId8"/>
              </a:rPr>
              <a:t>www.ssrn.com/abstract=2959925</a:t>
            </a:r>
            <a:r>
              <a:rPr lang="fr-LU" sz="750" dirty="0"/>
              <a:t>   </a:t>
            </a:r>
            <a:endParaRPr lang="en-US" sz="750" dirty="0"/>
          </a:p>
        </p:txBody>
      </p:sp>
      <p:sp>
        <p:nvSpPr>
          <p:cNvPr id="15" name="TextBox 14"/>
          <p:cNvSpPr txBox="1"/>
          <p:nvPr/>
        </p:nvSpPr>
        <p:spPr>
          <a:xfrm>
            <a:off x="6095956" y="2084145"/>
            <a:ext cx="18902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sz="750" dirty="0" err="1"/>
              <a:t>Distributed</a:t>
            </a:r>
            <a:r>
              <a:rPr lang="fr-LU" sz="750" dirty="0"/>
              <a:t> </a:t>
            </a:r>
            <a:r>
              <a:rPr lang="fr-LU" sz="750" dirty="0" err="1"/>
              <a:t>Ledgers</a:t>
            </a:r>
            <a:r>
              <a:rPr lang="fr-LU" sz="750" dirty="0"/>
              <a:t> / </a:t>
            </a:r>
            <a:r>
              <a:rPr lang="fr-LU" sz="750" dirty="0" err="1"/>
              <a:t>Blockchain</a:t>
            </a:r>
            <a:endParaRPr lang="fr-LU" sz="750" dirty="0"/>
          </a:p>
          <a:p>
            <a:pPr algn="ctr"/>
            <a:r>
              <a:rPr lang="fr-LU" sz="750" dirty="0">
                <a:hlinkClick r:id="rId9"/>
              </a:rPr>
              <a:t>www.ssrn.com/abstract=3018214</a:t>
            </a:r>
            <a:r>
              <a:rPr lang="fr-LU" sz="750" dirty="0"/>
              <a:t>  </a:t>
            </a:r>
            <a:endParaRPr lang="en-US" sz="75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10" y="3549407"/>
            <a:ext cx="999149" cy="9665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02778" y="3278858"/>
            <a:ext cx="16741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sz="750" dirty="0" err="1"/>
              <a:t>eID</a:t>
            </a:r>
            <a:r>
              <a:rPr lang="fr-LU" sz="750" dirty="0"/>
              <a:t> / KYC Utilities</a:t>
            </a:r>
          </a:p>
          <a:p>
            <a:pPr algn="ctr"/>
            <a:r>
              <a:rPr lang="fr-LU" sz="750" dirty="0">
                <a:hlinkClick r:id="rId11"/>
              </a:rPr>
              <a:t>www.ssrn.com/abstract=3224115</a:t>
            </a:r>
            <a:r>
              <a:rPr lang="fr-LU" sz="750" dirty="0"/>
              <a:t> </a:t>
            </a:r>
            <a:endParaRPr lang="en-US" sz="75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3827565" y="2588958"/>
            <a:ext cx="1608532" cy="13329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84"/>
            <a:endParaRPr lang="en-US" sz="18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4546" y="2067694"/>
            <a:ext cx="194421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sz="750" dirty="0" err="1"/>
              <a:t>Corporate</a:t>
            </a:r>
            <a:r>
              <a:rPr lang="fr-LU" sz="750" dirty="0"/>
              <a:t> Technologies (AI etc.) </a:t>
            </a:r>
            <a:r>
              <a:rPr lang="en-US" sz="750" dirty="0">
                <a:hlinkClick r:id="rId12"/>
              </a:rPr>
              <a:t>www.ssrn.com/abstract=3392321</a:t>
            </a:r>
            <a:endParaRPr lang="en-US" sz="750" dirty="0"/>
          </a:p>
          <a:p>
            <a:endParaRPr lang="en-US" sz="750" dirty="0"/>
          </a:p>
        </p:txBody>
      </p:sp>
      <p:sp>
        <p:nvSpPr>
          <p:cNvPr id="18" name="TextBox 17"/>
          <p:cNvSpPr txBox="1"/>
          <p:nvPr/>
        </p:nvSpPr>
        <p:spPr>
          <a:xfrm>
            <a:off x="4312568" y="3298328"/>
            <a:ext cx="1998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sz="750" dirty="0"/>
              <a:t>ICO Gold Rush </a:t>
            </a:r>
            <a:r>
              <a:rPr lang="en-US" sz="750" dirty="0">
                <a:hlinkClick r:id="rId13"/>
              </a:rPr>
              <a:t>www.ssrn.com/abstract=3072298</a:t>
            </a:r>
            <a:r>
              <a:rPr lang="en-US" sz="750" dirty="0"/>
              <a:t> </a:t>
            </a:r>
            <a:endParaRPr lang="fr-LU" sz="7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49992" y="2420912"/>
            <a:ext cx="800102" cy="80010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76364" y="3305622"/>
            <a:ext cx="1998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sz="750" dirty="0" err="1"/>
              <a:t>Regulating</a:t>
            </a:r>
            <a:r>
              <a:rPr lang="fr-LU" sz="750" dirty="0"/>
              <a:t> </a:t>
            </a:r>
            <a:r>
              <a:rPr lang="fr-LU" sz="750" dirty="0" err="1"/>
              <a:t>Libra</a:t>
            </a:r>
            <a:endParaRPr lang="fr-LU" sz="750" dirty="0"/>
          </a:p>
          <a:p>
            <a:pPr algn="ctr"/>
            <a:r>
              <a:rPr lang="en-US" sz="750" dirty="0">
                <a:hlinkClick r:id="rId15"/>
              </a:rPr>
              <a:t>www.ssrn.com/abstract =3414401</a:t>
            </a:r>
            <a:r>
              <a:rPr lang="en-US" sz="75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42030" y="3632351"/>
            <a:ext cx="800102" cy="8001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15815" y="3632351"/>
            <a:ext cx="800102" cy="8001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43733" y="2465440"/>
            <a:ext cx="754382" cy="75438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366574" y="2115203"/>
            <a:ext cx="194421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sz="750" dirty="0"/>
              <a:t>Rise of Tech </a:t>
            </a:r>
            <a:r>
              <a:rPr lang="fr-LU" sz="750" dirty="0" err="1"/>
              <a:t>Risk</a:t>
            </a:r>
            <a:endParaRPr lang="fr-LU" sz="750" dirty="0"/>
          </a:p>
          <a:p>
            <a:pPr algn="ctr"/>
            <a:r>
              <a:rPr lang="en-US" sz="750" dirty="0">
                <a:hlinkClick r:id="rId19"/>
              </a:rPr>
              <a:t>www.ssrn.com/abstract=3478640</a:t>
            </a:r>
            <a:endParaRPr lang="en-US" sz="750" dirty="0"/>
          </a:p>
          <a:p>
            <a:endParaRPr lang="en-US" sz="75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104557" y="1331314"/>
            <a:ext cx="754382" cy="75438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530370" y="1005576"/>
            <a:ext cx="194421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sz="750" dirty="0"/>
              <a:t>FT4FI Roadmap</a:t>
            </a:r>
          </a:p>
          <a:p>
            <a:pPr algn="ctr"/>
            <a:r>
              <a:rPr lang="en-US" sz="750" dirty="0">
                <a:hlinkClick r:id="rId21"/>
              </a:rPr>
              <a:t>www.ssrn.com/abstract=3245287</a:t>
            </a:r>
            <a:endParaRPr lang="en-US" sz="750" dirty="0"/>
          </a:p>
          <a:p>
            <a:endParaRPr lang="en-US" sz="75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42030" y="1313312"/>
            <a:ext cx="754382" cy="75438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312568" y="958392"/>
            <a:ext cx="194421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sz="750" dirty="0"/>
              <a:t>Future of Data-</a:t>
            </a:r>
            <a:r>
              <a:rPr lang="fr-LU" sz="750" dirty="0" err="1"/>
              <a:t>Driven</a:t>
            </a:r>
            <a:r>
              <a:rPr lang="fr-LU" sz="750" dirty="0"/>
              <a:t> Finance</a:t>
            </a:r>
          </a:p>
          <a:p>
            <a:pPr algn="ctr"/>
            <a:r>
              <a:rPr lang="en-US" sz="750" dirty="0">
                <a:hlinkClick r:id="rId23"/>
              </a:rPr>
              <a:t>www.ssrn.com/abstract=3359399</a:t>
            </a:r>
            <a:endParaRPr lang="en-US" sz="750" dirty="0"/>
          </a:p>
          <a:p>
            <a:endParaRPr lang="en-US" sz="750" dirty="0"/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037C52E0-DFFA-4C13-B998-1204268D92CD}"/>
              </a:ext>
            </a:extLst>
          </p:cNvPr>
          <p:cNvSpPr txBox="1"/>
          <p:nvPr/>
        </p:nvSpPr>
        <p:spPr>
          <a:xfrm>
            <a:off x="6084168" y="966630"/>
            <a:ext cx="18902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sz="750" dirty="0"/>
              <a:t>AI in Finance: Putting </a:t>
            </a:r>
            <a:r>
              <a:rPr lang="fr-LU" sz="750" dirty="0" err="1"/>
              <a:t>Humans</a:t>
            </a:r>
            <a:r>
              <a:rPr lang="fr-LU" sz="750" dirty="0"/>
              <a:t> ….</a:t>
            </a:r>
          </a:p>
          <a:p>
            <a:pPr algn="ctr"/>
            <a:r>
              <a:rPr lang="fr-LU" sz="750" dirty="0">
                <a:hlinkClick r:id="rId24"/>
              </a:rPr>
              <a:t>www.ssrn.com/abstract=3531711</a:t>
            </a:r>
            <a:r>
              <a:rPr lang="fr-LU" sz="750" dirty="0"/>
              <a:t>  </a:t>
            </a:r>
            <a:endParaRPr lang="en-US" sz="750" dirty="0"/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C78744F9-CB01-4644-99D9-473CF47A549B}"/>
              </a:ext>
            </a:extLst>
          </p:cNvPr>
          <p:cNvSpPr txBox="1"/>
          <p:nvPr/>
        </p:nvSpPr>
        <p:spPr>
          <a:xfrm>
            <a:off x="1034531" y="1054275"/>
            <a:ext cx="18902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sz="750" dirty="0" smtClean="0"/>
              <a:t>Digital Finance </a:t>
            </a:r>
            <a:r>
              <a:rPr lang="fr-LU" sz="750" dirty="0" err="1" smtClean="0"/>
              <a:t>Platforms</a:t>
            </a:r>
            <a:endParaRPr lang="fr-LU" sz="750" dirty="0"/>
          </a:p>
          <a:p>
            <a:pPr algn="ctr"/>
            <a:r>
              <a:rPr lang="fr-LU" sz="750" dirty="0">
                <a:hlinkClick r:id="rId25"/>
              </a:rPr>
              <a:t>www.ssrn.com/abstract=3532975</a:t>
            </a:r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29008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 rot="16200000">
            <a:off x="3723627" y="1778685"/>
            <a:ext cx="3605429" cy="8866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LU" sz="1800" dirty="0"/>
              <a:t>Pool of </a:t>
            </a:r>
            <a:r>
              <a:rPr lang="fr-LU" sz="1800" dirty="0" err="1"/>
              <a:t>securities</a:t>
            </a:r>
            <a:r>
              <a:rPr lang="fr-LU" sz="1800" dirty="0"/>
              <a:t> / </a:t>
            </a:r>
            <a:r>
              <a:rPr lang="fr-LU" sz="1800" dirty="0" err="1"/>
              <a:t>bank</a:t>
            </a:r>
            <a:r>
              <a:rPr lang="fr-LU" sz="1800" dirty="0"/>
              <a:t> </a:t>
            </a:r>
            <a:r>
              <a:rPr lang="fr-LU" sz="1800" dirty="0" err="1"/>
              <a:t>deposits</a:t>
            </a:r>
            <a:endParaRPr lang="en-US" sz="1800" dirty="0"/>
          </a:p>
        </p:txBody>
      </p:sp>
      <p:sp>
        <p:nvSpPr>
          <p:cNvPr id="45" name="Rounded Rectangle 44"/>
          <p:cNvSpPr/>
          <p:nvPr/>
        </p:nvSpPr>
        <p:spPr>
          <a:xfrm>
            <a:off x="7720467" y="3409945"/>
            <a:ext cx="1316182" cy="5786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LU" sz="1200" dirty="0" err="1"/>
              <a:t>Authorized</a:t>
            </a:r>
            <a:r>
              <a:rPr lang="fr-LU" sz="1200" dirty="0"/>
              <a:t> </a:t>
            </a:r>
            <a:r>
              <a:rPr lang="fr-LU" sz="1200" dirty="0" err="1"/>
              <a:t>securities</a:t>
            </a:r>
            <a:r>
              <a:rPr lang="fr-LU" sz="1200" dirty="0"/>
              <a:t> exchange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7711701" y="2659824"/>
            <a:ext cx="1316182" cy="5786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LU" sz="1200" dirty="0" err="1"/>
              <a:t>Authorized</a:t>
            </a:r>
            <a:r>
              <a:rPr lang="fr-LU" sz="1200" dirty="0"/>
              <a:t> </a:t>
            </a:r>
            <a:r>
              <a:rPr lang="fr-LU" sz="1200" dirty="0" err="1"/>
              <a:t>securities</a:t>
            </a:r>
            <a:r>
              <a:rPr lang="fr-LU" sz="1200" dirty="0"/>
              <a:t> exchange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7727391" y="1920586"/>
            <a:ext cx="1316182" cy="5786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LU" sz="1200" dirty="0" err="1"/>
              <a:t>Authorized</a:t>
            </a:r>
            <a:r>
              <a:rPr lang="fr-LU" sz="1200" dirty="0"/>
              <a:t> </a:t>
            </a:r>
            <a:r>
              <a:rPr lang="fr-LU" sz="1200" dirty="0" err="1"/>
              <a:t>securities</a:t>
            </a:r>
            <a:r>
              <a:rPr lang="fr-LU" sz="1200" dirty="0"/>
              <a:t> exchange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7727390" y="1207077"/>
            <a:ext cx="1274615" cy="5420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LU" sz="1200" dirty="0" err="1"/>
              <a:t>Authorized</a:t>
            </a:r>
            <a:r>
              <a:rPr lang="fr-LU" sz="1200" dirty="0"/>
              <a:t> </a:t>
            </a:r>
            <a:r>
              <a:rPr lang="fr-LU" sz="1200" dirty="0" err="1"/>
              <a:t>securities</a:t>
            </a:r>
            <a:r>
              <a:rPr lang="fr-LU" sz="1200" dirty="0"/>
              <a:t> exchange</a:t>
            </a: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1773384" y="1593653"/>
            <a:ext cx="1316182" cy="127808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LU" sz="1200" dirty="0"/>
              <a:t>Crypto-Exchanges </a:t>
            </a:r>
            <a:r>
              <a:rPr lang="fr-LU" sz="1200" dirty="0" err="1"/>
              <a:t>authorized</a:t>
            </a:r>
            <a:r>
              <a:rPr lang="fr-LU" sz="1200" dirty="0"/>
              <a:t> by </a:t>
            </a:r>
            <a:r>
              <a:rPr lang="fr-LU" sz="1200" dirty="0" err="1"/>
              <a:t>Libra</a:t>
            </a:r>
            <a:r>
              <a:rPr lang="fr-LU" sz="1200" dirty="0"/>
              <a:t> Association (CEX 1 - N)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200891" y="1635646"/>
            <a:ext cx="1343891" cy="10276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LU" sz="1200" dirty="0" err="1"/>
              <a:t>Libra</a:t>
            </a:r>
            <a:r>
              <a:rPr lang="fr-LU" sz="1200" dirty="0"/>
              <a:t> </a:t>
            </a:r>
            <a:r>
              <a:rPr lang="fr-LU" sz="1200" dirty="0" err="1"/>
              <a:t>Holder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321630" y="1581701"/>
            <a:ext cx="1316182" cy="12780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LU" sz="1500" dirty="0" err="1">
                <a:solidFill>
                  <a:schemeClr val="tx1"/>
                </a:solidFill>
              </a:rPr>
              <a:t>Libra</a:t>
            </a:r>
            <a:r>
              <a:rPr lang="fr-LU" sz="1500" dirty="0">
                <a:solidFill>
                  <a:schemeClr val="tx1"/>
                </a:solidFill>
              </a:rPr>
              <a:t> Association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724129" y="3335485"/>
            <a:ext cx="1485902" cy="6099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LU" sz="1200" dirty="0" err="1"/>
              <a:t>Custodian</a:t>
            </a:r>
            <a:r>
              <a:rPr lang="fr-LU" sz="1200" dirty="0"/>
              <a:t> N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5898582" y="2583877"/>
            <a:ext cx="1485902" cy="6099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LU" sz="1200" dirty="0" err="1"/>
              <a:t>Custodian</a:t>
            </a:r>
            <a:r>
              <a:rPr lang="fr-LU" sz="1200" dirty="0"/>
              <a:t> 4</a:t>
            </a:r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5841438" y="1868476"/>
            <a:ext cx="1485902" cy="6099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LU" sz="1200" dirty="0" err="1"/>
              <a:t>Custodian</a:t>
            </a:r>
            <a:r>
              <a:rPr lang="fr-LU" sz="1200" dirty="0"/>
              <a:t> 3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5841438" y="1169222"/>
            <a:ext cx="1485902" cy="6099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LU" sz="1200" dirty="0" err="1"/>
              <a:t>Custodian</a:t>
            </a:r>
            <a:r>
              <a:rPr lang="fr-LU" sz="1200" dirty="0"/>
              <a:t> 2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5724129" y="367856"/>
            <a:ext cx="1485902" cy="6099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LU" sz="1200" dirty="0" err="1"/>
              <a:t>Custodian</a:t>
            </a:r>
            <a:r>
              <a:rPr lang="fr-LU" sz="1200" dirty="0"/>
              <a:t> 1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7727389" y="441616"/>
            <a:ext cx="1271153" cy="5786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LU" sz="1200" dirty="0" err="1"/>
              <a:t>Authorized</a:t>
            </a:r>
            <a:r>
              <a:rPr lang="fr-LU" sz="1200" dirty="0"/>
              <a:t> </a:t>
            </a:r>
            <a:r>
              <a:rPr lang="fr-LU" sz="1200" dirty="0" err="1"/>
              <a:t>securities</a:t>
            </a:r>
            <a:r>
              <a:rPr lang="fr-LU" sz="1200" dirty="0"/>
              <a:t> exchange</a:t>
            </a:r>
            <a:endParaRPr lang="en-US" sz="1200" dirty="0"/>
          </a:p>
        </p:txBody>
      </p:sp>
      <p:sp>
        <p:nvSpPr>
          <p:cNvPr id="22" name="Left-Right Arrow 21"/>
          <p:cNvSpPr/>
          <p:nvPr/>
        </p:nvSpPr>
        <p:spPr>
          <a:xfrm>
            <a:off x="6958865" y="483519"/>
            <a:ext cx="917445" cy="341185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LU" sz="1200" dirty="0" err="1"/>
              <a:t>delivery</a:t>
            </a:r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4794962" y="4038074"/>
            <a:ext cx="1361214" cy="6961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LU" sz="1200" dirty="0" err="1"/>
              <a:t>Asset</a:t>
            </a:r>
            <a:r>
              <a:rPr lang="fr-LU" sz="1200" dirty="0"/>
              <a:t> Manager / Investment </a:t>
            </a:r>
            <a:r>
              <a:rPr lang="fr-LU" sz="1200" dirty="0" err="1"/>
              <a:t>Advisor</a:t>
            </a:r>
            <a:endParaRPr lang="en-US" sz="1200" dirty="0"/>
          </a:p>
        </p:txBody>
      </p:sp>
      <p:sp>
        <p:nvSpPr>
          <p:cNvPr id="28" name="Left-Right Arrow 27"/>
          <p:cNvSpPr/>
          <p:nvPr/>
        </p:nvSpPr>
        <p:spPr>
          <a:xfrm>
            <a:off x="976746" y="1017588"/>
            <a:ext cx="1291922" cy="680760"/>
          </a:xfrm>
          <a:prstGeom prst="leftRightArrow">
            <a:avLst>
              <a:gd name="adj1" fmla="val 71488"/>
              <a:gd name="adj2" fmla="val 121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LU" sz="1800" dirty="0" err="1"/>
              <a:t>Buy</a:t>
            </a:r>
            <a:r>
              <a:rPr lang="fr-LU" sz="1800" dirty="0"/>
              <a:t>/</a:t>
            </a:r>
            <a:r>
              <a:rPr lang="fr-LU" sz="1800" dirty="0" err="1"/>
              <a:t>Sell</a:t>
            </a:r>
            <a:endParaRPr lang="fr-LU" sz="1800" dirty="0"/>
          </a:p>
          <a:p>
            <a:pPr algn="ctr"/>
            <a:r>
              <a:rPr lang="fr-LU" sz="1800" dirty="0"/>
              <a:t>of </a:t>
            </a:r>
            <a:r>
              <a:rPr lang="fr-LU" sz="1800" dirty="0" err="1"/>
              <a:t>Libra</a:t>
            </a:r>
            <a:endParaRPr lang="en-US" sz="1800" dirty="0"/>
          </a:p>
        </p:txBody>
      </p:sp>
      <p:sp>
        <p:nvSpPr>
          <p:cNvPr id="29" name="Left-Right Arrow 28"/>
          <p:cNvSpPr/>
          <p:nvPr/>
        </p:nvSpPr>
        <p:spPr>
          <a:xfrm>
            <a:off x="2528472" y="1002218"/>
            <a:ext cx="1350780" cy="663443"/>
          </a:xfrm>
          <a:prstGeom prst="leftRightArrow">
            <a:avLst>
              <a:gd name="adj1" fmla="val 71488"/>
              <a:gd name="adj2" fmla="val 121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LU" sz="1800" dirty="0" err="1"/>
              <a:t>Buy</a:t>
            </a:r>
            <a:r>
              <a:rPr lang="fr-LU" sz="1800" dirty="0"/>
              <a:t>/</a:t>
            </a:r>
            <a:r>
              <a:rPr lang="fr-LU" sz="1800" dirty="0" err="1"/>
              <a:t>Sell</a:t>
            </a:r>
            <a:endParaRPr lang="fr-LU" sz="1800" dirty="0"/>
          </a:p>
          <a:p>
            <a:pPr algn="ctr"/>
            <a:r>
              <a:rPr lang="fr-LU" sz="1800" dirty="0"/>
              <a:t>of </a:t>
            </a:r>
            <a:r>
              <a:rPr lang="fr-LU" sz="1800" dirty="0" err="1"/>
              <a:t>Libra</a:t>
            </a:r>
            <a:endParaRPr lang="en-US" sz="1800" dirty="0"/>
          </a:p>
        </p:txBody>
      </p:sp>
      <p:sp>
        <p:nvSpPr>
          <p:cNvPr id="36" name="Rounded Rectangle 35"/>
          <p:cNvSpPr/>
          <p:nvPr/>
        </p:nvSpPr>
        <p:spPr>
          <a:xfrm>
            <a:off x="543791" y="2596972"/>
            <a:ext cx="647700" cy="3271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LU" sz="1200" dirty="0"/>
              <a:t>Digital </a:t>
            </a:r>
            <a:r>
              <a:rPr lang="fr-LU" sz="1200" dirty="0" err="1"/>
              <a:t>Wallet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7" idx="3"/>
            <a:endCxn id="45" idx="2"/>
          </p:cNvCxnSpPr>
          <p:nvPr/>
        </p:nvCxnSpPr>
        <p:spPr>
          <a:xfrm flipV="1">
            <a:off x="6156177" y="3988617"/>
            <a:ext cx="2222381" cy="397553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-Right Arrow 48"/>
          <p:cNvSpPr/>
          <p:nvPr/>
        </p:nvSpPr>
        <p:spPr>
          <a:xfrm>
            <a:off x="7064210" y="1294462"/>
            <a:ext cx="892167" cy="341185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LU" sz="1200" dirty="0" err="1"/>
              <a:t>delivery</a:t>
            </a:r>
            <a:endParaRPr lang="en-US" sz="1200" dirty="0"/>
          </a:p>
        </p:txBody>
      </p:sp>
      <p:sp>
        <p:nvSpPr>
          <p:cNvPr id="50" name="Left-Right Arrow 49"/>
          <p:cNvSpPr/>
          <p:nvPr/>
        </p:nvSpPr>
        <p:spPr>
          <a:xfrm>
            <a:off x="7064211" y="1942534"/>
            <a:ext cx="922937" cy="341185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LU" sz="1200" dirty="0" err="1"/>
              <a:t>delivery</a:t>
            </a:r>
            <a:endParaRPr lang="en-US" sz="1200" dirty="0"/>
          </a:p>
        </p:txBody>
      </p:sp>
      <p:sp>
        <p:nvSpPr>
          <p:cNvPr id="51" name="Left-Right Arrow 50"/>
          <p:cNvSpPr/>
          <p:nvPr/>
        </p:nvSpPr>
        <p:spPr>
          <a:xfrm>
            <a:off x="7064211" y="2715767"/>
            <a:ext cx="933330" cy="341185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LU" sz="1200" dirty="0" err="1"/>
              <a:t>delivery</a:t>
            </a:r>
            <a:endParaRPr lang="en-US" sz="1200" dirty="0"/>
          </a:p>
        </p:txBody>
      </p:sp>
      <p:sp>
        <p:nvSpPr>
          <p:cNvPr id="52" name="Left-Right Arrow 51"/>
          <p:cNvSpPr/>
          <p:nvPr/>
        </p:nvSpPr>
        <p:spPr>
          <a:xfrm>
            <a:off x="6958864" y="3507855"/>
            <a:ext cx="997512" cy="341185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LU" sz="1200" dirty="0" err="1"/>
              <a:t>delivery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923826" y="4116002"/>
            <a:ext cx="1174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sz="1200" dirty="0" err="1"/>
              <a:t>buy</a:t>
            </a:r>
            <a:r>
              <a:rPr lang="fr-LU" sz="1200" dirty="0"/>
              <a:t>/</a:t>
            </a:r>
            <a:r>
              <a:rPr lang="fr-LU" sz="1200" dirty="0" err="1"/>
              <a:t>sell</a:t>
            </a:r>
            <a:r>
              <a:rPr lang="fr-LU" sz="1200" dirty="0"/>
              <a:t> </a:t>
            </a:r>
            <a:r>
              <a:rPr lang="fr-LU" sz="1200" dirty="0" err="1"/>
              <a:t>orders</a:t>
            </a:r>
            <a:endParaRPr lang="en-US" sz="1200" dirty="0"/>
          </a:p>
        </p:txBody>
      </p:sp>
      <p:sp>
        <p:nvSpPr>
          <p:cNvPr id="38" name="Right Arrow 37"/>
          <p:cNvSpPr/>
          <p:nvPr/>
        </p:nvSpPr>
        <p:spPr bwMode="auto">
          <a:xfrm rot="18991989">
            <a:off x="2972092" y="3101878"/>
            <a:ext cx="2016224" cy="1477488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8"/>
            <a:r>
              <a:rPr lang="fr-LU" dirty="0" err="1">
                <a:ea typeface="ＭＳ Ｐゴシック" charset="-128"/>
                <a:cs typeface="ＭＳ Ｐゴシック" charset="-128"/>
              </a:rPr>
              <a:t>Libra</a:t>
            </a:r>
            <a:r>
              <a:rPr lang="fr-LU" dirty="0">
                <a:ea typeface="ＭＳ Ｐゴシック" charset="-128"/>
                <a:cs typeface="ＭＳ Ｐゴシック" charset="-128"/>
              </a:rPr>
              <a:t> Reserve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0" name="Straight Connector 19"/>
          <p:cNvCxnSpPr>
            <a:stCxn id="7" idx="3"/>
            <a:endCxn id="8" idx="0"/>
          </p:cNvCxnSpPr>
          <p:nvPr/>
        </p:nvCxnSpPr>
        <p:spPr bwMode="auto">
          <a:xfrm>
            <a:off x="4637812" y="2220743"/>
            <a:ext cx="445183" cy="1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443346" y="287960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sz="1800" dirty="0" err="1" smtClean="0"/>
              <a:t>Libra</a:t>
            </a:r>
            <a:r>
              <a:rPr lang="fr-LU" sz="1800" dirty="0" smtClean="0"/>
              <a:t> </a:t>
            </a:r>
            <a:r>
              <a:rPr lang="fr-LU" sz="1800" dirty="0" err="1" smtClean="0"/>
              <a:t>Set-up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0137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 marL="457200" indent="-457200">
              <a:buAutoNum type="alphaUcPeriod"/>
            </a:pPr>
            <a:r>
              <a:rPr lang="en-HK" sz="2000" dirty="0" smtClean="0"/>
              <a:t>From Intermediary- to Platform-based Payments</a:t>
            </a:r>
          </a:p>
          <a:p>
            <a:pPr marL="457200" indent="-457200">
              <a:buAutoNum type="alphaUcPeriod"/>
            </a:pPr>
            <a:r>
              <a:rPr lang="en-HK" sz="2000" dirty="0" smtClean="0"/>
              <a:t>Libra as Catalyst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HK" sz="1600" dirty="0" smtClean="0"/>
              <a:t>Technology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HK" sz="1600" dirty="0" smtClean="0"/>
              <a:t>Funding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HK" sz="1600" dirty="0" smtClean="0"/>
              <a:t>Size in terms of customers</a:t>
            </a:r>
          </a:p>
          <a:p>
            <a:pPr marL="457200" indent="-457200">
              <a:buAutoNum type="alphaUcPeriod"/>
            </a:pPr>
            <a:r>
              <a:rPr lang="en-HK" sz="2000" dirty="0" smtClean="0"/>
              <a:t>About Gaps and Uncertain Scope of Regulation</a:t>
            </a:r>
          </a:p>
          <a:p>
            <a:pPr marL="457200" indent="-457200">
              <a:buAutoNum type="alphaUcPeriod"/>
            </a:pPr>
            <a:r>
              <a:rPr lang="en-HK" sz="2000" b="1" dirty="0" smtClean="0"/>
              <a:t>Regulatory Objective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HK" sz="1600" dirty="0" smtClean="0"/>
              <a:t>Client Protection?</a:t>
            </a:r>
            <a:endParaRPr lang="en-HK" sz="1600" dirty="0"/>
          </a:p>
          <a:p>
            <a:pPr marL="857250" lvl="1" indent="-457200">
              <a:buFont typeface="+mj-lt"/>
              <a:buAutoNum type="arabicPeriod"/>
            </a:pPr>
            <a:r>
              <a:rPr lang="en-HK" sz="1600" dirty="0" smtClean="0"/>
              <a:t>Systemic Risk?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HK" sz="1600" dirty="0" smtClean="0"/>
              <a:t>Market Integrity?</a:t>
            </a:r>
            <a:endParaRPr lang="en-HK" sz="1600" dirty="0"/>
          </a:p>
          <a:p>
            <a:pPr marL="457200" indent="-457200">
              <a:buAutoNum type="alphaUcPeriod"/>
            </a:pPr>
            <a:endParaRPr lang="en-HK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I. The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6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International Perspective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827584" y="1350000"/>
            <a:ext cx="2088232" cy="1559752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LU" dirty="0" smtClean="0"/>
              <a:t>IOSCO </a:t>
            </a:r>
            <a:r>
              <a:rPr lang="en-US" dirty="0"/>
              <a:t>Global </a:t>
            </a:r>
            <a:r>
              <a:rPr lang="en-US" dirty="0" err="1"/>
              <a:t>Stablecoin</a:t>
            </a:r>
            <a:r>
              <a:rPr lang="en-US" dirty="0"/>
              <a:t> </a:t>
            </a:r>
            <a:r>
              <a:rPr lang="en-US" dirty="0" smtClean="0"/>
              <a:t>Initiatives (March 2020)</a:t>
            </a:r>
            <a:endParaRPr lang="fr-LU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LU" dirty="0" smtClean="0"/>
              <a:t>FSB Consultative Document on Global </a:t>
            </a:r>
            <a:r>
              <a:rPr lang="fr-LU" dirty="0" err="1" smtClean="0"/>
              <a:t>Stablecoins</a:t>
            </a:r>
            <a:r>
              <a:rPr lang="fr-LU" dirty="0" smtClean="0"/>
              <a:t> (April 2020): Financial </a:t>
            </a:r>
            <a:r>
              <a:rPr lang="fr-LU" dirty="0" err="1" smtClean="0"/>
              <a:t>Stability</a:t>
            </a:r>
            <a:endParaRPr lang="fr-LU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FATF Report to G20 on So-called </a:t>
            </a:r>
            <a:r>
              <a:rPr lang="en-US" dirty="0" err="1"/>
              <a:t>Stablecoins</a:t>
            </a:r>
            <a:r>
              <a:rPr lang="en-US" dirty="0"/>
              <a:t> (July 2020</a:t>
            </a:r>
            <a:r>
              <a:rPr lang="en-US" dirty="0" smtClean="0"/>
              <a:t>): Market Integrity</a:t>
            </a:r>
            <a:endParaRPr lang="en-US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LU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18312402"/>
              </p:ext>
            </p:extLst>
          </p:nvPr>
        </p:nvGraphicFramePr>
        <p:xfrm>
          <a:off x="3131840" y="1131590"/>
          <a:ext cx="5472607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785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 marL="457200" indent="-457200">
              <a:buAutoNum type="alphaUcPeriod"/>
            </a:pPr>
            <a:r>
              <a:rPr lang="en-HK" sz="2000" dirty="0" smtClean="0"/>
              <a:t>EU Digital Finance Strategy</a:t>
            </a:r>
          </a:p>
          <a:p>
            <a:pPr marL="457200" indent="-457200">
              <a:buAutoNum type="alphaUcPeriod"/>
            </a:pPr>
            <a:r>
              <a:rPr lang="en-HK" sz="2000" dirty="0" smtClean="0"/>
              <a:t>A Primer to </a:t>
            </a:r>
            <a:r>
              <a:rPr lang="en-HK" sz="2000" dirty="0" err="1" smtClean="0"/>
              <a:t>MiCAR</a:t>
            </a:r>
            <a:r>
              <a:rPr lang="en-HK" sz="2000" dirty="0" smtClean="0"/>
              <a:t> – with a focus on GSCs</a:t>
            </a:r>
            <a:endParaRPr lang="en-HK" sz="2000" dirty="0"/>
          </a:p>
          <a:p>
            <a:pPr marL="457200" indent="-457200">
              <a:buAutoNum type="alphaUcPeriod"/>
            </a:pPr>
            <a:r>
              <a:rPr lang="en-HK" sz="2000" dirty="0" smtClean="0"/>
              <a:t>Supervision of GSC under </a:t>
            </a:r>
            <a:r>
              <a:rPr lang="en-HK" sz="2000" dirty="0" err="1" smtClean="0"/>
              <a:t>MiCAR</a:t>
            </a:r>
            <a:endParaRPr lang="en-HK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III. The Draft MICAR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2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55" y="771550"/>
            <a:ext cx="4320479" cy="40314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5" y="844595"/>
            <a:ext cx="4429719" cy="40314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827584" y="101175"/>
            <a:ext cx="7488832" cy="504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EU DIGITAL</a:t>
            </a:r>
            <a:r>
              <a:rPr kumimoji="0" lang="fr-L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FINANCE STRATEGY of 24 Sept 2020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883690" y="719003"/>
            <a:ext cx="2152806" cy="91664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ea typeface="ＭＳ Ｐゴシック" charset="-128"/>
                <a:cs typeface="ＭＳ Ｐゴシック" charset="-128"/>
              </a:rPr>
              <a:t>Plus</a:t>
            </a:r>
          </a:p>
          <a:p>
            <a:pPr algn="ctr"/>
            <a:r>
              <a:rPr lang="en-US" sz="1200" dirty="0">
                <a:ea typeface="ＭＳ Ｐゴシック" charset="-128"/>
                <a:cs typeface="ＭＳ Ｐゴシック" charset="-128"/>
              </a:rPr>
              <a:t>P</a:t>
            </a:r>
            <a:r>
              <a:rPr lang="en-US" sz="1200" dirty="0" smtClean="0">
                <a:ea typeface="ＭＳ Ｐゴシック" charset="-128"/>
                <a:cs typeface="ＭＳ Ｐゴシック" charset="-128"/>
              </a:rPr>
              <a:t>roposal </a:t>
            </a:r>
            <a:r>
              <a:rPr lang="en-US" sz="1200" dirty="0">
                <a:ea typeface="ＭＳ Ｐゴシック" charset="-128"/>
                <a:cs typeface="ＭＳ Ｐゴシック" charset="-128"/>
              </a:rPr>
              <a:t>to clarify or amend certain related EU financial services </a:t>
            </a:r>
            <a:r>
              <a:rPr lang="en-US" sz="1200" dirty="0" smtClean="0">
                <a:ea typeface="ＭＳ Ｐゴシック" charset="-128"/>
                <a:cs typeface="ＭＳ Ｐゴシック" charset="-128"/>
              </a:rPr>
              <a:t>rules</a:t>
            </a:r>
            <a:endParaRPr lang="en-US" sz="12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445894" y="699542"/>
            <a:ext cx="2448272" cy="935067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1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Plus</a:t>
            </a:r>
          </a:p>
          <a:p>
            <a:pPr algn="ctr"/>
            <a:r>
              <a:rPr lang="en-US" sz="1200" dirty="0"/>
              <a:t>proposal for digital operational </a:t>
            </a:r>
            <a:r>
              <a:rPr lang="en-US" sz="1200" dirty="0" smtClean="0"/>
              <a:t>resilience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9552" y="3363838"/>
            <a:ext cx="3888432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51520" y="1923678"/>
            <a:ext cx="6048672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i="1" dirty="0"/>
              <a:t>EU Com: </a:t>
            </a:r>
            <a:r>
              <a:rPr lang="en-US" sz="1800" i="1" dirty="0" smtClean="0"/>
              <a:t>Option </a:t>
            </a:r>
            <a:r>
              <a:rPr lang="en-US" sz="1800" i="1" dirty="0"/>
              <a:t>1 – bespoke legislative regime aimed at addressing the risks posed by ‘</a:t>
            </a:r>
            <a:r>
              <a:rPr lang="en-US" sz="1800" i="1" dirty="0" err="1"/>
              <a:t>stablecoins</a:t>
            </a:r>
            <a:r>
              <a:rPr lang="en-US" sz="1800" i="1" dirty="0"/>
              <a:t>’ and ‘global </a:t>
            </a:r>
            <a:r>
              <a:rPr lang="en-US" sz="1800" i="1" dirty="0" err="1"/>
              <a:t>stablecoins</a:t>
            </a:r>
            <a:r>
              <a:rPr lang="en-US" sz="1800" i="1" dirty="0"/>
              <a:t>’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5652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B. </a:t>
            </a:r>
            <a:r>
              <a:rPr lang="en-HK" dirty="0" err="1" smtClean="0"/>
              <a:t>MiCAR’s</a:t>
            </a:r>
            <a:r>
              <a:rPr lang="en-HK" dirty="0" smtClean="0"/>
              <a:t> </a:t>
            </a:r>
            <a:r>
              <a:rPr lang="en-HK" dirty="0" err="1" smtClean="0"/>
              <a:t>ToC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9552" y="1275606"/>
            <a:ext cx="8147248" cy="3024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Title</a:t>
            </a:r>
            <a:r>
              <a:rPr kumimoji="0" lang="fr-L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 I: </a:t>
            </a:r>
            <a:r>
              <a:rPr kumimoji="0" lang="fr-L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Subject</a:t>
            </a:r>
            <a:r>
              <a:rPr kumimoji="0" lang="fr-L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 </a:t>
            </a:r>
            <a:r>
              <a:rPr kumimoji="0" lang="fr-L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Matter</a:t>
            </a:r>
            <a:r>
              <a:rPr kumimoji="0" lang="fr-L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, Scope and </a:t>
            </a:r>
            <a:r>
              <a:rPr kumimoji="0" lang="fr-L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Definitions</a:t>
            </a:r>
            <a:endParaRPr kumimoji="0" lang="fr-L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LU" sz="1600" dirty="0" err="1" smtClean="0">
                <a:ea typeface="ＭＳ Ｐゴシック" charset="-128"/>
                <a:cs typeface="ＭＳ Ｐゴシック" charset="-128"/>
              </a:rPr>
              <a:t>Title</a:t>
            </a:r>
            <a:r>
              <a:rPr lang="fr-LU" sz="1600" dirty="0" smtClean="0">
                <a:ea typeface="ＭＳ Ｐゴシック" charset="-128"/>
                <a:cs typeface="ＭＳ Ｐゴシック" charset="-128"/>
              </a:rPr>
              <a:t> II: </a:t>
            </a:r>
            <a:r>
              <a:rPr lang="fr-LU" sz="1600" u="sng" dirty="0" smtClean="0">
                <a:ea typeface="ＭＳ Ｐゴシック" charset="-128"/>
                <a:cs typeface="ＭＳ Ｐゴシック" charset="-128"/>
              </a:rPr>
              <a:t>Crypto-</a:t>
            </a:r>
            <a:r>
              <a:rPr lang="fr-LU" sz="1600" u="sng" dirty="0" err="1" smtClean="0">
                <a:ea typeface="ＭＳ Ｐゴシック" charset="-128"/>
                <a:cs typeface="ＭＳ Ｐゴシック" charset="-128"/>
              </a:rPr>
              <a:t>Assets</a:t>
            </a:r>
            <a:r>
              <a:rPr lang="fr-LU" sz="1600" dirty="0" smtClean="0">
                <a:ea typeface="ＭＳ Ｐゴシック" charset="-128"/>
                <a:cs typeface="ＭＳ Ｐゴシック" charset="-128"/>
              </a:rPr>
              <a:t>, </a:t>
            </a:r>
            <a:r>
              <a:rPr lang="fr-LU" sz="1600" dirty="0" err="1" smtClean="0">
                <a:ea typeface="ＭＳ Ｐゴシック" charset="-128"/>
                <a:cs typeface="ＭＳ Ｐゴシック" charset="-128"/>
              </a:rPr>
              <a:t>other</a:t>
            </a:r>
            <a:r>
              <a:rPr lang="fr-LU" sz="16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fr-LU" sz="1600" dirty="0" err="1" smtClean="0">
                <a:ea typeface="ＭＳ Ｐゴシック" charset="-128"/>
                <a:cs typeface="ＭＳ Ｐゴシック" charset="-128"/>
              </a:rPr>
              <a:t>than</a:t>
            </a:r>
            <a:r>
              <a:rPr lang="fr-LU" sz="16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fr-LU" sz="1600" dirty="0" err="1" smtClean="0">
                <a:ea typeface="ＭＳ Ｐゴシック" charset="-128"/>
                <a:cs typeface="ＭＳ Ｐゴシック" charset="-128"/>
              </a:rPr>
              <a:t>asset-referenced</a:t>
            </a:r>
            <a:r>
              <a:rPr lang="fr-LU" sz="16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fr-LU" sz="1600" dirty="0" err="1" smtClean="0">
                <a:ea typeface="ＭＳ Ｐゴシック" charset="-128"/>
                <a:cs typeface="ＭＳ Ｐゴシック" charset="-128"/>
              </a:rPr>
              <a:t>tokens</a:t>
            </a:r>
            <a:r>
              <a:rPr lang="fr-LU" sz="1600" dirty="0" smtClean="0">
                <a:ea typeface="ＭＳ Ｐゴシック" charset="-128"/>
                <a:cs typeface="ＭＳ Ｐゴシック" charset="-128"/>
              </a:rPr>
              <a:t> or e-money </a:t>
            </a:r>
            <a:r>
              <a:rPr lang="fr-LU" sz="1600" dirty="0" err="1" smtClean="0">
                <a:ea typeface="ＭＳ Ｐゴシック" charset="-128"/>
                <a:cs typeface="ＭＳ Ｐゴシック" charset="-128"/>
              </a:rPr>
              <a:t>tokens</a:t>
            </a:r>
            <a:endParaRPr lang="fr-LU" sz="1600" dirty="0" smtClean="0">
              <a:ea typeface="ＭＳ Ｐゴシック" charset="-128"/>
              <a:cs typeface="ＭＳ Ｐゴシック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L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Title</a:t>
            </a:r>
            <a:r>
              <a:rPr kumimoji="0" lang="fr-L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 III: </a:t>
            </a:r>
            <a:r>
              <a:rPr kumimoji="0" lang="fr-LU" sz="16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Asset-referenced</a:t>
            </a:r>
            <a:r>
              <a:rPr kumimoji="0" lang="fr-LU" sz="1600" b="0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 </a:t>
            </a:r>
            <a:r>
              <a:rPr kumimoji="0" lang="fr-LU" sz="1600" b="0" i="0" u="sng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Tokens</a:t>
            </a:r>
            <a:endParaRPr kumimoji="0" lang="fr-LU" sz="16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LU" sz="1600" dirty="0" err="1" smtClean="0">
                <a:ea typeface="ＭＳ Ｐゴシック" charset="-128"/>
                <a:cs typeface="ＭＳ Ｐゴシック" charset="-128"/>
              </a:rPr>
              <a:t>Title</a:t>
            </a:r>
            <a:r>
              <a:rPr lang="fr-LU" sz="1600" dirty="0" smtClean="0">
                <a:ea typeface="ＭＳ Ｐゴシック" charset="-128"/>
                <a:cs typeface="ＭＳ Ｐゴシック" charset="-128"/>
              </a:rPr>
              <a:t> IV: </a:t>
            </a:r>
            <a:r>
              <a:rPr kumimoji="0" lang="fr-LU" sz="16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Electronic</a:t>
            </a:r>
            <a:r>
              <a:rPr kumimoji="0" lang="fr-LU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 Money</a:t>
            </a:r>
            <a:r>
              <a:rPr kumimoji="0" lang="fr-LU" sz="1600" b="0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 </a:t>
            </a:r>
            <a:r>
              <a:rPr kumimoji="0" lang="fr-LU" sz="1600" b="0" i="0" u="sng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Tokens</a:t>
            </a:r>
            <a:endParaRPr kumimoji="0" lang="fr-LU" sz="1600" b="0" i="0" u="sng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LU" sz="1600" dirty="0" err="1" smtClean="0">
                <a:ea typeface="ＭＳ Ｐゴシック" charset="-128"/>
                <a:cs typeface="ＭＳ Ｐゴシック" charset="-128"/>
              </a:rPr>
              <a:t>Title</a:t>
            </a:r>
            <a:r>
              <a:rPr lang="fr-LU" sz="1600" dirty="0" smtClean="0">
                <a:ea typeface="ＭＳ Ｐゴシック" charset="-128"/>
                <a:cs typeface="ＭＳ Ｐゴシック" charset="-128"/>
              </a:rPr>
              <a:t> V: Autorisation and operating conditions for </a:t>
            </a:r>
            <a:r>
              <a:rPr lang="fr-LU" sz="1600" u="sng" dirty="0" smtClean="0">
                <a:ea typeface="ＭＳ Ｐゴシック" charset="-128"/>
                <a:cs typeface="ＭＳ Ｐゴシック" charset="-128"/>
              </a:rPr>
              <a:t>Crypto-</a:t>
            </a:r>
            <a:r>
              <a:rPr lang="fr-LU" sz="1600" u="sng" dirty="0" err="1" smtClean="0">
                <a:ea typeface="ＭＳ Ｐゴシック" charset="-128"/>
                <a:cs typeface="ＭＳ Ｐゴシック" charset="-128"/>
              </a:rPr>
              <a:t>Asset</a:t>
            </a:r>
            <a:r>
              <a:rPr lang="fr-LU" sz="1600" u="sng" dirty="0" smtClean="0">
                <a:ea typeface="ＭＳ Ｐゴシック" charset="-128"/>
                <a:cs typeface="ＭＳ Ｐゴシック" charset="-128"/>
              </a:rPr>
              <a:t> Service providers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LU" sz="1600" dirty="0" err="1" smtClean="0">
                <a:ea typeface="ＭＳ Ｐゴシック" charset="-128"/>
                <a:cs typeface="ＭＳ Ｐゴシック" charset="-128"/>
              </a:rPr>
              <a:t>Title</a:t>
            </a:r>
            <a:r>
              <a:rPr lang="fr-LU" sz="1600" dirty="0" smtClean="0">
                <a:ea typeface="ＭＳ Ｐゴシック" charset="-128"/>
                <a:cs typeface="ＭＳ Ｐゴシック" charset="-128"/>
              </a:rPr>
              <a:t> VI: </a:t>
            </a:r>
            <a:r>
              <a:rPr lang="fr-LU" sz="1600" dirty="0" err="1" smtClean="0">
                <a:ea typeface="ＭＳ Ｐゴシック" charset="-128"/>
                <a:cs typeface="ＭＳ Ｐゴシック" charset="-128"/>
              </a:rPr>
              <a:t>Prevention</a:t>
            </a:r>
            <a:r>
              <a:rPr lang="fr-LU" sz="1600" dirty="0" smtClean="0">
                <a:ea typeface="ＭＳ Ｐゴシック" charset="-128"/>
                <a:cs typeface="ＭＳ Ｐゴシック" charset="-128"/>
              </a:rPr>
              <a:t> of </a:t>
            </a:r>
            <a:r>
              <a:rPr lang="fr-LU" sz="1600" dirty="0" err="1" smtClean="0">
                <a:ea typeface="ＭＳ Ｐゴシック" charset="-128"/>
                <a:cs typeface="ＭＳ Ｐゴシック" charset="-128"/>
              </a:rPr>
              <a:t>Market</a:t>
            </a:r>
            <a:r>
              <a:rPr lang="fr-LU" sz="1600" dirty="0" smtClean="0">
                <a:ea typeface="ＭＳ Ｐゴシック" charset="-128"/>
                <a:cs typeface="ＭＳ Ｐゴシック" charset="-128"/>
              </a:rPr>
              <a:t> Abuse </a:t>
            </a:r>
            <a:r>
              <a:rPr lang="fr-LU" sz="1600" dirty="0" err="1" smtClean="0">
                <a:ea typeface="ＭＳ Ｐゴシック" charset="-128"/>
                <a:cs typeface="ＭＳ Ｐゴシック" charset="-128"/>
              </a:rPr>
              <a:t>involving</a:t>
            </a:r>
            <a:r>
              <a:rPr lang="fr-LU" sz="1600" dirty="0" smtClean="0">
                <a:ea typeface="ＭＳ Ｐゴシック" charset="-128"/>
                <a:cs typeface="ＭＳ Ｐゴシック" charset="-128"/>
              </a:rPr>
              <a:t> crypto-</a:t>
            </a:r>
            <a:r>
              <a:rPr lang="fr-LU" sz="1600" dirty="0" err="1" smtClean="0">
                <a:ea typeface="ＭＳ Ｐゴシック" charset="-128"/>
                <a:cs typeface="ＭＳ Ｐゴシック" charset="-128"/>
              </a:rPr>
              <a:t>assets</a:t>
            </a:r>
            <a:endParaRPr lang="fr-LU" sz="1600" dirty="0" smtClean="0">
              <a:ea typeface="ＭＳ Ｐゴシック" charset="-128"/>
              <a:cs typeface="ＭＳ Ｐゴシック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LU" sz="1600" dirty="0" err="1" smtClean="0">
                <a:ea typeface="ＭＳ Ｐゴシック" charset="-128"/>
                <a:cs typeface="ＭＳ Ｐゴシック" charset="-128"/>
              </a:rPr>
              <a:t>Title</a:t>
            </a:r>
            <a:r>
              <a:rPr lang="fr-LU" sz="1600" dirty="0" smtClean="0">
                <a:ea typeface="ＭＳ Ｐゴシック" charset="-128"/>
                <a:cs typeface="ＭＳ Ｐゴシック" charset="-128"/>
              </a:rPr>
              <a:t> VII: </a:t>
            </a:r>
            <a:r>
              <a:rPr lang="fr-LU" sz="1600" dirty="0" err="1" smtClean="0">
                <a:ea typeface="ＭＳ Ｐゴシック" charset="-128"/>
                <a:cs typeface="ＭＳ Ｐゴシック" charset="-128"/>
              </a:rPr>
              <a:t>Competent</a:t>
            </a:r>
            <a:r>
              <a:rPr lang="fr-LU" sz="16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fr-LU" sz="1600" dirty="0" err="1" smtClean="0">
                <a:ea typeface="ＭＳ Ｐゴシック" charset="-128"/>
                <a:cs typeface="ＭＳ Ｐゴシック" charset="-128"/>
              </a:rPr>
              <a:t>Authorities</a:t>
            </a:r>
            <a:r>
              <a:rPr lang="fr-LU" sz="1600" dirty="0" smtClean="0">
                <a:ea typeface="ＭＳ Ｐゴシック" charset="-128"/>
                <a:cs typeface="ＭＳ Ｐゴシック" charset="-128"/>
              </a:rPr>
              <a:t>, the EBA and the ESMA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LU" sz="1600" dirty="0" err="1" smtClean="0">
                <a:ea typeface="ＭＳ Ｐゴシック" charset="-128"/>
                <a:cs typeface="ＭＳ Ｐゴシック" charset="-128"/>
              </a:rPr>
              <a:t>Title</a:t>
            </a:r>
            <a:r>
              <a:rPr lang="fr-LU" sz="1600" dirty="0" smtClean="0">
                <a:ea typeface="ＭＳ Ｐゴシック" charset="-128"/>
                <a:cs typeface="ＭＳ Ｐゴシック" charset="-128"/>
              </a:rPr>
              <a:t> VIII: </a:t>
            </a:r>
            <a:r>
              <a:rPr lang="fr-LU" sz="1600" dirty="0" err="1" smtClean="0">
                <a:ea typeface="ＭＳ Ｐゴシック" charset="-128"/>
                <a:cs typeface="ＭＳ Ｐゴシック" charset="-128"/>
              </a:rPr>
              <a:t>Delegate</a:t>
            </a:r>
            <a:r>
              <a:rPr lang="fr-LU" sz="16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fr-LU" sz="1600" dirty="0" err="1" smtClean="0">
                <a:ea typeface="ＭＳ Ｐゴシック" charset="-128"/>
                <a:cs typeface="ＭＳ Ｐゴシック" charset="-128"/>
              </a:rPr>
              <a:t>Acts</a:t>
            </a:r>
            <a:r>
              <a:rPr lang="fr-LU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fr-LU" sz="1600" dirty="0" smtClean="0">
                <a:ea typeface="ＭＳ Ｐゴシック" charset="-128"/>
                <a:cs typeface="ＭＳ Ｐゴシック" charset="-128"/>
              </a:rPr>
              <a:t>and </a:t>
            </a:r>
            <a:r>
              <a:rPr lang="fr-LU" sz="1600" dirty="0" err="1" smtClean="0">
                <a:ea typeface="ＭＳ Ｐゴシック" charset="-128"/>
                <a:cs typeface="ＭＳ Ｐゴシック" charset="-128"/>
              </a:rPr>
              <a:t>Implementing</a:t>
            </a:r>
            <a:r>
              <a:rPr lang="fr-LU" sz="16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fr-LU" sz="1600" dirty="0" err="1" smtClean="0">
                <a:ea typeface="ＭＳ Ｐゴシック" charset="-128"/>
                <a:cs typeface="ＭＳ Ｐゴシック" charset="-128"/>
              </a:rPr>
              <a:t>Acts</a:t>
            </a:r>
            <a:endParaRPr lang="fr-LU" sz="1600" dirty="0" smtClean="0">
              <a:ea typeface="ＭＳ Ｐゴシック" charset="-128"/>
              <a:cs typeface="ＭＳ Ｐゴシック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LU" sz="1600" dirty="0" err="1" smtClean="0">
                <a:ea typeface="ＭＳ Ｐゴシック" charset="-128"/>
                <a:cs typeface="ＭＳ Ｐゴシック" charset="-128"/>
              </a:rPr>
              <a:t>Title</a:t>
            </a:r>
            <a:r>
              <a:rPr lang="fr-LU" sz="1600" dirty="0" smtClean="0">
                <a:ea typeface="ＭＳ Ｐゴシック" charset="-128"/>
                <a:cs typeface="ＭＳ Ｐゴシック" charset="-128"/>
              </a:rPr>
              <a:t> IX: </a:t>
            </a:r>
            <a:r>
              <a:rPr lang="fr-LU" sz="1600" dirty="0" err="1" smtClean="0">
                <a:ea typeface="ＭＳ Ｐゴシック" charset="-128"/>
                <a:cs typeface="ＭＳ Ｐゴシック" charset="-128"/>
              </a:rPr>
              <a:t>Transitional</a:t>
            </a:r>
            <a:r>
              <a:rPr lang="fr-LU" sz="1600" dirty="0" smtClean="0">
                <a:ea typeface="ＭＳ Ｐゴシック" charset="-128"/>
                <a:cs typeface="ＭＳ Ｐゴシック" charset="-128"/>
              </a:rPr>
              <a:t> and Final </a:t>
            </a:r>
            <a:r>
              <a:rPr lang="fr-LU" sz="1600" dirty="0" err="1" smtClean="0">
                <a:ea typeface="ＭＳ Ｐゴシック" charset="-128"/>
                <a:cs typeface="ＭＳ Ｐゴシック" charset="-128"/>
              </a:rPr>
              <a:t>Rules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602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P-RUL-fdef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lt-LT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lt-LT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lt-LT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RUL_Template</Template>
  <TotalTime>3295</TotalTime>
  <Words>2588</Words>
  <Application>Microsoft Office PowerPoint</Application>
  <PresentationFormat>On-screen Show (16:9)</PresentationFormat>
  <Paragraphs>356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ＭＳ Ｐゴシック</vt:lpstr>
      <vt:lpstr>Arial</vt:lpstr>
      <vt:lpstr>Arial Narrow</vt:lpstr>
      <vt:lpstr>Calibri</vt:lpstr>
      <vt:lpstr>Symbol</vt:lpstr>
      <vt:lpstr>Wingdings</vt:lpstr>
      <vt:lpstr>PPP-RUL-fdef</vt:lpstr>
      <vt:lpstr>1_Custom Design</vt:lpstr>
      <vt:lpstr>PowerPoint Presentation</vt:lpstr>
      <vt:lpstr>Regulating GSC</vt:lpstr>
      <vt:lpstr>I. The Issue</vt:lpstr>
      <vt:lpstr>PowerPoint Presentation</vt:lpstr>
      <vt:lpstr>I. The Issue</vt:lpstr>
      <vt:lpstr>II. International Perspective</vt:lpstr>
      <vt:lpstr>III. The Draft MICAR</vt:lpstr>
      <vt:lpstr>PowerPoint Presentation</vt:lpstr>
      <vt:lpstr>B. MiCAR’s ToC</vt:lpstr>
      <vt:lpstr>Definitions</vt:lpstr>
      <vt:lpstr>Definitions</vt:lpstr>
      <vt:lpstr>Definitions</vt:lpstr>
      <vt:lpstr>Title II: Crypto-Assets, other than asset-referenced tokens or e-money tokens</vt:lpstr>
      <vt:lpstr>Title III: Asset-referenced Tokens (GSC)</vt:lpstr>
      <vt:lpstr>Title III: Asset-referenced Tokens</vt:lpstr>
      <vt:lpstr>Title III: Asset-referenced Tokens</vt:lpstr>
      <vt:lpstr>Title III: Asset-referenced Tokens</vt:lpstr>
      <vt:lpstr>Crypto-Asset Services a Authorized Activities</vt:lpstr>
      <vt:lpstr>C. Regulation of Significant ART Issuers [GSC]</vt:lpstr>
      <vt:lpstr>Title III: Asset-referenced Tokens</vt:lpstr>
      <vt:lpstr>Title IV: Electronic Money Tokens</vt:lpstr>
      <vt:lpstr>Third Country Dimension</vt:lpstr>
      <vt:lpstr>IV. Three Comments</vt:lpstr>
      <vt:lpstr>1. Definition: Crypto-Asset </vt:lpstr>
      <vt:lpstr>2. System of Law etc.</vt:lpstr>
      <vt:lpstr>3. MiCAR vs CBDCs</vt:lpstr>
      <vt:lpstr>First level CBDC model</vt:lpstr>
      <vt:lpstr>Second level CBDC model</vt:lpstr>
      <vt:lpstr>Two layer CBDC model</vt:lpstr>
      <vt:lpstr>V. Conclusion &amp; Takeaways</vt:lpstr>
      <vt:lpstr>Thanks!</vt:lpstr>
      <vt:lpstr>Readings on FinTech</vt:lpstr>
    </vt:vector>
  </TitlesOfParts>
  <Company>université du Luxembourg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Inclusive Finance –  A Legal Perspective</dc:title>
  <dc:creator>Dirk Zetzsche</dc:creator>
  <cp:lastModifiedBy>Dirk Andreas ZETZSCHE</cp:lastModifiedBy>
  <cp:revision>419</cp:revision>
  <dcterms:created xsi:type="dcterms:W3CDTF">2016-09-26T15:33:57Z</dcterms:created>
  <dcterms:modified xsi:type="dcterms:W3CDTF">2020-10-27T14:49:01Z</dcterms:modified>
</cp:coreProperties>
</file>