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1" r:id="rId1"/>
  </p:sldMasterIdLst>
  <p:notesMasterIdLst>
    <p:notesMasterId r:id="rId12"/>
  </p:notesMasterIdLst>
  <p:sldIdLst>
    <p:sldId id="256" r:id="rId2"/>
    <p:sldId id="257" r:id="rId3"/>
    <p:sldId id="315" r:id="rId4"/>
    <p:sldId id="313" r:id="rId5"/>
    <p:sldId id="318" r:id="rId6"/>
    <p:sldId id="319" r:id="rId7"/>
    <p:sldId id="295" r:id="rId8"/>
    <p:sldId id="330" r:id="rId9"/>
    <p:sldId id="332" r:id="rId10"/>
    <p:sldId id="33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49"/>
  </p:normalViewPr>
  <p:slideViewPr>
    <p:cSldViewPr snapToGrid="0" snapToObjects="1">
      <p:cViewPr varScale="1">
        <p:scale>
          <a:sx n="109" d="100"/>
          <a:sy n="109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7:36:18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24575,'11'24'0,"0"-3"0,0-5 0,0 2 0,6 4 0,-4 8 0,8-6 0,-2 11 0,5-4 0,-5 5 0,4 1 0,-4-1 0,6 8 0,0 0 0,1 8 0,6 1 0,-4 6 0,6 11 0,0 8-763,-3 8 763,-10-39 0,0 1 0,-2 0 0,0 1 0,3 8 0,2 0 0,2-2 0,1 0-813,2 12 1,0 0 812,2-1 0,2 0 0,5 9 0,-1 1 0,-3-1 0,0-1 0,4 2 0,-1-1 0,-4-6 0,-1 1 0,1 8 0,1 0 0,-2-8 0,0 1 0,-1 8 0,-2 1-1053,4-1 1,0 1 1052,-3 5 0,1 2 0,3 0 0,1 1 0,0 3 0,0 1 0,-1-5 0,1-2 0,3-3 0,0 0 0,-2 3 0,-1 0 0,2-7 0,1-2 0,0 0 0,-1-1-662,-4-6 0,0-1 662,3-3 0,0-1 0,-4-5 0,-1 1-90,-4-2 1,1-1 89,2-6 0,0-1 0,-3-1 0,-1-1 1155,20 32-1155,-4-2 0,-16-24 2059,-1-3-2059,-7-26 1598,-6-3-1598,-7-21 993,-5-2-993,0-10 191,0 0-191,0 0 0,0 0 0,0 0 0,0 1 0,0-1 0,0 0 0,0 0 0,0 0 0,5 5 0,12 1 0,-3 0 0,20 4 0,-9-4 0,11 5 0,8 0 0,1-5 0,0 3 0,4-4 0,-10 6 0,11-5 0,-5 3 0,0-4 0,-8 6 0,-8 0 0,-6 0 0,0 0 0,0 0 0,0 0 0,0 0 0,0 0 0,6 0 0,-5 0 0,5 0 0,0 0 0,2 0 0,-1 0 0,-1 0 0,0 0 0,-4 0 0,4 0 0,-12 0 0,5 0 0,-10 0 0,10 0 0,-5 0 0,6 0 0,0 0 0,6 0 0,2 0 0,5-5 0,1 3 0,15-3 0,-4 5 0,6 0 0,-10 0 0,-1 0 0,-5 0 0,5 0 0,-6 0 0,-1 0 0,1 0 0,-6 0 0,-2 0 0,-6 0 0,6 0 0,-5 0 0,11 0 0,-4 0 0,5 0 0,1 0 0,6 0 0,-5 0 0,5 0 0,1 0 0,-6 0 0,22 0 0,-25 0 0,17 0 0,-28 0 0,11 0 0,-4 0 0,5 0 0,1 0 0,0 0 0,6 0 0,-5 0 0,12 0 0,-12 0 0,6 0 0,-8 0 0,7 0 0,-4 0 0,4 0 0,-7-5 0,1 3 0,-6-3 0,-2 5 0,-12 0 0,5 0 0,5 0 0,-1 0 0,2 0 0,-7 0 0,-3 0 0,5 0 0,0 0 0,0 0 0,0 0 0,0 0 0,0 0 0,0 0 0,0 0 0,6 0 0,-5-5 0,5 3 0,-11-3 0,3 5 0,-9 0 0,10 0 0,-4 0 0,-1 0 0,5 0 0,-10 0 0,14-5 0,-7 4 0,3-4 0,0 5 0,-10 0 0,9 0 0,-8 0 0,-7-5 0,-7 4 0,-10-9 0,0 9 0,0-9 0,-5 9 0,-2-9 0,-5-2 0,6 5 0,-5-9 0,10 10 0,-10-5 0,4 5 0,-5-5 0,5 5 0,-9-6 0,7 1 0,-9-1 0,0 0 0,-2-5 0,1 4 0,-5-5 0,10 6 0,-10 6 0,16-4 0,-4 9 0,12-4 0,10 5 0,8 5 0,5 1 0,9 0 0,-9 4 0,10-4 0,-10 0 0,16 10 0,-9-8 0,16 9 0,-11-5 0,11 0 0,-10-1 0,4 1 0,0 0 0,-5-6 0,5 4 0,-6-3 0,0 4 0,0 1 0,-5-1 0,4 0 0,-10 0 0,4-5 0,-5 4 0,-1-9 0,1 4 0,0-1 0,-1-2 0,1 7 0,0-8 0,0 9 0,-1-9 0,1 9 0,0-9 0,0 4 0,-5-1 0,-2 2 0,-8 0 0,2 4 0,-7-4 0,3 0 0,-5 3 0,0 3 0,-6 0 0,4 10 0,-8-4 0,3-1 0,0 5 0,-4-9 0,9 9 0,-3-10 0,4 4 0,1-5 0,1 0 0,4-1 0,-4-4 0,4 4 0,0-4 0,-4 5 0,4-1 0,-5 1 0,0-5 0,5 4 0,2-5 0,-1 1 0,3 4 0,-7-9 0,8 9 0,-9-9 0,9 8 0,-9-3 0,4 5 0,-5 0 0,0 0 0,-5 0 0,-2 0 0,0 5 0,-4-3 0,5 4 0,-7-1 0,7-8 0,0 7 0,11-9 0,-3 0 0,8-2 0,-4-4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7:36:02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24575,'10'10'0,"1"1"0,-5 0 0,4 0 0,-4-1 0,4 1 0,1 0 0,0 5 0,0-4 0,0 4 0,0-5 0,-1 0 0,1 0 0,0-1 0,0 1 0,-1 0 0,1 5 0,0-4 0,0 4 0,0-5 0,5 0 0,-4 0 0,4 0 0,-5 0 0,0-1 0,0 1 0,0 5 0,5-3 0,-3 8 0,8-8 0,-8 9 0,3-10 0,1 10 0,0-5 0,1 1 0,3 3 0,-3-3 0,0 5 0,3-5 0,-8 3 0,9-3 0,-10 0 0,10 3 0,-10-9 0,10 10 0,5 6 0,-1-3 0,2 9 0,-6-12 0,-5 1 0,6 0 0,0 0 0,-5 0 0,4 0 0,-4 6 0,11-4 0,-3 5 0,3-7 0,-6 0 0,-1 0 0,1 0 0,0 0 0,0 0 0,0 0 0,0 0 0,0 0 0,0 0 0,11 16 0,-8-12 0,7 12 0,-9-10 0,-1-4 0,1 4 0,-1-6 0,0 0 0,0 0 0,0 6 0,0-5 0,2 11 0,-2-10 0,1 10 0,-1-11 0,8 12 0,-12-11 0,16 6 0,-15-2 0,9-4 0,-5 4 0,-1 0 0,0-5 0,1 11 0,0-10 0,-1 4 0,0-6 0,-5 0 0,14 16 0,-11-12 0,13 12 0,-16-16 0,3-5 0,-8 4 0,9-4 0,-5 5 0,6 0 0,1 6 0,0 1 0,6 8 0,-4-2 0,13 10 0,-7-6 0,9 12 0,5-4 0,-11 5 0,17 1 0,-17-1 0,12 2 0,-7-8 0,0-1 0,0 0 0,9 4 0,-14-3 0,5-5 0,-16-13 0,0 0 0,-1-5 0,0 5 0,-5-6 0,4-5 0,-4 4 0,-1-4 0,0-1 0,-1 5 0,-4-10 0,5 9 0,-6-8 0,0 3 0,5 0 0,-4-4 0,4 4 0,0 5 0,-4-8 0,4 8 0,-10-10 0,3-5 0,-3 4 0,0-4 0,4 0 0,-9 3 0,8-8 0,3 4 0,0-5 0,9 0 0,-8 0 0,8 0 0,-9 0 0,10 0 0,-10-5 0,10 4 0,-10-4 0,4 5 0,-5 0 0,-1 0 0,1 0 0,0 0 0,5 0 0,-4-5 0,4 4 0,0-4 0,2 5 0,5 0 0,0 0 0,-6 0 0,5 0 0,-10 0 0,4 0 0,-5 0 0,5 0 0,8 0 0,6 0 0,14 0 0,1 0 0,6 0 0,-6 0 0,5 0 0,-18 0 0,10 0 0,-23 0 0,3 0 0,-16-5 0,-6-1 0,-1-4 0,-4-1 0,0 0 0,4-5 0,-9 8 0,9-12 0,-8 17 0,7-12 0,-2 9 0,-1 0 0,3-4 0,-2 4 0,-1 0 0,4-4 0,-9 4 0,9-4 0,-9-1 0,9 0 0,-9 5 0,9-4 0,-9 4 0,9-5 0,-9 0 0,9 0 0,-8 5 0,3-3 0,0 3 0,-4-5 0,9 0 0,-9 0 0,4 0 0,0 0 0,-4 5 0,9-3 0,-9 7 0,9-7 0,-9 3 0,9 4 0,-4 4 0,10 3 0,-4 5 0,4-4 0,0 5 0,-4-1 0,9 1 0,-9 0 0,8 0 0,-3-1 0,0 1 0,4 0 0,-4 0 0,0-1 0,3-4 0,-7 4 0,2-4 0,1 0 0,-4 3 0,9-3 0,-9 5 0,9-5 0,-9 4 0,8-4 0,-7 4 0,7 1 0,-3 0 0,0-1 0,4 1 0,-5 0 0,1 0 0,-1-1 0,0-4 0,1 4 0,0-4 0,3 0 0,-7 3 0,2-3 0,1 0 0,-4 4 0,9-4 0,-4 5 0,0-1 0,3-4 0,-7 4 0,2-4 0,1 0 0,-4 3 0,4-3 0,-10 5 0,-1-5 0,-5 4 0,1-5 0,-1 6 0,-6 0 0,0 0 0,-1 0 0,-4 1 0,15-1 0,-14 0 0,14 0 0,-9 0 0,5 0 0,0-1 0,0 1 0,0 0 0,0-5 0,0 3 0,0-3 0,1 5 0,-1 0 0,0-1 0,0 1 0,0-5 0,0 4 0,0-4 0,0 4 0,1 1 0,-1 0 0,0 0 0,0-1 0,0 1 0,0 0 0,0 0 0,1-5 0,3 3 0,-2-8 0,8 9 0,-9-9 0,9 4 0,-4-5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1F613-1D38-1043-97B1-FB8975773BAA}" type="datetimeFigureOut">
              <a:rPr lang="it-IT" smtClean="0"/>
              <a:t>27/10/20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37578-BF47-A142-B984-E3C9811401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17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B817-C60C-BA40-BE9E-25808FC7DBA5}" type="datetime1">
              <a:rPr lang="it-IT" smtClean="0"/>
              <a:t>27/10/20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69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5D05-3350-5B4D-86B9-B0867F2C6169}" type="datetime1">
              <a:rPr lang="it-IT" smtClean="0"/>
              <a:t>27/10/20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1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4E4C9-39DA-EF48-AEA8-3D86AB3E361E}" type="datetime1">
              <a:rPr lang="it-IT" smtClean="0"/>
              <a:t>27/10/20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53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B3CB-4609-D34C-8BE9-5CCB5F10C48C}" type="datetime1">
              <a:rPr lang="it-IT" smtClean="0"/>
              <a:t>27/10/20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7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B43A61E-EDEF-2148-94C7-68B0AE720A9C}" type="datetime1">
              <a:rPr lang="it-IT" smtClean="0"/>
              <a:t>27/10/20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5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453-C5AF-3147-9087-76970A55231D}" type="datetime1">
              <a:rPr lang="it-IT" smtClean="0"/>
              <a:t>27/10/20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0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1419-A155-C046-87FD-1371AA4858B6}" type="datetime1">
              <a:rPr lang="it-IT" smtClean="0"/>
              <a:t>27/10/20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F738-584F-5A46-87A2-E414523C3AF4}" type="datetime1">
              <a:rPr lang="it-IT" smtClean="0"/>
              <a:t>27/10/20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2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BC74-2B5E-F340-8C8E-CE29732E1B70}" type="datetime1">
              <a:rPr lang="it-IT" smtClean="0"/>
              <a:t>27/10/20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06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D2C6-5C7F-BF43-BABF-552DF70F652B}" type="datetime1">
              <a:rPr lang="it-IT" smtClean="0"/>
              <a:t>27/10/20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68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4F52-DDF7-4246-94EB-C64AE8AAF44A}" type="datetime1">
              <a:rPr lang="it-IT" smtClean="0"/>
              <a:t>27/10/20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23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1FA3B9E-21BB-5343-9E42-ED060BCBE91D}" type="datetime1">
              <a:rPr lang="it-IT" smtClean="0"/>
              <a:t>27/10/20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8EBE09A-752A-8543-9479-A1F2023B67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46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7D022C-3C9D-5F44-9355-E08201595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Autofit/>
          </a:bodyPr>
          <a:lstStyle/>
          <a:p>
            <a:r>
              <a:rPr lang="it-IT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Framing</a:t>
            </a:r>
            <a:r>
              <a:rPr lang="it-IT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cryptos</a:t>
            </a:r>
            <a:r>
              <a:rPr lang="it-IT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capital </a:t>
            </a:r>
            <a:r>
              <a:rPr lang="it-IT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markets</a:t>
            </a:r>
            <a:r>
              <a:rPr lang="it-IT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legislation</a:t>
            </a:r>
            <a:r>
              <a:rPr lang="it-IT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THE </a:t>
            </a:r>
            <a:r>
              <a:rPr lang="it-IT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MiCAR</a:t>
            </a:r>
            <a:r>
              <a:rPr lang="it-IT" sz="4000">
                <a:solidFill>
                  <a:schemeClr val="tx1">
                    <a:lumMod val="50000"/>
                    <a:lumOff val="50000"/>
                  </a:schemeClr>
                </a:solidFill>
              </a:rPr>
              <a:t> PROPOSAL</a:t>
            </a:r>
            <a:endParaRPr lang="it-IT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B0EBA4-C699-4D41-A92E-974A44332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027" y="4200522"/>
            <a:ext cx="8520218" cy="1832143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FFFF"/>
              </a:solidFill>
            </a:endParaRPr>
          </a:p>
          <a:p>
            <a:r>
              <a:rPr lang="it-IT" dirty="0"/>
              <a:t>Filippo Annunziata</a:t>
            </a:r>
          </a:p>
          <a:p>
            <a:pPr fontAlgn="base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532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02C69C-5CD9-5947-92B9-8D80EEC7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24C06F-F85B-F848-A000-69C0FF1F1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603" y="484632"/>
            <a:ext cx="9356941" cy="5788152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749685-EA61-A740-BBEF-E84CF82A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10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C7DA7DFA-1551-8345-89FA-54F78C58FB43}"/>
                  </a:ext>
                </a:extLst>
              </p14:cNvPr>
              <p14:cNvContentPartPr/>
              <p14:nvPr/>
            </p14:nvContentPartPr>
            <p14:xfrm>
              <a:off x="989689" y="2969339"/>
              <a:ext cx="1431720" cy="14025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C7DA7DFA-1551-8345-89FA-54F78C58FB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049" y="2960699"/>
                <a:ext cx="1449360" cy="14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1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D31B9-0D64-0D45-9E95-1A1487EB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E5C160-E205-BF43-AAB1-A6839F59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endParaRPr lang="it-IT" i="1" u="sng" dirty="0"/>
          </a:p>
          <a:p>
            <a:r>
              <a:rPr lang="it-IT" dirty="0"/>
              <a:t>CRIPTO-ASSETS:</a:t>
            </a:r>
          </a:p>
          <a:p>
            <a:endParaRPr lang="it-IT" dirty="0"/>
          </a:p>
          <a:p>
            <a:r>
              <a:rPr lang="it-IT" dirty="0"/>
              <a:t>CRYPTO CURRENCIES (more </a:t>
            </a:r>
            <a:r>
              <a:rPr lang="it-IT" dirty="0" err="1"/>
              <a:t>than</a:t>
            </a:r>
            <a:r>
              <a:rPr lang="it-IT" dirty="0"/>
              <a:t> 2.000 –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Advice</a:t>
            </a:r>
            <a:r>
              <a:rPr lang="it-IT" dirty="0"/>
              <a:t> </a:t>
            </a:r>
            <a:r>
              <a:rPr lang="it-IT" dirty="0" err="1"/>
              <a:t>Esma</a:t>
            </a:r>
            <a:r>
              <a:rPr lang="it-IT" dirty="0"/>
              <a:t>, 9.1.2019)</a:t>
            </a:r>
          </a:p>
          <a:p>
            <a:r>
              <a:rPr lang="it-IT" dirty="0"/>
              <a:t>TOKENS (</a:t>
            </a:r>
            <a:r>
              <a:rPr lang="it-IT" dirty="0" err="1"/>
              <a:t>ICOs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3A0A97-DDC1-8C43-93D4-D233EA46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5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4A2BD-B3B8-C54E-B5CB-0D68B596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55ADB0F-2AA6-4940-ADE8-936AFD3E0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417" y="707984"/>
            <a:ext cx="7789165" cy="55648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33F465-DB3C-5D4B-8D83-8D6CE027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760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95A5DA-F772-0247-85F5-A3F86C4A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0A75FA-65BF-5D44-A1F8-C30BEA753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PAYMENT TOKENS: </a:t>
            </a:r>
            <a:r>
              <a:rPr lang="it-IT" dirty="0" err="1"/>
              <a:t>outside</a:t>
            </a:r>
            <a:r>
              <a:rPr lang="it-IT" dirty="0"/>
              <a:t> capital </a:t>
            </a:r>
            <a:r>
              <a:rPr lang="it-IT" dirty="0" err="1"/>
              <a:t>markets</a:t>
            </a:r>
            <a:r>
              <a:rPr lang="it-IT" dirty="0"/>
              <a:t> </a:t>
            </a:r>
            <a:r>
              <a:rPr lang="it-IT" dirty="0" err="1"/>
              <a:t>regulation</a:t>
            </a:r>
            <a:endParaRPr lang="it-IT" dirty="0"/>
          </a:p>
          <a:p>
            <a:r>
              <a:rPr lang="it-IT" dirty="0"/>
              <a:t>UTILITY TOKENS: </a:t>
            </a:r>
            <a:r>
              <a:rPr lang="it-IT" dirty="0" err="1"/>
              <a:t>outside</a:t>
            </a:r>
            <a:r>
              <a:rPr lang="it-IT" dirty="0"/>
              <a:t> capital </a:t>
            </a:r>
            <a:r>
              <a:rPr lang="it-IT" dirty="0" err="1"/>
              <a:t>markets</a:t>
            </a:r>
            <a:r>
              <a:rPr lang="it-IT" dirty="0"/>
              <a:t> </a:t>
            </a:r>
            <a:r>
              <a:rPr lang="it-IT" dirty="0" err="1"/>
              <a:t>regulation</a:t>
            </a:r>
            <a:r>
              <a:rPr lang="it-IT" dirty="0"/>
              <a:t>  </a:t>
            </a:r>
          </a:p>
          <a:p>
            <a:r>
              <a:rPr lang="it-IT" dirty="0"/>
              <a:t>ASSET TOKENS: </a:t>
            </a:r>
            <a:r>
              <a:rPr lang="it-IT" dirty="0" err="1"/>
              <a:t>if</a:t>
            </a:r>
            <a:r>
              <a:rPr lang="it-IT" dirty="0"/>
              <a:t> financial </a:t>
            </a:r>
            <a:r>
              <a:rPr lang="it-IT" dirty="0" err="1"/>
              <a:t>instruments</a:t>
            </a:r>
            <a:r>
              <a:rPr lang="it-IT" dirty="0"/>
              <a:t>, </a:t>
            </a:r>
            <a:r>
              <a:rPr lang="it-IT" dirty="0" err="1"/>
              <a:t>included</a:t>
            </a:r>
            <a:r>
              <a:rPr lang="it-IT" dirty="0"/>
              <a:t> in the scope of </a:t>
            </a:r>
            <a:r>
              <a:rPr lang="it-IT" dirty="0" err="1"/>
              <a:t>MiFID</a:t>
            </a:r>
            <a:r>
              <a:rPr lang="it-IT" dirty="0"/>
              <a:t> and </a:t>
            </a:r>
            <a:r>
              <a:rPr lang="it-IT" dirty="0" err="1"/>
              <a:t>prospectus</a:t>
            </a:r>
            <a:r>
              <a:rPr lang="it-IT" dirty="0"/>
              <a:t>  </a:t>
            </a:r>
          </a:p>
          <a:p>
            <a:endParaRPr lang="it-IT" dirty="0"/>
          </a:p>
          <a:p>
            <a:r>
              <a:rPr lang="it-IT" sz="2400" dirty="0" err="1">
                <a:solidFill>
                  <a:srgbClr val="FF0000"/>
                </a:solidFill>
              </a:rPr>
              <a:t>Other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categories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may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exist</a:t>
            </a:r>
            <a:r>
              <a:rPr lang="it-IT" sz="2400" dirty="0">
                <a:solidFill>
                  <a:srgbClr val="FF0000"/>
                </a:solidFill>
              </a:rPr>
              <a:t> under </a:t>
            </a:r>
            <a:r>
              <a:rPr lang="it-IT" sz="2400" dirty="0" err="1">
                <a:solidFill>
                  <a:srgbClr val="FF0000"/>
                </a:solidFill>
              </a:rPr>
              <a:t>national</a:t>
            </a:r>
            <a:r>
              <a:rPr lang="it-IT" sz="2400" dirty="0">
                <a:solidFill>
                  <a:srgbClr val="FF0000"/>
                </a:solidFill>
              </a:rPr>
              <a:t> law (ITALY – FINANCIAL PRODCT; USA «</a:t>
            </a:r>
            <a:r>
              <a:rPr lang="it-IT" sz="2400" dirty="0" err="1">
                <a:solidFill>
                  <a:srgbClr val="FF0000"/>
                </a:solidFill>
              </a:rPr>
              <a:t>Howey</a:t>
            </a:r>
            <a:r>
              <a:rPr lang="it-IT" sz="2400" dirty="0">
                <a:solidFill>
                  <a:srgbClr val="FF0000"/>
                </a:solidFill>
              </a:rPr>
              <a:t> test»)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85D2DD-9921-C94E-8C99-BE27C248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1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5">
            <a:extLst>
              <a:ext uri="{FF2B5EF4-FFF2-40B4-BE49-F238E27FC236}">
                <a16:creationId xmlns:a16="http://schemas.microsoft.com/office/drawing/2014/main" id="{807AAE72-93FC-7B4A-A85D-90D2C513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519" y="505224"/>
            <a:ext cx="1415324" cy="306016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5B84087-B1FE-534F-8E0B-78759BD0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it-IT" dirty="0" err="1"/>
              <a:t>Platforms</a:t>
            </a:r>
            <a:endParaRPr lang="it-IT" dirty="0"/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DA49195-5C06-5C46-8A82-6A1E836A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156" y="505223"/>
            <a:ext cx="1415324" cy="306016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CAA585A-9DCE-45F9-AF51-F31B2C84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BUY and SELL BTC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C1DFEB-5E72-9248-80D0-0B9BFFA5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EBE09A-752A-8543-9479-A1F2023B6767}" type="slidenum">
              <a:rPr lang="it-IT" smtClean="0"/>
              <a:pPr>
                <a:spcAft>
                  <a:spcPts val="600"/>
                </a:spcAft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7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ABA01-0C62-5F43-AE73-406B7C17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LITECOIN	</a:t>
            </a:r>
          </a:p>
        </p:txBody>
      </p:sp>
      <p:pic>
        <p:nvPicPr>
          <p:cNvPr id="13" name="Segnaposto contenuto 5">
            <a:extLst>
              <a:ext uri="{FF2B5EF4-FFF2-40B4-BE49-F238E27FC236}">
                <a16:creationId xmlns:a16="http://schemas.microsoft.com/office/drawing/2014/main" id="{F6AB7825-C5BE-3142-8629-EFFD5B1C6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51" r="3" b="24742"/>
          <a:stretch/>
        </p:blipFill>
        <p:spPr>
          <a:xfrm>
            <a:off x="1323755" y="400724"/>
            <a:ext cx="2567318" cy="3228429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9DF257-DC61-4347-BC16-6722BDC4E5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92" r="3" b="30950"/>
          <a:stretch/>
        </p:blipFill>
        <p:spPr>
          <a:xfrm>
            <a:off x="4814422" y="507404"/>
            <a:ext cx="2626745" cy="3121750"/>
          </a:xfrm>
          <a:prstGeom prst="rect">
            <a:avLst/>
          </a:prstGeom>
        </p:spPr>
      </p:pic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463CF5-B7CE-BF46-931B-7F027D437A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60" r="2" b="22583"/>
          <a:stretch/>
        </p:blipFill>
        <p:spPr>
          <a:xfrm>
            <a:off x="8379870" y="400724"/>
            <a:ext cx="2523914" cy="322843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4637F79-ADC9-4C8E-BBB3-BE0CCF6C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information</a:t>
            </a:r>
          </a:p>
          <a:p>
            <a:r>
              <a:rPr lang="en-US" sz="1800" dirty="0"/>
              <a:t>trading</a:t>
            </a:r>
          </a:p>
          <a:p>
            <a:r>
              <a:rPr lang="en-US" sz="1800" dirty="0" err="1"/>
              <a:t>centralised</a:t>
            </a:r>
            <a:r>
              <a:rPr lang="en-US" sz="1800" dirty="0"/>
              <a:t>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B8AAB3-3020-F54A-9304-5D031FBC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EBE09A-752A-8543-9479-A1F2023B6767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18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46140-D651-834C-A6F6-E4B8D8AB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2B28C8-DC9A-BA40-9AD8-45613280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UTILITY TOKENS AS WELL   </a:t>
            </a:r>
            <a:r>
              <a:rPr lang="it-IT" dirty="0" err="1"/>
              <a:t>might</a:t>
            </a:r>
            <a:r>
              <a:rPr lang="it-IT" dirty="0"/>
              <a:t>  be Financial </a:t>
            </a:r>
            <a:r>
              <a:rPr lang="it-IT" dirty="0" err="1"/>
              <a:t>instruments</a:t>
            </a:r>
            <a:r>
              <a:rPr lang="it-IT" dirty="0"/>
              <a:t> </a:t>
            </a:r>
            <a:r>
              <a:rPr lang="it-IT" dirty="0" err="1"/>
              <a:t>falling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scope of MiFID) if </a:t>
            </a:r>
            <a:r>
              <a:rPr lang="it-IT" dirty="0" err="1"/>
              <a:t>they</a:t>
            </a:r>
            <a:r>
              <a:rPr lang="it-IT" dirty="0"/>
              <a:t> are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Traded</a:t>
            </a:r>
            <a:r>
              <a:rPr lang="it-IT" dirty="0"/>
              <a:t> on a </a:t>
            </a:r>
            <a:r>
              <a:rPr lang="it-IT" dirty="0" err="1"/>
              <a:t>MiFID</a:t>
            </a:r>
            <a:r>
              <a:rPr lang="it-IT" dirty="0"/>
              <a:t> trading </a:t>
            </a:r>
            <a:r>
              <a:rPr lang="it-IT" dirty="0" err="1"/>
              <a:t>venue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AND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Qualify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derivatives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63B469-798E-3E4F-9B16-77E1A764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9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0C8AF9-A115-BC4B-B946-9140A7CFE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658" y="1365472"/>
            <a:ext cx="8233853" cy="3564636"/>
          </a:xfrm>
        </p:spPr>
        <p:txBody>
          <a:bodyPr anchor="ctr">
            <a:normAutofit/>
          </a:bodyPr>
          <a:lstStyle/>
          <a:p>
            <a:pPr algn="l"/>
            <a:r>
              <a:rPr lang="en-GB" sz="4200" dirty="0"/>
              <a:t>Proposal for a </a:t>
            </a:r>
            <a:br>
              <a:rPr lang="en-GB" sz="4200" dirty="0"/>
            </a:br>
            <a:r>
              <a:rPr lang="en-GB" sz="4200" dirty="0"/>
              <a:t>Regulation of the European Parliament and of the Council on Markets in Crypto-assets (</a:t>
            </a:r>
            <a:r>
              <a:rPr lang="en-GB" sz="4200" dirty="0" err="1"/>
              <a:t>MiCA</a:t>
            </a:r>
            <a:r>
              <a:rPr lang="en-GB" sz="4200" dirty="0"/>
              <a:t>) </a:t>
            </a:r>
            <a:br>
              <a:rPr lang="en-GB" sz="4200" dirty="0"/>
            </a:br>
            <a:br>
              <a:rPr lang="en-GB" sz="4200" dirty="0"/>
            </a:b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253549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B1A3C-F50C-BE45-8849-AA3CE532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C637AA1-4DC6-644B-93D3-1ED08AE9D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16" y="0"/>
            <a:ext cx="8961120" cy="6272784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EFF682-1480-604B-B9D8-24907411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E09A-752A-8543-9479-A1F2023B6767}" type="slidenum">
              <a:rPr lang="it-IT" smtClean="0"/>
              <a:t>9</a:t>
            </a:fld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85B7EA50-FF92-7D49-8400-D56D3B983F42}"/>
                  </a:ext>
                </a:extLst>
              </p14:cNvPr>
              <p14:cNvContentPartPr/>
              <p14:nvPr/>
            </p14:nvContentPartPr>
            <p14:xfrm>
              <a:off x="506569" y="1158179"/>
              <a:ext cx="2236320" cy="194724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85B7EA50-FF92-7D49-8400-D56D3B983F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29" y="1149179"/>
                <a:ext cx="2253960" cy="19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94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147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Legno</vt:lpstr>
      <vt:lpstr>Framing cryptos in capital markets legislation – THE MiCAR PROPOSAL</vt:lpstr>
      <vt:lpstr>Presentazione standard di PowerPoint</vt:lpstr>
      <vt:lpstr>Presentazione standard di PowerPoint</vt:lpstr>
      <vt:lpstr>Presentazione standard di PowerPoint</vt:lpstr>
      <vt:lpstr>Platforms</vt:lpstr>
      <vt:lpstr>LITECOIN </vt:lpstr>
      <vt:lpstr>Presentazione standard di PowerPoint</vt:lpstr>
      <vt:lpstr>Proposal for a  Regulation of the European Parliament and of the Council on Markets in Crypto-assets (MiCA)   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SPEAK, IF YOU CAN: WHAT ARE YOU? </dc:title>
  <dc:creator>Filippo Annunziata</dc:creator>
  <cp:lastModifiedBy>Filippo Annunziata</cp:lastModifiedBy>
  <cp:revision>16</cp:revision>
  <dcterms:created xsi:type="dcterms:W3CDTF">2019-05-24T09:59:00Z</dcterms:created>
  <dcterms:modified xsi:type="dcterms:W3CDTF">2020-10-27T11:19:53Z</dcterms:modified>
</cp:coreProperties>
</file>