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66" r:id="rId5"/>
    <p:sldId id="289" r:id="rId6"/>
    <p:sldId id="305" r:id="rId7"/>
    <p:sldId id="280" r:id="rId8"/>
    <p:sldId id="290" r:id="rId9"/>
    <p:sldId id="291" r:id="rId10"/>
    <p:sldId id="295" r:id="rId11"/>
    <p:sldId id="306" r:id="rId12"/>
    <p:sldId id="296" r:id="rId13"/>
    <p:sldId id="293" r:id="rId14"/>
    <p:sldId id="297" r:id="rId15"/>
    <p:sldId id="298" r:id="rId16"/>
    <p:sldId id="299" r:id="rId17"/>
    <p:sldId id="300" r:id="rId18"/>
    <p:sldId id="301" r:id="rId19"/>
    <p:sldId id="302" r:id="rId20"/>
    <p:sldId id="307" r:id="rId21"/>
    <p:sldId id="303" r:id="rId22"/>
    <p:sldId id="308" r:id="rId23"/>
    <p:sldId id="294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D82"/>
    <a:srgbClr val="008551"/>
    <a:srgbClr val="003471"/>
    <a:srgbClr val="FFFFFF"/>
    <a:srgbClr val="203864"/>
    <a:srgbClr val="A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B1D48C-73E6-4389-9525-A14C5804F485}" v="251" dt="2020-10-27T09:11:56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0E9DE4FD-DAE2-4B5D-BA5B-5B23719909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F1909F7-0062-442B-8D46-68023F7658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6B83F-E8EA-4C87-B3CD-6F06CEFD8A68}" type="datetimeFigureOut">
              <a:rPr lang="it-IT" smtClean="0"/>
              <a:t>25/10/2020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EAF547C-E4B4-4DAF-A304-2CC2E541ED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Centro studi e laboratorio Fintech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1E671F-D774-4B5E-B6E9-EED82EA47D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2DC66-97AD-4695-AA23-2DDF6E869E0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942873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D3915-D792-4843-A4D9-63EFCE2C6E0A}" type="datetimeFigureOut">
              <a:rPr lang="it-IT" smtClean="0"/>
              <a:t>25/10/2020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t-IT"/>
              <a:t>Centro studi e laboratorio Fintech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8ACCD-3F32-47B7-8305-9B14F99633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9723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7DD8D4-D8B5-45EC-8588-E65E7DD8D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782117D-D4AF-4DED-964D-8EF0563E0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46BEA1-7B7E-42F8-AD62-3F548775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1937-482D-4E92-AC59-A6823B8002A0}" type="datetime1">
              <a:rPr lang="it-IT" smtClean="0"/>
              <a:t>25/10/2020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AC3358-227E-4356-BD58-8BA7DD95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10B3B0-5ED8-4074-AD47-A3FEC986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5DE6-FEE3-426F-B4F5-66B6A92AE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463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0B1CBD-E13A-4F28-960F-4FD7BC7F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76E51CF-D9B9-4B0D-A920-2A2C474DC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6470F1-EEBA-4E73-9FA5-356588AD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20D5-ED54-49AD-9C0F-C289FC6F9F30}" type="datetime1">
              <a:rPr lang="it-IT" smtClean="0"/>
              <a:t>25/10/2020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49FC35-F00C-41AE-818A-10862AE3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0F246-82B8-4E23-B038-D54A5031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5DE6-FEE3-426F-B4F5-66B6A92AE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213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E7104F7-4C47-40A1-A5D7-836125405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F320C44-01C6-4F51-9B77-CA2CC93C8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06B274-3E2C-45D9-84BB-644278D3A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4280C-3F66-4BFD-99AB-5951EEC4B5DC}" type="datetime1">
              <a:rPr lang="it-IT" smtClean="0"/>
              <a:t>25/10/2020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D40DFE-BD98-40CE-8053-55C8735B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F0CE57-AAC0-4C5B-AEAD-DCFAB2AE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5DE6-FEE3-426F-B4F5-66B6A92AE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454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149C53-B320-467C-97F8-30BDD69A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655F37-CA68-4E6A-8EA3-C3FC32DE5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729106-7B64-4FE5-8166-5C4C0B2C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E06C-9F97-4F42-BC6B-D5353EA68EE6}" type="datetime1">
              <a:rPr lang="it-IT" smtClean="0"/>
              <a:t>25/10/2020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BCC834-15D5-4F46-A3AC-7A5E9FA9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22DBEE-FFA8-49AB-B2AF-09F9EF97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5DE6-FEE3-426F-B4F5-66B6A92AE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431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8A0F11-137C-4E82-BD0C-3B560979E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895217-2106-4975-A15C-15B764463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3E509C-E1B5-40E9-8F16-18D190E3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7001-6CFB-481C-9A6D-660004407C23}" type="datetime1">
              <a:rPr lang="it-IT" smtClean="0"/>
              <a:t>25/10/2020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E5C529-381C-438E-B4F6-23C5190C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BDE86B-40E7-499B-8100-6D3348F9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5DE6-FEE3-426F-B4F5-66B6A92AE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095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B51359-0CF1-4C82-BE32-5D8F9876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E9EE94-557C-4EFD-9D8A-E1C01AFFD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BD43FA7-AA9E-4D04-B2E1-890C4BA13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B772DC-CA5A-4C4C-AB76-2E5625E6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5C4B-1CAB-461D-BFD3-A927614E095A}" type="datetime1">
              <a:rPr lang="it-IT" smtClean="0"/>
              <a:t>25/10/2020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276AAAA-F281-4F72-AB3B-B99A39F79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D2E0996-67E3-4726-B898-62024C67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5DE6-FEE3-426F-B4F5-66B6A92AE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EF6239-F936-4E6D-9B1D-DDADFC0F6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09F9D99-2238-46A3-A6A7-7C99E3A33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822A975-5F1A-4CBD-AFEA-33B3F5FAB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EE0C2CF-E0A0-4CB9-813E-75F2CDD11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41BB984-0B42-402F-99AF-15EDAF086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8FA8900-CAB0-4538-831E-6EADF241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0058-F1F4-4E0B-99F1-3B0D6531B84C}" type="datetime1">
              <a:rPr lang="it-IT" smtClean="0"/>
              <a:t>25/10/2020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6825EF4-B4CE-44A3-9354-5CE2E164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291D9B0-CE87-40BF-ADD8-AA934F4A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5DE6-FEE3-426F-B4F5-66B6A92AE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742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CB09D5-78B1-4AFA-BD85-4EC5EF317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A2225DA-4146-486E-AF81-BB5D61F8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697D-CF79-4CC4-AC3D-B943946CE8AD}" type="datetime1">
              <a:rPr lang="it-IT" smtClean="0"/>
              <a:t>25/10/2020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8D285BA-966F-43FF-9B6A-197D2957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890E7F6-F066-4899-AF5A-6BAAF6CF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5DE6-FEE3-426F-B4F5-66B6A92AE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6369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4DF56F4-1B58-4394-935B-B46720A04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E2ADE-F0A2-4AA9-94DC-17700A5B49BF}" type="datetime1">
              <a:rPr lang="it-IT" smtClean="0"/>
              <a:t>25/10/2020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497C2E-B2C4-4CFD-B8CD-CE681E9D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2C3BB9E-18B1-4EBF-B34C-26F38FAF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5DE6-FEE3-426F-B4F5-66B6A92AE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70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1ABF5B-204B-40CD-9C20-D84B40E1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F8A6DF-DD0E-40C0-BC1F-46AB230F9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6FE33CD-3C20-4749-901F-1C5C1F4F9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546803B-A7F6-4860-B6F9-AD6CB8BB3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2B288-A2A0-4DB0-80B9-7119DEC42067}" type="datetime1">
              <a:rPr lang="it-IT" smtClean="0"/>
              <a:t>25/10/2020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14155CE-1E24-4AFD-9535-3DEEFEED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D16721-1C7D-4677-B8D7-13857587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5DE6-FEE3-426F-B4F5-66B6A92AE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181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E54C6E-790C-4849-9D08-DD15C77B9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859A7CC-9AE7-40AA-97DB-A3ECD1D6A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6B38ED8-EBA2-4E43-B9A9-7B23C5AC6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28F341A-A16B-4956-A801-83D5064E7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48DD-4DF2-40E2-BBB8-A8BD107787F4}" type="datetime1">
              <a:rPr lang="it-IT" smtClean="0"/>
              <a:t>25/10/2020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FEEF77-ED67-4E2F-ABD6-4FAED6AE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1B70693-3F94-4497-A013-EAABE72B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5DE6-FEE3-426F-B4F5-66B6A92AE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825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8000"/>
            <a:lum/>
          </a:blip>
          <a:srcRect/>
          <a:stretch>
            <a:fillRect l="80000" t="1000" r="1000" b="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E3CA11-4200-4DC5-BF4D-CAF549444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7AEDD90-4C02-46C0-A6B7-2949B3652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9FD0C6-75EB-494F-B3D8-3AA290D6D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D09A7-07F4-4531-AFA9-C06461B9A4ED}" type="datetime1">
              <a:rPr lang="it-IT" smtClean="0"/>
              <a:t>25/10/2020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485CE4-4C17-4C5C-BFEC-F0CD90E84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F620F7-FF7C-4E05-8010-9D8E76A8F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65DE6-FEE3-426F-B4F5-66B6A92AEE0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831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svg"/><Relationship Id="rId7" Type="http://schemas.openxmlformats.org/officeDocument/2006/relationships/image" Target="../media/image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iJKXCkWH3w?feature=oembed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43857" y="1507243"/>
            <a:ext cx="7635875" cy="190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Tx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Tx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Tx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Tx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it-IT" altLang="it-IT" sz="5400" dirty="0">
              <a:latin typeface="Baskerville" pitchFamily="6" charset="0"/>
            </a:endParaRPr>
          </a:p>
        </p:txBody>
      </p:sp>
      <p:cxnSp>
        <p:nvCxnSpPr>
          <p:cNvPr id="7" name="Connettore 1 7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1943857" y="3826121"/>
            <a:ext cx="8048625" cy="0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asellaDiTesto 8"/>
          <p:cNvSpPr/>
          <p:nvPr>
            <p:custDataLst>
              <p:tags r:id="rId3"/>
            </p:custDataLst>
          </p:nvPr>
        </p:nvSpPr>
        <p:spPr>
          <a:xfrm>
            <a:off x="4548401" y="4104584"/>
            <a:ext cx="4295801" cy="64671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Tx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Tx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Tx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Tx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800" dirty="0">
                <a:latin typeface="Baskerville" pitchFamily="6" charset="0"/>
              </a:rPr>
              <a:t>Salvatore Luciano Furnari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it-IT" sz="1200" dirty="0">
                <a:latin typeface="Baskerville" pitchFamily="6" charset="0"/>
              </a:rPr>
              <a:t>University of Rome “Tor </a:t>
            </a:r>
            <a:r>
              <a:rPr lang="en-US" altLang="it-IT" sz="1200" dirty="0" err="1">
                <a:latin typeface="Baskerville" pitchFamily="6" charset="0"/>
              </a:rPr>
              <a:t>Vergata</a:t>
            </a:r>
            <a:r>
              <a:rPr lang="en-US" altLang="it-IT" sz="1200" dirty="0">
                <a:latin typeface="Baskerville" pitchFamily="6" charset="0"/>
              </a:rPr>
              <a:t>”</a:t>
            </a:r>
            <a:endParaRPr lang="it-IT" altLang="it-IT" sz="2800" dirty="0">
              <a:latin typeface="Baskerville" pitchFamily="6" charset="0"/>
            </a:endParaRPr>
          </a:p>
        </p:txBody>
      </p:sp>
      <p:sp>
        <p:nvSpPr>
          <p:cNvPr id="9" name="CasellaDiTesto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526813" y="737917"/>
            <a:ext cx="764857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Tx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Tx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Tx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Tx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it-IT" altLang="it-IT" sz="3000">
              <a:latin typeface="Baskerville" pitchFamily="6" charset="0"/>
            </a:endParaRPr>
          </a:p>
        </p:txBody>
      </p:sp>
      <p:sp>
        <p:nvSpPr>
          <p:cNvPr id="10" name="Rectangle 9"/>
          <p:cNvSpPr/>
          <p:nvPr>
            <p:custDataLst>
              <p:tags r:id="rId5"/>
            </p:custDataLst>
          </p:nvPr>
        </p:nvSpPr>
        <p:spPr>
          <a:xfrm>
            <a:off x="495157" y="549769"/>
            <a:ext cx="72311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Garamond" panose="02020404030301010803" pitchFamily="18" charset="0"/>
              </a:rPr>
              <a:t>The 2nd Crypto Asset Lab Conference</a:t>
            </a:r>
            <a:endParaRPr lang="en-US" sz="3600" dirty="0">
              <a:latin typeface="Garamond" panose="02020404030301010803" pitchFamily="18" charset="0"/>
            </a:endParaRPr>
          </a:p>
          <a:p>
            <a:pPr algn="r"/>
            <a:r>
              <a:rPr lang="it-IT" sz="2800" b="0" i="0" dirty="0" err="1">
                <a:solidFill>
                  <a:srgbClr val="333333"/>
                </a:solidFill>
                <a:effectLst/>
                <a:latin typeface="Garamond" panose="02020404030301010803" pitchFamily="18" charset="0"/>
              </a:rPr>
              <a:t>October</a:t>
            </a:r>
            <a:r>
              <a:rPr lang="it-IT" sz="2800" b="0" i="0" dirty="0">
                <a:solidFill>
                  <a:srgbClr val="333333"/>
                </a:solidFill>
                <a:effectLst/>
                <a:latin typeface="Garamond" panose="02020404030301010803" pitchFamily="18" charset="0"/>
              </a:rPr>
              <a:t> 27, 2020</a:t>
            </a:r>
          </a:p>
        </p:txBody>
      </p:sp>
      <p:sp>
        <p:nvSpPr>
          <p:cNvPr id="11" name="Rectangle 10"/>
          <p:cNvSpPr/>
          <p:nvPr>
            <p:custDataLst>
              <p:tags r:id="rId6"/>
            </p:custDataLst>
          </p:nvPr>
        </p:nvSpPr>
        <p:spPr>
          <a:xfrm>
            <a:off x="579104" y="2262098"/>
            <a:ext cx="10528182" cy="1491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000" b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Company law during the blockchain revolution. </a:t>
            </a:r>
            <a:endParaRPr lang="it-IT" sz="40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000" b="1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rise of “CorpTech”</a:t>
            </a:r>
            <a:endParaRPr lang="it-IT" sz="40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187E406-5DD4-4FAD-8938-C94894D5967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475" y="4029076"/>
            <a:ext cx="1812712" cy="1812712"/>
          </a:xfrm>
          <a:prstGeom prst="rect">
            <a:avLst/>
          </a:prstGeom>
        </p:spPr>
      </p:pic>
      <p:sp>
        <p:nvSpPr>
          <p:cNvPr id="2" name="CasellaDiTesto 8">
            <a:extLst>
              <a:ext uri="{FF2B5EF4-FFF2-40B4-BE49-F238E27FC236}">
                <a16:creationId xmlns:a16="http://schemas.microsoft.com/office/drawing/2014/main" id="{8D8DDA36-8C9A-465D-9252-A9E8B97D43E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558943" y="4859534"/>
            <a:ext cx="4435895" cy="646716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Tx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Tx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Tx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Tx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it-IT" altLang="it-IT" sz="2800" dirty="0">
                <a:latin typeface="Baskerville" pitchFamily="6" charset="0"/>
              </a:rPr>
              <a:t>Raffaele Lener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it-IT" sz="1200" dirty="0">
                <a:latin typeface="Baskerville" pitchFamily="6" charset="0"/>
              </a:rPr>
              <a:t>Full Professor, University of Rome “Tor </a:t>
            </a:r>
            <a:r>
              <a:rPr lang="en-US" altLang="it-IT" sz="1200" dirty="0" err="1">
                <a:latin typeface="Baskerville" pitchFamily="6" charset="0"/>
              </a:rPr>
              <a:t>Vergata</a:t>
            </a:r>
            <a:r>
              <a:rPr lang="en-US" altLang="it-IT" sz="1200" dirty="0">
                <a:latin typeface="Baskerville" pitchFamily="6" charset="0"/>
              </a:rPr>
              <a:t>”</a:t>
            </a:r>
            <a:endParaRPr lang="it-IT" altLang="it-IT" sz="2800" dirty="0">
              <a:latin typeface="Baskerville" pitchFamily="6" charset="0"/>
            </a:endParaRP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B1C8EA3-7A52-43CE-BB7A-AA0336843B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82" y="4113785"/>
            <a:ext cx="3823446" cy="14914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BA1823-73EF-4A59-B1E7-6EC05CEA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5DE6-FEE3-426F-B4F5-66B6A92AEE0F}" type="slidenum">
              <a:rPr lang="it-IT" smtClean="0"/>
              <a:t>10</a:t>
            </a:fld>
            <a:endParaRPr lang="it-IT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12C59AAD-91B8-4600-9A44-AD2469C33FC8}"/>
              </a:ext>
            </a:extLst>
          </p:cNvPr>
          <p:cNvSpPr txBox="1">
            <a:spLocks/>
          </p:cNvSpPr>
          <p:nvPr/>
        </p:nvSpPr>
        <p:spPr>
          <a:xfrm>
            <a:off x="341631" y="273936"/>
            <a:ext cx="8354693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Garamond" panose="02020404030301010803" pitchFamily="18" charset="0"/>
              </a:rPr>
              <a:t>However….</a:t>
            </a:r>
          </a:p>
        </p:txBody>
      </p:sp>
      <p:pic>
        <p:nvPicPr>
          <p:cNvPr id="12" name="Elemento grafico 11" descr="Banca">
            <a:extLst>
              <a:ext uri="{FF2B5EF4-FFF2-40B4-BE49-F238E27FC236}">
                <a16:creationId xmlns:a16="http://schemas.microsoft.com/office/drawing/2014/main" id="{367C177B-8DFC-4DC9-A97B-EDA8DA0D4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39300" y="2832100"/>
            <a:ext cx="1714500" cy="1714500"/>
          </a:xfrm>
          <a:prstGeom prst="rect">
            <a:avLst/>
          </a:prstGeom>
        </p:spPr>
      </p:pic>
      <p:pic>
        <p:nvPicPr>
          <p:cNvPr id="16" name="Elemento grafico 15" descr="Freccia GIÙ">
            <a:extLst>
              <a:ext uri="{FF2B5EF4-FFF2-40B4-BE49-F238E27FC236}">
                <a16:creationId xmlns:a16="http://schemas.microsoft.com/office/drawing/2014/main" id="{980C8695-9332-4146-A5B5-35B8CFB31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6338252" y="3232149"/>
            <a:ext cx="914400" cy="914400"/>
          </a:xfrm>
          <a:prstGeom prst="rect">
            <a:avLst/>
          </a:prstGeom>
        </p:spPr>
      </p:pic>
      <p:pic>
        <p:nvPicPr>
          <p:cNvPr id="14" name="Elemento grafico 13" descr="Elenco di controllo">
            <a:extLst>
              <a:ext uri="{FF2B5EF4-FFF2-40B4-BE49-F238E27FC236}">
                <a16:creationId xmlns:a16="http://schemas.microsoft.com/office/drawing/2014/main" id="{6DD574A4-0848-4637-A3B9-12F7AA0AE4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18977" y="2779712"/>
            <a:ext cx="1819275" cy="1819275"/>
          </a:xfrm>
          <a:prstGeom prst="rect">
            <a:avLst/>
          </a:prstGeom>
        </p:spPr>
      </p:pic>
      <p:pic>
        <p:nvPicPr>
          <p:cNvPr id="18" name="Elemento grafico 17" descr="Freccia GIÙ">
            <a:extLst>
              <a:ext uri="{FF2B5EF4-FFF2-40B4-BE49-F238E27FC236}">
                <a16:creationId xmlns:a16="http://schemas.microsoft.com/office/drawing/2014/main" id="{C36ABEF7-86BB-4B9D-88CE-947884728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8442742" y="3260403"/>
            <a:ext cx="914400" cy="914400"/>
          </a:xfrm>
          <a:prstGeom prst="rect">
            <a:avLst/>
          </a:prstGeom>
        </p:spPr>
      </p:pic>
      <p:pic>
        <p:nvPicPr>
          <p:cNvPr id="33" name="Elemento grafico 32" descr="Scolaro">
            <a:extLst>
              <a:ext uri="{FF2B5EF4-FFF2-40B4-BE49-F238E27FC236}">
                <a16:creationId xmlns:a16="http://schemas.microsoft.com/office/drawing/2014/main" id="{EAD21AFE-14FE-436C-B545-206A05EAD4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16384" y="3058035"/>
            <a:ext cx="1262626" cy="1262626"/>
          </a:xfrm>
          <a:prstGeom prst="rect">
            <a:avLst/>
          </a:prstGeom>
        </p:spPr>
      </p:pic>
      <p:grpSp>
        <p:nvGrpSpPr>
          <p:cNvPr id="51" name="Elemento grafico 49" descr="Gestione">
            <a:extLst>
              <a:ext uri="{FF2B5EF4-FFF2-40B4-BE49-F238E27FC236}">
                <a16:creationId xmlns:a16="http://schemas.microsoft.com/office/drawing/2014/main" id="{369D8C24-DC90-4606-A0B1-01E71D5C433C}"/>
              </a:ext>
            </a:extLst>
          </p:cNvPr>
          <p:cNvGrpSpPr/>
          <p:nvPr/>
        </p:nvGrpSpPr>
        <p:grpSpPr>
          <a:xfrm>
            <a:off x="1859768" y="1478479"/>
            <a:ext cx="2403649" cy="4588673"/>
            <a:chOff x="2187762" y="1478479"/>
            <a:chExt cx="2403649" cy="4588673"/>
          </a:xfrm>
        </p:grpSpPr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9713A707-83EE-42AA-841A-27538ECDEB5E}"/>
                </a:ext>
              </a:extLst>
            </p:cNvPr>
            <p:cNvSpPr/>
            <p:nvPr/>
          </p:nvSpPr>
          <p:spPr>
            <a:xfrm>
              <a:off x="3703987" y="5179728"/>
              <a:ext cx="887424" cy="887424"/>
            </a:xfrm>
            <a:custGeom>
              <a:avLst/>
              <a:gdLst>
                <a:gd name="connsiteX0" fmla="*/ 443712 w 887424"/>
                <a:gd name="connsiteY0" fmla="*/ 0 h 887424"/>
                <a:gd name="connsiteX1" fmla="*/ 0 w 887424"/>
                <a:gd name="connsiteY1" fmla="*/ 443712 h 887424"/>
                <a:gd name="connsiteX2" fmla="*/ 443712 w 887424"/>
                <a:gd name="connsiteY2" fmla="*/ 887425 h 887424"/>
                <a:gd name="connsiteX3" fmla="*/ 887425 w 887424"/>
                <a:gd name="connsiteY3" fmla="*/ 443712 h 887424"/>
                <a:gd name="connsiteX4" fmla="*/ 443712 w 887424"/>
                <a:gd name="connsiteY4" fmla="*/ 0 h 887424"/>
                <a:gd name="connsiteX5" fmla="*/ 443712 w 887424"/>
                <a:gd name="connsiteY5" fmla="*/ 147268 h 887424"/>
                <a:gd name="connsiteX6" fmla="*/ 570747 w 887424"/>
                <a:gd name="connsiteY6" fmla="*/ 274214 h 887424"/>
                <a:gd name="connsiteX7" fmla="*/ 443801 w 887424"/>
                <a:gd name="connsiteY7" fmla="*/ 401249 h 887424"/>
                <a:gd name="connsiteX8" fmla="*/ 316766 w 887424"/>
                <a:gd name="connsiteY8" fmla="*/ 274303 h 887424"/>
                <a:gd name="connsiteX9" fmla="*/ 316766 w 887424"/>
                <a:gd name="connsiteY9" fmla="*/ 274214 h 887424"/>
                <a:gd name="connsiteX10" fmla="*/ 443712 w 887424"/>
                <a:gd name="connsiteY10" fmla="*/ 147268 h 887424"/>
                <a:gd name="connsiteX11" fmla="*/ 697649 w 887424"/>
                <a:gd name="connsiteY11" fmla="*/ 668186 h 887424"/>
                <a:gd name="connsiteX12" fmla="*/ 189776 w 887424"/>
                <a:gd name="connsiteY12" fmla="*/ 668186 h 887424"/>
                <a:gd name="connsiteX13" fmla="*/ 189776 w 887424"/>
                <a:gd name="connsiteY13" fmla="*/ 562006 h 887424"/>
                <a:gd name="connsiteX14" fmla="*/ 215200 w 887424"/>
                <a:gd name="connsiteY14" fmla="*/ 511201 h 887424"/>
                <a:gd name="connsiteX15" fmla="*/ 339440 w 887424"/>
                <a:gd name="connsiteY15" fmla="*/ 451965 h 887424"/>
                <a:gd name="connsiteX16" fmla="*/ 443712 w 887424"/>
                <a:gd name="connsiteY16" fmla="*/ 435060 h 887424"/>
                <a:gd name="connsiteX17" fmla="*/ 548118 w 887424"/>
                <a:gd name="connsiteY17" fmla="*/ 451965 h 887424"/>
                <a:gd name="connsiteX18" fmla="*/ 672357 w 887424"/>
                <a:gd name="connsiteY18" fmla="*/ 511201 h 887424"/>
                <a:gd name="connsiteX19" fmla="*/ 697782 w 887424"/>
                <a:gd name="connsiteY19" fmla="*/ 562006 h 88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87424" h="887424">
                  <a:moveTo>
                    <a:pt x="443712" y="0"/>
                  </a:moveTo>
                  <a:cubicBezTo>
                    <a:pt x="198654" y="0"/>
                    <a:pt x="0" y="198654"/>
                    <a:pt x="0" y="443712"/>
                  </a:cubicBezTo>
                  <a:cubicBezTo>
                    <a:pt x="0" y="688770"/>
                    <a:pt x="198654" y="887425"/>
                    <a:pt x="443712" y="887425"/>
                  </a:cubicBezTo>
                  <a:cubicBezTo>
                    <a:pt x="688770" y="887425"/>
                    <a:pt x="887425" y="688770"/>
                    <a:pt x="887425" y="443712"/>
                  </a:cubicBezTo>
                  <a:cubicBezTo>
                    <a:pt x="887425" y="198654"/>
                    <a:pt x="688770" y="0"/>
                    <a:pt x="443712" y="0"/>
                  </a:cubicBezTo>
                  <a:close/>
                  <a:moveTo>
                    <a:pt x="443712" y="147268"/>
                  </a:moveTo>
                  <a:cubicBezTo>
                    <a:pt x="513845" y="147246"/>
                    <a:pt x="570720" y="204081"/>
                    <a:pt x="570747" y="274214"/>
                  </a:cubicBezTo>
                  <a:cubicBezTo>
                    <a:pt x="570769" y="344347"/>
                    <a:pt x="513934" y="401222"/>
                    <a:pt x="443801" y="401249"/>
                  </a:cubicBezTo>
                  <a:cubicBezTo>
                    <a:pt x="373668" y="401271"/>
                    <a:pt x="316789" y="344436"/>
                    <a:pt x="316766" y="274303"/>
                  </a:cubicBezTo>
                  <a:cubicBezTo>
                    <a:pt x="316766" y="274272"/>
                    <a:pt x="316766" y="274245"/>
                    <a:pt x="316766" y="274214"/>
                  </a:cubicBezTo>
                  <a:cubicBezTo>
                    <a:pt x="316766" y="204103"/>
                    <a:pt x="373601" y="147268"/>
                    <a:pt x="443712" y="147268"/>
                  </a:cubicBezTo>
                  <a:close/>
                  <a:moveTo>
                    <a:pt x="697649" y="668186"/>
                  </a:moveTo>
                  <a:lnTo>
                    <a:pt x="189776" y="668186"/>
                  </a:lnTo>
                  <a:lnTo>
                    <a:pt x="189776" y="562006"/>
                  </a:lnTo>
                  <a:cubicBezTo>
                    <a:pt x="189878" y="542034"/>
                    <a:pt x="199275" y="523252"/>
                    <a:pt x="215200" y="511201"/>
                  </a:cubicBezTo>
                  <a:cubicBezTo>
                    <a:pt x="252752" y="484205"/>
                    <a:pt x="294825" y="464145"/>
                    <a:pt x="339440" y="451965"/>
                  </a:cubicBezTo>
                  <a:cubicBezTo>
                    <a:pt x="373096" y="440886"/>
                    <a:pt x="408282" y="435184"/>
                    <a:pt x="443712" y="435060"/>
                  </a:cubicBezTo>
                  <a:cubicBezTo>
                    <a:pt x="479103" y="436094"/>
                    <a:pt x="514209" y="441778"/>
                    <a:pt x="548118" y="451965"/>
                  </a:cubicBezTo>
                  <a:cubicBezTo>
                    <a:pt x="593372" y="462357"/>
                    <a:pt x="635791" y="482581"/>
                    <a:pt x="672357" y="511201"/>
                  </a:cubicBezTo>
                  <a:cubicBezTo>
                    <a:pt x="688766" y="522844"/>
                    <a:pt x="698301" y="541893"/>
                    <a:pt x="697782" y="562006"/>
                  </a:cubicBezTo>
                  <a:close/>
                </a:path>
              </a:pathLst>
            </a:custGeom>
            <a:solidFill>
              <a:srgbClr val="000000"/>
            </a:solidFill>
            <a:ln w="443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igura a mano libera: forma 53">
              <a:extLst>
                <a:ext uri="{FF2B5EF4-FFF2-40B4-BE49-F238E27FC236}">
                  <a16:creationId xmlns:a16="http://schemas.microsoft.com/office/drawing/2014/main" id="{F2E641FB-D3D3-4DCA-8E12-7C4C097A66B0}"/>
                </a:ext>
              </a:extLst>
            </p:cNvPr>
            <p:cNvSpPr/>
            <p:nvPr/>
          </p:nvSpPr>
          <p:spPr>
            <a:xfrm>
              <a:off x="2187762" y="4256011"/>
              <a:ext cx="887424" cy="887424"/>
            </a:xfrm>
            <a:custGeom>
              <a:avLst/>
              <a:gdLst>
                <a:gd name="connsiteX0" fmla="*/ 443712 w 887424"/>
                <a:gd name="connsiteY0" fmla="*/ 0 h 887424"/>
                <a:gd name="connsiteX1" fmla="*/ 0 w 887424"/>
                <a:gd name="connsiteY1" fmla="*/ 443712 h 887424"/>
                <a:gd name="connsiteX2" fmla="*/ 443712 w 887424"/>
                <a:gd name="connsiteY2" fmla="*/ 887425 h 887424"/>
                <a:gd name="connsiteX3" fmla="*/ 887425 w 887424"/>
                <a:gd name="connsiteY3" fmla="*/ 443712 h 887424"/>
                <a:gd name="connsiteX4" fmla="*/ 443712 w 887424"/>
                <a:gd name="connsiteY4" fmla="*/ 0 h 887424"/>
                <a:gd name="connsiteX5" fmla="*/ 443712 w 887424"/>
                <a:gd name="connsiteY5" fmla="*/ 147268 h 887424"/>
                <a:gd name="connsiteX6" fmla="*/ 570747 w 887424"/>
                <a:gd name="connsiteY6" fmla="*/ 274214 h 887424"/>
                <a:gd name="connsiteX7" fmla="*/ 443801 w 887424"/>
                <a:gd name="connsiteY7" fmla="*/ 401249 h 887424"/>
                <a:gd name="connsiteX8" fmla="*/ 316766 w 887424"/>
                <a:gd name="connsiteY8" fmla="*/ 274303 h 887424"/>
                <a:gd name="connsiteX9" fmla="*/ 316766 w 887424"/>
                <a:gd name="connsiteY9" fmla="*/ 274214 h 887424"/>
                <a:gd name="connsiteX10" fmla="*/ 443712 w 887424"/>
                <a:gd name="connsiteY10" fmla="*/ 147268 h 887424"/>
                <a:gd name="connsiteX11" fmla="*/ 697649 w 887424"/>
                <a:gd name="connsiteY11" fmla="*/ 668186 h 887424"/>
                <a:gd name="connsiteX12" fmla="*/ 189776 w 887424"/>
                <a:gd name="connsiteY12" fmla="*/ 668186 h 887424"/>
                <a:gd name="connsiteX13" fmla="*/ 189776 w 887424"/>
                <a:gd name="connsiteY13" fmla="*/ 562006 h 887424"/>
                <a:gd name="connsiteX14" fmla="*/ 215200 w 887424"/>
                <a:gd name="connsiteY14" fmla="*/ 511201 h 887424"/>
                <a:gd name="connsiteX15" fmla="*/ 339440 w 887424"/>
                <a:gd name="connsiteY15" fmla="*/ 451965 h 887424"/>
                <a:gd name="connsiteX16" fmla="*/ 443712 w 887424"/>
                <a:gd name="connsiteY16" fmla="*/ 435060 h 887424"/>
                <a:gd name="connsiteX17" fmla="*/ 548118 w 887424"/>
                <a:gd name="connsiteY17" fmla="*/ 451965 h 887424"/>
                <a:gd name="connsiteX18" fmla="*/ 672357 w 887424"/>
                <a:gd name="connsiteY18" fmla="*/ 511201 h 887424"/>
                <a:gd name="connsiteX19" fmla="*/ 697782 w 887424"/>
                <a:gd name="connsiteY19" fmla="*/ 562006 h 88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87424" h="887424">
                  <a:moveTo>
                    <a:pt x="443712" y="0"/>
                  </a:moveTo>
                  <a:cubicBezTo>
                    <a:pt x="198659" y="0"/>
                    <a:pt x="0" y="198654"/>
                    <a:pt x="0" y="443712"/>
                  </a:cubicBezTo>
                  <a:cubicBezTo>
                    <a:pt x="0" y="688770"/>
                    <a:pt x="198659" y="887425"/>
                    <a:pt x="443712" y="887425"/>
                  </a:cubicBezTo>
                  <a:cubicBezTo>
                    <a:pt x="688766" y="887425"/>
                    <a:pt x="887425" y="688770"/>
                    <a:pt x="887425" y="443712"/>
                  </a:cubicBezTo>
                  <a:cubicBezTo>
                    <a:pt x="887425" y="198654"/>
                    <a:pt x="688766" y="0"/>
                    <a:pt x="443712" y="0"/>
                  </a:cubicBezTo>
                  <a:close/>
                  <a:moveTo>
                    <a:pt x="443712" y="147268"/>
                  </a:moveTo>
                  <a:cubicBezTo>
                    <a:pt x="513846" y="147246"/>
                    <a:pt x="570721" y="204081"/>
                    <a:pt x="570747" y="274214"/>
                  </a:cubicBezTo>
                  <a:cubicBezTo>
                    <a:pt x="570774" y="344347"/>
                    <a:pt x="513934" y="401222"/>
                    <a:pt x="443801" y="401249"/>
                  </a:cubicBezTo>
                  <a:cubicBezTo>
                    <a:pt x="373668" y="401271"/>
                    <a:pt x="316793" y="344436"/>
                    <a:pt x="316766" y="274303"/>
                  </a:cubicBezTo>
                  <a:cubicBezTo>
                    <a:pt x="316766" y="274272"/>
                    <a:pt x="316766" y="274245"/>
                    <a:pt x="316766" y="274214"/>
                  </a:cubicBezTo>
                  <a:cubicBezTo>
                    <a:pt x="316766" y="204103"/>
                    <a:pt x="373601" y="147268"/>
                    <a:pt x="443712" y="147268"/>
                  </a:cubicBezTo>
                  <a:close/>
                  <a:moveTo>
                    <a:pt x="697649" y="668186"/>
                  </a:moveTo>
                  <a:lnTo>
                    <a:pt x="189776" y="668186"/>
                  </a:lnTo>
                  <a:lnTo>
                    <a:pt x="189776" y="562006"/>
                  </a:lnTo>
                  <a:cubicBezTo>
                    <a:pt x="189878" y="542034"/>
                    <a:pt x="199276" y="523252"/>
                    <a:pt x="215200" y="511201"/>
                  </a:cubicBezTo>
                  <a:cubicBezTo>
                    <a:pt x="252752" y="484205"/>
                    <a:pt x="294825" y="464145"/>
                    <a:pt x="339440" y="451965"/>
                  </a:cubicBezTo>
                  <a:cubicBezTo>
                    <a:pt x="373096" y="440886"/>
                    <a:pt x="408282" y="435184"/>
                    <a:pt x="443712" y="435060"/>
                  </a:cubicBezTo>
                  <a:cubicBezTo>
                    <a:pt x="479103" y="436094"/>
                    <a:pt x="514209" y="441778"/>
                    <a:pt x="548118" y="451965"/>
                  </a:cubicBezTo>
                  <a:cubicBezTo>
                    <a:pt x="593377" y="462357"/>
                    <a:pt x="635791" y="482581"/>
                    <a:pt x="672357" y="511201"/>
                  </a:cubicBezTo>
                  <a:cubicBezTo>
                    <a:pt x="688766" y="522844"/>
                    <a:pt x="698301" y="541893"/>
                    <a:pt x="697782" y="562006"/>
                  </a:cubicBezTo>
                  <a:close/>
                </a:path>
              </a:pathLst>
            </a:custGeom>
            <a:solidFill>
              <a:srgbClr val="000000"/>
            </a:solidFill>
            <a:ln w="443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igura a mano libera: forma 54">
              <a:extLst>
                <a:ext uri="{FF2B5EF4-FFF2-40B4-BE49-F238E27FC236}">
                  <a16:creationId xmlns:a16="http://schemas.microsoft.com/office/drawing/2014/main" id="{455B4616-6E6B-42E1-8318-42E1909D6F1A}"/>
                </a:ext>
              </a:extLst>
            </p:cNvPr>
            <p:cNvSpPr/>
            <p:nvPr/>
          </p:nvSpPr>
          <p:spPr>
            <a:xfrm>
              <a:off x="2187762" y="2670810"/>
              <a:ext cx="887424" cy="887424"/>
            </a:xfrm>
            <a:custGeom>
              <a:avLst/>
              <a:gdLst>
                <a:gd name="connsiteX0" fmla="*/ 443712 w 887424"/>
                <a:gd name="connsiteY0" fmla="*/ 0 h 887424"/>
                <a:gd name="connsiteX1" fmla="*/ 0 w 887424"/>
                <a:gd name="connsiteY1" fmla="*/ 443712 h 887424"/>
                <a:gd name="connsiteX2" fmla="*/ 443712 w 887424"/>
                <a:gd name="connsiteY2" fmla="*/ 887425 h 887424"/>
                <a:gd name="connsiteX3" fmla="*/ 887425 w 887424"/>
                <a:gd name="connsiteY3" fmla="*/ 443712 h 887424"/>
                <a:gd name="connsiteX4" fmla="*/ 443712 w 887424"/>
                <a:gd name="connsiteY4" fmla="*/ 0 h 887424"/>
                <a:gd name="connsiteX5" fmla="*/ 443712 w 887424"/>
                <a:gd name="connsiteY5" fmla="*/ 147268 h 887424"/>
                <a:gd name="connsiteX6" fmla="*/ 570747 w 887424"/>
                <a:gd name="connsiteY6" fmla="*/ 274214 h 887424"/>
                <a:gd name="connsiteX7" fmla="*/ 443801 w 887424"/>
                <a:gd name="connsiteY7" fmla="*/ 401249 h 887424"/>
                <a:gd name="connsiteX8" fmla="*/ 316766 w 887424"/>
                <a:gd name="connsiteY8" fmla="*/ 274303 h 887424"/>
                <a:gd name="connsiteX9" fmla="*/ 316766 w 887424"/>
                <a:gd name="connsiteY9" fmla="*/ 274214 h 887424"/>
                <a:gd name="connsiteX10" fmla="*/ 443712 w 887424"/>
                <a:gd name="connsiteY10" fmla="*/ 147268 h 887424"/>
                <a:gd name="connsiteX11" fmla="*/ 697649 w 887424"/>
                <a:gd name="connsiteY11" fmla="*/ 668186 h 887424"/>
                <a:gd name="connsiteX12" fmla="*/ 189776 w 887424"/>
                <a:gd name="connsiteY12" fmla="*/ 668186 h 887424"/>
                <a:gd name="connsiteX13" fmla="*/ 189776 w 887424"/>
                <a:gd name="connsiteY13" fmla="*/ 562006 h 887424"/>
                <a:gd name="connsiteX14" fmla="*/ 215200 w 887424"/>
                <a:gd name="connsiteY14" fmla="*/ 511201 h 887424"/>
                <a:gd name="connsiteX15" fmla="*/ 339440 w 887424"/>
                <a:gd name="connsiteY15" fmla="*/ 451965 h 887424"/>
                <a:gd name="connsiteX16" fmla="*/ 443712 w 887424"/>
                <a:gd name="connsiteY16" fmla="*/ 435060 h 887424"/>
                <a:gd name="connsiteX17" fmla="*/ 548118 w 887424"/>
                <a:gd name="connsiteY17" fmla="*/ 451965 h 887424"/>
                <a:gd name="connsiteX18" fmla="*/ 672357 w 887424"/>
                <a:gd name="connsiteY18" fmla="*/ 511201 h 887424"/>
                <a:gd name="connsiteX19" fmla="*/ 697782 w 887424"/>
                <a:gd name="connsiteY19" fmla="*/ 562006 h 88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87424" h="887424">
                  <a:moveTo>
                    <a:pt x="443712" y="0"/>
                  </a:moveTo>
                  <a:cubicBezTo>
                    <a:pt x="198659" y="0"/>
                    <a:pt x="0" y="198654"/>
                    <a:pt x="0" y="443712"/>
                  </a:cubicBezTo>
                  <a:cubicBezTo>
                    <a:pt x="0" y="688770"/>
                    <a:pt x="198659" y="887425"/>
                    <a:pt x="443712" y="887425"/>
                  </a:cubicBezTo>
                  <a:cubicBezTo>
                    <a:pt x="688766" y="887425"/>
                    <a:pt x="887425" y="688770"/>
                    <a:pt x="887425" y="443712"/>
                  </a:cubicBezTo>
                  <a:cubicBezTo>
                    <a:pt x="887425" y="198654"/>
                    <a:pt x="688766" y="0"/>
                    <a:pt x="443712" y="0"/>
                  </a:cubicBezTo>
                  <a:close/>
                  <a:moveTo>
                    <a:pt x="443712" y="147268"/>
                  </a:moveTo>
                  <a:cubicBezTo>
                    <a:pt x="513846" y="147246"/>
                    <a:pt x="570721" y="204081"/>
                    <a:pt x="570747" y="274214"/>
                  </a:cubicBezTo>
                  <a:cubicBezTo>
                    <a:pt x="570774" y="344347"/>
                    <a:pt x="513934" y="401222"/>
                    <a:pt x="443801" y="401249"/>
                  </a:cubicBezTo>
                  <a:cubicBezTo>
                    <a:pt x="373668" y="401271"/>
                    <a:pt x="316793" y="344436"/>
                    <a:pt x="316766" y="274303"/>
                  </a:cubicBezTo>
                  <a:cubicBezTo>
                    <a:pt x="316766" y="274272"/>
                    <a:pt x="316766" y="274245"/>
                    <a:pt x="316766" y="274214"/>
                  </a:cubicBezTo>
                  <a:cubicBezTo>
                    <a:pt x="316766" y="204103"/>
                    <a:pt x="373601" y="147268"/>
                    <a:pt x="443712" y="147268"/>
                  </a:cubicBezTo>
                  <a:close/>
                  <a:moveTo>
                    <a:pt x="697649" y="668186"/>
                  </a:moveTo>
                  <a:lnTo>
                    <a:pt x="189776" y="668186"/>
                  </a:lnTo>
                  <a:lnTo>
                    <a:pt x="189776" y="562006"/>
                  </a:lnTo>
                  <a:cubicBezTo>
                    <a:pt x="189878" y="542034"/>
                    <a:pt x="199276" y="523252"/>
                    <a:pt x="215200" y="511201"/>
                  </a:cubicBezTo>
                  <a:cubicBezTo>
                    <a:pt x="252752" y="484205"/>
                    <a:pt x="294825" y="464145"/>
                    <a:pt x="339440" y="451965"/>
                  </a:cubicBezTo>
                  <a:cubicBezTo>
                    <a:pt x="373096" y="440886"/>
                    <a:pt x="408282" y="435184"/>
                    <a:pt x="443712" y="435060"/>
                  </a:cubicBezTo>
                  <a:cubicBezTo>
                    <a:pt x="479103" y="436094"/>
                    <a:pt x="514209" y="441778"/>
                    <a:pt x="548118" y="451965"/>
                  </a:cubicBezTo>
                  <a:cubicBezTo>
                    <a:pt x="593376" y="462357"/>
                    <a:pt x="635791" y="482581"/>
                    <a:pt x="672357" y="511201"/>
                  </a:cubicBezTo>
                  <a:cubicBezTo>
                    <a:pt x="688766" y="522844"/>
                    <a:pt x="698301" y="541893"/>
                    <a:pt x="697782" y="562006"/>
                  </a:cubicBezTo>
                  <a:close/>
                </a:path>
              </a:pathLst>
            </a:custGeom>
            <a:solidFill>
              <a:srgbClr val="000000"/>
            </a:solidFill>
            <a:ln w="443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6" name="Figura a mano libera: forma 55">
              <a:extLst>
                <a:ext uri="{FF2B5EF4-FFF2-40B4-BE49-F238E27FC236}">
                  <a16:creationId xmlns:a16="http://schemas.microsoft.com/office/drawing/2014/main" id="{D2B660F9-2BFA-45F0-A3B0-198B14C20A00}"/>
                </a:ext>
              </a:extLst>
            </p:cNvPr>
            <p:cNvSpPr/>
            <p:nvPr/>
          </p:nvSpPr>
          <p:spPr>
            <a:xfrm>
              <a:off x="3618173" y="1478479"/>
              <a:ext cx="887424" cy="887425"/>
            </a:xfrm>
            <a:custGeom>
              <a:avLst/>
              <a:gdLst>
                <a:gd name="connsiteX0" fmla="*/ 621197 w 1242394"/>
                <a:gd name="connsiteY0" fmla="*/ 1242394 h 1242394"/>
                <a:gd name="connsiteX1" fmla="*/ 1242394 w 1242394"/>
                <a:gd name="connsiteY1" fmla="*/ 621197 h 1242394"/>
                <a:gd name="connsiteX2" fmla="*/ 621197 w 1242394"/>
                <a:gd name="connsiteY2" fmla="*/ 0 h 1242394"/>
                <a:gd name="connsiteX3" fmla="*/ 0 w 1242394"/>
                <a:gd name="connsiteY3" fmla="*/ 621197 h 1242394"/>
                <a:gd name="connsiteX4" fmla="*/ 621197 w 1242394"/>
                <a:gd name="connsiteY4" fmla="*/ 1242394 h 1242394"/>
                <a:gd name="connsiteX5" fmla="*/ 621197 w 1242394"/>
                <a:gd name="connsiteY5" fmla="*/ 206149 h 1242394"/>
                <a:gd name="connsiteX6" fmla="*/ 798948 w 1242394"/>
                <a:gd name="connsiteY6" fmla="*/ 383900 h 1242394"/>
                <a:gd name="connsiteX7" fmla="*/ 621197 w 1242394"/>
                <a:gd name="connsiteY7" fmla="*/ 561651 h 1242394"/>
                <a:gd name="connsiteX8" fmla="*/ 443446 w 1242394"/>
                <a:gd name="connsiteY8" fmla="*/ 383900 h 1242394"/>
                <a:gd name="connsiteX9" fmla="*/ 621197 w 1242394"/>
                <a:gd name="connsiteY9" fmla="*/ 206149 h 1242394"/>
                <a:gd name="connsiteX10" fmla="*/ 265695 w 1242394"/>
                <a:gd name="connsiteY10" fmla="*/ 786791 h 1242394"/>
                <a:gd name="connsiteX11" fmla="*/ 301192 w 1242394"/>
                <a:gd name="connsiteY11" fmla="*/ 715797 h 1242394"/>
                <a:gd name="connsiteX12" fmla="*/ 474994 w 1242394"/>
                <a:gd name="connsiteY12" fmla="*/ 632867 h 1242394"/>
                <a:gd name="connsiteX13" fmla="*/ 621197 w 1242394"/>
                <a:gd name="connsiteY13" fmla="*/ 609084 h 1242394"/>
                <a:gd name="connsiteX14" fmla="*/ 767356 w 1242394"/>
                <a:gd name="connsiteY14" fmla="*/ 632778 h 1242394"/>
                <a:gd name="connsiteX15" fmla="*/ 941158 w 1242394"/>
                <a:gd name="connsiteY15" fmla="*/ 715708 h 1242394"/>
                <a:gd name="connsiteX16" fmla="*/ 976655 w 1242394"/>
                <a:gd name="connsiteY16" fmla="*/ 786702 h 1242394"/>
                <a:gd name="connsiteX17" fmla="*/ 976655 w 1242394"/>
                <a:gd name="connsiteY17" fmla="*/ 946705 h 1242394"/>
                <a:gd name="connsiteX18" fmla="*/ 265695 w 1242394"/>
                <a:gd name="connsiteY18" fmla="*/ 946705 h 124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42394" h="1242394">
                  <a:moveTo>
                    <a:pt x="621197" y="1242394"/>
                  </a:moveTo>
                  <a:cubicBezTo>
                    <a:pt x="964276" y="1242394"/>
                    <a:pt x="1242394" y="964276"/>
                    <a:pt x="1242394" y="621197"/>
                  </a:cubicBezTo>
                  <a:cubicBezTo>
                    <a:pt x="1242394" y="278119"/>
                    <a:pt x="964276" y="0"/>
                    <a:pt x="621197" y="0"/>
                  </a:cubicBezTo>
                  <a:cubicBezTo>
                    <a:pt x="278119" y="0"/>
                    <a:pt x="0" y="278119"/>
                    <a:pt x="0" y="621197"/>
                  </a:cubicBezTo>
                  <a:cubicBezTo>
                    <a:pt x="0" y="964276"/>
                    <a:pt x="278119" y="1242394"/>
                    <a:pt x="621197" y="1242394"/>
                  </a:cubicBezTo>
                  <a:close/>
                  <a:moveTo>
                    <a:pt x="621197" y="206149"/>
                  </a:moveTo>
                  <a:cubicBezTo>
                    <a:pt x="719369" y="206149"/>
                    <a:pt x="798948" y="285729"/>
                    <a:pt x="798948" y="383900"/>
                  </a:cubicBezTo>
                  <a:cubicBezTo>
                    <a:pt x="798948" y="482071"/>
                    <a:pt x="719369" y="561651"/>
                    <a:pt x="621197" y="561651"/>
                  </a:cubicBezTo>
                  <a:cubicBezTo>
                    <a:pt x="523026" y="561651"/>
                    <a:pt x="443446" y="482071"/>
                    <a:pt x="443446" y="383900"/>
                  </a:cubicBezTo>
                  <a:cubicBezTo>
                    <a:pt x="443473" y="285742"/>
                    <a:pt x="523039" y="206175"/>
                    <a:pt x="621197" y="206149"/>
                  </a:cubicBezTo>
                  <a:close/>
                  <a:moveTo>
                    <a:pt x="265695" y="786791"/>
                  </a:moveTo>
                  <a:cubicBezTo>
                    <a:pt x="265846" y="758894"/>
                    <a:pt x="278966" y="732658"/>
                    <a:pt x="301192" y="715797"/>
                  </a:cubicBezTo>
                  <a:cubicBezTo>
                    <a:pt x="353732" y="678037"/>
                    <a:pt x="412590" y="649954"/>
                    <a:pt x="474994" y="632867"/>
                  </a:cubicBezTo>
                  <a:cubicBezTo>
                    <a:pt x="522170" y="617288"/>
                    <a:pt x="571515" y="609261"/>
                    <a:pt x="621197" y="609084"/>
                  </a:cubicBezTo>
                  <a:cubicBezTo>
                    <a:pt x="670742" y="610548"/>
                    <a:pt x="719883" y="618513"/>
                    <a:pt x="767356" y="632778"/>
                  </a:cubicBezTo>
                  <a:cubicBezTo>
                    <a:pt x="830660" y="647376"/>
                    <a:pt x="889989" y="675685"/>
                    <a:pt x="941158" y="715708"/>
                  </a:cubicBezTo>
                  <a:cubicBezTo>
                    <a:pt x="964089" y="731974"/>
                    <a:pt x="977401" y="758597"/>
                    <a:pt x="976655" y="786702"/>
                  </a:cubicBezTo>
                  <a:lnTo>
                    <a:pt x="976655" y="946705"/>
                  </a:lnTo>
                  <a:lnTo>
                    <a:pt x="265695" y="946705"/>
                  </a:lnTo>
                  <a:close/>
                </a:path>
              </a:pathLst>
            </a:custGeom>
            <a:solidFill>
              <a:srgbClr val="000000"/>
            </a:solidFill>
            <a:ln w="443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58" name="Elemento grafico 57" descr="Freccia GIÙ">
            <a:extLst>
              <a:ext uri="{FF2B5EF4-FFF2-40B4-BE49-F238E27FC236}">
                <a16:creationId xmlns:a16="http://schemas.microsoft.com/office/drawing/2014/main" id="{F0EDEA13-00EF-4550-AE0B-9F42986FC3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938561">
            <a:off x="3241032" y="2495437"/>
            <a:ext cx="985718" cy="1671750"/>
          </a:xfrm>
          <a:prstGeom prst="rect">
            <a:avLst/>
          </a:prstGeom>
        </p:spPr>
      </p:pic>
      <p:pic>
        <p:nvPicPr>
          <p:cNvPr id="60" name="Elemento grafico 59" descr="Freccia GIÙ">
            <a:extLst>
              <a:ext uri="{FF2B5EF4-FFF2-40B4-BE49-F238E27FC236}">
                <a16:creationId xmlns:a16="http://schemas.microsoft.com/office/drawing/2014/main" id="{4BFFB48E-5021-4F66-9B6A-E268B04218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348912">
            <a:off x="3177558" y="3645485"/>
            <a:ext cx="1143400" cy="1365514"/>
          </a:xfrm>
          <a:prstGeom prst="rect">
            <a:avLst/>
          </a:prstGeom>
        </p:spPr>
      </p:pic>
      <p:pic>
        <p:nvPicPr>
          <p:cNvPr id="62" name="Elemento grafico 61" descr="Freccia GIÙ">
            <a:extLst>
              <a:ext uri="{FF2B5EF4-FFF2-40B4-BE49-F238E27FC236}">
                <a16:creationId xmlns:a16="http://schemas.microsoft.com/office/drawing/2014/main" id="{B6AE78E8-F048-487C-BC57-946DE04B8A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896395">
            <a:off x="4127711" y="4443573"/>
            <a:ext cx="759342" cy="906850"/>
          </a:xfrm>
          <a:prstGeom prst="rect">
            <a:avLst/>
          </a:prstGeom>
        </p:spPr>
      </p:pic>
      <p:pic>
        <p:nvPicPr>
          <p:cNvPr id="64" name="Elemento grafico 63" descr="Freccia GIÙ">
            <a:extLst>
              <a:ext uri="{FF2B5EF4-FFF2-40B4-BE49-F238E27FC236}">
                <a16:creationId xmlns:a16="http://schemas.microsoft.com/office/drawing/2014/main" id="{A6CC5336-F324-40CA-9F99-102A33F059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836202">
            <a:off x="4102658" y="2250895"/>
            <a:ext cx="656666" cy="784228"/>
          </a:xfrm>
          <a:prstGeom prst="rect">
            <a:avLst/>
          </a:prstGeom>
        </p:spPr>
      </p:pic>
      <p:sp>
        <p:nvSpPr>
          <p:cNvPr id="66" name="Titolo 1">
            <a:extLst>
              <a:ext uri="{FF2B5EF4-FFF2-40B4-BE49-F238E27FC236}">
                <a16:creationId xmlns:a16="http://schemas.microsoft.com/office/drawing/2014/main" id="{74DDA255-E5F1-47C0-98B9-D76C94CA003A}"/>
              </a:ext>
            </a:extLst>
          </p:cNvPr>
          <p:cNvSpPr txBox="1">
            <a:spLocks/>
          </p:cNvSpPr>
          <p:nvPr/>
        </p:nvSpPr>
        <p:spPr>
          <a:xfrm>
            <a:off x="5253542" y="4598985"/>
            <a:ext cx="6738433" cy="2150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latin typeface="Garamond" panose="02020404030301010803" pitchFamily="18" charset="0"/>
              </a:rPr>
              <a:t>This solution should let Equity Tokens be issued but only as a mean of communication</a:t>
            </a:r>
            <a:endParaRPr lang="en-GB" sz="3600" b="1" i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78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E78C5D-258E-49E0-A0D7-B9E2738B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937" y="1264534"/>
            <a:ext cx="8712125" cy="1013173"/>
          </a:xfrm>
        </p:spPr>
        <p:txBody>
          <a:bodyPr>
            <a:normAutofit/>
          </a:bodyPr>
          <a:lstStyle/>
          <a:p>
            <a:r>
              <a:rPr lang="en-GB" b="1" dirty="0">
                <a:latin typeface="Garamond" panose="02020404030301010803" pitchFamily="18" charset="0"/>
              </a:rPr>
              <a:t>Regime:</a:t>
            </a:r>
            <a:r>
              <a:rPr lang="en-GB" b="1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en-GB" dirty="0">
                <a:latin typeface="Garamond" panose="02020404030301010803" pitchFamily="18" charset="0"/>
                <a:sym typeface="Wingdings" panose="05000000000000000000" pitchFamily="2" charset="2"/>
              </a:rPr>
              <a:t>Alternative</a:t>
            </a:r>
            <a:r>
              <a:rPr lang="it-IT" dirty="0">
                <a:latin typeface="Garamond" panose="02020404030301010803" pitchFamily="18" charset="0"/>
              </a:rPr>
              <a:t> Regime</a:t>
            </a:r>
            <a:endParaRPr lang="en-GB" b="1" dirty="0">
              <a:latin typeface="Garamond" panose="02020404030301010803" pitchFamily="18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BA1823-73EF-4A59-B1E7-6EC05CEA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5DE6-FEE3-426F-B4F5-66B6A92AEE0F}" type="slidenum">
              <a:rPr lang="it-IT" smtClean="0"/>
              <a:t>11</a:t>
            </a:fld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12C59AAD-91B8-4600-9A44-AD2469C33FC8}"/>
              </a:ext>
            </a:extLst>
          </p:cNvPr>
          <p:cNvSpPr txBox="1">
            <a:spLocks/>
          </p:cNvSpPr>
          <p:nvPr/>
        </p:nvSpPr>
        <p:spPr>
          <a:xfrm>
            <a:off x="341631" y="273936"/>
            <a:ext cx="8354693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Garamond" panose="02020404030301010803" pitchFamily="18" charset="0"/>
              </a:rPr>
              <a:t>Issuing Equity Tokens in </a:t>
            </a:r>
            <a:r>
              <a:rPr lang="en-GB" b="1" dirty="0" err="1">
                <a:latin typeface="Garamond" panose="02020404030301010803" pitchFamily="18" charset="0"/>
              </a:rPr>
              <a:t>S.r.l</a:t>
            </a:r>
            <a:r>
              <a:rPr lang="en-GB" b="1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E13D24D3-AC49-4820-8EF9-88B4EA824B13}"/>
              </a:ext>
            </a:extLst>
          </p:cNvPr>
          <p:cNvSpPr txBox="1">
            <a:spLocks/>
          </p:cNvSpPr>
          <p:nvPr/>
        </p:nvSpPr>
        <p:spPr>
          <a:xfrm>
            <a:off x="635037" y="2458055"/>
            <a:ext cx="10852113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AU" sz="3300" dirty="0">
                <a:latin typeface="Garamond" panose="02020404030301010803" pitchFamily="18" charset="0"/>
              </a:rPr>
              <a:t>Regime introduced in 2015 for equity crowdfunding campaigns (Art. 100-ter TUF)</a:t>
            </a:r>
            <a:endParaRPr lang="en-AU" sz="3300" i="1" dirty="0">
              <a:latin typeface="Garamond" panose="02020404030301010803" pitchFamily="18" charset="0"/>
            </a:endParaRP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1C6CD249-ED81-4F84-A642-8297CB325422}"/>
              </a:ext>
            </a:extLst>
          </p:cNvPr>
          <p:cNvSpPr txBox="1">
            <a:spLocks/>
          </p:cNvSpPr>
          <p:nvPr/>
        </p:nvSpPr>
        <p:spPr>
          <a:xfrm>
            <a:off x="635037" y="4564850"/>
            <a:ext cx="8712125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AU" sz="3300" dirty="0">
                <a:latin typeface="Garamond" panose="02020404030301010803" pitchFamily="18" charset="0"/>
              </a:rPr>
              <a:t>The intermediary is free to adopt a DLT system and so to issue equity tokens</a:t>
            </a: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DE89BD4A-C55E-4253-8D06-33F49C09A9CC}"/>
              </a:ext>
            </a:extLst>
          </p:cNvPr>
          <p:cNvSpPr txBox="1">
            <a:spLocks/>
          </p:cNvSpPr>
          <p:nvPr/>
        </p:nvSpPr>
        <p:spPr>
          <a:xfrm>
            <a:off x="635037" y="3429000"/>
            <a:ext cx="9817025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AU" sz="3300" dirty="0">
                <a:latin typeface="Garamond" panose="02020404030301010803" pitchFamily="18" charset="0"/>
              </a:rPr>
              <a:t>A private intermediary has the task to manage the transfers being the only shareholder in the Company Register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DE2E31F2-BD0E-4673-AFDA-4AF0C6D3788C}"/>
              </a:ext>
            </a:extLst>
          </p:cNvPr>
          <p:cNvSpPr txBox="1">
            <a:spLocks/>
          </p:cNvSpPr>
          <p:nvPr/>
        </p:nvSpPr>
        <p:spPr>
          <a:xfrm>
            <a:off x="341631" y="5525739"/>
            <a:ext cx="11766513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Garamond" panose="02020404030301010803" pitchFamily="18" charset="0"/>
              </a:rPr>
              <a:t>Tokens can be only a mean of communication</a:t>
            </a:r>
            <a:endParaRPr lang="en-GB" b="1" i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80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E78C5D-258E-49E0-A0D7-B9E2738B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66052"/>
            <a:ext cx="8712125" cy="1088942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GB" b="1" dirty="0">
                <a:latin typeface="Garamond" panose="02020404030301010803" pitchFamily="18" charset="0"/>
              </a:rPr>
              <a:t>Q1: </a:t>
            </a:r>
            <a:r>
              <a:rPr lang="it-IT" sz="4400" dirty="0" err="1">
                <a:latin typeface="Garamond" panose="02020404030301010803" pitchFamily="18" charset="0"/>
              </a:rPr>
              <a:t>According</a:t>
            </a:r>
            <a:r>
              <a:rPr lang="it-IT" sz="4400" dirty="0">
                <a:latin typeface="Garamond" panose="02020404030301010803" pitchFamily="18" charset="0"/>
              </a:rPr>
              <a:t> to </a:t>
            </a:r>
            <a:r>
              <a:rPr lang="it-IT" sz="4400" dirty="0" err="1">
                <a:latin typeface="Garamond" panose="02020404030301010803" pitchFamily="18" charset="0"/>
              </a:rPr>
              <a:t>Italian</a:t>
            </a:r>
            <a:r>
              <a:rPr lang="it-IT" sz="4400" dirty="0">
                <a:latin typeface="Garamond" panose="02020404030301010803" pitchFamily="18" charset="0"/>
              </a:rPr>
              <a:t> Company </a:t>
            </a:r>
            <a:r>
              <a:rPr lang="it-IT" sz="4400" dirty="0" err="1">
                <a:latin typeface="Garamond" panose="02020404030301010803" pitchFamily="18" charset="0"/>
              </a:rPr>
              <a:t>Law</a:t>
            </a:r>
            <a:r>
              <a:rPr lang="it-IT" sz="4400" dirty="0">
                <a:latin typeface="Garamond" panose="02020404030301010803" pitchFamily="18" charset="0"/>
              </a:rPr>
              <a:t>, </a:t>
            </a:r>
            <a:r>
              <a:rPr lang="it-IT" sz="4400" dirty="0" err="1">
                <a:latin typeface="Garamond" panose="02020404030301010803" pitchFamily="18" charset="0"/>
              </a:rPr>
              <a:t>i</a:t>
            </a:r>
            <a:r>
              <a:rPr lang="it-IT" dirty="0" err="1">
                <a:latin typeface="Garamond" panose="02020404030301010803" pitchFamily="18" charset="0"/>
              </a:rPr>
              <a:t>t</a:t>
            </a:r>
            <a:r>
              <a:rPr lang="it-IT" dirty="0">
                <a:latin typeface="Garamond" panose="02020404030301010803" pitchFamily="18" charset="0"/>
              </a:rPr>
              <a:t> </a:t>
            </a:r>
            <a:r>
              <a:rPr lang="it-IT" dirty="0" err="1">
                <a:latin typeface="Garamond" panose="02020404030301010803" pitchFamily="18" charset="0"/>
              </a:rPr>
              <a:t>is</a:t>
            </a:r>
            <a:r>
              <a:rPr lang="it-IT" dirty="0">
                <a:latin typeface="Garamond" panose="02020404030301010803" pitchFamily="18" charset="0"/>
              </a:rPr>
              <a:t> </a:t>
            </a:r>
            <a:r>
              <a:rPr lang="en-GB" dirty="0">
                <a:latin typeface="Garamond" panose="02020404030301010803" pitchFamily="18" charset="0"/>
              </a:rPr>
              <a:t>possible</a:t>
            </a:r>
            <a:r>
              <a:rPr lang="it-IT" dirty="0">
                <a:latin typeface="Garamond" panose="02020404030301010803" pitchFamily="18" charset="0"/>
              </a:rPr>
              <a:t> to </a:t>
            </a:r>
            <a:r>
              <a:rPr lang="it-IT" dirty="0" err="1">
                <a:latin typeface="Garamond" panose="02020404030301010803" pitchFamily="18" charset="0"/>
              </a:rPr>
              <a:t>issue</a:t>
            </a:r>
            <a:r>
              <a:rPr lang="it-IT" dirty="0">
                <a:latin typeface="Garamond" panose="02020404030301010803" pitchFamily="18" charset="0"/>
              </a:rPr>
              <a:t> equity tokens? </a:t>
            </a:r>
            <a:endParaRPr lang="en-GB" b="1" dirty="0">
              <a:latin typeface="Garamond" panose="02020404030301010803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6C1EC6-DD9A-47A7-8E18-1C2E769F6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724869"/>
            <a:ext cx="11020425" cy="4133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b="1" dirty="0">
                <a:latin typeface="Garamond" panose="02020404030301010803" pitchFamily="18" charset="0"/>
              </a:rPr>
              <a:t>Companies Limited by Shares (SPA)</a:t>
            </a:r>
            <a:endParaRPr lang="en-AU" b="1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AU" dirty="0">
                <a:latin typeface="Garamond" panose="02020404030301010803" pitchFamily="18" charset="0"/>
              </a:rPr>
              <a:t>R. of </a:t>
            </a:r>
            <a:r>
              <a:rPr lang="en-AU" i="1" dirty="0" err="1">
                <a:latin typeface="Garamond" panose="02020404030301010803" pitchFamily="18" charset="0"/>
              </a:rPr>
              <a:t>azioni</a:t>
            </a:r>
            <a:r>
              <a:rPr lang="en-AU" i="1" dirty="0">
                <a:latin typeface="Garamond" panose="02020404030301010803" pitchFamily="18" charset="0"/>
              </a:rPr>
              <a:t> </a:t>
            </a:r>
            <a:r>
              <a:rPr lang="en-AU" i="1" dirty="0" err="1">
                <a:latin typeface="Garamond" panose="02020404030301010803" pitchFamily="18" charset="0"/>
              </a:rPr>
              <a:t>cartolarizzate</a:t>
            </a:r>
            <a:r>
              <a:rPr lang="en-AU" i="1" dirty="0">
                <a:latin typeface="Garamond" panose="02020404030301010803" pitchFamily="18" charset="0"/>
              </a:rPr>
              <a:t> </a:t>
            </a:r>
            <a:r>
              <a:rPr lang="en-AU" dirty="0">
                <a:latin typeface="Garamond" panose="02020404030301010803" pitchFamily="18" charset="0"/>
                <a:sym typeface="Wingdings" panose="05000000000000000000" pitchFamily="2" charset="2"/>
              </a:rPr>
              <a:t> No, tokens are not credit title </a:t>
            </a:r>
            <a:r>
              <a:rPr lang="en-AU" dirty="0">
                <a:latin typeface="Garamond" panose="02020404030301010803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dirty="0">
                <a:latin typeface="Garamond" panose="02020404030301010803" pitchFamily="18" charset="0"/>
              </a:rPr>
              <a:t>R. of </a:t>
            </a:r>
            <a:r>
              <a:rPr lang="en-AU" i="1" dirty="0" err="1">
                <a:latin typeface="Garamond" panose="02020404030301010803" pitchFamily="18" charset="0"/>
              </a:rPr>
              <a:t>azioni</a:t>
            </a:r>
            <a:r>
              <a:rPr lang="en-AU" i="1" dirty="0">
                <a:latin typeface="Garamond" panose="02020404030301010803" pitchFamily="18" charset="0"/>
              </a:rPr>
              <a:t> non-</a:t>
            </a:r>
            <a:r>
              <a:rPr lang="en-AU" i="1" dirty="0" err="1">
                <a:latin typeface="Garamond" panose="02020404030301010803" pitchFamily="18" charset="0"/>
              </a:rPr>
              <a:t>cartolarizzate</a:t>
            </a:r>
            <a:r>
              <a:rPr lang="en-AU" i="1" dirty="0">
                <a:latin typeface="Garamond" panose="02020404030301010803" pitchFamily="18" charset="0"/>
              </a:rPr>
              <a:t> </a:t>
            </a:r>
            <a:r>
              <a:rPr lang="en-AU" dirty="0">
                <a:latin typeface="Garamond" panose="02020404030301010803" pitchFamily="18" charset="0"/>
                <a:sym typeface="Wingdings" panose="05000000000000000000" pitchFamily="2" charset="2"/>
              </a:rPr>
              <a:t> Yes, but just as a mean of communication</a:t>
            </a:r>
            <a:r>
              <a:rPr lang="en-AU" dirty="0">
                <a:latin typeface="Garamond" panose="02020404030301010803" pitchFamily="18" charset="0"/>
              </a:rPr>
              <a:t> </a:t>
            </a:r>
          </a:p>
          <a:p>
            <a:pPr marL="0" indent="0">
              <a:buNone/>
            </a:pPr>
            <a:endParaRPr lang="en-AU" sz="2800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AU" sz="2800" b="1" dirty="0">
                <a:latin typeface="Garamond" panose="02020404030301010803" pitchFamily="18" charset="0"/>
              </a:rPr>
              <a:t>Limited Liability Companies (SRL)</a:t>
            </a:r>
            <a:endParaRPr lang="en-AU" b="1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AU" dirty="0">
                <a:latin typeface="Garamond" panose="02020404030301010803" pitchFamily="18" charset="0"/>
              </a:rPr>
              <a:t>Traditional regime </a:t>
            </a:r>
            <a:r>
              <a:rPr lang="en-AU" dirty="0">
                <a:latin typeface="Garamond" panose="02020404030301010803" pitchFamily="18" charset="0"/>
                <a:sym typeface="Wingdings" panose="05000000000000000000" pitchFamily="2" charset="2"/>
              </a:rPr>
              <a:t> Maybe, but just as a mean of communication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dirty="0">
                <a:latin typeface="Garamond" panose="02020404030301010803" pitchFamily="18" charset="0"/>
              </a:rPr>
              <a:t>Alternative Regime </a:t>
            </a:r>
            <a:r>
              <a:rPr lang="en-AU" dirty="0">
                <a:latin typeface="Garamond" panose="02020404030301010803" pitchFamily="18" charset="0"/>
                <a:sym typeface="Wingdings" panose="05000000000000000000" pitchFamily="2" charset="2"/>
              </a:rPr>
              <a:t> Yes, but just as a mean of communication</a:t>
            </a:r>
            <a:endParaRPr lang="en-AU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AU" dirty="0">
              <a:latin typeface="Garamond" panose="02020404030301010803" pitchFamily="18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BA1823-73EF-4A59-B1E7-6EC05CEA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5DE6-FEE3-426F-B4F5-66B6A92AEE0F}" type="slidenum">
              <a:rPr lang="it-IT" smtClean="0"/>
              <a:t>12</a:t>
            </a:fld>
            <a:endParaRPr lang="it-IT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12C59AAD-91B8-4600-9A44-AD2469C33FC8}"/>
              </a:ext>
            </a:extLst>
          </p:cNvPr>
          <p:cNvSpPr txBox="1">
            <a:spLocks/>
          </p:cNvSpPr>
          <p:nvPr/>
        </p:nvSpPr>
        <p:spPr>
          <a:xfrm>
            <a:off x="341631" y="273936"/>
            <a:ext cx="8354693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Garamond" panose="02020404030301010803" pitchFamily="18" charset="0"/>
              </a:rPr>
              <a:t>To sum up the first part..</a:t>
            </a:r>
          </a:p>
        </p:txBody>
      </p:sp>
    </p:spTree>
    <p:extLst>
      <p:ext uri="{BB962C8B-B14F-4D97-AF65-F5344CB8AC3E}">
        <p14:creationId xmlns:p14="http://schemas.microsoft.com/office/powerpoint/2010/main" val="4004030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6C1EC6-DD9A-47A7-8E18-1C2E769F6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857376"/>
            <a:ext cx="10048874" cy="4498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4000" b="1" dirty="0">
                <a:latin typeface="Garamond" panose="02020404030301010803" pitchFamily="18" charset="0"/>
              </a:rPr>
              <a:t>Economic rights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sz="4000" dirty="0">
                <a:latin typeface="Garamond" panose="02020404030301010803" pitchFamily="18" charset="0"/>
              </a:rPr>
              <a:t>Right to receive </a:t>
            </a:r>
            <a:r>
              <a:rPr lang="en-AU" sz="4000" dirty="0" err="1">
                <a:latin typeface="Garamond" panose="02020404030301010803" pitchFamily="18" charset="0"/>
              </a:rPr>
              <a:t>dividens</a:t>
            </a:r>
            <a:endParaRPr lang="en-AU" sz="40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AU" sz="4000" b="1" dirty="0">
                <a:latin typeface="Garamond" panose="02020404030301010803" pitchFamily="18" charset="0"/>
              </a:rPr>
              <a:t>Administrative rights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sz="4000" dirty="0">
                <a:latin typeface="Garamond" panose="02020404030301010803" pitchFamily="18" charset="0"/>
              </a:rPr>
              <a:t>Right to vote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AU" sz="4000" dirty="0">
                <a:latin typeface="Garamond" panose="02020404030301010803" pitchFamily="18" charset="0"/>
              </a:rPr>
              <a:t>Right to intervention within the meeting</a:t>
            </a:r>
          </a:p>
          <a:p>
            <a:pPr>
              <a:buFont typeface="Wingdings" panose="05000000000000000000" pitchFamily="2" charset="2"/>
              <a:buChar char="Ø"/>
            </a:pPr>
            <a:endParaRPr lang="en-AU" dirty="0">
              <a:latin typeface="Garamond" panose="02020404030301010803" pitchFamily="18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BA1823-73EF-4A59-B1E7-6EC05CEA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5DE6-FEE3-426F-B4F5-66B6A92AEE0F}" type="slidenum">
              <a:rPr lang="it-IT" smtClean="0"/>
              <a:t>13</a:t>
            </a:fld>
            <a:endParaRPr lang="it-IT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12C59AAD-91B8-4600-9A44-AD2469C33FC8}"/>
              </a:ext>
            </a:extLst>
          </p:cNvPr>
          <p:cNvSpPr txBox="1">
            <a:spLocks/>
          </p:cNvSpPr>
          <p:nvPr/>
        </p:nvSpPr>
        <p:spPr>
          <a:xfrm>
            <a:off x="341631" y="273936"/>
            <a:ext cx="9583418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Garamond" panose="02020404030301010803" pitchFamily="18" charset="0"/>
              </a:rPr>
              <a:t>3. Exercising economic and administrative rights</a:t>
            </a:r>
          </a:p>
        </p:txBody>
      </p:sp>
    </p:spTree>
    <p:extLst>
      <p:ext uri="{BB962C8B-B14F-4D97-AF65-F5344CB8AC3E}">
        <p14:creationId xmlns:p14="http://schemas.microsoft.com/office/powerpoint/2010/main" val="123606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E78C5D-258E-49E0-A0D7-B9E2738B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138" y="1211413"/>
            <a:ext cx="7489788" cy="1013173"/>
          </a:xfrm>
        </p:spPr>
        <p:txBody>
          <a:bodyPr>
            <a:normAutofit/>
          </a:bodyPr>
          <a:lstStyle/>
          <a:p>
            <a:r>
              <a:rPr lang="en-GB" b="1" dirty="0">
                <a:latin typeface="Garamond" panose="02020404030301010803" pitchFamily="18" charset="0"/>
              </a:rPr>
              <a:t>No legal limitations (ex ante)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BA1823-73EF-4A59-B1E7-6EC05CEA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5DE6-FEE3-426F-B4F5-66B6A92AEE0F}" type="slidenum">
              <a:rPr lang="it-IT" smtClean="0"/>
              <a:t>14</a:t>
            </a:fld>
            <a:endParaRPr lang="it-IT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12C59AAD-91B8-4600-9A44-AD2469C33FC8}"/>
              </a:ext>
            </a:extLst>
          </p:cNvPr>
          <p:cNvSpPr txBox="1">
            <a:spLocks/>
          </p:cNvSpPr>
          <p:nvPr/>
        </p:nvSpPr>
        <p:spPr>
          <a:xfrm>
            <a:off x="341631" y="273936"/>
            <a:ext cx="8354693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Garamond" panose="02020404030301010803" pitchFamily="18" charset="0"/>
              </a:rPr>
              <a:t>Exercise of economic rights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E13D24D3-AC49-4820-8EF9-88B4EA824B13}"/>
              </a:ext>
            </a:extLst>
          </p:cNvPr>
          <p:cNvSpPr txBox="1">
            <a:spLocks/>
          </p:cNvSpPr>
          <p:nvPr/>
        </p:nvSpPr>
        <p:spPr>
          <a:xfrm>
            <a:off x="635037" y="2516175"/>
            <a:ext cx="10852113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AU" sz="3300" dirty="0">
                <a:latin typeface="Garamond" panose="02020404030301010803" pitchFamily="18" charset="0"/>
              </a:rPr>
              <a:t>DLT implies the impossibility to claim back distributions </a:t>
            </a:r>
            <a:endParaRPr lang="en-AU" sz="3300" i="1" dirty="0">
              <a:latin typeface="Garamond" panose="02020404030301010803" pitchFamily="18" charset="0"/>
            </a:endParaRP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1C6CD249-ED81-4F84-A642-8297CB325422}"/>
              </a:ext>
            </a:extLst>
          </p:cNvPr>
          <p:cNvSpPr txBox="1">
            <a:spLocks/>
          </p:cNvSpPr>
          <p:nvPr/>
        </p:nvSpPr>
        <p:spPr>
          <a:xfrm>
            <a:off x="1035086" y="3394029"/>
            <a:ext cx="9416976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it-IT" sz="3300" dirty="0" err="1">
                <a:latin typeface="Garamond" panose="02020404030301010803" pitchFamily="18" charset="0"/>
              </a:rPr>
              <a:t>Such</a:t>
            </a:r>
            <a:r>
              <a:rPr lang="it-IT" sz="3300" dirty="0">
                <a:latin typeface="Garamond" panose="02020404030301010803" pitchFamily="18" charset="0"/>
              </a:rPr>
              <a:t> </a:t>
            </a:r>
            <a:r>
              <a:rPr lang="en-AU" sz="3300" dirty="0">
                <a:latin typeface="Garamond" panose="02020404030301010803" pitchFamily="18" charset="0"/>
              </a:rPr>
              <a:t>mechanism</a:t>
            </a:r>
            <a:r>
              <a:rPr lang="it-IT" sz="3300" dirty="0">
                <a:latin typeface="Garamond" panose="02020404030301010803" pitchFamily="18" charset="0"/>
              </a:rPr>
              <a:t> </a:t>
            </a:r>
            <a:r>
              <a:rPr lang="it-IT" sz="3300" dirty="0" err="1">
                <a:latin typeface="Garamond" panose="02020404030301010803" pitchFamily="18" charset="0"/>
              </a:rPr>
              <a:t>should</a:t>
            </a:r>
            <a:r>
              <a:rPr lang="it-IT" sz="3300" dirty="0">
                <a:latin typeface="Garamond" panose="02020404030301010803" pitchFamily="18" charset="0"/>
              </a:rPr>
              <a:t> be </a:t>
            </a:r>
            <a:r>
              <a:rPr lang="it-IT" sz="3300" dirty="0" err="1">
                <a:latin typeface="Garamond" panose="02020404030301010803" pitchFamily="18" charset="0"/>
              </a:rPr>
              <a:t>implemented</a:t>
            </a:r>
            <a:r>
              <a:rPr lang="it-IT" sz="3300" dirty="0">
                <a:latin typeface="Garamond" panose="02020404030301010803" pitchFamily="18" charset="0"/>
              </a:rPr>
              <a:t> to be </a:t>
            </a:r>
            <a:r>
              <a:rPr lang="it-IT" sz="3300" dirty="0" err="1">
                <a:latin typeface="Garamond" panose="02020404030301010803" pitchFamily="18" charset="0"/>
              </a:rPr>
              <a:t>activated</a:t>
            </a:r>
            <a:r>
              <a:rPr lang="it-IT" sz="3300" dirty="0">
                <a:latin typeface="Garamond" panose="02020404030301010803" pitchFamily="18" charset="0"/>
              </a:rPr>
              <a:t> under </a:t>
            </a:r>
            <a:r>
              <a:rPr lang="it-IT" sz="3300" dirty="0" err="1">
                <a:latin typeface="Garamond" panose="02020404030301010803" pitchFamily="18" charset="0"/>
              </a:rPr>
              <a:t>specific</a:t>
            </a:r>
            <a:r>
              <a:rPr lang="it-IT" sz="3300" dirty="0">
                <a:latin typeface="Garamond" panose="02020404030301010803" pitchFamily="18" charset="0"/>
              </a:rPr>
              <a:t> events </a:t>
            </a:r>
            <a:endParaRPr lang="en-GB" sz="3300" dirty="0">
              <a:latin typeface="Garamond" panose="02020404030301010803" pitchFamily="18" charset="0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DE89BD4A-C55E-4253-8D06-33F49C09A9CC}"/>
              </a:ext>
            </a:extLst>
          </p:cNvPr>
          <p:cNvSpPr txBox="1">
            <a:spLocks/>
          </p:cNvSpPr>
          <p:nvPr/>
        </p:nvSpPr>
        <p:spPr>
          <a:xfrm>
            <a:off x="635037" y="4407202"/>
            <a:ext cx="9817025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AU" sz="3300" dirty="0">
                <a:latin typeface="Garamond" panose="02020404030301010803" pitchFamily="18" charset="0"/>
              </a:rPr>
              <a:t>There is the need to create a link between cash and cryptocurrencies  </a:t>
            </a: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82E8ABE3-583B-4924-B0E1-A996D4EA1BF6}"/>
              </a:ext>
            </a:extLst>
          </p:cNvPr>
          <p:cNvSpPr txBox="1">
            <a:spLocks/>
          </p:cNvSpPr>
          <p:nvPr/>
        </p:nvSpPr>
        <p:spPr>
          <a:xfrm>
            <a:off x="4416464" y="1970904"/>
            <a:ext cx="1231862" cy="894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u="sng" dirty="0">
                <a:latin typeface="Garamond" panose="02020404030301010803" pitchFamily="18" charset="0"/>
              </a:rPr>
              <a:t>BUT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A87DAD82-4EDF-4844-9692-76F7728CBCEC}"/>
              </a:ext>
            </a:extLst>
          </p:cNvPr>
          <p:cNvSpPr txBox="1">
            <a:spLocks/>
          </p:cNvSpPr>
          <p:nvPr/>
        </p:nvSpPr>
        <p:spPr>
          <a:xfrm>
            <a:off x="1111286" y="5099422"/>
            <a:ext cx="9416976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AU" sz="3300" dirty="0">
                <a:latin typeface="Garamond" panose="02020404030301010803" pitchFamily="18" charset="0"/>
              </a:rPr>
              <a:t>Corruption of the «bridge» between on- and off-chain </a:t>
            </a: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99E1E6D9-AB5C-48CC-8FB7-F2222D4B8651}"/>
              </a:ext>
            </a:extLst>
          </p:cNvPr>
          <p:cNvSpPr txBox="1">
            <a:spLocks/>
          </p:cNvSpPr>
          <p:nvPr/>
        </p:nvSpPr>
        <p:spPr>
          <a:xfrm>
            <a:off x="5180032" y="5791642"/>
            <a:ext cx="7489788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Garamond" panose="02020404030301010803" pitchFamily="18" charset="0"/>
              </a:rPr>
              <a:t>Technological limits(?)</a:t>
            </a:r>
          </a:p>
        </p:txBody>
      </p:sp>
    </p:spTree>
    <p:extLst>
      <p:ext uri="{BB962C8B-B14F-4D97-AF65-F5344CB8AC3E}">
        <p14:creationId xmlns:p14="http://schemas.microsoft.com/office/powerpoint/2010/main" val="192665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2" grpId="0"/>
      <p:bldP spid="9" grpId="0"/>
      <p:bldP spid="3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E78C5D-258E-49E0-A0D7-B9E2738B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138" y="1211413"/>
            <a:ext cx="7489788" cy="1013173"/>
          </a:xfrm>
        </p:spPr>
        <p:txBody>
          <a:bodyPr>
            <a:normAutofit/>
          </a:bodyPr>
          <a:lstStyle/>
          <a:p>
            <a:r>
              <a:rPr lang="en-GB" b="1" dirty="0">
                <a:latin typeface="Garamond" panose="02020404030301010803" pitchFamily="18" charset="0"/>
              </a:rPr>
              <a:t>No legal limitations (at all)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BA1823-73EF-4A59-B1E7-6EC05CEA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5DE6-FEE3-426F-B4F5-66B6A92AEE0F}" type="slidenum">
              <a:rPr lang="it-IT" smtClean="0"/>
              <a:t>15</a:t>
            </a:fld>
            <a:endParaRPr lang="it-IT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12C59AAD-91B8-4600-9A44-AD2469C33FC8}"/>
              </a:ext>
            </a:extLst>
          </p:cNvPr>
          <p:cNvSpPr txBox="1">
            <a:spLocks/>
          </p:cNvSpPr>
          <p:nvPr/>
        </p:nvSpPr>
        <p:spPr>
          <a:xfrm>
            <a:off x="341631" y="273936"/>
            <a:ext cx="8354693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Garamond" panose="02020404030301010803" pitchFamily="18" charset="0"/>
              </a:rPr>
              <a:t>Administrative rights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E13D24D3-AC49-4820-8EF9-88B4EA824B13}"/>
              </a:ext>
            </a:extLst>
          </p:cNvPr>
          <p:cNvSpPr txBox="1">
            <a:spLocks/>
          </p:cNvSpPr>
          <p:nvPr/>
        </p:nvSpPr>
        <p:spPr>
          <a:xfrm>
            <a:off x="635037" y="1993201"/>
            <a:ext cx="10852113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AU" sz="3300" dirty="0">
                <a:latin typeface="Garamond" panose="02020404030301010803" pitchFamily="18" charset="0"/>
              </a:rPr>
              <a:t>Voting using DLT shall be provided in the bylaws 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1C6CD249-ED81-4F84-A642-8297CB325422}"/>
              </a:ext>
            </a:extLst>
          </p:cNvPr>
          <p:cNvSpPr txBox="1">
            <a:spLocks/>
          </p:cNvSpPr>
          <p:nvPr/>
        </p:nvSpPr>
        <p:spPr>
          <a:xfrm>
            <a:off x="635037" y="4567793"/>
            <a:ext cx="8712125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AU" sz="3300" dirty="0">
                <a:latin typeface="Garamond" panose="02020404030301010803" pitchFamily="18" charset="0"/>
              </a:rPr>
              <a:t>e.g.: Problem of </a:t>
            </a:r>
            <a:r>
              <a:rPr lang="en-AU" sz="3300" dirty="0" err="1">
                <a:latin typeface="Garamond" panose="02020404030301010803" pitchFamily="18" charset="0"/>
              </a:rPr>
              <a:t>trasparency</a:t>
            </a:r>
            <a:r>
              <a:rPr lang="en-AU" sz="3300" dirty="0">
                <a:latin typeface="Garamond" panose="02020404030301010803" pitchFamily="18" charset="0"/>
              </a:rPr>
              <a:t> of permissionless DLT</a:t>
            </a: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82E8ABE3-583B-4924-B0E1-A996D4EA1BF6}"/>
              </a:ext>
            </a:extLst>
          </p:cNvPr>
          <p:cNvSpPr txBox="1">
            <a:spLocks/>
          </p:cNvSpPr>
          <p:nvPr/>
        </p:nvSpPr>
        <p:spPr>
          <a:xfrm>
            <a:off x="4302162" y="2879728"/>
            <a:ext cx="1231862" cy="894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u="sng" dirty="0">
                <a:latin typeface="Garamond" panose="02020404030301010803" pitchFamily="18" charset="0"/>
              </a:rPr>
              <a:t>BUT</a:t>
            </a: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99E1E6D9-AB5C-48CC-8FB7-F2222D4B8651}"/>
              </a:ext>
            </a:extLst>
          </p:cNvPr>
          <p:cNvSpPr txBox="1">
            <a:spLocks/>
          </p:cNvSpPr>
          <p:nvPr/>
        </p:nvSpPr>
        <p:spPr>
          <a:xfrm>
            <a:off x="1435138" y="3647322"/>
            <a:ext cx="7489788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Garamond" panose="02020404030301010803" pitchFamily="18" charset="0"/>
              </a:rPr>
              <a:t>Strong technological limits (!)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46A61F5C-3ADF-40E7-BAC2-DF634BEF0270}"/>
              </a:ext>
            </a:extLst>
          </p:cNvPr>
          <p:cNvSpPr txBox="1">
            <a:spLocks/>
          </p:cNvSpPr>
          <p:nvPr/>
        </p:nvSpPr>
        <p:spPr>
          <a:xfrm>
            <a:off x="4178337" y="5447269"/>
            <a:ext cx="7489788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Garamond" panose="02020404030301010803" pitchFamily="18" charset="0"/>
              </a:rPr>
              <a:t>Solution: only record the hash</a:t>
            </a:r>
          </a:p>
        </p:txBody>
      </p:sp>
    </p:spTree>
    <p:extLst>
      <p:ext uri="{BB962C8B-B14F-4D97-AF65-F5344CB8AC3E}">
        <p14:creationId xmlns:p14="http://schemas.microsoft.com/office/powerpoint/2010/main" val="412954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  <p:bldP spid="9" grpId="0"/>
      <p:bldP spid="13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BA1823-73EF-4A59-B1E7-6EC05CEA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5DE6-FEE3-426F-B4F5-66B6A92AEE0F}" type="slidenum">
              <a:rPr lang="it-IT" smtClean="0"/>
              <a:t>16</a:t>
            </a:fld>
            <a:endParaRPr lang="it-IT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12C59AAD-91B8-4600-9A44-AD2469C33FC8}"/>
              </a:ext>
            </a:extLst>
          </p:cNvPr>
          <p:cNvSpPr txBox="1">
            <a:spLocks/>
          </p:cNvSpPr>
          <p:nvPr/>
        </p:nvSpPr>
        <p:spPr>
          <a:xfrm>
            <a:off x="341631" y="273936"/>
            <a:ext cx="9583418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Garamond" panose="02020404030301010803" pitchFamily="18" charset="0"/>
              </a:rPr>
              <a:t>4. DLT for participations at distance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62100C8A-0487-4D2D-8E5A-445318ECFD27}"/>
              </a:ext>
            </a:extLst>
          </p:cNvPr>
          <p:cNvSpPr txBox="1">
            <a:spLocks/>
          </p:cNvSpPr>
          <p:nvPr/>
        </p:nvSpPr>
        <p:spPr>
          <a:xfrm>
            <a:off x="635035" y="1733465"/>
            <a:ext cx="10852113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AU" sz="3300" dirty="0">
                <a:latin typeface="Garamond" panose="02020404030301010803" pitchFamily="18" charset="0"/>
              </a:rPr>
              <a:t>Emergency situations require reunions to be held at distance</a:t>
            </a:r>
            <a:endParaRPr lang="en-AU" sz="3300" i="1" dirty="0">
              <a:latin typeface="Garamond" panose="02020404030301010803" pitchFamily="18" charset="0"/>
            </a:endParaRP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8CEBA52-E8C3-4EF7-95F5-2E74E0971B13}"/>
              </a:ext>
            </a:extLst>
          </p:cNvPr>
          <p:cNvSpPr txBox="1">
            <a:spLocks/>
          </p:cNvSpPr>
          <p:nvPr/>
        </p:nvSpPr>
        <p:spPr>
          <a:xfrm>
            <a:off x="635034" y="2952326"/>
            <a:ext cx="10852113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AU" sz="3300" dirty="0">
                <a:latin typeface="Garamond" panose="02020404030301010803" pitchFamily="18" charset="0"/>
              </a:rPr>
              <a:t>Until few years ago, seeing a person face or hearing his voice was a guarantee</a:t>
            </a:r>
            <a:endParaRPr lang="en-AU" sz="3300" i="1" dirty="0">
              <a:latin typeface="Garamond" panose="02020404030301010803" pitchFamily="18" charset="0"/>
            </a:endParaRP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AAF88E76-0AF3-4D94-8E8C-3C82ED69BFF3}"/>
              </a:ext>
            </a:extLst>
          </p:cNvPr>
          <p:cNvSpPr txBox="1">
            <a:spLocks/>
          </p:cNvSpPr>
          <p:nvPr/>
        </p:nvSpPr>
        <p:spPr>
          <a:xfrm>
            <a:off x="635033" y="3557138"/>
            <a:ext cx="8712125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GB" sz="3300" dirty="0">
              <a:latin typeface="Garamond" panose="02020404030301010803" pitchFamily="18" charset="0"/>
            </a:endParaRPr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CDE1922D-3121-43D4-AA04-C2CED15C656D}"/>
              </a:ext>
            </a:extLst>
          </p:cNvPr>
          <p:cNvSpPr txBox="1">
            <a:spLocks/>
          </p:cNvSpPr>
          <p:nvPr/>
        </p:nvSpPr>
        <p:spPr>
          <a:xfrm>
            <a:off x="1654210" y="4489412"/>
            <a:ext cx="10252039" cy="1343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AU" b="1" dirty="0" err="1">
                <a:latin typeface="Garamond" panose="02020404030301010803" pitchFamily="18" charset="0"/>
              </a:rPr>
              <a:t>Deepfake</a:t>
            </a:r>
            <a:r>
              <a:rPr lang="en-AU" b="1" dirty="0">
                <a:latin typeface="Garamond" panose="02020404030301010803" pitchFamily="18" charset="0"/>
              </a:rPr>
              <a:t> technology nullifies this guarantee</a:t>
            </a:r>
          </a:p>
        </p:txBody>
      </p:sp>
    </p:spTree>
    <p:extLst>
      <p:ext uri="{BB962C8B-B14F-4D97-AF65-F5344CB8AC3E}">
        <p14:creationId xmlns:p14="http://schemas.microsoft.com/office/powerpoint/2010/main" val="256275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BA1823-73EF-4A59-B1E7-6EC05CEA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5DE6-FEE3-426F-B4F5-66B6A92AEE0F}" type="slidenum">
              <a:rPr lang="it-IT" smtClean="0"/>
              <a:t>17</a:t>
            </a:fld>
            <a:endParaRPr lang="it-IT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12C59AAD-91B8-4600-9A44-AD2469C33FC8}"/>
              </a:ext>
            </a:extLst>
          </p:cNvPr>
          <p:cNvSpPr txBox="1">
            <a:spLocks/>
          </p:cNvSpPr>
          <p:nvPr/>
        </p:nvSpPr>
        <p:spPr>
          <a:xfrm>
            <a:off x="341631" y="273936"/>
            <a:ext cx="9583418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Garamond" panose="02020404030301010803" pitchFamily="18" charset="0"/>
              </a:rPr>
              <a:t>What is </a:t>
            </a:r>
            <a:r>
              <a:rPr lang="en-GB" b="1" dirty="0" err="1">
                <a:latin typeface="Garamond" panose="02020404030301010803" pitchFamily="18" charset="0"/>
              </a:rPr>
              <a:t>deepfake</a:t>
            </a:r>
            <a:r>
              <a:rPr lang="en-GB" b="1" dirty="0">
                <a:latin typeface="Garamond" panose="02020404030301010803" pitchFamily="18" charset="0"/>
              </a:rPr>
              <a:t> technology</a:t>
            </a:r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CDE1922D-3121-43D4-AA04-C2CED15C656D}"/>
              </a:ext>
            </a:extLst>
          </p:cNvPr>
          <p:cNvSpPr txBox="1">
            <a:spLocks/>
          </p:cNvSpPr>
          <p:nvPr/>
        </p:nvSpPr>
        <p:spPr>
          <a:xfrm>
            <a:off x="1778036" y="5159974"/>
            <a:ext cx="9709111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Garamond" panose="02020404030301010803" pitchFamily="18" charset="0"/>
              </a:rPr>
              <a:t>Solution: DLT and identification tokens</a:t>
            </a:r>
          </a:p>
        </p:txBody>
      </p:sp>
      <p:pic>
        <p:nvPicPr>
          <p:cNvPr id="2" name="Elementi multimediali online 1" title="DeepFake Elon Musk bombs a Zoom call">
            <a:hlinkClick r:id="" action="ppaction://media"/>
            <a:extLst>
              <a:ext uri="{FF2B5EF4-FFF2-40B4-BE49-F238E27FC236}">
                <a16:creationId xmlns:a16="http://schemas.microsoft.com/office/drawing/2014/main" id="{93EBAE91-B484-412B-9838-80D1FB15A45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48000" y="1366166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3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BA1823-73EF-4A59-B1E7-6EC05CEA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5DE6-FEE3-426F-B4F5-66B6A92AEE0F}" type="slidenum">
              <a:rPr lang="it-IT" smtClean="0"/>
              <a:t>18</a:t>
            </a:fld>
            <a:endParaRPr lang="it-IT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12C59AAD-91B8-4600-9A44-AD2469C33FC8}"/>
              </a:ext>
            </a:extLst>
          </p:cNvPr>
          <p:cNvSpPr txBox="1">
            <a:spLocks/>
          </p:cNvSpPr>
          <p:nvPr/>
        </p:nvSpPr>
        <p:spPr>
          <a:xfrm>
            <a:off x="341631" y="273936"/>
            <a:ext cx="9583418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Garamond" panose="02020404030301010803" pitchFamily="18" charset="0"/>
              </a:rPr>
              <a:t>5. Final remarks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62100C8A-0487-4D2D-8E5A-445318ECFD27}"/>
              </a:ext>
            </a:extLst>
          </p:cNvPr>
          <p:cNvSpPr txBox="1">
            <a:spLocks/>
          </p:cNvSpPr>
          <p:nvPr/>
        </p:nvSpPr>
        <p:spPr>
          <a:xfrm>
            <a:off x="635035" y="1733465"/>
            <a:ext cx="10852113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300" dirty="0">
                <a:latin typeface="Garamond" panose="02020404030301010803" pitchFamily="18" charset="0"/>
              </a:rPr>
              <a:t>Legal obstacles (Part I)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8CEBA52-E8C3-4EF7-95F5-2E74E0971B13}"/>
              </a:ext>
            </a:extLst>
          </p:cNvPr>
          <p:cNvSpPr txBox="1">
            <a:spLocks/>
          </p:cNvSpPr>
          <p:nvPr/>
        </p:nvSpPr>
        <p:spPr>
          <a:xfrm>
            <a:off x="635034" y="2604196"/>
            <a:ext cx="10852113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300" dirty="0">
                <a:latin typeface="Garamond" panose="02020404030301010803" pitchFamily="18" charset="0"/>
              </a:rPr>
              <a:t>Technological limitation (Part II)</a:t>
            </a: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AAF88E76-0AF3-4D94-8E8C-3C82ED69BFF3}"/>
              </a:ext>
            </a:extLst>
          </p:cNvPr>
          <p:cNvSpPr txBox="1">
            <a:spLocks/>
          </p:cNvSpPr>
          <p:nvPr/>
        </p:nvSpPr>
        <p:spPr>
          <a:xfrm>
            <a:off x="635033" y="3557138"/>
            <a:ext cx="8712125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AU" sz="3300" dirty="0">
                <a:latin typeface="Garamond" panose="02020404030301010803" pitchFamily="18" charset="0"/>
              </a:rPr>
              <a:t>Concrete applicable solutions (Part III) 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2FCF02B5-2A3B-4066-9305-EC6D6C5B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951" y="1043035"/>
            <a:ext cx="7489788" cy="1013173"/>
          </a:xfrm>
        </p:spPr>
        <p:txBody>
          <a:bodyPr>
            <a:normAutofit fontScale="90000"/>
          </a:bodyPr>
          <a:lstStyle/>
          <a:p>
            <a:r>
              <a:rPr lang="en-AU" sz="4400" b="1" dirty="0">
                <a:latin typeface="Garamond" panose="02020404030301010803" pitchFamily="18" charset="0"/>
              </a:rPr>
              <a:t>CorpTech myth is not real </a:t>
            </a:r>
            <a:r>
              <a:rPr lang="en-AU" sz="4400" b="1" u="sng" dirty="0">
                <a:latin typeface="Garamond" panose="02020404030301010803" pitchFamily="18" charset="0"/>
              </a:rPr>
              <a:t>yet</a:t>
            </a:r>
            <a:r>
              <a:rPr lang="en-AU" sz="4400" dirty="0">
                <a:latin typeface="Garamond" panose="02020404030301010803" pitchFamily="18" charset="0"/>
              </a:rPr>
              <a:t>	</a:t>
            </a:r>
            <a:endParaRPr lang="en-AU" sz="4400" i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288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BA1823-73EF-4A59-B1E7-6EC05CEA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5DE6-FEE3-426F-B4F5-66B6A92AEE0F}" type="slidenum">
              <a:rPr lang="it-IT" smtClean="0"/>
              <a:t>19</a:t>
            </a:fld>
            <a:endParaRPr lang="it-IT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12C59AAD-91B8-4600-9A44-AD2469C33FC8}"/>
              </a:ext>
            </a:extLst>
          </p:cNvPr>
          <p:cNvSpPr txBox="1">
            <a:spLocks/>
          </p:cNvSpPr>
          <p:nvPr/>
        </p:nvSpPr>
        <p:spPr>
          <a:xfrm>
            <a:off x="341631" y="273936"/>
            <a:ext cx="9583418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Garamond" panose="02020404030301010803" pitchFamily="18" charset="0"/>
              </a:rPr>
              <a:t>What we can do about it?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62100C8A-0487-4D2D-8E5A-445318ECFD27}"/>
              </a:ext>
            </a:extLst>
          </p:cNvPr>
          <p:cNvSpPr txBox="1">
            <a:spLocks/>
          </p:cNvSpPr>
          <p:nvPr/>
        </p:nvSpPr>
        <p:spPr>
          <a:xfrm>
            <a:off x="635035" y="1733465"/>
            <a:ext cx="10852113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300" dirty="0">
                <a:latin typeface="Garamond" panose="02020404030301010803" pitchFamily="18" charset="0"/>
              </a:rPr>
              <a:t>Update the laws</a:t>
            </a: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08CEBA52-E8C3-4EF7-95F5-2E74E0971B13}"/>
              </a:ext>
            </a:extLst>
          </p:cNvPr>
          <p:cNvSpPr txBox="1">
            <a:spLocks/>
          </p:cNvSpPr>
          <p:nvPr/>
        </p:nvSpPr>
        <p:spPr>
          <a:xfrm>
            <a:off x="635034" y="2604196"/>
            <a:ext cx="10852113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300" dirty="0">
                <a:latin typeface="Garamond" panose="02020404030301010803" pitchFamily="18" charset="0"/>
              </a:rPr>
              <a:t>Innovate technology</a:t>
            </a: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AAF88E76-0AF3-4D94-8E8C-3C82ED69BFF3}"/>
              </a:ext>
            </a:extLst>
          </p:cNvPr>
          <p:cNvSpPr txBox="1">
            <a:spLocks/>
          </p:cNvSpPr>
          <p:nvPr/>
        </p:nvSpPr>
        <p:spPr>
          <a:xfrm>
            <a:off x="635034" y="4233413"/>
            <a:ext cx="9613866" cy="1148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AU" sz="3300" dirty="0">
                <a:latin typeface="Garamond" panose="02020404030301010803" pitchFamily="18" charset="0"/>
              </a:rPr>
              <a:t>Change our behaviour (i.e. using </a:t>
            </a:r>
            <a:r>
              <a:rPr lang="en-AU" sz="3300" dirty="0" err="1">
                <a:latin typeface="Garamond" panose="02020404030301010803" pitchFamily="18" charset="0"/>
              </a:rPr>
              <a:t>criptocurrencies</a:t>
            </a:r>
            <a:r>
              <a:rPr lang="en-AU" sz="3300" dirty="0">
                <a:latin typeface="Garamond" panose="02020404030301010803" pitchFamily="18" charset="0"/>
              </a:rPr>
              <a:t>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9F514F0-0E75-4F00-9720-685698278042}"/>
              </a:ext>
            </a:extLst>
          </p:cNvPr>
          <p:cNvSpPr txBox="1"/>
          <p:nvPr/>
        </p:nvSpPr>
        <p:spPr>
          <a:xfrm>
            <a:off x="635034" y="3634288"/>
            <a:ext cx="36893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u="sng" dirty="0">
                <a:latin typeface="Garamond" panose="02020404030301010803" pitchFamily="18" charset="0"/>
              </a:rPr>
              <a:t>BUT ALSO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5976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asellaDiTesto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80427" y="456378"/>
            <a:ext cx="539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Tx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Tx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Tx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SzTx/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latin typeface="Garamond" panose="02020404030301010803" pitchFamily="18" charset="0"/>
              </a:rPr>
              <a:t>TABLE OF CONTENTS</a:t>
            </a:r>
          </a:p>
        </p:txBody>
      </p:sp>
      <p:cxnSp>
        <p:nvCxnSpPr>
          <p:cNvPr id="3076" name="Connettore 1 7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880427" y="938023"/>
            <a:ext cx="8224837" cy="0"/>
          </a:xfrm>
          <a:prstGeom prst="line">
            <a:avLst/>
          </a:prstGeom>
          <a:noFill/>
          <a:ln w="6350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1"/>
          <p:cNvSpPr/>
          <p:nvPr>
            <p:custDataLst>
              <p:tags r:id="rId3"/>
            </p:custDataLst>
          </p:nvPr>
        </p:nvSpPr>
        <p:spPr>
          <a:xfrm>
            <a:off x="880427" y="1244660"/>
            <a:ext cx="7200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800" dirty="0">
                <a:latin typeface="Garamond" panose="02020404030301010803" pitchFamily="18" charset="0"/>
              </a:rPr>
              <a:t>Introduction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800" dirty="0">
              <a:latin typeface="Garamond" panose="02020404030301010803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>
                <a:latin typeface="Garamond" panose="02020404030301010803" pitchFamily="18" charset="0"/>
              </a:rPr>
              <a:t>Tokenization of company’s participations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800" dirty="0">
              <a:latin typeface="Garamond" panose="02020404030301010803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>
                <a:latin typeface="Garamond" panose="02020404030301010803" pitchFamily="18" charset="0"/>
              </a:rPr>
              <a:t>Exercise of rights through DLT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800" dirty="0">
              <a:latin typeface="Garamond" panose="02020404030301010803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>
                <a:latin typeface="Garamond" panose="02020404030301010803" pitchFamily="18" charset="0"/>
              </a:rPr>
              <a:t>DLT vs </a:t>
            </a:r>
            <a:r>
              <a:rPr lang="en-US" sz="2800" i="1" dirty="0" err="1">
                <a:latin typeface="Garamond" panose="02020404030301010803" pitchFamily="18" charset="0"/>
              </a:rPr>
              <a:t>deepfake</a:t>
            </a:r>
            <a:r>
              <a:rPr lang="en-US" sz="2800" dirty="0">
                <a:latin typeface="Garamond" panose="02020404030301010803" pitchFamily="18" charset="0"/>
              </a:rPr>
              <a:t> technology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800" dirty="0">
              <a:latin typeface="Garamond" panose="02020404030301010803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800" dirty="0">
                <a:latin typeface="Garamond" panose="02020404030301010803" pitchFamily="18" charset="0"/>
              </a:rPr>
              <a:t>Final remarks</a:t>
            </a:r>
          </a:p>
        </p:txBody>
      </p:sp>
    </p:spTree>
    <p:extLst>
      <p:ext uri="{BB962C8B-B14F-4D97-AF65-F5344CB8AC3E}">
        <p14:creationId xmlns:p14="http://schemas.microsoft.com/office/powerpoint/2010/main" val="1984322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6C1EC6-DD9A-47A7-8E18-1C2E769F6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9147" y="3684909"/>
            <a:ext cx="3867952" cy="581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Garamond" panose="02020404030301010803" pitchFamily="18" charset="0"/>
              </a:rPr>
              <a:t>salvatore.furnari@leplex.it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BA1823-73EF-4A59-B1E7-6EC05CEA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5DE6-FEE3-426F-B4F5-66B6A92AEE0F}" type="slidenum">
              <a:rPr lang="it-IT" smtClean="0"/>
              <a:t>20</a:t>
            </a:fld>
            <a:endParaRPr lang="it-IT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12C59AAD-91B8-4600-9A44-AD2469C33FC8}"/>
              </a:ext>
            </a:extLst>
          </p:cNvPr>
          <p:cNvSpPr txBox="1">
            <a:spLocks/>
          </p:cNvSpPr>
          <p:nvPr/>
        </p:nvSpPr>
        <p:spPr>
          <a:xfrm>
            <a:off x="2437763" y="1388361"/>
            <a:ext cx="7316469" cy="2202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1500" b="1" dirty="0">
                <a:latin typeface="Garamond" panose="02020404030301010803" pitchFamily="18" charset="0"/>
              </a:rPr>
              <a:t>Thank you!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8F20BB09-4728-414D-B3A5-14116EDB4782}"/>
              </a:ext>
            </a:extLst>
          </p:cNvPr>
          <p:cNvSpPr txBox="1">
            <a:spLocks/>
          </p:cNvSpPr>
          <p:nvPr/>
        </p:nvSpPr>
        <p:spPr>
          <a:xfrm>
            <a:off x="504422" y="4631059"/>
            <a:ext cx="11183152" cy="1725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b="1" dirty="0" err="1">
                <a:latin typeface="Garamond" panose="02020404030301010803" pitchFamily="18" charset="0"/>
              </a:rPr>
              <a:t>References</a:t>
            </a:r>
            <a:r>
              <a:rPr lang="it-IT" sz="2000" b="1" dirty="0">
                <a:latin typeface="Garamond" panose="02020404030301010803" pitchFamily="18" charset="0"/>
              </a:rPr>
              <a:t>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Luca N.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it-IT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Documentazione crittografica e circolazione della ricchezza assente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Rivista di Diritto Civile, 2020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cap="small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Enriques</a:t>
            </a:r>
            <a:r>
              <a:rPr lang="en-GB" sz="1800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L. and </a:t>
            </a:r>
            <a:r>
              <a:rPr lang="en-GB" sz="1800" cap="small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Zetzsche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D., </a:t>
            </a:r>
            <a:r>
              <a:rPr lang="en-GB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Corporate technologies and the Tech Nirvana Fallacy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European Corporate Governance Institute (ECGI) - Law Working Paper No. 457/2019, 2019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85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E78C5D-258E-49E0-A0D7-B9E2738B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937" y="1264534"/>
            <a:ext cx="8712125" cy="1013173"/>
          </a:xfrm>
        </p:spPr>
        <p:txBody>
          <a:bodyPr>
            <a:normAutofit/>
          </a:bodyPr>
          <a:lstStyle/>
          <a:p>
            <a:r>
              <a:rPr lang="en-GB" b="1" dirty="0">
                <a:latin typeface="Garamond" panose="02020404030301010803" pitchFamily="18" charset="0"/>
              </a:rPr>
              <a:t>The CorpTech “myth”</a:t>
            </a:r>
            <a:endParaRPr lang="en-GB" b="1" i="1" dirty="0">
              <a:latin typeface="Garamond" panose="02020404030301010803" pitchFamily="18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BA1823-73EF-4A59-B1E7-6EC05CEA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5DE6-FEE3-426F-B4F5-66B6A92AEE0F}" type="slidenum">
              <a:rPr lang="it-IT" smtClean="0"/>
              <a:t>3</a:t>
            </a:fld>
            <a:endParaRPr lang="it-IT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12C59AAD-91B8-4600-9A44-AD2469C33FC8}"/>
              </a:ext>
            </a:extLst>
          </p:cNvPr>
          <p:cNvSpPr txBox="1">
            <a:spLocks/>
          </p:cNvSpPr>
          <p:nvPr/>
        </p:nvSpPr>
        <p:spPr>
          <a:xfrm>
            <a:off x="341631" y="273936"/>
            <a:ext cx="8354693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Garamond" panose="02020404030301010803" pitchFamily="18" charset="0"/>
              </a:rPr>
              <a:t>1. Introduction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E13D24D3-AC49-4820-8EF9-88B4EA824B13}"/>
              </a:ext>
            </a:extLst>
          </p:cNvPr>
          <p:cNvSpPr txBox="1">
            <a:spLocks/>
          </p:cNvSpPr>
          <p:nvPr/>
        </p:nvSpPr>
        <p:spPr>
          <a:xfrm>
            <a:off x="635037" y="2458055"/>
            <a:ext cx="10852113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300" dirty="0">
                <a:latin typeface="Garamond" panose="02020404030301010803" pitchFamily="18" charset="0"/>
              </a:rPr>
              <a:t>CorpTech </a:t>
            </a:r>
            <a:r>
              <a:rPr lang="en-GB" sz="3300" dirty="0">
                <a:latin typeface="Garamond" panose="02020404030301010803" pitchFamily="18" charset="0"/>
                <a:sym typeface="Wingdings" panose="05000000000000000000" pitchFamily="2" charset="2"/>
              </a:rPr>
              <a:t> technological solutions applied to corporate governance systems</a:t>
            </a:r>
            <a:endParaRPr lang="en-GB" sz="3300" i="1" dirty="0">
              <a:latin typeface="Garamond" panose="02020404030301010803" pitchFamily="18" charset="0"/>
            </a:endParaRP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1C6CD249-ED81-4F84-A642-8297CB325422}"/>
              </a:ext>
            </a:extLst>
          </p:cNvPr>
          <p:cNvSpPr txBox="1">
            <a:spLocks/>
          </p:cNvSpPr>
          <p:nvPr/>
        </p:nvSpPr>
        <p:spPr>
          <a:xfrm>
            <a:off x="635037" y="3268305"/>
            <a:ext cx="10394913" cy="1643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GB" sz="3300" dirty="0">
                <a:latin typeface="Garamond" panose="02020404030301010803" pitchFamily="18" charset="0"/>
              </a:rPr>
              <a:t>E.g.: registration of company shares on a public blockchain; voting using tokens; balance sheets on the blockchain; etc.</a:t>
            </a:r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737B22D9-0AC3-4E37-8937-8AF58737BC21}"/>
              </a:ext>
            </a:extLst>
          </p:cNvPr>
          <p:cNvSpPr txBox="1">
            <a:spLocks/>
          </p:cNvSpPr>
          <p:nvPr/>
        </p:nvSpPr>
        <p:spPr>
          <a:xfrm>
            <a:off x="341631" y="4912077"/>
            <a:ext cx="11766513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Garamond" panose="02020404030301010803" pitchFamily="18" charset="0"/>
              </a:rPr>
              <a:t>Can these solutions find application in the real life?</a:t>
            </a:r>
            <a:endParaRPr lang="en-GB" b="1" i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35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E78C5D-258E-49E0-A0D7-B9E2738B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925" y="1236857"/>
            <a:ext cx="5203476" cy="1013173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Garamond" panose="02020404030301010803" pitchFamily="18" charset="0"/>
              </a:rPr>
              <a:t>Answer two questions: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6C1EC6-DD9A-47A7-8E18-1C2E769F6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6148" y="2259555"/>
            <a:ext cx="9811552" cy="1607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 err="1">
                <a:latin typeface="Garamond" panose="02020404030301010803" pitchFamily="18" charset="0"/>
              </a:rPr>
              <a:t>According</a:t>
            </a:r>
            <a:r>
              <a:rPr lang="it-IT" sz="2800" dirty="0">
                <a:latin typeface="Garamond" panose="02020404030301010803" pitchFamily="18" charset="0"/>
              </a:rPr>
              <a:t> to </a:t>
            </a:r>
            <a:r>
              <a:rPr lang="it-IT" sz="2800" dirty="0" err="1">
                <a:latin typeface="Garamond" panose="02020404030301010803" pitchFamily="18" charset="0"/>
              </a:rPr>
              <a:t>Italian</a:t>
            </a:r>
            <a:r>
              <a:rPr lang="it-IT" sz="2800" dirty="0">
                <a:latin typeface="Garamond" panose="02020404030301010803" pitchFamily="18" charset="0"/>
              </a:rPr>
              <a:t> Company </a:t>
            </a:r>
            <a:r>
              <a:rPr lang="it-IT" sz="2800" dirty="0" err="1">
                <a:latin typeface="Garamond" panose="02020404030301010803" pitchFamily="18" charset="0"/>
              </a:rPr>
              <a:t>Law</a:t>
            </a:r>
            <a:r>
              <a:rPr lang="it-IT" dirty="0">
                <a:latin typeface="Garamond" panose="02020404030301010803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 err="1">
                <a:latin typeface="Garamond" panose="02020404030301010803" pitchFamily="18" charset="0"/>
              </a:rPr>
              <a:t>It</a:t>
            </a:r>
            <a:r>
              <a:rPr lang="it-IT" dirty="0">
                <a:latin typeface="Garamond" panose="02020404030301010803" pitchFamily="18" charset="0"/>
              </a:rPr>
              <a:t> </a:t>
            </a:r>
            <a:r>
              <a:rPr lang="it-IT" dirty="0" err="1">
                <a:latin typeface="Garamond" panose="02020404030301010803" pitchFamily="18" charset="0"/>
              </a:rPr>
              <a:t>is</a:t>
            </a:r>
            <a:r>
              <a:rPr lang="it-IT" dirty="0">
                <a:latin typeface="Garamond" panose="02020404030301010803" pitchFamily="18" charset="0"/>
              </a:rPr>
              <a:t> </a:t>
            </a:r>
            <a:r>
              <a:rPr lang="en-GB" dirty="0">
                <a:latin typeface="Garamond" panose="02020404030301010803" pitchFamily="18" charset="0"/>
              </a:rPr>
              <a:t>possible</a:t>
            </a:r>
            <a:r>
              <a:rPr lang="it-IT" dirty="0">
                <a:latin typeface="Garamond" panose="02020404030301010803" pitchFamily="18" charset="0"/>
              </a:rPr>
              <a:t> to </a:t>
            </a:r>
            <a:r>
              <a:rPr lang="it-IT" dirty="0" err="1">
                <a:latin typeface="Garamond" panose="02020404030301010803" pitchFamily="18" charset="0"/>
              </a:rPr>
              <a:t>issue</a:t>
            </a:r>
            <a:r>
              <a:rPr lang="it-IT" dirty="0">
                <a:latin typeface="Garamond" panose="02020404030301010803" pitchFamily="18" charset="0"/>
              </a:rPr>
              <a:t> equity tokens?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>
                <a:latin typeface="Garamond" panose="02020404030301010803" pitchFamily="18" charset="0"/>
              </a:rPr>
              <a:t>Can tokens be </a:t>
            </a:r>
            <a:r>
              <a:rPr lang="it-IT" dirty="0" err="1">
                <a:latin typeface="Garamond" panose="02020404030301010803" pitchFamily="18" charset="0"/>
              </a:rPr>
              <a:t>used</a:t>
            </a:r>
            <a:r>
              <a:rPr lang="it-IT" dirty="0">
                <a:latin typeface="Garamond" panose="02020404030301010803" pitchFamily="18" charset="0"/>
              </a:rPr>
              <a:t> to </a:t>
            </a:r>
            <a:r>
              <a:rPr lang="it-IT" dirty="0" err="1">
                <a:latin typeface="Garamond" panose="02020404030301010803" pitchFamily="18" charset="0"/>
              </a:rPr>
              <a:t>exercise</a:t>
            </a:r>
            <a:r>
              <a:rPr lang="it-IT" dirty="0">
                <a:latin typeface="Garamond" panose="02020404030301010803" pitchFamily="18" charset="0"/>
              </a:rPr>
              <a:t> </a:t>
            </a:r>
            <a:r>
              <a:rPr lang="it-IT" dirty="0" err="1">
                <a:latin typeface="Garamond" panose="02020404030301010803" pitchFamily="18" charset="0"/>
              </a:rPr>
              <a:t>economic</a:t>
            </a:r>
            <a:r>
              <a:rPr lang="it-IT" dirty="0">
                <a:latin typeface="Garamond" panose="02020404030301010803" pitchFamily="18" charset="0"/>
              </a:rPr>
              <a:t> or </a:t>
            </a:r>
            <a:r>
              <a:rPr lang="it-IT" dirty="0" err="1">
                <a:latin typeface="Garamond" panose="02020404030301010803" pitchFamily="18" charset="0"/>
              </a:rPr>
              <a:t>administrative</a:t>
            </a:r>
            <a:r>
              <a:rPr lang="it-IT" dirty="0">
                <a:latin typeface="Garamond" panose="02020404030301010803" pitchFamily="18" charset="0"/>
              </a:rPr>
              <a:t> </a:t>
            </a:r>
            <a:r>
              <a:rPr lang="it-IT" dirty="0" err="1">
                <a:latin typeface="Garamond" panose="02020404030301010803" pitchFamily="18" charset="0"/>
              </a:rPr>
              <a:t>rights</a:t>
            </a:r>
            <a:r>
              <a:rPr lang="it-IT" dirty="0">
                <a:latin typeface="Garamond" panose="02020404030301010803" pitchFamily="18" charset="0"/>
              </a:rPr>
              <a:t>?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BA1823-73EF-4A59-B1E7-6EC05CEA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5DE6-FEE3-426F-B4F5-66B6A92AEE0F}" type="slidenum">
              <a:rPr lang="it-IT" smtClean="0"/>
              <a:t>4</a:t>
            </a:fld>
            <a:endParaRPr lang="it-IT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11343AEF-A70E-44FD-BB32-3BADEFF10756}"/>
              </a:ext>
            </a:extLst>
          </p:cNvPr>
          <p:cNvSpPr txBox="1">
            <a:spLocks/>
          </p:cNvSpPr>
          <p:nvPr/>
        </p:nvSpPr>
        <p:spPr>
          <a:xfrm>
            <a:off x="1212925" y="3757736"/>
            <a:ext cx="6086673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 err="1">
                <a:latin typeface="Garamond" panose="02020404030301010803" pitchFamily="18" charset="0"/>
              </a:rPr>
              <a:t>Provide</a:t>
            </a:r>
            <a:r>
              <a:rPr lang="it-IT" sz="4000" b="1" dirty="0">
                <a:latin typeface="Garamond" panose="02020404030301010803" pitchFamily="18" charset="0"/>
              </a:rPr>
              <a:t> one </a:t>
            </a:r>
            <a:r>
              <a:rPr lang="en-GB" sz="4000" b="1" dirty="0">
                <a:latin typeface="Garamond" panose="02020404030301010803" pitchFamily="18" charset="0"/>
              </a:rPr>
              <a:t>solution</a:t>
            </a:r>
            <a:r>
              <a:rPr lang="it-IT" sz="4000" b="1" dirty="0">
                <a:latin typeface="Garamond" panose="02020404030301010803" pitchFamily="18" charset="0"/>
              </a:rPr>
              <a:t>: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37609A1-9374-4C21-A848-ACE181A20865}"/>
              </a:ext>
            </a:extLst>
          </p:cNvPr>
          <p:cNvSpPr txBox="1">
            <a:spLocks/>
          </p:cNvSpPr>
          <p:nvPr/>
        </p:nvSpPr>
        <p:spPr>
          <a:xfrm>
            <a:off x="2266148" y="4748614"/>
            <a:ext cx="8182777" cy="6740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it-IT" dirty="0">
                <a:latin typeface="Garamond" panose="02020404030301010803" pitchFamily="18" charset="0"/>
              </a:rPr>
              <a:t>The use of DLT </a:t>
            </a:r>
            <a:r>
              <a:rPr lang="it-IT" dirty="0" err="1">
                <a:latin typeface="Garamond" panose="02020404030301010803" pitchFamily="18" charset="0"/>
              </a:rPr>
              <a:t>against</a:t>
            </a:r>
            <a:r>
              <a:rPr lang="it-IT" dirty="0">
                <a:latin typeface="Garamond" panose="02020404030301010803" pitchFamily="18" charset="0"/>
              </a:rPr>
              <a:t> the </a:t>
            </a:r>
            <a:r>
              <a:rPr lang="en-GB" dirty="0">
                <a:latin typeface="Garamond" panose="02020404030301010803" pitchFamily="18" charset="0"/>
              </a:rPr>
              <a:t>perils</a:t>
            </a:r>
            <a:r>
              <a:rPr lang="it-IT" dirty="0">
                <a:latin typeface="Garamond" panose="02020404030301010803" pitchFamily="18" charset="0"/>
              </a:rPr>
              <a:t> of </a:t>
            </a:r>
            <a:r>
              <a:rPr lang="it-IT" i="1" dirty="0" err="1">
                <a:latin typeface="Garamond" panose="02020404030301010803" pitchFamily="18" charset="0"/>
              </a:rPr>
              <a:t>deepfake</a:t>
            </a:r>
            <a:r>
              <a:rPr lang="it-IT" i="1" dirty="0">
                <a:latin typeface="Garamond" panose="02020404030301010803" pitchFamily="18" charset="0"/>
              </a:rPr>
              <a:t> </a:t>
            </a:r>
            <a:r>
              <a:rPr lang="it-IT" dirty="0" err="1">
                <a:latin typeface="Garamond" panose="02020404030301010803" pitchFamily="18" charset="0"/>
              </a:rPr>
              <a:t>technology</a:t>
            </a:r>
            <a:r>
              <a:rPr lang="it-IT" dirty="0"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12C59AAD-91B8-4600-9A44-AD2469C33FC8}"/>
              </a:ext>
            </a:extLst>
          </p:cNvPr>
          <p:cNvSpPr txBox="1">
            <a:spLocks/>
          </p:cNvSpPr>
          <p:nvPr/>
        </p:nvSpPr>
        <p:spPr>
          <a:xfrm>
            <a:off x="341632" y="273936"/>
            <a:ext cx="7068818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Garamond" panose="02020404030301010803" pitchFamily="18" charset="0"/>
              </a:rPr>
              <a:t>Aim of this paper is</a:t>
            </a:r>
          </a:p>
        </p:txBody>
      </p:sp>
    </p:spTree>
    <p:extLst>
      <p:ext uri="{BB962C8B-B14F-4D97-AF65-F5344CB8AC3E}">
        <p14:creationId xmlns:p14="http://schemas.microsoft.com/office/powerpoint/2010/main" val="718313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E78C5D-258E-49E0-A0D7-B9E2738B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924" y="1414707"/>
            <a:ext cx="8712125" cy="1013173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Garamond" panose="02020404030301010803" pitchFamily="18" charset="0"/>
              </a:rPr>
              <a:t>How companies’ participations are represented and can circulate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6C1EC6-DD9A-47A7-8E18-1C2E769F6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2223" y="2765747"/>
            <a:ext cx="10288604" cy="4133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b="1" dirty="0">
                <a:latin typeface="Garamond" panose="02020404030301010803" pitchFamily="18" charset="0"/>
              </a:rPr>
              <a:t>Companies Limited by Shares (S.p.A.)</a:t>
            </a:r>
            <a:endParaRPr lang="it-IT" b="1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it-IT" dirty="0" err="1">
                <a:latin typeface="Garamond" panose="02020404030301010803" pitchFamily="18" charset="0"/>
              </a:rPr>
              <a:t>Securized</a:t>
            </a:r>
            <a:r>
              <a:rPr lang="it-IT" dirty="0">
                <a:latin typeface="Garamond" panose="02020404030301010803" pitchFamily="18" charset="0"/>
              </a:rPr>
              <a:t> shares (</a:t>
            </a:r>
            <a:r>
              <a:rPr lang="it-IT" i="1" dirty="0">
                <a:latin typeface="Garamond" panose="02020404030301010803" pitchFamily="18" charset="0"/>
              </a:rPr>
              <a:t>Azioni cartolarizzate</a:t>
            </a:r>
            <a:r>
              <a:rPr lang="it-IT" dirty="0">
                <a:latin typeface="Garamond" panose="02020404030301010803" pitchFamily="18" charset="0"/>
              </a:rPr>
              <a:t>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>
                <a:latin typeface="Garamond" panose="02020404030301010803" pitchFamily="18" charset="0"/>
              </a:rPr>
              <a:t>Not-</a:t>
            </a:r>
            <a:r>
              <a:rPr lang="it-IT" dirty="0" err="1">
                <a:latin typeface="Garamond" panose="02020404030301010803" pitchFamily="18" charset="0"/>
              </a:rPr>
              <a:t>securized</a:t>
            </a:r>
            <a:r>
              <a:rPr lang="it-IT" dirty="0">
                <a:latin typeface="Garamond" panose="02020404030301010803" pitchFamily="18" charset="0"/>
              </a:rPr>
              <a:t> share (</a:t>
            </a:r>
            <a:r>
              <a:rPr lang="it-IT" i="1" dirty="0">
                <a:latin typeface="Garamond" panose="02020404030301010803" pitchFamily="18" charset="0"/>
              </a:rPr>
              <a:t>Azioni non-cartolarizzate</a:t>
            </a:r>
            <a:r>
              <a:rPr lang="it-IT" dirty="0">
                <a:latin typeface="Garamond" panose="02020404030301010803" pitchFamily="18" charset="0"/>
              </a:rPr>
              <a:t>) </a:t>
            </a:r>
          </a:p>
          <a:p>
            <a:pPr marL="0" indent="0">
              <a:buNone/>
            </a:pPr>
            <a:r>
              <a:rPr lang="it-IT" sz="2800" b="1" dirty="0">
                <a:latin typeface="Garamond" panose="02020404030301010803" pitchFamily="18" charset="0"/>
              </a:rPr>
              <a:t>Limited Liability Companies (S.r.l.)</a:t>
            </a:r>
            <a:endParaRPr lang="it-IT" b="1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it-IT" dirty="0" err="1">
                <a:latin typeface="Garamond" panose="02020404030301010803" pitchFamily="18" charset="0"/>
              </a:rPr>
              <a:t>Traditional</a:t>
            </a:r>
            <a:r>
              <a:rPr lang="it-IT" dirty="0">
                <a:latin typeface="Garamond" panose="02020404030301010803" pitchFamily="18" charset="0"/>
              </a:rPr>
              <a:t> regime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dirty="0">
                <a:latin typeface="Garamond" panose="02020404030301010803" pitchFamily="18" charset="0"/>
              </a:rPr>
              <a:t>Alternative Regime (Art. 100-ter TUF, 2015) 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dirty="0">
              <a:latin typeface="Garamond" panose="02020404030301010803" pitchFamily="18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BA1823-73EF-4A59-B1E7-6EC05CEA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5DE6-FEE3-426F-B4F5-66B6A92AEE0F}" type="slidenum">
              <a:rPr lang="it-IT" smtClean="0"/>
              <a:t>5</a:t>
            </a:fld>
            <a:endParaRPr lang="it-IT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12C59AAD-91B8-4600-9A44-AD2469C33FC8}"/>
              </a:ext>
            </a:extLst>
          </p:cNvPr>
          <p:cNvSpPr txBox="1">
            <a:spLocks/>
          </p:cNvSpPr>
          <p:nvPr/>
        </p:nvSpPr>
        <p:spPr>
          <a:xfrm>
            <a:off x="341631" y="273936"/>
            <a:ext cx="8945244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Garamond" panose="02020404030301010803" pitchFamily="18" charset="0"/>
              </a:rPr>
              <a:t>2. Possibility of issuing equity tokens</a:t>
            </a:r>
          </a:p>
        </p:txBody>
      </p:sp>
    </p:spTree>
    <p:extLst>
      <p:ext uri="{BB962C8B-B14F-4D97-AF65-F5344CB8AC3E}">
        <p14:creationId xmlns:p14="http://schemas.microsoft.com/office/powerpoint/2010/main" val="56909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E78C5D-258E-49E0-A0D7-B9E2738B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937" y="1264534"/>
            <a:ext cx="8712125" cy="1013173"/>
          </a:xfrm>
        </p:spPr>
        <p:txBody>
          <a:bodyPr>
            <a:normAutofit/>
          </a:bodyPr>
          <a:lstStyle/>
          <a:p>
            <a:r>
              <a:rPr lang="en-GB" b="1" dirty="0">
                <a:latin typeface="Garamond" panose="02020404030301010803" pitchFamily="18" charset="0"/>
              </a:rPr>
              <a:t>Regime:</a:t>
            </a:r>
            <a:r>
              <a:rPr lang="en-GB" b="1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it-IT" i="1" dirty="0">
                <a:latin typeface="Garamond" panose="02020404030301010803" pitchFamily="18" charset="0"/>
              </a:rPr>
              <a:t>Azioni cartolarizzate</a:t>
            </a:r>
            <a:endParaRPr lang="en-GB" b="1" i="1" dirty="0">
              <a:latin typeface="Garamond" panose="02020404030301010803" pitchFamily="18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BA1823-73EF-4A59-B1E7-6EC05CEA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5DE6-FEE3-426F-B4F5-66B6A92AEE0F}" type="slidenum">
              <a:rPr lang="it-IT" smtClean="0"/>
              <a:t>6</a:t>
            </a:fld>
            <a:endParaRPr lang="it-IT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12C59AAD-91B8-4600-9A44-AD2469C33FC8}"/>
              </a:ext>
            </a:extLst>
          </p:cNvPr>
          <p:cNvSpPr txBox="1">
            <a:spLocks/>
          </p:cNvSpPr>
          <p:nvPr/>
        </p:nvSpPr>
        <p:spPr>
          <a:xfrm>
            <a:off x="341631" y="273936"/>
            <a:ext cx="8354693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Garamond" panose="02020404030301010803" pitchFamily="18" charset="0"/>
              </a:rPr>
              <a:t>Issuing Equity Tokens in S.p.A.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E13D24D3-AC49-4820-8EF9-88B4EA824B13}"/>
              </a:ext>
            </a:extLst>
          </p:cNvPr>
          <p:cNvSpPr txBox="1">
            <a:spLocks/>
          </p:cNvSpPr>
          <p:nvPr/>
        </p:nvSpPr>
        <p:spPr>
          <a:xfrm>
            <a:off x="635037" y="2115834"/>
            <a:ext cx="10852113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300" dirty="0">
                <a:latin typeface="Garamond" panose="02020404030301010803" pitchFamily="18" charset="0"/>
              </a:rPr>
              <a:t>Shares incorporated in </a:t>
            </a:r>
            <a:r>
              <a:rPr lang="en-GB" sz="3300" u="sng" dirty="0">
                <a:latin typeface="Garamond" panose="02020404030301010803" pitchFamily="18" charset="0"/>
              </a:rPr>
              <a:t>physical documents </a:t>
            </a:r>
            <a:r>
              <a:rPr lang="en-GB" sz="3300" dirty="0">
                <a:latin typeface="Garamond" panose="02020404030301010803" pitchFamily="18" charset="0"/>
              </a:rPr>
              <a:t>(</a:t>
            </a:r>
            <a:r>
              <a:rPr lang="en-GB" sz="3300" i="1" dirty="0" err="1">
                <a:latin typeface="Garamond" panose="02020404030301010803" pitchFamily="18" charset="0"/>
              </a:rPr>
              <a:t>titoli</a:t>
            </a:r>
            <a:r>
              <a:rPr lang="en-GB" sz="3300" i="1" dirty="0">
                <a:latin typeface="Garamond" panose="02020404030301010803" pitchFamily="18" charset="0"/>
              </a:rPr>
              <a:t> di </a:t>
            </a:r>
            <a:r>
              <a:rPr lang="en-GB" sz="3300" i="1" dirty="0" err="1">
                <a:latin typeface="Garamond" panose="02020404030301010803" pitchFamily="18" charset="0"/>
              </a:rPr>
              <a:t>credito</a:t>
            </a:r>
            <a:r>
              <a:rPr lang="en-GB" sz="3300" dirty="0">
                <a:latin typeface="Garamond" panose="02020404030301010803" pitchFamily="18" charset="0"/>
              </a:rPr>
              <a:t>)</a:t>
            </a:r>
            <a:endParaRPr lang="en-GB" sz="3300" i="1" dirty="0">
              <a:latin typeface="Garamond" panose="02020404030301010803" pitchFamily="18" charset="0"/>
            </a:endParaRP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1C6CD249-ED81-4F84-A642-8297CB325422}"/>
              </a:ext>
            </a:extLst>
          </p:cNvPr>
          <p:cNvSpPr txBox="1">
            <a:spLocks/>
          </p:cNvSpPr>
          <p:nvPr/>
        </p:nvSpPr>
        <p:spPr>
          <a:xfrm>
            <a:off x="635037" y="3728994"/>
            <a:ext cx="8712125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AU" sz="3300" dirty="0">
                <a:latin typeface="Garamond" panose="02020404030301010803" pitchFamily="18" charset="0"/>
              </a:rPr>
              <a:t>Token ≠ Credit titles</a:t>
            </a: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DE89BD4A-C55E-4253-8D06-33F49C09A9CC}"/>
              </a:ext>
            </a:extLst>
          </p:cNvPr>
          <p:cNvSpPr txBox="1">
            <a:spLocks/>
          </p:cNvSpPr>
          <p:nvPr/>
        </p:nvSpPr>
        <p:spPr>
          <a:xfrm>
            <a:off x="635037" y="2967134"/>
            <a:ext cx="8712125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GB" sz="3300" dirty="0">
                <a:latin typeface="Garamond" panose="02020404030301010803" pitchFamily="18" charset="0"/>
              </a:rPr>
              <a:t>Difficulties in considering tokens as ‘physical’</a:t>
            </a:r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737B22D9-0AC3-4E37-8937-8AF58737BC21}"/>
              </a:ext>
            </a:extLst>
          </p:cNvPr>
          <p:cNvSpPr txBox="1">
            <a:spLocks/>
          </p:cNvSpPr>
          <p:nvPr/>
        </p:nvSpPr>
        <p:spPr>
          <a:xfrm>
            <a:off x="341631" y="4957205"/>
            <a:ext cx="11766513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Garamond" panose="02020404030301010803" pitchFamily="18" charset="0"/>
              </a:rPr>
              <a:t>In this regime shares cannot be incorporated in tokens</a:t>
            </a:r>
            <a:endParaRPr lang="en-GB" b="1" i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10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E78C5D-258E-49E0-A0D7-B9E2738B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937" y="1264534"/>
            <a:ext cx="8712125" cy="1013173"/>
          </a:xfrm>
        </p:spPr>
        <p:txBody>
          <a:bodyPr>
            <a:normAutofit/>
          </a:bodyPr>
          <a:lstStyle/>
          <a:p>
            <a:r>
              <a:rPr lang="en-GB" b="1" dirty="0">
                <a:latin typeface="Garamond" panose="02020404030301010803" pitchFamily="18" charset="0"/>
              </a:rPr>
              <a:t>Regime:</a:t>
            </a:r>
            <a:r>
              <a:rPr lang="en-GB" b="1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it-IT" i="1" dirty="0">
                <a:latin typeface="Garamond" panose="02020404030301010803" pitchFamily="18" charset="0"/>
              </a:rPr>
              <a:t>Azioni non cartolarizzate</a:t>
            </a:r>
            <a:endParaRPr lang="en-GB" b="1" i="1" dirty="0">
              <a:latin typeface="Garamond" panose="02020404030301010803" pitchFamily="18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BA1823-73EF-4A59-B1E7-6EC05CEA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5DE6-FEE3-426F-B4F5-66B6A92AEE0F}" type="slidenum">
              <a:rPr lang="it-IT" smtClean="0"/>
              <a:t>7</a:t>
            </a:fld>
            <a:endParaRPr lang="it-IT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12C59AAD-91B8-4600-9A44-AD2469C33FC8}"/>
              </a:ext>
            </a:extLst>
          </p:cNvPr>
          <p:cNvSpPr txBox="1">
            <a:spLocks/>
          </p:cNvSpPr>
          <p:nvPr/>
        </p:nvSpPr>
        <p:spPr>
          <a:xfrm>
            <a:off x="341631" y="273936"/>
            <a:ext cx="8354693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Garamond" panose="02020404030301010803" pitchFamily="18" charset="0"/>
              </a:rPr>
              <a:t>Issuing Equity Tokens in S.p.A.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E13D24D3-AC49-4820-8EF9-88B4EA824B13}"/>
              </a:ext>
            </a:extLst>
          </p:cNvPr>
          <p:cNvSpPr txBox="1">
            <a:spLocks/>
          </p:cNvSpPr>
          <p:nvPr/>
        </p:nvSpPr>
        <p:spPr>
          <a:xfrm>
            <a:off x="635037" y="2194379"/>
            <a:ext cx="10852113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300" dirty="0">
                <a:latin typeface="Garamond" panose="02020404030301010803" pitchFamily="18" charset="0"/>
              </a:rPr>
              <a:t>Shares circulation is based on the Shareholder Book</a:t>
            </a:r>
            <a:endParaRPr lang="en-GB" sz="3300" i="1" dirty="0">
              <a:latin typeface="Garamond" panose="02020404030301010803" pitchFamily="18" charset="0"/>
            </a:endParaRP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1C6CD249-ED81-4F84-A642-8297CB325422}"/>
              </a:ext>
            </a:extLst>
          </p:cNvPr>
          <p:cNvSpPr txBox="1">
            <a:spLocks/>
          </p:cNvSpPr>
          <p:nvPr/>
        </p:nvSpPr>
        <p:spPr>
          <a:xfrm>
            <a:off x="635038" y="3781509"/>
            <a:ext cx="8712124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AU" sz="3300" dirty="0">
                <a:latin typeface="Garamond" panose="02020404030301010803" pitchFamily="18" charset="0"/>
              </a:rPr>
              <a:t>Shareholder Book can be kept using electronic </a:t>
            </a:r>
            <a:r>
              <a:rPr lang="en-AU" sz="3300" dirty="0" err="1">
                <a:latin typeface="Garamond" panose="02020404030301010803" pitchFamily="18" charset="0"/>
              </a:rPr>
              <a:t>meas</a:t>
            </a:r>
            <a:r>
              <a:rPr lang="en-AU" sz="3300" dirty="0">
                <a:latin typeface="Garamond" panose="02020404030301010803" pitchFamily="18" charset="0"/>
              </a:rPr>
              <a:t> (art. 2215-bis c.c.)</a:t>
            </a: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DE89BD4A-C55E-4253-8D06-33F49C09A9CC}"/>
              </a:ext>
            </a:extLst>
          </p:cNvPr>
          <p:cNvSpPr txBox="1">
            <a:spLocks/>
          </p:cNvSpPr>
          <p:nvPr/>
        </p:nvSpPr>
        <p:spPr>
          <a:xfrm>
            <a:off x="635036" y="2820183"/>
            <a:ext cx="8712125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GB" sz="3300" dirty="0">
                <a:latin typeface="Garamond" panose="02020404030301010803" pitchFamily="18" charset="0"/>
              </a:rPr>
              <a:t>Transfer by consensus on it registered in the S.B.</a:t>
            </a:r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737B22D9-0AC3-4E37-8937-8AF58737BC21}"/>
              </a:ext>
            </a:extLst>
          </p:cNvPr>
          <p:cNvSpPr txBox="1">
            <a:spLocks/>
          </p:cNvSpPr>
          <p:nvPr/>
        </p:nvSpPr>
        <p:spPr>
          <a:xfrm>
            <a:off x="341631" y="4912077"/>
            <a:ext cx="11766513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Garamond" panose="02020404030301010803" pitchFamily="18" charset="0"/>
              </a:rPr>
              <a:t>Equity Tokens can be issued in this regime </a:t>
            </a:r>
          </a:p>
        </p:txBody>
      </p:sp>
    </p:spTree>
    <p:extLst>
      <p:ext uri="{BB962C8B-B14F-4D97-AF65-F5344CB8AC3E}">
        <p14:creationId xmlns:p14="http://schemas.microsoft.com/office/powerpoint/2010/main" val="125022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BA1823-73EF-4A59-B1E7-6EC05CEA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5DE6-FEE3-426F-B4F5-66B6A92AEE0F}" type="slidenum">
              <a:rPr lang="it-IT" smtClean="0"/>
              <a:t>8</a:t>
            </a:fld>
            <a:endParaRPr lang="it-IT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12C59AAD-91B8-4600-9A44-AD2469C33FC8}"/>
              </a:ext>
            </a:extLst>
          </p:cNvPr>
          <p:cNvSpPr txBox="1">
            <a:spLocks/>
          </p:cNvSpPr>
          <p:nvPr/>
        </p:nvSpPr>
        <p:spPr>
          <a:xfrm>
            <a:off x="341631" y="273936"/>
            <a:ext cx="8354693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Garamond" panose="02020404030301010803" pitchFamily="18" charset="0"/>
              </a:rPr>
              <a:t>How:</a:t>
            </a:r>
          </a:p>
        </p:txBody>
      </p:sp>
      <p:pic>
        <p:nvPicPr>
          <p:cNvPr id="14" name="Elemento grafico 13" descr="Elenco di controllo">
            <a:extLst>
              <a:ext uri="{FF2B5EF4-FFF2-40B4-BE49-F238E27FC236}">
                <a16:creationId xmlns:a16="http://schemas.microsoft.com/office/drawing/2014/main" id="{6DD574A4-0848-4637-A3B9-12F7AA0AE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8977" y="2779712"/>
            <a:ext cx="1819275" cy="1819275"/>
          </a:xfrm>
          <a:prstGeom prst="rect">
            <a:avLst/>
          </a:prstGeom>
        </p:spPr>
      </p:pic>
      <p:grpSp>
        <p:nvGrpSpPr>
          <p:cNvPr id="51" name="Elemento grafico 49" descr="Gestione">
            <a:extLst>
              <a:ext uri="{FF2B5EF4-FFF2-40B4-BE49-F238E27FC236}">
                <a16:creationId xmlns:a16="http://schemas.microsoft.com/office/drawing/2014/main" id="{369D8C24-DC90-4606-A0B1-01E71D5C433C}"/>
              </a:ext>
            </a:extLst>
          </p:cNvPr>
          <p:cNvGrpSpPr/>
          <p:nvPr/>
        </p:nvGrpSpPr>
        <p:grpSpPr>
          <a:xfrm>
            <a:off x="1859768" y="1478479"/>
            <a:ext cx="2403649" cy="4588673"/>
            <a:chOff x="2187762" y="1478479"/>
            <a:chExt cx="2403649" cy="4588673"/>
          </a:xfrm>
        </p:grpSpPr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9713A707-83EE-42AA-841A-27538ECDEB5E}"/>
                </a:ext>
              </a:extLst>
            </p:cNvPr>
            <p:cNvSpPr/>
            <p:nvPr/>
          </p:nvSpPr>
          <p:spPr>
            <a:xfrm>
              <a:off x="3703987" y="5179728"/>
              <a:ext cx="887424" cy="887424"/>
            </a:xfrm>
            <a:custGeom>
              <a:avLst/>
              <a:gdLst>
                <a:gd name="connsiteX0" fmla="*/ 443712 w 887424"/>
                <a:gd name="connsiteY0" fmla="*/ 0 h 887424"/>
                <a:gd name="connsiteX1" fmla="*/ 0 w 887424"/>
                <a:gd name="connsiteY1" fmla="*/ 443712 h 887424"/>
                <a:gd name="connsiteX2" fmla="*/ 443712 w 887424"/>
                <a:gd name="connsiteY2" fmla="*/ 887425 h 887424"/>
                <a:gd name="connsiteX3" fmla="*/ 887425 w 887424"/>
                <a:gd name="connsiteY3" fmla="*/ 443712 h 887424"/>
                <a:gd name="connsiteX4" fmla="*/ 443712 w 887424"/>
                <a:gd name="connsiteY4" fmla="*/ 0 h 887424"/>
                <a:gd name="connsiteX5" fmla="*/ 443712 w 887424"/>
                <a:gd name="connsiteY5" fmla="*/ 147268 h 887424"/>
                <a:gd name="connsiteX6" fmla="*/ 570747 w 887424"/>
                <a:gd name="connsiteY6" fmla="*/ 274214 h 887424"/>
                <a:gd name="connsiteX7" fmla="*/ 443801 w 887424"/>
                <a:gd name="connsiteY7" fmla="*/ 401249 h 887424"/>
                <a:gd name="connsiteX8" fmla="*/ 316766 w 887424"/>
                <a:gd name="connsiteY8" fmla="*/ 274303 h 887424"/>
                <a:gd name="connsiteX9" fmla="*/ 316766 w 887424"/>
                <a:gd name="connsiteY9" fmla="*/ 274214 h 887424"/>
                <a:gd name="connsiteX10" fmla="*/ 443712 w 887424"/>
                <a:gd name="connsiteY10" fmla="*/ 147268 h 887424"/>
                <a:gd name="connsiteX11" fmla="*/ 697649 w 887424"/>
                <a:gd name="connsiteY11" fmla="*/ 668186 h 887424"/>
                <a:gd name="connsiteX12" fmla="*/ 189776 w 887424"/>
                <a:gd name="connsiteY12" fmla="*/ 668186 h 887424"/>
                <a:gd name="connsiteX13" fmla="*/ 189776 w 887424"/>
                <a:gd name="connsiteY13" fmla="*/ 562006 h 887424"/>
                <a:gd name="connsiteX14" fmla="*/ 215200 w 887424"/>
                <a:gd name="connsiteY14" fmla="*/ 511201 h 887424"/>
                <a:gd name="connsiteX15" fmla="*/ 339440 w 887424"/>
                <a:gd name="connsiteY15" fmla="*/ 451965 h 887424"/>
                <a:gd name="connsiteX16" fmla="*/ 443712 w 887424"/>
                <a:gd name="connsiteY16" fmla="*/ 435060 h 887424"/>
                <a:gd name="connsiteX17" fmla="*/ 548118 w 887424"/>
                <a:gd name="connsiteY17" fmla="*/ 451965 h 887424"/>
                <a:gd name="connsiteX18" fmla="*/ 672357 w 887424"/>
                <a:gd name="connsiteY18" fmla="*/ 511201 h 887424"/>
                <a:gd name="connsiteX19" fmla="*/ 697782 w 887424"/>
                <a:gd name="connsiteY19" fmla="*/ 562006 h 88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87424" h="887424">
                  <a:moveTo>
                    <a:pt x="443712" y="0"/>
                  </a:moveTo>
                  <a:cubicBezTo>
                    <a:pt x="198654" y="0"/>
                    <a:pt x="0" y="198654"/>
                    <a:pt x="0" y="443712"/>
                  </a:cubicBezTo>
                  <a:cubicBezTo>
                    <a:pt x="0" y="688770"/>
                    <a:pt x="198654" y="887425"/>
                    <a:pt x="443712" y="887425"/>
                  </a:cubicBezTo>
                  <a:cubicBezTo>
                    <a:pt x="688770" y="887425"/>
                    <a:pt x="887425" y="688770"/>
                    <a:pt x="887425" y="443712"/>
                  </a:cubicBezTo>
                  <a:cubicBezTo>
                    <a:pt x="887425" y="198654"/>
                    <a:pt x="688770" y="0"/>
                    <a:pt x="443712" y="0"/>
                  </a:cubicBezTo>
                  <a:close/>
                  <a:moveTo>
                    <a:pt x="443712" y="147268"/>
                  </a:moveTo>
                  <a:cubicBezTo>
                    <a:pt x="513845" y="147246"/>
                    <a:pt x="570720" y="204081"/>
                    <a:pt x="570747" y="274214"/>
                  </a:cubicBezTo>
                  <a:cubicBezTo>
                    <a:pt x="570769" y="344347"/>
                    <a:pt x="513934" y="401222"/>
                    <a:pt x="443801" y="401249"/>
                  </a:cubicBezTo>
                  <a:cubicBezTo>
                    <a:pt x="373668" y="401271"/>
                    <a:pt x="316789" y="344436"/>
                    <a:pt x="316766" y="274303"/>
                  </a:cubicBezTo>
                  <a:cubicBezTo>
                    <a:pt x="316766" y="274272"/>
                    <a:pt x="316766" y="274245"/>
                    <a:pt x="316766" y="274214"/>
                  </a:cubicBezTo>
                  <a:cubicBezTo>
                    <a:pt x="316766" y="204103"/>
                    <a:pt x="373601" y="147268"/>
                    <a:pt x="443712" y="147268"/>
                  </a:cubicBezTo>
                  <a:close/>
                  <a:moveTo>
                    <a:pt x="697649" y="668186"/>
                  </a:moveTo>
                  <a:lnTo>
                    <a:pt x="189776" y="668186"/>
                  </a:lnTo>
                  <a:lnTo>
                    <a:pt x="189776" y="562006"/>
                  </a:lnTo>
                  <a:cubicBezTo>
                    <a:pt x="189878" y="542034"/>
                    <a:pt x="199275" y="523252"/>
                    <a:pt x="215200" y="511201"/>
                  </a:cubicBezTo>
                  <a:cubicBezTo>
                    <a:pt x="252752" y="484205"/>
                    <a:pt x="294825" y="464145"/>
                    <a:pt x="339440" y="451965"/>
                  </a:cubicBezTo>
                  <a:cubicBezTo>
                    <a:pt x="373096" y="440886"/>
                    <a:pt x="408282" y="435184"/>
                    <a:pt x="443712" y="435060"/>
                  </a:cubicBezTo>
                  <a:cubicBezTo>
                    <a:pt x="479103" y="436094"/>
                    <a:pt x="514209" y="441778"/>
                    <a:pt x="548118" y="451965"/>
                  </a:cubicBezTo>
                  <a:cubicBezTo>
                    <a:pt x="593372" y="462357"/>
                    <a:pt x="635791" y="482581"/>
                    <a:pt x="672357" y="511201"/>
                  </a:cubicBezTo>
                  <a:cubicBezTo>
                    <a:pt x="688766" y="522844"/>
                    <a:pt x="698301" y="541893"/>
                    <a:pt x="697782" y="562006"/>
                  </a:cubicBezTo>
                  <a:close/>
                </a:path>
              </a:pathLst>
            </a:custGeom>
            <a:solidFill>
              <a:srgbClr val="000000"/>
            </a:solidFill>
            <a:ln w="443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igura a mano libera: forma 53">
              <a:extLst>
                <a:ext uri="{FF2B5EF4-FFF2-40B4-BE49-F238E27FC236}">
                  <a16:creationId xmlns:a16="http://schemas.microsoft.com/office/drawing/2014/main" id="{F2E641FB-D3D3-4DCA-8E12-7C4C097A66B0}"/>
                </a:ext>
              </a:extLst>
            </p:cNvPr>
            <p:cNvSpPr/>
            <p:nvPr/>
          </p:nvSpPr>
          <p:spPr>
            <a:xfrm>
              <a:off x="2187762" y="4256011"/>
              <a:ext cx="887424" cy="887424"/>
            </a:xfrm>
            <a:custGeom>
              <a:avLst/>
              <a:gdLst>
                <a:gd name="connsiteX0" fmla="*/ 443712 w 887424"/>
                <a:gd name="connsiteY0" fmla="*/ 0 h 887424"/>
                <a:gd name="connsiteX1" fmla="*/ 0 w 887424"/>
                <a:gd name="connsiteY1" fmla="*/ 443712 h 887424"/>
                <a:gd name="connsiteX2" fmla="*/ 443712 w 887424"/>
                <a:gd name="connsiteY2" fmla="*/ 887425 h 887424"/>
                <a:gd name="connsiteX3" fmla="*/ 887425 w 887424"/>
                <a:gd name="connsiteY3" fmla="*/ 443712 h 887424"/>
                <a:gd name="connsiteX4" fmla="*/ 443712 w 887424"/>
                <a:gd name="connsiteY4" fmla="*/ 0 h 887424"/>
                <a:gd name="connsiteX5" fmla="*/ 443712 w 887424"/>
                <a:gd name="connsiteY5" fmla="*/ 147268 h 887424"/>
                <a:gd name="connsiteX6" fmla="*/ 570747 w 887424"/>
                <a:gd name="connsiteY6" fmla="*/ 274214 h 887424"/>
                <a:gd name="connsiteX7" fmla="*/ 443801 w 887424"/>
                <a:gd name="connsiteY7" fmla="*/ 401249 h 887424"/>
                <a:gd name="connsiteX8" fmla="*/ 316766 w 887424"/>
                <a:gd name="connsiteY8" fmla="*/ 274303 h 887424"/>
                <a:gd name="connsiteX9" fmla="*/ 316766 w 887424"/>
                <a:gd name="connsiteY9" fmla="*/ 274214 h 887424"/>
                <a:gd name="connsiteX10" fmla="*/ 443712 w 887424"/>
                <a:gd name="connsiteY10" fmla="*/ 147268 h 887424"/>
                <a:gd name="connsiteX11" fmla="*/ 697649 w 887424"/>
                <a:gd name="connsiteY11" fmla="*/ 668186 h 887424"/>
                <a:gd name="connsiteX12" fmla="*/ 189776 w 887424"/>
                <a:gd name="connsiteY12" fmla="*/ 668186 h 887424"/>
                <a:gd name="connsiteX13" fmla="*/ 189776 w 887424"/>
                <a:gd name="connsiteY13" fmla="*/ 562006 h 887424"/>
                <a:gd name="connsiteX14" fmla="*/ 215200 w 887424"/>
                <a:gd name="connsiteY14" fmla="*/ 511201 h 887424"/>
                <a:gd name="connsiteX15" fmla="*/ 339440 w 887424"/>
                <a:gd name="connsiteY15" fmla="*/ 451965 h 887424"/>
                <a:gd name="connsiteX16" fmla="*/ 443712 w 887424"/>
                <a:gd name="connsiteY16" fmla="*/ 435060 h 887424"/>
                <a:gd name="connsiteX17" fmla="*/ 548118 w 887424"/>
                <a:gd name="connsiteY17" fmla="*/ 451965 h 887424"/>
                <a:gd name="connsiteX18" fmla="*/ 672357 w 887424"/>
                <a:gd name="connsiteY18" fmla="*/ 511201 h 887424"/>
                <a:gd name="connsiteX19" fmla="*/ 697782 w 887424"/>
                <a:gd name="connsiteY19" fmla="*/ 562006 h 88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87424" h="887424">
                  <a:moveTo>
                    <a:pt x="443712" y="0"/>
                  </a:moveTo>
                  <a:cubicBezTo>
                    <a:pt x="198659" y="0"/>
                    <a:pt x="0" y="198654"/>
                    <a:pt x="0" y="443712"/>
                  </a:cubicBezTo>
                  <a:cubicBezTo>
                    <a:pt x="0" y="688770"/>
                    <a:pt x="198659" y="887425"/>
                    <a:pt x="443712" y="887425"/>
                  </a:cubicBezTo>
                  <a:cubicBezTo>
                    <a:pt x="688766" y="887425"/>
                    <a:pt x="887425" y="688770"/>
                    <a:pt x="887425" y="443712"/>
                  </a:cubicBezTo>
                  <a:cubicBezTo>
                    <a:pt x="887425" y="198654"/>
                    <a:pt x="688766" y="0"/>
                    <a:pt x="443712" y="0"/>
                  </a:cubicBezTo>
                  <a:close/>
                  <a:moveTo>
                    <a:pt x="443712" y="147268"/>
                  </a:moveTo>
                  <a:cubicBezTo>
                    <a:pt x="513846" y="147246"/>
                    <a:pt x="570721" y="204081"/>
                    <a:pt x="570747" y="274214"/>
                  </a:cubicBezTo>
                  <a:cubicBezTo>
                    <a:pt x="570774" y="344347"/>
                    <a:pt x="513934" y="401222"/>
                    <a:pt x="443801" y="401249"/>
                  </a:cubicBezTo>
                  <a:cubicBezTo>
                    <a:pt x="373668" y="401271"/>
                    <a:pt x="316793" y="344436"/>
                    <a:pt x="316766" y="274303"/>
                  </a:cubicBezTo>
                  <a:cubicBezTo>
                    <a:pt x="316766" y="274272"/>
                    <a:pt x="316766" y="274245"/>
                    <a:pt x="316766" y="274214"/>
                  </a:cubicBezTo>
                  <a:cubicBezTo>
                    <a:pt x="316766" y="204103"/>
                    <a:pt x="373601" y="147268"/>
                    <a:pt x="443712" y="147268"/>
                  </a:cubicBezTo>
                  <a:close/>
                  <a:moveTo>
                    <a:pt x="697649" y="668186"/>
                  </a:moveTo>
                  <a:lnTo>
                    <a:pt x="189776" y="668186"/>
                  </a:lnTo>
                  <a:lnTo>
                    <a:pt x="189776" y="562006"/>
                  </a:lnTo>
                  <a:cubicBezTo>
                    <a:pt x="189878" y="542034"/>
                    <a:pt x="199276" y="523252"/>
                    <a:pt x="215200" y="511201"/>
                  </a:cubicBezTo>
                  <a:cubicBezTo>
                    <a:pt x="252752" y="484205"/>
                    <a:pt x="294825" y="464145"/>
                    <a:pt x="339440" y="451965"/>
                  </a:cubicBezTo>
                  <a:cubicBezTo>
                    <a:pt x="373096" y="440886"/>
                    <a:pt x="408282" y="435184"/>
                    <a:pt x="443712" y="435060"/>
                  </a:cubicBezTo>
                  <a:cubicBezTo>
                    <a:pt x="479103" y="436094"/>
                    <a:pt x="514209" y="441778"/>
                    <a:pt x="548118" y="451965"/>
                  </a:cubicBezTo>
                  <a:cubicBezTo>
                    <a:pt x="593377" y="462357"/>
                    <a:pt x="635791" y="482581"/>
                    <a:pt x="672357" y="511201"/>
                  </a:cubicBezTo>
                  <a:cubicBezTo>
                    <a:pt x="688766" y="522844"/>
                    <a:pt x="698301" y="541893"/>
                    <a:pt x="697782" y="562006"/>
                  </a:cubicBezTo>
                  <a:close/>
                </a:path>
              </a:pathLst>
            </a:custGeom>
            <a:solidFill>
              <a:srgbClr val="000000"/>
            </a:solidFill>
            <a:ln w="443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igura a mano libera: forma 54">
              <a:extLst>
                <a:ext uri="{FF2B5EF4-FFF2-40B4-BE49-F238E27FC236}">
                  <a16:creationId xmlns:a16="http://schemas.microsoft.com/office/drawing/2014/main" id="{455B4616-6E6B-42E1-8318-42E1909D6F1A}"/>
                </a:ext>
              </a:extLst>
            </p:cNvPr>
            <p:cNvSpPr/>
            <p:nvPr/>
          </p:nvSpPr>
          <p:spPr>
            <a:xfrm>
              <a:off x="2187762" y="2670810"/>
              <a:ext cx="887424" cy="887424"/>
            </a:xfrm>
            <a:custGeom>
              <a:avLst/>
              <a:gdLst>
                <a:gd name="connsiteX0" fmla="*/ 443712 w 887424"/>
                <a:gd name="connsiteY0" fmla="*/ 0 h 887424"/>
                <a:gd name="connsiteX1" fmla="*/ 0 w 887424"/>
                <a:gd name="connsiteY1" fmla="*/ 443712 h 887424"/>
                <a:gd name="connsiteX2" fmla="*/ 443712 w 887424"/>
                <a:gd name="connsiteY2" fmla="*/ 887425 h 887424"/>
                <a:gd name="connsiteX3" fmla="*/ 887425 w 887424"/>
                <a:gd name="connsiteY3" fmla="*/ 443712 h 887424"/>
                <a:gd name="connsiteX4" fmla="*/ 443712 w 887424"/>
                <a:gd name="connsiteY4" fmla="*/ 0 h 887424"/>
                <a:gd name="connsiteX5" fmla="*/ 443712 w 887424"/>
                <a:gd name="connsiteY5" fmla="*/ 147268 h 887424"/>
                <a:gd name="connsiteX6" fmla="*/ 570747 w 887424"/>
                <a:gd name="connsiteY6" fmla="*/ 274214 h 887424"/>
                <a:gd name="connsiteX7" fmla="*/ 443801 w 887424"/>
                <a:gd name="connsiteY7" fmla="*/ 401249 h 887424"/>
                <a:gd name="connsiteX8" fmla="*/ 316766 w 887424"/>
                <a:gd name="connsiteY8" fmla="*/ 274303 h 887424"/>
                <a:gd name="connsiteX9" fmla="*/ 316766 w 887424"/>
                <a:gd name="connsiteY9" fmla="*/ 274214 h 887424"/>
                <a:gd name="connsiteX10" fmla="*/ 443712 w 887424"/>
                <a:gd name="connsiteY10" fmla="*/ 147268 h 887424"/>
                <a:gd name="connsiteX11" fmla="*/ 697649 w 887424"/>
                <a:gd name="connsiteY11" fmla="*/ 668186 h 887424"/>
                <a:gd name="connsiteX12" fmla="*/ 189776 w 887424"/>
                <a:gd name="connsiteY12" fmla="*/ 668186 h 887424"/>
                <a:gd name="connsiteX13" fmla="*/ 189776 w 887424"/>
                <a:gd name="connsiteY13" fmla="*/ 562006 h 887424"/>
                <a:gd name="connsiteX14" fmla="*/ 215200 w 887424"/>
                <a:gd name="connsiteY14" fmla="*/ 511201 h 887424"/>
                <a:gd name="connsiteX15" fmla="*/ 339440 w 887424"/>
                <a:gd name="connsiteY15" fmla="*/ 451965 h 887424"/>
                <a:gd name="connsiteX16" fmla="*/ 443712 w 887424"/>
                <a:gd name="connsiteY16" fmla="*/ 435060 h 887424"/>
                <a:gd name="connsiteX17" fmla="*/ 548118 w 887424"/>
                <a:gd name="connsiteY17" fmla="*/ 451965 h 887424"/>
                <a:gd name="connsiteX18" fmla="*/ 672357 w 887424"/>
                <a:gd name="connsiteY18" fmla="*/ 511201 h 887424"/>
                <a:gd name="connsiteX19" fmla="*/ 697782 w 887424"/>
                <a:gd name="connsiteY19" fmla="*/ 562006 h 88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87424" h="887424">
                  <a:moveTo>
                    <a:pt x="443712" y="0"/>
                  </a:moveTo>
                  <a:cubicBezTo>
                    <a:pt x="198659" y="0"/>
                    <a:pt x="0" y="198654"/>
                    <a:pt x="0" y="443712"/>
                  </a:cubicBezTo>
                  <a:cubicBezTo>
                    <a:pt x="0" y="688770"/>
                    <a:pt x="198659" y="887425"/>
                    <a:pt x="443712" y="887425"/>
                  </a:cubicBezTo>
                  <a:cubicBezTo>
                    <a:pt x="688766" y="887425"/>
                    <a:pt x="887425" y="688770"/>
                    <a:pt x="887425" y="443712"/>
                  </a:cubicBezTo>
                  <a:cubicBezTo>
                    <a:pt x="887425" y="198654"/>
                    <a:pt x="688766" y="0"/>
                    <a:pt x="443712" y="0"/>
                  </a:cubicBezTo>
                  <a:close/>
                  <a:moveTo>
                    <a:pt x="443712" y="147268"/>
                  </a:moveTo>
                  <a:cubicBezTo>
                    <a:pt x="513846" y="147246"/>
                    <a:pt x="570721" y="204081"/>
                    <a:pt x="570747" y="274214"/>
                  </a:cubicBezTo>
                  <a:cubicBezTo>
                    <a:pt x="570774" y="344347"/>
                    <a:pt x="513934" y="401222"/>
                    <a:pt x="443801" y="401249"/>
                  </a:cubicBezTo>
                  <a:cubicBezTo>
                    <a:pt x="373668" y="401271"/>
                    <a:pt x="316793" y="344436"/>
                    <a:pt x="316766" y="274303"/>
                  </a:cubicBezTo>
                  <a:cubicBezTo>
                    <a:pt x="316766" y="274272"/>
                    <a:pt x="316766" y="274245"/>
                    <a:pt x="316766" y="274214"/>
                  </a:cubicBezTo>
                  <a:cubicBezTo>
                    <a:pt x="316766" y="204103"/>
                    <a:pt x="373601" y="147268"/>
                    <a:pt x="443712" y="147268"/>
                  </a:cubicBezTo>
                  <a:close/>
                  <a:moveTo>
                    <a:pt x="697649" y="668186"/>
                  </a:moveTo>
                  <a:lnTo>
                    <a:pt x="189776" y="668186"/>
                  </a:lnTo>
                  <a:lnTo>
                    <a:pt x="189776" y="562006"/>
                  </a:lnTo>
                  <a:cubicBezTo>
                    <a:pt x="189878" y="542034"/>
                    <a:pt x="199276" y="523252"/>
                    <a:pt x="215200" y="511201"/>
                  </a:cubicBezTo>
                  <a:cubicBezTo>
                    <a:pt x="252752" y="484205"/>
                    <a:pt x="294825" y="464145"/>
                    <a:pt x="339440" y="451965"/>
                  </a:cubicBezTo>
                  <a:cubicBezTo>
                    <a:pt x="373096" y="440886"/>
                    <a:pt x="408282" y="435184"/>
                    <a:pt x="443712" y="435060"/>
                  </a:cubicBezTo>
                  <a:cubicBezTo>
                    <a:pt x="479103" y="436094"/>
                    <a:pt x="514209" y="441778"/>
                    <a:pt x="548118" y="451965"/>
                  </a:cubicBezTo>
                  <a:cubicBezTo>
                    <a:pt x="593376" y="462357"/>
                    <a:pt x="635791" y="482581"/>
                    <a:pt x="672357" y="511201"/>
                  </a:cubicBezTo>
                  <a:cubicBezTo>
                    <a:pt x="688766" y="522844"/>
                    <a:pt x="698301" y="541893"/>
                    <a:pt x="697782" y="562006"/>
                  </a:cubicBezTo>
                  <a:close/>
                </a:path>
              </a:pathLst>
            </a:custGeom>
            <a:solidFill>
              <a:srgbClr val="000000"/>
            </a:solidFill>
            <a:ln w="443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6" name="Figura a mano libera: forma 55">
              <a:extLst>
                <a:ext uri="{FF2B5EF4-FFF2-40B4-BE49-F238E27FC236}">
                  <a16:creationId xmlns:a16="http://schemas.microsoft.com/office/drawing/2014/main" id="{D2B660F9-2BFA-45F0-A3B0-198B14C20A00}"/>
                </a:ext>
              </a:extLst>
            </p:cNvPr>
            <p:cNvSpPr/>
            <p:nvPr/>
          </p:nvSpPr>
          <p:spPr>
            <a:xfrm>
              <a:off x="3618173" y="1478479"/>
              <a:ext cx="887424" cy="887425"/>
            </a:xfrm>
            <a:custGeom>
              <a:avLst/>
              <a:gdLst>
                <a:gd name="connsiteX0" fmla="*/ 621197 w 1242394"/>
                <a:gd name="connsiteY0" fmla="*/ 1242394 h 1242394"/>
                <a:gd name="connsiteX1" fmla="*/ 1242394 w 1242394"/>
                <a:gd name="connsiteY1" fmla="*/ 621197 h 1242394"/>
                <a:gd name="connsiteX2" fmla="*/ 621197 w 1242394"/>
                <a:gd name="connsiteY2" fmla="*/ 0 h 1242394"/>
                <a:gd name="connsiteX3" fmla="*/ 0 w 1242394"/>
                <a:gd name="connsiteY3" fmla="*/ 621197 h 1242394"/>
                <a:gd name="connsiteX4" fmla="*/ 621197 w 1242394"/>
                <a:gd name="connsiteY4" fmla="*/ 1242394 h 1242394"/>
                <a:gd name="connsiteX5" fmla="*/ 621197 w 1242394"/>
                <a:gd name="connsiteY5" fmla="*/ 206149 h 1242394"/>
                <a:gd name="connsiteX6" fmla="*/ 798948 w 1242394"/>
                <a:gd name="connsiteY6" fmla="*/ 383900 h 1242394"/>
                <a:gd name="connsiteX7" fmla="*/ 621197 w 1242394"/>
                <a:gd name="connsiteY7" fmla="*/ 561651 h 1242394"/>
                <a:gd name="connsiteX8" fmla="*/ 443446 w 1242394"/>
                <a:gd name="connsiteY8" fmla="*/ 383900 h 1242394"/>
                <a:gd name="connsiteX9" fmla="*/ 621197 w 1242394"/>
                <a:gd name="connsiteY9" fmla="*/ 206149 h 1242394"/>
                <a:gd name="connsiteX10" fmla="*/ 265695 w 1242394"/>
                <a:gd name="connsiteY10" fmla="*/ 786791 h 1242394"/>
                <a:gd name="connsiteX11" fmla="*/ 301192 w 1242394"/>
                <a:gd name="connsiteY11" fmla="*/ 715797 h 1242394"/>
                <a:gd name="connsiteX12" fmla="*/ 474994 w 1242394"/>
                <a:gd name="connsiteY12" fmla="*/ 632867 h 1242394"/>
                <a:gd name="connsiteX13" fmla="*/ 621197 w 1242394"/>
                <a:gd name="connsiteY13" fmla="*/ 609084 h 1242394"/>
                <a:gd name="connsiteX14" fmla="*/ 767356 w 1242394"/>
                <a:gd name="connsiteY14" fmla="*/ 632778 h 1242394"/>
                <a:gd name="connsiteX15" fmla="*/ 941158 w 1242394"/>
                <a:gd name="connsiteY15" fmla="*/ 715708 h 1242394"/>
                <a:gd name="connsiteX16" fmla="*/ 976655 w 1242394"/>
                <a:gd name="connsiteY16" fmla="*/ 786702 h 1242394"/>
                <a:gd name="connsiteX17" fmla="*/ 976655 w 1242394"/>
                <a:gd name="connsiteY17" fmla="*/ 946705 h 1242394"/>
                <a:gd name="connsiteX18" fmla="*/ 265695 w 1242394"/>
                <a:gd name="connsiteY18" fmla="*/ 946705 h 124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42394" h="1242394">
                  <a:moveTo>
                    <a:pt x="621197" y="1242394"/>
                  </a:moveTo>
                  <a:cubicBezTo>
                    <a:pt x="964276" y="1242394"/>
                    <a:pt x="1242394" y="964276"/>
                    <a:pt x="1242394" y="621197"/>
                  </a:cubicBezTo>
                  <a:cubicBezTo>
                    <a:pt x="1242394" y="278119"/>
                    <a:pt x="964276" y="0"/>
                    <a:pt x="621197" y="0"/>
                  </a:cubicBezTo>
                  <a:cubicBezTo>
                    <a:pt x="278119" y="0"/>
                    <a:pt x="0" y="278119"/>
                    <a:pt x="0" y="621197"/>
                  </a:cubicBezTo>
                  <a:cubicBezTo>
                    <a:pt x="0" y="964276"/>
                    <a:pt x="278119" y="1242394"/>
                    <a:pt x="621197" y="1242394"/>
                  </a:cubicBezTo>
                  <a:close/>
                  <a:moveTo>
                    <a:pt x="621197" y="206149"/>
                  </a:moveTo>
                  <a:cubicBezTo>
                    <a:pt x="719369" y="206149"/>
                    <a:pt x="798948" y="285729"/>
                    <a:pt x="798948" y="383900"/>
                  </a:cubicBezTo>
                  <a:cubicBezTo>
                    <a:pt x="798948" y="482071"/>
                    <a:pt x="719369" y="561651"/>
                    <a:pt x="621197" y="561651"/>
                  </a:cubicBezTo>
                  <a:cubicBezTo>
                    <a:pt x="523026" y="561651"/>
                    <a:pt x="443446" y="482071"/>
                    <a:pt x="443446" y="383900"/>
                  </a:cubicBezTo>
                  <a:cubicBezTo>
                    <a:pt x="443473" y="285742"/>
                    <a:pt x="523039" y="206175"/>
                    <a:pt x="621197" y="206149"/>
                  </a:cubicBezTo>
                  <a:close/>
                  <a:moveTo>
                    <a:pt x="265695" y="786791"/>
                  </a:moveTo>
                  <a:cubicBezTo>
                    <a:pt x="265846" y="758894"/>
                    <a:pt x="278966" y="732658"/>
                    <a:pt x="301192" y="715797"/>
                  </a:cubicBezTo>
                  <a:cubicBezTo>
                    <a:pt x="353732" y="678037"/>
                    <a:pt x="412590" y="649954"/>
                    <a:pt x="474994" y="632867"/>
                  </a:cubicBezTo>
                  <a:cubicBezTo>
                    <a:pt x="522170" y="617288"/>
                    <a:pt x="571515" y="609261"/>
                    <a:pt x="621197" y="609084"/>
                  </a:cubicBezTo>
                  <a:cubicBezTo>
                    <a:pt x="670742" y="610548"/>
                    <a:pt x="719883" y="618513"/>
                    <a:pt x="767356" y="632778"/>
                  </a:cubicBezTo>
                  <a:cubicBezTo>
                    <a:pt x="830660" y="647376"/>
                    <a:pt x="889989" y="675685"/>
                    <a:pt x="941158" y="715708"/>
                  </a:cubicBezTo>
                  <a:cubicBezTo>
                    <a:pt x="964089" y="731974"/>
                    <a:pt x="977401" y="758597"/>
                    <a:pt x="976655" y="786702"/>
                  </a:cubicBezTo>
                  <a:lnTo>
                    <a:pt x="976655" y="946705"/>
                  </a:lnTo>
                  <a:lnTo>
                    <a:pt x="265695" y="946705"/>
                  </a:lnTo>
                  <a:close/>
                </a:path>
              </a:pathLst>
            </a:custGeom>
            <a:solidFill>
              <a:srgbClr val="000000"/>
            </a:solidFill>
            <a:ln w="443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58" name="Elemento grafico 57" descr="Freccia GIÙ">
            <a:extLst>
              <a:ext uri="{FF2B5EF4-FFF2-40B4-BE49-F238E27FC236}">
                <a16:creationId xmlns:a16="http://schemas.microsoft.com/office/drawing/2014/main" id="{F0EDEA13-00EF-4550-AE0B-9F42986FC3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938561">
            <a:off x="3241032" y="2495437"/>
            <a:ext cx="985718" cy="1671750"/>
          </a:xfrm>
          <a:prstGeom prst="rect">
            <a:avLst/>
          </a:prstGeom>
        </p:spPr>
      </p:pic>
      <p:pic>
        <p:nvPicPr>
          <p:cNvPr id="60" name="Elemento grafico 59" descr="Freccia GIÙ">
            <a:extLst>
              <a:ext uri="{FF2B5EF4-FFF2-40B4-BE49-F238E27FC236}">
                <a16:creationId xmlns:a16="http://schemas.microsoft.com/office/drawing/2014/main" id="{4BFFB48E-5021-4F66-9B6A-E268B04218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348912">
            <a:off x="3177558" y="3645485"/>
            <a:ext cx="1143400" cy="1365514"/>
          </a:xfrm>
          <a:prstGeom prst="rect">
            <a:avLst/>
          </a:prstGeom>
        </p:spPr>
      </p:pic>
      <p:pic>
        <p:nvPicPr>
          <p:cNvPr id="62" name="Elemento grafico 61" descr="Freccia GIÙ">
            <a:extLst>
              <a:ext uri="{FF2B5EF4-FFF2-40B4-BE49-F238E27FC236}">
                <a16:creationId xmlns:a16="http://schemas.microsoft.com/office/drawing/2014/main" id="{B6AE78E8-F048-487C-BC57-946DE04B8A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896395">
            <a:off x="4127711" y="4443573"/>
            <a:ext cx="759342" cy="906850"/>
          </a:xfrm>
          <a:prstGeom prst="rect">
            <a:avLst/>
          </a:prstGeom>
        </p:spPr>
      </p:pic>
      <p:pic>
        <p:nvPicPr>
          <p:cNvPr id="64" name="Elemento grafico 63" descr="Freccia GIÙ">
            <a:extLst>
              <a:ext uri="{FF2B5EF4-FFF2-40B4-BE49-F238E27FC236}">
                <a16:creationId xmlns:a16="http://schemas.microsoft.com/office/drawing/2014/main" id="{A6CC5336-F324-40CA-9F99-102A33F059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836202">
            <a:off x="4102658" y="2250895"/>
            <a:ext cx="656666" cy="784228"/>
          </a:xfrm>
          <a:prstGeom prst="rect">
            <a:avLst/>
          </a:prstGeom>
        </p:spPr>
      </p:pic>
      <p:sp>
        <p:nvSpPr>
          <p:cNvPr id="66" name="Titolo 1">
            <a:extLst>
              <a:ext uri="{FF2B5EF4-FFF2-40B4-BE49-F238E27FC236}">
                <a16:creationId xmlns:a16="http://schemas.microsoft.com/office/drawing/2014/main" id="{74DDA255-E5F1-47C0-98B9-D76C94CA003A}"/>
              </a:ext>
            </a:extLst>
          </p:cNvPr>
          <p:cNvSpPr txBox="1">
            <a:spLocks/>
          </p:cNvSpPr>
          <p:nvPr/>
        </p:nvSpPr>
        <p:spPr>
          <a:xfrm>
            <a:off x="5253542" y="4598985"/>
            <a:ext cx="6738433" cy="2150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latin typeface="Garamond" panose="02020404030301010803" pitchFamily="18" charset="0"/>
              </a:rPr>
              <a:t>Equity Tokens are just a mean of communication </a:t>
            </a:r>
            <a:endParaRPr lang="en-GB" sz="3600" b="1" i="1" dirty="0">
              <a:latin typeface="Garamond" panose="02020404030301010803" pitchFamily="18" charset="0"/>
            </a:endParaRPr>
          </a:p>
        </p:txBody>
      </p:sp>
      <p:pic>
        <p:nvPicPr>
          <p:cNvPr id="3" name="Elemento grafico 2" descr="Racconto">
            <a:extLst>
              <a:ext uri="{FF2B5EF4-FFF2-40B4-BE49-F238E27FC236}">
                <a16:creationId xmlns:a16="http://schemas.microsoft.com/office/drawing/2014/main" id="{C58AEBA8-44B5-4899-9F1A-6751F6DAED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86649" y="2922586"/>
            <a:ext cx="1533525" cy="1533525"/>
          </a:xfrm>
          <a:prstGeom prst="rect">
            <a:avLst/>
          </a:prstGeom>
        </p:spPr>
      </p:pic>
      <p:sp>
        <p:nvSpPr>
          <p:cNvPr id="5" name="Uguale a 4">
            <a:extLst>
              <a:ext uri="{FF2B5EF4-FFF2-40B4-BE49-F238E27FC236}">
                <a16:creationId xmlns:a16="http://schemas.microsoft.com/office/drawing/2014/main" id="{BB3FE31D-6568-4806-B60D-14661211DE75}"/>
              </a:ext>
            </a:extLst>
          </p:cNvPr>
          <p:cNvSpPr/>
          <p:nvPr/>
        </p:nvSpPr>
        <p:spPr>
          <a:xfrm>
            <a:off x="6338252" y="3558234"/>
            <a:ext cx="853123" cy="560795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74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E78C5D-258E-49E0-A0D7-B9E2738B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937" y="1264534"/>
            <a:ext cx="8712125" cy="1013173"/>
          </a:xfrm>
        </p:spPr>
        <p:txBody>
          <a:bodyPr>
            <a:normAutofit/>
          </a:bodyPr>
          <a:lstStyle/>
          <a:p>
            <a:r>
              <a:rPr lang="en-GB" b="1" dirty="0">
                <a:latin typeface="Garamond" panose="02020404030301010803" pitchFamily="18" charset="0"/>
              </a:rPr>
              <a:t>Regime:</a:t>
            </a:r>
            <a:r>
              <a:rPr lang="en-GB" b="1" dirty="0">
                <a:latin typeface="Garamond" panose="02020404030301010803" pitchFamily="18" charset="0"/>
                <a:sym typeface="Wingdings" panose="05000000000000000000" pitchFamily="2" charset="2"/>
              </a:rPr>
              <a:t> </a:t>
            </a:r>
            <a:r>
              <a:rPr lang="it-IT" dirty="0" err="1">
                <a:latin typeface="Garamond" panose="02020404030301010803" pitchFamily="18" charset="0"/>
              </a:rPr>
              <a:t>Traditional</a:t>
            </a:r>
            <a:r>
              <a:rPr lang="it-IT" dirty="0">
                <a:latin typeface="Garamond" panose="02020404030301010803" pitchFamily="18" charset="0"/>
              </a:rPr>
              <a:t> Regime</a:t>
            </a:r>
            <a:endParaRPr lang="en-GB" b="1" dirty="0">
              <a:latin typeface="Garamond" panose="02020404030301010803" pitchFamily="18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BA1823-73EF-4A59-B1E7-6EC05CEA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65DE6-FEE3-426F-B4F5-66B6A92AEE0F}" type="slidenum">
              <a:rPr lang="it-IT" smtClean="0"/>
              <a:t>9</a:t>
            </a:fld>
            <a:endParaRPr lang="it-IT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12C59AAD-91B8-4600-9A44-AD2469C33FC8}"/>
              </a:ext>
            </a:extLst>
          </p:cNvPr>
          <p:cNvSpPr txBox="1">
            <a:spLocks/>
          </p:cNvSpPr>
          <p:nvPr/>
        </p:nvSpPr>
        <p:spPr>
          <a:xfrm>
            <a:off x="341631" y="273936"/>
            <a:ext cx="8354693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Garamond" panose="02020404030301010803" pitchFamily="18" charset="0"/>
              </a:rPr>
              <a:t>Issuing Equity Tokens in </a:t>
            </a:r>
            <a:r>
              <a:rPr lang="en-GB" b="1" dirty="0" err="1">
                <a:latin typeface="Garamond" panose="02020404030301010803" pitchFamily="18" charset="0"/>
              </a:rPr>
              <a:t>S.r.l</a:t>
            </a:r>
            <a:r>
              <a:rPr lang="en-GB" b="1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E13D24D3-AC49-4820-8EF9-88B4EA824B13}"/>
              </a:ext>
            </a:extLst>
          </p:cNvPr>
          <p:cNvSpPr txBox="1">
            <a:spLocks/>
          </p:cNvSpPr>
          <p:nvPr/>
        </p:nvSpPr>
        <p:spPr>
          <a:xfrm>
            <a:off x="635037" y="2458055"/>
            <a:ext cx="10852113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AU" sz="3300" dirty="0">
                <a:latin typeface="Garamond" panose="02020404030301010803" pitchFamily="18" charset="0"/>
              </a:rPr>
              <a:t>Quotas circulation is based on the Company Register</a:t>
            </a:r>
            <a:endParaRPr lang="en-AU" sz="3300" i="1" dirty="0">
              <a:latin typeface="Garamond" panose="02020404030301010803" pitchFamily="18" charset="0"/>
            </a:endParaRPr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1C6CD249-ED81-4F84-A642-8297CB325422}"/>
              </a:ext>
            </a:extLst>
          </p:cNvPr>
          <p:cNvSpPr txBox="1">
            <a:spLocks/>
          </p:cNvSpPr>
          <p:nvPr/>
        </p:nvSpPr>
        <p:spPr>
          <a:xfrm>
            <a:off x="635037" y="4564850"/>
            <a:ext cx="9661488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AU" sz="3300" dirty="0">
                <a:latin typeface="Garamond" panose="02020404030301010803" pitchFamily="18" charset="0"/>
              </a:rPr>
              <a:t>The system is too much centralized and intermediated to be tokenized</a:t>
            </a: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DE89BD4A-C55E-4253-8D06-33F49C09A9CC}"/>
              </a:ext>
            </a:extLst>
          </p:cNvPr>
          <p:cNvSpPr txBox="1">
            <a:spLocks/>
          </p:cNvSpPr>
          <p:nvPr/>
        </p:nvSpPr>
        <p:spPr>
          <a:xfrm>
            <a:off x="635037" y="3429000"/>
            <a:ext cx="9817025" cy="1013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AU" sz="3300" dirty="0">
                <a:latin typeface="Garamond" panose="02020404030301010803" pitchFamily="18" charset="0"/>
              </a:rPr>
              <a:t>Transfer communications must be sent by a public notary or by a </a:t>
            </a:r>
            <a:r>
              <a:rPr lang="en-AU" sz="3300" i="1" dirty="0" err="1">
                <a:latin typeface="Garamond" panose="02020404030301010803" pitchFamily="18" charset="0"/>
              </a:rPr>
              <a:t>dottore</a:t>
            </a:r>
            <a:r>
              <a:rPr lang="en-AU" sz="3300" i="1" dirty="0">
                <a:latin typeface="Garamond" panose="02020404030301010803" pitchFamily="18" charset="0"/>
              </a:rPr>
              <a:t> </a:t>
            </a:r>
            <a:r>
              <a:rPr lang="en-AU" sz="3300" i="1" dirty="0" err="1">
                <a:latin typeface="Garamond" panose="02020404030301010803" pitchFamily="18" charset="0"/>
              </a:rPr>
              <a:t>commercialista</a:t>
            </a:r>
            <a:r>
              <a:rPr lang="en-AU" sz="3300" dirty="0">
                <a:latin typeface="Garamond" panose="020204040303010108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885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4C5A9CB9CEF6649A6AC179AFB6EB66B" ma:contentTypeVersion="8" ma:contentTypeDescription="Creare un nuovo documento." ma:contentTypeScope="" ma:versionID="5355b08a488c3431b33d8d1a21cc811e">
  <xsd:schema xmlns:xsd="http://www.w3.org/2001/XMLSchema" xmlns:xs="http://www.w3.org/2001/XMLSchema" xmlns:p="http://schemas.microsoft.com/office/2006/metadata/properties" xmlns:ns3="216dbb35-c23f-4f9f-9d64-48baead4f23d" xmlns:ns4="3719e454-0b48-464c-b78a-a12051a3ae88" targetNamespace="http://schemas.microsoft.com/office/2006/metadata/properties" ma:root="true" ma:fieldsID="660e6f2c1579b9aaae744e60bdec8691" ns3:_="" ns4:_="">
    <xsd:import namespace="216dbb35-c23f-4f9f-9d64-48baead4f23d"/>
    <xsd:import namespace="3719e454-0b48-464c-b78a-a12051a3ae8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6dbb35-c23f-4f9f-9d64-48baead4f2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19e454-0b48-464c-b78a-a12051a3ae8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425E4B-BFDE-4182-8095-755041045A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6dbb35-c23f-4f9f-9d64-48baead4f23d"/>
    <ds:schemaRef ds:uri="3719e454-0b48-464c-b78a-a12051a3ae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C03E78E-9664-42C9-BAA7-C823D80AA0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0D7FC8-ABED-406B-BBF1-AAABB801134F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2006/metadata/properties"/>
    <ds:schemaRef ds:uri="216dbb35-c23f-4f9f-9d64-48baead4f23d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3719e454-0b48-464c-b78a-a12051a3ae8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6710</TotalTime>
  <Words>860</Words>
  <Application>Microsoft Office PowerPoint</Application>
  <PresentationFormat>Widescreen</PresentationFormat>
  <Paragraphs>134</Paragraphs>
  <Slides>20</Slides>
  <Notes>0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8" baseType="lpstr">
      <vt:lpstr>Arial</vt:lpstr>
      <vt:lpstr>Baskerville</vt:lpstr>
      <vt:lpstr>Calibri</vt:lpstr>
      <vt:lpstr>Calibri Light</vt:lpstr>
      <vt:lpstr>Garamond</vt:lpstr>
      <vt:lpstr>Times New Roman</vt:lpstr>
      <vt:lpstr>Wingdings</vt:lpstr>
      <vt:lpstr>Tema di Office</vt:lpstr>
      <vt:lpstr>Presentazione standard di PowerPoint</vt:lpstr>
      <vt:lpstr>Presentazione standard di PowerPoint</vt:lpstr>
      <vt:lpstr>The CorpTech “myth”</vt:lpstr>
      <vt:lpstr>Answer two questions:</vt:lpstr>
      <vt:lpstr>How companies’ participations are represented and can circulate</vt:lpstr>
      <vt:lpstr>Regime: Azioni cartolarizzate</vt:lpstr>
      <vt:lpstr>Regime: Azioni non cartolarizzate</vt:lpstr>
      <vt:lpstr>Presentazione standard di PowerPoint</vt:lpstr>
      <vt:lpstr>Regime: Traditional Regime</vt:lpstr>
      <vt:lpstr>Presentazione standard di PowerPoint</vt:lpstr>
      <vt:lpstr>Regime: Alternative Regime</vt:lpstr>
      <vt:lpstr>Q1: According to Italian Company Law, it is possible to issue equity tokens? </vt:lpstr>
      <vt:lpstr>Presentazione standard di PowerPoint</vt:lpstr>
      <vt:lpstr>No legal limitations (ex ante)</vt:lpstr>
      <vt:lpstr>No legal limitations (at all)</vt:lpstr>
      <vt:lpstr>Presentazione standard di PowerPoint</vt:lpstr>
      <vt:lpstr>Presentazione standard di PowerPoint</vt:lpstr>
      <vt:lpstr>CorpTech myth is not real yet 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Studio Lab Fintech</dc:title>
  <dc:creator>Salvatore Furnari</dc:creator>
  <cp:lastModifiedBy>Salvatore Furnari</cp:lastModifiedBy>
  <cp:revision>74</cp:revision>
  <dcterms:created xsi:type="dcterms:W3CDTF">2020-04-09T20:58:12Z</dcterms:created>
  <dcterms:modified xsi:type="dcterms:W3CDTF">2020-10-27T09:12:32Z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0x010100D4C5A9CB9CEF6649A6AC179AFB6EB66B</vt:lpwstr>
  </property>
</Properties>
</file>