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</p:sldIdLst>
  <p:sldSz cx="7556500" cy="10693400"/>
  <p:notesSz cx="7556500" cy="10693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0" Type="http://schemas.openxmlformats.org/officeDocument/2006/relationships/tableStyles" Target="tableStyles.xml"/><Relationship Id="rId8" Type="http://schemas.openxmlformats.org/officeDocument/2006/relationships/slide" Target="slides/slide6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CBV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418B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00418B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43464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CBV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418B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00418B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CBV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418B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"/>
            <a:ext cx="1972310" cy="330835"/>
          </a:xfrm>
          <a:custGeom>
            <a:avLst/>
            <a:gdLst/>
            <a:ahLst/>
            <a:cxnLst/>
            <a:rect l="l" t="t" r="r" b="b"/>
            <a:pathLst>
              <a:path w="1972310" h="330835">
                <a:moveTo>
                  <a:pt x="0" y="330682"/>
                </a:moveTo>
                <a:lnTo>
                  <a:pt x="0" y="12"/>
                </a:lnTo>
                <a:lnTo>
                  <a:pt x="1971713" y="12"/>
                </a:lnTo>
                <a:lnTo>
                  <a:pt x="1963801" y="22631"/>
                </a:lnTo>
                <a:lnTo>
                  <a:pt x="1813229" y="96761"/>
                </a:lnTo>
                <a:lnTo>
                  <a:pt x="1639227" y="121754"/>
                </a:lnTo>
                <a:lnTo>
                  <a:pt x="510247" y="121754"/>
                </a:lnTo>
                <a:lnTo>
                  <a:pt x="180581" y="185877"/>
                </a:lnTo>
                <a:lnTo>
                  <a:pt x="0" y="33068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10247" y="130276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30">
                <a:moveTo>
                  <a:pt x="0" y="0"/>
                </a:moveTo>
                <a:lnTo>
                  <a:pt x="1128979" y="0"/>
                </a:lnTo>
              </a:path>
            </a:pathLst>
          </a:custGeom>
          <a:ln w="17043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138176"/>
            <a:ext cx="1022985" cy="2446655"/>
          </a:xfrm>
          <a:custGeom>
            <a:avLst/>
            <a:gdLst/>
            <a:ahLst/>
            <a:cxnLst/>
            <a:rect l="l" t="t" r="r" b="b"/>
            <a:pathLst>
              <a:path w="1022985" h="2446655">
                <a:moveTo>
                  <a:pt x="965339" y="2446312"/>
                </a:moveTo>
                <a:lnTo>
                  <a:pt x="84137" y="2356662"/>
                </a:lnTo>
                <a:lnTo>
                  <a:pt x="0" y="2315235"/>
                </a:lnTo>
                <a:lnTo>
                  <a:pt x="0" y="137807"/>
                </a:lnTo>
                <a:lnTo>
                  <a:pt x="56019" y="88874"/>
                </a:lnTo>
                <a:lnTo>
                  <a:pt x="409092" y="14249"/>
                </a:lnTo>
                <a:lnTo>
                  <a:pt x="1022451" y="0"/>
                </a:lnTo>
                <a:lnTo>
                  <a:pt x="426186" y="123139"/>
                </a:lnTo>
                <a:lnTo>
                  <a:pt x="150190" y="312293"/>
                </a:lnTo>
                <a:lnTo>
                  <a:pt x="124955" y="700709"/>
                </a:lnTo>
                <a:lnTo>
                  <a:pt x="280962" y="1421701"/>
                </a:lnTo>
                <a:lnTo>
                  <a:pt x="321691" y="1749920"/>
                </a:lnTo>
                <a:lnTo>
                  <a:pt x="406552" y="1966048"/>
                </a:lnTo>
                <a:lnTo>
                  <a:pt x="599719" y="2166162"/>
                </a:lnTo>
                <a:lnTo>
                  <a:pt x="965339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074214" y="10011055"/>
            <a:ext cx="5481320" cy="282575"/>
          </a:xfrm>
          <a:custGeom>
            <a:avLst/>
            <a:gdLst/>
            <a:ahLst/>
            <a:cxnLst/>
            <a:rect l="l" t="t" r="r" b="b"/>
            <a:pathLst>
              <a:path w="5481320" h="282575">
                <a:moveTo>
                  <a:pt x="5481015" y="282307"/>
                </a:moveTo>
                <a:lnTo>
                  <a:pt x="0" y="282307"/>
                </a:lnTo>
                <a:lnTo>
                  <a:pt x="0" y="0"/>
                </a:lnTo>
                <a:lnTo>
                  <a:pt x="5481015" y="0"/>
                </a:lnTo>
                <a:lnTo>
                  <a:pt x="5481015" y="282307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0011054"/>
            <a:ext cx="493395" cy="282575"/>
          </a:xfrm>
          <a:custGeom>
            <a:avLst/>
            <a:gdLst/>
            <a:ahLst/>
            <a:cxnLst/>
            <a:rect l="l" t="t" r="r" b="b"/>
            <a:pathLst>
              <a:path w="493395" h="282575">
                <a:moveTo>
                  <a:pt x="0" y="0"/>
                </a:moveTo>
                <a:lnTo>
                  <a:pt x="493052" y="0"/>
                </a:lnTo>
                <a:lnTo>
                  <a:pt x="493052" y="282308"/>
                </a:lnTo>
                <a:lnTo>
                  <a:pt x="0" y="282308"/>
                </a:lnTo>
                <a:lnTo>
                  <a:pt x="0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506893" y="2692463"/>
            <a:ext cx="1202055" cy="1202055"/>
          </a:xfrm>
          <a:custGeom>
            <a:avLst/>
            <a:gdLst/>
            <a:ahLst/>
            <a:cxnLst/>
            <a:rect l="l" t="t" r="r" b="b"/>
            <a:pathLst>
              <a:path w="1202055" h="1202054">
                <a:moveTo>
                  <a:pt x="600989" y="1202004"/>
                </a:moveTo>
                <a:lnTo>
                  <a:pt x="554024" y="1200188"/>
                </a:lnTo>
                <a:lnTo>
                  <a:pt x="508050" y="1194854"/>
                </a:lnTo>
                <a:lnTo>
                  <a:pt x="463194" y="1186129"/>
                </a:lnTo>
                <a:lnTo>
                  <a:pt x="419595" y="1174140"/>
                </a:lnTo>
                <a:lnTo>
                  <a:pt x="377380" y="1159027"/>
                </a:lnTo>
                <a:lnTo>
                  <a:pt x="336689" y="1140917"/>
                </a:lnTo>
                <a:lnTo>
                  <a:pt x="297662" y="1119949"/>
                </a:lnTo>
                <a:lnTo>
                  <a:pt x="260426" y="1096251"/>
                </a:lnTo>
                <a:lnTo>
                  <a:pt x="225107" y="1069962"/>
                </a:lnTo>
                <a:lnTo>
                  <a:pt x="191846" y="1041222"/>
                </a:lnTo>
                <a:lnTo>
                  <a:pt x="160781" y="1010158"/>
                </a:lnTo>
                <a:lnTo>
                  <a:pt x="132029" y="976896"/>
                </a:lnTo>
                <a:lnTo>
                  <a:pt x="105752" y="941577"/>
                </a:lnTo>
                <a:lnTo>
                  <a:pt x="82054" y="904328"/>
                </a:lnTo>
                <a:lnTo>
                  <a:pt x="61086" y="865301"/>
                </a:lnTo>
                <a:lnTo>
                  <a:pt x="42976" y="824611"/>
                </a:lnTo>
                <a:lnTo>
                  <a:pt x="27863" y="782396"/>
                </a:lnTo>
                <a:lnTo>
                  <a:pt x="15875" y="738797"/>
                </a:lnTo>
                <a:lnTo>
                  <a:pt x="7150" y="693940"/>
                </a:lnTo>
                <a:lnTo>
                  <a:pt x="1816" y="647966"/>
                </a:lnTo>
                <a:lnTo>
                  <a:pt x="0" y="601002"/>
                </a:lnTo>
                <a:lnTo>
                  <a:pt x="1816" y="554037"/>
                </a:lnTo>
                <a:lnTo>
                  <a:pt x="7150" y="508050"/>
                </a:lnTo>
                <a:lnTo>
                  <a:pt x="15875" y="463194"/>
                </a:lnTo>
                <a:lnTo>
                  <a:pt x="27863" y="419595"/>
                </a:lnTo>
                <a:lnTo>
                  <a:pt x="42976" y="377380"/>
                </a:lnTo>
                <a:lnTo>
                  <a:pt x="61086" y="336689"/>
                </a:lnTo>
                <a:lnTo>
                  <a:pt x="82054" y="297662"/>
                </a:lnTo>
                <a:lnTo>
                  <a:pt x="105752" y="260426"/>
                </a:lnTo>
                <a:lnTo>
                  <a:pt x="132029" y="225107"/>
                </a:lnTo>
                <a:lnTo>
                  <a:pt x="160781" y="191846"/>
                </a:lnTo>
                <a:lnTo>
                  <a:pt x="191846" y="160769"/>
                </a:lnTo>
                <a:lnTo>
                  <a:pt x="225107" y="132029"/>
                </a:lnTo>
                <a:lnTo>
                  <a:pt x="260426" y="105740"/>
                </a:lnTo>
                <a:lnTo>
                  <a:pt x="297662" y="82054"/>
                </a:lnTo>
                <a:lnTo>
                  <a:pt x="336689" y="61087"/>
                </a:lnTo>
                <a:lnTo>
                  <a:pt x="377380" y="42976"/>
                </a:lnTo>
                <a:lnTo>
                  <a:pt x="419595" y="27863"/>
                </a:lnTo>
                <a:lnTo>
                  <a:pt x="463194" y="15875"/>
                </a:lnTo>
                <a:lnTo>
                  <a:pt x="508050" y="7137"/>
                </a:lnTo>
                <a:lnTo>
                  <a:pt x="554024" y="1803"/>
                </a:lnTo>
                <a:lnTo>
                  <a:pt x="600989" y="0"/>
                </a:lnTo>
                <a:lnTo>
                  <a:pt x="647954" y="1803"/>
                </a:lnTo>
                <a:lnTo>
                  <a:pt x="693940" y="7137"/>
                </a:lnTo>
                <a:lnTo>
                  <a:pt x="738797" y="15875"/>
                </a:lnTo>
                <a:lnTo>
                  <a:pt x="782396" y="27863"/>
                </a:lnTo>
                <a:lnTo>
                  <a:pt x="824610" y="42976"/>
                </a:lnTo>
                <a:lnTo>
                  <a:pt x="865301" y="61087"/>
                </a:lnTo>
                <a:lnTo>
                  <a:pt x="904328" y="82054"/>
                </a:lnTo>
                <a:lnTo>
                  <a:pt x="941578" y="105740"/>
                </a:lnTo>
                <a:lnTo>
                  <a:pt x="976884" y="132029"/>
                </a:lnTo>
                <a:lnTo>
                  <a:pt x="1010145" y="160769"/>
                </a:lnTo>
                <a:lnTo>
                  <a:pt x="1041222" y="191846"/>
                </a:lnTo>
                <a:lnTo>
                  <a:pt x="1069962" y="225107"/>
                </a:lnTo>
                <a:lnTo>
                  <a:pt x="1096251" y="260426"/>
                </a:lnTo>
                <a:lnTo>
                  <a:pt x="1119936" y="297662"/>
                </a:lnTo>
                <a:lnTo>
                  <a:pt x="1140904" y="336689"/>
                </a:lnTo>
                <a:lnTo>
                  <a:pt x="1159014" y="377380"/>
                </a:lnTo>
                <a:lnTo>
                  <a:pt x="1174127" y="419595"/>
                </a:lnTo>
                <a:lnTo>
                  <a:pt x="1186116" y="463194"/>
                </a:lnTo>
                <a:lnTo>
                  <a:pt x="1194854" y="508050"/>
                </a:lnTo>
                <a:lnTo>
                  <a:pt x="1200188" y="554037"/>
                </a:lnTo>
                <a:lnTo>
                  <a:pt x="1201991" y="601002"/>
                </a:lnTo>
                <a:lnTo>
                  <a:pt x="1200188" y="647966"/>
                </a:lnTo>
                <a:lnTo>
                  <a:pt x="1194854" y="693940"/>
                </a:lnTo>
                <a:lnTo>
                  <a:pt x="1186116" y="738797"/>
                </a:lnTo>
                <a:lnTo>
                  <a:pt x="1174127" y="782396"/>
                </a:lnTo>
                <a:lnTo>
                  <a:pt x="1159014" y="824611"/>
                </a:lnTo>
                <a:lnTo>
                  <a:pt x="1140904" y="865301"/>
                </a:lnTo>
                <a:lnTo>
                  <a:pt x="1119936" y="904328"/>
                </a:lnTo>
                <a:lnTo>
                  <a:pt x="1096251" y="941577"/>
                </a:lnTo>
                <a:lnTo>
                  <a:pt x="1069962" y="976896"/>
                </a:lnTo>
                <a:lnTo>
                  <a:pt x="1041222" y="1010158"/>
                </a:lnTo>
                <a:lnTo>
                  <a:pt x="1010145" y="1041222"/>
                </a:lnTo>
                <a:lnTo>
                  <a:pt x="976884" y="1069962"/>
                </a:lnTo>
                <a:lnTo>
                  <a:pt x="941578" y="1096251"/>
                </a:lnTo>
                <a:lnTo>
                  <a:pt x="904328" y="1119949"/>
                </a:lnTo>
                <a:lnTo>
                  <a:pt x="865301" y="1140917"/>
                </a:lnTo>
                <a:lnTo>
                  <a:pt x="824610" y="1159027"/>
                </a:lnTo>
                <a:lnTo>
                  <a:pt x="782396" y="1174140"/>
                </a:lnTo>
                <a:lnTo>
                  <a:pt x="738797" y="1186129"/>
                </a:lnTo>
                <a:lnTo>
                  <a:pt x="693940" y="1194854"/>
                </a:lnTo>
                <a:lnTo>
                  <a:pt x="647954" y="1200188"/>
                </a:lnTo>
                <a:lnTo>
                  <a:pt x="600989" y="1202004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00418B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CBV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418B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CBV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418B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1" y="0"/>
            <a:ext cx="1977389" cy="338455"/>
          </a:xfrm>
          <a:custGeom>
            <a:avLst/>
            <a:gdLst/>
            <a:ahLst/>
            <a:cxnLst/>
            <a:rect l="l" t="t" r="r" b="b"/>
            <a:pathLst>
              <a:path w="1977389" h="338455">
                <a:moveTo>
                  <a:pt x="101" y="337972"/>
                </a:moveTo>
                <a:lnTo>
                  <a:pt x="101" y="0"/>
                </a:lnTo>
                <a:lnTo>
                  <a:pt x="1977288" y="0"/>
                </a:lnTo>
                <a:lnTo>
                  <a:pt x="1967966" y="26644"/>
                </a:lnTo>
                <a:lnTo>
                  <a:pt x="1817408" y="100774"/>
                </a:lnTo>
                <a:lnTo>
                  <a:pt x="1643341" y="125768"/>
                </a:lnTo>
                <a:lnTo>
                  <a:pt x="514413" y="125768"/>
                </a:lnTo>
                <a:lnTo>
                  <a:pt x="184746" y="189890"/>
                </a:lnTo>
                <a:lnTo>
                  <a:pt x="101" y="33797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14413" y="134289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30">
                <a:moveTo>
                  <a:pt x="0" y="0"/>
                </a:moveTo>
                <a:lnTo>
                  <a:pt x="1128928" y="0"/>
                </a:lnTo>
              </a:path>
            </a:pathLst>
          </a:custGeom>
          <a:ln w="17043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365" y="4587557"/>
            <a:ext cx="6033769" cy="725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00418B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3336" y="1777554"/>
            <a:ext cx="6089827" cy="7308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43464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8573" y="9861935"/>
            <a:ext cx="852805" cy="689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CBV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29390" y="10052073"/>
            <a:ext cx="1719579" cy="22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418B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8btc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84904"/>
            <a:ext cx="1083945" cy="1534160"/>
          </a:xfrm>
          <a:custGeom>
            <a:avLst/>
            <a:gdLst/>
            <a:ahLst/>
            <a:cxnLst/>
            <a:rect l="l" t="t" r="r" b="b"/>
            <a:pathLst>
              <a:path w="1083945" h="1534160">
                <a:moveTo>
                  <a:pt x="316801" y="1533740"/>
                </a:moveTo>
                <a:lnTo>
                  <a:pt x="268300" y="1532229"/>
                </a:lnTo>
                <a:lnTo>
                  <a:pt x="220611" y="1527759"/>
                </a:lnTo>
                <a:lnTo>
                  <a:pt x="173799" y="1520431"/>
                </a:lnTo>
                <a:lnTo>
                  <a:pt x="127977" y="1510322"/>
                </a:lnTo>
                <a:lnTo>
                  <a:pt x="83223" y="1497520"/>
                </a:lnTo>
                <a:lnTo>
                  <a:pt x="39636" y="1482115"/>
                </a:lnTo>
                <a:lnTo>
                  <a:pt x="0" y="1465364"/>
                </a:lnTo>
                <a:lnTo>
                  <a:pt x="0" y="68376"/>
                </a:lnTo>
                <a:lnTo>
                  <a:pt x="39636" y="51612"/>
                </a:lnTo>
                <a:lnTo>
                  <a:pt x="83223" y="36220"/>
                </a:lnTo>
                <a:lnTo>
                  <a:pt x="127977" y="23418"/>
                </a:lnTo>
                <a:lnTo>
                  <a:pt x="173799" y="13309"/>
                </a:lnTo>
                <a:lnTo>
                  <a:pt x="220611" y="5968"/>
                </a:lnTo>
                <a:lnTo>
                  <a:pt x="268300" y="1511"/>
                </a:lnTo>
                <a:lnTo>
                  <a:pt x="316763" y="0"/>
                </a:lnTo>
                <a:lnTo>
                  <a:pt x="365302" y="1511"/>
                </a:lnTo>
                <a:lnTo>
                  <a:pt x="413004" y="5968"/>
                </a:lnTo>
                <a:lnTo>
                  <a:pt x="459803" y="13309"/>
                </a:lnTo>
                <a:lnTo>
                  <a:pt x="505625" y="23418"/>
                </a:lnTo>
                <a:lnTo>
                  <a:pt x="550379" y="36220"/>
                </a:lnTo>
                <a:lnTo>
                  <a:pt x="593966" y="51612"/>
                </a:lnTo>
                <a:lnTo>
                  <a:pt x="636308" y="69519"/>
                </a:lnTo>
                <a:lnTo>
                  <a:pt x="677316" y="89852"/>
                </a:lnTo>
                <a:lnTo>
                  <a:pt x="716876" y="112509"/>
                </a:lnTo>
                <a:lnTo>
                  <a:pt x="754926" y="137401"/>
                </a:lnTo>
                <a:lnTo>
                  <a:pt x="791375" y="164439"/>
                </a:lnTo>
                <a:lnTo>
                  <a:pt x="826109" y="193535"/>
                </a:lnTo>
                <a:lnTo>
                  <a:pt x="859066" y="224612"/>
                </a:lnTo>
                <a:lnTo>
                  <a:pt x="890130" y="257555"/>
                </a:lnTo>
                <a:lnTo>
                  <a:pt x="919226" y="292303"/>
                </a:lnTo>
                <a:lnTo>
                  <a:pt x="946277" y="328739"/>
                </a:lnTo>
                <a:lnTo>
                  <a:pt x="971169" y="366788"/>
                </a:lnTo>
                <a:lnTo>
                  <a:pt x="993813" y="406361"/>
                </a:lnTo>
                <a:lnTo>
                  <a:pt x="1014145" y="447357"/>
                </a:lnTo>
                <a:lnTo>
                  <a:pt x="1032052" y="489699"/>
                </a:lnTo>
                <a:lnTo>
                  <a:pt x="1047445" y="533298"/>
                </a:lnTo>
                <a:lnTo>
                  <a:pt x="1060246" y="578053"/>
                </a:lnTo>
                <a:lnTo>
                  <a:pt x="1070356" y="623874"/>
                </a:lnTo>
                <a:lnTo>
                  <a:pt x="1077696" y="670674"/>
                </a:lnTo>
                <a:lnTo>
                  <a:pt x="1082154" y="718375"/>
                </a:lnTo>
                <a:lnTo>
                  <a:pt x="1083665" y="766876"/>
                </a:lnTo>
                <a:lnTo>
                  <a:pt x="1082154" y="815378"/>
                </a:lnTo>
                <a:lnTo>
                  <a:pt x="1077696" y="863066"/>
                </a:lnTo>
                <a:lnTo>
                  <a:pt x="1070356" y="909878"/>
                </a:lnTo>
                <a:lnTo>
                  <a:pt x="1060246" y="955700"/>
                </a:lnTo>
                <a:lnTo>
                  <a:pt x="1047445" y="1000455"/>
                </a:lnTo>
                <a:lnTo>
                  <a:pt x="1032052" y="1044041"/>
                </a:lnTo>
                <a:lnTo>
                  <a:pt x="1014145" y="1086383"/>
                </a:lnTo>
                <a:lnTo>
                  <a:pt x="993813" y="1127378"/>
                </a:lnTo>
                <a:lnTo>
                  <a:pt x="971169" y="1166952"/>
                </a:lnTo>
                <a:lnTo>
                  <a:pt x="946277" y="1205001"/>
                </a:lnTo>
                <a:lnTo>
                  <a:pt x="919226" y="1241437"/>
                </a:lnTo>
                <a:lnTo>
                  <a:pt x="890130" y="1276184"/>
                </a:lnTo>
                <a:lnTo>
                  <a:pt x="859066" y="1309128"/>
                </a:lnTo>
                <a:lnTo>
                  <a:pt x="826109" y="1340205"/>
                </a:lnTo>
                <a:lnTo>
                  <a:pt x="791375" y="1369301"/>
                </a:lnTo>
                <a:lnTo>
                  <a:pt x="754926" y="1396339"/>
                </a:lnTo>
                <a:lnTo>
                  <a:pt x="716876" y="1421231"/>
                </a:lnTo>
                <a:lnTo>
                  <a:pt x="677316" y="1443888"/>
                </a:lnTo>
                <a:lnTo>
                  <a:pt x="636308" y="1464208"/>
                </a:lnTo>
                <a:lnTo>
                  <a:pt x="593966" y="1482115"/>
                </a:lnTo>
                <a:lnTo>
                  <a:pt x="550379" y="1497520"/>
                </a:lnTo>
                <a:lnTo>
                  <a:pt x="505625" y="1510322"/>
                </a:lnTo>
                <a:lnTo>
                  <a:pt x="459803" y="1520431"/>
                </a:lnTo>
                <a:lnTo>
                  <a:pt x="413004" y="1527759"/>
                </a:lnTo>
                <a:lnTo>
                  <a:pt x="365302" y="1532229"/>
                </a:lnTo>
                <a:lnTo>
                  <a:pt x="316801" y="1533740"/>
                </a:lnTo>
                <a:close/>
              </a:path>
            </a:pathLst>
          </a:custGeom>
          <a:solidFill>
            <a:srgbClr val="00418B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37495" y="4101439"/>
            <a:ext cx="1772920" cy="591185"/>
          </a:xfrm>
          <a:custGeom>
            <a:avLst/>
            <a:gdLst/>
            <a:ahLst/>
            <a:cxnLst/>
            <a:rect l="l" t="t" r="r" b="b"/>
            <a:pathLst>
              <a:path w="1772920" h="591185">
                <a:moveTo>
                  <a:pt x="1099223" y="591172"/>
                </a:moveTo>
                <a:lnTo>
                  <a:pt x="1046035" y="588060"/>
                </a:lnTo>
                <a:lnTo>
                  <a:pt x="996188" y="580898"/>
                </a:lnTo>
                <a:lnTo>
                  <a:pt x="949363" y="569963"/>
                </a:lnTo>
                <a:lnTo>
                  <a:pt x="905255" y="555586"/>
                </a:lnTo>
                <a:lnTo>
                  <a:pt x="863574" y="538073"/>
                </a:lnTo>
                <a:lnTo>
                  <a:pt x="824014" y="517728"/>
                </a:lnTo>
                <a:lnTo>
                  <a:pt x="786269" y="494868"/>
                </a:lnTo>
                <a:lnTo>
                  <a:pt x="750036" y="469785"/>
                </a:lnTo>
                <a:lnTo>
                  <a:pt x="715022" y="442810"/>
                </a:lnTo>
                <a:lnTo>
                  <a:pt x="680923" y="414235"/>
                </a:lnTo>
                <a:lnTo>
                  <a:pt x="647420" y="384378"/>
                </a:lnTo>
                <a:lnTo>
                  <a:pt x="614235" y="353542"/>
                </a:lnTo>
                <a:lnTo>
                  <a:pt x="547560" y="290169"/>
                </a:lnTo>
                <a:lnTo>
                  <a:pt x="513473" y="258267"/>
                </a:lnTo>
                <a:lnTo>
                  <a:pt x="478472" y="226606"/>
                </a:lnTo>
                <a:lnTo>
                  <a:pt x="442277" y="195529"/>
                </a:lnTo>
                <a:lnTo>
                  <a:pt x="404571" y="165328"/>
                </a:lnTo>
                <a:lnTo>
                  <a:pt x="258927" y="58686"/>
                </a:lnTo>
                <a:lnTo>
                  <a:pt x="143992" y="8089"/>
                </a:lnTo>
                <a:lnTo>
                  <a:pt x="0" y="0"/>
                </a:lnTo>
                <a:lnTo>
                  <a:pt x="1772704" y="0"/>
                </a:lnTo>
                <a:lnTo>
                  <a:pt x="1772704" y="136613"/>
                </a:lnTo>
                <a:lnTo>
                  <a:pt x="1736928" y="212369"/>
                </a:lnTo>
                <a:lnTo>
                  <a:pt x="1704200" y="267843"/>
                </a:lnTo>
                <a:lnTo>
                  <a:pt x="1601254" y="391756"/>
                </a:lnTo>
                <a:lnTo>
                  <a:pt x="1420914" y="520357"/>
                </a:lnTo>
                <a:lnTo>
                  <a:pt x="1156042" y="589902"/>
                </a:lnTo>
                <a:lnTo>
                  <a:pt x="1099223" y="591172"/>
                </a:lnTo>
                <a:close/>
              </a:path>
            </a:pathLst>
          </a:custGeom>
          <a:solidFill>
            <a:srgbClr val="18C9F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04691" y="3739299"/>
            <a:ext cx="2005964" cy="383540"/>
          </a:xfrm>
          <a:custGeom>
            <a:avLst/>
            <a:gdLst/>
            <a:ahLst/>
            <a:cxnLst/>
            <a:rect l="l" t="t" r="r" b="b"/>
            <a:pathLst>
              <a:path w="2005964" h="383539">
                <a:moveTo>
                  <a:pt x="0" y="382993"/>
                </a:moveTo>
                <a:lnTo>
                  <a:pt x="39966" y="319316"/>
                </a:lnTo>
                <a:lnTo>
                  <a:pt x="206883" y="181241"/>
                </a:lnTo>
                <a:lnTo>
                  <a:pt x="571296" y="48298"/>
                </a:lnTo>
                <a:lnTo>
                  <a:pt x="1203718" y="0"/>
                </a:lnTo>
                <a:lnTo>
                  <a:pt x="1808149" y="24358"/>
                </a:lnTo>
                <a:lnTo>
                  <a:pt x="2005507" y="72047"/>
                </a:lnTo>
                <a:lnTo>
                  <a:pt x="2005507" y="362140"/>
                </a:lnTo>
                <a:lnTo>
                  <a:pt x="232803" y="362140"/>
                </a:lnTo>
                <a:lnTo>
                  <a:pt x="0" y="382993"/>
                </a:lnTo>
                <a:close/>
              </a:path>
            </a:pathLst>
          </a:custGeom>
          <a:solidFill>
            <a:srgbClr val="18C9F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65611" y="4101630"/>
            <a:ext cx="2710180" cy="1136015"/>
          </a:xfrm>
          <a:custGeom>
            <a:avLst/>
            <a:gdLst/>
            <a:ahLst/>
            <a:cxnLst/>
            <a:rect l="l" t="t" r="r" b="b"/>
            <a:pathLst>
              <a:path w="2710179" h="1136014">
                <a:moveTo>
                  <a:pt x="1743557" y="1135659"/>
                </a:moveTo>
                <a:lnTo>
                  <a:pt x="1678228" y="1131176"/>
                </a:lnTo>
                <a:lnTo>
                  <a:pt x="1616659" y="1123950"/>
                </a:lnTo>
                <a:lnTo>
                  <a:pt x="1558683" y="1114120"/>
                </a:lnTo>
                <a:lnTo>
                  <a:pt x="1504149" y="1101801"/>
                </a:lnTo>
                <a:lnTo>
                  <a:pt x="1452918" y="1087170"/>
                </a:lnTo>
                <a:lnTo>
                  <a:pt x="1404810" y="1070330"/>
                </a:lnTo>
                <a:lnTo>
                  <a:pt x="1359687" y="1051433"/>
                </a:lnTo>
                <a:lnTo>
                  <a:pt x="1317383" y="1030617"/>
                </a:lnTo>
                <a:lnTo>
                  <a:pt x="1277759" y="1008024"/>
                </a:lnTo>
                <a:lnTo>
                  <a:pt x="1240663" y="983792"/>
                </a:lnTo>
                <a:lnTo>
                  <a:pt x="1205915" y="958062"/>
                </a:lnTo>
                <a:lnTo>
                  <a:pt x="1173391" y="930948"/>
                </a:lnTo>
                <a:lnTo>
                  <a:pt x="1142911" y="902627"/>
                </a:lnTo>
                <a:lnTo>
                  <a:pt x="1114348" y="873213"/>
                </a:lnTo>
                <a:lnTo>
                  <a:pt x="1087526" y="842835"/>
                </a:lnTo>
                <a:lnTo>
                  <a:pt x="1062304" y="811657"/>
                </a:lnTo>
                <a:lnTo>
                  <a:pt x="1038517" y="779805"/>
                </a:lnTo>
                <a:lnTo>
                  <a:pt x="1016012" y="747420"/>
                </a:lnTo>
                <a:lnTo>
                  <a:pt x="994651" y="714641"/>
                </a:lnTo>
                <a:lnTo>
                  <a:pt x="974255" y="681609"/>
                </a:lnTo>
                <a:lnTo>
                  <a:pt x="954684" y="648449"/>
                </a:lnTo>
                <a:lnTo>
                  <a:pt x="935799" y="615302"/>
                </a:lnTo>
                <a:lnTo>
                  <a:pt x="863828" y="485698"/>
                </a:lnTo>
                <a:lnTo>
                  <a:pt x="827862" y="424611"/>
                </a:lnTo>
                <a:lnTo>
                  <a:pt x="790257" y="367461"/>
                </a:lnTo>
                <a:lnTo>
                  <a:pt x="749782" y="315379"/>
                </a:lnTo>
                <a:lnTo>
                  <a:pt x="705205" y="269455"/>
                </a:lnTo>
                <a:lnTo>
                  <a:pt x="655294" y="230809"/>
                </a:lnTo>
                <a:lnTo>
                  <a:pt x="425018" y="87566"/>
                </a:lnTo>
                <a:lnTo>
                  <a:pt x="239280" y="17360"/>
                </a:lnTo>
                <a:lnTo>
                  <a:pt x="0" y="0"/>
                </a:lnTo>
                <a:lnTo>
                  <a:pt x="2709837" y="0"/>
                </a:lnTo>
                <a:lnTo>
                  <a:pt x="2709837" y="347929"/>
                </a:lnTo>
                <a:lnTo>
                  <a:pt x="2672854" y="463130"/>
                </a:lnTo>
                <a:lnTo>
                  <a:pt x="2632494" y="572973"/>
                </a:lnTo>
                <a:lnTo>
                  <a:pt x="2487777" y="812101"/>
                </a:lnTo>
                <a:lnTo>
                  <a:pt x="2203272" y="1044867"/>
                </a:lnTo>
                <a:lnTo>
                  <a:pt x="1743557" y="1135659"/>
                </a:lnTo>
                <a:close/>
              </a:path>
            </a:pathLst>
          </a:custGeom>
          <a:solidFill>
            <a:srgbClr val="00418B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74692" y="3503104"/>
            <a:ext cx="3101340" cy="614045"/>
          </a:xfrm>
          <a:custGeom>
            <a:avLst/>
            <a:gdLst/>
            <a:ahLst/>
            <a:cxnLst/>
            <a:rect l="l" t="t" r="r" b="b"/>
            <a:pathLst>
              <a:path w="3101340" h="614045">
                <a:moveTo>
                  <a:pt x="0" y="613778"/>
                </a:moveTo>
                <a:lnTo>
                  <a:pt x="61137" y="511581"/>
                </a:lnTo>
                <a:lnTo>
                  <a:pt x="315734" y="290106"/>
                </a:lnTo>
                <a:lnTo>
                  <a:pt x="870585" y="77025"/>
                </a:lnTo>
                <a:lnTo>
                  <a:pt x="1832495" y="0"/>
                </a:lnTo>
                <a:lnTo>
                  <a:pt x="2752521" y="41770"/>
                </a:lnTo>
                <a:lnTo>
                  <a:pt x="3100755" y="141465"/>
                </a:lnTo>
                <a:lnTo>
                  <a:pt x="3100755" y="598525"/>
                </a:lnTo>
                <a:lnTo>
                  <a:pt x="390918" y="598525"/>
                </a:lnTo>
                <a:lnTo>
                  <a:pt x="0" y="613778"/>
                </a:lnTo>
                <a:close/>
              </a:path>
            </a:pathLst>
          </a:custGeom>
          <a:solidFill>
            <a:srgbClr val="00418B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7556500" cy="54833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2826"/>
            <a:ext cx="6496812" cy="5362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77437" y="493687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159" y="0"/>
                </a:lnTo>
              </a:path>
            </a:pathLst>
          </a:custGeom>
          <a:ln w="4343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32606" y="1458887"/>
            <a:ext cx="44450" cy="93980"/>
          </a:xfrm>
          <a:custGeom>
            <a:avLst/>
            <a:gdLst/>
            <a:ahLst/>
            <a:cxnLst/>
            <a:rect l="l" t="t" r="r" b="b"/>
            <a:pathLst>
              <a:path w="44450" h="93980">
                <a:moveTo>
                  <a:pt x="21996" y="93497"/>
                </a:moveTo>
                <a:lnTo>
                  <a:pt x="0" y="51269"/>
                </a:lnTo>
                <a:lnTo>
                  <a:pt x="22529" y="0"/>
                </a:lnTo>
                <a:lnTo>
                  <a:pt x="44259" y="51269"/>
                </a:lnTo>
                <a:lnTo>
                  <a:pt x="21996" y="93497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49883" y="7331278"/>
            <a:ext cx="5599430" cy="134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900" b="1" spc="-50" dirty="0">
                <a:solidFill>
                  <a:srgbClr val="1E1E6F"/>
                </a:solidFill>
                <a:latin typeface="Arial" panose="020B0604020202020204"/>
                <a:cs typeface="Arial" panose="020B0604020202020204"/>
              </a:rPr>
              <a:t>DBS</a:t>
            </a:r>
            <a:r>
              <a:rPr sz="4900" b="1" spc="-5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4900" b="1" spc="-50" dirty="0">
                <a:solidFill>
                  <a:srgbClr val="1E1E6F"/>
                </a:solidFill>
                <a:latin typeface="Arial" panose="020B0604020202020204"/>
                <a:cs typeface="Arial" panose="020B0604020202020204"/>
              </a:rPr>
              <a:t>WHITE</a:t>
            </a:r>
            <a:r>
              <a:rPr sz="4900" b="1" spc="-290" dirty="0">
                <a:solidFill>
                  <a:srgbClr val="1E1E6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300" dirty="0">
                <a:solidFill>
                  <a:srgbClr val="1E1E6F"/>
                </a:solidFill>
                <a:latin typeface="Arial" panose="020B0604020202020204"/>
                <a:cs typeface="Arial" panose="020B0604020202020204"/>
              </a:rPr>
              <a:t>PAPER</a:t>
            </a:r>
            <a:endParaRPr sz="4900">
              <a:latin typeface="Arial" panose="020B0604020202020204"/>
              <a:cs typeface="Arial" panose="020B0604020202020204"/>
            </a:endParaRPr>
          </a:p>
          <a:p>
            <a:pPr marL="21590" algn="ctr">
              <a:lnSpc>
                <a:spcPct val="100000"/>
              </a:lnSpc>
              <a:spcBef>
                <a:spcPts val="1800"/>
              </a:spcBef>
              <a:tabLst>
                <a:tab pos="838200" algn="l"/>
              </a:tabLst>
            </a:pPr>
            <a:r>
              <a:rPr sz="2250" spc="-3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Make	</a:t>
            </a:r>
            <a:r>
              <a:rPr sz="225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everyone’s </a:t>
            </a:r>
            <a:r>
              <a:rPr sz="2250" spc="5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250" spc="-19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spc="2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valuable</a:t>
            </a:r>
            <a:endParaRPr sz="2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05875" y="1095361"/>
            <a:ext cx="1346200" cy="213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6900"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sz="6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" name="图片 13" descr="CBVCC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506730"/>
            <a:ext cx="4198620" cy="29825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540000">
            <a:off x="5085204" y="10078250"/>
            <a:ext cx="167135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P10</a:t>
            </a:r>
            <a:r>
              <a:rPr sz="1200" spc="-16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BIRTH</a:t>
            </a:r>
            <a:r>
              <a:rPr sz="1200" spc="-2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BACKGROUND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4580" y="731394"/>
            <a:ext cx="6140450" cy="877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3675">
              <a:lnSpc>
                <a:spcPct val="156000"/>
              </a:lnSpc>
              <a:spcBef>
                <a:spcPts val="100"/>
              </a:spcBef>
            </a:pP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past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period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place,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critical.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thing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is,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if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headquarters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really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makes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money,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your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sub-contract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directly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transfer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income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private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account,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modify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postpone!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This</a:t>
            </a:r>
            <a:r>
              <a:rPr sz="16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charm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!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54610">
              <a:lnSpc>
                <a:spcPct val="156000"/>
              </a:lnSpc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market,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credibility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occupy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600" spc="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im-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portant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proportion,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consumers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jump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low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position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"xiaobai"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market.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enough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project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formation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evaluation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suﬃcient credibility measurement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meth-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ods!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"duty"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projects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willing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standard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measure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integrity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bonus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products.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you  can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label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"reputation"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label,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therefore,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rep-  utation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future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inevitable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trend.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Institutions,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plat-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forms,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associations have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made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such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attempts,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now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they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ﬁnally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found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most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"fair"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credibility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measure-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ment-the </a:t>
            </a:r>
            <a:r>
              <a:rPr sz="1600" spc="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equity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1.2 </a:t>
            </a:r>
            <a:r>
              <a:rPr sz="1600" spc="-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7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opportunities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1600" spc="-4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face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  <a:spcBef>
                <a:spcPts val="850"/>
              </a:spcBef>
            </a:pP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First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 underlying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  not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overt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technology.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Unlike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face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recognition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software,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tech-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nology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immediately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feel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existence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after installation.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Be-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cause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needs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inte-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grated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connected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various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technologies,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368" y="9979873"/>
            <a:ext cx="52070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600" b="1" spc="-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CBV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540000">
            <a:off x="5121142" y="10077608"/>
            <a:ext cx="1670091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P11</a:t>
            </a:r>
            <a:r>
              <a:rPr sz="1200" spc="-1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BIRTHBACKGROUND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457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4504" y="731392"/>
            <a:ext cx="6151245" cy="880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2725">
              <a:lnSpc>
                <a:spcPct val="156000"/>
              </a:lnSpc>
              <a:spcBef>
                <a:spcPts val="100"/>
              </a:spcBef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essentially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needs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embedded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variety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technical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6000"/>
              </a:lnSpc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economy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requires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large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amount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data.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large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amount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true,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relevant,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useful,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would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perfect.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reality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large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amount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low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quality,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false,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low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density.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role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ﬁltering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screening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then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secure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access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credible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sharing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high-quality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credible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data,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thereby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puri-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fying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big data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analysis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empowering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learning.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There-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fore,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believe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fundamentally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changes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access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change 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analysis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technolo- 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gy.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 call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cloud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computing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internal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en-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terprise. What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concept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blockchain?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meaning of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like 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ERPfor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enterprises,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internal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process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manage-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ment.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business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based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services,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simple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iterative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relationship,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transformation.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Therefore,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may also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top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cloud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computing  platform.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19685">
              <a:lnSpc>
                <a:spcPct val="156000"/>
              </a:lnSpc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Technologies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edge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computing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developed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future,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368" y="9979873"/>
            <a:ext cx="52070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600" b="1" spc="-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CBV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540000">
            <a:off x="5085102" y="10078250"/>
            <a:ext cx="167135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P12</a:t>
            </a:r>
            <a:r>
              <a:rPr sz="1200" spc="-16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BIRTH</a:t>
            </a:r>
            <a:r>
              <a:rPr sz="1200" spc="-2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BACKGROUND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444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3869" y="731392"/>
            <a:ext cx="6148705" cy="876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0175" algn="just">
              <a:lnSpc>
                <a:spcPct val="156000"/>
              </a:lnSpc>
              <a:spcBef>
                <a:spcPts val="100"/>
              </a:spcBef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trend.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Therefore,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convergent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promote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better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various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technologies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achieve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mutual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beneﬁt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inclusive progress.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339725" algn="l"/>
              </a:tabLst>
            </a:pPr>
            <a:r>
              <a:rPr sz="160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3.	</a:t>
            </a:r>
            <a:r>
              <a:rPr sz="1600" spc="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Pain </a:t>
            </a:r>
            <a:r>
              <a:rPr sz="1600" spc="6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points </a:t>
            </a:r>
            <a:r>
              <a:rPr sz="1600" spc="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market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27660" indent="-635">
              <a:lnSpc>
                <a:spcPct val="151000"/>
              </a:lnSpc>
              <a:spcBef>
                <a:spcPts val="180"/>
              </a:spcBef>
            </a:pPr>
            <a:r>
              <a:rPr sz="1600" spc="3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1.Data </a:t>
            </a:r>
            <a:r>
              <a:rPr sz="1600" spc="7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right </a:t>
            </a:r>
            <a:r>
              <a:rPr sz="1600" spc="7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conﬁrmation </a:t>
            </a:r>
            <a:r>
              <a:rPr sz="1600" spc="6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rights </a:t>
            </a:r>
            <a:r>
              <a:rPr sz="1600" spc="6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protection </a:t>
            </a:r>
            <a:r>
              <a:rPr sz="1600" spc="1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issues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popularity of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phones,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personal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being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business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scenarios.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huge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become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whole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society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important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re-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1000"/>
              </a:lnSpc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source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business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competition. Although it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trend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ownership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personal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belongs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individual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who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gen-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erates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global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scale,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due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lack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convenient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means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eﬀective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incentive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schemes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managing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current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traditional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ecosystem,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popular-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ization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"data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managed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individuals"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still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diﬃcult.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addition,  from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perspective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economic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utility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whole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society,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strict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control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personal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com-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mercial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companies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caused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waste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resources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hindered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eﬀective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allocation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important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resource,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whole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society.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economy ecology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urgently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needs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dual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solution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protect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ownership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(meaning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your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data,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share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your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get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your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sharing)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allow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resources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eﬀectively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used.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368" y="9979873"/>
            <a:ext cx="52070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600" b="1" spc="-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CBV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57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3958" y="892175"/>
            <a:ext cx="6158230" cy="8683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160" indent="-50546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517525" algn="l"/>
                <a:tab pos="517525" algn="l"/>
              </a:tabLst>
            </a:pPr>
            <a:r>
              <a:rPr sz="1600" spc="2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3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security</a:t>
            </a:r>
            <a:r>
              <a:rPr sz="1600" spc="-1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issues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  <a:spcBef>
                <a:spcPts val="995"/>
              </a:spcBef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global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scale,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breaches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occurred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theft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Facebook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stolen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500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million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pieces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China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Lodging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Hotel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Group’s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sale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dark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web.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centralized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storage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commercial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institu-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always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moral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hazard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abuse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security 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being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attacked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cannot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escaped.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brings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great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danger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personal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privacy,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makes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become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"network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transparent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people" with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little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carelessness.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causes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high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security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repeated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outbreaks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securi-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incidents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changed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public's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eagerness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big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talk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about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518160" indent="-505460">
              <a:lnSpc>
                <a:spcPct val="100000"/>
              </a:lnSpc>
              <a:buAutoNum type="arabicPeriod" startAt="3"/>
              <a:tabLst>
                <a:tab pos="517525" algn="l"/>
                <a:tab pos="517525" algn="l"/>
              </a:tabLst>
            </a:pPr>
            <a:r>
              <a:rPr sz="1600" spc="2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6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authenticity and </a:t>
            </a:r>
            <a:r>
              <a:rPr sz="1600" spc="7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quality</a:t>
            </a:r>
            <a:r>
              <a:rPr sz="1600" spc="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issues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3655">
              <a:lnSpc>
                <a:spcPct val="156000"/>
              </a:lnSpc>
              <a:spcBef>
                <a:spcPts val="145"/>
              </a:spcBef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transactions,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diﬃcult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verify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accuracy,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freshness,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authenticity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data.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dimen-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sions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single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provider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master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limited,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proﬁle cannot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formed.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used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alone,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lacks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cross-correlation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multi-dimensional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its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commercial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very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limited.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multi-dimensional data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crossed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maximum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brought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474980">
              <a:lnSpc>
                <a:spcPct val="156000"/>
              </a:lnSpc>
            </a:pP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However,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organization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obtain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full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full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samples,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even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today's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giants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hardly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936" y="9990542"/>
            <a:ext cx="52070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600" b="1" spc="-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CBV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4909" y="10051642"/>
            <a:ext cx="1795145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405765" algn="l"/>
              </a:tabLst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200" spc="-9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BIRTHBACKGROUND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44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504" y="571130"/>
            <a:ext cx="6131560" cy="840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768350">
              <a:lnSpc>
                <a:spcPct val="117000"/>
              </a:lnSpc>
              <a:spcBef>
                <a:spcPts val="100"/>
              </a:spcBef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addition,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whether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individual,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veriﬁ  cation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9050">
              <a:lnSpc>
                <a:spcPts val="3000"/>
              </a:lnSpc>
              <a:spcBef>
                <a:spcPts val="45"/>
              </a:spcBef>
            </a:pP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authenticity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requires extremely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high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costs,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 are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few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accessible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channels.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cost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brought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diﬃculty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au-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thenticating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important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means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production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greatly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hin-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ders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eﬃciency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collaboration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1.3.3 </a:t>
            </a:r>
            <a:r>
              <a:rPr sz="1600" spc="2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6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authenticity and </a:t>
            </a:r>
            <a:r>
              <a:rPr sz="1600" spc="7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quality</a:t>
            </a:r>
            <a:r>
              <a:rPr sz="1600" spc="-2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issues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985">
              <a:lnSpc>
                <a:spcPct val="156000"/>
              </a:lnSpc>
              <a:spcBef>
                <a:spcPts val="20"/>
              </a:spcBef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transactions,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diﬃcult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verify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accuracy,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freshness,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authenticity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data.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dimen-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sions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single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provider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master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limited,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proﬁle cannot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formed.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used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alone,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lacks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cross-correlation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multi-dimensional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its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commercial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very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limited.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multi-dimensional data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crossed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maximum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brought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448310">
              <a:lnSpc>
                <a:spcPct val="156000"/>
              </a:lnSpc>
            </a:pP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However,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organization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obtain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full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full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samples,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even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today's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giants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hardly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6000"/>
              </a:lnSpc>
              <a:spcBef>
                <a:spcPts val="5"/>
              </a:spcBef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addition,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whether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individual,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veriﬁcation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authenticity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requires extremely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high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costs,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 are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few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accessible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channels.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cost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brought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diﬃculty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au-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thenticating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important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means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production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greatly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hin-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ders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eﬃciency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collaboration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economy.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936" y="9990542"/>
            <a:ext cx="52070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600" b="1" spc="-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CBV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4909" y="10051642"/>
            <a:ext cx="1795145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405765" algn="l"/>
              </a:tabLst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200" spc="-9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BIRTHBACKGROUND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44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529" y="975093"/>
            <a:ext cx="6151880" cy="5611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1.3.4 The </a:t>
            </a:r>
            <a:r>
              <a:rPr sz="1600" spc="4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1600" spc="8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plundering </a:t>
            </a:r>
            <a:r>
              <a:rPr sz="1600" spc="7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problem </a:t>
            </a:r>
            <a:r>
              <a:rPr sz="1600" spc="5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5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  <a:spcBef>
                <a:spcPts val="140"/>
              </a:spcBef>
            </a:pP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Generally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speaking,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end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source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most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current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production,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deserve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highest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rights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they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create.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However,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reality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user's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personal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privacy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stolen,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sold,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illegally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gray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cannot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track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 data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usage,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protect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user's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belong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cannot get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corresponding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return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 data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circulation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link.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commercial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generated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is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usu-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ally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exclusive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developer,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 not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allocated.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producers are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our end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users.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If there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better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beneﬁt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distribution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obtain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multi-party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only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individuals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incentives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production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sharing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companies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legally get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more.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Dimensional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make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overall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scale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big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economy.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936" y="9990542"/>
            <a:ext cx="52070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600" b="1" spc="-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CBV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4909" y="10051642"/>
            <a:ext cx="1795145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405765" algn="l"/>
              </a:tabLst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200" spc="-9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BIRTHBACKGROUND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-406" y="10015080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0995" y="2696489"/>
            <a:ext cx="1202055" cy="1202055"/>
          </a:xfrm>
          <a:custGeom>
            <a:avLst/>
            <a:gdLst/>
            <a:ahLst/>
            <a:cxnLst/>
            <a:rect l="l" t="t" r="r" b="b"/>
            <a:pathLst>
              <a:path w="1202055" h="1202054">
                <a:moveTo>
                  <a:pt x="601002" y="1202004"/>
                </a:moveTo>
                <a:lnTo>
                  <a:pt x="554037" y="1200188"/>
                </a:lnTo>
                <a:lnTo>
                  <a:pt x="508063" y="1194854"/>
                </a:lnTo>
                <a:lnTo>
                  <a:pt x="463207" y="1186129"/>
                </a:lnTo>
                <a:lnTo>
                  <a:pt x="419595" y="1174140"/>
                </a:lnTo>
                <a:lnTo>
                  <a:pt x="377393" y="1159014"/>
                </a:lnTo>
                <a:lnTo>
                  <a:pt x="336702" y="1140904"/>
                </a:lnTo>
                <a:lnTo>
                  <a:pt x="297675" y="1119936"/>
                </a:lnTo>
                <a:lnTo>
                  <a:pt x="260426" y="1096251"/>
                </a:lnTo>
                <a:lnTo>
                  <a:pt x="225107" y="1069962"/>
                </a:lnTo>
                <a:lnTo>
                  <a:pt x="191846" y="1041222"/>
                </a:lnTo>
                <a:lnTo>
                  <a:pt x="160781" y="1010145"/>
                </a:lnTo>
                <a:lnTo>
                  <a:pt x="132041" y="976884"/>
                </a:lnTo>
                <a:lnTo>
                  <a:pt x="105752" y="941565"/>
                </a:lnTo>
                <a:lnTo>
                  <a:pt x="82054" y="904328"/>
                </a:lnTo>
                <a:lnTo>
                  <a:pt x="61087" y="865301"/>
                </a:lnTo>
                <a:lnTo>
                  <a:pt x="42976" y="824611"/>
                </a:lnTo>
                <a:lnTo>
                  <a:pt x="27863" y="782396"/>
                </a:lnTo>
                <a:lnTo>
                  <a:pt x="15875" y="738797"/>
                </a:lnTo>
                <a:lnTo>
                  <a:pt x="7137" y="693940"/>
                </a:lnTo>
                <a:lnTo>
                  <a:pt x="1803" y="647966"/>
                </a:lnTo>
                <a:lnTo>
                  <a:pt x="0" y="601002"/>
                </a:lnTo>
                <a:lnTo>
                  <a:pt x="1803" y="554024"/>
                </a:lnTo>
                <a:lnTo>
                  <a:pt x="7137" y="508050"/>
                </a:lnTo>
                <a:lnTo>
                  <a:pt x="15875" y="463194"/>
                </a:lnTo>
                <a:lnTo>
                  <a:pt x="27863" y="419595"/>
                </a:lnTo>
                <a:lnTo>
                  <a:pt x="42976" y="377380"/>
                </a:lnTo>
                <a:lnTo>
                  <a:pt x="61087" y="336689"/>
                </a:lnTo>
                <a:lnTo>
                  <a:pt x="82054" y="297662"/>
                </a:lnTo>
                <a:lnTo>
                  <a:pt x="105752" y="260413"/>
                </a:lnTo>
                <a:lnTo>
                  <a:pt x="132041" y="225094"/>
                </a:lnTo>
                <a:lnTo>
                  <a:pt x="160781" y="191833"/>
                </a:lnTo>
                <a:lnTo>
                  <a:pt x="191846" y="160769"/>
                </a:lnTo>
                <a:lnTo>
                  <a:pt x="225107" y="132029"/>
                </a:lnTo>
                <a:lnTo>
                  <a:pt x="260426" y="105740"/>
                </a:lnTo>
                <a:lnTo>
                  <a:pt x="297675" y="82042"/>
                </a:lnTo>
                <a:lnTo>
                  <a:pt x="336702" y="61074"/>
                </a:lnTo>
                <a:lnTo>
                  <a:pt x="377393" y="42976"/>
                </a:lnTo>
                <a:lnTo>
                  <a:pt x="419595" y="27851"/>
                </a:lnTo>
                <a:lnTo>
                  <a:pt x="463207" y="15862"/>
                </a:lnTo>
                <a:lnTo>
                  <a:pt x="508063" y="7137"/>
                </a:lnTo>
                <a:lnTo>
                  <a:pt x="554037" y="1803"/>
                </a:lnTo>
                <a:lnTo>
                  <a:pt x="601002" y="0"/>
                </a:lnTo>
                <a:lnTo>
                  <a:pt x="647966" y="1803"/>
                </a:lnTo>
                <a:lnTo>
                  <a:pt x="693953" y="7137"/>
                </a:lnTo>
                <a:lnTo>
                  <a:pt x="738809" y="15862"/>
                </a:lnTo>
                <a:lnTo>
                  <a:pt x="782408" y="27851"/>
                </a:lnTo>
                <a:lnTo>
                  <a:pt x="824623" y="42976"/>
                </a:lnTo>
                <a:lnTo>
                  <a:pt x="865314" y="61074"/>
                </a:lnTo>
                <a:lnTo>
                  <a:pt x="904341" y="82042"/>
                </a:lnTo>
                <a:lnTo>
                  <a:pt x="941578" y="105740"/>
                </a:lnTo>
                <a:lnTo>
                  <a:pt x="976896" y="132029"/>
                </a:lnTo>
                <a:lnTo>
                  <a:pt x="1010157" y="160769"/>
                </a:lnTo>
                <a:lnTo>
                  <a:pt x="1041222" y="191833"/>
                </a:lnTo>
                <a:lnTo>
                  <a:pt x="1069975" y="225094"/>
                </a:lnTo>
                <a:lnTo>
                  <a:pt x="1096264" y="260413"/>
                </a:lnTo>
                <a:lnTo>
                  <a:pt x="1119949" y="297662"/>
                </a:lnTo>
                <a:lnTo>
                  <a:pt x="1140917" y="336689"/>
                </a:lnTo>
                <a:lnTo>
                  <a:pt x="1159027" y="377380"/>
                </a:lnTo>
                <a:lnTo>
                  <a:pt x="1174140" y="419595"/>
                </a:lnTo>
                <a:lnTo>
                  <a:pt x="1186129" y="463194"/>
                </a:lnTo>
                <a:lnTo>
                  <a:pt x="1194866" y="508050"/>
                </a:lnTo>
                <a:lnTo>
                  <a:pt x="1200200" y="554024"/>
                </a:lnTo>
                <a:lnTo>
                  <a:pt x="1202004" y="601002"/>
                </a:lnTo>
                <a:lnTo>
                  <a:pt x="1200200" y="647966"/>
                </a:lnTo>
                <a:lnTo>
                  <a:pt x="1194866" y="693940"/>
                </a:lnTo>
                <a:lnTo>
                  <a:pt x="1186129" y="738797"/>
                </a:lnTo>
                <a:lnTo>
                  <a:pt x="1174140" y="782396"/>
                </a:lnTo>
                <a:lnTo>
                  <a:pt x="1159027" y="824611"/>
                </a:lnTo>
                <a:lnTo>
                  <a:pt x="1140917" y="865301"/>
                </a:lnTo>
                <a:lnTo>
                  <a:pt x="1119949" y="904328"/>
                </a:lnTo>
                <a:lnTo>
                  <a:pt x="1096264" y="941565"/>
                </a:lnTo>
                <a:lnTo>
                  <a:pt x="1069975" y="976884"/>
                </a:lnTo>
                <a:lnTo>
                  <a:pt x="1041222" y="1010145"/>
                </a:lnTo>
                <a:lnTo>
                  <a:pt x="1010157" y="1041222"/>
                </a:lnTo>
                <a:lnTo>
                  <a:pt x="976896" y="1069962"/>
                </a:lnTo>
                <a:lnTo>
                  <a:pt x="941578" y="1096251"/>
                </a:lnTo>
                <a:lnTo>
                  <a:pt x="904341" y="1119936"/>
                </a:lnTo>
                <a:lnTo>
                  <a:pt x="865314" y="1140904"/>
                </a:lnTo>
                <a:lnTo>
                  <a:pt x="824623" y="1159014"/>
                </a:lnTo>
                <a:lnTo>
                  <a:pt x="782408" y="1174140"/>
                </a:lnTo>
                <a:lnTo>
                  <a:pt x="738809" y="1186129"/>
                </a:lnTo>
                <a:lnTo>
                  <a:pt x="693953" y="1194854"/>
                </a:lnTo>
                <a:lnTo>
                  <a:pt x="647966" y="1200188"/>
                </a:lnTo>
                <a:lnTo>
                  <a:pt x="601002" y="1202004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0920" y="2907233"/>
            <a:ext cx="667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4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3177" y="4616399"/>
            <a:ext cx="5281295" cy="270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550" spc="-59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55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550" spc="-59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55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3550" spc="-59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550" spc="5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550" spc="12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550" spc="15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3550">
              <a:latin typeface="Arial" panose="020B0604020202020204"/>
              <a:cs typeface="Arial" panose="020B0604020202020204"/>
            </a:endParaRPr>
          </a:p>
          <a:p>
            <a:pPr marL="67310">
              <a:lnSpc>
                <a:spcPct val="100000"/>
              </a:lnSpc>
              <a:spcBef>
                <a:spcPts val="3455"/>
              </a:spcBef>
            </a:pPr>
            <a:r>
              <a:rPr sz="1400" spc="-85" dirty="0">
                <a:latin typeface="Arial" panose="020B0604020202020204"/>
                <a:cs typeface="Arial" panose="020B0604020202020204"/>
              </a:rPr>
              <a:t>2.1,</a:t>
            </a:r>
            <a:r>
              <a:rPr sz="14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100" spc="-1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100" spc="-1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100" spc="-1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public</a:t>
            </a:r>
            <a:r>
              <a:rPr sz="14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chain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67310">
              <a:lnSpc>
                <a:spcPct val="100000"/>
              </a:lnSpc>
            </a:pPr>
            <a:r>
              <a:rPr sz="1400" spc="-25" dirty="0">
                <a:latin typeface="Arial" panose="020B0604020202020204"/>
                <a:cs typeface="Arial" panose="020B0604020202020204"/>
              </a:rPr>
              <a:t>2.2.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100" spc="-1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100" spc="-1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100" spc="-1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's</a:t>
            </a:r>
            <a:r>
              <a:rPr sz="14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mission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vision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67310">
              <a:lnSpc>
                <a:spcPct val="100000"/>
              </a:lnSpc>
            </a:pPr>
            <a:r>
              <a:rPr sz="1400" spc="-20" dirty="0">
                <a:latin typeface="Arial" panose="020B0604020202020204"/>
                <a:cs typeface="Arial" panose="020B0604020202020204"/>
              </a:rPr>
              <a:t>2.3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Features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100" spc="-1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100" spc="-1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100" spc="-1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public</a:t>
            </a:r>
            <a:r>
              <a:rPr sz="1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chain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67310">
              <a:lnSpc>
                <a:spcPct val="100000"/>
              </a:lnSpc>
            </a:pPr>
            <a:r>
              <a:rPr sz="1400" spc="-25" dirty="0">
                <a:latin typeface="Arial" panose="020B0604020202020204"/>
                <a:cs typeface="Arial" panose="020B0604020202020204"/>
              </a:rPr>
              <a:t>2.4.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One-stop 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empowering</a:t>
            </a:r>
            <a:r>
              <a:rPr sz="14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multipleindustries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898" y="4255160"/>
            <a:ext cx="1014730" cy="86360"/>
          </a:xfrm>
          <a:custGeom>
            <a:avLst/>
            <a:gdLst/>
            <a:ahLst/>
            <a:cxnLst/>
            <a:rect l="l" t="t" r="r" b="b"/>
            <a:pathLst>
              <a:path w="1014730" h="86360">
                <a:moveTo>
                  <a:pt x="1014323" y="86245"/>
                </a:moveTo>
                <a:lnTo>
                  <a:pt x="0" y="86245"/>
                </a:lnTo>
                <a:lnTo>
                  <a:pt x="0" y="0"/>
                </a:lnTo>
                <a:lnTo>
                  <a:pt x="1014323" y="0"/>
                </a:lnTo>
                <a:lnTo>
                  <a:pt x="1014323" y="86245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59198" y="10056428"/>
            <a:ext cx="2308860" cy="2686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13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200" spc="-15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14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PROJECTINTRODUCTION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7306" y="1495018"/>
            <a:ext cx="6114415" cy="0"/>
          </a:xfrm>
          <a:custGeom>
            <a:avLst/>
            <a:gdLst/>
            <a:ahLst/>
            <a:cxnLst/>
            <a:rect l="l" t="t" r="r" b="b"/>
            <a:pathLst>
              <a:path w="6114415">
                <a:moveTo>
                  <a:pt x="0" y="0"/>
                </a:moveTo>
                <a:lnTo>
                  <a:pt x="6114173" y="0"/>
                </a:lnTo>
              </a:path>
            </a:pathLst>
          </a:custGeom>
          <a:ln w="7620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7306" y="1496034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454" y="0"/>
                </a:lnTo>
              </a:path>
            </a:pathLst>
          </a:custGeom>
          <a:ln w="50393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593" y="1901774"/>
            <a:ext cx="6115685" cy="796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2.1,</a:t>
            </a:r>
            <a:r>
              <a:rPr sz="1600" spc="-13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spc="-210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400" spc="-210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spc="-210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6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600" spc="16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chain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3020">
              <a:lnSpc>
                <a:spcPct val="156000"/>
              </a:lnSpc>
              <a:spcBef>
                <a:spcPts val="535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called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chain.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fact,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foun-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world.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Without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 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would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large-scale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world.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Simply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put,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foundation,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building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above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foundation.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"Chain",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suggests,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means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"public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ownership".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refers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being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open 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eryone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world,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everyone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participate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accounting,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anyone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read,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anyone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send transactions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transac-  tions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obtained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Eﬀective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conﬁrmation,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anyone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pass.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790"/>
              </a:spcBef>
            </a:pPr>
            <a:r>
              <a:rPr sz="1600" spc="3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world's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ﬁrst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equity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600" spc="3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-logical public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spc="10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CVB</a:t>
            </a:r>
            <a:r>
              <a:rPr sz="1600" spc="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3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database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solution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distributed,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de-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centralized,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auditable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features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blockchain,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characteristics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fast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beautiful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structure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tradition-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databases.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characteristics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supporting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release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multiple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DAPP,and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facilitating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maintenance.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aims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ecologi-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cal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tens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1644" y="10027161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9198" y="10056428"/>
            <a:ext cx="2308860" cy="2686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13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200" spc="-15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14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PROJECTINTRODUCTION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4593" y="517691"/>
            <a:ext cx="499046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85" dirty="0"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3500" spc="85" dirty="0">
                <a:solidFill>
                  <a:srgbClr val="18C9F8"/>
                </a:solidFill>
              </a:rPr>
              <a:t>project</a:t>
            </a:r>
            <a:r>
              <a:rPr sz="3500" spc="175" dirty="0">
                <a:solidFill>
                  <a:srgbClr val="18C9F8"/>
                </a:solidFill>
              </a:rPr>
              <a:t> </a:t>
            </a:r>
            <a:r>
              <a:rPr sz="3500" spc="155" dirty="0">
                <a:solidFill>
                  <a:srgbClr val="18C9F8"/>
                </a:solidFill>
              </a:rPr>
              <a:t>introduction</a:t>
            </a:r>
            <a:endParaRPr sz="35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7293" y="560895"/>
            <a:ext cx="6124575" cy="8581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5"/>
              </a:spcBef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thousands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enterprises,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fully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empowering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2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creat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-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3000"/>
              </a:lnSpc>
              <a:spcBef>
                <a:spcPts val="120"/>
              </a:spcBef>
            </a:pP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ing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one-stop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ecological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asset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circulation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business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forms.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de-neutralized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service-type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solves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pain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points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 blockchain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circulation.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solves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core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problems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ubiquitous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economy,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reconstructs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way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traditional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organi-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zations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collect,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store,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calculate,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data.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speciﬁcal- 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ly,</a:t>
            </a:r>
            <a:r>
              <a:rPr sz="1600" spc="-1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spc="-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400" spc="-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spc="-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emerged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solve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diﬃ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culties faced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transparent,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R="2611755">
              <a:lnSpc>
                <a:spcPct val="156000"/>
              </a:lnSpc>
            </a:pP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decentralized,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eﬃcient,and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consensus-  based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56000"/>
              </a:lnSpc>
              <a:spcBef>
                <a:spcPts val="135"/>
              </a:spcBef>
            </a:pPr>
            <a:r>
              <a:rPr sz="1600" spc="3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future-oriented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big data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economic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infrastructure.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transform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companies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around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tokenization.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Companies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merchants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walks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life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issue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14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conduct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circulation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R="116205">
              <a:lnSpc>
                <a:spcPct val="156000"/>
              </a:lnSpc>
            </a:pPr>
            <a:r>
              <a:rPr sz="1600" spc="3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one-stop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de-neutralized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service-type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users,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stable,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reasonable,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healthy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sales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display  environment.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uniﬁed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consensus,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equity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ecology,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Players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obtain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equity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mining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purchasing products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side-chain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companies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merchants,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start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mining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themselves.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1644" y="10027161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9198" y="10056428"/>
            <a:ext cx="2308860" cy="2686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13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200" spc="-15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14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PROJECTINTRODUCTION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593" y="560895"/>
            <a:ext cx="6138545" cy="86080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035">
              <a:lnSpc>
                <a:spcPct val="100000"/>
              </a:lnSpc>
              <a:spcBef>
                <a:spcPts val="425"/>
              </a:spcBef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6035">
              <a:lnSpc>
                <a:spcPct val="100000"/>
              </a:lnSpc>
              <a:spcBef>
                <a:spcPts val="325"/>
              </a:spcBef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goal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400" spc="3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reconstruct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1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production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2065">
              <a:lnSpc>
                <a:spcPts val="2990"/>
              </a:lnSpc>
              <a:spcBef>
                <a:spcPts val="130"/>
              </a:spcBef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relationship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relationship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industry.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rights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interests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mining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chain,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lower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cost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obtain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ﬁnancing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easily,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opportunity 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endorsement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ensure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safety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value-added 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funds,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allowing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en-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terprises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line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opposite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sides,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value,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jointly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big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win-win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ecological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2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2.2. </a:t>
            </a:r>
            <a:r>
              <a:rPr sz="1300" spc="-5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C B V </a:t>
            </a:r>
            <a:r>
              <a:rPr sz="1600" spc="-3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's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mission </a:t>
            </a:r>
            <a:r>
              <a:rPr sz="1600" spc="6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3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vision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  <a:spcBef>
                <a:spcPts val="850"/>
              </a:spcBef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Mission: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Re-distribute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conﬁrmation,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return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ownership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individuals,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let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every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generate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value.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underlying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3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sharing,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co-governance,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transparency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security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trillion-level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big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economic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future.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23495">
              <a:lnSpc>
                <a:spcPct val="156000"/>
              </a:lnSpc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Vision: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ecological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tens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thousands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enterprises,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fully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empower enter-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prises,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new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business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circulation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ecological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one-stop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de-neutralized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service-type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solve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cumbersome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circulation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Pain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points.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1644" y="10027161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9198" y="10056428"/>
            <a:ext cx="2308860" cy="2686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13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200" spc="-15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14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PROJECTINTRODUCTION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692" y="2366835"/>
            <a:ext cx="2578735" cy="73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3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01 </a:t>
            </a:r>
            <a:r>
              <a:rPr sz="2100" spc="55" dirty="0">
                <a:latin typeface="Arial" panose="020B0604020202020204"/>
                <a:cs typeface="Arial" panose="020B0604020202020204"/>
              </a:rPr>
              <a:t>Birth</a:t>
            </a:r>
            <a:r>
              <a:rPr sz="21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90" dirty="0">
                <a:latin typeface="Arial" panose="020B0604020202020204"/>
                <a:cs typeface="Arial" panose="020B0604020202020204"/>
              </a:rPr>
              <a:t>background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95605">
              <a:lnSpc>
                <a:spcPct val="100000"/>
              </a:lnSpc>
              <a:spcBef>
                <a:spcPts val="1410"/>
              </a:spcBef>
            </a:pPr>
            <a:r>
              <a:rPr sz="1400" spc="-35" dirty="0">
                <a:latin typeface="Arial" panose="020B0604020202020204"/>
                <a:cs typeface="Arial" panose="020B0604020202020204"/>
              </a:rPr>
              <a:t>1.1.Blockchain</a:t>
            </a:r>
            <a:r>
              <a:rPr sz="14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technology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1610" y="3246679"/>
            <a:ext cx="53740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37965" algn="l"/>
              </a:tabLst>
            </a:pPr>
            <a:r>
              <a:rPr sz="1400" spc="-50" dirty="0">
                <a:latin typeface="Arial" panose="020B0604020202020204"/>
                <a:cs typeface="Arial" panose="020B0604020202020204"/>
              </a:rPr>
              <a:t>1.2.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Opportunities faced </a:t>
            </a:r>
            <a:r>
              <a:rPr sz="1400" dirty="0">
                <a:latin typeface="Arial" panose="020B0604020202020204"/>
                <a:cs typeface="Arial" panose="020B0604020202020204"/>
              </a:rPr>
              <a:t>by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the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big</a:t>
            </a:r>
            <a:r>
              <a:rPr sz="14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data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industry	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------------------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4134" y="2865653"/>
            <a:ext cx="345122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3228975" algn="l"/>
              </a:tabLst>
            </a:pP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0</a:t>
            </a:r>
            <a:r>
              <a:rPr sz="1400" dirty="0">
                <a:latin typeface="Arial" panose="020B0604020202020204"/>
                <a:cs typeface="Arial" panose="020B0604020202020204"/>
              </a:rPr>
              <a:t>4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400" spc="-25" dirty="0">
                <a:latin typeface="Arial" panose="020B0604020202020204"/>
                <a:cs typeface="Arial" panose="020B0604020202020204"/>
              </a:rPr>
              <a:t>0</a:t>
            </a:r>
            <a:r>
              <a:rPr sz="1400" dirty="0">
                <a:latin typeface="Arial" panose="020B0604020202020204"/>
                <a:cs typeface="Arial" panose="020B0604020202020204"/>
              </a:rPr>
              <a:t>5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245" y="917219"/>
            <a:ext cx="2567940" cy="61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b="1" spc="-150" dirty="0">
                <a:latin typeface="Arial" panose="020B0604020202020204"/>
                <a:cs typeface="Arial" panose="020B0604020202020204"/>
              </a:rPr>
              <a:t>CONTENTS</a:t>
            </a:r>
            <a:endParaRPr sz="3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8741" y="889965"/>
            <a:ext cx="854075" cy="854075"/>
          </a:xfrm>
          <a:custGeom>
            <a:avLst/>
            <a:gdLst/>
            <a:ahLst/>
            <a:cxnLst/>
            <a:rect l="l" t="t" r="r" b="b"/>
            <a:pathLst>
              <a:path w="854075" h="854075">
                <a:moveTo>
                  <a:pt x="426770" y="853566"/>
                </a:moveTo>
                <a:lnTo>
                  <a:pt x="380276" y="851065"/>
                </a:lnTo>
                <a:lnTo>
                  <a:pt x="335229" y="843724"/>
                </a:lnTo>
                <a:lnTo>
                  <a:pt x="291884" y="831811"/>
                </a:lnTo>
                <a:lnTo>
                  <a:pt x="250507" y="815581"/>
                </a:lnTo>
                <a:lnTo>
                  <a:pt x="211378" y="795299"/>
                </a:lnTo>
                <a:lnTo>
                  <a:pt x="174726" y="771220"/>
                </a:lnTo>
                <a:lnTo>
                  <a:pt x="140842" y="743610"/>
                </a:lnTo>
                <a:lnTo>
                  <a:pt x="109956" y="712736"/>
                </a:lnTo>
                <a:lnTo>
                  <a:pt x="82346" y="678840"/>
                </a:lnTo>
                <a:lnTo>
                  <a:pt x="58267" y="642188"/>
                </a:lnTo>
                <a:lnTo>
                  <a:pt x="37985" y="603046"/>
                </a:lnTo>
                <a:lnTo>
                  <a:pt x="21767" y="561682"/>
                </a:lnTo>
                <a:lnTo>
                  <a:pt x="9842" y="518337"/>
                </a:lnTo>
                <a:lnTo>
                  <a:pt x="2514" y="473290"/>
                </a:lnTo>
                <a:lnTo>
                  <a:pt x="0" y="426783"/>
                </a:lnTo>
                <a:lnTo>
                  <a:pt x="2514" y="380288"/>
                </a:lnTo>
                <a:lnTo>
                  <a:pt x="9842" y="335229"/>
                </a:lnTo>
                <a:lnTo>
                  <a:pt x="21767" y="291896"/>
                </a:lnTo>
                <a:lnTo>
                  <a:pt x="37985" y="250520"/>
                </a:lnTo>
                <a:lnTo>
                  <a:pt x="58267" y="211378"/>
                </a:lnTo>
                <a:lnTo>
                  <a:pt x="82346" y="174739"/>
                </a:lnTo>
                <a:lnTo>
                  <a:pt x="109956" y="140842"/>
                </a:lnTo>
                <a:lnTo>
                  <a:pt x="140842" y="109956"/>
                </a:lnTo>
                <a:lnTo>
                  <a:pt x="174726" y="82346"/>
                </a:lnTo>
                <a:lnTo>
                  <a:pt x="211378" y="58267"/>
                </a:lnTo>
                <a:lnTo>
                  <a:pt x="250507" y="37985"/>
                </a:lnTo>
                <a:lnTo>
                  <a:pt x="291884" y="21767"/>
                </a:lnTo>
                <a:lnTo>
                  <a:pt x="335229" y="9842"/>
                </a:lnTo>
                <a:lnTo>
                  <a:pt x="380276" y="2501"/>
                </a:lnTo>
                <a:lnTo>
                  <a:pt x="426770" y="0"/>
                </a:lnTo>
                <a:lnTo>
                  <a:pt x="473278" y="2501"/>
                </a:lnTo>
                <a:lnTo>
                  <a:pt x="518337" y="9842"/>
                </a:lnTo>
                <a:lnTo>
                  <a:pt x="561670" y="21767"/>
                </a:lnTo>
                <a:lnTo>
                  <a:pt x="603046" y="37985"/>
                </a:lnTo>
                <a:lnTo>
                  <a:pt x="642188" y="58267"/>
                </a:lnTo>
                <a:lnTo>
                  <a:pt x="678827" y="82346"/>
                </a:lnTo>
                <a:lnTo>
                  <a:pt x="712724" y="109956"/>
                </a:lnTo>
                <a:lnTo>
                  <a:pt x="743610" y="140842"/>
                </a:lnTo>
                <a:lnTo>
                  <a:pt x="771220" y="174739"/>
                </a:lnTo>
                <a:lnTo>
                  <a:pt x="795286" y="211378"/>
                </a:lnTo>
                <a:lnTo>
                  <a:pt x="815568" y="250520"/>
                </a:lnTo>
                <a:lnTo>
                  <a:pt x="831799" y="291896"/>
                </a:lnTo>
                <a:lnTo>
                  <a:pt x="843711" y="335229"/>
                </a:lnTo>
                <a:lnTo>
                  <a:pt x="851052" y="380288"/>
                </a:lnTo>
                <a:lnTo>
                  <a:pt x="853554" y="426783"/>
                </a:lnTo>
                <a:lnTo>
                  <a:pt x="851052" y="473290"/>
                </a:lnTo>
                <a:lnTo>
                  <a:pt x="843711" y="518337"/>
                </a:lnTo>
                <a:lnTo>
                  <a:pt x="831799" y="561682"/>
                </a:lnTo>
                <a:lnTo>
                  <a:pt x="815568" y="603046"/>
                </a:lnTo>
                <a:lnTo>
                  <a:pt x="795286" y="642188"/>
                </a:lnTo>
                <a:lnTo>
                  <a:pt x="771220" y="678840"/>
                </a:lnTo>
                <a:lnTo>
                  <a:pt x="743610" y="712736"/>
                </a:lnTo>
                <a:lnTo>
                  <a:pt x="712724" y="743610"/>
                </a:lnTo>
                <a:lnTo>
                  <a:pt x="678827" y="771220"/>
                </a:lnTo>
                <a:lnTo>
                  <a:pt x="642188" y="795299"/>
                </a:lnTo>
                <a:lnTo>
                  <a:pt x="603046" y="815581"/>
                </a:lnTo>
                <a:lnTo>
                  <a:pt x="561670" y="831811"/>
                </a:lnTo>
                <a:lnTo>
                  <a:pt x="518337" y="843724"/>
                </a:lnTo>
                <a:lnTo>
                  <a:pt x="473278" y="851065"/>
                </a:lnTo>
                <a:lnTo>
                  <a:pt x="426770" y="853566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18935" y="884694"/>
            <a:ext cx="236220" cy="885190"/>
          </a:xfrm>
          <a:custGeom>
            <a:avLst/>
            <a:gdLst/>
            <a:ahLst/>
            <a:cxnLst/>
            <a:rect l="l" t="t" r="r" b="b"/>
            <a:pathLst>
              <a:path w="236220" h="885189">
                <a:moveTo>
                  <a:pt x="235812" y="885126"/>
                </a:moveTo>
                <a:lnTo>
                  <a:pt x="0" y="885126"/>
                </a:lnTo>
                <a:lnTo>
                  <a:pt x="0" y="0"/>
                </a:lnTo>
                <a:lnTo>
                  <a:pt x="235812" y="0"/>
                </a:lnTo>
                <a:lnTo>
                  <a:pt x="235812" y="885126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4588" y="1098803"/>
            <a:ext cx="473646" cy="472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1" y="0"/>
            <a:ext cx="1977389" cy="337820"/>
          </a:xfrm>
          <a:custGeom>
            <a:avLst/>
            <a:gdLst/>
            <a:ahLst/>
            <a:cxnLst/>
            <a:rect l="l" t="t" r="r" b="b"/>
            <a:pathLst>
              <a:path w="1977389" h="337820">
                <a:moveTo>
                  <a:pt x="0" y="337781"/>
                </a:moveTo>
                <a:lnTo>
                  <a:pt x="0" y="0"/>
                </a:lnTo>
                <a:lnTo>
                  <a:pt x="1977123" y="0"/>
                </a:lnTo>
                <a:lnTo>
                  <a:pt x="1967864" y="26454"/>
                </a:lnTo>
                <a:lnTo>
                  <a:pt x="1817293" y="100596"/>
                </a:lnTo>
                <a:lnTo>
                  <a:pt x="1643291" y="125590"/>
                </a:lnTo>
                <a:lnTo>
                  <a:pt x="514324" y="125590"/>
                </a:lnTo>
                <a:lnTo>
                  <a:pt x="184645" y="189699"/>
                </a:lnTo>
                <a:lnTo>
                  <a:pt x="0" y="337781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5035" y="134112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30">
                <a:moveTo>
                  <a:pt x="0" y="0"/>
                </a:moveTo>
                <a:lnTo>
                  <a:pt x="1128966" y="0"/>
                </a:lnTo>
              </a:path>
            </a:pathLst>
          </a:custGeom>
          <a:ln w="17043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1" y="141998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87"/>
                </a:lnTo>
                <a:lnTo>
                  <a:pt x="413143" y="14262"/>
                </a:lnTo>
                <a:lnTo>
                  <a:pt x="1026502" y="0"/>
                </a:lnTo>
                <a:lnTo>
                  <a:pt x="430237" y="123151"/>
                </a:lnTo>
                <a:lnTo>
                  <a:pt x="154241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75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78989" y="10014877"/>
            <a:ext cx="5477510" cy="282575"/>
          </a:xfrm>
          <a:custGeom>
            <a:avLst/>
            <a:gdLst/>
            <a:ahLst/>
            <a:cxnLst/>
            <a:rect l="l" t="t" r="r" b="b"/>
            <a:pathLst>
              <a:path w="5477509" h="282575">
                <a:moveTo>
                  <a:pt x="5477510" y="0"/>
                </a:moveTo>
                <a:lnTo>
                  <a:pt x="5477510" y="282308"/>
                </a:lnTo>
                <a:lnTo>
                  <a:pt x="0" y="282308"/>
                </a:lnTo>
                <a:lnTo>
                  <a:pt x="0" y="0"/>
                </a:lnTo>
                <a:lnTo>
                  <a:pt x="5477510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 rot="21540000">
            <a:off x="5235040" y="10077807"/>
            <a:ext cx="15765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5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P2</a:t>
            </a:r>
            <a:r>
              <a:rPr sz="1200" spc="-2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9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TABLEOF</a:t>
            </a:r>
            <a:r>
              <a:rPr sz="1200" spc="-229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CONTENTS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3" y="1001487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51597" y="3627704"/>
            <a:ext cx="5742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86355" algn="l"/>
                <a:tab pos="5533390" algn="l"/>
              </a:tabLst>
            </a:pPr>
            <a:r>
              <a:rPr sz="1400" spc="-65" dirty="0">
                <a:latin typeface="Arial" panose="020B0604020202020204"/>
                <a:cs typeface="Arial" panose="020B0604020202020204"/>
              </a:rPr>
              <a:t>1.3</a:t>
            </a:r>
            <a:r>
              <a:rPr sz="1400" dirty="0">
                <a:latin typeface="Arial" panose="020B0604020202020204"/>
                <a:cs typeface="Arial" panose="020B0604020202020204"/>
              </a:rPr>
              <a:t>.</a:t>
            </a:r>
            <a:r>
              <a:rPr sz="1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Pai</a:t>
            </a:r>
            <a:r>
              <a:rPr sz="1400" dirty="0">
                <a:latin typeface="Arial" panose="020B0604020202020204"/>
                <a:cs typeface="Arial" panose="020B0604020202020204"/>
              </a:rPr>
              <a:t>n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point</a:t>
            </a:r>
            <a:r>
              <a:rPr sz="1400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o</a:t>
            </a:r>
            <a:r>
              <a:rPr sz="1400" dirty="0">
                <a:latin typeface="Arial" panose="020B0604020202020204"/>
                <a:cs typeface="Arial" panose="020B0604020202020204"/>
              </a:rPr>
              <a:t>f</a:t>
            </a:r>
            <a:r>
              <a:rPr sz="14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th</a:t>
            </a:r>
            <a:r>
              <a:rPr sz="140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arke</a:t>
            </a:r>
            <a:r>
              <a:rPr sz="1400" dirty="0">
                <a:latin typeface="Arial" panose="020B0604020202020204"/>
                <a:cs typeface="Arial" panose="020B0604020202020204"/>
              </a:rPr>
              <a:t>t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0</a:t>
            </a:r>
            <a:r>
              <a:rPr sz="1400" dirty="0">
                <a:latin typeface="Arial" panose="020B0604020202020204"/>
                <a:cs typeface="Arial" panose="020B0604020202020204"/>
              </a:rPr>
              <a:t>6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2836" y="9969366"/>
            <a:ext cx="55880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800" b="1" spc="-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CBV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8692" y="4384625"/>
            <a:ext cx="6142990" cy="493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 indent="-398145">
              <a:lnSpc>
                <a:spcPct val="100000"/>
              </a:lnSpc>
              <a:spcBef>
                <a:spcPts val="100"/>
              </a:spcBef>
              <a:buClr>
                <a:srgbClr val="18C9F8"/>
              </a:buClr>
              <a:buFont typeface="Arial" panose="020B0604020202020204"/>
              <a:buAutoNum type="arabicPeriod" startAt="2"/>
              <a:tabLst>
                <a:tab pos="410845" algn="l"/>
              </a:tabLst>
            </a:pPr>
            <a:r>
              <a:rPr sz="2100" spc="-5" dirty="0">
                <a:latin typeface="Arial" panose="020B0604020202020204"/>
                <a:cs typeface="Arial" panose="020B0604020202020204"/>
              </a:rPr>
              <a:t>C</a:t>
            </a:r>
            <a:r>
              <a:rPr sz="2100" spc="-32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B</a:t>
            </a:r>
            <a:r>
              <a:rPr sz="2100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V</a:t>
            </a:r>
            <a:r>
              <a:rPr sz="2100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70" dirty="0">
                <a:latin typeface="Arial" panose="020B0604020202020204"/>
                <a:cs typeface="Arial" panose="020B0604020202020204"/>
              </a:rPr>
              <a:t>project</a:t>
            </a:r>
            <a:r>
              <a:rPr sz="21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95" dirty="0">
                <a:latin typeface="Arial" panose="020B0604020202020204"/>
                <a:cs typeface="Arial" panose="020B0604020202020204"/>
              </a:rPr>
              <a:t>introduction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95605">
              <a:lnSpc>
                <a:spcPct val="100000"/>
              </a:lnSpc>
              <a:spcBef>
                <a:spcPts val="1415"/>
              </a:spcBef>
              <a:tabLst>
                <a:tab pos="2225040" algn="l"/>
              </a:tabLst>
            </a:pPr>
            <a:r>
              <a:rPr sz="1400" spc="-100" dirty="0">
                <a:latin typeface="Arial" panose="020B0604020202020204"/>
                <a:cs typeface="Arial" panose="020B0604020202020204"/>
              </a:rPr>
              <a:t>2.1.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C B V</a:t>
            </a:r>
            <a:r>
              <a:rPr sz="1200" spc="-1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public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chain	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------------------------------------------------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5605">
              <a:lnSpc>
                <a:spcPct val="100000"/>
              </a:lnSpc>
              <a:spcBef>
                <a:spcPts val="1320"/>
              </a:spcBef>
              <a:tabLst>
                <a:tab pos="312864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072.2.</a:t>
            </a:r>
            <a:r>
              <a:rPr sz="14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200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200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200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's</a:t>
            </a:r>
            <a:r>
              <a:rPr sz="14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mission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vision	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--------------------------------------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5605">
              <a:lnSpc>
                <a:spcPct val="100000"/>
              </a:lnSpc>
              <a:spcBef>
                <a:spcPts val="1320"/>
              </a:spcBef>
              <a:tabLst>
                <a:tab pos="652780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-	092.3.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Features 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of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C V B</a:t>
            </a:r>
            <a:r>
              <a:rPr sz="11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public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chain 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---------------------------------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5605">
              <a:lnSpc>
                <a:spcPct val="100000"/>
              </a:lnSpc>
              <a:spcBef>
                <a:spcPts val="1320"/>
              </a:spcBef>
              <a:tabLst>
                <a:tab pos="4800600" algn="l"/>
              </a:tabLst>
            </a:pPr>
            <a:r>
              <a:rPr sz="1400" spc="85" dirty="0">
                <a:latin typeface="Arial" panose="020B0604020202020204"/>
                <a:cs typeface="Arial" panose="020B0604020202020204"/>
              </a:rPr>
              <a:t>----  </a:t>
            </a:r>
            <a:r>
              <a:rPr sz="1400" dirty="0">
                <a:latin typeface="Arial" panose="020B0604020202020204"/>
                <a:cs typeface="Arial" panose="020B0604020202020204"/>
              </a:rPr>
              <a:t>102.4.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One-stop 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empowering</a:t>
            </a:r>
            <a:r>
              <a:rPr sz="1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multiple</a:t>
            </a:r>
            <a:r>
              <a:rPr sz="1400" spc="8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industries	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------------------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5605">
              <a:lnSpc>
                <a:spcPct val="100000"/>
              </a:lnSpc>
              <a:spcBef>
                <a:spcPts val="1320"/>
              </a:spcBef>
            </a:pPr>
            <a:r>
              <a:rPr sz="1400" spc="85" dirty="0">
                <a:latin typeface="Arial" panose="020B0604020202020204"/>
                <a:cs typeface="Arial" panose="020B0604020202020204"/>
              </a:rPr>
              <a:t>----</a:t>
            </a:r>
            <a:r>
              <a:rPr sz="1400" spc="2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15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10845" indent="-398145">
              <a:lnSpc>
                <a:spcPct val="100000"/>
              </a:lnSpc>
              <a:spcBef>
                <a:spcPts val="400"/>
              </a:spcBef>
              <a:buClr>
                <a:srgbClr val="18C9F8"/>
              </a:buClr>
              <a:buFont typeface="Arial" panose="020B0604020202020204"/>
              <a:buAutoNum type="arabicPeriod" startAt="3"/>
              <a:tabLst>
                <a:tab pos="410845" algn="l"/>
              </a:tabLst>
            </a:pPr>
            <a:r>
              <a:rPr sz="2100" spc="50" dirty="0">
                <a:latin typeface="Arial" panose="020B0604020202020204"/>
                <a:cs typeface="Arial" panose="020B0604020202020204"/>
              </a:rPr>
              <a:t>Technology</a:t>
            </a:r>
            <a:r>
              <a:rPr sz="21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5" dirty="0">
                <a:latin typeface="Arial" panose="020B0604020202020204"/>
                <a:cs typeface="Arial" panose="020B0604020202020204"/>
              </a:rPr>
              <a:t>Architecture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95605">
              <a:lnSpc>
                <a:spcPct val="100000"/>
              </a:lnSpc>
              <a:spcBef>
                <a:spcPts val="1410"/>
              </a:spcBef>
              <a:tabLst>
                <a:tab pos="2553970" algn="l"/>
                <a:tab pos="5933440" algn="l"/>
              </a:tabLst>
            </a:pPr>
            <a:r>
              <a:rPr sz="1400" spc="-25" dirty="0">
                <a:latin typeface="Arial" panose="020B0604020202020204"/>
                <a:cs typeface="Arial" panose="020B0604020202020204"/>
              </a:rPr>
              <a:t>3</a:t>
            </a:r>
            <a:r>
              <a:rPr sz="1400" spc="-215" dirty="0">
                <a:latin typeface="Arial" panose="020B0604020202020204"/>
                <a:cs typeface="Arial" panose="020B0604020202020204"/>
              </a:rPr>
              <a:t>.</a:t>
            </a:r>
            <a:r>
              <a:rPr sz="1400" spc="-165" dirty="0">
                <a:latin typeface="Arial" panose="020B0604020202020204"/>
                <a:cs typeface="Arial" panose="020B0604020202020204"/>
              </a:rPr>
              <a:t>1</a:t>
            </a:r>
            <a:r>
              <a:rPr sz="1400" dirty="0">
                <a:latin typeface="Arial" panose="020B0604020202020204"/>
                <a:cs typeface="Arial" panose="020B0604020202020204"/>
              </a:rPr>
              <a:t>.</a:t>
            </a:r>
            <a:r>
              <a:rPr sz="14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4" dirty="0">
                <a:latin typeface="Arial" panose="020B0604020202020204"/>
                <a:cs typeface="Arial" panose="020B0604020202020204"/>
              </a:rPr>
              <a:t>T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echnica</a:t>
            </a:r>
            <a:r>
              <a:rPr sz="1400" dirty="0">
                <a:latin typeface="Arial" panose="020B0604020202020204"/>
                <a:cs typeface="Arial" panose="020B0604020202020204"/>
              </a:rPr>
              <a:t>l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co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m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pariso</a:t>
            </a:r>
            <a:r>
              <a:rPr sz="1400" dirty="0">
                <a:latin typeface="Arial" panose="020B0604020202020204"/>
                <a:cs typeface="Arial" panose="020B0604020202020204"/>
              </a:rPr>
              <a:t>n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1</a:t>
            </a:r>
            <a:r>
              <a:rPr sz="1400" dirty="0">
                <a:latin typeface="Arial" panose="020B0604020202020204"/>
                <a:cs typeface="Arial" panose="020B0604020202020204"/>
              </a:rPr>
              <a:t>6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5605">
              <a:lnSpc>
                <a:spcPct val="100000"/>
              </a:lnSpc>
              <a:spcBef>
                <a:spcPts val="1320"/>
              </a:spcBef>
              <a:tabLst>
                <a:tab pos="5933440" algn="l"/>
              </a:tabLst>
            </a:pPr>
            <a:r>
              <a:rPr sz="1400" spc="-30" dirty="0">
                <a:latin typeface="Arial" panose="020B0604020202020204"/>
                <a:cs typeface="Arial" panose="020B0604020202020204"/>
              </a:rPr>
              <a:t>3.2</a:t>
            </a:r>
            <a:r>
              <a:rPr sz="1400" dirty="0">
                <a:latin typeface="Arial" panose="020B0604020202020204"/>
                <a:cs typeface="Arial" panose="020B0604020202020204"/>
              </a:rPr>
              <a:t>.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2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2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2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technica</a:t>
            </a:r>
            <a:r>
              <a:rPr sz="1400" dirty="0">
                <a:latin typeface="Arial" panose="020B0604020202020204"/>
                <a:cs typeface="Arial" panose="020B0604020202020204"/>
              </a:rPr>
              <a:t>l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cha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r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acteristic</a:t>
            </a:r>
            <a:r>
              <a:rPr sz="1400" dirty="0">
                <a:latin typeface="Arial" panose="020B0604020202020204"/>
                <a:cs typeface="Arial" panose="020B0604020202020204"/>
              </a:rPr>
              <a:t>s</a:t>
            </a:r>
            <a:r>
              <a:rPr sz="140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1</a:t>
            </a:r>
            <a:r>
              <a:rPr sz="1400" dirty="0">
                <a:latin typeface="Arial" panose="020B0604020202020204"/>
                <a:cs typeface="Arial" panose="020B0604020202020204"/>
              </a:rPr>
              <a:t>7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5605">
              <a:lnSpc>
                <a:spcPct val="100000"/>
              </a:lnSpc>
              <a:spcBef>
                <a:spcPts val="1320"/>
              </a:spcBef>
              <a:tabLst>
                <a:tab pos="3077845" algn="l"/>
              </a:tabLst>
            </a:pPr>
            <a:r>
              <a:rPr sz="1400" spc="-25" dirty="0">
                <a:latin typeface="Arial" panose="020B0604020202020204"/>
                <a:cs typeface="Arial" panose="020B0604020202020204"/>
              </a:rPr>
              <a:t>3.3.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Support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0" dirty="0">
                <a:latin typeface="Arial" panose="020B0604020202020204"/>
                <a:cs typeface="Arial" panose="020B0604020202020204"/>
              </a:rPr>
              <a:t>DAPP</a:t>
            </a:r>
            <a:r>
              <a:rPr sz="14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development	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-------------------------------------</a:t>
            </a:r>
            <a:r>
              <a:rPr sz="1400" spc="47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19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5605">
              <a:lnSpc>
                <a:spcPct val="100000"/>
              </a:lnSpc>
              <a:spcBef>
                <a:spcPts val="1320"/>
              </a:spcBef>
              <a:tabLst>
                <a:tab pos="5914390" algn="l"/>
              </a:tabLst>
            </a:pPr>
            <a:r>
              <a:rPr sz="1400" spc="-25" dirty="0">
                <a:latin typeface="Arial" panose="020B0604020202020204"/>
                <a:cs typeface="Arial" panose="020B0604020202020204"/>
              </a:rPr>
              <a:t>3.4.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Design</a:t>
            </a:r>
            <a:r>
              <a:rPr sz="14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safety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-----------------------------------------------------	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19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5605">
              <a:lnSpc>
                <a:spcPct val="100000"/>
              </a:lnSpc>
              <a:spcBef>
                <a:spcPts val="1320"/>
              </a:spcBef>
              <a:tabLst>
                <a:tab pos="2648585" algn="l"/>
              </a:tabLst>
            </a:pPr>
            <a:r>
              <a:rPr sz="1400" spc="-25" dirty="0">
                <a:latin typeface="Arial" panose="020B0604020202020204"/>
                <a:cs typeface="Arial" panose="020B0604020202020204"/>
              </a:rPr>
              <a:t>3.5.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Side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chain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technology	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-------------------------------------------</a:t>
            </a:r>
            <a:r>
              <a:rPr sz="1400" spc="37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20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5605">
              <a:lnSpc>
                <a:spcPct val="100000"/>
              </a:lnSpc>
              <a:spcBef>
                <a:spcPts val="1320"/>
              </a:spcBef>
            </a:pPr>
            <a:r>
              <a:rPr sz="1400" spc="-25" dirty="0">
                <a:latin typeface="Arial" panose="020B0604020202020204"/>
                <a:cs typeface="Arial" panose="020B0604020202020204"/>
              </a:rPr>
              <a:t>3.6.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Introduction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to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consensus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algorithm 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----------------------------- </a:t>
            </a:r>
            <a:r>
              <a:rPr sz="1400" spc="19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21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31" y="758011"/>
            <a:ext cx="6035675" cy="266382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2.3 </a:t>
            </a:r>
            <a:r>
              <a:rPr sz="1600" spc="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Support </a:t>
            </a:r>
            <a:r>
              <a:rPr sz="1600" spc="8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sz="1600" spc="2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asset</a:t>
            </a:r>
            <a:r>
              <a:rPr sz="1600" spc="-7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releases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3000"/>
              </a:lnSpc>
              <a:spcBef>
                <a:spcPts val="180"/>
              </a:spcBef>
            </a:pPr>
            <a:r>
              <a:rPr sz="15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500" spc="-26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500" spc="-26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500" spc="-26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issuance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variety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assets,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one or more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backend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tokens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resources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consumed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account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transfers,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avoiding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malicious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serial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connection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accounts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brush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volume,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similar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Ethereum  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GAS.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transfer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fees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self-published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cus-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tomized.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" y="0"/>
            <a:ext cx="1977389" cy="338455"/>
          </a:xfrm>
          <a:custGeom>
            <a:avLst/>
            <a:gdLst/>
            <a:ahLst/>
            <a:cxnLst/>
            <a:rect l="l" t="t" r="r" b="b"/>
            <a:pathLst>
              <a:path w="1977389" h="338455">
                <a:moveTo>
                  <a:pt x="25" y="337959"/>
                </a:moveTo>
                <a:lnTo>
                  <a:pt x="25" y="0"/>
                </a:lnTo>
                <a:lnTo>
                  <a:pt x="1977199" y="0"/>
                </a:lnTo>
                <a:lnTo>
                  <a:pt x="1967877" y="26644"/>
                </a:lnTo>
                <a:lnTo>
                  <a:pt x="1817319" y="100774"/>
                </a:lnTo>
                <a:lnTo>
                  <a:pt x="1643252" y="125768"/>
                </a:lnTo>
                <a:lnTo>
                  <a:pt x="514337" y="125768"/>
                </a:lnTo>
                <a:lnTo>
                  <a:pt x="184670" y="189890"/>
                </a:lnTo>
                <a:lnTo>
                  <a:pt x="25" y="337959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4337" y="134289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30">
                <a:moveTo>
                  <a:pt x="0" y="0"/>
                </a:moveTo>
                <a:lnTo>
                  <a:pt x="1128915" y="0"/>
                </a:lnTo>
              </a:path>
            </a:pathLst>
          </a:custGeom>
          <a:ln w="17043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5945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41" y="1354912"/>
                </a:moveTo>
                <a:lnTo>
                  <a:pt x="740232" y="1354912"/>
                </a:lnTo>
                <a:lnTo>
                  <a:pt x="340131" y="1093000"/>
                </a:lnTo>
                <a:lnTo>
                  <a:pt x="129667" y="864552"/>
                </a:lnTo>
                <a:lnTo>
                  <a:pt x="39408" y="542569"/>
                </a:lnTo>
                <a:lnTo>
                  <a:pt x="0" y="0"/>
                </a:lnTo>
                <a:lnTo>
                  <a:pt x="117322" y="446798"/>
                </a:lnTo>
                <a:lnTo>
                  <a:pt x="242303" y="676224"/>
                </a:lnTo>
                <a:lnTo>
                  <a:pt x="452234" y="760755"/>
                </a:lnTo>
                <a:lnTo>
                  <a:pt x="824395" y="772833"/>
                </a:lnTo>
                <a:lnTo>
                  <a:pt x="1072578" y="774407"/>
                </a:lnTo>
                <a:lnTo>
                  <a:pt x="1127074" y="775957"/>
                </a:lnTo>
                <a:lnTo>
                  <a:pt x="1178763" y="778294"/>
                </a:lnTo>
                <a:lnTo>
                  <a:pt x="1227734" y="781583"/>
                </a:lnTo>
                <a:lnTo>
                  <a:pt x="1274114" y="785977"/>
                </a:lnTo>
                <a:lnTo>
                  <a:pt x="1318006" y="791654"/>
                </a:lnTo>
                <a:lnTo>
                  <a:pt x="1359496" y="798753"/>
                </a:lnTo>
                <a:lnTo>
                  <a:pt x="1398701" y="807440"/>
                </a:lnTo>
                <a:lnTo>
                  <a:pt x="1470685" y="830249"/>
                </a:lnTo>
                <a:lnTo>
                  <a:pt x="1534769" y="861352"/>
                </a:lnTo>
                <a:lnTo>
                  <a:pt x="1591818" y="902042"/>
                </a:lnTo>
                <a:lnTo>
                  <a:pt x="1642656" y="953617"/>
                </a:lnTo>
                <a:lnTo>
                  <a:pt x="1666011" y="983894"/>
                </a:lnTo>
                <a:lnTo>
                  <a:pt x="1688134" y="1017371"/>
                </a:lnTo>
                <a:lnTo>
                  <a:pt x="1709115" y="1054201"/>
                </a:lnTo>
                <a:lnTo>
                  <a:pt x="1729079" y="1094574"/>
                </a:lnTo>
                <a:lnTo>
                  <a:pt x="1748116" y="1138618"/>
                </a:lnTo>
                <a:lnTo>
                  <a:pt x="1766328" y="1186522"/>
                </a:lnTo>
                <a:lnTo>
                  <a:pt x="1783842" y="1238427"/>
                </a:lnTo>
                <a:lnTo>
                  <a:pt x="1800733" y="1294510"/>
                </a:lnTo>
                <a:lnTo>
                  <a:pt x="1817141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43" y="14262"/>
                </a:lnTo>
                <a:lnTo>
                  <a:pt x="1026502" y="0"/>
                </a:lnTo>
                <a:lnTo>
                  <a:pt x="430237" y="123151"/>
                </a:lnTo>
                <a:lnTo>
                  <a:pt x="154241" y="312292"/>
                </a:lnTo>
                <a:lnTo>
                  <a:pt x="129006" y="700722"/>
                </a:lnTo>
                <a:lnTo>
                  <a:pt x="285026" y="1421714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78291" y="10015067"/>
            <a:ext cx="5478780" cy="282575"/>
          </a:xfrm>
          <a:custGeom>
            <a:avLst/>
            <a:gdLst/>
            <a:ahLst/>
            <a:cxnLst/>
            <a:rect l="l" t="t" r="r" b="b"/>
            <a:pathLst>
              <a:path w="5478780" h="282575">
                <a:moveTo>
                  <a:pt x="5478208" y="0"/>
                </a:moveTo>
                <a:lnTo>
                  <a:pt x="5478208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208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-431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0506" y="5955322"/>
            <a:ext cx="1492250" cy="1492250"/>
          </a:xfrm>
          <a:custGeom>
            <a:avLst/>
            <a:gdLst/>
            <a:ahLst/>
            <a:cxnLst/>
            <a:rect l="l" t="t" r="r" b="b"/>
            <a:pathLst>
              <a:path w="1492250" h="1492250">
                <a:moveTo>
                  <a:pt x="746048" y="1492097"/>
                </a:moveTo>
                <a:lnTo>
                  <a:pt x="698868" y="1490624"/>
                </a:lnTo>
                <a:lnTo>
                  <a:pt x="652462" y="1486280"/>
                </a:lnTo>
                <a:lnTo>
                  <a:pt x="606932" y="1479143"/>
                </a:lnTo>
                <a:lnTo>
                  <a:pt x="562356" y="1469301"/>
                </a:lnTo>
                <a:lnTo>
                  <a:pt x="518820" y="1456855"/>
                </a:lnTo>
                <a:lnTo>
                  <a:pt x="476415" y="1441869"/>
                </a:lnTo>
                <a:lnTo>
                  <a:pt x="435216" y="1424457"/>
                </a:lnTo>
                <a:lnTo>
                  <a:pt x="395325" y="1404683"/>
                </a:lnTo>
                <a:lnTo>
                  <a:pt x="356831" y="1382637"/>
                </a:lnTo>
                <a:lnTo>
                  <a:pt x="319824" y="1358417"/>
                </a:lnTo>
                <a:lnTo>
                  <a:pt x="284365" y="1332115"/>
                </a:lnTo>
                <a:lnTo>
                  <a:pt x="250570" y="1303807"/>
                </a:lnTo>
                <a:lnTo>
                  <a:pt x="218516" y="1273581"/>
                </a:lnTo>
                <a:lnTo>
                  <a:pt x="188290" y="1241526"/>
                </a:lnTo>
                <a:lnTo>
                  <a:pt x="159981" y="1207719"/>
                </a:lnTo>
                <a:lnTo>
                  <a:pt x="133667" y="1172273"/>
                </a:lnTo>
                <a:lnTo>
                  <a:pt x="109448" y="1135252"/>
                </a:lnTo>
                <a:lnTo>
                  <a:pt x="87414" y="1096759"/>
                </a:lnTo>
                <a:lnTo>
                  <a:pt x="67640" y="1056867"/>
                </a:lnTo>
                <a:lnTo>
                  <a:pt x="50215" y="1015682"/>
                </a:lnTo>
                <a:lnTo>
                  <a:pt x="35242" y="973277"/>
                </a:lnTo>
                <a:lnTo>
                  <a:pt x="22783" y="929741"/>
                </a:lnTo>
                <a:lnTo>
                  <a:pt x="12953" y="885164"/>
                </a:lnTo>
                <a:lnTo>
                  <a:pt x="5816" y="839622"/>
                </a:lnTo>
                <a:lnTo>
                  <a:pt x="1473" y="793229"/>
                </a:lnTo>
                <a:lnTo>
                  <a:pt x="0" y="746048"/>
                </a:lnTo>
                <a:lnTo>
                  <a:pt x="1473" y="698868"/>
                </a:lnTo>
                <a:lnTo>
                  <a:pt x="5816" y="652462"/>
                </a:lnTo>
                <a:lnTo>
                  <a:pt x="12953" y="606932"/>
                </a:lnTo>
                <a:lnTo>
                  <a:pt x="22783" y="562343"/>
                </a:lnTo>
                <a:lnTo>
                  <a:pt x="35242" y="518807"/>
                </a:lnTo>
                <a:lnTo>
                  <a:pt x="50215" y="476402"/>
                </a:lnTo>
                <a:lnTo>
                  <a:pt x="67640" y="435216"/>
                </a:lnTo>
                <a:lnTo>
                  <a:pt x="87414" y="395325"/>
                </a:lnTo>
                <a:lnTo>
                  <a:pt x="109448" y="356831"/>
                </a:lnTo>
                <a:lnTo>
                  <a:pt x="133667" y="319811"/>
                </a:lnTo>
                <a:lnTo>
                  <a:pt x="159981" y="284365"/>
                </a:lnTo>
                <a:lnTo>
                  <a:pt x="188290" y="250558"/>
                </a:lnTo>
                <a:lnTo>
                  <a:pt x="218516" y="218503"/>
                </a:lnTo>
                <a:lnTo>
                  <a:pt x="250570" y="188277"/>
                </a:lnTo>
                <a:lnTo>
                  <a:pt x="284365" y="159969"/>
                </a:lnTo>
                <a:lnTo>
                  <a:pt x="319824" y="133667"/>
                </a:lnTo>
                <a:lnTo>
                  <a:pt x="356831" y="109448"/>
                </a:lnTo>
                <a:lnTo>
                  <a:pt x="395325" y="87401"/>
                </a:lnTo>
                <a:lnTo>
                  <a:pt x="435216" y="67627"/>
                </a:lnTo>
                <a:lnTo>
                  <a:pt x="476415" y="50215"/>
                </a:lnTo>
                <a:lnTo>
                  <a:pt x="518820" y="35229"/>
                </a:lnTo>
                <a:lnTo>
                  <a:pt x="562356" y="22783"/>
                </a:lnTo>
                <a:lnTo>
                  <a:pt x="606932" y="12941"/>
                </a:lnTo>
                <a:lnTo>
                  <a:pt x="652462" y="5803"/>
                </a:lnTo>
                <a:lnTo>
                  <a:pt x="698868" y="1460"/>
                </a:lnTo>
                <a:lnTo>
                  <a:pt x="746048" y="0"/>
                </a:lnTo>
                <a:lnTo>
                  <a:pt x="793229" y="1460"/>
                </a:lnTo>
                <a:lnTo>
                  <a:pt x="839635" y="5803"/>
                </a:lnTo>
                <a:lnTo>
                  <a:pt x="885164" y="12941"/>
                </a:lnTo>
                <a:lnTo>
                  <a:pt x="929741" y="22783"/>
                </a:lnTo>
                <a:lnTo>
                  <a:pt x="973277" y="35229"/>
                </a:lnTo>
                <a:lnTo>
                  <a:pt x="1015695" y="50215"/>
                </a:lnTo>
                <a:lnTo>
                  <a:pt x="1056881" y="67627"/>
                </a:lnTo>
                <a:lnTo>
                  <a:pt x="1096771" y="87401"/>
                </a:lnTo>
                <a:lnTo>
                  <a:pt x="1135265" y="109448"/>
                </a:lnTo>
                <a:lnTo>
                  <a:pt x="1172286" y="133667"/>
                </a:lnTo>
                <a:lnTo>
                  <a:pt x="1207731" y="159969"/>
                </a:lnTo>
                <a:lnTo>
                  <a:pt x="1241526" y="188277"/>
                </a:lnTo>
                <a:lnTo>
                  <a:pt x="1273581" y="218503"/>
                </a:lnTo>
                <a:lnTo>
                  <a:pt x="1303807" y="250558"/>
                </a:lnTo>
                <a:lnTo>
                  <a:pt x="1332115" y="284365"/>
                </a:lnTo>
                <a:lnTo>
                  <a:pt x="1358430" y="319811"/>
                </a:lnTo>
                <a:lnTo>
                  <a:pt x="1382649" y="356831"/>
                </a:lnTo>
                <a:lnTo>
                  <a:pt x="1404683" y="395325"/>
                </a:lnTo>
                <a:lnTo>
                  <a:pt x="1424457" y="435216"/>
                </a:lnTo>
                <a:lnTo>
                  <a:pt x="1441881" y="476402"/>
                </a:lnTo>
                <a:lnTo>
                  <a:pt x="1456855" y="518807"/>
                </a:lnTo>
                <a:lnTo>
                  <a:pt x="1469313" y="562343"/>
                </a:lnTo>
                <a:lnTo>
                  <a:pt x="1479143" y="606932"/>
                </a:lnTo>
                <a:lnTo>
                  <a:pt x="1486281" y="652462"/>
                </a:lnTo>
                <a:lnTo>
                  <a:pt x="1490624" y="698868"/>
                </a:lnTo>
                <a:lnTo>
                  <a:pt x="1492097" y="746048"/>
                </a:lnTo>
                <a:lnTo>
                  <a:pt x="1490624" y="793229"/>
                </a:lnTo>
                <a:lnTo>
                  <a:pt x="1486281" y="839622"/>
                </a:lnTo>
                <a:lnTo>
                  <a:pt x="1479143" y="885164"/>
                </a:lnTo>
                <a:lnTo>
                  <a:pt x="1469313" y="929741"/>
                </a:lnTo>
                <a:lnTo>
                  <a:pt x="1456855" y="973277"/>
                </a:lnTo>
                <a:lnTo>
                  <a:pt x="1441881" y="1015682"/>
                </a:lnTo>
                <a:lnTo>
                  <a:pt x="1424457" y="1056867"/>
                </a:lnTo>
                <a:lnTo>
                  <a:pt x="1404683" y="1096759"/>
                </a:lnTo>
                <a:lnTo>
                  <a:pt x="1382649" y="1135252"/>
                </a:lnTo>
                <a:lnTo>
                  <a:pt x="1358430" y="1172273"/>
                </a:lnTo>
                <a:lnTo>
                  <a:pt x="1332115" y="1207719"/>
                </a:lnTo>
                <a:lnTo>
                  <a:pt x="1303807" y="1241526"/>
                </a:lnTo>
                <a:lnTo>
                  <a:pt x="1273581" y="1273581"/>
                </a:lnTo>
                <a:lnTo>
                  <a:pt x="1241526" y="1303807"/>
                </a:lnTo>
                <a:lnTo>
                  <a:pt x="1207731" y="1332115"/>
                </a:lnTo>
                <a:lnTo>
                  <a:pt x="1172286" y="1358417"/>
                </a:lnTo>
                <a:lnTo>
                  <a:pt x="1135265" y="1382637"/>
                </a:lnTo>
                <a:lnTo>
                  <a:pt x="1096771" y="1404683"/>
                </a:lnTo>
                <a:lnTo>
                  <a:pt x="1056881" y="1424457"/>
                </a:lnTo>
                <a:lnTo>
                  <a:pt x="1015695" y="1441869"/>
                </a:lnTo>
                <a:lnTo>
                  <a:pt x="973277" y="1456855"/>
                </a:lnTo>
                <a:lnTo>
                  <a:pt x="929741" y="1469301"/>
                </a:lnTo>
                <a:lnTo>
                  <a:pt x="885164" y="1479143"/>
                </a:lnTo>
                <a:lnTo>
                  <a:pt x="839635" y="1486280"/>
                </a:lnTo>
                <a:lnTo>
                  <a:pt x="793229" y="1490624"/>
                </a:lnTo>
                <a:lnTo>
                  <a:pt x="746048" y="1492097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60640" y="6325108"/>
            <a:ext cx="771817" cy="75234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16504" y="4385360"/>
            <a:ext cx="1276985" cy="1276985"/>
          </a:xfrm>
          <a:custGeom>
            <a:avLst/>
            <a:gdLst/>
            <a:ahLst/>
            <a:cxnLst/>
            <a:rect l="l" t="t" r="r" b="b"/>
            <a:pathLst>
              <a:path w="1276985" h="1276985">
                <a:moveTo>
                  <a:pt x="638428" y="1276858"/>
                </a:moveTo>
                <a:lnTo>
                  <a:pt x="590778" y="1275105"/>
                </a:lnTo>
                <a:lnTo>
                  <a:pt x="544080" y="1269936"/>
                </a:lnTo>
                <a:lnTo>
                  <a:pt x="498462" y="1261465"/>
                </a:lnTo>
                <a:lnTo>
                  <a:pt x="454037" y="1249819"/>
                </a:lnTo>
                <a:lnTo>
                  <a:pt x="410933" y="1235138"/>
                </a:lnTo>
                <a:lnTo>
                  <a:pt x="369277" y="1217510"/>
                </a:lnTo>
                <a:lnTo>
                  <a:pt x="329196" y="1197102"/>
                </a:lnTo>
                <a:lnTo>
                  <a:pt x="290791" y="1174000"/>
                </a:lnTo>
                <a:lnTo>
                  <a:pt x="254215" y="1148346"/>
                </a:lnTo>
                <a:lnTo>
                  <a:pt x="219570" y="1120254"/>
                </a:lnTo>
                <a:lnTo>
                  <a:pt x="186982" y="1089863"/>
                </a:lnTo>
                <a:lnTo>
                  <a:pt x="156591" y="1057275"/>
                </a:lnTo>
                <a:lnTo>
                  <a:pt x="128498" y="1022642"/>
                </a:lnTo>
                <a:lnTo>
                  <a:pt x="102844" y="986053"/>
                </a:lnTo>
                <a:lnTo>
                  <a:pt x="79756" y="947661"/>
                </a:lnTo>
                <a:lnTo>
                  <a:pt x="59334" y="907567"/>
                </a:lnTo>
                <a:lnTo>
                  <a:pt x="41719" y="865911"/>
                </a:lnTo>
                <a:lnTo>
                  <a:pt x="27025" y="822807"/>
                </a:lnTo>
                <a:lnTo>
                  <a:pt x="15379" y="778383"/>
                </a:lnTo>
                <a:lnTo>
                  <a:pt x="6921" y="732764"/>
                </a:lnTo>
                <a:lnTo>
                  <a:pt x="1739" y="686066"/>
                </a:lnTo>
                <a:lnTo>
                  <a:pt x="0" y="638429"/>
                </a:lnTo>
                <a:lnTo>
                  <a:pt x="1739" y="590778"/>
                </a:lnTo>
                <a:lnTo>
                  <a:pt x="6921" y="544080"/>
                </a:lnTo>
                <a:lnTo>
                  <a:pt x="15379" y="498462"/>
                </a:lnTo>
                <a:lnTo>
                  <a:pt x="27025" y="454037"/>
                </a:lnTo>
                <a:lnTo>
                  <a:pt x="41719" y="410933"/>
                </a:lnTo>
                <a:lnTo>
                  <a:pt x="59334" y="369277"/>
                </a:lnTo>
                <a:lnTo>
                  <a:pt x="79756" y="329196"/>
                </a:lnTo>
                <a:lnTo>
                  <a:pt x="102844" y="290791"/>
                </a:lnTo>
                <a:lnTo>
                  <a:pt x="128498" y="254215"/>
                </a:lnTo>
                <a:lnTo>
                  <a:pt x="156591" y="219570"/>
                </a:lnTo>
                <a:lnTo>
                  <a:pt x="186982" y="186994"/>
                </a:lnTo>
                <a:lnTo>
                  <a:pt x="219570" y="156591"/>
                </a:lnTo>
                <a:lnTo>
                  <a:pt x="254215" y="128511"/>
                </a:lnTo>
                <a:lnTo>
                  <a:pt x="290791" y="102857"/>
                </a:lnTo>
                <a:lnTo>
                  <a:pt x="329196" y="79756"/>
                </a:lnTo>
                <a:lnTo>
                  <a:pt x="369277" y="59334"/>
                </a:lnTo>
                <a:lnTo>
                  <a:pt x="410933" y="41719"/>
                </a:lnTo>
                <a:lnTo>
                  <a:pt x="454037" y="27025"/>
                </a:lnTo>
                <a:lnTo>
                  <a:pt x="498462" y="15392"/>
                </a:lnTo>
                <a:lnTo>
                  <a:pt x="544080" y="6921"/>
                </a:lnTo>
                <a:lnTo>
                  <a:pt x="590778" y="1752"/>
                </a:lnTo>
                <a:lnTo>
                  <a:pt x="638428" y="0"/>
                </a:lnTo>
                <a:lnTo>
                  <a:pt x="686066" y="1752"/>
                </a:lnTo>
                <a:lnTo>
                  <a:pt x="732764" y="6921"/>
                </a:lnTo>
                <a:lnTo>
                  <a:pt x="778383" y="15392"/>
                </a:lnTo>
                <a:lnTo>
                  <a:pt x="822807" y="27025"/>
                </a:lnTo>
                <a:lnTo>
                  <a:pt x="865911" y="41719"/>
                </a:lnTo>
                <a:lnTo>
                  <a:pt x="907567" y="59334"/>
                </a:lnTo>
                <a:lnTo>
                  <a:pt x="947661" y="79756"/>
                </a:lnTo>
                <a:lnTo>
                  <a:pt x="986053" y="102857"/>
                </a:lnTo>
                <a:lnTo>
                  <a:pt x="1022629" y="128511"/>
                </a:lnTo>
                <a:lnTo>
                  <a:pt x="1057275" y="156591"/>
                </a:lnTo>
                <a:lnTo>
                  <a:pt x="1089863" y="186994"/>
                </a:lnTo>
                <a:lnTo>
                  <a:pt x="1120254" y="219570"/>
                </a:lnTo>
                <a:lnTo>
                  <a:pt x="1148346" y="254215"/>
                </a:lnTo>
                <a:lnTo>
                  <a:pt x="1174000" y="290791"/>
                </a:lnTo>
                <a:lnTo>
                  <a:pt x="1197089" y="329196"/>
                </a:lnTo>
                <a:lnTo>
                  <a:pt x="1217510" y="369277"/>
                </a:lnTo>
                <a:lnTo>
                  <a:pt x="1235125" y="410933"/>
                </a:lnTo>
                <a:lnTo>
                  <a:pt x="1249819" y="454037"/>
                </a:lnTo>
                <a:lnTo>
                  <a:pt x="1261465" y="498462"/>
                </a:lnTo>
                <a:lnTo>
                  <a:pt x="1269923" y="544080"/>
                </a:lnTo>
                <a:lnTo>
                  <a:pt x="1275105" y="590778"/>
                </a:lnTo>
                <a:lnTo>
                  <a:pt x="1276858" y="638429"/>
                </a:lnTo>
                <a:lnTo>
                  <a:pt x="1275105" y="686066"/>
                </a:lnTo>
                <a:lnTo>
                  <a:pt x="1269923" y="732764"/>
                </a:lnTo>
                <a:lnTo>
                  <a:pt x="1261465" y="778383"/>
                </a:lnTo>
                <a:lnTo>
                  <a:pt x="1249819" y="822807"/>
                </a:lnTo>
                <a:lnTo>
                  <a:pt x="1235125" y="865911"/>
                </a:lnTo>
                <a:lnTo>
                  <a:pt x="1217510" y="907567"/>
                </a:lnTo>
                <a:lnTo>
                  <a:pt x="1197089" y="947661"/>
                </a:lnTo>
                <a:lnTo>
                  <a:pt x="1174000" y="986053"/>
                </a:lnTo>
                <a:lnTo>
                  <a:pt x="1148346" y="1022642"/>
                </a:lnTo>
                <a:lnTo>
                  <a:pt x="1120254" y="1057275"/>
                </a:lnTo>
                <a:lnTo>
                  <a:pt x="1089863" y="1089863"/>
                </a:lnTo>
                <a:lnTo>
                  <a:pt x="1057275" y="1120254"/>
                </a:lnTo>
                <a:lnTo>
                  <a:pt x="1022629" y="1148346"/>
                </a:lnTo>
                <a:lnTo>
                  <a:pt x="986053" y="1174000"/>
                </a:lnTo>
                <a:lnTo>
                  <a:pt x="947661" y="1197102"/>
                </a:lnTo>
                <a:lnTo>
                  <a:pt x="907567" y="1217510"/>
                </a:lnTo>
                <a:lnTo>
                  <a:pt x="865911" y="1235138"/>
                </a:lnTo>
                <a:lnTo>
                  <a:pt x="822807" y="1249819"/>
                </a:lnTo>
                <a:lnTo>
                  <a:pt x="778383" y="1261465"/>
                </a:lnTo>
                <a:lnTo>
                  <a:pt x="732764" y="1269936"/>
                </a:lnTo>
                <a:lnTo>
                  <a:pt x="686066" y="1275105"/>
                </a:lnTo>
                <a:lnTo>
                  <a:pt x="638428" y="1276858"/>
                </a:lnTo>
                <a:close/>
              </a:path>
            </a:pathLst>
          </a:custGeom>
          <a:solidFill>
            <a:srgbClr val="18C9F8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16504" y="6064300"/>
            <a:ext cx="1276985" cy="1276985"/>
          </a:xfrm>
          <a:custGeom>
            <a:avLst/>
            <a:gdLst/>
            <a:ahLst/>
            <a:cxnLst/>
            <a:rect l="l" t="t" r="r" b="b"/>
            <a:pathLst>
              <a:path w="1276985" h="1276984">
                <a:moveTo>
                  <a:pt x="638428" y="1276857"/>
                </a:moveTo>
                <a:lnTo>
                  <a:pt x="590778" y="1275105"/>
                </a:lnTo>
                <a:lnTo>
                  <a:pt x="544080" y="1269936"/>
                </a:lnTo>
                <a:lnTo>
                  <a:pt x="498462" y="1261465"/>
                </a:lnTo>
                <a:lnTo>
                  <a:pt x="454037" y="1249832"/>
                </a:lnTo>
                <a:lnTo>
                  <a:pt x="410933" y="1235138"/>
                </a:lnTo>
                <a:lnTo>
                  <a:pt x="369277" y="1217523"/>
                </a:lnTo>
                <a:lnTo>
                  <a:pt x="329196" y="1197102"/>
                </a:lnTo>
                <a:lnTo>
                  <a:pt x="290791" y="1174000"/>
                </a:lnTo>
                <a:lnTo>
                  <a:pt x="254215" y="1148346"/>
                </a:lnTo>
                <a:lnTo>
                  <a:pt x="219570" y="1120268"/>
                </a:lnTo>
                <a:lnTo>
                  <a:pt x="186982" y="1089863"/>
                </a:lnTo>
                <a:lnTo>
                  <a:pt x="156591" y="1057287"/>
                </a:lnTo>
                <a:lnTo>
                  <a:pt x="128498" y="1022642"/>
                </a:lnTo>
                <a:lnTo>
                  <a:pt x="102844" y="986066"/>
                </a:lnTo>
                <a:lnTo>
                  <a:pt x="79756" y="947661"/>
                </a:lnTo>
                <a:lnTo>
                  <a:pt x="59334" y="907580"/>
                </a:lnTo>
                <a:lnTo>
                  <a:pt x="41719" y="865924"/>
                </a:lnTo>
                <a:lnTo>
                  <a:pt x="27025" y="822820"/>
                </a:lnTo>
                <a:lnTo>
                  <a:pt x="15379" y="778395"/>
                </a:lnTo>
                <a:lnTo>
                  <a:pt x="6921" y="732777"/>
                </a:lnTo>
                <a:lnTo>
                  <a:pt x="1739" y="686079"/>
                </a:lnTo>
                <a:lnTo>
                  <a:pt x="0" y="638428"/>
                </a:lnTo>
                <a:lnTo>
                  <a:pt x="1739" y="590791"/>
                </a:lnTo>
                <a:lnTo>
                  <a:pt x="6921" y="544092"/>
                </a:lnTo>
                <a:lnTo>
                  <a:pt x="15379" y="498475"/>
                </a:lnTo>
                <a:lnTo>
                  <a:pt x="27025" y="454050"/>
                </a:lnTo>
                <a:lnTo>
                  <a:pt x="41719" y="410946"/>
                </a:lnTo>
                <a:lnTo>
                  <a:pt x="59334" y="369290"/>
                </a:lnTo>
                <a:lnTo>
                  <a:pt x="79756" y="329196"/>
                </a:lnTo>
                <a:lnTo>
                  <a:pt x="102844" y="290804"/>
                </a:lnTo>
                <a:lnTo>
                  <a:pt x="128498" y="254215"/>
                </a:lnTo>
                <a:lnTo>
                  <a:pt x="156591" y="219582"/>
                </a:lnTo>
                <a:lnTo>
                  <a:pt x="186982" y="186994"/>
                </a:lnTo>
                <a:lnTo>
                  <a:pt x="219570" y="156603"/>
                </a:lnTo>
                <a:lnTo>
                  <a:pt x="254215" y="128511"/>
                </a:lnTo>
                <a:lnTo>
                  <a:pt x="290791" y="102857"/>
                </a:lnTo>
                <a:lnTo>
                  <a:pt x="329196" y="79755"/>
                </a:lnTo>
                <a:lnTo>
                  <a:pt x="369277" y="59334"/>
                </a:lnTo>
                <a:lnTo>
                  <a:pt x="410933" y="41719"/>
                </a:lnTo>
                <a:lnTo>
                  <a:pt x="454037" y="27038"/>
                </a:lnTo>
                <a:lnTo>
                  <a:pt x="498462" y="15392"/>
                </a:lnTo>
                <a:lnTo>
                  <a:pt x="544080" y="6921"/>
                </a:lnTo>
                <a:lnTo>
                  <a:pt x="590778" y="1752"/>
                </a:lnTo>
                <a:lnTo>
                  <a:pt x="638428" y="0"/>
                </a:lnTo>
                <a:lnTo>
                  <a:pt x="686066" y="1752"/>
                </a:lnTo>
                <a:lnTo>
                  <a:pt x="732764" y="6921"/>
                </a:lnTo>
                <a:lnTo>
                  <a:pt x="778383" y="15392"/>
                </a:lnTo>
                <a:lnTo>
                  <a:pt x="822807" y="27038"/>
                </a:lnTo>
                <a:lnTo>
                  <a:pt x="865911" y="41719"/>
                </a:lnTo>
                <a:lnTo>
                  <a:pt x="907567" y="59334"/>
                </a:lnTo>
                <a:lnTo>
                  <a:pt x="947661" y="79755"/>
                </a:lnTo>
                <a:lnTo>
                  <a:pt x="986053" y="102857"/>
                </a:lnTo>
                <a:lnTo>
                  <a:pt x="1022629" y="128511"/>
                </a:lnTo>
                <a:lnTo>
                  <a:pt x="1057275" y="156603"/>
                </a:lnTo>
                <a:lnTo>
                  <a:pt x="1089863" y="186994"/>
                </a:lnTo>
                <a:lnTo>
                  <a:pt x="1120254" y="219582"/>
                </a:lnTo>
                <a:lnTo>
                  <a:pt x="1148346" y="254215"/>
                </a:lnTo>
                <a:lnTo>
                  <a:pt x="1174000" y="290804"/>
                </a:lnTo>
                <a:lnTo>
                  <a:pt x="1197089" y="329196"/>
                </a:lnTo>
                <a:lnTo>
                  <a:pt x="1217510" y="369290"/>
                </a:lnTo>
                <a:lnTo>
                  <a:pt x="1235125" y="410946"/>
                </a:lnTo>
                <a:lnTo>
                  <a:pt x="1249819" y="454050"/>
                </a:lnTo>
                <a:lnTo>
                  <a:pt x="1261465" y="498475"/>
                </a:lnTo>
                <a:lnTo>
                  <a:pt x="1269923" y="544092"/>
                </a:lnTo>
                <a:lnTo>
                  <a:pt x="1275105" y="590791"/>
                </a:lnTo>
                <a:lnTo>
                  <a:pt x="1276858" y="638428"/>
                </a:lnTo>
                <a:lnTo>
                  <a:pt x="1275105" y="686079"/>
                </a:lnTo>
                <a:lnTo>
                  <a:pt x="1269923" y="732777"/>
                </a:lnTo>
                <a:lnTo>
                  <a:pt x="1261465" y="778395"/>
                </a:lnTo>
                <a:lnTo>
                  <a:pt x="1249819" y="822820"/>
                </a:lnTo>
                <a:lnTo>
                  <a:pt x="1235125" y="865924"/>
                </a:lnTo>
                <a:lnTo>
                  <a:pt x="1217510" y="907580"/>
                </a:lnTo>
                <a:lnTo>
                  <a:pt x="1197089" y="947661"/>
                </a:lnTo>
                <a:lnTo>
                  <a:pt x="1174000" y="986066"/>
                </a:lnTo>
                <a:lnTo>
                  <a:pt x="1148346" y="1022642"/>
                </a:lnTo>
                <a:lnTo>
                  <a:pt x="1120254" y="1057287"/>
                </a:lnTo>
                <a:lnTo>
                  <a:pt x="1089863" y="1089863"/>
                </a:lnTo>
                <a:lnTo>
                  <a:pt x="1057275" y="1120268"/>
                </a:lnTo>
                <a:lnTo>
                  <a:pt x="1022629" y="1148346"/>
                </a:lnTo>
                <a:lnTo>
                  <a:pt x="986053" y="1174000"/>
                </a:lnTo>
                <a:lnTo>
                  <a:pt x="947661" y="1197102"/>
                </a:lnTo>
                <a:lnTo>
                  <a:pt x="907567" y="1217523"/>
                </a:lnTo>
                <a:lnTo>
                  <a:pt x="865911" y="1235138"/>
                </a:lnTo>
                <a:lnTo>
                  <a:pt x="822807" y="1249832"/>
                </a:lnTo>
                <a:lnTo>
                  <a:pt x="778383" y="1261465"/>
                </a:lnTo>
                <a:lnTo>
                  <a:pt x="732764" y="1269936"/>
                </a:lnTo>
                <a:lnTo>
                  <a:pt x="686066" y="1275105"/>
                </a:lnTo>
                <a:lnTo>
                  <a:pt x="638428" y="1276857"/>
                </a:lnTo>
                <a:close/>
              </a:path>
            </a:pathLst>
          </a:custGeom>
          <a:solidFill>
            <a:srgbClr val="18C9F8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16504" y="7665758"/>
            <a:ext cx="1276985" cy="1276985"/>
          </a:xfrm>
          <a:custGeom>
            <a:avLst/>
            <a:gdLst/>
            <a:ahLst/>
            <a:cxnLst/>
            <a:rect l="l" t="t" r="r" b="b"/>
            <a:pathLst>
              <a:path w="1276985" h="1276984">
                <a:moveTo>
                  <a:pt x="638428" y="1276856"/>
                </a:moveTo>
                <a:lnTo>
                  <a:pt x="590778" y="1275105"/>
                </a:lnTo>
                <a:lnTo>
                  <a:pt x="544080" y="1269936"/>
                </a:lnTo>
                <a:lnTo>
                  <a:pt x="498462" y="1261479"/>
                </a:lnTo>
                <a:lnTo>
                  <a:pt x="454037" y="1249832"/>
                </a:lnTo>
                <a:lnTo>
                  <a:pt x="410933" y="1235138"/>
                </a:lnTo>
                <a:lnTo>
                  <a:pt x="369277" y="1217523"/>
                </a:lnTo>
                <a:lnTo>
                  <a:pt x="329196" y="1197102"/>
                </a:lnTo>
                <a:lnTo>
                  <a:pt x="290791" y="1174013"/>
                </a:lnTo>
                <a:lnTo>
                  <a:pt x="254215" y="1148346"/>
                </a:lnTo>
                <a:lnTo>
                  <a:pt x="219570" y="1120267"/>
                </a:lnTo>
                <a:lnTo>
                  <a:pt x="186982" y="1089863"/>
                </a:lnTo>
                <a:lnTo>
                  <a:pt x="156591" y="1057287"/>
                </a:lnTo>
                <a:lnTo>
                  <a:pt x="128498" y="1022642"/>
                </a:lnTo>
                <a:lnTo>
                  <a:pt x="102844" y="986066"/>
                </a:lnTo>
                <a:lnTo>
                  <a:pt x="79756" y="947661"/>
                </a:lnTo>
                <a:lnTo>
                  <a:pt x="59334" y="907580"/>
                </a:lnTo>
                <a:lnTo>
                  <a:pt x="41719" y="865924"/>
                </a:lnTo>
                <a:lnTo>
                  <a:pt x="27025" y="822820"/>
                </a:lnTo>
                <a:lnTo>
                  <a:pt x="15379" y="778395"/>
                </a:lnTo>
                <a:lnTo>
                  <a:pt x="6921" y="732777"/>
                </a:lnTo>
                <a:lnTo>
                  <a:pt x="1739" y="686079"/>
                </a:lnTo>
                <a:lnTo>
                  <a:pt x="0" y="638429"/>
                </a:lnTo>
                <a:lnTo>
                  <a:pt x="1739" y="590791"/>
                </a:lnTo>
                <a:lnTo>
                  <a:pt x="6921" y="544093"/>
                </a:lnTo>
                <a:lnTo>
                  <a:pt x="15379" y="498475"/>
                </a:lnTo>
                <a:lnTo>
                  <a:pt x="27025" y="454050"/>
                </a:lnTo>
                <a:lnTo>
                  <a:pt x="41719" y="410946"/>
                </a:lnTo>
                <a:lnTo>
                  <a:pt x="59334" y="369290"/>
                </a:lnTo>
                <a:lnTo>
                  <a:pt x="79756" y="329196"/>
                </a:lnTo>
                <a:lnTo>
                  <a:pt x="102844" y="290804"/>
                </a:lnTo>
                <a:lnTo>
                  <a:pt x="128498" y="254215"/>
                </a:lnTo>
                <a:lnTo>
                  <a:pt x="156591" y="219583"/>
                </a:lnTo>
                <a:lnTo>
                  <a:pt x="186982" y="186994"/>
                </a:lnTo>
                <a:lnTo>
                  <a:pt x="219570" y="156604"/>
                </a:lnTo>
                <a:lnTo>
                  <a:pt x="254215" y="128511"/>
                </a:lnTo>
                <a:lnTo>
                  <a:pt x="290791" y="102857"/>
                </a:lnTo>
                <a:lnTo>
                  <a:pt x="329196" y="79756"/>
                </a:lnTo>
                <a:lnTo>
                  <a:pt x="369277" y="59347"/>
                </a:lnTo>
                <a:lnTo>
                  <a:pt x="410933" y="41719"/>
                </a:lnTo>
                <a:lnTo>
                  <a:pt x="454037" y="27039"/>
                </a:lnTo>
                <a:lnTo>
                  <a:pt x="498462" y="15392"/>
                </a:lnTo>
                <a:lnTo>
                  <a:pt x="544080" y="6920"/>
                </a:lnTo>
                <a:lnTo>
                  <a:pt x="590778" y="1752"/>
                </a:lnTo>
                <a:lnTo>
                  <a:pt x="638428" y="0"/>
                </a:lnTo>
                <a:lnTo>
                  <a:pt x="686066" y="1752"/>
                </a:lnTo>
                <a:lnTo>
                  <a:pt x="732764" y="6920"/>
                </a:lnTo>
                <a:lnTo>
                  <a:pt x="778383" y="15392"/>
                </a:lnTo>
                <a:lnTo>
                  <a:pt x="822807" y="27039"/>
                </a:lnTo>
                <a:lnTo>
                  <a:pt x="865911" y="41719"/>
                </a:lnTo>
                <a:lnTo>
                  <a:pt x="907567" y="59347"/>
                </a:lnTo>
                <a:lnTo>
                  <a:pt x="947661" y="79756"/>
                </a:lnTo>
                <a:lnTo>
                  <a:pt x="986053" y="102857"/>
                </a:lnTo>
                <a:lnTo>
                  <a:pt x="1022629" y="128511"/>
                </a:lnTo>
                <a:lnTo>
                  <a:pt x="1057275" y="156604"/>
                </a:lnTo>
                <a:lnTo>
                  <a:pt x="1089863" y="186994"/>
                </a:lnTo>
                <a:lnTo>
                  <a:pt x="1120254" y="219583"/>
                </a:lnTo>
                <a:lnTo>
                  <a:pt x="1148346" y="254215"/>
                </a:lnTo>
                <a:lnTo>
                  <a:pt x="1174000" y="290804"/>
                </a:lnTo>
                <a:lnTo>
                  <a:pt x="1197089" y="329196"/>
                </a:lnTo>
                <a:lnTo>
                  <a:pt x="1217510" y="369290"/>
                </a:lnTo>
                <a:lnTo>
                  <a:pt x="1235125" y="410946"/>
                </a:lnTo>
                <a:lnTo>
                  <a:pt x="1249819" y="454050"/>
                </a:lnTo>
                <a:lnTo>
                  <a:pt x="1261465" y="498475"/>
                </a:lnTo>
                <a:lnTo>
                  <a:pt x="1269923" y="544093"/>
                </a:lnTo>
                <a:lnTo>
                  <a:pt x="1275105" y="590791"/>
                </a:lnTo>
                <a:lnTo>
                  <a:pt x="1276858" y="638429"/>
                </a:lnTo>
                <a:lnTo>
                  <a:pt x="1275105" y="686079"/>
                </a:lnTo>
                <a:lnTo>
                  <a:pt x="1269923" y="732777"/>
                </a:lnTo>
                <a:lnTo>
                  <a:pt x="1261465" y="778395"/>
                </a:lnTo>
                <a:lnTo>
                  <a:pt x="1249819" y="822820"/>
                </a:lnTo>
                <a:lnTo>
                  <a:pt x="1235125" y="865924"/>
                </a:lnTo>
                <a:lnTo>
                  <a:pt x="1217510" y="907580"/>
                </a:lnTo>
                <a:lnTo>
                  <a:pt x="1197089" y="947661"/>
                </a:lnTo>
                <a:lnTo>
                  <a:pt x="1174000" y="986066"/>
                </a:lnTo>
                <a:lnTo>
                  <a:pt x="1148346" y="1022642"/>
                </a:lnTo>
                <a:lnTo>
                  <a:pt x="1120254" y="1057287"/>
                </a:lnTo>
                <a:lnTo>
                  <a:pt x="1089863" y="1089863"/>
                </a:lnTo>
                <a:lnTo>
                  <a:pt x="1057275" y="1120267"/>
                </a:lnTo>
                <a:lnTo>
                  <a:pt x="1022629" y="1148346"/>
                </a:lnTo>
                <a:lnTo>
                  <a:pt x="986053" y="1174013"/>
                </a:lnTo>
                <a:lnTo>
                  <a:pt x="947661" y="1197102"/>
                </a:lnTo>
                <a:lnTo>
                  <a:pt x="907567" y="1217523"/>
                </a:lnTo>
                <a:lnTo>
                  <a:pt x="865911" y="1235138"/>
                </a:lnTo>
                <a:lnTo>
                  <a:pt x="822807" y="1249832"/>
                </a:lnTo>
                <a:lnTo>
                  <a:pt x="778383" y="1261479"/>
                </a:lnTo>
                <a:lnTo>
                  <a:pt x="732764" y="1269936"/>
                </a:lnTo>
                <a:lnTo>
                  <a:pt x="686066" y="1275105"/>
                </a:lnTo>
                <a:lnTo>
                  <a:pt x="638428" y="1276856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035617" y="4738801"/>
            <a:ext cx="848994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180">
              <a:lnSpc>
                <a:spcPct val="100000"/>
              </a:lnSpc>
              <a:spcBef>
                <a:spcPts val="95"/>
              </a:spcBef>
            </a:pPr>
            <a:r>
              <a:rPr sz="190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Digital  </a:t>
            </a:r>
            <a:r>
              <a:rPr sz="19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Asset</a:t>
            </a:r>
            <a:r>
              <a:rPr sz="1900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3316" y="8029905"/>
            <a:ext cx="98361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245" marR="5080" indent="-170180">
              <a:lnSpc>
                <a:spcPct val="100000"/>
              </a:lnSpc>
              <a:spcBef>
                <a:spcPts val="95"/>
              </a:spcBef>
            </a:pPr>
            <a:r>
              <a:rPr sz="19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Bac</a:t>
            </a:r>
            <a:r>
              <a:rPr sz="19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0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19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  </a:t>
            </a:r>
            <a:r>
              <a:rPr sz="190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token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92486" y="6696443"/>
            <a:ext cx="1106805" cy="1614170"/>
          </a:xfrm>
          <a:custGeom>
            <a:avLst/>
            <a:gdLst/>
            <a:ahLst/>
            <a:cxnLst/>
            <a:rect l="l" t="t" r="r" b="b"/>
            <a:pathLst>
              <a:path w="1106804" h="1614170">
                <a:moveTo>
                  <a:pt x="171296" y="36128"/>
                </a:moveTo>
                <a:lnTo>
                  <a:pt x="0" y="12585"/>
                </a:lnTo>
                <a:lnTo>
                  <a:pt x="1739" y="0"/>
                </a:lnTo>
                <a:lnTo>
                  <a:pt x="173507" y="23622"/>
                </a:lnTo>
                <a:lnTo>
                  <a:pt x="174345" y="23787"/>
                </a:lnTo>
                <a:lnTo>
                  <a:pt x="218352" y="36029"/>
                </a:lnTo>
                <a:lnTo>
                  <a:pt x="170941" y="36029"/>
                </a:lnTo>
                <a:lnTo>
                  <a:pt x="171296" y="36128"/>
                </a:lnTo>
                <a:close/>
              </a:path>
              <a:path w="1106804" h="1614170">
                <a:moveTo>
                  <a:pt x="171780" y="36195"/>
                </a:moveTo>
                <a:lnTo>
                  <a:pt x="171296" y="36128"/>
                </a:lnTo>
                <a:lnTo>
                  <a:pt x="170941" y="36029"/>
                </a:lnTo>
                <a:lnTo>
                  <a:pt x="171780" y="36195"/>
                </a:lnTo>
                <a:close/>
              </a:path>
              <a:path w="1106804" h="1614170">
                <a:moveTo>
                  <a:pt x="218946" y="36195"/>
                </a:moveTo>
                <a:lnTo>
                  <a:pt x="171780" y="36195"/>
                </a:lnTo>
                <a:lnTo>
                  <a:pt x="170941" y="36029"/>
                </a:lnTo>
                <a:lnTo>
                  <a:pt x="218352" y="36029"/>
                </a:lnTo>
                <a:lnTo>
                  <a:pt x="218946" y="36195"/>
                </a:lnTo>
                <a:close/>
              </a:path>
              <a:path w="1106804" h="1614170">
                <a:moveTo>
                  <a:pt x="547935" y="140895"/>
                </a:moveTo>
                <a:lnTo>
                  <a:pt x="171296" y="36128"/>
                </a:lnTo>
                <a:lnTo>
                  <a:pt x="171780" y="36195"/>
                </a:lnTo>
                <a:lnTo>
                  <a:pt x="218946" y="36195"/>
                </a:lnTo>
                <a:lnTo>
                  <a:pt x="552246" y="128918"/>
                </a:lnTo>
                <a:lnTo>
                  <a:pt x="553935" y="129654"/>
                </a:lnTo>
                <a:lnTo>
                  <a:pt x="571012" y="140411"/>
                </a:lnTo>
                <a:lnTo>
                  <a:pt x="547166" y="140411"/>
                </a:lnTo>
                <a:lnTo>
                  <a:pt x="547935" y="140895"/>
                </a:lnTo>
                <a:close/>
              </a:path>
              <a:path w="1106804" h="1614170">
                <a:moveTo>
                  <a:pt x="548843" y="141147"/>
                </a:moveTo>
                <a:lnTo>
                  <a:pt x="547935" y="140895"/>
                </a:lnTo>
                <a:lnTo>
                  <a:pt x="547166" y="140411"/>
                </a:lnTo>
                <a:lnTo>
                  <a:pt x="548843" y="141147"/>
                </a:lnTo>
                <a:close/>
              </a:path>
              <a:path w="1106804" h="1614170">
                <a:moveTo>
                  <a:pt x="572181" y="141147"/>
                </a:moveTo>
                <a:lnTo>
                  <a:pt x="548843" y="141147"/>
                </a:lnTo>
                <a:lnTo>
                  <a:pt x="547166" y="140411"/>
                </a:lnTo>
                <a:lnTo>
                  <a:pt x="571012" y="140411"/>
                </a:lnTo>
                <a:lnTo>
                  <a:pt x="572181" y="141147"/>
                </a:lnTo>
                <a:close/>
              </a:path>
              <a:path w="1106804" h="1614170">
                <a:moveTo>
                  <a:pt x="923336" y="377369"/>
                </a:moveTo>
                <a:lnTo>
                  <a:pt x="547935" y="140895"/>
                </a:lnTo>
                <a:lnTo>
                  <a:pt x="548843" y="141147"/>
                </a:lnTo>
                <a:lnTo>
                  <a:pt x="572181" y="141147"/>
                </a:lnTo>
                <a:lnTo>
                  <a:pt x="931837" y="367704"/>
                </a:lnTo>
                <a:lnTo>
                  <a:pt x="933310" y="368998"/>
                </a:lnTo>
                <a:lnTo>
                  <a:pt x="934326" y="370687"/>
                </a:lnTo>
                <a:lnTo>
                  <a:pt x="936273" y="375475"/>
                </a:lnTo>
                <a:lnTo>
                  <a:pt x="922566" y="375475"/>
                </a:lnTo>
                <a:lnTo>
                  <a:pt x="923336" y="377369"/>
                </a:lnTo>
                <a:close/>
              </a:path>
              <a:path w="1106804" h="1614170">
                <a:moveTo>
                  <a:pt x="925068" y="378459"/>
                </a:moveTo>
                <a:lnTo>
                  <a:pt x="923336" y="377369"/>
                </a:lnTo>
                <a:lnTo>
                  <a:pt x="922566" y="375475"/>
                </a:lnTo>
                <a:lnTo>
                  <a:pt x="925068" y="378459"/>
                </a:lnTo>
                <a:close/>
              </a:path>
              <a:path w="1106804" h="1614170">
                <a:moveTo>
                  <a:pt x="937487" y="378459"/>
                </a:moveTo>
                <a:lnTo>
                  <a:pt x="925068" y="378459"/>
                </a:lnTo>
                <a:lnTo>
                  <a:pt x="922566" y="375475"/>
                </a:lnTo>
                <a:lnTo>
                  <a:pt x="936273" y="375475"/>
                </a:lnTo>
                <a:lnTo>
                  <a:pt x="937487" y="378459"/>
                </a:lnTo>
                <a:close/>
              </a:path>
              <a:path w="1106804" h="1614170">
                <a:moveTo>
                  <a:pt x="1093815" y="796591"/>
                </a:moveTo>
                <a:lnTo>
                  <a:pt x="923336" y="377369"/>
                </a:lnTo>
                <a:lnTo>
                  <a:pt x="925068" y="378459"/>
                </a:lnTo>
                <a:lnTo>
                  <a:pt x="937487" y="378459"/>
                </a:lnTo>
                <a:lnTo>
                  <a:pt x="1106106" y="793076"/>
                </a:lnTo>
                <a:lnTo>
                  <a:pt x="1106474" y="794384"/>
                </a:lnTo>
                <a:lnTo>
                  <a:pt x="1106527" y="795197"/>
                </a:lnTo>
                <a:lnTo>
                  <a:pt x="1093876" y="795197"/>
                </a:lnTo>
                <a:lnTo>
                  <a:pt x="1093815" y="796591"/>
                </a:lnTo>
                <a:close/>
              </a:path>
              <a:path w="1106804" h="1614170">
                <a:moveTo>
                  <a:pt x="1094333" y="797864"/>
                </a:moveTo>
                <a:lnTo>
                  <a:pt x="1093815" y="796591"/>
                </a:lnTo>
                <a:lnTo>
                  <a:pt x="1093876" y="795197"/>
                </a:lnTo>
                <a:lnTo>
                  <a:pt x="1094333" y="797864"/>
                </a:lnTo>
                <a:close/>
              </a:path>
              <a:path w="1106804" h="1614170">
                <a:moveTo>
                  <a:pt x="1106471" y="797864"/>
                </a:moveTo>
                <a:lnTo>
                  <a:pt x="1094333" y="797864"/>
                </a:lnTo>
                <a:lnTo>
                  <a:pt x="1093876" y="795197"/>
                </a:lnTo>
                <a:lnTo>
                  <a:pt x="1106527" y="795197"/>
                </a:lnTo>
                <a:lnTo>
                  <a:pt x="1106471" y="797864"/>
                </a:lnTo>
                <a:close/>
              </a:path>
              <a:path w="1106804" h="1614170">
                <a:moveTo>
                  <a:pt x="1089404" y="1189863"/>
                </a:moveTo>
                <a:lnTo>
                  <a:pt x="1076693" y="1189863"/>
                </a:lnTo>
                <a:lnTo>
                  <a:pt x="1077493" y="1187056"/>
                </a:lnTo>
                <a:lnTo>
                  <a:pt x="1076815" y="1187056"/>
                </a:lnTo>
                <a:lnTo>
                  <a:pt x="1093815" y="796591"/>
                </a:lnTo>
                <a:lnTo>
                  <a:pt x="1094333" y="797864"/>
                </a:lnTo>
                <a:lnTo>
                  <a:pt x="1106471" y="797864"/>
                </a:lnTo>
                <a:lnTo>
                  <a:pt x="1089526" y="1187056"/>
                </a:lnTo>
                <a:lnTo>
                  <a:pt x="1077493" y="1187056"/>
                </a:lnTo>
                <a:lnTo>
                  <a:pt x="1076757" y="1188378"/>
                </a:lnTo>
                <a:lnTo>
                  <a:pt x="1089469" y="1188378"/>
                </a:lnTo>
                <a:lnTo>
                  <a:pt x="1089404" y="1189863"/>
                </a:lnTo>
                <a:close/>
              </a:path>
              <a:path w="1106804" h="1614170">
                <a:moveTo>
                  <a:pt x="1076693" y="1189863"/>
                </a:moveTo>
                <a:lnTo>
                  <a:pt x="1076757" y="1188378"/>
                </a:lnTo>
                <a:lnTo>
                  <a:pt x="1077493" y="1187056"/>
                </a:lnTo>
                <a:lnTo>
                  <a:pt x="1076693" y="1189863"/>
                </a:lnTo>
                <a:close/>
              </a:path>
              <a:path w="1106804" h="1614170">
                <a:moveTo>
                  <a:pt x="958425" y="1401109"/>
                </a:moveTo>
                <a:lnTo>
                  <a:pt x="1076757" y="1188378"/>
                </a:lnTo>
                <a:lnTo>
                  <a:pt x="1076693" y="1189863"/>
                </a:lnTo>
                <a:lnTo>
                  <a:pt x="1089404" y="1189863"/>
                </a:lnTo>
                <a:lnTo>
                  <a:pt x="1089380" y="1190409"/>
                </a:lnTo>
                <a:lnTo>
                  <a:pt x="1089152" y="1191869"/>
                </a:lnTo>
                <a:lnTo>
                  <a:pt x="1088593" y="1193229"/>
                </a:lnTo>
                <a:lnTo>
                  <a:pt x="973400" y="1400314"/>
                </a:lnTo>
                <a:lnTo>
                  <a:pt x="960704" y="1400314"/>
                </a:lnTo>
                <a:lnTo>
                  <a:pt x="958425" y="1401109"/>
                </a:lnTo>
                <a:close/>
              </a:path>
              <a:path w="1106804" h="1614170">
                <a:moveTo>
                  <a:pt x="957249" y="1403223"/>
                </a:moveTo>
                <a:lnTo>
                  <a:pt x="958425" y="1401109"/>
                </a:lnTo>
                <a:lnTo>
                  <a:pt x="960704" y="1400314"/>
                </a:lnTo>
                <a:lnTo>
                  <a:pt x="957249" y="1403223"/>
                </a:lnTo>
                <a:close/>
              </a:path>
              <a:path w="1106804" h="1614170">
                <a:moveTo>
                  <a:pt x="971782" y="1403223"/>
                </a:moveTo>
                <a:lnTo>
                  <a:pt x="957249" y="1403223"/>
                </a:lnTo>
                <a:lnTo>
                  <a:pt x="960704" y="1400314"/>
                </a:lnTo>
                <a:lnTo>
                  <a:pt x="973400" y="1400314"/>
                </a:lnTo>
                <a:lnTo>
                  <a:pt x="971782" y="1403223"/>
                </a:lnTo>
                <a:close/>
              </a:path>
              <a:path w="1106804" h="1614170">
                <a:moveTo>
                  <a:pt x="634927" y="1513927"/>
                </a:moveTo>
                <a:lnTo>
                  <a:pt x="958425" y="1401109"/>
                </a:lnTo>
                <a:lnTo>
                  <a:pt x="957249" y="1403223"/>
                </a:lnTo>
                <a:lnTo>
                  <a:pt x="971782" y="1403223"/>
                </a:lnTo>
                <a:lnTo>
                  <a:pt x="673734" y="1513840"/>
                </a:lnTo>
                <a:lnTo>
                  <a:pt x="635558" y="1513840"/>
                </a:lnTo>
                <a:lnTo>
                  <a:pt x="634927" y="1513927"/>
                </a:lnTo>
                <a:close/>
              </a:path>
              <a:path w="1106804" h="1614170">
                <a:moveTo>
                  <a:pt x="634339" y="1514132"/>
                </a:moveTo>
                <a:lnTo>
                  <a:pt x="634927" y="1513927"/>
                </a:lnTo>
                <a:lnTo>
                  <a:pt x="635558" y="1513840"/>
                </a:lnTo>
                <a:lnTo>
                  <a:pt x="634339" y="1514132"/>
                </a:lnTo>
                <a:close/>
              </a:path>
              <a:path w="1106804" h="1614170">
                <a:moveTo>
                  <a:pt x="672896" y="1514132"/>
                </a:moveTo>
                <a:lnTo>
                  <a:pt x="634339" y="1514132"/>
                </a:lnTo>
                <a:lnTo>
                  <a:pt x="635558" y="1513840"/>
                </a:lnTo>
                <a:lnTo>
                  <a:pt x="673734" y="1513840"/>
                </a:lnTo>
                <a:lnTo>
                  <a:pt x="672896" y="1514132"/>
                </a:lnTo>
                <a:close/>
              </a:path>
              <a:path w="1106804" h="1614170">
                <a:moveTo>
                  <a:pt x="1739" y="1614043"/>
                </a:moveTo>
                <a:lnTo>
                  <a:pt x="0" y="1601457"/>
                </a:lnTo>
                <a:lnTo>
                  <a:pt x="634927" y="1513927"/>
                </a:lnTo>
                <a:lnTo>
                  <a:pt x="634339" y="1514132"/>
                </a:lnTo>
                <a:lnTo>
                  <a:pt x="672896" y="1514132"/>
                </a:lnTo>
                <a:lnTo>
                  <a:pt x="638517" y="1526120"/>
                </a:lnTo>
                <a:lnTo>
                  <a:pt x="637298" y="1526413"/>
                </a:lnTo>
                <a:lnTo>
                  <a:pt x="1739" y="1614043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91901" y="5023154"/>
            <a:ext cx="1991360" cy="3287395"/>
          </a:xfrm>
          <a:custGeom>
            <a:avLst/>
            <a:gdLst/>
            <a:ahLst/>
            <a:cxnLst/>
            <a:rect l="l" t="t" r="r" b="b"/>
            <a:pathLst>
              <a:path w="1991360" h="3287395">
                <a:moveTo>
                  <a:pt x="308232" y="84757"/>
                </a:moveTo>
                <a:lnTo>
                  <a:pt x="0" y="12357"/>
                </a:lnTo>
                <a:lnTo>
                  <a:pt x="2908" y="0"/>
                </a:lnTo>
                <a:lnTo>
                  <a:pt x="311569" y="72504"/>
                </a:lnTo>
                <a:lnTo>
                  <a:pt x="312343" y="72732"/>
                </a:lnTo>
                <a:lnTo>
                  <a:pt x="344116" y="84632"/>
                </a:lnTo>
                <a:lnTo>
                  <a:pt x="307898" y="84632"/>
                </a:lnTo>
                <a:lnTo>
                  <a:pt x="308232" y="84757"/>
                </a:lnTo>
                <a:close/>
              </a:path>
              <a:path w="1991360" h="3287395">
                <a:moveTo>
                  <a:pt x="308673" y="84861"/>
                </a:moveTo>
                <a:lnTo>
                  <a:pt x="308232" y="84757"/>
                </a:lnTo>
                <a:lnTo>
                  <a:pt x="307898" y="84632"/>
                </a:lnTo>
                <a:lnTo>
                  <a:pt x="308673" y="84861"/>
                </a:lnTo>
                <a:close/>
              </a:path>
              <a:path w="1991360" h="3287395">
                <a:moveTo>
                  <a:pt x="344726" y="84861"/>
                </a:moveTo>
                <a:lnTo>
                  <a:pt x="308673" y="84861"/>
                </a:lnTo>
                <a:lnTo>
                  <a:pt x="307898" y="84632"/>
                </a:lnTo>
                <a:lnTo>
                  <a:pt x="344116" y="84632"/>
                </a:lnTo>
                <a:lnTo>
                  <a:pt x="344726" y="84861"/>
                </a:lnTo>
                <a:close/>
              </a:path>
              <a:path w="1991360" h="3287395">
                <a:moveTo>
                  <a:pt x="986790" y="338900"/>
                </a:moveTo>
                <a:lnTo>
                  <a:pt x="308232" y="84757"/>
                </a:lnTo>
                <a:lnTo>
                  <a:pt x="308673" y="84861"/>
                </a:lnTo>
                <a:lnTo>
                  <a:pt x="344726" y="84861"/>
                </a:lnTo>
                <a:lnTo>
                  <a:pt x="992047" y="327304"/>
                </a:lnTo>
                <a:lnTo>
                  <a:pt x="993546" y="328104"/>
                </a:lnTo>
                <a:lnTo>
                  <a:pt x="1007802" y="338404"/>
                </a:lnTo>
                <a:lnTo>
                  <a:pt x="986104" y="338404"/>
                </a:lnTo>
                <a:lnTo>
                  <a:pt x="986790" y="338900"/>
                </a:lnTo>
                <a:close/>
              </a:path>
              <a:path w="1991360" h="3287395">
                <a:moveTo>
                  <a:pt x="987602" y="339204"/>
                </a:moveTo>
                <a:lnTo>
                  <a:pt x="986790" y="338900"/>
                </a:lnTo>
                <a:lnTo>
                  <a:pt x="986104" y="338404"/>
                </a:lnTo>
                <a:lnTo>
                  <a:pt x="987602" y="339204"/>
                </a:lnTo>
                <a:close/>
              </a:path>
              <a:path w="1991360" h="3287395">
                <a:moveTo>
                  <a:pt x="1008910" y="339204"/>
                </a:moveTo>
                <a:lnTo>
                  <a:pt x="987602" y="339204"/>
                </a:lnTo>
                <a:lnTo>
                  <a:pt x="986104" y="338404"/>
                </a:lnTo>
                <a:lnTo>
                  <a:pt x="1007802" y="338404"/>
                </a:lnTo>
                <a:lnTo>
                  <a:pt x="1008910" y="339204"/>
                </a:lnTo>
                <a:close/>
              </a:path>
              <a:path w="1991360" h="3287395">
                <a:moveTo>
                  <a:pt x="1665910" y="829520"/>
                </a:moveTo>
                <a:lnTo>
                  <a:pt x="986790" y="338900"/>
                </a:lnTo>
                <a:lnTo>
                  <a:pt x="987602" y="339204"/>
                </a:lnTo>
                <a:lnTo>
                  <a:pt x="1008910" y="339204"/>
                </a:lnTo>
                <a:lnTo>
                  <a:pt x="1674837" y="820305"/>
                </a:lnTo>
                <a:lnTo>
                  <a:pt x="1676133" y="821550"/>
                </a:lnTo>
                <a:lnTo>
                  <a:pt x="1677022" y="823099"/>
                </a:lnTo>
                <a:lnTo>
                  <a:pt x="1678897" y="827798"/>
                </a:lnTo>
                <a:lnTo>
                  <a:pt x="1665224" y="827798"/>
                </a:lnTo>
                <a:lnTo>
                  <a:pt x="1665910" y="829520"/>
                </a:lnTo>
                <a:close/>
              </a:path>
              <a:path w="1991360" h="3287395">
                <a:moveTo>
                  <a:pt x="1667395" y="830592"/>
                </a:moveTo>
                <a:lnTo>
                  <a:pt x="1665910" y="829520"/>
                </a:lnTo>
                <a:lnTo>
                  <a:pt x="1665224" y="827798"/>
                </a:lnTo>
                <a:lnTo>
                  <a:pt x="1667395" y="830592"/>
                </a:lnTo>
                <a:close/>
              </a:path>
              <a:path w="1991360" h="3287395">
                <a:moveTo>
                  <a:pt x="1680012" y="830592"/>
                </a:moveTo>
                <a:lnTo>
                  <a:pt x="1667395" y="830592"/>
                </a:lnTo>
                <a:lnTo>
                  <a:pt x="1665224" y="827798"/>
                </a:lnTo>
                <a:lnTo>
                  <a:pt x="1678897" y="827798"/>
                </a:lnTo>
                <a:lnTo>
                  <a:pt x="1680012" y="830592"/>
                </a:lnTo>
                <a:close/>
              </a:path>
              <a:path w="1991360" h="3287395">
                <a:moveTo>
                  <a:pt x="1978171" y="1611980"/>
                </a:moveTo>
                <a:lnTo>
                  <a:pt x="1665910" y="829520"/>
                </a:lnTo>
                <a:lnTo>
                  <a:pt x="1667395" y="830592"/>
                </a:lnTo>
                <a:lnTo>
                  <a:pt x="1680012" y="830592"/>
                </a:lnTo>
                <a:lnTo>
                  <a:pt x="1990458" y="1608493"/>
                </a:lnTo>
                <a:lnTo>
                  <a:pt x="1990813" y="1609750"/>
                </a:lnTo>
                <a:lnTo>
                  <a:pt x="1990874" y="1610638"/>
                </a:lnTo>
                <a:lnTo>
                  <a:pt x="1978215" y="1610638"/>
                </a:lnTo>
                <a:lnTo>
                  <a:pt x="1978171" y="1611980"/>
                </a:lnTo>
                <a:close/>
              </a:path>
              <a:path w="1991360" h="3287395">
                <a:moveTo>
                  <a:pt x="1978660" y="1613204"/>
                </a:moveTo>
                <a:lnTo>
                  <a:pt x="1978171" y="1611980"/>
                </a:lnTo>
                <a:lnTo>
                  <a:pt x="1978215" y="1610638"/>
                </a:lnTo>
                <a:lnTo>
                  <a:pt x="1978660" y="1613204"/>
                </a:lnTo>
                <a:close/>
              </a:path>
              <a:path w="1991360" h="3287395">
                <a:moveTo>
                  <a:pt x="1990832" y="1613204"/>
                </a:moveTo>
                <a:lnTo>
                  <a:pt x="1978660" y="1613204"/>
                </a:lnTo>
                <a:lnTo>
                  <a:pt x="1978215" y="1610638"/>
                </a:lnTo>
                <a:lnTo>
                  <a:pt x="1990874" y="1610638"/>
                </a:lnTo>
                <a:lnTo>
                  <a:pt x="1990832" y="1613204"/>
                </a:lnTo>
                <a:close/>
              </a:path>
              <a:path w="1991360" h="3287395">
                <a:moveTo>
                  <a:pt x="1965034" y="2396299"/>
                </a:moveTo>
                <a:lnTo>
                  <a:pt x="1952320" y="2396299"/>
                </a:lnTo>
                <a:lnTo>
                  <a:pt x="1952967" y="2393696"/>
                </a:lnTo>
                <a:lnTo>
                  <a:pt x="1952406" y="2393696"/>
                </a:lnTo>
                <a:lnTo>
                  <a:pt x="1978171" y="1611980"/>
                </a:lnTo>
                <a:lnTo>
                  <a:pt x="1978660" y="1613204"/>
                </a:lnTo>
                <a:lnTo>
                  <a:pt x="1990832" y="1613204"/>
                </a:lnTo>
                <a:lnTo>
                  <a:pt x="1965119" y="2393696"/>
                </a:lnTo>
                <a:lnTo>
                  <a:pt x="1952967" y="2393696"/>
                </a:lnTo>
                <a:lnTo>
                  <a:pt x="1952365" y="2394915"/>
                </a:lnTo>
                <a:lnTo>
                  <a:pt x="1965079" y="2394915"/>
                </a:lnTo>
                <a:lnTo>
                  <a:pt x="1965034" y="2396299"/>
                </a:lnTo>
                <a:close/>
              </a:path>
              <a:path w="1991360" h="3287395">
                <a:moveTo>
                  <a:pt x="1952320" y="2396299"/>
                </a:moveTo>
                <a:lnTo>
                  <a:pt x="1952365" y="2394915"/>
                </a:lnTo>
                <a:lnTo>
                  <a:pt x="1952967" y="2393696"/>
                </a:lnTo>
                <a:lnTo>
                  <a:pt x="1952320" y="2396299"/>
                </a:lnTo>
                <a:close/>
              </a:path>
              <a:path w="1991360" h="3287395">
                <a:moveTo>
                  <a:pt x="1738832" y="2827400"/>
                </a:moveTo>
                <a:lnTo>
                  <a:pt x="1952365" y="2394915"/>
                </a:lnTo>
                <a:lnTo>
                  <a:pt x="1952320" y="2396299"/>
                </a:lnTo>
                <a:lnTo>
                  <a:pt x="1965034" y="2396299"/>
                </a:lnTo>
                <a:lnTo>
                  <a:pt x="1965020" y="2396718"/>
                </a:lnTo>
                <a:lnTo>
                  <a:pt x="1964829" y="2398052"/>
                </a:lnTo>
                <a:lnTo>
                  <a:pt x="1964359" y="2399309"/>
                </a:lnTo>
                <a:lnTo>
                  <a:pt x="1753447" y="2826486"/>
                </a:lnTo>
                <a:lnTo>
                  <a:pt x="1741055" y="2826486"/>
                </a:lnTo>
                <a:lnTo>
                  <a:pt x="1738832" y="2827400"/>
                </a:lnTo>
                <a:close/>
              </a:path>
              <a:path w="1991360" h="3287395">
                <a:moveTo>
                  <a:pt x="1737766" y="2829559"/>
                </a:moveTo>
                <a:lnTo>
                  <a:pt x="1738832" y="2827400"/>
                </a:lnTo>
                <a:lnTo>
                  <a:pt x="1741055" y="2826486"/>
                </a:lnTo>
                <a:lnTo>
                  <a:pt x="1737766" y="2829559"/>
                </a:lnTo>
                <a:close/>
              </a:path>
              <a:path w="1991360" h="3287395">
                <a:moveTo>
                  <a:pt x="1751929" y="2829559"/>
                </a:moveTo>
                <a:lnTo>
                  <a:pt x="1737766" y="2829559"/>
                </a:lnTo>
                <a:lnTo>
                  <a:pt x="1741055" y="2826486"/>
                </a:lnTo>
                <a:lnTo>
                  <a:pt x="1753447" y="2826486"/>
                </a:lnTo>
                <a:lnTo>
                  <a:pt x="1751929" y="2829559"/>
                </a:lnTo>
                <a:close/>
              </a:path>
              <a:path w="1991360" h="3287395">
                <a:moveTo>
                  <a:pt x="1151268" y="3068878"/>
                </a:moveTo>
                <a:lnTo>
                  <a:pt x="1738832" y="2827400"/>
                </a:lnTo>
                <a:lnTo>
                  <a:pt x="1737766" y="2829559"/>
                </a:lnTo>
                <a:lnTo>
                  <a:pt x="1751929" y="2829559"/>
                </a:lnTo>
                <a:lnTo>
                  <a:pt x="1184960" y="3068763"/>
                </a:lnTo>
                <a:lnTo>
                  <a:pt x="1151915" y="3068763"/>
                </a:lnTo>
                <a:lnTo>
                  <a:pt x="1151268" y="3068878"/>
                </a:lnTo>
                <a:close/>
              </a:path>
              <a:path w="1991360" h="3287395">
                <a:moveTo>
                  <a:pt x="1150620" y="3069145"/>
                </a:moveTo>
                <a:lnTo>
                  <a:pt x="1151268" y="3068878"/>
                </a:lnTo>
                <a:lnTo>
                  <a:pt x="1151915" y="3068763"/>
                </a:lnTo>
                <a:lnTo>
                  <a:pt x="1150620" y="3069145"/>
                </a:lnTo>
                <a:close/>
              </a:path>
              <a:path w="1991360" h="3287395">
                <a:moveTo>
                  <a:pt x="1184029" y="3069145"/>
                </a:moveTo>
                <a:lnTo>
                  <a:pt x="1150620" y="3069145"/>
                </a:lnTo>
                <a:lnTo>
                  <a:pt x="1151915" y="3068763"/>
                </a:lnTo>
                <a:lnTo>
                  <a:pt x="1184960" y="3068763"/>
                </a:lnTo>
                <a:lnTo>
                  <a:pt x="1184029" y="3069145"/>
                </a:lnTo>
                <a:close/>
              </a:path>
              <a:path w="1991360" h="3287395">
                <a:moveTo>
                  <a:pt x="2578" y="3287293"/>
                </a:moveTo>
                <a:lnTo>
                  <a:pt x="342" y="3274783"/>
                </a:lnTo>
                <a:lnTo>
                  <a:pt x="1151268" y="3068878"/>
                </a:lnTo>
                <a:lnTo>
                  <a:pt x="1150620" y="3069145"/>
                </a:lnTo>
                <a:lnTo>
                  <a:pt x="1184029" y="3069145"/>
                </a:lnTo>
                <a:lnTo>
                  <a:pt x="1155446" y="3080893"/>
                </a:lnTo>
                <a:lnTo>
                  <a:pt x="1154150" y="3081260"/>
                </a:lnTo>
                <a:lnTo>
                  <a:pt x="2578" y="3287293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88371" y="4934534"/>
            <a:ext cx="92710" cy="185420"/>
          </a:xfrm>
          <a:custGeom>
            <a:avLst/>
            <a:gdLst/>
            <a:ahLst/>
            <a:cxnLst/>
            <a:rect l="l" t="t" r="r" b="b"/>
            <a:pathLst>
              <a:path w="92710" h="185420">
                <a:moveTo>
                  <a:pt x="92481" y="184962"/>
                </a:moveTo>
                <a:lnTo>
                  <a:pt x="0" y="92481"/>
                </a:lnTo>
                <a:lnTo>
                  <a:pt x="92481" y="0"/>
                </a:lnTo>
                <a:lnTo>
                  <a:pt x="92481" y="184962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94492" y="6614439"/>
            <a:ext cx="92710" cy="185420"/>
          </a:xfrm>
          <a:custGeom>
            <a:avLst/>
            <a:gdLst/>
            <a:ahLst/>
            <a:cxnLst/>
            <a:rect l="l" t="t" r="r" b="b"/>
            <a:pathLst>
              <a:path w="92710" h="185420">
                <a:moveTo>
                  <a:pt x="92481" y="184950"/>
                </a:moveTo>
                <a:lnTo>
                  <a:pt x="0" y="92481"/>
                </a:lnTo>
                <a:lnTo>
                  <a:pt x="92481" y="0"/>
                </a:lnTo>
                <a:lnTo>
                  <a:pt x="92481" y="184950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94894" y="6595935"/>
            <a:ext cx="415925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0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550" spc="-10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5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S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2908" y="9913860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59198" y="10056428"/>
            <a:ext cx="2308860" cy="2686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13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200" spc="-15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14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PROJECTINTRODUCTION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1408" y="6405777"/>
            <a:ext cx="848994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830">
              <a:lnSpc>
                <a:spcPct val="100000"/>
              </a:lnSpc>
              <a:spcBef>
                <a:spcPts val="95"/>
              </a:spcBef>
            </a:pPr>
            <a:r>
              <a:rPr sz="190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Digital  </a:t>
            </a:r>
            <a:r>
              <a:rPr sz="19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Asset</a:t>
            </a:r>
            <a:r>
              <a:rPr sz="1900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31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1080" y="613061"/>
            <a:ext cx="6243955" cy="898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6210">
              <a:lnSpc>
                <a:spcPts val="1685"/>
              </a:lnSpc>
              <a:spcBef>
                <a:spcPts val="95"/>
              </a:spcBef>
            </a:pPr>
            <a:r>
              <a:rPr sz="1600" spc="8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empowering multiple</a:t>
            </a:r>
            <a:r>
              <a:rPr sz="1600" spc="3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industri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76200">
              <a:lnSpc>
                <a:spcPts val="1685"/>
              </a:lnSpc>
            </a:pPr>
            <a:r>
              <a:rPr sz="1600" spc="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2.4 </a:t>
            </a:r>
            <a:r>
              <a:rPr sz="1600" spc="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One-stop</a:t>
            </a:r>
            <a:r>
              <a:rPr sz="1600" spc="40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30" baseline="-2800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es</a:t>
            </a:r>
            <a:endParaRPr sz="2400" baseline="-28000">
              <a:latin typeface="Arial" panose="020B0604020202020204"/>
              <a:cs typeface="Arial" panose="020B0604020202020204"/>
            </a:endParaRPr>
          </a:p>
          <a:p>
            <a:pPr marL="76200" marR="30480">
              <a:lnSpc>
                <a:spcPct val="156000"/>
              </a:lnSpc>
              <a:spcBef>
                <a:spcPts val="1240"/>
              </a:spcBef>
            </a:pP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decentralized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technical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mechanism, blockchain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wide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range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application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scenarios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potential.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Since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plosive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growth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2017,</a:t>
            </a:r>
            <a:r>
              <a:rPr sz="1600" spc="-1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although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entered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stable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period,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still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pain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points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conceptual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confusion,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nical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performance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constraints,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constraints,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construction.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order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break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industry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barriers,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actual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business scenarios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faster,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build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decentralized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76200" marR="32385">
              <a:lnSpc>
                <a:spcPct val="156000"/>
              </a:lnSpc>
            </a:pP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core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underlying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technol- 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ogy,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 B V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breaks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three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major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technical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bottlenecks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stand-alone computing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serial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processing,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integrates </a:t>
            </a:r>
            <a:r>
              <a:rPr sz="1600" spc="-1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ABC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IoT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capabilities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covering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technical framework,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ecological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struction.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commercialization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solutions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practiced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9535" marR="43815">
              <a:lnSpc>
                <a:spcPct val="156000"/>
              </a:lnSpc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breaking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technical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bottleneck, </a:t>
            </a:r>
            <a:r>
              <a:rPr sz="1400" b="1" spc="-1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C </a:t>
            </a:r>
            <a:r>
              <a:rPr sz="1400" b="1" spc="-8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B </a:t>
            </a:r>
            <a:r>
              <a:rPr sz="1400" b="1" spc="-6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V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positioned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one-stop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empowerment 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center,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providing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out-of-the-box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capabilities.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present,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-1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C </a:t>
            </a:r>
            <a:r>
              <a:rPr sz="1300" b="1" spc="-8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B</a:t>
            </a:r>
            <a:r>
              <a:rPr sz="1300" b="1" spc="-2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300" b="1" spc="-5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V</a:t>
            </a:r>
            <a:r>
              <a:rPr sz="1300" b="1" spc="-2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built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ser- 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vice system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integrates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underlying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frame-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work,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intermediate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layer,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upper-layer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solutions.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2908" y="9913860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9198" y="10056428"/>
            <a:ext cx="2308860" cy="2686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13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200" spc="-15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14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PROJECTINTRODUCTION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0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593" y="560895"/>
            <a:ext cx="6122035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2205355">
              <a:lnSpc>
                <a:spcPct val="117000"/>
              </a:lnSpc>
              <a:spcBef>
                <a:spcPts val="100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AI+blockchain,</a:t>
            </a:r>
            <a:r>
              <a:rPr sz="1600" spc="-1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IoT+ 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3000"/>
              </a:lnSpc>
              <a:spcBef>
                <a:spcPts val="125"/>
              </a:spcBef>
            </a:pP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technological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innovations,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integrates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super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chain,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Ethereum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Fabric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core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framework.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middle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privatization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deploy-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ment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super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Diversiﬁed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forms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hosting,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output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one-stop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solutions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vertical  industries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such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ﬁnance, Internet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Things,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medical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treatment,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gaming.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1695" y="4172724"/>
            <a:ext cx="829944" cy="829944"/>
          </a:xfrm>
          <a:custGeom>
            <a:avLst/>
            <a:gdLst/>
            <a:ahLst/>
            <a:cxnLst/>
            <a:rect l="l" t="t" r="r" b="b"/>
            <a:pathLst>
              <a:path w="829944" h="829945">
                <a:moveTo>
                  <a:pt x="414921" y="829843"/>
                </a:moveTo>
                <a:lnTo>
                  <a:pt x="366534" y="827062"/>
                </a:lnTo>
                <a:lnTo>
                  <a:pt x="319786" y="818896"/>
                </a:lnTo>
                <a:lnTo>
                  <a:pt x="274980" y="805662"/>
                </a:lnTo>
                <a:lnTo>
                  <a:pt x="232448" y="787679"/>
                </a:lnTo>
                <a:lnTo>
                  <a:pt x="192481" y="765251"/>
                </a:lnTo>
                <a:lnTo>
                  <a:pt x="155409" y="738695"/>
                </a:lnTo>
                <a:lnTo>
                  <a:pt x="121526" y="708317"/>
                </a:lnTo>
                <a:lnTo>
                  <a:pt x="91147" y="674446"/>
                </a:lnTo>
                <a:lnTo>
                  <a:pt x="64604" y="637362"/>
                </a:lnTo>
                <a:lnTo>
                  <a:pt x="42176" y="597395"/>
                </a:lnTo>
                <a:lnTo>
                  <a:pt x="24193" y="554863"/>
                </a:lnTo>
                <a:lnTo>
                  <a:pt x="10960" y="510070"/>
                </a:lnTo>
                <a:lnTo>
                  <a:pt x="2793" y="463321"/>
                </a:lnTo>
                <a:lnTo>
                  <a:pt x="0" y="414921"/>
                </a:lnTo>
                <a:lnTo>
                  <a:pt x="2793" y="366534"/>
                </a:lnTo>
                <a:lnTo>
                  <a:pt x="10960" y="319786"/>
                </a:lnTo>
                <a:lnTo>
                  <a:pt x="24193" y="274993"/>
                </a:lnTo>
                <a:lnTo>
                  <a:pt x="42176" y="232448"/>
                </a:lnTo>
                <a:lnTo>
                  <a:pt x="64604" y="192493"/>
                </a:lnTo>
                <a:lnTo>
                  <a:pt x="91147" y="155409"/>
                </a:lnTo>
                <a:lnTo>
                  <a:pt x="121526" y="121526"/>
                </a:lnTo>
                <a:lnTo>
                  <a:pt x="155409" y="91160"/>
                </a:lnTo>
                <a:lnTo>
                  <a:pt x="192481" y="64604"/>
                </a:lnTo>
                <a:lnTo>
                  <a:pt x="232448" y="42176"/>
                </a:lnTo>
                <a:lnTo>
                  <a:pt x="274980" y="24193"/>
                </a:lnTo>
                <a:lnTo>
                  <a:pt x="319786" y="10960"/>
                </a:lnTo>
                <a:lnTo>
                  <a:pt x="366534" y="2794"/>
                </a:lnTo>
                <a:lnTo>
                  <a:pt x="414921" y="0"/>
                </a:lnTo>
                <a:lnTo>
                  <a:pt x="463308" y="2794"/>
                </a:lnTo>
                <a:lnTo>
                  <a:pt x="510057" y="10960"/>
                </a:lnTo>
                <a:lnTo>
                  <a:pt x="554863" y="24193"/>
                </a:lnTo>
                <a:lnTo>
                  <a:pt x="597395" y="42176"/>
                </a:lnTo>
                <a:lnTo>
                  <a:pt x="637362" y="64604"/>
                </a:lnTo>
                <a:lnTo>
                  <a:pt x="674433" y="91160"/>
                </a:lnTo>
                <a:lnTo>
                  <a:pt x="708317" y="121526"/>
                </a:lnTo>
                <a:lnTo>
                  <a:pt x="738695" y="155409"/>
                </a:lnTo>
                <a:lnTo>
                  <a:pt x="765251" y="192493"/>
                </a:lnTo>
                <a:lnTo>
                  <a:pt x="787666" y="232448"/>
                </a:lnTo>
                <a:lnTo>
                  <a:pt x="805649" y="274993"/>
                </a:lnTo>
                <a:lnTo>
                  <a:pt x="818883" y="319786"/>
                </a:lnTo>
                <a:lnTo>
                  <a:pt x="827049" y="366534"/>
                </a:lnTo>
                <a:lnTo>
                  <a:pt x="829843" y="414921"/>
                </a:lnTo>
                <a:lnTo>
                  <a:pt x="827049" y="463321"/>
                </a:lnTo>
                <a:lnTo>
                  <a:pt x="818883" y="510070"/>
                </a:lnTo>
                <a:lnTo>
                  <a:pt x="805649" y="554863"/>
                </a:lnTo>
                <a:lnTo>
                  <a:pt x="787666" y="597395"/>
                </a:lnTo>
                <a:lnTo>
                  <a:pt x="765251" y="637362"/>
                </a:lnTo>
                <a:lnTo>
                  <a:pt x="738695" y="674446"/>
                </a:lnTo>
                <a:lnTo>
                  <a:pt x="708317" y="708317"/>
                </a:lnTo>
                <a:lnTo>
                  <a:pt x="674433" y="738695"/>
                </a:lnTo>
                <a:lnTo>
                  <a:pt x="637362" y="765251"/>
                </a:lnTo>
                <a:lnTo>
                  <a:pt x="597395" y="787679"/>
                </a:lnTo>
                <a:lnTo>
                  <a:pt x="554863" y="805662"/>
                </a:lnTo>
                <a:lnTo>
                  <a:pt x="510057" y="818896"/>
                </a:lnTo>
                <a:lnTo>
                  <a:pt x="463308" y="827062"/>
                </a:lnTo>
                <a:lnTo>
                  <a:pt x="414921" y="829843"/>
                </a:lnTo>
                <a:close/>
              </a:path>
            </a:pathLst>
          </a:custGeom>
          <a:solidFill>
            <a:srgbClr val="18C9F8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9823" y="5018595"/>
            <a:ext cx="1552575" cy="43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1810" marR="5080" indent="-499110">
              <a:lnSpc>
                <a:spcPct val="111000"/>
              </a:lnSpc>
              <a:spcBef>
                <a:spcPts val="100"/>
              </a:spcBef>
            </a:pPr>
            <a:r>
              <a:rPr sz="1200" spc="3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Hazardous</a:t>
            </a:r>
            <a:r>
              <a:rPr sz="1200" spc="-114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chemicals  logistics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1695" y="5599734"/>
            <a:ext cx="829944" cy="829944"/>
          </a:xfrm>
          <a:custGeom>
            <a:avLst/>
            <a:gdLst/>
            <a:ahLst/>
            <a:cxnLst/>
            <a:rect l="l" t="t" r="r" b="b"/>
            <a:pathLst>
              <a:path w="829944" h="829945">
                <a:moveTo>
                  <a:pt x="414921" y="829843"/>
                </a:moveTo>
                <a:lnTo>
                  <a:pt x="366534" y="827049"/>
                </a:lnTo>
                <a:lnTo>
                  <a:pt x="319786" y="818883"/>
                </a:lnTo>
                <a:lnTo>
                  <a:pt x="274980" y="805649"/>
                </a:lnTo>
                <a:lnTo>
                  <a:pt x="232448" y="787666"/>
                </a:lnTo>
                <a:lnTo>
                  <a:pt x="192481" y="765238"/>
                </a:lnTo>
                <a:lnTo>
                  <a:pt x="155409" y="738682"/>
                </a:lnTo>
                <a:lnTo>
                  <a:pt x="121526" y="708317"/>
                </a:lnTo>
                <a:lnTo>
                  <a:pt x="91147" y="674433"/>
                </a:lnTo>
                <a:lnTo>
                  <a:pt x="64604" y="637349"/>
                </a:lnTo>
                <a:lnTo>
                  <a:pt x="42176" y="597395"/>
                </a:lnTo>
                <a:lnTo>
                  <a:pt x="24193" y="554850"/>
                </a:lnTo>
                <a:lnTo>
                  <a:pt x="10960" y="510057"/>
                </a:lnTo>
                <a:lnTo>
                  <a:pt x="2793" y="463308"/>
                </a:lnTo>
                <a:lnTo>
                  <a:pt x="0" y="414921"/>
                </a:lnTo>
                <a:lnTo>
                  <a:pt x="2793" y="366534"/>
                </a:lnTo>
                <a:lnTo>
                  <a:pt x="10960" y="319773"/>
                </a:lnTo>
                <a:lnTo>
                  <a:pt x="24193" y="274980"/>
                </a:lnTo>
                <a:lnTo>
                  <a:pt x="42176" y="232448"/>
                </a:lnTo>
                <a:lnTo>
                  <a:pt x="64604" y="192481"/>
                </a:lnTo>
                <a:lnTo>
                  <a:pt x="91147" y="155409"/>
                </a:lnTo>
                <a:lnTo>
                  <a:pt x="121526" y="121526"/>
                </a:lnTo>
                <a:lnTo>
                  <a:pt x="155409" y="91147"/>
                </a:lnTo>
                <a:lnTo>
                  <a:pt x="192481" y="64592"/>
                </a:lnTo>
                <a:lnTo>
                  <a:pt x="232448" y="42164"/>
                </a:lnTo>
                <a:lnTo>
                  <a:pt x="274980" y="24180"/>
                </a:lnTo>
                <a:lnTo>
                  <a:pt x="319786" y="10960"/>
                </a:lnTo>
                <a:lnTo>
                  <a:pt x="366534" y="2794"/>
                </a:lnTo>
                <a:lnTo>
                  <a:pt x="414921" y="0"/>
                </a:lnTo>
                <a:lnTo>
                  <a:pt x="463308" y="2794"/>
                </a:lnTo>
                <a:lnTo>
                  <a:pt x="510057" y="10960"/>
                </a:lnTo>
                <a:lnTo>
                  <a:pt x="554863" y="24180"/>
                </a:lnTo>
                <a:lnTo>
                  <a:pt x="597395" y="42164"/>
                </a:lnTo>
                <a:lnTo>
                  <a:pt x="637362" y="64592"/>
                </a:lnTo>
                <a:lnTo>
                  <a:pt x="674433" y="91147"/>
                </a:lnTo>
                <a:lnTo>
                  <a:pt x="708317" y="121526"/>
                </a:lnTo>
                <a:lnTo>
                  <a:pt x="738695" y="155409"/>
                </a:lnTo>
                <a:lnTo>
                  <a:pt x="765251" y="192481"/>
                </a:lnTo>
                <a:lnTo>
                  <a:pt x="787666" y="232448"/>
                </a:lnTo>
                <a:lnTo>
                  <a:pt x="805649" y="274980"/>
                </a:lnTo>
                <a:lnTo>
                  <a:pt x="818883" y="319773"/>
                </a:lnTo>
                <a:lnTo>
                  <a:pt x="827049" y="366534"/>
                </a:lnTo>
                <a:lnTo>
                  <a:pt x="829843" y="414921"/>
                </a:lnTo>
                <a:lnTo>
                  <a:pt x="827049" y="463308"/>
                </a:lnTo>
                <a:lnTo>
                  <a:pt x="818883" y="510057"/>
                </a:lnTo>
                <a:lnTo>
                  <a:pt x="805649" y="554850"/>
                </a:lnTo>
                <a:lnTo>
                  <a:pt x="787666" y="597395"/>
                </a:lnTo>
                <a:lnTo>
                  <a:pt x="765251" y="637349"/>
                </a:lnTo>
                <a:lnTo>
                  <a:pt x="738695" y="674433"/>
                </a:lnTo>
                <a:lnTo>
                  <a:pt x="708317" y="708317"/>
                </a:lnTo>
                <a:lnTo>
                  <a:pt x="674433" y="738682"/>
                </a:lnTo>
                <a:lnTo>
                  <a:pt x="637362" y="765238"/>
                </a:lnTo>
                <a:lnTo>
                  <a:pt x="597395" y="787666"/>
                </a:lnTo>
                <a:lnTo>
                  <a:pt x="554863" y="805649"/>
                </a:lnTo>
                <a:lnTo>
                  <a:pt x="510057" y="818883"/>
                </a:lnTo>
                <a:lnTo>
                  <a:pt x="463308" y="827049"/>
                </a:lnTo>
                <a:lnTo>
                  <a:pt x="414921" y="829843"/>
                </a:lnTo>
                <a:close/>
              </a:path>
            </a:pathLst>
          </a:custGeom>
          <a:solidFill>
            <a:srgbClr val="18C9F8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0293" y="6440283"/>
            <a:ext cx="1548765" cy="43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marR="5080" indent="-518160">
              <a:lnSpc>
                <a:spcPct val="111000"/>
              </a:lnSpc>
              <a:spcBef>
                <a:spcPts val="100"/>
              </a:spcBef>
            </a:pPr>
            <a:r>
              <a:rPr sz="1200" spc="3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Financial</a:t>
            </a:r>
            <a:r>
              <a:rPr sz="1200" spc="-8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information  </a:t>
            </a:r>
            <a:r>
              <a:rPr sz="1200" spc="4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sharing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1695" y="7003478"/>
            <a:ext cx="829944" cy="829944"/>
          </a:xfrm>
          <a:custGeom>
            <a:avLst/>
            <a:gdLst/>
            <a:ahLst/>
            <a:cxnLst/>
            <a:rect l="l" t="t" r="r" b="b"/>
            <a:pathLst>
              <a:path w="829944" h="829945">
                <a:moveTo>
                  <a:pt x="414921" y="829844"/>
                </a:moveTo>
                <a:lnTo>
                  <a:pt x="366534" y="827049"/>
                </a:lnTo>
                <a:lnTo>
                  <a:pt x="319786" y="818884"/>
                </a:lnTo>
                <a:lnTo>
                  <a:pt x="274980" y="805649"/>
                </a:lnTo>
                <a:lnTo>
                  <a:pt x="232448" y="787666"/>
                </a:lnTo>
                <a:lnTo>
                  <a:pt x="192481" y="765251"/>
                </a:lnTo>
                <a:lnTo>
                  <a:pt x="155409" y="738695"/>
                </a:lnTo>
                <a:lnTo>
                  <a:pt x="121526" y="708317"/>
                </a:lnTo>
                <a:lnTo>
                  <a:pt x="91147" y="674433"/>
                </a:lnTo>
                <a:lnTo>
                  <a:pt x="64604" y="637360"/>
                </a:lnTo>
                <a:lnTo>
                  <a:pt x="42176" y="597396"/>
                </a:lnTo>
                <a:lnTo>
                  <a:pt x="24193" y="554862"/>
                </a:lnTo>
                <a:lnTo>
                  <a:pt x="10960" y="510057"/>
                </a:lnTo>
                <a:lnTo>
                  <a:pt x="2793" y="463308"/>
                </a:lnTo>
                <a:lnTo>
                  <a:pt x="0" y="414921"/>
                </a:lnTo>
                <a:lnTo>
                  <a:pt x="2793" y="366534"/>
                </a:lnTo>
                <a:lnTo>
                  <a:pt x="10960" y="319785"/>
                </a:lnTo>
                <a:lnTo>
                  <a:pt x="24193" y="274980"/>
                </a:lnTo>
                <a:lnTo>
                  <a:pt x="42176" y="232448"/>
                </a:lnTo>
                <a:lnTo>
                  <a:pt x="64604" y="192481"/>
                </a:lnTo>
                <a:lnTo>
                  <a:pt x="91147" y="155409"/>
                </a:lnTo>
                <a:lnTo>
                  <a:pt x="121526" y="121526"/>
                </a:lnTo>
                <a:lnTo>
                  <a:pt x="155409" y="91147"/>
                </a:lnTo>
                <a:lnTo>
                  <a:pt x="192481" y="64604"/>
                </a:lnTo>
                <a:lnTo>
                  <a:pt x="232448" y="42176"/>
                </a:lnTo>
                <a:lnTo>
                  <a:pt x="274980" y="24193"/>
                </a:lnTo>
                <a:lnTo>
                  <a:pt x="319786" y="10960"/>
                </a:lnTo>
                <a:lnTo>
                  <a:pt x="366534" y="2793"/>
                </a:lnTo>
                <a:lnTo>
                  <a:pt x="414921" y="0"/>
                </a:lnTo>
                <a:lnTo>
                  <a:pt x="463308" y="2793"/>
                </a:lnTo>
                <a:lnTo>
                  <a:pt x="510057" y="10960"/>
                </a:lnTo>
                <a:lnTo>
                  <a:pt x="554863" y="24193"/>
                </a:lnTo>
                <a:lnTo>
                  <a:pt x="597395" y="42176"/>
                </a:lnTo>
                <a:lnTo>
                  <a:pt x="637362" y="64604"/>
                </a:lnTo>
                <a:lnTo>
                  <a:pt x="674433" y="91147"/>
                </a:lnTo>
                <a:lnTo>
                  <a:pt x="708317" y="121526"/>
                </a:lnTo>
                <a:lnTo>
                  <a:pt x="738695" y="155409"/>
                </a:lnTo>
                <a:lnTo>
                  <a:pt x="765251" y="192481"/>
                </a:lnTo>
                <a:lnTo>
                  <a:pt x="787666" y="232448"/>
                </a:lnTo>
                <a:lnTo>
                  <a:pt x="805649" y="274980"/>
                </a:lnTo>
                <a:lnTo>
                  <a:pt x="818883" y="319785"/>
                </a:lnTo>
                <a:lnTo>
                  <a:pt x="827049" y="366534"/>
                </a:lnTo>
                <a:lnTo>
                  <a:pt x="829843" y="414921"/>
                </a:lnTo>
                <a:lnTo>
                  <a:pt x="827049" y="463308"/>
                </a:lnTo>
                <a:lnTo>
                  <a:pt x="818883" y="510057"/>
                </a:lnTo>
                <a:lnTo>
                  <a:pt x="805649" y="554862"/>
                </a:lnTo>
                <a:lnTo>
                  <a:pt x="787666" y="597396"/>
                </a:lnTo>
                <a:lnTo>
                  <a:pt x="765251" y="637360"/>
                </a:lnTo>
                <a:lnTo>
                  <a:pt x="738695" y="674433"/>
                </a:lnTo>
                <a:lnTo>
                  <a:pt x="708317" y="708317"/>
                </a:lnTo>
                <a:lnTo>
                  <a:pt x="674433" y="738695"/>
                </a:lnTo>
                <a:lnTo>
                  <a:pt x="637362" y="765251"/>
                </a:lnTo>
                <a:lnTo>
                  <a:pt x="597395" y="787666"/>
                </a:lnTo>
                <a:lnTo>
                  <a:pt x="554863" y="805649"/>
                </a:lnTo>
                <a:lnTo>
                  <a:pt x="510057" y="818884"/>
                </a:lnTo>
                <a:lnTo>
                  <a:pt x="463308" y="827049"/>
                </a:lnTo>
                <a:lnTo>
                  <a:pt x="414921" y="829844"/>
                </a:lnTo>
                <a:close/>
              </a:path>
            </a:pathLst>
          </a:custGeom>
          <a:solidFill>
            <a:srgbClr val="18C9F8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33425" y="7930985"/>
            <a:ext cx="1565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Medical </a:t>
            </a:r>
            <a:r>
              <a:rPr sz="1200" spc="2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00" spc="-10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Alliance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49968" y="4172724"/>
            <a:ext cx="829944" cy="829944"/>
          </a:xfrm>
          <a:custGeom>
            <a:avLst/>
            <a:gdLst/>
            <a:ahLst/>
            <a:cxnLst/>
            <a:rect l="l" t="t" r="r" b="b"/>
            <a:pathLst>
              <a:path w="829945" h="829945">
                <a:moveTo>
                  <a:pt x="414921" y="829843"/>
                </a:moveTo>
                <a:lnTo>
                  <a:pt x="366534" y="827062"/>
                </a:lnTo>
                <a:lnTo>
                  <a:pt x="319786" y="818896"/>
                </a:lnTo>
                <a:lnTo>
                  <a:pt x="274993" y="805662"/>
                </a:lnTo>
                <a:lnTo>
                  <a:pt x="232448" y="787679"/>
                </a:lnTo>
                <a:lnTo>
                  <a:pt x="192493" y="765251"/>
                </a:lnTo>
                <a:lnTo>
                  <a:pt x="155409" y="738695"/>
                </a:lnTo>
                <a:lnTo>
                  <a:pt x="121526" y="708317"/>
                </a:lnTo>
                <a:lnTo>
                  <a:pt x="91160" y="674446"/>
                </a:lnTo>
                <a:lnTo>
                  <a:pt x="64604" y="637362"/>
                </a:lnTo>
                <a:lnTo>
                  <a:pt x="42176" y="597395"/>
                </a:lnTo>
                <a:lnTo>
                  <a:pt x="24193" y="554863"/>
                </a:lnTo>
                <a:lnTo>
                  <a:pt x="10960" y="510070"/>
                </a:lnTo>
                <a:lnTo>
                  <a:pt x="2793" y="463321"/>
                </a:lnTo>
                <a:lnTo>
                  <a:pt x="0" y="414921"/>
                </a:lnTo>
                <a:lnTo>
                  <a:pt x="2793" y="366534"/>
                </a:lnTo>
                <a:lnTo>
                  <a:pt x="10960" y="319786"/>
                </a:lnTo>
                <a:lnTo>
                  <a:pt x="24193" y="274993"/>
                </a:lnTo>
                <a:lnTo>
                  <a:pt x="42176" y="232448"/>
                </a:lnTo>
                <a:lnTo>
                  <a:pt x="64604" y="192493"/>
                </a:lnTo>
                <a:lnTo>
                  <a:pt x="91160" y="155409"/>
                </a:lnTo>
                <a:lnTo>
                  <a:pt x="121526" y="121526"/>
                </a:lnTo>
                <a:lnTo>
                  <a:pt x="155409" y="91160"/>
                </a:lnTo>
                <a:lnTo>
                  <a:pt x="192493" y="64604"/>
                </a:lnTo>
                <a:lnTo>
                  <a:pt x="232448" y="42176"/>
                </a:lnTo>
                <a:lnTo>
                  <a:pt x="274993" y="24193"/>
                </a:lnTo>
                <a:lnTo>
                  <a:pt x="319786" y="10960"/>
                </a:lnTo>
                <a:lnTo>
                  <a:pt x="366534" y="2794"/>
                </a:lnTo>
                <a:lnTo>
                  <a:pt x="414921" y="0"/>
                </a:lnTo>
                <a:lnTo>
                  <a:pt x="463308" y="2794"/>
                </a:lnTo>
                <a:lnTo>
                  <a:pt x="510057" y="10960"/>
                </a:lnTo>
                <a:lnTo>
                  <a:pt x="554863" y="24193"/>
                </a:lnTo>
                <a:lnTo>
                  <a:pt x="597395" y="42176"/>
                </a:lnTo>
                <a:lnTo>
                  <a:pt x="637362" y="64604"/>
                </a:lnTo>
                <a:lnTo>
                  <a:pt x="674433" y="91160"/>
                </a:lnTo>
                <a:lnTo>
                  <a:pt x="708317" y="121526"/>
                </a:lnTo>
                <a:lnTo>
                  <a:pt x="738695" y="155409"/>
                </a:lnTo>
                <a:lnTo>
                  <a:pt x="765251" y="192493"/>
                </a:lnTo>
                <a:lnTo>
                  <a:pt x="787679" y="232448"/>
                </a:lnTo>
                <a:lnTo>
                  <a:pt x="805662" y="274993"/>
                </a:lnTo>
                <a:lnTo>
                  <a:pt x="818883" y="319786"/>
                </a:lnTo>
                <a:lnTo>
                  <a:pt x="827049" y="366534"/>
                </a:lnTo>
                <a:lnTo>
                  <a:pt x="829843" y="414921"/>
                </a:lnTo>
                <a:lnTo>
                  <a:pt x="827049" y="463321"/>
                </a:lnTo>
                <a:lnTo>
                  <a:pt x="818883" y="510070"/>
                </a:lnTo>
                <a:lnTo>
                  <a:pt x="805662" y="554863"/>
                </a:lnTo>
                <a:lnTo>
                  <a:pt x="787679" y="597395"/>
                </a:lnTo>
                <a:lnTo>
                  <a:pt x="765251" y="637362"/>
                </a:lnTo>
                <a:lnTo>
                  <a:pt x="738695" y="674446"/>
                </a:lnTo>
                <a:lnTo>
                  <a:pt x="708317" y="708317"/>
                </a:lnTo>
                <a:lnTo>
                  <a:pt x="674433" y="738695"/>
                </a:lnTo>
                <a:lnTo>
                  <a:pt x="637362" y="765251"/>
                </a:lnTo>
                <a:lnTo>
                  <a:pt x="597395" y="787679"/>
                </a:lnTo>
                <a:lnTo>
                  <a:pt x="554863" y="805662"/>
                </a:lnTo>
                <a:lnTo>
                  <a:pt x="510057" y="818896"/>
                </a:lnTo>
                <a:lnTo>
                  <a:pt x="463308" y="827062"/>
                </a:lnTo>
                <a:lnTo>
                  <a:pt x="414921" y="829843"/>
                </a:lnTo>
                <a:close/>
              </a:path>
            </a:pathLst>
          </a:custGeom>
          <a:solidFill>
            <a:srgbClr val="18C9F8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46425" y="5112943"/>
            <a:ext cx="1418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Asset</a:t>
            </a:r>
            <a:r>
              <a:rPr sz="1200" spc="-5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Securitization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49968" y="5599734"/>
            <a:ext cx="829944" cy="829944"/>
          </a:xfrm>
          <a:custGeom>
            <a:avLst/>
            <a:gdLst/>
            <a:ahLst/>
            <a:cxnLst/>
            <a:rect l="l" t="t" r="r" b="b"/>
            <a:pathLst>
              <a:path w="829945" h="829945">
                <a:moveTo>
                  <a:pt x="414921" y="829843"/>
                </a:moveTo>
                <a:lnTo>
                  <a:pt x="366534" y="827049"/>
                </a:lnTo>
                <a:lnTo>
                  <a:pt x="319786" y="818883"/>
                </a:lnTo>
                <a:lnTo>
                  <a:pt x="274993" y="805649"/>
                </a:lnTo>
                <a:lnTo>
                  <a:pt x="232448" y="787666"/>
                </a:lnTo>
                <a:lnTo>
                  <a:pt x="192493" y="765238"/>
                </a:lnTo>
                <a:lnTo>
                  <a:pt x="155409" y="738682"/>
                </a:lnTo>
                <a:lnTo>
                  <a:pt x="121526" y="708317"/>
                </a:lnTo>
                <a:lnTo>
                  <a:pt x="91160" y="674433"/>
                </a:lnTo>
                <a:lnTo>
                  <a:pt x="64604" y="637349"/>
                </a:lnTo>
                <a:lnTo>
                  <a:pt x="42176" y="597395"/>
                </a:lnTo>
                <a:lnTo>
                  <a:pt x="24193" y="554850"/>
                </a:lnTo>
                <a:lnTo>
                  <a:pt x="10960" y="510057"/>
                </a:lnTo>
                <a:lnTo>
                  <a:pt x="2793" y="463308"/>
                </a:lnTo>
                <a:lnTo>
                  <a:pt x="0" y="414921"/>
                </a:lnTo>
                <a:lnTo>
                  <a:pt x="2793" y="366534"/>
                </a:lnTo>
                <a:lnTo>
                  <a:pt x="10960" y="319773"/>
                </a:lnTo>
                <a:lnTo>
                  <a:pt x="24193" y="274980"/>
                </a:lnTo>
                <a:lnTo>
                  <a:pt x="42176" y="232448"/>
                </a:lnTo>
                <a:lnTo>
                  <a:pt x="64604" y="192481"/>
                </a:lnTo>
                <a:lnTo>
                  <a:pt x="91160" y="155409"/>
                </a:lnTo>
                <a:lnTo>
                  <a:pt x="121526" y="121526"/>
                </a:lnTo>
                <a:lnTo>
                  <a:pt x="155409" y="91147"/>
                </a:lnTo>
                <a:lnTo>
                  <a:pt x="192493" y="64592"/>
                </a:lnTo>
                <a:lnTo>
                  <a:pt x="232448" y="42164"/>
                </a:lnTo>
                <a:lnTo>
                  <a:pt x="274993" y="24180"/>
                </a:lnTo>
                <a:lnTo>
                  <a:pt x="319786" y="10960"/>
                </a:lnTo>
                <a:lnTo>
                  <a:pt x="366534" y="2794"/>
                </a:lnTo>
                <a:lnTo>
                  <a:pt x="414921" y="0"/>
                </a:lnTo>
                <a:lnTo>
                  <a:pt x="463308" y="2794"/>
                </a:lnTo>
                <a:lnTo>
                  <a:pt x="510057" y="10960"/>
                </a:lnTo>
                <a:lnTo>
                  <a:pt x="554863" y="24180"/>
                </a:lnTo>
                <a:lnTo>
                  <a:pt x="597395" y="42164"/>
                </a:lnTo>
                <a:lnTo>
                  <a:pt x="637362" y="64592"/>
                </a:lnTo>
                <a:lnTo>
                  <a:pt x="674433" y="91147"/>
                </a:lnTo>
                <a:lnTo>
                  <a:pt x="708317" y="121526"/>
                </a:lnTo>
                <a:lnTo>
                  <a:pt x="738695" y="155409"/>
                </a:lnTo>
                <a:lnTo>
                  <a:pt x="765251" y="192481"/>
                </a:lnTo>
                <a:lnTo>
                  <a:pt x="787679" y="232448"/>
                </a:lnTo>
                <a:lnTo>
                  <a:pt x="805662" y="274980"/>
                </a:lnTo>
                <a:lnTo>
                  <a:pt x="818883" y="319773"/>
                </a:lnTo>
                <a:lnTo>
                  <a:pt x="827049" y="366534"/>
                </a:lnTo>
                <a:lnTo>
                  <a:pt x="829843" y="414921"/>
                </a:lnTo>
                <a:lnTo>
                  <a:pt x="827049" y="463308"/>
                </a:lnTo>
                <a:lnTo>
                  <a:pt x="818883" y="510057"/>
                </a:lnTo>
                <a:lnTo>
                  <a:pt x="805662" y="554850"/>
                </a:lnTo>
                <a:lnTo>
                  <a:pt x="787679" y="597395"/>
                </a:lnTo>
                <a:lnTo>
                  <a:pt x="765251" y="637349"/>
                </a:lnTo>
                <a:lnTo>
                  <a:pt x="738695" y="674433"/>
                </a:lnTo>
                <a:lnTo>
                  <a:pt x="708317" y="708317"/>
                </a:lnTo>
                <a:lnTo>
                  <a:pt x="674433" y="738682"/>
                </a:lnTo>
                <a:lnTo>
                  <a:pt x="637362" y="765238"/>
                </a:lnTo>
                <a:lnTo>
                  <a:pt x="597395" y="787666"/>
                </a:lnTo>
                <a:lnTo>
                  <a:pt x="554863" y="805649"/>
                </a:lnTo>
                <a:lnTo>
                  <a:pt x="510057" y="818883"/>
                </a:lnTo>
                <a:lnTo>
                  <a:pt x="463308" y="827049"/>
                </a:lnTo>
                <a:lnTo>
                  <a:pt x="414921" y="829843"/>
                </a:lnTo>
                <a:close/>
              </a:path>
            </a:pathLst>
          </a:custGeom>
          <a:solidFill>
            <a:srgbClr val="18C9F8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965830" y="6527228"/>
            <a:ext cx="1179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200" spc="-9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collection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94452" y="4172724"/>
            <a:ext cx="829944" cy="829944"/>
          </a:xfrm>
          <a:custGeom>
            <a:avLst/>
            <a:gdLst/>
            <a:ahLst/>
            <a:cxnLst/>
            <a:rect l="l" t="t" r="r" b="b"/>
            <a:pathLst>
              <a:path w="829945" h="829945">
                <a:moveTo>
                  <a:pt x="414934" y="829843"/>
                </a:moveTo>
                <a:lnTo>
                  <a:pt x="366534" y="827062"/>
                </a:lnTo>
                <a:lnTo>
                  <a:pt x="319785" y="818896"/>
                </a:lnTo>
                <a:lnTo>
                  <a:pt x="274993" y="805662"/>
                </a:lnTo>
                <a:lnTo>
                  <a:pt x="232448" y="787679"/>
                </a:lnTo>
                <a:lnTo>
                  <a:pt x="192493" y="765251"/>
                </a:lnTo>
                <a:lnTo>
                  <a:pt x="155409" y="738695"/>
                </a:lnTo>
                <a:lnTo>
                  <a:pt x="121526" y="708317"/>
                </a:lnTo>
                <a:lnTo>
                  <a:pt x="91147" y="674446"/>
                </a:lnTo>
                <a:lnTo>
                  <a:pt x="64592" y="637362"/>
                </a:lnTo>
                <a:lnTo>
                  <a:pt x="42176" y="597395"/>
                </a:lnTo>
                <a:lnTo>
                  <a:pt x="24180" y="554863"/>
                </a:lnTo>
                <a:lnTo>
                  <a:pt x="10960" y="510070"/>
                </a:lnTo>
                <a:lnTo>
                  <a:pt x="2781" y="463321"/>
                </a:lnTo>
                <a:lnTo>
                  <a:pt x="0" y="414921"/>
                </a:lnTo>
                <a:lnTo>
                  <a:pt x="2781" y="366534"/>
                </a:lnTo>
                <a:lnTo>
                  <a:pt x="10960" y="319786"/>
                </a:lnTo>
                <a:lnTo>
                  <a:pt x="24180" y="274993"/>
                </a:lnTo>
                <a:lnTo>
                  <a:pt x="42176" y="232448"/>
                </a:lnTo>
                <a:lnTo>
                  <a:pt x="64592" y="192493"/>
                </a:lnTo>
                <a:lnTo>
                  <a:pt x="91147" y="155409"/>
                </a:lnTo>
                <a:lnTo>
                  <a:pt x="121526" y="121526"/>
                </a:lnTo>
                <a:lnTo>
                  <a:pt x="155409" y="91160"/>
                </a:lnTo>
                <a:lnTo>
                  <a:pt x="192493" y="64604"/>
                </a:lnTo>
                <a:lnTo>
                  <a:pt x="232448" y="42176"/>
                </a:lnTo>
                <a:lnTo>
                  <a:pt x="274993" y="24193"/>
                </a:lnTo>
                <a:lnTo>
                  <a:pt x="319785" y="10960"/>
                </a:lnTo>
                <a:lnTo>
                  <a:pt x="366534" y="2794"/>
                </a:lnTo>
                <a:lnTo>
                  <a:pt x="414934" y="0"/>
                </a:lnTo>
                <a:lnTo>
                  <a:pt x="463321" y="2794"/>
                </a:lnTo>
                <a:lnTo>
                  <a:pt x="510070" y="10960"/>
                </a:lnTo>
                <a:lnTo>
                  <a:pt x="554863" y="24193"/>
                </a:lnTo>
                <a:lnTo>
                  <a:pt x="597395" y="42176"/>
                </a:lnTo>
                <a:lnTo>
                  <a:pt x="637362" y="64604"/>
                </a:lnTo>
                <a:lnTo>
                  <a:pt x="674433" y="91160"/>
                </a:lnTo>
                <a:lnTo>
                  <a:pt x="708317" y="121526"/>
                </a:lnTo>
                <a:lnTo>
                  <a:pt x="738695" y="155409"/>
                </a:lnTo>
                <a:lnTo>
                  <a:pt x="765251" y="192493"/>
                </a:lnTo>
                <a:lnTo>
                  <a:pt x="787679" y="232448"/>
                </a:lnTo>
                <a:lnTo>
                  <a:pt x="805662" y="274993"/>
                </a:lnTo>
                <a:lnTo>
                  <a:pt x="818895" y="319786"/>
                </a:lnTo>
                <a:lnTo>
                  <a:pt x="827062" y="366534"/>
                </a:lnTo>
                <a:lnTo>
                  <a:pt x="829856" y="414921"/>
                </a:lnTo>
                <a:lnTo>
                  <a:pt x="827062" y="463321"/>
                </a:lnTo>
                <a:lnTo>
                  <a:pt x="818895" y="510070"/>
                </a:lnTo>
                <a:lnTo>
                  <a:pt x="805662" y="554863"/>
                </a:lnTo>
                <a:lnTo>
                  <a:pt x="787679" y="597395"/>
                </a:lnTo>
                <a:lnTo>
                  <a:pt x="765251" y="637362"/>
                </a:lnTo>
                <a:lnTo>
                  <a:pt x="738695" y="674446"/>
                </a:lnTo>
                <a:lnTo>
                  <a:pt x="708317" y="708317"/>
                </a:lnTo>
                <a:lnTo>
                  <a:pt x="674433" y="738695"/>
                </a:lnTo>
                <a:lnTo>
                  <a:pt x="637362" y="765251"/>
                </a:lnTo>
                <a:lnTo>
                  <a:pt x="597395" y="787679"/>
                </a:lnTo>
                <a:lnTo>
                  <a:pt x="554863" y="805662"/>
                </a:lnTo>
                <a:lnTo>
                  <a:pt x="510070" y="818896"/>
                </a:lnTo>
                <a:lnTo>
                  <a:pt x="463321" y="827062"/>
                </a:lnTo>
                <a:lnTo>
                  <a:pt x="414934" y="829843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076723" y="5112943"/>
            <a:ext cx="1243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200" spc="-10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game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94452" y="5599734"/>
            <a:ext cx="829944" cy="829944"/>
          </a:xfrm>
          <a:custGeom>
            <a:avLst/>
            <a:gdLst/>
            <a:ahLst/>
            <a:cxnLst/>
            <a:rect l="l" t="t" r="r" b="b"/>
            <a:pathLst>
              <a:path w="829945" h="829945">
                <a:moveTo>
                  <a:pt x="414934" y="829843"/>
                </a:moveTo>
                <a:lnTo>
                  <a:pt x="366534" y="827049"/>
                </a:lnTo>
                <a:lnTo>
                  <a:pt x="319785" y="818883"/>
                </a:lnTo>
                <a:lnTo>
                  <a:pt x="274993" y="805649"/>
                </a:lnTo>
                <a:lnTo>
                  <a:pt x="232448" y="787666"/>
                </a:lnTo>
                <a:lnTo>
                  <a:pt x="192493" y="765238"/>
                </a:lnTo>
                <a:lnTo>
                  <a:pt x="155409" y="738682"/>
                </a:lnTo>
                <a:lnTo>
                  <a:pt x="121526" y="708317"/>
                </a:lnTo>
                <a:lnTo>
                  <a:pt x="91147" y="674433"/>
                </a:lnTo>
                <a:lnTo>
                  <a:pt x="64592" y="637349"/>
                </a:lnTo>
                <a:lnTo>
                  <a:pt x="42176" y="597395"/>
                </a:lnTo>
                <a:lnTo>
                  <a:pt x="24180" y="554850"/>
                </a:lnTo>
                <a:lnTo>
                  <a:pt x="10960" y="510057"/>
                </a:lnTo>
                <a:lnTo>
                  <a:pt x="2781" y="463308"/>
                </a:lnTo>
                <a:lnTo>
                  <a:pt x="0" y="414921"/>
                </a:lnTo>
                <a:lnTo>
                  <a:pt x="2781" y="366534"/>
                </a:lnTo>
                <a:lnTo>
                  <a:pt x="10960" y="319773"/>
                </a:lnTo>
                <a:lnTo>
                  <a:pt x="24180" y="274980"/>
                </a:lnTo>
                <a:lnTo>
                  <a:pt x="42176" y="232448"/>
                </a:lnTo>
                <a:lnTo>
                  <a:pt x="64592" y="192481"/>
                </a:lnTo>
                <a:lnTo>
                  <a:pt x="91147" y="155409"/>
                </a:lnTo>
                <a:lnTo>
                  <a:pt x="121526" y="121526"/>
                </a:lnTo>
                <a:lnTo>
                  <a:pt x="155409" y="91147"/>
                </a:lnTo>
                <a:lnTo>
                  <a:pt x="192493" y="64592"/>
                </a:lnTo>
                <a:lnTo>
                  <a:pt x="232448" y="42164"/>
                </a:lnTo>
                <a:lnTo>
                  <a:pt x="274993" y="24180"/>
                </a:lnTo>
                <a:lnTo>
                  <a:pt x="319785" y="10960"/>
                </a:lnTo>
                <a:lnTo>
                  <a:pt x="366534" y="2794"/>
                </a:lnTo>
                <a:lnTo>
                  <a:pt x="414934" y="0"/>
                </a:lnTo>
                <a:lnTo>
                  <a:pt x="463321" y="2794"/>
                </a:lnTo>
                <a:lnTo>
                  <a:pt x="510070" y="10960"/>
                </a:lnTo>
                <a:lnTo>
                  <a:pt x="554863" y="24180"/>
                </a:lnTo>
                <a:lnTo>
                  <a:pt x="597395" y="42164"/>
                </a:lnTo>
                <a:lnTo>
                  <a:pt x="637362" y="64592"/>
                </a:lnTo>
                <a:lnTo>
                  <a:pt x="674433" y="91147"/>
                </a:lnTo>
                <a:lnTo>
                  <a:pt x="708317" y="121526"/>
                </a:lnTo>
                <a:lnTo>
                  <a:pt x="738695" y="155409"/>
                </a:lnTo>
                <a:lnTo>
                  <a:pt x="765251" y="192481"/>
                </a:lnTo>
                <a:lnTo>
                  <a:pt x="787679" y="232448"/>
                </a:lnTo>
                <a:lnTo>
                  <a:pt x="805662" y="274980"/>
                </a:lnTo>
                <a:lnTo>
                  <a:pt x="818895" y="319773"/>
                </a:lnTo>
                <a:lnTo>
                  <a:pt x="827062" y="366534"/>
                </a:lnTo>
                <a:lnTo>
                  <a:pt x="829856" y="414921"/>
                </a:lnTo>
                <a:lnTo>
                  <a:pt x="827062" y="463308"/>
                </a:lnTo>
                <a:lnTo>
                  <a:pt x="818895" y="510057"/>
                </a:lnTo>
                <a:lnTo>
                  <a:pt x="805662" y="554850"/>
                </a:lnTo>
                <a:lnTo>
                  <a:pt x="787679" y="597395"/>
                </a:lnTo>
                <a:lnTo>
                  <a:pt x="765251" y="637349"/>
                </a:lnTo>
                <a:lnTo>
                  <a:pt x="738695" y="674433"/>
                </a:lnTo>
                <a:lnTo>
                  <a:pt x="708317" y="708317"/>
                </a:lnTo>
                <a:lnTo>
                  <a:pt x="674433" y="738682"/>
                </a:lnTo>
                <a:lnTo>
                  <a:pt x="637362" y="765238"/>
                </a:lnTo>
                <a:lnTo>
                  <a:pt x="597395" y="787666"/>
                </a:lnTo>
                <a:lnTo>
                  <a:pt x="554863" y="805649"/>
                </a:lnTo>
                <a:lnTo>
                  <a:pt x="510070" y="818883"/>
                </a:lnTo>
                <a:lnTo>
                  <a:pt x="463321" y="827049"/>
                </a:lnTo>
                <a:lnTo>
                  <a:pt x="414934" y="829843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460656" y="6499923"/>
            <a:ext cx="4914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Othe</a:t>
            </a:r>
            <a:r>
              <a:rPr sz="140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r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38363" y="4581918"/>
            <a:ext cx="738505" cy="2842260"/>
          </a:xfrm>
          <a:custGeom>
            <a:avLst/>
            <a:gdLst/>
            <a:ahLst/>
            <a:cxnLst/>
            <a:rect l="l" t="t" r="r" b="b"/>
            <a:pathLst>
              <a:path w="738505" h="2842259">
                <a:moveTo>
                  <a:pt x="414272" y="209177"/>
                </a:moveTo>
                <a:lnTo>
                  <a:pt x="444" y="11468"/>
                </a:lnTo>
                <a:lnTo>
                  <a:pt x="5918" y="0"/>
                </a:lnTo>
                <a:lnTo>
                  <a:pt x="420712" y="198183"/>
                </a:lnTo>
                <a:lnTo>
                  <a:pt x="421640" y="198716"/>
                </a:lnTo>
                <a:lnTo>
                  <a:pt x="422452" y="199415"/>
                </a:lnTo>
                <a:lnTo>
                  <a:pt x="431483" y="208406"/>
                </a:lnTo>
                <a:lnTo>
                  <a:pt x="413499" y="208406"/>
                </a:lnTo>
                <a:lnTo>
                  <a:pt x="414272" y="209177"/>
                </a:lnTo>
                <a:close/>
              </a:path>
              <a:path w="738505" h="2842259">
                <a:moveTo>
                  <a:pt x="415239" y="209638"/>
                </a:moveTo>
                <a:lnTo>
                  <a:pt x="414272" y="209177"/>
                </a:lnTo>
                <a:lnTo>
                  <a:pt x="413499" y="208406"/>
                </a:lnTo>
                <a:lnTo>
                  <a:pt x="415239" y="209638"/>
                </a:lnTo>
                <a:close/>
              </a:path>
              <a:path w="738505" h="2842259">
                <a:moveTo>
                  <a:pt x="432720" y="209638"/>
                </a:moveTo>
                <a:lnTo>
                  <a:pt x="415239" y="209638"/>
                </a:lnTo>
                <a:lnTo>
                  <a:pt x="413499" y="208406"/>
                </a:lnTo>
                <a:lnTo>
                  <a:pt x="431483" y="208406"/>
                </a:lnTo>
                <a:lnTo>
                  <a:pt x="432720" y="209638"/>
                </a:lnTo>
                <a:close/>
              </a:path>
              <a:path w="738505" h="2842259">
                <a:moveTo>
                  <a:pt x="626391" y="420402"/>
                </a:moveTo>
                <a:lnTo>
                  <a:pt x="414272" y="209177"/>
                </a:lnTo>
                <a:lnTo>
                  <a:pt x="415239" y="209638"/>
                </a:lnTo>
                <a:lnTo>
                  <a:pt x="432720" y="209638"/>
                </a:lnTo>
                <a:lnTo>
                  <a:pt x="636663" y="412699"/>
                </a:lnTo>
                <a:lnTo>
                  <a:pt x="637730" y="414121"/>
                </a:lnTo>
                <a:lnTo>
                  <a:pt x="638365" y="415798"/>
                </a:lnTo>
                <a:lnTo>
                  <a:pt x="639002" y="418604"/>
                </a:lnTo>
                <a:lnTo>
                  <a:pt x="625982" y="418604"/>
                </a:lnTo>
                <a:lnTo>
                  <a:pt x="626391" y="420402"/>
                </a:lnTo>
                <a:close/>
              </a:path>
              <a:path w="738505" h="2842259">
                <a:moveTo>
                  <a:pt x="627697" y="421703"/>
                </a:moveTo>
                <a:lnTo>
                  <a:pt x="626391" y="420402"/>
                </a:lnTo>
                <a:lnTo>
                  <a:pt x="625982" y="418604"/>
                </a:lnTo>
                <a:lnTo>
                  <a:pt x="627697" y="421703"/>
                </a:lnTo>
                <a:close/>
              </a:path>
              <a:path w="738505" h="2842259">
                <a:moveTo>
                  <a:pt x="639706" y="421703"/>
                </a:moveTo>
                <a:lnTo>
                  <a:pt x="627697" y="421703"/>
                </a:lnTo>
                <a:lnTo>
                  <a:pt x="625982" y="418604"/>
                </a:lnTo>
                <a:lnTo>
                  <a:pt x="639002" y="418604"/>
                </a:lnTo>
                <a:lnTo>
                  <a:pt x="639706" y="421703"/>
                </a:lnTo>
                <a:close/>
              </a:path>
              <a:path w="738505" h="2842259">
                <a:moveTo>
                  <a:pt x="720515" y="779513"/>
                </a:moveTo>
                <a:lnTo>
                  <a:pt x="707936" y="779513"/>
                </a:lnTo>
                <a:lnTo>
                  <a:pt x="707783" y="778281"/>
                </a:lnTo>
                <a:lnTo>
                  <a:pt x="707656" y="778281"/>
                </a:lnTo>
                <a:lnTo>
                  <a:pt x="626391" y="420402"/>
                </a:lnTo>
                <a:lnTo>
                  <a:pt x="627697" y="421703"/>
                </a:lnTo>
                <a:lnTo>
                  <a:pt x="639706" y="421703"/>
                </a:lnTo>
                <a:lnTo>
                  <a:pt x="720318" y="776706"/>
                </a:lnTo>
                <a:lnTo>
                  <a:pt x="720471" y="777925"/>
                </a:lnTo>
                <a:lnTo>
                  <a:pt x="720481" y="778281"/>
                </a:lnTo>
                <a:lnTo>
                  <a:pt x="707783" y="778281"/>
                </a:lnTo>
                <a:lnTo>
                  <a:pt x="707801" y="778921"/>
                </a:lnTo>
                <a:lnTo>
                  <a:pt x="720499" y="778921"/>
                </a:lnTo>
                <a:lnTo>
                  <a:pt x="720515" y="779513"/>
                </a:lnTo>
                <a:close/>
              </a:path>
              <a:path w="738505" h="2842259">
                <a:moveTo>
                  <a:pt x="707936" y="779513"/>
                </a:moveTo>
                <a:lnTo>
                  <a:pt x="707801" y="778921"/>
                </a:lnTo>
                <a:lnTo>
                  <a:pt x="707783" y="778281"/>
                </a:lnTo>
                <a:lnTo>
                  <a:pt x="707936" y="779513"/>
                </a:lnTo>
                <a:close/>
              </a:path>
              <a:path w="738505" h="2842259">
                <a:moveTo>
                  <a:pt x="738494" y="1419313"/>
                </a:moveTo>
                <a:lnTo>
                  <a:pt x="725817" y="1419313"/>
                </a:lnTo>
                <a:lnTo>
                  <a:pt x="725893" y="1418145"/>
                </a:lnTo>
                <a:lnTo>
                  <a:pt x="707801" y="778921"/>
                </a:lnTo>
                <a:lnTo>
                  <a:pt x="707936" y="779513"/>
                </a:lnTo>
                <a:lnTo>
                  <a:pt x="720515" y="779513"/>
                </a:lnTo>
                <a:lnTo>
                  <a:pt x="738494" y="1418145"/>
                </a:lnTo>
                <a:lnTo>
                  <a:pt x="738494" y="1419313"/>
                </a:lnTo>
                <a:close/>
              </a:path>
              <a:path w="738505" h="2842259">
                <a:moveTo>
                  <a:pt x="725801" y="1418728"/>
                </a:moveTo>
                <a:lnTo>
                  <a:pt x="725784" y="1418145"/>
                </a:lnTo>
                <a:lnTo>
                  <a:pt x="725801" y="1418728"/>
                </a:lnTo>
                <a:close/>
              </a:path>
              <a:path w="738505" h="2842259">
                <a:moveTo>
                  <a:pt x="617178" y="2102632"/>
                </a:moveTo>
                <a:lnTo>
                  <a:pt x="725801" y="1418728"/>
                </a:lnTo>
                <a:lnTo>
                  <a:pt x="725817" y="1419313"/>
                </a:lnTo>
                <a:lnTo>
                  <a:pt x="738494" y="1419313"/>
                </a:lnTo>
                <a:lnTo>
                  <a:pt x="738441" y="1420139"/>
                </a:lnTo>
                <a:lnTo>
                  <a:pt x="630187" y="2101634"/>
                </a:lnTo>
                <a:lnTo>
                  <a:pt x="617753" y="2101634"/>
                </a:lnTo>
                <a:lnTo>
                  <a:pt x="617178" y="2102632"/>
                </a:lnTo>
                <a:close/>
              </a:path>
              <a:path w="738505" h="2842259">
                <a:moveTo>
                  <a:pt x="616991" y="2103807"/>
                </a:moveTo>
                <a:lnTo>
                  <a:pt x="617178" y="2102632"/>
                </a:lnTo>
                <a:lnTo>
                  <a:pt x="617753" y="2101634"/>
                </a:lnTo>
                <a:lnTo>
                  <a:pt x="616991" y="2103807"/>
                </a:lnTo>
                <a:close/>
              </a:path>
              <a:path w="738505" h="2842259">
                <a:moveTo>
                  <a:pt x="629842" y="2103807"/>
                </a:moveTo>
                <a:lnTo>
                  <a:pt x="616991" y="2103807"/>
                </a:lnTo>
                <a:lnTo>
                  <a:pt x="617753" y="2101634"/>
                </a:lnTo>
                <a:lnTo>
                  <a:pt x="630187" y="2101634"/>
                </a:lnTo>
                <a:lnTo>
                  <a:pt x="629842" y="2103807"/>
                </a:lnTo>
                <a:close/>
              </a:path>
              <a:path w="738505" h="2842259">
                <a:moveTo>
                  <a:pt x="367105" y="2536411"/>
                </a:moveTo>
                <a:lnTo>
                  <a:pt x="617178" y="2102632"/>
                </a:lnTo>
                <a:lnTo>
                  <a:pt x="616991" y="2103807"/>
                </a:lnTo>
                <a:lnTo>
                  <a:pt x="629842" y="2103807"/>
                </a:lnTo>
                <a:lnTo>
                  <a:pt x="629526" y="2105799"/>
                </a:lnTo>
                <a:lnTo>
                  <a:pt x="629246" y="2106930"/>
                </a:lnTo>
                <a:lnTo>
                  <a:pt x="628764" y="2107984"/>
                </a:lnTo>
                <a:lnTo>
                  <a:pt x="382148" y="2535732"/>
                </a:lnTo>
                <a:lnTo>
                  <a:pt x="367855" y="2535732"/>
                </a:lnTo>
                <a:lnTo>
                  <a:pt x="367105" y="2536411"/>
                </a:lnTo>
                <a:close/>
              </a:path>
              <a:path w="738505" h="2842259">
                <a:moveTo>
                  <a:pt x="366610" y="2537269"/>
                </a:moveTo>
                <a:lnTo>
                  <a:pt x="367105" y="2536411"/>
                </a:lnTo>
                <a:lnTo>
                  <a:pt x="367855" y="2535732"/>
                </a:lnTo>
                <a:lnTo>
                  <a:pt x="366610" y="2537269"/>
                </a:lnTo>
                <a:close/>
              </a:path>
              <a:path w="738505" h="2842259">
                <a:moveTo>
                  <a:pt x="381262" y="2537269"/>
                </a:moveTo>
                <a:lnTo>
                  <a:pt x="366610" y="2537269"/>
                </a:lnTo>
                <a:lnTo>
                  <a:pt x="367855" y="2535732"/>
                </a:lnTo>
                <a:lnTo>
                  <a:pt x="382148" y="2535732"/>
                </a:lnTo>
                <a:lnTo>
                  <a:pt x="381262" y="2537269"/>
                </a:lnTo>
                <a:close/>
              </a:path>
              <a:path w="738505" h="2842259">
                <a:moveTo>
                  <a:pt x="115030" y="2764568"/>
                </a:moveTo>
                <a:lnTo>
                  <a:pt x="367105" y="2536411"/>
                </a:lnTo>
                <a:lnTo>
                  <a:pt x="366610" y="2537269"/>
                </a:lnTo>
                <a:lnTo>
                  <a:pt x="381262" y="2537269"/>
                </a:lnTo>
                <a:lnTo>
                  <a:pt x="377609" y="2543606"/>
                </a:lnTo>
                <a:lnTo>
                  <a:pt x="376377" y="2545156"/>
                </a:lnTo>
                <a:lnTo>
                  <a:pt x="134294" y="2764256"/>
                </a:lnTo>
                <a:lnTo>
                  <a:pt x="115569" y="2764256"/>
                </a:lnTo>
                <a:lnTo>
                  <a:pt x="115030" y="2764568"/>
                </a:lnTo>
                <a:close/>
              </a:path>
              <a:path w="738505" h="2842259">
                <a:moveTo>
                  <a:pt x="114490" y="2765056"/>
                </a:moveTo>
                <a:lnTo>
                  <a:pt x="115030" y="2764568"/>
                </a:lnTo>
                <a:lnTo>
                  <a:pt x="115569" y="2764256"/>
                </a:lnTo>
                <a:lnTo>
                  <a:pt x="114490" y="2765056"/>
                </a:lnTo>
                <a:close/>
              </a:path>
              <a:path w="738505" h="2842259">
                <a:moveTo>
                  <a:pt x="133410" y="2765056"/>
                </a:moveTo>
                <a:lnTo>
                  <a:pt x="114490" y="2765056"/>
                </a:lnTo>
                <a:lnTo>
                  <a:pt x="115569" y="2764256"/>
                </a:lnTo>
                <a:lnTo>
                  <a:pt x="134294" y="2764256"/>
                </a:lnTo>
                <a:lnTo>
                  <a:pt x="133410" y="2765056"/>
                </a:lnTo>
                <a:close/>
              </a:path>
              <a:path w="738505" h="2842259">
                <a:moveTo>
                  <a:pt x="6350" y="2841980"/>
                </a:moveTo>
                <a:lnTo>
                  <a:pt x="0" y="2830982"/>
                </a:lnTo>
                <a:lnTo>
                  <a:pt x="115030" y="2764568"/>
                </a:lnTo>
                <a:lnTo>
                  <a:pt x="114490" y="2765056"/>
                </a:lnTo>
                <a:lnTo>
                  <a:pt x="133410" y="2765056"/>
                </a:lnTo>
                <a:lnTo>
                  <a:pt x="123012" y="2774467"/>
                </a:lnTo>
                <a:lnTo>
                  <a:pt x="121919" y="2775254"/>
                </a:lnTo>
                <a:lnTo>
                  <a:pt x="6350" y="2841980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58082" y="4581702"/>
            <a:ext cx="542925" cy="1496695"/>
          </a:xfrm>
          <a:custGeom>
            <a:avLst/>
            <a:gdLst/>
            <a:ahLst/>
            <a:cxnLst/>
            <a:rect l="l" t="t" r="r" b="b"/>
            <a:pathLst>
              <a:path w="542925" h="1496695">
                <a:moveTo>
                  <a:pt x="308118" y="126802"/>
                </a:moveTo>
                <a:lnTo>
                  <a:pt x="253" y="11899"/>
                </a:lnTo>
                <a:lnTo>
                  <a:pt x="4698" y="0"/>
                </a:lnTo>
                <a:lnTo>
                  <a:pt x="313385" y="115214"/>
                </a:lnTo>
                <a:lnTo>
                  <a:pt x="314934" y="116052"/>
                </a:lnTo>
                <a:lnTo>
                  <a:pt x="328811" y="126276"/>
                </a:lnTo>
                <a:lnTo>
                  <a:pt x="307403" y="126276"/>
                </a:lnTo>
                <a:lnTo>
                  <a:pt x="308118" y="126802"/>
                </a:lnTo>
                <a:close/>
              </a:path>
              <a:path w="542925" h="1496695">
                <a:moveTo>
                  <a:pt x="308952" y="127114"/>
                </a:moveTo>
                <a:lnTo>
                  <a:pt x="308118" y="126802"/>
                </a:lnTo>
                <a:lnTo>
                  <a:pt x="307403" y="126276"/>
                </a:lnTo>
                <a:lnTo>
                  <a:pt x="308952" y="127114"/>
                </a:lnTo>
                <a:close/>
              </a:path>
              <a:path w="542925" h="1496695">
                <a:moveTo>
                  <a:pt x="329948" y="127114"/>
                </a:moveTo>
                <a:lnTo>
                  <a:pt x="308952" y="127114"/>
                </a:lnTo>
                <a:lnTo>
                  <a:pt x="307403" y="126276"/>
                </a:lnTo>
                <a:lnTo>
                  <a:pt x="328811" y="126276"/>
                </a:lnTo>
                <a:lnTo>
                  <a:pt x="329948" y="127114"/>
                </a:lnTo>
                <a:close/>
              </a:path>
              <a:path w="542925" h="1496695">
                <a:moveTo>
                  <a:pt x="464228" y="241815"/>
                </a:moveTo>
                <a:lnTo>
                  <a:pt x="308118" y="126802"/>
                </a:lnTo>
                <a:lnTo>
                  <a:pt x="308952" y="127114"/>
                </a:lnTo>
                <a:lnTo>
                  <a:pt x="329948" y="127114"/>
                </a:lnTo>
                <a:lnTo>
                  <a:pt x="473455" y="232841"/>
                </a:lnTo>
                <a:lnTo>
                  <a:pt x="476912" y="239826"/>
                </a:lnTo>
                <a:lnTo>
                  <a:pt x="463613" y="239826"/>
                </a:lnTo>
                <a:lnTo>
                  <a:pt x="464228" y="241815"/>
                </a:lnTo>
                <a:close/>
              </a:path>
              <a:path w="542925" h="1496695">
                <a:moveTo>
                  <a:pt x="465924" y="243065"/>
                </a:moveTo>
                <a:lnTo>
                  <a:pt x="464228" y="241815"/>
                </a:lnTo>
                <a:lnTo>
                  <a:pt x="463613" y="239826"/>
                </a:lnTo>
                <a:lnTo>
                  <a:pt x="465924" y="243065"/>
                </a:lnTo>
                <a:close/>
              </a:path>
              <a:path w="542925" h="1496695">
                <a:moveTo>
                  <a:pt x="477913" y="243065"/>
                </a:moveTo>
                <a:lnTo>
                  <a:pt x="465924" y="243065"/>
                </a:lnTo>
                <a:lnTo>
                  <a:pt x="463613" y="239826"/>
                </a:lnTo>
                <a:lnTo>
                  <a:pt x="476912" y="239826"/>
                </a:lnTo>
                <a:lnTo>
                  <a:pt x="477913" y="243065"/>
                </a:lnTo>
                <a:close/>
              </a:path>
              <a:path w="542925" h="1496695">
                <a:moveTo>
                  <a:pt x="534492" y="428751"/>
                </a:moveTo>
                <a:lnTo>
                  <a:pt x="522020" y="428751"/>
                </a:lnTo>
                <a:lnTo>
                  <a:pt x="521741" y="427037"/>
                </a:lnTo>
                <a:lnTo>
                  <a:pt x="521490" y="427037"/>
                </a:lnTo>
                <a:lnTo>
                  <a:pt x="464228" y="241815"/>
                </a:lnTo>
                <a:lnTo>
                  <a:pt x="465924" y="243065"/>
                </a:lnTo>
                <a:lnTo>
                  <a:pt x="477913" y="243065"/>
                </a:lnTo>
                <a:lnTo>
                  <a:pt x="534149" y="425005"/>
                </a:lnTo>
                <a:lnTo>
                  <a:pt x="534441" y="426719"/>
                </a:lnTo>
                <a:lnTo>
                  <a:pt x="534449" y="427037"/>
                </a:lnTo>
                <a:lnTo>
                  <a:pt x="521741" y="427037"/>
                </a:lnTo>
                <a:lnTo>
                  <a:pt x="521763" y="427920"/>
                </a:lnTo>
                <a:lnTo>
                  <a:pt x="534471" y="427920"/>
                </a:lnTo>
                <a:lnTo>
                  <a:pt x="534492" y="428751"/>
                </a:lnTo>
                <a:close/>
              </a:path>
              <a:path w="542925" h="1496695">
                <a:moveTo>
                  <a:pt x="522020" y="428751"/>
                </a:moveTo>
                <a:lnTo>
                  <a:pt x="521763" y="427920"/>
                </a:lnTo>
                <a:lnTo>
                  <a:pt x="521741" y="427037"/>
                </a:lnTo>
                <a:lnTo>
                  <a:pt x="522020" y="428751"/>
                </a:lnTo>
                <a:close/>
              </a:path>
              <a:path w="542925" h="1496695">
                <a:moveTo>
                  <a:pt x="542740" y="758647"/>
                </a:moveTo>
                <a:lnTo>
                  <a:pt x="530085" y="758647"/>
                </a:lnTo>
                <a:lnTo>
                  <a:pt x="530250" y="757021"/>
                </a:lnTo>
                <a:lnTo>
                  <a:pt x="530044" y="757021"/>
                </a:lnTo>
                <a:lnTo>
                  <a:pt x="521763" y="427920"/>
                </a:lnTo>
                <a:lnTo>
                  <a:pt x="522020" y="428751"/>
                </a:lnTo>
                <a:lnTo>
                  <a:pt x="534492" y="428751"/>
                </a:lnTo>
                <a:lnTo>
                  <a:pt x="542739" y="757021"/>
                </a:lnTo>
                <a:lnTo>
                  <a:pt x="530250" y="757021"/>
                </a:lnTo>
                <a:lnTo>
                  <a:pt x="530064" y="757806"/>
                </a:lnTo>
                <a:lnTo>
                  <a:pt x="542759" y="757806"/>
                </a:lnTo>
                <a:lnTo>
                  <a:pt x="542740" y="758647"/>
                </a:lnTo>
                <a:close/>
              </a:path>
              <a:path w="542925" h="1496695">
                <a:moveTo>
                  <a:pt x="530085" y="758647"/>
                </a:moveTo>
                <a:lnTo>
                  <a:pt x="530064" y="757806"/>
                </a:lnTo>
                <a:lnTo>
                  <a:pt x="530250" y="757021"/>
                </a:lnTo>
                <a:lnTo>
                  <a:pt x="530085" y="758647"/>
                </a:lnTo>
                <a:close/>
              </a:path>
              <a:path w="542925" h="1496695">
                <a:moveTo>
                  <a:pt x="447162" y="1107209"/>
                </a:moveTo>
                <a:lnTo>
                  <a:pt x="530064" y="757806"/>
                </a:lnTo>
                <a:lnTo>
                  <a:pt x="530085" y="758647"/>
                </a:lnTo>
                <a:lnTo>
                  <a:pt x="542740" y="758647"/>
                </a:lnTo>
                <a:lnTo>
                  <a:pt x="542607" y="759955"/>
                </a:lnTo>
                <a:lnTo>
                  <a:pt x="460482" y="1106081"/>
                </a:lnTo>
                <a:lnTo>
                  <a:pt x="448081" y="1106081"/>
                </a:lnTo>
                <a:lnTo>
                  <a:pt x="447162" y="1107209"/>
                </a:lnTo>
                <a:close/>
              </a:path>
              <a:path w="542925" h="1496695">
                <a:moveTo>
                  <a:pt x="446824" y="1108633"/>
                </a:moveTo>
                <a:lnTo>
                  <a:pt x="447162" y="1107209"/>
                </a:lnTo>
                <a:lnTo>
                  <a:pt x="448081" y="1106081"/>
                </a:lnTo>
                <a:lnTo>
                  <a:pt x="446824" y="1108633"/>
                </a:lnTo>
                <a:close/>
              </a:path>
              <a:path w="542925" h="1496695">
                <a:moveTo>
                  <a:pt x="459877" y="1108633"/>
                </a:moveTo>
                <a:lnTo>
                  <a:pt x="446824" y="1108633"/>
                </a:lnTo>
                <a:lnTo>
                  <a:pt x="448081" y="1106081"/>
                </a:lnTo>
                <a:lnTo>
                  <a:pt x="460482" y="1106081"/>
                </a:lnTo>
                <a:lnTo>
                  <a:pt x="459877" y="1108633"/>
                </a:lnTo>
                <a:close/>
              </a:path>
              <a:path w="542925" h="1496695">
                <a:moveTo>
                  <a:pt x="265160" y="1330526"/>
                </a:moveTo>
                <a:lnTo>
                  <a:pt x="447162" y="1107209"/>
                </a:lnTo>
                <a:lnTo>
                  <a:pt x="446824" y="1108633"/>
                </a:lnTo>
                <a:lnTo>
                  <a:pt x="459877" y="1108633"/>
                </a:lnTo>
                <a:lnTo>
                  <a:pt x="459181" y="1111567"/>
                </a:lnTo>
                <a:lnTo>
                  <a:pt x="458698" y="1112901"/>
                </a:lnTo>
                <a:lnTo>
                  <a:pt x="457923" y="1114107"/>
                </a:lnTo>
                <a:lnTo>
                  <a:pt x="281978" y="1329994"/>
                </a:lnTo>
                <a:lnTo>
                  <a:pt x="265976" y="1329994"/>
                </a:lnTo>
                <a:lnTo>
                  <a:pt x="265160" y="1330526"/>
                </a:lnTo>
                <a:close/>
              </a:path>
              <a:path w="542925" h="1496695">
                <a:moveTo>
                  <a:pt x="264528" y="1331302"/>
                </a:moveTo>
                <a:lnTo>
                  <a:pt x="265160" y="1330526"/>
                </a:lnTo>
                <a:lnTo>
                  <a:pt x="265976" y="1329994"/>
                </a:lnTo>
                <a:lnTo>
                  <a:pt x="264528" y="1331302"/>
                </a:lnTo>
                <a:close/>
              </a:path>
              <a:path w="542925" h="1496695">
                <a:moveTo>
                  <a:pt x="280912" y="1331302"/>
                </a:moveTo>
                <a:lnTo>
                  <a:pt x="264528" y="1331302"/>
                </a:lnTo>
                <a:lnTo>
                  <a:pt x="265976" y="1329994"/>
                </a:lnTo>
                <a:lnTo>
                  <a:pt x="281978" y="1329994"/>
                </a:lnTo>
                <a:lnTo>
                  <a:pt x="280912" y="1331302"/>
                </a:lnTo>
                <a:close/>
              </a:path>
              <a:path w="542925" h="1496695">
                <a:moveTo>
                  <a:pt x="82934" y="1449443"/>
                </a:moveTo>
                <a:lnTo>
                  <a:pt x="265160" y="1330526"/>
                </a:lnTo>
                <a:lnTo>
                  <a:pt x="264528" y="1331302"/>
                </a:lnTo>
                <a:lnTo>
                  <a:pt x="280912" y="1331302"/>
                </a:lnTo>
                <a:lnTo>
                  <a:pt x="274370" y="1339329"/>
                </a:lnTo>
                <a:lnTo>
                  <a:pt x="272922" y="1340624"/>
                </a:lnTo>
                <a:lnTo>
                  <a:pt x="106477" y="1449235"/>
                </a:lnTo>
                <a:lnTo>
                  <a:pt x="83426" y="1449235"/>
                </a:lnTo>
                <a:lnTo>
                  <a:pt x="82934" y="1449443"/>
                </a:lnTo>
                <a:close/>
              </a:path>
              <a:path w="542925" h="1496695">
                <a:moveTo>
                  <a:pt x="82435" y="1449768"/>
                </a:moveTo>
                <a:lnTo>
                  <a:pt x="82934" y="1449443"/>
                </a:lnTo>
                <a:lnTo>
                  <a:pt x="83426" y="1449235"/>
                </a:lnTo>
                <a:lnTo>
                  <a:pt x="82435" y="1449768"/>
                </a:lnTo>
                <a:close/>
              </a:path>
              <a:path w="542925" h="1496695">
                <a:moveTo>
                  <a:pt x="105660" y="1449768"/>
                </a:moveTo>
                <a:lnTo>
                  <a:pt x="82435" y="1449768"/>
                </a:lnTo>
                <a:lnTo>
                  <a:pt x="83426" y="1449235"/>
                </a:lnTo>
                <a:lnTo>
                  <a:pt x="106477" y="1449235"/>
                </a:lnTo>
                <a:lnTo>
                  <a:pt x="105660" y="1449768"/>
                </a:lnTo>
                <a:close/>
              </a:path>
              <a:path w="542925" h="1496695">
                <a:moveTo>
                  <a:pt x="4940" y="1496199"/>
                </a:moveTo>
                <a:lnTo>
                  <a:pt x="0" y="1484502"/>
                </a:lnTo>
                <a:lnTo>
                  <a:pt x="82934" y="1449443"/>
                </a:lnTo>
                <a:lnTo>
                  <a:pt x="82435" y="1449768"/>
                </a:lnTo>
                <a:lnTo>
                  <a:pt x="105660" y="1449768"/>
                </a:lnTo>
                <a:lnTo>
                  <a:pt x="89369" y="1460398"/>
                </a:lnTo>
                <a:lnTo>
                  <a:pt x="88379" y="1460931"/>
                </a:lnTo>
                <a:lnTo>
                  <a:pt x="4940" y="1496199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15278" y="4581702"/>
            <a:ext cx="542925" cy="1496695"/>
          </a:xfrm>
          <a:custGeom>
            <a:avLst/>
            <a:gdLst/>
            <a:ahLst/>
            <a:cxnLst/>
            <a:rect l="l" t="t" r="r" b="b"/>
            <a:pathLst>
              <a:path w="542925" h="1496695">
                <a:moveTo>
                  <a:pt x="308118" y="126802"/>
                </a:moveTo>
                <a:lnTo>
                  <a:pt x="254" y="11899"/>
                </a:lnTo>
                <a:lnTo>
                  <a:pt x="4699" y="0"/>
                </a:lnTo>
                <a:lnTo>
                  <a:pt x="313397" y="115214"/>
                </a:lnTo>
                <a:lnTo>
                  <a:pt x="314934" y="116052"/>
                </a:lnTo>
                <a:lnTo>
                  <a:pt x="328811" y="126276"/>
                </a:lnTo>
                <a:lnTo>
                  <a:pt x="307403" y="126276"/>
                </a:lnTo>
                <a:lnTo>
                  <a:pt x="308118" y="126802"/>
                </a:lnTo>
                <a:close/>
              </a:path>
              <a:path w="542925" h="1496695">
                <a:moveTo>
                  <a:pt x="308952" y="127114"/>
                </a:moveTo>
                <a:lnTo>
                  <a:pt x="308118" y="126802"/>
                </a:lnTo>
                <a:lnTo>
                  <a:pt x="307403" y="126276"/>
                </a:lnTo>
                <a:lnTo>
                  <a:pt x="308952" y="127114"/>
                </a:lnTo>
                <a:close/>
              </a:path>
              <a:path w="542925" h="1496695">
                <a:moveTo>
                  <a:pt x="329948" y="127114"/>
                </a:moveTo>
                <a:lnTo>
                  <a:pt x="308952" y="127114"/>
                </a:lnTo>
                <a:lnTo>
                  <a:pt x="307403" y="126276"/>
                </a:lnTo>
                <a:lnTo>
                  <a:pt x="328811" y="126276"/>
                </a:lnTo>
                <a:lnTo>
                  <a:pt x="329948" y="127114"/>
                </a:lnTo>
                <a:close/>
              </a:path>
              <a:path w="542925" h="1496695">
                <a:moveTo>
                  <a:pt x="464244" y="241827"/>
                </a:moveTo>
                <a:lnTo>
                  <a:pt x="308118" y="126802"/>
                </a:lnTo>
                <a:lnTo>
                  <a:pt x="308952" y="127114"/>
                </a:lnTo>
                <a:lnTo>
                  <a:pt x="329948" y="127114"/>
                </a:lnTo>
                <a:lnTo>
                  <a:pt x="473456" y="232841"/>
                </a:lnTo>
                <a:lnTo>
                  <a:pt x="476912" y="239826"/>
                </a:lnTo>
                <a:lnTo>
                  <a:pt x="463626" y="239826"/>
                </a:lnTo>
                <a:lnTo>
                  <a:pt x="464244" y="241827"/>
                </a:lnTo>
                <a:close/>
              </a:path>
              <a:path w="542925" h="1496695">
                <a:moveTo>
                  <a:pt x="465924" y="243065"/>
                </a:moveTo>
                <a:lnTo>
                  <a:pt x="464244" y="241827"/>
                </a:lnTo>
                <a:lnTo>
                  <a:pt x="463626" y="239826"/>
                </a:lnTo>
                <a:lnTo>
                  <a:pt x="465924" y="243065"/>
                </a:lnTo>
                <a:close/>
              </a:path>
              <a:path w="542925" h="1496695">
                <a:moveTo>
                  <a:pt x="477914" y="243065"/>
                </a:moveTo>
                <a:lnTo>
                  <a:pt x="465924" y="243065"/>
                </a:lnTo>
                <a:lnTo>
                  <a:pt x="463626" y="239826"/>
                </a:lnTo>
                <a:lnTo>
                  <a:pt x="476912" y="239826"/>
                </a:lnTo>
                <a:lnTo>
                  <a:pt x="477914" y="243065"/>
                </a:lnTo>
                <a:close/>
              </a:path>
              <a:path w="542925" h="1496695">
                <a:moveTo>
                  <a:pt x="534492" y="428751"/>
                </a:moveTo>
                <a:lnTo>
                  <a:pt x="522033" y="428751"/>
                </a:lnTo>
                <a:lnTo>
                  <a:pt x="521741" y="427037"/>
                </a:lnTo>
                <a:lnTo>
                  <a:pt x="521503" y="427037"/>
                </a:lnTo>
                <a:lnTo>
                  <a:pt x="464244" y="241827"/>
                </a:lnTo>
                <a:lnTo>
                  <a:pt x="465924" y="243065"/>
                </a:lnTo>
                <a:lnTo>
                  <a:pt x="477914" y="243065"/>
                </a:lnTo>
                <a:lnTo>
                  <a:pt x="534162" y="425005"/>
                </a:lnTo>
                <a:lnTo>
                  <a:pt x="534441" y="426719"/>
                </a:lnTo>
                <a:lnTo>
                  <a:pt x="534449" y="427037"/>
                </a:lnTo>
                <a:lnTo>
                  <a:pt x="521741" y="427037"/>
                </a:lnTo>
                <a:lnTo>
                  <a:pt x="521762" y="427875"/>
                </a:lnTo>
                <a:lnTo>
                  <a:pt x="534470" y="427875"/>
                </a:lnTo>
                <a:lnTo>
                  <a:pt x="534492" y="428751"/>
                </a:lnTo>
                <a:close/>
              </a:path>
              <a:path w="542925" h="1496695">
                <a:moveTo>
                  <a:pt x="522033" y="428751"/>
                </a:moveTo>
                <a:lnTo>
                  <a:pt x="521762" y="427875"/>
                </a:lnTo>
                <a:lnTo>
                  <a:pt x="521741" y="427037"/>
                </a:lnTo>
                <a:lnTo>
                  <a:pt x="522033" y="428751"/>
                </a:lnTo>
                <a:close/>
              </a:path>
              <a:path w="542925" h="1496695">
                <a:moveTo>
                  <a:pt x="542753" y="758647"/>
                </a:moveTo>
                <a:lnTo>
                  <a:pt x="530085" y="758647"/>
                </a:lnTo>
                <a:lnTo>
                  <a:pt x="530263" y="757021"/>
                </a:lnTo>
                <a:lnTo>
                  <a:pt x="530044" y="757021"/>
                </a:lnTo>
                <a:lnTo>
                  <a:pt x="521762" y="427875"/>
                </a:lnTo>
                <a:lnTo>
                  <a:pt x="522033" y="428751"/>
                </a:lnTo>
                <a:lnTo>
                  <a:pt x="534492" y="428751"/>
                </a:lnTo>
                <a:lnTo>
                  <a:pt x="542752" y="757021"/>
                </a:lnTo>
                <a:lnTo>
                  <a:pt x="530263" y="757021"/>
                </a:lnTo>
                <a:lnTo>
                  <a:pt x="530065" y="757854"/>
                </a:lnTo>
                <a:lnTo>
                  <a:pt x="542773" y="757854"/>
                </a:lnTo>
                <a:lnTo>
                  <a:pt x="542753" y="758647"/>
                </a:lnTo>
                <a:close/>
              </a:path>
              <a:path w="542925" h="1496695">
                <a:moveTo>
                  <a:pt x="530085" y="758647"/>
                </a:moveTo>
                <a:lnTo>
                  <a:pt x="530065" y="757854"/>
                </a:lnTo>
                <a:lnTo>
                  <a:pt x="530263" y="757021"/>
                </a:lnTo>
                <a:lnTo>
                  <a:pt x="530085" y="758647"/>
                </a:lnTo>
                <a:close/>
              </a:path>
              <a:path w="542925" h="1496695">
                <a:moveTo>
                  <a:pt x="447162" y="1107209"/>
                </a:moveTo>
                <a:lnTo>
                  <a:pt x="530065" y="757854"/>
                </a:lnTo>
                <a:lnTo>
                  <a:pt x="530085" y="758647"/>
                </a:lnTo>
                <a:lnTo>
                  <a:pt x="542753" y="758647"/>
                </a:lnTo>
                <a:lnTo>
                  <a:pt x="542620" y="759955"/>
                </a:lnTo>
                <a:lnTo>
                  <a:pt x="460483" y="1106081"/>
                </a:lnTo>
                <a:lnTo>
                  <a:pt x="448081" y="1106081"/>
                </a:lnTo>
                <a:lnTo>
                  <a:pt x="447162" y="1107209"/>
                </a:lnTo>
                <a:close/>
              </a:path>
              <a:path w="542925" h="1496695">
                <a:moveTo>
                  <a:pt x="446824" y="1108633"/>
                </a:moveTo>
                <a:lnTo>
                  <a:pt x="447162" y="1107209"/>
                </a:lnTo>
                <a:lnTo>
                  <a:pt x="448081" y="1106081"/>
                </a:lnTo>
                <a:lnTo>
                  <a:pt x="446824" y="1108633"/>
                </a:lnTo>
                <a:close/>
              </a:path>
              <a:path w="542925" h="1496695">
                <a:moveTo>
                  <a:pt x="459877" y="1108633"/>
                </a:moveTo>
                <a:lnTo>
                  <a:pt x="446824" y="1108633"/>
                </a:lnTo>
                <a:lnTo>
                  <a:pt x="448081" y="1106081"/>
                </a:lnTo>
                <a:lnTo>
                  <a:pt x="460483" y="1106081"/>
                </a:lnTo>
                <a:lnTo>
                  <a:pt x="459877" y="1108633"/>
                </a:lnTo>
                <a:close/>
              </a:path>
              <a:path w="542925" h="1496695">
                <a:moveTo>
                  <a:pt x="265173" y="1330526"/>
                </a:moveTo>
                <a:lnTo>
                  <a:pt x="447162" y="1107209"/>
                </a:lnTo>
                <a:lnTo>
                  <a:pt x="446824" y="1108633"/>
                </a:lnTo>
                <a:lnTo>
                  <a:pt x="459877" y="1108633"/>
                </a:lnTo>
                <a:lnTo>
                  <a:pt x="459181" y="1111567"/>
                </a:lnTo>
                <a:lnTo>
                  <a:pt x="458698" y="1112901"/>
                </a:lnTo>
                <a:lnTo>
                  <a:pt x="457923" y="1114107"/>
                </a:lnTo>
                <a:lnTo>
                  <a:pt x="281990" y="1329994"/>
                </a:lnTo>
                <a:lnTo>
                  <a:pt x="265988" y="1329994"/>
                </a:lnTo>
                <a:lnTo>
                  <a:pt x="265173" y="1330526"/>
                </a:lnTo>
                <a:close/>
              </a:path>
              <a:path w="542925" h="1496695">
                <a:moveTo>
                  <a:pt x="264541" y="1331302"/>
                </a:moveTo>
                <a:lnTo>
                  <a:pt x="265173" y="1330526"/>
                </a:lnTo>
                <a:lnTo>
                  <a:pt x="265988" y="1329994"/>
                </a:lnTo>
                <a:lnTo>
                  <a:pt x="264541" y="1331302"/>
                </a:lnTo>
                <a:close/>
              </a:path>
              <a:path w="542925" h="1496695">
                <a:moveTo>
                  <a:pt x="280924" y="1331302"/>
                </a:moveTo>
                <a:lnTo>
                  <a:pt x="264541" y="1331302"/>
                </a:lnTo>
                <a:lnTo>
                  <a:pt x="265988" y="1329994"/>
                </a:lnTo>
                <a:lnTo>
                  <a:pt x="281990" y="1329994"/>
                </a:lnTo>
                <a:lnTo>
                  <a:pt x="280924" y="1331302"/>
                </a:lnTo>
                <a:close/>
              </a:path>
              <a:path w="542925" h="1496695">
                <a:moveTo>
                  <a:pt x="82911" y="1449458"/>
                </a:moveTo>
                <a:lnTo>
                  <a:pt x="265173" y="1330526"/>
                </a:lnTo>
                <a:lnTo>
                  <a:pt x="264541" y="1331302"/>
                </a:lnTo>
                <a:lnTo>
                  <a:pt x="280924" y="1331302"/>
                </a:lnTo>
                <a:lnTo>
                  <a:pt x="274383" y="1339329"/>
                </a:lnTo>
                <a:lnTo>
                  <a:pt x="272923" y="1340624"/>
                </a:lnTo>
                <a:lnTo>
                  <a:pt x="106489" y="1449235"/>
                </a:lnTo>
                <a:lnTo>
                  <a:pt x="83439" y="1449235"/>
                </a:lnTo>
                <a:lnTo>
                  <a:pt x="82911" y="1449458"/>
                </a:lnTo>
                <a:close/>
              </a:path>
              <a:path w="542925" h="1496695">
                <a:moveTo>
                  <a:pt x="82435" y="1449768"/>
                </a:moveTo>
                <a:lnTo>
                  <a:pt x="82911" y="1449458"/>
                </a:lnTo>
                <a:lnTo>
                  <a:pt x="83439" y="1449235"/>
                </a:lnTo>
                <a:lnTo>
                  <a:pt x="82435" y="1449768"/>
                </a:lnTo>
                <a:close/>
              </a:path>
              <a:path w="542925" h="1496695">
                <a:moveTo>
                  <a:pt x="105671" y="1449768"/>
                </a:moveTo>
                <a:lnTo>
                  <a:pt x="82435" y="1449768"/>
                </a:lnTo>
                <a:lnTo>
                  <a:pt x="83439" y="1449235"/>
                </a:lnTo>
                <a:lnTo>
                  <a:pt x="106489" y="1449235"/>
                </a:lnTo>
                <a:lnTo>
                  <a:pt x="105671" y="1449768"/>
                </a:lnTo>
                <a:close/>
              </a:path>
              <a:path w="542925" h="1496695">
                <a:moveTo>
                  <a:pt x="4953" y="1496199"/>
                </a:moveTo>
                <a:lnTo>
                  <a:pt x="0" y="1484502"/>
                </a:lnTo>
                <a:lnTo>
                  <a:pt x="82911" y="1449458"/>
                </a:lnTo>
                <a:lnTo>
                  <a:pt x="82435" y="1449768"/>
                </a:lnTo>
                <a:lnTo>
                  <a:pt x="105671" y="1449768"/>
                </a:lnTo>
                <a:lnTo>
                  <a:pt x="89382" y="1460398"/>
                </a:lnTo>
                <a:lnTo>
                  <a:pt x="88379" y="1460931"/>
                </a:lnTo>
                <a:lnTo>
                  <a:pt x="4953" y="1496199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70531" y="5994704"/>
            <a:ext cx="238125" cy="2293620"/>
          </a:xfrm>
          <a:custGeom>
            <a:avLst/>
            <a:gdLst/>
            <a:ahLst/>
            <a:cxnLst/>
            <a:rect l="l" t="t" r="r" b="b"/>
            <a:pathLst>
              <a:path w="238125" h="2293620">
                <a:moveTo>
                  <a:pt x="225031" y="12700"/>
                </a:moveTo>
                <a:lnTo>
                  <a:pt x="0" y="12700"/>
                </a:lnTo>
                <a:lnTo>
                  <a:pt x="0" y="0"/>
                </a:lnTo>
                <a:lnTo>
                  <a:pt x="231381" y="0"/>
                </a:lnTo>
                <a:lnTo>
                  <a:pt x="233349" y="317"/>
                </a:lnTo>
                <a:lnTo>
                  <a:pt x="235115" y="1219"/>
                </a:lnTo>
                <a:lnTo>
                  <a:pt x="236524" y="2628"/>
                </a:lnTo>
                <a:lnTo>
                  <a:pt x="237426" y="4394"/>
                </a:lnTo>
                <a:lnTo>
                  <a:pt x="237731" y="6350"/>
                </a:lnTo>
                <a:lnTo>
                  <a:pt x="225031" y="6350"/>
                </a:lnTo>
                <a:lnTo>
                  <a:pt x="225031" y="12700"/>
                </a:lnTo>
                <a:close/>
              </a:path>
              <a:path w="238125" h="2293620">
                <a:moveTo>
                  <a:pt x="237731" y="2293073"/>
                </a:moveTo>
                <a:lnTo>
                  <a:pt x="225031" y="2293073"/>
                </a:lnTo>
                <a:lnTo>
                  <a:pt x="225031" y="6350"/>
                </a:lnTo>
                <a:lnTo>
                  <a:pt x="231381" y="12700"/>
                </a:lnTo>
                <a:lnTo>
                  <a:pt x="237731" y="12700"/>
                </a:lnTo>
                <a:lnTo>
                  <a:pt x="237731" y="2293073"/>
                </a:lnTo>
                <a:close/>
              </a:path>
              <a:path w="238125" h="2293620">
                <a:moveTo>
                  <a:pt x="237731" y="12700"/>
                </a:moveTo>
                <a:lnTo>
                  <a:pt x="231381" y="12700"/>
                </a:lnTo>
                <a:lnTo>
                  <a:pt x="225031" y="6350"/>
                </a:lnTo>
                <a:lnTo>
                  <a:pt x="237731" y="6350"/>
                </a:lnTo>
                <a:lnTo>
                  <a:pt x="237731" y="12700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89830" y="5356643"/>
            <a:ext cx="238125" cy="2931160"/>
          </a:xfrm>
          <a:custGeom>
            <a:avLst/>
            <a:gdLst/>
            <a:ahLst/>
            <a:cxnLst/>
            <a:rect l="l" t="t" r="r" b="b"/>
            <a:pathLst>
              <a:path w="238125" h="2931159">
                <a:moveTo>
                  <a:pt x="225018" y="12700"/>
                </a:moveTo>
                <a:lnTo>
                  <a:pt x="0" y="12700"/>
                </a:lnTo>
                <a:lnTo>
                  <a:pt x="0" y="0"/>
                </a:lnTo>
                <a:lnTo>
                  <a:pt x="231368" y="0"/>
                </a:lnTo>
                <a:lnTo>
                  <a:pt x="233337" y="317"/>
                </a:lnTo>
                <a:lnTo>
                  <a:pt x="235102" y="1219"/>
                </a:lnTo>
                <a:lnTo>
                  <a:pt x="236512" y="2616"/>
                </a:lnTo>
                <a:lnTo>
                  <a:pt x="237413" y="4394"/>
                </a:lnTo>
                <a:lnTo>
                  <a:pt x="237718" y="6350"/>
                </a:lnTo>
                <a:lnTo>
                  <a:pt x="225018" y="6350"/>
                </a:lnTo>
                <a:lnTo>
                  <a:pt x="225018" y="12700"/>
                </a:lnTo>
                <a:close/>
              </a:path>
              <a:path w="238125" h="2931159">
                <a:moveTo>
                  <a:pt x="237718" y="2931134"/>
                </a:moveTo>
                <a:lnTo>
                  <a:pt x="225018" y="2931134"/>
                </a:lnTo>
                <a:lnTo>
                  <a:pt x="225018" y="6350"/>
                </a:lnTo>
                <a:lnTo>
                  <a:pt x="231368" y="12700"/>
                </a:lnTo>
                <a:lnTo>
                  <a:pt x="237718" y="12700"/>
                </a:lnTo>
                <a:lnTo>
                  <a:pt x="237718" y="2931134"/>
                </a:lnTo>
                <a:close/>
              </a:path>
              <a:path w="238125" h="2931159">
                <a:moveTo>
                  <a:pt x="237718" y="12700"/>
                </a:moveTo>
                <a:lnTo>
                  <a:pt x="231368" y="12700"/>
                </a:lnTo>
                <a:lnTo>
                  <a:pt x="225018" y="6350"/>
                </a:lnTo>
                <a:lnTo>
                  <a:pt x="237718" y="6350"/>
                </a:lnTo>
                <a:lnTo>
                  <a:pt x="237718" y="12700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47232" y="5356643"/>
            <a:ext cx="238125" cy="2931160"/>
          </a:xfrm>
          <a:custGeom>
            <a:avLst/>
            <a:gdLst/>
            <a:ahLst/>
            <a:cxnLst/>
            <a:rect l="l" t="t" r="r" b="b"/>
            <a:pathLst>
              <a:path w="238125" h="2931159">
                <a:moveTo>
                  <a:pt x="225030" y="12700"/>
                </a:moveTo>
                <a:lnTo>
                  <a:pt x="0" y="12700"/>
                </a:lnTo>
                <a:lnTo>
                  <a:pt x="0" y="0"/>
                </a:lnTo>
                <a:lnTo>
                  <a:pt x="231380" y="0"/>
                </a:lnTo>
                <a:lnTo>
                  <a:pt x="233335" y="317"/>
                </a:lnTo>
                <a:lnTo>
                  <a:pt x="235115" y="1219"/>
                </a:lnTo>
                <a:lnTo>
                  <a:pt x="236510" y="2616"/>
                </a:lnTo>
                <a:lnTo>
                  <a:pt x="237412" y="4394"/>
                </a:lnTo>
                <a:lnTo>
                  <a:pt x="237730" y="6350"/>
                </a:lnTo>
                <a:lnTo>
                  <a:pt x="225030" y="6350"/>
                </a:lnTo>
                <a:lnTo>
                  <a:pt x="225030" y="12700"/>
                </a:lnTo>
                <a:close/>
              </a:path>
              <a:path w="238125" h="2931159">
                <a:moveTo>
                  <a:pt x="237730" y="2931134"/>
                </a:moveTo>
                <a:lnTo>
                  <a:pt x="225030" y="2931134"/>
                </a:lnTo>
                <a:lnTo>
                  <a:pt x="225030" y="6350"/>
                </a:lnTo>
                <a:lnTo>
                  <a:pt x="231380" y="12700"/>
                </a:lnTo>
                <a:lnTo>
                  <a:pt x="237730" y="12700"/>
                </a:lnTo>
                <a:lnTo>
                  <a:pt x="237730" y="2931134"/>
                </a:lnTo>
                <a:close/>
              </a:path>
              <a:path w="238125" h="2931159">
                <a:moveTo>
                  <a:pt x="237730" y="12700"/>
                </a:moveTo>
                <a:lnTo>
                  <a:pt x="231380" y="12700"/>
                </a:lnTo>
                <a:lnTo>
                  <a:pt x="225030" y="6350"/>
                </a:lnTo>
                <a:lnTo>
                  <a:pt x="237730" y="6350"/>
                </a:lnTo>
                <a:lnTo>
                  <a:pt x="237730" y="12700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08859" y="8226717"/>
            <a:ext cx="185420" cy="92710"/>
          </a:xfrm>
          <a:custGeom>
            <a:avLst/>
            <a:gdLst/>
            <a:ahLst/>
            <a:cxnLst/>
            <a:rect l="l" t="t" r="r" b="b"/>
            <a:pathLst>
              <a:path w="185419" h="92709">
                <a:moveTo>
                  <a:pt x="92481" y="92481"/>
                </a:moveTo>
                <a:lnTo>
                  <a:pt x="0" y="0"/>
                </a:lnTo>
                <a:lnTo>
                  <a:pt x="184962" y="0"/>
                </a:lnTo>
                <a:lnTo>
                  <a:pt x="92481" y="92481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29861" y="8226717"/>
            <a:ext cx="185420" cy="92710"/>
          </a:xfrm>
          <a:custGeom>
            <a:avLst/>
            <a:gdLst/>
            <a:ahLst/>
            <a:cxnLst/>
            <a:rect l="l" t="t" r="r" b="b"/>
            <a:pathLst>
              <a:path w="185420" h="92709">
                <a:moveTo>
                  <a:pt x="92481" y="92481"/>
                </a:moveTo>
                <a:lnTo>
                  <a:pt x="0" y="0"/>
                </a:lnTo>
                <a:lnTo>
                  <a:pt x="184950" y="0"/>
                </a:lnTo>
                <a:lnTo>
                  <a:pt x="92481" y="92481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84378" y="8226717"/>
            <a:ext cx="185420" cy="92710"/>
          </a:xfrm>
          <a:custGeom>
            <a:avLst/>
            <a:gdLst/>
            <a:ahLst/>
            <a:cxnLst/>
            <a:rect l="l" t="t" r="r" b="b"/>
            <a:pathLst>
              <a:path w="185420" h="92709">
                <a:moveTo>
                  <a:pt x="92481" y="92481"/>
                </a:moveTo>
                <a:lnTo>
                  <a:pt x="0" y="0"/>
                </a:lnTo>
                <a:lnTo>
                  <a:pt x="184962" y="0"/>
                </a:lnTo>
                <a:lnTo>
                  <a:pt x="92481" y="92481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8804" y="8409926"/>
            <a:ext cx="6341110" cy="842010"/>
          </a:xfrm>
          <a:custGeom>
            <a:avLst/>
            <a:gdLst/>
            <a:ahLst/>
            <a:cxnLst/>
            <a:rect l="l" t="t" r="r" b="b"/>
            <a:pathLst>
              <a:path w="6341109" h="842009">
                <a:moveTo>
                  <a:pt x="6255183" y="841566"/>
                </a:moveTo>
                <a:lnTo>
                  <a:pt x="85813" y="841566"/>
                </a:lnTo>
                <a:lnTo>
                  <a:pt x="52412" y="834821"/>
                </a:lnTo>
                <a:lnTo>
                  <a:pt x="25133" y="816432"/>
                </a:lnTo>
                <a:lnTo>
                  <a:pt x="6743" y="789152"/>
                </a:lnTo>
                <a:lnTo>
                  <a:pt x="0" y="755751"/>
                </a:lnTo>
                <a:lnTo>
                  <a:pt x="0" y="85801"/>
                </a:lnTo>
                <a:lnTo>
                  <a:pt x="6743" y="52400"/>
                </a:lnTo>
                <a:lnTo>
                  <a:pt x="25133" y="25120"/>
                </a:lnTo>
                <a:lnTo>
                  <a:pt x="52412" y="6743"/>
                </a:lnTo>
                <a:lnTo>
                  <a:pt x="85813" y="0"/>
                </a:lnTo>
                <a:lnTo>
                  <a:pt x="6255183" y="0"/>
                </a:lnTo>
                <a:lnTo>
                  <a:pt x="6288582" y="6743"/>
                </a:lnTo>
                <a:lnTo>
                  <a:pt x="6315862" y="25120"/>
                </a:lnTo>
                <a:lnTo>
                  <a:pt x="6334252" y="52400"/>
                </a:lnTo>
                <a:lnTo>
                  <a:pt x="6340995" y="85801"/>
                </a:lnTo>
                <a:lnTo>
                  <a:pt x="6340995" y="755751"/>
                </a:lnTo>
                <a:lnTo>
                  <a:pt x="6334252" y="789152"/>
                </a:lnTo>
                <a:lnTo>
                  <a:pt x="6315862" y="816432"/>
                </a:lnTo>
                <a:lnTo>
                  <a:pt x="6288582" y="834821"/>
                </a:lnTo>
                <a:lnTo>
                  <a:pt x="6255183" y="841566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16889" y="8428888"/>
            <a:ext cx="5951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 marR="5080" indent="-472440">
              <a:lnSpc>
                <a:spcPct val="154000"/>
              </a:lnSpc>
              <a:spcBef>
                <a:spcPts val="100"/>
              </a:spcBef>
            </a:pPr>
            <a:r>
              <a:rPr sz="13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3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credible </a:t>
            </a:r>
            <a:r>
              <a:rPr sz="13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depository </a:t>
            </a:r>
            <a:r>
              <a:rPr sz="13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 </a:t>
            </a:r>
            <a:r>
              <a:rPr sz="13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3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credible </a:t>
            </a: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information </a:t>
            </a:r>
            <a:r>
              <a:rPr sz="13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sharing </a:t>
            </a:r>
            <a:r>
              <a:rPr sz="13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  </a:t>
            </a:r>
            <a:r>
              <a:rPr sz="13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3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credible ﬁnance </a:t>
            </a:r>
            <a:r>
              <a:rPr sz="13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 </a:t>
            </a:r>
            <a:r>
              <a:rPr sz="13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3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compliance</a:t>
            </a:r>
            <a:r>
              <a:rPr sz="1300" b="1" spc="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incentives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30297" y="9425470"/>
            <a:ext cx="30854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Practice </a:t>
            </a:r>
            <a:r>
              <a:rPr sz="1400" spc="7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in-depth </a:t>
            </a:r>
            <a:r>
              <a:rPr sz="1400" spc="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business</a:t>
            </a:r>
            <a:r>
              <a:rPr sz="1400" spc="-10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scenarios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50272" y="4377525"/>
            <a:ext cx="429247" cy="41850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97423" y="4375403"/>
            <a:ext cx="423316" cy="423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30596" y="5835396"/>
            <a:ext cx="357568" cy="356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81455" y="4325137"/>
            <a:ext cx="525513" cy="5257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92124" y="5770409"/>
            <a:ext cx="463130" cy="462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34859" y="7237476"/>
            <a:ext cx="396176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54438" y="5801867"/>
            <a:ext cx="423557" cy="4236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88969" y="598413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6504" y="34162"/>
                </a:moveTo>
                <a:lnTo>
                  <a:pt x="7632" y="34162"/>
                </a:lnTo>
                <a:lnTo>
                  <a:pt x="0" y="26517"/>
                </a:lnTo>
                <a:lnTo>
                  <a:pt x="0" y="7645"/>
                </a:lnTo>
                <a:lnTo>
                  <a:pt x="7632" y="0"/>
                </a:lnTo>
                <a:lnTo>
                  <a:pt x="26504" y="0"/>
                </a:lnTo>
                <a:lnTo>
                  <a:pt x="34150" y="7645"/>
                </a:lnTo>
                <a:lnTo>
                  <a:pt x="34150" y="26517"/>
                </a:lnTo>
                <a:lnTo>
                  <a:pt x="26504" y="34162"/>
                </a:lnTo>
                <a:close/>
              </a:path>
            </a:pathLst>
          </a:custGeom>
          <a:solidFill>
            <a:srgbClr val="18C9F8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11816" y="598413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6504" y="34162"/>
                </a:moveTo>
                <a:lnTo>
                  <a:pt x="7645" y="34162"/>
                </a:lnTo>
                <a:lnTo>
                  <a:pt x="0" y="26517"/>
                </a:lnTo>
                <a:lnTo>
                  <a:pt x="0" y="7645"/>
                </a:lnTo>
                <a:lnTo>
                  <a:pt x="7645" y="0"/>
                </a:lnTo>
                <a:lnTo>
                  <a:pt x="26504" y="0"/>
                </a:lnTo>
                <a:lnTo>
                  <a:pt x="34162" y="7645"/>
                </a:lnTo>
                <a:lnTo>
                  <a:pt x="34162" y="26517"/>
                </a:lnTo>
                <a:lnTo>
                  <a:pt x="26504" y="34162"/>
                </a:lnTo>
                <a:close/>
              </a:path>
            </a:pathLst>
          </a:custGeom>
          <a:solidFill>
            <a:srgbClr val="18C9F8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21964" y="610494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874" y="0"/>
                </a:lnTo>
              </a:path>
            </a:pathLst>
          </a:custGeom>
          <a:ln w="23113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022908" y="9913860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59198" y="10056428"/>
            <a:ext cx="2308860" cy="2686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13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200" spc="-15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14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PROJECTINTRODUCTION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31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580" y="892175"/>
            <a:ext cx="6138545" cy="8368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2.5 </a:t>
            </a:r>
            <a:r>
              <a:rPr sz="1600" spc="7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Multi-party </a:t>
            </a:r>
            <a:r>
              <a:rPr sz="1600" spc="6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cooperation and </a:t>
            </a:r>
            <a:r>
              <a:rPr sz="1600" spc="10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win-win</a:t>
            </a:r>
            <a:r>
              <a:rPr sz="1600" spc="1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7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model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  <a:spcBef>
                <a:spcPts val="615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new generation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represented by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blockchain,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cryptographic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principles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third-party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intermediary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participate,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enables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human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beings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transfer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ﬁrst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238760">
              <a:lnSpc>
                <a:spcPct val="156000"/>
              </a:lnSpc>
              <a:spcBef>
                <a:spcPts val="5"/>
              </a:spcBef>
            </a:pP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Utilize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circulated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encrypted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equity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certiﬁcates,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replace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traditional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encryption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codes.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code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encryption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algorithm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proves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identity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signature,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hash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pointer to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ensure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authenticity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integrity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content,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guarantees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automatic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execu-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 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program 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form of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greatly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reduces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cost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collaborative division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labor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9525">
              <a:lnSpc>
                <a:spcPct val="156000"/>
              </a:lnSpc>
              <a:spcBef>
                <a:spcPts val="5"/>
              </a:spcBef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generalization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traditional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business activities,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double-entry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bookkeeping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currency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cash, inventory,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accounts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receivable,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advance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receipts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accounting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subjects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deﬁne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assets.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However,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digital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age,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intangible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exist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form 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4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monetization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assets,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enabling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conﬁrmed,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priced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traded.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2908" y="9913860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9198" y="10056428"/>
            <a:ext cx="2308860" cy="2686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13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200" spc="-15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14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PROJECTINTRODUCTION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247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20" y="0"/>
                </a:moveTo>
                <a:lnTo>
                  <a:pt x="5478120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20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31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606" y="731419"/>
            <a:ext cx="6127115" cy="879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0655">
              <a:lnSpc>
                <a:spcPct val="156000"/>
              </a:lnSpc>
              <a:spcBef>
                <a:spcPts val="100"/>
              </a:spcBef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unity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owners, producers,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ecological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 under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500" b="1" spc="1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CBV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clear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distinction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tween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shareholders,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entrepreneurs,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managers,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consumers.</a:t>
            </a:r>
            <a:r>
              <a:rPr sz="1600" spc="-3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collaborative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participants 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network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roles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because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contributors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factors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production 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longer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separated,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relationship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between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owners,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producers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organically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uniﬁed.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6000"/>
              </a:lnSpc>
            </a:pP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Reﬁne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granularity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division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rights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responsibilities. 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famous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economist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Coase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thesis: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clearer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deﬁnition  of power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responsibility,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easier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reach 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Pareto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Optimality.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conditions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achieving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Pareto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optimality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in-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clude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clear rewards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punishments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cooperative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non-co-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operative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behaviors,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symmetry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information,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repeated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games. 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diﬃcult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achieve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traditional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scenarios,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8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adopts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open,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transparent,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hard-to-tamper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distributed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ledgers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pairs.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fair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satisﬁes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these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pre-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requisites,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giving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solution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typical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asymmet-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ric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28575">
              <a:lnSpc>
                <a:spcPct val="100000"/>
              </a:lnSpc>
            </a:pPr>
            <a:r>
              <a:rPr sz="1600" spc="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2.6 </a:t>
            </a:r>
            <a:r>
              <a:rPr sz="1600" spc="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Advantages of </a:t>
            </a:r>
            <a:r>
              <a:rPr sz="1400" b="1" spc="-15" dirty="0">
                <a:solidFill>
                  <a:srgbClr val="1F2E42"/>
                </a:solidFill>
                <a:latin typeface="Microsoft YaHei UI" panose="020B0503020204020204" charset="-122"/>
                <a:cs typeface="Microsoft YaHei UI" panose="020B0503020204020204" charset="-122"/>
              </a:rPr>
              <a:t>C </a:t>
            </a:r>
            <a:r>
              <a:rPr sz="1400" b="1" spc="-85" dirty="0">
                <a:solidFill>
                  <a:srgbClr val="1F2E42"/>
                </a:solidFill>
                <a:latin typeface="Microsoft YaHei UI" panose="020B0503020204020204" charset="-122"/>
                <a:cs typeface="Microsoft YaHei UI" panose="020B0503020204020204" charset="-122"/>
              </a:rPr>
              <a:t>B</a:t>
            </a:r>
            <a:r>
              <a:rPr sz="1400" b="1" spc="-150" dirty="0">
                <a:solidFill>
                  <a:srgbClr val="1F2E42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b="1" spc="-60" dirty="0">
                <a:solidFill>
                  <a:srgbClr val="1F2E42"/>
                </a:solidFill>
                <a:latin typeface="Microsoft YaHei UI" panose="020B0503020204020204" charset="-122"/>
                <a:cs typeface="Microsoft YaHei UI" panose="020B0503020204020204" charset="-122"/>
              </a:rPr>
              <a:t>V</a:t>
            </a:r>
            <a:endParaRPr sz="1400">
              <a:latin typeface="Microsoft YaHei UI" panose="020B0503020204020204" charset="-122"/>
              <a:cs typeface="Microsoft YaHei UI" panose="020B0503020204020204" charset="-122"/>
            </a:endParaRPr>
          </a:p>
          <a:p>
            <a:pPr marL="28575" marR="369570">
              <a:lnSpc>
                <a:spcPct val="156000"/>
              </a:lnSpc>
              <a:spcBef>
                <a:spcPts val="1080"/>
              </a:spcBef>
            </a:pP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1.</a:t>
            </a:r>
            <a:r>
              <a:rPr sz="1600" spc="-1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Pluggable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national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secret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algorithm,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national 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secret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international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algorithm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plug-in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form;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2908" y="9913860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9198" y="10056428"/>
            <a:ext cx="2308860" cy="2686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13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200" spc="-15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14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PROJECTINTRODUCTION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44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606" y="756311"/>
            <a:ext cx="6042025" cy="773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530" algn="just">
              <a:lnSpc>
                <a:spcPct val="156000"/>
              </a:lnSpc>
              <a:spcBef>
                <a:spcPts val="100"/>
              </a:spcBef>
              <a:buSzPct val="94000"/>
              <a:buAutoNum type="arabicPeriod" startAt="2"/>
              <a:tabLst>
                <a:tab pos="180340" algn="l"/>
              </a:tabLst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Convenient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use,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automatically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convert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1600" spc="-2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statements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into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transactions,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reducing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usagecosts;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34648"/>
              </a:buClr>
              <a:buFont typeface="Arial" panose="020B0604020202020204"/>
              <a:buAutoNum type="arabicPeriod" startAt="2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56000"/>
              </a:lnSpc>
              <a:buSzPct val="94000"/>
              <a:buAutoNum type="arabicPeriod" startAt="2"/>
              <a:tabLst>
                <a:tab pos="180975" algn="l"/>
              </a:tabLst>
            </a:pP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One-click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automatic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deployment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networking, dynamic</a:t>
            </a:r>
            <a:r>
              <a:rPr sz="1600" spc="-3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addition  and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deletion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nodes;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34648"/>
              </a:buClr>
              <a:buFont typeface="Arial" panose="020B0604020202020204"/>
              <a:buAutoNum type="arabicPeriod" startAt="2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67945" algn="just">
              <a:lnSpc>
                <a:spcPct val="156000"/>
              </a:lnSpc>
              <a:buSzPct val="94000"/>
              <a:buAutoNum type="arabicPeriod" startAt="2"/>
              <a:tabLst>
                <a:tab pos="182245" algn="l"/>
              </a:tabLst>
            </a:pP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Highly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compatible,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supporting</a:t>
            </a:r>
            <a:r>
              <a:rPr sz="1600" spc="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MySQL,</a:t>
            </a:r>
            <a:r>
              <a:rPr sz="1600" spc="-2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SQLite,</a:t>
            </a:r>
            <a:r>
              <a:rPr sz="1600" spc="-1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DB2,</a:t>
            </a:r>
            <a:r>
              <a:rPr sz="1600" spc="-1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Oracle,</a:t>
            </a:r>
            <a:r>
              <a:rPr sz="1600" spc="-2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SQLS- 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erver,</a:t>
            </a:r>
            <a:r>
              <a:rPr sz="16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etc.;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34648"/>
              </a:buClr>
              <a:buFont typeface="Arial" panose="020B0604020202020204"/>
              <a:buAutoNum type="arabicPeriod" startAt="2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95885" algn="just">
              <a:lnSpc>
                <a:spcPct val="156000"/>
              </a:lnSpc>
              <a:buSzPct val="94000"/>
              <a:buAutoNum type="arabicPeriod" startAt="2"/>
              <a:tabLst>
                <a:tab pos="180975" algn="l"/>
              </a:tabLst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contracts,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supporting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Solidity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language,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complex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business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scenarios,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programmable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dynamically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upgraded;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34648"/>
              </a:buClr>
              <a:buFont typeface="Arial" panose="020B0604020202020204"/>
              <a:buAutoNum type="arabicPeriod" startAt="2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38100">
              <a:lnSpc>
                <a:spcPct val="156000"/>
              </a:lnSpc>
              <a:buSzPct val="94000"/>
              <a:buAutoNum type="arabicPeriod" startAt="2"/>
              <a:tabLst>
                <a:tab pos="179705" algn="l"/>
              </a:tabLst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Visualized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maintenance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monitoring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platform,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monitoring,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monitoring,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hardware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monitoring,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conﬁguration,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management,</a:t>
            </a:r>
            <a:r>
              <a:rPr sz="1600" spc="-2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viewing,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business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visualization,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log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analysis,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monitoring 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alarms,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etc.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monitoring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buClr>
                <a:srgbClr val="434648"/>
              </a:buClr>
              <a:buFont typeface="Arial" panose="020B0604020202020204"/>
              <a:buAutoNum type="arabicPeriod" startAt="2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Clr>
                <a:srgbClr val="434648"/>
              </a:buClr>
              <a:buFont typeface="Arial" panose="020B0604020202020204"/>
              <a:buAutoNum type="arabicPeriod" startAt="2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88595" indent="-175895">
              <a:lnSpc>
                <a:spcPct val="100000"/>
              </a:lnSpc>
              <a:buSzPct val="94000"/>
              <a:buAutoNum type="arabicPeriod" startAt="2"/>
              <a:tabLst>
                <a:tab pos="188595" algn="l"/>
              </a:tabLst>
            </a:pP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High-performance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method:</a:t>
            </a:r>
            <a:r>
              <a:rPr sz="1600" spc="-1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4000+TPS.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2908" y="9913860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9198" y="10056428"/>
            <a:ext cx="2308860" cy="2686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13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200" spc="-15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14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PROJECTINTRODUCTION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-444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0957" y="2696476"/>
            <a:ext cx="1202055" cy="1202055"/>
          </a:xfrm>
          <a:custGeom>
            <a:avLst/>
            <a:gdLst/>
            <a:ahLst/>
            <a:cxnLst/>
            <a:rect l="l" t="t" r="r" b="b"/>
            <a:pathLst>
              <a:path w="1202055" h="1202054">
                <a:moveTo>
                  <a:pt x="601002" y="1202004"/>
                </a:moveTo>
                <a:lnTo>
                  <a:pt x="554037" y="1200200"/>
                </a:lnTo>
                <a:lnTo>
                  <a:pt x="508063" y="1194854"/>
                </a:lnTo>
                <a:lnTo>
                  <a:pt x="463207" y="1186129"/>
                </a:lnTo>
                <a:lnTo>
                  <a:pt x="419608" y="1174140"/>
                </a:lnTo>
                <a:lnTo>
                  <a:pt x="377393" y="1159027"/>
                </a:lnTo>
                <a:lnTo>
                  <a:pt x="336702" y="1140917"/>
                </a:lnTo>
                <a:lnTo>
                  <a:pt x="297675" y="1119949"/>
                </a:lnTo>
                <a:lnTo>
                  <a:pt x="260426" y="1096251"/>
                </a:lnTo>
                <a:lnTo>
                  <a:pt x="225120" y="1069975"/>
                </a:lnTo>
                <a:lnTo>
                  <a:pt x="191858" y="1041222"/>
                </a:lnTo>
                <a:lnTo>
                  <a:pt x="160782" y="1010157"/>
                </a:lnTo>
                <a:lnTo>
                  <a:pt x="132041" y="976896"/>
                </a:lnTo>
                <a:lnTo>
                  <a:pt x="105752" y="941577"/>
                </a:lnTo>
                <a:lnTo>
                  <a:pt x="82054" y="904341"/>
                </a:lnTo>
                <a:lnTo>
                  <a:pt x="61087" y="865301"/>
                </a:lnTo>
                <a:lnTo>
                  <a:pt x="42989" y="824623"/>
                </a:lnTo>
                <a:lnTo>
                  <a:pt x="27863" y="782408"/>
                </a:lnTo>
                <a:lnTo>
                  <a:pt x="15875" y="738809"/>
                </a:lnTo>
                <a:lnTo>
                  <a:pt x="7150" y="693953"/>
                </a:lnTo>
                <a:lnTo>
                  <a:pt x="1816" y="647966"/>
                </a:lnTo>
                <a:lnTo>
                  <a:pt x="0" y="601002"/>
                </a:lnTo>
                <a:lnTo>
                  <a:pt x="1816" y="554037"/>
                </a:lnTo>
                <a:lnTo>
                  <a:pt x="7150" y="508050"/>
                </a:lnTo>
                <a:lnTo>
                  <a:pt x="15875" y="463194"/>
                </a:lnTo>
                <a:lnTo>
                  <a:pt x="27863" y="419595"/>
                </a:lnTo>
                <a:lnTo>
                  <a:pt x="42989" y="377393"/>
                </a:lnTo>
                <a:lnTo>
                  <a:pt x="61087" y="336702"/>
                </a:lnTo>
                <a:lnTo>
                  <a:pt x="82054" y="297662"/>
                </a:lnTo>
                <a:lnTo>
                  <a:pt x="105752" y="260426"/>
                </a:lnTo>
                <a:lnTo>
                  <a:pt x="132041" y="225107"/>
                </a:lnTo>
                <a:lnTo>
                  <a:pt x="160782" y="191846"/>
                </a:lnTo>
                <a:lnTo>
                  <a:pt x="191858" y="160781"/>
                </a:lnTo>
                <a:lnTo>
                  <a:pt x="225120" y="132029"/>
                </a:lnTo>
                <a:lnTo>
                  <a:pt x="260426" y="105752"/>
                </a:lnTo>
                <a:lnTo>
                  <a:pt x="297675" y="82054"/>
                </a:lnTo>
                <a:lnTo>
                  <a:pt x="336702" y="61086"/>
                </a:lnTo>
                <a:lnTo>
                  <a:pt x="377393" y="42976"/>
                </a:lnTo>
                <a:lnTo>
                  <a:pt x="419608" y="27863"/>
                </a:lnTo>
                <a:lnTo>
                  <a:pt x="463207" y="15874"/>
                </a:lnTo>
                <a:lnTo>
                  <a:pt x="508063" y="7137"/>
                </a:lnTo>
                <a:lnTo>
                  <a:pt x="554037" y="1803"/>
                </a:lnTo>
                <a:lnTo>
                  <a:pt x="601002" y="0"/>
                </a:lnTo>
                <a:lnTo>
                  <a:pt x="647979" y="1803"/>
                </a:lnTo>
                <a:lnTo>
                  <a:pt x="693953" y="7137"/>
                </a:lnTo>
                <a:lnTo>
                  <a:pt x="738809" y="15874"/>
                </a:lnTo>
                <a:lnTo>
                  <a:pt x="782408" y="27863"/>
                </a:lnTo>
                <a:lnTo>
                  <a:pt x="824623" y="42976"/>
                </a:lnTo>
                <a:lnTo>
                  <a:pt x="865314" y="61086"/>
                </a:lnTo>
                <a:lnTo>
                  <a:pt x="904341" y="82054"/>
                </a:lnTo>
                <a:lnTo>
                  <a:pt x="941590" y="105752"/>
                </a:lnTo>
                <a:lnTo>
                  <a:pt x="976909" y="132029"/>
                </a:lnTo>
                <a:lnTo>
                  <a:pt x="1010158" y="160781"/>
                </a:lnTo>
                <a:lnTo>
                  <a:pt x="1041234" y="191846"/>
                </a:lnTo>
                <a:lnTo>
                  <a:pt x="1069975" y="225107"/>
                </a:lnTo>
                <a:lnTo>
                  <a:pt x="1096264" y="260426"/>
                </a:lnTo>
                <a:lnTo>
                  <a:pt x="1119949" y="297662"/>
                </a:lnTo>
                <a:lnTo>
                  <a:pt x="1140917" y="336702"/>
                </a:lnTo>
                <a:lnTo>
                  <a:pt x="1159027" y="377393"/>
                </a:lnTo>
                <a:lnTo>
                  <a:pt x="1174153" y="419595"/>
                </a:lnTo>
                <a:lnTo>
                  <a:pt x="1186141" y="463194"/>
                </a:lnTo>
                <a:lnTo>
                  <a:pt x="1194866" y="508050"/>
                </a:lnTo>
                <a:lnTo>
                  <a:pt x="1200200" y="554037"/>
                </a:lnTo>
                <a:lnTo>
                  <a:pt x="1202004" y="601002"/>
                </a:lnTo>
                <a:lnTo>
                  <a:pt x="1200200" y="647966"/>
                </a:lnTo>
                <a:lnTo>
                  <a:pt x="1194866" y="693953"/>
                </a:lnTo>
                <a:lnTo>
                  <a:pt x="1186141" y="738809"/>
                </a:lnTo>
                <a:lnTo>
                  <a:pt x="1174153" y="782408"/>
                </a:lnTo>
                <a:lnTo>
                  <a:pt x="1159027" y="824623"/>
                </a:lnTo>
                <a:lnTo>
                  <a:pt x="1140917" y="865301"/>
                </a:lnTo>
                <a:lnTo>
                  <a:pt x="1119949" y="904341"/>
                </a:lnTo>
                <a:lnTo>
                  <a:pt x="1096264" y="941577"/>
                </a:lnTo>
                <a:lnTo>
                  <a:pt x="1069975" y="976896"/>
                </a:lnTo>
                <a:lnTo>
                  <a:pt x="1041234" y="1010157"/>
                </a:lnTo>
                <a:lnTo>
                  <a:pt x="1010158" y="1041222"/>
                </a:lnTo>
                <a:lnTo>
                  <a:pt x="976909" y="1069975"/>
                </a:lnTo>
                <a:lnTo>
                  <a:pt x="941590" y="1096251"/>
                </a:lnTo>
                <a:lnTo>
                  <a:pt x="904341" y="1119949"/>
                </a:lnTo>
                <a:lnTo>
                  <a:pt x="865314" y="1140917"/>
                </a:lnTo>
                <a:lnTo>
                  <a:pt x="824623" y="1159027"/>
                </a:lnTo>
                <a:lnTo>
                  <a:pt x="782408" y="1174140"/>
                </a:lnTo>
                <a:lnTo>
                  <a:pt x="738809" y="1186129"/>
                </a:lnTo>
                <a:lnTo>
                  <a:pt x="693953" y="1194854"/>
                </a:lnTo>
                <a:lnTo>
                  <a:pt x="647979" y="1200200"/>
                </a:lnTo>
                <a:lnTo>
                  <a:pt x="601002" y="1202004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0908" y="2907233"/>
            <a:ext cx="667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4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3177" y="4619040"/>
            <a:ext cx="5198110" cy="368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10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3550" spc="-5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550" spc="11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Architecture</a:t>
            </a:r>
            <a:endParaRPr sz="3550">
              <a:latin typeface="Arial" panose="020B0604020202020204"/>
              <a:cs typeface="Arial" panose="020B0604020202020204"/>
            </a:endParaRPr>
          </a:p>
          <a:p>
            <a:pPr marL="327660" indent="-260350">
              <a:lnSpc>
                <a:spcPct val="100000"/>
              </a:lnSpc>
              <a:spcBef>
                <a:spcPts val="3430"/>
              </a:spcBef>
              <a:buAutoNum type="arabicPeriod"/>
              <a:tabLst>
                <a:tab pos="327660" algn="l"/>
              </a:tabLst>
            </a:pPr>
            <a:r>
              <a:rPr sz="1400" spc="-20" dirty="0">
                <a:latin typeface="Arial" panose="020B0604020202020204"/>
                <a:cs typeface="Arial" panose="020B0604020202020204"/>
              </a:rPr>
              <a:t>Technical</a:t>
            </a:r>
            <a:r>
              <a:rPr sz="14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comparison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AutoNum type="arabicPeriod"/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49250" indent="-281940">
              <a:lnSpc>
                <a:spcPct val="100000"/>
              </a:lnSpc>
              <a:buAutoNum type="arabicPeriod"/>
              <a:tabLst>
                <a:tab pos="348615" algn="l"/>
                <a:tab pos="349250" algn="l"/>
              </a:tabLst>
            </a:pPr>
            <a:r>
              <a:rPr sz="1400" spc="-20" dirty="0">
                <a:latin typeface="Arial" panose="020B0604020202020204"/>
                <a:cs typeface="Arial" panose="020B0604020202020204"/>
              </a:rPr>
              <a:t>Technical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characteristics 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of </a:t>
            </a:r>
            <a:r>
              <a:rPr sz="1300" b="1" spc="-5" dirty="0">
                <a:latin typeface="Microsoft YaHei UI" panose="020B0503020204020204" charset="-122"/>
                <a:cs typeface="Microsoft YaHei UI" panose="020B0503020204020204" charset="-122"/>
              </a:rPr>
              <a:t>C</a:t>
            </a:r>
            <a:r>
              <a:rPr sz="1300" b="1" spc="-300" dirty="0"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300" b="1" spc="-75" dirty="0">
                <a:latin typeface="Microsoft YaHei UI" panose="020B0503020204020204" charset="-122"/>
                <a:cs typeface="Microsoft YaHei UI" panose="020B0503020204020204" charset="-122"/>
              </a:rPr>
              <a:t>B </a:t>
            </a:r>
            <a:r>
              <a:rPr sz="1300" b="1" spc="-50" dirty="0">
                <a:latin typeface="Microsoft YaHei UI" panose="020B0503020204020204" charset="-122"/>
                <a:cs typeface="Microsoft YaHei UI" panose="020B0503020204020204" charset="-122"/>
              </a:rPr>
              <a:t>V</a:t>
            </a:r>
            <a:endParaRPr sz="1300">
              <a:latin typeface="Microsoft YaHei UI" panose="020B0503020204020204" charset="-122"/>
              <a:cs typeface="Microsoft YaHei UI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AutoNum type="arabicPeriod"/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49250" indent="-281940">
              <a:lnSpc>
                <a:spcPct val="100000"/>
              </a:lnSpc>
              <a:buAutoNum type="arabicPeriod"/>
              <a:tabLst>
                <a:tab pos="348615" algn="l"/>
                <a:tab pos="349250" algn="l"/>
              </a:tabLst>
            </a:pPr>
            <a:r>
              <a:rPr sz="1400" spc="10" dirty="0">
                <a:latin typeface="Arial" panose="020B0604020202020204"/>
                <a:cs typeface="Arial" panose="020B0604020202020204"/>
              </a:rPr>
              <a:t>Support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DAPPdevelopment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AutoNum type="arabicPeriod"/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49250" indent="-281940">
              <a:lnSpc>
                <a:spcPct val="100000"/>
              </a:lnSpc>
              <a:buAutoNum type="arabicPeriod"/>
              <a:tabLst>
                <a:tab pos="348615" algn="l"/>
                <a:tab pos="349250" algn="l"/>
              </a:tabLst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Design</a:t>
            </a:r>
            <a:r>
              <a:rPr sz="14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safety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AutoNum type="arabicPeriod"/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49250" indent="-281940">
              <a:lnSpc>
                <a:spcPct val="100000"/>
              </a:lnSpc>
              <a:buAutoNum type="arabicPeriod"/>
              <a:tabLst>
                <a:tab pos="348615" algn="l"/>
                <a:tab pos="349250" algn="l"/>
              </a:tabLst>
            </a:pPr>
            <a:r>
              <a:rPr sz="1400" spc="-20" dirty="0">
                <a:latin typeface="Arial" panose="020B0604020202020204"/>
                <a:cs typeface="Arial" panose="020B0604020202020204"/>
              </a:rPr>
              <a:t>Side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chain</a:t>
            </a:r>
            <a:r>
              <a:rPr sz="1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technology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AutoNum type="arabicPeriod"/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49250" indent="-281940">
              <a:lnSpc>
                <a:spcPct val="100000"/>
              </a:lnSpc>
              <a:buAutoNum type="arabicPeriod"/>
              <a:tabLst>
                <a:tab pos="348615" algn="l"/>
                <a:tab pos="349250" algn="l"/>
              </a:tabLst>
            </a:pPr>
            <a:r>
              <a:rPr sz="1400" spc="10" dirty="0">
                <a:latin typeface="Arial" panose="020B0604020202020204"/>
                <a:cs typeface="Arial" panose="020B0604020202020204"/>
              </a:rPr>
              <a:t>Introduction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to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theconsensus</a:t>
            </a:r>
            <a:r>
              <a:rPr sz="14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algorithm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873" y="4255160"/>
            <a:ext cx="1014730" cy="86360"/>
          </a:xfrm>
          <a:custGeom>
            <a:avLst/>
            <a:gdLst/>
            <a:ahLst/>
            <a:cxnLst/>
            <a:rect l="l" t="t" r="r" b="b"/>
            <a:pathLst>
              <a:path w="1014730" h="86360">
                <a:moveTo>
                  <a:pt x="1014323" y="86245"/>
                </a:moveTo>
                <a:lnTo>
                  <a:pt x="0" y="86245"/>
                </a:lnTo>
                <a:lnTo>
                  <a:pt x="0" y="0"/>
                </a:lnTo>
                <a:lnTo>
                  <a:pt x="1014323" y="0"/>
                </a:lnTo>
                <a:lnTo>
                  <a:pt x="1014323" y="86245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5122" y="9882058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3837" y="10053660"/>
            <a:ext cx="192151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200" spc="-2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Architecture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7293" y="1495018"/>
            <a:ext cx="6114415" cy="0"/>
          </a:xfrm>
          <a:custGeom>
            <a:avLst/>
            <a:gdLst/>
            <a:ahLst/>
            <a:cxnLst/>
            <a:rect l="l" t="t" r="r" b="b"/>
            <a:pathLst>
              <a:path w="6114415">
                <a:moveTo>
                  <a:pt x="0" y="0"/>
                </a:moveTo>
                <a:lnTo>
                  <a:pt x="6114173" y="0"/>
                </a:lnTo>
              </a:path>
            </a:pathLst>
          </a:custGeom>
          <a:ln w="7620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7306" y="1496040"/>
            <a:ext cx="5095240" cy="0"/>
          </a:xfrm>
          <a:custGeom>
            <a:avLst/>
            <a:gdLst/>
            <a:ahLst/>
            <a:cxnLst/>
            <a:rect l="l" t="t" r="r" b="b"/>
            <a:pathLst>
              <a:path w="5095240">
                <a:moveTo>
                  <a:pt x="0" y="0"/>
                </a:moveTo>
                <a:lnTo>
                  <a:pt x="5095100" y="0"/>
                </a:lnTo>
              </a:path>
            </a:pathLst>
          </a:custGeom>
          <a:ln w="50380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4606" y="1754530"/>
            <a:ext cx="24244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3.1 </a:t>
            </a:r>
            <a:r>
              <a:rPr sz="1600" spc="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Technical</a:t>
            </a:r>
            <a:r>
              <a:rPr sz="1600" spc="-13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comparison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122" y="9882058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3837" y="10053660"/>
            <a:ext cx="192151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200" spc="-2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Architecture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1492" y="568100"/>
            <a:ext cx="51365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85" dirty="0"/>
              <a:t>Technology</a:t>
            </a:r>
            <a:r>
              <a:rPr sz="3500" spc="-65" dirty="0"/>
              <a:t> </a:t>
            </a:r>
            <a:r>
              <a:rPr sz="3550" spc="110" dirty="0">
                <a:solidFill>
                  <a:srgbClr val="18C9F8"/>
                </a:solidFill>
              </a:rPr>
              <a:t>Architecture</a:t>
            </a:r>
            <a:endParaRPr sz="355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46759" y="2220467"/>
          <a:ext cx="6186170" cy="7562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410"/>
                <a:gridCol w="976629"/>
                <a:gridCol w="1373505"/>
                <a:gridCol w="1207135"/>
                <a:gridCol w="1380489"/>
              </a:tblGrid>
              <a:tr h="481584">
                <a:tc gridSpan="2">
                  <a:txBody>
                    <a:bodyPr/>
                    <a:lstStyle/>
                    <a:p>
                      <a:pPr marR="33083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350" b="1" spc="-114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ET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</a:t>
                      </a:r>
                      <a:endParaRPr sz="13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5090" marB="0">
                    <a:solidFill>
                      <a:srgbClr val="00418B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350" b="1" spc="-1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BTS</a:t>
                      </a:r>
                      <a:r>
                        <a:rPr sz="1350" b="1" spc="-3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50" b="1" spc="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2.0</a:t>
                      </a:r>
                      <a:endParaRPr sz="13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5090" marB="0">
                    <a:solidFill>
                      <a:srgbClr val="00418B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350" b="1" spc="-9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EOS</a:t>
                      </a:r>
                      <a:endParaRPr sz="13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5090" marB="0">
                    <a:solidFill>
                      <a:srgbClr val="00418B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1200" spc="-1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1200" spc="-1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1200" spc="-1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Public</a:t>
                      </a:r>
                      <a:r>
                        <a:rPr sz="1200" b="1" spc="-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chain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6520" marB="0">
                    <a:solidFill>
                      <a:srgbClr val="00418B"/>
                    </a:solidFill>
                  </a:tcPr>
                </a:tc>
              </a:tr>
              <a:tr h="6412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Chain</a:t>
                      </a:r>
                      <a:r>
                        <a:rPr sz="1400" b="1" spc="-8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" marB="0"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Public</a:t>
                      </a:r>
                      <a:r>
                        <a:rPr sz="1200" spc="-6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chain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" marB="0">
                    <a:lnR w="9525">
                      <a:solidFill>
                        <a:srgbClr val="18C9F8"/>
                      </a:solidFill>
                      <a:prstDash val="solid"/>
                    </a:lnR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7795" marR="39370" indent="-5651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Public </a:t>
                      </a:r>
                      <a:r>
                        <a:rPr sz="10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chain </a:t>
                      </a:r>
                      <a:r>
                        <a:rPr sz="10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/  </a:t>
                      </a:r>
                      <a:r>
                        <a:rPr sz="10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alliance </a:t>
                      </a:r>
                      <a:r>
                        <a:rPr sz="10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chain  </a:t>
                      </a:r>
                      <a:r>
                        <a:rPr sz="10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(Exchange</a:t>
                      </a:r>
                      <a:r>
                        <a:rPr sz="1000" spc="-1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Solution)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2075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8110" marR="92075" indent="-12065">
                        <a:lnSpc>
                          <a:spcPct val="104000"/>
                        </a:lnSpc>
                        <a:spcBef>
                          <a:spcPts val="1050"/>
                        </a:spcBef>
                      </a:pPr>
                      <a:r>
                        <a:rPr sz="12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Public </a:t>
                      </a:r>
                      <a:r>
                        <a:rPr sz="12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chain </a:t>
                      </a:r>
                      <a:r>
                        <a:rPr sz="12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/  </a:t>
                      </a:r>
                      <a:r>
                        <a:rPr sz="1200" spc="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alliance</a:t>
                      </a:r>
                      <a:r>
                        <a:rPr sz="1200" spc="-10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chain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2405" marR="191135" indent="-12065">
                        <a:lnSpc>
                          <a:spcPct val="104000"/>
                        </a:lnSpc>
                        <a:spcBef>
                          <a:spcPts val="1100"/>
                        </a:spcBef>
                      </a:pPr>
                      <a:r>
                        <a:rPr sz="12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Public </a:t>
                      </a:r>
                      <a:r>
                        <a:rPr sz="12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chain </a:t>
                      </a:r>
                      <a:r>
                        <a:rPr sz="12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/  </a:t>
                      </a:r>
                      <a:r>
                        <a:rPr sz="1200" spc="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alliance</a:t>
                      </a:r>
                      <a:r>
                        <a:rPr sz="1200" spc="-10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chain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39700" marB="0">
                    <a:lnL w="9525">
                      <a:solidFill>
                        <a:srgbClr val="18C9F8"/>
                      </a:solidFill>
                      <a:prstDash val="solid"/>
                    </a:lnL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728980">
                <a:tc>
                  <a:txBody>
                    <a:bodyPr/>
                    <a:lstStyle/>
                    <a:p>
                      <a:pPr marL="130810" marR="66040" algn="ctr">
                        <a:lnSpc>
                          <a:spcPct val="121000"/>
                        </a:lnSpc>
                        <a:spcBef>
                          <a:spcPts val="270"/>
                        </a:spcBef>
                      </a:pPr>
                      <a:r>
                        <a:rPr sz="1100" b="1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Do </a:t>
                      </a:r>
                      <a:r>
                        <a:rPr sz="1100" b="1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you </a:t>
                      </a:r>
                      <a:r>
                        <a:rPr sz="1100" b="1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need</a:t>
                      </a:r>
                      <a:r>
                        <a:rPr sz="1100" b="1" spc="-2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100" b="1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an  </a:t>
                      </a:r>
                      <a:r>
                        <a:rPr sz="1100" b="1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incentive </a:t>
                      </a:r>
                      <a:r>
                        <a:rPr sz="1100" b="1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layer  (Dig </a:t>
                      </a:r>
                      <a:r>
                        <a:rPr sz="1100" b="1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100" b="1" spc="-5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100" b="1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hole)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400" spc="-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spc="-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6535" marR="66675" indent="-29210" algn="ctr">
                        <a:lnSpc>
                          <a:spcPct val="104000"/>
                        </a:lnSpc>
                        <a:spcBef>
                          <a:spcPts val="410"/>
                        </a:spcBef>
                      </a:pPr>
                      <a:r>
                        <a:rPr sz="800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No, </a:t>
                      </a:r>
                      <a:r>
                        <a:rPr sz="8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if you </a:t>
                      </a:r>
                      <a:r>
                        <a:rPr sz="8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need </a:t>
                      </a:r>
                      <a:r>
                        <a:rPr sz="8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to  </a:t>
                      </a:r>
                      <a:r>
                        <a:rPr sz="8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achieve </a:t>
                      </a:r>
                      <a:r>
                        <a:rPr sz="800" spc="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something</a:t>
                      </a:r>
                      <a:r>
                        <a:rPr sz="800" spc="-1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8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like</a:t>
                      </a:r>
                      <a:endParaRPr sz="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24765" marR="12700" algn="ctr">
                        <a:lnSpc>
                          <a:spcPct val="104000"/>
                        </a:lnSpc>
                      </a:pPr>
                      <a:r>
                        <a:rPr sz="8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Mining </a:t>
                      </a:r>
                      <a:r>
                        <a:rPr sz="8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rewards can </a:t>
                      </a:r>
                      <a:r>
                        <a:rPr sz="8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be</a:t>
                      </a:r>
                      <a:r>
                        <a:rPr sz="800" spc="-9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8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used  </a:t>
                      </a:r>
                      <a:r>
                        <a:rPr sz="800" spc="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oﬀ-chainScript  </a:t>
                      </a:r>
                      <a:r>
                        <a:rPr sz="8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implementation</a:t>
                      </a:r>
                      <a:endParaRPr sz="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069" marB="0">
                    <a:lnL w="9525">
                      <a:solidFill>
                        <a:srgbClr val="18C9F8"/>
                      </a:solidFill>
                      <a:prstDash val="solid"/>
                    </a:lnL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655954">
                <a:tc>
                  <a:txBody>
                    <a:bodyPr/>
                    <a:lstStyle/>
                    <a:p>
                      <a:pPr marL="238125" marR="249555" indent="-52070">
                        <a:lnSpc>
                          <a:spcPts val="1500"/>
                        </a:lnSpc>
                        <a:spcBef>
                          <a:spcPts val="650"/>
                        </a:spcBef>
                      </a:pPr>
                      <a:r>
                        <a:rPr sz="1300" b="1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Consensu  </a:t>
                      </a:r>
                      <a:r>
                        <a:rPr sz="1300" b="1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  </a:t>
                      </a:r>
                      <a:r>
                        <a:rPr sz="1300" b="1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algorithm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2550" marB="0"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400" spc="-6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POW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54305" marB="0"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37515" algn="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spc="-9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DPO</a:t>
                      </a:r>
                      <a:r>
                        <a:rPr sz="14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732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spc="-6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DPOS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732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spc="-6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POP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7320" marB="0">
                    <a:lnL w="9525">
                      <a:solidFill>
                        <a:srgbClr val="18C9F8"/>
                      </a:solidFill>
                      <a:prstDash val="solid"/>
                    </a:lnL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278137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000" b="1" spc="-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Consensus</a:t>
                      </a:r>
                      <a:r>
                        <a:rPr sz="1000" b="1" spc="-1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interval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6045" marB="0">
                    <a:lnT w="9525">
                      <a:solidFill>
                        <a:srgbClr val="18C9F8"/>
                      </a:solidFill>
                      <a:prstDash val="solid"/>
                    </a:lnT>
                    <a:solidFill>
                      <a:srgbClr val="18C9F8">
                        <a:alpha val="19999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44145" marR="166370" indent="138430">
                        <a:lnSpc>
                          <a:spcPct val="100000"/>
                        </a:lnSpc>
                      </a:pPr>
                      <a:r>
                        <a:rPr sz="10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About  </a:t>
                      </a:r>
                      <a:r>
                        <a:rPr sz="10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1000" spc="-15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seconds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445" marB="0"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26060" marR="226695" indent="5080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0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3 </a:t>
                      </a:r>
                      <a:r>
                        <a:rPr sz="10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seconds  </a:t>
                      </a:r>
                      <a:r>
                        <a:rPr sz="10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(Not </a:t>
                      </a:r>
                      <a:r>
                        <a:rPr sz="10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certiﬁed</a:t>
                      </a:r>
                      <a:r>
                        <a:rPr sz="1000" spc="-114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in  practice)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25755" marR="104140" indent="33655"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10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2 </a:t>
                      </a:r>
                      <a:r>
                        <a:rPr sz="10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seconds  </a:t>
                      </a:r>
                      <a:r>
                        <a:rPr sz="10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(Not</a:t>
                      </a:r>
                      <a:r>
                        <a:rPr sz="1000" spc="-1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certiﬁed  </a:t>
                      </a:r>
                      <a:r>
                        <a:rPr sz="10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in</a:t>
                      </a:r>
                      <a:r>
                        <a:rPr sz="1000" spc="-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practice)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13665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5895" marR="77470" indent="939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1 </a:t>
                      </a:r>
                      <a:r>
                        <a:rPr sz="10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second </a:t>
                      </a:r>
                      <a:r>
                        <a:rPr sz="1000" spc="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(time  </a:t>
                      </a:r>
                      <a:r>
                        <a:rPr sz="10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can be</a:t>
                      </a:r>
                      <a:r>
                        <a:rPr sz="1000" spc="-1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spc="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conﬁgured)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395605" marR="283845" indent="-76835">
                        <a:lnSpc>
                          <a:spcPct val="100000"/>
                        </a:lnSpc>
                      </a:pPr>
                      <a:r>
                        <a:rPr sz="10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(Not</a:t>
                      </a:r>
                      <a:r>
                        <a:rPr sz="1000" spc="-1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certiﬁed  </a:t>
                      </a:r>
                      <a:r>
                        <a:rPr sz="10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in</a:t>
                      </a:r>
                      <a:r>
                        <a:rPr sz="10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practice)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8415" marB="0">
                    <a:lnL w="9525">
                      <a:solidFill>
                        <a:srgbClr val="18C9F8"/>
                      </a:solidFill>
                      <a:prstDash val="solid"/>
                    </a:lnL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b="1" spc="-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(Block</a:t>
                      </a:r>
                      <a:r>
                        <a:rPr sz="1000" b="1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generation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" marB="0">
                    <a:solidFill>
                      <a:srgbClr val="18C9F8">
                        <a:alpha val="19999"/>
                      </a:srgbClr>
                    </a:solidFill>
                  </a:tcPr>
                </a:tc>
                <a:tc vMerge="1">
                  <a:tcPr marL="0" marR="0" marT="4445" marB="0"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 vMerge="1">
                  <a:tcPr marL="0" marR="0" marT="100965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 vMerge="1">
                  <a:tcPr marL="0" marR="0" marT="113665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 vMerge="1">
                  <a:tcPr marL="0" marR="0" marT="18415" marB="0">
                    <a:lnL w="9525">
                      <a:solidFill>
                        <a:srgbClr val="18C9F8"/>
                      </a:solidFill>
                      <a:prstDash val="solid"/>
                    </a:lnL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218432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b="1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time)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" marB="0"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19999"/>
                      </a:srgbClr>
                    </a:solidFill>
                  </a:tcPr>
                </a:tc>
                <a:tc vMerge="1">
                  <a:tcPr marL="0" marR="0" marT="4445" marB="0"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 vMerge="1">
                  <a:tcPr marL="0" marR="0" marT="100965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 vMerge="1">
                  <a:tcPr marL="0" marR="0" marT="113665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 vMerge="1">
                  <a:tcPr marL="0" marR="0" marT="18415" marB="0">
                    <a:lnL w="9525">
                      <a:solidFill>
                        <a:srgbClr val="18C9F8"/>
                      </a:solidFill>
                      <a:prstDash val="solid"/>
                    </a:lnL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989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b="1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Delay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5240" indent="-43180" algn="ctr">
                        <a:lnSpc>
                          <a:spcPct val="119000"/>
                        </a:lnSpc>
                        <a:spcBef>
                          <a:spcPts val="235"/>
                        </a:spcBef>
                      </a:pPr>
                      <a:r>
                        <a:rPr sz="7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At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present, it </a:t>
                      </a:r>
                      <a:r>
                        <a:rPr sz="7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is 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generally </a:t>
                      </a:r>
                      <a:r>
                        <a:rPr sz="700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used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for  more </a:t>
                      </a:r>
                      <a:r>
                        <a:rPr sz="7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than </a:t>
                      </a:r>
                      <a:r>
                        <a:rPr sz="7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1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minute,  </a:t>
                      </a:r>
                      <a:r>
                        <a:rPr sz="7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and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7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settlement  time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may </a:t>
                      </a:r>
                      <a:r>
                        <a:rPr sz="700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be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greatly  delayed </a:t>
                      </a:r>
                      <a:r>
                        <a:rPr sz="7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when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the  </a:t>
                      </a:r>
                      <a:r>
                        <a:rPr sz="7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network </a:t>
                      </a:r>
                      <a:r>
                        <a:rPr sz="7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is</a:t>
                      </a:r>
                      <a:r>
                        <a:rPr sz="700" spc="-1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congested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9844" marB="0"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" marR="260985" indent="132715">
                        <a:lnSpc>
                          <a:spcPct val="100000"/>
                        </a:lnSpc>
                      </a:pPr>
                      <a:r>
                        <a:rPr sz="1000" spc="-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1.5 </a:t>
                      </a:r>
                      <a:r>
                        <a:rPr sz="10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seconds  </a:t>
                      </a:r>
                      <a:r>
                        <a:rPr sz="10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(Not </a:t>
                      </a:r>
                      <a:r>
                        <a:rPr sz="10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certiﬁed</a:t>
                      </a:r>
                      <a:r>
                        <a:rPr sz="1000" spc="-1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in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413385">
                        <a:lnSpc>
                          <a:spcPct val="100000"/>
                        </a:lnSpc>
                      </a:pPr>
                      <a:r>
                        <a:rPr sz="10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practice)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8755" marR="80645" indent="3175" algn="ctr">
                        <a:lnSpc>
                          <a:spcPts val="1300"/>
                        </a:lnSpc>
                      </a:pPr>
                      <a:r>
                        <a:rPr sz="1100" spc="-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≥1.5 </a:t>
                      </a:r>
                      <a:r>
                        <a:rPr sz="11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seconds  </a:t>
                      </a:r>
                      <a:r>
                        <a:rPr sz="11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(Not </a:t>
                      </a:r>
                      <a:r>
                        <a:rPr sz="1100" spc="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certiﬁed</a:t>
                      </a:r>
                      <a:r>
                        <a:rPr sz="1100" spc="-1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1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  n </a:t>
                      </a:r>
                      <a:r>
                        <a:rPr sz="11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practice)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63220" marR="338455" indent="-83185">
                        <a:lnSpc>
                          <a:spcPts val="1300"/>
                        </a:lnSpc>
                      </a:pPr>
                      <a:r>
                        <a:rPr sz="1100" spc="-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1.5</a:t>
                      </a:r>
                      <a:r>
                        <a:rPr sz="1100" spc="-17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1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seconds  </a:t>
                      </a:r>
                      <a:r>
                        <a:rPr sz="1100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(Practice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247015">
                        <a:lnSpc>
                          <a:spcPts val="1225"/>
                        </a:lnSpc>
                      </a:pPr>
                      <a:r>
                        <a:rPr sz="1100" spc="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certiﬁcation)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" marB="0">
                    <a:lnL w="9525">
                      <a:solidFill>
                        <a:srgbClr val="18C9F8"/>
                      </a:solidFill>
                      <a:prstDash val="solid"/>
                    </a:lnL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1558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65760" marR="161925" indent="-283210">
                        <a:lnSpc>
                          <a:spcPct val="143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Th</a:t>
                      </a:r>
                      <a:r>
                        <a:rPr sz="1400" b="1" spc="-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oughpu</a:t>
                      </a:r>
                      <a:r>
                        <a:rPr sz="1400" b="1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  </a:t>
                      </a:r>
                      <a:r>
                        <a:rPr sz="1400" b="1" spc="-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(TPS)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540" marB="0"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About</a:t>
                      </a:r>
                      <a:r>
                        <a:rPr sz="10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25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67640" marR="53340" algn="ctr">
                        <a:lnSpc>
                          <a:spcPct val="133000"/>
                        </a:lnSpc>
                      </a:pPr>
                      <a:r>
                        <a:rPr sz="7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&gt;500 </a:t>
                      </a:r>
                      <a:r>
                        <a:rPr sz="700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(Data </a:t>
                      </a:r>
                      <a:r>
                        <a:rPr sz="700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source: </a:t>
                      </a:r>
                      <a:r>
                        <a:rPr sz="7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16</a:t>
                      </a:r>
                      <a:r>
                        <a:rPr sz="700" spc="-1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years 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Babbitt's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submission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copy:  </a:t>
                      </a:r>
                      <a:r>
                        <a:rPr sz="700" u="sng" spc="40" dirty="0">
                          <a:solidFill>
                            <a:srgbClr val="00418B"/>
                          </a:solidFill>
                          <a:uFill>
                            <a:solidFill>
                              <a:srgbClr val="00418B"/>
                            </a:solidFill>
                          </a:uFill>
                          <a:latin typeface="Arial" panose="020B0604020202020204"/>
                          <a:cs typeface="Arial" panose="020B0604020202020204"/>
                          <a:hlinkClick r:id="rId1"/>
                        </a:rPr>
                        <a:t>http://www.8btc.com/ </a:t>
                      </a:r>
                      <a:r>
                        <a:rPr sz="700" spc="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spc="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elwingao-blovkchain-6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60960" marR="17780" algn="ctr">
                        <a:lnSpc>
                          <a:spcPct val="133000"/>
                        </a:lnSpc>
                      </a:pPr>
                      <a:r>
                        <a:rPr sz="7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(The </a:t>
                      </a:r>
                      <a:r>
                        <a:rPr sz="7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white paper</a:t>
                      </a:r>
                      <a:r>
                        <a:rPr sz="700" spc="-114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says </a:t>
                      </a:r>
                      <a:r>
                        <a:rPr sz="700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100,000,  </a:t>
                      </a:r>
                      <a:r>
                        <a:rPr sz="7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But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700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test</a:t>
                      </a:r>
                      <a:r>
                        <a:rPr sz="700" spc="-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conditions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105410" marR="41910" indent="23495" algn="ctr">
                        <a:lnSpc>
                          <a:spcPct val="133000"/>
                        </a:lnSpc>
                      </a:pPr>
                      <a:r>
                        <a:rPr sz="700" spc="-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0.1K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for </a:t>
                      </a:r>
                      <a:r>
                        <a:rPr sz="700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each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transaction,  </a:t>
                      </a:r>
                      <a:r>
                        <a:rPr sz="700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(No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signature</a:t>
                      </a:r>
                      <a:r>
                        <a:rPr sz="700" spc="-8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authentication, 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no hash</a:t>
                      </a:r>
                      <a:r>
                        <a:rPr sz="700" spc="-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calculation)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9370" marR="27305">
                        <a:lnSpc>
                          <a:spcPct val="133000"/>
                        </a:lnSpc>
                      </a:pPr>
                      <a:r>
                        <a:rPr sz="700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"5000" </a:t>
                      </a:r>
                      <a:r>
                        <a:rPr sz="7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(The </a:t>
                      </a:r>
                      <a:r>
                        <a:rPr sz="700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EOSteam 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claimed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in </a:t>
                      </a:r>
                      <a:r>
                        <a:rPr sz="700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an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open letter 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in </a:t>
                      </a:r>
                      <a:r>
                        <a:rPr sz="7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2018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that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700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test 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conditions </a:t>
                      </a:r>
                      <a:r>
                        <a:rPr sz="700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have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not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been  </a:t>
                      </a:r>
                      <a:r>
                        <a:rPr sz="700" spc="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conﬁrmed;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7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original  white paper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claims to </a:t>
                      </a:r>
                      <a:r>
                        <a:rPr sz="700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be 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up to </a:t>
                      </a:r>
                      <a:r>
                        <a:rPr sz="7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1 </a:t>
                      </a:r>
                      <a:r>
                        <a:rPr sz="7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million) </a:t>
                      </a:r>
                      <a:r>
                        <a:rPr sz="7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actual  </a:t>
                      </a:r>
                      <a:r>
                        <a:rPr sz="700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test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report after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the  </a:t>
                      </a:r>
                      <a:r>
                        <a:rPr sz="7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mainnetrelease </a:t>
                      </a:r>
                      <a:r>
                        <a:rPr sz="7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is</a:t>
                      </a:r>
                      <a:r>
                        <a:rPr sz="700" spc="-6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spc="-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1000TPS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35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115" marR="351155" indent="-40640">
                        <a:lnSpc>
                          <a:spcPct val="167000"/>
                        </a:lnSpc>
                      </a:pPr>
                      <a:r>
                        <a:rPr sz="10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4000(P</a:t>
                      </a:r>
                      <a:r>
                        <a:rPr sz="1000" spc="-5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0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act</a:t>
                      </a:r>
                      <a:r>
                        <a:rPr sz="10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10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ce  </a:t>
                      </a:r>
                      <a:r>
                        <a:rPr sz="10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certiﬁcation)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894714">
                <a:tc>
                  <a:txBody>
                    <a:bodyPr/>
                    <a:lstStyle/>
                    <a:p>
                      <a:pPr marL="156845" marR="204470" indent="-51435">
                        <a:lnSpc>
                          <a:spcPct val="143000"/>
                        </a:lnSpc>
                        <a:spcBef>
                          <a:spcPts val="450"/>
                        </a:spcBef>
                      </a:pPr>
                      <a:r>
                        <a:rPr sz="1400" b="1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Enc</a:t>
                      </a:r>
                      <a:r>
                        <a:rPr sz="1400" b="1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yptio</a:t>
                      </a:r>
                      <a:r>
                        <a:rPr sz="1400" b="1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  </a:t>
                      </a:r>
                      <a:r>
                        <a:rPr sz="1400" b="1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Algorithm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AES,secp256K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57785" marR="335915">
                        <a:lnSpc>
                          <a:spcPct val="142000"/>
                        </a:lnSpc>
                      </a:pPr>
                      <a:r>
                        <a:rPr sz="10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1 </a:t>
                      </a:r>
                      <a:r>
                        <a:rPr sz="10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(Elliptic  curve)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1440" marB="0"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0190" marR="282575" indent="100330">
                        <a:lnSpc>
                          <a:spcPct val="142000"/>
                        </a:lnSpc>
                        <a:spcBef>
                          <a:spcPts val="220"/>
                        </a:spcBef>
                      </a:pPr>
                      <a:r>
                        <a:rPr sz="1000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secp256K1  </a:t>
                      </a:r>
                      <a:r>
                        <a:rPr sz="10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(Elliptic</a:t>
                      </a:r>
                      <a:r>
                        <a:rPr sz="1000" spc="-8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curve)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39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8120" marR="167640" indent="100330">
                        <a:lnSpc>
                          <a:spcPct val="142000"/>
                        </a:lnSpc>
                        <a:spcBef>
                          <a:spcPts val="220"/>
                        </a:spcBef>
                      </a:pPr>
                      <a:r>
                        <a:rPr sz="1000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secp256K1  </a:t>
                      </a:r>
                      <a:r>
                        <a:rPr sz="10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(Elliptic</a:t>
                      </a:r>
                      <a:r>
                        <a:rPr sz="1000" spc="-8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curve)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39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020" indent="3175" algn="ctr">
                        <a:lnSpc>
                          <a:spcPct val="124000"/>
                        </a:lnSpc>
                        <a:spcBef>
                          <a:spcPts val="350"/>
                        </a:spcBef>
                      </a:pPr>
                      <a:r>
                        <a:rPr sz="700" spc="-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AES </a:t>
                      </a:r>
                      <a:r>
                        <a:rPr sz="700" spc="65" dirty="0">
                          <a:solidFill>
                            <a:srgbClr val="00418B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sz="7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ECDH </a:t>
                      </a:r>
                      <a:r>
                        <a:rPr sz="700" spc="-5" dirty="0">
                          <a:solidFill>
                            <a:srgbClr val="00418B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sz="7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secp  </a:t>
                      </a:r>
                      <a:r>
                        <a:rPr sz="700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256K1(Signature</a:t>
                      </a:r>
                      <a:r>
                        <a:rPr sz="700" spc="-5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algorithm)</a:t>
                      </a:r>
                      <a:r>
                        <a:rPr sz="700" spc="-5" dirty="0">
                          <a:solidFill>
                            <a:srgbClr val="00418B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sz="7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ED25519(Signature</a:t>
                      </a:r>
                      <a:r>
                        <a:rPr sz="700" spc="-6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algorithm)  </a:t>
                      </a:r>
                      <a:r>
                        <a:rPr sz="7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Support </a:t>
                      </a:r>
                      <a:r>
                        <a:rPr sz="7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national </a:t>
                      </a:r>
                      <a:r>
                        <a:rPr sz="7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secret  </a:t>
                      </a:r>
                      <a:r>
                        <a:rPr sz="7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algorithm</a:t>
                      </a:r>
                      <a:r>
                        <a:rPr sz="700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replacement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00" spc="-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-SM2,SM3,SM4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4450" marB="0">
                    <a:lnL w="9525">
                      <a:solidFill>
                        <a:srgbClr val="18C9F8"/>
                      </a:solidFill>
                      <a:prstDash val="solid"/>
                    </a:lnL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936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b="1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Database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T w="9525">
                      <a:solidFill>
                        <a:srgbClr val="18C9F8"/>
                      </a:solidFill>
                      <a:prstDash val="solid"/>
                    </a:lnT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LeveIDB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430530" algn="r">
                        <a:lnSpc>
                          <a:spcPct val="100000"/>
                        </a:lnSpc>
                      </a:pPr>
                      <a:r>
                        <a:rPr sz="10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Not</a:t>
                      </a:r>
                      <a:r>
                        <a:rPr sz="1000" spc="-7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sure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28575" indent="635" algn="ctr">
                        <a:lnSpc>
                          <a:spcPct val="157000"/>
                        </a:lnSpc>
                        <a:spcBef>
                          <a:spcPts val="595"/>
                        </a:spcBef>
                      </a:pPr>
                      <a:r>
                        <a:rPr sz="9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Mongo_db(plug)  </a:t>
                      </a:r>
                      <a:r>
                        <a:rPr sz="9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Memory </a:t>
                      </a:r>
                      <a:r>
                        <a:rPr sz="900" spc="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mapped</a:t>
                      </a:r>
                      <a:r>
                        <a:rPr sz="900" spc="-1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ﬁle</a:t>
                      </a:r>
                      <a:endParaRPr sz="9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-</a:t>
                      </a:r>
                      <a:r>
                        <a:rPr sz="900" spc="5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Database</a:t>
                      </a:r>
                      <a:endParaRPr sz="9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5565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435" indent="-27305" algn="ctr">
                        <a:lnSpc>
                          <a:spcPct val="153000"/>
                        </a:lnSpc>
                        <a:spcBef>
                          <a:spcPts val="95"/>
                        </a:spcBef>
                      </a:pPr>
                      <a:r>
                        <a:rPr sz="600" spc="-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RocksDB,NuDB </a:t>
                      </a:r>
                      <a:r>
                        <a:rPr sz="600" dirty="0">
                          <a:solidFill>
                            <a:srgbClr val="00418B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sz="600" spc="-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SQLICLE </a:t>
                      </a:r>
                      <a:r>
                        <a:rPr sz="6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The  </a:t>
                      </a:r>
                      <a:r>
                        <a:rPr sz="6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underlying </a:t>
                      </a:r>
                      <a:r>
                        <a:rPr sz="6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database </a:t>
                      </a:r>
                      <a:r>
                        <a:rPr sz="6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6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replaceable  and </a:t>
                      </a:r>
                      <a:r>
                        <a:rPr sz="600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can </a:t>
                      </a:r>
                      <a:r>
                        <a:rPr sz="6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be connected to the  </a:t>
                      </a:r>
                      <a:r>
                        <a:rPr sz="6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application</a:t>
                      </a:r>
                      <a:r>
                        <a:rPr sz="600" spc="-9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600" spc="-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ORACLE/MYSQL,SQLITE</a:t>
                      </a:r>
                      <a:r>
                        <a:rPr sz="600" dirty="0">
                          <a:solidFill>
                            <a:srgbClr val="00418B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sz="600" spc="-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SQLSERVER </a:t>
                      </a:r>
                      <a:r>
                        <a:rPr sz="600" spc="45" dirty="0">
                          <a:solidFill>
                            <a:srgbClr val="00418B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sz="600" spc="-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DB2 </a:t>
                      </a:r>
                      <a:r>
                        <a:rPr sz="600" dirty="0">
                          <a:solidFill>
                            <a:srgbClr val="00418B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sz="600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Hbase  </a:t>
                      </a:r>
                      <a:r>
                        <a:rPr sz="6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Traditional</a:t>
                      </a:r>
                      <a:r>
                        <a:rPr sz="6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6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database</a:t>
                      </a:r>
                      <a:endParaRPr sz="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2065" marB="0">
                    <a:lnL w="9525">
                      <a:solidFill>
                        <a:srgbClr val="18C9F8"/>
                      </a:solidFill>
                      <a:prstDash val="solid"/>
                    </a:lnL>
                    <a:lnT w="9525">
                      <a:solidFill>
                        <a:srgbClr val="18C9F8"/>
                      </a:solidFill>
                      <a:prstDash val="solid"/>
                    </a:lnT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44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3712" y="1014983"/>
          <a:ext cx="6214110" cy="7781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410"/>
                <a:gridCol w="986154"/>
                <a:gridCol w="1373505"/>
                <a:gridCol w="1207135"/>
                <a:gridCol w="1398905"/>
              </a:tblGrid>
              <a:tr h="483107"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1600" marB="0">
                    <a:solidFill>
                      <a:srgbClr val="00418B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BTS</a:t>
                      </a:r>
                      <a:r>
                        <a:rPr sz="1400" b="1" spc="-19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2.0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1600" marB="0">
                    <a:solidFill>
                      <a:srgbClr val="00418B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EOS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1600" marB="0">
                    <a:solidFill>
                      <a:srgbClr val="00418B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1200" spc="-1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1200" spc="-1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1200" spc="-1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Public</a:t>
                      </a:r>
                      <a:r>
                        <a:rPr sz="1200" b="1" spc="-7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chain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28905" marB="0">
                    <a:solidFill>
                      <a:srgbClr val="00418B"/>
                    </a:solidFill>
                  </a:tcPr>
                </a:tc>
              </a:tr>
              <a:tr h="1369733">
                <a:tc>
                  <a:txBody>
                    <a:bodyPr/>
                    <a:lstStyle/>
                    <a:p>
                      <a:pPr marL="33655" marR="18415" indent="-2540" algn="ctr">
                        <a:lnSpc>
                          <a:spcPct val="146000"/>
                        </a:lnSpc>
                        <a:spcBef>
                          <a:spcPts val="985"/>
                        </a:spcBef>
                      </a:pPr>
                      <a:r>
                        <a:rPr sz="1200" b="1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Whether the  </a:t>
                      </a:r>
                      <a:r>
                        <a:rPr sz="1200" b="1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application </a:t>
                      </a:r>
                      <a:r>
                        <a:rPr sz="1200" b="1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can  </a:t>
                      </a:r>
                      <a:r>
                        <a:rPr sz="1200" b="1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be </a:t>
                      </a:r>
                      <a:r>
                        <a:rPr sz="1200" b="1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executed in  </a:t>
                      </a:r>
                      <a:r>
                        <a:rPr sz="1200" b="1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parallel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25095" marB="0"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985" marR="3175" algn="ctr">
                        <a:lnSpc>
                          <a:spcPct val="100000"/>
                        </a:lnSpc>
                      </a:pPr>
                      <a:r>
                        <a:rPr sz="1400" spc="-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R w="9525">
                      <a:solidFill>
                        <a:srgbClr val="18C9F8"/>
                      </a:solidFill>
                      <a:prstDash val="solid"/>
                    </a:lnR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spc="-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400" spc="-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1249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6525" marR="46355" algn="ctr">
                        <a:lnSpc>
                          <a:spcPct val="111000"/>
                        </a:lnSpc>
                        <a:spcBef>
                          <a:spcPts val="5"/>
                        </a:spcBef>
                      </a:pPr>
                      <a:r>
                        <a:rPr sz="1200" b="1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Whether</a:t>
                      </a:r>
                      <a:r>
                        <a:rPr sz="1200" b="1" spc="-17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users  </a:t>
                      </a:r>
                      <a:r>
                        <a:rPr sz="1200" b="1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need </a:t>
                      </a:r>
                      <a:r>
                        <a:rPr sz="1200" b="1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to </a:t>
                      </a:r>
                      <a:r>
                        <a:rPr sz="1200" b="1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pay  </a:t>
                      </a:r>
                      <a:r>
                        <a:rPr sz="1200" b="1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for</a:t>
                      </a:r>
                      <a:r>
                        <a:rPr sz="1200" b="1" spc="-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use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" marB="0"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400" spc="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Need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400" spc="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Need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72085" marR="73025" algn="ctr">
                        <a:lnSpc>
                          <a:spcPct val="111000"/>
                        </a:lnSpc>
                      </a:pPr>
                      <a:r>
                        <a:rPr sz="9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Users </a:t>
                      </a:r>
                      <a:r>
                        <a:rPr sz="9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need to</a:t>
                      </a:r>
                      <a:r>
                        <a:rPr sz="900" spc="-15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pay  for </a:t>
                      </a:r>
                      <a:r>
                        <a:rPr sz="900" spc="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storing</a:t>
                      </a:r>
                      <a:r>
                        <a:rPr sz="900" spc="-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data.</a:t>
                      </a:r>
                      <a:endParaRPr sz="9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37465" indent="-41275" algn="ctr">
                        <a:lnSpc>
                          <a:spcPct val="111000"/>
                        </a:lnSpc>
                      </a:pPr>
                      <a:r>
                        <a:rPr sz="9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here </a:t>
                      </a:r>
                      <a:r>
                        <a:rPr sz="900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9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no need to pa  for the account.</a:t>
                      </a:r>
                      <a:r>
                        <a:rPr sz="900" spc="-1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DAPP  </a:t>
                      </a:r>
                      <a:r>
                        <a:rPr sz="9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developers need to  pay for the</a:t>
                      </a:r>
                      <a:r>
                        <a:rPr sz="900" spc="-8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platform.</a:t>
                      </a:r>
                      <a:endParaRPr sz="9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35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03860" algn="just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200" spc="-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Can</a:t>
                      </a:r>
                      <a:r>
                        <a:rPr sz="1200" spc="-2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be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293370" marR="381635" indent="-294005" algn="just">
                        <a:lnSpc>
                          <a:spcPts val="2000"/>
                        </a:lnSpc>
                        <a:spcBef>
                          <a:spcPts val="65"/>
                        </a:spcBef>
                      </a:pPr>
                      <a:r>
                        <a:rPr sz="1275" spc="15" baseline="-290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 </a:t>
                      </a:r>
                      <a:r>
                        <a:rPr sz="12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customized  </a:t>
                      </a:r>
                      <a:r>
                        <a:rPr sz="1200" spc="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200" spc="5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cc</a:t>
                      </a:r>
                      <a:r>
                        <a:rPr sz="1200" spc="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1200" spc="5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200" spc="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din</a:t>
                      </a:r>
                      <a:r>
                        <a:rPr sz="12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g  </a:t>
                      </a:r>
                      <a:r>
                        <a:rPr sz="12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to</a:t>
                      </a:r>
                      <a:r>
                        <a:rPr sz="12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needs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20015" marB="0">
                    <a:lnL w="9525">
                      <a:solidFill>
                        <a:srgbClr val="18C9F8"/>
                      </a:solidFill>
                      <a:prstDash val="solid"/>
                    </a:lnL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213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18C9F8"/>
                      </a:solidFill>
                      <a:prstDash val="solid"/>
                    </a:lnT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990"/>
                        </a:lnSpc>
                        <a:spcBef>
                          <a:spcPts val="590"/>
                        </a:spcBef>
                      </a:pPr>
                      <a:r>
                        <a:rPr sz="900" spc="-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Yes, </a:t>
                      </a:r>
                      <a:r>
                        <a:rPr sz="9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Solidity</a:t>
                      </a:r>
                      <a:r>
                        <a:rPr sz="900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language</a:t>
                      </a:r>
                      <a:endParaRPr sz="9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4930" marB="0">
                    <a:lnL w="9525">
                      <a:solidFill>
                        <a:srgbClr val="18C9F8"/>
                      </a:solidFill>
                      <a:prstDash val="solid"/>
                    </a:lnL>
                    <a:lnT w="9525">
                      <a:solidFill>
                        <a:srgbClr val="18C9F8"/>
                      </a:solidFill>
                      <a:prstDash val="solid"/>
                    </a:lnT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159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1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Smart</a:t>
                      </a:r>
                      <a:r>
                        <a:rPr sz="1300" b="1" spc="-1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contract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2860" marR="317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2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R w="9525">
                      <a:solidFill>
                        <a:srgbClr val="18C9F8"/>
                      </a:solidFill>
                      <a:prstDash val="solid"/>
                    </a:lnR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2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spc="-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Yes; </a:t>
                      </a:r>
                      <a:r>
                        <a:rPr sz="9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currently</a:t>
                      </a:r>
                      <a:r>
                        <a:rPr sz="900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endParaRPr sz="9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3980" marR="99695">
                        <a:lnSpc>
                          <a:spcPct val="167000"/>
                        </a:lnSpc>
                      </a:pPr>
                      <a:r>
                        <a:rPr sz="9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scripting</a:t>
                      </a:r>
                      <a:r>
                        <a:rPr sz="900" spc="-7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language  </a:t>
                      </a:r>
                      <a:r>
                        <a:rPr sz="9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can </a:t>
                      </a:r>
                      <a:r>
                        <a:rPr sz="9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be</a:t>
                      </a:r>
                      <a:r>
                        <a:rPr sz="900" spc="9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integrated</a:t>
                      </a:r>
                      <a:endParaRPr sz="9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78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13970">
                        <a:lnSpc>
                          <a:spcPts val="1100"/>
                        </a:lnSpc>
                        <a:spcBef>
                          <a:spcPts val="30"/>
                        </a:spcBef>
                      </a:pPr>
                      <a:r>
                        <a:rPr sz="900" spc="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supports </a:t>
                      </a:r>
                      <a:r>
                        <a:rPr sz="900" spc="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both </a:t>
                      </a:r>
                      <a:r>
                        <a:rPr sz="900" spc="-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SQL  </a:t>
                      </a:r>
                      <a:r>
                        <a:rPr sz="9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operations </a:t>
                      </a:r>
                      <a:r>
                        <a:rPr sz="900" spc="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and</a:t>
                      </a:r>
                      <a:r>
                        <a:rPr sz="900" spc="-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message  </a:t>
                      </a:r>
                      <a:r>
                        <a:rPr sz="900" spc="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transaction </a:t>
                      </a:r>
                      <a:r>
                        <a:rPr sz="900" spc="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support;  </a:t>
                      </a:r>
                      <a:r>
                        <a:rPr sz="900" spc="2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currently the scripting  </a:t>
                      </a:r>
                      <a:r>
                        <a:rPr sz="900" spc="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language </a:t>
                      </a:r>
                      <a:r>
                        <a:rPr sz="9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can</a:t>
                      </a:r>
                      <a:r>
                        <a:rPr sz="900" spc="9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be</a:t>
                      </a:r>
                      <a:endParaRPr sz="9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" marB="0">
                    <a:lnL w="9525">
                      <a:solidFill>
                        <a:srgbClr val="18C9F8"/>
                      </a:solidFill>
                      <a:prstDash val="solid"/>
                    </a:lnL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1503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18C9F8"/>
                      </a:solidFill>
                      <a:prstDash val="solid"/>
                    </a:lnR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075"/>
                        </a:lnSpc>
                        <a:spcBef>
                          <a:spcPts val="40"/>
                        </a:spcBef>
                      </a:pPr>
                      <a:r>
                        <a:rPr sz="900" spc="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with </a:t>
                      </a:r>
                      <a:r>
                        <a:rPr sz="9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EOSvia</a:t>
                      </a:r>
                      <a:r>
                        <a:rPr sz="900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-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API</a:t>
                      </a:r>
                      <a:endParaRPr sz="9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3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integrated </a:t>
                      </a:r>
                      <a:r>
                        <a:rPr sz="900" spc="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with</a:t>
                      </a:r>
                      <a:r>
                        <a:rPr sz="900" spc="1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-5" dirty="0">
                          <a:solidFill>
                            <a:srgbClr val="00418B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CBV</a:t>
                      </a:r>
                      <a:endParaRPr sz="9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70" marB="0">
                    <a:lnL w="9525">
                      <a:solidFill>
                        <a:srgbClr val="18C9F8"/>
                      </a:solidFill>
                      <a:prstDash val="solid"/>
                    </a:lnL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2292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18C9F8"/>
                      </a:solidFill>
                      <a:prstDash val="solid"/>
                    </a:lnR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975"/>
                        </a:lnSpc>
                      </a:pPr>
                      <a:r>
                        <a:rPr sz="900" spc="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through</a:t>
                      </a:r>
                      <a:r>
                        <a:rPr sz="900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-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API</a:t>
                      </a:r>
                      <a:endParaRPr sz="9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343535" marR="139065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200" b="1" spc="-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Can </a:t>
                      </a:r>
                      <a:r>
                        <a:rPr sz="1200" b="1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you  </a:t>
                      </a:r>
                      <a:r>
                        <a:rPr sz="1200" b="1" spc="-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connect</a:t>
                      </a:r>
                      <a:r>
                        <a:rPr sz="1200" b="1" spc="-16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b="1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to  </a:t>
                      </a:r>
                      <a:r>
                        <a:rPr sz="1200" b="1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200" b="1" spc="-13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b="1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virtual  </a:t>
                      </a:r>
                      <a:r>
                        <a:rPr sz="1200" b="1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machine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7625" marB="0"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985" marR="3175" algn="ctr">
                        <a:lnSpc>
                          <a:spcPct val="100000"/>
                        </a:lnSpc>
                      </a:pPr>
                      <a:r>
                        <a:rPr sz="1200" spc="-5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EVM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445" marB="0"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2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445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495" marR="116840" indent="101600" algn="just">
                        <a:lnSpc>
                          <a:spcPct val="167000"/>
                        </a:lnSpc>
                        <a:spcBef>
                          <a:spcPts val="720"/>
                        </a:spcBef>
                      </a:pPr>
                      <a:r>
                        <a:rPr sz="1000" spc="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In </a:t>
                      </a:r>
                      <a:r>
                        <a:rPr sz="1000" spc="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development  </a:t>
                      </a:r>
                      <a:r>
                        <a:rPr sz="10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1000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W</a:t>
                      </a:r>
                      <a:r>
                        <a:rPr sz="10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REN,</a:t>
                      </a:r>
                      <a:r>
                        <a:rPr sz="10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W</a:t>
                      </a:r>
                      <a:r>
                        <a:rPr sz="10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AS</a:t>
                      </a:r>
                      <a:r>
                        <a:rPr sz="1000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100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,EV  </a:t>
                      </a:r>
                      <a:r>
                        <a:rPr sz="10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M)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144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2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445" marB="0">
                    <a:lnL w="9525">
                      <a:solidFill>
                        <a:srgbClr val="18C9F8"/>
                      </a:solidFill>
                      <a:prstDash val="solid"/>
                    </a:lnL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821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26695" marR="59055" indent="-208915">
                        <a:lnSpc>
                          <a:spcPct val="118000"/>
                        </a:lnSpc>
                      </a:pPr>
                      <a:r>
                        <a:rPr sz="1200" b="1" spc="-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Can</a:t>
                      </a:r>
                      <a:r>
                        <a:rPr sz="1200" b="1" spc="-14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cross-chain  </a:t>
                      </a:r>
                      <a:r>
                        <a:rPr sz="1200" b="1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interaction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35" marB="0"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2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" marB="0"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70510" marR="330200" indent="3810">
                        <a:lnSpc>
                          <a:spcPct val="139000"/>
                        </a:lnSpc>
                        <a:spcBef>
                          <a:spcPts val="910"/>
                        </a:spcBef>
                      </a:pPr>
                      <a:r>
                        <a:rPr sz="12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No </a:t>
                      </a:r>
                      <a:r>
                        <a:rPr sz="1200" spc="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related  </a:t>
                      </a:r>
                      <a:r>
                        <a:rPr sz="1200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description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12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2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" marB="0">
                    <a:lnL w="9525">
                      <a:solidFill>
                        <a:srgbClr val="18C9F8"/>
                      </a:solidFill>
                      <a:prstDash val="solid"/>
                    </a:lnL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842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04470" marR="76835" indent="-635" algn="ctr">
                        <a:lnSpc>
                          <a:spcPct val="106000"/>
                        </a:lnSpc>
                        <a:spcBef>
                          <a:spcPts val="5"/>
                        </a:spcBef>
                      </a:pPr>
                      <a:r>
                        <a:rPr sz="1100" b="1" spc="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Whether </a:t>
                      </a:r>
                      <a:r>
                        <a:rPr sz="1100" b="1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you  can</a:t>
                      </a:r>
                      <a:r>
                        <a:rPr sz="1100" b="1" spc="-16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100" b="1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customize  </a:t>
                      </a:r>
                      <a:r>
                        <a:rPr sz="1100" b="1" spc="-1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assets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" marB="0"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80" marR="317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2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2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508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2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2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  <a:tr h="842010">
                <a:tc>
                  <a:txBody>
                    <a:bodyPr/>
                    <a:lstStyle/>
                    <a:p>
                      <a:pPr marL="407035" marR="97790" indent="-377190">
                        <a:lnSpc>
                          <a:spcPct val="143000"/>
                        </a:lnSpc>
                        <a:spcBef>
                          <a:spcPts val="945"/>
                        </a:spcBef>
                      </a:pPr>
                      <a:r>
                        <a:rPr sz="1400" b="1" spc="-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400" b="1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it</a:t>
                      </a:r>
                      <a:r>
                        <a:rPr sz="1400" b="1" spc="-17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currently  </a:t>
                      </a:r>
                      <a:r>
                        <a:rPr sz="1400" b="1" spc="-5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used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20015" marB="0"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80" marR="317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spc="2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R w="9525">
                      <a:solidFill>
                        <a:srgbClr val="18C9F8"/>
                      </a:solidFill>
                      <a:prstDash val="solid"/>
                    </a:lnR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spc="-40" dirty="0">
                          <a:solidFill>
                            <a:srgbClr val="00418B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18C9F8"/>
                      </a:solidFill>
                      <a:prstDash val="solid"/>
                    </a:lnL>
                    <a:lnT w="9525">
                      <a:solidFill>
                        <a:srgbClr val="18C9F8"/>
                      </a:solidFill>
                      <a:prstDash val="solid"/>
                    </a:lnT>
                    <a:lnB w="9525">
                      <a:solidFill>
                        <a:srgbClr val="18C9F8"/>
                      </a:solidFill>
                      <a:prstDash val="solid"/>
                    </a:lnB>
                    <a:solidFill>
                      <a:srgbClr val="18C9F8">
                        <a:alpha val="50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29390" y="10062565"/>
            <a:ext cx="1719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P28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Encryption</a:t>
            </a:r>
            <a:r>
              <a:rPr sz="1200" spc="-229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Algorithm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0170" y="9890489"/>
            <a:ext cx="85280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44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3958" y="906412"/>
            <a:ext cx="6156325" cy="936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0045" algn="l"/>
              </a:tabLst>
            </a:pPr>
            <a:r>
              <a:rPr sz="1600" spc="1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2.	</a:t>
            </a:r>
            <a:r>
              <a:rPr sz="1600" spc="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Technical </a:t>
            </a:r>
            <a:r>
              <a:rPr sz="1600" spc="3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characteristics </a:t>
            </a:r>
            <a:r>
              <a:rPr sz="1600" spc="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500" b="1" spc="-15" dirty="0">
                <a:solidFill>
                  <a:srgbClr val="1F2E42"/>
                </a:solidFill>
                <a:latin typeface="Microsoft YaHei UI" panose="020B0503020204020204" charset="-122"/>
                <a:cs typeface="Microsoft YaHei UI" panose="020B0503020204020204" charset="-122"/>
              </a:rPr>
              <a:t>C </a:t>
            </a:r>
            <a:r>
              <a:rPr sz="1500" b="1" spc="-90" dirty="0">
                <a:solidFill>
                  <a:srgbClr val="1F2E42"/>
                </a:solidFill>
                <a:latin typeface="Microsoft YaHei UI" panose="020B0503020204020204" charset="-122"/>
                <a:cs typeface="Microsoft YaHei UI" panose="020B0503020204020204" charset="-122"/>
              </a:rPr>
              <a:t>B</a:t>
            </a:r>
            <a:r>
              <a:rPr sz="1500" b="1" spc="-170" dirty="0">
                <a:solidFill>
                  <a:srgbClr val="1F2E42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500" b="1" spc="-65" dirty="0">
                <a:solidFill>
                  <a:srgbClr val="1F2E42"/>
                </a:solidFill>
                <a:latin typeface="Microsoft YaHei UI" panose="020B0503020204020204" charset="-122"/>
                <a:cs typeface="Microsoft YaHei UI" panose="020B0503020204020204" charset="-122"/>
              </a:rPr>
              <a:t>V</a:t>
            </a:r>
            <a:endParaRPr sz="1500">
              <a:latin typeface="Microsoft YaHei UI" panose="020B0503020204020204" charset="-122"/>
              <a:cs typeface="Microsoft YaHei UI" panose="020B0503020204020204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550545" algn="l"/>
              </a:tabLst>
            </a:pPr>
            <a:r>
              <a:rPr sz="160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1.	</a:t>
            </a:r>
            <a:r>
              <a:rPr sz="1600" spc="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Fairness, </a:t>
            </a:r>
            <a:r>
              <a:rPr sz="1600" spc="3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transparency, </a:t>
            </a:r>
            <a:r>
              <a:rPr sz="1600" spc="4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openness </a:t>
            </a:r>
            <a:r>
              <a:rPr sz="1600" spc="6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7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autonomy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8255">
              <a:lnSpc>
                <a:spcPct val="156000"/>
              </a:lnSpc>
              <a:spcBef>
                <a:spcPts val="605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introduction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ideas can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allow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institutions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individuals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participate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sharing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open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movement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fair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trustless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manner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without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endorsement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central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organization.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institutions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individuals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agree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rules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cryptography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data,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they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voluntarily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join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autonomous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alliance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become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600" spc="-2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open,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platform.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control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44170">
              <a:lnSpc>
                <a:spcPct val="160000"/>
              </a:lnSpc>
              <a:spcBef>
                <a:spcPts val="1940"/>
              </a:spcBef>
            </a:pPr>
            <a:r>
              <a:rPr sz="1600" spc="2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3.2.2 </a:t>
            </a:r>
            <a:r>
              <a:rPr sz="160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1600" spc="4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privacy </a:t>
            </a:r>
            <a:r>
              <a:rPr sz="1600" spc="6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protection </a:t>
            </a:r>
            <a:r>
              <a:rPr sz="1600" spc="6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2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1600" spc="6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7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conﬁrmation </a:t>
            </a:r>
            <a:r>
              <a:rPr sz="1600" spc="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uniﬁed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identity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uniformly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map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1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diﬀerent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</a:pP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identities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devices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scenarios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network.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cross-screen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cross-application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merg-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ing of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uniﬁed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login.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user's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personal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com-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pletely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owned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user,</a:t>
            </a:r>
            <a:r>
              <a:rPr sz="1600" spc="-1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full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control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private  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decides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who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authorize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how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charge,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tracked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throughout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process.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2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3.3. </a:t>
            </a:r>
            <a:r>
              <a:rPr sz="1600" spc="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Support</a:t>
            </a:r>
            <a:r>
              <a:rPr sz="1600" spc="16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DAPPdevelopment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96520">
              <a:lnSpc>
                <a:spcPct val="156000"/>
              </a:lnSpc>
              <a:spcBef>
                <a:spcPts val="500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spc="-10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400" spc="-10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spc="-10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developers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DAP  </a:t>
            </a:r>
            <a:r>
              <a:rPr sz="1600" spc="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Pon</a:t>
            </a:r>
            <a:r>
              <a:rPr sz="1600" spc="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it,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85470">
              <a:lnSpc>
                <a:spcPct val="156000"/>
              </a:lnSpc>
            </a:pP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implementation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methods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divided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follow-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ing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two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ways.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R="145415" algn="r">
              <a:lnSpc>
                <a:spcPct val="100000"/>
              </a:lnSpc>
              <a:spcBef>
                <a:spcPts val="350"/>
              </a:spcBef>
            </a:pPr>
            <a:r>
              <a:rPr sz="1200" spc="-4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P29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Encryption</a:t>
            </a:r>
            <a:r>
              <a:rPr sz="1200" spc="-23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Algorithm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" y="0"/>
            <a:ext cx="1977389" cy="337820"/>
          </a:xfrm>
          <a:custGeom>
            <a:avLst/>
            <a:gdLst/>
            <a:ahLst/>
            <a:cxnLst/>
            <a:rect l="l" t="t" r="r" b="b"/>
            <a:pathLst>
              <a:path w="1977389" h="337820">
                <a:moveTo>
                  <a:pt x="0" y="337781"/>
                </a:moveTo>
                <a:lnTo>
                  <a:pt x="0" y="0"/>
                </a:lnTo>
                <a:lnTo>
                  <a:pt x="1977110" y="0"/>
                </a:lnTo>
                <a:lnTo>
                  <a:pt x="1967852" y="26454"/>
                </a:lnTo>
                <a:lnTo>
                  <a:pt x="1817293" y="100596"/>
                </a:lnTo>
                <a:lnTo>
                  <a:pt x="1643278" y="125590"/>
                </a:lnTo>
                <a:lnTo>
                  <a:pt x="514311" y="125590"/>
                </a:lnTo>
                <a:lnTo>
                  <a:pt x="184645" y="189699"/>
                </a:lnTo>
                <a:lnTo>
                  <a:pt x="0" y="337781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5023" y="134112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30">
                <a:moveTo>
                  <a:pt x="0" y="0"/>
                </a:moveTo>
                <a:lnTo>
                  <a:pt x="1128966" y="0"/>
                </a:lnTo>
              </a:path>
            </a:pathLst>
          </a:custGeom>
          <a:ln w="17043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6631" y="1233398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41" y="1354912"/>
                </a:moveTo>
                <a:lnTo>
                  <a:pt x="740219" y="1354912"/>
                </a:lnTo>
                <a:lnTo>
                  <a:pt x="340131" y="1093000"/>
                </a:lnTo>
                <a:lnTo>
                  <a:pt x="129654" y="864552"/>
                </a:lnTo>
                <a:lnTo>
                  <a:pt x="39408" y="542569"/>
                </a:lnTo>
                <a:lnTo>
                  <a:pt x="0" y="0"/>
                </a:lnTo>
                <a:lnTo>
                  <a:pt x="117322" y="446798"/>
                </a:lnTo>
                <a:lnTo>
                  <a:pt x="242303" y="676224"/>
                </a:lnTo>
                <a:lnTo>
                  <a:pt x="452234" y="760755"/>
                </a:lnTo>
                <a:lnTo>
                  <a:pt x="824395" y="772833"/>
                </a:lnTo>
                <a:lnTo>
                  <a:pt x="1072578" y="774407"/>
                </a:lnTo>
                <a:lnTo>
                  <a:pt x="1127074" y="775957"/>
                </a:lnTo>
                <a:lnTo>
                  <a:pt x="1178750" y="778294"/>
                </a:lnTo>
                <a:lnTo>
                  <a:pt x="1227734" y="781583"/>
                </a:lnTo>
                <a:lnTo>
                  <a:pt x="1274114" y="785977"/>
                </a:lnTo>
                <a:lnTo>
                  <a:pt x="1317993" y="791654"/>
                </a:lnTo>
                <a:lnTo>
                  <a:pt x="1359496" y="798753"/>
                </a:lnTo>
                <a:lnTo>
                  <a:pt x="1398701" y="807440"/>
                </a:lnTo>
                <a:lnTo>
                  <a:pt x="1470672" y="830249"/>
                </a:lnTo>
                <a:lnTo>
                  <a:pt x="1534769" y="861352"/>
                </a:lnTo>
                <a:lnTo>
                  <a:pt x="1591818" y="902042"/>
                </a:lnTo>
                <a:lnTo>
                  <a:pt x="1642656" y="953630"/>
                </a:lnTo>
                <a:lnTo>
                  <a:pt x="1666011" y="983894"/>
                </a:lnTo>
                <a:lnTo>
                  <a:pt x="1688134" y="1017371"/>
                </a:lnTo>
                <a:lnTo>
                  <a:pt x="1709115" y="1054214"/>
                </a:lnTo>
                <a:lnTo>
                  <a:pt x="1729079" y="1094574"/>
                </a:lnTo>
                <a:lnTo>
                  <a:pt x="1748116" y="1138618"/>
                </a:lnTo>
                <a:lnTo>
                  <a:pt x="1766341" y="1186522"/>
                </a:lnTo>
                <a:lnTo>
                  <a:pt x="1783842" y="1238427"/>
                </a:lnTo>
                <a:lnTo>
                  <a:pt x="1800745" y="1294511"/>
                </a:lnTo>
                <a:lnTo>
                  <a:pt x="1817141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" y="141998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188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87"/>
                </a:lnTo>
                <a:lnTo>
                  <a:pt x="413143" y="14262"/>
                </a:lnTo>
                <a:lnTo>
                  <a:pt x="1026502" y="0"/>
                </a:lnTo>
                <a:lnTo>
                  <a:pt x="430237" y="123151"/>
                </a:lnTo>
                <a:lnTo>
                  <a:pt x="154241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75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78989" y="10014877"/>
            <a:ext cx="5477510" cy="282575"/>
          </a:xfrm>
          <a:custGeom>
            <a:avLst/>
            <a:gdLst/>
            <a:ahLst/>
            <a:cxnLst/>
            <a:rect l="l" t="t" r="r" b="b"/>
            <a:pathLst>
              <a:path w="5477509" h="282575">
                <a:moveTo>
                  <a:pt x="5477510" y="0"/>
                </a:moveTo>
                <a:lnTo>
                  <a:pt x="5477510" y="282308"/>
                </a:lnTo>
                <a:lnTo>
                  <a:pt x="0" y="282308"/>
                </a:lnTo>
                <a:lnTo>
                  <a:pt x="0" y="0"/>
                </a:lnTo>
                <a:lnTo>
                  <a:pt x="5477510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21540000">
            <a:off x="5231855" y="10077853"/>
            <a:ext cx="1577162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P3</a:t>
            </a:r>
            <a:r>
              <a:rPr sz="1200" spc="-19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9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TABLEOFCONTENTS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3" y="1001487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68070" y="938910"/>
            <a:ext cx="6143625" cy="811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00"/>
              </a:spcBef>
              <a:buClr>
                <a:srgbClr val="18C9F8"/>
              </a:buClr>
              <a:buFont typeface="Arial" panose="020B0604020202020204"/>
              <a:buAutoNum type="arabicPeriod" startAt="4"/>
              <a:tabLst>
                <a:tab pos="395605" algn="l"/>
                <a:tab pos="396240" algn="l"/>
              </a:tabLst>
            </a:pPr>
            <a:r>
              <a:rPr sz="2100" spc="-20" dirty="0"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's </a:t>
            </a:r>
            <a:r>
              <a:rPr sz="2100" spc="35" dirty="0">
                <a:latin typeface="Arial" panose="020B0604020202020204"/>
                <a:cs typeface="Arial" panose="020B0604020202020204"/>
              </a:rPr>
              <a:t>system</a:t>
            </a:r>
            <a:r>
              <a:rPr sz="21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65" dirty="0">
                <a:latin typeface="Arial" panose="020B0604020202020204"/>
                <a:cs typeface="Arial" panose="020B0604020202020204"/>
              </a:rPr>
              <a:t>architecture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415"/>
              </a:spcBef>
              <a:tabLst>
                <a:tab pos="5934075" algn="l"/>
              </a:tabLst>
            </a:pPr>
            <a:r>
              <a:rPr sz="1400" spc="-25" dirty="0">
                <a:latin typeface="Arial" panose="020B0604020202020204"/>
                <a:cs typeface="Arial" panose="020B0604020202020204"/>
              </a:rPr>
              <a:t>4</a:t>
            </a:r>
            <a:r>
              <a:rPr sz="1400" spc="-215" dirty="0">
                <a:latin typeface="Arial" panose="020B0604020202020204"/>
                <a:cs typeface="Arial" panose="020B0604020202020204"/>
              </a:rPr>
              <a:t>.</a:t>
            </a:r>
            <a:r>
              <a:rPr sz="1400" dirty="0">
                <a:latin typeface="Arial" panose="020B0604020202020204"/>
                <a:cs typeface="Arial" panose="020B0604020202020204"/>
              </a:rPr>
              <a:t>1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90" dirty="0">
                <a:latin typeface="Arial" panose="020B0604020202020204"/>
                <a:cs typeface="Arial" panose="020B0604020202020204"/>
              </a:rPr>
              <a:t>D</a:t>
            </a:r>
            <a:r>
              <a:rPr sz="1400" spc="35" dirty="0">
                <a:latin typeface="Arial" panose="020B0604020202020204"/>
                <a:cs typeface="Arial" panose="020B0604020202020204"/>
              </a:rPr>
              <a:t>at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l</a:t>
            </a:r>
            <a:r>
              <a:rPr sz="1400" spc="35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y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e</a:t>
            </a:r>
            <a:r>
              <a:rPr sz="1400" dirty="0">
                <a:latin typeface="Arial" panose="020B0604020202020204"/>
                <a:cs typeface="Arial" panose="020B0604020202020204"/>
              </a:rPr>
              <a:t>r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--------------------------------------------------------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2</a:t>
            </a:r>
            <a:r>
              <a:rPr sz="1400" dirty="0">
                <a:latin typeface="Arial" panose="020B0604020202020204"/>
                <a:cs typeface="Arial" panose="020B0604020202020204"/>
              </a:rPr>
              <a:t>2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320"/>
              </a:spcBef>
              <a:tabLst>
                <a:tab pos="1957070" algn="l"/>
                <a:tab pos="5934075" algn="l"/>
              </a:tabLst>
            </a:pPr>
            <a:r>
              <a:rPr sz="1400" spc="-30" dirty="0">
                <a:latin typeface="Arial" panose="020B0604020202020204"/>
                <a:cs typeface="Arial" panose="020B0604020202020204"/>
              </a:rPr>
              <a:t>4.</a:t>
            </a:r>
            <a:r>
              <a:rPr sz="1400" dirty="0">
                <a:latin typeface="Arial" panose="020B0604020202020204"/>
                <a:cs typeface="Arial" panose="020B0604020202020204"/>
              </a:rPr>
              <a:t>2</a:t>
            </a:r>
            <a:r>
              <a:rPr sz="1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Networ</a:t>
            </a:r>
            <a:r>
              <a:rPr sz="1400" dirty="0">
                <a:latin typeface="Arial" panose="020B0604020202020204"/>
                <a:cs typeface="Arial" panose="020B0604020202020204"/>
              </a:rPr>
              <a:t>k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l</a:t>
            </a:r>
            <a:r>
              <a:rPr sz="1400" spc="35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y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e</a:t>
            </a:r>
            <a:r>
              <a:rPr sz="1400" dirty="0">
                <a:latin typeface="Arial" panose="020B0604020202020204"/>
                <a:cs typeface="Arial" panose="020B0604020202020204"/>
              </a:rPr>
              <a:t>r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2</a:t>
            </a:r>
            <a:r>
              <a:rPr sz="1400" dirty="0">
                <a:latin typeface="Arial" panose="020B0604020202020204"/>
                <a:cs typeface="Arial" panose="020B0604020202020204"/>
              </a:rPr>
              <a:t>3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320"/>
              </a:spcBef>
              <a:tabLst>
                <a:tab pos="2106295" algn="l"/>
                <a:tab pos="5934075" algn="l"/>
              </a:tabLst>
            </a:pPr>
            <a:r>
              <a:rPr sz="1400" spc="-30" dirty="0">
                <a:latin typeface="Arial" panose="020B0604020202020204"/>
                <a:cs typeface="Arial" panose="020B0604020202020204"/>
              </a:rPr>
              <a:t>4.</a:t>
            </a:r>
            <a:r>
              <a:rPr sz="1400" dirty="0">
                <a:latin typeface="Arial" panose="020B0604020202020204"/>
                <a:cs typeface="Arial" panose="020B0604020202020204"/>
              </a:rPr>
              <a:t>3</a:t>
            </a:r>
            <a:r>
              <a:rPr sz="1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Consensu</a:t>
            </a:r>
            <a:r>
              <a:rPr sz="1400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l</a:t>
            </a:r>
            <a:r>
              <a:rPr sz="1400" spc="35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y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e</a:t>
            </a:r>
            <a:r>
              <a:rPr sz="1400" dirty="0">
                <a:latin typeface="Arial" panose="020B0604020202020204"/>
                <a:cs typeface="Arial" panose="020B0604020202020204"/>
              </a:rPr>
              <a:t>r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2</a:t>
            </a:r>
            <a:r>
              <a:rPr sz="1400" dirty="0">
                <a:latin typeface="Arial" panose="020B0604020202020204"/>
                <a:cs typeface="Arial" panose="020B0604020202020204"/>
              </a:rPr>
              <a:t>4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320"/>
              </a:spcBef>
              <a:tabLst>
                <a:tab pos="2148205" algn="l"/>
                <a:tab pos="5914390" algn="l"/>
              </a:tabLst>
            </a:pPr>
            <a:r>
              <a:rPr sz="1400" spc="-20" dirty="0">
                <a:latin typeface="Arial" panose="020B0604020202020204"/>
                <a:cs typeface="Arial" panose="020B0604020202020204"/>
              </a:rPr>
              <a:t>4.4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Conversion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layer	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-------------------------------------------------	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26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320"/>
              </a:spcBef>
              <a:tabLst>
                <a:tab pos="1998980" algn="l"/>
                <a:tab pos="5914390" algn="l"/>
              </a:tabLst>
            </a:pPr>
            <a:r>
              <a:rPr sz="1400" spc="-20" dirty="0">
                <a:latin typeface="Arial" panose="020B0604020202020204"/>
                <a:cs typeface="Arial" panose="020B0604020202020204"/>
              </a:rPr>
              <a:t>4.5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Smart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Contract	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---------------------------------------------------	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27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320"/>
              </a:spcBef>
              <a:tabLst>
                <a:tab pos="2148205" algn="l"/>
                <a:tab pos="5914390" algn="l"/>
              </a:tabLst>
            </a:pPr>
            <a:r>
              <a:rPr sz="1400" spc="-20" dirty="0">
                <a:latin typeface="Arial" panose="020B0604020202020204"/>
                <a:cs typeface="Arial" panose="020B0604020202020204"/>
              </a:rPr>
              <a:t>4.6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Application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layer	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-------------------------------------------------	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29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396240" indent="-383540">
              <a:lnSpc>
                <a:spcPct val="100000"/>
              </a:lnSpc>
              <a:buClr>
                <a:srgbClr val="18C9F8"/>
              </a:buClr>
              <a:buAutoNum type="arabicPeriod" startAt="5"/>
              <a:tabLst>
                <a:tab pos="395605" algn="l"/>
                <a:tab pos="396240" algn="l"/>
              </a:tabLst>
            </a:pPr>
            <a:r>
              <a:rPr sz="2100" spc="40" dirty="0">
                <a:latin typeface="Arial" panose="020B0604020202020204"/>
                <a:cs typeface="Arial" panose="020B0604020202020204"/>
              </a:rPr>
              <a:t>Equity</a:t>
            </a:r>
            <a:r>
              <a:rPr sz="21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00" dirty="0">
                <a:latin typeface="Arial" panose="020B0604020202020204"/>
                <a:cs typeface="Arial" panose="020B0604020202020204"/>
              </a:rPr>
              <a:t>model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410"/>
              </a:spcBef>
              <a:tabLst>
                <a:tab pos="2823210" algn="l"/>
              </a:tabLst>
            </a:pPr>
            <a:r>
              <a:rPr sz="1400" spc="-100" dirty="0">
                <a:latin typeface="Arial" panose="020B0604020202020204"/>
                <a:cs typeface="Arial" panose="020B0604020202020204"/>
              </a:rPr>
              <a:t>5.1.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C B V </a:t>
            </a:r>
            <a:r>
              <a:rPr sz="1400" dirty="0">
                <a:latin typeface="Arial" panose="020B0604020202020204"/>
                <a:cs typeface="Arial" panose="020B0604020202020204"/>
              </a:rPr>
              <a:t>token</a:t>
            </a:r>
            <a:r>
              <a:rPr sz="14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issuance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plan	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----------------------------------------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325"/>
              </a:spcBef>
              <a:tabLst>
                <a:tab pos="239204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315.2.</a:t>
            </a:r>
            <a:r>
              <a:rPr sz="14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Distribution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plan	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------------------------------------------------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32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32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6240" indent="-383540">
              <a:lnSpc>
                <a:spcPct val="100000"/>
              </a:lnSpc>
              <a:spcBef>
                <a:spcPts val="545"/>
              </a:spcBef>
              <a:buClr>
                <a:srgbClr val="18C9F8"/>
              </a:buClr>
              <a:buAutoNum type="arabicPeriod" startAt="6"/>
              <a:tabLst>
                <a:tab pos="395605" algn="l"/>
                <a:tab pos="396240" algn="l"/>
              </a:tabLst>
            </a:pPr>
            <a:r>
              <a:rPr sz="2100" spc="55" dirty="0">
                <a:latin typeface="Arial" panose="020B0604020202020204"/>
                <a:cs typeface="Arial" panose="020B0604020202020204"/>
              </a:rPr>
              <a:t>Ecological </a:t>
            </a:r>
            <a:r>
              <a:rPr sz="2100" spc="95" dirty="0">
                <a:latin typeface="Arial" panose="020B0604020202020204"/>
                <a:cs typeface="Arial" panose="020B0604020202020204"/>
              </a:rPr>
              <a:t>application</a:t>
            </a:r>
            <a:r>
              <a:rPr sz="21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45" dirty="0">
                <a:latin typeface="Arial" panose="020B0604020202020204"/>
                <a:cs typeface="Arial" panose="020B0604020202020204"/>
              </a:rPr>
              <a:t>scenarios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415"/>
              </a:spcBef>
              <a:tabLst>
                <a:tab pos="1957070" algn="l"/>
                <a:tab pos="5934075" algn="l"/>
              </a:tabLst>
            </a:pPr>
            <a:r>
              <a:rPr sz="1400" spc="-25" dirty="0">
                <a:latin typeface="Arial" panose="020B0604020202020204"/>
                <a:cs typeface="Arial" panose="020B0604020202020204"/>
              </a:rPr>
              <a:t>6</a:t>
            </a:r>
            <a:r>
              <a:rPr sz="1400" spc="-215" dirty="0">
                <a:latin typeface="Arial" panose="020B0604020202020204"/>
                <a:cs typeface="Arial" panose="020B0604020202020204"/>
              </a:rPr>
              <a:t>.</a:t>
            </a:r>
            <a:r>
              <a:rPr sz="1400" dirty="0">
                <a:latin typeface="Arial" panose="020B0604020202020204"/>
                <a:cs typeface="Arial" panose="020B0604020202020204"/>
              </a:rPr>
              <a:t>1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M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r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chan</a:t>
            </a:r>
            <a:r>
              <a:rPr sz="1400" dirty="0">
                <a:latin typeface="Arial" panose="020B0604020202020204"/>
                <a:cs typeface="Arial" panose="020B0604020202020204"/>
              </a:rPr>
              <a:t>t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40" dirty="0">
                <a:latin typeface="Arial" panose="020B0604020202020204"/>
                <a:cs typeface="Arial" panose="020B0604020202020204"/>
              </a:rPr>
              <a:t>AP</a:t>
            </a:r>
            <a:r>
              <a:rPr sz="1400" dirty="0">
                <a:latin typeface="Arial" panose="020B0604020202020204"/>
                <a:cs typeface="Arial" panose="020B0604020202020204"/>
              </a:rPr>
              <a:t>P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3</a:t>
            </a:r>
            <a:r>
              <a:rPr sz="1400" dirty="0">
                <a:latin typeface="Arial" panose="020B0604020202020204"/>
                <a:cs typeface="Arial" panose="020B0604020202020204"/>
              </a:rPr>
              <a:t>3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320"/>
              </a:spcBef>
              <a:tabLst>
                <a:tab pos="3068955" algn="l"/>
                <a:tab pos="5934075" algn="l"/>
              </a:tabLst>
            </a:pPr>
            <a:r>
              <a:rPr sz="1400" spc="-30" dirty="0">
                <a:latin typeface="Arial" panose="020B0604020202020204"/>
                <a:cs typeface="Arial" panose="020B0604020202020204"/>
              </a:rPr>
              <a:t>6.</a:t>
            </a:r>
            <a:r>
              <a:rPr sz="1400" dirty="0">
                <a:latin typeface="Arial" panose="020B0604020202020204"/>
                <a:cs typeface="Arial" panose="020B0604020202020204"/>
              </a:rPr>
              <a:t>2</a:t>
            </a:r>
            <a:r>
              <a:rPr sz="1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Conﬁr</a:t>
            </a:r>
            <a:r>
              <a:rPr sz="1400" dirty="0">
                <a:latin typeface="Arial" panose="020B0604020202020204"/>
                <a:cs typeface="Arial" panose="020B0604020202020204"/>
              </a:rPr>
              <a:t>m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persona</a:t>
            </a:r>
            <a:r>
              <a:rPr sz="1400" dirty="0">
                <a:latin typeface="Arial" panose="020B0604020202020204"/>
                <a:cs typeface="Arial" panose="020B0604020202020204"/>
              </a:rPr>
              <a:t>l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latin typeface="Arial" panose="020B0604020202020204"/>
                <a:cs typeface="Arial" panose="020B0604020202020204"/>
              </a:rPr>
              <a:t>dat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right</a:t>
            </a:r>
            <a:r>
              <a:rPr sz="1400" dirty="0">
                <a:latin typeface="Arial" panose="020B0604020202020204"/>
                <a:cs typeface="Arial" panose="020B0604020202020204"/>
              </a:rPr>
              <a:t>s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3</a:t>
            </a:r>
            <a:r>
              <a:rPr sz="1400" dirty="0">
                <a:latin typeface="Arial" panose="020B0604020202020204"/>
                <a:cs typeface="Arial" panose="020B0604020202020204"/>
              </a:rPr>
              <a:t>5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320"/>
              </a:spcBef>
              <a:tabLst>
                <a:tab pos="3002280" algn="l"/>
                <a:tab pos="5934075" algn="l"/>
              </a:tabLst>
            </a:pPr>
            <a:r>
              <a:rPr sz="1400" spc="-30" dirty="0">
                <a:latin typeface="Arial" panose="020B0604020202020204"/>
                <a:cs typeface="Arial" panose="020B0604020202020204"/>
              </a:rPr>
              <a:t>6.</a:t>
            </a:r>
            <a:r>
              <a:rPr sz="1400" dirty="0">
                <a:latin typeface="Arial" panose="020B0604020202020204"/>
                <a:cs typeface="Arial" panose="020B0604020202020204"/>
              </a:rPr>
              <a:t>3</a:t>
            </a:r>
            <a:r>
              <a:rPr sz="1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Decent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r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alize</a:t>
            </a:r>
            <a:r>
              <a:rPr sz="1400" dirty="0">
                <a:latin typeface="Arial" panose="020B0604020202020204"/>
                <a:cs typeface="Arial" panose="020B0604020202020204"/>
              </a:rPr>
              <a:t>d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M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obil</a:t>
            </a:r>
            <a:r>
              <a:rPr sz="140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Socia</a:t>
            </a:r>
            <a:r>
              <a:rPr sz="1400" dirty="0">
                <a:latin typeface="Arial" panose="020B0604020202020204"/>
                <a:cs typeface="Arial" panose="020B0604020202020204"/>
              </a:rPr>
              <a:t>l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3</a:t>
            </a:r>
            <a:r>
              <a:rPr sz="1400" dirty="0">
                <a:latin typeface="Arial" panose="020B0604020202020204"/>
                <a:cs typeface="Arial" panose="020B0604020202020204"/>
              </a:rPr>
              <a:t>6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320"/>
              </a:spcBef>
              <a:tabLst>
                <a:tab pos="5934075" algn="l"/>
              </a:tabLst>
            </a:pPr>
            <a:r>
              <a:rPr sz="1400" spc="-30" dirty="0">
                <a:latin typeface="Arial" panose="020B0604020202020204"/>
                <a:cs typeface="Arial" panose="020B0604020202020204"/>
              </a:rPr>
              <a:t>6.</a:t>
            </a:r>
            <a:r>
              <a:rPr sz="1400" dirty="0">
                <a:latin typeface="Arial" panose="020B0604020202020204"/>
                <a:cs typeface="Arial" panose="020B0604020202020204"/>
              </a:rPr>
              <a:t>4</a:t>
            </a:r>
            <a:r>
              <a:rPr sz="1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M</a:t>
            </a:r>
            <a:r>
              <a:rPr sz="1400" dirty="0">
                <a:latin typeface="Arial" panose="020B0604020202020204"/>
                <a:cs typeface="Arial" panose="020B0604020202020204"/>
              </a:rPr>
              <a:t>edical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an</a:t>
            </a:r>
            <a:r>
              <a:rPr sz="1400" dirty="0">
                <a:latin typeface="Arial" panose="020B0604020202020204"/>
                <a:cs typeface="Arial" panose="020B0604020202020204"/>
              </a:rPr>
              <a:t>d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healt</a:t>
            </a:r>
            <a:r>
              <a:rPr sz="1400" dirty="0">
                <a:latin typeface="Arial" panose="020B0604020202020204"/>
                <a:cs typeface="Arial" panose="020B0604020202020204"/>
              </a:rPr>
              <a:t>h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ﬁel</a:t>
            </a:r>
            <a:r>
              <a:rPr sz="1400" dirty="0">
                <a:latin typeface="Arial" panose="020B0604020202020204"/>
                <a:cs typeface="Arial" panose="020B0604020202020204"/>
              </a:rPr>
              <a:t>d</a:t>
            </a:r>
            <a:r>
              <a:rPr sz="140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3</a:t>
            </a:r>
            <a:r>
              <a:rPr sz="1400" dirty="0">
                <a:latin typeface="Arial" panose="020B0604020202020204"/>
                <a:cs typeface="Arial" panose="020B0604020202020204"/>
              </a:rPr>
              <a:t>7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320"/>
              </a:spcBef>
              <a:tabLst>
                <a:tab pos="1732280" algn="l"/>
                <a:tab pos="5934075" algn="l"/>
              </a:tabLst>
            </a:pPr>
            <a:r>
              <a:rPr sz="1400" spc="-30" dirty="0">
                <a:latin typeface="Arial" panose="020B0604020202020204"/>
                <a:cs typeface="Arial" panose="020B0604020202020204"/>
              </a:rPr>
              <a:t>6.</a:t>
            </a:r>
            <a:r>
              <a:rPr sz="1400" dirty="0">
                <a:latin typeface="Arial" panose="020B0604020202020204"/>
                <a:cs typeface="Arial" panose="020B0604020202020204"/>
              </a:rPr>
              <a:t>5</a:t>
            </a:r>
            <a:r>
              <a:rPr sz="1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Point</a:t>
            </a:r>
            <a:r>
              <a:rPr sz="1400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al</a:t>
            </a:r>
            <a:r>
              <a:rPr sz="1400" dirty="0">
                <a:latin typeface="Arial" panose="020B0604020202020204"/>
                <a:cs typeface="Arial" panose="020B0604020202020204"/>
              </a:rPr>
              <a:t>l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3</a:t>
            </a:r>
            <a:r>
              <a:rPr sz="1400" dirty="0">
                <a:latin typeface="Arial" panose="020B0604020202020204"/>
                <a:cs typeface="Arial" panose="020B0604020202020204"/>
              </a:rPr>
              <a:t>7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320"/>
              </a:spcBef>
              <a:tabLst>
                <a:tab pos="5934075" algn="l"/>
              </a:tabLst>
            </a:pPr>
            <a:r>
              <a:rPr sz="1400" spc="-30" dirty="0">
                <a:latin typeface="Arial" panose="020B0604020202020204"/>
                <a:cs typeface="Arial" panose="020B0604020202020204"/>
              </a:rPr>
              <a:t>6.</a:t>
            </a:r>
            <a:r>
              <a:rPr sz="1400" dirty="0">
                <a:latin typeface="Arial" panose="020B0604020202020204"/>
                <a:cs typeface="Arial" panose="020B0604020202020204"/>
              </a:rPr>
              <a:t>6</a:t>
            </a:r>
            <a:r>
              <a:rPr sz="1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2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2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2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Enterpris</a:t>
            </a:r>
            <a:r>
              <a:rPr sz="140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14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llianc</a:t>
            </a:r>
            <a:r>
              <a:rPr sz="1400" dirty="0">
                <a:latin typeface="Arial" panose="020B0604020202020204"/>
                <a:cs typeface="Arial" panose="020B0604020202020204"/>
              </a:rPr>
              <a:t>e</a:t>
            </a:r>
            <a:r>
              <a:rPr sz="140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3</a:t>
            </a:r>
            <a:r>
              <a:rPr sz="1400" dirty="0">
                <a:latin typeface="Arial" panose="020B0604020202020204"/>
                <a:cs typeface="Arial" panose="020B0604020202020204"/>
              </a:rPr>
              <a:t>8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320"/>
              </a:spcBef>
              <a:tabLst>
                <a:tab pos="2330450" algn="l"/>
                <a:tab pos="5934075" algn="l"/>
              </a:tabLst>
            </a:pPr>
            <a:r>
              <a:rPr sz="1400" spc="-40" dirty="0">
                <a:latin typeface="Arial" panose="020B0604020202020204"/>
                <a:cs typeface="Arial" panose="020B0604020202020204"/>
              </a:rPr>
              <a:t>6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.</a:t>
            </a:r>
            <a:r>
              <a:rPr sz="1400" dirty="0">
                <a:latin typeface="Arial" panose="020B0604020202020204"/>
                <a:cs typeface="Arial" panose="020B0604020202020204"/>
              </a:rPr>
              <a:t>7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Thi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r</a:t>
            </a:r>
            <a:r>
              <a:rPr sz="1400" spc="60" dirty="0">
                <a:latin typeface="Arial" panose="020B0604020202020204"/>
                <a:cs typeface="Arial" panose="020B0604020202020204"/>
              </a:rPr>
              <a:t>d-par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t</a:t>
            </a:r>
            <a:r>
              <a:rPr sz="1400" dirty="0">
                <a:latin typeface="Arial" panose="020B0604020202020204"/>
                <a:cs typeface="Arial" panose="020B0604020202020204"/>
              </a:rPr>
              <a:t>y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acces</a:t>
            </a:r>
            <a:r>
              <a:rPr sz="1400" dirty="0">
                <a:latin typeface="Arial" panose="020B0604020202020204"/>
                <a:cs typeface="Arial" panose="020B0604020202020204"/>
              </a:rPr>
              <a:t>s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3</a:t>
            </a:r>
            <a:r>
              <a:rPr sz="1400" dirty="0">
                <a:latin typeface="Arial" panose="020B0604020202020204"/>
                <a:cs typeface="Arial" panose="020B0604020202020204"/>
              </a:rPr>
              <a:t>9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94970">
              <a:lnSpc>
                <a:spcPct val="100000"/>
              </a:lnSpc>
              <a:spcBef>
                <a:spcPts val="1320"/>
              </a:spcBef>
              <a:tabLst>
                <a:tab pos="2405380" algn="l"/>
                <a:tab pos="5934075" algn="l"/>
              </a:tabLst>
            </a:pPr>
            <a:r>
              <a:rPr sz="1400" spc="-30" dirty="0">
                <a:latin typeface="Arial" panose="020B0604020202020204"/>
                <a:cs typeface="Arial" panose="020B0604020202020204"/>
              </a:rPr>
              <a:t>6.</a:t>
            </a:r>
            <a:r>
              <a:rPr sz="1400" dirty="0">
                <a:latin typeface="Arial" panose="020B0604020202020204"/>
                <a:cs typeface="Arial" panose="020B0604020202020204"/>
              </a:rPr>
              <a:t>8</a:t>
            </a:r>
            <a:r>
              <a:rPr sz="1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Ful</a:t>
            </a:r>
            <a:r>
              <a:rPr sz="1400" dirty="0">
                <a:latin typeface="Arial" panose="020B0604020202020204"/>
                <a:cs typeface="Arial" panose="020B0604020202020204"/>
              </a:rPr>
              <a:t>l</a:t>
            </a:r>
            <a:r>
              <a:rPr sz="14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plat</a:t>
            </a:r>
            <a:r>
              <a:rPr sz="1400" dirty="0">
                <a:latin typeface="Arial" panose="020B0604020202020204"/>
                <a:cs typeface="Arial" panose="020B0604020202020204"/>
              </a:rPr>
              <a:t>f</a:t>
            </a:r>
            <a:r>
              <a:rPr sz="1400" spc="35" dirty="0">
                <a:latin typeface="Arial" panose="020B0604020202020204"/>
                <a:cs typeface="Arial" panose="020B0604020202020204"/>
              </a:rPr>
              <a:t>or</a:t>
            </a:r>
            <a:r>
              <a:rPr sz="1400" dirty="0">
                <a:latin typeface="Arial" panose="020B0604020202020204"/>
                <a:cs typeface="Arial" panose="020B0604020202020204"/>
              </a:rPr>
              <a:t>m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l</a:t>
            </a:r>
            <a:r>
              <a:rPr sz="1400" spc="35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y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ou</a:t>
            </a:r>
            <a:r>
              <a:rPr sz="1400" dirty="0">
                <a:latin typeface="Arial" panose="020B0604020202020204"/>
                <a:cs typeface="Arial" panose="020B0604020202020204"/>
              </a:rPr>
              <a:t>t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3</a:t>
            </a:r>
            <a:r>
              <a:rPr sz="1400" dirty="0">
                <a:latin typeface="Arial" panose="020B0604020202020204"/>
                <a:cs typeface="Arial" panose="020B0604020202020204"/>
              </a:rPr>
              <a:t>9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2836" y="9969366"/>
            <a:ext cx="55880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800" b="1" spc="-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CBV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31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3958" y="906412"/>
            <a:ext cx="6127115" cy="8703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1180" indent="-53848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50545" algn="l"/>
                <a:tab pos="551180" algn="l"/>
              </a:tabLst>
            </a:pPr>
            <a:r>
              <a:rPr sz="1600" spc="2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Realized </a:t>
            </a:r>
            <a:r>
              <a:rPr sz="1600" spc="3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7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on-chain </a:t>
            </a:r>
            <a:r>
              <a:rPr sz="1600" spc="6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1600" spc="-1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transactions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  <a:spcBef>
                <a:spcPts val="480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API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 operations.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perform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self-created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tables or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authorized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tables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perform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multi-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tables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time.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these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fails,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over-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</a:t>
            </a:r>
            <a:r>
              <a:rPr sz="1600" spc="-1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fails.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88900">
              <a:lnSpc>
                <a:spcPct val="156000"/>
              </a:lnSpc>
              <a:spcBef>
                <a:spcPts val="5"/>
              </a:spcBef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above functions,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developers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establish 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database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table supporting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DAPPon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chain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direct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nection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DAPPto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blockchain-based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database.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scripting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language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under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integrated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  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API</a:t>
            </a:r>
            <a:r>
              <a:rPr sz="1600" spc="-20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direct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underlying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DAPP.</a:t>
            </a:r>
            <a:r>
              <a:rPr sz="1600" spc="-2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Store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600075" indent="-587375">
              <a:lnSpc>
                <a:spcPct val="100000"/>
              </a:lnSpc>
              <a:buAutoNum type="arabicPeriod" startAt="2"/>
              <a:tabLst>
                <a:tab pos="599440" algn="l"/>
                <a:tab pos="600075" algn="l"/>
              </a:tabLst>
            </a:pPr>
            <a:r>
              <a:rPr sz="1600" spc="2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Realized </a:t>
            </a:r>
            <a:r>
              <a:rPr sz="1600" spc="3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7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on-chain </a:t>
            </a:r>
            <a:r>
              <a:rPr sz="1600" spc="7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virtual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machine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600" spc="3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introduces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virtual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machine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functions.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architecture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very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sim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-ilar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JVMand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.NET</a:t>
            </a:r>
            <a:r>
              <a:rPr sz="1600" spc="-20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Runtime.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similar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virtual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CPU.</a:t>
            </a:r>
            <a:r>
              <a:rPr sz="1600" spc="-2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respon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40640">
              <a:lnSpc>
                <a:spcPct val="156000"/>
              </a:lnSpc>
            </a:pP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-sible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reading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executing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instructions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order,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performing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control,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arithmetic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operations,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logical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operations,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etc.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according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functions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instructions.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good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startup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speed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versatility,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suitable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lightweight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programs,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transplanted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non-block-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scenarios,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integrated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IDE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good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develop-  ment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experience.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VM</a:t>
            </a:r>
            <a:r>
              <a:rPr sz="1600" spc="-2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expanded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CBV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31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3958" y="745629"/>
            <a:ext cx="6078220" cy="817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435">
              <a:lnSpc>
                <a:spcPct val="156000"/>
              </a:lnSpc>
              <a:spcBef>
                <a:spcPts val="100"/>
              </a:spcBef>
            </a:pP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JIT(just-in-time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compiler)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introduced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improve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execution eﬃciency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instructions.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6000"/>
              </a:lnSpc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Developers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write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DAPP</a:t>
            </a:r>
            <a:r>
              <a:rPr sz="1600" spc="-229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Solidity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language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virtual</a:t>
            </a:r>
            <a:r>
              <a:rPr sz="16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machine.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9410" algn="l"/>
              </a:tabLst>
            </a:pPr>
            <a:r>
              <a:rPr sz="1600" spc="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4.	</a:t>
            </a:r>
            <a:r>
              <a:rPr sz="1600" spc="3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Design</a:t>
            </a:r>
            <a:r>
              <a:rPr sz="1600" spc="-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safety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  <a:tabLst>
                <a:tab pos="509270" algn="l"/>
              </a:tabLst>
            </a:pPr>
            <a:r>
              <a:rPr sz="1600" spc="1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1.	</a:t>
            </a:r>
            <a:r>
              <a:rPr sz="1600" spc="2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Security </a:t>
            </a:r>
            <a:r>
              <a:rPr sz="1600" spc="5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4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2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chain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258445">
              <a:lnSpc>
                <a:spcPct val="156000"/>
              </a:lnSpc>
              <a:spcBef>
                <a:spcPts val="605"/>
              </a:spcBef>
            </a:pP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1600" spc="-1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national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secret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algorithms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comply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national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information</a:t>
            </a:r>
            <a:r>
              <a:rPr sz="1600" spc="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securitystrategies.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100330">
              <a:lnSpc>
                <a:spcPct val="156000"/>
              </a:lnSpc>
            </a:pP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management. 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management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includes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generation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(ac-  count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generation),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transmission,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signature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authentication,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SM2</a:t>
            </a:r>
            <a:r>
              <a:rPr sz="1600" spc="-1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asymmetric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encryption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algorithm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required.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Instructions: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558165">
              <a:lnSpc>
                <a:spcPct val="156000"/>
              </a:lnSpc>
              <a:buSzPct val="94000"/>
              <a:buAutoNum type="arabicParenBoth"/>
              <a:tabLst>
                <a:tab pos="243840" algn="l"/>
              </a:tabLst>
            </a:pP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1600" spc="-1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SM2</a:t>
            </a:r>
            <a:r>
              <a:rPr sz="1600" spc="-1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generate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private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pair,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then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base58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encode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key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obtain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account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address.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34648"/>
              </a:buClr>
              <a:buFont typeface="Arial" panose="020B0604020202020204"/>
              <a:buAutoNum type="arabicParenBoth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123825" algn="just">
              <a:lnSpc>
                <a:spcPct val="156000"/>
              </a:lnSpc>
              <a:buSzPct val="94000"/>
              <a:buAutoNum type="arabicParenBoth"/>
              <a:tabLst>
                <a:tab pos="255270" algn="l"/>
              </a:tabLst>
            </a:pP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transmitting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transferring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symmetric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password,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key</a:t>
            </a:r>
            <a:r>
              <a:rPr sz="16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encrypt,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private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</a:t>
            </a:r>
            <a:r>
              <a:rPr sz="1600" spc="-1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decrypt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obtain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symmetricpassword.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CBV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44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593" y="769759"/>
            <a:ext cx="6151880" cy="8551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920">
              <a:lnSpc>
                <a:spcPct val="156000"/>
              </a:lnSpc>
              <a:spcBef>
                <a:spcPts val="100"/>
              </a:spcBef>
            </a:pP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(3)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2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send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sign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private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bring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key</a:t>
            </a:r>
            <a:r>
              <a:rPr sz="16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information.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48895">
              <a:lnSpc>
                <a:spcPct val="167000"/>
              </a:lnSpc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network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verify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validity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transaction,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 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performs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signature veriﬁcation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conﬁrm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transaction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sent by this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account.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generating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multiple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trusted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accounts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locally,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conﬁgure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keys</a:t>
            </a:r>
            <a:r>
              <a:rPr sz="1600" spc="-1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these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accounts,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receiving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points,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those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who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pass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signature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authentication,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 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considered</a:t>
            </a:r>
            <a:r>
              <a:rPr sz="1600" spc="-3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valid.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67000"/>
              </a:lnSpc>
            </a:pP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proofreading: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SM3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process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document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proofreading,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eﬀectively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prevent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tampering.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Combine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ﬁelds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transaction,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some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ﬁelds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block,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generate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uniquely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identiﬁes the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diﬀerence,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hash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value.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How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use: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Combine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important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ﬁelds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certain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structure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string,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perform  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SM3,</a:t>
            </a:r>
            <a:r>
              <a:rPr sz="1600" spc="-1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unique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value,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256bit.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2700" marR="39370">
              <a:lnSpc>
                <a:spcPct val="167000"/>
              </a:lnSpc>
            </a:pP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authorization: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SM4</a:t>
            </a:r>
            <a:r>
              <a:rPr sz="1600" spc="-1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symmetric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 algorithm.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symmetric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encryption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when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encrypting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table,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even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CBV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31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593" y="769759"/>
            <a:ext cx="6149340" cy="879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695">
              <a:lnSpc>
                <a:spcPct val="156000"/>
              </a:lnSpc>
              <a:spcBef>
                <a:spcPts val="100"/>
              </a:spcBef>
            </a:pP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people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know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basic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transaction,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cannot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know 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speciﬁc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SQLoperation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table.</a:t>
            </a:r>
            <a:r>
              <a:rPr sz="1600" spc="2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Usage: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99695">
              <a:lnSpc>
                <a:spcPct val="167000"/>
              </a:lnSpc>
            </a:pP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creating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table, the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encrypted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owner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table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placed 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table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structure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told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who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operates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table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authorization.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1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authorized,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owner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table 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private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</a:t>
            </a:r>
            <a:r>
              <a:rPr sz="1600" spc="-1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decrypt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symmetric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</a:t>
            </a:r>
            <a:r>
              <a:rPr sz="1600" spc="-1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been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encrypted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himself,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encrypts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puts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structure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A,</a:t>
            </a:r>
            <a:r>
              <a:rPr sz="1600" spc="-1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1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passes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private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symmetric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right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operate  the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database.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2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3.4.2 </a:t>
            </a:r>
            <a:r>
              <a:rPr sz="1600" spc="2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2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Transmission</a:t>
            </a:r>
            <a:r>
              <a:rPr sz="1600" spc="-6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Security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257810">
              <a:lnSpc>
                <a:spcPct val="167000"/>
              </a:lnSpc>
              <a:spcBef>
                <a:spcPts val="370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implementation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TLS</a:t>
            </a:r>
            <a:r>
              <a:rPr sz="1600" spc="-2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based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nationalsecret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algorithm.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67000"/>
              </a:lnSpc>
            </a:pP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TLSis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security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protocol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provides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security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data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integrity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 communications.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Before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establishing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communica-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tion,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sender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receiver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some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necessary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informa-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tion,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negotiate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cipher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suite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communication,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verify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identity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other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party,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prevent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being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stolen,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verify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integrity.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project,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CBV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31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24406" y="5284660"/>
            <a:ext cx="1760220" cy="1760220"/>
          </a:xfrm>
          <a:custGeom>
            <a:avLst/>
            <a:gdLst/>
            <a:ahLst/>
            <a:cxnLst/>
            <a:rect l="l" t="t" r="r" b="b"/>
            <a:pathLst>
              <a:path w="1760220" h="1760220">
                <a:moveTo>
                  <a:pt x="879995" y="1759991"/>
                </a:moveTo>
                <a:lnTo>
                  <a:pt x="831710" y="1758684"/>
                </a:lnTo>
                <a:lnTo>
                  <a:pt x="784110" y="1754822"/>
                </a:lnTo>
                <a:lnTo>
                  <a:pt x="737260" y="1748472"/>
                </a:lnTo>
                <a:lnTo>
                  <a:pt x="691222" y="1739696"/>
                </a:lnTo>
                <a:lnTo>
                  <a:pt x="646061" y="1728558"/>
                </a:lnTo>
                <a:lnTo>
                  <a:pt x="601852" y="1715122"/>
                </a:lnTo>
                <a:lnTo>
                  <a:pt x="558660" y="1699477"/>
                </a:lnTo>
                <a:lnTo>
                  <a:pt x="516547" y="1681670"/>
                </a:lnTo>
                <a:lnTo>
                  <a:pt x="475589" y="1661769"/>
                </a:lnTo>
                <a:lnTo>
                  <a:pt x="435838" y="1639850"/>
                </a:lnTo>
                <a:lnTo>
                  <a:pt x="397382" y="1615973"/>
                </a:lnTo>
                <a:lnTo>
                  <a:pt x="360286" y="1590205"/>
                </a:lnTo>
                <a:lnTo>
                  <a:pt x="324599" y="1562619"/>
                </a:lnTo>
                <a:lnTo>
                  <a:pt x="290398" y="1533271"/>
                </a:lnTo>
                <a:lnTo>
                  <a:pt x="257746" y="1502244"/>
                </a:lnTo>
                <a:lnTo>
                  <a:pt x="226720" y="1469593"/>
                </a:lnTo>
                <a:lnTo>
                  <a:pt x="197370" y="1435392"/>
                </a:lnTo>
                <a:lnTo>
                  <a:pt x="169786" y="1399705"/>
                </a:lnTo>
                <a:lnTo>
                  <a:pt x="144018" y="1362595"/>
                </a:lnTo>
                <a:lnTo>
                  <a:pt x="120142" y="1324140"/>
                </a:lnTo>
                <a:lnTo>
                  <a:pt x="98221" y="1284401"/>
                </a:lnTo>
                <a:lnTo>
                  <a:pt x="78320" y="1243444"/>
                </a:lnTo>
                <a:lnTo>
                  <a:pt x="60515" y="1201331"/>
                </a:lnTo>
                <a:lnTo>
                  <a:pt x="44869" y="1158138"/>
                </a:lnTo>
                <a:lnTo>
                  <a:pt x="31432" y="1113929"/>
                </a:lnTo>
                <a:lnTo>
                  <a:pt x="20294" y="1068768"/>
                </a:lnTo>
                <a:lnTo>
                  <a:pt x="11518" y="1022730"/>
                </a:lnTo>
                <a:lnTo>
                  <a:pt x="5168" y="975880"/>
                </a:lnTo>
                <a:lnTo>
                  <a:pt x="1308" y="928281"/>
                </a:lnTo>
                <a:lnTo>
                  <a:pt x="0" y="879995"/>
                </a:lnTo>
                <a:lnTo>
                  <a:pt x="1308" y="831710"/>
                </a:lnTo>
                <a:lnTo>
                  <a:pt x="5168" y="784110"/>
                </a:lnTo>
                <a:lnTo>
                  <a:pt x="11518" y="737247"/>
                </a:lnTo>
                <a:lnTo>
                  <a:pt x="20294" y="691210"/>
                </a:lnTo>
                <a:lnTo>
                  <a:pt x="31432" y="646061"/>
                </a:lnTo>
                <a:lnTo>
                  <a:pt x="44869" y="601840"/>
                </a:lnTo>
                <a:lnTo>
                  <a:pt x="60515" y="558647"/>
                </a:lnTo>
                <a:lnTo>
                  <a:pt x="78320" y="516547"/>
                </a:lnTo>
                <a:lnTo>
                  <a:pt x="98221" y="475589"/>
                </a:lnTo>
                <a:lnTo>
                  <a:pt x="120142" y="435838"/>
                </a:lnTo>
                <a:lnTo>
                  <a:pt x="144018" y="397382"/>
                </a:lnTo>
                <a:lnTo>
                  <a:pt x="169786" y="360273"/>
                </a:lnTo>
                <a:lnTo>
                  <a:pt x="197370" y="324586"/>
                </a:lnTo>
                <a:lnTo>
                  <a:pt x="226720" y="290385"/>
                </a:lnTo>
                <a:lnTo>
                  <a:pt x="257746" y="257746"/>
                </a:lnTo>
                <a:lnTo>
                  <a:pt x="290398" y="226707"/>
                </a:lnTo>
                <a:lnTo>
                  <a:pt x="324599" y="197370"/>
                </a:lnTo>
                <a:lnTo>
                  <a:pt x="360286" y="169786"/>
                </a:lnTo>
                <a:lnTo>
                  <a:pt x="397382" y="144017"/>
                </a:lnTo>
                <a:lnTo>
                  <a:pt x="435838" y="120141"/>
                </a:lnTo>
                <a:lnTo>
                  <a:pt x="475589" y="98221"/>
                </a:lnTo>
                <a:lnTo>
                  <a:pt x="516547" y="78320"/>
                </a:lnTo>
                <a:lnTo>
                  <a:pt x="558660" y="60515"/>
                </a:lnTo>
                <a:lnTo>
                  <a:pt x="601852" y="44856"/>
                </a:lnTo>
                <a:lnTo>
                  <a:pt x="646061" y="31432"/>
                </a:lnTo>
                <a:lnTo>
                  <a:pt x="691222" y="20294"/>
                </a:lnTo>
                <a:lnTo>
                  <a:pt x="737260" y="11518"/>
                </a:lnTo>
                <a:lnTo>
                  <a:pt x="784110" y="5168"/>
                </a:lnTo>
                <a:lnTo>
                  <a:pt x="831710" y="1308"/>
                </a:lnTo>
                <a:lnTo>
                  <a:pt x="879995" y="0"/>
                </a:lnTo>
                <a:lnTo>
                  <a:pt x="928281" y="1308"/>
                </a:lnTo>
                <a:lnTo>
                  <a:pt x="975880" y="5168"/>
                </a:lnTo>
                <a:lnTo>
                  <a:pt x="1022743" y="11518"/>
                </a:lnTo>
                <a:lnTo>
                  <a:pt x="1068781" y="20294"/>
                </a:lnTo>
                <a:lnTo>
                  <a:pt x="1113942" y="31432"/>
                </a:lnTo>
                <a:lnTo>
                  <a:pt x="1158151" y="44856"/>
                </a:lnTo>
                <a:lnTo>
                  <a:pt x="1201343" y="60515"/>
                </a:lnTo>
                <a:lnTo>
                  <a:pt x="1243457" y="78320"/>
                </a:lnTo>
                <a:lnTo>
                  <a:pt x="1284414" y="98221"/>
                </a:lnTo>
                <a:lnTo>
                  <a:pt x="1324152" y="120141"/>
                </a:lnTo>
                <a:lnTo>
                  <a:pt x="1362608" y="144017"/>
                </a:lnTo>
                <a:lnTo>
                  <a:pt x="1399717" y="169786"/>
                </a:lnTo>
                <a:lnTo>
                  <a:pt x="1435404" y="197370"/>
                </a:lnTo>
                <a:lnTo>
                  <a:pt x="1469605" y="226707"/>
                </a:lnTo>
                <a:lnTo>
                  <a:pt x="1502257" y="257746"/>
                </a:lnTo>
                <a:lnTo>
                  <a:pt x="1533283" y="290385"/>
                </a:lnTo>
                <a:lnTo>
                  <a:pt x="1562620" y="324586"/>
                </a:lnTo>
                <a:lnTo>
                  <a:pt x="1590205" y="360273"/>
                </a:lnTo>
                <a:lnTo>
                  <a:pt x="1615973" y="397382"/>
                </a:lnTo>
                <a:lnTo>
                  <a:pt x="1639849" y="435838"/>
                </a:lnTo>
                <a:lnTo>
                  <a:pt x="1661769" y="475589"/>
                </a:lnTo>
                <a:lnTo>
                  <a:pt x="1681670" y="516547"/>
                </a:lnTo>
                <a:lnTo>
                  <a:pt x="1699475" y="558647"/>
                </a:lnTo>
                <a:lnTo>
                  <a:pt x="1715135" y="601840"/>
                </a:lnTo>
                <a:lnTo>
                  <a:pt x="1728558" y="646061"/>
                </a:lnTo>
                <a:lnTo>
                  <a:pt x="1739696" y="691210"/>
                </a:lnTo>
                <a:lnTo>
                  <a:pt x="1748472" y="737247"/>
                </a:lnTo>
                <a:lnTo>
                  <a:pt x="1754835" y="784110"/>
                </a:lnTo>
                <a:lnTo>
                  <a:pt x="1758696" y="831710"/>
                </a:lnTo>
                <a:lnTo>
                  <a:pt x="1759991" y="879995"/>
                </a:lnTo>
                <a:lnTo>
                  <a:pt x="1758696" y="928281"/>
                </a:lnTo>
                <a:lnTo>
                  <a:pt x="1754835" y="975880"/>
                </a:lnTo>
                <a:lnTo>
                  <a:pt x="1748472" y="1022730"/>
                </a:lnTo>
                <a:lnTo>
                  <a:pt x="1739696" y="1068768"/>
                </a:lnTo>
                <a:lnTo>
                  <a:pt x="1728558" y="1113929"/>
                </a:lnTo>
                <a:lnTo>
                  <a:pt x="1715135" y="1158138"/>
                </a:lnTo>
                <a:lnTo>
                  <a:pt x="1699475" y="1201331"/>
                </a:lnTo>
                <a:lnTo>
                  <a:pt x="1681670" y="1243444"/>
                </a:lnTo>
                <a:lnTo>
                  <a:pt x="1661769" y="1284401"/>
                </a:lnTo>
                <a:lnTo>
                  <a:pt x="1639849" y="1324140"/>
                </a:lnTo>
                <a:lnTo>
                  <a:pt x="1615973" y="1362595"/>
                </a:lnTo>
                <a:lnTo>
                  <a:pt x="1590205" y="1399705"/>
                </a:lnTo>
                <a:lnTo>
                  <a:pt x="1562620" y="1435392"/>
                </a:lnTo>
                <a:lnTo>
                  <a:pt x="1533283" y="1469593"/>
                </a:lnTo>
                <a:lnTo>
                  <a:pt x="1502257" y="1502244"/>
                </a:lnTo>
                <a:lnTo>
                  <a:pt x="1469605" y="1533271"/>
                </a:lnTo>
                <a:lnTo>
                  <a:pt x="1435404" y="1562619"/>
                </a:lnTo>
                <a:lnTo>
                  <a:pt x="1399717" y="1590205"/>
                </a:lnTo>
                <a:lnTo>
                  <a:pt x="1362608" y="1615973"/>
                </a:lnTo>
                <a:lnTo>
                  <a:pt x="1324152" y="1639850"/>
                </a:lnTo>
                <a:lnTo>
                  <a:pt x="1284414" y="1661769"/>
                </a:lnTo>
                <a:lnTo>
                  <a:pt x="1243457" y="1681670"/>
                </a:lnTo>
                <a:lnTo>
                  <a:pt x="1201343" y="1699477"/>
                </a:lnTo>
                <a:lnTo>
                  <a:pt x="1158151" y="1715122"/>
                </a:lnTo>
                <a:lnTo>
                  <a:pt x="1113942" y="1728558"/>
                </a:lnTo>
                <a:lnTo>
                  <a:pt x="1068781" y="1739696"/>
                </a:lnTo>
                <a:lnTo>
                  <a:pt x="1022743" y="1748472"/>
                </a:lnTo>
                <a:lnTo>
                  <a:pt x="975880" y="1754822"/>
                </a:lnTo>
                <a:lnTo>
                  <a:pt x="928281" y="1758684"/>
                </a:lnTo>
                <a:lnTo>
                  <a:pt x="879995" y="1759991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93780" y="5526227"/>
            <a:ext cx="1276985" cy="1276985"/>
          </a:xfrm>
          <a:custGeom>
            <a:avLst/>
            <a:gdLst/>
            <a:ahLst/>
            <a:cxnLst/>
            <a:rect l="l" t="t" r="r" b="b"/>
            <a:pathLst>
              <a:path w="1276985" h="1276984">
                <a:moveTo>
                  <a:pt x="638428" y="1276858"/>
                </a:moveTo>
                <a:lnTo>
                  <a:pt x="590791" y="1275105"/>
                </a:lnTo>
                <a:lnTo>
                  <a:pt x="544093" y="1269936"/>
                </a:lnTo>
                <a:lnTo>
                  <a:pt x="498475" y="1261466"/>
                </a:lnTo>
                <a:lnTo>
                  <a:pt x="454050" y="1249832"/>
                </a:lnTo>
                <a:lnTo>
                  <a:pt x="410946" y="1235138"/>
                </a:lnTo>
                <a:lnTo>
                  <a:pt x="369290" y="1217523"/>
                </a:lnTo>
                <a:lnTo>
                  <a:pt x="329196" y="1197101"/>
                </a:lnTo>
                <a:lnTo>
                  <a:pt x="290804" y="1174000"/>
                </a:lnTo>
                <a:lnTo>
                  <a:pt x="254215" y="1148346"/>
                </a:lnTo>
                <a:lnTo>
                  <a:pt x="219582" y="1120265"/>
                </a:lnTo>
                <a:lnTo>
                  <a:pt x="186994" y="1089863"/>
                </a:lnTo>
                <a:lnTo>
                  <a:pt x="156603" y="1057287"/>
                </a:lnTo>
                <a:lnTo>
                  <a:pt x="128511" y="1022640"/>
                </a:lnTo>
                <a:lnTo>
                  <a:pt x="102857" y="986053"/>
                </a:lnTo>
                <a:lnTo>
                  <a:pt x="79755" y="947661"/>
                </a:lnTo>
                <a:lnTo>
                  <a:pt x="59334" y="907567"/>
                </a:lnTo>
                <a:lnTo>
                  <a:pt x="41719" y="865911"/>
                </a:lnTo>
                <a:lnTo>
                  <a:pt x="27038" y="822820"/>
                </a:lnTo>
                <a:lnTo>
                  <a:pt x="15392" y="778395"/>
                </a:lnTo>
                <a:lnTo>
                  <a:pt x="6921" y="732777"/>
                </a:lnTo>
                <a:lnTo>
                  <a:pt x="1752" y="686079"/>
                </a:lnTo>
                <a:lnTo>
                  <a:pt x="0" y="638428"/>
                </a:lnTo>
                <a:lnTo>
                  <a:pt x="1752" y="590778"/>
                </a:lnTo>
                <a:lnTo>
                  <a:pt x="6921" y="544093"/>
                </a:lnTo>
                <a:lnTo>
                  <a:pt x="15392" y="498462"/>
                </a:lnTo>
                <a:lnTo>
                  <a:pt x="27038" y="454037"/>
                </a:lnTo>
                <a:lnTo>
                  <a:pt x="41719" y="410946"/>
                </a:lnTo>
                <a:lnTo>
                  <a:pt x="59334" y="369290"/>
                </a:lnTo>
                <a:lnTo>
                  <a:pt x="79755" y="329196"/>
                </a:lnTo>
                <a:lnTo>
                  <a:pt x="102857" y="290804"/>
                </a:lnTo>
                <a:lnTo>
                  <a:pt x="128511" y="254215"/>
                </a:lnTo>
                <a:lnTo>
                  <a:pt x="156603" y="219570"/>
                </a:lnTo>
                <a:lnTo>
                  <a:pt x="186994" y="186994"/>
                </a:lnTo>
                <a:lnTo>
                  <a:pt x="219582" y="156603"/>
                </a:lnTo>
                <a:lnTo>
                  <a:pt x="254215" y="128511"/>
                </a:lnTo>
                <a:lnTo>
                  <a:pt x="290804" y="102857"/>
                </a:lnTo>
                <a:lnTo>
                  <a:pt x="329196" y="79755"/>
                </a:lnTo>
                <a:lnTo>
                  <a:pt x="369290" y="59334"/>
                </a:lnTo>
                <a:lnTo>
                  <a:pt x="410946" y="41719"/>
                </a:lnTo>
                <a:lnTo>
                  <a:pt x="454050" y="27025"/>
                </a:lnTo>
                <a:lnTo>
                  <a:pt x="498475" y="15392"/>
                </a:lnTo>
                <a:lnTo>
                  <a:pt x="544093" y="6921"/>
                </a:lnTo>
                <a:lnTo>
                  <a:pt x="590791" y="1752"/>
                </a:lnTo>
                <a:lnTo>
                  <a:pt x="638428" y="0"/>
                </a:lnTo>
                <a:lnTo>
                  <a:pt x="686079" y="1752"/>
                </a:lnTo>
                <a:lnTo>
                  <a:pt x="732777" y="6921"/>
                </a:lnTo>
                <a:lnTo>
                  <a:pt x="778395" y="15392"/>
                </a:lnTo>
                <a:lnTo>
                  <a:pt x="822820" y="27025"/>
                </a:lnTo>
                <a:lnTo>
                  <a:pt x="865924" y="41719"/>
                </a:lnTo>
                <a:lnTo>
                  <a:pt x="907580" y="59334"/>
                </a:lnTo>
                <a:lnTo>
                  <a:pt x="947674" y="79755"/>
                </a:lnTo>
                <a:lnTo>
                  <a:pt x="986066" y="102857"/>
                </a:lnTo>
                <a:lnTo>
                  <a:pt x="1022642" y="128511"/>
                </a:lnTo>
                <a:lnTo>
                  <a:pt x="1057287" y="156603"/>
                </a:lnTo>
                <a:lnTo>
                  <a:pt x="1089875" y="186994"/>
                </a:lnTo>
                <a:lnTo>
                  <a:pt x="1120266" y="219570"/>
                </a:lnTo>
                <a:lnTo>
                  <a:pt x="1148359" y="254215"/>
                </a:lnTo>
                <a:lnTo>
                  <a:pt x="1174013" y="290804"/>
                </a:lnTo>
                <a:lnTo>
                  <a:pt x="1197102" y="329196"/>
                </a:lnTo>
                <a:lnTo>
                  <a:pt x="1217523" y="369290"/>
                </a:lnTo>
                <a:lnTo>
                  <a:pt x="1235138" y="410946"/>
                </a:lnTo>
                <a:lnTo>
                  <a:pt x="1249832" y="454037"/>
                </a:lnTo>
                <a:lnTo>
                  <a:pt x="1261465" y="498462"/>
                </a:lnTo>
                <a:lnTo>
                  <a:pt x="1269936" y="544093"/>
                </a:lnTo>
                <a:lnTo>
                  <a:pt x="1275105" y="590778"/>
                </a:lnTo>
                <a:lnTo>
                  <a:pt x="1276857" y="638428"/>
                </a:lnTo>
                <a:lnTo>
                  <a:pt x="1275105" y="686079"/>
                </a:lnTo>
                <a:lnTo>
                  <a:pt x="1269936" y="732777"/>
                </a:lnTo>
                <a:lnTo>
                  <a:pt x="1261465" y="778395"/>
                </a:lnTo>
                <a:lnTo>
                  <a:pt x="1249832" y="822820"/>
                </a:lnTo>
                <a:lnTo>
                  <a:pt x="1235138" y="865911"/>
                </a:lnTo>
                <a:lnTo>
                  <a:pt x="1217523" y="907567"/>
                </a:lnTo>
                <a:lnTo>
                  <a:pt x="1197102" y="947661"/>
                </a:lnTo>
                <a:lnTo>
                  <a:pt x="1174013" y="986053"/>
                </a:lnTo>
                <a:lnTo>
                  <a:pt x="1148359" y="1022640"/>
                </a:lnTo>
                <a:lnTo>
                  <a:pt x="1120266" y="1057287"/>
                </a:lnTo>
                <a:lnTo>
                  <a:pt x="1089875" y="1089863"/>
                </a:lnTo>
                <a:lnTo>
                  <a:pt x="1057287" y="1120265"/>
                </a:lnTo>
                <a:lnTo>
                  <a:pt x="1022642" y="1148346"/>
                </a:lnTo>
                <a:lnTo>
                  <a:pt x="986066" y="1174000"/>
                </a:lnTo>
                <a:lnTo>
                  <a:pt x="947674" y="1197101"/>
                </a:lnTo>
                <a:lnTo>
                  <a:pt x="907580" y="1217523"/>
                </a:lnTo>
                <a:lnTo>
                  <a:pt x="865924" y="1235138"/>
                </a:lnTo>
                <a:lnTo>
                  <a:pt x="822820" y="1249832"/>
                </a:lnTo>
                <a:lnTo>
                  <a:pt x="778395" y="1261466"/>
                </a:lnTo>
                <a:lnTo>
                  <a:pt x="732777" y="1269936"/>
                </a:lnTo>
                <a:lnTo>
                  <a:pt x="686079" y="1275105"/>
                </a:lnTo>
                <a:lnTo>
                  <a:pt x="638428" y="1276858"/>
                </a:lnTo>
                <a:close/>
              </a:path>
            </a:pathLst>
          </a:custGeom>
          <a:solidFill>
            <a:srgbClr val="18C9F8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42694" y="5985802"/>
            <a:ext cx="152019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Main</a:t>
            </a:r>
            <a:r>
              <a:rPr sz="2300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chain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3539" y="6056655"/>
            <a:ext cx="106680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Side</a:t>
            </a:r>
            <a:r>
              <a:rPr sz="1700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chain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6205" y="5279212"/>
            <a:ext cx="2310130" cy="256540"/>
          </a:xfrm>
          <a:custGeom>
            <a:avLst/>
            <a:gdLst/>
            <a:ahLst/>
            <a:cxnLst/>
            <a:rect l="l" t="t" r="r" b="b"/>
            <a:pathLst>
              <a:path w="2310129" h="256539">
                <a:moveTo>
                  <a:pt x="2308682" y="256400"/>
                </a:moveTo>
                <a:lnTo>
                  <a:pt x="0" y="12623"/>
                </a:lnTo>
                <a:lnTo>
                  <a:pt x="1333" y="0"/>
                </a:lnTo>
                <a:lnTo>
                  <a:pt x="2310015" y="243776"/>
                </a:lnTo>
                <a:lnTo>
                  <a:pt x="2308682" y="256400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91206" y="6797014"/>
            <a:ext cx="2545715" cy="258445"/>
          </a:xfrm>
          <a:custGeom>
            <a:avLst/>
            <a:gdLst/>
            <a:ahLst/>
            <a:cxnLst/>
            <a:rect l="l" t="t" r="r" b="b"/>
            <a:pathLst>
              <a:path w="2545715" h="258445">
                <a:moveTo>
                  <a:pt x="1231" y="258381"/>
                </a:moveTo>
                <a:lnTo>
                  <a:pt x="0" y="245732"/>
                </a:lnTo>
                <a:lnTo>
                  <a:pt x="2544140" y="0"/>
                </a:lnTo>
                <a:lnTo>
                  <a:pt x="2545372" y="12636"/>
                </a:lnTo>
                <a:lnTo>
                  <a:pt x="1231" y="258381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78108" y="5429135"/>
            <a:ext cx="101600" cy="184150"/>
          </a:xfrm>
          <a:custGeom>
            <a:avLst/>
            <a:gdLst/>
            <a:ahLst/>
            <a:cxnLst/>
            <a:rect l="l" t="t" r="r" b="b"/>
            <a:pathLst>
              <a:path w="101600" h="184150">
                <a:moveTo>
                  <a:pt x="0" y="183972"/>
                </a:moveTo>
                <a:lnTo>
                  <a:pt x="19126" y="0"/>
                </a:lnTo>
                <a:lnTo>
                  <a:pt x="101549" y="101549"/>
                </a:lnTo>
                <a:lnTo>
                  <a:pt x="0" y="183972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66296" y="6699427"/>
            <a:ext cx="100965" cy="184150"/>
          </a:xfrm>
          <a:custGeom>
            <a:avLst/>
            <a:gdLst/>
            <a:ahLst/>
            <a:cxnLst/>
            <a:rect l="l" t="t" r="r" b="b"/>
            <a:pathLst>
              <a:path w="100964" h="184150">
                <a:moveTo>
                  <a:pt x="17525" y="184137"/>
                </a:moveTo>
                <a:lnTo>
                  <a:pt x="0" y="0"/>
                </a:lnTo>
                <a:lnTo>
                  <a:pt x="100825" y="83299"/>
                </a:lnTo>
                <a:lnTo>
                  <a:pt x="17525" y="184137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34593" y="939355"/>
            <a:ext cx="6144260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cryptographic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software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including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TLS</a:t>
            </a:r>
            <a:r>
              <a:rPr sz="1600" spc="-2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functions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integrated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deploy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hardware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devices.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3.4 </a:t>
            </a:r>
            <a:r>
              <a:rPr sz="1600" spc="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Side </a:t>
            </a:r>
            <a:r>
              <a:rPr sz="1600" spc="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2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technology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7000"/>
              </a:lnSpc>
              <a:spcBef>
                <a:spcPts val="605"/>
              </a:spcBef>
            </a:pP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Side-chain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actually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refers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blockchain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follows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certain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side-chain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protocol.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rules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protocol,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cer-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tain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currency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transferred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blockchain.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diﬀerent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technical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architecture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completely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diﬀerent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belong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current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mainly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Bitcoin.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CBV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  <p:sp>
        <p:nvSpPr>
          <p:cNvPr id="15" name="object 15"/>
          <p:cNvSpPr txBox="1"/>
          <p:nvPr/>
        </p:nvSpPr>
        <p:spPr>
          <a:xfrm>
            <a:off x="734568" y="7428229"/>
            <a:ext cx="6066790" cy="216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How </a:t>
            </a:r>
            <a:r>
              <a:rPr sz="1600" spc="3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side chains</a:t>
            </a:r>
            <a:r>
              <a:rPr sz="1600" spc="-2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work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46000"/>
              </a:lnSpc>
              <a:spcBef>
                <a:spcPts val="840"/>
              </a:spcBef>
            </a:pP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many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ways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work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chains,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common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ones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single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custody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alliance.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 marR="127635">
              <a:lnSpc>
                <a:spcPct val="146000"/>
              </a:lnSpc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1)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Single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custody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transfers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inter-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mediate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party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custody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31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568" y="802716"/>
            <a:ext cx="6155690" cy="841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1290">
              <a:lnSpc>
                <a:spcPct val="156000"/>
              </a:lnSpc>
              <a:spcBef>
                <a:spcPts val="100"/>
              </a:spcBef>
            </a:pP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simplest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way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achieve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two-way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targeting.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Daily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ing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institutions,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Bitcoin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wallets,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mostly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implemented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way.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6000"/>
              </a:lnSpc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decentralized,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most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trading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institutions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centralized,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single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custody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realized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third-party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institu-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tion.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centralization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issues,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obviously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best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sidechain</a:t>
            </a:r>
            <a:r>
              <a:rPr sz="1600" spc="-1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solution.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14605">
              <a:lnSpc>
                <a:spcPct val="156000"/>
              </a:lnSpc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2) Contract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alliances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certain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advantages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terms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quantity.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Single custody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transfers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custodian,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transfers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control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frozen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multi-signature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address.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signature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implemented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parties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follow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(custodial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rules).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numbers,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decentral-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ization,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authentication,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security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performance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improve.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382270" algn="just">
              <a:lnSpc>
                <a:spcPct val="156000"/>
              </a:lnSpc>
            </a:pP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spc="-2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400" spc="-22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spc="-2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specializes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proﬁle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purpose,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overall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empowerment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users,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escort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assets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industries.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3.5 </a:t>
            </a:r>
            <a:r>
              <a:rPr sz="1600" spc="6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Introduction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consensus</a:t>
            </a:r>
            <a:r>
              <a:rPr sz="1600" spc="-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8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algorithm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adoption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diﬀerent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algorithms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CBV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44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86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86" y="0"/>
                </a:lnTo>
                <a:lnTo>
                  <a:pt x="497586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593" y="935596"/>
            <a:ext cx="6123305" cy="7600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diﬀerent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eﬀects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eﬃciency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decentral-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280"/>
              </a:spcBef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ization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thesystem.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68580" algn="just">
              <a:lnSpc>
                <a:spcPct val="167000"/>
              </a:lnSpc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PoP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(Proof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Peers)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adopted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 B V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refers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original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algorithm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(RPCA)</a:t>
            </a:r>
            <a:r>
              <a:rPr sz="1600" spc="-2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PBFTconsensus</a:t>
            </a:r>
            <a:r>
              <a:rPr sz="1600" spc="-25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2700" marR="233680" algn="just">
              <a:lnSpc>
                <a:spcPct val="167000"/>
              </a:lnSpc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been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optimized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improve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eﬃciency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con- 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sensus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while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taking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account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security.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optimizations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7000"/>
              </a:lnSpc>
              <a:buSzPct val="94000"/>
              <a:buAutoNum type="arabicPeriod"/>
              <a:tabLst>
                <a:tab pos="179070" algn="l"/>
              </a:tabLst>
            </a:pP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Increase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throughput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rate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increasing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pool;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8255">
              <a:lnSpc>
                <a:spcPct val="167000"/>
              </a:lnSpc>
              <a:buSzPct val="94000"/>
              <a:buAutoNum type="arabicPeriod"/>
              <a:tabLst>
                <a:tab pos="181610" algn="l"/>
              </a:tabLst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Improve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receiving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speed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sorting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out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trans-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veriﬁcation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appropriately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simplifying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veriﬁca-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process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receiving</a:t>
            </a:r>
            <a:r>
              <a:rPr sz="1600" spc="-2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transactions;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00330">
              <a:lnSpc>
                <a:spcPct val="167000"/>
              </a:lnSpc>
              <a:buSzPct val="94000"/>
              <a:buAutoNum type="arabicPeriod"/>
              <a:tabLst>
                <a:tab pos="181610" algn="l"/>
              </a:tabLst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Improve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eﬃciency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lead-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er's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proposal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93980">
              <a:lnSpc>
                <a:spcPct val="167000"/>
              </a:lnSpc>
              <a:buSzPct val="94000"/>
              <a:buAutoNum type="arabicPeriod"/>
              <a:tabLst>
                <a:tab pos="174625" algn="l"/>
              </a:tabLst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number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executions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reduced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original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2-3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times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toonly</a:t>
            </a:r>
            <a:r>
              <a:rPr sz="1600" spc="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once.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CBV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  <p:sp>
        <p:nvSpPr>
          <p:cNvPr id="7" name="object 7"/>
          <p:cNvSpPr txBox="1"/>
          <p:nvPr/>
        </p:nvSpPr>
        <p:spPr>
          <a:xfrm>
            <a:off x="734593" y="9121380"/>
            <a:ext cx="570039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original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RPCA</a:t>
            </a:r>
            <a:r>
              <a:rPr sz="1600" spc="-2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two-round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2/3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44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3958" y="822337"/>
            <a:ext cx="6143625" cy="844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7960">
              <a:lnSpc>
                <a:spcPct val="156000"/>
              </a:lnSpc>
              <a:spcBef>
                <a:spcPts val="100"/>
              </a:spcBef>
            </a:pP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process.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Similar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PBFT,</a:t>
            </a:r>
            <a:r>
              <a:rPr sz="1600" spc="-2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diﬀerence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PBFT</a:t>
            </a:r>
            <a:r>
              <a:rPr sz="1600" spc="-25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leader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posal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mechanism,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while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RPCA</a:t>
            </a:r>
            <a:r>
              <a:rPr sz="1600" spc="-2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equal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proposal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98755">
              <a:lnSpc>
                <a:spcPct val="167000"/>
              </a:lnSpc>
            </a:pP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nodes.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perspective, 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RPCAis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relatively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decentral-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ized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little.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3.5.1 </a:t>
            </a:r>
            <a:r>
              <a:rPr sz="1600" spc="-10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RPCA </a:t>
            </a:r>
            <a:r>
              <a:rPr sz="1600" spc="2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consensus</a:t>
            </a:r>
            <a:r>
              <a:rPr sz="1600" spc="-10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process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00660" indent="-187960">
              <a:lnSpc>
                <a:spcPct val="100000"/>
              </a:lnSpc>
              <a:spcBef>
                <a:spcPts val="1865"/>
              </a:spcBef>
              <a:buAutoNum type="arabicPeriod"/>
              <a:tabLst>
                <a:tab pos="200660" algn="l"/>
              </a:tabLst>
            </a:pP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collects</a:t>
            </a:r>
            <a:r>
              <a:rPr sz="1600" spc="-2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34648"/>
              </a:buClr>
              <a:buFont typeface="Arial" panose="020B0604020202020204"/>
              <a:buAutoNum type="arabicPeriod"/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2700" marR="189230">
              <a:lnSpc>
                <a:spcPct val="156000"/>
              </a:lnSpc>
              <a:buAutoNum type="arabicPeriod"/>
              <a:tabLst>
                <a:tab pos="176530" algn="l"/>
              </a:tabLst>
            </a:pP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judges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closeLedger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condition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met,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starts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propose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TMProposeSet,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establish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phase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600" spc="-1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34648"/>
              </a:buClr>
              <a:buFont typeface="Arial" panose="020B0604020202020204"/>
              <a:buAutoNum type="arabicPeriod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235585" algn="just">
              <a:lnSpc>
                <a:spcPct val="156000"/>
              </a:lnSpc>
              <a:buAutoNum type="arabicPeriod"/>
              <a:tabLst>
                <a:tab pos="176530" algn="l"/>
              </a:tabLst>
            </a:pP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negotiates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diﬀerences,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exchanges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reach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consensus,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accepted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stage.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56000"/>
              </a:lnSpc>
            </a:pP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generates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block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according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broadcasts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TMValidation,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phase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next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332740">
              <a:lnSpc>
                <a:spcPct val="156000"/>
              </a:lnSpc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5.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collects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quorum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Validation,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reaches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CBV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74214" cy="335280"/>
          </a:xfrm>
          <a:custGeom>
            <a:avLst/>
            <a:gdLst/>
            <a:ahLst/>
            <a:cxnLst/>
            <a:rect l="l" t="t" r="r" b="b"/>
            <a:pathLst>
              <a:path w="1974214" h="335280">
                <a:moveTo>
                  <a:pt x="0" y="334924"/>
                </a:moveTo>
                <a:lnTo>
                  <a:pt x="0" y="0"/>
                </a:lnTo>
                <a:lnTo>
                  <a:pt x="1973859" y="0"/>
                </a:lnTo>
                <a:lnTo>
                  <a:pt x="1964728" y="26098"/>
                </a:lnTo>
                <a:lnTo>
                  <a:pt x="1814169" y="100241"/>
                </a:lnTo>
                <a:lnTo>
                  <a:pt x="1640128" y="125234"/>
                </a:lnTo>
                <a:lnTo>
                  <a:pt x="511187" y="125234"/>
                </a:lnTo>
                <a:lnTo>
                  <a:pt x="181521" y="189357"/>
                </a:lnTo>
                <a:lnTo>
                  <a:pt x="0" y="334924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1187" y="133756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30">
                <a:moveTo>
                  <a:pt x="0" y="0"/>
                </a:moveTo>
                <a:lnTo>
                  <a:pt x="1128941" y="0"/>
                </a:lnTo>
              </a:path>
            </a:pathLst>
          </a:custGeom>
          <a:ln w="17043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2783" y="1233055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41" y="1354912"/>
                </a:moveTo>
                <a:lnTo>
                  <a:pt x="740219" y="1354912"/>
                </a:lnTo>
                <a:lnTo>
                  <a:pt x="340131" y="1092987"/>
                </a:lnTo>
                <a:lnTo>
                  <a:pt x="129654" y="864539"/>
                </a:lnTo>
                <a:lnTo>
                  <a:pt x="39420" y="542556"/>
                </a:lnTo>
                <a:lnTo>
                  <a:pt x="0" y="0"/>
                </a:lnTo>
                <a:lnTo>
                  <a:pt x="117322" y="446785"/>
                </a:lnTo>
                <a:lnTo>
                  <a:pt x="242303" y="676224"/>
                </a:lnTo>
                <a:lnTo>
                  <a:pt x="452234" y="760755"/>
                </a:lnTo>
                <a:lnTo>
                  <a:pt x="824395" y="772833"/>
                </a:lnTo>
                <a:lnTo>
                  <a:pt x="1072578" y="774395"/>
                </a:lnTo>
                <a:lnTo>
                  <a:pt x="1127074" y="775957"/>
                </a:lnTo>
                <a:lnTo>
                  <a:pt x="1178763" y="778294"/>
                </a:lnTo>
                <a:lnTo>
                  <a:pt x="1227747" y="781583"/>
                </a:lnTo>
                <a:lnTo>
                  <a:pt x="1274127" y="785977"/>
                </a:lnTo>
                <a:lnTo>
                  <a:pt x="1318006" y="791641"/>
                </a:lnTo>
                <a:lnTo>
                  <a:pt x="1359496" y="798741"/>
                </a:lnTo>
                <a:lnTo>
                  <a:pt x="1398714" y="807440"/>
                </a:lnTo>
                <a:lnTo>
                  <a:pt x="1470685" y="830237"/>
                </a:lnTo>
                <a:lnTo>
                  <a:pt x="1534782" y="861352"/>
                </a:lnTo>
                <a:lnTo>
                  <a:pt x="1591830" y="902042"/>
                </a:lnTo>
                <a:lnTo>
                  <a:pt x="1642668" y="953617"/>
                </a:lnTo>
                <a:lnTo>
                  <a:pt x="1666024" y="983894"/>
                </a:lnTo>
                <a:lnTo>
                  <a:pt x="1688134" y="1017371"/>
                </a:lnTo>
                <a:lnTo>
                  <a:pt x="1709127" y="1054201"/>
                </a:lnTo>
                <a:lnTo>
                  <a:pt x="1729092" y="1094574"/>
                </a:lnTo>
                <a:lnTo>
                  <a:pt x="1748129" y="1138618"/>
                </a:lnTo>
                <a:lnTo>
                  <a:pt x="1766341" y="1186522"/>
                </a:lnTo>
                <a:lnTo>
                  <a:pt x="1783854" y="1238427"/>
                </a:lnTo>
                <a:lnTo>
                  <a:pt x="1800745" y="1294498"/>
                </a:lnTo>
                <a:lnTo>
                  <a:pt x="1817141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41655"/>
            <a:ext cx="1023619" cy="2446655"/>
          </a:xfrm>
          <a:custGeom>
            <a:avLst/>
            <a:gdLst/>
            <a:ahLst/>
            <a:cxnLst/>
            <a:rect l="l" t="t" r="r" b="b"/>
            <a:pathLst>
              <a:path w="1023619" h="2446655">
                <a:moveTo>
                  <a:pt x="966279" y="2446312"/>
                </a:moveTo>
                <a:lnTo>
                  <a:pt x="85064" y="2356662"/>
                </a:lnTo>
                <a:lnTo>
                  <a:pt x="0" y="2314778"/>
                </a:lnTo>
                <a:lnTo>
                  <a:pt x="0" y="138620"/>
                </a:lnTo>
                <a:lnTo>
                  <a:pt x="56946" y="88874"/>
                </a:lnTo>
                <a:lnTo>
                  <a:pt x="410019" y="14262"/>
                </a:lnTo>
                <a:lnTo>
                  <a:pt x="1023378" y="0"/>
                </a:lnTo>
                <a:lnTo>
                  <a:pt x="427113" y="123139"/>
                </a:lnTo>
                <a:lnTo>
                  <a:pt x="151117" y="312293"/>
                </a:lnTo>
                <a:lnTo>
                  <a:pt x="125882" y="700709"/>
                </a:lnTo>
                <a:lnTo>
                  <a:pt x="281889" y="1421701"/>
                </a:lnTo>
                <a:lnTo>
                  <a:pt x="322618" y="1749907"/>
                </a:lnTo>
                <a:lnTo>
                  <a:pt x="407479" y="1966048"/>
                </a:lnTo>
                <a:lnTo>
                  <a:pt x="600646" y="2166162"/>
                </a:lnTo>
                <a:lnTo>
                  <a:pt x="966279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4095" y="770813"/>
            <a:ext cx="1037590" cy="599440"/>
          </a:xfrm>
          <a:custGeom>
            <a:avLst/>
            <a:gdLst/>
            <a:ahLst/>
            <a:cxnLst/>
            <a:rect l="l" t="t" r="r" b="b"/>
            <a:pathLst>
              <a:path w="1037589" h="599440">
                <a:moveTo>
                  <a:pt x="960767" y="599198"/>
                </a:moveTo>
                <a:lnTo>
                  <a:pt x="76212" y="599198"/>
                </a:lnTo>
                <a:lnTo>
                  <a:pt x="46545" y="593204"/>
                </a:lnTo>
                <a:lnTo>
                  <a:pt x="22313" y="576872"/>
                </a:lnTo>
                <a:lnTo>
                  <a:pt x="5994" y="552653"/>
                </a:lnTo>
                <a:lnTo>
                  <a:pt x="0" y="522998"/>
                </a:lnTo>
                <a:lnTo>
                  <a:pt x="0" y="76200"/>
                </a:lnTo>
                <a:lnTo>
                  <a:pt x="5994" y="46545"/>
                </a:lnTo>
                <a:lnTo>
                  <a:pt x="22313" y="22313"/>
                </a:lnTo>
                <a:lnTo>
                  <a:pt x="46545" y="5981"/>
                </a:lnTo>
                <a:lnTo>
                  <a:pt x="76212" y="0"/>
                </a:lnTo>
                <a:lnTo>
                  <a:pt x="960767" y="0"/>
                </a:lnTo>
                <a:lnTo>
                  <a:pt x="990422" y="5981"/>
                </a:lnTo>
                <a:lnTo>
                  <a:pt x="1014653" y="22313"/>
                </a:lnTo>
                <a:lnTo>
                  <a:pt x="1030985" y="46545"/>
                </a:lnTo>
                <a:lnTo>
                  <a:pt x="1036967" y="76200"/>
                </a:lnTo>
                <a:lnTo>
                  <a:pt x="1036967" y="522998"/>
                </a:lnTo>
                <a:lnTo>
                  <a:pt x="1030985" y="552653"/>
                </a:lnTo>
                <a:lnTo>
                  <a:pt x="1014653" y="576872"/>
                </a:lnTo>
                <a:lnTo>
                  <a:pt x="990422" y="593204"/>
                </a:lnTo>
                <a:lnTo>
                  <a:pt x="960767" y="59919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4269" y="770813"/>
            <a:ext cx="628650" cy="599440"/>
          </a:xfrm>
          <a:custGeom>
            <a:avLst/>
            <a:gdLst/>
            <a:ahLst/>
            <a:cxnLst/>
            <a:rect l="l" t="t" r="r" b="b"/>
            <a:pathLst>
              <a:path w="628650" h="599440">
                <a:moveTo>
                  <a:pt x="0" y="599198"/>
                </a:moveTo>
                <a:lnTo>
                  <a:pt x="0" y="0"/>
                </a:lnTo>
                <a:lnTo>
                  <a:pt x="628535" y="0"/>
                </a:lnTo>
                <a:lnTo>
                  <a:pt x="626643" y="46824"/>
                </a:lnTo>
                <a:lnTo>
                  <a:pt x="621068" y="92671"/>
                </a:lnTo>
                <a:lnTo>
                  <a:pt x="611936" y="137388"/>
                </a:lnTo>
                <a:lnTo>
                  <a:pt x="599401" y="180860"/>
                </a:lnTo>
                <a:lnTo>
                  <a:pt x="583590" y="222948"/>
                </a:lnTo>
                <a:lnTo>
                  <a:pt x="564654" y="263512"/>
                </a:lnTo>
                <a:lnTo>
                  <a:pt x="542721" y="302425"/>
                </a:lnTo>
                <a:lnTo>
                  <a:pt x="517944" y="339559"/>
                </a:lnTo>
                <a:lnTo>
                  <a:pt x="490461" y="374764"/>
                </a:lnTo>
                <a:lnTo>
                  <a:pt x="460400" y="407924"/>
                </a:lnTo>
                <a:lnTo>
                  <a:pt x="427901" y="438899"/>
                </a:lnTo>
                <a:lnTo>
                  <a:pt x="393115" y="467563"/>
                </a:lnTo>
                <a:lnTo>
                  <a:pt x="356184" y="493763"/>
                </a:lnTo>
                <a:lnTo>
                  <a:pt x="317233" y="517398"/>
                </a:lnTo>
                <a:lnTo>
                  <a:pt x="276415" y="538302"/>
                </a:lnTo>
                <a:lnTo>
                  <a:pt x="233870" y="556348"/>
                </a:lnTo>
                <a:lnTo>
                  <a:pt x="189725" y="571423"/>
                </a:lnTo>
                <a:lnTo>
                  <a:pt x="144119" y="583374"/>
                </a:lnTo>
                <a:lnTo>
                  <a:pt x="97205" y="592074"/>
                </a:lnTo>
                <a:lnTo>
                  <a:pt x="49123" y="597395"/>
                </a:lnTo>
                <a:lnTo>
                  <a:pt x="0" y="59919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75141" y="10014532"/>
            <a:ext cx="5481320" cy="282575"/>
          </a:xfrm>
          <a:custGeom>
            <a:avLst/>
            <a:gdLst/>
            <a:ahLst/>
            <a:cxnLst/>
            <a:rect l="l" t="t" r="r" b="b"/>
            <a:pathLst>
              <a:path w="5481320" h="282575">
                <a:moveTo>
                  <a:pt x="5481015" y="282309"/>
                </a:moveTo>
                <a:lnTo>
                  <a:pt x="0" y="282309"/>
                </a:lnTo>
                <a:lnTo>
                  <a:pt x="0" y="0"/>
                </a:lnTo>
                <a:lnTo>
                  <a:pt x="5481015" y="0"/>
                </a:lnTo>
                <a:lnTo>
                  <a:pt x="5481015" y="282309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0014534"/>
            <a:ext cx="494030" cy="282575"/>
          </a:xfrm>
          <a:custGeom>
            <a:avLst/>
            <a:gdLst/>
            <a:ahLst/>
            <a:cxnLst/>
            <a:rect l="l" t="t" r="r" b="b"/>
            <a:pathLst>
              <a:path w="494030" h="282575">
                <a:moveTo>
                  <a:pt x="0" y="0"/>
                </a:moveTo>
                <a:lnTo>
                  <a:pt x="493979" y="0"/>
                </a:lnTo>
                <a:lnTo>
                  <a:pt x="493979" y="282308"/>
                </a:lnTo>
                <a:lnTo>
                  <a:pt x="0" y="282308"/>
                </a:lnTo>
                <a:lnTo>
                  <a:pt x="0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6015" y="861034"/>
            <a:ext cx="6144260" cy="1649730"/>
          </a:xfrm>
          <a:custGeom>
            <a:avLst/>
            <a:gdLst/>
            <a:ahLst/>
            <a:cxnLst/>
            <a:rect l="l" t="t" r="r" b="b"/>
            <a:pathLst>
              <a:path w="6144259" h="1649730">
                <a:moveTo>
                  <a:pt x="6144209" y="1649552"/>
                </a:moveTo>
                <a:lnTo>
                  <a:pt x="0" y="1649552"/>
                </a:lnTo>
                <a:lnTo>
                  <a:pt x="0" y="0"/>
                </a:lnTo>
                <a:lnTo>
                  <a:pt x="6144209" y="0"/>
                </a:lnTo>
                <a:lnTo>
                  <a:pt x="6144209" y="164955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33958" y="2755938"/>
            <a:ext cx="6144260" cy="685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3.5.2 </a:t>
            </a:r>
            <a:r>
              <a:rPr sz="1600" spc="-3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PoP </a:t>
            </a:r>
            <a:r>
              <a:rPr sz="1600" spc="2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consensus</a:t>
            </a:r>
            <a:r>
              <a:rPr sz="1600" spc="-8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process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67030">
              <a:lnSpc>
                <a:spcPct val="146000"/>
              </a:lnSpc>
              <a:spcBef>
                <a:spcPts val="840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current 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PoP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modiﬁed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two and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three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steps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RPCA</a:t>
            </a:r>
            <a:r>
              <a:rPr sz="1600" spc="-2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consensus,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follows: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200660" indent="-187960">
              <a:lnSpc>
                <a:spcPct val="100000"/>
              </a:lnSpc>
              <a:spcBef>
                <a:spcPts val="1570"/>
              </a:spcBef>
              <a:buAutoNum type="arabicPeriod"/>
              <a:tabLst>
                <a:tab pos="200660" algn="l"/>
              </a:tabLst>
            </a:pP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collects</a:t>
            </a:r>
            <a:r>
              <a:rPr sz="1600" spc="-2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34648"/>
              </a:buClr>
              <a:buFont typeface="Arial" panose="020B0604020202020204"/>
              <a:buAutoNum type="arabicPeriod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135890">
              <a:lnSpc>
                <a:spcPct val="146000"/>
              </a:lnSpc>
              <a:buAutoNum type="arabicPeriod"/>
              <a:tabLst>
                <a:tab pos="175260" algn="l"/>
              </a:tabLst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leader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points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continuously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withdrawing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trading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pool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4648"/>
              </a:buClr>
              <a:buFont typeface="Arial" panose="020B0604020202020204"/>
              <a:buAutoNum type="arabicPeriod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 marR="81915">
              <a:lnSpc>
                <a:spcPct val="146000"/>
              </a:lnSpc>
              <a:buAutoNum type="arabicPeriod"/>
              <a:tabLst>
                <a:tab pos="175260" algn="l"/>
              </a:tabLst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leader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judges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closeLedger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condition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reached,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starts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propose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TMProposeSet.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4648"/>
              </a:buClr>
              <a:buFont typeface="Arial" panose="020B0604020202020204"/>
              <a:buAutoNum type="arabicPeriod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46000"/>
              </a:lnSpc>
              <a:buAutoNum type="arabicPeriod"/>
              <a:tabLst>
                <a:tab pos="182245" algn="l"/>
              </a:tabLst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After receiving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broadcast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leader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node,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ordinary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ﬁrst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asks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leader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header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 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determine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transac-  tions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does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have,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ask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leader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lacks.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4648"/>
              </a:buClr>
              <a:buFont typeface="Arial" panose="020B0604020202020204"/>
              <a:buAutoNum type="arabicPeriod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 marR="13970">
              <a:lnSpc>
                <a:spcPct val="146000"/>
              </a:lnSpc>
              <a:spcBef>
                <a:spcPts val="5"/>
              </a:spcBef>
              <a:buAutoNum type="arabicPeriod"/>
              <a:tabLst>
                <a:tab pos="182245" algn="l"/>
              </a:tabLst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After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collects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broad- 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casts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vote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nodes,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TMProposeSet</a:t>
            </a:r>
            <a:r>
              <a:rPr sz="1600" spc="-1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message.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7582" y="1035977"/>
            <a:ext cx="4631690" cy="109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95"/>
              </a:spcBef>
              <a:tabLst>
                <a:tab pos="2065655" algn="l"/>
              </a:tabLst>
            </a:pP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600" spc="-15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spc="-15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-14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spc="-15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spc="-14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spc="-15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”	“</a:t>
            </a:r>
            <a:r>
              <a:rPr sz="1600" spc="-16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16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spc="-16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spc="-16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spc="-16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600" spc="-16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spc="-16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R="5080" algn="ctr">
              <a:lnSpc>
                <a:spcPct val="100000"/>
              </a:lnSpc>
              <a:spcBef>
                <a:spcPts val="1180"/>
              </a:spcBef>
              <a:tabLst>
                <a:tab pos="634365" algn="l"/>
                <a:tab pos="1702435" algn="l"/>
                <a:tab pos="3533140" algn="l"/>
              </a:tabLst>
            </a:pPr>
            <a:r>
              <a:rPr sz="1600" spc="6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open	</a:t>
            </a:r>
            <a:r>
              <a:rPr sz="1600" strike="sngStrike" spc="6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600" strike="sngStrike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sz="1600" strike="noStrike" spc="33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trike="noStrike" spc="5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establish</a:t>
            </a:r>
            <a:r>
              <a:rPr sz="1600" strike="sngStrike" spc="5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600" strike="sngStrike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sz="1600" strike="noStrike" spc="15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trike="noStrike" spc="5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accepted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860040">
              <a:lnSpc>
                <a:spcPct val="100000"/>
              </a:lnSpc>
              <a:spcBef>
                <a:spcPts val="1505"/>
              </a:spcBef>
            </a:pP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600" spc="-23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spc="-23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spc="-229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23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600" spc="-229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spc="-23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600" spc="-229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spc="-23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600" spc="-23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spc="-229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600" spc="-23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56169" y="1934451"/>
            <a:ext cx="2059939" cy="0"/>
          </a:xfrm>
          <a:custGeom>
            <a:avLst/>
            <a:gdLst/>
            <a:ahLst/>
            <a:cxnLst/>
            <a:rect l="l" t="t" r="r" b="b"/>
            <a:pathLst>
              <a:path w="2059939">
                <a:moveTo>
                  <a:pt x="0" y="0"/>
                </a:moveTo>
                <a:lnTo>
                  <a:pt x="2059774" y="0"/>
                </a:lnTo>
              </a:path>
            </a:pathLst>
          </a:custGeom>
          <a:ln w="7620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56169" y="2202865"/>
            <a:ext cx="3975100" cy="0"/>
          </a:xfrm>
          <a:custGeom>
            <a:avLst/>
            <a:gdLst/>
            <a:ahLst/>
            <a:cxnLst/>
            <a:rect l="l" t="t" r="r" b="b"/>
            <a:pathLst>
              <a:path w="3975100">
                <a:moveTo>
                  <a:pt x="0" y="0"/>
                </a:moveTo>
                <a:lnTo>
                  <a:pt x="3974909" y="0"/>
                </a:lnTo>
              </a:path>
            </a:pathLst>
          </a:custGeom>
          <a:ln w="7620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40362" y="211279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6"/>
                </a:lnTo>
              </a:path>
            </a:pathLst>
          </a:custGeom>
          <a:ln w="7620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56207" y="2105405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4">
                <a:moveTo>
                  <a:pt x="0" y="0"/>
                </a:moveTo>
                <a:lnTo>
                  <a:pt x="0" y="188137"/>
                </a:lnTo>
              </a:path>
            </a:pathLst>
          </a:custGeom>
          <a:ln w="7619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56207" y="1842363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4">
                <a:moveTo>
                  <a:pt x="0" y="0"/>
                </a:moveTo>
                <a:lnTo>
                  <a:pt x="0" y="188137"/>
                </a:lnTo>
              </a:path>
            </a:pathLst>
          </a:custGeom>
          <a:ln w="7619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04006" y="184506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19"/>
                </a:lnTo>
              </a:path>
            </a:pathLst>
          </a:custGeom>
          <a:ln w="7620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CBV</a:t>
            </a:r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" y="0"/>
            <a:ext cx="1976120" cy="334010"/>
          </a:xfrm>
          <a:custGeom>
            <a:avLst/>
            <a:gdLst/>
            <a:ahLst/>
            <a:cxnLst/>
            <a:rect l="l" t="t" r="r" b="b"/>
            <a:pathLst>
              <a:path w="1976120" h="334010">
                <a:moveTo>
                  <a:pt x="0" y="333819"/>
                </a:moveTo>
                <a:lnTo>
                  <a:pt x="0" y="0"/>
                </a:lnTo>
                <a:lnTo>
                  <a:pt x="1975726" y="0"/>
                </a:lnTo>
                <a:lnTo>
                  <a:pt x="1967865" y="22479"/>
                </a:lnTo>
                <a:lnTo>
                  <a:pt x="1817293" y="96608"/>
                </a:lnTo>
                <a:lnTo>
                  <a:pt x="1643265" y="121615"/>
                </a:lnTo>
                <a:lnTo>
                  <a:pt x="514324" y="121615"/>
                </a:lnTo>
                <a:lnTo>
                  <a:pt x="184658" y="185737"/>
                </a:lnTo>
                <a:lnTo>
                  <a:pt x="0" y="333819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4540" y="130136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30">
                <a:moveTo>
                  <a:pt x="0" y="0"/>
                </a:moveTo>
                <a:lnTo>
                  <a:pt x="1128941" y="0"/>
                </a:lnTo>
              </a:path>
            </a:pathLst>
          </a:custGeom>
          <a:ln w="17043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6136" y="1229423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41" y="1354912"/>
                </a:moveTo>
                <a:lnTo>
                  <a:pt x="740219" y="1354912"/>
                </a:lnTo>
                <a:lnTo>
                  <a:pt x="340131" y="1093000"/>
                </a:lnTo>
                <a:lnTo>
                  <a:pt x="129654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22" y="446785"/>
                </a:lnTo>
                <a:lnTo>
                  <a:pt x="242303" y="676224"/>
                </a:lnTo>
                <a:lnTo>
                  <a:pt x="452234" y="760755"/>
                </a:lnTo>
                <a:lnTo>
                  <a:pt x="824395" y="772833"/>
                </a:lnTo>
                <a:lnTo>
                  <a:pt x="1072578" y="774395"/>
                </a:lnTo>
                <a:lnTo>
                  <a:pt x="1127074" y="775957"/>
                </a:lnTo>
                <a:lnTo>
                  <a:pt x="1178763" y="778294"/>
                </a:lnTo>
                <a:lnTo>
                  <a:pt x="1227734" y="781583"/>
                </a:lnTo>
                <a:lnTo>
                  <a:pt x="1274114" y="785977"/>
                </a:lnTo>
                <a:lnTo>
                  <a:pt x="1318006" y="791641"/>
                </a:lnTo>
                <a:lnTo>
                  <a:pt x="1359496" y="798741"/>
                </a:lnTo>
                <a:lnTo>
                  <a:pt x="1398701" y="807440"/>
                </a:lnTo>
                <a:lnTo>
                  <a:pt x="1470685" y="830237"/>
                </a:lnTo>
                <a:lnTo>
                  <a:pt x="1534769" y="861352"/>
                </a:lnTo>
                <a:lnTo>
                  <a:pt x="1591817" y="902042"/>
                </a:lnTo>
                <a:lnTo>
                  <a:pt x="1642668" y="953617"/>
                </a:lnTo>
                <a:lnTo>
                  <a:pt x="1666024" y="983894"/>
                </a:lnTo>
                <a:lnTo>
                  <a:pt x="1688134" y="1017371"/>
                </a:lnTo>
                <a:lnTo>
                  <a:pt x="1709127" y="1054201"/>
                </a:lnTo>
                <a:lnTo>
                  <a:pt x="1729079" y="1094574"/>
                </a:lnTo>
                <a:lnTo>
                  <a:pt x="1748116" y="1138618"/>
                </a:lnTo>
                <a:lnTo>
                  <a:pt x="1766341" y="1186522"/>
                </a:lnTo>
                <a:lnTo>
                  <a:pt x="1783854" y="1238427"/>
                </a:lnTo>
                <a:lnTo>
                  <a:pt x="1800745" y="1294498"/>
                </a:lnTo>
                <a:lnTo>
                  <a:pt x="1817141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5" y="138023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39"/>
                </a:lnTo>
                <a:lnTo>
                  <a:pt x="154254" y="312292"/>
                </a:lnTo>
                <a:lnTo>
                  <a:pt x="129019" y="700722"/>
                </a:lnTo>
                <a:lnTo>
                  <a:pt x="285026" y="1421714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78495" y="10010902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004" y="0"/>
                </a:moveTo>
                <a:lnTo>
                  <a:pt x="5478004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004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-241" y="10010902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4796" y="794335"/>
            <a:ext cx="6142990" cy="348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0665">
              <a:lnSpc>
                <a:spcPct val="156000"/>
              </a:lnSpc>
              <a:spcBef>
                <a:spcPts val="100"/>
              </a:spcBef>
              <a:buSzPct val="94000"/>
              <a:buAutoNum type="arabicPeriod" startAt="6"/>
              <a:tabLst>
                <a:tab pos="175895" algn="l"/>
              </a:tabLst>
            </a:pP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collects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votes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set,  reaches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quorum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condition,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accepted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stage.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34648"/>
              </a:buClr>
              <a:buFont typeface="Arial" panose="020B0604020202020204"/>
              <a:buAutoNum type="arabicPeriod" startAt="6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6000"/>
              </a:lnSpc>
              <a:buSzPct val="94000"/>
              <a:buAutoNum type="arabicPeriod" startAt="6"/>
              <a:tabLst>
                <a:tab pos="175895" algn="l"/>
              </a:tabLst>
            </a:pP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generates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block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according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broadcasts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TMValidation,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phase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next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34648"/>
              </a:buClr>
              <a:buFont typeface="Arial" panose="020B0604020202020204"/>
              <a:buAutoNum type="arabicPeriod" startAt="6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384810">
              <a:lnSpc>
                <a:spcPct val="156000"/>
              </a:lnSpc>
              <a:buSzPct val="94000"/>
              <a:buAutoNum type="arabicPeriod" startAt="6"/>
              <a:tabLst>
                <a:tab pos="175895" algn="l"/>
              </a:tabLst>
            </a:pP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600" spc="-1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collects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quorum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Validation,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reaches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CBV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  <p:sp>
        <p:nvSpPr>
          <p:cNvPr id="9" name="object 9"/>
          <p:cNvSpPr txBox="1"/>
          <p:nvPr/>
        </p:nvSpPr>
        <p:spPr>
          <a:xfrm>
            <a:off x="736091" y="4753355"/>
            <a:ext cx="6144895" cy="988060"/>
          </a:xfrm>
          <a:prstGeom prst="rect">
            <a:avLst/>
          </a:prstGeom>
          <a:solidFill>
            <a:srgbClr val="00418B">
              <a:alpha val="9799"/>
            </a:srgbClr>
          </a:solidFill>
        </p:spPr>
        <p:txBody>
          <a:bodyPr vert="horz" wrap="square" lIns="0" tIns="183515" rIns="0" bIns="0" rtlCol="0">
            <a:spAutoFit/>
          </a:bodyPr>
          <a:lstStyle/>
          <a:p>
            <a:pPr marL="436880" indent="-76835">
              <a:lnSpc>
                <a:spcPct val="100000"/>
              </a:lnSpc>
              <a:spcBef>
                <a:spcPts val="1445"/>
              </a:spcBef>
              <a:buSzPct val="94000"/>
              <a:buChar char="·"/>
              <a:tabLst>
                <a:tab pos="437515" algn="l"/>
              </a:tabLst>
            </a:pPr>
            <a:r>
              <a:rPr sz="1650" spc="10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//leader </a:t>
            </a:r>
            <a:r>
              <a:rPr sz="1650" spc="4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Calculation</a:t>
            </a:r>
            <a:r>
              <a:rPr sz="1650" spc="-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50" spc="8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formula</a:t>
            </a:r>
            <a:endParaRPr sz="1650">
              <a:latin typeface="Arial" panose="020B0604020202020204"/>
              <a:cs typeface="Arial" panose="020B0604020202020204"/>
            </a:endParaRPr>
          </a:p>
          <a:p>
            <a:pPr marL="466090" indent="-126365">
              <a:lnSpc>
                <a:spcPct val="100000"/>
              </a:lnSpc>
              <a:spcBef>
                <a:spcPts val="1100"/>
              </a:spcBef>
              <a:buChar char="·"/>
              <a:tabLst>
                <a:tab pos="466725" algn="l"/>
              </a:tabLst>
            </a:pPr>
            <a:r>
              <a:rPr sz="1600" spc="-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Leader_idx=(VIew)+BLOCK_NUMBER) </a:t>
            </a:r>
            <a:r>
              <a:rPr sz="1600" spc="-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%</a:t>
            </a:r>
            <a:r>
              <a:rPr sz="1600" spc="-16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NODE_NUM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161" y="5924956"/>
            <a:ext cx="6056630" cy="363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000"/>
              </a:lnSpc>
              <a:spcBef>
                <a:spcPts val="100"/>
              </a:spcBef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other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hand,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because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leader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pro-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posal,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must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corresponding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fault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tolerance mechanism. 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Here,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like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PBFT,</a:t>
            </a:r>
            <a:r>
              <a:rPr sz="1600" spc="-2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view_change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parallel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isadded: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200660" indent="-187960">
              <a:lnSpc>
                <a:spcPct val="100000"/>
              </a:lnSpc>
              <a:spcBef>
                <a:spcPts val="1570"/>
              </a:spcBef>
              <a:buAutoNum type="arabicPeriod"/>
              <a:tabLst>
                <a:tab pos="200660" algn="l"/>
              </a:tabLst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initial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view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3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0.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34648"/>
              </a:buClr>
              <a:buFont typeface="Arial" panose="020B0604020202020204"/>
              <a:buAutoNum type="arabicPeriod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268605">
              <a:lnSpc>
                <a:spcPct val="146000"/>
              </a:lnSpc>
              <a:buAutoNum type="arabicPeriod"/>
              <a:tabLst>
                <a:tab pos="176530" algn="l"/>
              </a:tabLst>
            </a:pP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6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judges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timed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out.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default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timeout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period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seconds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is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conﬁgurable.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20980" indent="-20828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20345" algn="l"/>
              </a:tabLst>
            </a:pP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reached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timeout,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" y="0"/>
            <a:ext cx="1977389" cy="337820"/>
          </a:xfrm>
          <a:custGeom>
            <a:avLst/>
            <a:gdLst/>
            <a:ahLst/>
            <a:cxnLst/>
            <a:rect l="l" t="t" r="r" b="b"/>
            <a:pathLst>
              <a:path w="1977389" h="337820">
                <a:moveTo>
                  <a:pt x="0" y="337781"/>
                </a:moveTo>
                <a:lnTo>
                  <a:pt x="0" y="0"/>
                </a:lnTo>
                <a:lnTo>
                  <a:pt x="1977110" y="0"/>
                </a:lnTo>
                <a:lnTo>
                  <a:pt x="1967852" y="26454"/>
                </a:lnTo>
                <a:lnTo>
                  <a:pt x="1817293" y="100596"/>
                </a:lnTo>
                <a:lnTo>
                  <a:pt x="1643278" y="125590"/>
                </a:lnTo>
                <a:lnTo>
                  <a:pt x="514311" y="125590"/>
                </a:lnTo>
                <a:lnTo>
                  <a:pt x="184645" y="189699"/>
                </a:lnTo>
                <a:lnTo>
                  <a:pt x="0" y="337781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5023" y="134112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30">
                <a:moveTo>
                  <a:pt x="0" y="0"/>
                </a:moveTo>
                <a:lnTo>
                  <a:pt x="1128966" y="0"/>
                </a:lnTo>
              </a:path>
            </a:pathLst>
          </a:custGeom>
          <a:ln w="17043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1" y="141998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188" y="2356662"/>
                </a:lnTo>
                <a:lnTo>
                  <a:pt x="0" y="2313241"/>
                </a:lnTo>
                <a:lnTo>
                  <a:pt x="0" y="141350"/>
                </a:lnTo>
                <a:lnTo>
                  <a:pt x="60071" y="88887"/>
                </a:lnTo>
                <a:lnTo>
                  <a:pt x="413143" y="14262"/>
                </a:lnTo>
                <a:lnTo>
                  <a:pt x="1026502" y="0"/>
                </a:lnTo>
                <a:lnTo>
                  <a:pt x="430237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75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8989" y="10014877"/>
            <a:ext cx="5477510" cy="282575"/>
          </a:xfrm>
          <a:custGeom>
            <a:avLst/>
            <a:gdLst/>
            <a:ahLst/>
            <a:cxnLst/>
            <a:rect l="l" t="t" r="r" b="b"/>
            <a:pathLst>
              <a:path w="5477509" h="282575">
                <a:moveTo>
                  <a:pt x="5477510" y="0"/>
                </a:moveTo>
                <a:lnTo>
                  <a:pt x="5477510" y="282308"/>
                </a:lnTo>
                <a:lnTo>
                  <a:pt x="0" y="282308"/>
                </a:lnTo>
                <a:lnTo>
                  <a:pt x="0" y="0"/>
                </a:lnTo>
                <a:lnTo>
                  <a:pt x="5477510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 rot="21540000">
            <a:off x="5195822" y="10078462"/>
            <a:ext cx="158158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P4</a:t>
            </a:r>
            <a:r>
              <a:rPr sz="1200" spc="-19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9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TABLEOF</a:t>
            </a:r>
            <a:r>
              <a:rPr sz="1200" spc="-2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CONTENTS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3" y="1001487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8705" y="941285"/>
            <a:ext cx="34569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3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07 </a:t>
            </a:r>
            <a:r>
              <a:rPr sz="2100" spc="85" dirty="0">
                <a:latin typeface="Arial" panose="020B0604020202020204"/>
                <a:cs typeface="Arial" panose="020B0604020202020204"/>
              </a:rPr>
              <a:t>Foundation</a:t>
            </a:r>
            <a:r>
              <a:rPr sz="21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95" dirty="0">
                <a:latin typeface="Arial" panose="020B0604020202020204"/>
                <a:cs typeface="Arial" panose="020B0604020202020204"/>
              </a:rPr>
              <a:t>introduction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705" y="1808327"/>
            <a:ext cx="23545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3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08 </a:t>
            </a:r>
            <a:r>
              <a:rPr sz="2100" spc="35" dirty="0">
                <a:latin typeface="Arial" panose="020B0604020202020204"/>
                <a:cs typeface="Arial" panose="020B0604020202020204"/>
              </a:rPr>
              <a:t>Strategic</a:t>
            </a:r>
            <a:r>
              <a:rPr sz="21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85" dirty="0">
                <a:latin typeface="Arial" panose="020B0604020202020204"/>
                <a:cs typeface="Arial" panose="020B0604020202020204"/>
              </a:rPr>
              <a:t>layout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0890" y="1011808"/>
            <a:ext cx="24809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71395" algn="l"/>
              </a:tabLst>
            </a:pP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4</a:t>
            </a:r>
            <a:r>
              <a:rPr sz="1400" dirty="0">
                <a:latin typeface="Arial" panose="020B0604020202020204"/>
                <a:cs typeface="Arial" panose="020B0604020202020204"/>
              </a:rPr>
              <a:t>0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0750" y="1878761"/>
            <a:ext cx="36010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91535" algn="l"/>
              </a:tabLst>
            </a:pPr>
            <a:r>
              <a:rPr sz="1400" spc="114" dirty="0">
                <a:latin typeface="Arial" panose="020B0604020202020204"/>
                <a:cs typeface="Arial" panose="020B0604020202020204"/>
              </a:rPr>
              <a:t>------------------------------------------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4</a:t>
            </a:r>
            <a:r>
              <a:rPr sz="1400" dirty="0">
                <a:latin typeface="Arial" panose="020B0604020202020204"/>
                <a:cs typeface="Arial" panose="020B0604020202020204"/>
              </a:rPr>
              <a:t>2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705" y="2671635"/>
            <a:ext cx="21031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3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10 </a:t>
            </a:r>
            <a:r>
              <a:rPr sz="2100" spc="55" dirty="0">
                <a:latin typeface="Arial" panose="020B0604020202020204"/>
                <a:cs typeface="Arial" panose="020B0604020202020204"/>
              </a:rPr>
              <a:t>Legal</a:t>
            </a:r>
            <a:r>
              <a:rPr sz="21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40" dirty="0">
                <a:latin typeface="Arial" panose="020B0604020202020204"/>
                <a:cs typeface="Arial" panose="020B0604020202020204"/>
              </a:rPr>
              <a:t>Notices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1525" y="2746438"/>
            <a:ext cx="3764279" cy="48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5"/>
              </a:spcBef>
            </a:pP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  </a:t>
            </a:r>
            <a:r>
              <a:rPr sz="1350" spc="-10" dirty="0">
                <a:latin typeface="Arial" panose="020B0604020202020204"/>
                <a:cs typeface="Arial" panose="020B0604020202020204"/>
              </a:rPr>
              <a:t>44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8705" y="3496576"/>
            <a:ext cx="576199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11</a:t>
            </a:r>
            <a:r>
              <a:rPr sz="2100" b="1" spc="13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Risk</a:t>
            </a:r>
            <a:r>
              <a:rPr sz="21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05" dirty="0">
                <a:latin typeface="Arial" panose="020B0604020202020204"/>
                <a:cs typeface="Arial" panose="020B0604020202020204"/>
              </a:rPr>
              <a:t>warning</a:t>
            </a:r>
            <a:r>
              <a:rPr sz="2100" spc="160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endParaRPr sz="13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r>
              <a:rPr sz="135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latin typeface="Arial" panose="020B0604020202020204"/>
                <a:cs typeface="Arial" panose="020B0604020202020204"/>
              </a:rPr>
              <a:t>-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90385" y="3574554"/>
            <a:ext cx="2216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Arial" panose="020B0604020202020204"/>
                <a:cs typeface="Arial" panose="020B0604020202020204"/>
              </a:rPr>
              <a:t>4</a:t>
            </a:r>
            <a:r>
              <a:rPr sz="1400" dirty="0">
                <a:latin typeface="Arial" panose="020B0604020202020204"/>
                <a:cs typeface="Arial" panose="020B0604020202020204"/>
              </a:rPr>
              <a:t>7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7617" y="9920757"/>
            <a:ext cx="5207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CBV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" y="0"/>
            <a:ext cx="1976120" cy="334010"/>
          </a:xfrm>
          <a:custGeom>
            <a:avLst/>
            <a:gdLst/>
            <a:ahLst/>
            <a:cxnLst/>
            <a:rect l="l" t="t" r="r" b="b"/>
            <a:pathLst>
              <a:path w="1976120" h="334010">
                <a:moveTo>
                  <a:pt x="0" y="333819"/>
                </a:moveTo>
                <a:lnTo>
                  <a:pt x="0" y="0"/>
                </a:lnTo>
                <a:lnTo>
                  <a:pt x="1975726" y="0"/>
                </a:lnTo>
                <a:lnTo>
                  <a:pt x="1967865" y="22479"/>
                </a:lnTo>
                <a:lnTo>
                  <a:pt x="1817306" y="96608"/>
                </a:lnTo>
                <a:lnTo>
                  <a:pt x="1643265" y="121615"/>
                </a:lnTo>
                <a:lnTo>
                  <a:pt x="514324" y="121615"/>
                </a:lnTo>
                <a:lnTo>
                  <a:pt x="184658" y="185737"/>
                </a:lnTo>
                <a:lnTo>
                  <a:pt x="0" y="333819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4540" y="130136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30">
                <a:moveTo>
                  <a:pt x="0" y="0"/>
                </a:moveTo>
                <a:lnTo>
                  <a:pt x="1128941" y="0"/>
                </a:lnTo>
              </a:path>
            </a:pathLst>
          </a:custGeom>
          <a:ln w="17043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6136" y="1229423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41" y="1354912"/>
                </a:moveTo>
                <a:lnTo>
                  <a:pt x="740219" y="1354912"/>
                </a:lnTo>
                <a:lnTo>
                  <a:pt x="340131" y="1093000"/>
                </a:lnTo>
                <a:lnTo>
                  <a:pt x="129666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22" y="446785"/>
                </a:lnTo>
                <a:lnTo>
                  <a:pt x="242316" y="676224"/>
                </a:lnTo>
                <a:lnTo>
                  <a:pt x="452234" y="760755"/>
                </a:lnTo>
                <a:lnTo>
                  <a:pt x="824395" y="772833"/>
                </a:lnTo>
                <a:lnTo>
                  <a:pt x="1072578" y="774395"/>
                </a:lnTo>
                <a:lnTo>
                  <a:pt x="1127074" y="775957"/>
                </a:lnTo>
                <a:lnTo>
                  <a:pt x="1178763" y="778294"/>
                </a:lnTo>
                <a:lnTo>
                  <a:pt x="1227747" y="781583"/>
                </a:lnTo>
                <a:lnTo>
                  <a:pt x="1274114" y="785977"/>
                </a:lnTo>
                <a:lnTo>
                  <a:pt x="1318006" y="791641"/>
                </a:lnTo>
                <a:lnTo>
                  <a:pt x="1359496" y="798741"/>
                </a:lnTo>
                <a:lnTo>
                  <a:pt x="1398701" y="807440"/>
                </a:lnTo>
                <a:lnTo>
                  <a:pt x="1470685" y="830237"/>
                </a:lnTo>
                <a:lnTo>
                  <a:pt x="1534782" y="861352"/>
                </a:lnTo>
                <a:lnTo>
                  <a:pt x="1591830" y="902042"/>
                </a:lnTo>
                <a:lnTo>
                  <a:pt x="1642668" y="953617"/>
                </a:lnTo>
                <a:lnTo>
                  <a:pt x="1666024" y="983894"/>
                </a:lnTo>
                <a:lnTo>
                  <a:pt x="1688134" y="1017371"/>
                </a:lnTo>
                <a:lnTo>
                  <a:pt x="1709127" y="1054201"/>
                </a:lnTo>
                <a:lnTo>
                  <a:pt x="1729092" y="1094574"/>
                </a:lnTo>
                <a:lnTo>
                  <a:pt x="1748129" y="1138618"/>
                </a:lnTo>
                <a:lnTo>
                  <a:pt x="1766341" y="1186522"/>
                </a:lnTo>
                <a:lnTo>
                  <a:pt x="1783854" y="1238427"/>
                </a:lnTo>
                <a:lnTo>
                  <a:pt x="1800745" y="1294498"/>
                </a:lnTo>
                <a:lnTo>
                  <a:pt x="1817141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5" y="138023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43" y="14262"/>
                </a:lnTo>
                <a:lnTo>
                  <a:pt x="1026502" y="0"/>
                </a:lnTo>
                <a:lnTo>
                  <a:pt x="430237" y="123139"/>
                </a:lnTo>
                <a:lnTo>
                  <a:pt x="154254" y="312292"/>
                </a:lnTo>
                <a:lnTo>
                  <a:pt x="129019" y="700722"/>
                </a:lnTo>
                <a:lnTo>
                  <a:pt x="285026" y="1421714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78495" y="10010902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004" y="0"/>
                </a:moveTo>
                <a:lnTo>
                  <a:pt x="5478004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004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-241" y="10010902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4161" y="955116"/>
            <a:ext cx="5951855" cy="2082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broadcasts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3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view_change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message.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46000"/>
              </a:lnSpc>
              <a:buSzPct val="94000"/>
              <a:buAutoNum type="arabicPeriod" startAt="4"/>
              <a:tabLst>
                <a:tab pos="175260" algn="l"/>
              </a:tabLst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collects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view_change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messages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reach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quorum,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then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view++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changes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current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leader.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buClr>
                <a:srgbClr val="434648"/>
              </a:buClr>
              <a:buFont typeface="Arial" panose="020B0604020202020204"/>
              <a:buAutoNum type="arabicPeriod" startAt="4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220980" indent="-208280">
              <a:lnSpc>
                <a:spcPct val="100000"/>
              </a:lnSpc>
              <a:spcBef>
                <a:spcPts val="1570"/>
              </a:spcBef>
              <a:buSzPct val="94000"/>
              <a:buAutoNum type="arabicPeriod" startAt="4"/>
              <a:tabLst>
                <a:tab pos="220345" algn="l"/>
              </a:tabLst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leader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restarts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/>
              <a:t>C</a:t>
            </a:r>
            <a:r>
              <a:rPr dirty="0"/>
              <a:t>B</a:t>
            </a:r>
            <a:r>
              <a:rPr dirty="0"/>
              <a:t>V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P</a:t>
            </a:r>
            <a:fld id="{81D60167-4931-47E6-BA6A-407CBD079E47}" type="slidenum">
              <a:rPr spc="-20" dirty="0"/>
            </a:fld>
            <a:r>
              <a:rPr spc="-20" dirty="0"/>
              <a:t> </a:t>
            </a:r>
            <a:r>
              <a:rPr spc="-5" dirty="0"/>
              <a:t>Encryption</a:t>
            </a:r>
            <a:r>
              <a:rPr spc="-250" dirty="0"/>
              <a:t> </a:t>
            </a:r>
            <a:r>
              <a:rPr spc="10" dirty="0"/>
              <a:t>Algorithm</a:t>
            </a:r>
            <a:endParaRPr spc="1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4" y="0"/>
            <a:ext cx="1976755" cy="335915"/>
          </a:xfrm>
          <a:custGeom>
            <a:avLst/>
            <a:gdLst/>
            <a:ahLst/>
            <a:cxnLst/>
            <a:rect l="l" t="t" r="r" b="b"/>
            <a:pathLst>
              <a:path w="1976755" h="335915">
                <a:moveTo>
                  <a:pt x="0" y="335622"/>
                </a:moveTo>
                <a:lnTo>
                  <a:pt x="0" y="0"/>
                </a:lnTo>
                <a:lnTo>
                  <a:pt x="1976348" y="0"/>
                </a:lnTo>
                <a:lnTo>
                  <a:pt x="1967852" y="24295"/>
                </a:lnTo>
                <a:lnTo>
                  <a:pt x="1817293" y="98425"/>
                </a:lnTo>
                <a:lnTo>
                  <a:pt x="1643240" y="123418"/>
                </a:lnTo>
                <a:lnTo>
                  <a:pt x="514311" y="123418"/>
                </a:lnTo>
                <a:lnTo>
                  <a:pt x="184645" y="187540"/>
                </a:lnTo>
                <a:lnTo>
                  <a:pt x="0" y="33562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5886" y="131940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30">
                <a:moveTo>
                  <a:pt x="0" y="0"/>
                </a:moveTo>
                <a:lnTo>
                  <a:pt x="1128928" y="0"/>
                </a:lnTo>
              </a:path>
            </a:pathLst>
          </a:custGeom>
          <a:ln w="17043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" y="13983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188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43" y="14262"/>
                </a:lnTo>
                <a:lnTo>
                  <a:pt x="1026502" y="0"/>
                </a:lnTo>
                <a:lnTo>
                  <a:pt x="430237" y="123151"/>
                </a:lnTo>
                <a:lnTo>
                  <a:pt x="154254" y="312293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9853" y="10012718"/>
            <a:ext cx="5476875" cy="282575"/>
          </a:xfrm>
          <a:custGeom>
            <a:avLst/>
            <a:gdLst/>
            <a:ahLst/>
            <a:cxnLst/>
            <a:rect l="l" t="t" r="r" b="b"/>
            <a:pathLst>
              <a:path w="5476875" h="282575">
                <a:moveTo>
                  <a:pt x="5476646" y="0"/>
                </a:moveTo>
                <a:lnTo>
                  <a:pt x="5476646" y="282308"/>
                </a:lnTo>
                <a:lnTo>
                  <a:pt x="0" y="282308"/>
                </a:lnTo>
                <a:lnTo>
                  <a:pt x="0" y="0"/>
                </a:lnTo>
                <a:lnTo>
                  <a:pt x="5476646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17" y="10012718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2519" y="2694127"/>
            <a:ext cx="1202055" cy="1202055"/>
          </a:xfrm>
          <a:custGeom>
            <a:avLst/>
            <a:gdLst/>
            <a:ahLst/>
            <a:cxnLst/>
            <a:rect l="l" t="t" r="r" b="b"/>
            <a:pathLst>
              <a:path w="1202055" h="1202054">
                <a:moveTo>
                  <a:pt x="601002" y="1202004"/>
                </a:moveTo>
                <a:lnTo>
                  <a:pt x="554037" y="1200200"/>
                </a:lnTo>
                <a:lnTo>
                  <a:pt x="508063" y="1194866"/>
                </a:lnTo>
                <a:lnTo>
                  <a:pt x="463207" y="1186129"/>
                </a:lnTo>
                <a:lnTo>
                  <a:pt x="419607" y="1174140"/>
                </a:lnTo>
                <a:lnTo>
                  <a:pt x="377393" y="1159027"/>
                </a:lnTo>
                <a:lnTo>
                  <a:pt x="336702" y="1140917"/>
                </a:lnTo>
                <a:lnTo>
                  <a:pt x="297675" y="1119949"/>
                </a:lnTo>
                <a:lnTo>
                  <a:pt x="260426" y="1096264"/>
                </a:lnTo>
                <a:lnTo>
                  <a:pt x="225107" y="1069975"/>
                </a:lnTo>
                <a:lnTo>
                  <a:pt x="191846" y="1041234"/>
                </a:lnTo>
                <a:lnTo>
                  <a:pt x="160781" y="1010158"/>
                </a:lnTo>
                <a:lnTo>
                  <a:pt x="132041" y="976896"/>
                </a:lnTo>
                <a:lnTo>
                  <a:pt x="105752" y="941590"/>
                </a:lnTo>
                <a:lnTo>
                  <a:pt x="82054" y="904341"/>
                </a:lnTo>
                <a:lnTo>
                  <a:pt x="61087" y="865314"/>
                </a:lnTo>
                <a:lnTo>
                  <a:pt x="42976" y="824623"/>
                </a:lnTo>
                <a:lnTo>
                  <a:pt x="27863" y="782408"/>
                </a:lnTo>
                <a:lnTo>
                  <a:pt x="15875" y="738809"/>
                </a:lnTo>
                <a:lnTo>
                  <a:pt x="7150" y="693953"/>
                </a:lnTo>
                <a:lnTo>
                  <a:pt x="1816" y="647966"/>
                </a:lnTo>
                <a:lnTo>
                  <a:pt x="0" y="601002"/>
                </a:lnTo>
                <a:lnTo>
                  <a:pt x="1816" y="554037"/>
                </a:lnTo>
                <a:lnTo>
                  <a:pt x="7150" y="508050"/>
                </a:lnTo>
                <a:lnTo>
                  <a:pt x="15875" y="463194"/>
                </a:lnTo>
                <a:lnTo>
                  <a:pt x="27863" y="419595"/>
                </a:lnTo>
                <a:lnTo>
                  <a:pt x="42976" y="377380"/>
                </a:lnTo>
                <a:lnTo>
                  <a:pt x="61087" y="336702"/>
                </a:lnTo>
                <a:lnTo>
                  <a:pt x="82054" y="297662"/>
                </a:lnTo>
                <a:lnTo>
                  <a:pt x="105752" y="260426"/>
                </a:lnTo>
                <a:lnTo>
                  <a:pt x="132041" y="225107"/>
                </a:lnTo>
                <a:lnTo>
                  <a:pt x="160781" y="191846"/>
                </a:lnTo>
                <a:lnTo>
                  <a:pt x="191846" y="160782"/>
                </a:lnTo>
                <a:lnTo>
                  <a:pt x="225107" y="132029"/>
                </a:lnTo>
                <a:lnTo>
                  <a:pt x="260426" y="105752"/>
                </a:lnTo>
                <a:lnTo>
                  <a:pt x="297675" y="82054"/>
                </a:lnTo>
                <a:lnTo>
                  <a:pt x="336702" y="61087"/>
                </a:lnTo>
                <a:lnTo>
                  <a:pt x="377393" y="42976"/>
                </a:lnTo>
                <a:lnTo>
                  <a:pt x="419607" y="27863"/>
                </a:lnTo>
                <a:lnTo>
                  <a:pt x="463207" y="15875"/>
                </a:lnTo>
                <a:lnTo>
                  <a:pt x="508063" y="7150"/>
                </a:lnTo>
                <a:lnTo>
                  <a:pt x="554037" y="1816"/>
                </a:lnTo>
                <a:lnTo>
                  <a:pt x="601002" y="0"/>
                </a:lnTo>
                <a:lnTo>
                  <a:pt x="647966" y="1816"/>
                </a:lnTo>
                <a:lnTo>
                  <a:pt x="693953" y="7150"/>
                </a:lnTo>
                <a:lnTo>
                  <a:pt x="738809" y="15875"/>
                </a:lnTo>
                <a:lnTo>
                  <a:pt x="782408" y="27863"/>
                </a:lnTo>
                <a:lnTo>
                  <a:pt x="824623" y="42976"/>
                </a:lnTo>
                <a:lnTo>
                  <a:pt x="865314" y="61087"/>
                </a:lnTo>
                <a:lnTo>
                  <a:pt x="904341" y="82054"/>
                </a:lnTo>
                <a:lnTo>
                  <a:pt x="941577" y="105752"/>
                </a:lnTo>
                <a:lnTo>
                  <a:pt x="976896" y="132029"/>
                </a:lnTo>
                <a:lnTo>
                  <a:pt x="1010157" y="160782"/>
                </a:lnTo>
                <a:lnTo>
                  <a:pt x="1041234" y="191846"/>
                </a:lnTo>
                <a:lnTo>
                  <a:pt x="1069975" y="225107"/>
                </a:lnTo>
                <a:lnTo>
                  <a:pt x="1096264" y="260426"/>
                </a:lnTo>
                <a:lnTo>
                  <a:pt x="1119949" y="297662"/>
                </a:lnTo>
                <a:lnTo>
                  <a:pt x="1140917" y="336702"/>
                </a:lnTo>
                <a:lnTo>
                  <a:pt x="1159027" y="377380"/>
                </a:lnTo>
                <a:lnTo>
                  <a:pt x="1174140" y="419595"/>
                </a:lnTo>
                <a:lnTo>
                  <a:pt x="1186129" y="463194"/>
                </a:lnTo>
                <a:lnTo>
                  <a:pt x="1194866" y="508050"/>
                </a:lnTo>
                <a:lnTo>
                  <a:pt x="1200200" y="554037"/>
                </a:lnTo>
                <a:lnTo>
                  <a:pt x="1202004" y="601002"/>
                </a:lnTo>
                <a:lnTo>
                  <a:pt x="1200200" y="647966"/>
                </a:lnTo>
                <a:lnTo>
                  <a:pt x="1194866" y="693953"/>
                </a:lnTo>
                <a:lnTo>
                  <a:pt x="1186129" y="738809"/>
                </a:lnTo>
                <a:lnTo>
                  <a:pt x="1174140" y="782408"/>
                </a:lnTo>
                <a:lnTo>
                  <a:pt x="1159027" y="824623"/>
                </a:lnTo>
                <a:lnTo>
                  <a:pt x="1140917" y="865314"/>
                </a:lnTo>
                <a:lnTo>
                  <a:pt x="1119949" y="904341"/>
                </a:lnTo>
                <a:lnTo>
                  <a:pt x="1096264" y="941590"/>
                </a:lnTo>
                <a:lnTo>
                  <a:pt x="1069975" y="976896"/>
                </a:lnTo>
                <a:lnTo>
                  <a:pt x="1041234" y="1010158"/>
                </a:lnTo>
                <a:lnTo>
                  <a:pt x="1010157" y="1041234"/>
                </a:lnTo>
                <a:lnTo>
                  <a:pt x="976896" y="1069975"/>
                </a:lnTo>
                <a:lnTo>
                  <a:pt x="941577" y="1096264"/>
                </a:lnTo>
                <a:lnTo>
                  <a:pt x="904341" y="1119949"/>
                </a:lnTo>
                <a:lnTo>
                  <a:pt x="865314" y="1140917"/>
                </a:lnTo>
                <a:lnTo>
                  <a:pt x="824623" y="1159027"/>
                </a:lnTo>
                <a:lnTo>
                  <a:pt x="782408" y="1174140"/>
                </a:lnTo>
                <a:lnTo>
                  <a:pt x="738809" y="1186129"/>
                </a:lnTo>
                <a:lnTo>
                  <a:pt x="693953" y="1194866"/>
                </a:lnTo>
                <a:lnTo>
                  <a:pt x="647966" y="1200200"/>
                </a:lnTo>
                <a:lnTo>
                  <a:pt x="601002" y="1202004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82445" y="2904883"/>
            <a:ext cx="667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4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4701" y="4613719"/>
            <a:ext cx="5365115" cy="1219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3500" spc="-2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's </a:t>
            </a:r>
            <a:r>
              <a:rPr sz="3500" spc="6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3500" spc="-28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500" spc="11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architecture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67310">
              <a:lnSpc>
                <a:spcPct val="100000"/>
              </a:lnSpc>
              <a:spcBef>
                <a:spcPts val="3510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1.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Data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layer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9311" y="6086919"/>
            <a:ext cx="1633220" cy="2216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94005" algn="l"/>
                <a:tab pos="294640" algn="l"/>
              </a:tabLst>
            </a:pPr>
            <a:r>
              <a:rPr sz="1400" spc="5" dirty="0">
                <a:latin typeface="Arial" panose="020B0604020202020204"/>
                <a:cs typeface="Arial" panose="020B0604020202020204"/>
              </a:rPr>
              <a:t>Network</a:t>
            </a:r>
            <a:r>
              <a:rPr sz="1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layer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AutoNum type="arabicPeriod" startAt="2"/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94640" indent="-281940">
              <a:lnSpc>
                <a:spcPct val="100000"/>
              </a:lnSpc>
              <a:buAutoNum type="arabicPeriod" startAt="2"/>
              <a:tabLst>
                <a:tab pos="294005" algn="l"/>
                <a:tab pos="294640" algn="l"/>
              </a:tabLst>
            </a:pPr>
            <a:r>
              <a:rPr sz="1400" spc="-30" dirty="0">
                <a:latin typeface="Arial" panose="020B0604020202020204"/>
                <a:cs typeface="Arial" panose="020B0604020202020204"/>
              </a:rPr>
              <a:t>Consensus</a:t>
            </a:r>
            <a:r>
              <a:rPr sz="14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layer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AutoNum type="arabicPeriod" startAt="2"/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94640" indent="-281940">
              <a:lnSpc>
                <a:spcPct val="100000"/>
              </a:lnSpc>
              <a:buAutoNum type="arabicPeriod" startAt="2"/>
              <a:tabLst>
                <a:tab pos="294005" algn="l"/>
                <a:tab pos="294640" algn="l"/>
              </a:tabLst>
            </a:pPr>
            <a:r>
              <a:rPr sz="1400" spc="-20" dirty="0">
                <a:latin typeface="Arial" panose="020B0604020202020204"/>
                <a:cs typeface="Arial" panose="020B0604020202020204"/>
              </a:rPr>
              <a:t>Conversion</a:t>
            </a:r>
            <a:r>
              <a:rPr sz="14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layer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AutoNum type="arabicPeriod" startAt="2"/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94640" indent="-281940">
              <a:lnSpc>
                <a:spcPct val="100000"/>
              </a:lnSpc>
              <a:buAutoNum type="arabicPeriod" startAt="2"/>
              <a:tabLst>
                <a:tab pos="294005" algn="l"/>
                <a:tab pos="294640" algn="l"/>
              </a:tabLst>
            </a:pPr>
            <a:r>
              <a:rPr sz="1400" spc="-5" dirty="0">
                <a:latin typeface="Arial" panose="020B0604020202020204"/>
                <a:cs typeface="Arial" panose="020B0604020202020204"/>
              </a:rPr>
              <a:t>Smart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Contract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AutoNum type="arabicPeriod" startAt="2"/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94640" indent="-281940">
              <a:lnSpc>
                <a:spcPct val="100000"/>
              </a:lnSpc>
              <a:buAutoNum type="arabicPeriod" startAt="2"/>
              <a:tabLst>
                <a:tab pos="294005" algn="l"/>
                <a:tab pos="294640" algn="l"/>
              </a:tabLst>
            </a:pPr>
            <a:r>
              <a:rPr sz="1400" spc="15" dirty="0">
                <a:latin typeface="Arial" panose="020B0604020202020204"/>
                <a:cs typeface="Arial" panose="020B0604020202020204"/>
              </a:rPr>
              <a:t>Application</a:t>
            </a:r>
            <a:r>
              <a:rPr sz="14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layer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2435" y="4252798"/>
            <a:ext cx="1014730" cy="86360"/>
          </a:xfrm>
          <a:custGeom>
            <a:avLst/>
            <a:gdLst/>
            <a:ahLst/>
            <a:cxnLst/>
            <a:rect l="l" t="t" r="r" b="b"/>
            <a:pathLst>
              <a:path w="1014730" h="86360">
                <a:moveTo>
                  <a:pt x="1014310" y="86245"/>
                </a:moveTo>
                <a:lnTo>
                  <a:pt x="0" y="86245"/>
                </a:lnTo>
                <a:lnTo>
                  <a:pt x="0" y="0"/>
                </a:lnTo>
                <a:lnTo>
                  <a:pt x="1014310" y="0"/>
                </a:lnTo>
                <a:lnTo>
                  <a:pt x="1014310" y="86245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16889" y="9880838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87239" y="10052441"/>
            <a:ext cx="2124075" cy="2686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4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P41</a:t>
            </a:r>
            <a:r>
              <a:rPr sz="1200" spc="-12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200" spc="-14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200" spc="-14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200" spc="-14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4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's</a:t>
            </a:r>
            <a:r>
              <a:rPr sz="1200" spc="-15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200" spc="-2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architecture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 rot="21540000">
            <a:off x="4630288" y="10101355"/>
            <a:ext cx="2083348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5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P42</a:t>
            </a:r>
            <a:r>
              <a:rPr sz="1200" spc="-12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200" spc="-14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200" spc="-14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00" spc="-16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200" spc="-4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architecture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7293" y="1495018"/>
            <a:ext cx="6114415" cy="0"/>
          </a:xfrm>
          <a:custGeom>
            <a:avLst/>
            <a:gdLst/>
            <a:ahLst/>
            <a:cxnLst/>
            <a:rect l="l" t="t" r="r" b="b"/>
            <a:pathLst>
              <a:path w="6114415">
                <a:moveTo>
                  <a:pt x="0" y="0"/>
                </a:moveTo>
                <a:lnTo>
                  <a:pt x="6114173" y="0"/>
                </a:lnTo>
              </a:path>
            </a:pathLst>
          </a:custGeom>
          <a:ln w="7620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7306" y="1496034"/>
            <a:ext cx="5397500" cy="0"/>
          </a:xfrm>
          <a:custGeom>
            <a:avLst/>
            <a:gdLst/>
            <a:ahLst/>
            <a:cxnLst/>
            <a:rect l="l" t="t" r="r" b="b"/>
            <a:pathLst>
              <a:path w="5397500">
                <a:moveTo>
                  <a:pt x="0" y="0"/>
                </a:moveTo>
                <a:lnTo>
                  <a:pt x="5397423" y="0"/>
                </a:lnTo>
              </a:path>
            </a:pathLst>
          </a:custGeom>
          <a:ln w="50393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4568" y="724041"/>
            <a:ext cx="535622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5" dirty="0"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3500" spc="-25" dirty="0"/>
              <a:t>'s </a:t>
            </a:r>
            <a:r>
              <a:rPr sz="3500" spc="60" dirty="0">
                <a:solidFill>
                  <a:srgbClr val="18C9F8"/>
                </a:solidFill>
              </a:rPr>
              <a:t>system</a:t>
            </a:r>
            <a:r>
              <a:rPr sz="3500" spc="-265" dirty="0">
                <a:solidFill>
                  <a:srgbClr val="18C9F8"/>
                </a:solidFill>
              </a:rPr>
              <a:t> </a:t>
            </a:r>
            <a:r>
              <a:rPr sz="3500" spc="105" dirty="0">
                <a:solidFill>
                  <a:srgbClr val="18C9F8"/>
                </a:solidFill>
              </a:rPr>
              <a:t>architecture</a:t>
            </a:r>
            <a:endParaRPr sz="35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2016" y="992232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568" y="1711566"/>
            <a:ext cx="6155055" cy="787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overall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technical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architecture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spc="1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400" spc="1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spc="1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classic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six-layer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architecture,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includes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con- 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sensus layer,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incentive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data 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layer.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completes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core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function,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cooper-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ates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decentralized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-3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4.1 </a:t>
            </a:r>
            <a:r>
              <a:rPr sz="1600" spc="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layer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73355">
              <a:lnSpc>
                <a:spcPct val="146000"/>
              </a:lnSpc>
              <a:spcBef>
                <a:spcPts val="770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bottom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model,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describes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chain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structure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block. In</a:t>
            </a:r>
            <a:r>
              <a:rPr sz="1600" spc="1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addition,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99695">
              <a:lnSpc>
                <a:spcPct val="146000"/>
              </a:lnSpc>
            </a:pP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spc="-229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400" spc="-229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spc="-2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built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identity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users.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is,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generates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asymmetrically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encrypted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private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keys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private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only be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accessed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user. 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user's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personal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signed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written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94615">
              <a:lnSpc>
                <a:spcPct val="146000"/>
              </a:lnSpc>
            </a:pP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person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private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view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original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private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</a:t>
            </a:r>
            <a:r>
              <a:rPr sz="16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means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control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data.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order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trusted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on-chain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user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data,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safe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storage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convenient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tions, </a:t>
            </a:r>
            <a:r>
              <a:rPr sz="1400" spc="3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adopts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following</a:t>
            </a:r>
            <a:r>
              <a:rPr sz="1600" spc="-1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technologies: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 marR="252730">
              <a:lnSpc>
                <a:spcPct val="146000"/>
              </a:lnSpc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Multi-signature technology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signature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(also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known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600" spc="-3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signature,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electronicsignature)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424555">
              <a:lnSpc>
                <a:spcPct val="146000"/>
              </a:lnSpc>
              <a:spcBef>
                <a:spcPts val="5"/>
              </a:spcBef>
            </a:pP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IPFSInterplanetary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File</a:t>
            </a:r>
            <a:r>
              <a:rPr sz="1600" spc="-1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Asymmetric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encryption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540000">
            <a:off x="4681811" y="10102076"/>
            <a:ext cx="20181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P43 </a:t>
            </a:r>
            <a:r>
              <a:rPr sz="1200" spc="-2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's</a:t>
            </a:r>
            <a:r>
              <a:rPr sz="1200" spc="-28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architecture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444" y="10015511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7816" y="774919"/>
            <a:ext cx="6141085" cy="8621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0515" indent="-29845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311150" algn="l"/>
              </a:tabLst>
            </a:pPr>
            <a:r>
              <a:rPr sz="1600" spc="5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Network</a:t>
            </a:r>
            <a:r>
              <a:rPr sz="1600" spc="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layer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5560">
              <a:lnSpc>
                <a:spcPct val="156000"/>
              </a:lnSpc>
              <a:spcBef>
                <a:spcPts val="455"/>
              </a:spcBef>
            </a:pPr>
            <a:r>
              <a:rPr sz="1600" spc="-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's</a:t>
            </a:r>
            <a:r>
              <a:rPr sz="1600" spc="-1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bottom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communication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adopts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P2P</a:t>
            </a:r>
            <a:r>
              <a:rPr sz="1600" spc="-2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architec-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ture,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P2P</a:t>
            </a:r>
            <a:r>
              <a:rPr sz="1600" spc="-2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abbreviation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English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Peer-to-Peer,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called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2865">
              <a:lnSpc>
                <a:spcPct val="156000"/>
              </a:lnSpc>
            </a:pP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"peer-to-peer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network"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"point-to-point"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technology. 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P2P 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(Peer)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equal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participant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assumes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two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roles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provider.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ownership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control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resources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dispersed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network.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P2P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makes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communication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network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easier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direct,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reduces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reliance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intermediate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servers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mini-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mum.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supports the eﬃcient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stable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76555" indent="-347980">
              <a:lnSpc>
                <a:spcPct val="100000"/>
              </a:lnSpc>
              <a:buAutoNum type="arabicPeriod" startAt="3"/>
              <a:tabLst>
                <a:tab pos="375920" algn="l"/>
                <a:tab pos="376555" algn="l"/>
              </a:tabLst>
            </a:pPr>
            <a:r>
              <a:rPr sz="1600" spc="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Consensus</a:t>
            </a:r>
            <a:r>
              <a:rPr sz="1600" spc="-3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layer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8575" marR="5080">
              <a:lnSpc>
                <a:spcPct val="156000"/>
              </a:lnSpc>
              <a:spcBef>
                <a:spcPts val="425"/>
              </a:spcBef>
            </a:pPr>
            <a:r>
              <a:rPr sz="1400" spc="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uses the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classic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DPOSconsensus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determine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mining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rights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block.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allowing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1400" spc="-6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holder to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vote,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101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representatives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most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votes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perform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trans-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action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package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calculation.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rights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these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101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super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equal to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other.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representative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generates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turn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according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 schedule.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Compared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Bitcoin's POWmecha-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nism,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advantage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choosing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DPOSsolution 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diﬀerent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strategies,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small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group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selected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small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group of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does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creation, veriﬁcation,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signature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mutual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supervision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blocks,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greatly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2016" y="992232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540000">
            <a:off x="4681811" y="10102076"/>
            <a:ext cx="20181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P44 </a:t>
            </a:r>
            <a:r>
              <a:rPr sz="1200" spc="-2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's</a:t>
            </a:r>
            <a:r>
              <a:rPr sz="1200" spc="-28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architecture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444" y="10015511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4593" y="731837"/>
            <a:ext cx="6111240" cy="872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890">
              <a:lnSpc>
                <a:spcPct val="156000"/>
              </a:lnSpc>
              <a:spcBef>
                <a:spcPts val="100"/>
              </a:spcBef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increases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reduces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computing power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required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creation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conﬁrmation.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The</a:t>
            </a:r>
            <a:r>
              <a:rPr sz="1600" spc="-1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DPOS</a:t>
            </a:r>
            <a:r>
              <a:rPr sz="1600" spc="-229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usually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reach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transaction speed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10,000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second,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reach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level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100,000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second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network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latency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2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low.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4.4 </a:t>
            </a:r>
            <a:r>
              <a:rPr sz="1600" spc="2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Conversion</a:t>
            </a:r>
            <a:r>
              <a:rPr sz="1600" spc="-3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layer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43180">
              <a:lnSpc>
                <a:spcPct val="156000"/>
              </a:lnSpc>
              <a:spcBef>
                <a:spcPts val="555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conversion layer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important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setting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ecology.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mainly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responsible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issuance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distri-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bution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ecological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conversion.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mine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corresponding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point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candy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contributing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computing power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generated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behavior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habits.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1600" spc="-2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ecosys-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tem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end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converts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generated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points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corre-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sponding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manifestations.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addition,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DPOSconsensus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pays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attention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mutual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cooperation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mutual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supervision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between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producers.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en-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ables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transformation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eﬃciently.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27305" marR="355600" indent="-15240">
              <a:lnSpc>
                <a:spcPct val="156000"/>
              </a:lnSpc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consumption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spc="-22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400" spc="-22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spc="-22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adopts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consumption  mode.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27305" marR="5080" indent="-15240">
              <a:lnSpc>
                <a:spcPct val="156000"/>
              </a:lnSpc>
            </a:pP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spc="-229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400" spc="-229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spc="-229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mainly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merchants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settle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obtain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qualiﬁcation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issue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tokens,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activate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pre-sale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quota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2016" y="992232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 rot="21540000">
            <a:off x="4717864" y="10101435"/>
            <a:ext cx="2017492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P45 </a:t>
            </a:r>
            <a:r>
              <a:rPr sz="1200" spc="-2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's</a:t>
            </a:r>
            <a:r>
              <a:rPr sz="1200" spc="-28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architecture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444" y="10015511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529" y="731825"/>
            <a:ext cx="6148705" cy="875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fuel,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activate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mining pool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fuel,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circulation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handling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fees.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After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conﬁrms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rights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normal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operations,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contributes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income generated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mining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computing  power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settled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settled.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includes sidechain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rewarded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recommending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contribute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computing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power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behavioral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97155">
              <a:lnSpc>
                <a:spcPct val="156000"/>
              </a:lnSpc>
            </a:pP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that,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spc="-229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400" spc="-229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spc="-229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payment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future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oﬄine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physical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ecological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scenarios,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stream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assets,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becoming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only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embodiment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500" spc="-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's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entire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2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circulation.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80010">
              <a:lnSpc>
                <a:spcPct val="156000"/>
              </a:lnSpc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spc="-2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400" spc="-22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spc="-2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establish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wealth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scenari-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 B V</a:t>
            </a:r>
            <a:r>
              <a:rPr sz="1200" spc="-2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rst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go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online on mainstream</a:t>
            </a:r>
            <a:r>
              <a:rPr sz="1600" spc="2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8415">
              <a:lnSpc>
                <a:spcPct val="156000"/>
              </a:lnSpc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400" spc="4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hands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directly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cash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transactions,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consumed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 </a:t>
            </a:r>
            <a:r>
              <a:rPr sz="1400" spc="3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ecologi-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cal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circulation.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1600" spc="-1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computing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power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mining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conﬁrmation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conversion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300" spc="-204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300" spc="-204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300" spc="-204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maximizes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enthusi-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asm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promote </a:t>
            </a:r>
            <a:r>
              <a:rPr sz="1400" spc="4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establish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traﬃc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huge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fastest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speed.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spc="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4.5 </a:t>
            </a:r>
            <a:r>
              <a:rPr sz="1600" spc="3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600" spc="-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Contract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safe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reliable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execution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2016" y="992232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540000">
            <a:off x="4717837" y="10101632"/>
            <a:ext cx="199786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P46 </a:t>
            </a:r>
            <a:r>
              <a:rPr sz="1200" spc="-5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00" spc="-28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architecture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444" y="10015511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4593" y="761669"/>
            <a:ext cx="6146800" cy="864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940">
              <a:lnSpc>
                <a:spcPct val="146000"/>
              </a:lnSpc>
              <a:spcBef>
                <a:spcPts val="100"/>
              </a:spcBef>
            </a:pP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environment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smart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promotes the realization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concepts.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1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event-driven,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stateful  program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runs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reproducible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shareable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ledger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keep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ledger.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purpose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enable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complex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commitments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trigger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conditions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follow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of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participants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executed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correctly.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only 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receive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store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send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 and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out-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ward.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entire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automated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intelligently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execut-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under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premise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center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46000"/>
              </a:lnSpc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design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contracts requires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balance between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security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functionality.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Existing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projects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mainly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focus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design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single type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seek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balance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tween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security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functionality under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limited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types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contracts,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often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fails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meet 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needs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diverse user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groups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diversiﬁed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desired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eﬀect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demand.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script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Bitcoin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embryonic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form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contract. It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non-Turing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complete smart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low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complexity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lightweight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advantages.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been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safe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Bitcoin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nearly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years.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44780">
              <a:lnSpc>
                <a:spcPct val="146000"/>
              </a:lnSpc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Problem,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Bitcoin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veriﬁcation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script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supports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limited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functions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payment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veriﬁcation.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0">
              <a:lnSpc>
                <a:spcPts val="3090"/>
              </a:lnSpc>
              <a:spcBef>
                <a:spcPts val="250"/>
              </a:spcBef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Ethereum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supports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Turing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complete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writ-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Solidity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high-level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language,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greatly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enriches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2016" y="992232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540000">
            <a:off x="4717864" y="10101435"/>
            <a:ext cx="2017492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P47 </a:t>
            </a:r>
            <a:r>
              <a:rPr sz="1200" spc="-2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's</a:t>
            </a:r>
            <a:r>
              <a:rPr sz="1200" spc="-28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architecture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444" y="10015511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4003" y="770136"/>
            <a:ext cx="6154420" cy="875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180" indent="-635">
              <a:lnSpc>
                <a:spcPct val="153000"/>
              </a:lnSpc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functions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expands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ﬁelds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technology.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However,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writing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Ethereum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contracts</a:t>
            </a:r>
            <a:r>
              <a:rPr sz="1600" spc="-3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prone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security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vulnerabilities. 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TheDAO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incident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precisely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be-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cause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security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loopholes 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written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Ethereum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600" spc="2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con-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tract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Ethereum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split.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50165">
              <a:lnSpc>
                <a:spcPct val="156000"/>
              </a:lnSpc>
              <a:spcBef>
                <a:spcPts val="5"/>
              </a:spcBef>
            </a:pPr>
            <a:r>
              <a:rPr sz="1600" spc="1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adopts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hierarchical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thinking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similar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computer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storage 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structure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realization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functions.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Moses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Virtual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Machine 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(MVM)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declarative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non-Turing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complete  smart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advanced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Turing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</a:pP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choose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these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two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types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perience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requirements,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balancing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calculation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secu-  rity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calculation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functions,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well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calculation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fees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calcu-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lation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complexity,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meet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diverse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needs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transactions.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Declara-  tive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simple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deploy,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high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security,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closer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legal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language;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advanced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Turing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complete  smart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 relatively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diﬃcult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deploy,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mainly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used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DApps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complex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program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logic.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two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types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deployment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diﬀerent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fee mechanisms.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fee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declarative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calculated based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bytes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occupied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contract,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while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advanced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Turing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contract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consumed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program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running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fee.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2016" y="992232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540000">
            <a:off x="4798714" y="10100784"/>
            <a:ext cx="193645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5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P48</a:t>
            </a:r>
            <a:r>
              <a:rPr sz="1200" spc="-13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's</a:t>
            </a:r>
            <a:r>
              <a:rPr sz="1200" spc="-16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200" spc="-7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architectur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444" y="10015511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4580" y="892606"/>
            <a:ext cx="6139180" cy="411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4.6 </a:t>
            </a:r>
            <a:r>
              <a:rPr sz="1600" spc="6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1600" spc="1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layer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61000"/>
              </a:lnSpc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Like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traditional 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OSI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provides an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software.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client-side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packaging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multiple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languages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simplify  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calling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process.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supported languages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include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C/C++, C#, 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Javascript,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Python/MeshPython, 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Go,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etc.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Simpliﬁed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cross-chain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inter-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action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components provided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layer,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including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MP- 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Client,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DES-SDK,</a:t>
            </a:r>
            <a:r>
              <a:rPr sz="1600" spc="-2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BaaS-SDK,</a:t>
            </a:r>
            <a:r>
              <a:rPr sz="1600" spc="-1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CLI_Wallet,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Pa-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259715">
              <a:lnSpc>
                <a:spcPct val="161000"/>
              </a:lnSpc>
              <a:spcBef>
                <a:spcPts val="5"/>
              </a:spcBef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ra-chain,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App-chain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DistributedBusiness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alliances</a:t>
            </a:r>
            <a:r>
              <a:rPr sz="1600" spc="-1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Inter-chain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communication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1600" spc="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chains(ConsortiumChain).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2016" y="992232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1972310" cy="330835"/>
          </a:xfrm>
          <a:custGeom>
            <a:avLst/>
            <a:gdLst/>
            <a:ahLst/>
            <a:cxnLst/>
            <a:rect l="l" t="t" r="r" b="b"/>
            <a:pathLst>
              <a:path w="1972310" h="330835">
                <a:moveTo>
                  <a:pt x="0" y="330695"/>
                </a:moveTo>
                <a:lnTo>
                  <a:pt x="0" y="12"/>
                </a:lnTo>
                <a:lnTo>
                  <a:pt x="1971700" y="12"/>
                </a:lnTo>
                <a:lnTo>
                  <a:pt x="1963788" y="22631"/>
                </a:lnTo>
                <a:lnTo>
                  <a:pt x="1813229" y="96761"/>
                </a:lnTo>
                <a:lnTo>
                  <a:pt x="1639189" y="121754"/>
                </a:lnTo>
                <a:lnTo>
                  <a:pt x="510247" y="121754"/>
                </a:lnTo>
                <a:lnTo>
                  <a:pt x="180581" y="185877"/>
                </a:lnTo>
                <a:lnTo>
                  <a:pt x="0" y="330695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0247" y="130276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30">
                <a:moveTo>
                  <a:pt x="0" y="0"/>
                </a:moveTo>
                <a:lnTo>
                  <a:pt x="1128941" y="0"/>
                </a:lnTo>
              </a:path>
            </a:pathLst>
          </a:custGeom>
          <a:ln w="17043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38176"/>
            <a:ext cx="1022985" cy="2446655"/>
          </a:xfrm>
          <a:custGeom>
            <a:avLst/>
            <a:gdLst/>
            <a:ahLst/>
            <a:cxnLst/>
            <a:rect l="l" t="t" r="r" b="b"/>
            <a:pathLst>
              <a:path w="1022985" h="2446655">
                <a:moveTo>
                  <a:pt x="965352" y="2446312"/>
                </a:moveTo>
                <a:lnTo>
                  <a:pt x="84137" y="2356650"/>
                </a:lnTo>
                <a:lnTo>
                  <a:pt x="0" y="2315235"/>
                </a:lnTo>
                <a:lnTo>
                  <a:pt x="0" y="137807"/>
                </a:lnTo>
                <a:lnTo>
                  <a:pt x="56007" y="88874"/>
                </a:lnTo>
                <a:lnTo>
                  <a:pt x="409079" y="14249"/>
                </a:lnTo>
                <a:lnTo>
                  <a:pt x="1022451" y="0"/>
                </a:lnTo>
                <a:lnTo>
                  <a:pt x="426173" y="123139"/>
                </a:lnTo>
                <a:lnTo>
                  <a:pt x="150190" y="312280"/>
                </a:lnTo>
                <a:lnTo>
                  <a:pt x="124955" y="700709"/>
                </a:lnTo>
                <a:lnTo>
                  <a:pt x="280974" y="1421701"/>
                </a:lnTo>
                <a:lnTo>
                  <a:pt x="321691" y="1749920"/>
                </a:lnTo>
                <a:lnTo>
                  <a:pt x="406565" y="1966048"/>
                </a:lnTo>
                <a:lnTo>
                  <a:pt x="599719" y="2166162"/>
                </a:lnTo>
                <a:lnTo>
                  <a:pt x="965352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4214" y="10011055"/>
            <a:ext cx="5481320" cy="282575"/>
          </a:xfrm>
          <a:custGeom>
            <a:avLst/>
            <a:gdLst/>
            <a:ahLst/>
            <a:cxnLst/>
            <a:rect l="l" t="t" r="r" b="b"/>
            <a:pathLst>
              <a:path w="5481320" h="282575">
                <a:moveTo>
                  <a:pt x="5481015" y="282307"/>
                </a:moveTo>
                <a:lnTo>
                  <a:pt x="0" y="282307"/>
                </a:lnTo>
                <a:lnTo>
                  <a:pt x="0" y="0"/>
                </a:lnTo>
                <a:lnTo>
                  <a:pt x="5481015" y="0"/>
                </a:lnTo>
                <a:lnTo>
                  <a:pt x="5481015" y="282307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 rot="21540000">
            <a:off x="5633647" y="10070579"/>
            <a:ext cx="11695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P49 </a:t>
            </a: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Equity</a:t>
            </a:r>
            <a:r>
              <a:rPr sz="1200" spc="-26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model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0011054"/>
            <a:ext cx="493395" cy="282575"/>
          </a:xfrm>
          <a:custGeom>
            <a:avLst/>
            <a:gdLst/>
            <a:ahLst/>
            <a:cxnLst/>
            <a:rect l="l" t="t" r="r" b="b"/>
            <a:pathLst>
              <a:path w="493395" h="282575">
                <a:moveTo>
                  <a:pt x="0" y="0"/>
                </a:moveTo>
                <a:lnTo>
                  <a:pt x="493052" y="0"/>
                </a:lnTo>
                <a:lnTo>
                  <a:pt x="493052" y="282308"/>
                </a:lnTo>
                <a:lnTo>
                  <a:pt x="0" y="282308"/>
                </a:lnTo>
                <a:lnTo>
                  <a:pt x="0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06880" y="2692463"/>
            <a:ext cx="1202055" cy="1202055"/>
          </a:xfrm>
          <a:custGeom>
            <a:avLst/>
            <a:gdLst/>
            <a:ahLst/>
            <a:cxnLst/>
            <a:rect l="l" t="t" r="r" b="b"/>
            <a:pathLst>
              <a:path w="1202055" h="1202054">
                <a:moveTo>
                  <a:pt x="601002" y="1202004"/>
                </a:moveTo>
                <a:lnTo>
                  <a:pt x="554037" y="1200188"/>
                </a:lnTo>
                <a:lnTo>
                  <a:pt x="508063" y="1194854"/>
                </a:lnTo>
                <a:lnTo>
                  <a:pt x="463207" y="1186129"/>
                </a:lnTo>
                <a:lnTo>
                  <a:pt x="419595" y="1174140"/>
                </a:lnTo>
                <a:lnTo>
                  <a:pt x="377393" y="1159027"/>
                </a:lnTo>
                <a:lnTo>
                  <a:pt x="336702" y="1140917"/>
                </a:lnTo>
                <a:lnTo>
                  <a:pt x="297675" y="1119949"/>
                </a:lnTo>
                <a:lnTo>
                  <a:pt x="260426" y="1096251"/>
                </a:lnTo>
                <a:lnTo>
                  <a:pt x="225107" y="1069975"/>
                </a:lnTo>
                <a:lnTo>
                  <a:pt x="191846" y="1041222"/>
                </a:lnTo>
                <a:lnTo>
                  <a:pt x="160782" y="1010158"/>
                </a:lnTo>
                <a:lnTo>
                  <a:pt x="132041" y="976896"/>
                </a:lnTo>
                <a:lnTo>
                  <a:pt x="105752" y="941577"/>
                </a:lnTo>
                <a:lnTo>
                  <a:pt x="82054" y="904341"/>
                </a:lnTo>
                <a:lnTo>
                  <a:pt x="61087" y="865301"/>
                </a:lnTo>
                <a:lnTo>
                  <a:pt x="42976" y="824623"/>
                </a:lnTo>
                <a:lnTo>
                  <a:pt x="27863" y="782408"/>
                </a:lnTo>
                <a:lnTo>
                  <a:pt x="15875" y="738809"/>
                </a:lnTo>
                <a:lnTo>
                  <a:pt x="7150" y="693953"/>
                </a:lnTo>
                <a:lnTo>
                  <a:pt x="1803" y="647966"/>
                </a:lnTo>
                <a:lnTo>
                  <a:pt x="0" y="601002"/>
                </a:lnTo>
                <a:lnTo>
                  <a:pt x="1803" y="554024"/>
                </a:lnTo>
                <a:lnTo>
                  <a:pt x="7150" y="508050"/>
                </a:lnTo>
                <a:lnTo>
                  <a:pt x="15875" y="463194"/>
                </a:lnTo>
                <a:lnTo>
                  <a:pt x="27863" y="419595"/>
                </a:lnTo>
                <a:lnTo>
                  <a:pt x="42976" y="377380"/>
                </a:lnTo>
                <a:lnTo>
                  <a:pt x="61087" y="336689"/>
                </a:lnTo>
                <a:lnTo>
                  <a:pt x="82054" y="297662"/>
                </a:lnTo>
                <a:lnTo>
                  <a:pt x="105752" y="260413"/>
                </a:lnTo>
                <a:lnTo>
                  <a:pt x="132041" y="225107"/>
                </a:lnTo>
                <a:lnTo>
                  <a:pt x="160782" y="191846"/>
                </a:lnTo>
                <a:lnTo>
                  <a:pt x="191846" y="160769"/>
                </a:lnTo>
                <a:lnTo>
                  <a:pt x="225107" y="132029"/>
                </a:lnTo>
                <a:lnTo>
                  <a:pt x="260426" y="105740"/>
                </a:lnTo>
                <a:lnTo>
                  <a:pt x="297675" y="82054"/>
                </a:lnTo>
                <a:lnTo>
                  <a:pt x="336702" y="61087"/>
                </a:lnTo>
                <a:lnTo>
                  <a:pt x="377393" y="42976"/>
                </a:lnTo>
                <a:lnTo>
                  <a:pt x="419595" y="27863"/>
                </a:lnTo>
                <a:lnTo>
                  <a:pt x="463207" y="15875"/>
                </a:lnTo>
                <a:lnTo>
                  <a:pt x="508063" y="7137"/>
                </a:lnTo>
                <a:lnTo>
                  <a:pt x="554037" y="1803"/>
                </a:lnTo>
                <a:lnTo>
                  <a:pt x="601002" y="0"/>
                </a:lnTo>
                <a:lnTo>
                  <a:pt x="647966" y="1803"/>
                </a:lnTo>
                <a:lnTo>
                  <a:pt x="693953" y="7137"/>
                </a:lnTo>
                <a:lnTo>
                  <a:pt x="738809" y="15875"/>
                </a:lnTo>
                <a:lnTo>
                  <a:pt x="782408" y="27863"/>
                </a:lnTo>
                <a:lnTo>
                  <a:pt x="824623" y="42976"/>
                </a:lnTo>
                <a:lnTo>
                  <a:pt x="865314" y="61087"/>
                </a:lnTo>
                <a:lnTo>
                  <a:pt x="904341" y="82054"/>
                </a:lnTo>
                <a:lnTo>
                  <a:pt x="941578" y="105740"/>
                </a:lnTo>
                <a:lnTo>
                  <a:pt x="976896" y="132029"/>
                </a:lnTo>
                <a:lnTo>
                  <a:pt x="1010158" y="160769"/>
                </a:lnTo>
                <a:lnTo>
                  <a:pt x="1041222" y="191846"/>
                </a:lnTo>
                <a:lnTo>
                  <a:pt x="1069974" y="225107"/>
                </a:lnTo>
                <a:lnTo>
                  <a:pt x="1096264" y="260413"/>
                </a:lnTo>
                <a:lnTo>
                  <a:pt x="1119949" y="297662"/>
                </a:lnTo>
                <a:lnTo>
                  <a:pt x="1140917" y="336689"/>
                </a:lnTo>
                <a:lnTo>
                  <a:pt x="1159027" y="377380"/>
                </a:lnTo>
                <a:lnTo>
                  <a:pt x="1174140" y="419595"/>
                </a:lnTo>
                <a:lnTo>
                  <a:pt x="1186129" y="463194"/>
                </a:lnTo>
                <a:lnTo>
                  <a:pt x="1194866" y="508050"/>
                </a:lnTo>
                <a:lnTo>
                  <a:pt x="1200200" y="554024"/>
                </a:lnTo>
                <a:lnTo>
                  <a:pt x="1202004" y="601002"/>
                </a:lnTo>
                <a:lnTo>
                  <a:pt x="1200200" y="647966"/>
                </a:lnTo>
                <a:lnTo>
                  <a:pt x="1194866" y="693953"/>
                </a:lnTo>
                <a:lnTo>
                  <a:pt x="1186129" y="738809"/>
                </a:lnTo>
                <a:lnTo>
                  <a:pt x="1174140" y="782408"/>
                </a:lnTo>
                <a:lnTo>
                  <a:pt x="1159027" y="824623"/>
                </a:lnTo>
                <a:lnTo>
                  <a:pt x="1140917" y="865301"/>
                </a:lnTo>
                <a:lnTo>
                  <a:pt x="1119949" y="904341"/>
                </a:lnTo>
                <a:lnTo>
                  <a:pt x="1096264" y="941577"/>
                </a:lnTo>
                <a:lnTo>
                  <a:pt x="1069974" y="976896"/>
                </a:lnTo>
                <a:lnTo>
                  <a:pt x="1041222" y="1010158"/>
                </a:lnTo>
                <a:lnTo>
                  <a:pt x="1010158" y="1041222"/>
                </a:lnTo>
                <a:lnTo>
                  <a:pt x="976896" y="1069975"/>
                </a:lnTo>
                <a:lnTo>
                  <a:pt x="941578" y="1096251"/>
                </a:lnTo>
                <a:lnTo>
                  <a:pt x="904341" y="1119949"/>
                </a:lnTo>
                <a:lnTo>
                  <a:pt x="865314" y="1140917"/>
                </a:lnTo>
                <a:lnTo>
                  <a:pt x="824623" y="1159027"/>
                </a:lnTo>
                <a:lnTo>
                  <a:pt x="782408" y="1174140"/>
                </a:lnTo>
                <a:lnTo>
                  <a:pt x="738809" y="1186129"/>
                </a:lnTo>
                <a:lnTo>
                  <a:pt x="693953" y="1194854"/>
                </a:lnTo>
                <a:lnTo>
                  <a:pt x="647966" y="1200188"/>
                </a:lnTo>
                <a:lnTo>
                  <a:pt x="601002" y="1202004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76793" y="2903194"/>
            <a:ext cx="667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4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9087" y="4587557"/>
            <a:ext cx="3608704" cy="173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8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Equity</a:t>
            </a:r>
            <a:r>
              <a:rPr sz="4600" spc="-12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600" spc="22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model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327660" indent="-260350">
              <a:lnSpc>
                <a:spcPct val="100000"/>
              </a:lnSpc>
              <a:spcBef>
                <a:spcPts val="2395"/>
              </a:spcBef>
              <a:buSzPct val="108000"/>
              <a:buFont typeface="Arial" panose="020B0604020202020204"/>
              <a:buAutoNum type="arabicPeriod"/>
              <a:tabLst>
                <a:tab pos="327025" algn="l"/>
                <a:tab pos="327660" algn="l"/>
              </a:tabLst>
            </a:pPr>
            <a:r>
              <a:rPr sz="1300" spc="30" dirty="0"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token</a:t>
            </a:r>
            <a:r>
              <a:rPr sz="140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issuanceplan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AutoNum type="arabicPeriod"/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63855" indent="-282575">
              <a:lnSpc>
                <a:spcPct val="100000"/>
              </a:lnSpc>
              <a:buAutoNum type="arabicPeriod"/>
              <a:tabLst>
                <a:tab pos="363855" algn="l"/>
                <a:tab pos="364490" algn="l"/>
              </a:tabLst>
            </a:pPr>
            <a:r>
              <a:rPr sz="1400" spc="10" dirty="0">
                <a:latin typeface="Arial" panose="020B0604020202020204"/>
                <a:cs typeface="Arial" panose="020B0604020202020204"/>
              </a:rPr>
              <a:t>Distribution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plan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96783" y="4251147"/>
            <a:ext cx="1014730" cy="86360"/>
          </a:xfrm>
          <a:custGeom>
            <a:avLst/>
            <a:gdLst/>
            <a:ahLst/>
            <a:cxnLst/>
            <a:rect l="l" t="t" r="r" b="b"/>
            <a:pathLst>
              <a:path w="1014730" h="86360">
                <a:moveTo>
                  <a:pt x="1014323" y="86245"/>
                </a:moveTo>
                <a:lnTo>
                  <a:pt x="0" y="86245"/>
                </a:lnTo>
                <a:lnTo>
                  <a:pt x="0" y="0"/>
                </a:lnTo>
                <a:lnTo>
                  <a:pt x="1014323" y="0"/>
                </a:lnTo>
                <a:lnTo>
                  <a:pt x="1014323" y="86245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2016" y="992232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540000">
            <a:off x="6066760" y="10069808"/>
            <a:ext cx="80587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5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P5</a:t>
            </a:r>
            <a:r>
              <a:rPr sz="1200" spc="-26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PREFACE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7293" y="1495018"/>
            <a:ext cx="6202045" cy="0"/>
          </a:xfrm>
          <a:custGeom>
            <a:avLst/>
            <a:gdLst/>
            <a:ahLst/>
            <a:cxnLst/>
            <a:rect l="l" t="t" r="r" b="b"/>
            <a:pathLst>
              <a:path w="6202045">
                <a:moveTo>
                  <a:pt x="0" y="0"/>
                </a:moveTo>
                <a:lnTo>
                  <a:pt x="6201740" y="0"/>
                </a:lnTo>
              </a:path>
            </a:pathLst>
          </a:custGeom>
          <a:ln w="7620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7306" y="1496034"/>
            <a:ext cx="1554480" cy="0"/>
          </a:xfrm>
          <a:custGeom>
            <a:avLst/>
            <a:gdLst/>
            <a:ahLst/>
            <a:cxnLst/>
            <a:rect l="l" t="t" r="r" b="b"/>
            <a:pathLst>
              <a:path w="1554480">
                <a:moveTo>
                  <a:pt x="0" y="0"/>
                </a:moveTo>
                <a:lnTo>
                  <a:pt x="1554340" y="0"/>
                </a:lnTo>
              </a:path>
            </a:pathLst>
          </a:custGeom>
          <a:ln w="50393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4593" y="1901774"/>
            <a:ext cx="6182995" cy="7597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1.1. </a:t>
            </a:r>
            <a:r>
              <a:rPr sz="1600" spc="2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Current </a:t>
            </a:r>
            <a:r>
              <a:rPr sz="1600" spc="6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situation </a:t>
            </a:r>
            <a:r>
              <a:rPr sz="1600" spc="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encrypted </a:t>
            </a:r>
            <a:r>
              <a:rPr sz="1600" spc="7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token</a:t>
            </a:r>
            <a:r>
              <a:rPr sz="1600" spc="-3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market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  <a:spcBef>
                <a:spcPts val="535"/>
              </a:spcBef>
            </a:pP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According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statistics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Hootsuite,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 of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mobile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popularity of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smartphones,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gradual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maturity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5G,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AI, 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IOT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technologies, the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total number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people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mobile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devices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worldwide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exceed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billion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2020,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means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Two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thirds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people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mobile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devices.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121285">
              <a:lnSpc>
                <a:spcPct val="156000"/>
              </a:lnSpc>
              <a:spcBef>
                <a:spcPts val="5"/>
              </a:spcBef>
            </a:pP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era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big data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come,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who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alive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today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long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been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accustomed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convenience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brought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ternet.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1600" spc="-1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buy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everything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sliding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ﬁngers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screen.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diﬀerent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account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passwords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personal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in- 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formation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diﬀerent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platforms.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While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enjoy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convenience,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ever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thought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about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go?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2700">
              <a:lnSpc>
                <a:spcPct val="156000"/>
              </a:lnSpc>
            </a:pP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so-called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advantages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disadvantages.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While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brings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convenient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life,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price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pay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personal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51435" algn="just">
              <a:lnSpc>
                <a:spcPct val="156000"/>
              </a:lnSpc>
              <a:spcBef>
                <a:spcPts val="5"/>
              </a:spcBef>
            </a:pP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now,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installing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ordinary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mobile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1600" spc="-2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software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requires 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address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books,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ﬁles,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photo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albums.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contributed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far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exceeds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provided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1677" y="9978463"/>
            <a:ext cx="52070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600" b="1" spc="-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CBV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3506" y="575694"/>
            <a:ext cx="158559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65" dirty="0"/>
              <a:t>P</a:t>
            </a:r>
            <a:r>
              <a:rPr sz="3500" spc="-105" dirty="0"/>
              <a:t>r</a:t>
            </a:r>
            <a:r>
              <a:rPr sz="3500" spc="70" dirty="0"/>
              <a:t>e</a:t>
            </a:r>
            <a:r>
              <a:rPr sz="3500" spc="135" dirty="0"/>
              <a:t>f</a:t>
            </a:r>
            <a:r>
              <a:rPr sz="3500" spc="80" dirty="0"/>
              <a:t>ac</a:t>
            </a:r>
            <a:r>
              <a:rPr sz="3500" dirty="0"/>
              <a:t>e</a:t>
            </a:r>
            <a:endParaRPr sz="35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540000">
            <a:off x="5480117" y="10083691"/>
            <a:ext cx="29980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6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200" spc="-6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120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0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 rot="21540000">
            <a:off x="5867943" y="10070655"/>
            <a:ext cx="88643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Equity</a:t>
            </a:r>
            <a:r>
              <a:rPr sz="1200" spc="-19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model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7306" y="1495018"/>
            <a:ext cx="6114415" cy="0"/>
          </a:xfrm>
          <a:custGeom>
            <a:avLst/>
            <a:gdLst/>
            <a:ahLst/>
            <a:cxnLst/>
            <a:rect l="l" t="t" r="r" b="b"/>
            <a:pathLst>
              <a:path w="6114415">
                <a:moveTo>
                  <a:pt x="0" y="0"/>
                </a:moveTo>
                <a:lnTo>
                  <a:pt x="6114173" y="0"/>
                </a:lnTo>
              </a:path>
            </a:pathLst>
          </a:custGeom>
          <a:ln w="7620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7306" y="1496040"/>
            <a:ext cx="2773680" cy="0"/>
          </a:xfrm>
          <a:custGeom>
            <a:avLst/>
            <a:gdLst/>
            <a:ahLst/>
            <a:cxnLst/>
            <a:rect l="l" t="t" r="r" b="b"/>
            <a:pathLst>
              <a:path w="2773679">
                <a:moveTo>
                  <a:pt x="0" y="0"/>
                </a:moveTo>
                <a:lnTo>
                  <a:pt x="2773146" y="0"/>
                </a:lnTo>
              </a:path>
            </a:pathLst>
          </a:custGeom>
          <a:ln w="50380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60006" y="724041"/>
            <a:ext cx="275463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70" dirty="0"/>
              <a:t>Equity</a:t>
            </a:r>
            <a:r>
              <a:rPr sz="3500" spc="-120" dirty="0"/>
              <a:t> </a:t>
            </a:r>
            <a:r>
              <a:rPr sz="3500" spc="170" dirty="0">
                <a:solidFill>
                  <a:srgbClr val="18C9F8"/>
                </a:solidFill>
              </a:rPr>
              <a:t>model</a:t>
            </a:r>
            <a:endParaRPr sz="3500"/>
          </a:p>
        </p:txBody>
      </p:sp>
      <p:sp>
        <p:nvSpPr>
          <p:cNvPr id="12" name="object 12"/>
          <p:cNvSpPr txBox="1"/>
          <p:nvPr/>
        </p:nvSpPr>
        <p:spPr>
          <a:xfrm>
            <a:off x="912016" y="992232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580" y="1857819"/>
            <a:ext cx="6113145" cy="7581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345">
              <a:lnSpc>
                <a:spcPct val="156000"/>
              </a:lnSpc>
              <a:spcBef>
                <a:spcPts val="100"/>
              </a:spcBef>
            </a:pP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Unlimited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depth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commission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600" spc="-2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early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days,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stablecoins,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such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setting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special</a:t>
            </a:r>
            <a:r>
              <a:rPr sz="1600" spc="1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equity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292860">
              <a:lnSpc>
                <a:spcPct val="167000"/>
              </a:lnSpc>
            </a:pP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models,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etc.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According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unique </a:t>
            </a:r>
            <a:r>
              <a:rPr sz="13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 B V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algorithm,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instantuser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orders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600" spc="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cross-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46710">
              <a:lnSpc>
                <a:spcPct val="167000"/>
              </a:lnSpc>
            </a:pP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cooperation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agree-ment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docked,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corresponding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propor-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7000"/>
              </a:lnSpc>
            </a:pP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 of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stablecoins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unlimited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deep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ing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stablecoin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pairs.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newly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listed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Tokens,</a:t>
            </a:r>
            <a:r>
              <a:rPr sz="16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encourage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types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services,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whether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low-liquidi-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insuﬃcient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liquidity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</a:t>
            </a:r>
            <a:r>
              <a:rPr sz="1600" spc="-1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ample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capital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pool,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greatly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optimized through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equity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income  agreement.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600" spc="-3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5.1</a:t>
            </a:r>
            <a:r>
              <a:rPr sz="1600" spc="-9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spc="-270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600" spc="-270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600" spc="-270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token</a:t>
            </a:r>
            <a:r>
              <a:rPr sz="1600" spc="12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issuance</a:t>
            </a:r>
            <a:r>
              <a:rPr sz="1600" spc="-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7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plan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name: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Total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circulation: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10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billion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85090" algn="just">
              <a:lnSpc>
                <a:spcPts val="3000"/>
              </a:lnSpc>
              <a:spcBef>
                <a:spcPts val="95"/>
              </a:spcBef>
            </a:pP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Obtaining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method: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right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conﬁrmation,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invocation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activity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rewards,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redistribution,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comput-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ing power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mining.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Purpose: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540000">
            <a:off x="5564330" y="10074651"/>
            <a:ext cx="11695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P51 </a:t>
            </a: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Equity</a:t>
            </a:r>
            <a:r>
              <a:rPr sz="1200" spc="-26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model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444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4606" y="759651"/>
            <a:ext cx="6057265" cy="30226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T1.</a:t>
            </a:r>
            <a:r>
              <a:rPr sz="1600" spc="-1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" baseline="20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2400" spc="-7" baseline="20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2400" spc="7" baseline="20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400" spc="-15" baseline="20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directly </a:t>
            </a:r>
            <a:r>
              <a:rPr sz="2400" spc="-7" baseline="20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exchanged </a:t>
            </a:r>
            <a:r>
              <a:rPr sz="2400" spc="22" baseline="20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400" spc="7" baseline="20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spc="-15" baseline="20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 </a:t>
            </a:r>
            <a:r>
              <a:rPr sz="2400" spc="15" baseline="20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400" spc="-7" baseline="20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cash;</a:t>
            </a:r>
            <a:endParaRPr sz="2400" baseline="2000">
              <a:latin typeface="Arial" panose="020B0604020202020204"/>
              <a:cs typeface="Arial" panose="020B0604020202020204"/>
            </a:endParaRPr>
          </a:p>
          <a:p>
            <a:pPr marL="12700" marR="38735">
              <a:lnSpc>
                <a:spcPts val="3000"/>
              </a:lnSpc>
              <a:spcBef>
                <a:spcPts val="95"/>
              </a:spcBef>
              <a:buSzPct val="94000"/>
              <a:buAutoNum type="arabicPeriod" startAt="2"/>
              <a:tabLst>
                <a:tab pos="179705" algn="l"/>
              </a:tabLst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basic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fuel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consumption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future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ecological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scenarios;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79070" indent="-167005">
              <a:lnSpc>
                <a:spcPct val="100000"/>
              </a:lnSpc>
              <a:spcBef>
                <a:spcPts val="790"/>
              </a:spcBef>
              <a:buSzPct val="94000"/>
              <a:buAutoNum type="arabicPeriod" startAt="2"/>
              <a:tabLst>
                <a:tab pos="179705" algn="l"/>
              </a:tabLst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points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conversion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use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points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</a:pP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various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ecological applications,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directly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con-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verted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mainstream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assets.in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various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eco-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logical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directly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converted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ized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mainstream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</a:t>
            </a:r>
            <a:r>
              <a:rPr sz="1600" spc="-2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2016" y="992232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1972310" cy="330835"/>
          </a:xfrm>
          <a:custGeom>
            <a:avLst/>
            <a:gdLst/>
            <a:ahLst/>
            <a:cxnLst/>
            <a:rect l="l" t="t" r="r" b="b"/>
            <a:pathLst>
              <a:path w="1972310" h="330835">
                <a:moveTo>
                  <a:pt x="0" y="330695"/>
                </a:moveTo>
                <a:lnTo>
                  <a:pt x="0" y="12"/>
                </a:lnTo>
                <a:lnTo>
                  <a:pt x="1971713" y="12"/>
                </a:lnTo>
                <a:lnTo>
                  <a:pt x="1963801" y="22631"/>
                </a:lnTo>
                <a:lnTo>
                  <a:pt x="1813229" y="96761"/>
                </a:lnTo>
                <a:lnTo>
                  <a:pt x="1639189" y="121754"/>
                </a:lnTo>
                <a:lnTo>
                  <a:pt x="510260" y="121754"/>
                </a:lnTo>
                <a:lnTo>
                  <a:pt x="180581" y="185877"/>
                </a:lnTo>
                <a:lnTo>
                  <a:pt x="0" y="330695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0260" y="130270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30">
                <a:moveTo>
                  <a:pt x="0" y="0"/>
                </a:moveTo>
                <a:lnTo>
                  <a:pt x="1128928" y="0"/>
                </a:lnTo>
              </a:path>
            </a:pathLst>
          </a:custGeom>
          <a:ln w="17030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38163"/>
            <a:ext cx="1022985" cy="2446655"/>
          </a:xfrm>
          <a:custGeom>
            <a:avLst/>
            <a:gdLst/>
            <a:ahLst/>
            <a:cxnLst/>
            <a:rect l="l" t="t" r="r" b="b"/>
            <a:pathLst>
              <a:path w="1022985" h="2446655">
                <a:moveTo>
                  <a:pt x="965352" y="2446312"/>
                </a:moveTo>
                <a:lnTo>
                  <a:pt x="84137" y="2356662"/>
                </a:lnTo>
                <a:lnTo>
                  <a:pt x="0" y="2315248"/>
                </a:lnTo>
                <a:lnTo>
                  <a:pt x="0" y="137820"/>
                </a:lnTo>
                <a:lnTo>
                  <a:pt x="56019" y="88887"/>
                </a:lnTo>
                <a:lnTo>
                  <a:pt x="409079" y="14262"/>
                </a:lnTo>
                <a:lnTo>
                  <a:pt x="1022451" y="0"/>
                </a:lnTo>
                <a:lnTo>
                  <a:pt x="426173" y="123151"/>
                </a:lnTo>
                <a:lnTo>
                  <a:pt x="150177" y="312292"/>
                </a:lnTo>
                <a:lnTo>
                  <a:pt x="124942" y="700722"/>
                </a:lnTo>
                <a:lnTo>
                  <a:pt x="280962" y="1421714"/>
                </a:lnTo>
                <a:lnTo>
                  <a:pt x="321691" y="1749933"/>
                </a:lnTo>
                <a:lnTo>
                  <a:pt x="406552" y="1966061"/>
                </a:lnTo>
                <a:lnTo>
                  <a:pt x="599719" y="2166175"/>
                </a:lnTo>
                <a:lnTo>
                  <a:pt x="965352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4214" y="10011055"/>
            <a:ext cx="5481320" cy="282575"/>
          </a:xfrm>
          <a:custGeom>
            <a:avLst/>
            <a:gdLst/>
            <a:ahLst/>
            <a:cxnLst/>
            <a:rect l="l" t="t" r="r" b="b"/>
            <a:pathLst>
              <a:path w="5481320" h="282575">
                <a:moveTo>
                  <a:pt x="5481015" y="282307"/>
                </a:moveTo>
                <a:lnTo>
                  <a:pt x="0" y="282307"/>
                </a:lnTo>
                <a:lnTo>
                  <a:pt x="0" y="0"/>
                </a:lnTo>
                <a:lnTo>
                  <a:pt x="5481015" y="0"/>
                </a:lnTo>
                <a:lnTo>
                  <a:pt x="5481015" y="282307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0011054"/>
            <a:ext cx="493395" cy="282575"/>
          </a:xfrm>
          <a:custGeom>
            <a:avLst/>
            <a:gdLst/>
            <a:ahLst/>
            <a:cxnLst/>
            <a:rect l="l" t="t" r="r" b="b"/>
            <a:pathLst>
              <a:path w="493395" h="282575">
                <a:moveTo>
                  <a:pt x="0" y="0"/>
                </a:moveTo>
                <a:lnTo>
                  <a:pt x="493052" y="0"/>
                </a:lnTo>
                <a:lnTo>
                  <a:pt x="493052" y="282308"/>
                </a:lnTo>
                <a:lnTo>
                  <a:pt x="0" y="282308"/>
                </a:lnTo>
                <a:lnTo>
                  <a:pt x="0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6880" y="2692463"/>
            <a:ext cx="1202055" cy="1202055"/>
          </a:xfrm>
          <a:custGeom>
            <a:avLst/>
            <a:gdLst/>
            <a:ahLst/>
            <a:cxnLst/>
            <a:rect l="l" t="t" r="r" b="b"/>
            <a:pathLst>
              <a:path w="1202055" h="1202054">
                <a:moveTo>
                  <a:pt x="601014" y="1201991"/>
                </a:moveTo>
                <a:lnTo>
                  <a:pt x="554050" y="1200188"/>
                </a:lnTo>
                <a:lnTo>
                  <a:pt x="508063" y="1194841"/>
                </a:lnTo>
                <a:lnTo>
                  <a:pt x="463207" y="1186116"/>
                </a:lnTo>
                <a:lnTo>
                  <a:pt x="419608" y="1174127"/>
                </a:lnTo>
                <a:lnTo>
                  <a:pt x="377393" y="1159014"/>
                </a:lnTo>
                <a:lnTo>
                  <a:pt x="336702" y="1140904"/>
                </a:lnTo>
                <a:lnTo>
                  <a:pt x="297675" y="1119936"/>
                </a:lnTo>
                <a:lnTo>
                  <a:pt x="260426" y="1096251"/>
                </a:lnTo>
                <a:lnTo>
                  <a:pt x="225107" y="1069962"/>
                </a:lnTo>
                <a:lnTo>
                  <a:pt x="191846" y="1041222"/>
                </a:lnTo>
                <a:lnTo>
                  <a:pt x="160782" y="1010145"/>
                </a:lnTo>
                <a:lnTo>
                  <a:pt x="132041" y="976884"/>
                </a:lnTo>
                <a:lnTo>
                  <a:pt x="105752" y="941577"/>
                </a:lnTo>
                <a:lnTo>
                  <a:pt x="82054" y="904328"/>
                </a:lnTo>
                <a:lnTo>
                  <a:pt x="61087" y="865301"/>
                </a:lnTo>
                <a:lnTo>
                  <a:pt x="42976" y="824611"/>
                </a:lnTo>
                <a:lnTo>
                  <a:pt x="27863" y="782396"/>
                </a:lnTo>
                <a:lnTo>
                  <a:pt x="15875" y="738797"/>
                </a:lnTo>
                <a:lnTo>
                  <a:pt x="7137" y="693940"/>
                </a:lnTo>
                <a:lnTo>
                  <a:pt x="1803" y="647966"/>
                </a:lnTo>
                <a:lnTo>
                  <a:pt x="0" y="601002"/>
                </a:lnTo>
                <a:lnTo>
                  <a:pt x="1803" y="554037"/>
                </a:lnTo>
                <a:lnTo>
                  <a:pt x="7137" y="508050"/>
                </a:lnTo>
                <a:lnTo>
                  <a:pt x="15875" y="463194"/>
                </a:lnTo>
                <a:lnTo>
                  <a:pt x="27863" y="419595"/>
                </a:lnTo>
                <a:lnTo>
                  <a:pt x="42976" y="377380"/>
                </a:lnTo>
                <a:lnTo>
                  <a:pt x="61087" y="336689"/>
                </a:lnTo>
                <a:lnTo>
                  <a:pt x="82054" y="297662"/>
                </a:lnTo>
                <a:lnTo>
                  <a:pt x="105752" y="260426"/>
                </a:lnTo>
                <a:lnTo>
                  <a:pt x="132041" y="225107"/>
                </a:lnTo>
                <a:lnTo>
                  <a:pt x="160782" y="191846"/>
                </a:lnTo>
                <a:lnTo>
                  <a:pt x="191846" y="160769"/>
                </a:lnTo>
                <a:lnTo>
                  <a:pt x="225107" y="132029"/>
                </a:lnTo>
                <a:lnTo>
                  <a:pt x="260426" y="105740"/>
                </a:lnTo>
                <a:lnTo>
                  <a:pt x="297675" y="82054"/>
                </a:lnTo>
                <a:lnTo>
                  <a:pt x="336702" y="61087"/>
                </a:lnTo>
                <a:lnTo>
                  <a:pt x="377393" y="42976"/>
                </a:lnTo>
                <a:lnTo>
                  <a:pt x="419608" y="27863"/>
                </a:lnTo>
                <a:lnTo>
                  <a:pt x="463207" y="15875"/>
                </a:lnTo>
                <a:lnTo>
                  <a:pt x="508063" y="7137"/>
                </a:lnTo>
                <a:lnTo>
                  <a:pt x="554050" y="1803"/>
                </a:lnTo>
                <a:lnTo>
                  <a:pt x="601014" y="0"/>
                </a:lnTo>
                <a:lnTo>
                  <a:pt x="647979" y="1803"/>
                </a:lnTo>
                <a:lnTo>
                  <a:pt x="693953" y="7137"/>
                </a:lnTo>
                <a:lnTo>
                  <a:pt x="738809" y="15875"/>
                </a:lnTo>
                <a:lnTo>
                  <a:pt x="782408" y="27863"/>
                </a:lnTo>
                <a:lnTo>
                  <a:pt x="824623" y="42976"/>
                </a:lnTo>
                <a:lnTo>
                  <a:pt x="865314" y="61087"/>
                </a:lnTo>
                <a:lnTo>
                  <a:pt x="904341" y="82054"/>
                </a:lnTo>
                <a:lnTo>
                  <a:pt x="941590" y="105740"/>
                </a:lnTo>
                <a:lnTo>
                  <a:pt x="976896" y="132029"/>
                </a:lnTo>
                <a:lnTo>
                  <a:pt x="1010158" y="160769"/>
                </a:lnTo>
                <a:lnTo>
                  <a:pt x="1041234" y="191846"/>
                </a:lnTo>
                <a:lnTo>
                  <a:pt x="1069974" y="225107"/>
                </a:lnTo>
                <a:lnTo>
                  <a:pt x="1096251" y="260426"/>
                </a:lnTo>
                <a:lnTo>
                  <a:pt x="1119949" y="297662"/>
                </a:lnTo>
                <a:lnTo>
                  <a:pt x="1140917" y="336689"/>
                </a:lnTo>
                <a:lnTo>
                  <a:pt x="1159027" y="377380"/>
                </a:lnTo>
                <a:lnTo>
                  <a:pt x="1174140" y="419595"/>
                </a:lnTo>
                <a:lnTo>
                  <a:pt x="1186129" y="463194"/>
                </a:lnTo>
                <a:lnTo>
                  <a:pt x="1194854" y="508050"/>
                </a:lnTo>
                <a:lnTo>
                  <a:pt x="1200200" y="554037"/>
                </a:lnTo>
                <a:lnTo>
                  <a:pt x="1202004" y="601002"/>
                </a:lnTo>
                <a:lnTo>
                  <a:pt x="1200200" y="647966"/>
                </a:lnTo>
                <a:lnTo>
                  <a:pt x="1194854" y="693940"/>
                </a:lnTo>
                <a:lnTo>
                  <a:pt x="1186129" y="738797"/>
                </a:lnTo>
                <a:lnTo>
                  <a:pt x="1174140" y="782396"/>
                </a:lnTo>
                <a:lnTo>
                  <a:pt x="1159027" y="824611"/>
                </a:lnTo>
                <a:lnTo>
                  <a:pt x="1140917" y="865301"/>
                </a:lnTo>
                <a:lnTo>
                  <a:pt x="1119949" y="904328"/>
                </a:lnTo>
                <a:lnTo>
                  <a:pt x="1096251" y="941577"/>
                </a:lnTo>
                <a:lnTo>
                  <a:pt x="1069974" y="976884"/>
                </a:lnTo>
                <a:lnTo>
                  <a:pt x="1041234" y="1010145"/>
                </a:lnTo>
                <a:lnTo>
                  <a:pt x="1010158" y="1041222"/>
                </a:lnTo>
                <a:lnTo>
                  <a:pt x="976896" y="1069962"/>
                </a:lnTo>
                <a:lnTo>
                  <a:pt x="941590" y="1096251"/>
                </a:lnTo>
                <a:lnTo>
                  <a:pt x="904341" y="1119936"/>
                </a:lnTo>
                <a:lnTo>
                  <a:pt x="865314" y="1140904"/>
                </a:lnTo>
                <a:lnTo>
                  <a:pt x="824623" y="1159014"/>
                </a:lnTo>
                <a:lnTo>
                  <a:pt x="782408" y="1174127"/>
                </a:lnTo>
                <a:lnTo>
                  <a:pt x="738809" y="1186116"/>
                </a:lnTo>
                <a:lnTo>
                  <a:pt x="693953" y="1194841"/>
                </a:lnTo>
                <a:lnTo>
                  <a:pt x="647979" y="1200188"/>
                </a:lnTo>
                <a:lnTo>
                  <a:pt x="601014" y="1201991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76806" y="2903194"/>
            <a:ext cx="667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4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9062" y="4910531"/>
            <a:ext cx="5179060" cy="358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7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Ecological </a:t>
            </a:r>
            <a:r>
              <a:rPr sz="2650" spc="13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265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65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scenarios</a:t>
            </a:r>
            <a:endParaRPr sz="2650">
              <a:latin typeface="Arial" panose="020B0604020202020204"/>
              <a:cs typeface="Arial" panose="020B0604020202020204"/>
            </a:endParaRPr>
          </a:p>
          <a:p>
            <a:pPr marL="327660" indent="-260350">
              <a:lnSpc>
                <a:spcPct val="100000"/>
              </a:lnSpc>
              <a:spcBef>
                <a:spcPts val="2185"/>
              </a:spcBef>
              <a:buAutoNum type="arabicPeriod"/>
              <a:tabLst>
                <a:tab pos="327660" algn="l"/>
              </a:tabLst>
            </a:pPr>
            <a:r>
              <a:rPr sz="1400" spc="-5" dirty="0">
                <a:latin typeface="Arial" panose="020B0604020202020204"/>
                <a:cs typeface="Arial" panose="020B0604020202020204"/>
              </a:rPr>
              <a:t>Merchant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90" dirty="0">
                <a:latin typeface="Arial" panose="020B0604020202020204"/>
                <a:cs typeface="Arial" panose="020B0604020202020204"/>
              </a:rPr>
              <a:t>APP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49250" indent="-28194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48615" algn="l"/>
                <a:tab pos="349250" algn="l"/>
              </a:tabLst>
            </a:pPr>
            <a:r>
              <a:rPr sz="1400" spc="-5" dirty="0">
                <a:latin typeface="Arial" panose="020B0604020202020204"/>
                <a:cs typeface="Arial" panose="020B0604020202020204"/>
              </a:rPr>
              <a:t>Conﬁrm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personal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data</a:t>
            </a:r>
            <a:r>
              <a:rPr sz="14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rights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49250" indent="-28194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48615" algn="l"/>
                <a:tab pos="349250" algn="l"/>
              </a:tabLst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Decentralized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Mobile</a:t>
            </a:r>
            <a:r>
              <a:rPr sz="1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Social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49250" indent="-28194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48615" algn="l"/>
                <a:tab pos="349250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Medical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and 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health</a:t>
            </a:r>
            <a:r>
              <a:rPr sz="14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ﬁeld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49250" indent="-28194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48615" algn="l"/>
                <a:tab pos="349250" algn="l"/>
              </a:tabLst>
            </a:pPr>
            <a:r>
              <a:rPr sz="1400" spc="-15" dirty="0">
                <a:latin typeface="Arial" panose="020B0604020202020204"/>
                <a:cs typeface="Arial" panose="020B0604020202020204"/>
              </a:rPr>
              <a:t>Points</a:t>
            </a:r>
            <a:r>
              <a:rPr sz="1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Mall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49250" indent="-281940">
              <a:lnSpc>
                <a:spcPct val="100000"/>
              </a:lnSpc>
              <a:spcBef>
                <a:spcPts val="1320"/>
              </a:spcBef>
              <a:buSzPct val="127000"/>
              <a:buFont typeface="Arial" panose="020B0604020202020204"/>
              <a:buAutoNum type="arabicPeriod"/>
              <a:tabLst>
                <a:tab pos="348615" algn="l"/>
                <a:tab pos="349250" algn="l"/>
                <a:tab pos="594995" algn="l"/>
                <a:tab pos="835660" algn="l"/>
                <a:tab pos="1082675" algn="l"/>
              </a:tabLst>
            </a:pPr>
            <a:r>
              <a:rPr sz="1100" b="1" spc="-5" dirty="0">
                <a:latin typeface="Microsoft YaHei UI" panose="020B0503020204020204" charset="-122"/>
                <a:cs typeface="Microsoft YaHei UI" panose="020B0503020204020204" charset="-122"/>
              </a:rPr>
              <a:t>C	</a:t>
            </a:r>
            <a:r>
              <a:rPr sz="1100" b="1" spc="-60" dirty="0">
                <a:latin typeface="Microsoft YaHei UI" panose="020B0503020204020204" charset="-122"/>
                <a:cs typeface="Microsoft YaHei UI" panose="020B0503020204020204" charset="-122"/>
              </a:rPr>
              <a:t>B	</a:t>
            </a:r>
            <a:r>
              <a:rPr sz="1100" b="1" spc="-40" dirty="0">
                <a:latin typeface="Microsoft YaHei UI" panose="020B0503020204020204" charset="-122"/>
                <a:cs typeface="Microsoft YaHei UI" panose="020B0503020204020204" charset="-122"/>
              </a:rPr>
              <a:t>V	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Enterprise</a:t>
            </a:r>
            <a:r>
              <a:rPr sz="14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Alliance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42265" indent="-27495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42265" algn="l"/>
              </a:tabLst>
            </a:pPr>
            <a:r>
              <a:rPr sz="1400" spc="10" dirty="0">
                <a:latin typeface="Arial" panose="020B0604020202020204"/>
                <a:cs typeface="Arial" panose="020B0604020202020204"/>
              </a:rPr>
              <a:t>Third-party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access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49250" indent="-28194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48615" algn="l"/>
                <a:tab pos="349250" algn="l"/>
              </a:tabLst>
            </a:pPr>
            <a:r>
              <a:rPr sz="1400" spc="-15" dirty="0">
                <a:latin typeface="Arial" panose="020B0604020202020204"/>
                <a:cs typeface="Arial" panose="020B0604020202020204"/>
              </a:rPr>
              <a:t>Full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platform</a:t>
            </a:r>
            <a:r>
              <a:rPr sz="14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layout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96796" y="4251134"/>
            <a:ext cx="1014730" cy="86360"/>
          </a:xfrm>
          <a:custGeom>
            <a:avLst/>
            <a:gdLst/>
            <a:ahLst/>
            <a:cxnLst/>
            <a:rect l="l" t="t" r="r" b="b"/>
            <a:pathLst>
              <a:path w="1014730" h="86360">
                <a:moveTo>
                  <a:pt x="1014323" y="86245"/>
                </a:moveTo>
                <a:lnTo>
                  <a:pt x="0" y="86245"/>
                </a:lnTo>
                <a:lnTo>
                  <a:pt x="0" y="0"/>
                </a:lnTo>
                <a:lnTo>
                  <a:pt x="1014323" y="0"/>
                </a:lnTo>
                <a:lnTo>
                  <a:pt x="1014323" y="86245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33929" y="9983975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5091" y="10058753"/>
            <a:ext cx="2482215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Ecological </a:t>
            </a:r>
            <a:r>
              <a:rPr sz="1200" spc="1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1200" spc="-19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scenarios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7306" y="1495018"/>
            <a:ext cx="6114415" cy="0"/>
          </a:xfrm>
          <a:custGeom>
            <a:avLst/>
            <a:gdLst/>
            <a:ahLst/>
            <a:cxnLst/>
            <a:rect l="l" t="t" r="r" b="b"/>
            <a:pathLst>
              <a:path w="6114415">
                <a:moveTo>
                  <a:pt x="0" y="0"/>
                </a:moveTo>
                <a:lnTo>
                  <a:pt x="6114173" y="0"/>
                </a:lnTo>
              </a:path>
            </a:pathLst>
          </a:custGeom>
          <a:ln w="7620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7306" y="1496034"/>
            <a:ext cx="5581650" cy="0"/>
          </a:xfrm>
          <a:custGeom>
            <a:avLst/>
            <a:gdLst/>
            <a:ahLst/>
            <a:cxnLst/>
            <a:rect l="l" t="t" r="r" b="b"/>
            <a:pathLst>
              <a:path w="5581650">
                <a:moveTo>
                  <a:pt x="0" y="0"/>
                </a:moveTo>
                <a:lnTo>
                  <a:pt x="5581624" y="0"/>
                </a:lnTo>
              </a:path>
            </a:pathLst>
          </a:custGeom>
          <a:ln w="50393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0006" y="676966"/>
            <a:ext cx="562673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70" dirty="0"/>
              <a:t>Ecological </a:t>
            </a:r>
            <a:r>
              <a:rPr sz="2900" spc="135" dirty="0"/>
              <a:t>application</a:t>
            </a:r>
            <a:r>
              <a:rPr sz="2900" spc="-15" dirty="0"/>
              <a:t> </a:t>
            </a:r>
            <a:r>
              <a:rPr sz="2900" spc="60" dirty="0">
                <a:solidFill>
                  <a:srgbClr val="18C9F8"/>
                </a:solidFill>
              </a:rPr>
              <a:t>scenarios</a:t>
            </a:r>
            <a:endParaRPr sz="2900"/>
          </a:p>
        </p:txBody>
      </p:sp>
      <p:sp>
        <p:nvSpPr>
          <p:cNvPr id="10" name="object 10"/>
          <p:cNvSpPr txBox="1"/>
          <p:nvPr/>
        </p:nvSpPr>
        <p:spPr>
          <a:xfrm>
            <a:off x="833929" y="9983975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5091" y="10058753"/>
            <a:ext cx="2482215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Ecological </a:t>
            </a:r>
            <a:r>
              <a:rPr sz="1200" spc="1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1200" spc="-19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scenarios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593" y="1833690"/>
            <a:ext cx="6080760" cy="742823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600" spc="-3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’s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side-chain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equity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variety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15570">
              <a:lnSpc>
                <a:spcPct val="156000"/>
              </a:lnSpc>
            </a:pP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cross-chain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ecological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choices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considerations.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inclusive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contact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facility,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committed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establishment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cross-chain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ecology,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whether it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transient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cross-chain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600" spc="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in-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89535">
              <a:lnSpc>
                <a:spcPct val="156000"/>
              </a:lnSpc>
            </a:pP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ter-chain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communication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protocols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focus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1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2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future.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1600" spc="-1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large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number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excellent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protocols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</a:pP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choose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market.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1600" spc="-1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important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bridge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protocol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protocol,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communication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between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chains,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agreement.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 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far,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Turing's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modular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ﬁnancial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realized by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communication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1600" spc="-2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them.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600" spc="-3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6.1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Merchant</a:t>
            </a:r>
            <a:r>
              <a:rPr sz="1600" spc="-3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APP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3655">
              <a:lnSpc>
                <a:spcPct val="156000"/>
              </a:lnSpc>
              <a:spcBef>
                <a:spcPts val="535"/>
              </a:spcBef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traditional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third-party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payment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system,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payment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termi-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nal|merchant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terminal|channel terminal|settlement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terminal|account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terminal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linear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structure,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interaction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feed-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back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between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20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levels.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overall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-1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C</a:t>
            </a:r>
            <a:r>
              <a:rPr sz="1300" b="1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300" b="1" spc="-8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B</a:t>
            </a:r>
            <a:r>
              <a:rPr sz="1300" b="1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300" b="1" spc="-5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V</a:t>
            </a:r>
            <a:r>
              <a:rPr sz="1300" b="1" spc="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chain,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payment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5723" y="814590"/>
            <a:ext cx="6113145" cy="8513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" algn="just">
              <a:lnSpc>
                <a:spcPct val="156000"/>
              </a:lnSpc>
              <a:spcBef>
                <a:spcPts val="100"/>
              </a:spcBef>
            </a:pP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terminal|merchant terminal|channel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terminal|settlementterminal|ac-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count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terminal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co-builders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ecosystem,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they  are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ecological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roles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certain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payment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scenario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500" spc="3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chain.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Payment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behavior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400" b="1" spc="-1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C </a:t>
            </a:r>
            <a:r>
              <a:rPr sz="1400" b="1" spc="-8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B </a:t>
            </a:r>
            <a:r>
              <a:rPr sz="1400" b="1" spc="-6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V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result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participation of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ﬁve.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730885">
              <a:lnSpc>
                <a:spcPct val="156000"/>
              </a:lnSpc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 B V 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’s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merchant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APPsystem,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payment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logic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diﬀerent</a:t>
            </a:r>
            <a:r>
              <a:rPr sz="1600" spc="-1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elds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5240">
              <a:lnSpc>
                <a:spcPct val="156000"/>
              </a:lnSpc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carry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out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various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circulation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links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online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oﬄine,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on-chain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oﬀ-chain,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cross-chain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chain. 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payment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interfaces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dynamic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payment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codes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online.  </a:t>
            </a:r>
            <a:r>
              <a:rPr sz="1600" spc="-1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ATM</a:t>
            </a:r>
            <a:r>
              <a:rPr sz="1600" spc="-2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machines/payment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cards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laid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down,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users’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person-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credit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cards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bound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000" b="1" spc="-1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C </a:t>
            </a:r>
            <a:r>
              <a:rPr sz="1000" b="1" spc="-6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B </a:t>
            </a:r>
            <a:r>
              <a:rPr sz="1000" b="1" spc="-4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V 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’s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on-chain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payment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tools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facilitate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smooth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safe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payments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various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scenarios.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600" spc="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6.3 </a:t>
            </a:r>
            <a:r>
              <a:rPr sz="1600" spc="4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Decentralized </a:t>
            </a:r>
            <a:r>
              <a:rPr sz="1600" spc="5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Mobile</a:t>
            </a:r>
            <a:r>
              <a:rPr sz="1600" spc="-2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Social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  <a:spcBef>
                <a:spcPts val="1060"/>
              </a:spcBef>
            </a:pP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Social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strong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attraction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rigid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demand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most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users.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1600" spc="-1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prompted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social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become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most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basic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important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applications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era.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Global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social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accounted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73.9%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2019,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huge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group.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far,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still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 that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covers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large-scale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mainstream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population, and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social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networking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undoubtedly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good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direction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929" y="9983975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5091" y="10058753"/>
            <a:ext cx="2482215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Ecological </a:t>
            </a:r>
            <a:r>
              <a:rPr sz="1200" spc="1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1200" spc="-19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scenarios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3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86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86" y="0"/>
                </a:lnTo>
                <a:lnTo>
                  <a:pt x="497586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5723" y="813041"/>
            <a:ext cx="6085205" cy="842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45">
              <a:lnSpc>
                <a:spcPct val="156000"/>
              </a:lnSpc>
              <a:spcBef>
                <a:spcPts val="100"/>
              </a:spcBef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quickly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mainstream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population.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present,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Internet-based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social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pain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points,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such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fraud,  insuﬃcient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security,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proliferation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low-quality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content,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content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exporters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getting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due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income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rights.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48895">
              <a:lnSpc>
                <a:spcPct val="156000"/>
              </a:lnSpc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social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500" spc="3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better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solve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some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pain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points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existing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Internet-based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social networks.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storage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chain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asymmetric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encryption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ensure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authenticity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security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credible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allows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peace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mind,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reducing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asymmetry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social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interaction.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Decen-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tralized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social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platforms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keep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away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forced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distri-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platforms,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return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content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review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rights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users,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improve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content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quality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addition,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introduction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economy can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better stimulate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output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high-quality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content.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6000"/>
              </a:lnSpc>
            </a:pPr>
            <a:r>
              <a:rPr sz="1600" spc="-3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-based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social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provide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convenient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accurate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social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massive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amounts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chain.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We</a:t>
            </a:r>
            <a:r>
              <a:rPr sz="1600" spc="-1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believe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massive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300" spc="3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well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enable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social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help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rapid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implementation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social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929" y="9983975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5091" y="10058753"/>
            <a:ext cx="2482215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Ecological </a:t>
            </a:r>
            <a:r>
              <a:rPr sz="1200" spc="1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1200" spc="-19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scenarios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5088" y="800392"/>
            <a:ext cx="6091555" cy="860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359410" algn="l"/>
                <a:tab pos="360045" algn="l"/>
              </a:tabLst>
            </a:pPr>
            <a:r>
              <a:rPr sz="1600" spc="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Me </a:t>
            </a:r>
            <a:r>
              <a:rPr sz="1600" spc="4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dical </a:t>
            </a:r>
            <a:r>
              <a:rPr sz="1600" spc="6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6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health</a:t>
            </a:r>
            <a:r>
              <a:rPr sz="1600" spc="-254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7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ﬁeld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1000"/>
              </a:lnSpc>
              <a:spcBef>
                <a:spcPts val="440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medical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important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related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people's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livelihood,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scale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huge.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2020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epidemic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made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people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understand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importance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medical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health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industry,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huge room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develop-  ment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medical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industry.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characteristics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conﬁrmation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traceability,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future,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people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trace 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every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between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drug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manufacturers,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wholesalers,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phar-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maceutical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companies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patients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600" spc="-2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Veriﬁcation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protec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93040">
              <a:lnSpc>
                <a:spcPts val="3060"/>
              </a:lnSpc>
              <a:spcBef>
                <a:spcPts val="125"/>
              </a:spcBef>
            </a:pP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-tion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important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tracking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counterfeit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drugs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issues.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Drug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360045" indent="-347345">
              <a:lnSpc>
                <a:spcPct val="100000"/>
              </a:lnSpc>
              <a:buAutoNum type="arabicPeriod" startAt="5"/>
              <a:tabLst>
                <a:tab pos="359410" algn="l"/>
                <a:tab pos="360045" algn="l"/>
              </a:tabLst>
            </a:pPr>
            <a:r>
              <a:rPr sz="1600" spc="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Points</a:t>
            </a:r>
            <a:r>
              <a:rPr sz="1600" spc="-1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Mall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3970">
              <a:lnSpc>
                <a:spcPct val="151000"/>
              </a:lnSpc>
              <a:spcBef>
                <a:spcPts val="275"/>
              </a:spcBef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addition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above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areas,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tens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thousands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-1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C</a:t>
            </a:r>
            <a:r>
              <a:rPr sz="1300" b="1" spc="-20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300" b="1" spc="-8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B</a:t>
            </a:r>
            <a:r>
              <a:rPr sz="1300" b="1" spc="-20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300" b="1" spc="-5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V</a:t>
            </a:r>
            <a:r>
              <a:rPr sz="1300" b="1" spc="-20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ecosystem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future,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serving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needs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consumers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around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world.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Among them, the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Points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Mall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 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ﬁrst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launch.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Points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Mall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connect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mainstream  apps 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open up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points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redemption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channel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between </a:t>
            </a:r>
            <a:r>
              <a:rPr sz="1400" spc="4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these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apps,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including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Tmall, 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JD,Taobao,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Didi,Mei-  tuan,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Ctrip,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iQiyi,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etc.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While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enjoy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all-round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services,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1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maximized.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60045" indent="-347345">
              <a:lnSpc>
                <a:spcPct val="100000"/>
              </a:lnSpc>
              <a:buFont typeface="Arial" panose="020B0604020202020204"/>
              <a:buAutoNum type="arabicPeriod" startAt="6"/>
              <a:tabLst>
                <a:tab pos="359410" algn="l"/>
                <a:tab pos="360045" algn="l"/>
              </a:tabLst>
            </a:pPr>
            <a:r>
              <a:rPr sz="1600" spc="-5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spc="-275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600" spc="-270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600" spc="-270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Enterprise</a:t>
            </a:r>
            <a:r>
              <a:rPr sz="1600" spc="8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Alliance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alliance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aims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carry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technical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929" y="9983975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5091" y="10058753"/>
            <a:ext cx="2482215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Ecological </a:t>
            </a:r>
            <a:r>
              <a:rPr sz="1200" spc="1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1200" spc="-19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scenarios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5711" y="813041"/>
            <a:ext cx="6094730" cy="864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225">
              <a:lnSpc>
                <a:spcPct val="156000"/>
              </a:lnSpc>
              <a:spcBef>
                <a:spcPts val="100"/>
              </a:spcBef>
            </a:pP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industrial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cooperation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among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over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world,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private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government cooperation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platforms,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cooperation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platforms,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economic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develop-  ment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industrial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parks.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Committed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improving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competitiveness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global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consumer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industries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enterprises,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actively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responding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United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Nations,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Bank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institutions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jointly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promote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economic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 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post-epidemic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era,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sisting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solving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global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regional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environmental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problems.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6000"/>
              </a:lnSpc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alliance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experts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various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ﬁelds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around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oﬃces,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R&amp;D</a:t>
            </a:r>
            <a:r>
              <a:rPr sz="1600" spc="-1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promotion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agencies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United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States,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Germany, 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Russia,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Britain,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Spain,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Israel,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Romania,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Hong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Kong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coun-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tries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regions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integrate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industrial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advan-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tages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related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promote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worldwide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industrial-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ization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application. </a:t>
            </a:r>
            <a:r>
              <a:rPr sz="15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Alliance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committed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gathering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elites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jointly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promoting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global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economic</a:t>
            </a:r>
            <a:r>
              <a:rPr sz="1600" spc="-1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undertakings.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6.6</a:t>
            </a:r>
            <a:r>
              <a:rPr sz="1600" spc="5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spc="-270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600" spc="-270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600" spc="-270" dirty="0">
                <a:solidFill>
                  <a:srgbClr val="1F2E4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Enterprise</a:t>
            </a:r>
            <a:r>
              <a:rPr sz="1600" spc="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Alliance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250190">
              <a:lnSpc>
                <a:spcPct val="151000"/>
              </a:lnSpc>
              <a:spcBef>
                <a:spcPts val="935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alliance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aims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carry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technical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industrial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cooperation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among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over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world,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private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government cooperation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platforms,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cooperation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platforms,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economic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929" y="9983975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5091" y="10058753"/>
            <a:ext cx="2482215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Ecological </a:t>
            </a:r>
            <a:r>
              <a:rPr sz="1200" spc="1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1200" spc="-19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scenarios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5736" y="820801"/>
            <a:ext cx="6094730" cy="908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35">
              <a:lnSpc>
                <a:spcPct val="151000"/>
              </a:lnSpc>
              <a:spcBef>
                <a:spcPts val="100"/>
              </a:spcBef>
            </a:pP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industrial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parks.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Committed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improving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competi-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tiveness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global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consumer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industries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enterprises,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actively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re-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sponding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United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Nations,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Bank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institutions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jointly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promote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economic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 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post-epidemic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era,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assisting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solving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global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regional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environmental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prob-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lems.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1000"/>
              </a:lnSpc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alliance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experts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various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ﬁelds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around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oﬃces,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R&amp;D</a:t>
            </a:r>
            <a:r>
              <a:rPr sz="1600" spc="-1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promotion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agencies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United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States,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Germany, 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Russia,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Britain,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Spain,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Israel,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Romania,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Hong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Kong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coun-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tries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regions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integrate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industrial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advan-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tages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related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promote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worldwide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industrial-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ization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application. </a:t>
            </a:r>
            <a:r>
              <a:rPr sz="15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 B V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Alliance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committed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gathering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elites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jointly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promoting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global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economic</a:t>
            </a:r>
            <a:r>
              <a:rPr sz="1600" spc="-1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undertakings.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60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6.7 </a:t>
            </a:r>
            <a:r>
              <a:rPr sz="1600" spc="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Special </a:t>
            </a:r>
            <a:r>
              <a:rPr sz="1600" spc="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customized </a:t>
            </a:r>
            <a:r>
              <a:rPr sz="1600" spc="5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rights</a:t>
            </a:r>
            <a:r>
              <a:rPr sz="1600" spc="-5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8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mining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32740">
              <a:lnSpc>
                <a:spcPct val="156000"/>
              </a:lnSpc>
              <a:spcBef>
                <a:spcPts val="800"/>
              </a:spcBef>
            </a:pP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publish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rights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interests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mining 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C</a:t>
            </a:r>
            <a:r>
              <a:rPr sz="1400" b="1" spc="-1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b="1" spc="-8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B</a:t>
            </a:r>
            <a:r>
              <a:rPr sz="1400" b="1" spc="-1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b="1" spc="-6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V</a:t>
            </a:r>
            <a:r>
              <a:rPr sz="1400" b="1" spc="-1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600" spc="-2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1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uploading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chain,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85420">
              <a:lnSpc>
                <a:spcPct val="156000"/>
              </a:lnSpc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turned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side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400" b="1" spc="-1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C </a:t>
            </a:r>
            <a:r>
              <a:rPr sz="1400" b="1" spc="-8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B </a:t>
            </a:r>
            <a:r>
              <a:rPr sz="1400" b="1" spc="-6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V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chain.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enter-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21920" algn="just">
              <a:lnSpc>
                <a:spcPct val="156000"/>
              </a:lnSpc>
            </a:pP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prise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uploaded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created.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equity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exclusive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enterprise,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eliminating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intermediaries,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handling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fees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costs,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saving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costs,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929" y="9983975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5091" y="10058753"/>
            <a:ext cx="2482215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Ecological </a:t>
            </a:r>
            <a:r>
              <a:rPr sz="1200" spc="1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1200" spc="-19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scenarios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5698" y="896569"/>
            <a:ext cx="6106160" cy="881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85">
              <a:lnSpc>
                <a:spcPct val="156000"/>
              </a:lnSpc>
              <a:spcBef>
                <a:spcPts val="100"/>
              </a:spcBef>
            </a:pP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improving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eﬃciency.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under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equity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model,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diversify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advantages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char-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acteristics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enterprise,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even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give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Small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medium-sized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opportunity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overtaking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curve.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26035">
              <a:lnSpc>
                <a:spcPct val="156000"/>
              </a:lnSpc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equity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mining model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allows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companies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retain 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groups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targeted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companies.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1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providing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users,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com-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panies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obtain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beneﬁts,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obtain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beneﬁts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providing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consumption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com- 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pany,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allowing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companies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achieve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win-win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situation. 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situation allows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audience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enterprise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become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durable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viable.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6.8 </a:t>
            </a:r>
            <a:r>
              <a:rPr sz="1600" spc="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Full </a:t>
            </a:r>
            <a:r>
              <a:rPr sz="1600" spc="8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platform</a:t>
            </a:r>
            <a:r>
              <a:rPr sz="1600" spc="2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layout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226695">
              <a:lnSpc>
                <a:spcPct val="156000"/>
              </a:lnSpc>
              <a:spcBef>
                <a:spcPts val="815"/>
              </a:spcBef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addition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above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areas,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tens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thousands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300" spc="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300" spc="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30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ecosystem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future,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19405">
              <a:lnSpc>
                <a:spcPct val="156000"/>
              </a:lnSpc>
            </a:pP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needs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ofconsumers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around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world.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Among them,  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DAPPplatform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willbe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launched</a:t>
            </a:r>
            <a:r>
              <a:rPr sz="1600" spc="1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ﬁrst.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DAPPplatform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dock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600" spc="1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mainstream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</a:pP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apps 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market. </a:t>
            </a:r>
            <a:r>
              <a:rPr sz="1300" b="1" spc="-1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C </a:t>
            </a:r>
            <a:r>
              <a:rPr sz="1300" b="1" spc="-8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B </a:t>
            </a:r>
            <a:r>
              <a:rPr sz="1300" b="1" spc="-5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V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clients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such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Web,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desktop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mobile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apps. 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manage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both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mobile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phones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computers,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greatly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facilitates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customers.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929" y="9887150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5091" y="10058753"/>
            <a:ext cx="2482215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Ecological </a:t>
            </a:r>
            <a:r>
              <a:rPr sz="1200" spc="1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1200" spc="-19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scenarios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540000">
            <a:off x="5825804" y="10067989"/>
            <a:ext cx="84018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P6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PREFACE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431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4529" y="807161"/>
            <a:ext cx="6208395" cy="688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3035">
              <a:lnSpc>
                <a:spcPct val="156000"/>
              </a:lnSpc>
              <a:spcBef>
                <a:spcPts val="100"/>
              </a:spcBef>
            </a:pP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major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vendors.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people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hoped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ﬁnd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reasonable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way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control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freely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control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rights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interests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personal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conﬁrm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rights,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end 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unequal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let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reﬂect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6000"/>
              </a:lnSpc>
            </a:pP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above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problems,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students can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solve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them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perfectly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harmoniously.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industry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ecology,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 eﬃcient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platform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meet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commercial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needs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indispensable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occupies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extremely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important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posi-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tion.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investors,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combination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big data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important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track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applications. </a:t>
            </a:r>
            <a:r>
              <a:rPr sz="1600" spc="4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da-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tabase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solution based on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technolo- 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gy,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distributed,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decentralized,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auditable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char-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acteristics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blockchain,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characteristics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fast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query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beautiful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structure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traditional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databases.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economy.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 of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company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brand-new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solution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leads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new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revolution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1677" y="9978463"/>
            <a:ext cx="52070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600" b="1" spc="-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CBV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1972310" cy="330835"/>
          </a:xfrm>
          <a:custGeom>
            <a:avLst/>
            <a:gdLst/>
            <a:ahLst/>
            <a:cxnLst/>
            <a:rect l="l" t="t" r="r" b="b"/>
            <a:pathLst>
              <a:path w="1972310" h="330835">
                <a:moveTo>
                  <a:pt x="0" y="330695"/>
                </a:moveTo>
                <a:lnTo>
                  <a:pt x="0" y="12"/>
                </a:lnTo>
                <a:lnTo>
                  <a:pt x="1971713" y="12"/>
                </a:lnTo>
                <a:lnTo>
                  <a:pt x="1963801" y="22631"/>
                </a:lnTo>
                <a:lnTo>
                  <a:pt x="1813229" y="96761"/>
                </a:lnTo>
                <a:lnTo>
                  <a:pt x="1639227" y="121754"/>
                </a:lnTo>
                <a:lnTo>
                  <a:pt x="510260" y="121754"/>
                </a:lnTo>
                <a:lnTo>
                  <a:pt x="180594" y="185877"/>
                </a:lnTo>
                <a:lnTo>
                  <a:pt x="0" y="330695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0260" y="130276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30">
                <a:moveTo>
                  <a:pt x="0" y="0"/>
                </a:moveTo>
                <a:lnTo>
                  <a:pt x="1128966" y="0"/>
                </a:lnTo>
              </a:path>
            </a:pathLst>
          </a:custGeom>
          <a:ln w="17043">
            <a:solidFill>
              <a:srgbClr val="18C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38176"/>
            <a:ext cx="1022985" cy="2446655"/>
          </a:xfrm>
          <a:custGeom>
            <a:avLst/>
            <a:gdLst/>
            <a:ahLst/>
            <a:cxnLst/>
            <a:rect l="l" t="t" r="r" b="b"/>
            <a:pathLst>
              <a:path w="1022985" h="2446655">
                <a:moveTo>
                  <a:pt x="965339" y="2446312"/>
                </a:moveTo>
                <a:lnTo>
                  <a:pt x="84137" y="2356662"/>
                </a:lnTo>
                <a:lnTo>
                  <a:pt x="0" y="2315235"/>
                </a:lnTo>
                <a:lnTo>
                  <a:pt x="0" y="137807"/>
                </a:lnTo>
                <a:lnTo>
                  <a:pt x="56019" y="88874"/>
                </a:lnTo>
                <a:lnTo>
                  <a:pt x="409092" y="14249"/>
                </a:lnTo>
                <a:lnTo>
                  <a:pt x="1022451" y="0"/>
                </a:lnTo>
                <a:lnTo>
                  <a:pt x="426186" y="123139"/>
                </a:lnTo>
                <a:lnTo>
                  <a:pt x="150190" y="312293"/>
                </a:lnTo>
                <a:lnTo>
                  <a:pt x="124955" y="700709"/>
                </a:lnTo>
                <a:lnTo>
                  <a:pt x="280962" y="1421701"/>
                </a:lnTo>
                <a:lnTo>
                  <a:pt x="321691" y="1749920"/>
                </a:lnTo>
                <a:lnTo>
                  <a:pt x="406552" y="1966048"/>
                </a:lnTo>
                <a:lnTo>
                  <a:pt x="599719" y="2166162"/>
                </a:lnTo>
                <a:lnTo>
                  <a:pt x="965339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4214" y="10011055"/>
            <a:ext cx="5481320" cy="282575"/>
          </a:xfrm>
          <a:custGeom>
            <a:avLst/>
            <a:gdLst/>
            <a:ahLst/>
            <a:cxnLst/>
            <a:rect l="l" t="t" r="r" b="b"/>
            <a:pathLst>
              <a:path w="5481320" h="282575">
                <a:moveTo>
                  <a:pt x="5481015" y="282307"/>
                </a:moveTo>
                <a:lnTo>
                  <a:pt x="0" y="282307"/>
                </a:lnTo>
                <a:lnTo>
                  <a:pt x="0" y="0"/>
                </a:lnTo>
                <a:lnTo>
                  <a:pt x="5481015" y="0"/>
                </a:lnTo>
                <a:lnTo>
                  <a:pt x="5481015" y="282307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0011054"/>
            <a:ext cx="493395" cy="282575"/>
          </a:xfrm>
          <a:custGeom>
            <a:avLst/>
            <a:gdLst/>
            <a:ahLst/>
            <a:cxnLst/>
            <a:rect l="l" t="t" r="r" b="b"/>
            <a:pathLst>
              <a:path w="493395" h="282575">
                <a:moveTo>
                  <a:pt x="0" y="0"/>
                </a:moveTo>
                <a:lnTo>
                  <a:pt x="493052" y="0"/>
                </a:lnTo>
                <a:lnTo>
                  <a:pt x="493052" y="282308"/>
                </a:lnTo>
                <a:lnTo>
                  <a:pt x="0" y="282308"/>
                </a:lnTo>
                <a:lnTo>
                  <a:pt x="0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6880" y="2692463"/>
            <a:ext cx="1202055" cy="1202055"/>
          </a:xfrm>
          <a:custGeom>
            <a:avLst/>
            <a:gdLst/>
            <a:ahLst/>
            <a:cxnLst/>
            <a:rect l="l" t="t" r="r" b="b"/>
            <a:pathLst>
              <a:path w="1202055" h="1202054">
                <a:moveTo>
                  <a:pt x="601002" y="1202004"/>
                </a:moveTo>
                <a:lnTo>
                  <a:pt x="554037" y="1200188"/>
                </a:lnTo>
                <a:lnTo>
                  <a:pt x="508063" y="1194854"/>
                </a:lnTo>
                <a:lnTo>
                  <a:pt x="463207" y="1186129"/>
                </a:lnTo>
                <a:lnTo>
                  <a:pt x="419608" y="1174140"/>
                </a:lnTo>
                <a:lnTo>
                  <a:pt x="377393" y="1159027"/>
                </a:lnTo>
                <a:lnTo>
                  <a:pt x="336702" y="1140917"/>
                </a:lnTo>
                <a:lnTo>
                  <a:pt x="297675" y="1119949"/>
                </a:lnTo>
                <a:lnTo>
                  <a:pt x="260426" y="1096251"/>
                </a:lnTo>
                <a:lnTo>
                  <a:pt x="225107" y="1069962"/>
                </a:lnTo>
                <a:lnTo>
                  <a:pt x="191846" y="1041222"/>
                </a:lnTo>
                <a:lnTo>
                  <a:pt x="160782" y="1010158"/>
                </a:lnTo>
                <a:lnTo>
                  <a:pt x="132041" y="976896"/>
                </a:lnTo>
                <a:lnTo>
                  <a:pt x="105752" y="941577"/>
                </a:lnTo>
                <a:lnTo>
                  <a:pt x="82054" y="904328"/>
                </a:lnTo>
                <a:lnTo>
                  <a:pt x="61087" y="865301"/>
                </a:lnTo>
                <a:lnTo>
                  <a:pt x="42976" y="824611"/>
                </a:lnTo>
                <a:lnTo>
                  <a:pt x="27863" y="782396"/>
                </a:lnTo>
                <a:lnTo>
                  <a:pt x="15875" y="738797"/>
                </a:lnTo>
                <a:lnTo>
                  <a:pt x="7150" y="693940"/>
                </a:lnTo>
                <a:lnTo>
                  <a:pt x="1816" y="647966"/>
                </a:lnTo>
                <a:lnTo>
                  <a:pt x="0" y="601002"/>
                </a:lnTo>
                <a:lnTo>
                  <a:pt x="1816" y="554037"/>
                </a:lnTo>
                <a:lnTo>
                  <a:pt x="7150" y="508050"/>
                </a:lnTo>
                <a:lnTo>
                  <a:pt x="15875" y="463194"/>
                </a:lnTo>
                <a:lnTo>
                  <a:pt x="27863" y="419595"/>
                </a:lnTo>
                <a:lnTo>
                  <a:pt x="42976" y="377380"/>
                </a:lnTo>
                <a:lnTo>
                  <a:pt x="61087" y="336689"/>
                </a:lnTo>
                <a:lnTo>
                  <a:pt x="82054" y="297662"/>
                </a:lnTo>
                <a:lnTo>
                  <a:pt x="105752" y="260426"/>
                </a:lnTo>
                <a:lnTo>
                  <a:pt x="132041" y="225107"/>
                </a:lnTo>
                <a:lnTo>
                  <a:pt x="160782" y="191846"/>
                </a:lnTo>
                <a:lnTo>
                  <a:pt x="191846" y="160769"/>
                </a:lnTo>
                <a:lnTo>
                  <a:pt x="225107" y="132029"/>
                </a:lnTo>
                <a:lnTo>
                  <a:pt x="260426" y="105740"/>
                </a:lnTo>
                <a:lnTo>
                  <a:pt x="297675" y="82054"/>
                </a:lnTo>
                <a:lnTo>
                  <a:pt x="336702" y="61087"/>
                </a:lnTo>
                <a:lnTo>
                  <a:pt x="377393" y="42976"/>
                </a:lnTo>
                <a:lnTo>
                  <a:pt x="419608" y="27863"/>
                </a:lnTo>
                <a:lnTo>
                  <a:pt x="463207" y="15875"/>
                </a:lnTo>
                <a:lnTo>
                  <a:pt x="508063" y="7137"/>
                </a:lnTo>
                <a:lnTo>
                  <a:pt x="554037" y="1803"/>
                </a:lnTo>
                <a:lnTo>
                  <a:pt x="601002" y="0"/>
                </a:lnTo>
                <a:lnTo>
                  <a:pt x="647979" y="1803"/>
                </a:lnTo>
                <a:lnTo>
                  <a:pt x="693953" y="7137"/>
                </a:lnTo>
                <a:lnTo>
                  <a:pt x="738809" y="15875"/>
                </a:lnTo>
                <a:lnTo>
                  <a:pt x="782408" y="27863"/>
                </a:lnTo>
                <a:lnTo>
                  <a:pt x="824623" y="42976"/>
                </a:lnTo>
                <a:lnTo>
                  <a:pt x="865314" y="61087"/>
                </a:lnTo>
                <a:lnTo>
                  <a:pt x="904341" y="82054"/>
                </a:lnTo>
                <a:lnTo>
                  <a:pt x="941590" y="105740"/>
                </a:lnTo>
                <a:lnTo>
                  <a:pt x="976896" y="132029"/>
                </a:lnTo>
                <a:lnTo>
                  <a:pt x="1010158" y="160769"/>
                </a:lnTo>
                <a:lnTo>
                  <a:pt x="1041234" y="191846"/>
                </a:lnTo>
                <a:lnTo>
                  <a:pt x="1069974" y="225107"/>
                </a:lnTo>
                <a:lnTo>
                  <a:pt x="1096264" y="260426"/>
                </a:lnTo>
                <a:lnTo>
                  <a:pt x="1119949" y="297662"/>
                </a:lnTo>
                <a:lnTo>
                  <a:pt x="1140917" y="336689"/>
                </a:lnTo>
                <a:lnTo>
                  <a:pt x="1159027" y="377380"/>
                </a:lnTo>
                <a:lnTo>
                  <a:pt x="1174140" y="419595"/>
                </a:lnTo>
                <a:lnTo>
                  <a:pt x="1186129" y="463194"/>
                </a:lnTo>
                <a:lnTo>
                  <a:pt x="1194866" y="508050"/>
                </a:lnTo>
                <a:lnTo>
                  <a:pt x="1200200" y="554037"/>
                </a:lnTo>
                <a:lnTo>
                  <a:pt x="1202004" y="601002"/>
                </a:lnTo>
                <a:lnTo>
                  <a:pt x="1200200" y="647966"/>
                </a:lnTo>
                <a:lnTo>
                  <a:pt x="1194866" y="693940"/>
                </a:lnTo>
                <a:lnTo>
                  <a:pt x="1186129" y="738797"/>
                </a:lnTo>
                <a:lnTo>
                  <a:pt x="1174140" y="782396"/>
                </a:lnTo>
                <a:lnTo>
                  <a:pt x="1159027" y="824611"/>
                </a:lnTo>
                <a:lnTo>
                  <a:pt x="1140917" y="865301"/>
                </a:lnTo>
                <a:lnTo>
                  <a:pt x="1119949" y="904328"/>
                </a:lnTo>
                <a:lnTo>
                  <a:pt x="1096264" y="941577"/>
                </a:lnTo>
                <a:lnTo>
                  <a:pt x="1069974" y="976896"/>
                </a:lnTo>
                <a:lnTo>
                  <a:pt x="1041234" y="1010158"/>
                </a:lnTo>
                <a:lnTo>
                  <a:pt x="1010158" y="1041222"/>
                </a:lnTo>
                <a:lnTo>
                  <a:pt x="976896" y="1069962"/>
                </a:lnTo>
                <a:lnTo>
                  <a:pt x="941590" y="1096251"/>
                </a:lnTo>
                <a:lnTo>
                  <a:pt x="904341" y="1119949"/>
                </a:lnTo>
                <a:lnTo>
                  <a:pt x="865314" y="1140917"/>
                </a:lnTo>
                <a:lnTo>
                  <a:pt x="824623" y="1159027"/>
                </a:lnTo>
                <a:lnTo>
                  <a:pt x="782408" y="1174140"/>
                </a:lnTo>
                <a:lnTo>
                  <a:pt x="738809" y="1186129"/>
                </a:lnTo>
                <a:lnTo>
                  <a:pt x="693953" y="1194854"/>
                </a:lnTo>
                <a:lnTo>
                  <a:pt x="647979" y="1200188"/>
                </a:lnTo>
                <a:lnTo>
                  <a:pt x="601002" y="1202004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76806" y="2903245"/>
            <a:ext cx="667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4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7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9113" y="4609719"/>
            <a:ext cx="5243830" cy="171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4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Foundation</a:t>
            </a:r>
            <a:r>
              <a:rPr sz="36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16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27025" indent="-259715">
              <a:lnSpc>
                <a:spcPct val="100000"/>
              </a:lnSpc>
              <a:spcBef>
                <a:spcPts val="3415"/>
              </a:spcBef>
              <a:buAutoNum type="arabicPeriod"/>
              <a:tabLst>
                <a:tab pos="327025" algn="l"/>
              </a:tabLst>
            </a:pPr>
            <a:r>
              <a:rPr sz="1400" spc="15" dirty="0">
                <a:latin typeface="Arial" panose="020B0604020202020204"/>
                <a:cs typeface="Arial" panose="020B0604020202020204"/>
              </a:rPr>
              <a:t>Foundation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establishment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AutoNum type="arabicPeriod"/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66395" indent="-299085">
              <a:lnSpc>
                <a:spcPct val="100000"/>
              </a:lnSpc>
              <a:buAutoNum type="arabicPeriod"/>
              <a:tabLst>
                <a:tab pos="365760" algn="l"/>
                <a:tab pos="366395" algn="l"/>
              </a:tabLst>
            </a:pPr>
            <a:r>
              <a:rPr sz="1400" spc="-15" dirty="0">
                <a:latin typeface="Arial" panose="020B0604020202020204"/>
                <a:cs typeface="Arial" panose="020B0604020202020204"/>
              </a:rPr>
              <a:t>Decision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Committee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96796" y="4251134"/>
            <a:ext cx="1014730" cy="86360"/>
          </a:xfrm>
          <a:custGeom>
            <a:avLst/>
            <a:gdLst/>
            <a:ahLst/>
            <a:cxnLst/>
            <a:rect l="l" t="t" r="r" b="b"/>
            <a:pathLst>
              <a:path w="1014730" h="86360">
                <a:moveTo>
                  <a:pt x="1014323" y="86245"/>
                </a:moveTo>
                <a:lnTo>
                  <a:pt x="0" y="86245"/>
                </a:lnTo>
                <a:lnTo>
                  <a:pt x="0" y="0"/>
                </a:lnTo>
                <a:lnTo>
                  <a:pt x="1014323" y="0"/>
                </a:lnTo>
                <a:lnTo>
                  <a:pt x="1014323" y="86245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76935" y="993796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6658" y="10054004"/>
            <a:ext cx="1939925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Foundation</a:t>
            </a:r>
            <a:r>
              <a:rPr sz="1200" spc="-22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7306" y="1495018"/>
            <a:ext cx="6114415" cy="0"/>
          </a:xfrm>
          <a:custGeom>
            <a:avLst/>
            <a:gdLst/>
            <a:ahLst/>
            <a:cxnLst/>
            <a:rect l="l" t="t" r="r" b="b"/>
            <a:pathLst>
              <a:path w="6114415">
                <a:moveTo>
                  <a:pt x="0" y="0"/>
                </a:moveTo>
                <a:lnTo>
                  <a:pt x="6114173" y="0"/>
                </a:lnTo>
              </a:path>
            </a:pathLst>
          </a:custGeom>
          <a:ln w="7620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7306" y="1496034"/>
            <a:ext cx="2151380" cy="0"/>
          </a:xfrm>
          <a:custGeom>
            <a:avLst/>
            <a:gdLst/>
            <a:ahLst/>
            <a:cxnLst/>
            <a:rect l="l" t="t" r="r" b="b"/>
            <a:pathLst>
              <a:path w="2151380">
                <a:moveTo>
                  <a:pt x="0" y="0"/>
                </a:moveTo>
                <a:lnTo>
                  <a:pt x="2151291" y="0"/>
                </a:lnTo>
              </a:path>
            </a:pathLst>
          </a:custGeom>
          <a:ln w="50393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4606" y="1900770"/>
            <a:ext cx="6089650" cy="796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7.1 </a:t>
            </a:r>
            <a:r>
              <a:rPr sz="1600" spc="6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Foundation</a:t>
            </a:r>
            <a:r>
              <a:rPr sz="1600" spc="-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establishment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27635" algn="just">
              <a:lnSpc>
                <a:spcPct val="156000"/>
              </a:lnSpc>
              <a:spcBef>
                <a:spcPts val="535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spc="-16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600" spc="-15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600" spc="-16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Foundation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(hereinafter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referred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"Foundation")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isa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foundation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established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2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Singapore.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75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spc="-11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400" spc="-11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spc="-11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Foundation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com-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56000"/>
              </a:lnSpc>
            </a:pP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mitted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construction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spc="-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400" spc="-2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spc="-2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community,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advocacy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promotion of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governance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transparency,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promote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safe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harmonious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source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ecologi-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cal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society.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spc="-10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400" spc="-10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spc="-10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ensures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safety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trustworthi- 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ness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accounts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consensus,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10795" algn="just">
              <a:lnSpc>
                <a:spcPct val="156000"/>
              </a:lnSpc>
            </a:pP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non-tamperable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technologies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security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measures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signatures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encryptedwallets.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3655" algn="just">
              <a:lnSpc>
                <a:spcPct val="156000"/>
              </a:lnSpc>
              <a:spcBef>
                <a:spcPts val="135"/>
              </a:spcBef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early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days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foundation,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decision-making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committee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was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composed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chairman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foundation,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core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members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 B V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creation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team,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super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messengers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3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corner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75"/>
              </a:spcBef>
            </a:pP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-stone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institutions.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term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oﬃ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1075"/>
              </a:spcBef>
            </a:pP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council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member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twoyears.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207010" algn="just">
              <a:lnSpc>
                <a:spcPct val="156000"/>
              </a:lnSpc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addition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serving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promoting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 B V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project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itself,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foundation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committed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using the</a:t>
            </a:r>
            <a:r>
              <a:rPr sz="1600" spc="2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95250" algn="just">
              <a:lnSpc>
                <a:spcPct val="156000"/>
              </a:lnSpc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generated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growth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ecological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mem-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bers.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foundation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allocate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certain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amount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funds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every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year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funding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varying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amounts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935" y="993796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6658" y="10054004"/>
            <a:ext cx="1939925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Foundation</a:t>
            </a:r>
            <a:r>
              <a:rPr sz="1200" spc="-22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76935" y="424557"/>
            <a:ext cx="510349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140" dirty="0"/>
              <a:t>Foundation</a:t>
            </a:r>
            <a:r>
              <a:rPr sz="3500" spc="15" dirty="0"/>
              <a:t> </a:t>
            </a:r>
            <a:r>
              <a:rPr sz="3500" spc="155" dirty="0">
                <a:solidFill>
                  <a:srgbClr val="18C9F8"/>
                </a:solidFill>
              </a:rPr>
              <a:t>introduction</a:t>
            </a:r>
            <a:endParaRPr sz="35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540000">
            <a:off x="4813253" y="10081233"/>
            <a:ext cx="19193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P62 </a:t>
            </a:r>
            <a:r>
              <a:rPr sz="1200" spc="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Foundation</a:t>
            </a:r>
            <a:r>
              <a:rPr sz="1200" spc="-20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431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4593" y="770966"/>
            <a:ext cx="6089650" cy="870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345">
              <a:lnSpc>
                <a:spcPct val="156000"/>
              </a:lnSpc>
              <a:spcBef>
                <a:spcPts val="100"/>
              </a:spcBef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projects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potential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help them grow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faster;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foundation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up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special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incubation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funds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help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start-up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team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quickly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implement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ideas.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foundation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continue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 strong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support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investment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3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 B V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purpose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drive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upstream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downstream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nodes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quickly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achieve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leapfrog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application,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single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point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prosperity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 B V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entire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-logical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cycle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600" spc="-2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prosperity.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-4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7.2 </a:t>
            </a:r>
            <a:r>
              <a:rPr sz="1600" spc="2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Decision</a:t>
            </a:r>
            <a:r>
              <a:rPr sz="1600" spc="-6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Committee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  <a:spcBef>
                <a:spcPts val="275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5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 V B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Foundation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establishes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decision-making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committee,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must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maintain high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standards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integrity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ethical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business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conduct;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comply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relevant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laws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regulations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self-discipline principles;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 transparent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ﬁnancial 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management; </a:t>
            </a:r>
            <a:r>
              <a:rPr sz="13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 V B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invite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third-party audit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institu-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foundation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Audit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appraise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funds,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cost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expenditures,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proﬁt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distribution,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etc.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functions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deci-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22860">
              <a:lnSpc>
                <a:spcPct val="156000"/>
              </a:lnSpc>
            </a:pP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sion-making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committee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include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appointing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dismissing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executive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heads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heads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functional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committees,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making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important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deci-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sions,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holding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emergency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meetings.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responsibilities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equivalent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board of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directors,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right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appoint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remove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personnel.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8459" y="9894902"/>
            <a:ext cx="85280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6780" y="2903194"/>
            <a:ext cx="667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4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8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9075" y="4587557"/>
            <a:ext cx="4293870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0" dirty="0"/>
              <a:t>Strategic</a:t>
            </a:r>
            <a:r>
              <a:rPr spc="-140" dirty="0"/>
              <a:t> </a:t>
            </a:r>
            <a:r>
              <a:rPr spc="180" dirty="0">
                <a:solidFill>
                  <a:srgbClr val="18C9F8"/>
                </a:solidFill>
              </a:rPr>
              <a:t>layout</a:t>
            </a:r>
            <a:endParaRPr spc="180" dirty="0">
              <a:solidFill>
                <a:srgbClr val="18C9F8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6783" y="4251147"/>
            <a:ext cx="1014730" cy="86360"/>
          </a:xfrm>
          <a:custGeom>
            <a:avLst/>
            <a:gdLst/>
            <a:ahLst/>
            <a:cxnLst/>
            <a:rect l="l" t="t" r="r" b="b"/>
            <a:pathLst>
              <a:path w="1014730" h="86360">
                <a:moveTo>
                  <a:pt x="1014323" y="86245"/>
                </a:moveTo>
                <a:lnTo>
                  <a:pt x="0" y="86245"/>
                </a:lnTo>
                <a:lnTo>
                  <a:pt x="0" y="0"/>
                </a:lnTo>
                <a:lnTo>
                  <a:pt x="1014323" y="0"/>
                </a:lnTo>
                <a:lnTo>
                  <a:pt x="1014323" y="86245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3929" y="9866100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1563" y="10048047"/>
            <a:ext cx="134620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Strategic</a:t>
            </a:r>
            <a:r>
              <a:rPr sz="1200" spc="-23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layout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606" y="1748015"/>
            <a:ext cx="6097905" cy="764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00">
              <a:lnSpc>
                <a:spcPct val="156000"/>
              </a:lnSpc>
              <a:spcBef>
                <a:spcPts val="100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global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trading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operates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around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clock.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active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large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number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transac-  tions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going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every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minute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second.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huge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volatility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bring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huge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proﬁts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investors,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may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cause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huge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losses.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Therefore,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traders are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faced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many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pressures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challenges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implementing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buying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selling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deci-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sions.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24-hour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uninterrupted operation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 also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brings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trouble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manual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25400" algn="just">
              <a:lnSpc>
                <a:spcPct val="156000"/>
              </a:lnSpc>
            </a:pP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600" spc="-1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tracks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mainstream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currencies,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-1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C</a:t>
            </a:r>
            <a:r>
              <a:rPr sz="1300" b="1" spc="-20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300" b="1" spc="-8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B</a:t>
            </a:r>
            <a:r>
              <a:rPr sz="1300" b="1" spc="-20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300" b="1" spc="-5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V</a:t>
            </a:r>
            <a:r>
              <a:rPr sz="1300" b="1" spc="-20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aims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reduce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tracking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underlying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index.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Investors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quickly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estab-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lish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positions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buying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4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CBV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600" spc="-2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saving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cost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choosing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buying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selling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assets,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long-term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holding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eﬀective.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  <a:spcBef>
                <a:spcPts val="5"/>
              </a:spcBef>
            </a:pP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Achieve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convenient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tracking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mainstream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currencies. </a:t>
            </a:r>
            <a:r>
              <a:rPr sz="1400" b="1" spc="1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CBV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provides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customers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automated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quantitative trading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services,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able to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keep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eye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every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investment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opportunity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analyze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trading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 all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times.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provides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investors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multifunc-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tional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investment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include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short-term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investment,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con-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struction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hedging,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reduction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assets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4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CBV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precise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matching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investment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patterns.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future,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7293" y="1495018"/>
            <a:ext cx="6114415" cy="0"/>
          </a:xfrm>
          <a:custGeom>
            <a:avLst/>
            <a:gdLst/>
            <a:ahLst/>
            <a:cxnLst/>
            <a:rect l="l" t="t" r="r" b="b"/>
            <a:pathLst>
              <a:path w="6114415">
                <a:moveTo>
                  <a:pt x="0" y="0"/>
                </a:moveTo>
                <a:lnTo>
                  <a:pt x="6114173" y="0"/>
                </a:lnTo>
              </a:path>
            </a:pathLst>
          </a:custGeom>
          <a:ln w="7620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7293" y="1496034"/>
            <a:ext cx="3289300" cy="0"/>
          </a:xfrm>
          <a:custGeom>
            <a:avLst/>
            <a:gdLst/>
            <a:ahLst/>
            <a:cxnLst/>
            <a:rect l="l" t="t" r="r" b="b"/>
            <a:pathLst>
              <a:path w="3289300">
                <a:moveTo>
                  <a:pt x="0" y="0"/>
                </a:moveTo>
                <a:lnTo>
                  <a:pt x="3289084" y="0"/>
                </a:lnTo>
              </a:path>
            </a:pathLst>
          </a:custGeom>
          <a:ln w="50393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72693" y="484778"/>
            <a:ext cx="327406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65" dirty="0"/>
              <a:t>Strategic</a:t>
            </a:r>
            <a:r>
              <a:rPr sz="3500" spc="-85" dirty="0"/>
              <a:t> </a:t>
            </a:r>
            <a:r>
              <a:rPr sz="3500" spc="140" dirty="0">
                <a:solidFill>
                  <a:srgbClr val="18C9F8"/>
                </a:solidFill>
              </a:rPr>
              <a:t>layout</a:t>
            </a:r>
            <a:endParaRPr sz="3500"/>
          </a:p>
        </p:txBody>
      </p:sp>
      <p:sp>
        <p:nvSpPr>
          <p:cNvPr id="10" name="object 10"/>
          <p:cNvSpPr txBox="1"/>
          <p:nvPr/>
        </p:nvSpPr>
        <p:spPr>
          <a:xfrm>
            <a:off x="833929" y="9866100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1563" y="10048047"/>
            <a:ext cx="134620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Strategic</a:t>
            </a:r>
            <a:r>
              <a:rPr sz="1200" spc="-23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layout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618" y="668156"/>
            <a:ext cx="6120765" cy="55441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13665">
              <a:lnSpc>
                <a:spcPct val="150000"/>
              </a:lnSpc>
              <a:spcBef>
                <a:spcPts val="75"/>
              </a:spcBef>
            </a:pP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cooperate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mainstream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wallets,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exchanges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traditional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index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institutions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investment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interfaces,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acquire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strengthen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2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ecosystem.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1000"/>
              </a:lnSpc>
              <a:spcBef>
                <a:spcPts val="5"/>
              </a:spcBef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business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scope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400" b="1" spc="-1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CBV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ecosystem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covers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global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investment 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users.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Independent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centers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been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established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Thailand,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Singapore,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United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States,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Japan,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South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Korea,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Hong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Kong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countries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regions,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committed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gradu-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implementing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global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mapping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C</a:t>
            </a:r>
            <a:r>
              <a:rPr sz="1400" b="1" spc="-229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b="1" spc="-85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B</a:t>
            </a:r>
            <a:r>
              <a:rPr sz="1400" b="1" spc="-229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b="1" spc="-60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V</a:t>
            </a:r>
            <a:r>
              <a:rPr sz="1400" b="1" spc="-229" dirty="0">
                <a:solidFill>
                  <a:srgbClr val="434648"/>
                </a:solidFill>
                <a:latin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completing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all-round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applications.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Docking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development.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 </a:t>
            </a:r>
            <a:r>
              <a:rPr sz="1400" spc="4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focus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high-quality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invest-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ment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opportunities,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carry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out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high-quality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project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incubation,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than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100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pairs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trading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investment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ecosystem,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truly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implementing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scenarios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diverse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ecosystems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2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win-win</a:t>
            </a:r>
            <a:r>
              <a:rPr sz="1600" spc="-2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situation.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929" y="9866100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1563" y="10048047"/>
            <a:ext cx="134620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Strategic</a:t>
            </a:r>
            <a:r>
              <a:rPr sz="1200" spc="-23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layout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6780" y="2903181"/>
            <a:ext cx="667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4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9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914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Milestone</a:t>
            </a:r>
            <a:r>
              <a:rPr spc="-20" dirty="0"/>
              <a:t> </a:t>
            </a:r>
            <a:r>
              <a:rPr spc="245" dirty="0">
                <a:solidFill>
                  <a:srgbClr val="18C9F8"/>
                </a:solidFill>
              </a:rPr>
              <a:t>planning</a:t>
            </a:r>
            <a:endParaRPr spc="245" dirty="0">
              <a:solidFill>
                <a:srgbClr val="18C9F8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6796" y="4251147"/>
            <a:ext cx="1014730" cy="86360"/>
          </a:xfrm>
          <a:custGeom>
            <a:avLst/>
            <a:gdLst/>
            <a:ahLst/>
            <a:cxnLst/>
            <a:rect l="l" t="t" r="r" b="b"/>
            <a:pathLst>
              <a:path w="1014730" h="86360">
                <a:moveTo>
                  <a:pt x="1014310" y="86233"/>
                </a:moveTo>
                <a:lnTo>
                  <a:pt x="0" y="86233"/>
                </a:lnTo>
                <a:lnTo>
                  <a:pt x="0" y="0"/>
                </a:lnTo>
                <a:lnTo>
                  <a:pt x="1014310" y="0"/>
                </a:lnTo>
                <a:lnTo>
                  <a:pt x="1014310" y="86233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61564" y="9939260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5099" y="10050447"/>
            <a:ext cx="1599565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Milestone</a:t>
            </a:r>
            <a:r>
              <a:rPr sz="1200" spc="-24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planning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86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86" y="0"/>
                </a:lnTo>
                <a:lnTo>
                  <a:pt x="497586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7306" y="1495018"/>
            <a:ext cx="6114415" cy="0"/>
          </a:xfrm>
          <a:custGeom>
            <a:avLst/>
            <a:gdLst/>
            <a:ahLst/>
            <a:cxnLst/>
            <a:rect l="l" t="t" r="r" b="b"/>
            <a:pathLst>
              <a:path w="6114415">
                <a:moveTo>
                  <a:pt x="0" y="0"/>
                </a:moveTo>
                <a:lnTo>
                  <a:pt x="6114173" y="0"/>
                </a:lnTo>
              </a:path>
            </a:pathLst>
          </a:custGeom>
          <a:ln w="7620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7306" y="1496034"/>
            <a:ext cx="4023995" cy="0"/>
          </a:xfrm>
          <a:custGeom>
            <a:avLst/>
            <a:gdLst/>
            <a:ahLst/>
            <a:cxnLst/>
            <a:rect l="l" t="t" r="r" b="b"/>
            <a:pathLst>
              <a:path w="4023995">
                <a:moveTo>
                  <a:pt x="0" y="0"/>
                </a:moveTo>
                <a:lnTo>
                  <a:pt x="4023385" y="0"/>
                </a:lnTo>
              </a:path>
            </a:pathLst>
          </a:custGeom>
          <a:ln w="50393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0032" y="575695"/>
            <a:ext cx="4046854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105" dirty="0"/>
              <a:t>Milestone</a:t>
            </a:r>
            <a:r>
              <a:rPr sz="3500" spc="-100" dirty="0"/>
              <a:t> </a:t>
            </a:r>
            <a:r>
              <a:rPr sz="3500" spc="190" dirty="0">
                <a:solidFill>
                  <a:srgbClr val="18C9F8"/>
                </a:solidFill>
              </a:rPr>
              <a:t>planning</a:t>
            </a:r>
            <a:endParaRPr sz="3500"/>
          </a:p>
        </p:txBody>
      </p:sp>
      <p:sp>
        <p:nvSpPr>
          <p:cNvPr id="9" name="object 9"/>
          <p:cNvSpPr/>
          <p:nvPr/>
        </p:nvSpPr>
        <p:spPr>
          <a:xfrm>
            <a:off x="1170368" y="2119706"/>
            <a:ext cx="5207635" cy="7327265"/>
          </a:xfrm>
          <a:custGeom>
            <a:avLst/>
            <a:gdLst/>
            <a:ahLst/>
            <a:cxnLst/>
            <a:rect l="l" t="t" r="r" b="b"/>
            <a:pathLst>
              <a:path w="5207635" h="7327265">
                <a:moveTo>
                  <a:pt x="5194846" y="12700"/>
                </a:moveTo>
                <a:lnTo>
                  <a:pt x="33642" y="12700"/>
                </a:lnTo>
                <a:lnTo>
                  <a:pt x="33642" y="0"/>
                </a:lnTo>
                <a:lnTo>
                  <a:pt x="5201196" y="0"/>
                </a:lnTo>
                <a:lnTo>
                  <a:pt x="5203151" y="317"/>
                </a:lnTo>
                <a:lnTo>
                  <a:pt x="5204929" y="1219"/>
                </a:lnTo>
                <a:lnTo>
                  <a:pt x="5206326" y="2628"/>
                </a:lnTo>
                <a:lnTo>
                  <a:pt x="5207228" y="4394"/>
                </a:lnTo>
                <a:lnTo>
                  <a:pt x="5207546" y="6350"/>
                </a:lnTo>
                <a:lnTo>
                  <a:pt x="5194846" y="6350"/>
                </a:lnTo>
                <a:lnTo>
                  <a:pt x="5194846" y="12700"/>
                </a:lnTo>
                <a:close/>
              </a:path>
              <a:path w="5207635" h="7327265">
                <a:moveTo>
                  <a:pt x="5194846" y="1145438"/>
                </a:moveTo>
                <a:lnTo>
                  <a:pt x="5194846" y="6350"/>
                </a:lnTo>
                <a:lnTo>
                  <a:pt x="5201196" y="12700"/>
                </a:lnTo>
                <a:lnTo>
                  <a:pt x="5207546" y="12700"/>
                </a:lnTo>
                <a:lnTo>
                  <a:pt x="5207546" y="1139088"/>
                </a:lnTo>
                <a:lnTo>
                  <a:pt x="5201196" y="1139088"/>
                </a:lnTo>
                <a:lnTo>
                  <a:pt x="5194846" y="1145438"/>
                </a:lnTo>
                <a:close/>
              </a:path>
              <a:path w="5207635" h="7327265">
                <a:moveTo>
                  <a:pt x="5207546" y="12700"/>
                </a:moveTo>
                <a:lnTo>
                  <a:pt x="5201196" y="12700"/>
                </a:lnTo>
                <a:lnTo>
                  <a:pt x="5194846" y="6350"/>
                </a:lnTo>
                <a:lnTo>
                  <a:pt x="5207546" y="6350"/>
                </a:lnTo>
                <a:lnTo>
                  <a:pt x="5207546" y="12700"/>
                </a:lnTo>
                <a:close/>
              </a:path>
              <a:path w="5207635" h="7327265">
                <a:moveTo>
                  <a:pt x="5194846" y="2182393"/>
                </a:moveTo>
                <a:lnTo>
                  <a:pt x="6350" y="2182393"/>
                </a:lnTo>
                <a:lnTo>
                  <a:pt x="4381" y="2182088"/>
                </a:lnTo>
                <a:lnTo>
                  <a:pt x="2616" y="2181186"/>
                </a:lnTo>
                <a:lnTo>
                  <a:pt x="1206" y="2179777"/>
                </a:lnTo>
                <a:lnTo>
                  <a:pt x="304" y="2178011"/>
                </a:lnTo>
                <a:lnTo>
                  <a:pt x="0" y="2176043"/>
                </a:lnTo>
                <a:lnTo>
                  <a:pt x="0" y="1145438"/>
                </a:lnTo>
                <a:lnTo>
                  <a:pt x="6350" y="1139088"/>
                </a:lnTo>
                <a:lnTo>
                  <a:pt x="5194846" y="1139088"/>
                </a:lnTo>
                <a:lnTo>
                  <a:pt x="5194846" y="1145438"/>
                </a:lnTo>
                <a:lnTo>
                  <a:pt x="12700" y="1145438"/>
                </a:lnTo>
                <a:lnTo>
                  <a:pt x="6350" y="1151788"/>
                </a:lnTo>
                <a:lnTo>
                  <a:pt x="12700" y="1151788"/>
                </a:lnTo>
                <a:lnTo>
                  <a:pt x="12700" y="2169693"/>
                </a:lnTo>
                <a:lnTo>
                  <a:pt x="6350" y="2169693"/>
                </a:lnTo>
                <a:lnTo>
                  <a:pt x="12700" y="2176043"/>
                </a:lnTo>
                <a:lnTo>
                  <a:pt x="5194846" y="2176043"/>
                </a:lnTo>
                <a:lnTo>
                  <a:pt x="5194846" y="2182393"/>
                </a:lnTo>
                <a:close/>
              </a:path>
              <a:path w="5207635" h="7327265">
                <a:moveTo>
                  <a:pt x="5201196" y="1151788"/>
                </a:moveTo>
                <a:lnTo>
                  <a:pt x="12700" y="1151788"/>
                </a:lnTo>
                <a:lnTo>
                  <a:pt x="12700" y="1145438"/>
                </a:lnTo>
                <a:lnTo>
                  <a:pt x="5194846" y="1145438"/>
                </a:lnTo>
                <a:lnTo>
                  <a:pt x="5201196" y="1139088"/>
                </a:lnTo>
                <a:lnTo>
                  <a:pt x="5207546" y="1139088"/>
                </a:lnTo>
                <a:lnTo>
                  <a:pt x="5207546" y="1145438"/>
                </a:lnTo>
                <a:lnTo>
                  <a:pt x="5207228" y="1147406"/>
                </a:lnTo>
                <a:lnTo>
                  <a:pt x="5206326" y="1149172"/>
                </a:lnTo>
                <a:lnTo>
                  <a:pt x="5204929" y="1150581"/>
                </a:lnTo>
                <a:lnTo>
                  <a:pt x="5203151" y="1151483"/>
                </a:lnTo>
                <a:lnTo>
                  <a:pt x="5201196" y="1151788"/>
                </a:lnTo>
                <a:close/>
              </a:path>
              <a:path w="5207635" h="7327265">
                <a:moveTo>
                  <a:pt x="12700" y="1151788"/>
                </a:moveTo>
                <a:lnTo>
                  <a:pt x="6350" y="1151788"/>
                </a:lnTo>
                <a:lnTo>
                  <a:pt x="12700" y="1145438"/>
                </a:lnTo>
                <a:lnTo>
                  <a:pt x="12700" y="1151788"/>
                </a:lnTo>
                <a:close/>
              </a:path>
              <a:path w="5207635" h="7327265">
                <a:moveTo>
                  <a:pt x="12700" y="2176043"/>
                </a:moveTo>
                <a:lnTo>
                  <a:pt x="6350" y="2169693"/>
                </a:lnTo>
                <a:lnTo>
                  <a:pt x="12700" y="2169693"/>
                </a:lnTo>
                <a:lnTo>
                  <a:pt x="12700" y="2176043"/>
                </a:lnTo>
                <a:close/>
              </a:path>
              <a:path w="5207635" h="7327265">
                <a:moveTo>
                  <a:pt x="5207546" y="2182393"/>
                </a:moveTo>
                <a:lnTo>
                  <a:pt x="5201196" y="2182393"/>
                </a:lnTo>
                <a:lnTo>
                  <a:pt x="5194846" y="2176043"/>
                </a:lnTo>
                <a:lnTo>
                  <a:pt x="12700" y="2176043"/>
                </a:lnTo>
                <a:lnTo>
                  <a:pt x="12700" y="2169693"/>
                </a:lnTo>
                <a:lnTo>
                  <a:pt x="5201196" y="2169693"/>
                </a:lnTo>
                <a:lnTo>
                  <a:pt x="5207546" y="2176043"/>
                </a:lnTo>
                <a:lnTo>
                  <a:pt x="5207546" y="2182393"/>
                </a:lnTo>
                <a:close/>
              </a:path>
              <a:path w="5207635" h="7327265">
                <a:moveTo>
                  <a:pt x="5194846" y="3224733"/>
                </a:moveTo>
                <a:lnTo>
                  <a:pt x="5194846" y="2176043"/>
                </a:lnTo>
                <a:lnTo>
                  <a:pt x="5201196" y="2182393"/>
                </a:lnTo>
                <a:lnTo>
                  <a:pt x="5207546" y="2182393"/>
                </a:lnTo>
                <a:lnTo>
                  <a:pt x="5207546" y="3218383"/>
                </a:lnTo>
                <a:lnTo>
                  <a:pt x="5201196" y="3218383"/>
                </a:lnTo>
                <a:lnTo>
                  <a:pt x="5194846" y="3224733"/>
                </a:lnTo>
                <a:close/>
              </a:path>
              <a:path w="5207635" h="7327265">
                <a:moveTo>
                  <a:pt x="5194846" y="4334014"/>
                </a:moveTo>
                <a:lnTo>
                  <a:pt x="6350" y="4334014"/>
                </a:lnTo>
                <a:lnTo>
                  <a:pt x="4381" y="4333709"/>
                </a:lnTo>
                <a:lnTo>
                  <a:pt x="2616" y="4332808"/>
                </a:lnTo>
                <a:lnTo>
                  <a:pt x="1206" y="4331398"/>
                </a:lnTo>
                <a:lnTo>
                  <a:pt x="304" y="4329633"/>
                </a:lnTo>
                <a:lnTo>
                  <a:pt x="0" y="4327664"/>
                </a:lnTo>
                <a:lnTo>
                  <a:pt x="0" y="3224733"/>
                </a:lnTo>
                <a:lnTo>
                  <a:pt x="6350" y="3218383"/>
                </a:lnTo>
                <a:lnTo>
                  <a:pt x="5194846" y="3218383"/>
                </a:lnTo>
                <a:lnTo>
                  <a:pt x="5194846" y="3224733"/>
                </a:lnTo>
                <a:lnTo>
                  <a:pt x="12700" y="3224733"/>
                </a:lnTo>
                <a:lnTo>
                  <a:pt x="6350" y="3231083"/>
                </a:lnTo>
                <a:lnTo>
                  <a:pt x="12700" y="3231083"/>
                </a:lnTo>
                <a:lnTo>
                  <a:pt x="12700" y="4321314"/>
                </a:lnTo>
                <a:lnTo>
                  <a:pt x="6350" y="4321314"/>
                </a:lnTo>
                <a:lnTo>
                  <a:pt x="12700" y="4327664"/>
                </a:lnTo>
                <a:lnTo>
                  <a:pt x="5194846" y="4327664"/>
                </a:lnTo>
                <a:lnTo>
                  <a:pt x="5194846" y="4334014"/>
                </a:lnTo>
                <a:close/>
              </a:path>
              <a:path w="5207635" h="7327265">
                <a:moveTo>
                  <a:pt x="5201196" y="3231083"/>
                </a:moveTo>
                <a:lnTo>
                  <a:pt x="12700" y="3231083"/>
                </a:lnTo>
                <a:lnTo>
                  <a:pt x="12700" y="3224733"/>
                </a:lnTo>
                <a:lnTo>
                  <a:pt x="5194846" y="3224733"/>
                </a:lnTo>
                <a:lnTo>
                  <a:pt x="5201196" y="3218383"/>
                </a:lnTo>
                <a:lnTo>
                  <a:pt x="5207546" y="3218383"/>
                </a:lnTo>
                <a:lnTo>
                  <a:pt x="5207546" y="3224733"/>
                </a:lnTo>
                <a:lnTo>
                  <a:pt x="5207228" y="3226701"/>
                </a:lnTo>
                <a:lnTo>
                  <a:pt x="5206326" y="3228467"/>
                </a:lnTo>
                <a:lnTo>
                  <a:pt x="5204929" y="3229876"/>
                </a:lnTo>
                <a:lnTo>
                  <a:pt x="5203151" y="3230778"/>
                </a:lnTo>
                <a:lnTo>
                  <a:pt x="5201196" y="3231083"/>
                </a:lnTo>
                <a:close/>
              </a:path>
              <a:path w="5207635" h="7327265">
                <a:moveTo>
                  <a:pt x="12700" y="3231083"/>
                </a:moveTo>
                <a:lnTo>
                  <a:pt x="6350" y="3231083"/>
                </a:lnTo>
                <a:lnTo>
                  <a:pt x="12700" y="3224733"/>
                </a:lnTo>
                <a:lnTo>
                  <a:pt x="12700" y="3231083"/>
                </a:lnTo>
                <a:close/>
              </a:path>
              <a:path w="5207635" h="7327265">
                <a:moveTo>
                  <a:pt x="12700" y="4327664"/>
                </a:moveTo>
                <a:lnTo>
                  <a:pt x="6350" y="4321314"/>
                </a:lnTo>
                <a:lnTo>
                  <a:pt x="12700" y="4321314"/>
                </a:lnTo>
                <a:lnTo>
                  <a:pt x="12700" y="4327664"/>
                </a:lnTo>
                <a:close/>
              </a:path>
              <a:path w="5207635" h="7327265">
                <a:moveTo>
                  <a:pt x="5207546" y="4334014"/>
                </a:moveTo>
                <a:lnTo>
                  <a:pt x="5201196" y="4334014"/>
                </a:lnTo>
                <a:lnTo>
                  <a:pt x="5194846" y="4327664"/>
                </a:lnTo>
                <a:lnTo>
                  <a:pt x="12700" y="4327664"/>
                </a:lnTo>
                <a:lnTo>
                  <a:pt x="12700" y="4321314"/>
                </a:lnTo>
                <a:lnTo>
                  <a:pt x="5201196" y="4321314"/>
                </a:lnTo>
                <a:lnTo>
                  <a:pt x="5207546" y="4327664"/>
                </a:lnTo>
                <a:lnTo>
                  <a:pt x="5207546" y="4334014"/>
                </a:lnTo>
                <a:close/>
              </a:path>
              <a:path w="5207635" h="7327265">
                <a:moveTo>
                  <a:pt x="5194846" y="5484825"/>
                </a:moveTo>
                <a:lnTo>
                  <a:pt x="5194846" y="4327664"/>
                </a:lnTo>
                <a:lnTo>
                  <a:pt x="5201196" y="4334014"/>
                </a:lnTo>
                <a:lnTo>
                  <a:pt x="5207546" y="4334014"/>
                </a:lnTo>
                <a:lnTo>
                  <a:pt x="5207546" y="5478475"/>
                </a:lnTo>
                <a:lnTo>
                  <a:pt x="5201196" y="5478475"/>
                </a:lnTo>
                <a:lnTo>
                  <a:pt x="5194846" y="5484825"/>
                </a:lnTo>
                <a:close/>
              </a:path>
              <a:path w="5207635" h="7327265">
                <a:moveTo>
                  <a:pt x="5194604" y="6359055"/>
                </a:moveTo>
                <a:lnTo>
                  <a:pt x="6350" y="6359055"/>
                </a:lnTo>
                <a:lnTo>
                  <a:pt x="4381" y="6358750"/>
                </a:lnTo>
                <a:lnTo>
                  <a:pt x="2616" y="6357848"/>
                </a:lnTo>
                <a:lnTo>
                  <a:pt x="1206" y="6356438"/>
                </a:lnTo>
                <a:lnTo>
                  <a:pt x="304" y="6354673"/>
                </a:lnTo>
                <a:lnTo>
                  <a:pt x="0" y="6352705"/>
                </a:lnTo>
                <a:lnTo>
                  <a:pt x="0" y="5484825"/>
                </a:lnTo>
                <a:lnTo>
                  <a:pt x="6350" y="5478475"/>
                </a:lnTo>
                <a:lnTo>
                  <a:pt x="5194846" y="5478475"/>
                </a:lnTo>
                <a:lnTo>
                  <a:pt x="5194846" y="5484825"/>
                </a:lnTo>
                <a:lnTo>
                  <a:pt x="12700" y="5484825"/>
                </a:lnTo>
                <a:lnTo>
                  <a:pt x="6350" y="5491175"/>
                </a:lnTo>
                <a:lnTo>
                  <a:pt x="12700" y="5491175"/>
                </a:lnTo>
                <a:lnTo>
                  <a:pt x="12700" y="6346355"/>
                </a:lnTo>
                <a:lnTo>
                  <a:pt x="6350" y="6346355"/>
                </a:lnTo>
                <a:lnTo>
                  <a:pt x="12700" y="6352705"/>
                </a:lnTo>
                <a:lnTo>
                  <a:pt x="5194604" y="6352705"/>
                </a:lnTo>
                <a:lnTo>
                  <a:pt x="5194604" y="6359055"/>
                </a:lnTo>
                <a:close/>
              </a:path>
              <a:path w="5207635" h="7327265">
                <a:moveTo>
                  <a:pt x="5201196" y="5491175"/>
                </a:moveTo>
                <a:lnTo>
                  <a:pt x="12700" y="5491175"/>
                </a:lnTo>
                <a:lnTo>
                  <a:pt x="12700" y="5484825"/>
                </a:lnTo>
                <a:lnTo>
                  <a:pt x="5194846" y="5484825"/>
                </a:lnTo>
                <a:lnTo>
                  <a:pt x="5201196" y="5478475"/>
                </a:lnTo>
                <a:lnTo>
                  <a:pt x="5207546" y="5478475"/>
                </a:lnTo>
                <a:lnTo>
                  <a:pt x="5207546" y="5484825"/>
                </a:lnTo>
                <a:lnTo>
                  <a:pt x="5207228" y="5486796"/>
                </a:lnTo>
                <a:lnTo>
                  <a:pt x="5206326" y="5488559"/>
                </a:lnTo>
                <a:lnTo>
                  <a:pt x="5204929" y="5489968"/>
                </a:lnTo>
                <a:lnTo>
                  <a:pt x="5203151" y="5490870"/>
                </a:lnTo>
                <a:lnTo>
                  <a:pt x="5201196" y="5491175"/>
                </a:lnTo>
                <a:close/>
              </a:path>
              <a:path w="5207635" h="7327265">
                <a:moveTo>
                  <a:pt x="12700" y="5491175"/>
                </a:moveTo>
                <a:lnTo>
                  <a:pt x="6350" y="5491175"/>
                </a:lnTo>
                <a:lnTo>
                  <a:pt x="12700" y="5484825"/>
                </a:lnTo>
                <a:lnTo>
                  <a:pt x="12700" y="5491175"/>
                </a:lnTo>
                <a:close/>
              </a:path>
              <a:path w="5207635" h="7327265">
                <a:moveTo>
                  <a:pt x="12700" y="6352705"/>
                </a:moveTo>
                <a:lnTo>
                  <a:pt x="6350" y="6346355"/>
                </a:lnTo>
                <a:lnTo>
                  <a:pt x="12700" y="6346355"/>
                </a:lnTo>
                <a:lnTo>
                  <a:pt x="12700" y="6352705"/>
                </a:lnTo>
                <a:close/>
              </a:path>
              <a:path w="5207635" h="7327265">
                <a:moveTo>
                  <a:pt x="5207304" y="6359055"/>
                </a:moveTo>
                <a:lnTo>
                  <a:pt x="5200954" y="6359055"/>
                </a:lnTo>
                <a:lnTo>
                  <a:pt x="5194604" y="6352705"/>
                </a:lnTo>
                <a:lnTo>
                  <a:pt x="12700" y="6352705"/>
                </a:lnTo>
                <a:lnTo>
                  <a:pt x="12700" y="6346355"/>
                </a:lnTo>
                <a:lnTo>
                  <a:pt x="5200954" y="6346355"/>
                </a:lnTo>
                <a:lnTo>
                  <a:pt x="5207304" y="6352705"/>
                </a:lnTo>
                <a:lnTo>
                  <a:pt x="5207304" y="6359055"/>
                </a:lnTo>
                <a:close/>
              </a:path>
              <a:path w="5207635" h="7327265">
                <a:moveTo>
                  <a:pt x="5207304" y="7326807"/>
                </a:moveTo>
                <a:lnTo>
                  <a:pt x="5194604" y="7326807"/>
                </a:lnTo>
                <a:lnTo>
                  <a:pt x="5194604" y="6352705"/>
                </a:lnTo>
                <a:lnTo>
                  <a:pt x="5200954" y="6359055"/>
                </a:lnTo>
                <a:lnTo>
                  <a:pt x="5207304" y="6359055"/>
                </a:lnTo>
                <a:lnTo>
                  <a:pt x="5207304" y="7326807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5111" y="1907959"/>
            <a:ext cx="1004569" cy="410845"/>
          </a:xfrm>
          <a:custGeom>
            <a:avLst/>
            <a:gdLst/>
            <a:ahLst/>
            <a:cxnLst/>
            <a:rect l="l" t="t" r="r" b="b"/>
            <a:pathLst>
              <a:path w="1004569" h="410844">
                <a:moveTo>
                  <a:pt x="907262" y="410464"/>
                </a:moveTo>
                <a:lnTo>
                  <a:pt x="96786" y="410464"/>
                </a:lnTo>
                <a:lnTo>
                  <a:pt x="59105" y="402856"/>
                </a:lnTo>
                <a:lnTo>
                  <a:pt x="28346" y="382104"/>
                </a:lnTo>
                <a:lnTo>
                  <a:pt x="7607" y="351345"/>
                </a:lnTo>
                <a:lnTo>
                  <a:pt x="0" y="313664"/>
                </a:lnTo>
                <a:lnTo>
                  <a:pt x="0" y="96799"/>
                </a:lnTo>
                <a:lnTo>
                  <a:pt x="7607" y="59118"/>
                </a:lnTo>
                <a:lnTo>
                  <a:pt x="28346" y="28346"/>
                </a:lnTo>
                <a:lnTo>
                  <a:pt x="59105" y="7607"/>
                </a:lnTo>
                <a:lnTo>
                  <a:pt x="96786" y="0"/>
                </a:lnTo>
                <a:lnTo>
                  <a:pt x="907262" y="0"/>
                </a:lnTo>
                <a:lnTo>
                  <a:pt x="944930" y="7607"/>
                </a:lnTo>
                <a:lnTo>
                  <a:pt x="975702" y="28346"/>
                </a:lnTo>
                <a:lnTo>
                  <a:pt x="996454" y="59118"/>
                </a:lnTo>
                <a:lnTo>
                  <a:pt x="1004062" y="96799"/>
                </a:lnTo>
                <a:lnTo>
                  <a:pt x="1004062" y="313664"/>
                </a:lnTo>
                <a:lnTo>
                  <a:pt x="996454" y="351345"/>
                </a:lnTo>
                <a:lnTo>
                  <a:pt x="975702" y="382104"/>
                </a:lnTo>
                <a:lnTo>
                  <a:pt x="944930" y="402856"/>
                </a:lnTo>
                <a:lnTo>
                  <a:pt x="907262" y="410464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70257" y="3049689"/>
            <a:ext cx="1004569" cy="410845"/>
          </a:xfrm>
          <a:custGeom>
            <a:avLst/>
            <a:gdLst/>
            <a:ahLst/>
            <a:cxnLst/>
            <a:rect l="l" t="t" r="r" b="b"/>
            <a:pathLst>
              <a:path w="1004570" h="410845">
                <a:moveTo>
                  <a:pt x="907262" y="410463"/>
                </a:moveTo>
                <a:lnTo>
                  <a:pt x="96799" y="410463"/>
                </a:lnTo>
                <a:lnTo>
                  <a:pt x="59118" y="402856"/>
                </a:lnTo>
                <a:lnTo>
                  <a:pt x="28346" y="382104"/>
                </a:lnTo>
                <a:lnTo>
                  <a:pt x="7607" y="351332"/>
                </a:lnTo>
                <a:lnTo>
                  <a:pt x="0" y="313664"/>
                </a:lnTo>
                <a:lnTo>
                  <a:pt x="0" y="96799"/>
                </a:lnTo>
                <a:lnTo>
                  <a:pt x="7607" y="59118"/>
                </a:lnTo>
                <a:lnTo>
                  <a:pt x="28346" y="28346"/>
                </a:lnTo>
                <a:lnTo>
                  <a:pt x="59118" y="7607"/>
                </a:lnTo>
                <a:lnTo>
                  <a:pt x="96799" y="0"/>
                </a:lnTo>
                <a:lnTo>
                  <a:pt x="907262" y="0"/>
                </a:lnTo>
                <a:lnTo>
                  <a:pt x="944943" y="7607"/>
                </a:lnTo>
                <a:lnTo>
                  <a:pt x="975715" y="28346"/>
                </a:lnTo>
                <a:lnTo>
                  <a:pt x="996454" y="59118"/>
                </a:lnTo>
                <a:lnTo>
                  <a:pt x="1004061" y="96799"/>
                </a:lnTo>
                <a:lnTo>
                  <a:pt x="1004061" y="313664"/>
                </a:lnTo>
                <a:lnTo>
                  <a:pt x="996454" y="351332"/>
                </a:lnTo>
                <a:lnTo>
                  <a:pt x="975715" y="382104"/>
                </a:lnTo>
                <a:lnTo>
                  <a:pt x="944943" y="402856"/>
                </a:lnTo>
                <a:lnTo>
                  <a:pt x="907262" y="410463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02989" y="2077567"/>
            <a:ext cx="90805" cy="107314"/>
          </a:xfrm>
          <a:custGeom>
            <a:avLst/>
            <a:gdLst/>
            <a:ahLst/>
            <a:cxnLst/>
            <a:rect l="l" t="t" r="r" b="b"/>
            <a:pathLst>
              <a:path w="90804" h="107314">
                <a:moveTo>
                  <a:pt x="0" y="107035"/>
                </a:moveTo>
                <a:lnTo>
                  <a:pt x="36918" y="52057"/>
                </a:lnTo>
                <a:lnTo>
                  <a:pt x="0" y="0"/>
                </a:lnTo>
                <a:lnTo>
                  <a:pt x="90462" y="53505"/>
                </a:lnTo>
                <a:lnTo>
                  <a:pt x="0" y="107035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20028" y="2508504"/>
            <a:ext cx="100241" cy="838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27208" y="3207156"/>
            <a:ext cx="101600" cy="120014"/>
          </a:xfrm>
          <a:custGeom>
            <a:avLst/>
            <a:gdLst/>
            <a:ahLst/>
            <a:cxnLst/>
            <a:rect l="l" t="t" r="r" b="b"/>
            <a:pathLst>
              <a:path w="101600" h="120014">
                <a:moveTo>
                  <a:pt x="101028" y="119570"/>
                </a:moveTo>
                <a:lnTo>
                  <a:pt x="0" y="59778"/>
                </a:lnTo>
                <a:lnTo>
                  <a:pt x="101028" y="0"/>
                </a:lnTo>
                <a:lnTo>
                  <a:pt x="59791" y="61404"/>
                </a:lnTo>
                <a:lnTo>
                  <a:pt x="101028" y="119570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6282" y="4104157"/>
            <a:ext cx="1004569" cy="410845"/>
          </a:xfrm>
          <a:custGeom>
            <a:avLst/>
            <a:gdLst/>
            <a:ahLst/>
            <a:cxnLst/>
            <a:rect l="l" t="t" r="r" b="b"/>
            <a:pathLst>
              <a:path w="1004569" h="410845">
                <a:moveTo>
                  <a:pt x="907262" y="410463"/>
                </a:moveTo>
                <a:lnTo>
                  <a:pt x="96786" y="410463"/>
                </a:lnTo>
                <a:lnTo>
                  <a:pt x="59105" y="402856"/>
                </a:lnTo>
                <a:lnTo>
                  <a:pt x="28346" y="382104"/>
                </a:lnTo>
                <a:lnTo>
                  <a:pt x="7607" y="351345"/>
                </a:lnTo>
                <a:lnTo>
                  <a:pt x="0" y="313664"/>
                </a:lnTo>
                <a:lnTo>
                  <a:pt x="0" y="96799"/>
                </a:lnTo>
                <a:lnTo>
                  <a:pt x="7607" y="59131"/>
                </a:lnTo>
                <a:lnTo>
                  <a:pt x="28346" y="28359"/>
                </a:lnTo>
                <a:lnTo>
                  <a:pt x="59105" y="7607"/>
                </a:lnTo>
                <a:lnTo>
                  <a:pt x="96786" y="0"/>
                </a:lnTo>
                <a:lnTo>
                  <a:pt x="907262" y="0"/>
                </a:lnTo>
                <a:lnTo>
                  <a:pt x="944930" y="7607"/>
                </a:lnTo>
                <a:lnTo>
                  <a:pt x="975702" y="28359"/>
                </a:lnTo>
                <a:lnTo>
                  <a:pt x="996454" y="59131"/>
                </a:lnTo>
                <a:lnTo>
                  <a:pt x="1004062" y="96799"/>
                </a:lnTo>
                <a:lnTo>
                  <a:pt x="1004062" y="313664"/>
                </a:lnTo>
                <a:lnTo>
                  <a:pt x="996454" y="351345"/>
                </a:lnTo>
                <a:lnTo>
                  <a:pt x="975702" y="382104"/>
                </a:lnTo>
                <a:lnTo>
                  <a:pt x="944930" y="402856"/>
                </a:lnTo>
                <a:lnTo>
                  <a:pt x="907262" y="410463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59398" y="5123815"/>
            <a:ext cx="1004569" cy="410845"/>
          </a:xfrm>
          <a:custGeom>
            <a:avLst/>
            <a:gdLst/>
            <a:ahLst/>
            <a:cxnLst/>
            <a:rect l="l" t="t" r="r" b="b"/>
            <a:pathLst>
              <a:path w="1004570" h="410845">
                <a:moveTo>
                  <a:pt x="907262" y="410463"/>
                </a:moveTo>
                <a:lnTo>
                  <a:pt x="96786" y="410463"/>
                </a:lnTo>
                <a:lnTo>
                  <a:pt x="59105" y="402856"/>
                </a:lnTo>
                <a:lnTo>
                  <a:pt x="28346" y="382104"/>
                </a:lnTo>
                <a:lnTo>
                  <a:pt x="7607" y="351345"/>
                </a:lnTo>
                <a:lnTo>
                  <a:pt x="0" y="313664"/>
                </a:lnTo>
                <a:lnTo>
                  <a:pt x="0" y="96799"/>
                </a:lnTo>
                <a:lnTo>
                  <a:pt x="7607" y="59118"/>
                </a:lnTo>
                <a:lnTo>
                  <a:pt x="28346" y="28346"/>
                </a:lnTo>
                <a:lnTo>
                  <a:pt x="59105" y="7607"/>
                </a:lnTo>
                <a:lnTo>
                  <a:pt x="96786" y="0"/>
                </a:lnTo>
                <a:lnTo>
                  <a:pt x="907262" y="0"/>
                </a:lnTo>
                <a:lnTo>
                  <a:pt x="944943" y="7607"/>
                </a:lnTo>
                <a:lnTo>
                  <a:pt x="975715" y="28346"/>
                </a:lnTo>
                <a:lnTo>
                  <a:pt x="996454" y="59118"/>
                </a:lnTo>
                <a:lnTo>
                  <a:pt x="1004064" y="96799"/>
                </a:lnTo>
                <a:lnTo>
                  <a:pt x="1004064" y="313664"/>
                </a:lnTo>
                <a:lnTo>
                  <a:pt x="996454" y="351345"/>
                </a:lnTo>
                <a:lnTo>
                  <a:pt x="975715" y="382104"/>
                </a:lnTo>
                <a:lnTo>
                  <a:pt x="944943" y="402856"/>
                </a:lnTo>
                <a:lnTo>
                  <a:pt x="907262" y="410463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2929" y="6237033"/>
            <a:ext cx="1004569" cy="410845"/>
          </a:xfrm>
          <a:custGeom>
            <a:avLst/>
            <a:gdLst/>
            <a:ahLst/>
            <a:cxnLst/>
            <a:rect l="l" t="t" r="r" b="b"/>
            <a:pathLst>
              <a:path w="1004569" h="410845">
                <a:moveTo>
                  <a:pt x="907262" y="410453"/>
                </a:moveTo>
                <a:lnTo>
                  <a:pt x="96799" y="410453"/>
                </a:lnTo>
                <a:lnTo>
                  <a:pt x="59118" y="402844"/>
                </a:lnTo>
                <a:lnTo>
                  <a:pt x="28346" y="382092"/>
                </a:lnTo>
                <a:lnTo>
                  <a:pt x="7607" y="351332"/>
                </a:lnTo>
                <a:lnTo>
                  <a:pt x="0" y="313639"/>
                </a:lnTo>
                <a:lnTo>
                  <a:pt x="0" y="96774"/>
                </a:lnTo>
                <a:lnTo>
                  <a:pt x="7607" y="59105"/>
                </a:lnTo>
                <a:lnTo>
                  <a:pt x="28346" y="28346"/>
                </a:lnTo>
                <a:lnTo>
                  <a:pt x="59118" y="7594"/>
                </a:lnTo>
                <a:lnTo>
                  <a:pt x="96799" y="0"/>
                </a:lnTo>
                <a:lnTo>
                  <a:pt x="907262" y="0"/>
                </a:lnTo>
                <a:lnTo>
                  <a:pt x="944943" y="7594"/>
                </a:lnTo>
                <a:lnTo>
                  <a:pt x="975715" y="28346"/>
                </a:lnTo>
                <a:lnTo>
                  <a:pt x="996454" y="59105"/>
                </a:lnTo>
                <a:lnTo>
                  <a:pt x="1004062" y="96774"/>
                </a:lnTo>
                <a:lnTo>
                  <a:pt x="1004062" y="313639"/>
                </a:lnTo>
                <a:lnTo>
                  <a:pt x="996454" y="351332"/>
                </a:lnTo>
                <a:lnTo>
                  <a:pt x="975715" y="382092"/>
                </a:lnTo>
                <a:lnTo>
                  <a:pt x="944943" y="402844"/>
                </a:lnTo>
                <a:lnTo>
                  <a:pt x="907262" y="410453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59398" y="7374902"/>
            <a:ext cx="1004569" cy="410845"/>
          </a:xfrm>
          <a:custGeom>
            <a:avLst/>
            <a:gdLst/>
            <a:ahLst/>
            <a:cxnLst/>
            <a:rect l="l" t="t" r="r" b="b"/>
            <a:pathLst>
              <a:path w="1004570" h="410845">
                <a:moveTo>
                  <a:pt x="907262" y="410463"/>
                </a:moveTo>
                <a:lnTo>
                  <a:pt x="96786" y="410463"/>
                </a:lnTo>
                <a:lnTo>
                  <a:pt x="59105" y="402859"/>
                </a:lnTo>
                <a:lnTo>
                  <a:pt x="28346" y="382104"/>
                </a:lnTo>
                <a:lnTo>
                  <a:pt x="7607" y="351345"/>
                </a:lnTo>
                <a:lnTo>
                  <a:pt x="0" y="313664"/>
                </a:lnTo>
                <a:lnTo>
                  <a:pt x="0" y="96799"/>
                </a:lnTo>
                <a:lnTo>
                  <a:pt x="7607" y="59118"/>
                </a:lnTo>
                <a:lnTo>
                  <a:pt x="28346" y="28361"/>
                </a:lnTo>
                <a:lnTo>
                  <a:pt x="59105" y="7607"/>
                </a:lnTo>
                <a:lnTo>
                  <a:pt x="96786" y="0"/>
                </a:lnTo>
                <a:lnTo>
                  <a:pt x="907262" y="0"/>
                </a:lnTo>
                <a:lnTo>
                  <a:pt x="944943" y="7607"/>
                </a:lnTo>
                <a:lnTo>
                  <a:pt x="975715" y="28361"/>
                </a:lnTo>
                <a:lnTo>
                  <a:pt x="996454" y="59118"/>
                </a:lnTo>
                <a:lnTo>
                  <a:pt x="1004064" y="96799"/>
                </a:lnTo>
                <a:lnTo>
                  <a:pt x="1004064" y="313664"/>
                </a:lnTo>
                <a:lnTo>
                  <a:pt x="996454" y="351345"/>
                </a:lnTo>
                <a:lnTo>
                  <a:pt x="975715" y="382104"/>
                </a:lnTo>
                <a:lnTo>
                  <a:pt x="944943" y="402859"/>
                </a:lnTo>
                <a:lnTo>
                  <a:pt x="907262" y="410463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6714" y="8209978"/>
            <a:ext cx="1004569" cy="410845"/>
          </a:xfrm>
          <a:custGeom>
            <a:avLst/>
            <a:gdLst/>
            <a:ahLst/>
            <a:cxnLst/>
            <a:rect l="l" t="t" r="r" b="b"/>
            <a:pathLst>
              <a:path w="1004569" h="410845">
                <a:moveTo>
                  <a:pt x="907262" y="410463"/>
                </a:moveTo>
                <a:lnTo>
                  <a:pt x="96786" y="410463"/>
                </a:lnTo>
                <a:lnTo>
                  <a:pt x="59105" y="402856"/>
                </a:lnTo>
                <a:lnTo>
                  <a:pt x="28346" y="382104"/>
                </a:lnTo>
                <a:lnTo>
                  <a:pt x="7607" y="351332"/>
                </a:lnTo>
                <a:lnTo>
                  <a:pt x="0" y="313664"/>
                </a:lnTo>
                <a:lnTo>
                  <a:pt x="0" y="96799"/>
                </a:lnTo>
                <a:lnTo>
                  <a:pt x="7607" y="59118"/>
                </a:lnTo>
                <a:lnTo>
                  <a:pt x="28346" y="28346"/>
                </a:lnTo>
                <a:lnTo>
                  <a:pt x="59105" y="7607"/>
                </a:lnTo>
                <a:lnTo>
                  <a:pt x="96786" y="0"/>
                </a:lnTo>
                <a:lnTo>
                  <a:pt x="907262" y="0"/>
                </a:lnTo>
                <a:lnTo>
                  <a:pt x="944943" y="7607"/>
                </a:lnTo>
                <a:lnTo>
                  <a:pt x="975702" y="28346"/>
                </a:lnTo>
                <a:lnTo>
                  <a:pt x="996454" y="59118"/>
                </a:lnTo>
                <a:lnTo>
                  <a:pt x="1004062" y="96799"/>
                </a:lnTo>
                <a:lnTo>
                  <a:pt x="1004062" y="313664"/>
                </a:lnTo>
                <a:lnTo>
                  <a:pt x="996454" y="351332"/>
                </a:lnTo>
                <a:lnTo>
                  <a:pt x="975702" y="382104"/>
                </a:lnTo>
                <a:lnTo>
                  <a:pt x="944943" y="402856"/>
                </a:lnTo>
                <a:lnTo>
                  <a:pt x="907262" y="410463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54277" y="1984831"/>
            <a:ext cx="5875020" cy="7546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95"/>
              </a:spcBef>
            </a:pPr>
            <a:r>
              <a:rPr sz="13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2019.12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00050">
              <a:lnSpc>
                <a:spcPct val="100000"/>
              </a:lnSpc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Research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 </a:t>
            </a:r>
            <a:r>
              <a:rPr sz="1600" spc="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plans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11480" marR="687070" indent="-166370">
              <a:lnSpc>
                <a:spcPct val="119000"/>
              </a:lnSpc>
              <a:spcBef>
                <a:spcPts val="30"/>
              </a:spcBef>
            </a:pPr>
            <a:r>
              <a:rPr sz="1400" spc="-20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Conduct</a:t>
            </a:r>
            <a:r>
              <a:rPr sz="14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</a:t>
            </a:r>
            <a:r>
              <a:rPr sz="14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research,</a:t>
            </a:r>
            <a:r>
              <a:rPr sz="14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integrate</a:t>
            </a:r>
            <a:r>
              <a:rPr sz="14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ecological</a:t>
            </a:r>
            <a:r>
              <a:rPr sz="14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resources,</a:t>
            </a:r>
            <a:r>
              <a:rPr sz="14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4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conﬁrm </a:t>
            </a:r>
            <a:r>
              <a:rPr sz="14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preliminary</a:t>
            </a:r>
            <a:r>
              <a:rPr sz="14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plans</a:t>
            </a:r>
            <a:r>
              <a:rPr sz="1400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213985">
              <a:lnSpc>
                <a:spcPct val="100000"/>
              </a:lnSpc>
              <a:spcBef>
                <a:spcPts val="95"/>
              </a:spcBef>
            </a:pPr>
            <a:r>
              <a:rPr sz="13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2020.01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R="6350" algn="ctr">
              <a:lnSpc>
                <a:spcPct val="100000"/>
              </a:lnSpc>
              <a:spcBef>
                <a:spcPts val="610"/>
              </a:spcBef>
            </a:pP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Project </a:t>
            </a:r>
            <a:r>
              <a:rPr sz="1600" spc="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conﬁrmation, </a:t>
            </a:r>
            <a:r>
              <a:rPr sz="1600" spc="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864870" marR="222250" indent="-142875">
              <a:lnSpc>
                <a:spcPct val="139000"/>
              </a:lnSpc>
            </a:pPr>
            <a:r>
              <a:rPr sz="1200" spc="-10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2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Determine</a:t>
            </a:r>
            <a:r>
              <a:rPr sz="12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12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direction</a:t>
            </a:r>
            <a:r>
              <a:rPr sz="12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ecology,</a:t>
            </a:r>
            <a:r>
              <a:rPr sz="12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improve</a:t>
            </a:r>
            <a:r>
              <a:rPr sz="12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business</a:t>
            </a:r>
            <a:r>
              <a:rPr sz="12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plan,  </a:t>
            </a:r>
            <a:r>
              <a:rPr sz="12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business</a:t>
            </a:r>
            <a:r>
              <a:rPr sz="12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2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book</a:t>
            </a:r>
            <a:r>
              <a:rPr sz="12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marketing</a:t>
            </a:r>
            <a:r>
              <a:rPr sz="12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plan</a:t>
            </a:r>
            <a:r>
              <a:rPr sz="12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sz="1200" spc="-34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5875">
              <a:lnSpc>
                <a:spcPct val="100000"/>
              </a:lnSpc>
              <a:spcBef>
                <a:spcPts val="215"/>
              </a:spcBef>
            </a:pPr>
            <a:r>
              <a:rPr sz="13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2020.03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R="5080" algn="ctr">
              <a:lnSpc>
                <a:spcPct val="100000"/>
              </a:lnSpc>
              <a:spcBef>
                <a:spcPts val="1180"/>
              </a:spcBef>
            </a:pP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</a:t>
            </a:r>
            <a:r>
              <a:rPr sz="1600" spc="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development, determine</a:t>
            </a:r>
            <a:r>
              <a:rPr sz="1600" spc="2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theframework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36245" marR="842645" indent="-65405">
              <a:lnSpc>
                <a:spcPts val="1600"/>
              </a:lnSpc>
              <a:spcBef>
                <a:spcPts val="65"/>
              </a:spcBef>
            </a:pPr>
            <a:r>
              <a:rPr sz="1100" spc="-20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1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11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1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conduct</a:t>
            </a:r>
            <a:r>
              <a:rPr sz="11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1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1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1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research</a:t>
            </a:r>
            <a:r>
              <a:rPr sz="11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1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development,</a:t>
            </a:r>
            <a:r>
              <a:rPr sz="11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build  </a:t>
            </a:r>
            <a:r>
              <a:rPr sz="11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software,</a:t>
            </a:r>
            <a:r>
              <a:rPr sz="11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environment</a:t>
            </a:r>
            <a:r>
              <a:rPr sz="11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development,</a:t>
            </a:r>
            <a:r>
              <a:rPr sz="11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1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11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technical</a:t>
            </a:r>
            <a:r>
              <a:rPr sz="11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framework</a:t>
            </a:r>
            <a:r>
              <a:rPr sz="11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sz="1100" spc="-30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spc="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213985">
              <a:lnSpc>
                <a:spcPct val="100000"/>
              </a:lnSpc>
              <a:spcBef>
                <a:spcPts val="105"/>
              </a:spcBef>
            </a:pPr>
            <a:r>
              <a:rPr sz="13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2020.04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586740">
              <a:lnSpc>
                <a:spcPct val="100000"/>
              </a:lnSpc>
              <a:spcBef>
                <a:spcPts val="1170"/>
              </a:spcBef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Recruit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community, </a:t>
            </a:r>
            <a:r>
              <a:rPr sz="1600" spc="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strengthen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traﬃc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14045" marR="385445" indent="-130810">
              <a:lnSpc>
                <a:spcPts val="1600"/>
              </a:lnSpc>
              <a:spcBef>
                <a:spcPts val="65"/>
              </a:spcBef>
            </a:pPr>
            <a:r>
              <a:rPr sz="1100" spc="-1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1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Complete</a:t>
            </a:r>
            <a:r>
              <a:rPr sz="11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1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work</a:t>
            </a:r>
            <a:r>
              <a:rPr sz="11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1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11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1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million</a:t>
            </a:r>
            <a:r>
              <a:rPr sz="11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communities,</a:t>
            </a:r>
            <a:r>
              <a:rPr sz="11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increase</a:t>
            </a:r>
            <a:r>
              <a:rPr sz="11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1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circulation</a:t>
            </a:r>
            <a:r>
              <a:rPr sz="11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1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community, </a:t>
            </a:r>
            <a:r>
              <a:rPr sz="11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maintainuser </a:t>
            </a:r>
            <a:r>
              <a:rPr sz="11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stickiness </a:t>
            </a:r>
            <a:r>
              <a:rPr sz="1100" spc="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sz="1100" spc="-380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spc="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3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2020.09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71120" algn="ctr">
              <a:lnSpc>
                <a:spcPct val="100000"/>
              </a:lnSpc>
              <a:spcBef>
                <a:spcPts val="1010"/>
              </a:spcBef>
            </a:pPr>
            <a:r>
              <a:rPr sz="1600" spc="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complete,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ready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go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online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895985" marR="796925" indent="-154305">
              <a:lnSpc>
                <a:spcPct val="128000"/>
              </a:lnSpc>
              <a:spcBef>
                <a:spcPts val="15"/>
              </a:spcBef>
            </a:pPr>
            <a:r>
              <a:rPr sz="1300" spc="-3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3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13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1.0</a:t>
            </a:r>
            <a:r>
              <a:rPr sz="1300" spc="-1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was</a:t>
            </a:r>
            <a:r>
              <a:rPr sz="13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developed</a:t>
            </a:r>
            <a:r>
              <a:rPr sz="13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3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launched,</a:t>
            </a:r>
            <a:r>
              <a:rPr sz="13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3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3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trading  </a:t>
            </a:r>
            <a:r>
              <a:rPr sz="13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 </a:t>
            </a:r>
            <a:r>
              <a:rPr sz="13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was </a:t>
            </a:r>
            <a:r>
              <a:rPr sz="13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launched</a:t>
            </a:r>
            <a:r>
              <a:rPr sz="1300" spc="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2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；）</a:t>
            </a:r>
            <a:endParaRPr sz="13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245735">
              <a:lnSpc>
                <a:spcPct val="100000"/>
              </a:lnSpc>
              <a:spcBef>
                <a:spcPts val="455"/>
              </a:spcBef>
            </a:pPr>
            <a:r>
              <a:rPr sz="13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2020.11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28575" algn="ctr">
              <a:lnSpc>
                <a:spcPct val="100000"/>
              </a:lnSpc>
              <a:spcBef>
                <a:spcPts val="1060"/>
              </a:spcBef>
            </a:pP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</a:t>
            </a:r>
            <a:r>
              <a:rPr sz="1600" spc="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update, </a:t>
            </a:r>
            <a:r>
              <a:rPr sz="1600" spc="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continuous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upgrade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925195">
              <a:lnSpc>
                <a:spcPct val="100000"/>
              </a:lnSpc>
              <a:spcBef>
                <a:spcPts val="390"/>
              </a:spcBef>
            </a:pPr>
            <a:r>
              <a:rPr sz="1300" spc="-6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（C</a:t>
            </a:r>
            <a:r>
              <a:rPr sz="1300" spc="-47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300" spc="-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sz="1300" spc="-470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300" spc="-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sz="1300" spc="-470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3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ecological</a:t>
            </a:r>
            <a:r>
              <a:rPr sz="13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3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beta,</a:t>
            </a:r>
            <a:r>
              <a:rPr sz="13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3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ecological</a:t>
            </a:r>
            <a:r>
              <a:rPr sz="13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services</a:t>
            </a:r>
            <a:r>
              <a:rPr sz="13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started</a:t>
            </a:r>
            <a:r>
              <a:rPr sz="13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sz="1300" spc="-36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300" spc="-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3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5875">
              <a:lnSpc>
                <a:spcPct val="100000"/>
              </a:lnSpc>
              <a:spcBef>
                <a:spcPts val="85"/>
              </a:spcBef>
            </a:pPr>
            <a:r>
              <a:rPr sz="13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2021.03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72415">
              <a:lnSpc>
                <a:spcPct val="100000"/>
              </a:lnSpc>
            </a:pP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Layout </a:t>
            </a:r>
            <a:r>
              <a:rPr sz="1600" spc="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industry </a:t>
            </a:r>
            <a:r>
              <a:rPr sz="1600" spc="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improve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ecology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85750" marR="525780" indent="-116205">
              <a:lnSpc>
                <a:spcPct val="128000"/>
              </a:lnSpc>
              <a:spcBef>
                <a:spcPts val="15"/>
              </a:spcBef>
            </a:pPr>
            <a:r>
              <a:rPr sz="1300" spc="-1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3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Improve</a:t>
            </a:r>
            <a:r>
              <a:rPr sz="13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related</a:t>
            </a:r>
            <a:r>
              <a:rPr sz="13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products</a:t>
            </a:r>
            <a:r>
              <a:rPr sz="13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3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services</a:t>
            </a:r>
            <a:r>
              <a:rPr sz="13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provided</a:t>
            </a:r>
            <a:r>
              <a:rPr sz="13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3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3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4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300" spc="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platform,  </a:t>
            </a:r>
            <a:r>
              <a:rPr sz="13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3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open</a:t>
            </a:r>
            <a:r>
              <a:rPr sz="13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multi-project</a:t>
            </a:r>
            <a:r>
              <a:rPr sz="13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ﬁnancial</a:t>
            </a:r>
            <a:r>
              <a:rPr sz="13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services</a:t>
            </a:r>
            <a:r>
              <a:rPr sz="13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sz="1300" spc="-37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300" spc="-5" dirty="0">
                <a:solidFill>
                  <a:srgbClr val="43464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3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94602" y="4677638"/>
            <a:ext cx="150393" cy="127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22420" y="5278628"/>
            <a:ext cx="107314" cy="127000"/>
          </a:xfrm>
          <a:custGeom>
            <a:avLst/>
            <a:gdLst/>
            <a:ahLst/>
            <a:cxnLst/>
            <a:rect l="l" t="t" r="r" b="b"/>
            <a:pathLst>
              <a:path w="107314" h="127000">
                <a:moveTo>
                  <a:pt x="107035" y="126682"/>
                </a:moveTo>
                <a:lnTo>
                  <a:pt x="0" y="63347"/>
                </a:lnTo>
                <a:lnTo>
                  <a:pt x="107035" y="0"/>
                </a:lnTo>
                <a:lnTo>
                  <a:pt x="63347" y="65062"/>
                </a:lnTo>
                <a:lnTo>
                  <a:pt x="107035" y="126682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00703" y="4236453"/>
            <a:ext cx="102235" cy="120650"/>
          </a:xfrm>
          <a:custGeom>
            <a:avLst/>
            <a:gdLst/>
            <a:ahLst/>
            <a:cxnLst/>
            <a:rect l="l" t="t" r="r" b="b"/>
            <a:pathLst>
              <a:path w="102235" h="120650">
                <a:moveTo>
                  <a:pt x="0" y="120332"/>
                </a:moveTo>
                <a:lnTo>
                  <a:pt x="41516" y="58521"/>
                </a:lnTo>
                <a:lnTo>
                  <a:pt x="0" y="0"/>
                </a:lnTo>
                <a:lnTo>
                  <a:pt x="101676" y="60159"/>
                </a:lnTo>
                <a:lnTo>
                  <a:pt x="0" y="120332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19022" y="3604526"/>
            <a:ext cx="114985" cy="971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12558" y="5709463"/>
            <a:ext cx="126288" cy="106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12408" y="6872364"/>
            <a:ext cx="115824" cy="984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98303" y="6383604"/>
            <a:ext cx="113664" cy="134620"/>
          </a:xfrm>
          <a:custGeom>
            <a:avLst/>
            <a:gdLst/>
            <a:ahLst/>
            <a:cxnLst/>
            <a:rect l="l" t="t" r="r" b="b"/>
            <a:pathLst>
              <a:path w="113664" h="134620">
                <a:moveTo>
                  <a:pt x="0" y="134238"/>
                </a:moveTo>
                <a:lnTo>
                  <a:pt x="46304" y="65303"/>
                </a:lnTo>
                <a:lnTo>
                  <a:pt x="0" y="0"/>
                </a:lnTo>
                <a:lnTo>
                  <a:pt x="113436" y="67119"/>
                </a:lnTo>
                <a:lnTo>
                  <a:pt x="0" y="134238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19321" y="7538084"/>
            <a:ext cx="111125" cy="131445"/>
          </a:xfrm>
          <a:custGeom>
            <a:avLst/>
            <a:gdLst/>
            <a:ahLst/>
            <a:cxnLst/>
            <a:rect l="l" t="t" r="r" b="b"/>
            <a:pathLst>
              <a:path w="111125" h="131445">
                <a:moveTo>
                  <a:pt x="110947" y="131305"/>
                </a:moveTo>
                <a:lnTo>
                  <a:pt x="0" y="65659"/>
                </a:lnTo>
                <a:lnTo>
                  <a:pt x="110947" y="0"/>
                </a:lnTo>
                <a:lnTo>
                  <a:pt x="65646" y="67437"/>
                </a:lnTo>
                <a:lnTo>
                  <a:pt x="110947" y="131305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12408" y="9355835"/>
            <a:ext cx="115824" cy="97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98303" y="8398674"/>
            <a:ext cx="113664" cy="134620"/>
          </a:xfrm>
          <a:custGeom>
            <a:avLst/>
            <a:gdLst/>
            <a:ahLst/>
            <a:cxnLst/>
            <a:rect l="l" t="t" r="r" b="b"/>
            <a:pathLst>
              <a:path w="113664" h="134620">
                <a:moveTo>
                  <a:pt x="0" y="134251"/>
                </a:moveTo>
                <a:lnTo>
                  <a:pt x="46304" y="65303"/>
                </a:lnTo>
                <a:lnTo>
                  <a:pt x="0" y="0"/>
                </a:lnTo>
                <a:lnTo>
                  <a:pt x="113436" y="67119"/>
                </a:lnTo>
                <a:lnTo>
                  <a:pt x="0" y="134251"/>
                </a:lnTo>
                <a:close/>
              </a:path>
            </a:pathLst>
          </a:custGeom>
          <a:solidFill>
            <a:srgbClr val="18C9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61564" y="9939260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95099" y="10050447"/>
            <a:ext cx="1599565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Milestone</a:t>
            </a:r>
            <a:r>
              <a:rPr sz="1200" spc="-24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planning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6806" y="2903194"/>
            <a:ext cx="667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4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9087" y="4587557"/>
            <a:ext cx="372554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4" dirty="0"/>
              <a:t>Legal</a:t>
            </a:r>
            <a:r>
              <a:rPr spc="-80" dirty="0"/>
              <a:t> </a:t>
            </a:r>
            <a:r>
              <a:rPr spc="90" dirty="0">
                <a:solidFill>
                  <a:srgbClr val="18C9F8"/>
                </a:solidFill>
              </a:rPr>
              <a:t>Notices</a:t>
            </a:r>
            <a:endParaRPr spc="90" dirty="0">
              <a:solidFill>
                <a:srgbClr val="18C9F8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6796" y="4251147"/>
            <a:ext cx="1014730" cy="86360"/>
          </a:xfrm>
          <a:custGeom>
            <a:avLst/>
            <a:gdLst/>
            <a:ahLst/>
            <a:cxnLst/>
            <a:rect l="l" t="t" r="r" b="b"/>
            <a:pathLst>
              <a:path w="1014730" h="86360">
                <a:moveTo>
                  <a:pt x="1014310" y="86233"/>
                </a:moveTo>
                <a:lnTo>
                  <a:pt x="0" y="86233"/>
                </a:lnTo>
                <a:lnTo>
                  <a:pt x="0" y="0"/>
                </a:lnTo>
                <a:lnTo>
                  <a:pt x="1014310" y="0"/>
                </a:lnTo>
                <a:lnTo>
                  <a:pt x="1014310" y="86233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7503" y="987518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5841" y="10046790"/>
            <a:ext cx="121539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Legal</a:t>
            </a:r>
            <a:r>
              <a:rPr sz="1200" spc="-26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Notices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606" y="1763356"/>
            <a:ext cx="6069330" cy="741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new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investment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investment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various 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risks.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Therefore,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investors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carefully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evaluate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investment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risks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tolerance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before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proceeding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speciﬁc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71120" algn="just">
              <a:lnSpc>
                <a:spcPct val="151000"/>
              </a:lnSpc>
              <a:buSzPct val="94000"/>
              <a:buAutoNum type="arabicPeriod"/>
              <a:tabLst>
                <a:tab pos="177800" algn="l"/>
              </a:tabLst>
            </a:pP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Policy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current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unclear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supervision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chain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projects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swaps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some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countries,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certain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possibility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losses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participants due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policy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reasons.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4648"/>
              </a:buClr>
              <a:buFont typeface="Arial" panose="020B0604020202020204"/>
              <a:buAutoNum type="arabicPeriod"/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1000"/>
              </a:lnSpc>
              <a:buSzPct val="94000"/>
              <a:buAutoNum type="arabicPeriod"/>
              <a:tabLst>
                <a:tab pos="181610" algn="l"/>
              </a:tabLst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Regulatory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risks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Currently,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transactions are subject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certain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uncertainties.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Due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lack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strong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supervision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ﬁeld 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fall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sharply.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individual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participants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lack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experience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after entering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market,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diﬃcult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Resist</a:t>
            </a:r>
            <a:r>
              <a:rPr sz="1600" spc="-1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shock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psychologi-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cal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pressure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caused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instability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time.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undeniable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foreseeable future,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regulations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issued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restrict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regulate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electronic token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ﬁelds.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regu-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latory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body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conducts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standardized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management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ﬁeld, the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purchased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during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swap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period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aﬀected,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7306" y="1495018"/>
            <a:ext cx="6114415" cy="0"/>
          </a:xfrm>
          <a:custGeom>
            <a:avLst/>
            <a:gdLst/>
            <a:ahLst/>
            <a:cxnLst/>
            <a:rect l="l" t="t" r="r" b="b"/>
            <a:pathLst>
              <a:path w="6114415">
                <a:moveTo>
                  <a:pt x="0" y="0"/>
                </a:moveTo>
                <a:lnTo>
                  <a:pt x="6114173" y="0"/>
                </a:lnTo>
              </a:path>
            </a:pathLst>
          </a:custGeom>
          <a:ln w="7620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7306" y="1496034"/>
            <a:ext cx="2828925" cy="0"/>
          </a:xfrm>
          <a:custGeom>
            <a:avLst/>
            <a:gdLst/>
            <a:ahLst/>
            <a:cxnLst/>
            <a:rect l="l" t="t" r="r" b="b"/>
            <a:pathLst>
              <a:path w="2828925">
                <a:moveTo>
                  <a:pt x="0" y="0"/>
                </a:moveTo>
                <a:lnTo>
                  <a:pt x="2828709" y="0"/>
                </a:lnTo>
              </a:path>
            </a:pathLst>
          </a:custGeom>
          <a:ln w="50393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72706" y="575694"/>
            <a:ext cx="284226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90" dirty="0"/>
              <a:t>Legal</a:t>
            </a:r>
            <a:r>
              <a:rPr sz="3500" spc="-80" dirty="0"/>
              <a:t> </a:t>
            </a:r>
            <a:r>
              <a:rPr sz="3500" spc="70" dirty="0">
                <a:solidFill>
                  <a:srgbClr val="18C9F8"/>
                </a:solidFill>
              </a:rPr>
              <a:t>Notices</a:t>
            </a:r>
            <a:endParaRPr sz="3500"/>
          </a:p>
        </p:txBody>
      </p:sp>
      <p:sp>
        <p:nvSpPr>
          <p:cNvPr id="10" name="object 10"/>
          <p:cNvSpPr txBox="1"/>
          <p:nvPr/>
        </p:nvSpPr>
        <p:spPr>
          <a:xfrm>
            <a:off x="917503" y="987518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5841" y="10046790"/>
            <a:ext cx="121539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Legal</a:t>
            </a:r>
            <a:r>
              <a:rPr sz="1200" spc="-26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Notices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44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0957" y="2696476"/>
            <a:ext cx="1202055" cy="1202055"/>
          </a:xfrm>
          <a:custGeom>
            <a:avLst/>
            <a:gdLst/>
            <a:ahLst/>
            <a:cxnLst/>
            <a:rect l="l" t="t" r="r" b="b"/>
            <a:pathLst>
              <a:path w="1202055" h="1202054">
                <a:moveTo>
                  <a:pt x="601002" y="1202004"/>
                </a:moveTo>
                <a:lnTo>
                  <a:pt x="554037" y="1200200"/>
                </a:lnTo>
                <a:lnTo>
                  <a:pt x="508063" y="1194866"/>
                </a:lnTo>
                <a:lnTo>
                  <a:pt x="463207" y="1186129"/>
                </a:lnTo>
                <a:lnTo>
                  <a:pt x="419608" y="1174140"/>
                </a:lnTo>
                <a:lnTo>
                  <a:pt x="377393" y="1159027"/>
                </a:lnTo>
                <a:lnTo>
                  <a:pt x="336702" y="1140917"/>
                </a:lnTo>
                <a:lnTo>
                  <a:pt x="297675" y="1119949"/>
                </a:lnTo>
                <a:lnTo>
                  <a:pt x="260438" y="1096251"/>
                </a:lnTo>
                <a:lnTo>
                  <a:pt x="225120" y="1069975"/>
                </a:lnTo>
                <a:lnTo>
                  <a:pt x="191858" y="1041222"/>
                </a:lnTo>
                <a:lnTo>
                  <a:pt x="160782" y="1010157"/>
                </a:lnTo>
                <a:lnTo>
                  <a:pt x="132041" y="976896"/>
                </a:lnTo>
                <a:lnTo>
                  <a:pt x="105752" y="941577"/>
                </a:lnTo>
                <a:lnTo>
                  <a:pt x="82067" y="904341"/>
                </a:lnTo>
                <a:lnTo>
                  <a:pt x="61099" y="865301"/>
                </a:lnTo>
                <a:lnTo>
                  <a:pt x="42989" y="824623"/>
                </a:lnTo>
                <a:lnTo>
                  <a:pt x="27863" y="782408"/>
                </a:lnTo>
                <a:lnTo>
                  <a:pt x="15875" y="738809"/>
                </a:lnTo>
                <a:lnTo>
                  <a:pt x="7150" y="693953"/>
                </a:lnTo>
                <a:lnTo>
                  <a:pt x="1816" y="647966"/>
                </a:lnTo>
                <a:lnTo>
                  <a:pt x="0" y="601002"/>
                </a:lnTo>
                <a:lnTo>
                  <a:pt x="1816" y="554037"/>
                </a:lnTo>
                <a:lnTo>
                  <a:pt x="7150" y="508063"/>
                </a:lnTo>
                <a:lnTo>
                  <a:pt x="15875" y="463207"/>
                </a:lnTo>
                <a:lnTo>
                  <a:pt x="27863" y="419607"/>
                </a:lnTo>
                <a:lnTo>
                  <a:pt x="42989" y="377393"/>
                </a:lnTo>
                <a:lnTo>
                  <a:pt x="61099" y="336702"/>
                </a:lnTo>
                <a:lnTo>
                  <a:pt x="82067" y="297675"/>
                </a:lnTo>
                <a:lnTo>
                  <a:pt x="105752" y="260426"/>
                </a:lnTo>
                <a:lnTo>
                  <a:pt x="132041" y="225107"/>
                </a:lnTo>
                <a:lnTo>
                  <a:pt x="160782" y="191846"/>
                </a:lnTo>
                <a:lnTo>
                  <a:pt x="191858" y="160781"/>
                </a:lnTo>
                <a:lnTo>
                  <a:pt x="225120" y="132041"/>
                </a:lnTo>
                <a:lnTo>
                  <a:pt x="260438" y="105752"/>
                </a:lnTo>
                <a:lnTo>
                  <a:pt x="297675" y="82054"/>
                </a:lnTo>
                <a:lnTo>
                  <a:pt x="336702" y="61086"/>
                </a:lnTo>
                <a:lnTo>
                  <a:pt x="377393" y="42976"/>
                </a:lnTo>
                <a:lnTo>
                  <a:pt x="419608" y="27863"/>
                </a:lnTo>
                <a:lnTo>
                  <a:pt x="463207" y="15874"/>
                </a:lnTo>
                <a:lnTo>
                  <a:pt x="508063" y="7150"/>
                </a:lnTo>
                <a:lnTo>
                  <a:pt x="554037" y="1816"/>
                </a:lnTo>
                <a:lnTo>
                  <a:pt x="601002" y="0"/>
                </a:lnTo>
                <a:lnTo>
                  <a:pt x="647979" y="1816"/>
                </a:lnTo>
                <a:lnTo>
                  <a:pt x="693953" y="7150"/>
                </a:lnTo>
                <a:lnTo>
                  <a:pt x="738809" y="15874"/>
                </a:lnTo>
                <a:lnTo>
                  <a:pt x="782408" y="27863"/>
                </a:lnTo>
                <a:lnTo>
                  <a:pt x="824623" y="42976"/>
                </a:lnTo>
                <a:lnTo>
                  <a:pt x="865314" y="61086"/>
                </a:lnTo>
                <a:lnTo>
                  <a:pt x="904341" y="82054"/>
                </a:lnTo>
                <a:lnTo>
                  <a:pt x="941590" y="105752"/>
                </a:lnTo>
                <a:lnTo>
                  <a:pt x="976909" y="132041"/>
                </a:lnTo>
                <a:lnTo>
                  <a:pt x="1010170" y="160781"/>
                </a:lnTo>
                <a:lnTo>
                  <a:pt x="1041234" y="191846"/>
                </a:lnTo>
                <a:lnTo>
                  <a:pt x="1069975" y="225107"/>
                </a:lnTo>
                <a:lnTo>
                  <a:pt x="1096264" y="260426"/>
                </a:lnTo>
                <a:lnTo>
                  <a:pt x="1119949" y="297675"/>
                </a:lnTo>
                <a:lnTo>
                  <a:pt x="1140929" y="336702"/>
                </a:lnTo>
                <a:lnTo>
                  <a:pt x="1159027" y="377393"/>
                </a:lnTo>
                <a:lnTo>
                  <a:pt x="1174153" y="419607"/>
                </a:lnTo>
                <a:lnTo>
                  <a:pt x="1186141" y="463207"/>
                </a:lnTo>
                <a:lnTo>
                  <a:pt x="1194866" y="508063"/>
                </a:lnTo>
                <a:lnTo>
                  <a:pt x="1200200" y="554037"/>
                </a:lnTo>
                <a:lnTo>
                  <a:pt x="1202004" y="601002"/>
                </a:lnTo>
                <a:lnTo>
                  <a:pt x="1200200" y="647966"/>
                </a:lnTo>
                <a:lnTo>
                  <a:pt x="1194866" y="693953"/>
                </a:lnTo>
                <a:lnTo>
                  <a:pt x="1186141" y="738809"/>
                </a:lnTo>
                <a:lnTo>
                  <a:pt x="1174153" y="782408"/>
                </a:lnTo>
                <a:lnTo>
                  <a:pt x="1159027" y="824623"/>
                </a:lnTo>
                <a:lnTo>
                  <a:pt x="1140929" y="865301"/>
                </a:lnTo>
                <a:lnTo>
                  <a:pt x="1119949" y="904341"/>
                </a:lnTo>
                <a:lnTo>
                  <a:pt x="1096264" y="941577"/>
                </a:lnTo>
                <a:lnTo>
                  <a:pt x="1069975" y="976896"/>
                </a:lnTo>
                <a:lnTo>
                  <a:pt x="1041234" y="1010157"/>
                </a:lnTo>
                <a:lnTo>
                  <a:pt x="1010170" y="1041222"/>
                </a:lnTo>
                <a:lnTo>
                  <a:pt x="976909" y="1069975"/>
                </a:lnTo>
                <a:lnTo>
                  <a:pt x="941590" y="1096251"/>
                </a:lnTo>
                <a:lnTo>
                  <a:pt x="904341" y="1119949"/>
                </a:lnTo>
                <a:lnTo>
                  <a:pt x="865314" y="1140917"/>
                </a:lnTo>
                <a:lnTo>
                  <a:pt x="824623" y="1159027"/>
                </a:lnTo>
                <a:lnTo>
                  <a:pt x="782408" y="1174140"/>
                </a:lnTo>
                <a:lnTo>
                  <a:pt x="738809" y="1186129"/>
                </a:lnTo>
                <a:lnTo>
                  <a:pt x="693953" y="1194866"/>
                </a:lnTo>
                <a:lnTo>
                  <a:pt x="647979" y="1200200"/>
                </a:lnTo>
                <a:lnTo>
                  <a:pt x="601002" y="1202004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80882" y="2907233"/>
            <a:ext cx="667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4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3138" y="4591583"/>
            <a:ext cx="4779010" cy="2232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12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Birth</a:t>
            </a:r>
            <a:r>
              <a:rPr sz="4600" spc="-2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600" spc="190" dirty="0">
                <a:solidFill>
                  <a:srgbClr val="18C9F8"/>
                </a:solidFill>
                <a:latin typeface="Arial" panose="020B0604020202020204"/>
                <a:cs typeface="Arial" panose="020B0604020202020204"/>
              </a:rPr>
              <a:t>background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67310">
              <a:lnSpc>
                <a:spcPct val="100000"/>
              </a:lnSpc>
              <a:spcBef>
                <a:spcPts val="2395"/>
              </a:spcBef>
            </a:pPr>
            <a:r>
              <a:rPr sz="1400" spc="-90" dirty="0">
                <a:latin typeface="Arial" panose="020B0604020202020204"/>
                <a:cs typeface="Arial" panose="020B0604020202020204"/>
              </a:rPr>
              <a:t>1.1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technology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77190" indent="-309880">
              <a:lnSpc>
                <a:spcPct val="100000"/>
              </a:lnSpc>
              <a:buAutoNum type="arabicPeriod" startAt="2"/>
              <a:tabLst>
                <a:tab pos="376555" algn="l"/>
                <a:tab pos="377190" algn="l"/>
              </a:tabLst>
            </a:pPr>
            <a:r>
              <a:rPr sz="1400" spc="10" dirty="0">
                <a:latin typeface="Arial" panose="020B0604020202020204"/>
                <a:cs typeface="Arial" panose="020B0604020202020204"/>
              </a:rPr>
              <a:t>Opportunities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faced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by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big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data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industry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AutoNum type="arabicPeriod" startAt="2"/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77190" indent="-309880">
              <a:lnSpc>
                <a:spcPct val="100000"/>
              </a:lnSpc>
              <a:buAutoNum type="arabicPeriod" startAt="2"/>
              <a:tabLst>
                <a:tab pos="376555" algn="l"/>
                <a:tab pos="377190" algn="l"/>
              </a:tabLst>
            </a:pPr>
            <a:r>
              <a:rPr sz="1400" spc="-30" dirty="0">
                <a:latin typeface="Arial" panose="020B0604020202020204"/>
                <a:cs typeface="Arial" panose="020B0604020202020204"/>
              </a:rPr>
              <a:t>Pain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points 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themarket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0873" y="4255160"/>
            <a:ext cx="1014730" cy="86360"/>
          </a:xfrm>
          <a:custGeom>
            <a:avLst/>
            <a:gdLst/>
            <a:ahLst/>
            <a:cxnLst/>
            <a:rect l="l" t="t" r="r" b="b"/>
            <a:pathLst>
              <a:path w="1014730" h="86360">
                <a:moveTo>
                  <a:pt x="1014323" y="86245"/>
                </a:moveTo>
                <a:lnTo>
                  <a:pt x="0" y="86245"/>
                </a:lnTo>
                <a:lnTo>
                  <a:pt x="0" y="0"/>
                </a:lnTo>
                <a:lnTo>
                  <a:pt x="1014323" y="0"/>
                </a:lnTo>
                <a:lnTo>
                  <a:pt x="1014323" y="86245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97368" y="9933664"/>
            <a:ext cx="52070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600" b="1" spc="-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CBV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5722" y="10050626"/>
            <a:ext cx="158115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6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P7</a:t>
            </a:r>
            <a:r>
              <a:rPr sz="1200" spc="-254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BIRTHBACKGROUND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5736" y="811974"/>
            <a:ext cx="6107430" cy="8163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2095">
              <a:lnSpc>
                <a:spcPct val="151000"/>
              </a:lnSpc>
              <a:spcBef>
                <a:spcPts val="100"/>
              </a:spcBef>
            </a:pP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including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limited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ﬂuctuations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restrictions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price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ease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sale.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166370">
              <a:lnSpc>
                <a:spcPct val="151000"/>
              </a:lnSpc>
              <a:buSzPct val="94000"/>
              <a:buAutoNum type="arabicPeriod" startAt="3"/>
              <a:tabLst>
                <a:tab pos="179705" algn="l"/>
              </a:tabLst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currency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trading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market,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overall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overestimated,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investment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risks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increase.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Participants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may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too high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expectations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growth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swap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projects,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may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high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expectations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2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possible.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4648"/>
              </a:buClr>
              <a:buFont typeface="Arial" panose="020B0604020202020204"/>
              <a:buAutoNum type="arabicPeriod" startAt="3"/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1000"/>
              </a:lnSpc>
              <a:buSzPct val="94000"/>
              <a:buAutoNum type="arabicPeriod" startAt="3"/>
              <a:tabLst>
                <a:tab pos="181610" algn="l"/>
              </a:tabLst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Competitive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risks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mobile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represented by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"Bitcoin"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gradually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emerged,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various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decentralized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continue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emerge,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competition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become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increasingly 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ﬁerce.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However,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emergence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continuous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expansion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platforms,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face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continuous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operational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pressure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certain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competition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4648"/>
              </a:buClr>
              <a:buFont typeface="Arial" panose="020B0604020202020204"/>
              <a:buAutoNum type="arabicPeriod" startAt="3"/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58420">
              <a:lnSpc>
                <a:spcPct val="151000"/>
              </a:lnSpc>
              <a:buSzPct val="94000"/>
              <a:buAutoNum type="arabicPeriod" startAt="3"/>
              <a:tabLst>
                <a:tab pos="173990" algn="l"/>
              </a:tabLst>
            </a:pP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sales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risk.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Because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sales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environ-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ment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inseparable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overall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digital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asset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situation,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if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market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generally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depressed,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due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uncontrollable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factors,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cause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token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itself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good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prospect,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price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still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long-term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Underestimated.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446" y="987518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5841" y="10046790"/>
            <a:ext cx="121539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Legal</a:t>
            </a:r>
            <a:r>
              <a:rPr sz="1200" spc="-26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Notices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5736" y="811974"/>
            <a:ext cx="6045200" cy="856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230">
              <a:lnSpc>
                <a:spcPct val="151000"/>
              </a:lnSpc>
              <a:spcBef>
                <a:spcPts val="100"/>
              </a:spcBef>
              <a:buSzPct val="94000"/>
              <a:buAutoNum type="arabicPeriod" startAt="6"/>
              <a:tabLst>
                <a:tab pos="174625" algn="l"/>
              </a:tabLst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hackers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theft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Hackers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 organizations or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countries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possibility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trying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interrupt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functions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spc="-229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400" spc="-229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spc="-2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way,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including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limited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series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attacks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such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denial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attacks,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Sybil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attacks,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guerrilla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attacks,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malware</a:t>
            </a:r>
            <a:r>
              <a:rPr sz="1600" spc="-1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attacks.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4648"/>
              </a:buClr>
              <a:buFont typeface="Arial" panose="020B0604020202020204"/>
              <a:buAutoNum type="arabicPeriod" startAt="6"/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24130">
              <a:lnSpc>
                <a:spcPct val="151000"/>
              </a:lnSpc>
              <a:buSzPct val="94000"/>
              <a:buAutoNum type="arabicPeriod" startAt="6"/>
              <a:tabLst>
                <a:tab pos="174625" algn="l"/>
              </a:tabLst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uninsured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loss </a:t>
            </a:r>
            <a:r>
              <a:rPr sz="1400" spc="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like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bank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counts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accounts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ﬁnancial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institutions.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usually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insurance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protection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stored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500" spc="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accounts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related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networks.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loss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under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circum-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stances.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Individual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organizations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underwrite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losses.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4648"/>
              </a:buClr>
              <a:buFont typeface="Arial" panose="020B0604020202020204"/>
              <a:buAutoNum type="arabicPeriod" startAt="6"/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1000"/>
              </a:lnSpc>
              <a:buSzPct val="94000"/>
              <a:buAutoNum type="arabicPeriod" startAt="6"/>
              <a:tabLst>
                <a:tab pos="177165" algn="l"/>
              </a:tabLst>
            </a:pP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Systemic</a:t>
            </a:r>
            <a:r>
              <a:rPr sz="1600" spc="-1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risks.</a:t>
            </a:r>
            <a:r>
              <a:rPr sz="1600" spc="-114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Fatal</a:t>
            </a:r>
            <a:r>
              <a:rPr sz="1600" spc="-10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ﬂaws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overlooked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software  or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caused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large-scale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failures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global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 infrastruc-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ture.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Although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some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greatly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reduced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over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time,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such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ﬁxing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vulnerabilities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breaking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computing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bottlenecks,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others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Some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remain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unpredictable,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such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political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factors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natural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disasters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may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cause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partial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global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Internet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disrup-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34648"/>
              </a:buClr>
              <a:buFont typeface="Arial" panose="020B0604020202020204"/>
              <a:buAutoNum type="arabicPeriod" startAt="6"/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33655" algn="just">
              <a:lnSpc>
                <a:spcPct val="156000"/>
              </a:lnSpc>
              <a:buSzPct val="94000"/>
              <a:buAutoNum type="arabicPeriod" startAt="6"/>
              <a:tabLst>
                <a:tab pos="174625" algn="l"/>
              </a:tabLst>
            </a:pP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vulnerabilities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accelerated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cryp-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tography.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accelerated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cryptography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the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de-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velopment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quantum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446" y="987518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5841" y="10046790"/>
            <a:ext cx="121539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Legal</a:t>
            </a:r>
            <a:r>
              <a:rPr sz="1200" spc="-26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Notices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5723" y="796632"/>
            <a:ext cx="5743575" cy="78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</a:pP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computers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may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bring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risk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cracking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community,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lea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loss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446" y="987518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5841" y="10046790"/>
            <a:ext cx="121539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</a:t>
            </a:r>
            <a:fld id="{81D60167-4931-47E6-BA6A-407CBD079E47}" type="slidenum"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</a:fld>
            <a:r>
              <a:rPr sz="1200" spc="-2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Legal</a:t>
            </a:r>
            <a:r>
              <a:rPr sz="1200" spc="-26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Notices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6806" y="2903245"/>
            <a:ext cx="636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4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9100" y="4587608"/>
            <a:ext cx="3514090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Risk</a:t>
            </a:r>
            <a:r>
              <a:rPr spc="-345" dirty="0"/>
              <a:t> </a:t>
            </a:r>
            <a:r>
              <a:rPr spc="229" dirty="0">
                <a:solidFill>
                  <a:srgbClr val="18C9F8"/>
                </a:solidFill>
              </a:rPr>
              <a:t>warning</a:t>
            </a:r>
            <a:endParaRPr spc="229" dirty="0">
              <a:solidFill>
                <a:srgbClr val="18C9F8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6796" y="4251134"/>
            <a:ext cx="1014730" cy="86360"/>
          </a:xfrm>
          <a:custGeom>
            <a:avLst/>
            <a:gdLst/>
            <a:ahLst/>
            <a:cxnLst/>
            <a:rect l="l" t="t" r="r" b="b"/>
            <a:pathLst>
              <a:path w="1014730" h="86360">
                <a:moveTo>
                  <a:pt x="1014323" y="86245"/>
                </a:moveTo>
                <a:lnTo>
                  <a:pt x="0" y="86245"/>
                </a:lnTo>
                <a:lnTo>
                  <a:pt x="0" y="0"/>
                </a:lnTo>
                <a:lnTo>
                  <a:pt x="1014323" y="0"/>
                </a:lnTo>
                <a:lnTo>
                  <a:pt x="1014323" y="86245"/>
                </a:lnTo>
                <a:close/>
              </a:path>
            </a:pathLst>
          </a:custGeom>
          <a:solidFill>
            <a:srgbClr val="004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7503" y="9862087"/>
            <a:ext cx="852805" cy="689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0463" y="10043284"/>
            <a:ext cx="128524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7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P73</a:t>
            </a:r>
            <a:r>
              <a:rPr sz="1200" spc="-22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RISK</a:t>
            </a:r>
            <a:r>
              <a:rPr sz="1200" spc="-204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8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WARNING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 rot="21540000">
            <a:off x="5420791" y="10075052"/>
            <a:ext cx="127792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P74</a:t>
            </a:r>
            <a:r>
              <a:rPr sz="1200" spc="-18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8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RISKWARNING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425">
              <a:lnSpc>
                <a:spcPct val="156000"/>
              </a:lnSpc>
              <a:spcBef>
                <a:spcPts val="100"/>
              </a:spcBef>
            </a:pPr>
            <a:r>
              <a:rPr spc="-50" dirty="0"/>
              <a:t>This </a:t>
            </a:r>
            <a:r>
              <a:rPr spc="15" dirty="0"/>
              <a:t>document </a:t>
            </a:r>
            <a:r>
              <a:rPr spc="-25" dirty="0"/>
              <a:t>is </a:t>
            </a:r>
            <a:r>
              <a:rPr spc="5" dirty="0"/>
              <a:t>only </a:t>
            </a:r>
            <a:r>
              <a:rPr spc="-10" dirty="0"/>
              <a:t>used </a:t>
            </a:r>
            <a:r>
              <a:rPr spc="10" dirty="0"/>
              <a:t>for </a:t>
            </a:r>
            <a:r>
              <a:rPr spc="5" dirty="0"/>
              <a:t>the purpose </a:t>
            </a:r>
            <a:r>
              <a:rPr spc="20" dirty="0"/>
              <a:t>of </a:t>
            </a:r>
            <a:r>
              <a:rPr spc="-10" dirty="0"/>
              <a:t>conveying </a:t>
            </a:r>
            <a:r>
              <a:rPr spc="30" dirty="0"/>
              <a:t>informa-  </a:t>
            </a:r>
            <a:r>
              <a:rPr spc="20" dirty="0"/>
              <a:t>tion</a:t>
            </a:r>
            <a:r>
              <a:rPr spc="-40" dirty="0"/>
              <a:t> </a:t>
            </a:r>
            <a:r>
              <a:rPr spc="25" dirty="0"/>
              <a:t>and</a:t>
            </a:r>
            <a:r>
              <a:rPr spc="-20" dirty="0"/>
              <a:t> </a:t>
            </a:r>
            <a:r>
              <a:rPr spc="-10" dirty="0"/>
              <a:t>does</a:t>
            </a:r>
            <a:r>
              <a:rPr spc="-70" dirty="0"/>
              <a:t> </a:t>
            </a:r>
            <a:r>
              <a:rPr spc="20" dirty="0"/>
              <a:t>not</a:t>
            </a:r>
            <a:r>
              <a:rPr spc="-30" dirty="0"/>
              <a:t> </a:t>
            </a:r>
            <a:r>
              <a:rPr spc="-5" dirty="0"/>
              <a:t>constitute</a:t>
            </a:r>
            <a:r>
              <a:rPr spc="-65" dirty="0"/>
              <a:t> </a:t>
            </a:r>
            <a:r>
              <a:rPr spc="-15" dirty="0"/>
              <a:t>relevant</a:t>
            </a:r>
            <a:r>
              <a:rPr spc="-80" dirty="0"/>
              <a:t> </a:t>
            </a:r>
            <a:r>
              <a:rPr spc="10" dirty="0"/>
              <a:t>opinions</a:t>
            </a:r>
            <a:r>
              <a:rPr spc="-50" dirty="0"/>
              <a:t> </a:t>
            </a:r>
            <a:r>
              <a:rPr spc="10" dirty="0"/>
              <a:t>on</a:t>
            </a:r>
            <a:r>
              <a:rPr spc="-30" dirty="0"/>
              <a:t> </a:t>
            </a:r>
            <a:r>
              <a:rPr spc="5" dirty="0"/>
              <a:t>the</a:t>
            </a:r>
            <a:r>
              <a:rPr spc="-50" dirty="0"/>
              <a:t> </a:t>
            </a:r>
            <a:r>
              <a:rPr spc="-10" dirty="0"/>
              <a:t>purchase</a:t>
            </a:r>
            <a:r>
              <a:rPr spc="-70" dirty="0"/>
              <a:t> </a:t>
            </a:r>
            <a:r>
              <a:rPr spc="25" dirty="0"/>
              <a:t>and  </a:t>
            </a:r>
            <a:r>
              <a:rPr spc="-10" dirty="0"/>
              <a:t>sale </a:t>
            </a:r>
            <a:r>
              <a:rPr spc="20" dirty="0"/>
              <a:t>of </a:t>
            </a:r>
            <a:r>
              <a:rPr spc="25" dirty="0"/>
              <a:t>digital </a:t>
            </a:r>
            <a:r>
              <a:rPr spc="-40" dirty="0"/>
              <a:t>assets. Any </a:t>
            </a:r>
            <a:r>
              <a:rPr spc="5" dirty="0"/>
              <a:t>similar </a:t>
            </a:r>
            <a:r>
              <a:rPr dirty="0"/>
              <a:t>proposals </a:t>
            </a:r>
            <a:r>
              <a:rPr spc="5" dirty="0"/>
              <a:t>or </a:t>
            </a:r>
            <a:r>
              <a:rPr spc="-5" dirty="0"/>
              <a:t>suggestions </a:t>
            </a:r>
            <a:r>
              <a:rPr spc="20" dirty="0"/>
              <a:t>will </a:t>
            </a:r>
            <a:r>
              <a:rPr spc="5" dirty="0"/>
              <a:t>be  </a:t>
            </a:r>
            <a:r>
              <a:rPr dirty="0"/>
              <a:t>carried </a:t>
            </a:r>
            <a:r>
              <a:rPr spc="15" dirty="0"/>
              <a:t>out </a:t>
            </a:r>
            <a:r>
              <a:rPr spc="10" dirty="0"/>
              <a:t>under </a:t>
            </a:r>
            <a:r>
              <a:rPr spc="-5" dirty="0"/>
              <a:t>a </a:t>
            </a:r>
            <a:r>
              <a:rPr dirty="0"/>
              <a:t>trusted </a:t>
            </a:r>
            <a:r>
              <a:rPr spc="-15" dirty="0"/>
              <a:t>clause </a:t>
            </a:r>
            <a:r>
              <a:rPr spc="25" dirty="0"/>
              <a:t>and </a:t>
            </a:r>
            <a:r>
              <a:rPr spc="20" dirty="0"/>
              <a:t>permitted </a:t>
            </a:r>
            <a:r>
              <a:rPr spc="-10" dirty="0"/>
              <a:t>by </a:t>
            </a:r>
            <a:r>
              <a:rPr spc="20" dirty="0"/>
              <a:t>applicable  </a:t>
            </a:r>
            <a:r>
              <a:rPr spc="-10" dirty="0"/>
              <a:t>laws.</a:t>
            </a:r>
            <a:r>
              <a:rPr spc="-75" dirty="0"/>
              <a:t> </a:t>
            </a:r>
            <a:r>
              <a:rPr spc="-50" dirty="0"/>
              <a:t>The</a:t>
            </a:r>
            <a:r>
              <a:rPr spc="-135" dirty="0"/>
              <a:t> </a:t>
            </a:r>
            <a:r>
              <a:rPr dirty="0"/>
              <a:t>above</a:t>
            </a:r>
            <a:r>
              <a:rPr spc="-60" dirty="0"/>
              <a:t> </a:t>
            </a:r>
            <a:r>
              <a:rPr spc="25" dirty="0"/>
              <a:t>information</a:t>
            </a:r>
            <a:r>
              <a:rPr spc="-40" dirty="0"/>
              <a:t> </a:t>
            </a:r>
            <a:r>
              <a:rPr spc="5" dirty="0"/>
              <a:t>or</a:t>
            </a:r>
            <a:r>
              <a:rPr spc="-55" dirty="0"/>
              <a:t> </a:t>
            </a:r>
            <a:r>
              <a:rPr spc="-15" dirty="0"/>
              <a:t>analysis</a:t>
            </a:r>
            <a:r>
              <a:rPr spc="-75" dirty="0"/>
              <a:t> </a:t>
            </a:r>
            <a:r>
              <a:rPr spc="-10" dirty="0"/>
              <a:t>does</a:t>
            </a:r>
            <a:r>
              <a:rPr spc="-75" dirty="0"/>
              <a:t> </a:t>
            </a:r>
            <a:r>
              <a:rPr spc="20" dirty="0"/>
              <a:t>not</a:t>
            </a:r>
            <a:r>
              <a:rPr spc="-35" dirty="0"/>
              <a:t> </a:t>
            </a:r>
            <a:r>
              <a:rPr spc="-20" dirty="0"/>
              <a:t>Constitute</a:t>
            </a:r>
            <a:r>
              <a:rPr spc="-80" dirty="0"/>
              <a:t> </a:t>
            </a:r>
            <a:r>
              <a:rPr spc="-5" dirty="0"/>
              <a:t>invest-  </a:t>
            </a:r>
            <a:r>
              <a:rPr spc="15" dirty="0"/>
              <a:t>ment </a:t>
            </a:r>
            <a:r>
              <a:rPr spc="-20" dirty="0"/>
              <a:t>decisions, </a:t>
            </a:r>
            <a:r>
              <a:rPr spc="5" dirty="0"/>
              <a:t>or</a:t>
            </a:r>
            <a:r>
              <a:rPr spc="60" dirty="0"/>
              <a:t> </a:t>
            </a:r>
            <a:r>
              <a:rPr dirty="0"/>
              <a:t>speciﬁcrecommendations.</a:t>
            </a:r>
            <a:endParaRPr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12065">
              <a:lnSpc>
                <a:spcPct val="156000"/>
              </a:lnSpc>
            </a:pPr>
            <a:r>
              <a:rPr spc="-50" dirty="0"/>
              <a:t>This </a:t>
            </a:r>
            <a:r>
              <a:rPr spc="15" dirty="0"/>
              <a:t>document </a:t>
            </a:r>
            <a:r>
              <a:rPr spc="-10" dirty="0"/>
              <a:t>does </a:t>
            </a:r>
            <a:r>
              <a:rPr spc="20" dirty="0"/>
              <a:t>not </a:t>
            </a:r>
            <a:r>
              <a:rPr spc="-5" dirty="0"/>
              <a:t>constitute </a:t>
            </a:r>
            <a:r>
              <a:rPr spc="-10" dirty="0"/>
              <a:t>any </a:t>
            </a:r>
            <a:r>
              <a:rPr spc="-5" dirty="0"/>
              <a:t>investment </a:t>
            </a:r>
            <a:r>
              <a:rPr spc="-20" dirty="0"/>
              <a:t>advice, </a:t>
            </a:r>
            <a:r>
              <a:rPr spc="-5" dirty="0"/>
              <a:t>invest-  </a:t>
            </a:r>
            <a:r>
              <a:rPr spc="15" dirty="0"/>
              <a:t>ment intention </a:t>
            </a:r>
            <a:r>
              <a:rPr spc="5" dirty="0"/>
              <a:t>or </a:t>
            </a:r>
            <a:r>
              <a:rPr spc="20" dirty="0"/>
              <a:t>abetting </a:t>
            </a:r>
            <a:r>
              <a:rPr spc="-5" dirty="0"/>
              <a:t>investment </a:t>
            </a:r>
            <a:r>
              <a:rPr spc="15" dirty="0"/>
              <a:t>regarding </a:t>
            </a:r>
            <a:r>
              <a:rPr spc="25" dirty="0"/>
              <a:t>digital </a:t>
            </a:r>
            <a:r>
              <a:rPr spc="-40" dirty="0"/>
              <a:t>assets. </a:t>
            </a:r>
            <a:r>
              <a:rPr spc="-50" dirty="0"/>
              <a:t>This  </a:t>
            </a:r>
            <a:r>
              <a:rPr spc="15" dirty="0"/>
              <a:t>document </a:t>
            </a:r>
            <a:r>
              <a:rPr spc="-10" dirty="0"/>
              <a:t>does </a:t>
            </a:r>
            <a:r>
              <a:rPr spc="20" dirty="0"/>
              <a:t>not </a:t>
            </a:r>
            <a:r>
              <a:rPr spc="-5" dirty="0"/>
              <a:t>constitute </a:t>
            </a:r>
            <a:r>
              <a:rPr spc="25" dirty="0"/>
              <a:t>and </a:t>
            </a:r>
            <a:r>
              <a:rPr spc="-25" dirty="0"/>
              <a:t>is </a:t>
            </a:r>
            <a:r>
              <a:rPr spc="20" dirty="0"/>
              <a:t>not </a:t>
            </a:r>
            <a:r>
              <a:rPr spc="10" dirty="0"/>
              <a:t>understood </a:t>
            </a:r>
            <a:r>
              <a:rPr spc="15" dirty="0"/>
              <a:t>to </a:t>
            </a:r>
            <a:r>
              <a:rPr dirty="0"/>
              <a:t>provide </a:t>
            </a:r>
            <a:r>
              <a:rPr spc="-10" dirty="0"/>
              <a:t>any  </a:t>
            </a:r>
            <a:r>
              <a:rPr spc="15" dirty="0"/>
              <a:t>buying</a:t>
            </a:r>
            <a:r>
              <a:rPr spc="-50" dirty="0"/>
              <a:t> </a:t>
            </a:r>
            <a:r>
              <a:rPr spc="5" dirty="0"/>
              <a:t>or</a:t>
            </a:r>
            <a:r>
              <a:rPr spc="-50" dirty="0"/>
              <a:t> </a:t>
            </a:r>
            <a:r>
              <a:rPr spc="-5" dirty="0"/>
              <a:t>selling,</a:t>
            </a:r>
            <a:r>
              <a:rPr spc="-65" dirty="0"/>
              <a:t> </a:t>
            </a:r>
            <a:r>
              <a:rPr spc="5" dirty="0"/>
              <a:t>or</a:t>
            </a:r>
            <a:r>
              <a:rPr spc="-55" dirty="0"/>
              <a:t> </a:t>
            </a:r>
            <a:r>
              <a:rPr spc="-10" dirty="0"/>
              <a:t>any</a:t>
            </a:r>
            <a:r>
              <a:rPr spc="-70" dirty="0"/>
              <a:t> </a:t>
            </a:r>
            <a:r>
              <a:rPr spc="10" dirty="0"/>
              <a:t>invitation</a:t>
            </a:r>
            <a:r>
              <a:rPr spc="-55" dirty="0"/>
              <a:t> </a:t>
            </a:r>
            <a:r>
              <a:rPr spc="15" dirty="0"/>
              <a:t>to</a:t>
            </a:r>
            <a:r>
              <a:rPr spc="-35" dirty="0"/>
              <a:t> </a:t>
            </a:r>
            <a:r>
              <a:rPr dirty="0"/>
              <a:t>buy</a:t>
            </a:r>
            <a:r>
              <a:rPr spc="-55" dirty="0"/>
              <a:t> </a:t>
            </a:r>
            <a:r>
              <a:rPr spc="5" dirty="0"/>
              <a:t>or</a:t>
            </a:r>
            <a:r>
              <a:rPr spc="-50" dirty="0"/>
              <a:t> </a:t>
            </a:r>
            <a:r>
              <a:rPr spc="-15" dirty="0"/>
              <a:t>sell</a:t>
            </a:r>
            <a:r>
              <a:rPr spc="-85" dirty="0"/>
              <a:t> </a:t>
            </a:r>
            <a:r>
              <a:rPr spc="25" dirty="0"/>
              <a:t>digital</a:t>
            </a:r>
            <a:r>
              <a:rPr spc="-35" dirty="0"/>
              <a:t> assets</a:t>
            </a:r>
            <a:r>
              <a:rPr spc="-100" dirty="0"/>
              <a:t> </a:t>
            </a:r>
            <a:r>
              <a:rPr spc="10" dirty="0"/>
              <a:t>in</a:t>
            </a:r>
            <a:r>
              <a:rPr spc="-45" dirty="0"/>
              <a:t> </a:t>
            </a:r>
            <a:r>
              <a:rPr spc="-10" dirty="0"/>
              <a:t>any  </a:t>
            </a:r>
            <a:r>
              <a:rPr spc="10" dirty="0"/>
              <a:t>form,</a:t>
            </a:r>
            <a:r>
              <a:rPr spc="-65" dirty="0"/>
              <a:t> </a:t>
            </a:r>
            <a:r>
              <a:rPr spc="10" dirty="0"/>
              <a:t>nor</a:t>
            </a:r>
            <a:r>
              <a:rPr spc="-50" dirty="0"/>
              <a:t> </a:t>
            </a:r>
            <a:r>
              <a:rPr spc="-25" dirty="0"/>
              <a:t>is</a:t>
            </a:r>
            <a:r>
              <a:rPr spc="-110" dirty="0"/>
              <a:t> </a:t>
            </a:r>
            <a:r>
              <a:rPr spc="10" dirty="0"/>
              <a:t>it</a:t>
            </a:r>
            <a:r>
              <a:rPr spc="-45" dirty="0"/>
              <a:t> </a:t>
            </a:r>
            <a:r>
              <a:rPr spc="-10" dirty="0"/>
              <a:t>any</a:t>
            </a:r>
            <a:r>
              <a:rPr spc="-75" dirty="0"/>
              <a:t> </a:t>
            </a:r>
            <a:r>
              <a:rPr spc="20" dirty="0"/>
              <a:t>form</a:t>
            </a:r>
            <a:r>
              <a:rPr spc="-35" dirty="0"/>
              <a:t> </a:t>
            </a:r>
            <a:r>
              <a:rPr spc="20" dirty="0"/>
              <a:t>of</a:t>
            </a:r>
            <a:r>
              <a:rPr spc="-20" dirty="0"/>
              <a:t> </a:t>
            </a:r>
            <a:r>
              <a:rPr spc="-10" dirty="0"/>
              <a:t>contract</a:t>
            </a:r>
            <a:r>
              <a:rPr spc="-80" dirty="0"/>
              <a:t> </a:t>
            </a:r>
            <a:r>
              <a:rPr spc="5" dirty="0"/>
              <a:t>or</a:t>
            </a:r>
            <a:r>
              <a:rPr spc="-55" dirty="0"/>
              <a:t> </a:t>
            </a:r>
            <a:r>
              <a:rPr spc="-10" dirty="0"/>
              <a:t>promise.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pc="-50" dirty="0"/>
              <a:t>The</a:t>
            </a:r>
            <a:r>
              <a:rPr spc="-140" dirty="0"/>
              <a:t> </a:t>
            </a: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spc="-10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400" spc="-10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spc="-10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pc="10" dirty="0"/>
              <a:t>community</a:t>
            </a:r>
            <a:r>
              <a:rPr spc="-55" dirty="0"/>
              <a:t> </a:t>
            </a:r>
            <a:r>
              <a:rPr spc="-25" dirty="0"/>
              <a:t>is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6000"/>
              </a:lnSpc>
            </a:pPr>
            <a:r>
              <a:rPr spc="20" dirty="0"/>
              <a:t>not</a:t>
            </a:r>
            <a:r>
              <a:rPr spc="-40" dirty="0"/>
              <a:t> </a:t>
            </a:r>
            <a:r>
              <a:rPr spc="-5" dirty="0"/>
              <a:t>responsible</a:t>
            </a:r>
            <a:r>
              <a:rPr spc="-65" dirty="0"/>
              <a:t> </a:t>
            </a:r>
            <a:r>
              <a:rPr spc="10" dirty="0"/>
              <a:t>for</a:t>
            </a:r>
            <a:r>
              <a:rPr spc="-45" dirty="0"/>
              <a:t> </a:t>
            </a:r>
            <a:r>
              <a:rPr spc="-10" dirty="0"/>
              <a:t>any</a:t>
            </a:r>
            <a:r>
              <a:rPr spc="-75" dirty="0"/>
              <a:t> </a:t>
            </a:r>
            <a:r>
              <a:rPr spc="-5" dirty="0"/>
              <a:t>direct</a:t>
            </a:r>
            <a:r>
              <a:rPr spc="-65" dirty="0"/>
              <a:t> </a:t>
            </a:r>
            <a:r>
              <a:rPr spc="5" dirty="0"/>
              <a:t>or</a:t>
            </a:r>
            <a:r>
              <a:rPr spc="-50" dirty="0"/>
              <a:t> </a:t>
            </a:r>
            <a:r>
              <a:rPr dirty="0"/>
              <a:t>indirect</a:t>
            </a:r>
            <a:r>
              <a:rPr spc="-60" dirty="0"/>
              <a:t> </a:t>
            </a:r>
            <a:r>
              <a:rPr spc="-35" dirty="0"/>
              <a:t>losses</a:t>
            </a:r>
            <a:r>
              <a:rPr spc="-105" dirty="0"/>
              <a:t> </a:t>
            </a:r>
            <a:r>
              <a:rPr spc="-15" dirty="0"/>
              <a:t>caused</a:t>
            </a:r>
            <a:r>
              <a:rPr spc="-75" dirty="0"/>
              <a:t> </a:t>
            </a:r>
            <a:r>
              <a:rPr spc="-10" dirty="0"/>
              <a:t>by</a:t>
            </a:r>
            <a:r>
              <a:rPr spc="-85" dirty="0"/>
              <a:t> </a:t>
            </a:r>
            <a:r>
              <a:rPr spc="25" dirty="0"/>
              <a:t>participat-  </a:t>
            </a:r>
            <a:r>
              <a:rPr spc="20" dirty="0"/>
              <a:t>ing</a:t>
            </a:r>
            <a:r>
              <a:rPr spc="-50" dirty="0"/>
              <a:t> </a:t>
            </a:r>
            <a:r>
              <a:rPr spc="10" dirty="0"/>
              <a:t>in</a:t>
            </a:r>
            <a:r>
              <a:rPr spc="-50" dirty="0"/>
              <a:t> </a:t>
            </a:r>
            <a:r>
              <a:rPr spc="5" dirty="0"/>
              <a:t>the</a:t>
            </a:r>
            <a:r>
              <a:rPr spc="-60" dirty="0"/>
              <a:t> </a:t>
            </a: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spc="-229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400" spc="-229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spc="-229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pc="-10" dirty="0"/>
              <a:t>project,</a:t>
            </a:r>
            <a:r>
              <a:rPr spc="-80" dirty="0"/>
              <a:t> </a:t>
            </a:r>
            <a:r>
              <a:rPr spc="20" dirty="0"/>
              <a:t>including</a:t>
            </a:r>
            <a:r>
              <a:rPr spc="-50" dirty="0"/>
              <a:t> </a:t>
            </a:r>
            <a:r>
              <a:rPr spc="20" dirty="0"/>
              <a:t>but</a:t>
            </a:r>
            <a:r>
              <a:rPr spc="-35" dirty="0"/>
              <a:t> </a:t>
            </a:r>
            <a:r>
              <a:rPr spc="20" dirty="0"/>
              <a:t>not</a:t>
            </a:r>
            <a:r>
              <a:rPr spc="-40" dirty="0"/>
              <a:t> </a:t>
            </a:r>
            <a:r>
              <a:rPr spc="20" dirty="0"/>
              <a:t>limited</a:t>
            </a:r>
            <a:r>
              <a:rPr spc="-45" dirty="0"/>
              <a:t> </a:t>
            </a:r>
            <a:r>
              <a:rPr spc="30" dirty="0"/>
              <a:t>to: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372110" indent="-635">
              <a:lnSpc>
                <a:spcPct val="151000"/>
              </a:lnSpc>
              <a:spcBef>
                <a:spcPts val="390"/>
              </a:spcBef>
            </a:pPr>
            <a:r>
              <a:rPr sz="1500" dirty="0"/>
              <a:t>1)</a:t>
            </a:r>
            <a:r>
              <a:rPr dirty="0"/>
              <a:t>, </a:t>
            </a:r>
            <a:r>
              <a:rPr spc="5" dirty="0"/>
              <a:t>the reliability </a:t>
            </a:r>
            <a:r>
              <a:rPr spc="20" dirty="0"/>
              <a:t>of </a:t>
            </a:r>
            <a:r>
              <a:rPr spc="15" dirty="0"/>
              <a:t>all </a:t>
            </a:r>
            <a:r>
              <a:rPr spc="25" dirty="0"/>
              <a:t>information </a:t>
            </a:r>
            <a:r>
              <a:rPr spc="5" dirty="0"/>
              <a:t>provided </a:t>
            </a:r>
            <a:r>
              <a:rPr spc="10" dirty="0"/>
              <a:t>in </a:t>
            </a:r>
            <a:r>
              <a:rPr spc="-10" dirty="0"/>
              <a:t>this </a:t>
            </a:r>
            <a:r>
              <a:rPr spc="15" dirty="0"/>
              <a:t>document  </a:t>
            </a:r>
            <a:r>
              <a:rPr sz="1500" spc="-45" dirty="0"/>
              <a:t>2)</a:t>
            </a:r>
            <a:r>
              <a:rPr spc="-45" dirty="0"/>
              <a:t>Any</a:t>
            </a:r>
            <a:r>
              <a:rPr spc="-125" dirty="0"/>
              <a:t> </a:t>
            </a:r>
            <a:r>
              <a:rPr spc="-25" dirty="0"/>
              <a:t>errors,</a:t>
            </a:r>
            <a:r>
              <a:rPr spc="-95" dirty="0"/>
              <a:t> </a:t>
            </a:r>
            <a:r>
              <a:rPr spc="5" dirty="0"/>
              <a:t>negligence</a:t>
            </a:r>
            <a:r>
              <a:rPr spc="-60" dirty="0"/>
              <a:t> </a:t>
            </a:r>
            <a:r>
              <a:rPr spc="5" dirty="0"/>
              <a:t>or</a:t>
            </a:r>
            <a:r>
              <a:rPr spc="-50" dirty="0"/>
              <a:t> </a:t>
            </a:r>
            <a:r>
              <a:rPr spc="-10" dirty="0"/>
              <a:t>inaccurate</a:t>
            </a:r>
            <a:r>
              <a:rPr spc="-75" dirty="0"/>
              <a:t> </a:t>
            </a:r>
            <a:r>
              <a:rPr spc="25" dirty="0"/>
              <a:t>information</a:t>
            </a:r>
            <a:r>
              <a:rPr spc="-35" dirty="0"/>
              <a:t> </a:t>
            </a:r>
            <a:r>
              <a:rPr spc="5" dirty="0"/>
              <a:t>arising</a:t>
            </a:r>
            <a:r>
              <a:rPr spc="-60" dirty="0"/>
              <a:t> </a:t>
            </a:r>
            <a:r>
              <a:rPr spc="10" dirty="0"/>
              <a:t>there-  </a:t>
            </a:r>
            <a:r>
              <a:rPr spc="20" dirty="0"/>
              <a:t>from</a:t>
            </a:r>
            <a:endParaRPr sz="1500"/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500" dirty="0"/>
              <a:t>3)</a:t>
            </a:r>
            <a:r>
              <a:rPr dirty="0"/>
              <a:t>,</a:t>
            </a:r>
            <a:r>
              <a:rPr spc="-130" dirty="0"/>
              <a:t> </a:t>
            </a:r>
            <a:r>
              <a:rPr spc="5" dirty="0"/>
              <a:t>or</a:t>
            </a:r>
            <a:r>
              <a:rPr spc="-60" dirty="0"/>
              <a:t> </a:t>
            </a:r>
            <a:r>
              <a:rPr spc="-10" dirty="0"/>
              <a:t>any</a:t>
            </a:r>
            <a:r>
              <a:rPr spc="-80" dirty="0"/>
              <a:t> </a:t>
            </a:r>
            <a:r>
              <a:rPr spc="5" dirty="0"/>
              <a:t>behavior</a:t>
            </a:r>
            <a:r>
              <a:rPr spc="-65" dirty="0"/>
              <a:t> </a:t>
            </a:r>
            <a:r>
              <a:rPr dirty="0"/>
              <a:t>resulting</a:t>
            </a:r>
            <a:r>
              <a:rPr spc="-70" dirty="0"/>
              <a:t> </a:t>
            </a:r>
            <a:r>
              <a:rPr spc="20" dirty="0"/>
              <a:t>from</a:t>
            </a:r>
            <a:r>
              <a:rPr spc="-40" dirty="0"/>
              <a:t> </a:t>
            </a:r>
            <a:r>
              <a:rPr spc="-5" dirty="0"/>
              <a:t>it.</a:t>
            </a:r>
            <a:endParaRPr sz="1500"/>
          </a:p>
        </p:txBody>
      </p:sp>
      <p:sp>
        <p:nvSpPr>
          <p:cNvPr id="7" name="object 7"/>
          <p:cNvSpPr/>
          <p:nvPr/>
        </p:nvSpPr>
        <p:spPr>
          <a:xfrm>
            <a:off x="747293" y="1495018"/>
            <a:ext cx="6114415" cy="0"/>
          </a:xfrm>
          <a:custGeom>
            <a:avLst/>
            <a:gdLst/>
            <a:ahLst/>
            <a:cxnLst/>
            <a:rect l="l" t="t" r="r" b="b"/>
            <a:pathLst>
              <a:path w="6114415">
                <a:moveTo>
                  <a:pt x="0" y="0"/>
                </a:moveTo>
                <a:lnTo>
                  <a:pt x="6114173" y="0"/>
                </a:lnTo>
              </a:path>
            </a:pathLst>
          </a:custGeom>
          <a:ln w="7620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7306" y="1496034"/>
            <a:ext cx="2658110" cy="0"/>
          </a:xfrm>
          <a:custGeom>
            <a:avLst/>
            <a:gdLst/>
            <a:ahLst/>
            <a:cxnLst/>
            <a:rect l="l" t="t" r="r" b="b"/>
            <a:pathLst>
              <a:path w="2658110">
                <a:moveTo>
                  <a:pt x="0" y="0"/>
                </a:moveTo>
                <a:lnTo>
                  <a:pt x="2657640" y="0"/>
                </a:lnTo>
              </a:path>
            </a:pathLst>
          </a:custGeom>
          <a:ln w="50393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05116" y="530902"/>
            <a:ext cx="268287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0" dirty="0"/>
              <a:t>Risk</a:t>
            </a:r>
            <a:r>
              <a:rPr sz="3500" spc="-250" dirty="0"/>
              <a:t> </a:t>
            </a:r>
            <a:r>
              <a:rPr sz="3500" spc="175" dirty="0">
                <a:solidFill>
                  <a:srgbClr val="18C9F8"/>
                </a:solidFill>
              </a:rPr>
              <a:t>warning</a:t>
            </a:r>
            <a:endParaRPr sz="3500"/>
          </a:p>
        </p:txBody>
      </p:sp>
      <p:sp>
        <p:nvSpPr>
          <p:cNvPr id="10" name="object 10"/>
          <p:cNvSpPr txBox="1"/>
          <p:nvPr/>
        </p:nvSpPr>
        <p:spPr>
          <a:xfrm>
            <a:off x="895837" y="9890489"/>
            <a:ext cx="85280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97508" y="771347"/>
            <a:ext cx="628650" cy="599440"/>
          </a:xfrm>
          <a:custGeom>
            <a:avLst/>
            <a:gdLst/>
            <a:ahLst/>
            <a:cxnLst/>
            <a:rect l="l" t="t" r="r" b="b"/>
            <a:pathLst>
              <a:path w="628650" h="599440">
                <a:moveTo>
                  <a:pt x="0" y="599198"/>
                </a:moveTo>
                <a:lnTo>
                  <a:pt x="0" y="0"/>
                </a:lnTo>
                <a:lnTo>
                  <a:pt x="628535" y="0"/>
                </a:lnTo>
                <a:lnTo>
                  <a:pt x="626643" y="46837"/>
                </a:lnTo>
                <a:lnTo>
                  <a:pt x="621068" y="92671"/>
                </a:lnTo>
                <a:lnTo>
                  <a:pt x="611936" y="137388"/>
                </a:lnTo>
                <a:lnTo>
                  <a:pt x="599401" y="180860"/>
                </a:lnTo>
                <a:lnTo>
                  <a:pt x="583590" y="222948"/>
                </a:lnTo>
                <a:lnTo>
                  <a:pt x="564654" y="263512"/>
                </a:lnTo>
                <a:lnTo>
                  <a:pt x="542721" y="302425"/>
                </a:lnTo>
                <a:lnTo>
                  <a:pt x="517944" y="339559"/>
                </a:lnTo>
                <a:lnTo>
                  <a:pt x="490448" y="374777"/>
                </a:lnTo>
                <a:lnTo>
                  <a:pt x="460387" y="407936"/>
                </a:lnTo>
                <a:lnTo>
                  <a:pt x="427901" y="438912"/>
                </a:lnTo>
                <a:lnTo>
                  <a:pt x="393115" y="467563"/>
                </a:lnTo>
                <a:lnTo>
                  <a:pt x="356184" y="493776"/>
                </a:lnTo>
                <a:lnTo>
                  <a:pt x="317233" y="517398"/>
                </a:lnTo>
                <a:lnTo>
                  <a:pt x="276415" y="538302"/>
                </a:lnTo>
                <a:lnTo>
                  <a:pt x="233857" y="556348"/>
                </a:lnTo>
                <a:lnTo>
                  <a:pt x="189712" y="571423"/>
                </a:lnTo>
                <a:lnTo>
                  <a:pt x="144119" y="583374"/>
                </a:lnTo>
                <a:lnTo>
                  <a:pt x="97205" y="592086"/>
                </a:lnTo>
                <a:lnTo>
                  <a:pt x="49123" y="597395"/>
                </a:lnTo>
                <a:lnTo>
                  <a:pt x="0" y="59919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18772" y="10058324"/>
            <a:ext cx="1294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P75</a:t>
            </a:r>
            <a:r>
              <a:rPr sz="1200" spc="-1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8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RISKWARNING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4606" y="750442"/>
            <a:ext cx="6355080" cy="344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</a:pP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addition,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who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1600" spc="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incorrectly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lose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wallet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private  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key,</a:t>
            </a:r>
            <a:r>
              <a:rPr sz="1600" spc="-1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may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lose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600" spc="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rights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600" spc="-3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spc="-1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 V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600" spc="-3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9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kind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ownership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control.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Owning </a:t>
            </a:r>
            <a:r>
              <a:rPr sz="1600" spc="2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mean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ownership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relevant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personnel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decentralized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 B V</a:t>
            </a:r>
            <a:r>
              <a:rPr sz="1600" spc="3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979170">
              <a:lnSpc>
                <a:spcPct val="156000"/>
              </a:lnSpc>
            </a:pPr>
            <a:r>
              <a:rPr sz="1600" spc="-10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grant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individual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right toparticipate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in,  control,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make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decisions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about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decentralized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platform</a:t>
            </a:r>
            <a:r>
              <a:rPr sz="1600" spc="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spc="-21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600" spc="-21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600" spc="-21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community.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et us suffocate for the sake of dreams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!</a:t>
            </a:r>
            <a:r>
              <a:rPr sz="1600" spc="2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！！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929" y="9900618"/>
            <a:ext cx="85280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300" dirty="0">
                <a:solidFill>
                  <a:srgbClr val="0041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540000">
            <a:off x="5116206" y="10077431"/>
            <a:ext cx="159485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P8</a:t>
            </a:r>
            <a:r>
              <a:rPr sz="1200" spc="-28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BIRTH </a:t>
            </a:r>
            <a:r>
              <a:rPr sz="1200" spc="-10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BACKGROUND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7306" y="1495018"/>
            <a:ext cx="6114415" cy="0"/>
          </a:xfrm>
          <a:custGeom>
            <a:avLst/>
            <a:gdLst/>
            <a:ahLst/>
            <a:cxnLst/>
            <a:rect l="l" t="t" r="r" b="b"/>
            <a:pathLst>
              <a:path w="6114415">
                <a:moveTo>
                  <a:pt x="0" y="0"/>
                </a:moveTo>
                <a:lnTo>
                  <a:pt x="6114173" y="0"/>
                </a:lnTo>
              </a:path>
            </a:pathLst>
          </a:custGeom>
          <a:ln w="7620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7293" y="1496034"/>
            <a:ext cx="3629025" cy="0"/>
          </a:xfrm>
          <a:custGeom>
            <a:avLst/>
            <a:gdLst/>
            <a:ahLst/>
            <a:cxnLst/>
            <a:rect l="l" t="t" r="r" b="b"/>
            <a:pathLst>
              <a:path w="3629025">
                <a:moveTo>
                  <a:pt x="0" y="0"/>
                </a:moveTo>
                <a:lnTo>
                  <a:pt x="3628669" y="0"/>
                </a:lnTo>
              </a:path>
            </a:pathLst>
          </a:custGeom>
          <a:ln w="50393">
            <a:solidFill>
              <a:srgbClr val="004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4593" y="1901774"/>
            <a:ext cx="6094095" cy="761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1.1 </a:t>
            </a:r>
            <a:r>
              <a:rPr sz="1600" spc="5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Development </a:t>
            </a:r>
            <a:r>
              <a:rPr sz="1600" spc="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Trend </a:t>
            </a:r>
            <a:r>
              <a:rPr sz="1600" spc="5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60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1F2E42"/>
                </a:solidFill>
                <a:latin typeface="Arial" panose="020B0604020202020204"/>
                <a:cs typeface="Arial" panose="020B0604020202020204"/>
              </a:rPr>
              <a:t>Blockchain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6000"/>
              </a:lnSpc>
              <a:spcBef>
                <a:spcPts val="535"/>
              </a:spcBef>
            </a:pP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continuous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integration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digital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economy,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new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infrastructure,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industry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4.0,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etc.,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technolo-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reshapes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production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relations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establishes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trust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anism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gradually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become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clear,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some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applications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even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entered</a:t>
            </a:r>
            <a:r>
              <a:rPr sz="1600" spc="-1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reality.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8255">
              <a:lnSpc>
                <a:spcPct val="156000"/>
              </a:lnSpc>
              <a:spcBef>
                <a:spcPts val="5"/>
              </a:spcBef>
            </a:pP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kind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machine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established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lack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 relationship.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Therefore,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great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signiﬁ- 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cance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developing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countries, especially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countries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relatively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low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trust.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terms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social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development.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technol-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ogy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help developing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countries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speed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up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entry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trust-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ing 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society,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enhance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social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governance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improve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envi-  ronment.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industry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development,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greater degree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trust. Industries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 low,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where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trust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relationship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relationship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continuous,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cost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relatively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high,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disruptive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ef-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fects.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Speciﬁc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my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country’s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current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period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historical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opportunity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4694" y="10019367"/>
            <a:ext cx="52070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600" b="1" spc="-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CBV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19788" y="724041"/>
            <a:ext cx="3643629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100" dirty="0"/>
              <a:t>Birth</a:t>
            </a:r>
            <a:r>
              <a:rPr sz="3500" spc="-90" dirty="0"/>
              <a:t> </a:t>
            </a:r>
            <a:r>
              <a:rPr sz="3500" spc="150" dirty="0">
                <a:solidFill>
                  <a:srgbClr val="18C9F8"/>
                </a:solidFill>
              </a:rPr>
              <a:t>background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09" y="1233589"/>
            <a:ext cx="1817370" cy="1355090"/>
          </a:xfrm>
          <a:custGeom>
            <a:avLst/>
            <a:gdLst/>
            <a:ahLst/>
            <a:cxnLst/>
            <a:rect l="l" t="t" r="r" b="b"/>
            <a:pathLst>
              <a:path w="1817370" h="1355089">
                <a:moveTo>
                  <a:pt x="1817154" y="1354912"/>
                </a:moveTo>
                <a:lnTo>
                  <a:pt x="740232" y="1354912"/>
                </a:lnTo>
                <a:lnTo>
                  <a:pt x="340144" y="1092987"/>
                </a:lnTo>
                <a:lnTo>
                  <a:pt x="129667" y="864552"/>
                </a:lnTo>
                <a:lnTo>
                  <a:pt x="39420" y="542556"/>
                </a:lnTo>
                <a:lnTo>
                  <a:pt x="0" y="0"/>
                </a:lnTo>
                <a:lnTo>
                  <a:pt x="117335" y="446798"/>
                </a:lnTo>
                <a:lnTo>
                  <a:pt x="242315" y="676224"/>
                </a:lnTo>
                <a:lnTo>
                  <a:pt x="452247" y="760755"/>
                </a:lnTo>
                <a:lnTo>
                  <a:pt x="824407" y="772833"/>
                </a:lnTo>
                <a:lnTo>
                  <a:pt x="1072591" y="774407"/>
                </a:lnTo>
                <a:lnTo>
                  <a:pt x="1127086" y="775957"/>
                </a:lnTo>
                <a:lnTo>
                  <a:pt x="1178775" y="778294"/>
                </a:lnTo>
                <a:lnTo>
                  <a:pt x="1227759" y="781583"/>
                </a:lnTo>
                <a:lnTo>
                  <a:pt x="1274127" y="785977"/>
                </a:lnTo>
                <a:lnTo>
                  <a:pt x="1318018" y="791654"/>
                </a:lnTo>
                <a:lnTo>
                  <a:pt x="1359509" y="798753"/>
                </a:lnTo>
                <a:lnTo>
                  <a:pt x="1398714" y="807440"/>
                </a:lnTo>
                <a:lnTo>
                  <a:pt x="1470698" y="830249"/>
                </a:lnTo>
                <a:lnTo>
                  <a:pt x="1534795" y="861352"/>
                </a:lnTo>
                <a:lnTo>
                  <a:pt x="1591830" y="902042"/>
                </a:lnTo>
                <a:lnTo>
                  <a:pt x="1642681" y="953617"/>
                </a:lnTo>
                <a:lnTo>
                  <a:pt x="1666036" y="983894"/>
                </a:lnTo>
                <a:lnTo>
                  <a:pt x="1688147" y="1017371"/>
                </a:lnTo>
                <a:lnTo>
                  <a:pt x="1709140" y="1054201"/>
                </a:lnTo>
                <a:lnTo>
                  <a:pt x="1729105" y="1094574"/>
                </a:lnTo>
                <a:lnTo>
                  <a:pt x="1748142" y="1138618"/>
                </a:lnTo>
                <a:lnTo>
                  <a:pt x="1766354" y="1186522"/>
                </a:lnTo>
                <a:lnTo>
                  <a:pt x="1783867" y="1238427"/>
                </a:lnTo>
                <a:lnTo>
                  <a:pt x="1800758" y="1294510"/>
                </a:lnTo>
                <a:lnTo>
                  <a:pt x="1817154" y="1354912"/>
                </a:lnTo>
                <a:close/>
              </a:path>
            </a:pathLst>
          </a:custGeom>
          <a:solidFill>
            <a:srgbClr val="18C9F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" y="142189"/>
            <a:ext cx="1026794" cy="2446655"/>
          </a:xfrm>
          <a:custGeom>
            <a:avLst/>
            <a:gdLst/>
            <a:ahLst/>
            <a:cxnLst/>
            <a:rect l="l" t="t" r="r" b="b"/>
            <a:pathLst>
              <a:path w="1026794" h="2446655">
                <a:moveTo>
                  <a:pt x="969403" y="2446312"/>
                </a:moveTo>
                <a:lnTo>
                  <a:pt x="88201" y="2356662"/>
                </a:lnTo>
                <a:lnTo>
                  <a:pt x="0" y="2313241"/>
                </a:lnTo>
                <a:lnTo>
                  <a:pt x="0" y="141363"/>
                </a:lnTo>
                <a:lnTo>
                  <a:pt x="60083" y="88874"/>
                </a:lnTo>
                <a:lnTo>
                  <a:pt x="413156" y="14262"/>
                </a:lnTo>
                <a:lnTo>
                  <a:pt x="1026515" y="0"/>
                </a:lnTo>
                <a:lnTo>
                  <a:pt x="430250" y="123151"/>
                </a:lnTo>
                <a:lnTo>
                  <a:pt x="154254" y="312292"/>
                </a:lnTo>
                <a:lnTo>
                  <a:pt x="129019" y="700709"/>
                </a:lnTo>
                <a:lnTo>
                  <a:pt x="285026" y="1421701"/>
                </a:lnTo>
                <a:lnTo>
                  <a:pt x="325755" y="1749920"/>
                </a:lnTo>
                <a:lnTo>
                  <a:pt x="410616" y="1966061"/>
                </a:lnTo>
                <a:lnTo>
                  <a:pt x="603783" y="2166162"/>
                </a:lnTo>
                <a:lnTo>
                  <a:pt x="969403" y="2446312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380" y="10015067"/>
            <a:ext cx="5478145" cy="282575"/>
          </a:xfrm>
          <a:custGeom>
            <a:avLst/>
            <a:gdLst/>
            <a:ahLst/>
            <a:cxnLst/>
            <a:rect l="l" t="t" r="r" b="b"/>
            <a:pathLst>
              <a:path w="5478145" h="282575">
                <a:moveTo>
                  <a:pt x="5478119" y="0"/>
                </a:moveTo>
                <a:lnTo>
                  <a:pt x="5478119" y="282308"/>
                </a:lnTo>
                <a:lnTo>
                  <a:pt x="0" y="282308"/>
                </a:lnTo>
                <a:lnTo>
                  <a:pt x="0" y="0"/>
                </a:lnTo>
                <a:lnTo>
                  <a:pt x="5478119" y="0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1540000">
            <a:off x="5167908" y="10077419"/>
            <a:ext cx="159485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4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P9</a:t>
            </a:r>
            <a:r>
              <a:rPr sz="1200" spc="-28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0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BIRTH </a:t>
            </a:r>
            <a:r>
              <a:rPr sz="1200" spc="-105" dirty="0">
                <a:solidFill>
                  <a:srgbClr val="00418B"/>
                </a:solidFill>
                <a:latin typeface="Arial" panose="020B0604020202020204"/>
                <a:cs typeface="Arial" panose="020B0604020202020204"/>
              </a:rPr>
              <a:t>BACKGROUND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355" y="10015067"/>
            <a:ext cx="497840" cy="282575"/>
          </a:xfrm>
          <a:custGeom>
            <a:avLst/>
            <a:gdLst/>
            <a:ahLst/>
            <a:cxnLst/>
            <a:rect l="l" t="t" r="r" b="b"/>
            <a:pathLst>
              <a:path w="497840" h="282575">
                <a:moveTo>
                  <a:pt x="497573" y="282308"/>
                </a:moveTo>
                <a:lnTo>
                  <a:pt x="0" y="282308"/>
                </a:lnTo>
                <a:lnTo>
                  <a:pt x="0" y="0"/>
                </a:lnTo>
                <a:lnTo>
                  <a:pt x="497573" y="0"/>
                </a:lnTo>
                <a:lnTo>
                  <a:pt x="497573" y="282308"/>
                </a:lnTo>
                <a:close/>
              </a:path>
            </a:pathLst>
          </a:custGeom>
          <a:solidFill>
            <a:srgbClr val="00418B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4593" y="731394"/>
            <a:ext cx="6186805" cy="880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  <a:tabLst>
                <a:tab pos="1015365" algn="l"/>
              </a:tabLst>
            </a:pP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economic	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restructuring,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playing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role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integration,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empowerment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linking,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possible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avoid or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longer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follow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path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building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trusting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society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Europe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United 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States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nearly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100 years. 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Therefore,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very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important and </a:t>
            </a:r>
            <a:r>
              <a:rPr sz="1600" spc="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long-term</a:t>
            </a:r>
            <a:r>
              <a:rPr sz="1600" spc="-2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signiﬁcance.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52705">
              <a:lnSpc>
                <a:spcPct val="156000"/>
              </a:lnSpc>
            </a:pP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thousands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years,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construction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production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relations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evolution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economy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been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achieved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central- 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ization,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business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achieved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centralized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organiza- 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tions.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future,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600" spc="-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enable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human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society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provide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endorsement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mechanisms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countless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centralized 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organizations.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realize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transformation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credit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society 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through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peer-to-peer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transactions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 zero-trust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environment.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This 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inﬁnitely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expand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trust</a:t>
            </a:r>
            <a:r>
              <a:rPr sz="1600" spc="-7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space</a:t>
            </a:r>
            <a:r>
              <a:rPr sz="1600" spc="-8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mankind.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Suppose</a:t>
            </a:r>
            <a:r>
              <a:rPr sz="1600" spc="-9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600" spc="-4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many 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investors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rhetoric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project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practitioners,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many 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practitioners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know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network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-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navy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forces, 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headquarters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visits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600" spc="1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done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site!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information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you 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get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always</a:t>
            </a:r>
            <a:r>
              <a:rPr sz="1600" spc="-2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positive!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790"/>
              </a:spcBef>
            </a:pP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However,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integrity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mechanism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5" dirty="0">
                <a:solidFill>
                  <a:srgbClr val="434648"/>
                </a:solidFill>
                <a:latin typeface="微软雅黑" panose="020B0503020204020204" charset="-122"/>
                <a:cs typeface="微软雅黑" panose="020B0503020204020204" charset="-122"/>
              </a:rPr>
              <a:t>CBV</a:t>
            </a:r>
            <a:r>
              <a:rPr sz="1600" spc="6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equity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solvethis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well.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spc="-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600" spc="-1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commenters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600" spc="-8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investors.</a:t>
            </a:r>
            <a:r>
              <a:rPr sz="1600" spc="-9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credibility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high</a:t>
            </a:r>
            <a:r>
              <a:rPr sz="1600" spc="-4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headquarters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is,</a:t>
            </a:r>
            <a:r>
              <a:rPr sz="1600" spc="-1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but</a:t>
            </a:r>
            <a:r>
              <a:rPr sz="1600" spc="-3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whether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1600" spc="-70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434648"/>
                </a:solidFill>
                <a:latin typeface="Arial" panose="020B0604020202020204"/>
                <a:cs typeface="Arial" panose="020B0604020202020204"/>
              </a:rPr>
              <a:t>dividends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4694" y="10019367"/>
            <a:ext cx="52070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600" b="1" spc="-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CBV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18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71545</Words>
  <Application>WPS 演示</Application>
  <PresentationFormat>On-screen Show (4:3)</PresentationFormat>
  <Paragraphs>1219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5" baseType="lpstr">
      <vt:lpstr>Arial</vt:lpstr>
      <vt:lpstr>宋体</vt:lpstr>
      <vt:lpstr>Wingdings</vt:lpstr>
      <vt:lpstr>Arial</vt:lpstr>
      <vt:lpstr>微软雅黑</vt:lpstr>
      <vt:lpstr>Times New Roman</vt:lpstr>
      <vt:lpstr>Calibri</vt:lpstr>
      <vt:lpstr>Arial Unicode MS</vt:lpstr>
      <vt:lpstr>Microsoft YaHei UI</vt:lpstr>
      <vt:lpstr>Office Theme</vt:lpstr>
      <vt:lpstr>CBV</vt:lpstr>
      <vt:lpstr>CONTENTS</vt:lpstr>
      <vt:lpstr>PowerPoint 演示文稿</vt:lpstr>
      <vt:lpstr>PowerPoint 演示文稿</vt:lpstr>
      <vt:lpstr>Preface</vt:lpstr>
      <vt:lpstr>PowerPoint 演示文稿</vt:lpstr>
      <vt:lpstr>01</vt:lpstr>
      <vt:lpstr>Birth 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02</vt:lpstr>
      <vt:lpstr>CBVproject 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03</vt:lpstr>
      <vt:lpstr>Technology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04</vt:lpstr>
      <vt:lpstr>CBV's system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05</vt:lpstr>
      <vt:lpstr>Equity model</vt:lpstr>
      <vt:lpstr>PowerPoint 演示文稿</vt:lpstr>
      <vt:lpstr>06</vt:lpstr>
      <vt:lpstr>Ecological application scenarios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07</vt:lpstr>
      <vt:lpstr>Foundation introduction</vt:lpstr>
      <vt:lpstr>PowerPoint 演示文稿</vt:lpstr>
      <vt:lpstr>Strategic layout</vt:lpstr>
      <vt:lpstr>Strategic layout</vt:lpstr>
      <vt:lpstr>PowerPoint 演示文稿</vt:lpstr>
      <vt:lpstr>Milestone planning</vt:lpstr>
      <vt:lpstr>Milestone planning</vt:lpstr>
      <vt:lpstr>Legal Notices</vt:lpstr>
      <vt:lpstr>Legal Notices</vt:lpstr>
      <vt:lpstr>PowerPoint 演示文稿</vt:lpstr>
      <vt:lpstr>PowerPoint 演示文稿</vt:lpstr>
      <vt:lpstr>PowerPoint 演示文稿</vt:lpstr>
      <vt:lpstr>Risk warning</vt:lpstr>
      <vt:lpstr>Risk warning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韩浩</cp:lastModifiedBy>
  <cp:revision>3</cp:revision>
  <dcterms:created xsi:type="dcterms:W3CDTF">2021-10-15T19:16:02Z</dcterms:created>
  <dcterms:modified xsi:type="dcterms:W3CDTF">2021-10-15T19:17:05Z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2021-05-26T08:00:00Z</vt:filetime>
  </property>
  <property fmtid="{D5CDD505-2E9C-101B-9397-08002B2CF9AE}" pid="3" name="Creator">
    <vt:lpwstr>WPS 演示</vt:lpwstr>
  </property>
  <property fmtid="{D5CDD505-2E9C-101B-9397-08002B2CF9AE}" pid="4" name="LastSaved">
    <vt:filetime>2021-10-06T08:00:00Z</vt:filetime>
  </property>
  <property fmtid="{D5CDD505-2E9C-101B-9397-08002B2CF9AE}" pid="5" name="ICV">
    <vt:lpwstr>2EEAE311A58D4706A88182F4D3ED144B</vt:lpwstr>
  </property>
  <property fmtid="{D5CDD505-2E9C-101B-9397-08002B2CF9AE}" pid="6" name="KSOProductBuildVer">
    <vt:lpwstr>2052-11.1.0.10938</vt:lpwstr>
  </property>
</Properties>
</file>