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595" r:id="rId2"/>
    <p:sldId id="593" r:id="rId3"/>
    <p:sldId id="592" r:id="rId4"/>
    <p:sldId id="628" r:id="rId5"/>
    <p:sldId id="666" r:id="rId6"/>
    <p:sldId id="612" r:id="rId7"/>
    <p:sldId id="613" r:id="rId8"/>
    <p:sldId id="615" r:id="rId9"/>
    <p:sldId id="616" r:id="rId10"/>
    <p:sldId id="618" r:id="rId11"/>
    <p:sldId id="617" r:id="rId12"/>
    <p:sldId id="619" r:id="rId13"/>
    <p:sldId id="620" r:id="rId14"/>
    <p:sldId id="621" r:id="rId15"/>
    <p:sldId id="622" r:id="rId16"/>
    <p:sldId id="623" r:id="rId17"/>
    <p:sldId id="624" r:id="rId18"/>
    <p:sldId id="625" r:id="rId19"/>
    <p:sldId id="626" r:id="rId20"/>
    <p:sldId id="627" r:id="rId21"/>
    <p:sldId id="629" r:id="rId22"/>
    <p:sldId id="630" r:id="rId23"/>
    <p:sldId id="631" r:id="rId24"/>
    <p:sldId id="632" r:id="rId25"/>
    <p:sldId id="633" r:id="rId26"/>
    <p:sldId id="634" r:id="rId27"/>
    <p:sldId id="635" r:id="rId28"/>
    <p:sldId id="636" r:id="rId29"/>
    <p:sldId id="637" r:id="rId30"/>
    <p:sldId id="638" r:id="rId31"/>
    <p:sldId id="639" r:id="rId32"/>
    <p:sldId id="640" r:id="rId33"/>
    <p:sldId id="641" r:id="rId34"/>
    <p:sldId id="642" r:id="rId35"/>
    <p:sldId id="643" r:id="rId36"/>
    <p:sldId id="644" r:id="rId37"/>
    <p:sldId id="645" r:id="rId38"/>
    <p:sldId id="648" r:id="rId39"/>
    <p:sldId id="646" r:id="rId40"/>
    <p:sldId id="647" r:id="rId41"/>
    <p:sldId id="649" r:id="rId42"/>
    <p:sldId id="650" r:id="rId43"/>
    <p:sldId id="651" r:id="rId44"/>
    <p:sldId id="655" r:id="rId45"/>
    <p:sldId id="610" r:id="rId46"/>
    <p:sldId id="594" r:id="rId47"/>
    <p:sldId id="600" r:id="rId48"/>
    <p:sldId id="601" r:id="rId49"/>
    <p:sldId id="599" r:id="rId50"/>
    <p:sldId id="596" r:id="rId51"/>
    <p:sldId id="597" r:id="rId52"/>
    <p:sldId id="607" r:id="rId53"/>
    <p:sldId id="598" r:id="rId54"/>
    <p:sldId id="603" r:id="rId55"/>
    <p:sldId id="663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75" autoAdjust="0"/>
    <p:restoredTop sz="83828" autoAdjust="0"/>
  </p:normalViewPr>
  <p:slideViewPr>
    <p:cSldViewPr snapToGrid="0">
      <p:cViewPr varScale="1">
        <p:scale>
          <a:sx n="72" d="100"/>
          <a:sy n="72" d="100"/>
        </p:scale>
        <p:origin x="1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5C04F-16B2-4049-A076-D9E1834EDCD8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E0569-F0BD-4578-BC4B-165B4FE57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29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89E39-0E02-43D8-BD23-1677CFF4F30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54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23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493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191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195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661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748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526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399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592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058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9805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8096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89E39-0E02-43D8-BD23-1677CFF4F30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0182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1834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0101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5332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9622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4704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2567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7589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904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89E39-0E02-43D8-BD23-1677CFF4F30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9314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6661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3512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7730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5574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3573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1181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416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3227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0831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596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89E39-0E02-43D8-BD23-1677CFF4F30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2536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1369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392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89E39-0E02-43D8-BD23-1677CFF4F306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9465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2403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3497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89E39-0E02-43D8-BD23-1677CFF4F306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8203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4361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4353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5866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221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981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2717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89E39-0E02-43D8-BD23-1677CFF4F306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1438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89E39-0E02-43D8-BD23-1677CFF4F306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7979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4541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89E39-0E02-43D8-BD23-1677CFF4F306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26855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890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202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393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501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222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3572"/>
            <a:ext cx="12118428" cy="15975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71145"/>
            <a:ext cx="12118428" cy="51868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43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72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7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94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5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96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03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16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03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6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1"/>
            <a:ext cx="11101892" cy="1021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021976"/>
            <a:ext cx="11101892" cy="5836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687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va.microsoft.com/en-us/training-courses/mean-stack-jump-start-8442?l=eovSb3Vz_460498438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MO9zxC2RwZE&amp;list=PLG1mkqKjiDY-gDQymDbn1h4WbJ56N48ln" TargetMode="External"/><Relationship Id="rId4" Type="http://schemas.openxmlformats.org/officeDocument/2006/relationships/hyperlink" Target="http://adrianmejia.com/blog/2014/10/01/creating-a-restful-api-tutorial-with-nodejs-and-mongodb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webfaction.com/2008/12/a-little-holiday-present-10000-reqssec-with-nginx-2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picode/json-server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mableweb.com/category/all/apis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guide/express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0"/>
            <a:ext cx="11943644" cy="6615287"/>
          </a:xfrm>
        </p:spPr>
        <p:txBody>
          <a:bodyPr anchor="t">
            <a:noAutofit/>
          </a:bodyPr>
          <a:lstStyle/>
          <a:p>
            <a:pPr algn="l"/>
            <a:r>
              <a:rPr lang="en-GB" sz="34400" b="1" dirty="0"/>
              <a:t>Mean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5058136"/>
            <a:ext cx="11853333" cy="1658751"/>
          </a:xfrm>
        </p:spPr>
        <p:txBody>
          <a:bodyPr>
            <a:normAutofit/>
          </a:bodyPr>
          <a:lstStyle/>
          <a:p>
            <a:pPr algn="l"/>
            <a:r>
              <a:rPr lang="en-GB" sz="8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4988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1"/>
            <a:ext cx="11943644" cy="1117599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Controller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1343377"/>
            <a:ext cx="11853333" cy="537351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Controllers define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Functions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GB" sz="2600" dirty="0"/>
              <a:t> </a:t>
            </a:r>
            <a:r>
              <a:rPr lang="en-GB" sz="2600" dirty="0" err="1"/>
              <a:t>app.controller</a:t>
            </a:r>
            <a:r>
              <a:rPr lang="en-GB" sz="2600" dirty="0"/>
              <a:t>(‘</a:t>
            </a:r>
            <a:r>
              <a:rPr lang="en-GB" sz="2600" dirty="0" err="1"/>
              <a:t>x’,function</a:t>
            </a:r>
            <a:r>
              <a:rPr lang="en-GB" sz="2600" dirty="0"/>
              <a:t>(){});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576853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1"/>
            <a:ext cx="11943644" cy="1117599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JSON 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1343377"/>
            <a:ext cx="11853333" cy="5373511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Create a JSON object with</a:t>
            </a:r>
          </a:p>
          <a:p>
            <a:pPr algn="l"/>
            <a:r>
              <a:rPr lang="en-GB" sz="3200" dirty="0"/>
              <a:t> var app = </a:t>
            </a:r>
            <a:r>
              <a:rPr lang="en-GB" sz="3200" dirty="0" err="1"/>
              <a:t>angular.module</a:t>
            </a:r>
            <a:r>
              <a:rPr lang="en-GB" sz="3200" dirty="0"/>
              <a:t>(‘x’,[]);                  ng-app=“x”</a:t>
            </a:r>
          </a:p>
          <a:p>
            <a:pPr algn="l"/>
            <a:r>
              <a:rPr lang="en-GB" sz="3200" dirty="0"/>
              <a:t> </a:t>
            </a:r>
            <a:r>
              <a:rPr lang="en-GB" sz="3200" dirty="0" err="1"/>
              <a:t>app.controller</a:t>
            </a:r>
            <a:r>
              <a:rPr lang="en-GB" sz="3200" dirty="0"/>
              <a:t>(‘</a:t>
            </a:r>
            <a:r>
              <a:rPr lang="en-GB" sz="3200" dirty="0" err="1"/>
              <a:t>y’,function</a:t>
            </a:r>
            <a:r>
              <a:rPr lang="en-GB" sz="3200" dirty="0"/>
              <a:t>(){</a:t>
            </a:r>
          </a:p>
          <a:p>
            <a:pPr algn="l"/>
            <a:r>
              <a:rPr lang="en-GB" sz="3200" dirty="0"/>
              <a:t>     </a:t>
            </a:r>
            <a:r>
              <a:rPr lang="en-GB" sz="3200" dirty="0" err="1"/>
              <a:t>this.myObject</a:t>
            </a:r>
            <a:r>
              <a:rPr lang="en-GB" sz="3200" dirty="0"/>
              <a:t>={a:1,b:”string”}             this refers to ‘app’</a:t>
            </a:r>
          </a:p>
          <a:p>
            <a:pPr algn="l"/>
            <a:r>
              <a:rPr lang="en-GB" sz="3200" dirty="0"/>
              <a:t>})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Display in HTML with</a:t>
            </a:r>
          </a:p>
          <a:p>
            <a:pPr algn="l"/>
            <a:r>
              <a:rPr lang="en-GB" sz="3200" dirty="0"/>
              <a:t>&lt;div ng-controller=“y as x”&gt;</a:t>
            </a:r>
          </a:p>
          <a:p>
            <a:pPr algn="l"/>
            <a:r>
              <a:rPr lang="en-GB" sz="3200" dirty="0"/>
              <a:t>	{{</a:t>
            </a:r>
            <a:r>
              <a:rPr lang="en-GB" sz="3200" dirty="0" err="1"/>
              <a:t>x.myObject.a</a:t>
            </a:r>
            <a:r>
              <a:rPr lang="en-GB" sz="3200" dirty="0"/>
              <a:t>}}</a:t>
            </a:r>
          </a:p>
          <a:p>
            <a:pPr algn="l"/>
            <a:r>
              <a:rPr lang="en-GB" sz="3200" dirty="0"/>
              <a:t>          {{</a:t>
            </a:r>
            <a:r>
              <a:rPr lang="en-GB" sz="3200" dirty="0" err="1"/>
              <a:t>x.myObject.b</a:t>
            </a:r>
            <a:r>
              <a:rPr lang="en-GB" sz="3200" dirty="0"/>
              <a:t>}}</a:t>
            </a:r>
          </a:p>
          <a:p>
            <a:pPr algn="l"/>
            <a:r>
              <a:rPr lang="en-GB" sz="3200" dirty="0"/>
              <a:t>&lt;/div&gt;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03146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1"/>
            <a:ext cx="11943644" cy="1117599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app and controller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1343377"/>
            <a:ext cx="11853333" cy="537351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 app is like the overall function, getting into the flow of the Javascript of the named module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 controller is like an individual named function within the app.js file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527047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1"/>
            <a:ext cx="11943644" cy="1117599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controller objects and their scope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1343377"/>
            <a:ext cx="11853333" cy="5373511"/>
          </a:xfrm>
        </p:spPr>
        <p:txBody>
          <a:bodyPr>
            <a:normAutofit/>
          </a:bodyPr>
          <a:lstStyle/>
          <a:p>
            <a:pPr algn="l"/>
            <a:r>
              <a:rPr lang="en-GB" sz="3200" dirty="0"/>
              <a:t>var app = </a:t>
            </a:r>
            <a:r>
              <a:rPr lang="en-GB" sz="3200" dirty="0" err="1"/>
              <a:t>angular.module</a:t>
            </a:r>
            <a:r>
              <a:rPr lang="en-GB" sz="3200" dirty="0"/>
              <a:t>(‘x’,[]);                  ng-app=“x”</a:t>
            </a:r>
          </a:p>
          <a:p>
            <a:pPr algn="l"/>
            <a:r>
              <a:rPr lang="en-GB" sz="3200" dirty="0" err="1"/>
              <a:t>app.controller</a:t>
            </a:r>
            <a:r>
              <a:rPr lang="en-GB" sz="3200" dirty="0"/>
              <a:t>(‘</a:t>
            </a:r>
            <a:r>
              <a:rPr lang="en-GB" sz="3200" dirty="0" err="1"/>
              <a:t>y’,function</a:t>
            </a:r>
            <a:r>
              <a:rPr lang="en-GB" sz="3200" dirty="0"/>
              <a:t>(){</a:t>
            </a:r>
          </a:p>
          <a:p>
            <a:pPr algn="l"/>
            <a:r>
              <a:rPr lang="en-GB" sz="3200" dirty="0"/>
              <a:t>     </a:t>
            </a:r>
            <a:r>
              <a:rPr lang="en-GB" sz="3200" dirty="0" err="1"/>
              <a:t>this.myObject</a:t>
            </a:r>
            <a:r>
              <a:rPr lang="en-GB" sz="3200" dirty="0"/>
              <a:t>={a:1}                             this refers to the controller</a:t>
            </a:r>
          </a:p>
          <a:p>
            <a:pPr algn="l"/>
            <a:r>
              <a:rPr lang="en-GB" sz="3200" dirty="0"/>
              <a:t>})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HTML </a:t>
            </a:r>
          </a:p>
          <a:p>
            <a:pPr algn="l"/>
            <a:r>
              <a:rPr lang="en-GB" sz="3200" dirty="0"/>
              <a:t>&lt;div ng-controller=“y as x”&gt;</a:t>
            </a:r>
          </a:p>
          <a:p>
            <a:pPr algn="l"/>
            <a:r>
              <a:rPr lang="en-GB" sz="3200" dirty="0"/>
              <a:t>	{{</a:t>
            </a:r>
            <a:r>
              <a:rPr lang="en-GB" sz="3200" dirty="0" err="1"/>
              <a:t>x.myObject.a</a:t>
            </a:r>
            <a:r>
              <a:rPr lang="en-GB" sz="3200" dirty="0"/>
              <a:t>}}                                    VALID SCOPE</a:t>
            </a:r>
          </a:p>
          <a:p>
            <a:pPr algn="l"/>
            <a:r>
              <a:rPr lang="en-GB" sz="3200" dirty="0"/>
              <a:t>&lt;/div&gt;</a:t>
            </a:r>
          </a:p>
          <a:p>
            <a:pPr algn="l"/>
            <a:r>
              <a:rPr lang="en-GB" sz="3200" dirty="0"/>
              <a:t>{{</a:t>
            </a:r>
            <a:r>
              <a:rPr lang="en-GB" sz="3200" dirty="0" err="1"/>
              <a:t>x.myObject.a</a:t>
            </a:r>
            <a:r>
              <a:rPr lang="en-GB" sz="3200" dirty="0"/>
              <a:t>}}  		                         INVALID SCOPE</a:t>
            </a:r>
          </a:p>
        </p:txBody>
      </p:sp>
    </p:spTree>
    <p:extLst>
      <p:ext uri="{BB962C8B-B14F-4D97-AF65-F5344CB8AC3E}">
        <p14:creationId xmlns:p14="http://schemas.microsoft.com/office/powerpoint/2010/main" val="4101163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1"/>
            <a:ext cx="11943644" cy="1117599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ng-show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1343377"/>
            <a:ext cx="11853333" cy="5373511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 ng-show can be used to show DOM items when a JSON object is TRUE</a:t>
            </a:r>
          </a:p>
          <a:p>
            <a:pPr algn="l"/>
            <a:r>
              <a:rPr lang="en-GB" sz="3200" dirty="0"/>
              <a:t>var app = </a:t>
            </a:r>
            <a:r>
              <a:rPr lang="en-GB" sz="3200" dirty="0" err="1"/>
              <a:t>angular.module</a:t>
            </a:r>
            <a:r>
              <a:rPr lang="en-GB" sz="3200" dirty="0"/>
              <a:t>(‘x’,[]);                 </a:t>
            </a:r>
          </a:p>
          <a:p>
            <a:pPr algn="l"/>
            <a:r>
              <a:rPr lang="en-GB" sz="3200" dirty="0" err="1"/>
              <a:t>app.controller</a:t>
            </a:r>
            <a:r>
              <a:rPr lang="en-GB" sz="3200" dirty="0"/>
              <a:t>(‘</a:t>
            </a:r>
            <a:r>
              <a:rPr lang="en-GB" sz="3200" dirty="0" err="1"/>
              <a:t>y’,function</a:t>
            </a:r>
            <a:r>
              <a:rPr lang="en-GB" sz="3200" dirty="0"/>
              <a:t>(){</a:t>
            </a:r>
          </a:p>
          <a:p>
            <a:pPr algn="l"/>
            <a:r>
              <a:rPr lang="en-GB" sz="3200" dirty="0"/>
              <a:t>     </a:t>
            </a:r>
            <a:r>
              <a:rPr lang="en-GB" sz="3200" dirty="0" err="1"/>
              <a:t>this.myObject</a:t>
            </a:r>
            <a:r>
              <a:rPr lang="en-GB" sz="3200" dirty="0"/>
              <a:t>={a:1,b:true,c:false}                              </a:t>
            </a:r>
          </a:p>
          <a:p>
            <a:pPr algn="l"/>
            <a:r>
              <a:rPr lang="en-GB" sz="3200" dirty="0"/>
              <a:t>})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HTML </a:t>
            </a:r>
          </a:p>
          <a:p>
            <a:pPr algn="l"/>
            <a:r>
              <a:rPr lang="en-GB" sz="3200" dirty="0"/>
              <a:t>&lt;div ng-controller=“y as x”&gt;</a:t>
            </a:r>
          </a:p>
          <a:p>
            <a:pPr algn="l"/>
            <a:r>
              <a:rPr lang="en-GB" sz="3200" dirty="0"/>
              <a:t>	{{</a:t>
            </a:r>
            <a:r>
              <a:rPr lang="en-GB" sz="3200" dirty="0" err="1"/>
              <a:t>x.myObject.a</a:t>
            </a:r>
            <a:r>
              <a:rPr lang="en-GB" sz="3200" dirty="0"/>
              <a:t>}}                                    </a:t>
            </a:r>
          </a:p>
          <a:p>
            <a:pPr algn="l"/>
            <a:r>
              <a:rPr lang="en-GB" sz="3200" dirty="0"/>
              <a:t>	&lt;button ng-show=“</a:t>
            </a:r>
            <a:r>
              <a:rPr lang="en-GB" sz="3200" dirty="0" err="1"/>
              <a:t>x.myObject.b</a:t>
            </a:r>
            <a:r>
              <a:rPr lang="en-GB" sz="3200" dirty="0"/>
              <a:t>”&gt;ITEM IS TRUE&lt;/button&gt;</a:t>
            </a:r>
          </a:p>
          <a:p>
            <a:pPr algn="l"/>
            <a:r>
              <a:rPr lang="en-GB" sz="3200" dirty="0"/>
              <a:t>	&lt;button ng-show=“</a:t>
            </a:r>
            <a:r>
              <a:rPr lang="en-GB" sz="3200" dirty="0" err="1"/>
              <a:t>x.myObject.c</a:t>
            </a:r>
            <a:r>
              <a:rPr lang="en-GB" sz="3200" dirty="0"/>
              <a:t>”&gt;ITEM IS FALSE&lt;/button&gt;</a:t>
            </a:r>
          </a:p>
          <a:p>
            <a:pPr algn="l"/>
            <a:r>
              <a:rPr lang="en-GB" sz="32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692347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1"/>
            <a:ext cx="11943644" cy="1117599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ng-hide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1343377"/>
            <a:ext cx="11853333" cy="537351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 ng-show </a:t>
            </a:r>
          </a:p>
          <a:p>
            <a:pPr algn="l"/>
            <a:r>
              <a:rPr lang="en-GB" sz="3200" dirty="0"/>
              <a:t>	&lt;div ng=show=“</a:t>
            </a:r>
            <a:r>
              <a:rPr lang="en-GB" sz="3200" dirty="0" err="1"/>
              <a:t>x.myObject.b</a:t>
            </a:r>
            <a:r>
              <a:rPr lang="en-GB" sz="3200" dirty="0"/>
              <a:t>”&gt;WILL SHOW IF b TRUE&lt;/div&gt;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 NOT ng-show</a:t>
            </a:r>
          </a:p>
          <a:p>
            <a:pPr algn="l"/>
            <a:r>
              <a:rPr lang="en-GB" sz="3200" dirty="0"/>
              <a:t>	&lt;div ng-show=“!</a:t>
            </a:r>
            <a:r>
              <a:rPr lang="en-GB" sz="3200" dirty="0" err="1"/>
              <a:t>x.myObject.B</a:t>
            </a:r>
            <a:r>
              <a:rPr lang="en-GB" sz="3200" dirty="0"/>
              <a:t>&gt;WILL HIDE IF b FALSE&lt;/div&gt;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 ng-hide</a:t>
            </a:r>
          </a:p>
          <a:p>
            <a:pPr algn="l"/>
            <a:r>
              <a:rPr lang="en-GB" sz="3200" dirty="0"/>
              <a:t>	&lt;div ng-hide=“</a:t>
            </a:r>
            <a:r>
              <a:rPr lang="en-GB" sz="3200" dirty="0" err="1"/>
              <a:t>x.myObject.c</a:t>
            </a:r>
            <a:r>
              <a:rPr lang="en-GB" sz="3200" dirty="0"/>
              <a:t>”&gt;WILL HIDE IF c TRUE&lt;/div&gt;</a:t>
            </a:r>
          </a:p>
          <a:p>
            <a:pPr algn="l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051338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1"/>
            <a:ext cx="11943644" cy="1117599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Directive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1343377"/>
            <a:ext cx="11853333" cy="537351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 ng-show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 ng-hide</a:t>
            </a:r>
          </a:p>
          <a:p>
            <a:pPr algn="l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890311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1"/>
            <a:ext cx="11943644" cy="1117599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reading from an array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1343377"/>
            <a:ext cx="11853333" cy="5373511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In the JSON object we now turn it into an array of objects</a:t>
            </a:r>
          </a:p>
          <a:p>
            <a:pPr algn="l"/>
            <a:r>
              <a:rPr lang="en-GB" sz="3200" dirty="0"/>
              <a:t>var app = </a:t>
            </a:r>
            <a:r>
              <a:rPr lang="en-GB" sz="3200" dirty="0" err="1"/>
              <a:t>angular.module</a:t>
            </a:r>
            <a:r>
              <a:rPr lang="en-GB" sz="3200" dirty="0"/>
              <a:t>(‘x’,[]);                  ng-app=“x”</a:t>
            </a:r>
          </a:p>
          <a:p>
            <a:pPr algn="l"/>
            <a:r>
              <a:rPr lang="en-GB" sz="3200" dirty="0" err="1"/>
              <a:t>app.controller</a:t>
            </a:r>
            <a:r>
              <a:rPr lang="en-GB" sz="3200" dirty="0"/>
              <a:t>(‘</a:t>
            </a:r>
            <a:r>
              <a:rPr lang="en-GB" sz="3200" dirty="0" err="1"/>
              <a:t>y’,function</a:t>
            </a:r>
            <a:r>
              <a:rPr lang="en-GB" sz="3200" dirty="0"/>
              <a:t>(){</a:t>
            </a:r>
          </a:p>
          <a:p>
            <a:pPr algn="l"/>
            <a:r>
              <a:rPr lang="en-GB" sz="3200" dirty="0"/>
              <a:t>     </a:t>
            </a:r>
            <a:r>
              <a:rPr lang="en-GB" sz="3200" dirty="0" err="1"/>
              <a:t>this.myObject</a:t>
            </a:r>
            <a:r>
              <a:rPr lang="en-GB" sz="3200" dirty="0"/>
              <a:t>=[ {a:1} , {a:2} ];  	    It’s now an array</a:t>
            </a:r>
          </a:p>
          <a:p>
            <a:pPr algn="l"/>
            <a:r>
              <a:rPr lang="en-GB" sz="3200" dirty="0"/>
              <a:t>})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HTML </a:t>
            </a:r>
          </a:p>
          <a:p>
            <a:pPr algn="l"/>
            <a:r>
              <a:rPr lang="en-GB" sz="3200" dirty="0"/>
              <a:t>&lt;div ng-controller=“y as x”&gt;</a:t>
            </a:r>
          </a:p>
          <a:p>
            <a:pPr algn="l"/>
            <a:r>
              <a:rPr lang="en-GB" sz="3200" dirty="0"/>
              <a:t>	{{</a:t>
            </a:r>
            <a:r>
              <a:rPr lang="en-GB" sz="3200" dirty="0" err="1"/>
              <a:t>x.myObject</a:t>
            </a:r>
            <a:r>
              <a:rPr lang="en-GB" sz="3200" dirty="0"/>
              <a:t>[0].a}}</a:t>
            </a:r>
          </a:p>
          <a:p>
            <a:pPr algn="l"/>
            <a:r>
              <a:rPr lang="en-GB" sz="3200" dirty="0"/>
              <a:t>	{{</a:t>
            </a:r>
            <a:r>
              <a:rPr lang="en-GB" sz="3200" dirty="0" err="1"/>
              <a:t>x.myObject</a:t>
            </a:r>
            <a:r>
              <a:rPr lang="en-GB" sz="3200" dirty="0"/>
              <a:t>[1].a}} </a:t>
            </a:r>
          </a:p>
          <a:p>
            <a:pPr algn="l"/>
            <a:r>
              <a:rPr lang="en-GB" sz="32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499376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1"/>
            <a:ext cx="11943644" cy="1117599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ng-repeat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1343377"/>
            <a:ext cx="11853333" cy="537351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 ng-repeat can be used to automatically parse an array</a:t>
            </a:r>
          </a:p>
          <a:p>
            <a:pPr algn="l"/>
            <a:endParaRPr lang="en-GB" sz="3200" dirty="0"/>
          </a:p>
          <a:p>
            <a:pPr algn="l"/>
            <a:r>
              <a:rPr lang="en-GB" sz="3200" dirty="0"/>
              <a:t>	&lt;div ng-controller="y as x"&gt;        </a:t>
            </a:r>
          </a:p>
          <a:p>
            <a:pPr algn="l"/>
            <a:r>
              <a:rPr lang="en-GB" sz="3200" dirty="0"/>
              <a:t>		&lt;div ng-repeat="</a:t>
            </a:r>
            <a:r>
              <a:rPr lang="en-GB" sz="3200" dirty="0" err="1"/>
              <a:t>myObjectItem</a:t>
            </a:r>
            <a:r>
              <a:rPr lang="en-GB" sz="3200" dirty="0"/>
              <a:t> in </a:t>
            </a:r>
            <a:r>
              <a:rPr lang="en-GB" sz="3200" dirty="0" err="1"/>
              <a:t>x.myObject</a:t>
            </a:r>
            <a:r>
              <a:rPr lang="en-GB" sz="3200" dirty="0"/>
              <a:t>"&gt;</a:t>
            </a:r>
          </a:p>
          <a:p>
            <a:pPr algn="l"/>
            <a:r>
              <a:rPr lang="en-GB" sz="3200" dirty="0"/>
              <a:t>			&lt;p&gt;{{</a:t>
            </a:r>
            <a:r>
              <a:rPr lang="en-GB" sz="3200" dirty="0" err="1"/>
              <a:t>myObjectItem.a</a:t>
            </a:r>
            <a:r>
              <a:rPr lang="en-GB" sz="3200" dirty="0"/>
              <a:t>}}&lt;/p&gt;</a:t>
            </a:r>
          </a:p>
          <a:p>
            <a:pPr algn="l"/>
            <a:r>
              <a:rPr lang="en-GB" sz="3200" dirty="0"/>
              <a:t>	&lt;/div&gt;</a:t>
            </a:r>
          </a:p>
          <a:p>
            <a:pPr algn="l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913740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ng-repeat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 fontScale="925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 Renaming – can be convenient to call the ARRAY OBJECT AS A PLURAL EG </a:t>
            </a:r>
            <a:r>
              <a:rPr lang="en-GB" sz="3200" dirty="0" err="1"/>
              <a:t>myObjects</a:t>
            </a:r>
            <a:r>
              <a:rPr lang="en-GB" sz="3200" dirty="0"/>
              <a:t> so that we can now use </a:t>
            </a:r>
            <a:r>
              <a:rPr lang="en-GB" sz="3200" dirty="0" err="1"/>
              <a:t>myObject</a:t>
            </a:r>
            <a:r>
              <a:rPr lang="en-GB" sz="3200" dirty="0"/>
              <a:t> in </a:t>
            </a:r>
            <a:r>
              <a:rPr lang="en-GB" sz="3200" dirty="0" err="1"/>
              <a:t>myObjects</a:t>
            </a:r>
            <a:endParaRPr lang="en-GB" sz="3200" dirty="0"/>
          </a:p>
          <a:p>
            <a:pPr algn="l"/>
            <a:endParaRPr lang="en-GB" sz="3200" dirty="0"/>
          </a:p>
          <a:p>
            <a:pPr algn="l"/>
            <a:r>
              <a:rPr lang="en-GB" sz="3200" dirty="0"/>
              <a:t>	&lt;div ng-controller="y as x"&gt;        </a:t>
            </a:r>
          </a:p>
          <a:p>
            <a:pPr algn="l"/>
            <a:r>
              <a:rPr lang="en-GB" sz="3200" dirty="0"/>
              <a:t>		&lt;div ng-repeat=“</a:t>
            </a:r>
            <a:r>
              <a:rPr lang="en-GB" sz="3200" dirty="0" err="1"/>
              <a:t>myObject</a:t>
            </a:r>
            <a:r>
              <a:rPr lang="en-GB" sz="3200" dirty="0"/>
              <a:t> in </a:t>
            </a:r>
            <a:r>
              <a:rPr lang="en-GB" sz="3200" dirty="0" err="1"/>
              <a:t>x.myObjects</a:t>
            </a:r>
            <a:r>
              <a:rPr lang="en-GB" sz="3200" dirty="0"/>
              <a:t>"&gt;</a:t>
            </a:r>
          </a:p>
          <a:p>
            <a:pPr algn="l"/>
            <a:r>
              <a:rPr lang="en-GB" sz="3200" dirty="0"/>
              <a:t>			&lt;p&gt;{{</a:t>
            </a:r>
            <a:r>
              <a:rPr lang="en-GB" sz="3200" dirty="0" err="1"/>
              <a:t>myObject.a</a:t>
            </a:r>
            <a:r>
              <a:rPr lang="en-GB" sz="3200" dirty="0"/>
              <a:t>}}&lt;/p&gt;</a:t>
            </a:r>
          </a:p>
          <a:p>
            <a:pPr algn="l"/>
            <a:r>
              <a:rPr lang="en-GB" sz="3200" dirty="0"/>
              <a:t>	&lt;/div&gt;</a:t>
            </a:r>
          </a:p>
          <a:p>
            <a:pPr algn="l"/>
            <a:endParaRPr lang="en-GB" sz="3200" dirty="0"/>
          </a:p>
          <a:p>
            <a:pPr algn="l"/>
            <a:r>
              <a:rPr lang="en-GB" sz="3200" dirty="0"/>
              <a:t>	</a:t>
            </a:r>
            <a:r>
              <a:rPr lang="en-GB" sz="3200" dirty="0" err="1"/>
              <a:t>app.controller</a:t>
            </a:r>
            <a:r>
              <a:rPr lang="en-GB" sz="3200" dirty="0"/>
              <a:t>('</a:t>
            </a:r>
            <a:r>
              <a:rPr lang="en-GB" sz="3200" dirty="0" err="1"/>
              <a:t>y',function</a:t>
            </a:r>
            <a:r>
              <a:rPr lang="en-GB" sz="3200" dirty="0"/>
              <a:t>(){</a:t>
            </a:r>
          </a:p>
          <a:p>
            <a:pPr algn="l"/>
            <a:r>
              <a:rPr lang="en-GB" sz="3200" dirty="0"/>
              <a:t>		</a:t>
            </a:r>
            <a:r>
              <a:rPr lang="en-GB" sz="3200" dirty="0" err="1"/>
              <a:t>this.myObjects</a:t>
            </a:r>
            <a:r>
              <a:rPr lang="en-GB" sz="3200" dirty="0"/>
              <a:t> = [{a:1},{a:2}];      //array given PLURAL name</a:t>
            </a:r>
          </a:p>
          <a:p>
            <a:pPr algn="l"/>
            <a:r>
              <a:rPr lang="en-GB" sz="3200" dirty="0"/>
              <a:t>	});</a:t>
            </a:r>
          </a:p>
        </p:txBody>
      </p:sp>
    </p:spTree>
    <p:extLst>
      <p:ext uri="{BB962C8B-B14F-4D97-AF65-F5344CB8AC3E}">
        <p14:creationId xmlns:p14="http://schemas.microsoft.com/office/powerpoint/2010/main" val="58041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6538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Mean – Free Video Courses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980661"/>
            <a:ext cx="11853333" cy="5736227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600" dirty="0"/>
              <a:t>MVA Microsoft Virtual Academy – FREE VIDEO COURSE IN THE FULL MEAN STACK – HIGHLY RECOMMENDED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3200" dirty="0">
                <a:hlinkClick r:id="rId3"/>
              </a:rPr>
              <a:t>https://mva.microsoft.com/en-us/training-courses/mean-stack-jump-start-8442?l=eovSb3Vz_4604984382</a:t>
            </a:r>
            <a:endParaRPr lang="en-GB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600" dirty="0"/>
              <a:t>RESTful API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3200" dirty="0">
                <a:hlinkClick r:id="rId4"/>
              </a:rPr>
              <a:t>http://adrianmejia.com/blog/2014/10/01/creating-a-restful-api-tutorial-with-nodejs-and-mongodb</a:t>
            </a:r>
            <a:endParaRPr lang="en-GB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600" dirty="0"/>
              <a:t>YouTube : Theo </a:t>
            </a:r>
            <a:r>
              <a:rPr lang="en-GB" sz="3600" dirty="0" err="1"/>
              <a:t>Theunissen</a:t>
            </a:r>
            <a:endParaRPr lang="en-GB" sz="36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800">
                <a:hlinkClick r:id="rId5"/>
              </a:rPr>
              <a:t>https</a:t>
            </a:r>
            <a:r>
              <a:rPr lang="en-GB" sz="2800" dirty="0">
                <a:hlinkClick r:id="rId5"/>
              </a:rPr>
              <a:t>://www.youtube.com/watch?v=MO9zxC2RwZE&amp;list</a:t>
            </a:r>
            <a:r>
              <a:rPr lang="en-GB" sz="2800">
                <a:hlinkClick r:id="rId5"/>
              </a:rPr>
              <a:t>=PLG1mkqKjiDY-gDQymDbn1h4WbJ56N48ln</a:t>
            </a:r>
            <a:endParaRPr lang="en-GB" sz="2800" dirty="0"/>
          </a:p>
          <a:p>
            <a:pPr lvl="1" algn="l"/>
            <a:endParaRPr lang="en-GB" sz="3200" dirty="0"/>
          </a:p>
          <a:p>
            <a:pPr lvl="1" algn="l"/>
            <a:endParaRPr lang="en-GB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36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62781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new words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Module is where your </a:t>
            </a:r>
            <a:r>
              <a:rPr lang="en-GB" sz="3200" dirty="0" err="1"/>
              <a:t>js</a:t>
            </a:r>
            <a:r>
              <a:rPr lang="en-GB" sz="3200" dirty="0"/>
              <a:t> code lives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 var app = </a:t>
            </a:r>
            <a:r>
              <a:rPr lang="en-GB" sz="2800" dirty="0" err="1"/>
              <a:t>angular.module</a:t>
            </a:r>
            <a:r>
              <a:rPr lang="en-GB" sz="2800" dirty="0"/>
              <a:t>(‘x’,[])            	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Controller is like a function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&lt;div ng-controller=“y as x”      		function y in  x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Directive</a:t>
            </a:r>
            <a:endParaRPr lang="en-GB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 ng-show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 ng-hide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 ng-repeat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Expression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&lt;p&gt;{{1+2}}&lt;/p&gt;</a:t>
            </a:r>
            <a:endParaRPr lang="en-GB" sz="32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&lt;p&gt;{{</a:t>
            </a:r>
            <a:r>
              <a:rPr lang="en-GB" sz="3200" dirty="0" err="1"/>
              <a:t>myObject.a</a:t>
            </a:r>
            <a:r>
              <a:rPr lang="en-GB" sz="3200" dirty="0"/>
              <a:t>}}&lt;/p&gt;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38592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0"/>
            <a:ext cx="11943644" cy="6615287"/>
          </a:xfrm>
        </p:spPr>
        <p:txBody>
          <a:bodyPr anchor="t">
            <a:noAutofit/>
          </a:bodyPr>
          <a:lstStyle/>
          <a:p>
            <a:pPr algn="l"/>
            <a:r>
              <a:rPr lang="en-GB" sz="23900" b="1" dirty="0"/>
              <a:t>Chapter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5058136"/>
            <a:ext cx="11853333" cy="1658751"/>
          </a:xfrm>
        </p:spPr>
        <p:txBody>
          <a:bodyPr>
            <a:normAutofit/>
          </a:bodyPr>
          <a:lstStyle/>
          <a:p>
            <a:pPr algn="l"/>
            <a:r>
              <a:rPr lang="en-GB" sz="8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40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new words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Module is where your </a:t>
            </a:r>
            <a:r>
              <a:rPr lang="en-GB" sz="3200" dirty="0" err="1"/>
              <a:t>js</a:t>
            </a:r>
            <a:r>
              <a:rPr lang="en-GB" sz="3200" dirty="0"/>
              <a:t> code lives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 var app = </a:t>
            </a:r>
            <a:r>
              <a:rPr lang="en-GB" sz="2800" dirty="0" err="1"/>
              <a:t>angular.module</a:t>
            </a:r>
            <a:r>
              <a:rPr lang="en-GB" sz="2800" dirty="0"/>
              <a:t>(‘x’,[])            	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Controller is like a function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&lt;div ng-controller=“y as x”      		function y in  x                 HTML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 </a:t>
            </a:r>
            <a:r>
              <a:rPr lang="en-GB" sz="2800" dirty="0" err="1"/>
              <a:t>app.controller</a:t>
            </a:r>
            <a:r>
              <a:rPr lang="en-GB" sz="2800" dirty="0"/>
              <a:t>(‘</a:t>
            </a:r>
            <a:r>
              <a:rPr lang="en-GB" sz="2800" dirty="0" err="1"/>
              <a:t>y’,function</a:t>
            </a:r>
            <a:r>
              <a:rPr lang="en-GB" sz="2800" dirty="0"/>
              <a:t>(){});                                                       Javascript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Directive</a:t>
            </a:r>
            <a:endParaRPr lang="en-GB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 ng-show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 ng-hide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 ng-repeat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Expression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&lt;p&gt;{{1+2}}&lt;/p&gt;</a:t>
            </a:r>
            <a:endParaRPr lang="en-GB" sz="32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&lt;p&gt;{{</a:t>
            </a:r>
            <a:r>
              <a:rPr lang="en-GB" sz="3200" dirty="0" err="1"/>
              <a:t>myObject.a</a:t>
            </a:r>
            <a:r>
              <a:rPr lang="en-GB" sz="3200" dirty="0"/>
              <a:t>}}&lt;/p&gt;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61698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new words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Directive</a:t>
            </a:r>
            <a:endParaRPr lang="en-GB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 ng-app  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GB" sz="2600" dirty="0"/>
              <a:t>Links the HTML page to the Angular module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GB" sz="2600" dirty="0"/>
              <a:t>HTML</a:t>
            </a:r>
          </a:p>
          <a:p>
            <a:pPr lvl="2" algn="l"/>
            <a:r>
              <a:rPr lang="en-GB" sz="2600" dirty="0"/>
              <a:t>      	&lt;html ng-app=“x”&gt;</a:t>
            </a:r>
          </a:p>
          <a:p>
            <a:pPr lvl="2" algn="l"/>
            <a:r>
              <a:rPr lang="en-GB" sz="2600" dirty="0"/>
              <a:t>      Javascript</a:t>
            </a:r>
          </a:p>
          <a:p>
            <a:pPr lvl="2" algn="l"/>
            <a:r>
              <a:rPr lang="en-GB" sz="2600" dirty="0"/>
              <a:t>            var app = </a:t>
            </a:r>
            <a:r>
              <a:rPr lang="en-GB" sz="2600" dirty="0" err="1"/>
              <a:t>angular.module</a:t>
            </a:r>
            <a:r>
              <a:rPr lang="en-GB" sz="2600" dirty="0"/>
              <a:t>(‘x’,[])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418156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add a little bit of bootstrap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Can add some simple bootstrap </a:t>
            </a:r>
            <a:endParaRPr lang="en-GB" sz="2800" dirty="0"/>
          </a:p>
          <a:p>
            <a:pPr algn="l"/>
            <a:r>
              <a:rPr lang="en-GB" sz="3200" dirty="0"/>
              <a:t>&lt;body style="margin:50px"&gt;</a:t>
            </a:r>
          </a:p>
          <a:p>
            <a:pPr algn="l"/>
            <a:r>
              <a:rPr lang="en-GB" sz="3200" dirty="0"/>
              <a:t>	&lt;h1&gt;Angular JS 12 - array list with Bootstrap&lt;/h1&gt;</a:t>
            </a:r>
          </a:p>
          <a:p>
            <a:pPr algn="l"/>
            <a:r>
              <a:rPr lang="en-GB" sz="3200" dirty="0"/>
              <a:t>	&lt;div ng-controller="y as x"&gt; </a:t>
            </a:r>
          </a:p>
          <a:p>
            <a:pPr algn="l"/>
            <a:r>
              <a:rPr lang="en-GB" sz="3200" dirty="0"/>
              <a:t>	    &lt;</a:t>
            </a:r>
            <a:r>
              <a:rPr lang="en-GB" sz="3200" dirty="0" err="1"/>
              <a:t>ul</a:t>
            </a:r>
            <a:r>
              <a:rPr lang="en-GB" sz="3200" dirty="0"/>
              <a:t> class="list-group"&gt;</a:t>
            </a:r>
          </a:p>
          <a:p>
            <a:pPr algn="l"/>
            <a:r>
              <a:rPr lang="en-GB" sz="3200" dirty="0"/>
              <a:t>		&lt;li class="list-group-item" </a:t>
            </a:r>
          </a:p>
          <a:p>
            <a:pPr algn="l"/>
            <a:r>
              <a:rPr lang="en-GB" sz="3200" dirty="0"/>
              <a:t>				ng-repeat="</a:t>
            </a:r>
            <a:r>
              <a:rPr lang="en-GB" sz="3200" dirty="0" err="1"/>
              <a:t>myObject</a:t>
            </a:r>
            <a:r>
              <a:rPr lang="en-GB" sz="3200" dirty="0"/>
              <a:t> in </a:t>
            </a:r>
            <a:r>
              <a:rPr lang="en-GB" sz="3200" dirty="0" err="1"/>
              <a:t>x.myObjects</a:t>
            </a:r>
            <a:r>
              <a:rPr lang="en-GB" sz="3200" dirty="0"/>
              <a:t>"&gt;</a:t>
            </a:r>
          </a:p>
          <a:p>
            <a:pPr algn="l"/>
            <a:r>
              <a:rPr lang="en-GB" sz="3200" dirty="0"/>
              <a:t>		    &lt;h3&gt;{{</a:t>
            </a:r>
            <a:r>
              <a:rPr lang="en-GB" sz="3200" dirty="0" err="1"/>
              <a:t>myObject.a</a:t>
            </a:r>
            <a:r>
              <a:rPr lang="en-GB" sz="3200" dirty="0"/>
              <a:t>}}</a:t>
            </a:r>
          </a:p>
          <a:p>
            <a:pPr algn="l"/>
            <a:r>
              <a:rPr lang="en-GB" sz="3200" dirty="0"/>
              <a:t>			  &lt;</a:t>
            </a:r>
            <a:r>
              <a:rPr lang="en-GB" sz="3200" dirty="0" err="1"/>
              <a:t>em</a:t>
            </a:r>
            <a:r>
              <a:rPr lang="en-GB" sz="3200" dirty="0"/>
              <a:t> class="pull-right"&gt;£{{</a:t>
            </a:r>
            <a:r>
              <a:rPr lang="en-GB" sz="3200" dirty="0" err="1"/>
              <a:t>myObject.b</a:t>
            </a:r>
            <a:r>
              <a:rPr lang="en-GB" sz="3200" dirty="0"/>
              <a:t>}}&lt;/</a:t>
            </a:r>
            <a:r>
              <a:rPr lang="en-GB" sz="3200" dirty="0" err="1"/>
              <a:t>em</a:t>
            </a:r>
            <a:r>
              <a:rPr lang="en-GB" sz="3200" dirty="0"/>
              <a:t>&gt;</a:t>
            </a:r>
          </a:p>
          <a:p>
            <a:pPr algn="l"/>
            <a:r>
              <a:rPr lang="en-GB" sz="3200" dirty="0"/>
              <a:t>	   	    &lt;/h3&gt;</a:t>
            </a:r>
          </a:p>
          <a:p>
            <a:pPr algn="l"/>
            <a:r>
              <a:rPr lang="en-GB" sz="3200" dirty="0"/>
              <a:t>		&lt;/li&gt;</a:t>
            </a:r>
          </a:p>
          <a:p>
            <a:pPr algn="l"/>
            <a:r>
              <a:rPr lang="en-GB" sz="3200" dirty="0"/>
              <a:t>	    &lt;/</a:t>
            </a:r>
            <a:r>
              <a:rPr lang="en-GB" sz="3200" dirty="0" err="1"/>
              <a:t>ul</a:t>
            </a:r>
            <a:r>
              <a:rPr lang="en-GB" sz="3200" dirty="0"/>
              <a:t>&gt;</a:t>
            </a:r>
          </a:p>
          <a:p>
            <a:pPr algn="l"/>
            <a:r>
              <a:rPr lang="en-GB" sz="3200" dirty="0"/>
              <a:t>	&lt;/div&gt;</a:t>
            </a:r>
          </a:p>
        </p:txBody>
      </p:sp>
    </p:spTree>
    <p:extLst>
      <p:ext uri="{BB962C8B-B14F-4D97-AF65-F5344CB8AC3E}">
        <p14:creationId xmlns:p14="http://schemas.microsoft.com/office/powerpoint/2010/main" val="413553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filters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Filters | can be used to pipe | the output before displaying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For example to display £2.10 instead of £2.1 we use the following code</a:t>
            </a:r>
          </a:p>
          <a:p>
            <a:pPr algn="l"/>
            <a:endParaRPr lang="en-GB" sz="3200"/>
          </a:p>
          <a:p>
            <a:pPr algn="l"/>
            <a:r>
              <a:rPr lang="en-GB" sz="3200"/>
              <a:t>&lt;</a:t>
            </a:r>
            <a:r>
              <a:rPr lang="en-GB" sz="3200" dirty="0"/>
              <a:t>li class="list-group-item" ng-repeat="</a:t>
            </a:r>
            <a:r>
              <a:rPr lang="en-GB" sz="3200" dirty="0" err="1"/>
              <a:t>myObject</a:t>
            </a:r>
            <a:r>
              <a:rPr lang="en-GB" sz="3200" dirty="0"/>
              <a:t> in </a:t>
            </a:r>
            <a:r>
              <a:rPr lang="en-GB" sz="3200" dirty="0" err="1"/>
              <a:t>x.myObjects</a:t>
            </a:r>
            <a:r>
              <a:rPr lang="en-GB" sz="3200" dirty="0"/>
              <a:t>"&gt;</a:t>
            </a:r>
          </a:p>
          <a:p>
            <a:pPr algn="l"/>
            <a:r>
              <a:rPr lang="en-GB" sz="3200" dirty="0"/>
              <a:t>	&lt;h3&gt;{{</a:t>
            </a:r>
            <a:r>
              <a:rPr lang="en-GB" sz="3200" dirty="0" err="1"/>
              <a:t>myObject.a</a:t>
            </a:r>
            <a:r>
              <a:rPr lang="en-GB" sz="3200" dirty="0"/>
              <a:t>}}</a:t>
            </a:r>
          </a:p>
          <a:p>
            <a:pPr algn="l"/>
            <a:r>
              <a:rPr lang="en-GB" sz="3200" dirty="0"/>
              <a:t>           	  &lt;</a:t>
            </a:r>
            <a:r>
              <a:rPr lang="en-GB" sz="3200" dirty="0" err="1"/>
              <a:t>em</a:t>
            </a:r>
            <a:r>
              <a:rPr lang="en-GB" sz="3200" dirty="0"/>
              <a:t> class="pull-right"&gt;£{{</a:t>
            </a:r>
            <a:r>
              <a:rPr lang="en-GB" sz="3200" dirty="0" err="1"/>
              <a:t>myObject.b</a:t>
            </a:r>
            <a:r>
              <a:rPr lang="en-GB" sz="3200" dirty="0"/>
              <a:t> | currency}}&lt;/</a:t>
            </a:r>
            <a:r>
              <a:rPr lang="en-GB" sz="3200" dirty="0" err="1"/>
              <a:t>em</a:t>
            </a:r>
            <a:r>
              <a:rPr lang="en-GB" sz="3200" dirty="0"/>
              <a:t>&gt;</a:t>
            </a:r>
          </a:p>
          <a:p>
            <a:pPr algn="l"/>
            <a:r>
              <a:rPr lang="en-GB" sz="3200" dirty="0"/>
              <a:t>	&lt;/h3&gt;</a:t>
            </a:r>
          </a:p>
          <a:p>
            <a:pPr algn="l"/>
            <a:r>
              <a:rPr lang="en-GB" sz="3200" dirty="0"/>
              <a:t>&lt;/li&gt;</a:t>
            </a:r>
          </a:p>
        </p:txBody>
      </p:sp>
    </p:spTree>
    <p:extLst>
      <p:ext uri="{BB962C8B-B14F-4D97-AF65-F5344CB8AC3E}">
        <p14:creationId xmlns:p14="http://schemas.microsoft.com/office/powerpoint/2010/main" val="2441597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</a:t>
            </a:r>
            <a:r>
              <a:rPr lang="en-GB" sz="4400" b="1" dirty="0" err="1"/>
              <a:t>limitTo</a:t>
            </a:r>
            <a:endParaRPr lang="en-GB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Search results can be limited to a maximum specified number</a:t>
            </a:r>
          </a:p>
          <a:p>
            <a:pPr algn="l"/>
            <a:endParaRPr lang="en-GB" sz="3200" dirty="0"/>
          </a:p>
          <a:p>
            <a:pPr algn="l"/>
            <a:r>
              <a:rPr lang="en-GB" sz="3200" dirty="0"/>
              <a:t>&lt;li class="list-group-item" ng-repeat="</a:t>
            </a:r>
            <a:r>
              <a:rPr lang="en-GB" sz="3200" dirty="0" err="1"/>
              <a:t>myObject</a:t>
            </a:r>
            <a:r>
              <a:rPr lang="en-GB" sz="3200" dirty="0"/>
              <a:t> in </a:t>
            </a:r>
            <a:r>
              <a:rPr lang="en-GB" sz="3200" dirty="0" err="1"/>
              <a:t>x.myObjects</a:t>
            </a:r>
            <a:r>
              <a:rPr lang="en-GB" sz="3200" dirty="0"/>
              <a:t> | 	limitTo:5"&gt;</a:t>
            </a:r>
          </a:p>
          <a:p>
            <a:pPr algn="l"/>
            <a:r>
              <a:rPr lang="en-GB" sz="3200" dirty="0"/>
              <a:t>	&lt;h3&gt;{{</a:t>
            </a:r>
            <a:r>
              <a:rPr lang="en-GB" sz="3200" dirty="0" err="1"/>
              <a:t>myObject.a</a:t>
            </a:r>
            <a:r>
              <a:rPr lang="en-GB" sz="3200" dirty="0"/>
              <a:t>}}</a:t>
            </a:r>
          </a:p>
          <a:p>
            <a:pPr algn="l"/>
            <a:r>
              <a:rPr lang="en-GB" sz="3200" dirty="0"/>
              <a:t>		&lt;</a:t>
            </a:r>
            <a:r>
              <a:rPr lang="en-GB" sz="3200" dirty="0" err="1"/>
              <a:t>em</a:t>
            </a:r>
            <a:r>
              <a:rPr lang="en-GB" sz="3200" dirty="0"/>
              <a:t> class="pull-right"&gt;{{</a:t>
            </a:r>
            <a:r>
              <a:rPr lang="en-GB" sz="3200" dirty="0" err="1"/>
              <a:t>myObject.b</a:t>
            </a:r>
            <a:r>
              <a:rPr lang="en-GB" sz="3200" dirty="0"/>
              <a:t> | currency}}&lt;/</a:t>
            </a:r>
            <a:r>
              <a:rPr lang="en-GB" sz="3200" dirty="0" err="1"/>
              <a:t>em</a:t>
            </a:r>
            <a:r>
              <a:rPr lang="en-GB" sz="3200" dirty="0"/>
              <a:t>&gt;</a:t>
            </a:r>
          </a:p>
          <a:p>
            <a:pPr algn="l"/>
            <a:r>
              <a:rPr lang="en-GB" sz="3200" dirty="0"/>
              <a:t>	&lt;/h3&gt;</a:t>
            </a:r>
          </a:p>
          <a:p>
            <a:pPr algn="l"/>
            <a:r>
              <a:rPr lang="en-GB" sz="3200" dirty="0"/>
              <a:t>&lt;/li&gt;</a:t>
            </a:r>
          </a:p>
        </p:txBody>
      </p:sp>
    </p:spTree>
    <p:extLst>
      <p:ext uri="{BB962C8B-B14F-4D97-AF65-F5344CB8AC3E}">
        <p14:creationId xmlns:p14="http://schemas.microsoft.com/office/powerpoint/2010/main" val="56467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</a:t>
            </a:r>
            <a:r>
              <a:rPr lang="en-GB" sz="4400" b="1" dirty="0" err="1"/>
              <a:t>orderBy</a:t>
            </a:r>
            <a:r>
              <a:rPr lang="en-GB" sz="4400" b="1" dirty="0"/>
              <a:t>:’x’ or ‘-x’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It is possible to order results by one of the fields</a:t>
            </a:r>
          </a:p>
          <a:p>
            <a:pPr algn="l"/>
            <a:endParaRPr lang="en-GB" sz="3200" dirty="0"/>
          </a:p>
          <a:p>
            <a:pPr algn="l"/>
            <a:r>
              <a:rPr lang="en-GB" sz="3200" dirty="0"/>
              <a:t>&lt;li class="list-group-item" ng-repeat="</a:t>
            </a:r>
            <a:r>
              <a:rPr lang="en-GB" sz="3200" dirty="0" err="1"/>
              <a:t>myObject</a:t>
            </a:r>
            <a:r>
              <a:rPr lang="en-GB" sz="3200" dirty="0"/>
              <a:t> in </a:t>
            </a:r>
            <a:r>
              <a:rPr lang="en-GB" sz="3200" dirty="0" err="1"/>
              <a:t>x.myObjects</a:t>
            </a:r>
            <a:r>
              <a:rPr lang="en-GB" sz="3200" dirty="0"/>
              <a:t> | 	</a:t>
            </a:r>
            <a:r>
              <a:rPr lang="en-GB" sz="3200" dirty="0" err="1"/>
              <a:t>orderBy</a:t>
            </a:r>
            <a:r>
              <a:rPr lang="en-GB" sz="3200" dirty="0"/>
              <a:t>:'-b' | limitTo:5"&gt;          WILL SORT DESCENDING</a:t>
            </a:r>
          </a:p>
          <a:p>
            <a:pPr algn="l"/>
            <a:r>
              <a:rPr lang="en-GB" sz="3200" dirty="0"/>
              <a:t>	&lt;h3&gt;{{</a:t>
            </a:r>
            <a:r>
              <a:rPr lang="en-GB" sz="3200" dirty="0" err="1"/>
              <a:t>myObject.a</a:t>
            </a:r>
            <a:r>
              <a:rPr lang="en-GB" sz="3200" dirty="0"/>
              <a:t>}}</a:t>
            </a:r>
          </a:p>
          <a:p>
            <a:pPr algn="l"/>
            <a:r>
              <a:rPr lang="en-GB" sz="3200" dirty="0"/>
              <a:t>		&lt;</a:t>
            </a:r>
            <a:r>
              <a:rPr lang="en-GB" sz="3200" dirty="0" err="1"/>
              <a:t>em</a:t>
            </a:r>
            <a:r>
              <a:rPr lang="en-GB" sz="3200" dirty="0"/>
              <a:t> class="pull-right"&gt;{{</a:t>
            </a:r>
            <a:r>
              <a:rPr lang="en-GB" sz="3200" dirty="0" err="1"/>
              <a:t>myObject.b</a:t>
            </a:r>
            <a:r>
              <a:rPr lang="en-GB" sz="3200" dirty="0"/>
              <a:t> | currency}}&lt;/</a:t>
            </a:r>
            <a:r>
              <a:rPr lang="en-GB" sz="3200" dirty="0" err="1"/>
              <a:t>em</a:t>
            </a:r>
            <a:r>
              <a:rPr lang="en-GB" sz="3200" dirty="0"/>
              <a:t>&gt;</a:t>
            </a:r>
          </a:p>
          <a:p>
            <a:pPr algn="l"/>
            <a:r>
              <a:rPr lang="en-GB" sz="3200" dirty="0"/>
              <a:t>	&lt;/h3&gt;</a:t>
            </a:r>
          </a:p>
          <a:p>
            <a:pPr algn="l"/>
            <a:r>
              <a:rPr lang="en-GB" sz="3200" dirty="0"/>
              <a:t>&lt;/li&gt;</a:t>
            </a:r>
          </a:p>
        </p:txBody>
      </p:sp>
    </p:spTree>
    <p:extLst>
      <p:ext uri="{BB962C8B-B14F-4D97-AF65-F5344CB8AC3E}">
        <p14:creationId xmlns:p14="http://schemas.microsoft.com/office/powerpoint/2010/main" val="3401610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displaying images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Now we can show how to display images from file names stored in our array.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In our </a:t>
            </a:r>
            <a:r>
              <a:rPr lang="en-GB" sz="3200" dirty="0" err="1"/>
              <a:t>js</a:t>
            </a:r>
            <a:r>
              <a:rPr lang="en-GB" sz="3200" dirty="0"/>
              <a:t> app file just add a field ‘image’ with a path to an image</a:t>
            </a:r>
          </a:p>
          <a:p>
            <a:pPr algn="l"/>
            <a:r>
              <a:rPr lang="en-GB" sz="3200" dirty="0"/>
              <a:t>	</a:t>
            </a:r>
            <a:r>
              <a:rPr lang="en-GB" sz="3200" dirty="0" err="1"/>
              <a:t>this.myObjects</a:t>
            </a:r>
            <a:r>
              <a:rPr lang="en-GB" sz="3200" dirty="0"/>
              <a:t> = [</a:t>
            </a:r>
          </a:p>
          <a:p>
            <a:pPr algn="l"/>
            <a:r>
              <a:rPr lang="en-GB" sz="2800" dirty="0"/>
              <a:t>		{</a:t>
            </a:r>
            <a:r>
              <a:rPr lang="en-GB" sz="2800" dirty="0" err="1"/>
              <a:t>a:"Item</a:t>
            </a:r>
            <a:r>
              <a:rPr lang="en-GB" sz="2800" dirty="0"/>
              <a:t> 1",b:2.10,image:"assets/images/Hopper-Cool.png"},</a:t>
            </a:r>
          </a:p>
          <a:p>
            <a:pPr algn="l"/>
            <a:r>
              <a:rPr lang="en-GB" sz="2800" dirty="0"/>
              <a:t>		{</a:t>
            </a:r>
            <a:r>
              <a:rPr lang="en-GB" sz="2800" dirty="0" err="1"/>
              <a:t>a:"Item</a:t>
            </a:r>
            <a:r>
              <a:rPr lang="en-GB" sz="2800" dirty="0"/>
              <a:t> 2",b:2.20,image:"assets/images/Hopper-Cool.</a:t>
            </a:r>
            <a:r>
              <a:rPr lang="en-GB" sz="2800"/>
              <a:t>png"}</a:t>
            </a:r>
            <a:endParaRPr lang="en-GB" sz="2800" dirty="0"/>
          </a:p>
          <a:p>
            <a:pPr algn="l"/>
            <a:r>
              <a:rPr lang="en-GB" sz="3200" dirty="0"/>
              <a:t>	];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Just reflect this in the HTML code also</a:t>
            </a:r>
          </a:p>
          <a:p>
            <a:pPr algn="l"/>
            <a:r>
              <a:rPr lang="en-GB" sz="3200" dirty="0"/>
              <a:t>           &lt;</a:t>
            </a:r>
            <a:r>
              <a:rPr lang="en-GB" sz="3200" dirty="0" err="1"/>
              <a:t>img</a:t>
            </a:r>
            <a:r>
              <a:rPr lang="en-GB" sz="3200" dirty="0"/>
              <a:t> </a:t>
            </a:r>
            <a:r>
              <a:rPr lang="en-GB" sz="3200" dirty="0" err="1"/>
              <a:t>src</a:t>
            </a:r>
            <a:r>
              <a:rPr lang="en-GB" sz="3200" dirty="0"/>
              <a:t>={{</a:t>
            </a:r>
            <a:r>
              <a:rPr lang="en-GB" sz="3200" dirty="0" err="1"/>
              <a:t>myObject.image</a:t>
            </a:r>
            <a:r>
              <a:rPr lang="en-GB" sz="3200" dirty="0"/>
              <a:t>}} /&gt;</a:t>
            </a:r>
          </a:p>
          <a:p>
            <a:pPr algn="l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27556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displaying images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The HTML code should actually be</a:t>
            </a:r>
          </a:p>
          <a:p>
            <a:pPr algn="l"/>
            <a:endParaRPr lang="en-GB" sz="3200" dirty="0"/>
          </a:p>
          <a:p>
            <a:pPr algn="l"/>
            <a:r>
              <a:rPr lang="en-GB" sz="3200" dirty="0"/>
              <a:t>	&lt;</a:t>
            </a:r>
            <a:r>
              <a:rPr lang="en-GB" sz="3200" dirty="0" err="1"/>
              <a:t>img</a:t>
            </a:r>
            <a:r>
              <a:rPr lang="en-GB" sz="3200" dirty="0"/>
              <a:t> ng-</a:t>
            </a:r>
            <a:r>
              <a:rPr lang="en-GB" sz="3200" dirty="0" err="1"/>
              <a:t>src</a:t>
            </a:r>
            <a:r>
              <a:rPr lang="en-GB" sz="3200" dirty="0"/>
              <a:t>="{{</a:t>
            </a:r>
            <a:r>
              <a:rPr lang="en-GB" sz="3200" dirty="0" err="1"/>
              <a:t>myObject.image</a:t>
            </a:r>
            <a:r>
              <a:rPr lang="en-GB" sz="3200" dirty="0"/>
              <a:t>}}" /&gt;</a:t>
            </a:r>
          </a:p>
          <a:p>
            <a:pPr algn="l"/>
            <a:endParaRPr lang="en-GB" sz="3200" dirty="0"/>
          </a:p>
          <a:p>
            <a:pPr algn="l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2428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0"/>
            <a:ext cx="11943644" cy="6615287"/>
          </a:xfrm>
        </p:spPr>
        <p:txBody>
          <a:bodyPr anchor="t">
            <a:noAutofit/>
          </a:bodyPr>
          <a:lstStyle/>
          <a:p>
            <a:pPr algn="l"/>
            <a:r>
              <a:rPr lang="en-GB" sz="28700" b="1" dirty="0"/>
              <a:t>Angular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5058136"/>
            <a:ext cx="11853333" cy="1658751"/>
          </a:xfrm>
        </p:spPr>
        <p:txBody>
          <a:bodyPr>
            <a:normAutofit/>
          </a:bodyPr>
          <a:lstStyle/>
          <a:p>
            <a:pPr algn="l"/>
            <a:r>
              <a:rPr lang="en-GB" sz="8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0124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adding multiple tabs per item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Many items have more details which the user may want to have a look at.  They can be hidden on different tabs which the user can browse</a:t>
            </a:r>
          </a:p>
          <a:p>
            <a:pPr algn="l"/>
            <a:endParaRPr lang="en-GB" sz="3200" dirty="0"/>
          </a:p>
          <a:p>
            <a:pPr algn="l"/>
            <a:r>
              <a:rPr lang="en-GB" sz="3200" dirty="0"/>
              <a:t>		&lt;</a:t>
            </a:r>
            <a:r>
              <a:rPr lang="en-GB" sz="3200" dirty="0" err="1"/>
              <a:t>ul</a:t>
            </a:r>
            <a:r>
              <a:rPr lang="en-GB" sz="3200" dirty="0"/>
              <a:t> class="</a:t>
            </a:r>
            <a:r>
              <a:rPr lang="en-GB" sz="3200" dirty="0" err="1"/>
              <a:t>nav</a:t>
            </a:r>
            <a:r>
              <a:rPr lang="en-GB" sz="3200" dirty="0"/>
              <a:t> </a:t>
            </a:r>
            <a:r>
              <a:rPr lang="en-GB" sz="3200" dirty="0" err="1"/>
              <a:t>nav</a:t>
            </a:r>
            <a:r>
              <a:rPr lang="en-GB" sz="3200" dirty="0"/>
              <a:t>-pills"&gt;</a:t>
            </a:r>
          </a:p>
          <a:p>
            <a:pPr algn="l"/>
            <a:r>
              <a:rPr lang="en-GB" sz="3200" dirty="0"/>
              <a:t>			&lt;li&gt;&lt;a </a:t>
            </a:r>
            <a:r>
              <a:rPr lang="en-GB" sz="3200" dirty="0" err="1"/>
              <a:t>href</a:t>
            </a:r>
            <a:r>
              <a:rPr lang="en-GB" sz="3200" dirty="0"/>
              <a:t>&gt;Test&lt;/a&gt;&lt;/li&gt;</a:t>
            </a:r>
          </a:p>
          <a:p>
            <a:pPr algn="l"/>
            <a:r>
              <a:rPr lang="en-GB" sz="3200" dirty="0"/>
              <a:t>			&lt;li&gt;&lt;a </a:t>
            </a:r>
            <a:r>
              <a:rPr lang="en-GB" sz="3200" dirty="0" err="1"/>
              <a:t>href</a:t>
            </a:r>
            <a:r>
              <a:rPr lang="en-GB" sz="3200" dirty="0"/>
              <a:t>&gt;Test2&lt;/a&gt;&lt;/li&gt;</a:t>
            </a:r>
          </a:p>
          <a:p>
            <a:pPr algn="l"/>
            <a:r>
              <a:rPr lang="en-GB" sz="3200" dirty="0"/>
              <a:t>		&lt;/</a:t>
            </a:r>
            <a:r>
              <a:rPr lang="en-GB" sz="3200" dirty="0" err="1"/>
              <a:t>ul</a:t>
            </a:r>
            <a:r>
              <a:rPr lang="en-GB" sz="3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22164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adding an index per tab with ng-click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We can now add an index per tab to keep a numeric tab on each item</a:t>
            </a:r>
          </a:p>
          <a:p>
            <a:pPr algn="l"/>
            <a:endParaRPr lang="en-GB" sz="3200" dirty="0"/>
          </a:p>
          <a:p>
            <a:pPr algn="l"/>
            <a:r>
              <a:rPr lang="en-GB" sz="3200" dirty="0"/>
              <a:t>		&lt;</a:t>
            </a:r>
            <a:r>
              <a:rPr lang="en-GB" sz="3200" dirty="0" err="1"/>
              <a:t>ul</a:t>
            </a:r>
            <a:r>
              <a:rPr lang="en-GB" sz="3200" dirty="0"/>
              <a:t> class="</a:t>
            </a:r>
            <a:r>
              <a:rPr lang="en-GB" sz="3200" dirty="0" err="1"/>
              <a:t>nav</a:t>
            </a:r>
            <a:r>
              <a:rPr lang="en-GB" sz="3200" dirty="0"/>
              <a:t> </a:t>
            </a:r>
            <a:r>
              <a:rPr lang="en-GB" sz="3200" dirty="0" err="1"/>
              <a:t>nav</a:t>
            </a:r>
            <a:r>
              <a:rPr lang="en-GB" sz="3200" dirty="0"/>
              <a:t>-pills"&gt;</a:t>
            </a:r>
          </a:p>
          <a:p>
            <a:pPr algn="l"/>
            <a:r>
              <a:rPr lang="en-GB" sz="3200" dirty="0"/>
              <a:t>			&lt;li&gt;&lt;a </a:t>
            </a:r>
            <a:r>
              <a:rPr lang="en-GB" sz="3200" dirty="0" err="1"/>
              <a:t>href</a:t>
            </a:r>
            <a:r>
              <a:rPr lang="en-GB" sz="3200" dirty="0"/>
              <a:t> ng-click="tab = 1"&gt;Test&lt;/a&gt;&lt;/li&gt;</a:t>
            </a:r>
          </a:p>
          <a:p>
            <a:pPr algn="l"/>
            <a:r>
              <a:rPr lang="en-GB" sz="3200" dirty="0"/>
              <a:t>			&lt;li&gt;&lt;a </a:t>
            </a:r>
            <a:r>
              <a:rPr lang="en-GB" sz="3200" dirty="0" err="1"/>
              <a:t>href</a:t>
            </a:r>
            <a:r>
              <a:rPr lang="en-GB" sz="3200" dirty="0"/>
              <a:t> ng-click="tab = 2"&gt;Test2&lt;/a&gt;&lt;/li&gt;</a:t>
            </a:r>
          </a:p>
          <a:p>
            <a:pPr algn="l"/>
            <a:r>
              <a:rPr lang="en-GB" sz="3200" dirty="0"/>
              <a:t>		&lt;/</a:t>
            </a:r>
            <a:r>
              <a:rPr lang="en-GB" sz="3200" dirty="0" err="1"/>
              <a:t>ul</a:t>
            </a:r>
            <a:r>
              <a:rPr lang="en-GB" sz="3200" dirty="0"/>
              <a:t>&gt;</a:t>
            </a:r>
          </a:p>
          <a:p>
            <a:pPr algn="l"/>
            <a:endParaRPr lang="en-GB" sz="3200" dirty="0"/>
          </a:p>
          <a:p>
            <a:pPr algn="l"/>
            <a:r>
              <a:rPr lang="en-GB" sz="3200" dirty="0"/>
              <a:t>		{{tab}} will hold the value of the current tab</a:t>
            </a:r>
          </a:p>
        </p:txBody>
      </p:sp>
    </p:spTree>
    <p:extLst>
      <p:ext uri="{BB962C8B-B14F-4D97-AF65-F5344CB8AC3E}">
        <p14:creationId xmlns:p14="http://schemas.microsoft.com/office/powerpoint/2010/main" val="19451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adding tab content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 fontScale="700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We can now add content to each tab and only show it when the tab is the right number for this content.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To evaluate an expression to be TRUE when we want content to display we can code the  following</a:t>
            </a:r>
          </a:p>
          <a:p>
            <a:pPr algn="l"/>
            <a:endParaRPr lang="en-GB" sz="3200" dirty="0"/>
          </a:p>
          <a:p>
            <a:pPr algn="l"/>
            <a:r>
              <a:rPr lang="en-GB" sz="3200" dirty="0"/>
              <a:t>      &lt;div ng-show=“tab===1”&gt;content&lt;/div&gt;</a:t>
            </a:r>
          </a:p>
          <a:p>
            <a:pPr algn="l"/>
            <a:endParaRPr lang="en-GB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So we can now do this for our 2 tabs</a:t>
            </a:r>
          </a:p>
          <a:p>
            <a:pPr algn="l"/>
            <a:endParaRPr lang="en-GB" sz="3200" dirty="0"/>
          </a:p>
          <a:p>
            <a:pPr algn="l"/>
            <a:r>
              <a:rPr lang="en-GB" sz="3200" dirty="0"/>
              <a:t>	&lt;</a:t>
            </a:r>
            <a:r>
              <a:rPr lang="en-GB" sz="3200" dirty="0" err="1"/>
              <a:t>ul</a:t>
            </a:r>
            <a:r>
              <a:rPr lang="en-GB" sz="3200" dirty="0"/>
              <a:t> class="</a:t>
            </a:r>
            <a:r>
              <a:rPr lang="en-GB" sz="3200" dirty="0" err="1"/>
              <a:t>nav</a:t>
            </a:r>
            <a:r>
              <a:rPr lang="en-GB" sz="3200" dirty="0"/>
              <a:t> </a:t>
            </a:r>
            <a:r>
              <a:rPr lang="en-GB" sz="3200" dirty="0" err="1"/>
              <a:t>nav</a:t>
            </a:r>
            <a:r>
              <a:rPr lang="en-GB" sz="3200" dirty="0"/>
              <a:t>-pills"&gt;</a:t>
            </a:r>
          </a:p>
          <a:p>
            <a:pPr algn="l"/>
            <a:r>
              <a:rPr lang="en-GB" sz="3200" dirty="0"/>
              <a:t>		&lt;li&gt;&lt;a </a:t>
            </a:r>
            <a:r>
              <a:rPr lang="en-GB" sz="3200" dirty="0" err="1"/>
              <a:t>href</a:t>
            </a:r>
            <a:r>
              <a:rPr lang="en-GB" sz="3200" dirty="0"/>
              <a:t> ng-click="tab = 1"&gt;Test&lt;/a&gt;&lt;/li&gt;</a:t>
            </a:r>
          </a:p>
          <a:p>
            <a:pPr algn="l"/>
            <a:r>
              <a:rPr lang="en-GB" sz="3200" dirty="0"/>
              <a:t>		&lt;li&gt;&lt;a </a:t>
            </a:r>
            <a:r>
              <a:rPr lang="en-GB" sz="3200" dirty="0" err="1"/>
              <a:t>href</a:t>
            </a:r>
            <a:r>
              <a:rPr lang="en-GB" sz="3200" dirty="0"/>
              <a:t> ng-click="tab = 2"&gt;Test2&lt;/a&gt;&lt;/li&gt;</a:t>
            </a:r>
          </a:p>
          <a:p>
            <a:pPr algn="l"/>
            <a:r>
              <a:rPr lang="en-GB" sz="3200" dirty="0"/>
              <a:t>	&lt;/</a:t>
            </a:r>
            <a:r>
              <a:rPr lang="en-GB" sz="3200" dirty="0" err="1"/>
              <a:t>ul</a:t>
            </a:r>
            <a:r>
              <a:rPr lang="en-GB" sz="3200" dirty="0"/>
              <a:t>&gt;</a:t>
            </a:r>
          </a:p>
          <a:p>
            <a:pPr algn="l"/>
            <a:r>
              <a:rPr lang="en-GB" sz="3200" dirty="0"/>
              <a:t>	{{tab}}</a:t>
            </a:r>
          </a:p>
          <a:p>
            <a:pPr algn="l"/>
            <a:r>
              <a:rPr lang="en-GB" sz="3200" dirty="0"/>
              <a:t>	&lt;div class="panel" ng-show="tab===1"&gt;Content for tab 1&lt;/div&gt;</a:t>
            </a:r>
          </a:p>
          <a:p>
            <a:pPr algn="l"/>
            <a:r>
              <a:rPr lang="en-GB" sz="3200" dirty="0"/>
              <a:t>	&lt;div class="panel" ng-show="tab===2"&gt;Content for tab 2&lt;/div&gt;</a:t>
            </a:r>
          </a:p>
          <a:p>
            <a:pPr algn="l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601155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adding tab content from the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We can now develop this theme and pull down tab content from our database</a:t>
            </a:r>
          </a:p>
          <a:p>
            <a:pPr algn="l"/>
            <a:r>
              <a:rPr lang="en-GB" sz="3200" dirty="0" err="1"/>
              <a:t>this.myObjects</a:t>
            </a:r>
            <a:r>
              <a:rPr lang="en-GB" sz="3200" dirty="0"/>
              <a:t> = [</a:t>
            </a:r>
          </a:p>
          <a:p>
            <a:pPr algn="l"/>
            <a:r>
              <a:rPr lang="en-GB" sz="3200" dirty="0"/>
              <a:t>	{</a:t>
            </a:r>
            <a:r>
              <a:rPr lang="en-GB" sz="3200" dirty="0" err="1"/>
              <a:t>a:"Item</a:t>
            </a:r>
            <a:r>
              <a:rPr lang="en-GB" sz="3200" dirty="0"/>
              <a:t> 1",b:2.10,image:"assets/images/Hopper-Cool.png",</a:t>
            </a:r>
          </a:p>
          <a:p>
            <a:pPr algn="l"/>
            <a:r>
              <a:rPr lang="en-GB" sz="3200" dirty="0"/>
              <a:t>		</a:t>
            </a:r>
            <a:r>
              <a:rPr lang="en-GB" sz="3200" dirty="0" err="1"/>
              <a:t>description:"Some</a:t>
            </a:r>
            <a:r>
              <a:rPr lang="en-GB" sz="3200" dirty="0"/>
              <a:t> description here item 1",</a:t>
            </a:r>
          </a:p>
          <a:p>
            <a:pPr algn="l"/>
            <a:r>
              <a:rPr lang="en-GB" sz="3200" dirty="0"/>
              <a:t>		</a:t>
            </a:r>
            <a:r>
              <a:rPr lang="en-GB" sz="3200" dirty="0" err="1"/>
              <a:t>moredetail</a:t>
            </a:r>
            <a:r>
              <a:rPr lang="en-GB" sz="3200" dirty="0"/>
              <a:t>:"And more detail here item 1"}	];   });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This data can be put on the page with the following code</a:t>
            </a:r>
          </a:p>
          <a:p>
            <a:pPr algn="l"/>
            <a:r>
              <a:rPr lang="en-GB" sz="3200" dirty="0"/>
              <a:t>	&lt;div class="panel" ng-show="tab===1"&gt;</a:t>
            </a:r>
          </a:p>
          <a:p>
            <a:pPr algn="l"/>
            <a:r>
              <a:rPr lang="en-GB" sz="3200" dirty="0"/>
              <a:t>						{{</a:t>
            </a:r>
            <a:r>
              <a:rPr lang="en-GB" sz="3200" dirty="0" err="1"/>
              <a:t>myObject.description</a:t>
            </a:r>
            <a:r>
              <a:rPr lang="en-GB" sz="3200" dirty="0"/>
              <a:t>}}&lt;/div&gt;</a:t>
            </a:r>
          </a:p>
          <a:p>
            <a:pPr algn="l"/>
            <a:r>
              <a:rPr lang="en-GB" sz="3200" dirty="0"/>
              <a:t>	&lt;div class="panel" ng-show="tab===2"&gt;</a:t>
            </a:r>
          </a:p>
          <a:p>
            <a:pPr algn="l"/>
            <a:r>
              <a:rPr lang="en-GB" sz="3200"/>
              <a:t>						{{</a:t>
            </a:r>
            <a:r>
              <a:rPr lang="en-GB" sz="3200" dirty="0" err="1"/>
              <a:t>myObject.moredetail</a:t>
            </a:r>
            <a:r>
              <a:rPr lang="en-GB" sz="3200" dirty="0"/>
              <a:t>}}&lt;/div&gt;</a:t>
            </a:r>
          </a:p>
          <a:p>
            <a:pPr algn="l"/>
            <a:endParaRPr lang="en-GB" sz="3200" dirty="0"/>
          </a:p>
          <a:p>
            <a:pPr algn="l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390462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setting initial values with ng-</a:t>
            </a:r>
            <a:r>
              <a:rPr lang="en-GB" sz="4400" b="1" dirty="0" err="1"/>
              <a:t>init</a:t>
            </a:r>
            <a:endParaRPr lang="en-GB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When our page loads we can use ng-</a:t>
            </a:r>
            <a:r>
              <a:rPr lang="en-GB" sz="3200" dirty="0" err="1"/>
              <a:t>init</a:t>
            </a:r>
            <a:r>
              <a:rPr lang="en-GB" sz="3200" dirty="0"/>
              <a:t> to define initial values for example we can specify that tab 1 is visible and showing content by default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3200" dirty="0"/>
          </a:p>
          <a:p>
            <a:pPr algn="l"/>
            <a:r>
              <a:rPr lang="en-GB" sz="3200" dirty="0"/>
              <a:t>	&lt;li class="list-group-item" </a:t>
            </a:r>
          </a:p>
          <a:p>
            <a:pPr algn="l"/>
            <a:r>
              <a:rPr lang="en-GB" sz="3200" dirty="0"/>
              <a:t>ng-repeat="</a:t>
            </a:r>
            <a:r>
              <a:rPr lang="en-GB" sz="3200" dirty="0" err="1"/>
              <a:t>myObject</a:t>
            </a:r>
            <a:r>
              <a:rPr lang="en-GB" sz="3200" dirty="0"/>
              <a:t> in </a:t>
            </a:r>
            <a:r>
              <a:rPr lang="en-GB" sz="3200" dirty="0" err="1"/>
              <a:t>x.myObjects</a:t>
            </a:r>
            <a:endParaRPr lang="en-GB" sz="3200" dirty="0"/>
          </a:p>
          <a:p>
            <a:pPr algn="l"/>
            <a:r>
              <a:rPr lang="en-GB" sz="3200"/>
              <a:t>		 |</a:t>
            </a:r>
            <a:r>
              <a:rPr lang="en-GB" sz="3200" dirty="0"/>
              <a:t>	</a:t>
            </a:r>
            <a:r>
              <a:rPr lang="en-GB" sz="3200" dirty="0" err="1"/>
              <a:t>orderBy</a:t>
            </a:r>
            <a:r>
              <a:rPr lang="en-GB" sz="3200" dirty="0"/>
              <a:t>:'-b' | limitTo:5" ng-</a:t>
            </a:r>
            <a:r>
              <a:rPr lang="en-GB" sz="3200" dirty="0" err="1"/>
              <a:t>init</a:t>
            </a:r>
            <a:r>
              <a:rPr lang="en-GB" sz="3200" dirty="0"/>
              <a:t>="tab=1"&gt;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6341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setting </a:t>
            </a:r>
            <a:r>
              <a:rPr lang="en-GB" sz="4400" b="1" dirty="0" err="1"/>
              <a:t>setting</a:t>
            </a:r>
            <a:r>
              <a:rPr lang="en-GB" sz="4400" b="1" dirty="0"/>
              <a:t> initial values with ng-</a:t>
            </a:r>
            <a:r>
              <a:rPr lang="en-GB" sz="4400" b="1" dirty="0" err="1"/>
              <a:t>init</a:t>
            </a:r>
            <a:endParaRPr lang="en-GB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When our page loads we can use ng-</a:t>
            </a:r>
            <a:r>
              <a:rPr lang="en-GB" sz="3200" dirty="0" err="1"/>
              <a:t>init</a:t>
            </a:r>
            <a:r>
              <a:rPr lang="en-GB" sz="3200" dirty="0"/>
              <a:t> to define initial values for example we can specify that tab 1 is visible and showing content by default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3200" dirty="0"/>
          </a:p>
          <a:p>
            <a:pPr algn="l"/>
            <a:r>
              <a:rPr lang="en-GB" sz="3200" dirty="0"/>
              <a:t>	&lt;li class="list-group-item" </a:t>
            </a:r>
          </a:p>
          <a:p>
            <a:pPr algn="l"/>
            <a:r>
              <a:rPr lang="en-GB" sz="3200" dirty="0"/>
              <a:t>ng-repeat="</a:t>
            </a:r>
            <a:r>
              <a:rPr lang="en-GB" sz="3200" dirty="0" err="1"/>
              <a:t>myObject</a:t>
            </a:r>
            <a:r>
              <a:rPr lang="en-GB" sz="3200" dirty="0"/>
              <a:t> in </a:t>
            </a:r>
            <a:r>
              <a:rPr lang="en-GB" sz="3200" dirty="0" err="1"/>
              <a:t>x.myObjects</a:t>
            </a:r>
            <a:endParaRPr lang="en-GB" sz="3200" dirty="0"/>
          </a:p>
          <a:p>
            <a:pPr algn="l"/>
            <a:r>
              <a:rPr lang="en-GB" sz="3200" dirty="0"/>
              <a:t>		 | </a:t>
            </a:r>
            <a:r>
              <a:rPr lang="en-GB" sz="3200" dirty="0" err="1"/>
              <a:t>orderBy</a:t>
            </a:r>
            <a:r>
              <a:rPr lang="en-GB" sz="3200" dirty="0"/>
              <a:t>:'-b' | limitTo:5" ng-</a:t>
            </a:r>
            <a:r>
              <a:rPr lang="en-GB" sz="3200" dirty="0" err="1"/>
              <a:t>init</a:t>
            </a:r>
            <a:r>
              <a:rPr lang="en-GB" sz="3200" dirty="0"/>
              <a:t>="tab=1"&gt;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2393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setting bootstrap classes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When a tab gets clicked on then bootstrap automatically sets the class of the tab to be ‘active’ and it displays in a different colour so the user knows which tab is the current tab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You will notice at present when the page loads although one of the tabs is active (Tab 1) yet Bootstrap has not yet detected a click so the class of that tab has not been set to active, so the user does not know which tab is active yet.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We can fix this with ng-class</a:t>
            </a:r>
          </a:p>
          <a:p>
            <a:pPr algn="l"/>
            <a:r>
              <a:rPr lang="en-GB" sz="3200" dirty="0"/>
              <a:t>&lt;</a:t>
            </a:r>
            <a:r>
              <a:rPr lang="en-GB" sz="3200" dirty="0" err="1"/>
              <a:t>ul</a:t>
            </a:r>
            <a:r>
              <a:rPr lang="en-GB" sz="3200" dirty="0"/>
              <a:t> class="</a:t>
            </a:r>
            <a:r>
              <a:rPr lang="en-GB" sz="3200" dirty="0" err="1"/>
              <a:t>nav</a:t>
            </a:r>
            <a:r>
              <a:rPr lang="en-GB" sz="3200" dirty="0"/>
              <a:t> </a:t>
            </a:r>
            <a:r>
              <a:rPr lang="en-GB" sz="3200" dirty="0" err="1"/>
              <a:t>nav</a:t>
            </a:r>
            <a:r>
              <a:rPr lang="en-GB" sz="3200" dirty="0"/>
              <a:t>-pills"&gt;</a:t>
            </a:r>
          </a:p>
          <a:p>
            <a:pPr algn="l"/>
            <a:r>
              <a:rPr lang="en-GB" sz="3200" dirty="0"/>
              <a:t>	&lt;li ng-class="{</a:t>
            </a:r>
            <a:r>
              <a:rPr lang="en-GB" sz="3200" dirty="0" err="1"/>
              <a:t>active:tab</a:t>
            </a:r>
            <a:r>
              <a:rPr lang="en-GB" sz="3200" dirty="0"/>
              <a:t>===1}"&gt;&lt;a </a:t>
            </a:r>
            <a:r>
              <a:rPr lang="en-GB" sz="3200" dirty="0" err="1"/>
              <a:t>href</a:t>
            </a:r>
            <a:r>
              <a:rPr lang="en-GB" sz="3200" dirty="0"/>
              <a:t> ng-click="tab =1"&gt;</a:t>
            </a:r>
          </a:p>
          <a:p>
            <a:pPr algn="l"/>
            <a:r>
              <a:rPr lang="en-GB" sz="3200" dirty="0"/>
              <a:t>								Description&lt;/a&gt;&lt;/li&gt;</a:t>
            </a:r>
          </a:p>
          <a:p>
            <a:pPr algn="l"/>
            <a:r>
              <a:rPr lang="en-GB" sz="3200" dirty="0"/>
              <a:t>	&lt;li ng-class="{</a:t>
            </a:r>
            <a:r>
              <a:rPr lang="en-GB" sz="3200" dirty="0" err="1"/>
              <a:t>active:tab</a:t>
            </a:r>
            <a:r>
              <a:rPr lang="en-GB" sz="3200" dirty="0"/>
              <a:t>===2}"&gt;&lt;a </a:t>
            </a:r>
            <a:r>
              <a:rPr lang="en-GB" sz="3200" dirty="0" err="1"/>
              <a:t>href</a:t>
            </a:r>
            <a:r>
              <a:rPr lang="en-GB" sz="3200" dirty="0"/>
              <a:t> ng-click="tab = 2"&gt;</a:t>
            </a:r>
          </a:p>
          <a:p>
            <a:pPr algn="l"/>
            <a:r>
              <a:rPr lang="en-GB" sz="3200" dirty="0"/>
              <a:t>								More Detail&lt;/a&gt;&lt;/li&gt;</a:t>
            </a:r>
          </a:p>
          <a:p>
            <a:pPr algn="l"/>
            <a:r>
              <a:rPr lang="en-GB" sz="3200" dirty="0"/>
              <a:t>&lt;/</a:t>
            </a:r>
            <a:r>
              <a:rPr lang="en-GB" sz="3200" dirty="0" err="1"/>
              <a:t>ul</a:t>
            </a:r>
            <a:r>
              <a:rPr lang="en-GB" sz="3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062617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creating a sub controller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 fontScale="850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Let’s take some of this code for creating the tabs for each item, and put it into a separate ‘controller’</a:t>
            </a:r>
          </a:p>
          <a:p>
            <a:pPr algn="l"/>
            <a:r>
              <a:rPr lang="en-GB" sz="3200" dirty="0"/>
              <a:t>&lt;div ng-</a:t>
            </a:r>
            <a:r>
              <a:rPr lang="en-GB" sz="3200" dirty="0" err="1"/>
              <a:t>init</a:t>
            </a:r>
            <a:r>
              <a:rPr lang="en-GB" sz="3200" dirty="0"/>
              <a:t>="tab=1" ng-controller="</a:t>
            </a:r>
            <a:r>
              <a:rPr lang="en-GB" sz="3200" dirty="0" err="1"/>
              <a:t>PanelController</a:t>
            </a:r>
            <a:r>
              <a:rPr lang="en-GB" sz="3200" dirty="0"/>
              <a:t> as panel"&gt;</a:t>
            </a:r>
          </a:p>
          <a:p>
            <a:pPr algn="l"/>
            <a:r>
              <a:rPr lang="en-GB" sz="3200" dirty="0"/>
              <a:t>	&lt;</a:t>
            </a:r>
            <a:r>
              <a:rPr lang="en-GB" sz="3200" dirty="0" err="1"/>
              <a:t>ul</a:t>
            </a:r>
            <a:r>
              <a:rPr lang="en-GB" sz="3200" dirty="0"/>
              <a:t> class="</a:t>
            </a:r>
            <a:r>
              <a:rPr lang="en-GB" sz="3200" dirty="0" err="1"/>
              <a:t>nav</a:t>
            </a:r>
            <a:r>
              <a:rPr lang="en-GB" sz="3200" dirty="0"/>
              <a:t> </a:t>
            </a:r>
            <a:r>
              <a:rPr lang="en-GB" sz="3200" dirty="0" err="1"/>
              <a:t>nav</a:t>
            </a:r>
            <a:r>
              <a:rPr lang="en-GB" sz="3200" dirty="0"/>
              <a:t>-pills"&gt;</a:t>
            </a:r>
          </a:p>
          <a:p>
            <a:pPr algn="l"/>
            <a:r>
              <a:rPr lang="en-GB" sz="3200" dirty="0"/>
              <a:t>		&lt;li ng-class="{</a:t>
            </a:r>
            <a:r>
              <a:rPr lang="en-GB" sz="3200" dirty="0" err="1"/>
              <a:t>active:tab</a:t>
            </a:r>
            <a:r>
              <a:rPr lang="en-GB" sz="3200" dirty="0"/>
              <a:t>===1}"&gt;&lt;a </a:t>
            </a:r>
            <a:r>
              <a:rPr lang="en-GB" sz="3200" dirty="0" err="1"/>
              <a:t>href</a:t>
            </a:r>
            <a:r>
              <a:rPr lang="en-GB" sz="3200" dirty="0"/>
              <a:t> ng-click="tab = 						1"&gt;Description&lt;/a&gt;&lt;/li&gt;</a:t>
            </a:r>
          </a:p>
          <a:p>
            <a:pPr algn="l"/>
            <a:r>
              <a:rPr lang="en-GB" sz="3200" dirty="0"/>
              <a:t>		&lt;li ng-class="{</a:t>
            </a:r>
            <a:r>
              <a:rPr lang="en-GB" sz="3200" dirty="0" err="1"/>
              <a:t>active:tab</a:t>
            </a:r>
            <a:r>
              <a:rPr lang="en-GB" sz="3200" dirty="0"/>
              <a:t>===2}"&gt;&lt;a </a:t>
            </a:r>
            <a:r>
              <a:rPr lang="en-GB" sz="3200" dirty="0" err="1"/>
              <a:t>href</a:t>
            </a:r>
            <a:r>
              <a:rPr lang="en-GB" sz="3200" dirty="0"/>
              <a:t> ng-click="tab = 2"&gt;More 					Detail&lt;/a&gt;&lt;/li&gt;</a:t>
            </a:r>
          </a:p>
          <a:p>
            <a:pPr algn="l"/>
            <a:r>
              <a:rPr lang="en-GB" sz="3200" dirty="0"/>
              <a:t>	&lt;/</a:t>
            </a:r>
            <a:r>
              <a:rPr lang="en-GB" sz="3200" dirty="0" err="1"/>
              <a:t>ul</a:t>
            </a:r>
            <a:r>
              <a:rPr lang="en-GB" sz="3200" dirty="0"/>
              <a:t>&gt;</a:t>
            </a:r>
          </a:p>
          <a:p>
            <a:pPr algn="l"/>
            <a:r>
              <a:rPr lang="en-GB" sz="3200" dirty="0"/>
              <a:t>	&lt;div class="panel" ng-show="tab===1"&gt;{{</a:t>
            </a:r>
            <a:r>
              <a:rPr lang="en-GB" sz="3200" dirty="0" err="1"/>
              <a:t>myObject.description</a:t>
            </a:r>
            <a:r>
              <a:rPr lang="en-GB" sz="3200" dirty="0"/>
              <a:t>}}&lt;/div&gt;</a:t>
            </a:r>
          </a:p>
          <a:p>
            <a:pPr algn="l"/>
            <a:r>
              <a:rPr lang="en-GB" sz="3200" dirty="0"/>
              <a:t>	&lt;div class="panel" ng-show="tab===2"&gt;{{</a:t>
            </a:r>
            <a:r>
              <a:rPr lang="en-GB" sz="3200" dirty="0" err="1"/>
              <a:t>myObject.moredetail</a:t>
            </a:r>
            <a:r>
              <a:rPr lang="en-GB" sz="3200" dirty="0"/>
              <a:t>}}&lt;/div&gt;</a:t>
            </a:r>
          </a:p>
          <a:p>
            <a:pPr algn="l"/>
            <a:r>
              <a:rPr lang="en-GB" sz="3200" dirty="0"/>
              <a:t>&lt;/div&gt;</a:t>
            </a:r>
          </a:p>
          <a:p>
            <a:pPr algn="l"/>
            <a:endParaRPr lang="en-GB" sz="3200" dirty="0"/>
          </a:p>
          <a:p>
            <a:pPr algn="l"/>
            <a:r>
              <a:rPr lang="en-GB" sz="3200" dirty="0" err="1"/>
              <a:t>app.controller</a:t>
            </a:r>
            <a:r>
              <a:rPr lang="en-GB" sz="3200" dirty="0"/>
              <a:t>("</a:t>
            </a:r>
            <a:r>
              <a:rPr lang="en-GB" sz="3200" dirty="0" err="1"/>
              <a:t>PanelController</a:t>
            </a:r>
            <a:r>
              <a:rPr lang="en-GB" sz="3200" dirty="0"/>
              <a:t>",function(){    });                 in app.js</a:t>
            </a:r>
          </a:p>
        </p:txBody>
      </p:sp>
    </p:spTree>
    <p:extLst>
      <p:ext uri="{BB962C8B-B14F-4D97-AF65-F5344CB8AC3E}">
        <p14:creationId xmlns:p14="http://schemas.microsoft.com/office/powerpoint/2010/main" val="42046811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controller syntax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Before we move on let’s have a look at the HTML syntax at work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&lt;div	 REALM IN WHICH THE CONTROLLER IS VALID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ng-controller=“</a:t>
            </a:r>
            <a:r>
              <a:rPr lang="en-GB" sz="3200" dirty="0" err="1"/>
              <a:t>PanelController</a:t>
            </a:r>
            <a:r>
              <a:rPr lang="en-GB" sz="3200" dirty="0"/>
              <a:t> as panel”&gt;…&lt;/div&gt;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 err="1"/>
              <a:t>PanelController</a:t>
            </a:r>
            <a:r>
              <a:rPr lang="en-GB" sz="2800" dirty="0"/>
              <a:t> maps to the name declared in the app.js file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600" dirty="0"/>
              <a:t>panel maps to the ‘alias’ name which we can now use in our HTML code in order to map to the </a:t>
            </a:r>
            <a:r>
              <a:rPr lang="en-GB" sz="2600" dirty="0" err="1"/>
              <a:t>PanelController</a:t>
            </a:r>
            <a:r>
              <a:rPr lang="en-GB" sz="2600" dirty="0"/>
              <a:t> in app.js, so whenever we use panel in the HTML code we can call on named functions within the controller.</a:t>
            </a:r>
          </a:p>
          <a:p>
            <a:pPr algn="l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855871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moving code into the controller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Now we can separate some of the ng-directives out of the logic of the HTML code into where it should be </a:t>
            </a:r>
            <a:r>
              <a:rPr lang="en-GB" sz="3200" dirty="0" err="1"/>
              <a:t>ie</a:t>
            </a:r>
            <a:r>
              <a:rPr lang="en-GB" sz="3200" dirty="0"/>
              <a:t> inside the Javascript file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First thing to move is the ng-</a:t>
            </a:r>
            <a:r>
              <a:rPr lang="en-GB" sz="3200" dirty="0" err="1"/>
              <a:t>init</a:t>
            </a:r>
            <a:r>
              <a:rPr lang="en-GB" sz="3200" dirty="0"/>
              <a:t>=“tab=1”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3200" dirty="0"/>
          </a:p>
          <a:p>
            <a:pPr algn="l"/>
            <a:r>
              <a:rPr lang="en-GB" sz="3200" dirty="0" err="1"/>
              <a:t>app.controller</a:t>
            </a:r>
            <a:r>
              <a:rPr lang="en-GB" sz="3200" dirty="0"/>
              <a:t>("</a:t>
            </a:r>
            <a:r>
              <a:rPr lang="en-GB" sz="3200" dirty="0" err="1"/>
              <a:t>PanelController</a:t>
            </a:r>
            <a:r>
              <a:rPr lang="en-GB" sz="3200" dirty="0"/>
              <a:t>",function(){</a:t>
            </a:r>
          </a:p>
          <a:p>
            <a:pPr algn="l"/>
            <a:r>
              <a:rPr lang="en-GB" sz="3200" dirty="0"/>
              <a:t>	</a:t>
            </a:r>
            <a:r>
              <a:rPr lang="en-GB" sz="3200" dirty="0" err="1"/>
              <a:t>this.tab</a:t>
            </a:r>
            <a:r>
              <a:rPr lang="en-GB" sz="3200" dirty="0"/>
              <a:t>=1;</a:t>
            </a:r>
          </a:p>
          <a:p>
            <a:pPr algn="l"/>
            <a:r>
              <a:rPr lang="en-GB" sz="3200" dirty="0"/>
              <a:t>});</a:t>
            </a:r>
          </a:p>
          <a:p>
            <a:pPr algn="l"/>
            <a:endParaRPr lang="en-GB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3200" dirty="0"/>
          </a:p>
          <a:p>
            <a:pPr algn="l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16998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0"/>
            <a:ext cx="11943644" cy="6615287"/>
          </a:xfrm>
        </p:spPr>
        <p:txBody>
          <a:bodyPr anchor="t">
            <a:noAutofit/>
          </a:bodyPr>
          <a:lstStyle/>
          <a:p>
            <a:pPr algn="l"/>
            <a:r>
              <a:rPr lang="en-GB" sz="23900" b="1" dirty="0"/>
              <a:t>Chapter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5058136"/>
            <a:ext cx="11853333" cy="1658751"/>
          </a:xfrm>
        </p:spPr>
        <p:txBody>
          <a:bodyPr>
            <a:normAutofit/>
          </a:bodyPr>
          <a:lstStyle/>
          <a:p>
            <a:pPr algn="l"/>
            <a:r>
              <a:rPr lang="en-GB" sz="8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50625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moving code into the controller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We can also create a click function in the controller which has the following syntax: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HTML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ng-click=“</a:t>
            </a:r>
            <a:r>
              <a:rPr lang="en-GB" sz="2800" dirty="0" err="1"/>
              <a:t>panel.selectTab</a:t>
            </a:r>
            <a:r>
              <a:rPr lang="en-GB" sz="2800" dirty="0"/>
              <a:t>(1)”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GB" sz="2600" dirty="0"/>
              <a:t> panel REFERS TO THE NAME WE CAN USE IN HTML TO CALL THE APPROPRIATE FUNCTION IN OUR CONTROLLER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GB" sz="2600" dirty="0" err="1"/>
              <a:t>selectTab</a:t>
            </a:r>
            <a:r>
              <a:rPr lang="en-GB" sz="2600" dirty="0"/>
              <a:t> actually gives the controller method a name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GB" sz="2600" dirty="0"/>
              <a:t>(1) passes a parameter to our function when we call it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Javascript app.js code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	</a:t>
            </a:r>
            <a:r>
              <a:rPr lang="en-GB" sz="2800" dirty="0" err="1"/>
              <a:t>this.selectTab</a:t>
            </a:r>
            <a:r>
              <a:rPr lang="en-GB" sz="2800" dirty="0"/>
              <a:t>=function(</a:t>
            </a:r>
            <a:r>
              <a:rPr lang="en-GB" sz="2800" dirty="0" err="1"/>
              <a:t>setTab</a:t>
            </a:r>
            <a:r>
              <a:rPr lang="en-GB" sz="2800" dirty="0"/>
              <a:t>){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		</a:t>
            </a:r>
            <a:r>
              <a:rPr lang="en-GB" sz="2800" dirty="0" err="1"/>
              <a:t>this.tab</a:t>
            </a:r>
            <a:r>
              <a:rPr lang="en-GB" sz="2800" dirty="0"/>
              <a:t>=</a:t>
            </a:r>
            <a:r>
              <a:rPr lang="en-GB" sz="2800" dirty="0" err="1"/>
              <a:t>setTab</a:t>
            </a:r>
            <a:r>
              <a:rPr lang="en-GB" sz="2800" dirty="0"/>
              <a:t>;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	};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 this will refer to the </a:t>
            </a:r>
            <a:r>
              <a:rPr lang="en-GB" sz="2800" dirty="0" err="1"/>
              <a:t>PanelController</a:t>
            </a:r>
            <a:r>
              <a:rPr lang="en-GB" sz="2800" dirty="0"/>
              <a:t> context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 </a:t>
            </a:r>
            <a:r>
              <a:rPr lang="en-GB" sz="2800" dirty="0" err="1"/>
              <a:t>selectTab</a:t>
            </a:r>
            <a:r>
              <a:rPr lang="en-GB" sz="2800" dirty="0"/>
              <a:t> refers to the Javascript function being called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 err="1"/>
              <a:t>setTab</a:t>
            </a:r>
            <a:r>
              <a:rPr lang="en-GB" sz="2800" dirty="0"/>
              <a:t> allows us to set the tab number to 1 or 2</a:t>
            </a:r>
          </a:p>
          <a:p>
            <a:pPr algn="l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38361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moving code into the controller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We can also move the ‘active’ tab syntax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HTML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ng-class="{</a:t>
            </a:r>
            <a:r>
              <a:rPr lang="en-GB" sz="2800" dirty="0" err="1"/>
              <a:t>active:panel.isSelected</a:t>
            </a:r>
            <a:r>
              <a:rPr lang="en-GB" sz="2800" dirty="0"/>
              <a:t>(1)}"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Javascript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	</a:t>
            </a:r>
            <a:r>
              <a:rPr lang="en-GB" sz="2800" dirty="0" err="1"/>
              <a:t>this.isSelected</a:t>
            </a:r>
            <a:r>
              <a:rPr lang="en-GB" sz="2800" dirty="0"/>
              <a:t>=function(</a:t>
            </a:r>
            <a:r>
              <a:rPr lang="en-GB" sz="2800" dirty="0" err="1"/>
              <a:t>checkTab</a:t>
            </a:r>
            <a:r>
              <a:rPr lang="en-GB" sz="2800" dirty="0"/>
              <a:t>){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		return </a:t>
            </a:r>
            <a:r>
              <a:rPr lang="en-GB" sz="2800" dirty="0" err="1"/>
              <a:t>this.tab</a:t>
            </a:r>
            <a:r>
              <a:rPr lang="en-GB" sz="2800" dirty="0"/>
              <a:t>===</a:t>
            </a:r>
            <a:r>
              <a:rPr lang="en-GB" sz="2800" dirty="0" err="1"/>
              <a:t>checkTab</a:t>
            </a:r>
            <a:r>
              <a:rPr lang="en-GB" sz="2800" dirty="0"/>
              <a:t>;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	};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The ng-class=“</a:t>
            </a:r>
            <a:r>
              <a:rPr lang="en-GB" sz="2800" dirty="0" err="1"/>
              <a:t>active:true</a:t>
            </a:r>
            <a:r>
              <a:rPr lang="en-GB" sz="2800" dirty="0"/>
              <a:t>” will only be set when we match the </a:t>
            </a:r>
            <a:r>
              <a:rPr lang="en-GB" sz="2800" dirty="0" err="1"/>
              <a:t>this.tab</a:t>
            </a:r>
            <a:r>
              <a:rPr lang="en-GB" sz="2800" dirty="0"/>
              <a:t> variable (currently selected tab) against the relevant tab number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3737930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0"/>
            <a:ext cx="11943644" cy="6615287"/>
          </a:xfrm>
        </p:spPr>
        <p:txBody>
          <a:bodyPr anchor="t">
            <a:noAutofit/>
          </a:bodyPr>
          <a:lstStyle/>
          <a:p>
            <a:pPr algn="l"/>
            <a:r>
              <a:rPr lang="en-GB" sz="23900" b="1" dirty="0"/>
              <a:t>Chapter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5058136"/>
            <a:ext cx="11853333" cy="1658751"/>
          </a:xfrm>
        </p:spPr>
        <p:txBody>
          <a:bodyPr>
            <a:normAutofit/>
          </a:bodyPr>
          <a:lstStyle/>
          <a:p>
            <a:pPr algn="l"/>
            <a:r>
              <a:rPr lang="en-GB" sz="8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02090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Forms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We want to look at users being able to enter data now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For example a product review with comments and a rating</a:t>
            </a:r>
          </a:p>
        </p:txBody>
      </p:sp>
    </p:spTree>
    <p:extLst>
      <p:ext uri="{BB962C8B-B14F-4D97-AF65-F5344CB8AC3E}">
        <p14:creationId xmlns:p14="http://schemas.microsoft.com/office/powerpoint/2010/main" val="41582895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Forms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2"/>
            <a:ext cx="11853333" cy="5870726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Basic HTML without extra Angular</a:t>
            </a:r>
          </a:p>
          <a:p>
            <a:pPr algn="l"/>
            <a:r>
              <a:rPr lang="en-GB" sz="3200" dirty="0"/>
              <a:t>&lt;div class="panel" ng-show="</a:t>
            </a:r>
            <a:r>
              <a:rPr lang="en-GB" sz="3200" dirty="0" err="1"/>
              <a:t>panel.isSelected</a:t>
            </a:r>
            <a:r>
              <a:rPr lang="en-GB" sz="3200" dirty="0"/>
              <a:t>(3)"&gt;</a:t>
            </a:r>
          </a:p>
          <a:p>
            <a:pPr lvl="1" algn="l"/>
            <a:r>
              <a:rPr lang="en-GB" sz="2800" dirty="0"/>
              <a:t>&lt;p&gt;Review Rating : {{</a:t>
            </a:r>
            <a:r>
              <a:rPr lang="en-GB" sz="2800" dirty="0" err="1"/>
              <a:t>myObject.reviewStars</a:t>
            </a:r>
            <a:r>
              <a:rPr lang="en-GB" sz="2800" dirty="0"/>
              <a:t>}}&lt;/p&gt;</a:t>
            </a:r>
          </a:p>
          <a:p>
            <a:pPr lvl="1" algn="l"/>
            <a:r>
              <a:rPr lang="en-GB" sz="2800" dirty="0"/>
              <a:t>&lt;p&gt;Review Comments : {{</a:t>
            </a:r>
            <a:r>
              <a:rPr lang="en-GB" sz="2800" dirty="0" err="1"/>
              <a:t>myObject.reviewComments</a:t>
            </a:r>
            <a:r>
              <a:rPr lang="en-GB" sz="2800" dirty="0"/>
              <a:t>}}&lt;/p&gt;</a:t>
            </a:r>
          </a:p>
          <a:p>
            <a:pPr lvl="1" algn="l"/>
            <a:r>
              <a:rPr lang="en-GB" sz="2800" dirty="0"/>
              <a:t>&lt;p&gt;Review Author : {{</a:t>
            </a:r>
            <a:r>
              <a:rPr lang="en-GB" sz="2800" dirty="0" err="1"/>
              <a:t>myObject.reviewAuthor</a:t>
            </a:r>
            <a:r>
              <a:rPr lang="en-GB" sz="2800" dirty="0"/>
              <a:t>}}&lt;/p&gt;</a:t>
            </a:r>
          </a:p>
          <a:p>
            <a:pPr algn="l"/>
            <a:r>
              <a:rPr lang="en-GB" sz="3200" dirty="0"/>
              <a:t>&lt;/div&gt;</a:t>
            </a:r>
          </a:p>
          <a:p>
            <a:pPr algn="l"/>
            <a:r>
              <a:rPr lang="en-GB" sz="3200" dirty="0"/>
              <a:t>&lt;div class="panel" ng-show="</a:t>
            </a:r>
            <a:r>
              <a:rPr lang="en-GB" sz="3200" dirty="0" err="1"/>
              <a:t>panel.isSelected</a:t>
            </a:r>
            <a:r>
              <a:rPr lang="en-GB" sz="3200" dirty="0"/>
              <a:t>(4)"&gt;</a:t>
            </a:r>
          </a:p>
          <a:p>
            <a:pPr lvl="1" algn="l"/>
            <a:r>
              <a:rPr lang="en-GB" sz="2800" dirty="0"/>
              <a:t>&lt;form&gt;</a:t>
            </a:r>
          </a:p>
          <a:p>
            <a:pPr lvl="1" algn="l"/>
            <a:r>
              <a:rPr lang="en-GB" sz="2800" dirty="0"/>
              <a:t>	Please enter your rating (1 (worst) - 5 (best)) &lt;input type="number" min="1" 	max="5" /&gt;</a:t>
            </a:r>
          </a:p>
          <a:p>
            <a:pPr lvl="1" algn="l"/>
            <a:r>
              <a:rPr lang="en-GB" sz="2800" dirty="0"/>
              <a:t>	&lt;</a:t>
            </a:r>
            <a:r>
              <a:rPr lang="en-GB" sz="2800" dirty="0" err="1"/>
              <a:t>textarea</a:t>
            </a:r>
            <a:r>
              <a:rPr lang="en-GB" sz="2800" dirty="0"/>
              <a:t> placeholder="Please enter your feedback comments"&gt;&lt;/</a:t>
            </a:r>
            <a:r>
              <a:rPr lang="en-GB" sz="2800" dirty="0" err="1"/>
              <a:t>textarea</a:t>
            </a:r>
            <a:r>
              <a:rPr lang="en-GB" sz="2800" dirty="0"/>
              <a:t>&gt;</a:t>
            </a:r>
          </a:p>
          <a:p>
            <a:pPr lvl="1" algn="l"/>
            <a:r>
              <a:rPr lang="en-GB" sz="2800" dirty="0"/>
              <a:t>	&lt;input type="email" placeholder="Your Email Address" /&gt;</a:t>
            </a:r>
          </a:p>
          <a:p>
            <a:pPr lvl="1" algn="l"/>
            <a:r>
              <a:rPr lang="en-GB" sz="2800" dirty="0"/>
              <a:t>	&lt;input type="submit" value="submit" /&gt;</a:t>
            </a:r>
          </a:p>
          <a:p>
            <a:pPr lvl="1" algn="l"/>
            <a:r>
              <a:rPr lang="en-GB" sz="2800" dirty="0"/>
              <a:t>&lt;/form&gt;</a:t>
            </a:r>
          </a:p>
          <a:p>
            <a:pPr algn="l"/>
            <a:r>
              <a:rPr lang="en-GB" sz="32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1054282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0"/>
            <a:ext cx="11943644" cy="6615287"/>
          </a:xfrm>
        </p:spPr>
        <p:txBody>
          <a:bodyPr anchor="t">
            <a:noAutofit/>
          </a:bodyPr>
          <a:lstStyle/>
          <a:p>
            <a:pPr algn="l"/>
            <a:r>
              <a:rPr lang="en-GB" sz="34400" b="1" dirty="0"/>
              <a:t>Node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5058136"/>
            <a:ext cx="11853333" cy="1658751"/>
          </a:xfrm>
        </p:spPr>
        <p:txBody>
          <a:bodyPr>
            <a:normAutofit/>
          </a:bodyPr>
          <a:lstStyle/>
          <a:p>
            <a:pPr algn="l"/>
            <a:r>
              <a:rPr lang="en-GB" sz="8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20128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6538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Node – other technologies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980661"/>
            <a:ext cx="11853333" cy="5736227"/>
          </a:xfrm>
        </p:spPr>
        <p:txBody>
          <a:bodyPr>
            <a:no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400" dirty="0"/>
              <a:t>Apache 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GB" sz="4000" dirty="0">
                <a:hlinkClick r:id="rId3"/>
              </a:rPr>
              <a:t>https://blog.webfaction.com/2008/12/a-little-holiday-present-10000-reqssec-with-nginx-2/</a:t>
            </a:r>
            <a:endParaRPr lang="en-GB" sz="4000" dirty="0"/>
          </a:p>
          <a:p>
            <a:pPr lvl="1" algn="l"/>
            <a:endParaRPr lang="en-GB" sz="40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400" dirty="0" err="1"/>
              <a:t>nginx</a:t>
            </a:r>
            <a:endParaRPr lang="en-GB" sz="4400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GB" sz="4000" dirty="0">
                <a:hlinkClick r:id="rId3"/>
              </a:rPr>
              <a:t>https://blog.webfaction.com/2008/12/a-little-holiday-present-10000-reqssec-with-nginx-2/</a:t>
            </a:r>
            <a:endParaRPr lang="en-GB" sz="40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3943432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6538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Node – </a:t>
            </a:r>
            <a:r>
              <a:rPr lang="en-GB" sz="4400" b="1" dirty="0" err="1"/>
              <a:t>process.stdout</a:t>
            </a:r>
            <a:endParaRPr lang="en-GB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980661"/>
            <a:ext cx="11853333" cy="5736227"/>
          </a:xfrm>
        </p:spPr>
        <p:txBody>
          <a:bodyPr>
            <a:noAutofit/>
          </a:bodyPr>
          <a:lstStyle/>
          <a:p>
            <a:pPr algn="l"/>
            <a:r>
              <a:rPr lang="en-GB" sz="4400" dirty="0" err="1"/>
              <a:t>process.stdout.write</a:t>
            </a:r>
            <a:r>
              <a:rPr lang="en-GB" sz="4400" dirty="0"/>
              <a:t>(text);</a:t>
            </a:r>
          </a:p>
          <a:p>
            <a:pPr algn="l"/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882125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6538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Express – Hapi.js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980661"/>
            <a:ext cx="11853333" cy="5736227"/>
          </a:xfrm>
        </p:spPr>
        <p:txBody>
          <a:bodyPr>
            <a:no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400" dirty="0"/>
              <a:t>http://hapijs.com/resources</a:t>
            </a:r>
          </a:p>
          <a:p>
            <a:pPr algn="l"/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8746633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6538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Node – API - </a:t>
            </a:r>
            <a:r>
              <a:rPr lang="en-GB" sz="4400" b="1" dirty="0" err="1"/>
              <a:t>json</a:t>
            </a:r>
            <a:r>
              <a:rPr lang="en-GB" sz="4400" b="1" dirty="0"/>
              <a:t>-server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980661"/>
            <a:ext cx="11853333" cy="5736227"/>
          </a:xfrm>
        </p:spPr>
        <p:txBody>
          <a:bodyPr>
            <a:no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400" dirty="0">
                <a:hlinkClick r:id="rId3"/>
              </a:rPr>
              <a:t>https://github.com/typicode/json-server</a:t>
            </a:r>
            <a:endParaRPr lang="en-GB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400" dirty="0"/>
              <a:t>A full REST API with zero coding in less than 30 seconds </a:t>
            </a:r>
            <a:endParaRPr lang="en-GB" sz="3600" dirty="0"/>
          </a:p>
          <a:p>
            <a:pPr marL="2400300" lvl="4" indent="-571500" algn="l">
              <a:buFont typeface="Arial" panose="020B0604020202020204" pitchFamily="34" charset="0"/>
              <a:buChar char="•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11773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1"/>
            <a:ext cx="11943644" cy="1117599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Hello World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1343377"/>
            <a:ext cx="11853333" cy="5373511"/>
          </a:xfrm>
        </p:spPr>
        <p:txBody>
          <a:bodyPr>
            <a:normAutofit fontScale="77500" lnSpcReduction="2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3800" dirty="0"/>
              <a:t>Angular can be added to a single HTML page like this</a:t>
            </a:r>
          </a:p>
          <a:p>
            <a:pPr algn="l"/>
            <a:r>
              <a:rPr lang="en-GB" sz="3800" dirty="0"/>
              <a:t>&lt;!DOCTYPE html&gt;</a:t>
            </a:r>
          </a:p>
          <a:p>
            <a:pPr algn="l"/>
            <a:r>
              <a:rPr lang="en-GB" sz="3800" dirty="0"/>
              <a:t>&lt;html ng-app=""&gt;</a:t>
            </a:r>
          </a:p>
          <a:p>
            <a:pPr algn="l"/>
            <a:r>
              <a:rPr lang="en-GB" sz="3800" dirty="0"/>
              <a:t>&lt;head&gt;</a:t>
            </a:r>
          </a:p>
          <a:p>
            <a:pPr algn="l"/>
            <a:r>
              <a:rPr lang="en-GB" sz="3800" dirty="0"/>
              <a:t>    &lt;title&gt;Angular JS&lt;/title&gt;</a:t>
            </a:r>
          </a:p>
          <a:p>
            <a:pPr algn="l"/>
            <a:r>
              <a:rPr lang="en-GB" sz="3800" dirty="0"/>
              <a:t>    &lt;link </a:t>
            </a:r>
            <a:r>
              <a:rPr lang="en-GB" sz="3800" dirty="0" err="1"/>
              <a:t>rel</a:t>
            </a:r>
            <a:r>
              <a:rPr lang="en-GB" sz="3800" dirty="0"/>
              <a:t>="stylesheet" </a:t>
            </a:r>
            <a:r>
              <a:rPr lang="en-GB" sz="3800" dirty="0" err="1"/>
              <a:t>href</a:t>
            </a:r>
            <a:r>
              <a:rPr lang="en-GB" sz="3800" dirty="0"/>
              <a:t>="assets/</a:t>
            </a:r>
            <a:r>
              <a:rPr lang="en-GB" sz="3800" dirty="0" err="1"/>
              <a:t>css</a:t>
            </a:r>
            <a:r>
              <a:rPr lang="en-GB" sz="3800" dirty="0"/>
              <a:t>/bootstrap.css" /&gt;</a:t>
            </a:r>
          </a:p>
          <a:p>
            <a:pPr algn="l"/>
            <a:r>
              <a:rPr lang="en-GB" sz="3800" dirty="0"/>
              <a:t>&lt;/head&gt;</a:t>
            </a:r>
          </a:p>
          <a:p>
            <a:pPr algn="l"/>
            <a:r>
              <a:rPr lang="en-GB" sz="3800" dirty="0"/>
              <a:t>&lt;h1&gt;Angular JS&lt;/h1&gt;</a:t>
            </a:r>
          </a:p>
          <a:p>
            <a:pPr algn="l"/>
            <a:r>
              <a:rPr lang="en-GB" sz="3800" dirty="0"/>
              <a:t>    &lt;</a:t>
            </a:r>
            <a:r>
              <a:rPr lang="en-GB" sz="3800"/>
              <a:t>p&gt;{{“Hello </a:t>
            </a:r>
            <a:r>
              <a:rPr lang="en-GB" sz="3800" dirty="0"/>
              <a:t>" + </a:t>
            </a:r>
            <a:r>
              <a:rPr lang="en-GB" sz="3800"/>
              <a:t>" </a:t>
            </a:r>
            <a:r>
              <a:rPr lang="en-GB" sz="3800" dirty="0"/>
              <a:t>W</a:t>
            </a:r>
            <a:r>
              <a:rPr lang="en-GB" sz="3800"/>
              <a:t>orld</a:t>
            </a:r>
            <a:r>
              <a:rPr lang="en-GB" sz="3800" dirty="0"/>
              <a:t>"}}&lt;/p&gt;</a:t>
            </a:r>
          </a:p>
          <a:p>
            <a:pPr algn="l"/>
            <a:r>
              <a:rPr lang="en-GB" sz="3800" dirty="0"/>
              <a:t>&lt;script </a:t>
            </a:r>
            <a:r>
              <a:rPr lang="en-GB" sz="3800" dirty="0" err="1"/>
              <a:t>src</a:t>
            </a:r>
            <a:r>
              <a:rPr lang="en-GB" sz="3800" dirty="0"/>
              <a:t>="assets/</a:t>
            </a:r>
            <a:r>
              <a:rPr lang="en-GB" sz="3800" dirty="0" err="1"/>
              <a:t>js</a:t>
            </a:r>
            <a:r>
              <a:rPr lang="en-GB" sz="3800" dirty="0"/>
              <a:t>/angular.js"&gt;&lt;/script&gt;</a:t>
            </a:r>
          </a:p>
          <a:p>
            <a:pPr algn="l"/>
            <a:r>
              <a:rPr lang="en-GB" sz="3800" dirty="0"/>
              <a:t>&lt;/body&gt;</a:t>
            </a:r>
          </a:p>
          <a:p>
            <a:pPr algn="l"/>
            <a:r>
              <a:rPr lang="en-GB" sz="3800" dirty="0"/>
              <a:t>&lt;/html&gt;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980504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6538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Node - Labs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980661"/>
            <a:ext cx="11853333" cy="5736227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4400" dirty="0"/>
              <a:t>Fix Lab 60</a:t>
            </a:r>
          </a:p>
        </p:txBody>
      </p:sp>
    </p:spTree>
    <p:extLst>
      <p:ext uri="{BB962C8B-B14F-4D97-AF65-F5344CB8AC3E}">
        <p14:creationId xmlns:p14="http://schemas.microsoft.com/office/powerpoint/2010/main" val="29108013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0"/>
            <a:ext cx="11943644" cy="6615287"/>
          </a:xfrm>
        </p:spPr>
        <p:txBody>
          <a:bodyPr anchor="t">
            <a:noAutofit/>
          </a:bodyPr>
          <a:lstStyle/>
          <a:p>
            <a:pPr algn="l"/>
            <a:r>
              <a:rPr lang="en-GB" sz="13800" b="1" dirty="0"/>
              <a:t>Extra not really needed for Node 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5058136"/>
            <a:ext cx="11853333" cy="1658751"/>
          </a:xfrm>
        </p:spPr>
        <p:txBody>
          <a:bodyPr>
            <a:normAutofit/>
          </a:bodyPr>
          <a:lstStyle/>
          <a:p>
            <a:pPr algn="l"/>
            <a:r>
              <a:rPr lang="en-GB" sz="8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60712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0"/>
            <a:ext cx="11943644" cy="6615287"/>
          </a:xfrm>
        </p:spPr>
        <p:txBody>
          <a:bodyPr anchor="t">
            <a:noAutofit/>
          </a:bodyPr>
          <a:lstStyle/>
          <a:p>
            <a:pPr algn="l"/>
            <a:r>
              <a:rPr lang="en-GB" sz="28700" b="1" dirty="0"/>
              <a:t>Mongo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5058136"/>
            <a:ext cx="11853333" cy="1658751"/>
          </a:xfrm>
        </p:spPr>
        <p:txBody>
          <a:bodyPr>
            <a:normAutofit/>
          </a:bodyPr>
          <a:lstStyle/>
          <a:p>
            <a:pPr algn="l"/>
            <a:r>
              <a:rPr lang="en-GB" sz="8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66042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6538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Mongo - Labs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980661"/>
            <a:ext cx="11853333" cy="5736227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4400" dirty="0"/>
              <a:t>MULTIPLE INSERT MONGO [ { }]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1152535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0"/>
            <a:ext cx="11943644" cy="6615287"/>
          </a:xfrm>
        </p:spPr>
        <p:txBody>
          <a:bodyPr anchor="t">
            <a:noAutofit/>
          </a:bodyPr>
          <a:lstStyle/>
          <a:p>
            <a:pPr algn="l"/>
            <a:r>
              <a:rPr lang="en-GB" sz="23900" b="1" dirty="0"/>
              <a:t>Web APIs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5058136"/>
            <a:ext cx="11853333" cy="1658751"/>
          </a:xfrm>
        </p:spPr>
        <p:txBody>
          <a:bodyPr>
            <a:normAutofit/>
          </a:bodyPr>
          <a:lstStyle/>
          <a:p>
            <a:pPr algn="l"/>
            <a:r>
              <a:rPr lang="en-GB" sz="8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58231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6538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Web APIs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980661"/>
            <a:ext cx="11853333" cy="5736227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4400" dirty="0"/>
              <a:t>Here is a list on the web of all popular APIs and how to use them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3600" dirty="0">
                <a:hlinkClick r:id="rId3"/>
              </a:rPr>
              <a:t>https://www.programmableweb.com/category/all/apis</a:t>
            </a:r>
            <a:endParaRPr lang="en-GB" sz="3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92588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1"/>
            <a:ext cx="11943644" cy="1117599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Hello World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1343377"/>
            <a:ext cx="11853333" cy="5373511"/>
          </a:xfrm>
        </p:spPr>
        <p:txBody>
          <a:bodyPr>
            <a:normAutofit fontScale="47500" lnSpcReduction="2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3800" dirty="0"/>
              <a:t>Angular can also be run with linking to a .</a:t>
            </a:r>
            <a:r>
              <a:rPr lang="en-GB" sz="3800" dirty="0" err="1"/>
              <a:t>js</a:t>
            </a:r>
            <a:r>
              <a:rPr lang="en-GB" sz="3800" dirty="0"/>
              <a:t> file in the background using ng-app to link to a function within the .</a:t>
            </a:r>
            <a:r>
              <a:rPr lang="en-GB" sz="3800" dirty="0" err="1"/>
              <a:t>js</a:t>
            </a:r>
            <a:r>
              <a:rPr lang="en-GB" sz="3800" dirty="0"/>
              <a:t> file</a:t>
            </a:r>
          </a:p>
          <a:p>
            <a:pPr algn="l"/>
            <a:r>
              <a:rPr lang="en-GB" sz="3800" dirty="0"/>
              <a:t>&lt;!DOCTYPE html&gt;</a:t>
            </a:r>
          </a:p>
          <a:p>
            <a:pPr algn="l"/>
            <a:r>
              <a:rPr lang="en-GB" sz="3800" dirty="0"/>
              <a:t>&lt;html ng-app=“HelloWorld"&gt;                     ng-app refers to FUNCTION HELLOWORLD in myscript.js</a:t>
            </a:r>
          </a:p>
          <a:p>
            <a:pPr algn="l"/>
            <a:r>
              <a:rPr lang="en-GB" sz="3800" dirty="0"/>
              <a:t>&lt;head&gt;</a:t>
            </a:r>
          </a:p>
          <a:p>
            <a:pPr algn="l"/>
            <a:r>
              <a:rPr lang="en-GB" sz="3800" dirty="0"/>
              <a:t>    &lt;title&gt;Angular JS&lt;/title&gt;</a:t>
            </a:r>
          </a:p>
          <a:p>
            <a:pPr algn="l"/>
            <a:r>
              <a:rPr lang="en-GB" sz="3800" dirty="0"/>
              <a:t>    &lt;link </a:t>
            </a:r>
            <a:r>
              <a:rPr lang="en-GB" sz="3800" dirty="0" err="1"/>
              <a:t>rel</a:t>
            </a:r>
            <a:r>
              <a:rPr lang="en-GB" sz="3800" dirty="0"/>
              <a:t>="stylesheet" </a:t>
            </a:r>
            <a:r>
              <a:rPr lang="en-GB" sz="3800" dirty="0" err="1"/>
              <a:t>href</a:t>
            </a:r>
            <a:r>
              <a:rPr lang="en-GB" sz="3800" dirty="0"/>
              <a:t>="assets/</a:t>
            </a:r>
            <a:r>
              <a:rPr lang="en-GB" sz="3800" dirty="0" err="1"/>
              <a:t>css</a:t>
            </a:r>
            <a:r>
              <a:rPr lang="en-GB" sz="3800" dirty="0"/>
              <a:t>/bootstrap.css" /&gt;</a:t>
            </a:r>
          </a:p>
          <a:p>
            <a:pPr algn="l"/>
            <a:r>
              <a:rPr lang="en-GB" sz="3800" dirty="0"/>
              <a:t>&lt;/head&gt;</a:t>
            </a:r>
          </a:p>
          <a:p>
            <a:pPr algn="l"/>
            <a:r>
              <a:rPr lang="en-GB" sz="3800" dirty="0"/>
              <a:t>&lt;h1&gt;Angular JS&lt;/h1&gt;</a:t>
            </a:r>
          </a:p>
          <a:p>
            <a:pPr algn="l"/>
            <a:r>
              <a:rPr lang="en-GB" sz="3800" dirty="0"/>
              <a:t>    &lt;p&gt;{{“Hello " + " World"}}&lt;/p&gt;</a:t>
            </a:r>
          </a:p>
          <a:p>
            <a:pPr algn="l"/>
            <a:r>
              <a:rPr lang="en-GB" sz="3800" dirty="0"/>
              <a:t>&lt;script </a:t>
            </a:r>
            <a:r>
              <a:rPr lang="en-GB" sz="3800" dirty="0" err="1"/>
              <a:t>src</a:t>
            </a:r>
            <a:r>
              <a:rPr lang="en-GB" sz="3800" dirty="0"/>
              <a:t>="assets/</a:t>
            </a:r>
            <a:r>
              <a:rPr lang="en-GB" sz="3800" dirty="0" err="1"/>
              <a:t>js</a:t>
            </a:r>
            <a:r>
              <a:rPr lang="en-GB" sz="3800" dirty="0"/>
              <a:t>/angular.js"&gt;&lt;/script&gt;</a:t>
            </a:r>
          </a:p>
          <a:p>
            <a:pPr algn="l"/>
            <a:r>
              <a:rPr lang="en-GB" sz="3800" dirty="0"/>
              <a:t>&lt;script </a:t>
            </a:r>
            <a:r>
              <a:rPr lang="en-GB" sz="3800" dirty="0" err="1"/>
              <a:t>src</a:t>
            </a:r>
            <a:r>
              <a:rPr lang="en-GB" sz="3800" dirty="0"/>
              <a:t>=“myscript.js”&gt;&lt;/script&gt;</a:t>
            </a:r>
          </a:p>
          <a:p>
            <a:pPr algn="l"/>
            <a:r>
              <a:rPr lang="en-GB" sz="3800" dirty="0"/>
              <a:t>&lt;/body&gt;</a:t>
            </a:r>
          </a:p>
          <a:p>
            <a:pPr algn="l"/>
            <a:r>
              <a:rPr lang="en-GB" sz="3800" dirty="0"/>
              <a:t>&lt;/html&gt;</a:t>
            </a:r>
          </a:p>
          <a:p>
            <a:pPr algn="l"/>
            <a:endParaRPr lang="en-GB" sz="3800" dirty="0"/>
          </a:p>
          <a:p>
            <a:pPr algn="l"/>
            <a:r>
              <a:rPr lang="en-GB" sz="3800" dirty="0"/>
              <a:t>var app = </a:t>
            </a:r>
            <a:r>
              <a:rPr lang="en-GB" sz="3800" dirty="0" err="1"/>
              <a:t>angular.module</a:t>
            </a:r>
            <a:r>
              <a:rPr lang="en-GB" sz="3800" dirty="0"/>
              <a:t>('HelloWorld',[]);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15789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1"/>
            <a:ext cx="11943644" cy="1117599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Numbers And Strings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1343377"/>
            <a:ext cx="11853333" cy="5373511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3800" dirty="0"/>
              <a:t>Angular can use the {{ }} syntax to represent variables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GB" sz="3400" dirty="0"/>
              <a:t>{{1}}      				represents number 1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GB" sz="3400" dirty="0"/>
              <a:t>{{1+2}}       			3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GB" sz="3400" dirty="0"/>
              <a:t>{{“hello”}}     			string with text ‘hello’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GB" sz="3400" dirty="0"/>
              <a:t>{{hello” + “ world”}}    	string with text ‘hello world’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GB" sz="3400" dirty="0"/>
              <a:t>{{"1 + 2 = "}}{{1 + 2}}         combined STRING and NUMBER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GB" sz="3400" dirty="0"/>
              <a:t>&lt;p&gt;1 + 2 = {{1+2}}&lt;/p&gt;     raw HTML with NUMBER</a:t>
            </a:r>
          </a:p>
          <a:p>
            <a:pPr algn="l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98128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1"/>
            <a:ext cx="11943644" cy="1117599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Expressions – Differences with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1343377"/>
            <a:ext cx="11853333" cy="537351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hlinkClick r:id="rId3"/>
              </a:rPr>
              <a:t>https://docs.angularjs.org/guide/expression</a:t>
            </a:r>
            <a:endParaRPr lang="en-GB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Angular variables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Evaluate against a SCOPE OBJECT, not </a:t>
            </a:r>
            <a:r>
              <a:rPr lang="en-GB" sz="2800" dirty="0" err="1"/>
              <a:t>Javascript’s</a:t>
            </a:r>
            <a:r>
              <a:rPr lang="en-GB" sz="2800" dirty="0"/>
              <a:t> GLOBAL WINDOW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Errors return NULL and UNDEFINED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Cannot use IF, FOR, DO, WHILE, TRY..CATCH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Cannot DECLARE A FUNCTION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No REGEXP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No ‘new’ object declarations like var d = new Date()</a:t>
            </a:r>
          </a:p>
        </p:txBody>
      </p:sp>
    </p:spTree>
    <p:extLst>
      <p:ext uri="{BB962C8B-B14F-4D97-AF65-F5344CB8AC3E}">
        <p14:creationId xmlns:p14="http://schemas.microsoft.com/office/powerpoint/2010/main" val="27284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1"/>
            <a:ext cx="11943644" cy="1117599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Closure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1343377"/>
            <a:ext cx="11853333" cy="537351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We are going to wrap our app.js code inside a JAVASCRIPT CLOSURE</a:t>
            </a:r>
          </a:p>
          <a:p>
            <a:pPr algn="l"/>
            <a:endParaRPr lang="en-GB" sz="3200" dirty="0"/>
          </a:p>
          <a:p>
            <a:pPr algn="l"/>
            <a:r>
              <a:rPr lang="en-GB" sz="3200" dirty="0"/>
              <a:t>(function(){</a:t>
            </a:r>
          </a:p>
          <a:p>
            <a:pPr algn="l"/>
            <a:r>
              <a:rPr lang="en-GB" sz="3200" dirty="0"/>
              <a:t>  // app code goes here</a:t>
            </a:r>
          </a:p>
          <a:p>
            <a:pPr algn="l"/>
            <a:r>
              <a:rPr lang="en-GB" sz="3200" dirty="0"/>
              <a:t>})();</a:t>
            </a:r>
          </a:p>
          <a:p>
            <a:pPr algn="l"/>
            <a:endParaRPr lang="en-GB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271816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15358</TotalTime>
  <Words>1871</Words>
  <Application>Microsoft Office PowerPoint</Application>
  <PresentationFormat>Widescreen</PresentationFormat>
  <Paragraphs>453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Office Theme</vt:lpstr>
      <vt:lpstr>Mean</vt:lpstr>
      <vt:lpstr>Mean – Free Video Courses</vt:lpstr>
      <vt:lpstr>Angular</vt:lpstr>
      <vt:lpstr>Chapter 1</vt:lpstr>
      <vt:lpstr>Angular – Hello World</vt:lpstr>
      <vt:lpstr>Angular – Hello World</vt:lpstr>
      <vt:lpstr>Angular – Numbers And Strings</vt:lpstr>
      <vt:lpstr>Angular – Expressions – Differences with Javascript</vt:lpstr>
      <vt:lpstr>Angular – Closure</vt:lpstr>
      <vt:lpstr>Angular – Controller</vt:lpstr>
      <vt:lpstr>Angular – JSON objects</vt:lpstr>
      <vt:lpstr>Angular – app and controller</vt:lpstr>
      <vt:lpstr>Angular – controller objects and their scope</vt:lpstr>
      <vt:lpstr>Angular – ng-show</vt:lpstr>
      <vt:lpstr>Angular – ng-hide</vt:lpstr>
      <vt:lpstr>Angular – Directive</vt:lpstr>
      <vt:lpstr>Angular – reading from an array</vt:lpstr>
      <vt:lpstr>Angular – ng-repeat </vt:lpstr>
      <vt:lpstr>Angular – ng-repeat </vt:lpstr>
      <vt:lpstr>Angular – new words</vt:lpstr>
      <vt:lpstr>Chapter 2</vt:lpstr>
      <vt:lpstr>Angular – new words</vt:lpstr>
      <vt:lpstr>Angular – new words</vt:lpstr>
      <vt:lpstr>Angular – add a little bit of bootstrap</vt:lpstr>
      <vt:lpstr>Angular – filters</vt:lpstr>
      <vt:lpstr>Angular – limitTo</vt:lpstr>
      <vt:lpstr>Angular – orderBy:’x’ or ‘-x’</vt:lpstr>
      <vt:lpstr>Angular – displaying images</vt:lpstr>
      <vt:lpstr>Angular – displaying images</vt:lpstr>
      <vt:lpstr>Angular – adding multiple tabs per item</vt:lpstr>
      <vt:lpstr>Angular – adding an index per tab with ng-click</vt:lpstr>
      <vt:lpstr>Angular – adding tab content</vt:lpstr>
      <vt:lpstr>Angular – adding tab content from the database</vt:lpstr>
      <vt:lpstr>Angular – setting initial values with ng-init</vt:lpstr>
      <vt:lpstr>Angular – setting setting initial values with ng-init</vt:lpstr>
      <vt:lpstr>Angular – setting bootstrap classes </vt:lpstr>
      <vt:lpstr>Angular – creating a sub controller</vt:lpstr>
      <vt:lpstr>Angular – controller syntax</vt:lpstr>
      <vt:lpstr>Angular – moving code into the controller</vt:lpstr>
      <vt:lpstr>Angular – moving code into the controller</vt:lpstr>
      <vt:lpstr>Angular – moving code into the controller</vt:lpstr>
      <vt:lpstr>Chapter 3</vt:lpstr>
      <vt:lpstr>Angular – Forms</vt:lpstr>
      <vt:lpstr>Angular – Forms</vt:lpstr>
      <vt:lpstr>Node</vt:lpstr>
      <vt:lpstr>Node – other technologies </vt:lpstr>
      <vt:lpstr>Node – process.stdout</vt:lpstr>
      <vt:lpstr>Express – Hapi.js</vt:lpstr>
      <vt:lpstr>Node – API - json-server</vt:lpstr>
      <vt:lpstr>Node - Labs</vt:lpstr>
      <vt:lpstr>Extra not really needed for Node course</vt:lpstr>
      <vt:lpstr>Mongo</vt:lpstr>
      <vt:lpstr>Mongo - Labs</vt:lpstr>
      <vt:lpstr>Web APIs</vt:lpstr>
      <vt:lpstr>Web APIs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Philip Anderson</dc:creator>
  <cp:lastModifiedBy>Philip Anderson</cp:lastModifiedBy>
  <cp:revision>170</cp:revision>
  <dcterms:created xsi:type="dcterms:W3CDTF">2016-12-01T10:21:55Z</dcterms:created>
  <dcterms:modified xsi:type="dcterms:W3CDTF">2017-08-27T14:43:50Z</dcterms:modified>
</cp:coreProperties>
</file>