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1" autoAdjust="0"/>
    <p:restoredTop sz="99472" autoAdjust="0"/>
  </p:normalViewPr>
  <p:slideViewPr>
    <p:cSldViewPr snapToObjects="1">
      <p:cViewPr varScale="1">
        <p:scale>
          <a:sx n="111" d="100"/>
          <a:sy n="111" d="100"/>
        </p:scale>
        <p:origin x="1338"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siness Model Canvas">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309424" y="1066799"/>
            <a:ext cx="1754326" cy="3428763"/>
          </a:xfrm>
          <a:prstGeom prst="rect">
            <a:avLst/>
          </a:prstGeom>
          <a:solidFill>
            <a:srgbClr val="FFFFFF"/>
          </a:solidFill>
        </p:spPr>
        <p:txBody>
          <a:bodyPr vert="horz"/>
          <a:lstStyle>
            <a:lvl1pPr marL="0" indent="0">
              <a:lnSpc>
                <a:spcPct val="100000"/>
              </a:lnSpc>
              <a:buNone/>
              <a:defRPr sz="800" b="0" i="0" baseline="0"/>
            </a:lvl1pPr>
          </a:lstStyle>
          <a:p>
            <a:pPr lvl="0"/>
            <a:r>
              <a:rPr lang="de-DE" noProof="0" dirty="0"/>
              <a:t>Wer sind unsere Schlüsselpartner? Wer sind unsere wichtigsten Lieferanten Welche Schlüsselressourcen erwerben wir von Partnern? Welche Hauptaktivitäten führen Partner durch?</a:t>
            </a:r>
            <a:br>
              <a:rPr lang="de-DE" noProof="0" dirty="0"/>
            </a:br>
            <a:br>
              <a:rPr lang="de-DE" noProof="0" dirty="0"/>
            </a:br>
            <a:r>
              <a:rPr lang="de-DE" noProof="0" dirty="0"/>
              <a:t>MOTIVATIONEN FÜR PARTNERSCHAFTEN</a:t>
            </a:r>
            <a:br>
              <a:rPr lang="de-DE" noProof="0" dirty="0"/>
            </a:br>
            <a:r>
              <a:rPr lang="de-DE" noProof="0" dirty="0"/>
              <a:t>Optimierung und Wirtschaftlichkeit, Verringerung von Risiko und Unsicherheit, Beschaffung bestimmter Ressourcen und Aktivitäten</a:t>
            </a:r>
          </a:p>
        </p:txBody>
      </p:sp>
      <p:sp>
        <p:nvSpPr>
          <p:cNvPr id="10" name="Text Placeholder 8"/>
          <p:cNvSpPr>
            <a:spLocks noGrp="1"/>
          </p:cNvSpPr>
          <p:nvPr>
            <p:ph type="body" sz="quarter" idx="11" hasCustomPrompt="1"/>
          </p:nvPr>
        </p:nvSpPr>
        <p:spPr>
          <a:xfrm>
            <a:off x="2185335" y="1066800"/>
            <a:ext cx="1754326" cy="1530000"/>
          </a:xfrm>
          <a:prstGeom prst="rect">
            <a:avLst/>
          </a:prstGeom>
          <a:solidFill>
            <a:srgbClr val="FFFFFF"/>
          </a:solidFill>
        </p:spPr>
        <p:txBody>
          <a:bodyPr vert="horz"/>
          <a:lstStyle>
            <a:lvl1pPr marL="0" indent="0">
              <a:lnSpc>
                <a:spcPct val="80000"/>
              </a:lnSpc>
              <a:buNone/>
              <a:defRPr sz="800" baseline="0"/>
            </a:lvl1pPr>
          </a:lstStyle>
          <a:p>
            <a:pPr lvl="0"/>
            <a:r>
              <a:rPr lang="de-DE" noProof="0" dirty="0"/>
              <a:t>Welche Schlüsselaktivitäten erfordern unsere Wertvorschläge Unsere Vertriebskanäle?  Kundenbeziehungen? Einnahmenströme?</a:t>
            </a:r>
            <a:br>
              <a:rPr lang="de-DE" noProof="0" dirty="0"/>
            </a:br>
            <a:br>
              <a:rPr lang="de-DE" noProof="0" dirty="0"/>
            </a:br>
            <a:r>
              <a:rPr lang="de-DE" noProof="0" dirty="0"/>
              <a:t>KATEGORIEN</a:t>
            </a:r>
            <a:br>
              <a:rPr lang="de-DE" noProof="0" dirty="0"/>
            </a:br>
            <a:r>
              <a:rPr lang="de-DE" noProof="0" dirty="0"/>
              <a:t>Produktion, Problemlösung, Plattform / Netzwerk</a:t>
            </a:r>
          </a:p>
        </p:txBody>
      </p:sp>
      <p:sp>
        <p:nvSpPr>
          <p:cNvPr id="11" name="Text Placeholder 8"/>
          <p:cNvSpPr>
            <a:spLocks noGrp="1"/>
          </p:cNvSpPr>
          <p:nvPr>
            <p:ph type="body" sz="quarter" idx="12" hasCustomPrompt="1"/>
          </p:nvPr>
        </p:nvSpPr>
        <p:spPr>
          <a:xfrm>
            <a:off x="4067689" y="1066800"/>
            <a:ext cx="1754326" cy="3428762"/>
          </a:xfrm>
          <a:prstGeom prst="rect">
            <a:avLst/>
          </a:prstGeom>
          <a:solidFill>
            <a:srgbClr val="FFFFFF"/>
          </a:solidFill>
        </p:spPr>
        <p:txBody>
          <a:bodyPr vert="horz"/>
          <a:lstStyle>
            <a:lvl1pPr marL="0" indent="0">
              <a:lnSpc>
                <a:spcPct val="80000"/>
              </a:lnSpc>
              <a:buNone/>
              <a:defRPr sz="800" baseline="0"/>
            </a:lvl1pPr>
          </a:lstStyle>
          <a:p>
            <a:pPr lvl="0"/>
            <a:r>
              <a:rPr lang="de-DE" noProof="0" dirty="0"/>
              <a:t>Welchen Wert liefern wir an den Kunden?</a:t>
            </a:r>
            <a:br>
              <a:rPr lang="de-DE" noProof="0" dirty="0"/>
            </a:br>
            <a:r>
              <a:rPr lang="de-DE" noProof="0" dirty="0"/>
              <a:t>Welches der Probleme unserer Kunden helfen wir zu lösen?</a:t>
            </a:r>
            <a:br>
              <a:rPr lang="de-DE" noProof="0" dirty="0"/>
            </a:br>
            <a:r>
              <a:rPr lang="de-DE" noProof="0" dirty="0"/>
              <a:t>Welche Produkt- und Servicebündel bieten wir für jedes Kundensegment an?</a:t>
            </a:r>
            <a:br>
              <a:rPr lang="de-DE" noProof="0" dirty="0"/>
            </a:br>
            <a:r>
              <a:rPr lang="de-DE" noProof="0" dirty="0"/>
              <a:t>Welche Kundenbedürfnisse befriedigen wir?</a:t>
            </a:r>
            <a:br>
              <a:rPr lang="de-DE" noProof="0" dirty="0"/>
            </a:br>
            <a:br>
              <a:rPr lang="de-DE" noProof="0" dirty="0"/>
            </a:br>
            <a:r>
              <a:rPr lang="de-DE" noProof="0" dirty="0"/>
              <a:t>EIGENSCHAFTEN</a:t>
            </a:r>
            <a:br>
              <a:rPr lang="de-DE" noProof="0" dirty="0"/>
            </a:br>
            <a:r>
              <a:rPr lang="de-DE" noProof="0" dirty="0"/>
              <a:t>Neuheit</a:t>
            </a:r>
            <a:br>
              <a:rPr lang="de-DE" noProof="0" dirty="0"/>
            </a:br>
            <a:r>
              <a:rPr lang="de-DE" noProof="0" dirty="0"/>
              <a:t>Performance</a:t>
            </a:r>
            <a:br>
              <a:rPr lang="de-DE" noProof="0" dirty="0"/>
            </a:br>
            <a:r>
              <a:rPr lang="de-DE" noProof="0" dirty="0"/>
              <a:t>Anpassung</a:t>
            </a:r>
            <a:br>
              <a:rPr lang="de-DE" noProof="0" dirty="0"/>
            </a:br>
            <a:r>
              <a:rPr lang="de-DE" noProof="0" dirty="0"/>
              <a:t>"Die Arbeit fertigstellen“</a:t>
            </a:r>
            <a:br>
              <a:rPr lang="de-DE" noProof="0" dirty="0"/>
            </a:br>
            <a:r>
              <a:rPr lang="de-DE" noProof="0" dirty="0"/>
              <a:t>Design</a:t>
            </a:r>
            <a:br>
              <a:rPr lang="de-DE" noProof="0" dirty="0"/>
            </a:br>
            <a:r>
              <a:rPr lang="de-DE" noProof="0" dirty="0"/>
              <a:t>Marke / Status</a:t>
            </a:r>
            <a:br>
              <a:rPr lang="de-DE" noProof="0" dirty="0"/>
            </a:br>
            <a:r>
              <a:rPr lang="de-DE" noProof="0" dirty="0"/>
              <a:t>Preis</a:t>
            </a:r>
            <a:br>
              <a:rPr lang="de-DE" noProof="0" dirty="0"/>
            </a:br>
            <a:r>
              <a:rPr lang="de-DE" noProof="0" dirty="0"/>
              <a:t>Kostenreduzierung</a:t>
            </a:r>
            <a:br>
              <a:rPr lang="de-DE" noProof="0" dirty="0"/>
            </a:br>
            <a:r>
              <a:rPr lang="de-DE" noProof="0" dirty="0"/>
              <a:t>Risikominderung</a:t>
            </a:r>
            <a:br>
              <a:rPr lang="de-DE" noProof="0" dirty="0"/>
            </a:br>
            <a:r>
              <a:rPr lang="de-DE" noProof="0" dirty="0"/>
              <a:t>Zugänglichkeit</a:t>
            </a:r>
            <a:br>
              <a:rPr lang="de-DE" noProof="0" dirty="0"/>
            </a:br>
            <a:r>
              <a:rPr lang="de-DE" noProof="0" dirty="0"/>
              <a:t>Komfort / Benutzerfreundlichkeit</a:t>
            </a:r>
          </a:p>
        </p:txBody>
      </p:sp>
      <p:sp>
        <p:nvSpPr>
          <p:cNvPr id="12" name="Text Placeholder 8"/>
          <p:cNvSpPr>
            <a:spLocks noGrp="1"/>
          </p:cNvSpPr>
          <p:nvPr>
            <p:ph type="body" sz="quarter" idx="13" hasCustomPrompt="1"/>
          </p:nvPr>
        </p:nvSpPr>
        <p:spPr>
          <a:xfrm>
            <a:off x="5948526" y="1056067"/>
            <a:ext cx="1754326" cy="1530000"/>
          </a:xfrm>
          <a:prstGeom prst="rect">
            <a:avLst/>
          </a:prstGeom>
          <a:solidFill>
            <a:srgbClr val="FFFFFF"/>
          </a:solidFill>
        </p:spPr>
        <p:txBody>
          <a:bodyPr vert="horz"/>
          <a:lstStyle>
            <a:lvl1pPr marL="0" indent="0">
              <a:lnSpc>
                <a:spcPct val="80000"/>
              </a:lnSpc>
              <a:buNone/>
              <a:defRPr sz="800" baseline="0"/>
            </a:lvl1pPr>
          </a:lstStyle>
          <a:p>
            <a:pPr lvl="0"/>
            <a:r>
              <a:rPr lang="de-DE" noProof="0" dirty="0"/>
              <a:t>Welche Art von Beziehung erwartet jeder unserer Kundensegmente, dass wir mit ihnen aufbauen und pflegen Welche haben wir etabliert? Wie sind sie in das übrige Geschäftsmodell integriert? Wie teuer sind sie?</a:t>
            </a:r>
            <a:br>
              <a:rPr lang="de-DE" noProof="0" dirty="0"/>
            </a:br>
            <a:br>
              <a:rPr lang="de-DE" noProof="0" dirty="0"/>
            </a:br>
            <a:r>
              <a:rPr lang="de-DE" noProof="0" dirty="0"/>
              <a:t>BEISPIELE</a:t>
            </a:r>
            <a:br>
              <a:rPr lang="de-DE" noProof="0" dirty="0"/>
            </a:br>
            <a:r>
              <a:rPr lang="de-DE" noProof="0" dirty="0"/>
              <a:t>Persönliche Hilfe, Engagierte persönliche Unterstützung, Selbstbedienung, Automatisierte Dienste, Gemeinschaften, ...</a:t>
            </a:r>
          </a:p>
        </p:txBody>
      </p:sp>
      <p:sp>
        <p:nvSpPr>
          <p:cNvPr id="13" name="Text Placeholder 8"/>
          <p:cNvSpPr>
            <a:spLocks noGrp="1"/>
          </p:cNvSpPr>
          <p:nvPr>
            <p:ph type="body" sz="quarter" idx="14" hasCustomPrompt="1"/>
          </p:nvPr>
        </p:nvSpPr>
        <p:spPr>
          <a:xfrm>
            <a:off x="7835806" y="1056066"/>
            <a:ext cx="1754326" cy="3439495"/>
          </a:xfrm>
          <a:prstGeom prst="rect">
            <a:avLst/>
          </a:prstGeom>
          <a:solidFill>
            <a:srgbClr val="FFFFFF"/>
          </a:solidFill>
        </p:spPr>
        <p:txBody>
          <a:bodyPr vert="horz"/>
          <a:lstStyle>
            <a:lvl1pPr marL="0" indent="0">
              <a:lnSpc>
                <a:spcPct val="80000"/>
              </a:lnSpc>
              <a:buNone/>
              <a:defRPr sz="800" baseline="0"/>
            </a:lvl1pPr>
          </a:lstStyle>
          <a:p>
            <a:pPr lvl="0"/>
            <a:r>
              <a:rPr lang="de-DE" noProof="0" dirty="0"/>
              <a:t>Für wen schaffen wir Wert? </a:t>
            </a:r>
            <a:br>
              <a:rPr lang="de-DE" noProof="0" dirty="0"/>
            </a:br>
            <a:r>
              <a:rPr lang="de-DE" noProof="0" dirty="0"/>
              <a:t>Wer sind unsere wichtigsten Kunden?</a:t>
            </a:r>
            <a:br>
              <a:rPr lang="de-DE" noProof="0" dirty="0"/>
            </a:br>
            <a:br>
              <a:rPr lang="de-DE" noProof="0" dirty="0"/>
            </a:br>
            <a:r>
              <a:rPr lang="de-DE" noProof="0" dirty="0"/>
              <a:t>Massenmarkt</a:t>
            </a:r>
            <a:br>
              <a:rPr lang="de-DE" noProof="0" dirty="0"/>
            </a:br>
            <a:r>
              <a:rPr lang="de-DE" noProof="0" dirty="0"/>
              <a:t>Nischenmarkt</a:t>
            </a:r>
            <a:br>
              <a:rPr lang="de-DE" noProof="0" dirty="0"/>
            </a:br>
            <a:r>
              <a:rPr lang="de-DE" noProof="0" dirty="0"/>
              <a:t>Segmentiert</a:t>
            </a:r>
            <a:br>
              <a:rPr lang="de-DE" noProof="0" dirty="0"/>
            </a:br>
            <a:r>
              <a:rPr lang="de-DE" noProof="0" dirty="0"/>
              <a:t>Diversifiziert</a:t>
            </a:r>
            <a:br>
              <a:rPr lang="de-DE" noProof="0" dirty="0"/>
            </a:br>
            <a:r>
              <a:rPr lang="de-DE" noProof="0" dirty="0"/>
              <a:t>Mehrseitige Plattform</a:t>
            </a:r>
          </a:p>
        </p:txBody>
      </p:sp>
      <p:sp>
        <p:nvSpPr>
          <p:cNvPr id="15" name="Text Placeholder 8"/>
          <p:cNvSpPr>
            <a:spLocks noGrp="1"/>
          </p:cNvSpPr>
          <p:nvPr>
            <p:ph type="body" sz="quarter" idx="16" hasCustomPrompt="1"/>
          </p:nvPr>
        </p:nvSpPr>
        <p:spPr>
          <a:xfrm>
            <a:off x="2196704" y="2965800"/>
            <a:ext cx="1754326" cy="1530000"/>
          </a:xfrm>
          <a:prstGeom prst="rect">
            <a:avLst/>
          </a:prstGeom>
          <a:solidFill>
            <a:srgbClr val="FFFFFF"/>
          </a:solidFill>
        </p:spPr>
        <p:txBody>
          <a:bodyPr vert="horz"/>
          <a:lstStyle>
            <a:lvl1pPr marL="0" indent="0">
              <a:lnSpc>
                <a:spcPct val="80000"/>
              </a:lnSpc>
              <a:buNone/>
              <a:defRPr sz="800" baseline="0"/>
            </a:lvl1pPr>
          </a:lstStyle>
          <a:p>
            <a:pPr lvl="0"/>
            <a:r>
              <a:rPr lang="de-DE" noProof="0" dirty="0"/>
              <a:t>Welche Schlüsselressourcen benötigen unsere Wertversprechen? </a:t>
            </a:r>
            <a:br>
              <a:rPr lang="de-DE" noProof="0" dirty="0"/>
            </a:br>
            <a:r>
              <a:rPr lang="de-DE" noProof="0" dirty="0"/>
              <a:t>Unsere Vertriebskanäle? Kundenbeziehungen? Einnahmenströme?</a:t>
            </a:r>
            <a:br>
              <a:rPr lang="de-DE" noProof="0" dirty="0"/>
            </a:br>
            <a:br>
              <a:rPr lang="de-DE" noProof="0" dirty="0"/>
            </a:br>
            <a:r>
              <a:rPr lang="de-DE" noProof="0" dirty="0"/>
              <a:t>ARTEN VON RESSOURCEN</a:t>
            </a:r>
            <a:br>
              <a:rPr lang="de-DE" noProof="0" dirty="0"/>
            </a:br>
            <a:r>
              <a:rPr lang="de-DE" noProof="0" dirty="0"/>
              <a:t>Physisch, Intellektuell (Markenpatente, Urheberrechte, Daten), Mensch, Finanziell</a:t>
            </a:r>
          </a:p>
        </p:txBody>
      </p:sp>
      <p:sp>
        <p:nvSpPr>
          <p:cNvPr id="17" name="Text Placeholder 8"/>
          <p:cNvSpPr>
            <a:spLocks noGrp="1"/>
          </p:cNvSpPr>
          <p:nvPr>
            <p:ph type="body" sz="quarter" idx="18" hasCustomPrompt="1"/>
          </p:nvPr>
        </p:nvSpPr>
        <p:spPr>
          <a:xfrm>
            <a:off x="5952078" y="2965800"/>
            <a:ext cx="1754326" cy="1530000"/>
          </a:xfrm>
          <a:prstGeom prst="rect">
            <a:avLst/>
          </a:prstGeom>
          <a:solidFill>
            <a:srgbClr val="FFFFFF"/>
          </a:solidFill>
        </p:spPr>
        <p:txBody>
          <a:bodyPr vert="horz"/>
          <a:lstStyle>
            <a:lvl1pPr marL="0" indent="0">
              <a:lnSpc>
                <a:spcPct val="80000"/>
              </a:lnSpc>
              <a:buNone/>
              <a:defRPr sz="800" baseline="0"/>
            </a:lvl1pPr>
          </a:lstStyle>
          <a:p>
            <a:pPr lvl="0"/>
            <a:r>
              <a:rPr lang="de-DE" noProof="0" dirty="0"/>
              <a:t>Durch welche Kanäle möchten unsere Kundensegmente erreicht werden? Wie erreichen wir sie jetzt? Wie sind unsere Kanäle integriert? Welche funktionieren am besten? Welche sind am kostengünstigsten? Wie integrieren wir sie in Kunden-routinen?</a:t>
            </a:r>
            <a:br>
              <a:rPr lang="de-DE" noProof="0" dirty="0"/>
            </a:br>
            <a:br>
              <a:rPr lang="de-DE" noProof="0" dirty="0"/>
            </a:br>
            <a:r>
              <a:rPr lang="de-DE" noProof="0" dirty="0"/>
              <a:t>KANALPHASEN</a:t>
            </a:r>
            <a:br>
              <a:rPr lang="de-DE" noProof="0" dirty="0"/>
            </a:br>
            <a:r>
              <a:rPr lang="de-DE" noProof="0" dirty="0"/>
              <a:t>Bewusstsein, Bewertung, Kauf, Lieferung, After Sales</a:t>
            </a:r>
          </a:p>
        </p:txBody>
      </p:sp>
      <p:sp>
        <p:nvSpPr>
          <p:cNvPr id="19" name="Text Placeholder 8"/>
          <p:cNvSpPr>
            <a:spLocks noGrp="1"/>
          </p:cNvSpPr>
          <p:nvPr>
            <p:ph type="body" sz="quarter" idx="20" hasCustomPrompt="1"/>
          </p:nvPr>
        </p:nvSpPr>
        <p:spPr>
          <a:xfrm>
            <a:off x="309424" y="4876800"/>
            <a:ext cx="4561026" cy="1447800"/>
          </a:xfrm>
          <a:prstGeom prst="rect">
            <a:avLst/>
          </a:prstGeom>
          <a:solidFill>
            <a:srgbClr val="FFFFFF"/>
          </a:solidFill>
        </p:spPr>
        <p:txBody>
          <a:bodyPr vert="horz"/>
          <a:lstStyle>
            <a:lvl1pPr marL="0" indent="0">
              <a:lnSpc>
                <a:spcPct val="80000"/>
              </a:lnSpc>
              <a:buNone/>
              <a:defRPr sz="800" baseline="0"/>
            </a:lvl1pPr>
          </a:lstStyle>
          <a:p>
            <a:pPr lvl="0"/>
            <a:r>
              <a:rPr lang="de-DE" noProof="0" dirty="0"/>
              <a:t>Was sind die wichtigsten Kosten unseres Geschäftsmodells?</a:t>
            </a:r>
            <a:br>
              <a:rPr lang="de-DE" noProof="0" dirty="0"/>
            </a:br>
            <a:r>
              <a:rPr lang="de-DE" noProof="0" dirty="0"/>
              <a:t>Welche Schlüsselressourcen sind am teuersten?</a:t>
            </a:r>
            <a:br>
              <a:rPr lang="de-DE" noProof="0" dirty="0"/>
            </a:br>
            <a:r>
              <a:rPr lang="de-DE" noProof="0" dirty="0"/>
              <a:t>Welche Hauptaktivitäten sind am teuersten?</a:t>
            </a:r>
            <a:br>
              <a:rPr lang="de-DE" noProof="0" dirty="0"/>
            </a:br>
            <a:br>
              <a:rPr lang="de-DE" noProof="0" dirty="0"/>
            </a:br>
            <a:r>
              <a:rPr lang="de-DE" noProof="0" dirty="0"/>
              <a:t>IST IHR GESCHÄFT MEHR</a:t>
            </a:r>
            <a:br>
              <a:rPr lang="de-DE" noProof="0" dirty="0"/>
            </a:br>
            <a:r>
              <a:rPr lang="de-DE" noProof="0" dirty="0"/>
              <a:t>Kostenorientiert (schlankste Kostenstruktur, niedriger Preiswert, maximale Automatisierung, umfangreiches Outsourcing), Value </a:t>
            </a:r>
            <a:r>
              <a:rPr lang="de-DE" noProof="0" dirty="0" err="1"/>
              <a:t>Driven</a:t>
            </a:r>
            <a:r>
              <a:rPr lang="de-DE" noProof="0" dirty="0"/>
              <a:t> (Wertschöpfung, Premium Value Proposition)</a:t>
            </a:r>
            <a:br>
              <a:rPr lang="de-DE" noProof="0" dirty="0"/>
            </a:br>
            <a:br>
              <a:rPr lang="de-DE" noProof="0" dirty="0"/>
            </a:br>
            <a:r>
              <a:rPr lang="de-DE" noProof="0" dirty="0"/>
              <a:t>BEISPIELEIGENSCHAFTEN</a:t>
            </a:r>
            <a:br>
              <a:rPr lang="de-DE" noProof="0" dirty="0"/>
            </a:br>
            <a:r>
              <a:rPr lang="de-DE" noProof="0" dirty="0"/>
              <a:t>Fixkosten (Gehälter, Mieten, Dienstprogramme), Variable Kosten, Größenvorteile, Einsparungen von Umfang</a:t>
            </a:r>
          </a:p>
        </p:txBody>
      </p:sp>
      <p:sp>
        <p:nvSpPr>
          <p:cNvPr id="20" name="Text Placeholder 8"/>
          <p:cNvSpPr>
            <a:spLocks noGrp="1"/>
          </p:cNvSpPr>
          <p:nvPr>
            <p:ph type="body" sz="quarter" idx="21" hasCustomPrompt="1"/>
          </p:nvPr>
        </p:nvSpPr>
        <p:spPr>
          <a:xfrm>
            <a:off x="5056350" y="4876800"/>
            <a:ext cx="4533783" cy="1447800"/>
          </a:xfrm>
          <a:prstGeom prst="rect">
            <a:avLst/>
          </a:prstGeom>
          <a:solidFill>
            <a:srgbClr val="FFFFFF"/>
          </a:solidFill>
        </p:spPr>
        <p:txBody>
          <a:bodyPr vert="horz"/>
          <a:lstStyle>
            <a:lvl1pPr marL="0" indent="0">
              <a:lnSpc>
                <a:spcPct val="80000"/>
              </a:lnSpc>
              <a:buNone/>
              <a:defRPr sz="800" baseline="0"/>
            </a:lvl1pPr>
          </a:lstStyle>
          <a:p>
            <a:pPr lvl="0"/>
            <a:r>
              <a:rPr lang="de-DE" noProof="0" dirty="0"/>
              <a:t>Für welchen Wert sind unsere Kunden wirklich bereit zu bezahlen?, Wofür bezahlen sie aktuell? Wie zahlen sie derzeit?, Wie würden sie am liebsten bezahlen? Wie viel trägt jeder Umsatzstrom zum Gesamtumsatz bei?</a:t>
            </a:r>
            <a:br>
              <a:rPr lang="de-DE" noProof="0" dirty="0"/>
            </a:br>
            <a:br>
              <a:rPr lang="de-DE" noProof="0" dirty="0"/>
            </a:br>
            <a:r>
              <a:rPr lang="de-DE" noProof="0" dirty="0"/>
              <a:t>ARTEN: Verkauf von Vermögenswerten, Nutzungsgebühr, Abo-Gebühren, Ausleihe / Vermietung / Leasing, Lizenzierung, Maklergebühren, Werbung</a:t>
            </a:r>
            <a:br>
              <a:rPr lang="de-DE" noProof="0" dirty="0"/>
            </a:br>
            <a:br>
              <a:rPr lang="de-DE" noProof="0" dirty="0"/>
            </a:br>
            <a:r>
              <a:rPr lang="de-DE" noProof="0" dirty="0"/>
              <a:t>FESTE PREISE: Listenpreis, Produktmerkmale abhängig, Kundensegment abhängig, Volumenabhängig</a:t>
            </a:r>
            <a:br>
              <a:rPr lang="de-DE" noProof="0" dirty="0"/>
            </a:br>
            <a:br>
              <a:rPr lang="de-DE" noProof="0" dirty="0"/>
            </a:br>
            <a:r>
              <a:rPr lang="de-DE" noProof="0" dirty="0"/>
              <a:t>DYNAMISCHE PREISE: Verhandlung (Verhandlung), Ertragsmanagement, Echtzeit-Markt</a:t>
            </a:r>
          </a:p>
        </p:txBody>
      </p:sp>
      <p:sp>
        <p:nvSpPr>
          <p:cNvPr id="22" name="Text Placeholder 8"/>
          <p:cNvSpPr>
            <a:spLocks noGrp="1"/>
          </p:cNvSpPr>
          <p:nvPr>
            <p:ph type="body" sz="quarter" idx="22" hasCustomPrompt="1"/>
          </p:nvPr>
        </p:nvSpPr>
        <p:spPr>
          <a:xfrm>
            <a:off x="3962400" y="381000"/>
            <a:ext cx="1403350" cy="228600"/>
          </a:xfrm>
          <a:prstGeom prst="rect">
            <a:avLst/>
          </a:prstGeom>
          <a:solidFill>
            <a:srgbClr val="FFFFFF"/>
          </a:solidFill>
          <a:ln>
            <a:noFill/>
          </a:ln>
        </p:spPr>
        <p:txBody>
          <a:bodyPr vert="horz"/>
          <a:lstStyle>
            <a:lvl1pPr marL="0" indent="0">
              <a:buNone/>
              <a:defRPr sz="900" baseline="0"/>
            </a:lvl1pPr>
          </a:lstStyle>
          <a:p>
            <a:pPr lvl="0"/>
            <a:r>
              <a:rPr lang="de-DE" noProof="0" dirty="0"/>
              <a:t>Startup Name</a:t>
            </a:r>
          </a:p>
        </p:txBody>
      </p:sp>
      <p:sp>
        <p:nvSpPr>
          <p:cNvPr id="23" name="Text Placeholder 8"/>
          <p:cNvSpPr>
            <a:spLocks noGrp="1"/>
          </p:cNvSpPr>
          <p:nvPr>
            <p:ph type="body" sz="quarter" idx="23" hasCustomPrompt="1"/>
          </p:nvPr>
        </p:nvSpPr>
        <p:spPr>
          <a:xfrm>
            <a:off x="5685201" y="381000"/>
            <a:ext cx="1403350" cy="228600"/>
          </a:xfrm>
          <a:prstGeom prst="rect">
            <a:avLst/>
          </a:prstGeom>
          <a:solidFill>
            <a:srgbClr val="FFFFFF"/>
          </a:solidFill>
          <a:ln>
            <a:noFill/>
          </a:ln>
        </p:spPr>
        <p:txBody>
          <a:bodyPr vert="horz"/>
          <a:lstStyle>
            <a:lvl1pPr marL="0" indent="0">
              <a:buNone/>
              <a:defRPr sz="900"/>
            </a:lvl1pPr>
          </a:lstStyle>
          <a:p>
            <a:pPr lvl="0"/>
            <a:r>
              <a:rPr lang="de-DE" noProof="0" dirty="0"/>
              <a:t>Name1, Name2, …</a:t>
            </a:r>
          </a:p>
        </p:txBody>
      </p:sp>
      <p:sp>
        <p:nvSpPr>
          <p:cNvPr id="24" name="Text Placeholder 8"/>
          <p:cNvSpPr>
            <a:spLocks noGrp="1"/>
          </p:cNvSpPr>
          <p:nvPr>
            <p:ph type="body" sz="quarter" idx="24" hasCustomPrompt="1"/>
          </p:nvPr>
        </p:nvSpPr>
        <p:spPr>
          <a:xfrm>
            <a:off x="7759700" y="381000"/>
            <a:ext cx="1155700" cy="228600"/>
          </a:xfrm>
          <a:prstGeom prst="rect">
            <a:avLst/>
          </a:prstGeom>
          <a:solidFill>
            <a:srgbClr val="FFFFFF"/>
          </a:solidFill>
          <a:ln>
            <a:noFill/>
          </a:ln>
        </p:spPr>
        <p:txBody>
          <a:bodyPr vert="horz"/>
          <a:lstStyle>
            <a:lvl1pPr marL="0" indent="0">
              <a:buNone/>
              <a:defRPr sz="900"/>
            </a:lvl1pPr>
          </a:lstStyle>
          <a:p>
            <a:pPr lvl="0"/>
            <a:r>
              <a:rPr lang="de-DE" noProof="0" dirty="0"/>
              <a:t>TT/MM/JJJJ</a:t>
            </a:r>
          </a:p>
        </p:txBody>
      </p:sp>
      <p:sp>
        <p:nvSpPr>
          <p:cNvPr id="25" name="Text Placeholder 8"/>
          <p:cNvSpPr>
            <a:spLocks noGrp="1"/>
          </p:cNvSpPr>
          <p:nvPr>
            <p:ph type="body" sz="quarter" idx="25" hasCustomPrompt="1"/>
          </p:nvPr>
        </p:nvSpPr>
        <p:spPr>
          <a:xfrm>
            <a:off x="9245600" y="381000"/>
            <a:ext cx="412750" cy="228600"/>
          </a:xfrm>
          <a:prstGeom prst="rect">
            <a:avLst/>
          </a:prstGeom>
          <a:solidFill>
            <a:srgbClr val="FFFFFF"/>
          </a:solidFill>
          <a:ln>
            <a:noFill/>
          </a:ln>
        </p:spPr>
        <p:txBody>
          <a:bodyPr vert="horz"/>
          <a:lstStyle>
            <a:lvl1pPr marL="0" indent="0">
              <a:buNone/>
              <a:defRPr sz="900"/>
            </a:lvl1pPr>
          </a:lstStyle>
          <a:p>
            <a:pPr lvl="0"/>
            <a:r>
              <a:rPr lang="de-DE" noProof="0"/>
              <a:t>X.Y</a:t>
            </a:r>
          </a:p>
        </p:txBody>
      </p:sp>
    </p:spTree>
    <p:extLst>
      <p:ext uri="{BB962C8B-B14F-4D97-AF65-F5344CB8AC3E}">
        <p14:creationId xmlns:p14="http://schemas.microsoft.com/office/powerpoint/2010/main" val="375517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4" name="Rectangle 23"/>
          <p:cNvSpPr/>
          <p:nvPr userDrawn="1"/>
        </p:nvSpPr>
        <p:spPr>
          <a:xfrm>
            <a:off x="244318" y="762000"/>
            <a:ext cx="9407284" cy="56388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sp>
        <p:nvSpPr>
          <p:cNvPr id="7" name="TextBox 6"/>
          <p:cNvSpPr txBox="1"/>
          <p:nvPr userDrawn="1"/>
        </p:nvSpPr>
        <p:spPr>
          <a:xfrm>
            <a:off x="247650" y="304800"/>
            <a:ext cx="2571750" cy="338554"/>
          </a:xfrm>
          <a:prstGeom prst="rect">
            <a:avLst/>
          </a:prstGeom>
          <a:noFill/>
        </p:spPr>
        <p:txBody>
          <a:bodyPr wrap="square" rtlCol="0">
            <a:spAutoFit/>
          </a:bodyPr>
          <a:lstStyle/>
          <a:p>
            <a:r>
              <a:rPr lang="en-GB" sz="1600" b="1" dirty="0">
                <a:latin typeface="Arial"/>
                <a:cs typeface="Arial"/>
              </a:rPr>
              <a:t>Business Model Canvas</a:t>
            </a:r>
          </a:p>
        </p:txBody>
      </p:sp>
      <p:sp>
        <p:nvSpPr>
          <p:cNvPr id="8" name="TextBox 7"/>
          <p:cNvSpPr txBox="1"/>
          <p:nvPr userDrawn="1"/>
        </p:nvSpPr>
        <p:spPr>
          <a:xfrm>
            <a:off x="3861505" y="184570"/>
            <a:ext cx="1403350" cy="200055"/>
          </a:xfrm>
          <a:prstGeom prst="rect">
            <a:avLst/>
          </a:prstGeom>
          <a:noFill/>
        </p:spPr>
        <p:txBody>
          <a:bodyPr wrap="square" rtlCol="0">
            <a:spAutoFit/>
          </a:bodyPr>
          <a:lstStyle/>
          <a:p>
            <a:r>
              <a:rPr lang="de-DE" sz="700" b="0" i="1" noProof="0">
                <a:solidFill>
                  <a:srgbClr val="808080"/>
                </a:solidFill>
                <a:latin typeface="Arial"/>
                <a:ea typeface="Arial"/>
                <a:cs typeface="Arial"/>
              </a:rPr>
              <a:t>Entwickelt für:</a:t>
            </a:r>
            <a:endParaRPr lang="de-DE" sz="600" b="0" i="1" noProof="0">
              <a:latin typeface="Arial"/>
              <a:cs typeface="Arial"/>
            </a:endParaRPr>
          </a:p>
        </p:txBody>
      </p:sp>
      <p:sp>
        <p:nvSpPr>
          <p:cNvPr id="9" name="TextBox 8"/>
          <p:cNvSpPr txBox="1"/>
          <p:nvPr userDrawn="1"/>
        </p:nvSpPr>
        <p:spPr>
          <a:xfrm>
            <a:off x="5585882" y="180946"/>
            <a:ext cx="1403350" cy="200055"/>
          </a:xfrm>
          <a:prstGeom prst="rect">
            <a:avLst/>
          </a:prstGeom>
          <a:noFill/>
        </p:spPr>
        <p:txBody>
          <a:bodyPr wrap="square" rtlCol="0">
            <a:spAutoFit/>
          </a:bodyPr>
          <a:lstStyle/>
          <a:p>
            <a:r>
              <a:rPr lang="de-DE" sz="700" b="0" i="1" noProof="0">
                <a:latin typeface="Arial"/>
                <a:cs typeface="Arial"/>
              </a:rPr>
              <a:t>Entwickelt von:</a:t>
            </a:r>
          </a:p>
        </p:txBody>
      </p:sp>
      <p:sp>
        <p:nvSpPr>
          <p:cNvPr id="10" name="TextBox 9"/>
          <p:cNvSpPr txBox="1"/>
          <p:nvPr userDrawn="1"/>
        </p:nvSpPr>
        <p:spPr>
          <a:xfrm>
            <a:off x="7664579" y="180946"/>
            <a:ext cx="1214131" cy="203679"/>
          </a:xfrm>
          <a:prstGeom prst="rect">
            <a:avLst/>
          </a:prstGeom>
          <a:noFill/>
        </p:spPr>
        <p:txBody>
          <a:bodyPr wrap="square" rtlCol="0">
            <a:spAutoFit/>
          </a:bodyPr>
          <a:lstStyle/>
          <a:p>
            <a:r>
              <a:rPr lang="de-DE" sz="700" b="0" i="1" noProof="0">
                <a:latin typeface="Arial"/>
                <a:cs typeface="Arial"/>
              </a:rPr>
              <a:t>Datum:</a:t>
            </a:r>
          </a:p>
        </p:txBody>
      </p:sp>
      <p:sp>
        <p:nvSpPr>
          <p:cNvPr id="11" name="TextBox 10"/>
          <p:cNvSpPr txBox="1"/>
          <p:nvPr userDrawn="1"/>
        </p:nvSpPr>
        <p:spPr>
          <a:xfrm>
            <a:off x="9142085" y="180946"/>
            <a:ext cx="620313" cy="200055"/>
          </a:xfrm>
          <a:prstGeom prst="rect">
            <a:avLst/>
          </a:prstGeom>
          <a:noFill/>
        </p:spPr>
        <p:txBody>
          <a:bodyPr wrap="square" rtlCol="0">
            <a:spAutoFit/>
          </a:bodyPr>
          <a:lstStyle/>
          <a:p>
            <a:r>
              <a:rPr lang="de-DE" sz="700" b="0" i="1" noProof="0">
                <a:latin typeface="Arial"/>
                <a:cs typeface="Arial"/>
              </a:rPr>
              <a:t>Version:</a:t>
            </a:r>
          </a:p>
        </p:txBody>
      </p:sp>
      <p:sp>
        <p:nvSpPr>
          <p:cNvPr id="12" name="TextBox 11"/>
          <p:cNvSpPr txBox="1"/>
          <p:nvPr userDrawn="1"/>
        </p:nvSpPr>
        <p:spPr>
          <a:xfrm>
            <a:off x="244318" y="788699"/>
            <a:ext cx="1749667" cy="246221"/>
          </a:xfrm>
          <a:prstGeom prst="rect">
            <a:avLst/>
          </a:prstGeom>
          <a:noFill/>
          <a:ln>
            <a:noFill/>
          </a:ln>
        </p:spPr>
        <p:txBody>
          <a:bodyPr wrap="square" rtlCol="0">
            <a:spAutoFit/>
          </a:bodyPr>
          <a:lstStyle/>
          <a:p>
            <a:r>
              <a:rPr lang="de-DE" sz="1000" b="1" i="0" noProof="0" dirty="0">
                <a:solidFill>
                  <a:schemeClr val="tx1"/>
                </a:solidFill>
                <a:latin typeface="Lucida Sans"/>
                <a:ea typeface="Lucida Grande"/>
                <a:cs typeface="Lucida Sans"/>
              </a:rPr>
              <a:t>Schlüsselpartner</a:t>
            </a:r>
            <a:endParaRPr lang="de-DE" sz="1000" b="1" noProof="0" dirty="0">
              <a:solidFill>
                <a:schemeClr val="tx1"/>
              </a:solidFill>
              <a:latin typeface="Lucida Sans"/>
              <a:cs typeface="Lucida Sans"/>
            </a:endParaRPr>
          </a:p>
        </p:txBody>
      </p:sp>
      <p:sp>
        <p:nvSpPr>
          <p:cNvPr id="14" name="TextBox 13"/>
          <p:cNvSpPr txBox="1"/>
          <p:nvPr userDrawn="1"/>
        </p:nvSpPr>
        <p:spPr>
          <a:xfrm>
            <a:off x="244318" y="4572001"/>
            <a:ext cx="1749667" cy="246221"/>
          </a:xfrm>
          <a:prstGeom prst="rect">
            <a:avLst/>
          </a:prstGeom>
          <a:noFill/>
          <a:ln>
            <a:noFill/>
          </a:ln>
        </p:spPr>
        <p:txBody>
          <a:bodyPr wrap="square" rtlCol="0">
            <a:spAutoFit/>
          </a:bodyPr>
          <a:lstStyle/>
          <a:p>
            <a:r>
              <a:rPr lang="de-DE" sz="1000" b="1" i="0" noProof="0" dirty="0">
                <a:solidFill>
                  <a:schemeClr val="tx1"/>
                </a:solidFill>
                <a:latin typeface="Lucida Sans"/>
                <a:ea typeface="Arial"/>
                <a:cs typeface="Lucida Sans"/>
              </a:rPr>
              <a:t>Kosten</a:t>
            </a:r>
            <a:endParaRPr lang="de-DE" sz="1000" b="1" noProof="0" dirty="0">
              <a:solidFill>
                <a:schemeClr val="tx1"/>
              </a:solidFill>
              <a:latin typeface="Lucida Sans"/>
              <a:cs typeface="Lucida Sans"/>
            </a:endParaRPr>
          </a:p>
        </p:txBody>
      </p:sp>
      <p:sp>
        <p:nvSpPr>
          <p:cNvPr id="15" name="TextBox 14"/>
          <p:cNvSpPr txBox="1"/>
          <p:nvPr userDrawn="1"/>
        </p:nvSpPr>
        <p:spPr>
          <a:xfrm>
            <a:off x="2124850" y="788699"/>
            <a:ext cx="1749667" cy="246221"/>
          </a:xfrm>
          <a:prstGeom prst="rect">
            <a:avLst/>
          </a:prstGeom>
          <a:noFill/>
          <a:ln>
            <a:noFill/>
          </a:ln>
        </p:spPr>
        <p:txBody>
          <a:bodyPr wrap="square" rtlCol="0">
            <a:spAutoFit/>
          </a:bodyPr>
          <a:lstStyle/>
          <a:p>
            <a:r>
              <a:rPr lang="de-DE" sz="1000" b="1" i="0" noProof="0" dirty="0">
                <a:solidFill>
                  <a:schemeClr val="tx1"/>
                </a:solidFill>
                <a:latin typeface="Lucida Sans"/>
                <a:ea typeface="Arial"/>
                <a:cs typeface="Lucida Sans"/>
              </a:rPr>
              <a:t>Schlüsselaktivitäten</a:t>
            </a:r>
            <a:endParaRPr lang="de-DE" sz="1000" b="1" noProof="0" dirty="0">
              <a:solidFill>
                <a:schemeClr val="tx1"/>
              </a:solidFill>
              <a:latin typeface="Lucida Sans"/>
              <a:cs typeface="Lucida Sans"/>
            </a:endParaRPr>
          </a:p>
        </p:txBody>
      </p:sp>
      <p:sp>
        <p:nvSpPr>
          <p:cNvPr id="16" name="TextBox 15"/>
          <p:cNvSpPr txBox="1"/>
          <p:nvPr userDrawn="1"/>
        </p:nvSpPr>
        <p:spPr>
          <a:xfrm>
            <a:off x="2124850" y="2649380"/>
            <a:ext cx="1749667" cy="246221"/>
          </a:xfrm>
          <a:prstGeom prst="rect">
            <a:avLst/>
          </a:prstGeom>
          <a:noFill/>
          <a:ln>
            <a:noFill/>
          </a:ln>
        </p:spPr>
        <p:txBody>
          <a:bodyPr wrap="square" rtlCol="0">
            <a:spAutoFit/>
          </a:bodyPr>
          <a:lstStyle/>
          <a:p>
            <a:r>
              <a:rPr lang="de-DE" sz="1000" b="1" i="0" noProof="0" dirty="0">
                <a:solidFill>
                  <a:schemeClr val="tx1"/>
                </a:solidFill>
                <a:latin typeface="Lucida Sans"/>
                <a:ea typeface="Arial"/>
                <a:cs typeface="Lucida Sans"/>
              </a:rPr>
              <a:t>Schlüsselressourcen</a:t>
            </a:r>
            <a:endParaRPr lang="de-DE" sz="1000" b="1" noProof="0" dirty="0">
              <a:solidFill>
                <a:schemeClr val="tx1"/>
              </a:solidFill>
              <a:latin typeface="Lucida Sans"/>
              <a:cs typeface="Lucida Sans"/>
            </a:endParaRPr>
          </a:p>
        </p:txBody>
      </p:sp>
      <p:sp>
        <p:nvSpPr>
          <p:cNvPr id="17" name="TextBox 16"/>
          <p:cNvSpPr txBox="1"/>
          <p:nvPr userDrawn="1"/>
        </p:nvSpPr>
        <p:spPr>
          <a:xfrm>
            <a:off x="4026007" y="788699"/>
            <a:ext cx="1749667" cy="246221"/>
          </a:xfrm>
          <a:prstGeom prst="rect">
            <a:avLst/>
          </a:prstGeom>
          <a:noFill/>
          <a:ln>
            <a:noFill/>
          </a:ln>
        </p:spPr>
        <p:txBody>
          <a:bodyPr wrap="square" rtlCol="0">
            <a:spAutoFit/>
          </a:bodyPr>
          <a:lstStyle/>
          <a:p>
            <a:r>
              <a:rPr lang="de-DE" sz="1000" b="1" i="0" noProof="0" dirty="0">
                <a:solidFill>
                  <a:schemeClr val="tx1"/>
                </a:solidFill>
                <a:latin typeface="Lucida Sans"/>
                <a:ea typeface="Arial"/>
                <a:cs typeface="Lucida Sans"/>
              </a:rPr>
              <a:t>Wertversprechen</a:t>
            </a:r>
            <a:endParaRPr lang="de-DE" sz="1000" b="1" noProof="0" dirty="0">
              <a:solidFill>
                <a:schemeClr val="tx1"/>
              </a:solidFill>
              <a:latin typeface="Lucida Sans"/>
              <a:cs typeface="Lucida Sans"/>
            </a:endParaRPr>
          </a:p>
        </p:txBody>
      </p:sp>
      <p:sp>
        <p:nvSpPr>
          <p:cNvPr id="19" name="TextBox 18"/>
          <p:cNvSpPr txBox="1"/>
          <p:nvPr userDrawn="1"/>
        </p:nvSpPr>
        <p:spPr>
          <a:xfrm>
            <a:off x="5919324" y="783159"/>
            <a:ext cx="1749667" cy="246221"/>
          </a:xfrm>
          <a:prstGeom prst="rect">
            <a:avLst/>
          </a:prstGeom>
          <a:noFill/>
          <a:ln>
            <a:noFill/>
          </a:ln>
        </p:spPr>
        <p:txBody>
          <a:bodyPr wrap="square" rtlCol="0">
            <a:spAutoFit/>
          </a:bodyPr>
          <a:lstStyle/>
          <a:p>
            <a:r>
              <a:rPr lang="de-DE" sz="1000" b="1" i="0" noProof="0" dirty="0">
                <a:solidFill>
                  <a:schemeClr val="tx1"/>
                </a:solidFill>
                <a:latin typeface="Lucida Sans"/>
                <a:ea typeface="Arial"/>
                <a:cs typeface="Lucida Sans"/>
              </a:rPr>
              <a:t>Kundenbeziehungen</a:t>
            </a:r>
            <a:endParaRPr lang="de-DE" sz="1000" b="1" noProof="0" dirty="0">
              <a:solidFill>
                <a:schemeClr val="tx1"/>
              </a:solidFill>
              <a:latin typeface="Lucida Sans"/>
              <a:cs typeface="Lucida Sans"/>
            </a:endParaRPr>
          </a:p>
        </p:txBody>
      </p:sp>
      <p:sp>
        <p:nvSpPr>
          <p:cNvPr id="20" name="TextBox 19"/>
          <p:cNvSpPr txBox="1"/>
          <p:nvPr userDrawn="1"/>
        </p:nvSpPr>
        <p:spPr>
          <a:xfrm>
            <a:off x="5919324" y="2643840"/>
            <a:ext cx="1749667" cy="246221"/>
          </a:xfrm>
          <a:prstGeom prst="rect">
            <a:avLst/>
          </a:prstGeom>
          <a:noFill/>
          <a:ln>
            <a:noFill/>
          </a:ln>
        </p:spPr>
        <p:txBody>
          <a:bodyPr wrap="square" rtlCol="0">
            <a:spAutoFit/>
          </a:bodyPr>
          <a:lstStyle/>
          <a:p>
            <a:r>
              <a:rPr lang="de-DE" sz="1000" b="1" i="0" noProof="0" dirty="0">
                <a:solidFill>
                  <a:schemeClr val="tx1"/>
                </a:solidFill>
                <a:latin typeface="Lucida Sans"/>
                <a:ea typeface="Arial"/>
                <a:cs typeface="Lucida Sans"/>
              </a:rPr>
              <a:t>Marktkanäle</a:t>
            </a:r>
            <a:endParaRPr lang="de-DE" sz="1000" b="1" noProof="0" dirty="0">
              <a:solidFill>
                <a:schemeClr val="tx1"/>
              </a:solidFill>
              <a:latin typeface="Lucida Sans"/>
              <a:cs typeface="Lucida Sans"/>
            </a:endParaRPr>
          </a:p>
        </p:txBody>
      </p:sp>
      <p:sp>
        <p:nvSpPr>
          <p:cNvPr id="21" name="TextBox 20"/>
          <p:cNvSpPr txBox="1"/>
          <p:nvPr userDrawn="1"/>
        </p:nvSpPr>
        <p:spPr>
          <a:xfrm>
            <a:off x="7817974" y="788699"/>
            <a:ext cx="1749667" cy="246221"/>
          </a:xfrm>
          <a:prstGeom prst="rect">
            <a:avLst/>
          </a:prstGeom>
          <a:noFill/>
          <a:ln>
            <a:noFill/>
          </a:ln>
        </p:spPr>
        <p:txBody>
          <a:bodyPr wrap="square" rtlCol="0">
            <a:spAutoFit/>
          </a:bodyPr>
          <a:lstStyle/>
          <a:p>
            <a:r>
              <a:rPr lang="de-DE" sz="1000" b="1" i="0" noProof="0" dirty="0">
                <a:solidFill>
                  <a:schemeClr val="tx1"/>
                </a:solidFill>
                <a:latin typeface="Lucida Sans"/>
                <a:ea typeface="Arial"/>
                <a:cs typeface="Lucida Sans"/>
              </a:rPr>
              <a:t>Kundensegmente</a:t>
            </a:r>
            <a:endParaRPr lang="de-DE" sz="1000" b="1" noProof="0" dirty="0">
              <a:solidFill>
                <a:schemeClr val="tx1"/>
              </a:solidFill>
              <a:latin typeface="Lucida Sans"/>
              <a:cs typeface="Lucida Sans"/>
            </a:endParaRPr>
          </a:p>
        </p:txBody>
      </p:sp>
      <p:sp>
        <p:nvSpPr>
          <p:cNvPr id="23" name="TextBox 22"/>
          <p:cNvSpPr txBox="1"/>
          <p:nvPr userDrawn="1"/>
        </p:nvSpPr>
        <p:spPr>
          <a:xfrm>
            <a:off x="4973800" y="4572001"/>
            <a:ext cx="1749667" cy="246221"/>
          </a:xfrm>
          <a:prstGeom prst="rect">
            <a:avLst/>
          </a:prstGeom>
          <a:noFill/>
          <a:ln>
            <a:noFill/>
          </a:ln>
        </p:spPr>
        <p:txBody>
          <a:bodyPr wrap="square" rtlCol="0">
            <a:spAutoFit/>
          </a:bodyPr>
          <a:lstStyle/>
          <a:p>
            <a:r>
              <a:rPr lang="de-DE" sz="1000" b="1" i="0" noProof="0" dirty="0">
                <a:solidFill>
                  <a:schemeClr val="tx1"/>
                </a:solidFill>
                <a:latin typeface="Lucida Sans"/>
                <a:ea typeface="Arial"/>
                <a:cs typeface="Lucida Sans"/>
              </a:rPr>
              <a:t>Einnahmen</a:t>
            </a:r>
            <a:endParaRPr lang="de-DE" sz="1000" b="1" noProof="0" dirty="0">
              <a:solidFill>
                <a:schemeClr val="tx1"/>
              </a:solidFill>
              <a:latin typeface="Lucida Sans"/>
              <a:cs typeface="Lucida Sans"/>
            </a:endParaRPr>
          </a:p>
        </p:txBody>
      </p:sp>
      <p:sp>
        <p:nvSpPr>
          <p:cNvPr id="25" name="Rectangle 24"/>
          <p:cNvSpPr/>
          <p:nvPr userDrawn="1"/>
        </p:nvSpPr>
        <p:spPr>
          <a:xfrm>
            <a:off x="244318" y="762000"/>
            <a:ext cx="1880532"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000" noProof="0">
              <a:solidFill>
                <a:schemeClr val="tx1"/>
              </a:solidFill>
              <a:latin typeface="Lucida Sans"/>
              <a:cs typeface="Lucida Sans"/>
            </a:endParaRPr>
          </a:p>
        </p:txBody>
      </p:sp>
      <p:sp>
        <p:nvSpPr>
          <p:cNvPr id="26" name="Rectangle 25"/>
          <p:cNvSpPr/>
          <p:nvPr userDrawn="1"/>
        </p:nvSpPr>
        <p:spPr>
          <a:xfrm>
            <a:off x="2124302" y="760851"/>
            <a:ext cx="1880532" cy="18829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000" noProof="0">
              <a:solidFill>
                <a:schemeClr val="tx1"/>
              </a:solidFill>
              <a:latin typeface="Lucida Sans"/>
              <a:cs typeface="Lucida Sans"/>
            </a:endParaRPr>
          </a:p>
        </p:txBody>
      </p:sp>
      <p:sp>
        <p:nvSpPr>
          <p:cNvPr id="27" name="Rectangle 26"/>
          <p:cNvSpPr/>
          <p:nvPr userDrawn="1"/>
        </p:nvSpPr>
        <p:spPr>
          <a:xfrm>
            <a:off x="2124302" y="2643840"/>
            <a:ext cx="1880532" cy="192816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000" noProof="0">
              <a:solidFill>
                <a:schemeClr val="tx1"/>
              </a:solidFill>
              <a:latin typeface="Lucida Sans"/>
              <a:cs typeface="Lucida Sans"/>
            </a:endParaRPr>
          </a:p>
        </p:txBody>
      </p:sp>
      <p:sp>
        <p:nvSpPr>
          <p:cNvPr id="28" name="Rectangle 27"/>
          <p:cNvSpPr/>
          <p:nvPr userDrawn="1"/>
        </p:nvSpPr>
        <p:spPr>
          <a:xfrm>
            <a:off x="4004834" y="762000"/>
            <a:ext cx="1880532"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000" noProof="0">
              <a:solidFill>
                <a:schemeClr val="tx1"/>
              </a:solidFill>
              <a:latin typeface="Lucida Sans"/>
              <a:cs typeface="Lucida Sans"/>
            </a:endParaRPr>
          </a:p>
        </p:txBody>
      </p:sp>
      <p:sp>
        <p:nvSpPr>
          <p:cNvPr id="29" name="Rectangle 28"/>
          <p:cNvSpPr/>
          <p:nvPr userDrawn="1"/>
        </p:nvSpPr>
        <p:spPr>
          <a:xfrm>
            <a:off x="5884699" y="762000"/>
            <a:ext cx="1880532" cy="18829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000" noProof="0">
              <a:solidFill>
                <a:schemeClr val="tx1"/>
              </a:solidFill>
              <a:latin typeface="Lucida Sans"/>
              <a:cs typeface="Lucida Sans"/>
            </a:endParaRPr>
          </a:p>
        </p:txBody>
      </p:sp>
      <p:sp>
        <p:nvSpPr>
          <p:cNvPr id="30" name="Rectangle 29"/>
          <p:cNvSpPr/>
          <p:nvPr userDrawn="1"/>
        </p:nvSpPr>
        <p:spPr>
          <a:xfrm>
            <a:off x="5884699" y="2643840"/>
            <a:ext cx="1880532" cy="192816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000" noProof="0">
              <a:solidFill>
                <a:schemeClr val="tx1"/>
              </a:solidFill>
              <a:latin typeface="Lucida Sans"/>
              <a:cs typeface="Lucida Sans"/>
            </a:endParaRPr>
          </a:p>
        </p:txBody>
      </p:sp>
      <p:sp>
        <p:nvSpPr>
          <p:cNvPr id="31" name="Rectangle 30"/>
          <p:cNvSpPr/>
          <p:nvPr userDrawn="1"/>
        </p:nvSpPr>
        <p:spPr>
          <a:xfrm>
            <a:off x="7771070" y="762000"/>
            <a:ext cx="1880532"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000" noProof="0">
              <a:solidFill>
                <a:schemeClr val="tx1"/>
              </a:solidFill>
              <a:latin typeface="Lucida Sans"/>
              <a:cs typeface="Lucida Sans"/>
            </a:endParaRPr>
          </a:p>
        </p:txBody>
      </p:sp>
      <p:sp>
        <p:nvSpPr>
          <p:cNvPr id="32" name="Rectangle 31"/>
          <p:cNvSpPr/>
          <p:nvPr userDrawn="1"/>
        </p:nvSpPr>
        <p:spPr>
          <a:xfrm>
            <a:off x="244318" y="4580696"/>
            <a:ext cx="4714165" cy="182010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sp>
        <p:nvSpPr>
          <p:cNvPr id="33" name="Rectangle 32"/>
          <p:cNvSpPr/>
          <p:nvPr userDrawn="1"/>
        </p:nvSpPr>
        <p:spPr>
          <a:xfrm>
            <a:off x="4958483" y="4580696"/>
            <a:ext cx="4691700" cy="182010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noProof="0"/>
          </a:p>
        </p:txBody>
      </p:sp>
      <p:pic>
        <p:nvPicPr>
          <p:cNvPr id="34" name="Picture 13"/>
          <p:cNvPicPr>
            <a:picLocks noChangeAspect="1"/>
          </p:cNvPicPr>
          <p:nvPr userDrawn="1"/>
        </p:nvPicPr>
        <p:blipFill>
          <a:blip r:embed="rId3" cstate="print"/>
          <a:srcRect/>
          <a:stretch>
            <a:fillRect/>
          </a:stretch>
        </p:blipFill>
        <p:spPr bwMode="auto">
          <a:xfrm>
            <a:off x="9067800" y="706985"/>
            <a:ext cx="360000" cy="360000"/>
          </a:xfrm>
          <a:prstGeom prst="rect">
            <a:avLst/>
          </a:prstGeom>
          <a:noFill/>
          <a:ln w="9525">
            <a:noFill/>
            <a:miter lim="800000"/>
            <a:headEnd/>
            <a:tailEnd/>
          </a:ln>
        </p:spPr>
      </p:pic>
      <p:pic>
        <p:nvPicPr>
          <p:cNvPr id="35" name="Picture 14"/>
          <p:cNvPicPr>
            <a:picLocks noChangeAspect="1"/>
          </p:cNvPicPr>
          <p:nvPr userDrawn="1"/>
        </p:nvPicPr>
        <p:blipFill>
          <a:blip r:embed="rId4" cstate="print"/>
          <a:srcRect/>
          <a:stretch>
            <a:fillRect/>
          </a:stretch>
        </p:blipFill>
        <p:spPr bwMode="auto">
          <a:xfrm>
            <a:off x="5257800" y="711863"/>
            <a:ext cx="360000" cy="360000"/>
          </a:xfrm>
          <a:prstGeom prst="rect">
            <a:avLst/>
          </a:prstGeom>
          <a:noFill/>
          <a:ln w="9525">
            <a:noFill/>
            <a:miter lim="800000"/>
            <a:headEnd/>
            <a:tailEnd/>
          </a:ln>
        </p:spPr>
      </p:pic>
      <p:pic>
        <p:nvPicPr>
          <p:cNvPr id="36" name="Picture 16"/>
          <p:cNvPicPr>
            <a:picLocks noChangeAspect="1"/>
          </p:cNvPicPr>
          <p:nvPr userDrawn="1"/>
        </p:nvPicPr>
        <p:blipFill>
          <a:blip r:embed="rId5" cstate="print"/>
          <a:srcRect/>
          <a:stretch>
            <a:fillRect/>
          </a:stretch>
        </p:blipFill>
        <p:spPr bwMode="auto">
          <a:xfrm>
            <a:off x="7315200" y="706985"/>
            <a:ext cx="360000" cy="360000"/>
          </a:xfrm>
          <a:prstGeom prst="rect">
            <a:avLst/>
          </a:prstGeom>
          <a:noFill/>
          <a:ln w="9525">
            <a:noFill/>
            <a:miter lim="800000"/>
            <a:headEnd/>
            <a:tailEnd/>
          </a:ln>
        </p:spPr>
      </p:pic>
      <p:pic>
        <p:nvPicPr>
          <p:cNvPr id="37" name="Picture 17"/>
          <p:cNvPicPr>
            <a:picLocks noChangeAspect="1"/>
          </p:cNvPicPr>
          <p:nvPr userDrawn="1"/>
        </p:nvPicPr>
        <p:blipFill>
          <a:blip r:embed="rId6" cstate="print"/>
          <a:srcRect l="11171"/>
          <a:stretch>
            <a:fillRect/>
          </a:stretch>
        </p:blipFill>
        <p:spPr bwMode="auto">
          <a:xfrm>
            <a:off x="5867400" y="4495800"/>
            <a:ext cx="360000" cy="360000"/>
          </a:xfrm>
          <a:prstGeom prst="rect">
            <a:avLst/>
          </a:prstGeom>
          <a:noFill/>
          <a:ln w="9525">
            <a:noFill/>
            <a:miter lim="800000"/>
            <a:headEnd/>
            <a:tailEnd/>
          </a:ln>
        </p:spPr>
      </p:pic>
      <p:pic>
        <p:nvPicPr>
          <p:cNvPr id="38" name="Picture 19"/>
          <p:cNvPicPr>
            <a:picLocks noChangeAspect="1"/>
          </p:cNvPicPr>
          <p:nvPr userDrawn="1"/>
        </p:nvPicPr>
        <p:blipFill>
          <a:blip r:embed="rId7" cstate="print"/>
          <a:srcRect/>
          <a:stretch>
            <a:fillRect/>
          </a:stretch>
        </p:blipFill>
        <p:spPr bwMode="auto">
          <a:xfrm>
            <a:off x="3526200" y="706985"/>
            <a:ext cx="360000" cy="360000"/>
          </a:xfrm>
          <a:prstGeom prst="rect">
            <a:avLst/>
          </a:prstGeom>
          <a:noFill/>
          <a:ln w="9525">
            <a:noFill/>
            <a:miter lim="800000"/>
            <a:headEnd/>
            <a:tailEnd/>
          </a:ln>
        </p:spPr>
      </p:pic>
      <p:pic>
        <p:nvPicPr>
          <p:cNvPr id="39" name="Picture 20"/>
          <p:cNvPicPr>
            <a:picLocks noChangeAspect="1"/>
          </p:cNvPicPr>
          <p:nvPr userDrawn="1"/>
        </p:nvPicPr>
        <p:blipFill>
          <a:blip r:embed="rId8" cstate="print"/>
          <a:srcRect/>
          <a:stretch>
            <a:fillRect/>
          </a:stretch>
        </p:blipFill>
        <p:spPr bwMode="auto">
          <a:xfrm>
            <a:off x="1392600" y="706800"/>
            <a:ext cx="360000" cy="360000"/>
          </a:xfrm>
          <a:prstGeom prst="rect">
            <a:avLst/>
          </a:prstGeom>
          <a:noFill/>
          <a:ln w="9525">
            <a:noFill/>
            <a:miter lim="800000"/>
            <a:headEnd/>
            <a:tailEnd/>
          </a:ln>
        </p:spPr>
      </p:pic>
      <p:pic>
        <p:nvPicPr>
          <p:cNvPr id="40" name="Picture 21"/>
          <p:cNvPicPr>
            <a:picLocks noChangeAspect="1"/>
          </p:cNvPicPr>
          <p:nvPr userDrawn="1"/>
        </p:nvPicPr>
        <p:blipFill>
          <a:blip r:embed="rId9" cstate="print"/>
          <a:srcRect t="8025" r="6839"/>
          <a:stretch>
            <a:fillRect/>
          </a:stretch>
        </p:blipFill>
        <p:spPr bwMode="auto">
          <a:xfrm>
            <a:off x="838200" y="4495800"/>
            <a:ext cx="360000" cy="360000"/>
          </a:xfrm>
          <a:prstGeom prst="rect">
            <a:avLst/>
          </a:prstGeom>
          <a:noFill/>
          <a:ln w="9525">
            <a:noFill/>
            <a:miter lim="800000"/>
            <a:headEnd/>
            <a:tailEnd/>
          </a:ln>
        </p:spPr>
      </p:pic>
      <p:pic>
        <p:nvPicPr>
          <p:cNvPr id="41" name="Picture 15"/>
          <p:cNvPicPr>
            <a:picLocks noChangeAspect="1"/>
          </p:cNvPicPr>
          <p:nvPr userDrawn="1"/>
        </p:nvPicPr>
        <p:blipFill>
          <a:blip r:embed="rId10" cstate="print"/>
          <a:srcRect/>
          <a:stretch>
            <a:fillRect/>
          </a:stretch>
        </p:blipFill>
        <p:spPr bwMode="auto">
          <a:xfrm>
            <a:off x="6879000" y="2590800"/>
            <a:ext cx="360000" cy="360000"/>
          </a:xfrm>
          <a:prstGeom prst="rect">
            <a:avLst/>
          </a:prstGeom>
          <a:noFill/>
          <a:ln w="9525">
            <a:noFill/>
            <a:miter lim="800000"/>
            <a:headEnd/>
            <a:tailEnd/>
          </a:ln>
        </p:spPr>
      </p:pic>
      <p:pic>
        <p:nvPicPr>
          <p:cNvPr id="42" name="Picture 18"/>
          <p:cNvPicPr>
            <a:picLocks noChangeAspect="1"/>
          </p:cNvPicPr>
          <p:nvPr userDrawn="1"/>
        </p:nvPicPr>
        <p:blipFill>
          <a:blip r:embed="rId11" cstate="print"/>
          <a:srcRect b="6728"/>
          <a:stretch>
            <a:fillRect/>
          </a:stretch>
        </p:blipFill>
        <p:spPr bwMode="auto">
          <a:xfrm>
            <a:off x="3602400" y="2590800"/>
            <a:ext cx="360000" cy="360000"/>
          </a:xfrm>
          <a:prstGeom prst="rect">
            <a:avLst/>
          </a:prstGeom>
          <a:noFill/>
          <a:ln w="9525">
            <a:noFill/>
            <a:miter lim="800000"/>
            <a:headEnd/>
            <a:tailEnd/>
          </a:ln>
        </p:spPr>
      </p:pic>
    </p:spTree>
    <p:extLst>
      <p:ext uri="{BB962C8B-B14F-4D97-AF65-F5344CB8AC3E}">
        <p14:creationId xmlns:p14="http://schemas.microsoft.com/office/powerpoint/2010/main" val="101817885"/>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eoschronos.com" TargetMode="External"/><Relationship Id="rId2" Type="http://schemas.openxmlformats.org/officeDocument/2006/relationships/hyperlink" Target="http://www.businessmodelgeneration.com/canvas" TargetMode="External"/><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neoschronos.com" TargetMode="External"/><Relationship Id="rId2" Type="http://schemas.openxmlformats.org/officeDocument/2006/relationships/hyperlink" Target="http://www.businessmodelgeneration.com/canvas" TargetMode="External"/><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neoschronos.com" TargetMode="External"/><Relationship Id="rId2" Type="http://schemas.openxmlformats.org/officeDocument/2006/relationships/hyperlink" Target="http://www.businessmodelgeneration.com/canvas" TargetMode="External"/><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40"/>
          <p:cNvSpPr>
            <a:spLocks noGrp="1"/>
          </p:cNvSpPr>
          <p:nvPr>
            <p:ph type="body" sz="quarter" idx="10"/>
          </p:nvPr>
        </p:nvSpPr>
        <p:spPr/>
        <p:txBody>
          <a:bodyPr/>
          <a:lstStyle/>
          <a:p>
            <a:r>
              <a:rPr lang="de-DE" dirty="0">
                <a:solidFill>
                  <a:srgbClr val="919191"/>
                </a:solidFill>
                <a:latin typeface="Arial" charset="0"/>
                <a:cs typeface="Arial" charset="0"/>
              </a:rPr>
              <a:t>Wer sind unsere Schlüsselpartner? Wer sind unsere wichtigsten Lieferanten Welche Schlüsselressourcen erwerben wir von Partnern? Welche Hauptaktivitäten führen Partner durch?</a:t>
            </a:r>
            <a:br>
              <a:rPr lang="de-DE" dirty="0">
                <a:solidFill>
                  <a:srgbClr val="919191"/>
                </a:solidFill>
                <a:latin typeface="Arial" charset="0"/>
                <a:cs typeface="Arial" charset="0"/>
              </a:rPr>
            </a:br>
            <a:br>
              <a:rPr lang="de-DE" dirty="0">
                <a:solidFill>
                  <a:srgbClr val="919191"/>
                </a:solidFill>
                <a:latin typeface="Arial" charset="0"/>
                <a:cs typeface="Arial" charset="0"/>
              </a:rPr>
            </a:br>
            <a:r>
              <a:rPr lang="de-DE" dirty="0">
                <a:solidFill>
                  <a:srgbClr val="919191"/>
                </a:solidFill>
                <a:latin typeface="Arial" charset="0"/>
                <a:cs typeface="Arial" charset="0"/>
              </a:rPr>
              <a:t>MOTIVATIONEN FÜR PARTNERSCHAFTEN</a:t>
            </a:r>
            <a:br>
              <a:rPr lang="de-DE" dirty="0">
                <a:solidFill>
                  <a:srgbClr val="919191"/>
                </a:solidFill>
                <a:latin typeface="Arial" charset="0"/>
                <a:cs typeface="Arial" charset="0"/>
              </a:rPr>
            </a:br>
            <a:r>
              <a:rPr lang="de-DE" dirty="0">
                <a:solidFill>
                  <a:srgbClr val="919191"/>
                </a:solidFill>
                <a:latin typeface="Arial" charset="0"/>
                <a:cs typeface="Arial" charset="0"/>
              </a:rPr>
              <a:t>Optimierung und Wirtschaftlichkeit, Verringerung von Risiko und Unsicherheit, Beschaffung bestimmter Ressourcen und Aktivitäten</a:t>
            </a:r>
          </a:p>
          <a:p>
            <a:endParaRPr lang="de-DE" dirty="0"/>
          </a:p>
        </p:txBody>
      </p:sp>
      <p:sp>
        <p:nvSpPr>
          <p:cNvPr id="42" name="Text Placeholder 41"/>
          <p:cNvSpPr>
            <a:spLocks noGrp="1"/>
          </p:cNvSpPr>
          <p:nvPr>
            <p:ph type="body" sz="quarter" idx="11"/>
          </p:nvPr>
        </p:nvSpPr>
        <p:spPr/>
        <p:txBody>
          <a:bodyPr/>
          <a:lstStyle/>
          <a:p>
            <a:r>
              <a:rPr lang="de-DE" dirty="0">
                <a:solidFill>
                  <a:srgbClr val="919191"/>
                </a:solidFill>
                <a:latin typeface="Arial" charset="0"/>
                <a:cs typeface="Arial" charset="0"/>
              </a:rPr>
              <a:t>Welche Schlüsselaktivitäten erfordern unsere Wertvorschläge Unsere Vertriebskanäle?  Kundenbeziehungen? Einnahmenströme?</a:t>
            </a:r>
            <a:br>
              <a:rPr lang="de-DE" dirty="0">
                <a:solidFill>
                  <a:srgbClr val="919191"/>
                </a:solidFill>
                <a:latin typeface="Arial" charset="0"/>
                <a:cs typeface="Arial" charset="0"/>
              </a:rPr>
            </a:br>
            <a:br>
              <a:rPr lang="de-DE" dirty="0">
                <a:solidFill>
                  <a:srgbClr val="919191"/>
                </a:solidFill>
                <a:latin typeface="Arial" charset="0"/>
                <a:cs typeface="Arial" charset="0"/>
              </a:rPr>
            </a:br>
            <a:r>
              <a:rPr lang="de-DE" dirty="0">
                <a:solidFill>
                  <a:srgbClr val="919191"/>
                </a:solidFill>
                <a:latin typeface="Arial" charset="0"/>
                <a:cs typeface="Arial" charset="0"/>
              </a:rPr>
              <a:t>KATEGORIEN</a:t>
            </a:r>
            <a:br>
              <a:rPr lang="de-DE" dirty="0">
                <a:solidFill>
                  <a:srgbClr val="919191"/>
                </a:solidFill>
                <a:latin typeface="Arial" charset="0"/>
                <a:cs typeface="Arial" charset="0"/>
              </a:rPr>
            </a:br>
            <a:r>
              <a:rPr lang="de-DE" dirty="0">
                <a:solidFill>
                  <a:srgbClr val="919191"/>
                </a:solidFill>
                <a:latin typeface="Arial" charset="0"/>
                <a:cs typeface="Arial" charset="0"/>
              </a:rPr>
              <a:t>Produktion, Problemlösung, Plattform / Netzwerk</a:t>
            </a:r>
          </a:p>
          <a:p>
            <a:endParaRPr lang="de-DE" dirty="0"/>
          </a:p>
        </p:txBody>
      </p:sp>
      <p:sp>
        <p:nvSpPr>
          <p:cNvPr id="43" name="Text Placeholder 42"/>
          <p:cNvSpPr>
            <a:spLocks noGrp="1"/>
          </p:cNvSpPr>
          <p:nvPr>
            <p:ph type="body" sz="quarter" idx="12"/>
          </p:nvPr>
        </p:nvSpPr>
        <p:spPr/>
        <p:txBody>
          <a:bodyPr/>
          <a:lstStyle/>
          <a:p>
            <a:r>
              <a:rPr lang="de-DE" dirty="0">
                <a:solidFill>
                  <a:srgbClr val="919191"/>
                </a:solidFill>
                <a:latin typeface="Arial" charset="0"/>
                <a:cs typeface="Arial" charset="0"/>
              </a:rPr>
              <a:t>Welchen Wert liefern wir an den Kunden?</a:t>
            </a:r>
            <a:br>
              <a:rPr lang="de-DE" dirty="0">
                <a:solidFill>
                  <a:srgbClr val="919191"/>
                </a:solidFill>
                <a:latin typeface="Arial" charset="0"/>
                <a:cs typeface="Arial" charset="0"/>
              </a:rPr>
            </a:br>
            <a:r>
              <a:rPr lang="de-DE" dirty="0">
                <a:solidFill>
                  <a:srgbClr val="919191"/>
                </a:solidFill>
                <a:latin typeface="Arial" charset="0"/>
                <a:cs typeface="Arial" charset="0"/>
              </a:rPr>
              <a:t>Welches der Probleme unserer Kunden helfen wir zu lösen?</a:t>
            </a:r>
            <a:br>
              <a:rPr lang="de-DE" dirty="0">
                <a:solidFill>
                  <a:srgbClr val="919191"/>
                </a:solidFill>
                <a:latin typeface="Arial" charset="0"/>
                <a:cs typeface="Arial" charset="0"/>
              </a:rPr>
            </a:br>
            <a:r>
              <a:rPr lang="de-DE" dirty="0">
                <a:solidFill>
                  <a:srgbClr val="919191"/>
                </a:solidFill>
                <a:latin typeface="Arial" charset="0"/>
                <a:cs typeface="Arial" charset="0"/>
              </a:rPr>
              <a:t>Welche Produkt- und Servicebündel bieten wir für jedes Kundensegment an?</a:t>
            </a:r>
            <a:br>
              <a:rPr lang="de-DE" dirty="0">
                <a:solidFill>
                  <a:srgbClr val="919191"/>
                </a:solidFill>
                <a:latin typeface="Arial" charset="0"/>
                <a:cs typeface="Arial" charset="0"/>
              </a:rPr>
            </a:br>
            <a:r>
              <a:rPr lang="de-DE" dirty="0">
                <a:solidFill>
                  <a:srgbClr val="919191"/>
                </a:solidFill>
                <a:latin typeface="Arial" charset="0"/>
                <a:cs typeface="Arial" charset="0"/>
              </a:rPr>
              <a:t>Welche Kundenbedürfnisse befriedigen wir?</a:t>
            </a:r>
            <a:br>
              <a:rPr lang="de-DE" dirty="0">
                <a:solidFill>
                  <a:srgbClr val="919191"/>
                </a:solidFill>
                <a:latin typeface="Arial" charset="0"/>
                <a:cs typeface="Arial" charset="0"/>
              </a:rPr>
            </a:br>
            <a:br>
              <a:rPr lang="de-DE" dirty="0">
                <a:solidFill>
                  <a:srgbClr val="919191"/>
                </a:solidFill>
                <a:latin typeface="Arial" charset="0"/>
                <a:cs typeface="Arial" charset="0"/>
              </a:rPr>
            </a:br>
            <a:r>
              <a:rPr lang="de-DE" dirty="0">
                <a:solidFill>
                  <a:srgbClr val="919191"/>
                </a:solidFill>
                <a:latin typeface="Arial" charset="0"/>
                <a:cs typeface="Arial" charset="0"/>
              </a:rPr>
              <a:t>EIGENSCHAFTEN</a:t>
            </a:r>
            <a:br>
              <a:rPr lang="de-DE" dirty="0">
                <a:solidFill>
                  <a:srgbClr val="919191"/>
                </a:solidFill>
                <a:latin typeface="Arial" charset="0"/>
                <a:cs typeface="Arial" charset="0"/>
              </a:rPr>
            </a:br>
            <a:r>
              <a:rPr lang="de-DE" dirty="0">
                <a:solidFill>
                  <a:srgbClr val="919191"/>
                </a:solidFill>
                <a:latin typeface="Arial" charset="0"/>
                <a:cs typeface="Arial" charset="0"/>
              </a:rPr>
              <a:t>Neuheit</a:t>
            </a:r>
            <a:br>
              <a:rPr lang="de-DE" dirty="0">
                <a:solidFill>
                  <a:srgbClr val="919191"/>
                </a:solidFill>
                <a:latin typeface="Arial" charset="0"/>
                <a:cs typeface="Arial" charset="0"/>
              </a:rPr>
            </a:br>
            <a:r>
              <a:rPr lang="de-DE" dirty="0">
                <a:solidFill>
                  <a:srgbClr val="919191"/>
                </a:solidFill>
                <a:latin typeface="Arial" charset="0"/>
                <a:cs typeface="Arial" charset="0"/>
              </a:rPr>
              <a:t>Performance</a:t>
            </a:r>
            <a:br>
              <a:rPr lang="de-DE" dirty="0">
                <a:solidFill>
                  <a:srgbClr val="919191"/>
                </a:solidFill>
                <a:latin typeface="Arial" charset="0"/>
                <a:cs typeface="Arial" charset="0"/>
              </a:rPr>
            </a:br>
            <a:r>
              <a:rPr lang="de-DE" dirty="0">
                <a:solidFill>
                  <a:srgbClr val="919191"/>
                </a:solidFill>
                <a:latin typeface="Arial" charset="0"/>
                <a:cs typeface="Arial" charset="0"/>
              </a:rPr>
              <a:t>Anpassung</a:t>
            </a:r>
            <a:br>
              <a:rPr lang="de-DE" dirty="0">
                <a:solidFill>
                  <a:srgbClr val="919191"/>
                </a:solidFill>
                <a:latin typeface="Arial" charset="0"/>
                <a:cs typeface="Arial" charset="0"/>
              </a:rPr>
            </a:br>
            <a:r>
              <a:rPr lang="de-DE" dirty="0">
                <a:solidFill>
                  <a:srgbClr val="919191"/>
                </a:solidFill>
                <a:latin typeface="Arial" charset="0"/>
                <a:cs typeface="Arial" charset="0"/>
              </a:rPr>
              <a:t>"Die Arbeit fertigstellen“</a:t>
            </a:r>
            <a:br>
              <a:rPr lang="de-DE" dirty="0">
                <a:solidFill>
                  <a:srgbClr val="919191"/>
                </a:solidFill>
                <a:latin typeface="Arial" charset="0"/>
                <a:cs typeface="Arial" charset="0"/>
              </a:rPr>
            </a:br>
            <a:r>
              <a:rPr lang="de-DE" dirty="0">
                <a:solidFill>
                  <a:srgbClr val="919191"/>
                </a:solidFill>
                <a:latin typeface="Arial" charset="0"/>
                <a:cs typeface="Arial" charset="0"/>
              </a:rPr>
              <a:t>Design</a:t>
            </a:r>
            <a:br>
              <a:rPr lang="de-DE" dirty="0">
                <a:solidFill>
                  <a:srgbClr val="919191"/>
                </a:solidFill>
                <a:latin typeface="Arial" charset="0"/>
                <a:cs typeface="Arial" charset="0"/>
              </a:rPr>
            </a:br>
            <a:r>
              <a:rPr lang="de-DE" dirty="0">
                <a:solidFill>
                  <a:srgbClr val="919191"/>
                </a:solidFill>
                <a:latin typeface="Arial" charset="0"/>
                <a:cs typeface="Arial" charset="0"/>
              </a:rPr>
              <a:t>Marke / Status</a:t>
            </a:r>
            <a:br>
              <a:rPr lang="de-DE" dirty="0">
                <a:solidFill>
                  <a:srgbClr val="919191"/>
                </a:solidFill>
                <a:latin typeface="Arial" charset="0"/>
                <a:cs typeface="Arial" charset="0"/>
              </a:rPr>
            </a:br>
            <a:r>
              <a:rPr lang="de-DE" dirty="0">
                <a:solidFill>
                  <a:srgbClr val="919191"/>
                </a:solidFill>
                <a:latin typeface="Arial" charset="0"/>
                <a:cs typeface="Arial" charset="0"/>
              </a:rPr>
              <a:t>Preis</a:t>
            </a:r>
            <a:br>
              <a:rPr lang="de-DE" dirty="0">
                <a:solidFill>
                  <a:srgbClr val="919191"/>
                </a:solidFill>
                <a:latin typeface="Arial" charset="0"/>
                <a:cs typeface="Arial" charset="0"/>
              </a:rPr>
            </a:br>
            <a:r>
              <a:rPr lang="de-DE" dirty="0">
                <a:solidFill>
                  <a:srgbClr val="919191"/>
                </a:solidFill>
                <a:latin typeface="Arial" charset="0"/>
                <a:cs typeface="Arial" charset="0"/>
              </a:rPr>
              <a:t>Kostenreduzierung</a:t>
            </a:r>
            <a:br>
              <a:rPr lang="de-DE" dirty="0">
                <a:solidFill>
                  <a:srgbClr val="919191"/>
                </a:solidFill>
                <a:latin typeface="Arial" charset="0"/>
                <a:cs typeface="Arial" charset="0"/>
              </a:rPr>
            </a:br>
            <a:r>
              <a:rPr lang="de-DE" dirty="0">
                <a:solidFill>
                  <a:srgbClr val="919191"/>
                </a:solidFill>
                <a:latin typeface="Arial" charset="0"/>
                <a:cs typeface="Arial" charset="0"/>
              </a:rPr>
              <a:t>Risikominderung</a:t>
            </a:r>
            <a:br>
              <a:rPr lang="de-DE" dirty="0">
                <a:solidFill>
                  <a:srgbClr val="919191"/>
                </a:solidFill>
                <a:latin typeface="Arial" charset="0"/>
                <a:cs typeface="Arial" charset="0"/>
              </a:rPr>
            </a:br>
            <a:r>
              <a:rPr lang="de-DE" dirty="0">
                <a:solidFill>
                  <a:srgbClr val="919191"/>
                </a:solidFill>
                <a:latin typeface="Arial" charset="0"/>
                <a:cs typeface="Arial" charset="0"/>
              </a:rPr>
              <a:t>Zugänglichkeit</a:t>
            </a:r>
            <a:br>
              <a:rPr lang="de-DE" dirty="0">
                <a:solidFill>
                  <a:srgbClr val="919191"/>
                </a:solidFill>
                <a:latin typeface="Arial" charset="0"/>
                <a:cs typeface="Arial" charset="0"/>
              </a:rPr>
            </a:br>
            <a:r>
              <a:rPr lang="de-DE" dirty="0">
                <a:solidFill>
                  <a:srgbClr val="919191"/>
                </a:solidFill>
                <a:latin typeface="Arial" charset="0"/>
                <a:cs typeface="Arial" charset="0"/>
              </a:rPr>
              <a:t>Komfort / Benutzerfreundlichkeit</a:t>
            </a:r>
          </a:p>
          <a:p>
            <a:endParaRPr lang="de-DE" dirty="0"/>
          </a:p>
        </p:txBody>
      </p:sp>
      <p:sp>
        <p:nvSpPr>
          <p:cNvPr id="44" name="Text Placeholder 43"/>
          <p:cNvSpPr>
            <a:spLocks noGrp="1"/>
          </p:cNvSpPr>
          <p:nvPr>
            <p:ph type="body" sz="quarter" idx="13"/>
          </p:nvPr>
        </p:nvSpPr>
        <p:spPr/>
        <p:txBody>
          <a:bodyPr/>
          <a:lstStyle/>
          <a:p>
            <a:r>
              <a:rPr lang="de-DE" dirty="0">
                <a:solidFill>
                  <a:srgbClr val="919191"/>
                </a:solidFill>
                <a:latin typeface="Arial" charset="0"/>
                <a:cs typeface="Arial" charset="0"/>
              </a:rPr>
              <a:t>Welche Art von Beziehung erwartet jeder unserer Kundensegmente, dass wir mit ihnen aufbauen und pflegen Welche haben wir etabliert? Wie sind sie in das übrige Geschäftsmodell integriert? Wie teuer sind sie?</a:t>
            </a:r>
            <a:br>
              <a:rPr lang="de-DE" dirty="0">
                <a:solidFill>
                  <a:srgbClr val="919191"/>
                </a:solidFill>
                <a:latin typeface="Arial" charset="0"/>
                <a:cs typeface="Arial" charset="0"/>
              </a:rPr>
            </a:br>
            <a:br>
              <a:rPr lang="de-DE" dirty="0">
                <a:solidFill>
                  <a:srgbClr val="919191"/>
                </a:solidFill>
                <a:latin typeface="Arial" charset="0"/>
                <a:cs typeface="Arial" charset="0"/>
              </a:rPr>
            </a:br>
            <a:r>
              <a:rPr lang="de-DE" dirty="0">
                <a:solidFill>
                  <a:srgbClr val="919191"/>
                </a:solidFill>
                <a:latin typeface="Arial" charset="0"/>
                <a:cs typeface="Arial" charset="0"/>
              </a:rPr>
              <a:t>BEISPIELE</a:t>
            </a:r>
            <a:br>
              <a:rPr lang="de-DE" dirty="0">
                <a:solidFill>
                  <a:srgbClr val="919191"/>
                </a:solidFill>
                <a:latin typeface="Arial" charset="0"/>
                <a:cs typeface="Arial" charset="0"/>
              </a:rPr>
            </a:br>
            <a:r>
              <a:rPr lang="de-DE" dirty="0">
                <a:solidFill>
                  <a:srgbClr val="919191"/>
                </a:solidFill>
                <a:latin typeface="Arial" charset="0"/>
                <a:cs typeface="Arial" charset="0"/>
              </a:rPr>
              <a:t>Persönliche Hilfe, Engagierte persönliche Unterstützung, Selbstbedienung, Automatisierte Dienste, Gemeinschaften, ...</a:t>
            </a:r>
          </a:p>
        </p:txBody>
      </p:sp>
      <p:sp>
        <p:nvSpPr>
          <p:cNvPr id="45" name="Text Placeholder 44"/>
          <p:cNvSpPr>
            <a:spLocks noGrp="1"/>
          </p:cNvSpPr>
          <p:nvPr>
            <p:ph type="body" sz="quarter" idx="14"/>
          </p:nvPr>
        </p:nvSpPr>
        <p:spPr/>
        <p:txBody>
          <a:bodyPr/>
          <a:lstStyle/>
          <a:p>
            <a:r>
              <a:rPr lang="de-DE" dirty="0">
                <a:solidFill>
                  <a:srgbClr val="919191"/>
                </a:solidFill>
                <a:latin typeface="Arial" charset="0"/>
                <a:cs typeface="Arial" charset="0"/>
              </a:rPr>
              <a:t>Für wen schaffen wir Wert? </a:t>
            </a:r>
            <a:br>
              <a:rPr lang="de-DE" dirty="0">
                <a:solidFill>
                  <a:srgbClr val="919191"/>
                </a:solidFill>
                <a:latin typeface="Arial" charset="0"/>
                <a:cs typeface="Arial" charset="0"/>
              </a:rPr>
            </a:br>
            <a:r>
              <a:rPr lang="de-DE" dirty="0">
                <a:solidFill>
                  <a:srgbClr val="919191"/>
                </a:solidFill>
                <a:latin typeface="Arial" charset="0"/>
                <a:cs typeface="Arial" charset="0"/>
              </a:rPr>
              <a:t>Wer sind unsere wichtigsten Kunden?</a:t>
            </a:r>
            <a:br>
              <a:rPr lang="de-DE" dirty="0">
                <a:solidFill>
                  <a:srgbClr val="919191"/>
                </a:solidFill>
                <a:latin typeface="Arial" charset="0"/>
                <a:cs typeface="Arial" charset="0"/>
              </a:rPr>
            </a:br>
            <a:br>
              <a:rPr lang="de-DE" dirty="0">
                <a:solidFill>
                  <a:srgbClr val="919191"/>
                </a:solidFill>
                <a:latin typeface="Arial" charset="0"/>
                <a:cs typeface="Arial" charset="0"/>
              </a:rPr>
            </a:br>
            <a:r>
              <a:rPr lang="de-DE" dirty="0">
                <a:solidFill>
                  <a:srgbClr val="919191"/>
                </a:solidFill>
                <a:latin typeface="Arial" charset="0"/>
                <a:cs typeface="Arial" charset="0"/>
              </a:rPr>
              <a:t>Massenmarkt</a:t>
            </a:r>
            <a:br>
              <a:rPr lang="de-DE" dirty="0">
                <a:solidFill>
                  <a:srgbClr val="919191"/>
                </a:solidFill>
                <a:latin typeface="Arial" charset="0"/>
                <a:cs typeface="Arial" charset="0"/>
              </a:rPr>
            </a:br>
            <a:r>
              <a:rPr lang="de-DE" dirty="0">
                <a:solidFill>
                  <a:srgbClr val="919191"/>
                </a:solidFill>
                <a:latin typeface="Arial" charset="0"/>
                <a:cs typeface="Arial" charset="0"/>
              </a:rPr>
              <a:t>Nischenmarkt</a:t>
            </a:r>
            <a:br>
              <a:rPr lang="de-DE" dirty="0">
                <a:solidFill>
                  <a:srgbClr val="919191"/>
                </a:solidFill>
                <a:latin typeface="Arial" charset="0"/>
                <a:cs typeface="Arial" charset="0"/>
              </a:rPr>
            </a:br>
            <a:r>
              <a:rPr lang="de-DE" dirty="0">
                <a:solidFill>
                  <a:srgbClr val="919191"/>
                </a:solidFill>
                <a:latin typeface="Arial" charset="0"/>
                <a:cs typeface="Arial" charset="0"/>
              </a:rPr>
              <a:t>Segmentiert</a:t>
            </a:r>
            <a:br>
              <a:rPr lang="de-DE" dirty="0">
                <a:solidFill>
                  <a:srgbClr val="919191"/>
                </a:solidFill>
                <a:latin typeface="Arial" charset="0"/>
                <a:cs typeface="Arial" charset="0"/>
              </a:rPr>
            </a:br>
            <a:r>
              <a:rPr lang="de-DE" dirty="0">
                <a:solidFill>
                  <a:srgbClr val="919191"/>
                </a:solidFill>
                <a:latin typeface="Arial" charset="0"/>
                <a:cs typeface="Arial" charset="0"/>
              </a:rPr>
              <a:t>Diversifiziert</a:t>
            </a:r>
            <a:br>
              <a:rPr lang="de-DE" dirty="0">
                <a:solidFill>
                  <a:srgbClr val="919191"/>
                </a:solidFill>
                <a:latin typeface="Arial" charset="0"/>
                <a:cs typeface="Arial" charset="0"/>
              </a:rPr>
            </a:br>
            <a:r>
              <a:rPr lang="de-DE" dirty="0">
                <a:solidFill>
                  <a:srgbClr val="919191"/>
                </a:solidFill>
                <a:latin typeface="Arial" charset="0"/>
                <a:cs typeface="Arial" charset="0"/>
              </a:rPr>
              <a:t>Mehrseitige Plattform</a:t>
            </a:r>
          </a:p>
          <a:p>
            <a:endParaRPr lang="de-DE" dirty="0"/>
          </a:p>
        </p:txBody>
      </p:sp>
      <p:sp>
        <p:nvSpPr>
          <p:cNvPr id="46" name="Text Placeholder 45"/>
          <p:cNvSpPr>
            <a:spLocks noGrp="1"/>
          </p:cNvSpPr>
          <p:nvPr>
            <p:ph type="body" sz="quarter" idx="16"/>
          </p:nvPr>
        </p:nvSpPr>
        <p:spPr/>
        <p:txBody>
          <a:bodyPr/>
          <a:lstStyle/>
          <a:p>
            <a:r>
              <a:rPr lang="de-DE" dirty="0">
                <a:solidFill>
                  <a:srgbClr val="919191"/>
                </a:solidFill>
                <a:latin typeface="Arial" charset="0"/>
                <a:cs typeface="Arial" charset="0"/>
              </a:rPr>
              <a:t>Welche Schlüsselressourcen benötigen unsere Wertversprechen? </a:t>
            </a:r>
            <a:br>
              <a:rPr lang="de-DE" dirty="0">
                <a:solidFill>
                  <a:srgbClr val="919191"/>
                </a:solidFill>
                <a:latin typeface="Arial" charset="0"/>
                <a:cs typeface="Arial" charset="0"/>
              </a:rPr>
            </a:br>
            <a:r>
              <a:rPr lang="de-DE" dirty="0">
                <a:solidFill>
                  <a:srgbClr val="919191"/>
                </a:solidFill>
                <a:latin typeface="Arial" charset="0"/>
                <a:cs typeface="Arial" charset="0"/>
              </a:rPr>
              <a:t>Unsere Vertriebskanäle? Kundenbeziehungen? Einnahmenströme?</a:t>
            </a:r>
            <a:br>
              <a:rPr lang="de-DE" dirty="0">
                <a:solidFill>
                  <a:srgbClr val="919191"/>
                </a:solidFill>
                <a:latin typeface="Arial" charset="0"/>
                <a:cs typeface="Arial" charset="0"/>
              </a:rPr>
            </a:br>
            <a:br>
              <a:rPr lang="de-DE" dirty="0">
                <a:solidFill>
                  <a:srgbClr val="919191"/>
                </a:solidFill>
                <a:latin typeface="Arial" charset="0"/>
                <a:cs typeface="Arial" charset="0"/>
              </a:rPr>
            </a:br>
            <a:r>
              <a:rPr lang="de-DE" dirty="0">
                <a:solidFill>
                  <a:srgbClr val="919191"/>
                </a:solidFill>
                <a:latin typeface="Arial" charset="0"/>
                <a:cs typeface="Arial" charset="0"/>
              </a:rPr>
              <a:t>ARTEN VON RESSOURCEN</a:t>
            </a:r>
            <a:br>
              <a:rPr lang="de-DE" dirty="0">
                <a:solidFill>
                  <a:srgbClr val="919191"/>
                </a:solidFill>
                <a:latin typeface="Arial" charset="0"/>
                <a:cs typeface="Arial" charset="0"/>
              </a:rPr>
            </a:br>
            <a:r>
              <a:rPr lang="de-DE" dirty="0">
                <a:solidFill>
                  <a:srgbClr val="919191"/>
                </a:solidFill>
                <a:latin typeface="Arial" charset="0"/>
                <a:cs typeface="Arial" charset="0"/>
              </a:rPr>
              <a:t>Physisch, Intellektuell (Markenpatente, Urheberrechte, Daten), Mensch, Finanziell</a:t>
            </a:r>
          </a:p>
          <a:p>
            <a:endParaRPr lang="de-DE" dirty="0"/>
          </a:p>
        </p:txBody>
      </p:sp>
      <p:sp>
        <p:nvSpPr>
          <p:cNvPr id="47" name="Text Placeholder 46"/>
          <p:cNvSpPr>
            <a:spLocks noGrp="1"/>
          </p:cNvSpPr>
          <p:nvPr>
            <p:ph type="body" sz="quarter" idx="18"/>
          </p:nvPr>
        </p:nvSpPr>
        <p:spPr/>
        <p:txBody>
          <a:bodyPr/>
          <a:lstStyle/>
          <a:p>
            <a:r>
              <a:rPr lang="de-DE" dirty="0">
                <a:solidFill>
                  <a:srgbClr val="919191"/>
                </a:solidFill>
                <a:latin typeface="Arial" charset="0"/>
                <a:cs typeface="Arial" charset="0"/>
              </a:rPr>
              <a:t>Durch welche Kanäle möchten unsere Kundensegmente erreicht werden? Wie erreichen wir sie jetzt? Wie sind unsere Kanäle integriert? Welche funktionieren am besten? Welche sind am kostengünstigsten? Wie integrieren wir sie in Kunden-routinen?</a:t>
            </a:r>
            <a:br>
              <a:rPr lang="de-DE" dirty="0">
                <a:solidFill>
                  <a:srgbClr val="919191"/>
                </a:solidFill>
                <a:latin typeface="Arial" charset="0"/>
                <a:cs typeface="Arial" charset="0"/>
              </a:rPr>
            </a:br>
            <a:br>
              <a:rPr lang="de-DE" dirty="0">
                <a:solidFill>
                  <a:srgbClr val="919191"/>
                </a:solidFill>
                <a:latin typeface="Arial" charset="0"/>
                <a:cs typeface="Arial" charset="0"/>
              </a:rPr>
            </a:br>
            <a:r>
              <a:rPr lang="de-DE" dirty="0">
                <a:solidFill>
                  <a:srgbClr val="919191"/>
                </a:solidFill>
                <a:latin typeface="Arial" charset="0"/>
                <a:cs typeface="Arial" charset="0"/>
              </a:rPr>
              <a:t>KANALPHASEN</a:t>
            </a:r>
            <a:br>
              <a:rPr lang="de-DE" dirty="0">
                <a:solidFill>
                  <a:srgbClr val="919191"/>
                </a:solidFill>
                <a:latin typeface="Arial" charset="0"/>
                <a:cs typeface="Arial" charset="0"/>
              </a:rPr>
            </a:br>
            <a:r>
              <a:rPr lang="de-DE" dirty="0">
                <a:solidFill>
                  <a:srgbClr val="919191"/>
                </a:solidFill>
                <a:latin typeface="Arial" charset="0"/>
                <a:cs typeface="Arial" charset="0"/>
              </a:rPr>
              <a:t>Bewusstsein, Bewertung, Kauf, Lieferung, After </a:t>
            </a:r>
            <a:r>
              <a:rPr lang="de-DE" dirty="0" err="1">
                <a:solidFill>
                  <a:srgbClr val="919191"/>
                </a:solidFill>
                <a:latin typeface="Arial" charset="0"/>
                <a:cs typeface="Arial" charset="0"/>
              </a:rPr>
              <a:t>Sales</a:t>
            </a:r>
            <a:endParaRPr lang="de-DE" dirty="0">
              <a:solidFill>
                <a:srgbClr val="919191"/>
              </a:solidFill>
              <a:latin typeface="Arial" charset="0"/>
              <a:cs typeface="Arial" charset="0"/>
            </a:endParaRPr>
          </a:p>
          <a:p>
            <a:endParaRPr lang="de-DE" dirty="0"/>
          </a:p>
        </p:txBody>
      </p:sp>
      <p:sp>
        <p:nvSpPr>
          <p:cNvPr id="48" name="Text Placeholder 47"/>
          <p:cNvSpPr>
            <a:spLocks noGrp="1"/>
          </p:cNvSpPr>
          <p:nvPr>
            <p:ph type="body" sz="quarter" idx="20"/>
          </p:nvPr>
        </p:nvSpPr>
        <p:spPr/>
        <p:txBody>
          <a:bodyPr/>
          <a:lstStyle/>
          <a:p>
            <a:r>
              <a:rPr lang="de-DE" dirty="0">
                <a:solidFill>
                  <a:srgbClr val="919191"/>
                </a:solidFill>
                <a:latin typeface="Arial" charset="0"/>
                <a:cs typeface="Arial" charset="0"/>
              </a:rPr>
              <a:t>Was sind die wichtigsten Kosten unseres Geschäftsmodells?</a:t>
            </a:r>
            <a:br>
              <a:rPr lang="de-DE" dirty="0">
                <a:solidFill>
                  <a:srgbClr val="919191"/>
                </a:solidFill>
                <a:latin typeface="Arial" charset="0"/>
                <a:cs typeface="Arial" charset="0"/>
              </a:rPr>
            </a:br>
            <a:r>
              <a:rPr lang="de-DE" dirty="0">
                <a:solidFill>
                  <a:srgbClr val="919191"/>
                </a:solidFill>
                <a:latin typeface="Arial" charset="0"/>
                <a:cs typeface="Arial" charset="0"/>
              </a:rPr>
              <a:t>Welche Schlüsselressourcen sind am teuersten?</a:t>
            </a:r>
            <a:br>
              <a:rPr lang="de-DE" dirty="0">
                <a:solidFill>
                  <a:srgbClr val="919191"/>
                </a:solidFill>
                <a:latin typeface="Arial" charset="0"/>
                <a:cs typeface="Arial" charset="0"/>
              </a:rPr>
            </a:br>
            <a:r>
              <a:rPr lang="de-DE" dirty="0">
                <a:solidFill>
                  <a:srgbClr val="919191"/>
                </a:solidFill>
                <a:latin typeface="Arial" charset="0"/>
                <a:cs typeface="Arial" charset="0"/>
              </a:rPr>
              <a:t>Welche Hauptaktivitäten sind am teuersten?</a:t>
            </a:r>
            <a:br>
              <a:rPr lang="de-DE" dirty="0">
                <a:solidFill>
                  <a:srgbClr val="919191"/>
                </a:solidFill>
                <a:latin typeface="Arial" charset="0"/>
                <a:cs typeface="Arial" charset="0"/>
              </a:rPr>
            </a:br>
            <a:br>
              <a:rPr lang="de-DE" dirty="0">
                <a:solidFill>
                  <a:srgbClr val="919191"/>
                </a:solidFill>
                <a:latin typeface="Arial" charset="0"/>
                <a:cs typeface="Arial" charset="0"/>
              </a:rPr>
            </a:br>
            <a:r>
              <a:rPr lang="de-DE" dirty="0">
                <a:solidFill>
                  <a:srgbClr val="919191"/>
                </a:solidFill>
                <a:latin typeface="Arial" charset="0"/>
                <a:cs typeface="Arial" charset="0"/>
              </a:rPr>
              <a:t>IST IHR GESCHÄFT MEHR</a:t>
            </a:r>
            <a:br>
              <a:rPr lang="de-DE" dirty="0">
                <a:solidFill>
                  <a:srgbClr val="919191"/>
                </a:solidFill>
                <a:latin typeface="Arial" charset="0"/>
                <a:cs typeface="Arial" charset="0"/>
              </a:rPr>
            </a:br>
            <a:r>
              <a:rPr lang="de-DE" dirty="0">
                <a:solidFill>
                  <a:srgbClr val="919191"/>
                </a:solidFill>
                <a:latin typeface="Arial" charset="0"/>
                <a:cs typeface="Arial" charset="0"/>
              </a:rPr>
              <a:t>Kostenorientiert (schlankste Kostenstruktur, niedriger Preiswert, maximale Automatisierung, umfangreiches Outsourcing), Value </a:t>
            </a:r>
            <a:r>
              <a:rPr lang="de-DE" dirty="0" err="1">
                <a:solidFill>
                  <a:srgbClr val="919191"/>
                </a:solidFill>
                <a:latin typeface="Arial" charset="0"/>
                <a:cs typeface="Arial" charset="0"/>
              </a:rPr>
              <a:t>Driven</a:t>
            </a:r>
            <a:r>
              <a:rPr lang="de-DE" dirty="0">
                <a:solidFill>
                  <a:srgbClr val="919191"/>
                </a:solidFill>
                <a:latin typeface="Arial" charset="0"/>
                <a:cs typeface="Arial" charset="0"/>
              </a:rPr>
              <a:t> (Wertschöpfung, Premium Value Proposition)</a:t>
            </a:r>
            <a:br>
              <a:rPr lang="de-DE" dirty="0">
                <a:solidFill>
                  <a:srgbClr val="919191"/>
                </a:solidFill>
                <a:latin typeface="Arial" charset="0"/>
                <a:cs typeface="Arial" charset="0"/>
              </a:rPr>
            </a:br>
            <a:br>
              <a:rPr lang="de-DE" dirty="0">
                <a:solidFill>
                  <a:srgbClr val="919191"/>
                </a:solidFill>
                <a:latin typeface="Arial" charset="0"/>
                <a:cs typeface="Arial" charset="0"/>
              </a:rPr>
            </a:br>
            <a:r>
              <a:rPr lang="de-DE" dirty="0">
                <a:solidFill>
                  <a:srgbClr val="919191"/>
                </a:solidFill>
                <a:latin typeface="Arial" charset="0"/>
                <a:cs typeface="Arial" charset="0"/>
              </a:rPr>
              <a:t>BEISPIELEIGENSCHAFTEN</a:t>
            </a:r>
            <a:br>
              <a:rPr lang="de-DE" dirty="0">
                <a:solidFill>
                  <a:srgbClr val="919191"/>
                </a:solidFill>
                <a:latin typeface="Arial" charset="0"/>
                <a:cs typeface="Arial" charset="0"/>
              </a:rPr>
            </a:br>
            <a:r>
              <a:rPr lang="de-DE" dirty="0">
                <a:solidFill>
                  <a:srgbClr val="919191"/>
                </a:solidFill>
                <a:latin typeface="Arial" charset="0"/>
                <a:cs typeface="Arial" charset="0"/>
              </a:rPr>
              <a:t>Fixkosten (Gehälter, Mieten, Dienstprogramme), Variable Kosten, Größenvorteile, Einsparungen von Umfang</a:t>
            </a:r>
          </a:p>
          <a:p>
            <a:endParaRPr lang="de-DE" dirty="0"/>
          </a:p>
        </p:txBody>
      </p:sp>
      <p:sp>
        <p:nvSpPr>
          <p:cNvPr id="49" name="Text Placeholder 48"/>
          <p:cNvSpPr>
            <a:spLocks noGrp="1"/>
          </p:cNvSpPr>
          <p:nvPr>
            <p:ph type="body" sz="quarter" idx="21"/>
          </p:nvPr>
        </p:nvSpPr>
        <p:spPr/>
        <p:txBody>
          <a:bodyPr/>
          <a:lstStyle/>
          <a:p>
            <a:r>
              <a:rPr lang="de-DE" dirty="0">
                <a:solidFill>
                  <a:srgbClr val="919191"/>
                </a:solidFill>
                <a:latin typeface="Arial" charset="0"/>
                <a:cs typeface="Arial" charset="0"/>
              </a:rPr>
              <a:t>Für welchen Wert sind unsere Kunden wirklich bereit zu bezahlen?, Wofür bezahlen sie aktuell? Wie zahlen sie derzeit?, Wie würden sie am liebsten bezahlen? Wie viel trägt jeder Umsatzstrom zum Gesamtumsatz bei?</a:t>
            </a:r>
            <a:br>
              <a:rPr lang="de-DE" dirty="0">
                <a:solidFill>
                  <a:srgbClr val="919191"/>
                </a:solidFill>
                <a:latin typeface="Arial" charset="0"/>
                <a:cs typeface="Arial" charset="0"/>
              </a:rPr>
            </a:br>
            <a:br>
              <a:rPr lang="de-DE" dirty="0">
                <a:solidFill>
                  <a:srgbClr val="919191"/>
                </a:solidFill>
                <a:latin typeface="Arial" charset="0"/>
                <a:cs typeface="Arial" charset="0"/>
              </a:rPr>
            </a:br>
            <a:r>
              <a:rPr lang="de-DE">
                <a:solidFill>
                  <a:srgbClr val="919191"/>
                </a:solidFill>
                <a:latin typeface="Arial" charset="0"/>
                <a:cs typeface="Arial" charset="0"/>
              </a:rPr>
              <a:t>ARTEN: Verkauf von Vermögenswerten, Nutzungsgebühr, Abo-Gebühren, Ausleihe / Vermietung / Leasing, Lizenzierung, Maklergebühren, Werbung</a:t>
            </a:r>
            <a:br>
              <a:rPr lang="de-DE">
                <a:solidFill>
                  <a:srgbClr val="919191"/>
                </a:solidFill>
                <a:latin typeface="Arial" charset="0"/>
                <a:cs typeface="Arial" charset="0"/>
              </a:rPr>
            </a:br>
            <a:br>
              <a:rPr lang="de-DE">
                <a:solidFill>
                  <a:srgbClr val="919191"/>
                </a:solidFill>
                <a:latin typeface="Arial" charset="0"/>
                <a:cs typeface="Arial" charset="0"/>
              </a:rPr>
            </a:br>
            <a:r>
              <a:rPr lang="de-DE">
                <a:solidFill>
                  <a:srgbClr val="919191"/>
                </a:solidFill>
                <a:latin typeface="Arial" charset="0"/>
                <a:cs typeface="Arial" charset="0"/>
              </a:rPr>
              <a:t>FESTE PREISE: Listenpreis, Produktmerkmale abhängig, Kundensegment abhängig, Volumenabhängig</a:t>
            </a:r>
            <a:br>
              <a:rPr lang="de-DE">
                <a:solidFill>
                  <a:srgbClr val="919191"/>
                </a:solidFill>
                <a:latin typeface="Arial" charset="0"/>
                <a:cs typeface="Arial" charset="0"/>
              </a:rPr>
            </a:br>
            <a:br>
              <a:rPr lang="de-DE">
                <a:solidFill>
                  <a:srgbClr val="919191"/>
                </a:solidFill>
                <a:latin typeface="Arial" charset="0"/>
                <a:cs typeface="Arial" charset="0"/>
              </a:rPr>
            </a:br>
            <a:r>
              <a:rPr lang="de-DE">
                <a:solidFill>
                  <a:srgbClr val="919191"/>
                </a:solidFill>
                <a:latin typeface="Arial" charset="0"/>
                <a:cs typeface="Arial" charset="0"/>
              </a:rPr>
              <a:t>DYNAMISCHE PREISE: Verhandlung (Verhandlung), Ertragsmanagement, Echtzeit-Markt</a:t>
            </a:r>
          </a:p>
          <a:p>
            <a:endParaRPr lang="de-DE" dirty="0"/>
          </a:p>
        </p:txBody>
      </p:sp>
      <p:sp>
        <p:nvSpPr>
          <p:cNvPr id="50" name="Text Placeholder 49"/>
          <p:cNvSpPr>
            <a:spLocks noGrp="1"/>
          </p:cNvSpPr>
          <p:nvPr>
            <p:ph type="body" sz="quarter" idx="22"/>
          </p:nvPr>
        </p:nvSpPr>
        <p:spPr/>
        <p:txBody>
          <a:bodyPr/>
          <a:lstStyle/>
          <a:p>
            <a:endParaRPr lang="de-DE"/>
          </a:p>
        </p:txBody>
      </p:sp>
      <p:sp>
        <p:nvSpPr>
          <p:cNvPr id="51" name="Text Placeholder 50"/>
          <p:cNvSpPr>
            <a:spLocks noGrp="1"/>
          </p:cNvSpPr>
          <p:nvPr>
            <p:ph type="body" sz="quarter" idx="23"/>
          </p:nvPr>
        </p:nvSpPr>
        <p:spPr/>
        <p:txBody>
          <a:bodyPr/>
          <a:lstStyle/>
          <a:p>
            <a:endParaRPr lang="de-DE"/>
          </a:p>
        </p:txBody>
      </p:sp>
      <p:sp>
        <p:nvSpPr>
          <p:cNvPr id="69" name="Text Placeholder 68"/>
          <p:cNvSpPr>
            <a:spLocks noGrp="1"/>
          </p:cNvSpPr>
          <p:nvPr>
            <p:ph type="body" sz="quarter" idx="24"/>
          </p:nvPr>
        </p:nvSpPr>
        <p:spPr/>
        <p:txBody>
          <a:bodyPr/>
          <a:lstStyle/>
          <a:p>
            <a:endParaRPr lang="de-DE"/>
          </a:p>
        </p:txBody>
      </p:sp>
      <p:sp>
        <p:nvSpPr>
          <p:cNvPr id="70" name="Text Placeholder 69"/>
          <p:cNvSpPr>
            <a:spLocks noGrp="1"/>
          </p:cNvSpPr>
          <p:nvPr>
            <p:ph type="body" sz="quarter" idx="25"/>
          </p:nvPr>
        </p:nvSpPr>
        <p:spPr/>
        <p:txBody>
          <a:bodyPr/>
          <a:lstStyle/>
          <a:p>
            <a:endParaRPr lang="de-DE"/>
          </a:p>
        </p:txBody>
      </p:sp>
      <p:sp>
        <p:nvSpPr>
          <p:cNvPr id="52" name="Rectangle 51"/>
          <p:cNvSpPr/>
          <p:nvPr/>
        </p:nvSpPr>
        <p:spPr>
          <a:xfrm>
            <a:off x="247650" y="6457891"/>
            <a:ext cx="9410700" cy="307777"/>
          </a:xfrm>
          <a:prstGeom prst="rect">
            <a:avLst/>
          </a:prstGeom>
        </p:spPr>
        <p:txBody>
          <a:bodyPr wrap="square">
            <a:spAutoFit/>
          </a:bodyPr>
          <a:lstStyle/>
          <a:p>
            <a:r>
              <a:rPr lang="en-GB" sz="700" b="0" i="0" dirty="0">
                <a:solidFill>
                  <a:srgbClr val="808080"/>
                </a:solidFill>
                <a:latin typeface="Arial"/>
                <a:ea typeface="Arial"/>
                <a:cs typeface="Arial"/>
              </a:rPr>
              <a:t>Designed by: The Business Model Foundry (</a:t>
            </a:r>
            <a:r>
              <a:rPr lang="en-GB" sz="700" b="0" i="0" dirty="0">
                <a:solidFill>
                  <a:srgbClr val="808080"/>
                </a:solidFill>
                <a:latin typeface="Arial"/>
                <a:ea typeface="Arial"/>
                <a:cs typeface="Arial"/>
                <a:hlinkClick r:id="rId2"/>
              </a:rPr>
              <a:t>www.businessmodelgeneration.com/canvas</a:t>
            </a:r>
            <a:r>
              <a:rPr lang="en-GB" sz="700" b="0" i="0" dirty="0">
                <a:solidFill>
                  <a:srgbClr val="808080"/>
                </a:solidFill>
                <a:latin typeface="Arial"/>
                <a:ea typeface="Arial"/>
                <a:cs typeface="Arial"/>
              </a:rPr>
              <a:t>). </a:t>
            </a:r>
            <a:r>
              <a:rPr lang="en-GB" sz="700" dirty="0">
                <a:solidFill>
                  <a:srgbClr val="808080"/>
                </a:solidFill>
                <a:latin typeface="Arial"/>
                <a:ea typeface="Arial"/>
                <a:cs typeface="Arial"/>
              </a:rPr>
              <a:t>PowerPoint implementation by: Neos Chronos Limited </a:t>
            </a:r>
            <a:r>
              <a:rPr lang="en-GB" sz="700" dirty="0">
                <a:latin typeface="Arial"/>
                <a:cs typeface="Arial"/>
              </a:rPr>
              <a:t>(</a:t>
            </a:r>
            <a:r>
              <a:rPr lang="en-GB" sz="700" dirty="0">
                <a:latin typeface="Arial"/>
                <a:cs typeface="Arial"/>
                <a:hlinkClick r:id="rId3"/>
              </a:rPr>
              <a:t>https://neoschronos.com</a:t>
            </a:r>
            <a:r>
              <a:rPr lang="en-GB" sz="700" dirty="0">
                <a:latin typeface="Arial"/>
                <a:cs typeface="Arial"/>
              </a:rPr>
              <a:t>). License: </a:t>
            </a:r>
            <a:r>
              <a:rPr lang="mr-IN" sz="700" dirty="0">
                <a:latin typeface="Arial"/>
                <a:cs typeface="Arial"/>
                <a:hlinkClick r:id="rId4"/>
              </a:rPr>
              <a:t>CC BY-SA 3.0</a:t>
            </a:r>
            <a:endParaRPr lang="mr-IN" sz="700" dirty="0">
              <a:latin typeface="Arial"/>
              <a:cs typeface="Arial"/>
            </a:endParaRPr>
          </a:p>
          <a:p>
            <a:endParaRPr lang="en-GB" sz="700" dirty="0">
              <a:latin typeface="Arial"/>
              <a:cs typeface="Arial"/>
            </a:endParaRPr>
          </a:p>
        </p:txBody>
      </p:sp>
      <p:sp>
        <p:nvSpPr>
          <p:cNvPr id="2" name="Textfeld 1">
            <a:extLst>
              <a:ext uri="{FF2B5EF4-FFF2-40B4-BE49-F238E27FC236}">
                <a16:creationId xmlns:a16="http://schemas.microsoft.com/office/drawing/2014/main" id="{4D7EE468-4756-9642-EAD7-9F133502A4EA}"/>
              </a:ext>
            </a:extLst>
          </p:cNvPr>
          <p:cNvSpPr txBox="1"/>
          <p:nvPr/>
        </p:nvSpPr>
        <p:spPr>
          <a:xfrm rot="19837577">
            <a:off x="3012156" y="217478"/>
            <a:ext cx="468398" cy="307777"/>
          </a:xfrm>
          <a:prstGeom prst="rect">
            <a:avLst/>
          </a:prstGeom>
          <a:noFill/>
          <a:ln>
            <a:solidFill>
              <a:schemeClr val="accent3"/>
            </a:solidFill>
          </a:ln>
        </p:spPr>
        <p:txBody>
          <a:bodyPr wrap="none" rtlCol="0">
            <a:spAutoFit/>
          </a:bodyPr>
          <a:lstStyle/>
          <a:p>
            <a:r>
              <a:rPr lang="de-DE" sz="1400" dirty="0">
                <a:solidFill>
                  <a:schemeClr val="accent3"/>
                </a:solidFill>
              </a:rPr>
              <a:t>Info</a:t>
            </a:r>
          </a:p>
        </p:txBody>
      </p:sp>
    </p:spTree>
    <p:extLst>
      <p:ext uri="{BB962C8B-B14F-4D97-AF65-F5344CB8AC3E}">
        <p14:creationId xmlns:p14="http://schemas.microsoft.com/office/powerpoint/2010/main" val="133541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 Placeholder 49"/>
          <p:cNvSpPr>
            <a:spLocks noGrp="1"/>
          </p:cNvSpPr>
          <p:nvPr>
            <p:ph type="body" sz="quarter" idx="22"/>
          </p:nvPr>
        </p:nvSpPr>
        <p:spPr/>
        <p:txBody>
          <a:bodyPr/>
          <a:lstStyle/>
          <a:p>
            <a:r>
              <a:rPr lang="de-DE" dirty="0"/>
              <a:t>My Bio Bäcker</a:t>
            </a:r>
          </a:p>
        </p:txBody>
      </p:sp>
      <p:sp>
        <p:nvSpPr>
          <p:cNvPr id="51" name="Text Placeholder 50"/>
          <p:cNvSpPr>
            <a:spLocks noGrp="1"/>
          </p:cNvSpPr>
          <p:nvPr>
            <p:ph type="body" sz="quarter" idx="23"/>
          </p:nvPr>
        </p:nvSpPr>
        <p:spPr/>
        <p:txBody>
          <a:bodyPr/>
          <a:lstStyle/>
          <a:p>
            <a:r>
              <a:rPr lang="de-DE" dirty="0"/>
              <a:t>Max Mustermann</a:t>
            </a:r>
          </a:p>
        </p:txBody>
      </p:sp>
      <p:sp>
        <p:nvSpPr>
          <p:cNvPr id="69" name="Text Placeholder 68"/>
          <p:cNvSpPr>
            <a:spLocks noGrp="1"/>
          </p:cNvSpPr>
          <p:nvPr>
            <p:ph type="body" sz="quarter" idx="24"/>
          </p:nvPr>
        </p:nvSpPr>
        <p:spPr/>
        <p:txBody>
          <a:bodyPr/>
          <a:lstStyle/>
          <a:p>
            <a:r>
              <a:rPr lang="de-DE" dirty="0"/>
              <a:t>01.09.2023</a:t>
            </a:r>
          </a:p>
        </p:txBody>
      </p:sp>
      <p:sp>
        <p:nvSpPr>
          <p:cNvPr id="70" name="Text Placeholder 69"/>
          <p:cNvSpPr>
            <a:spLocks noGrp="1"/>
          </p:cNvSpPr>
          <p:nvPr>
            <p:ph type="body" sz="quarter" idx="25"/>
          </p:nvPr>
        </p:nvSpPr>
        <p:spPr/>
        <p:txBody>
          <a:bodyPr/>
          <a:lstStyle/>
          <a:p>
            <a:r>
              <a:rPr lang="de-DE" dirty="0"/>
              <a:t>1.0</a:t>
            </a:r>
          </a:p>
        </p:txBody>
      </p:sp>
      <p:sp>
        <p:nvSpPr>
          <p:cNvPr id="52" name="Rectangle 51"/>
          <p:cNvSpPr/>
          <p:nvPr/>
        </p:nvSpPr>
        <p:spPr>
          <a:xfrm>
            <a:off x="247650" y="6457891"/>
            <a:ext cx="9410700" cy="307777"/>
          </a:xfrm>
          <a:prstGeom prst="rect">
            <a:avLst/>
          </a:prstGeom>
        </p:spPr>
        <p:txBody>
          <a:bodyPr wrap="square">
            <a:spAutoFit/>
          </a:bodyPr>
          <a:lstStyle/>
          <a:p>
            <a:r>
              <a:rPr lang="de-DE" sz="700" b="0" i="0" dirty="0" err="1">
                <a:solidFill>
                  <a:srgbClr val="808080"/>
                </a:solidFill>
                <a:latin typeface="Arial"/>
                <a:ea typeface="Arial"/>
                <a:cs typeface="Arial"/>
              </a:rPr>
              <a:t>Designed</a:t>
            </a:r>
            <a:r>
              <a:rPr lang="de-DE" sz="700" b="0" i="0" dirty="0">
                <a:solidFill>
                  <a:srgbClr val="808080"/>
                </a:solidFill>
                <a:latin typeface="Arial"/>
                <a:ea typeface="Arial"/>
                <a:cs typeface="Arial"/>
              </a:rPr>
              <a:t> </a:t>
            </a:r>
            <a:r>
              <a:rPr lang="de-DE" sz="700" b="0" i="0" dirty="0" err="1">
                <a:solidFill>
                  <a:srgbClr val="808080"/>
                </a:solidFill>
                <a:latin typeface="Arial"/>
                <a:ea typeface="Arial"/>
                <a:cs typeface="Arial"/>
              </a:rPr>
              <a:t>by</a:t>
            </a:r>
            <a:r>
              <a:rPr lang="de-DE" sz="700" b="0" i="0" dirty="0">
                <a:solidFill>
                  <a:srgbClr val="808080"/>
                </a:solidFill>
                <a:latin typeface="Arial"/>
                <a:ea typeface="Arial"/>
                <a:cs typeface="Arial"/>
              </a:rPr>
              <a:t>: The Business Model Foundry (</a:t>
            </a:r>
            <a:r>
              <a:rPr lang="de-DE" sz="700" b="0" i="0" dirty="0">
                <a:solidFill>
                  <a:srgbClr val="808080"/>
                </a:solidFill>
                <a:latin typeface="Arial"/>
                <a:ea typeface="Arial"/>
                <a:cs typeface="Arial"/>
                <a:hlinkClick r:id="rId2"/>
              </a:rPr>
              <a:t>www.businessmodelgeneration.com/canvas</a:t>
            </a:r>
            <a:r>
              <a:rPr lang="de-DE" sz="700" b="0" i="0" dirty="0">
                <a:solidFill>
                  <a:srgbClr val="808080"/>
                </a:solidFill>
                <a:latin typeface="Arial"/>
                <a:ea typeface="Arial"/>
                <a:cs typeface="Arial"/>
              </a:rPr>
              <a:t>). </a:t>
            </a:r>
            <a:r>
              <a:rPr lang="de-DE" sz="700" dirty="0">
                <a:solidFill>
                  <a:srgbClr val="808080"/>
                </a:solidFill>
                <a:latin typeface="Arial"/>
                <a:ea typeface="Arial"/>
                <a:cs typeface="Arial"/>
              </a:rPr>
              <a:t>PowerPoint </a:t>
            </a:r>
            <a:r>
              <a:rPr lang="de-DE" sz="700" dirty="0" err="1">
                <a:solidFill>
                  <a:srgbClr val="808080"/>
                </a:solidFill>
                <a:latin typeface="Arial"/>
                <a:ea typeface="Arial"/>
                <a:cs typeface="Arial"/>
              </a:rPr>
              <a:t>implementation</a:t>
            </a:r>
            <a:r>
              <a:rPr lang="de-DE" sz="700" dirty="0">
                <a:solidFill>
                  <a:srgbClr val="808080"/>
                </a:solidFill>
                <a:latin typeface="Arial"/>
                <a:ea typeface="Arial"/>
                <a:cs typeface="Arial"/>
              </a:rPr>
              <a:t> </a:t>
            </a:r>
            <a:r>
              <a:rPr lang="de-DE" sz="700" dirty="0" err="1">
                <a:solidFill>
                  <a:srgbClr val="808080"/>
                </a:solidFill>
                <a:latin typeface="Arial"/>
                <a:ea typeface="Arial"/>
                <a:cs typeface="Arial"/>
              </a:rPr>
              <a:t>by</a:t>
            </a:r>
            <a:r>
              <a:rPr lang="de-DE" sz="700" dirty="0">
                <a:solidFill>
                  <a:srgbClr val="808080"/>
                </a:solidFill>
                <a:latin typeface="Arial"/>
                <a:ea typeface="Arial"/>
                <a:cs typeface="Arial"/>
              </a:rPr>
              <a:t>: Neos Chronos Limited </a:t>
            </a:r>
            <a:r>
              <a:rPr lang="de-DE" sz="700" dirty="0">
                <a:latin typeface="Arial"/>
                <a:cs typeface="Arial"/>
              </a:rPr>
              <a:t>(</a:t>
            </a:r>
            <a:r>
              <a:rPr lang="de-DE" sz="700" dirty="0">
                <a:latin typeface="Arial"/>
                <a:cs typeface="Arial"/>
                <a:hlinkClick r:id="rId3"/>
              </a:rPr>
              <a:t>https://neoschronos.com</a:t>
            </a:r>
            <a:r>
              <a:rPr lang="de-DE" sz="700" dirty="0">
                <a:latin typeface="Arial"/>
                <a:cs typeface="Arial"/>
              </a:rPr>
              <a:t>). License: </a:t>
            </a:r>
            <a:r>
              <a:rPr lang="de-DE" sz="700" dirty="0">
                <a:latin typeface="Arial"/>
                <a:cs typeface="Arial"/>
                <a:hlinkClick r:id="rId4"/>
              </a:rPr>
              <a:t>CC BY-SA 3.0</a:t>
            </a:r>
            <a:endParaRPr lang="de-DE" sz="700" dirty="0">
              <a:latin typeface="Arial"/>
              <a:cs typeface="Arial"/>
            </a:endParaRPr>
          </a:p>
          <a:p>
            <a:endParaRPr lang="de-DE" sz="700" dirty="0">
              <a:latin typeface="Arial"/>
              <a:cs typeface="Arial"/>
            </a:endParaRPr>
          </a:p>
        </p:txBody>
      </p:sp>
      <p:sp>
        <p:nvSpPr>
          <p:cNvPr id="2" name="Text Placeholder 1"/>
          <p:cNvSpPr>
            <a:spLocks noGrp="1"/>
          </p:cNvSpPr>
          <p:nvPr>
            <p:ph type="body" sz="quarter" idx="10"/>
          </p:nvPr>
        </p:nvSpPr>
        <p:spPr/>
        <p:txBody>
          <a:bodyPr/>
          <a:lstStyle/>
          <a:p>
            <a:r>
              <a:rPr lang="de-DE" dirty="0"/>
              <a:t>Regionale Bio-Mühle</a:t>
            </a:r>
          </a:p>
          <a:p>
            <a:endParaRPr lang="de-DE" dirty="0"/>
          </a:p>
          <a:p>
            <a:r>
              <a:rPr lang="de-DE" dirty="0"/>
              <a:t>Regionaler Obstbauer</a:t>
            </a:r>
          </a:p>
          <a:p>
            <a:endParaRPr lang="de-DE" dirty="0"/>
          </a:p>
          <a:p>
            <a:r>
              <a:rPr lang="de-DE" dirty="0"/>
              <a:t>Regionale Bio-Käserei</a:t>
            </a:r>
          </a:p>
          <a:p>
            <a:endParaRPr lang="de-DE" dirty="0"/>
          </a:p>
          <a:p>
            <a:r>
              <a:rPr lang="de-DE" dirty="0"/>
              <a:t>Bio-Metzgerei</a:t>
            </a:r>
          </a:p>
          <a:p>
            <a:endParaRPr lang="de-DE" dirty="0"/>
          </a:p>
          <a:p>
            <a:r>
              <a:rPr lang="de-DE" dirty="0"/>
              <a:t>Stadtwerke</a:t>
            </a:r>
          </a:p>
          <a:p>
            <a:endParaRPr lang="de-DE" dirty="0"/>
          </a:p>
          <a:p>
            <a:r>
              <a:rPr lang="de-DE" dirty="0"/>
              <a:t>Automatenhersteller &amp; Verpächter</a:t>
            </a:r>
          </a:p>
          <a:p>
            <a:endParaRPr lang="de-DE" dirty="0"/>
          </a:p>
          <a:p>
            <a:endParaRPr lang="de-DE" dirty="0"/>
          </a:p>
        </p:txBody>
      </p:sp>
      <p:sp>
        <p:nvSpPr>
          <p:cNvPr id="3" name="Text Placeholder 2"/>
          <p:cNvSpPr>
            <a:spLocks noGrp="1"/>
          </p:cNvSpPr>
          <p:nvPr>
            <p:ph type="body" sz="quarter" idx="11"/>
          </p:nvPr>
        </p:nvSpPr>
        <p:spPr/>
        <p:txBody>
          <a:bodyPr/>
          <a:lstStyle/>
          <a:p>
            <a:pPr>
              <a:lnSpc>
                <a:spcPct val="100000"/>
              </a:lnSpc>
            </a:pPr>
            <a:r>
              <a:rPr lang="de-DE" dirty="0"/>
              <a:t>Recherche von historischen Rezepten &amp; Entwicklung von neuen Rezepten</a:t>
            </a:r>
          </a:p>
          <a:p>
            <a:pPr>
              <a:lnSpc>
                <a:spcPct val="100000"/>
              </a:lnSpc>
            </a:pPr>
            <a:endParaRPr lang="de-DE" dirty="0"/>
          </a:p>
          <a:p>
            <a:pPr>
              <a:lnSpc>
                <a:spcPct val="100000"/>
              </a:lnSpc>
            </a:pPr>
            <a:r>
              <a:rPr lang="de-DE" dirty="0"/>
              <a:t>Regionale Beschaffung &amp; Produktion</a:t>
            </a:r>
          </a:p>
          <a:p>
            <a:pPr>
              <a:lnSpc>
                <a:spcPct val="100000"/>
              </a:lnSpc>
            </a:pPr>
            <a:endParaRPr lang="de-DE" dirty="0"/>
          </a:p>
          <a:p>
            <a:pPr>
              <a:lnSpc>
                <a:spcPct val="100000"/>
              </a:lnSpc>
            </a:pPr>
            <a:r>
              <a:rPr lang="de-DE" dirty="0"/>
              <a:t>Direktvermarktung in Ladenlokal</a:t>
            </a:r>
          </a:p>
          <a:p>
            <a:pPr>
              <a:lnSpc>
                <a:spcPct val="100000"/>
              </a:lnSpc>
            </a:pPr>
            <a:endParaRPr lang="de-DE" dirty="0"/>
          </a:p>
          <a:p>
            <a:pPr>
              <a:lnSpc>
                <a:spcPct val="100000"/>
              </a:lnSpc>
            </a:pPr>
            <a:r>
              <a:rPr lang="de-DE" dirty="0"/>
              <a:t>Belieferung von Bio-Läden und Bestückung der Automaten</a:t>
            </a:r>
          </a:p>
          <a:p>
            <a:pPr>
              <a:lnSpc>
                <a:spcPct val="100000"/>
              </a:lnSpc>
            </a:pPr>
            <a:endParaRPr lang="de-DE" dirty="0"/>
          </a:p>
        </p:txBody>
      </p:sp>
      <p:sp>
        <p:nvSpPr>
          <p:cNvPr id="4" name="Text Placeholder 3"/>
          <p:cNvSpPr>
            <a:spLocks noGrp="1"/>
          </p:cNvSpPr>
          <p:nvPr>
            <p:ph type="body" sz="quarter" idx="12"/>
          </p:nvPr>
        </p:nvSpPr>
        <p:spPr/>
        <p:txBody>
          <a:bodyPr/>
          <a:lstStyle/>
          <a:p>
            <a:pPr>
              <a:lnSpc>
                <a:spcPct val="100000"/>
              </a:lnSpc>
            </a:pPr>
            <a:r>
              <a:rPr lang="de-DE" dirty="0"/>
              <a:t>Natürlichkeit und Regionalität</a:t>
            </a:r>
          </a:p>
          <a:p>
            <a:pPr>
              <a:lnSpc>
                <a:spcPct val="100000"/>
              </a:lnSpc>
            </a:pPr>
            <a:endParaRPr lang="de-DE" dirty="0"/>
          </a:p>
          <a:p>
            <a:pPr>
              <a:lnSpc>
                <a:spcPct val="100000"/>
              </a:lnSpc>
            </a:pPr>
            <a:r>
              <a:rPr lang="de-DE" dirty="0"/>
              <a:t>Vertrauen</a:t>
            </a:r>
          </a:p>
          <a:p>
            <a:pPr>
              <a:lnSpc>
                <a:spcPct val="100000"/>
              </a:lnSpc>
            </a:pPr>
            <a:endParaRPr lang="de-DE" dirty="0"/>
          </a:p>
          <a:p>
            <a:pPr>
              <a:lnSpc>
                <a:spcPct val="100000"/>
              </a:lnSpc>
            </a:pPr>
            <a:r>
              <a:rPr lang="de-DE" dirty="0"/>
              <a:t>Umweltfreundliche, klimaneutrale Produktion</a:t>
            </a:r>
          </a:p>
          <a:p>
            <a:pPr>
              <a:lnSpc>
                <a:spcPct val="100000"/>
              </a:lnSpc>
            </a:pPr>
            <a:endParaRPr lang="de-DE" dirty="0"/>
          </a:p>
          <a:p>
            <a:pPr>
              <a:lnSpc>
                <a:spcPct val="100000"/>
              </a:lnSpc>
            </a:pPr>
            <a:r>
              <a:rPr lang="de-DE" dirty="0"/>
              <a:t>Mischung aus modernen und historischen Produkten</a:t>
            </a:r>
          </a:p>
        </p:txBody>
      </p:sp>
      <p:sp>
        <p:nvSpPr>
          <p:cNvPr id="5" name="Text Placeholder 4"/>
          <p:cNvSpPr>
            <a:spLocks noGrp="1"/>
          </p:cNvSpPr>
          <p:nvPr>
            <p:ph type="body" sz="quarter" idx="13"/>
          </p:nvPr>
        </p:nvSpPr>
        <p:spPr/>
        <p:txBody>
          <a:bodyPr/>
          <a:lstStyle/>
          <a:p>
            <a:pPr>
              <a:lnSpc>
                <a:spcPct val="100000"/>
              </a:lnSpc>
            </a:pPr>
            <a:r>
              <a:rPr lang="de-DE" dirty="0"/>
              <a:t>Persönliche Kundenbeziehung</a:t>
            </a:r>
          </a:p>
          <a:p>
            <a:pPr>
              <a:lnSpc>
                <a:spcPct val="100000"/>
              </a:lnSpc>
            </a:pPr>
            <a:endParaRPr lang="de-DE" dirty="0"/>
          </a:p>
          <a:p>
            <a:pPr>
              <a:lnSpc>
                <a:spcPct val="100000"/>
              </a:lnSpc>
            </a:pPr>
            <a:r>
              <a:rPr lang="de-DE" dirty="0"/>
              <a:t>Persönliche Beziehung zu Bio-Läden</a:t>
            </a:r>
          </a:p>
          <a:p>
            <a:pPr>
              <a:lnSpc>
                <a:spcPct val="100000"/>
              </a:lnSpc>
            </a:pPr>
            <a:endParaRPr lang="de-DE" dirty="0"/>
          </a:p>
          <a:p>
            <a:pPr>
              <a:lnSpc>
                <a:spcPct val="100000"/>
              </a:lnSpc>
            </a:pPr>
            <a:r>
              <a:rPr lang="de-DE" dirty="0"/>
              <a:t>Backevents</a:t>
            </a:r>
          </a:p>
          <a:p>
            <a:pPr>
              <a:lnSpc>
                <a:spcPct val="100000"/>
              </a:lnSpc>
            </a:pPr>
            <a:endParaRPr lang="de-DE" dirty="0"/>
          </a:p>
          <a:p>
            <a:pPr>
              <a:lnSpc>
                <a:spcPct val="100000"/>
              </a:lnSpc>
            </a:pPr>
            <a:r>
              <a:rPr lang="de-DE" dirty="0"/>
              <a:t>Instagram &amp; </a:t>
            </a:r>
            <a:r>
              <a:rPr lang="de-DE" dirty="0" err="1"/>
              <a:t>Social</a:t>
            </a:r>
            <a:r>
              <a:rPr lang="de-DE" dirty="0"/>
              <a:t> Media</a:t>
            </a:r>
          </a:p>
        </p:txBody>
      </p:sp>
      <p:sp>
        <p:nvSpPr>
          <p:cNvPr id="6" name="Text Placeholder 5"/>
          <p:cNvSpPr>
            <a:spLocks noGrp="1"/>
          </p:cNvSpPr>
          <p:nvPr>
            <p:ph type="body" sz="quarter" idx="14"/>
          </p:nvPr>
        </p:nvSpPr>
        <p:spPr/>
        <p:txBody>
          <a:bodyPr/>
          <a:lstStyle/>
          <a:p>
            <a:pPr>
              <a:lnSpc>
                <a:spcPct val="100000"/>
              </a:lnSpc>
            </a:pPr>
            <a:r>
              <a:rPr lang="de-DE" dirty="0"/>
              <a:t>B2C:</a:t>
            </a:r>
          </a:p>
          <a:p>
            <a:pPr>
              <a:lnSpc>
                <a:spcPct val="100000"/>
              </a:lnSpc>
            </a:pPr>
            <a:endParaRPr lang="de-DE" dirty="0"/>
          </a:p>
          <a:p>
            <a:pPr>
              <a:lnSpc>
                <a:spcPct val="100000"/>
              </a:lnSpc>
            </a:pPr>
            <a:r>
              <a:rPr lang="de-DE" dirty="0"/>
              <a:t>Familien und Senioren (Tagsüber)</a:t>
            </a:r>
          </a:p>
          <a:p>
            <a:pPr>
              <a:lnSpc>
                <a:spcPct val="100000"/>
              </a:lnSpc>
            </a:pPr>
            <a:endParaRPr lang="de-DE" dirty="0"/>
          </a:p>
          <a:p>
            <a:pPr>
              <a:lnSpc>
                <a:spcPct val="100000"/>
              </a:lnSpc>
            </a:pPr>
            <a:r>
              <a:rPr lang="de-DE" dirty="0"/>
              <a:t>Berufstätige (Belegte und Snacks)</a:t>
            </a:r>
          </a:p>
          <a:p>
            <a:pPr>
              <a:lnSpc>
                <a:spcPct val="100000"/>
              </a:lnSpc>
            </a:pPr>
            <a:endParaRPr lang="de-DE" dirty="0"/>
          </a:p>
          <a:p>
            <a:pPr>
              <a:lnSpc>
                <a:spcPct val="100000"/>
              </a:lnSpc>
            </a:pPr>
            <a:r>
              <a:rPr lang="de-DE" dirty="0"/>
              <a:t>Spontankäufer (Automaten)</a:t>
            </a:r>
          </a:p>
          <a:p>
            <a:pPr>
              <a:lnSpc>
                <a:spcPct val="100000"/>
              </a:lnSpc>
            </a:pPr>
            <a:endParaRPr lang="de-DE" dirty="0"/>
          </a:p>
          <a:p>
            <a:pPr>
              <a:lnSpc>
                <a:spcPct val="100000"/>
              </a:lnSpc>
            </a:pPr>
            <a:endParaRPr lang="de-DE" dirty="0"/>
          </a:p>
          <a:p>
            <a:pPr>
              <a:lnSpc>
                <a:spcPct val="100000"/>
              </a:lnSpc>
            </a:pPr>
            <a:endParaRPr lang="de-DE" dirty="0"/>
          </a:p>
          <a:p>
            <a:pPr>
              <a:lnSpc>
                <a:spcPct val="100000"/>
              </a:lnSpc>
            </a:pPr>
            <a:r>
              <a:rPr lang="de-DE" dirty="0"/>
              <a:t>B2B:</a:t>
            </a:r>
          </a:p>
          <a:p>
            <a:pPr>
              <a:lnSpc>
                <a:spcPct val="100000"/>
              </a:lnSpc>
            </a:pPr>
            <a:endParaRPr lang="de-DE" dirty="0"/>
          </a:p>
          <a:p>
            <a:pPr>
              <a:lnSpc>
                <a:spcPct val="100000"/>
              </a:lnSpc>
            </a:pPr>
            <a:r>
              <a:rPr lang="de-DE" dirty="0"/>
              <a:t>Bio-Läden</a:t>
            </a:r>
          </a:p>
          <a:p>
            <a:pPr>
              <a:lnSpc>
                <a:spcPct val="100000"/>
              </a:lnSpc>
            </a:pPr>
            <a:endParaRPr lang="de-DE" dirty="0"/>
          </a:p>
          <a:p>
            <a:pPr>
              <a:lnSpc>
                <a:spcPct val="100000"/>
              </a:lnSpc>
            </a:pPr>
            <a:r>
              <a:rPr lang="de-DE" dirty="0"/>
              <a:t>Restaurants</a:t>
            </a:r>
          </a:p>
        </p:txBody>
      </p:sp>
      <p:sp>
        <p:nvSpPr>
          <p:cNvPr id="7" name="Text Placeholder 6"/>
          <p:cNvSpPr>
            <a:spLocks noGrp="1"/>
          </p:cNvSpPr>
          <p:nvPr>
            <p:ph type="body" sz="quarter" idx="16"/>
          </p:nvPr>
        </p:nvSpPr>
        <p:spPr/>
        <p:txBody>
          <a:bodyPr/>
          <a:lstStyle/>
          <a:p>
            <a:pPr>
              <a:lnSpc>
                <a:spcPct val="100000"/>
              </a:lnSpc>
            </a:pPr>
            <a:r>
              <a:rPr lang="de-DE" dirty="0"/>
              <a:t>Bäckermeister</a:t>
            </a:r>
          </a:p>
          <a:p>
            <a:pPr>
              <a:lnSpc>
                <a:spcPct val="100000"/>
              </a:lnSpc>
            </a:pPr>
            <a:endParaRPr lang="de-DE" dirty="0"/>
          </a:p>
          <a:p>
            <a:pPr>
              <a:lnSpc>
                <a:spcPct val="100000"/>
              </a:lnSpc>
            </a:pPr>
            <a:r>
              <a:rPr lang="de-DE" dirty="0"/>
              <a:t>Backstube</a:t>
            </a:r>
          </a:p>
          <a:p>
            <a:pPr>
              <a:lnSpc>
                <a:spcPct val="100000"/>
              </a:lnSpc>
            </a:pPr>
            <a:endParaRPr lang="de-DE" dirty="0"/>
          </a:p>
          <a:p>
            <a:pPr>
              <a:lnSpc>
                <a:spcPct val="100000"/>
              </a:lnSpc>
            </a:pPr>
            <a:r>
              <a:rPr lang="de-DE" dirty="0"/>
              <a:t>Ladenlokal mit Ausstattung, Automaten und Transporter</a:t>
            </a:r>
          </a:p>
          <a:p>
            <a:pPr>
              <a:lnSpc>
                <a:spcPct val="100000"/>
              </a:lnSpc>
            </a:pPr>
            <a:endParaRPr lang="de-DE" dirty="0"/>
          </a:p>
          <a:p>
            <a:pPr>
              <a:lnSpc>
                <a:spcPct val="100000"/>
              </a:lnSpc>
            </a:pPr>
            <a:r>
              <a:rPr lang="de-DE" dirty="0"/>
              <a:t>Personal</a:t>
            </a:r>
          </a:p>
          <a:p>
            <a:pPr>
              <a:lnSpc>
                <a:spcPct val="100000"/>
              </a:lnSpc>
            </a:pPr>
            <a:endParaRPr lang="de-DE" dirty="0"/>
          </a:p>
          <a:p>
            <a:pPr>
              <a:lnSpc>
                <a:spcPct val="100000"/>
              </a:lnSpc>
            </a:pPr>
            <a:r>
              <a:rPr lang="de-DE" dirty="0"/>
              <a:t>PV-Anlage</a:t>
            </a:r>
          </a:p>
        </p:txBody>
      </p:sp>
      <p:sp>
        <p:nvSpPr>
          <p:cNvPr id="8" name="Text Placeholder 7"/>
          <p:cNvSpPr>
            <a:spLocks noGrp="1"/>
          </p:cNvSpPr>
          <p:nvPr>
            <p:ph type="body" sz="quarter" idx="18"/>
          </p:nvPr>
        </p:nvSpPr>
        <p:spPr/>
        <p:txBody>
          <a:bodyPr/>
          <a:lstStyle/>
          <a:p>
            <a:pPr>
              <a:lnSpc>
                <a:spcPct val="100000"/>
              </a:lnSpc>
            </a:pPr>
            <a:r>
              <a:rPr lang="de-DE" dirty="0"/>
              <a:t>Direkt: Ladenlokal</a:t>
            </a:r>
          </a:p>
          <a:p>
            <a:pPr>
              <a:lnSpc>
                <a:spcPct val="100000"/>
              </a:lnSpc>
            </a:pPr>
            <a:endParaRPr lang="de-DE" dirty="0"/>
          </a:p>
          <a:p>
            <a:pPr>
              <a:lnSpc>
                <a:spcPct val="100000"/>
              </a:lnSpc>
            </a:pPr>
            <a:r>
              <a:rPr lang="de-DE" dirty="0"/>
              <a:t>Direkt: 24/7 Automaten</a:t>
            </a:r>
          </a:p>
          <a:p>
            <a:pPr>
              <a:lnSpc>
                <a:spcPct val="100000"/>
              </a:lnSpc>
            </a:pPr>
            <a:endParaRPr lang="de-DE" dirty="0"/>
          </a:p>
          <a:p>
            <a:pPr>
              <a:lnSpc>
                <a:spcPct val="100000"/>
              </a:lnSpc>
            </a:pPr>
            <a:r>
              <a:rPr lang="de-DE" dirty="0"/>
              <a:t>Indirekt: Bio-Läden</a:t>
            </a:r>
          </a:p>
          <a:p>
            <a:pPr>
              <a:lnSpc>
                <a:spcPct val="100000"/>
              </a:lnSpc>
            </a:pPr>
            <a:endParaRPr lang="de-DE" dirty="0"/>
          </a:p>
          <a:p>
            <a:pPr>
              <a:lnSpc>
                <a:spcPct val="100000"/>
              </a:lnSpc>
            </a:pPr>
            <a:r>
              <a:rPr lang="de-DE" dirty="0"/>
              <a:t>Onlineshop zur Vorbestellung</a:t>
            </a:r>
          </a:p>
        </p:txBody>
      </p:sp>
      <p:sp>
        <p:nvSpPr>
          <p:cNvPr id="9" name="Text Placeholder 8"/>
          <p:cNvSpPr>
            <a:spLocks noGrp="1"/>
          </p:cNvSpPr>
          <p:nvPr>
            <p:ph type="body" sz="quarter" idx="20"/>
          </p:nvPr>
        </p:nvSpPr>
        <p:spPr/>
        <p:txBody>
          <a:bodyPr/>
          <a:lstStyle/>
          <a:p>
            <a:pPr>
              <a:lnSpc>
                <a:spcPct val="100000"/>
              </a:lnSpc>
            </a:pPr>
            <a:r>
              <a:rPr lang="de-DE" dirty="0"/>
              <a:t>Personalkosten</a:t>
            </a:r>
          </a:p>
          <a:p>
            <a:pPr>
              <a:lnSpc>
                <a:spcPct val="100000"/>
              </a:lnSpc>
            </a:pPr>
            <a:endParaRPr lang="de-DE" dirty="0"/>
          </a:p>
          <a:p>
            <a:pPr>
              <a:lnSpc>
                <a:spcPct val="100000"/>
              </a:lnSpc>
            </a:pPr>
            <a:r>
              <a:rPr lang="de-DE" dirty="0"/>
              <a:t>Rohmaterialien</a:t>
            </a:r>
          </a:p>
          <a:p>
            <a:pPr>
              <a:lnSpc>
                <a:spcPct val="100000"/>
              </a:lnSpc>
            </a:pPr>
            <a:endParaRPr lang="de-DE" dirty="0"/>
          </a:p>
          <a:p>
            <a:pPr>
              <a:lnSpc>
                <a:spcPct val="100000"/>
              </a:lnSpc>
            </a:pPr>
            <a:r>
              <a:rPr lang="de-DE" dirty="0"/>
              <a:t>Strom, Energie, Wasser, Pacht</a:t>
            </a:r>
          </a:p>
          <a:p>
            <a:pPr>
              <a:lnSpc>
                <a:spcPct val="100000"/>
              </a:lnSpc>
            </a:pPr>
            <a:endParaRPr lang="de-DE" dirty="0"/>
          </a:p>
          <a:p>
            <a:pPr>
              <a:lnSpc>
                <a:spcPct val="100000"/>
              </a:lnSpc>
            </a:pPr>
            <a:r>
              <a:rPr lang="de-DE" dirty="0"/>
              <a:t>Kredite, Versicherungen</a:t>
            </a:r>
          </a:p>
        </p:txBody>
      </p:sp>
      <p:sp>
        <p:nvSpPr>
          <p:cNvPr id="10" name="Text Placeholder 9"/>
          <p:cNvSpPr>
            <a:spLocks noGrp="1"/>
          </p:cNvSpPr>
          <p:nvPr>
            <p:ph type="body" sz="quarter" idx="21"/>
          </p:nvPr>
        </p:nvSpPr>
        <p:spPr/>
        <p:txBody>
          <a:bodyPr/>
          <a:lstStyle/>
          <a:p>
            <a:pPr>
              <a:lnSpc>
                <a:spcPct val="100000"/>
              </a:lnSpc>
            </a:pPr>
            <a:r>
              <a:rPr lang="de-DE" dirty="0"/>
              <a:t>Verkauf der Backwaren</a:t>
            </a:r>
          </a:p>
          <a:p>
            <a:pPr>
              <a:lnSpc>
                <a:spcPct val="100000"/>
              </a:lnSpc>
            </a:pPr>
            <a:endParaRPr lang="de-DE" dirty="0"/>
          </a:p>
          <a:p>
            <a:pPr>
              <a:lnSpc>
                <a:spcPct val="100000"/>
              </a:lnSpc>
            </a:pPr>
            <a:r>
              <a:rPr lang="de-DE" dirty="0"/>
              <a:t>Überschuss PV-Anlage</a:t>
            </a:r>
          </a:p>
        </p:txBody>
      </p:sp>
      <p:sp>
        <p:nvSpPr>
          <p:cNvPr id="11" name="Textfeld 10">
            <a:extLst>
              <a:ext uri="{FF2B5EF4-FFF2-40B4-BE49-F238E27FC236}">
                <a16:creationId xmlns:a16="http://schemas.microsoft.com/office/drawing/2014/main" id="{6D16E1AA-1280-0FB0-4FC5-AB6BD71F8AB9}"/>
              </a:ext>
            </a:extLst>
          </p:cNvPr>
          <p:cNvSpPr txBox="1"/>
          <p:nvPr/>
        </p:nvSpPr>
        <p:spPr>
          <a:xfrm rot="19837577">
            <a:off x="2870291" y="217478"/>
            <a:ext cx="752129" cy="307777"/>
          </a:xfrm>
          <a:prstGeom prst="rect">
            <a:avLst/>
          </a:prstGeom>
          <a:noFill/>
          <a:ln>
            <a:solidFill>
              <a:schemeClr val="accent6"/>
            </a:solidFill>
          </a:ln>
        </p:spPr>
        <p:txBody>
          <a:bodyPr wrap="none" rtlCol="0">
            <a:spAutoFit/>
          </a:bodyPr>
          <a:lstStyle/>
          <a:p>
            <a:r>
              <a:rPr lang="de-DE" sz="1400" dirty="0">
                <a:solidFill>
                  <a:schemeClr val="accent6"/>
                </a:solidFill>
              </a:rPr>
              <a:t>Beispiel</a:t>
            </a:r>
          </a:p>
        </p:txBody>
      </p:sp>
    </p:spTree>
    <p:extLst>
      <p:ext uri="{BB962C8B-B14F-4D97-AF65-F5344CB8AC3E}">
        <p14:creationId xmlns:p14="http://schemas.microsoft.com/office/powerpoint/2010/main" val="150468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 Placeholder 49"/>
          <p:cNvSpPr>
            <a:spLocks noGrp="1"/>
          </p:cNvSpPr>
          <p:nvPr>
            <p:ph type="body" sz="quarter" idx="22"/>
          </p:nvPr>
        </p:nvSpPr>
        <p:spPr/>
        <p:txBody>
          <a:bodyPr/>
          <a:lstStyle/>
          <a:p>
            <a:endParaRPr lang="de-DE" dirty="0">
              <a:solidFill>
                <a:srgbClr val="0070C0"/>
              </a:solidFill>
            </a:endParaRPr>
          </a:p>
        </p:txBody>
      </p:sp>
      <p:sp>
        <p:nvSpPr>
          <p:cNvPr id="51" name="Text Placeholder 50"/>
          <p:cNvSpPr>
            <a:spLocks noGrp="1"/>
          </p:cNvSpPr>
          <p:nvPr>
            <p:ph type="body" sz="quarter" idx="23"/>
          </p:nvPr>
        </p:nvSpPr>
        <p:spPr/>
        <p:txBody>
          <a:bodyPr/>
          <a:lstStyle/>
          <a:p>
            <a:endParaRPr lang="de-DE" dirty="0">
              <a:solidFill>
                <a:srgbClr val="0070C0"/>
              </a:solidFill>
            </a:endParaRPr>
          </a:p>
        </p:txBody>
      </p:sp>
      <p:sp>
        <p:nvSpPr>
          <p:cNvPr id="69" name="Text Placeholder 68"/>
          <p:cNvSpPr>
            <a:spLocks noGrp="1"/>
          </p:cNvSpPr>
          <p:nvPr>
            <p:ph type="body" sz="quarter" idx="24"/>
          </p:nvPr>
        </p:nvSpPr>
        <p:spPr/>
        <p:txBody>
          <a:bodyPr/>
          <a:lstStyle/>
          <a:p>
            <a:endParaRPr lang="de-DE" dirty="0">
              <a:solidFill>
                <a:srgbClr val="0070C0"/>
              </a:solidFill>
            </a:endParaRPr>
          </a:p>
        </p:txBody>
      </p:sp>
      <p:sp>
        <p:nvSpPr>
          <p:cNvPr id="70" name="Text Placeholder 69"/>
          <p:cNvSpPr>
            <a:spLocks noGrp="1"/>
          </p:cNvSpPr>
          <p:nvPr>
            <p:ph type="body" sz="quarter" idx="25"/>
          </p:nvPr>
        </p:nvSpPr>
        <p:spPr/>
        <p:txBody>
          <a:bodyPr/>
          <a:lstStyle/>
          <a:p>
            <a:endParaRPr lang="de-DE" dirty="0">
              <a:solidFill>
                <a:srgbClr val="0070C0"/>
              </a:solidFill>
            </a:endParaRPr>
          </a:p>
        </p:txBody>
      </p:sp>
      <p:sp>
        <p:nvSpPr>
          <p:cNvPr id="52" name="Rectangle 51"/>
          <p:cNvSpPr/>
          <p:nvPr/>
        </p:nvSpPr>
        <p:spPr>
          <a:xfrm>
            <a:off x="247650" y="6457891"/>
            <a:ext cx="9410700" cy="307777"/>
          </a:xfrm>
          <a:prstGeom prst="rect">
            <a:avLst/>
          </a:prstGeom>
        </p:spPr>
        <p:txBody>
          <a:bodyPr wrap="square">
            <a:spAutoFit/>
          </a:bodyPr>
          <a:lstStyle/>
          <a:p>
            <a:r>
              <a:rPr lang="de-DE" sz="700" b="0" i="0" dirty="0" err="1">
                <a:solidFill>
                  <a:srgbClr val="808080"/>
                </a:solidFill>
                <a:latin typeface="Arial"/>
                <a:ea typeface="Arial"/>
                <a:cs typeface="Arial"/>
              </a:rPr>
              <a:t>Designed</a:t>
            </a:r>
            <a:r>
              <a:rPr lang="de-DE" sz="700" b="0" i="0" dirty="0">
                <a:solidFill>
                  <a:srgbClr val="808080"/>
                </a:solidFill>
                <a:latin typeface="Arial"/>
                <a:ea typeface="Arial"/>
                <a:cs typeface="Arial"/>
              </a:rPr>
              <a:t> </a:t>
            </a:r>
            <a:r>
              <a:rPr lang="de-DE" sz="700" b="0" i="0" dirty="0" err="1">
                <a:solidFill>
                  <a:srgbClr val="808080"/>
                </a:solidFill>
                <a:latin typeface="Arial"/>
                <a:ea typeface="Arial"/>
                <a:cs typeface="Arial"/>
              </a:rPr>
              <a:t>by</a:t>
            </a:r>
            <a:r>
              <a:rPr lang="de-DE" sz="700" b="0" i="0" dirty="0">
                <a:solidFill>
                  <a:srgbClr val="808080"/>
                </a:solidFill>
                <a:latin typeface="Arial"/>
                <a:ea typeface="Arial"/>
                <a:cs typeface="Arial"/>
              </a:rPr>
              <a:t>: The Business Model Foundry (</a:t>
            </a:r>
            <a:r>
              <a:rPr lang="de-DE" sz="700" b="0" i="0" dirty="0">
                <a:solidFill>
                  <a:srgbClr val="808080"/>
                </a:solidFill>
                <a:latin typeface="Arial"/>
                <a:ea typeface="Arial"/>
                <a:cs typeface="Arial"/>
                <a:hlinkClick r:id="rId2"/>
              </a:rPr>
              <a:t>www.businessmodelgeneration.com/canvas</a:t>
            </a:r>
            <a:r>
              <a:rPr lang="de-DE" sz="700" b="0" i="0" dirty="0">
                <a:solidFill>
                  <a:srgbClr val="808080"/>
                </a:solidFill>
                <a:latin typeface="Arial"/>
                <a:ea typeface="Arial"/>
                <a:cs typeface="Arial"/>
              </a:rPr>
              <a:t>). </a:t>
            </a:r>
            <a:r>
              <a:rPr lang="de-DE" sz="700" dirty="0">
                <a:solidFill>
                  <a:srgbClr val="808080"/>
                </a:solidFill>
                <a:latin typeface="Arial"/>
                <a:ea typeface="Arial"/>
                <a:cs typeface="Arial"/>
              </a:rPr>
              <a:t>PowerPoint </a:t>
            </a:r>
            <a:r>
              <a:rPr lang="de-DE" sz="700" dirty="0" err="1">
                <a:solidFill>
                  <a:srgbClr val="808080"/>
                </a:solidFill>
                <a:latin typeface="Arial"/>
                <a:ea typeface="Arial"/>
                <a:cs typeface="Arial"/>
              </a:rPr>
              <a:t>implementation</a:t>
            </a:r>
            <a:r>
              <a:rPr lang="de-DE" sz="700" dirty="0">
                <a:solidFill>
                  <a:srgbClr val="808080"/>
                </a:solidFill>
                <a:latin typeface="Arial"/>
                <a:ea typeface="Arial"/>
                <a:cs typeface="Arial"/>
              </a:rPr>
              <a:t> </a:t>
            </a:r>
            <a:r>
              <a:rPr lang="de-DE" sz="700" dirty="0" err="1">
                <a:solidFill>
                  <a:srgbClr val="808080"/>
                </a:solidFill>
                <a:latin typeface="Arial"/>
                <a:ea typeface="Arial"/>
                <a:cs typeface="Arial"/>
              </a:rPr>
              <a:t>by</a:t>
            </a:r>
            <a:r>
              <a:rPr lang="de-DE" sz="700" dirty="0">
                <a:solidFill>
                  <a:srgbClr val="808080"/>
                </a:solidFill>
                <a:latin typeface="Arial"/>
                <a:ea typeface="Arial"/>
                <a:cs typeface="Arial"/>
              </a:rPr>
              <a:t>: Neos Chronos Limited </a:t>
            </a:r>
            <a:r>
              <a:rPr lang="de-DE" sz="700" dirty="0">
                <a:latin typeface="Arial"/>
                <a:cs typeface="Arial"/>
              </a:rPr>
              <a:t>(</a:t>
            </a:r>
            <a:r>
              <a:rPr lang="de-DE" sz="700" dirty="0">
                <a:latin typeface="Arial"/>
                <a:cs typeface="Arial"/>
                <a:hlinkClick r:id="rId3"/>
              </a:rPr>
              <a:t>https://neoschronos.com</a:t>
            </a:r>
            <a:r>
              <a:rPr lang="de-DE" sz="700" dirty="0">
                <a:latin typeface="Arial"/>
                <a:cs typeface="Arial"/>
              </a:rPr>
              <a:t>). License: </a:t>
            </a:r>
            <a:r>
              <a:rPr lang="de-DE" sz="700" dirty="0">
                <a:latin typeface="Arial"/>
                <a:cs typeface="Arial"/>
                <a:hlinkClick r:id="rId4"/>
              </a:rPr>
              <a:t>CC BY-SA 3.0</a:t>
            </a:r>
            <a:endParaRPr lang="de-DE" sz="700" dirty="0">
              <a:latin typeface="Arial"/>
              <a:cs typeface="Arial"/>
            </a:endParaRPr>
          </a:p>
          <a:p>
            <a:endParaRPr lang="de-DE" sz="700" dirty="0">
              <a:latin typeface="Arial"/>
              <a:cs typeface="Arial"/>
            </a:endParaRPr>
          </a:p>
        </p:txBody>
      </p:sp>
      <p:sp>
        <p:nvSpPr>
          <p:cNvPr id="2" name="Text Placeholder 1"/>
          <p:cNvSpPr>
            <a:spLocks noGrp="1"/>
          </p:cNvSpPr>
          <p:nvPr>
            <p:ph type="body" sz="quarter" idx="10"/>
          </p:nvPr>
        </p:nvSpPr>
        <p:spPr/>
        <p:txBody>
          <a:bodyPr/>
          <a:lstStyle/>
          <a:p>
            <a:endParaRPr lang="de-DE" dirty="0">
              <a:solidFill>
                <a:srgbClr val="0070C0"/>
              </a:solidFill>
            </a:endParaRPr>
          </a:p>
        </p:txBody>
      </p:sp>
      <p:sp>
        <p:nvSpPr>
          <p:cNvPr id="3" name="Text Placeholder 2"/>
          <p:cNvSpPr>
            <a:spLocks noGrp="1"/>
          </p:cNvSpPr>
          <p:nvPr>
            <p:ph type="body" sz="quarter" idx="11"/>
          </p:nvPr>
        </p:nvSpPr>
        <p:spPr/>
        <p:txBody>
          <a:bodyPr/>
          <a:lstStyle/>
          <a:p>
            <a:endParaRPr lang="de-DE" dirty="0">
              <a:solidFill>
                <a:srgbClr val="0070C0"/>
              </a:solidFill>
            </a:endParaRPr>
          </a:p>
        </p:txBody>
      </p:sp>
      <p:sp>
        <p:nvSpPr>
          <p:cNvPr id="4" name="Text Placeholder 3"/>
          <p:cNvSpPr>
            <a:spLocks noGrp="1"/>
          </p:cNvSpPr>
          <p:nvPr>
            <p:ph type="body" sz="quarter" idx="12"/>
          </p:nvPr>
        </p:nvSpPr>
        <p:spPr/>
        <p:txBody>
          <a:bodyPr/>
          <a:lstStyle/>
          <a:p>
            <a:endParaRPr lang="de-DE" dirty="0">
              <a:solidFill>
                <a:srgbClr val="0070C0"/>
              </a:solidFill>
            </a:endParaRPr>
          </a:p>
        </p:txBody>
      </p:sp>
      <p:sp>
        <p:nvSpPr>
          <p:cNvPr id="5" name="Text Placeholder 4"/>
          <p:cNvSpPr>
            <a:spLocks noGrp="1"/>
          </p:cNvSpPr>
          <p:nvPr>
            <p:ph type="body" sz="quarter" idx="13"/>
          </p:nvPr>
        </p:nvSpPr>
        <p:spPr/>
        <p:txBody>
          <a:bodyPr/>
          <a:lstStyle/>
          <a:p>
            <a:endParaRPr lang="de-DE" dirty="0">
              <a:solidFill>
                <a:srgbClr val="0070C0"/>
              </a:solidFill>
            </a:endParaRPr>
          </a:p>
        </p:txBody>
      </p:sp>
      <p:sp>
        <p:nvSpPr>
          <p:cNvPr id="6" name="Text Placeholder 5"/>
          <p:cNvSpPr>
            <a:spLocks noGrp="1"/>
          </p:cNvSpPr>
          <p:nvPr>
            <p:ph type="body" sz="quarter" idx="14"/>
          </p:nvPr>
        </p:nvSpPr>
        <p:spPr/>
        <p:txBody>
          <a:bodyPr/>
          <a:lstStyle/>
          <a:p>
            <a:endParaRPr lang="de-DE" dirty="0">
              <a:solidFill>
                <a:srgbClr val="0070C0"/>
              </a:solidFill>
            </a:endParaRPr>
          </a:p>
        </p:txBody>
      </p:sp>
      <p:sp>
        <p:nvSpPr>
          <p:cNvPr id="7" name="Text Placeholder 6"/>
          <p:cNvSpPr>
            <a:spLocks noGrp="1"/>
          </p:cNvSpPr>
          <p:nvPr>
            <p:ph type="body" sz="quarter" idx="16"/>
          </p:nvPr>
        </p:nvSpPr>
        <p:spPr/>
        <p:txBody>
          <a:bodyPr/>
          <a:lstStyle/>
          <a:p>
            <a:endParaRPr lang="de-DE" dirty="0">
              <a:solidFill>
                <a:srgbClr val="0070C0"/>
              </a:solidFill>
            </a:endParaRPr>
          </a:p>
        </p:txBody>
      </p:sp>
      <p:sp>
        <p:nvSpPr>
          <p:cNvPr id="8" name="Text Placeholder 7"/>
          <p:cNvSpPr>
            <a:spLocks noGrp="1"/>
          </p:cNvSpPr>
          <p:nvPr>
            <p:ph type="body" sz="quarter" idx="18"/>
          </p:nvPr>
        </p:nvSpPr>
        <p:spPr/>
        <p:txBody>
          <a:bodyPr/>
          <a:lstStyle/>
          <a:p>
            <a:endParaRPr lang="de-DE" dirty="0">
              <a:solidFill>
                <a:srgbClr val="0070C0"/>
              </a:solidFill>
            </a:endParaRPr>
          </a:p>
        </p:txBody>
      </p:sp>
      <p:sp>
        <p:nvSpPr>
          <p:cNvPr id="9" name="Text Placeholder 8"/>
          <p:cNvSpPr>
            <a:spLocks noGrp="1"/>
          </p:cNvSpPr>
          <p:nvPr>
            <p:ph type="body" sz="quarter" idx="20"/>
          </p:nvPr>
        </p:nvSpPr>
        <p:spPr/>
        <p:txBody>
          <a:bodyPr/>
          <a:lstStyle/>
          <a:p>
            <a:endParaRPr lang="de-DE" dirty="0">
              <a:solidFill>
                <a:srgbClr val="0070C0"/>
              </a:solidFill>
            </a:endParaRPr>
          </a:p>
        </p:txBody>
      </p:sp>
      <p:sp>
        <p:nvSpPr>
          <p:cNvPr id="10" name="Text Placeholder 9"/>
          <p:cNvSpPr>
            <a:spLocks noGrp="1"/>
          </p:cNvSpPr>
          <p:nvPr>
            <p:ph type="body" sz="quarter" idx="21"/>
          </p:nvPr>
        </p:nvSpPr>
        <p:spPr/>
        <p:txBody>
          <a:bodyPr/>
          <a:lstStyle/>
          <a:p>
            <a:endParaRPr lang="de-DE" dirty="0">
              <a:solidFill>
                <a:srgbClr val="0070C0"/>
              </a:solidFill>
            </a:endParaRPr>
          </a:p>
        </p:txBody>
      </p:sp>
    </p:spTree>
    <p:extLst>
      <p:ext uri="{BB962C8B-B14F-4D97-AF65-F5344CB8AC3E}">
        <p14:creationId xmlns:p14="http://schemas.microsoft.com/office/powerpoint/2010/main" val="1829038114"/>
      </p:ext>
    </p:extLst>
  </p:cSld>
  <p:clrMapOvr>
    <a:masterClrMapping/>
  </p:clrMapOvr>
</p:sld>
</file>

<file path=ppt/theme/theme1.xml><?xml version="1.0" encoding="utf-8"?>
<a:theme xmlns:a="http://schemas.openxmlformats.org/drawingml/2006/main" name="Office Theme">
  <a:themeElements>
    <a:clrScheme name="Neos Chronos">
      <a:dk1>
        <a:srgbClr val="444444"/>
      </a:dk1>
      <a:lt1>
        <a:sysClr val="window" lastClr="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695</Words>
  <Application>Microsoft Office PowerPoint</Application>
  <PresentationFormat>A4-Papier (210 x 297 mm)</PresentationFormat>
  <Paragraphs>91</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Calibri</vt:lpstr>
      <vt:lpstr>Lucida Sans</vt:lpstr>
      <vt:lpstr>Office Theme</vt:lpstr>
      <vt:lpstr>PowerPoint-Präsentation</vt:lpstr>
      <vt:lpstr>PowerPoint-Präsentation</vt:lpstr>
      <vt:lpstr>PowerPoint-Präsentation</vt:lpstr>
    </vt:vector>
  </TitlesOfParts>
  <Manager/>
  <Company>Neos Chronos Limited</Company>
  <LinksUpToDate>false</LinksUpToDate>
  <SharedDoc>false</SharedDoc>
  <HyperlinkBase>https://neoschronos.com/assets/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 Canvas Vorlage PPT Deutsch</dc:title>
  <dc:subject/>
  <dc:creator>Thomas Papanikolaou</dc:creator>
  <cp:keywords>Business Model Canvas, Free, Vorlage, Powerpoint, ppt, pptx, Deutsch</cp:keywords>
  <dc:description>The Business Model Canvas (www.businessmodelgeneration.com/canvas). This work is licensed under the Creative Commons Attribution-Share Alike 3.0 Unported License.</dc:description>
  <cp:lastModifiedBy>Philipp Kueller</cp:lastModifiedBy>
  <cp:revision>54</cp:revision>
  <cp:lastPrinted>2019-04-01T19:25:48Z</cp:lastPrinted>
  <dcterms:created xsi:type="dcterms:W3CDTF">2019-04-01T16:49:19Z</dcterms:created>
  <dcterms:modified xsi:type="dcterms:W3CDTF">2023-10-08T12:49:57Z</dcterms:modified>
  <cp:category>PowerPoint Template PPT</cp:category>
</cp:coreProperties>
</file>