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2" r:id="rId12"/>
    <p:sldId id="283" r:id="rId13"/>
    <p:sldId id="290" r:id="rId14"/>
    <p:sldId id="285" r:id="rId15"/>
    <p:sldId id="286" r:id="rId16"/>
    <p:sldId id="287" r:id="rId17"/>
    <p:sldId id="265" r:id="rId18"/>
    <p:sldId id="266" r:id="rId19"/>
    <p:sldId id="267" r:id="rId20"/>
    <p:sldId id="269" r:id="rId21"/>
    <p:sldId id="288" r:id="rId22"/>
    <p:sldId id="28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570"/>
  </p:normalViewPr>
  <p:slideViewPr>
    <p:cSldViewPr snapToGrid="0" snapToObjects="1">
      <p:cViewPr varScale="1">
        <p:scale>
          <a:sx n="96" d="100"/>
          <a:sy n="96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13679-1E7F-6442-859F-D53D8516E0B5}" type="datetimeFigureOut"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B1A6-C34A-C94B-8138-A7424A0FE1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AB1A6-C34A-C94B-8138-A7424A0FE193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BB38-9433-BC4F-82B3-223C8B11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5F701-7444-BD43-8370-DBEC8C1B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69E0-91ED-7641-A50E-6DA7C442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D2-60EC-004B-82C9-E229181BAAC3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3DFB-3459-F84A-862C-AE4C3434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31A8-8FB0-2245-B372-7BC1481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F5F6-52B9-5D46-A3EF-C1DBE29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1D2C1-09B8-0C4B-A061-BD4F198C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4868-876B-B942-8406-6999A3F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0015-F17D-B848-8572-F86C4D4CBCF0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D2B9-403B-FC4C-93A3-5CD3034B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9B18-CF57-0542-B0D0-4DFCD459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6B95D-9797-2D42-803F-562367065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DCCD7-D3B4-DD4A-B767-CE6C5D0C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05B9-497E-EB42-936D-E0341D5D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198D-7950-BD4A-B70F-9A8623DFCE79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9949-06A8-CB4C-8E3F-03C4EBB8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0E98-64DE-A846-ABE7-8E67720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9F0D-85B4-0541-80EF-B7DDB5A8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6F02-3822-5842-8F8A-0D47A225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BD7E-FDA2-9F4A-82C6-E3EDD1D9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859F-3D54-A949-A0A3-0408F733A197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643E-ECAF-6049-BD0C-46182DE3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D61A-4829-0F4E-B40D-B2BA4E45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E178-7AEB-4B42-A6AF-287CA86B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6C062-264C-0B48-88D6-835D7EA3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3390-650A-F744-9368-953A8B2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39C4-0925-1F4D-B5B8-573386326338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9EF5-3E5F-9843-BF00-5ECA5905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858-7352-3F4B-B3AA-B2CB68A4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F85B-C136-0949-B854-EB0526A6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2481-266E-EF47-AB25-595BB6355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AD97-4E2E-7E40-BEC9-ABB1192D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88FA-7688-D644-A4FD-C66F4350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622E-1F6B-AA44-9C6E-A25B18129BE1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09ED-6854-1845-9A0F-CA5C06B7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2ED66-AA04-2A4D-98B0-F347A24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9556-DB31-A340-B725-EFE19716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779D-49DD-604D-922E-E77AEB7D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6492-BE85-734D-A12A-ECA07BD2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3AA2C-CA6D-5E44-A056-CA25BA442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E425C-E109-5542-8653-54696280C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E4BFF-6D11-D344-ADCE-0F3C1E2B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6689-FC1C-B446-913A-1B09615814A0}" type="datetime1"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70BAA-175E-3A46-8A54-420ABAE4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1F3CD-83E6-8745-8B23-54DDAA0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5E72-3E7D-2249-955A-EA51A696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6452F-AA61-2442-8966-F0C0F4AB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858-55F4-6C4B-919A-A6BD334B6483}" type="datetime1"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5C0AF-C717-E242-BE0D-EF89ED80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53319-7E0E-4847-B2D8-6065723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52DA6-E816-094F-86F2-82345477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078-3808-FE4D-B70C-074BDA22248B}" type="datetime1"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B912D-5DBB-5E47-A24A-B2330FA8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8F5D-37A6-9840-886C-8780A45B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732C-3D0C-5644-A457-6B6CCA72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4781-05F8-6646-AB23-E6D0A64B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449A-C6AB-744F-BA7C-B8E942BE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964B-6894-574E-9F8C-13904A0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1A1E-1F0C-7547-AF87-F4658571772F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F8D3-4CFF-D042-8C67-AC424C77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83C10-3C69-B748-AD7E-070422FF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3566-E751-4443-85EC-6D326444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E1ADC-1106-4F41-8818-CC9CAD07C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25B1-3774-0C47-BCC6-091B325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D2D7-D138-2D4A-B6D5-31D9FD1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2FB0-4453-4145-818B-BAFCB10DE7E9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997C-8301-BB4D-9DDA-4658B985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C7F4-F0AF-9446-8E34-263E93BF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EC87B-5ADF-564D-B634-FB21622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CE06-B1D3-D040-AD20-74068A97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F36-B9A2-6947-8D07-32A45B372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9CE9-7275-3E47-B8C5-499E3462906A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CD50-03E7-BA46-9008-73EC820A2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3C6-3566-8647-86D0-AF2D7F5B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4D60-D33D-2E49-A9BB-9DF7DA6731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5BF7-8F0A-6E4E-A426-B79EACBF0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3CFE2-4C64-7A47-B8E8-E89764380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Digital Literacy Class</a:t>
            </a:r>
          </a:p>
          <a:p>
            <a:r>
              <a:rPr lang="en-US"/>
              <a:t>Budi Rahardjo</a:t>
            </a:r>
          </a:p>
          <a:p>
            <a:r>
              <a:rPr lang="en-US" sz="180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1182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233A-6267-EA46-844D-127C65EC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F308-A68B-9D4A-A676-4B710C6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 centralized ledger, make it distributed</a:t>
            </a:r>
          </a:p>
          <a:p>
            <a:r>
              <a:rPr lang="en-US"/>
              <a:t>Create lower transaction fee</a:t>
            </a:r>
          </a:p>
          <a:p>
            <a:r>
              <a:rPr lang="en-US"/>
              <a:t>Faster transaction (instant)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DB37-5BFD-8046-9763-9A06AD3D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9E5D-9724-054C-87D4-77758CC6A8F4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E77E-D191-5944-AEF8-9E9CDE21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EB03-8C31-DF41-86D5-25B9295F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39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2C08-E847-8541-9B8D-C182CA3E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/ Message Digest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5CE2-BD15-9544-BC12-323E19BC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Merupakan rangkuman dari sebuah pesan / text / message / stream of data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Merupakan fungsi satu arah (</a:t>
            </a:r>
            <a:r>
              <a:rPr lang="en-US" i="1">
                <a:latin typeface="Georgia" charset="0"/>
                <a:ea typeface="ＭＳ Ｐゴシック" charset="0"/>
                <a:cs typeface="ＭＳ Ｐゴシック" charset="0"/>
              </a:rPr>
              <a:t>one way function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) yang dapat menghasilkan ciri (</a:t>
            </a:r>
            <a:r>
              <a:rPr lang="en-US" i="1">
                <a:latin typeface="Georgia" charset="0"/>
                <a:ea typeface="ＭＳ Ｐゴシック" charset="0"/>
                <a:cs typeface="ＭＳ Ｐゴシック" charset="0"/>
              </a:rPr>
              <a:t>signature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) dari data (berkas, stream)</a:t>
            </a:r>
          </a:p>
          <a:p>
            <a:pPr lvl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Mudah dihitung untuk satu arah (forward)</a:t>
            </a:r>
          </a:p>
          <a:p>
            <a:pPr lvl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Sulit (hard) dihitung inverse-nya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Perubahan satu bit saja akan mengubah keluaran hash secara drastis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Digunakan untuk menjamin integritas dan digital signature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DC3F-D28D-8447-AAC0-BCABD17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A6D-94C1-A842-B8F3-4205B8927B6E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E55F-36AE-724D-B783-E88E5051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678D-08C3-A44F-A6F5-B37ABDFD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452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599B-9DD6-5E41-A469-DFC98964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 Hash Sederhana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4217-291A-7846-B818-0B429240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Menjumlahkan nilai ASCII dari karakter</a:t>
            </a:r>
          </a:p>
          <a:p>
            <a:r>
              <a:rPr lang="en-US"/>
              <a:t>Pesan: BUDI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DUDI = 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536D2B-D97B-7940-A17E-81BE1A536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24686"/>
              </p:ext>
            </p:extLst>
          </p:nvPr>
        </p:nvGraphicFramePr>
        <p:xfrm>
          <a:off x="3917950" y="2705894"/>
          <a:ext cx="527840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>
                  <a:extLst>
                    <a:ext uri="{9D8B030D-6E8A-4147-A177-3AD203B41FA5}">
                      <a16:colId xmlns:a16="http://schemas.microsoft.com/office/drawing/2014/main" val="2917812121"/>
                    </a:ext>
                  </a:extLst>
                </a:gridCol>
                <a:gridCol w="1521841">
                  <a:extLst>
                    <a:ext uri="{9D8B030D-6E8A-4147-A177-3AD203B41FA5}">
                      <a16:colId xmlns:a16="http://schemas.microsoft.com/office/drawing/2014/main" val="3757296181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1113550572"/>
                    </a:ext>
                  </a:extLst>
                </a:gridCol>
                <a:gridCol w="2039844">
                  <a:extLst>
                    <a:ext uri="{9D8B030D-6E8A-4147-A177-3AD203B41FA5}">
                      <a16:colId xmlns:a16="http://schemas.microsoft.com/office/drawing/2014/main" val="48166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Karakter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0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602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8E4B-9BA8-C448-AB80-B6AB145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C61-A91E-5F42-8F36-8A5033E2CA12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42CC-B915-1D41-A450-295EFC5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F086A-92C2-E54D-A06E-143E645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67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B2D-A8B4-4D4B-9899-B5EDF37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F49A-81B7-354C-AB24-14064652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a “collision”?</a:t>
            </a:r>
          </a:p>
          <a:p>
            <a:pPr lvl="1"/>
            <a:r>
              <a:rPr lang="en-US"/>
              <a:t>When two different data result in the same hash value</a:t>
            </a:r>
          </a:p>
          <a:p>
            <a:pPr lvl="1"/>
            <a:r>
              <a:rPr lang="en-US"/>
              <a:t>From our previous example: BUDI = IDUB</a:t>
            </a:r>
          </a:p>
          <a:p>
            <a:r>
              <a:rPr lang="en-US"/>
              <a:t>Hash function must have a low probability of collision</a:t>
            </a:r>
          </a:p>
          <a:p>
            <a:r>
              <a:rPr lang="en-US"/>
              <a:t>Examples of good hash function: MD5, SHA256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97E5-2171-C243-A533-4E1574E7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F030-4A9A-E342-996F-313E0078409C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CFEF-4A5F-E64C-8AEA-A5DA48B3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8494-705B-FA48-AB71-343A07D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06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1110-8F16-B946-B694-D9A08DFC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Hash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55CE-CBC0-9B46-BA81-A194B957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Transaction: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ANI123 BUDI789 15000</a:t>
            </a:r>
          </a:p>
          <a:p>
            <a:endParaRPr lang="en-US"/>
          </a:p>
          <a:p>
            <a:r>
              <a:rPr lang="en-US"/>
              <a:t>Hash (MD5) of that transaction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34d5853c02351999525194d0c9a69345</a:t>
            </a:r>
          </a:p>
          <a:p>
            <a:r>
              <a:rPr lang="en-US"/>
              <a:t>Hash (SHA-256) of that transaction (note: longer)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f40ce0a90673486c0bb774feda524e0cb0557b0ae5bc6cd5029b6eb6ad1538cd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FCC2-7A7D-0E47-AA42-5F7244B7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99CA-7E0A-1841-BE7A-29B033559805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2676-CCD9-5A4B-ADD4-06CFDBD3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5DFA-FD22-BF49-BC96-27E7D87A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13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96FD-B703-E647-98D6-F05ABF9F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Block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45AF-EB3E-D84A-BAE4-778F7D88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88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34d5853c02351999525194d0c9a69345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ANI123 BUDI789 15000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CECEP234 BUDI789 10000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BUDI789 DEDI 5000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41cff38a782117a21817cd493f1958ff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80C37-7BD1-6741-A89B-1CDC5B2B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1200" y="1825625"/>
            <a:ext cx="302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previous hash</a:t>
            </a: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current transactions</a:t>
            </a: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hash of this block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(becomes ”previous hash” in next block)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ADBFD-5017-B742-983F-9A62BEB4A620}"/>
              </a:ext>
            </a:extLst>
          </p:cNvPr>
          <p:cNvCxnSpPr/>
          <p:nvPr/>
        </p:nvCxnSpPr>
        <p:spPr>
          <a:xfrm>
            <a:off x="609600" y="25400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29C15-2FCE-F140-8A37-E29184810A00}"/>
              </a:ext>
            </a:extLst>
          </p:cNvPr>
          <p:cNvCxnSpPr/>
          <p:nvPr/>
        </p:nvCxnSpPr>
        <p:spPr>
          <a:xfrm>
            <a:off x="622300" y="44323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54069D-2C15-BF43-97AB-01C4003227CB}"/>
              </a:ext>
            </a:extLst>
          </p:cNvPr>
          <p:cNvSpPr/>
          <p:nvPr/>
        </p:nvSpPr>
        <p:spPr>
          <a:xfrm>
            <a:off x="622300" y="1371600"/>
            <a:ext cx="7404100" cy="4064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AE96D-A03D-BF49-A6E1-51F45CCC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86E0-0112-D940-B87A-5F46E9F96E90}" type="datetime1">
              <a:t>11/11/19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C0A8A9-9F30-764C-8F31-703FF35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D3609E-1F11-C548-ABCF-9A8A5CB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98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5898-BB18-9249-94E8-F32F480D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Block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689E-3FEE-AC4A-B299-72F4284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3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41cff38a782117a21817cd493f1958ff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BUDI789 ANI123 5000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7A788-2C41-844B-8A90-8D714D4B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4700" y="1825625"/>
            <a:ext cx="3276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previous hash</a:t>
            </a: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current transactions</a:t>
            </a: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2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hash of this block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venir Next Condensed" panose="020B0506020202020204" pitchFamily="34" charset="0"/>
              </a:rPr>
              <a:t>(becomes ”previous hash” in next block)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0C9B-F3D7-3B41-8F24-230F1C66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F47-73EC-784F-B148-250F46E5BDA9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F6F02-70FF-974D-9770-6CAD55D1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5D417-98A6-CC40-A68A-58F23EC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16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B163E-78D7-074F-AE40-82AA96879E9B}"/>
              </a:ext>
            </a:extLst>
          </p:cNvPr>
          <p:cNvSpPr/>
          <p:nvPr/>
        </p:nvSpPr>
        <p:spPr>
          <a:xfrm>
            <a:off x="622300" y="1371600"/>
            <a:ext cx="7404100" cy="4064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420809-0B3B-5146-8712-D23D58AD5150}"/>
              </a:ext>
            </a:extLst>
          </p:cNvPr>
          <p:cNvCxnSpPr/>
          <p:nvPr/>
        </p:nvCxnSpPr>
        <p:spPr>
          <a:xfrm>
            <a:off x="609600" y="25400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62CA5-67B1-D54C-AA87-A4247467B077}"/>
              </a:ext>
            </a:extLst>
          </p:cNvPr>
          <p:cNvCxnSpPr/>
          <p:nvPr/>
        </p:nvCxnSpPr>
        <p:spPr>
          <a:xfrm>
            <a:off x="622300" y="44323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9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hat is a block in blockchain">
            <a:extLst>
              <a:ext uri="{FF2B5EF4-FFF2-40B4-BE49-F238E27FC236}">
                <a16:creationId xmlns:a16="http://schemas.microsoft.com/office/drawing/2014/main" id="{21D48ED7-F46E-9543-9810-F34E48C1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016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87356-160D-0C43-934B-A90985C4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B689-0B68-6748-81D2-B8C41BF5A8A3}" type="datetime1"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ACF14-8D68-6040-9D89-480B5C03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E768-36BB-EC4D-8644-26BDD52B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98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F0C2-0D42-F743-8747-424BA863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9A7B-C59E-914D-BD0B-5392C09B1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3815-7DF1-1949-8A19-3CB54694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0893-FBF4-5146-A40F-4C211FF07CE3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58D6-1EC7-0440-BB54-6F93A50B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B64D-4622-8B45-A3E8-FA3655EF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30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A9D8D-39EF-3549-AA0E-317D0AE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Blockchain-able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CD077-6B2F-D040-AC1C-78BA72A5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(Business) process that needs decentralized ledger</a:t>
            </a:r>
          </a:p>
          <a:p>
            <a:r>
              <a:rPr lang="en-US"/>
              <a:t>No trust. No need to have a centralized operator</a:t>
            </a:r>
          </a:p>
          <a:p>
            <a:endParaRPr lang="en-US"/>
          </a:p>
          <a:p>
            <a:r>
              <a:rPr lang="en-US" sz="4000" b="1"/>
              <a:t>NOT</a:t>
            </a:r>
            <a:r>
              <a:rPr lang="en-US" sz="4000"/>
              <a:t> all blockchainable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424C7-E05A-9842-9277-ACC8E0C0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A006-2D4C-814D-B1A5-AEFF4622FFBA}" type="datetime1"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FF1B6-F314-564A-A4A1-52D93692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A95A-4BAE-DE43-9EE7-D72465A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1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F9-6EC4-5242-B4B2-1F94E3EA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985963"/>
          </a:xfrm>
        </p:spPr>
        <p:txBody>
          <a:bodyPr/>
          <a:lstStyle/>
          <a:p>
            <a:r>
              <a:rPr lang="en-US"/>
              <a:t>Have you heard of </a:t>
            </a:r>
            <a:r>
              <a:rPr lang="en-US" b="0">
                <a:solidFill>
                  <a:srgbClr val="FF0000"/>
                </a:solidFill>
              </a:rPr>
              <a:t>Bitcoin</a:t>
            </a:r>
            <a:r>
              <a:rPr lang="en-US"/>
              <a:t>?</a:t>
            </a:r>
            <a:br>
              <a:rPr lang="en-US"/>
            </a:br>
            <a:r>
              <a:rPr lang="en-US"/>
              <a:t>Cryptocurrency?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8F291-37F2-0A48-AB53-732E893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395D-922A-FF44-B1D9-5F0A429017BD}" type="datetime1"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4D7D-3956-9643-AE44-4312945D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E89AF-DB0C-2143-95E3-B98037EC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15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A98D-8C44-4D4F-8B12-56721122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D49F-93FD-FA40-B4B0-F0B32655A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/>
              <a:t>Electronic voting</a:t>
            </a:r>
          </a:p>
          <a:p>
            <a:r>
              <a:rPr lang="en-US" sz="3200"/>
              <a:t>Electronic marketplace (decentralized ones)</a:t>
            </a:r>
          </a:p>
          <a:p>
            <a:r>
              <a:rPr lang="en-US" sz="3200"/>
              <a:t>Reputation central</a:t>
            </a:r>
          </a:p>
          <a:p>
            <a:r>
              <a:rPr lang="en-US" sz="3200"/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62FA-9B27-CF46-9C9E-67059D717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Levels</a:t>
            </a:r>
          </a:p>
          <a:p>
            <a:pPr lvl="1"/>
            <a:r>
              <a:rPr lang="en-US"/>
              <a:t>Applications</a:t>
            </a:r>
          </a:p>
          <a:p>
            <a:pPr lvl="1"/>
            <a:r>
              <a:rPr lang="en-US"/>
              <a:t>Infrastructure</a:t>
            </a:r>
          </a:p>
          <a:p>
            <a:pPr lvl="1"/>
            <a:r>
              <a:rPr lang="en-US"/>
              <a:t>Technologies</a:t>
            </a:r>
          </a:p>
          <a:p>
            <a:r>
              <a:rPr lang="en-US"/>
              <a:t>Research examples</a:t>
            </a:r>
          </a:p>
          <a:p>
            <a:pPr lvl="1"/>
            <a:r>
              <a:rPr lang="en-US"/>
              <a:t>eVoting</a:t>
            </a:r>
          </a:p>
          <a:p>
            <a:pPr lvl="1"/>
            <a:r>
              <a:rPr lang="en-US"/>
              <a:t>Asuransi kesehatan</a:t>
            </a:r>
          </a:p>
          <a:p>
            <a:pPr lvl="1"/>
            <a:r>
              <a:rPr lang="en-US"/>
              <a:t>Pertanahan</a:t>
            </a:r>
          </a:p>
          <a:p>
            <a:pPr lvl="1"/>
            <a:r>
              <a:rPr lang="en-US"/>
              <a:t>Dapodik</a:t>
            </a:r>
          </a:p>
          <a:p>
            <a:pPr lvl="1"/>
            <a:r>
              <a:rPr lang="en-US"/>
              <a:t>Handphone curian/selundupan</a:t>
            </a:r>
          </a:p>
          <a:p>
            <a:pPr lvl="1"/>
            <a:r>
              <a:rPr lang="en-US"/>
              <a:t>...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1B6C-4E4C-B446-931D-B95FBE6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DF9-EC13-234B-820B-382D2A909F21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E6E3-0AE9-B34E-A19D-00BA6825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E9A0-FD4A-8E48-8A75-333BE8D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2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4467E2-B0AA-3949-A8FE-B12283A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Implement Blockchain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3B2FF3-D5EB-864F-9263-4D7B468D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E9EAB-1E06-CD42-98E3-FB901BCE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6DC9-CDF3-694C-9E1F-5FB96AA7ACCC}" type="datetime1"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CC610-F831-184D-92EA-72C01BCE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96B1A-0EE9-4949-8D33-B373C49D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004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30065-355F-B44D-B4FC-39516131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Major 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A8F58-D122-654C-B5F4-7895E2D5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Ethereum</a:t>
            </a:r>
            <a:br>
              <a:rPr lang="en-US"/>
            </a:br>
            <a:r>
              <a:rPr lang="en-US"/>
              <a:t>www.ethereum.org</a:t>
            </a:r>
          </a:p>
          <a:p>
            <a:r>
              <a:rPr lang="en-US" b="1"/>
              <a:t>Hyperledger</a:t>
            </a:r>
            <a:br>
              <a:rPr lang="en-US"/>
            </a:br>
            <a:r>
              <a:rPr lang="en-US"/>
              <a:t>www.hyperledger.org</a:t>
            </a:r>
          </a:p>
          <a:p>
            <a:endParaRPr lang="en-US"/>
          </a:p>
          <a:p>
            <a:r>
              <a:rPr lang="en-US"/>
              <a:t>There are “forks” of these two major platforms. </a:t>
            </a:r>
          </a:p>
          <a:p>
            <a:pPr lvl="1"/>
            <a:r>
              <a:rPr lang="en-US"/>
              <a:t>J.P. Morgan’s Quorum</a:t>
            </a:r>
          </a:p>
        </p:txBody>
      </p:sp>
      <p:pic>
        <p:nvPicPr>
          <p:cNvPr id="1026" name="Picture 2" descr="Image result for ethereum logo">
            <a:extLst>
              <a:ext uri="{FF2B5EF4-FFF2-40B4-BE49-F238E27FC236}">
                <a16:creationId xmlns:a16="http://schemas.microsoft.com/office/drawing/2014/main" id="{946FE61D-D7F3-FE4A-B793-8B8B2360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10" y="1467645"/>
            <a:ext cx="227714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yperledger">
            <a:extLst>
              <a:ext uri="{FF2B5EF4-FFF2-40B4-BE49-F238E27FC236}">
                <a16:creationId xmlns:a16="http://schemas.microsoft.com/office/drawing/2014/main" id="{85BFA48B-8D13-D344-B1DF-E5EB9F56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60" y="1442245"/>
            <a:ext cx="57150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0242F-5C0B-F846-8260-89A40C57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825" y="4692649"/>
            <a:ext cx="2632470" cy="39290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9FD5E1-ED3E-644C-8202-EF73CCE5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0EA-A68C-064E-9B36-700591F5AC9F}" type="datetime1">
              <a:t>11/11/19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80CB17-01D8-C548-8A24-8BF05151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7C32C2-99A4-C64B-A93A-126FD164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98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C869-88C2-AD4F-A7F3-267E0E14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A7A2-FD2E-E245-969B-0A3F6386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Blockchain technology is a game changer</a:t>
            </a:r>
          </a:p>
          <a:p>
            <a:r>
              <a:rPr lang="en-US"/>
              <a:t>The search for </a:t>
            </a:r>
            <a:r>
              <a:rPr lang="en-US" sz="4000" b="1"/>
              <a:t>killer application</a:t>
            </a:r>
            <a:r>
              <a:rPr lang="en-US"/>
              <a:t>(s) continues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E979-26CC-0C4D-9406-8A684C20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067-4681-7342-A6DC-48D08907C590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B6C8-1D5F-7B43-90F0-FA7A27FF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EF2A-4F79-E14F-B8FB-3D92BEFA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472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9EF85-8677-E84F-BC1E-D9E705D7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869950"/>
            <a:ext cx="10642600" cy="51181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C5A7-CE4F-E54D-9C2F-5B287706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6ED5-F0CC-5641-9E20-8D19C17D51BF}" type="datetime1"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0587-7AEE-094F-A6C0-E8F36181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72E6-F616-B647-8699-45F0480E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164B0-C74C-ED41-A452-5E8EF0DF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55" y="2608439"/>
            <a:ext cx="3457575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775A1-18AD-1341-883C-B761DBC3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10" y="2563378"/>
            <a:ext cx="5877878" cy="3511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E7EE976A-9D2C-5147-9A94-F784558EFA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Blockchain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Bitcoin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E7EE976A-9D2C-5147-9A94-F784558EF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51813-AC91-AB43-BB56-17316F91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0D3-4299-9544-BB47-EC2F92DC3DCE}" type="datetime1"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5078-8D2A-E84E-A368-39E5C71A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D9B1-832B-D244-9C76-4141866B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2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F99FE-F8D5-4548-9115-5DFE03AE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6" y="254000"/>
            <a:ext cx="6350000" cy="635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27C9A-3944-C340-89AD-8835CD90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645A-E0E8-BF49-9C4D-BA0769F390CE}" type="datetime1"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33746-C34C-2B49-9346-C67050E5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F9D4D-855A-4140-8164-4EEDFEBF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1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A05BC-B9A2-5C4C-A8DB-990CED4E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42864"/>
            <a:ext cx="9144000" cy="674785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A509F-5111-B847-AF36-4D8C840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2D7-3876-D14E-AC7F-19D8EAC80478}" type="datetime1"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ABD18-3F8E-DF41-A738-18E7FBCB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7A98-2ACA-4A44-86C7-E4017411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502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3057C-EADE-044D-AD19-637DC9BB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21" y="816322"/>
            <a:ext cx="8714397" cy="531988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7AF7E-0695-454A-9998-A2FEAFB0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BB24-CB15-4449-9292-A714108903E9}" type="datetime1"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817D4-7A11-0E4C-8961-6A944EA8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E9D34-5922-A74B-BFD6-7403A52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47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67DD-3555-A24F-B4D3-1963EEA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Problems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16C8-2A70-BD48-B1CB-CCA9E66B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Centralized ledger (dependency)</a:t>
            </a:r>
          </a:p>
          <a:p>
            <a:r>
              <a:rPr lang="en-US"/>
              <a:t>High cost</a:t>
            </a:r>
          </a:p>
          <a:p>
            <a:r>
              <a:rPr lang="en-US"/>
              <a:t>Long processing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D29C-9198-1749-A70E-6D825FE3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8CFA-B798-3D4E-97B6-53B5BA9DFB60}" type="datetime1"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1CF0-785D-AB44-9768-45CD51E2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390A-891D-5E4D-A855-FEC27798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236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6194709392507643961.jpg">
            <a:extLst>
              <a:ext uri="{FF2B5EF4-FFF2-40B4-BE49-F238E27FC236}">
                <a16:creationId xmlns:a16="http://schemas.microsoft.com/office/drawing/2014/main" id="{9947B93F-CB47-9043-91CB-0E457C3A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79" y="1027906"/>
            <a:ext cx="971044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64E63B-7DA8-344D-BB0D-FBB20FFB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1"/>
            <a:ext cx="10515600" cy="1325563"/>
          </a:xfrm>
        </p:spPr>
        <p:txBody>
          <a:bodyPr/>
          <a:lstStyle/>
          <a:p>
            <a:r>
              <a:rPr lang="en-US"/>
              <a:t>Conventional Transaction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49DFF-D369-DE4A-B427-AFD37458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7D60-C340-4F4A-A04C-E02EAEFF308E}" type="datetime1"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6D33D-F0EA-2C43-960D-1F7B1DFD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@rahard -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1E13-FD34-8749-B18B-BAECF2C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4D60-D33D-2E49-A9BB-9DF7DA67315F}" type="slidenum">
              <a:rPr lang="en-ID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9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478</Words>
  <Application>Microsoft Macintosh PowerPoint</Application>
  <PresentationFormat>Widescreen</PresentationFormat>
  <Paragraphs>194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Avenir Heavy</vt:lpstr>
      <vt:lpstr>Avenir Next Condensed</vt:lpstr>
      <vt:lpstr>Calibri</vt:lpstr>
      <vt:lpstr>Cambria Math</vt:lpstr>
      <vt:lpstr>Courier New</vt:lpstr>
      <vt:lpstr>Georgia</vt:lpstr>
      <vt:lpstr>Lato</vt:lpstr>
      <vt:lpstr>Office Theme</vt:lpstr>
      <vt:lpstr>Blockchain</vt:lpstr>
      <vt:lpstr>Have you heard of Bitcoin? Cryptocurrency?</vt:lpstr>
      <vt:lpstr>PowerPoint Presentation</vt:lpstr>
      <vt:lpstr>Blockchain ≠ Bitcoin</vt:lpstr>
      <vt:lpstr>PowerPoint Presentation</vt:lpstr>
      <vt:lpstr>PowerPoint Presentation</vt:lpstr>
      <vt:lpstr>PowerPoint Presentation</vt:lpstr>
      <vt:lpstr>What Problems to Solve?</vt:lpstr>
      <vt:lpstr>Conventional Transaction</vt:lpstr>
      <vt:lpstr>Blockchain Technology</vt:lpstr>
      <vt:lpstr>Hash / Message Digest</vt:lpstr>
      <vt:lpstr>Fungsi Hash Sederhana</vt:lpstr>
      <vt:lpstr>Hash Collision</vt:lpstr>
      <vt:lpstr>Example of Hash usage</vt:lpstr>
      <vt:lpstr>Example of Block #2</vt:lpstr>
      <vt:lpstr>Example of Block #3</vt:lpstr>
      <vt:lpstr>PowerPoint Presentation</vt:lpstr>
      <vt:lpstr>Opportunities</vt:lpstr>
      <vt:lpstr>Blockchain-able</vt:lpstr>
      <vt:lpstr>Blockchain Ideas</vt:lpstr>
      <vt:lpstr>How to Implement Blockchain</vt:lpstr>
      <vt:lpstr>Two Major Platforms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Opportunities</dc:title>
  <dc:creator>Ir. Budi Rahardjo, M.Sc.,Ph.D.</dc:creator>
  <cp:lastModifiedBy>Ir. Budi Rahardjo, M.Sc.,Ph.D.</cp:lastModifiedBy>
  <cp:revision>93</cp:revision>
  <dcterms:created xsi:type="dcterms:W3CDTF">2018-10-10T04:51:24Z</dcterms:created>
  <dcterms:modified xsi:type="dcterms:W3CDTF">2019-11-11T05:27:53Z</dcterms:modified>
</cp:coreProperties>
</file>