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676" r:id="rId2"/>
  </p:sldMasterIdLst>
  <p:notesMasterIdLst>
    <p:notesMasterId r:id="rId31"/>
  </p:notesMasterIdLst>
  <p:handoutMasterIdLst>
    <p:handoutMasterId r:id="rId32"/>
  </p:handoutMasterIdLst>
  <p:sldIdLst>
    <p:sldId id="327" r:id="rId3"/>
    <p:sldId id="316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44" r:id="rId13"/>
    <p:sldId id="336" r:id="rId14"/>
    <p:sldId id="337" r:id="rId15"/>
    <p:sldId id="338" r:id="rId16"/>
    <p:sldId id="343" r:id="rId17"/>
    <p:sldId id="345" r:id="rId18"/>
    <p:sldId id="339" r:id="rId19"/>
    <p:sldId id="340" r:id="rId20"/>
    <p:sldId id="341" r:id="rId21"/>
    <p:sldId id="347" r:id="rId22"/>
    <p:sldId id="346" r:id="rId23"/>
    <p:sldId id="355" r:id="rId24"/>
    <p:sldId id="349" r:id="rId25"/>
    <p:sldId id="354" r:id="rId26"/>
    <p:sldId id="350" r:id="rId27"/>
    <p:sldId id="351" r:id="rId28"/>
    <p:sldId id="352" r:id="rId29"/>
    <p:sldId id="353" r:id="rId30"/>
  </p:sldIdLst>
  <p:sldSz cx="9144000" cy="6858000" type="screen4x3"/>
  <p:notesSz cx="7104063" cy="102330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9">
          <p15:clr>
            <a:srgbClr val="A4A3A4"/>
          </p15:clr>
        </p15:guide>
        <p15:guide id="2" orient="horz" pos="3984">
          <p15:clr>
            <a:srgbClr val="A4A3A4"/>
          </p15:clr>
        </p15:guide>
        <p15:guide id="3" orient="horz" pos="1253">
          <p15:clr>
            <a:srgbClr val="A4A3A4"/>
          </p15:clr>
        </p15:guide>
        <p15:guide id="4" orient="horz" pos="255">
          <p15:clr>
            <a:srgbClr val="A4A3A4"/>
          </p15:clr>
        </p15:guide>
        <p15:guide id="5" orient="horz" pos="3113">
          <p15:clr>
            <a:srgbClr val="A4A3A4"/>
          </p15:clr>
        </p15:guide>
        <p15:guide id="6" pos="192">
          <p15:clr>
            <a:srgbClr val="A4A3A4"/>
          </p15:clr>
        </p15:guide>
        <p15:guide id="7" pos="5664">
          <p15:clr>
            <a:srgbClr val="A4A3A4"/>
          </p15:clr>
        </p15:guide>
        <p15:guide id="8" pos="96">
          <p15:clr>
            <a:srgbClr val="A4A3A4"/>
          </p15:clr>
        </p15:guide>
        <p15:guide id="9" pos="5712">
          <p15:clr>
            <a:srgbClr val="A4A3A4"/>
          </p15:clr>
        </p15:guide>
        <p15:guide id="10" pos="480">
          <p15:clr>
            <a:srgbClr val="A4A3A4"/>
          </p15:clr>
        </p15:guide>
        <p15:guide id="1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0000FF"/>
    <a:srgbClr val="339933"/>
    <a:srgbClr val="FF0000"/>
    <a:srgbClr val="190000"/>
    <a:srgbClr val="FF3300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83044" autoAdjust="0"/>
  </p:normalViewPr>
  <p:slideViewPr>
    <p:cSldViewPr>
      <p:cViewPr varScale="1">
        <p:scale>
          <a:sx n="69" d="100"/>
          <a:sy n="69" d="100"/>
        </p:scale>
        <p:origin x="1776" y="72"/>
      </p:cViewPr>
      <p:guideLst>
        <p:guide orient="horz" pos="4269"/>
        <p:guide orient="horz" pos="3984"/>
        <p:guide orient="horz" pos="1253"/>
        <p:guide orient="horz" pos="255"/>
        <p:guide orient="horz" pos="3113"/>
        <p:guide pos="192"/>
        <p:guide pos="5664"/>
        <p:guide pos="96"/>
        <p:guide pos="5712"/>
        <p:guide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3.xml"/><Relationship Id="rId2" Type="http://schemas.openxmlformats.org/officeDocument/2006/relationships/slide" Target="slides/slide20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>
            <a:lvl1pPr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1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b" anchorCtr="0" compatLnSpc="1">
            <a:prstTxWarp prst="textNoShape">
              <a:avLst/>
            </a:prstTxWarp>
          </a:bodyPr>
          <a:lstStyle>
            <a:lvl1pPr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0263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b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400">
                <a:latin typeface="Times New Roman" pitchFamily="18" charset="0"/>
              </a:defRPr>
            </a:lvl1pPr>
          </a:lstStyle>
          <a:p>
            <a:fld id="{674CE09E-A444-4C29-A0F1-F165D47BE24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797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>
            <a:lvl1pPr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1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1126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8538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9" y="4859339"/>
            <a:ext cx="5208587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Textformatierung des Masters zu bearbeiten.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b" anchorCtr="0" compatLnSpc="1">
            <a:prstTxWarp prst="textNoShape">
              <a:avLst/>
            </a:prstTxWarp>
          </a:bodyPr>
          <a:lstStyle>
            <a:lvl1pPr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41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0263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b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400">
                <a:latin typeface="Times New Roman" pitchFamily="18" charset="0"/>
              </a:defRPr>
            </a:lvl1pPr>
          </a:lstStyle>
          <a:p>
            <a:fld id="{68FC7329-13F1-4106-8B1F-49048DAA841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2571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C7329-13F1-4106-8B1F-49048DAA8415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222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C7329-13F1-4106-8B1F-49048DAA8415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22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 flipV="1">
            <a:off x="152400" y="6400800"/>
            <a:ext cx="891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 flipV="1">
            <a:off x="152400" y="6781800"/>
            <a:ext cx="891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228600" y="76200"/>
            <a:ext cx="8839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9067800" y="76200"/>
            <a:ext cx="0" cy="6248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9067800" y="6400800"/>
            <a:ext cx="0" cy="381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200" y="76200"/>
            <a:ext cx="76200" cy="67056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152400" y="6477000"/>
            <a:ext cx="283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de-DE" sz="1100">
                <a:solidFill>
                  <a:srgbClr val="FF0000"/>
                </a:solidFill>
              </a:rPr>
              <a:t>sys</a:t>
            </a:r>
            <a:r>
              <a:rPr lang="de-DE" sz="1100"/>
              <a:t>sec</a:t>
            </a:r>
          </a:p>
        </p:txBody>
      </p:sp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7391400" y="6477000"/>
            <a:ext cx="1676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sz="1100" dirty="0" smtClean="0"/>
              <a:t>07.03.2020 </a:t>
            </a:r>
            <a:r>
              <a:rPr lang="de-DE" sz="1100" dirty="0" smtClean="0"/>
              <a:t>A-</a:t>
            </a:r>
            <a:fld id="{BA1518F8-D1D1-49FF-BDB0-5B30C73BC148}" type="slidenum">
              <a:rPr lang="de-DE" sz="1100" smtClean="0"/>
              <a:pPr algn="r">
                <a:spcBef>
                  <a:spcPct val="50000"/>
                </a:spcBef>
              </a:pPr>
              <a:t>‹Nr.›</a:t>
            </a:fld>
            <a:endParaRPr lang="de-DE" sz="1100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2" y="6460396"/>
            <a:ext cx="1127734" cy="26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457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4267200" cy="5486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24400" y="838200"/>
            <a:ext cx="4267200" cy="5486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622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Algorithmen und Komplexitätstheorie 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07.03.2020 </a:t>
            </a:r>
            <a:r>
              <a:rPr lang="en-GB" dirty="0" smtClean="0"/>
              <a:t>A-</a:t>
            </a:r>
            <a:fld id="{24806E9F-DA82-4C83-B34F-9DC1A05517FD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40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8200"/>
            <a:ext cx="8686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Vorlagentextes zu bearbeiten</a:t>
            </a:r>
          </a:p>
          <a:p>
            <a:pPr lvl="1"/>
            <a:r>
              <a:rPr lang="en-GB" smtClean="0"/>
              <a:t>Text</a:t>
            </a:r>
          </a:p>
          <a:p>
            <a:pPr lvl="2"/>
            <a:r>
              <a:rPr lang="en-GB" smtClean="0"/>
              <a:t>Text</a:t>
            </a:r>
          </a:p>
          <a:p>
            <a:pPr lvl="1"/>
            <a:endParaRPr lang="en-GB" smtClean="0"/>
          </a:p>
        </p:txBody>
      </p:sp>
      <p:sp>
        <p:nvSpPr>
          <p:cNvPr id="182276" name="Line 4"/>
          <p:cNvSpPr>
            <a:spLocks noChangeShapeType="1"/>
          </p:cNvSpPr>
          <p:nvPr/>
        </p:nvSpPr>
        <p:spPr bwMode="auto">
          <a:xfrm>
            <a:off x="228600" y="685800"/>
            <a:ext cx="8839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77" name="Line 5"/>
          <p:cNvSpPr>
            <a:spLocks noChangeShapeType="1"/>
          </p:cNvSpPr>
          <p:nvPr/>
        </p:nvSpPr>
        <p:spPr bwMode="auto">
          <a:xfrm flipV="1">
            <a:off x="9067800" y="685800"/>
            <a:ext cx="0" cy="5638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78" name="Line 6"/>
          <p:cNvSpPr>
            <a:spLocks noChangeShapeType="1"/>
          </p:cNvSpPr>
          <p:nvPr/>
        </p:nvSpPr>
        <p:spPr bwMode="auto">
          <a:xfrm flipV="1">
            <a:off x="9066213" y="76200"/>
            <a:ext cx="1587" cy="533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79" name="Line 7"/>
          <p:cNvSpPr>
            <a:spLocks noChangeShapeType="1"/>
          </p:cNvSpPr>
          <p:nvPr/>
        </p:nvSpPr>
        <p:spPr bwMode="auto">
          <a:xfrm>
            <a:off x="228600" y="76200"/>
            <a:ext cx="8839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80" name="Rectangle 8"/>
          <p:cNvSpPr>
            <a:spLocks noChangeArrowheads="1"/>
          </p:cNvSpPr>
          <p:nvPr/>
        </p:nvSpPr>
        <p:spPr bwMode="auto">
          <a:xfrm>
            <a:off x="76200" y="76200"/>
            <a:ext cx="76200" cy="67056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2281" name="Line 9"/>
          <p:cNvSpPr>
            <a:spLocks noChangeShapeType="1"/>
          </p:cNvSpPr>
          <p:nvPr/>
        </p:nvSpPr>
        <p:spPr bwMode="auto">
          <a:xfrm flipV="1">
            <a:off x="152400" y="6400800"/>
            <a:ext cx="891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82" name="Line 10"/>
          <p:cNvSpPr>
            <a:spLocks noChangeShapeType="1"/>
          </p:cNvSpPr>
          <p:nvPr/>
        </p:nvSpPr>
        <p:spPr bwMode="auto">
          <a:xfrm flipV="1">
            <a:off x="152400" y="6781800"/>
            <a:ext cx="891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83" name="Line 11"/>
          <p:cNvSpPr>
            <a:spLocks noChangeShapeType="1"/>
          </p:cNvSpPr>
          <p:nvPr/>
        </p:nvSpPr>
        <p:spPr bwMode="auto">
          <a:xfrm>
            <a:off x="9067800" y="6400800"/>
            <a:ext cx="0" cy="381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85" name="Text Box 13"/>
          <p:cNvSpPr txBox="1">
            <a:spLocks noChangeArrowheads="1"/>
          </p:cNvSpPr>
          <p:nvPr/>
        </p:nvSpPr>
        <p:spPr bwMode="auto">
          <a:xfrm>
            <a:off x="7391400" y="6477000"/>
            <a:ext cx="1676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sz="1100" dirty="0" smtClean="0"/>
              <a:t>07.03.2020 </a:t>
            </a:r>
            <a:r>
              <a:rPr lang="de-DE" sz="1100" dirty="0" smtClean="0"/>
              <a:t>A-</a:t>
            </a:r>
            <a:fld id="{33715BCE-DEEB-43F1-8270-F95D85CCAD54}" type="slidenum">
              <a:rPr lang="de-DE" sz="1100" smtClean="0"/>
              <a:pPr algn="r">
                <a:spcBef>
                  <a:spcPct val="50000"/>
                </a:spcBef>
              </a:pPr>
              <a:t>‹Nr.›</a:t>
            </a:fld>
            <a:endParaRPr lang="de-DE" sz="1100" dirty="0"/>
          </a:p>
        </p:txBody>
      </p:sp>
      <p:sp>
        <p:nvSpPr>
          <p:cNvPr id="182286" name="Text Box 14"/>
          <p:cNvSpPr txBox="1">
            <a:spLocks noChangeArrowheads="1"/>
          </p:cNvSpPr>
          <p:nvPr/>
        </p:nvSpPr>
        <p:spPr bwMode="auto">
          <a:xfrm>
            <a:off x="2916238" y="6477000"/>
            <a:ext cx="33115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100" dirty="0" err="1" smtClean="0"/>
              <a:t>Introduction</a:t>
            </a:r>
            <a:r>
              <a:rPr lang="de-DE" sz="1100" dirty="0" smtClean="0"/>
              <a:t> </a:t>
            </a:r>
            <a:r>
              <a:rPr lang="de-DE" sz="1100" dirty="0" err="1" smtClean="0"/>
              <a:t>to</a:t>
            </a:r>
            <a:r>
              <a:rPr lang="de-DE" sz="1100" dirty="0" smtClean="0"/>
              <a:t> </a:t>
            </a:r>
            <a:r>
              <a:rPr lang="de-DE" sz="1100" dirty="0" err="1" smtClean="0"/>
              <a:t>Sunset</a:t>
            </a:r>
            <a:r>
              <a:rPr lang="de-DE" sz="1100" dirty="0" smtClean="0"/>
              <a:t>/</a:t>
            </a:r>
            <a:r>
              <a:rPr lang="de-DE" sz="1100" dirty="0" err="1" smtClean="0"/>
              <a:t>FFapl</a:t>
            </a:r>
            <a:endParaRPr lang="de-DE" sz="1100" dirty="0"/>
          </a:p>
        </p:txBody>
      </p:sp>
      <p:sp>
        <p:nvSpPr>
          <p:cNvPr id="182287" name="Rectangle 15"/>
          <p:cNvSpPr>
            <a:spLocks noChangeArrowheads="1"/>
          </p:cNvSpPr>
          <p:nvPr userDrawn="1"/>
        </p:nvSpPr>
        <p:spPr bwMode="auto">
          <a:xfrm>
            <a:off x="152400" y="6477000"/>
            <a:ext cx="283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de-DE" sz="1100">
                <a:solidFill>
                  <a:srgbClr val="FF0000"/>
                </a:solidFill>
              </a:rPr>
              <a:t>sys</a:t>
            </a:r>
            <a:r>
              <a:rPr lang="de-DE" sz="1100"/>
              <a:t>sec </a:t>
            </a: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2" y="6460396"/>
            <a:ext cx="1127734" cy="2653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5" r:id="rId3"/>
  </p:sldLayoutIdLst>
  <p:timing>
    <p:tnLst>
      <p:par>
        <p:cTn id="1" dur="indefinite" restart="never" nodeType="tmRoot"/>
      </p:par>
    </p:tnLst>
  </p:timing>
  <p:txStyles>
    <p:titleStyle>
      <a:lvl1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6037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757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477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3197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57188" indent="-265113" algn="l" rtl="0" eaLnBrk="0" fontAlgn="base" hangingPunct="0">
        <a:spcBef>
          <a:spcPct val="20000"/>
        </a:spcBef>
        <a:spcAft>
          <a:spcPct val="0"/>
        </a:spcAft>
        <a:buSzPct val="12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19138" indent="-26511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989013" indent="-174625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7049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240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812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384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956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9528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Klicken Sie, um das Titelformat zu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338" y="838200"/>
            <a:ext cx="8704262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Klicken Sie, um die Formate des Vorlagentextes zu bearbeiten</a:t>
            </a:r>
          </a:p>
          <a:p>
            <a:pPr lvl="1"/>
            <a:r>
              <a:rPr lang="en-GB" altLang="en-US" smtClean="0"/>
              <a:t>test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228600" y="685800"/>
            <a:ext cx="8839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 flipV="1">
            <a:off x="9067800" y="685800"/>
            <a:ext cx="0" cy="5638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V="1">
            <a:off x="9066213" y="76200"/>
            <a:ext cx="1587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0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95600" y="64770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Algorithmen und Komplexitätstheorie </a:t>
            </a:r>
          </a:p>
        </p:txBody>
      </p:sp>
      <p:sp>
        <p:nvSpPr>
          <p:cNvPr id="2857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77000"/>
            <a:ext cx="167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r>
              <a:rPr lang="en-GB" dirty="0" smtClean="0"/>
              <a:t>07.03.2020 </a:t>
            </a:r>
            <a:r>
              <a:rPr lang="en-GB" dirty="0" smtClean="0"/>
              <a:t>A-</a:t>
            </a:r>
            <a:fld id="{47E19514-ACCF-418A-86DF-3C9E7ED47E7D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228600" y="76200"/>
            <a:ext cx="8839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76200" y="76200"/>
            <a:ext cx="76200" cy="67056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altLang="en-US" smtClean="0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 flipV="1">
            <a:off x="152400" y="6400800"/>
            <a:ext cx="8915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 flipV="1">
            <a:off x="152400" y="6781800"/>
            <a:ext cx="8915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9067800" y="6400800"/>
            <a:ext cx="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152400" y="64770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en-US" sz="1100" smtClean="0">
                <a:solidFill>
                  <a:srgbClr val="FF0000"/>
                </a:solidFill>
              </a:rPr>
              <a:t>sys</a:t>
            </a:r>
            <a:r>
              <a:rPr lang="de-DE" altLang="en-US" sz="1100" smtClean="0"/>
              <a:t>sec</a:t>
            </a: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2" y="6460396"/>
            <a:ext cx="1127734" cy="2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5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iming>
    <p:tnLst>
      <p:par>
        <p:cTn id="1" dur="indefinite" restart="never" nodeType="tmRoot"/>
      </p:par>
    </p:tnLst>
  </p:timing>
  <p:hf hdr="0" ftr="0"/>
  <p:txStyles>
    <p:titleStyle>
      <a:lvl1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55245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100965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46685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92405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55600" indent="-268288" algn="l" rtl="0" eaLnBrk="0" fontAlgn="base" hangingPunct="0">
        <a:spcBef>
          <a:spcPct val="20000"/>
        </a:spcBef>
        <a:spcAft>
          <a:spcPct val="0"/>
        </a:spcAft>
        <a:buSzPct val="12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26828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28587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7049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240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812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384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956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9528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crt_solver.ffap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crt_solver.ffapl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hyperlink" Target="AESSBox.ffapl" TargetMode="External"/><Relationship Id="rId4" Type="http://schemas.openxmlformats.org/officeDocument/2006/relationships/image" Target="../media/image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GQProtocol.ffap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GQProtocol_example.ffapl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304800" y="1989138"/>
            <a:ext cx="8534400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600" dirty="0" smtClean="0"/>
              <a:t>Introduction to </a:t>
            </a:r>
            <a:r>
              <a:rPr lang="en-US" sz="3600" cap="small" dirty="0" smtClean="0"/>
              <a:t>Sunset/</a:t>
            </a:r>
            <a:r>
              <a:rPr lang="en-US" sz="3600" cap="small" dirty="0" err="1" smtClean="0"/>
              <a:t>FFapl</a:t>
            </a:r>
            <a:endParaRPr lang="en-US" sz="3600" cap="small" dirty="0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308642" y="4405313"/>
            <a:ext cx="2533065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Stefan Rass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Universität</a:t>
            </a:r>
            <a:r>
              <a:rPr lang="en-US" sz="1400" dirty="0" smtClean="0">
                <a:solidFill>
                  <a:schemeClr val="bg2"/>
                </a:solidFill>
              </a:rPr>
              <a:t> Klagenfurt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Informatik</a:t>
            </a:r>
            <a:r>
              <a:rPr lang="en-US" sz="1400" dirty="0" smtClean="0">
                <a:solidFill>
                  <a:schemeClr val="bg2"/>
                </a:solidFill>
              </a:rPr>
              <a:t> – </a:t>
            </a:r>
            <a:r>
              <a:rPr lang="en-US" sz="1400" dirty="0" err="1" smtClean="0">
                <a:solidFill>
                  <a:schemeClr val="bg2"/>
                </a:solidFill>
              </a:rPr>
              <a:t>Systemsicherheit</a:t>
            </a:r>
            <a:endParaRPr lang="en-US" sz="1400" dirty="0">
              <a:solidFill>
                <a:schemeClr val="bg2"/>
              </a:solidFill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3383868" y="3573016"/>
            <a:ext cx="2376264" cy="504056"/>
            <a:chOff x="3383868" y="3573016"/>
            <a:chExt cx="2376264" cy="504056"/>
          </a:xfrm>
        </p:grpSpPr>
        <p:pic>
          <p:nvPicPr>
            <p:cNvPr id="4" name="Picture 2">
              <a:hlinkClick r:id="rId2" action="ppaction://hlinkfile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076" y="3573016"/>
              <a:ext cx="504056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868" y="3582634"/>
              <a:ext cx="494438" cy="494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messaging 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en-US" dirty="0" smtClean="0"/>
              <a:t>Parser tells the expected syntax.</a:t>
            </a:r>
          </a:p>
          <a:p>
            <a:pPr marL="92075" indent="0"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Example:</a:t>
            </a:r>
          </a:p>
          <a:p>
            <a:pPr marL="92075" indent="0">
              <a:buNone/>
              <a:tabLst>
                <a:tab pos="363538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calculate{</a:t>
            </a:r>
          </a:p>
          <a:p>
            <a:pPr marL="92075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92075" indent="0">
              <a:buNone/>
              <a:tabLst>
                <a:tab pos="363538" algn="l"/>
              </a:tabLs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366713" indent="0">
              <a:buNone/>
            </a:pPr>
            <a:r>
              <a:rPr lang="en-US" dirty="0" smtClean="0"/>
              <a:t>causes the error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6713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FFapl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compilation : [calculate]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ParseException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102 (Row 3, Column 1)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"}" found in row 3, column 1. Expected one of: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"[" ...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";" ...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"[" ...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71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Console-I/O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 output via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or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Z(11); x := 7;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creates the output:</a:t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Z(11): 7</a:t>
            </a:r>
          </a:p>
          <a:p>
            <a:r>
              <a:rPr lang="en-US" dirty="0" smtClean="0"/>
              <a:t>Algebraic structure that stores the value is printed by default. To suppress this, just convert the value into a string via the pre-defined function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Z(11); x := 7;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(x));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creates the output</a:t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Reading values from the console (user-input) is possible by the functions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readInt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readGF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…, all of which take one parameter of type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to prompt the user.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88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Sunset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Integrated development environment for </a:t>
            </a:r>
            <a:r>
              <a:rPr lang="en-US" cap="small" dirty="0" err="1" smtClean="0"/>
              <a:t>FFapl</a:t>
            </a:r>
            <a:r>
              <a:rPr lang="en-US" dirty="0" smtClean="0"/>
              <a:t>.</a:t>
            </a:r>
          </a:p>
          <a:p>
            <a:r>
              <a:rPr lang="en-US" dirty="0" smtClean="0"/>
              <a:t>Functionality covers:</a:t>
            </a:r>
          </a:p>
          <a:p>
            <a:pPr lvl="1"/>
            <a:r>
              <a:rPr lang="en-US" dirty="0" smtClean="0"/>
              <a:t>File management and printing</a:t>
            </a:r>
          </a:p>
          <a:p>
            <a:pPr lvl="1"/>
            <a:r>
              <a:rPr lang="en-US" dirty="0" smtClean="0"/>
              <a:t>Undo/Redo</a:t>
            </a:r>
          </a:p>
          <a:p>
            <a:pPr lvl="1"/>
            <a:r>
              <a:rPr lang="en-US" dirty="0" smtClean="0"/>
              <a:t>Multi-Language support</a:t>
            </a:r>
          </a:p>
          <a:p>
            <a:pPr lvl="1"/>
            <a:r>
              <a:rPr lang="en-US" dirty="0" smtClean="0"/>
              <a:t>Syntax- and Error-highlighting</a:t>
            </a:r>
          </a:p>
          <a:p>
            <a:pPr lvl="1"/>
            <a:r>
              <a:rPr lang="en-US" dirty="0" smtClean="0"/>
              <a:t>Execution of </a:t>
            </a:r>
            <a:r>
              <a:rPr lang="en-US" cap="small" dirty="0" err="1" smtClean="0"/>
              <a:t>FFapl</a:t>
            </a:r>
            <a:r>
              <a:rPr lang="en-US" dirty="0" smtClean="0"/>
              <a:t>-code in separate threads</a:t>
            </a:r>
          </a:p>
          <a:p>
            <a:pPr lvl="1"/>
            <a:r>
              <a:rPr lang="en-US" dirty="0" smtClean="0"/>
              <a:t>Interruption (abortion) of running executions</a:t>
            </a:r>
          </a:p>
          <a:p>
            <a:pPr lvl="1"/>
            <a:r>
              <a:rPr lang="en-US" dirty="0" smtClean="0"/>
              <a:t>Individual console windows for each open </a:t>
            </a:r>
            <a:r>
              <a:rPr lang="en-US" cap="small" dirty="0" err="1" smtClean="0"/>
              <a:t>FFapl</a:t>
            </a:r>
            <a:r>
              <a:rPr lang="en-US" dirty="0" smtClean="0"/>
              <a:t>-program</a:t>
            </a:r>
          </a:p>
          <a:p>
            <a:pPr lvl="1"/>
            <a:r>
              <a:rPr lang="en-US" dirty="0" smtClean="0"/>
              <a:t>Management of Code-Snippets</a:t>
            </a:r>
          </a:p>
          <a:p>
            <a:pPr lvl="1"/>
            <a:r>
              <a:rPr lang="en-US" dirty="0" smtClean="0"/>
              <a:t>Integrated </a:t>
            </a:r>
            <a:r>
              <a:rPr lang="en-US" cap="small" dirty="0" err="1" smtClean="0"/>
              <a:t>FFapl</a:t>
            </a:r>
            <a:r>
              <a:rPr lang="en-US" dirty="0" smtClean="0"/>
              <a:t>-API for data types, predefined functions and snippets</a:t>
            </a:r>
          </a:p>
          <a:p>
            <a:pPr lvl="1"/>
            <a:r>
              <a:rPr lang="en-US" dirty="0" smtClean="0"/>
              <a:t>Procedure templates and example code</a:t>
            </a:r>
          </a:p>
          <a:p>
            <a:pPr lvl="1"/>
            <a:r>
              <a:rPr lang="en-US" dirty="0" smtClean="0"/>
              <a:t>Drag- und Drop (file opening and </a:t>
            </a:r>
            <a:r>
              <a:rPr lang="en-US" cap="small" dirty="0" err="1" smtClean="0"/>
              <a:t>FFapl</a:t>
            </a:r>
            <a:r>
              <a:rPr lang="en-US" dirty="0" smtClean="0"/>
              <a:t>-API)</a:t>
            </a:r>
          </a:p>
          <a:p>
            <a:pPr lvl="1"/>
            <a:r>
              <a:rPr lang="en-US" dirty="0" smtClean="0"/>
              <a:t>Shortcut-Keys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862" y="116632"/>
            <a:ext cx="494438" cy="49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7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Polynomials are treated as literals, just like numbers: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(2)[x];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:= [1+x];</a:t>
            </a:r>
          </a:p>
          <a:p>
            <a:r>
              <a:rPr lang="en-US" dirty="0" smtClean="0"/>
              <a:t>The symbol „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“ marks the polynomial‘s variable, but using „x“ as a local program variable is allowed, even inside a polynomial literal. In that case, just enclose x into </a:t>
            </a:r>
            <a:r>
              <a:rPr lang="en-US" dirty="0" smtClean="0">
                <a:solidFill>
                  <a:srgbClr val="0000FF"/>
                </a:solidFill>
              </a:rPr>
              <a:t>brackets</a:t>
            </a:r>
            <a:r>
              <a:rPr lang="en-US" dirty="0" smtClean="0"/>
              <a:t>:</a:t>
            </a:r>
          </a:p>
          <a:p>
            <a:pPr marL="366713" indent="-277813">
              <a:buNone/>
              <a:tabLst>
                <a:tab pos="88900" algn="l"/>
              </a:tabLst>
            </a:pPr>
            <a:r>
              <a:rPr lang="en-US" u="sng" dirty="0" smtClean="0">
                <a:solidFill>
                  <a:srgbClr val="0000FF"/>
                </a:solidFill>
              </a:rPr>
              <a:t>Examples: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:= 3;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:= 4;</a:t>
            </a:r>
          </a:p>
          <a:p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392562"/>
              </p:ext>
            </p:extLst>
          </p:nvPr>
        </p:nvGraphicFramePr>
        <p:xfrm>
          <a:off x="2688468" y="3569424"/>
          <a:ext cx="620401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6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syntax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evaluates</a:t>
                      </a:r>
                      <a:r>
                        <a:rPr lang="de-DE" dirty="0" smtClean="0"/>
                        <a:t> </a:t>
                      </a:r>
                      <a:r>
                        <a:rPr lang="de-DE" baseline="0" dirty="0" err="1" smtClean="0"/>
                        <a:t>to</a:t>
                      </a:r>
                      <a:r>
                        <a:rPr lang="de-DE" baseline="0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+ 3x + x^2]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polynomial</a:t>
                      </a:r>
                      <a:r>
                        <a:rPr lang="de-DE" dirty="0" smtClean="0"/>
                        <a:t> 1+3x+x</a:t>
                      </a:r>
                      <a:r>
                        <a:rPr lang="de-DE" baseline="30000" dirty="0" smtClean="0"/>
                        <a:t>2</a:t>
                      </a:r>
                      <a:endParaRPr lang="en-US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+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 + 3 = 4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(</a:t>
                      </a:r>
                      <a:r>
                        <a:rPr lang="de-DE" dirty="0" err="1" smtClean="0"/>
                        <a:t>constant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polynomial</a:t>
                      </a:r>
                      <a:r>
                        <a:rPr lang="de-DE" baseline="0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[1+(a+1)x + x^2]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1+5x</a:t>
                      </a:r>
                      <a:r>
                        <a:rPr lang="de-DE" baseline="0" dirty="0" smtClean="0"/>
                        <a:t> + x</a:t>
                      </a:r>
                      <a:r>
                        <a:rPr lang="de-DE" baseline="30000" dirty="0" smtClean="0"/>
                        <a:t>2</a:t>
                      </a:r>
                      <a:endParaRPr lang="en-US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[1+</a:t>
                      </a:r>
                      <a:r>
                        <a:rPr lang="de-DE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x^2]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r>
                        <a:rPr lang="de-DE" baseline="0" dirty="0" smtClean="0"/>
                        <a:t> + 3x + x</a:t>
                      </a:r>
                      <a:r>
                        <a:rPr lang="de-DE" baseline="30000" dirty="0" smtClean="0"/>
                        <a:t>2</a:t>
                      </a:r>
                      <a:endParaRPr lang="en-US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de-DE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x^x</a:t>
                      </a:r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x</a:t>
                      </a:r>
                      <a:r>
                        <a:rPr lang="de-DE" baseline="30000" dirty="0" smtClean="0"/>
                        <a:t>3</a:t>
                      </a:r>
                      <a:r>
                        <a:rPr lang="de-DE" baseline="-25000" dirty="0" smtClean="0"/>
                        <a:t> </a:t>
                      </a:r>
                      <a:r>
                        <a:rPr lang="de-DE" baseline="0" dirty="0" smtClean="0"/>
                        <a:t>(</a:t>
                      </a:r>
                      <a:r>
                        <a:rPr lang="de-DE" baseline="0" dirty="0" err="1" smtClean="0"/>
                        <a:t>exponents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always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evaluate</a:t>
                      </a:r>
                      <a:r>
                        <a:rPr lang="de-DE" baseline="0" dirty="0" smtClean="0"/>
                        <a:t>)</a:t>
                      </a:r>
                      <a:endParaRPr lang="en-US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de-DE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^x]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27 (</a:t>
                      </a:r>
                      <a:r>
                        <a:rPr lang="de-DE" baseline="0" dirty="0" err="1" smtClean="0"/>
                        <a:t>basis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exponent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evaluated</a:t>
                      </a:r>
                      <a:r>
                        <a:rPr lang="de-DE" baseline="0" dirty="0" smtClean="0"/>
                        <a:t>)</a:t>
                      </a:r>
                      <a:endParaRPr lang="en-US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524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Finite Algebraic Structures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Residue class groups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n</a:t>
            </a:r>
            <a:r>
              <a:rPr lang="en-US" altLang="en-US" dirty="0" smtClean="0">
                <a:sym typeface="Math5" pitchFamily="2" charset="2"/>
              </a:rPr>
              <a:t>: 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Z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(n)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arithmetic via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+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-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*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/ 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^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Residue class rings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n</a:t>
            </a:r>
            <a:r>
              <a:rPr lang="en-US" altLang="en-US" dirty="0" smtClean="0">
                <a:sym typeface="Math5" pitchFamily="2" charset="2"/>
              </a:rPr>
              <a:t>[X]: 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Z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(n)[x]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arithmetic via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+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-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*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^</a:t>
            </a:r>
          </a:p>
          <a:p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Finite fields: GF(</a:t>
            </a:r>
            <a:r>
              <a:rPr lang="en-US" altLang="en-US" dirty="0" err="1" smtClean="0">
                <a:latin typeface="+mj-lt"/>
                <a:cs typeface="Courier New" panose="02070309020205020404" pitchFamily="49" charset="0"/>
                <a:sym typeface="Math5" pitchFamily="2" charset="2"/>
              </a:rPr>
              <a:t>p</a:t>
            </a:r>
            <a:r>
              <a:rPr lang="en-US" altLang="en-US" baseline="30000" dirty="0" err="1" smtClean="0">
                <a:latin typeface="+mj-lt"/>
                <a:cs typeface="Courier New" panose="02070309020205020404" pitchFamily="49" charset="0"/>
                <a:sym typeface="Math5" pitchFamily="2" charset="2"/>
              </a:rPr>
              <a:t>n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): 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GF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(p, ply)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where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ply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 is an irreducible (or primitive) polynomial of degree n over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p</a:t>
            </a:r>
            <a:r>
              <a:rPr lang="en-US" altLang="en-US" dirty="0" smtClean="0">
                <a:sym typeface="Math5" pitchFamily="2" charset="2"/>
              </a:rPr>
              <a:t>, which is </a:t>
            </a:r>
            <a:r>
              <a:rPr lang="en-US" altLang="en-US" dirty="0" err="1" smtClean="0">
                <a:sym typeface="Math5" pitchFamily="2" charset="2"/>
              </a:rPr>
              <a:t>construc-tible</a:t>
            </a:r>
            <a:r>
              <a:rPr lang="en-US" altLang="en-US" dirty="0" smtClean="0">
                <a:sym typeface="Math5" pitchFamily="2" charset="2"/>
              </a:rPr>
              <a:t> via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ply := </a:t>
            </a:r>
            <a:r>
              <a:rPr lang="en-US" alt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irreduciblePolynomial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n,p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)</a:t>
            </a:r>
            <a:r>
              <a:rPr lang="en-US" altLang="en-US" dirty="0" smtClean="0">
                <a:sym typeface="Math5" pitchFamily="2" charset="2"/>
              </a:rPr>
              <a:t> (predefined function). Arithmetic via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+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-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*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/ 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^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.</a:t>
            </a:r>
          </a:p>
          <a:p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Elliptic curves: E(F) over a finite field F and </a:t>
            </a:r>
            <a:r>
              <a:rPr lang="en-US" altLang="en-US" dirty="0" err="1" smtClean="0">
                <a:latin typeface="+mj-lt"/>
                <a:cs typeface="Courier New" panose="02070309020205020404" pitchFamily="49" charset="0"/>
                <a:sym typeface="Math5" pitchFamily="2" charset="2"/>
              </a:rPr>
              <a:t>Weierstraß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-equation </a:t>
            </a:r>
            <a:r>
              <a:rPr lang="en-US" dirty="0" smtClean="0"/>
              <a:t>y</a:t>
            </a:r>
            <a:r>
              <a:rPr lang="en-US" baseline="30000" dirty="0" smtClean="0"/>
              <a:t>2</a:t>
            </a:r>
            <a:r>
              <a:rPr lang="en-US" dirty="0" smtClean="0"/>
              <a:t> +a</a:t>
            </a:r>
            <a:r>
              <a:rPr lang="en-US" baseline="-25000" dirty="0" smtClean="0"/>
              <a:t>1</a:t>
            </a:r>
            <a:r>
              <a:rPr lang="en-US" dirty="0" smtClean="0"/>
              <a:t>xy + a</a:t>
            </a:r>
            <a:r>
              <a:rPr lang="en-US" baseline="-25000" dirty="0" smtClean="0"/>
              <a:t>3</a:t>
            </a:r>
            <a:r>
              <a:rPr lang="en-US" dirty="0" smtClean="0"/>
              <a:t>y = x</a:t>
            </a:r>
            <a:r>
              <a:rPr lang="en-US" baseline="30000" dirty="0" smtClean="0"/>
              <a:t>3</a:t>
            </a:r>
            <a:r>
              <a:rPr lang="en-US" dirty="0" smtClean="0"/>
              <a:t> + a</a:t>
            </a:r>
            <a:r>
              <a:rPr lang="en-US" baseline="-25000" dirty="0" smtClean="0"/>
              <a:t>2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+ a</a:t>
            </a:r>
            <a:r>
              <a:rPr lang="en-US" baseline="-25000" dirty="0" smtClean="0"/>
              <a:t>4</a:t>
            </a:r>
            <a:r>
              <a:rPr lang="en-US" dirty="0" smtClean="0"/>
              <a:t>x + a</a:t>
            </a:r>
            <a:r>
              <a:rPr lang="en-US" baseline="-25000" dirty="0" smtClean="0"/>
              <a:t>6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(…),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…,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…, …)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.</a:t>
            </a:r>
            <a:br>
              <a:rPr lang="en-US" dirty="0" smtClean="0">
                <a:latin typeface="+mj-lt"/>
                <a:cs typeface="Courier New" panose="02070309020205020404" pitchFamily="49" charset="0"/>
              </a:rPr>
            </a:br>
            <a:r>
              <a:rPr lang="en-US" dirty="0" smtClean="0">
                <a:latin typeface="+mj-lt"/>
                <a:cs typeface="Courier New" panose="02070309020205020404" pitchFamily="49" charset="0"/>
              </a:rPr>
              <a:t>Points on the elliptic curve are (in affine coordinates): </a:t>
            </a:r>
            <a:br>
              <a:rPr lang="en-US" dirty="0" smtClean="0">
                <a:latin typeface="+mj-lt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:= &lt;&lt;x, y&gt;&gt;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where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 GF(…) and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the </a:t>
            </a:r>
            <a:r>
              <a:rPr lang="en-US" dirty="0" err="1" smtClean="0">
                <a:cs typeface="Courier New" panose="02070309020205020404" pitchFamily="49" charset="0"/>
                <a:sym typeface="Symbol"/>
              </a:rPr>
              <a:t>Weierstraß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-equation must be satisfied 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(type-checking done at compile- and runtime)</a:t>
            </a:r>
            <a:b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Arithmetic via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+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 und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*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, point at infinity symbol: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&lt;&lt;PAI&gt;&gt;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  <a:sym typeface="Math5" pitchFamily="2" charset="2"/>
            </a:endParaRPr>
          </a:p>
          <a:p>
            <a:endParaRPr lang="en-US" altLang="en-US" dirty="0" smtClean="0">
              <a:latin typeface="+mj-lt"/>
              <a:cs typeface="Courier New" panose="02070309020205020404" pitchFamily="49" charset="0"/>
              <a:sym typeface="Math5" pitchFamily="2" charset="2"/>
            </a:endParaRPr>
          </a:p>
          <a:p>
            <a:endParaRPr lang="en-US" i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06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Data Types  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Strings</a:t>
            </a:r>
            <a:r>
              <a:rPr lang="en-US" dirty="0" smtClean="0"/>
              <a:t>: explicit conversion to string via </a:t>
            </a:r>
            <a:r>
              <a:rPr lang="en-US" sz="2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. Manipulation only by concatenation via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Example: </a:t>
            </a:r>
            <a:r>
              <a:rPr lang="en-US" sz="2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/>
                <a:cs typeface="Courier New"/>
              </a:rPr>
              <a:t>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Ciphertext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/>
                <a:cs typeface="Courier New"/>
              </a:rPr>
              <a:t>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(c))</a:t>
            </a:r>
          </a:p>
          <a:p>
            <a:r>
              <a:rPr lang="en-US" dirty="0" smtClean="0">
                <a:solidFill>
                  <a:srgbClr val="0000FF"/>
                </a:solidFill>
                <a:latin typeface="+mj-lt"/>
                <a:cs typeface="Courier New" panose="02070309020205020404" pitchFamily="49" charset="0"/>
              </a:rPr>
              <a:t>Random number generators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: only declaration required, every access yields a new value:</a:t>
            </a:r>
            <a:br>
              <a:rPr lang="en-US" dirty="0" smtClean="0">
                <a:latin typeface="+mj-lt"/>
                <a:cs typeface="Courier New" panose="02070309020205020404" pitchFamily="49" charset="0"/>
              </a:rPr>
            </a:b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(0: (2^128-1));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{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10 random numbers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("yet another AES-Key is " + 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3538" indent="-363538"/>
            <a:r>
              <a:rPr lang="en-US" dirty="0" smtClean="0">
                <a:solidFill>
                  <a:srgbClr val="0000FF"/>
                </a:solidFill>
                <a:latin typeface="+mj-lt"/>
                <a:cs typeface="Courier New" panose="02070309020205020404" pitchFamily="49" charset="0"/>
              </a:rPr>
              <a:t>Arrays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: 0-based; size can be set at runtime, initialization via the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operator:</a:t>
            </a:r>
            <a:br>
              <a:rPr lang="en-US" dirty="0" smtClean="0">
                <a:latin typeface="+mj-lt"/>
                <a:cs typeface="Courier New" panose="02070309020205020404" pitchFamily="49" charset="0"/>
              </a:rPr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(3)[]; 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array of elements from Z(3)</a:t>
            </a:r>
            <a:b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Z()[10]; 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allocate space for 10 elements</a:t>
            </a:r>
          </a:p>
          <a:p>
            <a:pPr marL="363538" indent="0">
              <a:buNone/>
            </a:pPr>
            <a:r>
              <a:rPr lang="en-US" dirty="0" smtClean="0">
                <a:latin typeface="+mj-lt"/>
                <a:cs typeface="Courier New" panose="02070309020205020404" pitchFamily="49" charset="0"/>
              </a:rPr>
              <a:t>Direct declaration with values is possible: </a:t>
            </a:r>
            <a:br>
              <a:rPr lang="en-US" dirty="0" smtClean="0">
                <a:latin typeface="+mj-lt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[][];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Matrix of primes</a:t>
            </a:r>
            <a:b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a:= {{2,5,7},{3,11,13}};</a:t>
            </a:r>
          </a:p>
          <a:p>
            <a:pPr marL="285750" indent="-285750"/>
            <a:endParaRPr lang="en-US" sz="18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86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Data Types  2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Records</a:t>
            </a:r>
            <a:r>
              <a:rPr lang="en-US" dirty="0" smtClean="0"/>
              <a:t>: unify variables of different data types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Certificate: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e, n: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RSA public key</a:t>
            </a:r>
            <a:b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ID: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Identity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s: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Signature of the CA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EndRecord</a:t>
            </a:r>
            <a:endParaRPr lang="en-US" sz="18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882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Parameter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5486400"/>
          </a:xfrm>
        </p:spPr>
        <p:txBody>
          <a:bodyPr/>
          <a:lstStyle/>
          <a:p>
            <a:r>
              <a:rPr lang="en-US" dirty="0" smtClean="0"/>
              <a:t>Finite fields are determined by several parameters (characteristic, dimension, …).</a:t>
            </a:r>
          </a:p>
          <a:p>
            <a:r>
              <a:rPr lang="en-US" dirty="0" smtClean="0"/>
              <a:t>Passing such elements to functions works by generic data types having no explicit parameters:</a:t>
            </a:r>
          </a:p>
          <a:p>
            <a:pPr marL="366713" indent="0">
              <a:buNone/>
            </a:pP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f(m: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a: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p: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()[x]) 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re-construction of the finite field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getCharacteristic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(m),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getIrreduciblePolynomial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(m));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/>
          </a:p>
          <a:p>
            <a:r>
              <a:rPr lang="en-US" dirty="0" smtClean="0"/>
              <a:t>Arrays can be passes to a subroutine as well:</a:t>
            </a:r>
          </a:p>
          <a:p>
            <a:pPr marL="366713" indent="0">
              <a:buNone/>
            </a:pP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p(x: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[]; matrix: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[][]) {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 := 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elements in 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n2 := 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x[0];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columns in 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Records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cannot </a:t>
            </a:r>
            <a:r>
              <a:rPr lang="en-US" dirty="0" smtClean="0"/>
              <a:t>be passed to subroutines as parameters!</a:t>
            </a:r>
          </a:p>
        </p:txBody>
      </p:sp>
    </p:spTree>
    <p:extLst>
      <p:ext uri="{BB962C8B-B14F-4D97-AF65-F5344CB8AC3E}">
        <p14:creationId xmlns:p14="http://schemas.microsoft.com/office/powerpoint/2010/main" val="38624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Conventions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 separation of declarative and procedural part</a:t>
            </a:r>
          </a:p>
          <a:p>
            <a:r>
              <a:rPr lang="en-US" dirty="0" smtClean="0"/>
              <a:t>No „early-exit“ from functions;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-Statement must always be the last instruction</a:t>
            </a:r>
            <a:endParaRPr lang="en-US" dirty="0" smtClean="0"/>
          </a:p>
          <a:p>
            <a:r>
              <a:rPr lang="en-US" dirty="0" smtClean="0"/>
              <a:t>No implicit typecasting, </a:t>
            </a:r>
            <a:r>
              <a:rPr lang="en-US" dirty="0" smtClean="0">
                <a:solidFill>
                  <a:srgbClr val="FF0000"/>
                </a:solidFill>
              </a:rPr>
              <a:t>except in these cases (only)</a:t>
            </a:r>
            <a:r>
              <a:rPr lang="en-US" dirty="0" smtClean="0"/>
              <a:t>: </a:t>
            </a:r>
          </a:p>
          <a:p>
            <a:pPr lvl="1"/>
            <a:r>
              <a:rPr lang="en-US" sz="2000" dirty="0" smtClean="0"/>
              <a:t>Conversion from residue class type </a:t>
            </a:r>
            <a:r>
              <a:rPr lang="en-US" alt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Z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(n)</a:t>
            </a:r>
            <a:r>
              <a:rPr lang="en-US" altLang="en-US" sz="2000" dirty="0" smtClean="0">
                <a:cs typeface="Courier New" panose="02070309020205020404" pitchFamily="49" charset="0"/>
                <a:sym typeface="Math5" pitchFamily="2" charset="2"/>
              </a:rPr>
              <a:t> </a:t>
            </a:r>
            <a:r>
              <a:rPr lang="en-US" altLang="en-US" sz="2000" dirty="0" smtClean="0">
                <a:sym typeface="Math5" pitchFamily="2" charset="2"/>
              </a:rPr>
              <a:t>to </a:t>
            </a:r>
            <a:r>
              <a:rPr lang="en-US" alt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Integer</a:t>
            </a:r>
            <a:r>
              <a:rPr lang="en-US" altLang="en-US" sz="2000" dirty="0" smtClean="0">
                <a:sym typeface="Math5" pitchFamily="2" charset="2"/>
              </a:rPr>
              <a:t> during exponentiation.</a:t>
            </a:r>
          </a:p>
          <a:p>
            <a:pPr lvl="1"/>
            <a:r>
              <a:rPr lang="en-US" altLang="en-US" sz="2000" dirty="0" smtClean="0">
                <a:sym typeface="Math5" pitchFamily="2" charset="2"/>
              </a:rPr>
              <a:t>Conversion to string for console output.</a:t>
            </a:r>
          </a:p>
          <a:p>
            <a:pPr lvl="1"/>
            <a:endParaRPr lang="en-US" altLang="en-US" sz="2000" dirty="0" smtClean="0">
              <a:sym typeface="Math5" pitchFamily="2" charset="2"/>
            </a:endParaRPr>
          </a:p>
          <a:p>
            <a:pPr marL="363538" indent="-271463">
              <a:buNone/>
            </a:pPr>
            <a:r>
              <a:rPr lang="en-US" altLang="en-US" u="sng" dirty="0" smtClean="0">
                <a:solidFill>
                  <a:srgbClr val="0000FF"/>
                </a:solidFill>
                <a:sym typeface="Math5" pitchFamily="2" charset="2"/>
              </a:rPr>
              <a:t>Example:</a:t>
            </a:r>
            <a:r>
              <a:rPr lang="en-US" altLang="en-US" dirty="0" smtClean="0">
                <a:sym typeface="Math5" pitchFamily="2" charset="2"/>
              </a:rPr>
              <a:t> RSA-Cipher (n = </a:t>
            </a:r>
            <a:r>
              <a:rPr lang="en-US" altLang="en-US" dirty="0" err="1" smtClean="0">
                <a:sym typeface="Math5" pitchFamily="2" charset="2"/>
              </a:rPr>
              <a:t>pq</a:t>
            </a:r>
            <a:r>
              <a:rPr lang="en-US" altLang="en-US" dirty="0" smtClean="0">
                <a:sym typeface="Math5" pitchFamily="2" charset="2"/>
              </a:rPr>
              <a:t>, </a:t>
            </a:r>
            <a:r>
              <a:rPr lang="en-US" altLang="en-US" dirty="0" smtClean="0">
                <a:sym typeface="Symbol"/>
              </a:rPr>
              <a:t> = (p-1)(q-1), </a:t>
            </a:r>
            <a:r>
              <a:rPr lang="en-US" altLang="en-US" dirty="0" smtClean="0">
                <a:sym typeface="Math5" pitchFamily="2" charset="2"/>
              </a:rPr>
              <a:t>m </a:t>
            </a:r>
            <a:r>
              <a:rPr lang="en-US" altLang="en-US" dirty="0" smtClean="0">
                <a:sym typeface="Symbol"/>
              </a:rPr>
              <a:t>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n,</a:t>
            </a:r>
            <a:r>
              <a:rPr lang="en-US" altLang="en-US" dirty="0" smtClean="0">
                <a:sym typeface="Symbol"/>
              </a:rPr>
              <a:t> </a:t>
            </a:r>
            <a:r>
              <a:rPr lang="en-US" altLang="en-US" dirty="0" err="1" smtClean="0">
                <a:sym typeface="Symbol"/>
              </a:rPr>
              <a:t>e,d</a:t>
            </a:r>
            <a:r>
              <a:rPr lang="en-US" altLang="en-US" dirty="0" smtClean="0">
                <a:sym typeface="Symbol"/>
              </a:rPr>
              <a:t> 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Symbol"/>
              </a:rPr>
              <a:t>(n)</a:t>
            </a:r>
            <a:r>
              <a:rPr lang="en-US" altLang="en-US" dirty="0" smtClean="0">
                <a:sym typeface="Symbol"/>
              </a:rPr>
              <a:t>)</a:t>
            </a:r>
            <a:r>
              <a:rPr lang="en-US" altLang="en-US" baseline="-25000" dirty="0" smtClean="0">
                <a:sym typeface="Symbol"/>
              </a:rPr>
              <a:t> </a:t>
            </a:r>
            <a:r>
              <a:rPr lang="en-US" altLang="en-US" dirty="0" smtClean="0">
                <a:sym typeface="Math5" pitchFamily="2" charset="2"/>
              </a:rPr>
              <a:t/>
            </a:r>
            <a:br>
              <a:rPr lang="en-US" altLang="en-US" dirty="0" smtClean="0">
                <a:sym typeface="Math5" pitchFamily="2" charset="2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m, c: Z(n); e: Z(phi);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+mj-lt"/>
                <a:cs typeface="Courier New" pitchFamily="49" charset="0"/>
              </a:rPr>
              <a:t>Upon evaluation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:=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m^e</a:t>
            </a:r>
            <a:r>
              <a:rPr lang="en-US" dirty="0" smtClean="0">
                <a:latin typeface="+mj-lt"/>
                <a:cs typeface="Courier New" pitchFamily="49" charset="0"/>
              </a:rPr>
              <a:t>, e is cast from 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(phi)</a:t>
            </a:r>
            <a:r>
              <a:rPr lang="en-US" dirty="0" smtClean="0">
                <a:latin typeface="+mj-lt"/>
                <a:cs typeface="Courier New" pitchFamily="49" charset="0"/>
              </a:rPr>
              <a:t> to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>
                <a:latin typeface="+mj-lt"/>
                <a:cs typeface="Courier New" pitchFamily="49" charset="0"/>
              </a:rPr>
              <a:t> (a compiler warning is issued, though).</a:t>
            </a:r>
            <a:br>
              <a:rPr lang="en-US" dirty="0" smtClean="0">
                <a:latin typeface="+mj-lt"/>
                <a:cs typeface="Courier New" pitchFamily="49" charset="0"/>
              </a:rPr>
            </a:br>
            <a:endParaRPr lang="en-US" dirty="0" smtClean="0">
              <a:latin typeface="+mj-lt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Explicit type-casting possible via predefined functions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itchFamily="49" charset="0"/>
              </a:rPr>
              <a:t> and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itchFamily="49" charset="0"/>
              </a:rPr>
              <a:t>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650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313692" y="836712"/>
            <a:ext cx="8686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989013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04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24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81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8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56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2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2075" indent="0">
              <a:buNone/>
            </a:pPr>
            <a:r>
              <a:rPr lang="en-US" kern="0" dirty="0" smtClean="0">
                <a:latin typeface="+mj-lt"/>
              </a:rPr>
              <a:t>Any </a:t>
            </a:r>
            <a:r>
              <a:rPr lang="en-US" kern="0" cap="small" dirty="0" err="1" smtClean="0">
                <a:latin typeface="+mj-lt"/>
              </a:rPr>
              <a:t>FFapl</a:t>
            </a:r>
            <a:r>
              <a:rPr lang="en-US" kern="0" dirty="0" smtClean="0">
                <a:latin typeface="+mj-lt"/>
              </a:rPr>
              <a:t> code must obey the following schema:</a:t>
            </a:r>
            <a:endParaRPr lang="en-US" kern="0" dirty="0"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cap="small" dirty="0" err="1" smtClean="0"/>
              <a:t>FFapl</a:t>
            </a:r>
            <a:r>
              <a:rPr lang="en-US" dirty="0" smtClean="0"/>
              <a:t>-Programs</a:t>
            </a:r>
            <a:endParaRPr lang="en-US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079861"/>
              </p:ext>
            </p:extLst>
          </p:nvPr>
        </p:nvGraphicFramePr>
        <p:xfrm>
          <a:off x="1439652" y="1952836"/>
          <a:ext cx="6269912" cy="2988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Visio" r:id="rId3" imgW="4276641" imgH="2038259" progId="Visio.Drawing.15">
                  <p:embed/>
                </p:oleObj>
              </mc:Choice>
              <mc:Fallback>
                <p:oleObj name="Visio" r:id="rId3" imgW="4276641" imgH="203825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9652" y="1952836"/>
                        <a:ext cx="6269912" cy="2988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324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dirty="0" smtClean="0">
                <a:solidFill>
                  <a:schemeClr val="tx1"/>
                </a:solidFill>
              </a:rPr>
              <a:t>What is </a:t>
            </a:r>
            <a:r>
              <a:rPr lang="en-US" cap="small" dirty="0" smtClean="0">
                <a:solidFill>
                  <a:schemeClr val="tx1"/>
                </a:solidFill>
              </a:rPr>
              <a:t>Sunset/</a:t>
            </a:r>
            <a:r>
              <a:rPr lang="en-US" cap="small" dirty="0" err="1" smtClean="0">
                <a:solidFill>
                  <a:schemeClr val="tx1"/>
                </a:solidFill>
              </a:rPr>
              <a:t>FFapl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Motivation </a:t>
            </a:r>
            <a:r>
              <a:rPr lang="en-US" dirty="0" smtClean="0"/>
              <a:t>of the (former) project/master thesis:</a:t>
            </a:r>
          </a:p>
          <a:p>
            <a:r>
              <a:rPr lang="en-US" dirty="0" smtClean="0"/>
              <a:t>Development of a programming language that supports operations on algebraic structures like finite fields, polynomial rings, residue classes, etc. Operations should work </a:t>
            </a:r>
            <a:r>
              <a:rPr lang="en-US" dirty="0" smtClean="0">
                <a:solidFill>
                  <a:srgbClr val="0000FF"/>
                </a:solidFill>
              </a:rPr>
              <a:t>without explicit library calls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Idea: </a:t>
            </a:r>
            <a:r>
              <a:rPr lang="en-US" dirty="0" smtClean="0"/>
              <a:t>Compiler that reads protocol source code and outputs executable Java code.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Realized:</a:t>
            </a:r>
            <a:r>
              <a:rPr lang="en-US" dirty="0" smtClean="0"/>
              <a:t> full integrated development environment with </a:t>
            </a:r>
            <a:r>
              <a:rPr lang="en-US" smtClean="0"/>
              <a:t>language interpreter</a:t>
            </a:r>
            <a:endParaRPr lang="en-US" dirty="0" smtClean="0"/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sz="2200" dirty="0" smtClean="0"/>
              <a:t>Very simple handling of algebraic structures via native data types.</a:t>
            </a:r>
          </a:p>
          <a:p>
            <a:pPr lvl="1"/>
            <a:r>
              <a:rPr lang="en-US" sz="2200" dirty="0" smtClean="0"/>
              <a:t>No explicit library or system calls necessary</a:t>
            </a:r>
          </a:p>
          <a:p>
            <a:pPr lvl="1"/>
            <a:r>
              <a:rPr lang="en-US" sz="2200" dirty="0" smtClean="0"/>
              <a:t>Programming “close” to notation on the paper</a:t>
            </a:r>
            <a:endParaRPr lang="en-US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304800" y="1989138"/>
            <a:ext cx="8534400" cy="137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600" dirty="0" smtClean="0"/>
              <a:t>Practical Part</a:t>
            </a:r>
          </a:p>
          <a:p>
            <a:pPr algn="ctr">
              <a:lnSpc>
                <a:spcPct val="130000"/>
              </a:lnSpc>
            </a:pPr>
            <a:r>
              <a:rPr lang="en-US" sz="2800" dirty="0" smtClean="0"/>
              <a:t>Programming Exercises</a:t>
            </a:r>
            <a:endParaRPr lang="en-US" sz="2800" cap="small" dirty="0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815850" y="4405313"/>
            <a:ext cx="3518657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Stefan Rass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Universität</a:t>
            </a:r>
            <a:r>
              <a:rPr lang="en-US" sz="1400" dirty="0" smtClean="0">
                <a:solidFill>
                  <a:schemeClr val="bg2"/>
                </a:solidFill>
              </a:rPr>
              <a:t> Klagenfurt</a:t>
            </a:r>
          </a:p>
          <a:p>
            <a:pPr algn="ctr">
              <a:spcBef>
                <a:spcPct val="2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Institute of Applied Informatics – System 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12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dirty="0" smtClean="0">
                <a:solidFill>
                  <a:schemeClr val="tx1"/>
                </a:solidFill>
              </a:rPr>
              <a:t>Chinese Remainder Theorem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[1]</a:t>
            </a:r>
            <a:r>
              <a:rPr lang="en-US" altLang="en-US" dirty="0" smtClean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836613"/>
            <a:ext cx="8686800" cy="5486400"/>
          </a:xfrm>
        </p:spPr>
        <p:txBody>
          <a:bodyPr/>
          <a:lstStyle/>
          <a:p>
            <a:pPr marL="354013" indent="-261938" eaLnBrk="1" hangingPunct="1">
              <a:lnSpc>
                <a:spcPct val="110000"/>
              </a:lnSpc>
              <a:buFontTx/>
              <a:buNone/>
              <a:tabLst>
                <a:tab pos="1239838" algn="l"/>
              </a:tabLst>
            </a:pPr>
            <a:r>
              <a:rPr lang="en-US" altLang="en-US" u="sng" dirty="0" smtClean="0">
                <a:solidFill>
                  <a:srgbClr val="0000FF"/>
                </a:solidFill>
              </a:rPr>
              <a:t>Theorem 2.1:</a:t>
            </a:r>
            <a:br>
              <a:rPr lang="en-US" altLang="en-US" u="sng" dirty="0" smtClean="0">
                <a:solidFill>
                  <a:srgbClr val="0000FF"/>
                </a:solidFill>
              </a:rPr>
            </a:br>
            <a:r>
              <a:rPr lang="en-US" altLang="en-US" dirty="0" smtClean="0"/>
              <a:t>Let m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m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..., </a:t>
            </a:r>
            <a:r>
              <a:rPr lang="en-US" altLang="en-US" dirty="0" err="1" smtClean="0"/>
              <a:t>m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Math5" pitchFamily="2" charset="2"/>
              </a:rPr>
              <a:t>+1 with (</a:t>
            </a:r>
            <a:r>
              <a:rPr lang="en-US" altLang="en-US" dirty="0" err="1" smtClean="0">
                <a:sym typeface="Math5" pitchFamily="2" charset="2"/>
              </a:rPr>
              <a:t>m</a:t>
            </a:r>
            <a:r>
              <a:rPr lang="en-US" altLang="en-US" baseline="-25000" dirty="0" err="1" smtClean="0">
                <a:sym typeface="Math5" pitchFamily="2" charset="2"/>
              </a:rPr>
              <a:t>i</a:t>
            </a:r>
            <a:r>
              <a:rPr lang="en-US" altLang="en-US" dirty="0" err="1" smtClean="0">
                <a:sym typeface="Math5" pitchFamily="2" charset="2"/>
              </a:rPr>
              <a:t>,m</a:t>
            </a:r>
            <a:r>
              <a:rPr lang="en-US" altLang="en-US" baseline="-25000" dirty="0" err="1" smtClean="0">
                <a:sym typeface="Math5" pitchFamily="2" charset="2"/>
              </a:rPr>
              <a:t>j</a:t>
            </a:r>
            <a:r>
              <a:rPr lang="en-US" altLang="en-US" dirty="0" smtClean="0">
                <a:sym typeface="Math5" pitchFamily="2" charset="2"/>
              </a:rPr>
              <a:t>) = 1 for </a:t>
            </a:r>
            <a:r>
              <a:rPr lang="en-US" altLang="en-US" dirty="0" err="1" smtClean="0">
                <a:sym typeface="Math5" pitchFamily="2" charset="2"/>
              </a:rPr>
              <a:t>i</a:t>
            </a:r>
            <a:r>
              <a:rPr lang="en-US" altLang="en-US" dirty="0" smtClean="0">
                <a:sym typeface="Math5" pitchFamily="2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 j and 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a</a:t>
            </a:r>
            <a:r>
              <a:rPr lang="en-US" altLang="en-US" baseline="-25000" dirty="0" smtClean="0"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, a</a:t>
            </a:r>
            <a:r>
              <a:rPr lang="en-US" altLang="en-US" baseline="-25000" dirty="0" smtClean="0">
                <a:sym typeface="Symbol" pitchFamily="18" charset="2"/>
              </a:rPr>
              <a:t>2</a:t>
            </a:r>
            <a:r>
              <a:rPr lang="en-US" altLang="en-US" dirty="0" smtClean="0">
                <a:sym typeface="Symbol" pitchFamily="18" charset="2"/>
              </a:rPr>
              <a:t>, ... , </a:t>
            </a:r>
            <a:r>
              <a:rPr lang="en-US" altLang="en-US" dirty="0" err="1" smtClean="0">
                <a:sym typeface="Symbol" pitchFamily="18" charset="2"/>
              </a:rPr>
              <a:t>a</a:t>
            </a:r>
            <a:r>
              <a:rPr lang="en-US" altLang="en-US" baseline="-25000" dirty="0" err="1" smtClean="0">
                <a:sym typeface="Symbol" pitchFamily="18" charset="2"/>
              </a:rPr>
              <a:t>k</a:t>
            </a:r>
            <a:r>
              <a:rPr lang="en-US" altLang="en-US" dirty="0" smtClean="0">
                <a:sym typeface="Symbol" pitchFamily="18" charset="2"/>
              </a:rPr>
              <a:t> </a:t>
            </a:r>
            <a:r>
              <a:rPr lang="en-US" altLang="en-US" dirty="0" smtClean="0">
                <a:sym typeface="Math5" pitchFamily="2" charset="2"/>
              </a:rPr>
              <a:t>, k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Math5" pitchFamily="2" charset="2"/>
              </a:rPr>
              <a:t>+1.</a:t>
            </a:r>
            <a:br>
              <a:rPr lang="en-US" altLang="en-US" dirty="0" smtClean="0">
                <a:sym typeface="Math5" pitchFamily="2" charset="2"/>
              </a:rPr>
            </a:br>
            <a:r>
              <a:rPr lang="en-US" altLang="en-US" dirty="0" smtClean="0">
                <a:sym typeface="Math5" pitchFamily="2" charset="2"/>
              </a:rPr>
              <a:t>Then there is exactly one x </a:t>
            </a:r>
            <a:r>
              <a:rPr lang="en-US" altLang="en-US" dirty="0" smtClean="0">
                <a:sym typeface="Symbol" pitchFamily="18" charset="2"/>
              </a:rPr>
              <a:t> [0:m–1] satisfying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(</a:t>
            </a:r>
            <a:r>
              <a:rPr lang="en-US" altLang="en-US" dirty="0" smtClean="0">
                <a:sym typeface="Math1" pitchFamily="2" charset="2"/>
              </a:rPr>
              <a:t></a:t>
            </a:r>
            <a:r>
              <a:rPr lang="en-US" altLang="en-US" dirty="0" smtClean="0">
                <a:sym typeface="Symbol" pitchFamily="18" charset="2"/>
              </a:rPr>
              <a:t>)  x = </a:t>
            </a:r>
            <a:r>
              <a:rPr lang="en-US" altLang="en-US" dirty="0" err="1" smtClean="0">
                <a:sym typeface="Symbol" pitchFamily="18" charset="2"/>
              </a:rPr>
              <a:t>a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(mod m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), </a:t>
            </a:r>
            <a:r>
              <a:rPr lang="en-US" altLang="en-US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 [1:k], m = m</a:t>
            </a:r>
            <a:r>
              <a:rPr lang="en-US" altLang="en-US" baseline="-25000" dirty="0" smtClean="0"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·m</a:t>
            </a:r>
            <a:r>
              <a:rPr lang="en-US" altLang="en-US" baseline="-25000" dirty="0" smtClean="0">
                <a:sym typeface="Symbol" pitchFamily="18" charset="2"/>
              </a:rPr>
              <a:t>2</a:t>
            </a:r>
            <a:r>
              <a:rPr lang="en-US" altLang="en-US" dirty="0" smtClean="0">
                <a:sym typeface="Symbol" pitchFamily="18" charset="2"/>
              </a:rPr>
              <a:t>· ... ·m</a:t>
            </a:r>
            <a:r>
              <a:rPr lang="en-US" altLang="en-US" baseline="-25000" dirty="0" smtClean="0">
                <a:sym typeface="Symbol" pitchFamily="18" charset="2"/>
              </a:rPr>
              <a:t>k</a:t>
            </a:r>
            <a:r>
              <a:rPr lang="en-US" altLang="en-US" dirty="0" smtClean="0">
                <a:sym typeface="Symbol" pitchFamily="18" charset="2"/>
              </a:rPr>
              <a:t>.</a:t>
            </a:r>
          </a:p>
          <a:p>
            <a:pPr marL="354013" indent="-261938" eaLnBrk="1" hangingPunct="1">
              <a:lnSpc>
                <a:spcPct val="110000"/>
              </a:lnSpc>
              <a:buFontTx/>
              <a:buNone/>
              <a:tabLst>
                <a:tab pos="1239838" algn="l"/>
              </a:tabLst>
            </a:pPr>
            <a:r>
              <a:rPr lang="en-US" altLang="en-US" u="sng" dirty="0" smtClean="0">
                <a:sym typeface="Symbol" pitchFamily="18" charset="2"/>
              </a:rPr>
              <a:t>Proof:</a:t>
            </a:r>
            <a:r>
              <a:rPr lang="en-US" altLang="en-US" dirty="0" smtClean="0">
                <a:sym typeface="Symbol" pitchFamily="18" charset="2"/>
              </a:rPr>
              <a:t/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olidFill>
                  <a:srgbClr val="0000FF"/>
                </a:solidFill>
                <a:sym typeface="Symbol" pitchFamily="18" charset="2"/>
              </a:rPr>
              <a:t>Existence:</a:t>
            </a:r>
            <a:r>
              <a:rPr lang="en-US" altLang="en-US" dirty="0" smtClean="0">
                <a:sym typeface="Symbol" pitchFamily="18" charset="2"/>
              </a:rPr>
              <a:t> For </a:t>
            </a:r>
            <a:r>
              <a:rPr lang="en-US" altLang="en-US" dirty="0" err="1" smtClean="0">
                <a:sym typeface="Symbol" pitchFamily="18" charset="2"/>
              </a:rPr>
              <a:t>n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:= m/m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we have (</a:t>
            </a:r>
            <a:r>
              <a:rPr lang="en-US" altLang="en-US" dirty="0" err="1" smtClean="0">
                <a:sym typeface="Symbol" pitchFamily="18" charset="2"/>
              </a:rPr>
              <a:t>n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err="1" smtClean="0">
                <a:sym typeface="Symbol" pitchFamily="18" charset="2"/>
              </a:rPr>
              <a:t>,m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) = 1, so there is some x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, for which </a:t>
            </a:r>
            <a:r>
              <a:rPr lang="en-US" altLang="en-US" dirty="0" err="1" smtClean="0">
                <a:sym typeface="Symbol" pitchFamily="18" charset="2"/>
              </a:rPr>
              <a:t>x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err="1" smtClean="0">
                <a:sym typeface="Symbol" pitchFamily="18" charset="2"/>
              </a:rPr>
              <a:t>·n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= 1 (mod m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). With </a:t>
            </a:r>
            <a:r>
              <a:rPr lang="en-US" altLang="en-US" dirty="0" err="1" smtClean="0">
                <a:sym typeface="Symbol" pitchFamily="18" charset="2"/>
              </a:rPr>
              <a:t>r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:= </a:t>
            </a:r>
            <a:r>
              <a:rPr lang="en-US" altLang="en-US" dirty="0" err="1" smtClean="0">
                <a:sym typeface="Symbol" pitchFamily="18" charset="2"/>
              </a:rPr>
              <a:t>x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err="1" smtClean="0">
                <a:sym typeface="Symbol" pitchFamily="18" charset="2"/>
              </a:rPr>
              <a:t>·n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we get for all </a:t>
            </a:r>
            <a:r>
              <a:rPr lang="en-US" altLang="en-US" dirty="0" err="1" smtClean="0">
                <a:sym typeface="Symbol" pitchFamily="18" charset="2"/>
              </a:rPr>
              <a:t>i</a:t>
            </a:r>
            <a:r>
              <a:rPr lang="en-US" altLang="en-US" sz="2000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altLang="en-US" sz="2000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[1:k] that </a:t>
            </a:r>
            <a:r>
              <a:rPr lang="en-US" altLang="en-US" dirty="0" err="1" smtClean="0">
                <a:sym typeface="Symbol" pitchFamily="18" charset="2"/>
              </a:rPr>
              <a:t>r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= 0 (mod </a:t>
            </a:r>
            <a:r>
              <a:rPr lang="en-US" altLang="en-US" dirty="0" err="1" smtClean="0">
                <a:sym typeface="Symbol" pitchFamily="18" charset="2"/>
              </a:rPr>
              <a:t>m</a:t>
            </a:r>
            <a:r>
              <a:rPr lang="en-US" altLang="en-US" baseline="-25000" dirty="0" err="1" smtClean="0">
                <a:sym typeface="Symbol" pitchFamily="18" charset="2"/>
              </a:rPr>
              <a:t>j</a:t>
            </a:r>
            <a:r>
              <a:rPr lang="en-US" altLang="en-US" dirty="0" smtClean="0">
                <a:sym typeface="Symbol" pitchFamily="18" charset="2"/>
              </a:rPr>
              <a:t>) (</a:t>
            </a:r>
            <a:r>
              <a:rPr lang="en-US" altLang="en-US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 j) and </a:t>
            </a:r>
            <a:r>
              <a:rPr lang="en-US" altLang="en-US" dirty="0" err="1" smtClean="0">
                <a:sym typeface="Symbol" pitchFamily="18" charset="2"/>
              </a:rPr>
              <a:t>r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= 1 (mod m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). 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/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/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so x is a solution to (</a:t>
            </a:r>
            <a:r>
              <a:rPr lang="en-US" altLang="en-US" dirty="0" smtClean="0">
                <a:sym typeface="Math1" pitchFamily="2" charset="2"/>
              </a:rPr>
              <a:t></a:t>
            </a:r>
            <a:r>
              <a:rPr lang="en-US" altLang="en-US" dirty="0" smtClean="0">
                <a:sym typeface="Symbol" pitchFamily="18" charset="2"/>
              </a:rPr>
              <a:t>).</a:t>
            </a:r>
            <a:br>
              <a:rPr lang="en-US" altLang="en-US" dirty="0" smtClean="0">
                <a:sym typeface="Symbol" pitchFamily="18" charset="2"/>
              </a:rPr>
            </a:br>
            <a:endParaRPr lang="en-US" altLang="en-US" dirty="0" smtClean="0">
              <a:sym typeface="Symbol" pitchFamily="18" charset="2"/>
            </a:endParaRP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736600" y="4273550"/>
          <a:ext cx="68341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Formel" r:id="rId3" imgW="6832600" imgH="749300" progId="Equation.3">
                  <p:embed/>
                </p:oleObj>
              </mc:Choice>
              <mc:Fallback>
                <p:oleObj name="Formel" r:id="rId3" imgW="6832600" imgH="749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4273550"/>
                        <a:ext cx="683418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3347865" y="5986046"/>
            <a:ext cx="57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 smtClean="0"/>
              <a:t>[1] from VO „</a:t>
            </a:r>
            <a:r>
              <a:rPr lang="en-US" altLang="en-US" sz="1600" dirty="0" err="1" smtClean="0"/>
              <a:t>Basismechanismen</a:t>
            </a:r>
            <a:r>
              <a:rPr lang="en-US" altLang="en-US" sz="1600" dirty="0" smtClean="0"/>
              <a:t> der </a:t>
            </a:r>
            <a:r>
              <a:rPr lang="en-US" altLang="en-US" sz="1600" dirty="0" err="1" smtClean="0"/>
              <a:t>Kryptologie</a:t>
            </a:r>
            <a:r>
              <a:rPr lang="en-US" altLang="en-US" sz="1600" dirty="0" smtClean="0"/>
              <a:t>“, WS 2011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08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588" indent="0" eaLnBrk="1" hangingPunct="1"/>
            <a:r>
              <a:rPr lang="en-US" altLang="en-US" dirty="0" smtClean="0">
                <a:solidFill>
                  <a:schemeClr val="tx1"/>
                </a:solidFill>
              </a:rPr>
              <a:t>Chinese Remainder Theorem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[1]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rgbClr val="0000FF"/>
                </a:solidFill>
              </a:rPr>
              <a:t>Example:</a:t>
            </a:r>
            <a:r>
              <a:rPr lang="en-US" altLang="en-US" u="sng" dirty="0" smtClean="0">
                <a:solidFill>
                  <a:srgbClr val="0000FF"/>
                </a:solidFill>
              </a:rPr>
              <a:t/>
            </a:r>
            <a:br>
              <a:rPr lang="en-US" altLang="en-US" u="sng" dirty="0" smtClean="0">
                <a:solidFill>
                  <a:srgbClr val="0000FF"/>
                </a:solidFill>
              </a:rPr>
            </a:br>
            <a:r>
              <a:rPr lang="en-US" altLang="en-US" dirty="0" smtClean="0"/>
              <a:t>Let m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17, m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21 and m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97, giving the module </a:t>
            </a:r>
            <a:br>
              <a:rPr lang="en-US" altLang="en-US" dirty="0" smtClean="0"/>
            </a:br>
            <a:r>
              <a:rPr lang="en-US" altLang="en-US" dirty="0" smtClean="0"/>
              <a:t>m = m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·m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·m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34.629.</a:t>
            </a:r>
            <a:br>
              <a:rPr lang="en-US" altLang="en-US" dirty="0" smtClean="0"/>
            </a:br>
            <a:r>
              <a:rPr lang="en-US" altLang="en-US" sz="1000" dirty="0" smtClean="0"/>
              <a:t/>
            </a:r>
            <a:br>
              <a:rPr lang="en-US" altLang="en-US" sz="1000" dirty="0" smtClean="0"/>
            </a:br>
            <a:r>
              <a:rPr lang="en-US" altLang="en-US" dirty="0" smtClean="0"/>
              <a:t>With </a:t>
            </a:r>
            <a:r>
              <a:rPr lang="en-US" altLang="en-US" dirty="0" err="1" smtClean="0"/>
              <a:t>n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 m/m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we get n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2.037, n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1.649 and n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357.</a:t>
            </a:r>
            <a:br>
              <a:rPr lang="en-US" altLang="en-US" dirty="0" smtClean="0"/>
            </a:br>
            <a:r>
              <a:rPr lang="en-US" altLang="en-US" sz="1000" dirty="0" smtClean="0"/>
              <a:t/>
            </a:r>
            <a:br>
              <a:rPr lang="en-US" altLang="en-US" sz="1000" dirty="0" smtClean="0"/>
            </a:br>
            <a:r>
              <a:rPr lang="en-US" altLang="en-US" dirty="0" smtClean="0"/>
              <a:t>By the extended Euclidian algorithm, </a:t>
            </a:r>
            <a:br>
              <a:rPr lang="en-US" altLang="en-US" dirty="0" smtClean="0"/>
            </a:br>
            <a:r>
              <a:rPr lang="en-US" altLang="en-US" dirty="0" smtClean="0"/>
              <a:t>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-6, x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2, x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25</a:t>
            </a:r>
            <a:br>
              <a:rPr lang="en-US" altLang="en-US" dirty="0" smtClean="0"/>
            </a:br>
            <a:r>
              <a:rPr lang="en-US" altLang="en-US" dirty="0" smtClean="0"/>
              <a:t>r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-12.222, r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3.298, r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8.925</a:t>
            </a:r>
            <a:br>
              <a:rPr lang="en-US" altLang="en-US" dirty="0" smtClean="0"/>
            </a:br>
            <a:r>
              <a:rPr lang="en-US" altLang="en-US" sz="1000" dirty="0" smtClean="0"/>
              <a:t/>
            </a:r>
            <a:br>
              <a:rPr lang="en-US" altLang="en-US" sz="1000" dirty="0" smtClean="0"/>
            </a:br>
            <a:r>
              <a:rPr lang="en-US" altLang="en-US" dirty="0" smtClean="0"/>
              <a:t>If 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and a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are given, the solution is</a:t>
            </a:r>
            <a:br>
              <a:rPr lang="en-US" altLang="en-US" dirty="0" smtClean="0"/>
            </a:br>
            <a:r>
              <a:rPr lang="en-US" altLang="en-US" dirty="0" smtClean="0"/>
              <a:t>x = (-12.222·a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+ 3.298·a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+ 8.925·a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) MOD 34.629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Using 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7, 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6 and a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25, we get x = 18.843.</a:t>
            </a:r>
            <a:br>
              <a:rPr lang="en-US" altLang="en-US" dirty="0" smtClean="0"/>
            </a:br>
            <a:r>
              <a:rPr lang="en-US" altLang="en-US" dirty="0" smtClean="0"/>
              <a:t>From 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2, 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3 and a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5, we get x = 30.075.</a:t>
            </a:r>
          </a:p>
        </p:txBody>
      </p:sp>
      <p:pic>
        <p:nvPicPr>
          <p:cNvPr id="512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436" y="152636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347865" y="5986046"/>
            <a:ext cx="57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 smtClean="0"/>
              <a:t>[1] from VO „</a:t>
            </a:r>
            <a:r>
              <a:rPr lang="en-US" altLang="en-US" sz="1600" dirty="0" err="1" smtClean="0"/>
              <a:t>Basismechanismen</a:t>
            </a:r>
            <a:r>
              <a:rPr lang="en-US" altLang="en-US" sz="1600" dirty="0" smtClean="0"/>
              <a:t> der </a:t>
            </a:r>
            <a:r>
              <a:rPr lang="en-US" altLang="en-US" sz="1600" dirty="0" err="1" smtClean="0"/>
              <a:t>Kryptologie</a:t>
            </a:r>
            <a:r>
              <a:rPr lang="en-US" altLang="en-US" sz="1600" dirty="0" smtClean="0"/>
              <a:t>“, WS 2011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814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dirty="0" smtClean="0"/>
              <a:t>AES – </a:t>
            </a:r>
            <a:r>
              <a:rPr lang="en-US" altLang="en-US" dirty="0" err="1" smtClean="0"/>
              <a:t>SubBytes</a:t>
            </a:r>
            <a:r>
              <a:rPr lang="en-US" altLang="en-US" dirty="0" smtClean="0"/>
              <a:t> – S-Box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[1]</a:t>
            </a:r>
            <a:r>
              <a:rPr lang="en-US" altLang="en-US" dirty="0" smtClean="0"/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8731250" cy="5486400"/>
          </a:xfrm>
        </p:spPr>
        <p:txBody>
          <a:bodyPr/>
          <a:lstStyle/>
          <a:p>
            <a:pPr indent="-274638" eaLnBrk="1" hangingPunct="1"/>
            <a:r>
              <a:rPr lang="en-US" altLang="en-US" dirty="0" err="1" smtClean="0"/>
              <a:t>SubBytes</a:t>
            </a:r>
            <a:r>
              <a:rPr lang="en-US" altLang="en-US" dirty="0" smtClean="0"/>
              <a:t> is a nonlinear Byte-</a:t>
            </a:r>
            <a:r>
              <a:rPr lang="en-US" altLang="en-US" dirty="0" err="1" smtClean="0"/>
              <a:t>substition</a:t>
            </a:r>
            <a:r>
              <a:rPr lang="en-US" altLang="en-US" dirty="0" smtClean="0"/>
              <a:t> that operates on a single byte of an AES state.</a:t>
            </a:r>
          </a:p>
          <a:p>
            <a:pPr indent="-274638" eaLnBrk="1" hangingPunct="1"/>
            <a:r>
              <a:rPr lang="en-US" altLang="en-US" dirty="0" smtClean="0"/>
              <a:t>The S-Box is defined over GF(2</a:t>
            </a:r>
            <a:r>
              <a:rPr lang="en-US" altLang="en-US" baseline="30000" dirty="0" smtClean="0"/>
              <a:t>8</a:t>
            </a:r>
            <a:r>
              <a:rPr lang="en-US" altLang="en-US" dirty="0" smtClean="0"/>
              <a:t>) with module </a:t>
            </a:r>
            <a:br>
              <a:rPr lang="en-US" altLang="en-US" dirty="0" smtClean="0"/>
            </a:br>
            <a:r>
              <a:rPr lang="en-US" altLang="en-US" dirty="0" smtClean="0"/>
              <a:t>m(x) = x</a:t>
            </a:r>
            <a:r>
              <a:rPr lang="en-US" altLang="en-US" baseline="30000" dirty="0" smtClean="0"/>
              <a:t>8</a:t>
            </a:r>
            <a:r>
              <a:rPr lang="en-US" altLang="en-US" dirty="0" smtClean="0"/>
              <a:t> + x</a:t>
            </a:r>
            <a:r>
              <a:rPr lang="en-US" altLang="en-US" baseline="30000" dirty="0" smtClean="0"/>
              <a:t>4</a:t>
            </a:r>
            <a:r>
              <a:rPr lang="en-US" altLang="en-US" dirty="0" smtClean="0"/>
              <a:t> + x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 + x + 1, where m(x) is irreducible; the S-Box can be constructed as follows:</a:t>
            </a:r>
          </a:p>
          <a:p>
            <a:pPr marL="803275" lvl="1" indent="-268288" eaLnBrk="1" hangingPunct="1">
              <a:buFontTx/>
              <a:buAutoNum type="arabicPeriod"/>
            </a:pPr>
            <a:r>
              <a:rPr lang="en-US" altLang="en-US" dirty="0" smtClean="0"/>
              <a:t>Compute the multiplicative inverse a(x) of </a:t>
            </a:r>
            <a:r>
              <a:rPr lang="en-US" altLang="en-US" dirty="0" err="1" smtClean="0"/>
              <a:t>s</a:t>
            </a:r>
            <a:r>
              <a:rPr lang="en-US" altLang="en-US" baseline="-25000" dirty="0" err="1" smtClean="0"/>
              <a:t>ij</a:t>
            </a:r>
            <a:r>
              <a:rPr lang="en-US" altLang="en-US" dirty="0" smtClean="0"/>
              <a:t> in GF(2</a:t>
            </a:r>
            <a:r>
              <a:rPr lang="en-US" altLang="en-US" baseline="30000" dirty="0" smtClean="0"/>
              <a:t>8</a:t>
            </a:r>
            <a:r>
              <a:rPr lang="en-US" altLang="en-US" dirty="0" smtClean="0"/>
              <a:t>), 		             where {00} = 00</a:t>
            </a:r>
            <a:r>
              <a:rPr lang="en-US" altLang="en-US" baseline="-25000" dirty="0" smtClean="0"/>
              <a:t>h</a:t>
            </a:r>
            <a:r>
              <a:rPr lang="en-US" altLang="en-US" dirty="0" smtClean="0"/>
              <a:t> is self-inverse by convention.</a:t>
            </a:r>
          </a:p>
          <a:p>
            <a:pPr marL="803275" lvl="1" indent="-268288" eaLnBrk="1" hangingPunct="1">
              <a:buFontTx/>
              <a:buAutoNum type="arabicPeriod"/>
            </a:pPr>
            <a:r>
              <a:rPr lang="en-US" altLang="en-US" dirty="0" smtClean="0"/>
              <a:t>The </a:t>
            </a:r>
            <a:r>
              <a:rPr lang="en-US" altLang="en-US" dirty="0" err="1" smtClean="0"/>
              <a:t>i-th</a:t>
            </a:r>
            <a:r>
              <a:rPr lang="en-US" altLang="en-US" dirty="0" smtClean="0"/>
              <a:t> coefficient in the result term b(x) = </a:t>
            </a:r>
            <a:r>
              <a:rPr lang="en-US" altLang="en-US" dirty="0" err="1" smtClean="0"/>
              <a:t>t</a:t>
            </a:r>
            <a:r>
              <a:rPr lang="en-US" altLang="en-US" baseline="-25000" dirty="0" err="1" smtClean="0"/>
              <a:t>ij</a:t>
            </a:r>
            <a:r>
              <a:rPr lang="en-US" altLang="en-US" dirty="0" smtClean="0"/>
              <a:t> is found from a(x) and </a:t>
            </a:r>
            <a:br>
              <a:rPr lang="en-US" altLang="en-US" dirty="0" smtClean="0"/>
            </a:br>
            <a:r>
              <a:rPr lang="en-US" altLang="en-US" dirty="0" smtClean="0"/>
              <a:t>c(x) = x</a:t>
            </a:r>
            <a:r>
              <a:rPr lang="en-US" altLang="en-US" baseline="30000" dirty="0" smtClean="0"/>
              <a:t>6 </a:t>
            </a:r>
            <a:r>
              <a:rPr lang="en-US" altLang="en-US" dirty="0" smtClean="0"/>
              <a:t>+ x</a:t>
            </a:r>
            <a:r>
              <a:rPr lang="en-US" altLang="en-US" baseline="30000" dirty="0" smtClean="0"/>
              <a:t>5 </a:t>
            </a:r>
            <a:r>
              <a:rPr lang="en-US" altLang="en-US" dirty="0" smtClean="0"/>
              <a:t>+ x + 1 (byte-representation: {63}) as:</a:t>
            </a:r>
          </a:p>
          <a:p>
            <a:pPr marL="803275" lvl="1" indent="-268288" eaLnBrk="1" hangingPunct="1">
              <a:buFontTx/>
              <a:buNone/>
            </a:pPr>
            <a:r>
              <a:rPr lang="en-US" altLang="en-US" dirty="0" smtClean="0"/>
              <a:t>	b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a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(i+4) MOD 8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(i+5) MOD 8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(i+6) MOD 8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(i+7) MOD 8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c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graphicFrame>
        <p:nvGraphicFramePr>
          <p:cNvPr id="2048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406678"/>
              </p:ext>
            </p:extLst>
          </p:nvPr>
        </p:nvGraphicFramePr>
        <p:xfrm>
          <a:off x="1771650" y="4293096"/>
          <a:ext cx="5599113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Visio" r:id="rId3" imgW="3202054" imgH="945155" progId="Visio.Drawing.11">
                  <p:embed/>
                </p:oleObj>
              </mc:Choice>
              <mc:Fallback>
                <p:oleObj name="Visio" r:id="rId3" imgW="3202054" imgH="9451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4293096"/>
                        <a:ext cx="5599113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436" y="152636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3347865" y="5986046"/>
            <a:ext cx="57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 smtClean="0"/>
              <a:t>[1] from VO „</a:t>
            </a:r>
            <a:r>
              <a:rPr lang="en-US" altLang="en-US" sz="1600" dirty="0" err="1" smtClean="0"/>
              <a:t>Basismechanismen</a:t>
            </a:r>
            <a:r>
              <a:rPr lang="en-US" altLang="en-US" sz="1600" dirty="0" smtClean="0"/>
              <a:t> der </a:t>
            </a:r>
            <a:r>
              <a:rPr lang="en-US" altLang="en-US" sz="1600" dirty="0" err="1" smtClean="0"/>
              <a:t>Kryptologie</a:t>
            </a:r>
            <a:r>
              <a:rPr lang="en-US" altLang="en-US" sz="1600" dirty="0" smtClean="0"/>
              <a:t>“, WS 2011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00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1</a:t>
            </a:r>
            <a:endParaRPr lang="en-US" baseline="30000" dirty="0"/>
          </a:p>
        </p:txBody>
      </p:sp>
      <p:sp>
        <p:nvSpPr>
          <p:cNvPr id="8" name="Textfeld 7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838200"/>
            <a:ext cx="87312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989013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04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24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81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8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56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2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74638" eaLnBrk="1" hangingPunct="1"/>
            <a:r>
              <a:rPr lang="en-US" altLang="en-US" kern="0" dirty="0" smtClean="0"/>
              <a:t>Purpose: Entity A interactively proves </a:t>
            </a:r>
            <a:r>
              <a:rPr lang="en-US" altLang="en-US" kern="0" dirty="0" err="1" smtClean="0"/>
              <a:t>ist</a:t>
            </a:r>
            <a:r>
              <a:rPr lang="en-US" altLang="en-US" kern="0" dirty="0" smtClean="0"/>
              <a:t> identity to another entity B, by showing knowledge of a secret </a:t>
            </a:r>
            <a:r>
              <a:rPr lang="en-US" altLang="en-US" kern="0" dirty="0" err="1" smtClean="0"/>
              <a:t>s</a:t>
            </a:r>
            <a:r>
              <a:rPr lang="en-US" altLang="en-US" kern="0" baseline="-25000" dirty="0" err="1" smtClean="0"/>
              <a:t>A</a:t>
            </a:r>
            <a:r>
              <a:rPr lang="en-US" altLang="en-US" kern="0" dirty="0" smtClean="0"/>
              <a:t>.</a:t>
            </a:r>
          </a:p>
          <a:p>
            <a:pPr indent="-274638" eaLnBrk="1" hangingPunct="1"/>
            <a:r>
              <a:rPr lang="en-US" altLang="en-US" kern="0" dirty="0" smtClean="0"/>
              <a:t>Protocol runs in rounds, each of which has 3 phases.</a:t>
            </a:r>
          </a:p>
          <a:p>
            <a:pPr indent="-274638" eaLnBrk="1" hangingPunct="1"/>
            <a:r>
              <a:rPr lang="en-US" altLang="en-US" kern="0" dirty="0" smtClean="0"/>
              <a:t>Interactive zero-knowledge proof</a:t>
            </a:r>
          </a:p>
          <a:p>
            <a:pPr indent="-274638" eaLnBrk="1" hangingPunct="1"/>
            <a:r>
              <a:rPr lang="en-US" altLang="en-US" kern="0" dirty="0" smtClean="0"/>
              <a:t>In the following, we consider the literal description of the protocol as found in the crypto textbook [2], and its transcription to </a:t>
            </a:r>
            <a:r>
              <a:rPr lang="en-US" altLang="en-US" kern="0" cap="small" dirty="0" smtClean="0"/>
              <a:t>Sunset/</a:t>
            </a:r>
            <a:r>
              <a:rPr lang="en-US" altLang="en-US" kern="0" cap="small" dirty="0" err="1" smtClean="0"/>
              <a:t>FFapl</a:t>
            </a:r>
            <a:r>
              <a:rPr lang="en-US" altLang="en-US" kern="0" dirty="0" smtClean="0"/>
              <a:t>.</a:t>
            </a:r>
          </a:p>
          <a:p>
            <a:pPr indent="-274638" eaLnBrk="1" hangingPunct="1"/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1292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944724"/>
            <a:ext cx="87312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989013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04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24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81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8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56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2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marL="82550" indent="0" eaLnBrk="1" hangingPunct="1">
              <a:buNone/>
            </a:pP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getNextPrime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(2^512);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getNextPrime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(2^100 * p);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p*q;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phi: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(p-1)*(q-1);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v, s: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(phi);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auxiliary variable for constructing v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(4:phi-1);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assure v &gt;= 3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:= X;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a random 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e,phi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&gt; 1) { e := e /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e,phi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:= e;	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:= v^(-1);</a:t>
            </a:r>
            <a:endParaRPr lang="en-US" altLang="en-U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2</a:t>
            </a:r>
            <a:endParaRPr lang="en-US" baseline="30000" dirty="0"/>
          </a:p>
        </p:txBody>
      </p:sp>
      <p:sp>
        <p:nvSpPr>
          <p:cNvPr id="8" name="Textfeld 7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  <p:sp>
        <p:nvSpPr>
          <p:cNvPr id="2" name="Textfeld 1"/>
          <p:cNvSpPr txBox="1"/>
          <p:nvPr/>
        </p:nvSpPr>
        <p:spPr>
          <a:xfrm>
            <a:off x="376809" y="832644"/>
            <a:ext cx="847966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34975" lvl="0" indent="-342900">
              <a:buAutoNum type="arabicPeriod"/>
            </a:pP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system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4863" lvl="0" indent="-352425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authority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trusted by all parties with respect to binding identities to public keys, selects secret RSA-like primes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yielding a modulus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(as for RSA, it must be computationally infeasible to factor 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804863" lvl="0" indent="-352425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public exponent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with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 where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–1)(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–1) and computes its private exponent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[…]</a:t>
            </a:r>
          </a:p>
          <a:p>
            <a:pPr marL="804863" lvl="0" indent="-352425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made publicly available (with guaranteed authenticity) for all users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751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3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  <p:sp>
        <p:nvSpPr>
          <p:cNvPr id="5" name="Textfeld 4"/>
          <p:cNvSpPr txBox="1"/>
          <p:nvPr/>
        </p:nvSpPr>
        <p:spPr>
          <a:xfrm>
            <a:off x="376809" y="832644"/>
            <a:ext cx="847966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2438" lvl="0" indent="-363538">
              <a:buFont typeface="+mj-lt"/>
              <a:buAutoNum type="arabicPeriod" startAt="2"/>
            </a:pP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per-user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given a unique identity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from which (the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identity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satisfying 1 &lt;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derived using a known redundancy function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[…]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secret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accreditation 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944724"/>
            <a:ext cx="87312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989013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04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24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81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8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56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2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marL="82550" indent="0" eaLnBrk="1" hangingPunct="1">
              <a:buNone/>
            </a:pPr>
            <a:endParaRPr lang="en-US" sz="18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550" indent="0" eaLnBrk="1" hangingPunct="1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IA, JA: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Integer;	</a:t>
            </a:r>
          </a:p>
          <a:p>
            <a:pPr marL="82550" indent="0" eaLnBrk="1" hangingPunct="1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82550" indent="0" eaLnBrk="1" hangingPunct="1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 := f(IA);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 f assumed available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82550" indent="0" eaLnBrk="1" hangingPunct="1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JA^(-s);</a:t>
            </a:r>
          </a:p>
        </p:txBody>
      </p:sp>
    </p:spTree>
    <p:extLst>
      <p:ext uri="{BB962C8B-B14F-4D97-AF65-F5344CB8AC3E}">
        <p14:creationId xmlns:p14="http://schemas.microsoft.com/office/powerpoint/2010/main" val="217192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4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  <p:sp>
        <p:nvSpPr>
          <p:cNvPr id="5" name="Textfeld 4"/>
          <p:cNvSpPr txBox="1"/>
          <p:nvPr/>
        </p:nvSpPr>
        <p:spPr>
          <a:xfrm>
            <a:off x="376809" y="824515"/>
            <a:ext cx="8479667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2438" lvl="0" indent="-363538">
              <a:buFont typeface="+mj-lt"/>
              <a:buAutoNum type="arabicPeriod" startAt="3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messages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Each of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rounds has three messages as follows (often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1).	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	(1)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(where 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(3)</a:t>
            </a:r>
          </a:p>
          <a:p>
            <a:pPr marL="452438" lvl="0" indent="-363538">
              <a:buFont typeface="+mj-lt"/>
              <a:buAutoNum type="arabicPeriod" startAt="4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actions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proves its identity to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executions of the following;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accepts the identity only if all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executions are successful.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 a random secret integer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witness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x =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to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pair of integers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 and sends to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integer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computes and sends to B (the response)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constructs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(see above), computes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accepts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proof of identity if both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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 (The latter precludes an adversary succeeding by choosing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0).</a:t>
            </a:r>
          </a:p>
        </p:txBody>
      </p:sp>
    </p:spTree>
    <p:extLst>
      <p:ext uri="{BB962C8B-B14F-4D97-AF65-F5344CB8AC3E}">
        <p14:creationId xmlns:p14="http://schemas.microsoft.com/office/powerpoint/2010/main" val="22208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5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XR: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(1:n-1);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message (1)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XE: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(1:n-2);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message (2)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:= 10;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run 10 rounds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 :=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rounds failed so far…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{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r := XR;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a random 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x :=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r^v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sending (</a:t>
            </a:r>
            <a:r>
              <a:rPr lang="en-US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IA,x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requires no action… */	</a:t>
            </a:r>
            <a:b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e := 1 + XE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random challenge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y := r *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sA^e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compute the response */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z :=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JA^e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y^v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check the acceptance condition */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(z!=x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z==0) { success :=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Boolean variable 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contains the decision</a:t>
            </a:r>
            <a:endParaRPr lang="en-US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  <p:pic>
        <p:nvPicPr>
          <p:cNvPr id="7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52636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436" y="152636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18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 </a:t>
            </a:r>
            <a:r>
              <a:rPr lang="en-US" cap="small" dirty="0" err="1" smtClean="0"/>
              <a:t>FFapl</a:t>
            </a:r>
            <a:r>
              <a:rPr lang="en-US" dirty="0" smtClean="0"/>
              <a:t> (Finite Field Application Language) .</a:t>
            </a:r>
          </a:p>
          <a:p>
            <a:r>
              <a:rPr lang="en-US" dirty="0" smtClean="0"/>
              <a:t>Parser and Interpreter reads, analyzes, and executes </a:t>
            </a:r>
            <a:r>
              <a:rPr lang="en-US" cap="small" dirty="0" err="1" smtClean="0"/>
              <a:t>FFapl</a:t>
            </a:r>
            <a:r>
              <a:rPr lang="en-US" dirty="0" smtClean="0"/>
              <a:t> programs.</a:t>
            </a:r>
          </a:p>
          <a:p>
            <a:r>
              <a:rPr lang="en-US" dirty="0" smtClean="0"/>
              <a:t>Integrated development environment for </a:t>
            </a:r>
            <a:r>
              <a:rPr lang="en-US" cap="small" dirty="0" err="1" smtClean="0"/>
              <a:t>FFapl</a:t>
            </a:r>
            <a:r>
              <a:rPr lang="en-US" dirty="0" smtClean="0"/>
              <a:t> code, called </a:t>
            </a:r>
            <a:r>
              <a:rPr lang="en-US" cap="small" dirty="0" smtClean="0"/>
              <a:t>Sunset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NSIS (</a:t>
            </a:r>
            <a:r>
              <a:rPr lang="en-US" dirty="0" err="1" smtClean="0"/>
              <a:t>Nullsoft</a:t>
            </a:r>
            <a:r>
              <a:rPr lang="en-US" dirty="0" smtClean="0"/>
              <a:t> Scriptable Install System) Windows</a:t>
            </a:r>
            <a:br>
              <a:rPr lang="en-US" dirty="0" smtClean="0"/>
            </a:br>
            <a:r>
              <a:rPr lang="en-US" dirty="0" smtClean="0"/>
              <a:t>installer for Sunset.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2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FFapl</a:t>
            </a:r>
            <a:r>
              <a:rPr lang="en-US" dirty="0"/>
              <a:t> – Finite </a:t>
            </a:r>
            <a:r>
              <a:rPr lang="en-US" dirty="0" smtClean="0"/>
              <a:t>Field </a:t>
            </a:r>
            <a:r>
              <a:rPr lang="en-US" dirty="0"/>
              <a:t>Application Language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Long-integer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modulo-arithmetic </a:t>
            </a:r>
            <a:r>
              <a:rPr lang="en-US" dirty="0" smtClean="0"/>
              <a:t>in (finite) algebraic structures like </a:t>
            </a:r>
            <a:r>
              <a:rPr lang="en-US" dirty="0" smtClean="0">
                <a:solidFill>
                  <a:srgbClr val="0000FF"/>
                </a:solidFill>
              </a:rPr>
              <a:t>residue classes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polynomial rings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finite fields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elliptic curves</a:t>
            </a:r>
          </a:p>
          <a:p>
            <a:r>
              <a:rPr lang="en-US" dirty="0" smtClean="0"/>
              <a:t>Creation of </a:t>
            </a:r>
            <a:r>
              <a:rPr lang="en-US" dirty="0" smtClean="0">
                <a:solidFill>
                  <a:srgbClr val="0000FF"/>
                </a:solidFill>
              </a:rPr>
              <a:t>(Pseudo-)random number generators</a:t>
            </a:r>
          </a:p>
          <a:p>
            <a:r>
              <a:rPr lang="en-US" dirty="0" smtClean="0"/>
              <a:t>Boolean operations: </a:t>
            </a:r>
            <a:r>
              <a:rPr lang="en-US" dirty="0" smtClean="0">
                <a:solidFill>
                  <a:srgbClr val="0000FF"/>
                </a:solidFill>
              </a:rPr>
              <a:t>Conjunction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Disjunction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NOT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solidFill>
                  <a:srgbClr val="0000FF"/>
                </a:solidFill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&gt;=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dirty="0" smtClean="0"/>
              <a:t>Control structures: </a:t>
            </a:r>
            <a:r>
              <a:rPr lang="en-US" dirty="0" smtClean="0">
                <a:solidFill>
                  <a:srgbClr val="0000FF"/>
                </a:solidFill>
              </a:rPr>
              <a:t>While-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For-</a:t>
            </a:r>
            <a:r>
              <a:rPr lang="en-US" dirty="0" smtClean="0"/>
              <a:t>loops.</a:t>
            </a:r>
          </a:p>
          <a:p>
            <a:r>
              <a:rPr lang="en-US" dirty="0" smtClean="0"/>
              <a:t>Conditional branching: </a:t>
            </a:r>
            <a:r>
              <a:rPr lang="en-US" dirty="0" smtClean="0">
                <a:solidFill>
                  <a:srgbClr val="0000FF"/>
                </a:solidFill>
              </a:rPr>
              <a:t>if-else-</a:t>
            </a:r>
            <a:r>
              <a:rPr lang="en-US" dirty="0" smtClean="0"/>
              <a:t>constructs</a:t>
            </a:r>
          </a:p>
          <a:p>
            <a:r>
              <a:rPr lang="en-US" dirty="0" smtClean="0"/>
              <a:t>Declaration of </a:t>
            </a:r>
            <a:r>
              <a:rPr lang="en-US" dirty="0" smtClean="0">
                <a:solidFill>
                  <a:srgbClr val="0000FF"/>
                </a:solidFill>
              </a:rPr>
              <a:t>Functions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Procedures</a:t>
            </a:r>
          </a:p>
          <a:p>
            <a:r>
              <a:rPr lang="en-US" dirty="0" smtClean="0"/>
              <a:t>Handling sets of equivalent data types in </a:t>
            </a:r>
            <a:r>
              <a:rPr lang="en-US" dirty="0" smtClean="0">
                <a:solidFill>
                  <a:srgbClr val="0000FF"/>
                </a:solidFill>
              </a:rPr>
              <a:t>Array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Handling sets of different data types in </a:t>
            </a:r>
            <a:r>
              <a:rPr lang="en-US" dirty="0" smtClean="0">
                <a:solidFill>
                  <a:srgbClr val="0000FF"/>
                </a:solidFill>
              </a:rPr>
              <a:t>Records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Global </a:t>
            </a:r>
            <a:r>
              <a:rPr lang="en-US" dirty="0" smtClean="0"/>
              <a:t>constants and </a:t>
            </a:r>
            <a:r>
              <a:rPr lang="en-US" dirty="0" smtClean="0">
                <a:solidFill>
                  <a:srgbClr val="0000FF"/>
                </a:solidFill>
              </a:rPr>
              <a:t>local</a:t>
            </a:r>
            <a:r>
              <a:rPr lang="en-US" dirty="0" smtClean="0"/>
              <a:t> variables.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Predefined </a:t>
            </a:r>
            <a:r>
              <a:rPr lang="en-US" dirty="0" smtClean="0"/>
              <a:t>functions and procedures.</a:t>
            </a:r>
          </a:p>
          <a:p>
            <a:r>
              <a:rPr lang="en-US" dirty="0" smtClean="0"/>
              <a:t>Support of </a:t>
            </a:r>
            <a:r>
              <a:rPr lang="en-US" dirty="0" smtClean="0">
                <a:solidFill>
                  <a:srgbClr val="0000FF"/>
                </a:solidFill>
              </a:rPr>
              <a:t>comments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436" y="152636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9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Data Types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/>
              <a:t>	</a:t>
            </a:r>
            <a:r>
              <a:rPr lang="en-US" dirty="0" smtClean="0"/>
              <a:t>... Alphanumeric text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 smtClean="0"/>
              <a:t> 	</a:t>
            </a:r>
            <a:r>
              <a:rPr lang="en-US" dirty="0" smtClean="0"/>
              <a:t>... Boolean value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b="1" dirty="0" smtClean="0"/>
              <a:t> 	</a:t>
            </a:r>
            <a:r>
              <a:rPr lang="en-US" dirty="0" smtClean="0"/>
              <a:t>... Long integer (no numeric upper limit)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b="1" dirty="0" smtClean="0"/>
              <a:t> 	</a:t>
            </a:r>
            <a:r>
              <a:rPr lang="en-US" dirty="0" smtClean="0"/>
              <a:t>... Prime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b="1" dirty="0" smtClean="0"/>
              <a:t>	</a:t>
            </a:r>
            <a:r>
              <a:rPr lang="en-US" dirty="0" smtClean="0"/>
              <a:t>... Polynomial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Z(p)</a:t>
            </a:r>
            <a:r>
              <a:rPr lang="en-US" dirty="0" smtClean="0"/>
              <a:t> 	... Residue class modulo p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Z(p)[x] </a:t>
            </a:r>
            <a:r>
              <a:rPr lang="en-US" dirty="0" smtClean="0"/>
              <a:t>	... Polynomial ring modulo p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GF(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p,ply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	... Galois Field of characteristic p and with 		</a:t>
            </a:r>
            <a:r>
              <a:rPr lang="en-US" dirty="0" smtClean="0">
                <a:solidFill>
                  <a:schemeClr val="bg1"/>
                </a:solidFill>
              </a:rPr>
              <a:t>… </a:t>
            </a:r>
            <a:r>
              <a:rPr lang="en-US" dirty="0" smtClean="0"/>
              <a:t>irreducible </a:t>
            </a:r>
            <a:r>
              <a:rPr lang="en-US" dirty="0" err="1" smtClean="0"/>
              <a:t>Polynom</a:t>
            </a:r>
            <a:r>
              <a:rPr lang="en-US" dirty="0" smtClean="0"/>
              <a:t> ply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EC(GF(…), …)</a:t>
            </a:r>
            <a:r>
              <a:rPr lang="en-US" dirty="0" smtClean="0"/>
              <a:t>	… elliptic curve over the finite </a:t>
            </a:r>
            <a:r>
              <a:rPr lang="en-US" dirty="0" err="1" smtClean="0"/>
              <a:t>fild</a:t>
            </a:r>
            <a:r>
              <a:rPr lang="en-US" dirty="0" smtClean="0"/>
              <a:t>  			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r>
              <a:rPr lang="en-US" dirty="0" smtClean="0"/>
              <a:t> GF and with the </a:t>
            </a:r>
            <a:r>
              <a:rPr lang="en-US" dirty="0" err="1" smtClean="0"/>
              <a:t>Weierstraß</a:t>
            </a:r>
            <a:r>
              <a:rPr lang="en-US" dirty="0" smtClean="0"/>
              <a:t>-equation 		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r>
              <a:rPr lang="en-US" dirty="0" smtClean="0"/>
              <a:t> determined by the coefficients a</a:t>
            </a:r>
            <a:r>
              <a:rPr lang="en-US" baseline="-25000" dirty="0" smtClean="0"/>
              <a:t>0</a:t>
            </a:r>
            <a:r>
              <a:rPr lang="en-US" dirty="0" smtClean="0"/>
              <a:t>, 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		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r>
              <a:rPr lang="en-US" dirty="0" smtClean="0"/>
              <a:t> a</a:t>
            </a:r>
            <a:r>
              <a:rPr lang="en-US" baseline="-25000" dirty="0" smtClean="0"/>
              <a:t>3</a:t>
            </a:r>
            <a:r>
              <a:rPr lang="en-US" dirty="0" smtClean="0"/>
              <a:t>, a</a:t>
            </a:r>
            <a:r>
              <a:rPr lang="en-US" baseline="-25000" dirty="0" smtClean="0"/>
              <a:t>4</a:t>
            </a:r>
            <a:r>
              <a:rPr lang="en-US" dirty="0" smtClean="0"/>
              <a:t> und a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(so far, only affine coordinates 	</a:t>
            </a:r>
            <a:r>
              <a:rPr lang="en-US" dirty="0" smtClean="0">
                <a:solidFill>
                  <a:schemeClr val="bg1"/>
                </a:solidFill>
              </a:rPr>
              <a:t>…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supported)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1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Data Types – Random Number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notational difference to native data types</a:t>
            </a:r>
          </a:p>
          <a:p>
            <a:r>
              <a:rPr lang="en-US" dirty="0" smtClean="0"/>
              <a:t>Read-only access (like constants)</a:t>
            </a:r>
          </a:p>
          <a:p>
            <a:r>
              <a:rPr lang="en-US" dirty="0" smtClean="0"/>
              <a:t>Every access returns another random value</a:t>
            </a:r>
          </a:p>
          <a:p>
            <a:r>
              <a:rPr lang="en-US" dirty="0" smtClean="0"/>
              <a:t>Types:</a:t>
            </a:r>
          </a:p>
          <a:p>
            <a:pPr lvl="1"/>
            <a:r>
              <a:rPr lang="en-US" sz="20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PseudoRandomGenerator</a:t>
            </a:r>
            <a:r>
              <a:rPr lang="en-US" sz="20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(seed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max)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pseudorandom sequence, initialized with seed. Returns pseudorandom numbers between 0 (incl.) and max (</a:t>
            </a:r>
            <a:r>
              <a:rPr lang="en-US" sz="2000" dirty="0" err="1" smtClean="0"/>
              <a:t>incl</a:t>
            </a:r>
            <a:r>
              <a:rPr lang="en-US" sz="2000" dirty="0" smtClean="0"/>
              <a:t>).</a:t>
            </a:r>
          </a:p>
          <a:p>
            <a:pPr lvl="1"/>
            <a:r>
              <a:rPr lang="en-US" sz="20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RandomGenerator</a:t>
            </a:r>
            <a:r>
              <a:rPr lang="en-US" sz="20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(max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>Returns random numbers between 0 (incl.) and max (</a:t>
            </a:r>
            <a:r>
              <a:rPr lang="en-US" sz="2000" dirty="0" err="1" smtClean="0"/>
              <a:t>incl</a:t>
            </a:r>
            <a:r>
              <a:rPr lang="en-US" sz="2000" dirty="0" smtClean="0"/>
              <a:t>). Interface to hardware random generators prepared.</a:t>
            </a:r>
          </a:p>
          <a:p>
            <a:pPr lvl="1"/>
            <a:r>
              <a:rPr lang="en-US" sz="20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RandomGenerator</a:t>
            </a:r>
            <a:r>
              <a:rPr lang="en-US" sz="20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(min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max)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dirty="0" smtClean="0"/>
              <a:t>Returns random numbers between min (incl.) and max (</a:t>
            </a:r>
            <a:r>
              <a:rPr lang="en-US" sz="2000" dirty="0" err="1" smtClean="0"/>
              <a:t>incl</a:t>
            </a:r>
            <a:r>
              <a:rPr lang="en-US" sz="2000" dirty="0" smtClean="0"/>
              <a:t>). Interface to hardware random generators prepared.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050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of Constants and Variables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838200"/>
            <a:ext cx="8763000" cy="5486400"/>
          </a:xfrm>
        </p:spPr>
        <p:txBody>
          <a:bodyPr/>
          <a:lstStyle/>
          <a:p>
            <a:r>
              <a:rPr lang="en-US" dirty="0" smtClean="0"/>
              <a:t>Global constants</a:t>
            </a:r>
          </a:p>
          <a:p>
            <a:pPr lvl="1"/>
            <a:r>
              <a:rPr lang="en-US" sz="2000" dirty="0" smtClean="0"/>
              <a:t>Read only access</a:t>
            </a:r>
          </a:p>
          <a:p>
            <a:pPr lvl="1"/>
            <a:r>
              <a:rPr lang="en-US" sz="2000" u="sng" dirty="0" smtClean="0">
                <a:solidFill>
                  <a:srgbClr val="0000FF"/>
                </a:solidFill>
                <a:ea typeface="+mn-ea"/>
                <a:cs typeface="+mn-cs"/>
              </a:rPr>
              <a:t>Examples:</a:t>
            </a:r>
          </a:p>
          <a:p>
            <a:pPr marL="814388" lvl="2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 2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14388" lvl="2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ply :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 [1 + x + x^2];</a:t>
            </a:r>
          </a:p>
          <a:p>
            <a:pPr marL="814388" lvl="2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(p, ply)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 [1 + x];</a:t>
            </a:r>
          </a:p>
          <a:p>
            <a:r>
              <a:rPr lang="en-US" dirty="0" smtClean="0"/>
              <a:t>Local variables:</a:t>
            </a:r>
          </a:p>
          <a:p>
            <a:pPr lvl="1"/>
            <a:r>
              <a:rPr lang="en-US" sz="2000" dirty="0" smtClean="0"/>
              <a:t>Read- and Write-Access</a:t>
            </a:r>
          </a:p>
          <a:p>
            <a:pPr lvl="1"/>
            <a:r>
              <a:rPr lang="en-US" sz="2000" dirty="0" smtClean="0"/>
              <a:t>Variable shadowing: local variables override global constants.</a:t>
            </a:r>
          </a:p>
          <a:p>
            <a:pPr lvl="1"/>
            <a:r>
              <a:rPr lang="en-US" sz="2000" u="sng" dirty="0" smtClean="0">
                <a:solidFill>
                  <a:srgbClr val="0000FF"/>
                </a:solidFill>
                <a:ea typeface="+mn-ea"/>
                <a:cs typeface="+mn-cs"/>
              </a:rPr>
              <a:t>Examples:</a:t>
            </a:r>
          </a:p>
          <a:p>
            <a:pPr marL="454025" lvl="1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(3)[x];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//polynomial ring modulo 3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primG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PseudoRandomGenerator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(5, 100);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ply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overrides global constant ply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(3)[][];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two-dimensional array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b: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u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(3)[x];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84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838200"/>
            <a:ext cx="8763000" cy="5486400"/>
          </a:xfrm>
        </p:spPr>
        <p:txBody>
          <a:bodyPr/>
          <a:lstStyle/>
          <a:p>
            <a:r>
              <a:rPr lang="en-US" dirty="0" smtClean="0"/>
              <a:t>Functions have a return-value (and type), procedures don‘t.</a:t>
            </a:r>
          </a:p>
          <a:p>
            <a:r>
              <a:rPr lang="en-US" dirty="0" smtClean="0"/>
              <a:t>Recursion and overloading of functions/procedures is legal</a:t>
            </a:r>
          </a:p>
          <a:p>
            <a:pPr marL="92075" indent="0"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Examples</a:t>
            </a:r>
            <a:r>
              <a:rPr lang="en-US" u="sng" dirty="0" smtClean="0">
                <a:solidFill>
                  <a:srgbClr val="0000FF"/>
                </a:solidFill>
              </a:rPr>
              <a:t>:</a:t>
            </a:r>
          </a:p>
          <a:p>
            <a:pPr marL="454025" lvl="1" indent="0">
              <a:buNone/>
            </a:pP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(val1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4025" lvl="1" indent="0">
              <a:buNone/>
            </a:pP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//overloaded 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()[x]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//procedure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val2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...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3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messaging  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languages supported (Deutsch and English).</a:t>
            </a:r>
          </a:p>
          <a:p>
            <a:r>
              <a:rPr lang="en-US" dirty="0" smtClean="0"/>
              <a:t>Errors can be localized by row and column.</a:t>
            </a:r>
          </a:p>
          <a:p>
            <a:pPr marL="92075" indent="0"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Example:</a:t>
            </a:r>
          </a:p>
          <a:p>
            <a:pPr marL="454025" lvl="1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calculate{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(6);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:= 4^-1;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4025" lvl="1" indent="0">
              <a:buNone/>
            </a:pPr>
            <a:r>
              <a:rPr lang="en-US" sz="2000" dirty="0" smtClean="0"/>
              <a:t>causes the following German error:</a:t>
            </a:r>
            <a:br>
              <a:rPr lang="en-US" sz="2000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FFapl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Kompilierung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[calculate] Algebraic Error 106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Spalte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existiert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multiplikatives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Inverses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für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in Z(6)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causes the following English error:</a:t>
            </a:r>
            <a:br>
              <a:rPr lang="en-US" sz="2000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FFapl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compilation: [calculate] Algebraic Error 106 (line 3, column 15)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there exists no multiplicative inverse for 4 in Z(6)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31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chapt00 - Intro">
  <a:themeElements>
    <a:clrScheme name="_chapt00 - Intr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_chapt00 - 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_chapt00 - Intr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chapt00 - Intr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andarddesign">
  <a:themeElements>
    <a:clrScheme name="1_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R:\Lehre\2003 WS\LAB\VO\_chapt00 - Intro.ppt</Template>
  <TotalTime>0</TotalTime>
  <Words>1376</Words>
  <Application>Microsoft Office PowerPoint</Application>
  <PresentationFormat>Bildschirmpräsentation (4:3)</PresentationFormat>
  <Paragraphs>227</Paragraphs>
  <Slides>28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28</vt:i4>
      </vt:variant>
    </vt:vector>
  </HeadingPairs>
  <TitlesOfParts>
    <vt:vector size="39" baseType="lpstr">
      <vt:lpstr>Arial Unicode MS</vt:lpstr>
      <vt:lpstr>Arial</vt:lpstr>
      <vt:lpstr>Courier New</vt:lpstr>
      <vt:lpstr>Math1</vt:lpstr>
      <vt:lpstr>Math5</vt:lpstr>
      <vt:lpstr>Symbol</vt:lpstr>
      <vt:lpstr>Times New Roman</vt:lpstr>
      <vt:lpstr>_chapt00 - Intro</vt:lpstr>
      <vt:lpstr>1_Standarddesign</vt:lpstr>
      <vt:lpstr>Visio</vt:lpstr>
      <vt:lpstr>Formel</vt:lpstr>
      <vt:lpstr>PowerPoint-Präsentation</vt:lpstr>
      <vt:lpstr>What is Sunset/FFapl?</vt:lpstr>
      <vt:lpstr>Results</vt:lpstr>
      <vt:lpstr>FFapl – Finite Field Application Language</vt:lpstr>
      <vt:lpstr>Native Data Types</vt:lpstr>
      <vt:lpstr>Special Data Types – Random Number Generators</vt:lpstr>
      <vt:lpstr>Declaration of Constants and Variables</vt:lpstr>
      <vt:lpstr>Functions and Procedures</vt:lpstr>
      <vt:lpstr>Error messaging  1</vt:lpstr>
      <vt:lpstr>Error messaging  2</vt:lpstr>
      <vt:lpstr>Console-I/O</vt:lpstr>
      <vt:lpstr>Sunset</vt:lpstr>
      <vt:lpstr>Polynomials</vt:lpstr>
      <vt:lpstr>Construction of Finite Algebraic Structures</vt:lpstr>
      <vt:lpstr>Special Data Types  1</vt:lpstr>
      <vt:lpstr>Special Data Types  2</vt:lpstr>
      <vt:lpstr>Subroutine Parameter</vt:lpstr>
      <vt:lpstr>Language Conventions</vt:lpstr>
      <vt:lpstr>Structure of FFapl-Programs</vt:lpstr>
      <vt:lpstr>PowerPoint-Präsentation</vt:lpstr>
      <vt:lpstr>Chinese Remainder Theorem[1] </vt:lpstr>
      <vt:lpstr>Chinese Remainder Theorem[1]</vt:lpstr>
      <vt:lpstr>AES – SubBytes – S-Box[1] </vt:lpstr>
      <vt:lpstr>Guillou-Quisquater Protocol[2]  1</vt:lpstr>
      <vt:lpstr>Guillou-Quisquater Protocol[2]  2</vt:lpstr>
      <vt:lpstr>Guillou-Quisquater Protocol[2]  3</vt:lpstr>
      <vt:lpstr>Guillou-Quisquater Protocol[2]  4</vt:lpstr>
      <vt:lpstr>Guillou-Quisquater Protocol[2] 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Kein Folientitel</dc:title>
  <dc:creator>Patrick</dc:creator>
  <cp:lastModifiedBy> </cp:lastModifiedBy>
  <cp:revision>286</cp:revision>
  <cp:lastPrinted>2013-10-21T08:15:03Z</cp:lastPrinted>
  <dcterms:created xsi:type="dcterms:W3CDTF">1999-09-21T07:21:44Z</dcterms:created>
  <dcterms:modified xsi:type="dcterms:W3CDTF">2020-03-07T21:20:06Z</dcterms:modified>
</cp:coreProperties>
</file>