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41"/>
  </p:notesMasterIdLst>
  <p:handoutMasterIdLst>
    <p:handoutMasterId r:id="rId42"/>
  </p:handoutMasterIdLst>
  <p:sldIdLst>
    <p:sldId id="327" r:id="rId3"/>
    <p:sldId id="31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44" r:id="rId13"/>
    <p:sldId id="336" r:id="rId14"/>
    <p:sldId id="337" r:id="rId15"/>
    <p:sldId id="338" r:id="rId16"/>
    <p:sldId id="357" r:id="rId17"/>
    <p:sldId id="343" r:id="rId18"/>
    <p:sldId id="345" r:id="rId19"/>
    <p:sldId id="339" r:id="rId20"/>
    <p:sldId id="340" r:id="rId21"/>
    <p:sldId id="341" r:id="rId22"/>
    <p:sldId id="358" r:id="rId23"/>
    <p:sldId id="366" r:id="rId24"/>
    <p:sldId id="347" r:id="rId25"/>
    <p:sldId id="346" r:id="rId26"/>
    <p:sldId id="355" r:id="rId27"/>
    <p:sldId id="349" r:id="rId28"/>
    <p:sldId id="354" r:id="rId29"/>
    <p:sldId id="350" r:id="rId30"/>
    <p:sldId id="351" r:id="rId31"/>
    <p:sldId id="352" r:id="rId32"/>
    <p:sldId id="353" r:id="rId33"/>
    <p:sldId id="359" r:id="rId34"/>
    <p:sldId id="360" r:id="rId35"/>
    <p:sldId id="361" r:id="rId36"/>
    <p:sldId id="362" r:id="rId37"/>
    <p:sldId id="363" r:id="rId38"/>
    <p:sldId id="364" r:id="rId39"/>
    <p:sldId id="365" r:id="rId40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FF0000"/>
    <a:srgbClr val="339933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80" d="100"/>
          <a:sy n="80" d="100"/>
        </p:scale>
        <p:origin x="1440" y="6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3.xml"/><Relationship Id="rId1" Type="http://schemas.openxmlformats.org/officeDocument/2006/relationships/slide" Target="slides/slide1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can be done by the following routines: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each of which takes a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string to prompt the user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and returns a value of the type specified by the suffix of the function’s name (integer, polynomial, elliptic curve or string)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&gt;&gt;</a:t>
            </a:r>
          </a:p>
          <a:p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Working </a:t>
            </a:r>
            <a:r>
              <a:rPr lang="de-AT" dirty="0" err="1" smtClean="0"/>
              <a:t>with</a:t>
            </a:r>
            <a:r>
              <a:rPr lang="de-AT" dirty="0" smtClean="0"/>
              <a:t> Variables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an </a:t>
            </a:r>
            <a:r>
              <a:rPr lang="de-AT" dirty="0" err="1" smtClean="0"/>
              <a:t>assignment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LHS := RHS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home</a:t>
            </a:r>
            <a:r>
              <a:rPr lang="de-AT" dirty="0" smtClean="0"/>
              <a:t>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(type)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Examples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de-AT" sz="20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de-AT" dirty="0" smtClean="0"/>
              <a:t> </a:t>
            </a:r>
            <a:r>
              <a:rPr lang="de-AT" dirty="0" err="1" smtClean="0"/>
              <a:t>causes</a:t>
            </a:r>
            <a:r>
              <a:rPr lang="de-AT" dirty="0" smtClean="0"/>
              <a:t> all subsequent </a:t>
            </a:r>
            <a:r>
              <a:rPr lang="de-AT" dirty="0" err="1" smtClean="0"/>
              <a:t>operations</a:t>
            </a:r>
            <a:r>
              <a:rPr lang="de-AT" dirty="0" smtClean="0"/>
              <a:t> in </a:t>
            </a:r>
            <a:r>
              <a:rPr lang="de-AT" dirty="0" err="1" smtClean="0"/>
              <a:t>instructions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form </a:t>
            </a:r>
            <a:br>
              <a:rPr lang="de-AT" dirty="0" smtClean="0"/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…</a:t>
            </a:r>
            <a:r>
              <a:rPr lang="de-AT" dirty="0" smtClean="0"/>
              <a:t> 	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in </a:t>
            </a:r>
            <a:r>
              <a:rPr lang="en-US" altLang="en-US" dirty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</a:p>
          <a:p>
            <a:pPr lvl="1"/>
            <a:r>
              <a:rPr lang="en-US" dirty="0" smtClean="0">
                <a:sym typeface="Math5" pitchFamily="2" charset="2"/>
              </a:rPr>
              <a:t>inline expressions (e.g.,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ln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]</a:t>
            </a:r>
            <a:r>
              <a:rPr lang="en-US" dirty="0" smtClean="0">
                <a:sym typeface="Math5" pitchFamily="2" charset="2"/>
              </a:rPr>
              <a:t>-statements) can be used only if the data type can be inferred from left to right. For example:</a:t>
            </a:r>
          </a:p>
          <a:p>
            <a:pPr lvl="2"/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 + &lt;&lt;2,3&gt;&gt;)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  <a:sym typeface="Math5" pitchFamily="2" charset="2"/>
              </a:rPr>
              <a:t> works</a:t>
            </a:r>
            <a:r>
              <a:rPr lang="en-US" dirty="0" smtClean="0">
                <a:sym typeface="Math5" pitchFamily="2" charset="2"/>
              </a:rPr>
              <a:t>, since the elliptic curve on which P lives determines how to compute the + within the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sym typeface="Math5" pitchFamily="2" charset="2"/>
              </a:rPr>
              <a:t>.</a:t>
            </a:r>
          </a:p>
          <a:p>
            <a:pPr lvl="2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P)</a:t>
            </a:r>
            <a:r>
              <a:rPr lang="en-US" dirty="0" smtClean="0">
                <a:sym typeface="Math5" pitchFamily="2" charset="2"/>
              </a:rPr>
              <a:t>,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&lt;&lt;4,5&gt;&gt;)</a:t>
            </a:r>
            <a:r>
              <a:rPr lang="en-US" dirty="0" smtClean="0">
                <a:sym typeface="Math5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5" pitchFamily="2" charset="2"/>
              </a:rPr>
              <a:t>do not work</a:t>
            </a:r>
            <a:r>
              <a:rPr lang="en-US" dirty="0" smtClean="0">
                <a:sym typeface="Math5" pitchFamily="2" charset="2"/>
              </a:rPr>
              <a:t>, since the host structure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&lt;&lt;2,3&gt;&gt; </a:t>
            </a:r>
            <a:r>
              <a:rPr lang="en-US" dirty="0" smtClean="0">
                <a:sym typeface="Math5" pitchFamily="2" charset="2"/>
              </a:rPr>
              <a:t>cannot be determined uniquely (the statement must be converted to the previous form)</a:t>
            </a:r>
          </a:p>
          <a:p>
            <a:pPr lvl="1"/>
            <a:r>
              <a:rPr lang="en-US" dirty="0" smtClean="0">
                <a:sym typeface="Math5" pitchFamily="2" charset="2"/>
              </a:rPr>
              <a:t>Elliptic curve points admit a special syntax that allows for easy extraction of the curve coordinates; for a point P = (x, y), we can write</a:t>
            </a:r>
            <a:br>
              <a:rPr lang="en-US" dirty="0" smtClean="0">
                <a:sym typeface="Math5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 y: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BaseGF</a:t>
            </a:r>
            <a:r>
              <a:rPr 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(P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);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copy the EC’s base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field</a:t>
            </a:r>
            <a:b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			  // use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BaseZ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for curves over Z(p)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/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&gt;&gt; := P;</a:t>
            </a:r>
            <a:r>
              <a:rPr lang="en-US" dirty="0" smtClean="0">
                <a:sym typeface="Math5" pitchFamily="2" charset="2"/>
              </a:rPr>
              <a:t> 	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copy the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coordinates of P into x and y</a:t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endParaRPr lang="de-AT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2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Integer values: only declaration required, every access yields a new value:</a:t>
            </a:r>
            <a:br>
              <a:rPr 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On elliptic curves over the finite field P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GF(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000" baseline="30000" dirty="0" err="1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 with n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 1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, a special syntax is available: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delivers a random point on the curve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RandomPointSubfield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returns a random point in the elliptic curve defined by the same equation as with (the declaration of) P, but over the subfield </a:t>
            </a:r>
            <a:r>
              <a:rPr lang="en-US" altLang="en-US" sz="2000" dirty="0">
                <a:sym typeface="Math5" pitchFamily="2" charset="2"/>
              </a:rPr>
              <a:t></a:t>
            </a:r>
            <a:r>
              <a:rPr lang="en-US" altLang="en-US" sz="2000" baseline="-25000" dirty="0" smtClean="0">
                <a:sym typeface="Math5" pitchFamily="2" charset="2"/>
              </a:rPr>
              <a:t>n</a:t>
            </a:r>
            <a:r>
              <a:rPr lang="en-US" altLang="en-US" sz="2000" dirty="0" smtClean="0">
                <a:sym typeface="Math5" pitchFamily="2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 GF(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000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Arrays</a:t>
            </a:r>
            <a:r>
              <a:rPr lang="en-US" dirty="0"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()[x]; C: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//Type-Cloning: declare E to be the same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		    //elliptic curve as C (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 works for all </a:t>
            </a: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>  …		  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//primitive data types (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 or records)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Pairings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smtClean="0"/>
              <a:t>Pairings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naturally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r>
              <a:rPr lang="de-AT" cap="small" dirty="0" smtClean="0"/>
              <a:t>/</a:t>
            </a:r>
            <a:r>
              <a:rPr lang="de-AT" cap="small" dirty="0" err="1" smtClean="0"/>
              <a:t>FFapl</a:t>
            </a:r>
            <a:r>
              <a:rPr lang="de-AT" dirty="0" smtClean="0"/>
              <a:t> via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[, n])</a:t>
            </a:r>
            <a:r>
              <a:rPr lang="de-AT" dirty="0" smtClean="0"/>
              <a:t>, but </a:t>
            </a:r>
            <a:r>
              <a:rPr lang="de-AT" dirty="0" err="1" smtClean="0"/>
              <a:t>subject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:</a:t>
            </a:r>
          </a:p>
          <a:p>
            <a:r>
              <a:rPr lang="de-A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…)</a:t>
            </a:r>
          </a:p>
          <a:p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GF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…), …)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smtClean="0">
                <a:solidFill>
                  <a:srgbClr val="0000FF"/>
                </a:solidFill>
              </a:rPr>
              <a:t>same </a:t>
            </a:r>
            <a:r>
              <a:rPr lang="de-AT" sz="2400" dirty="0" err="1" smtClean="0">
                <a:solidFill>
                  <a:srgbClr val="0000FF"/>
                </a:solidFill>
              </a:rPr>
              <a:t>coefficients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Weierstraß-polynomial</a:t>
            </a:r>
            <a:endParaRPr lang="de-AT" sz="2400" dirty="0" smtClean="0"/>
          </a:p>
          <a:p>
            <a:r>
              <a:rPr lang="de-AT" sz="2400" dirty="0" smtClean="0"/>
              <a:t>In </a:t>
            </a:r>
            <a:r>
              <a:rPr lang="de-AT" sz="2400" dirty="0" err="1" smtClean="0"/>
              <a:t>example</a:t>
            </a:r>
            <a:r>
              <a:rPr lang="de-AT" sz="2400" dirty="0" smtClean="0"/>
              <a:t> </a:t>
            </a:r>
            <a:r>
              <a:rPr lang="de-AT" sz="2400" dirty="0" err="1" smtClean="0"/>
              <a:t>programs</a:t>
            </a:r>
            <a:r>
              <a:rPr lang="de-AT" sz="2400" dirty="0" smtClean="0"/>
              <a:t>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following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choices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admissible</a:t>
            </a:r>
            <a:r>
              <a:rPr lang="de-AT" sz="2400" dirty="0" smtClean="0"/>
              <a:t>: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RandomPointSubfield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de-AT" sz="2400" dirty="0" smtClean="0"/>
              <a:t>The </a:t>
            </a:r>
            <a:r>
              <a:rPr lang="de-AT" sz="2400" dirty="0" err="1" smtClean="0"/>
              <a:t>order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in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home</a:t>
            </a:r>
            <a:r>
              <a:rPr lang="de-AT" sz="2400" dirty="0" smtClean="0"/>
              <a:t> EC-group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determined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brute-force</a:t>
            </a:r>
            <a:r>
              <a:rPr lang="de-AT" sz="2400" dirty="0" smtClean="0"/>
              <a:t>, so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advisable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value</a:t>
            </a:r>
            <a:r>
              <a:rPr lang="de-AT" sz="2400" dirty="0" smtClean="0"/>
              <a:t> </a:t>
            </a:r>
            <a:r>
              <a:rPr lang="de-AT" sz="2400" dirty="0" err="1" smtClean="0"/>
              <a:t>as</a:t>
            </a:r>
            <a:r>
              <a:rPr lang="de-AT" sz="2400" dirty="0" smtClean="0"/>
              <a:t> a </a:t>
            </a:r>
            <a:r>
              <a:rPr lang="de-AT" sz="2400" dirty="0" err="1" smtClean="0"/>
              <a:t>third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</a:t>
            </a:r>
            <a:r>
              <a:rPr lang="de-AT" sz="2400" dirty="0" smtClean="0"/>
              <a:t> </a:t>
            </a:r>
            <a:r>
              <a:rPr lang="de-AT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b="1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TLPairing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 The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curve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should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thus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be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con-structed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so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that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order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of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ist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subgroups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is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known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a-priori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</a:t>
            </a:r>
            <a:endParaRPr lang="de-AT" sz="2400" dirty="0">
              <a:latin typeface="+mj-lt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8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 </a:t>
            </a:r>
            <a:r>
              <a:rPr lang="de-AT" dirty="0" err="1" smtClean="0"/>
              <a:t>Precedence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usual</a:t>
            </a:r>
            <a:r>
              <a:rPr lang="de-AT" dirty="0" smtClean="0"/>
              <a:t> in </a:t>
            </a:r>
            <a:r>
              <a:rPr lang="de-AT" dirty="0" err="1" smtClean="0"/>
              <a:t>mathematics</a:t>
            </a:r>
            <a:r>
              <a:rPr lang="de-AT" dirty="0" smtClean="0"/>
              <a:t>, i.e.,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: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unitary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(Boolean </a:t>
            </a:r>
            <a:r>
              <a:rPr lang="de-AT" dirty="0" err="1" smtClean="0"/>
              <a:t>negation</a:t>
            </a:r>
            <a:r>
              <a:rPr lang="de-AT" smtClean="0"/>
              <a:t> „</a:t>
            </a:r>
            <a:r>
              <a:rPr lang="de-AT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AT" smtClean="0"/>
              <a:t>“,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powers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exponentiations</a:t>
            </a:r>
            <a:endParaRPr lang="de-AT" dirty="0" smtClean="0"/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dirty="0" smtClean="0"/>
              <a:t> 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modulo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arithmetic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implicitly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AT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variables/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proper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err="1" smtClean="0"/>
              <a:t>conditional</a:t>
            </a:r>
            <a:r>
              <a:rPr lang="de-AT" dirty="0" smtClean="0"/>
              <a:t> </a:t>
            </a:r>
            <a:r>
              <a:rPr lang="de-AT" dirty="0" err="1" smtClean="0"/>
              <a:t>statements</a:t>
            </a:r>
            <a:r>
              <a:rPr lang="de-AT" dirty="0" smtClean="0"/>
              <a:t> (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AT" dirty="0" smtClean="0"/>
              <a:t>)</a:t>
            </a:r>
            <a:endParaRPr lang="de-AT" dirty="0"/>
          </a:p>
          <a:p>
            <a:pPr marL="92075" indent="0">
              <a:buSzPct val="100000"/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precedences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enforced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embracing</a:t>
            </a:r>
            <a:r>
              <a:rPr lang="de-AT" dirty="0" smtClean="0"/>
              <a:t> </a:t>
            </a:r>
            <a:r>
              <a:rPr lang="de-AT" dirty="0" err="1" smtClean="0"/>
              <a:t>expressions</a:t>
            </a:r>
            <a:r>
              <a:rPr lang="de-AT" dirty="0" smtClean="0"/>
              <a:t> in </a:t>
            </a:r>
            <a:r>
              <a:rPr lang="de-AT" dirty="0" err="1" smtClean="0"/>
              <a:t>brackets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58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 smtClean="0"/>
              <a:t>[3]</a:t>
            </a:r>
            <a:r>
              <a:rPr lang="de-AT" dirty="0" smtClean="0"/>
              <a:t>  1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sz="1200" dirty="0" smtClean="0"/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scalar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multiplication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can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written</a:t>
                </a:r>
                <a:r>
                  <a:rPr lang="de-AT" dirty="0"/>
                  <a:t> </a:t>
                </a:r>
                <a:r>
                  <a:rPr lang="de-AT" dirty="0" err="1" smtClean="0"/>
                  <a:t>plainly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</a:t>
                </a:r>
                <a:r>
                  <a:rPr lang="de-AT" dirty="0" smtClean="0"/>
                  <a:t> </a:t>
                </a:r>
                <a:r>
                  <a:rPr lang="de-AT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a*P</a:t>
                </a:r>
                <a:r>
                  <a:rPr lang="de-AT" dirty="0" smtClean="0"/>
                  <a:t>.</a:t>
                </a:r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,⊕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EC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declared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below</a:t>
                </a:r>
                <a:r>
                  <a:rPr lang="de-AT" dirty="0" smtClean="0"/>
                  <a:t>). 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 ⊞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target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pairing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result</a:t>
                </a:r>
                <a:r>
                  <a:rPr lang="de-AT" dirty="0" smtClean="0"/>
                  <a:t> type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sz="2000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TLPairing</a:t>
                </a:r>
                <a:r>
                  <a:rPr lang="de-AT" dirty="0" smtClean="0"/>
                  <a:t>)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P: </a:t>
                </a:r>
                <a:r>
                  <a:rPr lang="de-A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EC(GF(127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,[x^2+1]), a4 := [5])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:=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[121] , [95] &gt;&gt;;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64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	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EC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subgroup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    	//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generated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endParaRPr lang="de-AT" sz="1800" dirty="0">
                  <a:solidFill>
                    <a:srgbClr val="33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de-AT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90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2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nontrivial</a:t>
            </a:r>
            <a:r>
              <a:rPr lang="de-AT" dirty="0" smtClean="0"/>
              <a:t> </a:t>
            </a:r>
            <a:r>
              <a:rPr lang="de-AT" dirty="0" err="1" smtClean="0"/>
              <a:t>pairing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require</a:t>
            </a:r>
            <a:r>
              <a:rPr lang="de-AT" dirty="0" smtClean="0"/>
              <a:t> a </a:t>
            </a:r>
            <a:r>
              <a:rPr lang="de-AT" dirty="0" err="1" smtClean="0"/>
              <a:t>distortion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endParaRPr lang="de-AT" dirty="0" smtClean="0"/>
          </a:p>
          <a:p>
            <a:pPr marL="92075" indent="0">
              <a:buNone/>
            </a:pP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Distorsion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EC‘s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same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:= 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&lt;&lt; -x, [x]*y &gt;&gt;;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3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3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variables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r>
              <a:rPr lang="de-AT" dirty="0" smtClean="0"/>
              <a:t> (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slide</a:t>
            </a:r>
            <a:r>
              <a:rPr lang="de-AT" dirty="0" smtClean="0"/>
              <a:t>)</a:t>
            </a:r>
          </a:p>
          <a:p>
            <a:pPr marL="92075" indent="0">
              <a:buNone/>
            </a:pP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(1:g-1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aA,aB,aC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Pa,Pb,Pc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Ka,Kb,Kc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</a:p>
          <a:p>
            <a:endParaRPr lang="de-AT" dirty="0" smtClean="0"/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10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4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92075" indent="0">
              <a:buNone/>
            </a:pPr>
            <a:endParaRPr lang="de-A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	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partial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Ka 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>
              <a:buNone/>
            </a:pP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de-AT" dirty="0" smtClean="0"/>
          </a:p>
          <a:p>
            <a:endParaRPr lang="de-A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89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Open Issues and Known Bugs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Issues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is</a:t>
            </a:r>
            <a:r>
              <a:rPr lang="de-AT" dirty="0" smtClean="0"/>
              <a:t> an (</a:t>
            </a:r>
            <a:r>
              <a:rPr lang="de-AT" dirty="0" err="1" smtClean="0"/>
              <a:t>incomprehensive</a:t>
            </a:r>
            <a:r>
              <a:rPr lang="de-AT" dirty="0" smtClean="0"/>
              <a:t>)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nice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in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.</a:t>
            </a:r>
          </a:p>
          <a:p>
            <a:r>
              <a:rPr lang="de-AT" dirty="0" smtClean="0"/>
              <a:t>All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open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a </a:t>
            </a:r>
            <a:r>
              <a:rPr lang="de-AT" dirty="0" err="1" smtClean="0"/>
              <a:t>software</a:t>
            </a:r>
            <a:r>
              <a:rPr lang="de-AT" dirty="0" smtClean="0"/>
              <a:t> </a:t>
            </a:r>
            <a:r>
              <a:rPr lang="de-AT" dirty="0" err="1" smtClean="0"/>
              <a:t>practical</a:t>
            </a:r>
            <a:r>
              <a:rPr lang="de-AT" dirty="0" smtClean="0"/>
              <a:t>, </a:t>
            </a:r>
            <a:r>
              <a:rPr lang="de-AT" dirty="0" err="1" smtClean="0"/>
              <a:t>practice</a:t>
            </a:r>
            <a:r>
              <a:rPr lang="de-AT" dirty="0" smtClean="0"/>
              <a:t> </a:t>
            </a:r>
            <a:r>
              <a:rPr lang="de-AT" dirty="0" err="1" smtClean="0"/>
              <a:t>semester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please</a:t>
            </a:r>
            <a:r>
              <a:rPr lang="de-AT" dirty="0"/>
              <a:t> send </a:t>
            </a:r>
            <a:r>
              <a:rPr lang="de-AT" dirty="0" err="1" smtClean="0"/>
              <a:t>inquiries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) </a:t>
            </a:r>
          </a:p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FFapl</a:t>
            </a:r>
            <a:r>
              <a:rPr lang="de-AT" dirty="0" smtClean="0"/>
              <a:t>, </a:t>
            </a:r>
            <a:r>
              <a:rPr lang="de-AT" dirty="0" err="1" smtClean="0"/>
              <a:t>including</a:t>
            </a:r>
            <a:r>
              <a:rPr lang="de-AT" dirty="0" smtClean="0"/>
              <a:t> (but not limited </a:t>
            </a:r>
            <a:r>
              <a:rPr lang="de-AT" dirty="0" err="1" smtClean="0"/>
              <a:t>to</a:t>
            </a:r>
            <a:r>
              <a:rPr lang="de-AT" dirty="0" smtClean="0"/>
              <a:t>):</a:t>
            </a:r>
          </a:p>
          <a:p>
            <a:pPr lvl="1"/>
            <a:r>
              <a:rPr lang="de-AT" dirty="0" err="1" smtClean="0"/>
              <a:t>built</a:t>
            </a:r>
            <a:r>
              <a:rPr lang="de-AT" dirty="0" smtClean="0"/>
              <a:t>-in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AES </a:t>
            </a:r>
            <a:r>
              <a:rPr lang="de-AT" dirty="0" err="1" smtClean="0"/>
              <a:t>encryption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decryption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type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rgbClr val="0000FF"/>
                </a:solidFill>
              </a:rPr>
              <a:t>…</a:t>
            </a:r>
            <a:r>
              <a:rPr lang="de-AT" dirty="0" err="1" smtClean="0">
                <a:solidFill>
                  <a:srgbClr val="0000FF"/>
                </a:solidFill>
              </a:rPr>
              <a:t>whatever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else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you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may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propose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as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useful</a:t>
            </a:r>
            <a:r>
              <a:rPr lang="de-AT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de-AT" dirty="0" smtClean="0"/>
              <a:t>IDE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endParaRPr lang="de-AT" cap="small" dirty="0" smtClean="0"/>
          </a:p>
          <a:p>
            <a:pPr lvl="1"/>
            <a:r>
              <a:rPr lang="de-AT" dirty="0" smtClean="0"/>
              <a:t>Digital </a:t>
            </a:r>
            <a:r>
              <a:rPr lang="de-AT" dirty="0" err="1" smtClean="0"/>
              <a:t>signatures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customizable</a:t>
            </a:r>
            <a:r>
              <a:rPr lang="de-AT" dirty="0" smtClean="0"/>
              <a:t> API </a:t>
            </a:r>
            <a:r>
              <a:rPr lang="de-AT" dirty="0" err="1" smtClean="0"/>
              <a:t>restrictions</a:t>
            </a:r>
            <a:endParaRPr lang="de-AT" dirty="0" smtClean="0"/>
          </a:p>
          <a:p>
            <a:pPr lvl="1"/>
            <a:r>
              <a:rPr lang="de-AT" dirty="0">
                <a:solidFill>
                  <a:srgbClr val="0000FF"/>
                </a:solidFill>
              </a:rPr>
              <a:t>…</a:t>
            </a:r>
            <a:r>
              <a:rPr lang="de-AT" dirty="0" err="1">
                <a:solidFill>
                  <a:srgbClr val="0000FF"/>
                </a:solidFill>
              </a:rPr>
              <a:t>whatever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else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you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may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propose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useful</a:t>
            </a:r>
            <a:r>
              <a:rPr lang="de-AT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4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Known</a:t>
            </a:r>
            <a:r>
              <a:rPr lang="de-AT" dirty="0" smtClean="0"/>
              <a:t> Bugs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Limitations</a:t>
            </a:r>
            <a:r>
              <a:rPr lang="de-AT" dirty="0" smtClean="0"/>
              <a:t> (</a:t>
            </a:r>
            <a:r>
              <a:rPr lang="de-AT" dirty="0" err="1" smtClean="0"/>
              <a:t>as</a:t>
            </a:r>
            <a:r>
              <a:rPr lang="de-AT" dirty="0" smtClean="0"/>
              <a:t> of </a:t>
            </a:r>
            <a:r>
              <a:rPr lang="de-AT" dirty="0" err="1" smtClean="0"/>
              <a:t>version</a:t>
            </a:r>
            <a:r>
              <a:rPr lang="de-AT" dirty="0" smtClean="0"/>
              <a:t> 2.1)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Definitions</a:t>
            </a:r>
            <a:r>
              <a:rPr lang="de-AT" dirty="0" smtClean="0"/>
              <a:t> of </a:t>
            </a:r>
            <a:r>
              <a:rPr lang="de-AT" dirty="0" err="1" smtClean="0"/>
              <a:t>arrays</a:t>
            </a:r>
            <a:r>
              <a:rPr lang="de-AT" dirty="0" smtClean="0"/>
              <a:t> of type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Z()[]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parsing</a:t>
            </a:r>
            <a:r>
              <a:rPr lang="de-AT" dirty="0" smtClean="0"/>
              <a:t> </a:t>
            </a:r>
            <a:r>
              <a:rPr lang="de-AT" dirty="0" err="1" smtClean="0"/>
              <a:t>issues</a:t>
            </a:r>
            <a:r>
              <a:rPr lang="de-AT" dirty="0" smtClean="0"/>
              <a:t>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of </a:t>
            </a:r>
            <a:r>
              <a:rPr lang="de-AT" dirty="0" err="1" smtClean="0"/>
              <a:t>elements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a </a:t>
            </a:r>
            <a:r>
              <a:rPr lang="de-AT" dirty="0" err="1" smtClean="0"/>
              <a:t>numeric</a:t>
            </a:r>
            <a:r>
              <a:rPr lang="de-AT" dirty="0" smtClean="0"/>
              <a:t> </a:t>
            </a:r>
            <a:r>
              <a:rPr lang="de-AT" dirty="0" err="1" smtClean="0"/>
              <a:t>token</a:t>
            </a:r>
            <a:r>
              <a:rPr lang="de-AT" dirty="0" smtClean="0"/>
              <a:t>.</a:t>
            </a:r>
            <a:br>
              <a:rPr lang="de-AT" dirty="0" smtClean="0"/>
            </a:br>
            <a:r>
              <a:rPr lang="de-AT" u="sng" dirty="0" err="1" smtClean="0"/>
              <a:t>Example</a:t>
            </a:r>
            <a:r>
              <a:rPr lang="de-AT" dirty="0" smtClean="0"/>
              <a:t>: </a:t>
            </a:r>
            <a:br>
              <a:rPr lang="de-AT" dirty="0" smtClean="0"/>
            </a:b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const</a:t>
            </a:r>
            <a:r>
              <a:rPr lang="de-AT" sz="1800" dirty="0" smtClean="0">
                <a:latin typeface="Courier" pitchFamily="49" charset="0"/>
              </a:rPr>
              <a:t> n: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" pitchFamily="49" charset="0"/>
              </a:rPr>
              <a:t> := 10;</a:t>
            </a:r>
            <a:br>
              <a:rPr lang="de-AT" sz="1800" dirty="0" smtClean="0">
                <a:latin typeface="Courier" pitchFamily="49" charset="0"/>
              </a:rPr>
            </a:br>
            <a:r>
              <a:rPr lang="de-AT" sz="1800" dirty="0" smtClean="0">
                <a:latin typeface="Courier" pitchFamily="49" charset="0"/>
              </a:rPr>
              <a:t>A: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 smtClean="0">
                <a:latin typeface="Courier" pitchFamily="49" charset="0"/>
              </a:rPr>
              <a:t>(13)[];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ring</a:t>
            </a:r>
            <a:r>
              <a:rPr lang="de-AT" sz="1800" dirty="0" smtClean="0">
                <a:latin typeface="Courier" pitchFamily="49" charset="0"/>
              </a:rPr>
              <a:t/>
            </a:r>
            <a:br>
              <a:rPr lang="de-AT" sz="1800" dirty="0" smtClean="0">
                <a:latin typeface="Courier" pitchFamily="49" charset="0"/>
              </a:rPr>
            </a:b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800" dirty="0" smtClean="0">
                <a:latin typeface="Courier" pitchFamily="49" charset="0"/>
              </a:rPr>
              <a:t>A := </a:t>
            </a: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 smtClean="0">
                <a:latin typeface="Courier" pitchFamily="49" charset="0"/>
              </a:rPr>
              <a:t>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 smtClean="0">
                <a:latin typeface="Courier" pitchFamily="49" charset="0"/>
              </a:rPr>
              <a:t>(13)[n]</a:t>
            </a:r>
            <a:r>
              <a:rPr lang="de-AT" sz="1800" dirty="0" smtClean="0">
                <a:latin typeface="Courier" pitchFamily="49" charset="0"/>
              </a:rPr>
              <a:t>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not parse (BUG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u="sng" dirty="0"/>
              <a:t>Workaround</a:t>
            </a:r>
            <a:r>
              <a:rPr lang="de-AT" dirty="0" smtClean="0"/>
              <a:t>: </a:t>
            </a:r>
            <a:r>
              <a:rPr lang="de-AT" dirty="0" err="1" smtClean="0"/>
              <a:t>first</a:t>
            </a:r>
            <a:r>
              <a:rPr lang="de-AT" dirty="0" smtClean="0"/>
              <a:t> </a:t>
            </a:r>
            <a:r>
              <a:rPr lang="de-AT" dirty="0" err="1" smtClean="0"/>
              <a:t>token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a </a:t>
            </a:r>
            <a:r>
              <a:rPr lang="de-AT" dirty="0" err="1" smtClean="0"/>
              <a:t>number</a:t>
            </a:r>
            <a:r>
              <a:rPr lang="de-AT" dirty="0" smtClean="0"/>
              <a:t>; </a:t>
            </a:r>
            <a:r>
              <a:rPr lang="de-AT" dirty="0" err="1" smtClean="0"/>
              <a:t>add</a:t>
            </a:r>
            <a:r>
              <a:rPr lang="de-AT" dirty="0" smtClean="0"/>
              <a:t> </a:t>
            </a:r>
            <a:r>
              <a:rPr lang="de-AT" dirty="0" err="1" smtClean="0"/>
              <a:t>zero</a:t>
            </a:r>
            <a:r>
              <a:rPr lang="de-AT" dirty="0" smtClean="0"/>
              <a:t>: </a:t>
            </a:r>
            <a:r>
              <a:rPr lang="de-AT" sz="2000" dirty="0" smtClean="0">
                <a:latin typeface="Courier" pitchFamily="49" charset="0"/>
              </a:rPr>
              <a:t>0+…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800" dirty="0">
                <a:latin typeface="Courier" pitchFamily="49" charset="0"/>
              </a:rPr>
              <a:t>A := </a:t>
            </a: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>
                <a:latin typeface="Courier" pitchFamily="49" charset="0"/>
              </a:rPr>
              <a:t>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>
                <a:latin typeface="Courier" pitchFamily="49" charset="0"/>
              </a:rPr>
              <a:t>(13</a:t>
            </a:r>
            <a:r>
              <a:rPr lang="de-AT" sz="1800" dirty="0" smtClean="0">
                <a:latin typeface="Courier" pitchFamily="49" charset="0"/>
              </a:rPr>
              <a:t>)[0+n</a:t>
            </a:r>
            <a:r>
              <a:rPr lang="de-AT" sz="1800" dirty="0">
                <a:latin typeface="Courier" pitchFamily="49" charset="0"/>
              </a:rPr>
              <a:t>]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(but not „[n+0]“!)</a:t>
            </a:r>
          </a:p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(</a:t>
            </a:r>
            <a:r>
              <a:rPr lang="de-AT" dirty="0" err="1" smtClean="0"/>
              <a:t>especially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)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reasonably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for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u="sng" dirty="0" smtClean="0"/>
              <a:t>Workaround</a:t>
            </a:r>
            <a:r>
              <a:rPr lang="de-AT" dirty="0" smtClean="0"/>
              <a:t>: …</a:t>
            </a:r>
            <a:r>
              <a:rPr lang="de-AT" dirty="0" err="1" smtClean="0"/>
              <a:t>unless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willing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wait</a:t>
            </a:r>
            <a:r>
              <a:rPr lang="de-AT" dirty="0" smtClean="0"/>
              <a:t> </a:t>
            </a:r>
            <a:r>
              <a:rPr lang="de-AT" dirty="0" err="1" smtClean="0"/>
              <a:t>really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for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complete</a:t>
            </a:r>
            <a:r>
              <a:rPr lang="de-AT" dirty="0" smtClean="0"/>
              <a:t>,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do </a:t>
            </a:r>
            <a:r>
              <a:rPr lang="de-AT" dirty="0" err="1" smtClean="0"/>
              <a:t>prototyping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demonstrations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paramters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 10 </a:t>
            </a:r>
            <a:r>
              <a:rPr lang="de-AT" dirty="0" err="1" smtClean="0"/>
              <a:t>bits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…</a:t>
            </a:r>
            <a:r>
              <a:rPr lang="de-AT" dirty="0" err="1" smtClean="0"/>
              <a:t>whatever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find </a:t>
            </a:r>
            <a:r>
              <a:rPr lang="de-AT" dirty="0" err="1" smtClean="0"/>
              <a:t>buggy</a:t>
            </a:r>
            <a:r>
              <a:rPr lang="de-AT" dirty="0" smtClean="0"/>
              <a:t>, </a:t>
            </a:r>
            <a:r>
              <a:rPr lang="de-AT" dirty="0" err="1" smtClean="0"/>
              <a:t>please</a:t>
            </a:r>
            <a:r>
              <a:rPr lang="de-AT" dirty="0" smtClean="0"/>
              <a:t> </a:t>
            </a:r>
            <a:r>
              <a:rPr lang="de-AT" dirty="0" err="1" smtClean="0"/>
              <a:t>report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email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 </a:t>
            </a:r>
            <a:r>
              <a:rPr lang="de-AT" dirty="0" err="1" smtClean="0">
                <a:sym typeface="Symbol" panose="05050102010706020507" pitchFamily="18" charset="2"/>
              </a:rPr>
              <a:t>thank</a:t>
            </a:r>
            <a:r>
              <a:rPr lang="de-AT" dirty="0" smtClean="0">
                <a:sym typeface="Symbol" panose="05050102010706020507" pitchFamily="18" charset="2"/>
              </a:rPr>
              <a:t> </a:t>
            </a:r>
            <a:r>
              <a:rPr lang="de-AT" dirty="0" err="1" smtClean="0">
                <a:sym typeface="Symbol" panose="05050102010706020507" pitchFamily="18" charset="2"/>
              </a:rPr>
              <a:t>you</a:t>
            </a:r>
            <a:r>
              <a:rPr lang="de-AT" dirty="0" smtClean="0">
                <a:sym typeface="Symbol" panose="05050102010706020507" pitchFamily="18" charset="2"/>
              </a:rPr>
              <a:t>!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9745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hexadecimal notation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supported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</a:t>
            </a:r>
            <a:r>
              <a:rPr lang="en-US" dirty="0" smtClean="0"/>
              <a:t> 	... Residue class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Z(p)[x] </a:t>
            </a:r>
            <a:r>
              <a:rPr lang="en-US" dirty="0" smtClean="0"/>
              <a:t>	... Polynomial ring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</a:t>
            </a:r>
            <a:r>
              <a:rPr lang="en-US" dirty="0" err="1" smtClean="0"/>
              <a:t>Polynom</a:t>
            </a:r>
            <a:r>
              <a:rPr lang="en-US" dirty="0" smtClean="0"/>
              <a:t>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</a:t>
            </a:r>
            <a:r>
              <a:rPr lang="en-US" dirty="0" err="1" smtClean="0"/>
              <a:t>fild</a:t>
            </a:r>
            <a:r>
              <a:rPr lang="en-US" dirty="0" smtClean="0"/>
              <a:t>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(affine coordinates required)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2029</Words>
  <Application>Microsoft Office PowerPoint</Application>
  <PresentationFormat>Bildschirmpräsentation (4:3)</PresentationFormat>
  <Paragraphs>364</Paragraphs>
  <Slides>38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51" baseType="lpstr">
      <vt:lpstr>Arial Unicode MS</vt:lpstr>
      <vt:lpstr>Arial</vt:lpstr>
      <vt:lpstr>Cambria Math</vt:lpstr>
      <vt:lpstr>Courier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Working with Variables</vt:lpstr>
      <vt:lpstr>Special Data Types  1</vt:lpstr>
      <vt:lpstr>Special Data Types  2</vt:lpstr>
      <vt:lpstr>Subroutine Parameter</vt:lpstr>
      <vt:lpstr>Language Conventions</vt:lpstr>
      <vt:lpstr>Structure of FFapl-Programs</vt:lpstr>
      <vt:lpstr>Elliptic Curve Pairings</vt:lpstr>
      <vt:lpstr>Operator Precedence</vt:lpstr>
      <vt:lpstr>PowerPoint-Präsentation</vt:lpstr>
      <vt:lpstr>Chinese Remainder Theorem[1] </vt:lpstr>
      <vt:lpstr>Chinese Remainder Theorem[1]</vt:lpstr>
      <vt:lpstr>AES – SubBytes – S-Box[1] 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  <vt:lpstr>Three-Party Diffie-Hellman Protocol[3]  1</vt:lpstr>
      <vt:lpstr>Three-Party Diffie-Hellman Protocol[3]  2</vt:lpstr>
      <vt:lpstr>Three-Party Diffie-Hellman Protocol[3]  3</vt:lpstr>
      <vt:lpstr>Three-Party Diffie-Hellman Protocol[3]  4</vt:lpstr>
      <vt:lpstr>PowerPoint-Präsentation</vt:lpstr>
      <vt:lpstr>Open Issues (for future versions)</vt:lpstr>
      <vt:lpstr>Known Bugs and Limitations (as of version 2.1)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stefan</cp:lastModifiedBy>
  <cp:revision>340</cp:revision>
  <cp:lastPrinted>2013-10-21T08:15:03Z</cp:lastPrinted>
  <dcterms:created xsi:type="dcterms:W3CDTF">1999-09-21T07:21:44Z</dcterms:created>
  <dcterms:modified xsi:type="dcterms:W3CDTF">2020-10-06T07:06:38Z</dcterms:modified>
</cp:coreProperties>
</file>