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3"/>
  </p:notesMasterIdLst>
  <p:handoutMasterIdLst>
    <p:handoutMasterId r:id="rId44"/>
  </p:handoutMasterIdLst>
  <p:sldIdLst>
    <p:sldId id="327" r:id="rId3"/>
    <p:sldId id="316" r:id="rId4"/>
    <p:sldId id="328" r:id="rId5"/>
    <p:sldId id="36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44" r:id="rId14"/>
    <p:sldId id="336" r:id="rId15"/>
    <p:sldId id="337" r:id="rId16"/>
    <p:sldId id="338" r:id="rId17"/>
    <p:sldId id="357" r:id="rId18"/>
    <p:sldId id="343" r:id="rId19"/>
    <p:sldId id="345" r:id="rId20"/>
    <p:sldId id="339" r:id="rId21"/>
    <p:sldId id="340" r:id="rId22"/>
    <p:sldId id="341" r:id="rId23"/>
    <p:sldId id="358" r:id="rId24"/>
    <p:sldId id="366" r:id="rId25"/>
    <p:sldId id="347" r:id="rId26"/>
    <p:sldId id="346" r:id="rId27"/>
    <p:sldId id="355" r:id="rId28"/>
    <p:sldId id="349" r:id="rId29"/>
    <p:sldId id="367" r:id="rId30"/>
    <p:sldId id="354" r:id="rId31"/>
    <p:sldId id="350" r:id="rId32"/>
    <p:sldId id="351" r:id="rId33"/>
    <p:sldId id="352" r:id="rId34"/>
    <p:sldId id="353" r:id="rId35"/>
    <p:sldId id="359" r:id="rId36"/>
    <p:sldId id="360" r:id="rId37"/>
    <p:sldId id="361" r:id="rId38"/>
    <p:sldId id="362" r:id="rId39"/>
    <p:sldId id="363" r:id="rId40"/>
    <p:sldId id="364" r:id="rId41"/>
    <p:sldId id="365" r:id="rId42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80" d="100"/>
          <a:sy n="80" d="100"/>
        </p:scale>
        <p:origin x="1440" y="7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4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88733" y="4405313"/>
            <a:ext cx="2572884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Cybersecurity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AES </a:t>
            </a:r>
            <a:r>
              <a:rPr lang="de-AT" dirty="0" err="1" smtClean="0"/>
              <a:t>Sbox</a:t>
            </a:r>
            <a:r>
              <a:rPr lang="de-AT" dirty="0" smtClean="0"/>
              <a:t> in </a:t>
            </a:r>
            <a:r>
              <a:rPr lang="de-AT" dirty="0" err="1" smtClean="0"/>
              <a:t>FFapl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 marL="92075" indent="0">
              <a:buNone/>
            </a:pP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c,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GF(2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[x^8+x^4+x^3+x+1]);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Integer[8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 == [0]) 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[0];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-inverse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s^-1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[x^6 + x^5 + x + 1];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b[i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:= (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i)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(i+4)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(i+5)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(i+6)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(i+7)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 i))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[(b[0]) + (b[1])x + (b[2])x^2 + (b[3])x^3 +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b[4])x^4 + (b[5])x^5 + (b[6])x^6 + (b[7])x^7];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b="1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EC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GF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(127,[x^2+1]),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Sunset/</a:t>
            </a:r>
            <a:r>
              <a:rPr lang="en-US" dirty="0" err="1" smtClean="0"/>
              <a:t>FFapl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46864"/>
            <a:ext cx="7524836" cy="355091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…if there is so many alternatives out there (</a:t>
            </a:r>
            <a:r>
              <a:rPr lang="en-US" dirty="0" err="1" smtClean="0"/>
              <a:t>SageMath</a:t>
            </a:r>
            <a:r>
              <a:rPr lang="en-US" dirty="0" smtClean="0"/>
              <a:t>, Python, …)</a:t>
            </a:r>
          </a:p>
          <a:p>
            <a:r>
              <a:rPr lang="en-US" dirty="0" smtClean="0"/>
              <a:t>Well, it depends on how you answer two questions:</a:t>
            </a:r>
          </a:p>
          <a:p>
            <a:pPr lvl="1"/>
            <a:r>
              <a:rPr lang="en-US" dirty="0" smtClean="0"/>
              <a:t>How good are you in programming?</a:t>
            </a:r>
          </a:p>
          <a:p>
            <a:pPr lvl="1"/>
            <a:r>
              <a:rPr lang="en-US" dirty="0" smtClean="0"/>
              <a:t>How good are you in (basic) number theory?</a:t>
            </a:r>
          </a:p>
          <a:p>
            <a:r>
              <a:rPr lang="en-US" dirty="0" smtClean="0"/>
              <a:t>Locate yourself on the following grid to decide about using Sunset/</a:t>
            </a:r>
            <a:r>
              <a:rPr lang="en-US" dirty="0" err="1" smtClean="0"/>
              <a:t>FFapl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smtClean="0"/>
              <a:t> </a:t>
            </a:r>
            <a:r>
              <a:rPr lang="de-AT" smtClean="0"/>
              <a:t>2.1.3)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u="sng" dirty="0" smtClean="0"/>
              <a:t>Workaround</a:t>
            </a:r>
            <a:r>
              <a:rPr lang="de-AT" dirty="0" smtClean="0"/>
              <a:t>: …</a:t>
            </a:r>
            <a:r>
              <a:rPr lang="de-AT" dirty="0" err="1" smtClean="0"/>
              <a:t>unless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willing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wait</a:t>
            </a:r>
            <a:r>
              <a:rPr lang="de-AT" dirty="0" smtClean="0"/>
              <a:t>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for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complete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do </a:t>
            </a:r>
            <a:r>
              <a:rPr lang="de-AT" dirty="0" err="1" smtClean="0"/>
              <a:t>prototyping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demonstrations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 10 </a:t>
            </a:r>
            <a:r>
              <a:rPr lang="de-AT" dirty="0" err="1" smtClean="0"/>
              <a:t>bits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</a:t>
            </a:r>
            <a:r>
              <a:rPr lang="en-US" dirty="0" smtClean="0"/>
              <a:t> 	... Residue class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Z(n)[x] </a:t>
            </a:r>
            <a:r>
              <a:rPr lang="en-US" dirty="0" smtClean="0"/>
              <a:t>	... Polynomial ring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polynomial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field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2098</Words>
  <Application>Microsoft Office PowerPoint</Application>
  <PresentationFormat>Bildschirmpräsentation (4:3)</PresentationFormat>
  <Paragraphs>389</Paragraphs>
  <Slides>40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Why use Sunset/FFapl?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AES Sbox in FFapl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2.1.3)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351</cp:revision>
  <cp:lastPrinted>2020-10-06T14:15:27Z</cp:lastPrinted>
  <dcterms:created xsi:type="dcterms:W3CDTF">1999-09-21T07:21:44Z</dcterms:created>
  <dcterms:modified xsi:type="dcterms:W3CDTF">2020-11-05T15:52:01Z</dcterms:modified>
</cp:coreProperties>
</file>