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"/>
  </p:notesMasterIdLst>
  <p:handoutMasterIdLst>
    <p:handoutMasterId r:id="rId5"/>
  </p:handoutMasterIdLst>
  <p:sldIdLst>
    <p:sldId id="463" r:id="rId2"/>
    <p:sldId id="465" r:id="rId3"/>
  </p:sldIdLst>
  <p:sldSz cx="10077450" cy="7583488"/>
  <p:notesSz cx="6797675" cy="9928225"/>
  <p:defaultTextStyle>
    <a:defPPr>
      <a:defRPr lang="en-US"/>
    </a:defPPr>
    <a:lvl1pPr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03238" indent="-4603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08063" indent="-9366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12888" indent="-14128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17713" indent="-18891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B2B2B2"/>
    <a:srgbClr val="0018A8"/>
    <a:srgbClr val="002244"/>
    <a:srgbClr val="0092D0"/>
    <a:srgbClr val="00214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3" autoAdjust="0"/>
    <p:restoredTop sz="94695" autoAdjust="0"/>
  </p:normalViewPr>
  <p:slideViewPr>
    <p:cSldViewPr snapToObjects="1">
      <p:cViewPr varScale="1">
        <p:scale>
          <a:sx n="117" d="100"/>
          <a:sy n="117" d="100"/>
        </p:scale>
        <p:origin x="-1278" y="-102"/>
      </p:cViewPr>
      <p:guideLst>
        <p:guide orient="horz" pos="4089"/>
        <p:guide orient="horz" pos="1322"/>
        <p:guide orient="horz" pos="4429"/>
        <p:guide orient="horz" pos="165"/>
        <p:guide orient="horz" pos="800"/>
        <p:guide orient="horz" pos="1095"/>
        <p:guide pos="3061"/>
        <p:guide pos="339"/>
        <p:guide pos="3288"/>
        <p:guide pos="60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3738" y="-10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411"/>
          </a:xfrm>
          <a:prstGeom prst="rect">
            <a:avLst/>
          </a:prstGeom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99" y="0"/>
            <a:ext cx="2946189" cy="496411"/>
          </a:xfrm>
          <a:prstGeom prst="rect">
            <a:avLst/>
          </a:prstGeom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3AF8DA-9BA7-413E-87D2-1D03F9F0A8F5}" type="datetime1">
              <a:rPr lang="en-GB"/>
              <a:pPr>
                <a:defRPr/>
              </a:pPr>
              <a:t>08/04/2013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223"/>
            <a:ext cx="2946189" cy="496411"/>
          </a:xfrm>
          <a:prstGeom prst="rect">
            <a:avLst/>
          </a:prstGeom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411"/>
          </a:xfrm>
          <a:prstGeom prst="rect">
            <a:avLst/>
          </a:prstGeom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6411"/>
          </a:xfrm>
          <a:prstGeom prst="rect">
            <a:avLst/>
          </a:prstGeom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BF9A6B-D46D-4AAA-95D8-08030582BAD8}" type="datetime1">
              <a:rPr lang="en-GB"/>
              <a:pPr>
                <a:defRPr/>
              </a:pPr>
              <a:t>08/04/2013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44538"/>
            <a:ext cx="49466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223"/>
            <a:ext cx="2946189" cy="496411"/>
          </a:xfrm>
          <a:prstGeom prst="rect">
            <a:avLst/>
          </a:prstGeom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99" y="9430223"/>
            <a:ext cx="2946189" cy="496411"/>
          </a:xfrm>
          <a:prstGeom prst="rect">
            <a:avLst/>
          </a:prstGeom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8C0E6E-3343-45C6-BE82-5735FDFBE3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ts val="600"/>
      </a:spcBef>
      <a:spcAft>
        <a:spcPct val="0"/>
      </a:spcAft>
      <a:defRPr lang="en-US" sz="1200" b="1" kern="1200" dirty="0">
        <a:solidFill>
          <a:schemeClr val="tx1"/>
        </a:solidFill>
        <a:latin typeface="Arial" pitchFamily="34" charset="0"/>
        <a:ea typeface="Arial" pitchFamily="-109" charset="0"/>
        <a:cs typeface="Arial" pitchFamily="34" charset="0"/>
      </a:defRPr>
    </a:lvl1pPr>
    <a:lvl2pPr marL="263525" indent="-263525" algn="l" rtl="0" eaLnBrk="0" fontAlgn="base" hangingPunct="0">
      <a:spcBef>
        <a:spcPts val="300"/>
      </a:spcBef>
      <a:spcAft>
        <a:spcPct val="0"/>
      </a:spcAft>
      <a:buFont typeface="Arial" charset="0"/>
      <a:defRPr lang="en-US" sz="1200" kern="1200" dirty="0">
        <a:solidFill>
          <a:schemeClr val="tx1"/>
        </a:solidFill>
        <a:latin typeface="Arial" pitchFamily="34" charset="0"/>
        <a:ea typeface="Arial" pitchFamily="-109" charset="0"/>
        <a:cs typeface="Arial" pitchFamily="34" charset="0"/>
      </a:defRPr>
    </a:lvl2pPr>
    <a:lvl3pPr marL="263525" indent="-263525" algn="l" rtl="0" eaLnBrk="0" fontAlgn="base" hangingPunct="0">
      <a:spcBef>
        <a:spcPts val="300"/>
      </a:spcBef>
      <a:spcAft>
        <a:spcPct val="0"/>
      </a:spcAft>
      <a:buFont typeface="Arial" charset="0"/>
      <a:buChar char="—"/>
      <a:defRPr lang="en-US" sz="1200" kern="1200" dirty="0">
        <a:solidFill>
          <a:schemeClr val="tx1"/>
        </a:solidFill>
        <a:latin typeface="Arial" pitchFamily="34" charset="0"/>
        <a:ea typeface="Arial" pitchFamily="-109" charset="0"/>
        <a:cs typeface="Arial" pitchFamily="34" charset="0"/>
      </a:defRPr>
    </a:lvl3pPr>
    <a:lvl4pPr marL="536575" indent="-263525" algn="l" rtl="0" eaLnBrk="0" fontAlgn="base" hangingPunct="0">
      <a:spcBef>
        <a:spcPts val="300"/>
      </a:spcBef>
      <a:spcAft>
        <a:spcPct val="0"/>
      </a:spcAft>
      <a:buFont typeface="Arial" charset="0"/>
      <a:buChar char="—"/>
      <a:defRPr lang="en-GB" sz="1200" kern="1200" dirty="0">
        <a:solidFill>
          <a:schemeClr val="tx1"/>
        </a:solidFill>
        <a:latin typeface="Arial" pitchFamily="34" charset="0"/>
        <a:ea typeface="Arial" pitchFamily="-109" charset="0"/>
        <a:cs typeface="Arial" pitchFamily="34" charset="0"/>
      </a:defRPr>
    </a:lvl4pPr>
    <a:lvl5pPr marL="811213" indent="-263525" algn="l" defTabSz="1008063" rtl="0" eaLnBrk="0" fontAlgn="base" hangingPunct="0">
      <a:spcBef>
        <a:spcPts val="300"/>
      </a:spcBef>
      <a:spcAft>
        <a:spcPct val="0"/>
      </a:spcAft>
      <a:buFont typeface="Arial" charset="0"/>
      <a:buChar char="—"/>
      <a:defRPr lang="en-GB" sz="1200" kern="1200" dirty="0">
        <a:solidFill>
          <a:schemeClr val="tx1"/>
        </a:solidFill>
        <a:latin typeface="Arial" pitchFamily="34" charset="0"/>
        <a:ea typeface="Arial" pitchFamily="-109" charset="0"/>
        <a:cs typeface="Arial" pitchFamily="34" charset="0"/>
      </a:defRPr>
    </a:lvl5pPr>
    <a:lvl6pPr marL="2522830" algn="l" defTabSz="1009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7396" algn="l" defTabSz="1009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31961" algn="l" defTabSz="1009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6527" algn="l" defTabSz="1009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928A3B-71B5-4E18-A377-D40693D453C4}" type="datetime1">
              <a:rPr lang="en-GB" smtClean="0">
                <a:latin typeface="Arial" charset="0"/>
                <a:cs typeface="Arial" charset="0"/>
              </a:rPr>
              <a:pPr/>
              <a:t>08/04/2013</a:t>
            </a:fld>
            <a:endParaRPr lang="en-GB" smtClean="0">
              <a:latin typeface="Arial" charset="0"/>
              <a:cs typeface="Arial" charset="0"/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901F6D-1C27-4B37-80A6-E771CEFDA36D}" type="slidenum">
              <a:rPr lang="en-GB" smtClean="0">
                <a:latin typeface="Arial" charset="0"/>
                <a:cs typeface="Arial" charset="0"/>
              </a:rPr>
              <a:pPr/>
              <a:t>1</a:t>
            </a:fld>
            <a:endParaRPr lang="en-GB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928A3B-71B5-4E18-A377-D40693D453C4}" type="datetime1">
              <a:rPr lang="en-GB" smtClean="0">
                <a:latin typeface="Arial" charset="0"/>
                <a:cs typeface="Arial" charset="0"/>
              </a:rPr>
              <a:pPr/>
              <a:t>08/04/2013</a:t>
            </a:fld>
            <a:endParaRPr lang="en-GB" smtClean="0">
              <a:latin typeface="Arial" charset="0"/>
              <a:cs typeface="Arial" charset="0"/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901F6D-1C27-4B37-80A6-E771CEFDA36D}" type="slidenum">
              <a:rPr lang="en-GB" smtClean="0">
                <a:latin typeface="Arial" charset="0"/>
                <a:cs typeface="Arial" charset="0"/>
              </a:rPr>
              <a:pPr/>
              <a:t>2</a:t>
            </a:fld>
            <a:endParaRPr lang="en-GB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38163" y="1730375"/>
            <a:ext cx="9001836" cy="4741200"/>
          </a:xfrm>
        </p:spPr>
        <p:txBody>
          <a:bodyPr/>
          <a:lstStyle>
            <a:lvl1pPr marL="0" indent="0">
              <a:defRPr baseline="0">
                <a:solidFill>
                  <a:schemeClr val="bg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itel 15"/>
          <p:cNvSpPr>
            <a:spLocks noGrp="1"/>
          </p:cNvSpPr>
          <p:nvPr>
            <p:ph type="title"/>
          </p:nvPr>
        </p:nvSpPr>
        <p:spPr>
          <a:xfrm>
            <a:off x="538163" y="261938"/>
            <a:ext cx="8461375" cy="99853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728788"/>
            <a:ext cx="9001125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261938"/>
            <a:ext cx="846137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55600" rIns="27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50" r:id="rId1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n-lt"/>
          <a:ea typeface="MS PGothic" pitchFamily="34" charset="-128"/>
          <a:cs typeface="ＭＳ Ｐゴシック" pitchFamily="-109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itchFamily="34" charset="-128"/>
          <a:cs typeface="ＭＳ Ｐゴシック" pitchFamily="-109" charset="-128"/>
        </a:defRPr>
      </a:lvl5pPr>
      <a:lvl6pPr marL="504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6pPr>
      <a:lvl7pPr marL="10091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7pPr>
      <a:lvl8pPr marL="151369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8pPr>
      <a:lvl9pPr marL="20182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ts val="300"/>
        </a:spcAft>
        <a:defRPr sz="1600" kern="1200">
          <a:solidFill>
            <a:schemeClr val="bg2"/>
          </a:solidFill>
          <a:latin typeface="+mn-lt"/>
          <a:ea typeface="MS PGothic" pitchFamily="34" charset="-128"/>
          <a:cs typeface="ＭＳ Ｐゴシック" pitchFamily="-109" charset="-128"/>
        </a:defRPr>
      </a:lvl1pPr>
      <a:lvl2pPr marL="1588" indent="-1588" algn="l" rtl="0" eaLnBrk="0" fontAlgn="base" hangingPunct="0">
        <a:spcBef>
          <a:spcPts val="300"/>
        </a:spcBef>
        <a:spcAft>
          <a:spcPts val="300"/>
        </a:spcAft>
        <a:defRPr sz="1600" kern="1200">
          <a:solidFill>
            <a:schemeClr val="bg2"/>
          </a:solidFill>
          <a:latin typeface="+mn-lt"/>
          <a:ea typeface="MS PGothic" pitchFamily="34" charset="-128"/>
        </a:defRPr>
      </a:lvl2pPr>
      <a:lvl3pPr marL="447675" indent="-442913" algn="l" rtl="0" eaLnBrk="0" fontAlgn="base" hangingPunct="0">
        <a:spcBef>
          <a:spcPts val="300"/>
        </a:spcBef>
        <a:spcAft>
          <a:spcPts val="300"/>
        </a:spcAft>
        <a:buClr>
          <a:schemeClr val="bg2"/>
        </a:buClr>
        <a:buFont typeface="Arial" charset="0"/>
        <a:buChar char="—"/>
        <a:defRPr sz="1400" kern="1200">
          <a:solidFill>
            <a:schemeClr val="bg2"/>
          </a:solidFill>
          <a:latin typeface="+mn-lt"/>
          <a:ea typeface="MS PGothic" pitchFamily="34" charset="-128"/>
        </a:defRPr>
      </a:lvl3pPr>
      <a:lvl4pPr marL="895350" indent="-442913" algn="l" rtl="0" eaLnBrk="0" fontAlgn="base" hangingPunct="0">
        <a:spcBef>
          <a:spcPts val="300"/>
        </a:spcBef>
        <a:spcAft>
          <a:spcPts val="300"/>
        </a:spcAft>
        <a:buClr>
          <a:schemeClr val="bg2"/>
        </a:buClr>
        <a:buFont typeface="Arial" charset="0"/>
        <a:buChar char="—"/>
        <a:defRPr sz="1400" kern="1200">
          <a:solidFill>
            <a:schemeClr val="bg2"/>
          </a:solidFill>
          <a:latin typeface="+mn-lt"/>
          <a:ea typeface="MS PGothic" pitchFamily="34" charset="-128"/>
        </a:defRPr>
      </a:lvl4pPr>
      <a:lvl5pPr marL="1343025" indent="-447675" algn="l" rtl="0" eaLnBrk="0" fontAlgn="base" hangingPunct="0">
        <a:spcBef>
          <a:spcPts val="300"/>
        </a:spcBef>
        <a:spcAft>
          <a:spcPts val="300"/>
        </a:spcAft>
        <a:buClr>
          <a:schemeClr val="bg2"/>
        </a:buClr>
        <a:buFont typeface="Arial" charset="0"/>
        <a:buChar char="—"/>
        <a:defRPr sz="1400" kern="1200">
          <a:solidFill>
            <a:schemeClr val="bg2"/>
          </a:solidFill>
          <a:latin typeface="+mn-lt"/>
          <a:ea typeface="MS PGothic" pitchFamily="34" charset="-128"/>
        </a:defRPr>
      </a:lvl5pPr>
      <a:lvl6pPr marL="1301711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6pPr>
      <a:lvl7pPr marL="1806276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7pPr>
      <a:lvl8pPr marL="2310842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8pPr>
      <a:lvl9pPr marL="2815408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56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9132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3698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8264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283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739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1961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6527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E: Cryptography knowledge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Symmetric Key, Public Key</a:t>
            </a:r>
          </a:p>
        </p:txBody>
      </p:sp>
      <p:sp>
        <p:nvSpPr>
          <p:cNvPr id="23557" name="Abgerundetes Rechteck 209"/>
          <p:cNvSpPr>
            <a:spLocks noChangeArrowheads="1"/>
          </p:cNvSpPr>
          <p:nvPr/>
        </p:nvSpPr>
        <p:spPr bwMode="auto">
          <a:xfrm>
            <a:off x="7392876" y="3332725"/>
            <a:ext cx="1387615" cy="2219201"/>
          </a:xfrm>
          <a:prstGeom prst="roundRect">
            <a:avLst>
              <a:gd name="adj" fmla="val 16667"/>
            </a:avLst>
          </a:prstGeom>
          <a:solidFill>
            <a:srgbClr val="E6EDF5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 sz="700">
              <a:solidFill>
                <a:schemeClr val="bg2"/>
              </a:solidFill>
            </a:endParaRPr>
          </a:p>
        </p:txBody>
      </p:sp>
      <p:pic>
        <p:nvPicPr>
          <p:cNvPr id="23558" name="Picture 87" descr="nPA_VS.tif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9995" y="4706108"/>
            <a:ext cx="510313" cy="32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Abgerundetes Rechteck 210"/>
          <p:cNvSpPr>
            <a:spLocks noChangeArrowheads="1"/>
          </p:cNvSpPr>
          <p:nvPr/>
        </p:nvSpPr>
        <p:spPr bwMode="auto">
          <a:xfrm>
            <a:off x="5403281" y="3332725"/>
            <a:ext cx="1387615" cy="2219201"/>
          </a:xfrm>
          <a:prstGeom prst="roundRect">
            <a:avLst>
              <a:gd name="adj" fmla="val 16667"/>
            </a:avLst>
          </a:prstGeom>
          <a:solidFill>
            <a:srgbClr val="E6EDF5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 sz="700">
              <a:solidFill>
                <a:schemeClr val="bg2"/>
              </a:solidFill>
            </a:endParaRPr>
          </a:p>
        </p:txBody>
      </p:sp>
      <p:pic>
        <p:nvPicPr>
          <p:cNvPr id="23560" name="Picture 85" descr="nPA_VS.tif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5149" y="2731580"/>
            <a:ext cx="510313" cy="32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86" descr="nPA_VS.tif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7439" y="4692637"/>
            <a:ext cx="510313" cy="32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2" name="Abgerundetes Rechteck 207"/>
          <p:cNvSpPr>
            <a:spLocks noChangeArrowheads="1"/>
          </p:cNvSpPr>
          <p:nvPr/>
        </p:nvSpPr>
        <p:spPr bwMode="auto">
          <a:xfrm>
            <a:off x="2682697" y="2901100"/>
            <a:ext cx="1387615" cy="2219201"/>
          </a:xfrm>
          <a:prstGeom prst="roundRect">
            <a:avLst>
              <a:gd name="adj" fmla="val 16667"/>
            </a:avLst>
          </a:prstGeom>
          <a:solidFill>
            <a:srgbClr val="E6EDF5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 sz="700">
              <a:solidFill>
                <a:schemeClr val="bg2"/>
              </a:solidFill>
            </a:endParaRPr>
          </a:p>
        </p:txBody>
      </p:sp>
      <p:sp>
        <p:nvSpPr>
          <p:cNvPr id="23563" name="Abgerundetes Rechteck 206"/>
          <p:cNvSpPr>
            <a:spLocks noChangeArrowheads="1"/>
          </p:cNvSpPr>
          <p:nvPr/>
        </p:nvSpPr>
        <p:spPr bwMode="auto">
          <a:xfrm>
            <a:off x="693102" y="2901100"/>
            <a:ext cx="1387615" cy="2219201"/>
          </a:xfrm>
          <a:prstGeom prst="roundRect">
            <a:avLst>
              <a:gd name="adj" fmla="val 16667"/>
            </a:avLst>
          </a:prstGeom>
          <a:solidFill>
            <a:srgbClr val="E6EDF5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 sz="700">
              <a:solidFill>
                <a:schemeClr val="bg2"/>
              </a:solidFill>
            </a:endParaRPr>
          </a:p>
        </p:txBody>
      </p:sp>
      <p:sp>
        <p:nvSpPr>
          <p:cNvPr id="23564" name="Textfeld 139"/>
          <p:cNvSpPr txBox="1">
            <a:spLocks noChangeArrowheads="1"/>
          </p:cNvSpPr>
          <p:nvPr/>
        </p:nvSpPr>
        <p:spPr bwMode="auto">
          <a:xfrm>
            <a:off x="1141409" y="2163172"/>
            <a:ext cx="3060915" cy="44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eaLnBrk="0" hangingPunct="0"/>
            <a:r>
              <a:rPr lang="en-US" sz="1200" dirty="0">
                <a:solidFill>
                  <a:schemeClr val="bg2"/>
                </a:solidFill>
              </a:rPr>
              <a:t>The same key </a:t>
            </a:r>
            <a:r>
              <a:rPr lang="en-US" sz="1200" dirty="0" smtClean="0">
                <a:solidFill>
                  <a:schemeClr val="bg2"/>
                </a:solidFill>
              </a:rPr>
              <a:t>used for </a:t>
            </a:r>
            <a:r>
              <a:rPr lang="en-US" sz="1200" dirty="0">
                <a:solidFill>
                  <a:schemeClr val="bg2"/>
                </a:solidFill>
              </a:rPr>
              <a:t>encryption and decryption, s</a:t>
            </a:r>
            <a:r>
              <a:rPr lang="en-GB" sz="1200" dirty="0">
                <a:solidFill>
                  <a:schemeClr val="bg2"/>
                </a:solidFill>
              </a:rPr>
              <a:t>hared by sender and receiver.</a:t>
            </a:r>
          </a:p>
        </p:txBody>
      </p:sp>
      <p:sp>
        <p:nvSpPr>
          <p:cNvPr id="9" name="Textfeld 142"/>
          <p:cNvSpPr txBox="1"/>
          <p:nvPr/>
        </p:nvSpPr>
        <p:spPr bwMode="auto">
          <a:xfrm>
            <a:off x="614363" y="1739900"/>
            <a:ext cx="3673421" cy="33855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pPr algn="ctr">
              <a:spcBef>
                <a:spcPct val="40000"/>
              </a:spcBef>
              <a:tabLst>
                <a:tab pos="1789113" algn="ctr"/>
              </a:tabLst>
              <a:defRPr/>
            </a:pPr>
            <a:r>
              <a:rPr lang="en-GB" sz="2200" b="1" kern="0" dirty="0" smtClean="0">
                <a:latin typeface="Arial"/>
                <a:cs typeface="+mn-cs"/>
              </a:rPr>
              <a:t>Symmetric-Key </a:t>
            </a:r>
            <a:r>
              <a:rPr lang="en-GB" sz="2200" b="1" kern="0" dirty="0">
                <a:latin typeface="Arial"/>
                <a:cs typeface="+mn-cs"/>
              </a:rPr>
              <a:t>Encryption</a:t>
            </a:r>
          </a:p>
        </p:txBody>
      </p:sp>
      <p:sp>
        <p:nvSpPr>
          <p:cNvPr id="10" name="Textfeld 143"/>
          <p:cNvSpPr txBox="1"/>
          <p:nvPr/>
        </p:nvSpPr>
        <p:spPr bwMode="auto">
          <a:xfrm>
            <a:off x="5053014" y="1739900"/>
            <a:ext cx="4126171" cy="369332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pPr algn="ctr">
              <a:spcBef>
                <a:spcPct val="40000"/>
              </a:spcBef>
              <a:tabLst>
                <a:tab pos="1789113" algn="ctr"/>
              </a:tabLst>
              <a:defRPr/>
            </a:pPr>
            <a:r>
              <a:rPr lang="en-GB" sz="2400" b="1" kern="0" dirty="0" smtClean="0">
                <a:latin typeface="Arial"/>
                <a:cs typeface="+mn-cs"/>
              </a:rPr>
              <a:t>Public-Key </a:t>
            </a:r>
            <a:r>
              <a:rPr lang="en-GB" sz="2400" b="1" kern="0" dirty="0">
                <a:latin typeface="Arial"/>
                <a:cs typeface="Arial" pitchFamily="34" charset="0"/>
              </a:rPr>
              <a:t>Encryption</a:t>
            </a:r>
            <a:endParaRPr lang="en-GB" sz="2400" b="1" kern="0" dirty="0">
              <a:latin typeface="Arial"/>
              <a:cs typeface="+mn-cs"/>
            </a:endParaRPr>
          </a:p>
        </p:txBody>
      </p:sp>
      <p:sp>
        <p:nvSpPr>
          <p:cNvPr id="23567" name="Textfeld 144"/>
          <p:cNvSpPr txBox="1">
            <a:spLocks noChangeArrowheads="1"/>
          </p:cNvSpPr>
          <p:nvPr/>
        </p:nvSpPr>
        <p:spPr bwMode="auto">
          <a:xfrm>
            <a:off x="5665197" y="2154009"/>
            <a:ext cx="3513988" cy="44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eaLnBrk="0" hangingPunct="0"/>
            <a:r>
              <a:rPr lang="en-GB" sz="1200" dirty="0">
                <a:solidFill>
                  <a:schemeClr val="bg2"/>
                </a:solidFill>
              </a:rPr>
              <a:t>Different keys </a:t>
            </a:r>
            <a:r>
              <a:rPr lang="en-GB" sz="1200" dirty="0" smtClean="0">
                <a:solidFill>
                  <a:schemeClr val="bg2"/>
                </a:solidFill>
              </a:rPr>
              <a:t>used for </a:t>
            </a:r>
            <a:r>
              <a:rPr lang="en-US" sz="1200" dirty="0">
                <a:solidFill>
                  <a:schemeClr val="bg2"/>
                </a:solidFill>
              </a:rPr>
              <a:t>encryption and decryption, each person has a </a:t>
            </a:r>
            <a:r>
              <a:rPr lang="en-US" sz="1200" dirty="0" smtClean="0">
                <a:solidFill>
                  <a:schemeClr val="bg2"/>
                </a:solidFill>
              </a:rPr>
              <a:t>different key pair.</a:t>
            </a:r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23568" name="Picture 3" descr="c:\Documents and Settings\jcd130\Local Settings\Temporary Internet Files\Content.IE5\SKIHGIO6\MCj0431641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579" y="2824576"/>
            <a:ext cx="578173" cy="5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12" descr="c:\Documents and Settings\jcd130\Local Settings\Temporary Internet Files\Content.IE5\XS4B1L41\MCj043262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4448" y="2824576"/>
            <a:ext cx="578173" cy="5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148"/>
          <p:cNvSpPr txBox="1"/>
          <p:nvPr/>
        </p:nvSpPr>
        <p:spPr bwMode="auto">
          <a:xfrm>
            <a:off x="1075366" y="2747628"/>
            <a:ext cx="1223963" cy="411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1200" b="1" dirty="0">
                <a:solidFill>
                  <a:schemeClr val="bg2"/>
                </a:solidFill>
                <a:cs typeface="+mn-cs"/>
              </a:rPr>
              <a:t>Alice</a:t>
            </a:r>
            <a:br>
              <a:rPr lang="en-GB" sz="1200" b="1" dirty="0">
                <a:solidFill>
                  <a:schemeClr val="bg2"/>
                </a:solidFill>
                <a:cs typeface="+mn-cs"/>
              </a:rPr>
            </a:br>
            <a:r>
              <a:rPr lang="en-GB" sz="700" b="1" dirty="0">
                <a:solidFill>
                  <a:schemeClr val="bg2"/>
                </a:solidFill>
                <a:cs typeface="+mn-cs"/>
              </a:rPr>
              <a:t>(sender)</a:t>
            </a:r>
            <a:endParaRPr lang="en-GB" sz="700" dirty="0">
              <a:solidFill>
                <a:schemeClr val="bg2"/>
              </a:solidFill>
              <a:cs typeface="+mn-cs"/>
            </a:endParaRPr>
          </a:p>
        </p:txBody>
      </p:sp>
      <p:sp>
        <p:nvSpPr>
          <p:cNvPr id="23571" name="Textfeld 149"/>
          <p:cNvSpPr txBox="1">
            <a:spLocks noChangeArrowheads="1"/>
          </p:cNvSpPr>
          <p:nvPr/>
        </p:nvSpPr>
        <p:spPr bwMode="auto">
          <a:xfrm>
            <a:off x="2733713" y="2748051"/>
            <a:ext cx="994797" cy="42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GB" sz="1200" b="1" dirty="0">
                <a:solidFill>
                  <a:schemeClr val="bg2"/>
                </a:solidFill>
              </a:rPr>
              <a:t>Bob</a:t>
            </a:r>
            <a:br>
              <a:rPr lang="en-GB" sz="1200" b="1" dirty="0">
                <a:solidFill>
                  <a:schemeClr val="bg2"/>
                </a:solidFill>
              </a:rPr>
            </a:br>
            <a:r>
              <a:rPr lang="en-GB" sz="800" b="1" dirty="0">
                <a:solidFill>
                  <a:schemeClr val="bg2"/>
                </a:solidFill>
              </a:rPr>
              <a:t>(receiver)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23572" name="Textfeld 151"/>
          <p:cNvSpPr txBox="1">
            <a:spLocks noChangeArrowheads="1"/>
          </p:cNvSpPr>
          <p:nvPr/>
        </p:nvSpPr>
        <p:spPr bwMode="auto">
          <a:xfrm>
            <a:off x="769625" y="3972438"/>
            <a:ext cx="6121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GB" sz="800" b="1" dirty="0" smtClean="0">
                <a:solidFill>
                  <a:schemeClr val="bg2"/>
                </a:solidFill>
              </a:rPr>
              <a:t>Shared </a:t>
            </a:r>
            <a:r>
              <a:rPr lang="en-GB" sz="800" b="1" dirty="0">
                <a:solidFill>
                  <a:schemeClr val="bg2"/>
                </a:solidFill>
              </a:rPr>
              <a:t/>
            </a:r>
            <a:br>
              <a:rPr lang="en-GB" sz="800" b="1" dirty="0">
                <a:solidFill>
                  <a:schemeClr val="bg2"/>
                </a:solidFill>
              </a:rPr>
            </a:br>
            <a:r>
              <a:rPr lang="en-GB" sz="800" b="1" dirty="0" smtClean="0">
                <a:solidFill>
                  <a:schemeClr val="bg2"/>
                </a:solidFill>
              </a:rPr>
              <a:t>secret key</a:t>
            </a:r>
            <a:endParaRPr lang="en-GB" sz="800" b="1" dirty="0">
              <a:solidFill>
                <a:schemeClr val="bg2"/>
              </a:solidFill>
            </a:endParaRPr>
          </a:p>
        </p:txBody>
      </p:sp>
      <p:pic>
        <p:nvPicPr>
          <p:cNvPr id="2357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4854" y="3130673"/>
            <a:ext cx="459137" cy="3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4" name="Textfeld 171"/>
          <p:cNvSpPr txBox="1">
            <a:spLocks noChangeArrowheads="1"/>
          </p:cNvSpPr>
          <p:nvPr/>
        </p:nvSpPr>
        <p:spPr bwMode="auto">
          <a:xfrm>
            <a:off x="3371403" y="3972438"/>
            <a:ext cx="6121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GB" sz="800" b="1" dirty="0">
                <a:solidFill>
                  <a:schemeClr val="bg2"/>
                </a:solidFill>
              </a:rPr>
              <a:t>Shared </a:t>
            </a:r>
            <a:br>
              <a:rPr lang="en-GB" sz="800" b="1" dirty="0">
                <a:solidFill>
                  <a:schemeClr val="bg2"/>
                </a:solidFill>
              </a:rPr>
            </a:br>
            <a:r>
              <a:rPr lang="en-GB" sz="800" b="1" dirty="0" smtClean="0">
                <a:solidFill>
                  <a:schemeClr val="bg2"/>
                </a:solidFill>
              </a:rPr>
              <a:t>secret key</a:t>
            </a:r>
            <a:endParaRPr lang="en-GB" sz="800" b="1" dirty="0">
              <a:solidFill>
                <a:schemeClr val="bg2"/>
              </a:solidFill>
            </a:endParaRPr>
          </a:p>
        </p:txBody>
      </p:sp>
      <p:cxnSp>
        <p:nvCxnSpPr>
          <p:cNvPr id="23575" name="Gerade Verbindung mit Pfeil 175"/>
          <p:cNvCxnSpPr>
            <a:cxnSpLocks noChangeShapeType="1"/>
          </p:cNvCxnSpPr>
          <p:nvPr/>
        </p:nvCxnSpPr>
        <p:spPr bwMode="auto">
          <a:xfrm>
            <a:off x="1993991" y="4890728"/>
            <a:ext cx="732920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3576" name="Gerade Verbindung mit Pfeil 180"/>
          <p:cNvCxnSpPr>
            <a:cxnSpLocks noChangeShapeType="1"/>
          </p:cNvCxnSpPr>
          <p:nvPr/>
        </p:nvCxnSpPr>
        <p:spPr bwMode="auto">
          <a:xfrm rot="5400000">
            <a:off x="1191341" y="4086374"/>
            <a:ext cx="1147863" cy="1700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23577" name="Gruppieren 89"/>
          <p:cNvGrpSpPr>
            <a:grpSpLocks/>
          </p:cNvGrpSpPr>
          <p:nvPr/>
        </p:nvGrpSpPr>
        <p:grpSpPr bwMode="auto">
          <a:xfrm>
            <a:off x="1534854" y="4737679"/>
            <a:ext cx="459137" cy="304397"/>
            <a:chOff x="1357298" y="4500571"/>
            <a:chExt cx="428620" cy="284374"/>
          </a:xfrm>
        </p:grpSpPr>
        <p:pic>
          <p:nvPicPr>
            <p:cNvPr id="23655" name="Picture 6" descr="c:\Documents and Settings\jcd130\Desktop\Briefumschla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7298" y="4500571"/>
              <a:ext cx="428620" cy="21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56" name="Picture 9" descr="c:\Documents and Settings\jcd130\Local Settings\Temporary Internet Files\Content.IE5\1BDOFBAH\MCj0431599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38353" y="4519820"/>
              <a:ext cx="266590" cy="2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3578" name="Gerade Verbindung mit Pfeil 191"/>
          <p:cNvCxnSpPr>
            <a:cxnSpLocks noChangeShapeType="1"/>
          </p:cNvCxnSpPr>
          <p:nvPr/>
        </p:nvCxnSpPr>
        <p:spPr bwMode="auto">
          <a:xfrm rot="5400000" flipH="1" flipV="1">
            <a:off x="2415707" y="4088075"/>
            <a:ext cx="1146162" cy="0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pic>
        <p:nvPicPr>
          <p:cNvPr id="23579" name="Picture 10" descr="c:\Documents and Settings\jcd130\Local Settings\Temporary Internet Files\Content.IE5\XS4B1L41\j0438059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90920" y="4661156"/>
            <a:ext cx="459137" cy="45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0" name="Picture 3" descr="c:\Documents and Settings\jcd130\Local Settings\Temporary Internet Files\Content.IE5\SKIHGIO6\MCj0431641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6757" y="3256201"/>
            <a:ext cx="578173" cy="5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1" name="Picture 12" descr="c:\Documents and Settings\jcd130\Local Settings\Temporary Internet Files\Content.IE5\XS4B1L41\MCj043262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34627" y="3256201"/>
            <a:ext cx="578173" cy="5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82" name="Textfeld 214"/>
          <p:cNvSpPr txBox="1">
            <a:spLocks noChangeArrowheads="1"/>
          </p:cNvSpPr>
          <p:nvPr/>
        </p:nvSpPr>
        <p:spPr bwMode="auto">
          <a:xfrm>
            <a:off x="5755285" y="3179676"/>
            <a:ext cx="841752" cy="62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200" b="1">
                <a:solidFill>
                  <a:schemeClr val="bg2"/>
                </a:solidFill>
              </a:rPr>
              <a:t>Alice</a:t>
            </a:r>
            <a:br>
              <a:rPr lang="en-GB" sz="1200" b="1">
                <a:solidFill>
                  <a:schemeClr val="bg2"/>
                </a:solidFill>
              </a:rPr>
            </a:br>
            <a:r>
              <a:rPr lang="en-GB" sz="800" b="1">
                <a:solidFill>
                  <a:schemeClr val="bg2"/>
                </a:solidFill>
              </a:rPr>
              <a:t>(sender)</a:t>
            </a:r>
            <a:endParaRPr lang="en-GB" sz="800">
              <a:solidFill>
                <a:schemeClr val="bg2"/>
              </a:solidFill>
            </a:endParaRPr>
          </a:p>
          <a:p>
            <a:pPr eaLnBrk="0" hangingPunct="0"/>
            <a:endParaRPr lang="en-GB" sz="1200" b="1">
              <a:solidFill>
                <a:schemeClr val="bg2"/>
              </a:solidFill>
            </a:endParaRPr>
          </a:p>
        </p:txBody>
      </p:sp>
      <p:sp>
        <p:nvSpPr>
          <p:cNvPr id="23583" name="Textfeld 215"/>
          <p:cNvSpPr txBox="1">
            <a:spLocks noChangeArrowheads="1"/>
          </p:cNvSpPr>
          <p:nvPr/>
        </p:nvSpPr>
        <p:spPr bwMode="auto">
          <a:xfrm>
            <a:off x="7520413" y="3179676"/>
            <a:ext cx="918275" cy="42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GB" sz="1200" b="1">
                <a:solidFill>
                  <a:schemeClr val="bg2"/>
                </a:solidFill>
              </a:rPr>
              <a:t>Bob</a:t>
            </a:r>
            <a:br>
              <a:rPr lang="en-GB" sz="1200" b="1">
                <a:solidFill>
                  <a:schemeClr val="bg2"/>
                </a:solidFill>
              </a:rPr>
            </a:br>
            <a:r>
              <a:rPr lang="en-GB" sz="800" b="1">
                <a:solidFill>
                  <a:schemeClr val="bg2"/>
                </a:solidFill>
              </a:rPr>
              <a:t>(receiver)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23584" name="Textfeld 218"/>
          <p:cNvSpPr txBox="1">
            <a:spLocks noChangeArrowheads="1"/>
          </p:cNvSpPr>
          <p:nvPr/>
        </p:nvSpPr>
        <p:spPr bwMode="auto">
          <a:xfrm>
            <a:off x="8071378" y="4327539"/>
            <a:ext cx="6223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GB" sz="800" b="1" dirty="0">
                <a:solidFill>
                  <a:schemeClr val="bg2"/>
                </a:solidFill>
              </a:rPr>
              <a:t>Bob’s </a:t>
            </a:r>
            <a:br>
              <a:rPr lang="en-GB" sz="800" b="1" dirty="0">
                <a:solidFill>
                  <a:schemeClr val="bg2"/>
                </a:solidFill>
              </a:rPr>
            </a:br>
            <a:r>
              <a:rPr lang="en-GB" sz="800" b="1" dirty="0" smtClean="0">
                <a:solidFill>
                  <a:schemeClr val="bg2"/>
                </a:solidFill>
              </a:rPr>
              <a:t>private </a:t>
            </a:r>
            <a:r>
              <a:rPr lang="en-GB" sz="800" b="1" dirty="0">
                <a:solidFill>
                  <a:schemeClr val="bg2"/>
                </a:solidFill>
              </a:rPr>
              <a:t>k</a:t>
            </a:r>
            <a:r>
              <a:rPr lang="en-GB" sz="800" b="1" dirty="0" smtClean="0">
                <a:solidFill>
                  <a:schemeClr val="bg2"/>
                </a:solidFill>
              </a:rPr>
              <a:t>ey</a:t>
            </a:r>
            <a:endParaRPr lang="en-GB" sz="800" b="1" dirty="0">
              <a:solidFill>
                <a:schemeClr val="bg2"/>
              </a:solidFill>
            </a:endParaRPr>
          </a:p>
        </p:txBody>
      </p:sp>
      <p:cxnSp>
        <p:nvCxnSpPr>
          <p:cNvPr id="23585" name="Gerade Verbindung mit Pfeil 222"/>
          <p:cNvCxnSpPr>
            <a:cxnSpLocks noChangeShapeType="1"/>
          </p:cNvCxnSpPr>
          <p:nvPr/>
        </p:nvCxnSpPr>
        <p:spPr bwMode="auto">
          <a:xfrm rot="5400000">
            <a:off x="5863258" y="4556261"/>
            <a:ext cx="1224386" cy="1700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3586" name="Gerade Verbindung mit Pfeil 227"/>
          <p:cNvCxnSpPr>
            <a:cxnSpLocks noChangeShapeType="1"/>
          </p:cNvCxnSpPr>
          <p:nvPr/>
        </p:nvCxnSpPr>
        <p:spPr bwMode="auto">
          <a:xfrm rot="5400000" flipH="1" flipV="1">
            <a:off x="7085923" y="4557962"/>
            <a:ext cx="1224386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3587" name="Gerade Verbindung mit Pfeil 239"/>
          <p:cNvCxnSpPr>
            <a:cxnSpLocks noChangeShapeType="1"/>
          </p:cNvCxnSpPr>
          <p:nvPr/>
        </p:nvCxnSpPr>
        <p:spPr bwMode="auto">
          <a:xfrm>
            <a:off x="6704169" y="5322353"/>
            <a:ext cx="732920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pic>
        <p:nvPicPr>
          <p:cNvPr id="23588" name="Picture 10" descr="c:\Documents and Settings\jcd130\Local Settings\Temporary Internet Files\Content.IE5\XS4B1L41\j0438059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1099" y="5092781"/>
            <a:ext cx="459137" cy="45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89" name="Abgerundetes Rechteck 261"/>
          <p:cNvSpPr>
            <a:spLocks noChangeArrowheads="1"/>
          </p:cNvSpPr>
          <p:nvPr/>
        </p:nvSpPr>
        <p:spPr bwMode="auto">
          <a:xfrm>
            <a:off x="769625" y="3589818"/>
            <a:ext cx="612183" cy="10713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AEC3DE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 sz="700">
              <a:solidFill>
                <a:schemeClr val="bg2"/>
              </a:solidFill>
            </a:endParaRPr>
          </a:p>
        </p:txBody>
      </p:sp>
      <p:sp>
        <p:nvSpPr>
          <p:cNvPr id="23590" name="Textfeld 263"/>
          <p:cNvSpPr txBox="1">
            <a:spLocks noChangeArrowheads="1"/>
          </p:cNvSpPr>
          <p:nvPr/>
        </p:nvSpPr>
        <p:spPr bwMode="auto">
          <a:xfrm>
            <a:off x="810437" y="3513293"/>
            <a:ext cx="535661" cy="153048"/>
          </a:xfrm>
          <a:prstGeom prst="rect">
            <a:avLst/>
          </a:prstGeom>
          <a:solidFill>
            <a:srgbClr val="E6EDF5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GB" sz="900" b="1">
                <a:solidFill>
                  <a:schemeClr val="bg2"/>
                </a:solidFill>
              </a:rPr>
              <a:t>Keystore</a:t>
            </a:r>
          </a:p>
        </p:txBody>
      </p:sp>
      <p:cxnSp>
        <p:nvCxnSpPr>
          <p:cNvPr id="23591" name="Gerade Verbindung mit Pfeil 186"/>
          <p:cNvCxnSpPr>
            <a:cxnSpLocks noChangeShapeType="1"/>
          </p:cNvCxnSpPr>
          <p:nvPr/>
        </p:nvCxnSpPr>
        <p:spPr bwMode="auto">
          <a:xfrm>
            <a:off x="1305285" y="3870406"/>
            <a:ext cx="192157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9" name="Textfeld 161"/>
          <p:cNvSpPr txBox="1"/>
          <p:nvPr/>
        </p:nvSpPr>
        <p:spPr bwMode="auto">
          <a:xfrm>
            <a:off x="1499229" y="3742990"/>
            <a:ext cx="534987" cy="2254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lIns="0" tIns="36000" rIns="0" bIns="36000">
            <a:spAutoFit/>
          </a:bodyPr>
          <a:lstStyle/>
          <a:p>
            <a:pPr algn="ctr" eaLnBrk="0" hangingPunct="0">
              <a:defRPr/>
            </a:pPr>
            <a:r>
              <a:rPr lang="en-GB" sz="900" b="1" i="1" dirty="0">
                <a:solidFill>
                  <a:srgbClr val="0000FF"/>
                </a:solidFill>
                <a:cs typeface="+mn-cs"/>
              </a:rPr>
              <a:t>encrypt</a:t>
            </a:r>
          </a:p>
        </p:txBody>
      </p:sp>
      <p:sp>
        <p:nvSpPr>
          <p:cNvPr id="23593" name="Abgerundetes Rechteck 266"/>
          <p:cNvSpPr>
            <a:spLocks noChangeArrowheads="1"/>
          </p:cNvSpPr>
          <p:nvPr/>
        </p:nvSpPr>
        <p:spPr bwMode="auto">
          <a:xfrm>
            <a:off x="3371403" y="3589818"/>
            <a:ext cx="612183" cy="10713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AEC3DE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 sz="700">
              <a:solidFill>
                <a:schemeClr val="bg2"/>
              </a:solidFill>
            </a:endParaRPr>
          </a:p>
        </p:txBody>
      </p:sp>
      <p:sp>
        <p:nvSpPr>
          <p:cNvPr id="23594" name="Abgerundetes Rechteck 268"/>
          <p:cNvSpPr>
            <a:spLocks noChangeArrowheads="1"/>
          </p:cNvSpPr>
          <p:nvPr/>
        </p:nvSpPr>
        <p:spPr bwMode="auto">
          <a:xfrm>
            <a:off x="5479803" y="3944918"/>
            <a:ext cx="612183" cy="1581499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AEC3DE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 sz="700">
              <a:solidFill>
                <a:schemeClr val="bg2"/>
              </a:solidFill>
            </a:endParaRPr>
          </a:p>
        </p:txBody>
      </p:sp>
      <p:sp>
        <p:nvSpPr>
          <p:cNvPr id="23595" name="Abgerundetes Rechteck 270"/>
          <p:cNvSpPr>
            <a:spLocks noChangeArrowheads="1"/>
          </p:cNvSpPr>
          <p:nvPr/>
        </p:nvSpPr>
        <p:spPr bwMode="auto">
          <a:xfrm>
            <a:off x="8081581" y="3944918"/>
            <a:ext cx="612183" cy="1581499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AEC3DE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 sz="700">
              <a:solidFill>
                <a:schemeClr val="bg2"/>
              </a:solidFill>
            </a:endParaRPr>
          </a:p>
        </p:txBody>
      </p:sp>
      <p:sp>
        <p:nvSpPr>
          <p:cNvPr id="23596" name="Textfeld 271"/>
          <p:cNvSpPr txBox="1">
            <a:spLocks noChangeArrowheads="1"/>
          </p:cNvSpPr>
          <p:nvPr/>
        </p:nvSpPr>
        <p:spPr bwMode="auto">
          <a:xfrm>
            <a:off x="8117292" y="3868394"/>
            <a:ext cx="535660" cy="153048"/>
          </a:xfrm>
          <a:prstGeom prst="rect">
            <a:avLst/>
          </a:prstGeom>
          <a:solidFill>
            <a:srgbClr val="E6EDF5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GB" sz="900" b="1">
                <a:solidFill>
                  <a:schemeClr val="bg2"/>
                </a:solidFill>
              </a:rPr>
              <a:t>Keystore</a:t>
            </a:r>
          </a:p>
        </p:txBody>
      </p:sp>
      <p:cxnSp>
        <p:nvCxnSpPr>
          <p:cNvPr id="23597" name="Gerade Verbindung mit Pfeil 223"/>
          <p:cNvCxnSpPr>
            <a:cxnSpLocks noChangeShapeType="1"/>
          </p:cNvCxnSpPr>
          <p:nvPr/>
        </p:nvCxnSpPr>
        <p:spPr bwMode="auto">
          <a:xfrm>
            <a:off x="6061377" y="4883614"/>
            <a:ext cx="154747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45" name="Textfeld 226"/>
          <p:cNvSpPr txBox="1"/>
          <p:nvPr/>
        </p:nvSpPr>
        <p:spPr bwMode="auto">
          <a:xfrm>
            <a:off x="6199209" y="4750878"/>
            <a:ext cx="534988" cy="2270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lIns="36000" tIns="36000" rIns="36000" bIns="36000">
            <a:spAutoFit/>
          </a:bodyPr>
          <a:lstStyle/>
          <a:p>
            <a:pPr algn="ctr" eaLnBrk="0" hangingPunct="0">
              <a:defRPr/>
            </a:pPr>
            <a:r>
              <a:rPr lang="en-GB" sz="900" b="1" i="1" dirty="0">
                <a:solidFill>
                  <a:srgbClr val="0000FF"/>
                </a:solidFill>
                <a:cs typeface="+mn-cs"/>
              </a:rPr>
              <a:t>encrypt</a:t>
            </a:r>
          </a:p>
        </p:txBody>
      </p:sp>
      <p:cxnSp>
        <p:nvCxnSpPr>
          <p:cNvPr id="23599" name="Gerade Verbindung mit Pfeil 211"/>
          <p:cNvCxnSpPr>
            <a:cxnSpLocks noChangeShapeType="1"/>
          </p:cNvCxnSpPr>
          <p:nvPr/>
        </p:nvCxnSpPr>
        <p:spPr bwMode="auto">
          <a:xfrm rot="10800000">
            <a:off x="7967647" y="4230608"/>
            <a:ext cx="192157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47" name="Textfeld 228"/>
          <p:cNvSpPr txBox="1"/>
          <p:nvPr/>
        </p:nvSpPr>
        <p:spPr bwMode="auto">
          <a:xfrm>
            <a:off x="7427934" y="4098415"/>
            <a:ext cx="536575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lIns="36000" tIns="36000" rIns="36000" bIns="36000">
            <a:spAutoFit/>
          </a:bodyPr>
          <a:lstStyle/>
          <a:p>
            <a:pPr algn="ctr" eaLnBrk="0" hangingPunct="0">
              <a:defRPr/>
            </a:pPr>
            <a:r>
              <a:rPr lang="en-GB" sz="900" b="1" i="1" dirty="0">
                <a:solidFill>
                  <a:srgbClr val="0000FF"/>
                </a:solidFill>
                <a:cs typeface="+mn-cs"/>
              </a:rPr>
              <a:t>decrypt</a:t>
            </a:r>
          </a:p>
        </p:txBody>
      </p:sp>
      <p:sp>
        <p:nvSpPr>
          <p:cNvPr id="23601" name="Textfeld 273"/>
          <p:cNvSpPr txBox="1">
            <a:spLocks noChangeArrowheads="1"/>
          </p:cNvSpPr>
          <p:nvPr/>
        </p:nvSpPr>
        <p:spPr bwMode="auto">
          <a:xfrm>
            <a:off x="4966717" y="5653624"/>
            <a:ext cx="4514849" cy="62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ctr" eaLnBrk="0" hangingPunct="0"/>
            <a:r>
              <a:rPr lang="en-GB" sz="1200" dirty="0">
                <a:solidFill>
                  <a:schemeClr val="bg2"/>
                </a:solidFill>
              </a:rPr>
              <a:t>The sender does not need any secret information</a:t>
            </a:r>
            <a:r>
              <a:rPr lang="en-GB" sz="1200" dirty="0" smtClean="0">
                <a:solidFill>
                  <a:schemeClr val="bg2"/>
                </a:solidFill>
              </a:rPr>
              <a:t>, because the</a:t>
            </a:r>
          </a:p>
          <a:p>
            <a:pPr algn="ctr" eaLnBrk="0" hangingPunct="0"/>
            <a:r>
              <a:rPr lang="en-GB" sz="1200" dirty="0" smtClean="0">
                <a:solidFill>
                  <a:schemeClr val="bg2"/>
                </a:solidFill>
              </a:rPr>
              <a:t>certificates </a:t>
            </a:r>
            <a:r>
              <a:rPr lang="en-GB" sz="1200" dirty="0">
                <a:solidFill>
                  <a:schemeClr val="bg2"/>
                </a:solidFill>
              </a:rPr>
              <a:t>are public and can be exchanged unencrypted. </a:t>
            </a:r>
            <a:br>
              <a:rPr lang="en-GB" sz="1200" dirty="0">
                <a:solidFill>
                  <a:schemeClr val="bg2"/>
                </a:solidFill>
              </a:rPr>
            </a:br>
            <a:r>
              <a:rPr lang="en-GB" sz="1200" dirty="0">
                <a:solidFill>
                  <a:schemeClr val="bg2"/>
                </a:solidFill>
              </a:rPr>
              <a:t>However, the private key must not leave its owner’s key store.</a:t>
            </a:r>
          </a:p>
        </p:txBody>
      </p:sp>
      <p:cxnSp>
        <p:nvCxnSpPr>
          <p:cNvPr id="23603" name="Gerade Verbindung mit Pfeil 198"/>
          <p:cNvCxnSpPr>
            <a:cxnSpLocks noChangeShapeType="1"/>
          </p:cNvCxnSpPr>
          <p:nvPr/>
        </p:nvCxnSpPr>
        <p:spPr bwMode="auto">
          <a:xfrm rot="10800000">
            <a:off x="3257469" y="3870406"/>
            <a:ext cx="192157" cy="0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1" name="Textfeld 195"/>
          <p:cNvSpPr txBox="1"/>
          <p:nvPr/>
        </p:nvSpPr>
        <p:spPr bwMode="auto">
          <a:xfrm>
            <a:off x="2718429" y="3742990"/>
            <a:ext cx="534987" cy="230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lIns="36000" tIns="36000" rIns="36000" bIns="36000">
            <a:spAutoFit/>
          </a:bodyPr>
          <a:lstStyle/>
          <a:p>
            <a:pPr algn="ctr" eaLnBrk="0" hangingPunct="0">
              <a:defRPr/>
            </a:pPr>
            <a:r>
              <a:rPr lang="en-GB" sz="900" b="1" i="1" dirty="0">
                <a:solidFill>
                  <a:srgbClr val="0000FF"/>
                </a:solidFill>
                <a:cs typeface="+mn-cs"/>
              </a:rPr>
              <a:t>decrypt</a:t>
            </a:r>
          </a:p>
        </p:txBody>
      </p:sp>
      <p:sp>
        <p:nvSpPr>
          <p:cNvPr id="23605" name="Textfeld 95"/>
          <p:cNvSpPr txBox="1">
            <a:spLocks noChangeArrowheads="1"/>
          </p:cNvSpPr>
          <p:nvPr/>
        </p:nvSpPr>
        <p:spPr bwMode="auto">
          <a:xfrm>
            <a:off x="614686" y="5185930"/>
            <a:ext cx="3673098" cy="44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ctr" eaLnBrk="0" hangingPunct="0"/>
            <a:r>
              <a:rPr lang="en-GB" sz="1200" dirty="0">
                <a:solidFill>
                  <a:schemeClr val="bg2"/>
                </a:solidFill>
              </a:rPr>
              <a:t>The sender needs to know the shared secret key which must be exchanged securely first.</a:t>
            </a:r>
          </a:p>
        </p:txBody>
      </p:sp>
      <p:sp>
        <p:nvSpPr>
          <p:cNvPr id="23606" name="Textfeld 98"/>
          <p:cNvSpPr txBox="1">
            <a:spLocks noChangeArrowheads="1"/>
          </p:cNvSpPr>
          <p:nvPr/>
        </p:nvSpPr>
        <p:spPr bwMode="auto">
          <a:xfrm>
            <a:off x="5665197" y="2613153"/>
            <a:ext cx="3334341" cy="44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eaLnBrk="0" hangingPunct="0"/>
            <a:r>
              <a:rPr lang="en-GB" sz="1200" dirty="0">
                <a:solidFill>
                  <a:schemeClr val="bg2"/>
                </a:solidFill>
              </a:rPr>
              <a:t>The association of a public key and an </a:t>
            </a:r>
            <a:r>
              <a:rPr lang="en-GB" sz="1200" dirty="0" smtClean="0">
                <a:solidFill>
                  <a:schemeClr val="bg2"/>
                </a:solidFill>
              </a:rPr>
              <a:t>identity</a:t>
            </a:r>
          </a:p>
          <a:p>
            <a:pPr eaLnBrk="0" hangingPunct="0"/>
            <a:r>
              <a:rPr lang="en-GB" sz="1200" dirty="0" smtClean="0">
                <a:solidFill>
                  <a:schemeClr val="bg2"/>
                </a:solidFill>
              </a:rPr>
              <a:t>can </a:t>
            </a:r>
            <a:r>
              <a:rPr lang="en-GB" sz="1200" dirty="0">
                <a:solidFill>
                  <a:schemeClr val="bg2"/>
                </a:solidFill>
              </a:rPr>
              <a:t>be assured with a public key certificate.</a:t>
            </a:r>
          </a:p>
        </p:txBody>
      </p:sp>
      <p:sp>
        <p:nvSpPr>
          <p:cNvPr id="54" name="Freeform 15"/>
          <p:cNvSpPr>
            <a:spLocks noChangeAspect="1"/>
          </p:cNvSpPr>
          <p:nvPr/>
        </p:nvSpPr>
        <p:spPr bwMode="auto">
          <a:xfrm rot="3765026" flipH="1">
            <a:off x="722696" y="2220418"/>
            <a:ext cx="293418" cy="269939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en-GB">
              <a:cs typeface="+mn-cs"/>
            </a:endParaRPr>
          </a:p>
        </p:txBody>
      </p:sp>
      <p:sp>
        <p:nvSpPr>
          <p:cNvPr id="55" name="Freeform 15"/>
          <p:cNvSpPr>
            <a:spLocks noChangeAspect="1"/>
          </p:cNvSpPr>
          <p:nvPr/>
        </p:nvSpPr>
        <p:spPr bwMode="auto">
          <a:xfrm rot="3765026" flipH="1">
            <a:off x="920840" y="3723598"/>
            <a:ext cx="293418" cy="269939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en-GB">
              <a:cs typeface="+mn-cs"/>
            </a:endParaRPr>
          </a:p>
        </p:txBody>
      </p:sp>
      <p:sp>
        <p:nvSpPr>
          <p:cNvPr id="56" name="Freeform 15"/>
          <p:cNvSpPr>
            <a:spLocks noChangeAspect="1"/>
          </p:cNvSpPr>
          <p:nvPr/>
        </p:nvSpPr>
        <p:spPr bwMode="auto">
          <a:xfrm rot="3765026" flipH="1">
            <a:off x="3508988" y="3723599"/>
            <a:ext cx="293418" cy="269939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en-GB">
              <a:cs typeface="+mn-cs"/>
            </a:endParaRPr>
          </a:p>
        </p:txBody>
      </p:sp>
      <p:grpSp>
        <p:nvGrpSpPr>
          <p:cNvPr id="23616" name="Gruppieren 172"/>
          <p:cNvGrpSpPr>
            <a:grpSpLocks/>
          </p:cNvGrpSpPr>
          <p:nvPr/>
        </p:nvGrpSpPr>
        <p:grpSpPr bwMode="auto">
          <a:xfrm>
            <a:off x="5129536" y="2230533"/>
            <a:ext cx="326498" cy="391123"/>
            <a:chOff x="8349247" y="2051698"/>
            <a:chExt cx="304879" cy="365549"/>
          </a:xfrm>
        </p:grpSpPr>
        <p:sp>
          <p:nvSpPr>
            <p:cNvPr id="58" name="Freeform 15"/>
            <p:cNvSpPr>
              <a:spLocks noChangeAspect="1"/>
            </p:cNvSpPr>
            <p:nvPr/>
          </p:nvSpPr>
          <p:spPr bwMode="auto">
            <a:xfrm rot="3727078" flipH="1">
              <a:off x="8391169" y="2154290"/>
              <a:ext cx="273914" cy="252000"/>
            </a:xfrm>
            <a:custGeom>
              <a:avLst/>
              <a:gdLst/>
              <a:ahLst/>
              <a:cxnLst>
                <a:cxn ang="0">
                  <a:pos x="302" y="272"/>
                </a:cxn>
                <a:cxn ang="0">
                  <a:pos x="294" y="275"/>
                </a:cxn>
                <a:cxn ang="0">
                  <a:pos x="284" y="275"/>
                </a:cxn>
                <a:cxn ang="0">
                  <a:pos x="275" y="271"/>
                </a:cxn>
                <a:cxn ang="0">
                  <a:pos x="268" y="263"/>
                </a:cxn>
                <a:cxn ang="0">
                  <a:pos x="265" y="253"/>
                </a:cxn>
                <a:cxn ang="0">
                  <a:pos x="265" y="243"/>
                </a:cxn>
                <a:cxn ang="0">
                  <a:pos x="269" y="234"/>
                </a:cxn>
                <a:cxn ang="0">
                  <a:pos x="277" y="227"/>
                </a:cxn>
                <a:cxn ang="0">
                  <a:pos x="286" y="223"/>
                </a:cxn>
                <a:cxn ang="0">
                  <a:pos x="296" y="224"/>
                </a:cxn>
                <a:cxn ang="0">
                  <a:pos x="305" y="228"/>
                </a:cxn>
                <a:cxn ang="0">
                  <a:pos x="313" y="238"/>
                </a:cxn>
                <a:cxn ang="0">
                  <a:pos x="314" y="255"/>
                </a:cxn>
                <a:cxn ang="0">
                  <a:pos x="334" y="279"/>
                </a:cxn>
                <a:cxn ang="0">
                  <a:pos x="347" y="247"/>
                </a:cxn>
                <a:cxn ang="0">
                  <a:pos x="349" y="212"/>
                </a:cxn>
                <a:cxn ang="0">
                  <a:pos x="340" y="179"/>
                </a:cxn>
                <a:cxn ang="0">
                  <a:pos x="319" y="150"/>
                </a:cxn>
                <a:cxn ang="0">
                  <a:pos x="308" y="141"/>
                </a:cxn>
                <a:cxn ang="0">
                  <a:pos x="295" y="133"/>
                </a:cxn>
                <a:cxn ang="0">
                  <a:pos x="282" y="128"/>
                </a:cxn>
                <a:cxn ang="0">
                  <a:pos x="269" y="125"/>
                </a:cxn>
                <a:cxn ang="0">
                  <a:pos x="255" y="124"/>
                </a:cxn>
                <a:cxn ang="0">
                  <a:pos x="242" y="126"/>
                </a:cxn>
                <a:cxn ang="0">
                  <a:pos x="228" y="129"/>
                </a:cxn>
                <a:cxn ang="0">
                  <a:pos x="216" y="134"/>
                </a:cxn>
                <a:cxn ang="0">
                  <a:pos x="0" y="12"/>
                </a:cxn>
                <a:cxn ang="0">
                  <a:pos x="39" y="50"/>
                </a:cxn>
                <a:cxn ang="0">
                  <a:pos x="61" y="90"/>
                </a:cxn>
                <a:cxn ang="0">
                  <a:pos x="96" y="106"/>
                </a:cxn>
                <a:cxn ang="0">
                  <a:pos x="123" y="134"/>
                </a:cxn>
                <a:cxn ang="0">
                  <a:pos x="167" y="196"/>
                </a:cxn>
                <a:cxn ang="0">
                  <a:pos x="163" y="223"/>
                </a:cxn>
                <a:cxn ang="0">
                  <a:pos x="166" y="249"/>
                </a:cxn>
                <a:cxn ang="0">
                  <a:pos x="176" y="275"/>
                </a:cxn>
                <a:cxn ang="0">
                  <a:pos x="194" y="296"/>
                </a:cxn>
                <a:cxn ang="0">
                  <a:pos x="200" y="303"/>
                </a:cxn>
                <a:cxn ang="0">
                  <a:pos x="208" y="308"/>
                </a:cxn>
                <a:cxn ang="0">
                  <a:pos x="215" y="312"/>
                </a:cxn>
                <a:cxn ang="0">
                  <a:pos x="223" y="316"/>
                </a:cxn>
                <a:cxn ang="0">
                  <a:pos x="231" y="318"/>
                </a:cxn>
                <a:cxn ang="0">
                  <a:pos x="239" y="320"/>
                </a:cxn>
                <a:cxn ang="0">
                  <a:pos x="247" y="321"/>
                </a:cxn>
                <a:cxn ang="0">
                  <a:pos x="256" y="322"/>
                </a:cxn>
                <a:cxn ang="0">
                  <a:pos x="286" y="317"/>
                </a:cxn>
                <a:cxn ang="0">
                  <a:pos x="299" y="311"/>
                </a:cxn>
                <a:cxn ang="0">
                  <a:pos x="310" y="304"/>
                </a:cxn>
                <a:cxn ang="0">
                  <a:pos x="321" y="295"/>
                </a:cxn>
                <a:cxn ang="0">
                  <a:pos x="326" y="289"/>
                </a:cxn>
                <a:cxn ang="0">
                  <a:pos x="327" y="287"/>
                </a:cxn>
                <a:cxn ang="0">
                  <a:pos x="309" y="266"/>
                </a:cxn>
                <a:cxn ang="0">
                  <a:pos x="308" y="267"/>
                </a:cxn>
                <a:cxn ang="0">
                  <a:pos x="307" y="269"/>
                </a:cxn>
              </a:cxnLst>
              <a:rect l="0" t="0" r="r" b="b"/>
              <a:pathLst>
                <a:path w="350" h="322">
                  <a:moveTo>
                    <a:pt x="307" y="269"/>
                  </a:moveTo>
                  <a:lnTo>
                    <a:pt x="302" y="272"/>
                  </a:lnTo>
                  <a:lnTo>
                    <a:pt x="298" y="274"/>
                  </a:lnTo>
                  <a:lnTo>
                    <a:pt x="294" y="275"/>
                  </a:lnTo>
                  <a:lnTo>
                    <a:pt x="289" y="275"/>
                  </a:lnTo>
                  <a:lnTo>
                    <a:pt x="284" y="275"/>
                  </a:lnTo>
                  <a:lnTo>
                    <a:pt x="280" y="273"/>
                  </a:lnTo>
                  <a:lnTo>
                    <a:pt x="275" y="271"/>
                  </a:lnTo>
                  <a:lnTo>
                    <a:pt x="271" y="267"/>
                  </a:lnTo>
                  <a:lnTo>
                    <a:pt x="268" y="263"/>
                  </a:lnTo>
                  <a:lnTo>
                    <a:pt x="266" y="258"/>
                  </a:lnTo>
                  <a:lnTo>
                    <a:pt x="265" y="253"/>
                  </a:lnTo>
                  <a:lnTo>
                    <a:pt x="265" y="248"/>
                  </a:lnTo>
                  <a:lnTo>
                    <a:pt x="265" y="243"/>
                  </a:lnTo>
                  <a:lnTo>
                    <a:pt x="267" y="238"/>
                  </a:lnTo>
                  <a:lnTo>
                    <a:pt x="269" y="234"/>
                  </a:lnTo>
                  <a:lnTo>
                    <a:pt x="273" y="230"/>
                  </a:lnTo>
                  <a:lnTo>
                    <a:pt x="277" y="227"/>
                  </a:lnTo>
                  <a:lnTo>
                    <a:pt x="281" y="224"/>
                  </a:lnTo>
                  <a:lnTo>
                    <a:pt x="286" y="223"/>
                  </a:lnTo>
                  <a:lnTo>
                    <a:pt x="291" y="223"/>
                  </a:lnTo>
                  <a:lnTo>
                    <a:pt x="296" y="224"/>
                  </a:lnTo>
                  <a:lnTo>
                    <a:pt x="300" y="225"/>
                  </a:lnTo>
                  <a:lnTo>
                    <a:pt x="305" y="228"/>
                  </a:lnTo>
                  <a:lnTo>
                    <a:pt x="308" y="231"/>
                  </a:lnTo>
                  <a:lnTo>
                    <a:pt x="313" y="238"/>
                  </a:lnTo>
                  <a:lnTo>
                    <a:pt x="314" y="246"/>
                  </a:lnTo>
                  <a:lnTo>
                    <a:pt x="314" y="255"/>
                  </a:lnTo>
                  <a:lnTo>
                    <a:pt x="311" y="262"/>
                  </a:lnTo>
                  <a:lnTo>
                    <a:pt x="334" y="279"/>
                  </a:lnTo>
                  <a:lnTo>
                    <a:pt x="342" y="263"/>
                  </a:lnTo>
                  <a:lnTo>
                    <a:pt x="347" y="247"/>
                  </a:lnTo>
                  <a:lnTo>
                    <a:pt x="350" y="229"/>
                  </a:lnTo>
                  <a:lnTo>
                    <a:pt x="349" y="212"/>
                  </a:lnTo>
                  <a:lnTo>
                    <a:pt x="346" y="195"/>
                  </a:lnTo>
                  <a:lnTo>
                    <a:pt x="340" y="179"/>
                  </a:lnTo>
                  <a:lnTo>
                    <a:pt x="331" y="163"/>
                  </a:lnTo>
                  <a:lnTo>
                    <a:pt x="319" y="150"/>
                  </a:lnTo>
                  <a:lnTo>
                    <a:pt x="314" y="145"/>
                  </a:lnTo>
                  <a:lnTo>
                    <a:pt x="308" y="141"/>
                  </a:lnTo>
                  <a:lnTo>
                    <a:pt x="302" y="137"/>
                  </a:lnTo>
                  <a:lnTo>
                    <a:pt x="295" y="133"/>
                  </a:lnTo>
                  <a:lnTo>
                    <a:pt x="289" y="130"/>
                  </a:lnTo>
                  <a:lnTo>
                    <a:pt x="282" y="128"/>
                  </a:lnTo>
                  <a:lnTo>
                    <a:pt x="276" y="126"/>
                  </a:lnTo>
                  <a:lnTo>
                    <a:pt x="269" y="125"/>
                  </a:lnTo>
                  <a:lnTo>
                    <a:pt x="262" y="125"/>
                  </a:lnTo>
                  <a:lnTo>
                    <a:pt x="255" y="124"/>
                  </a:lnTo>
                  <a:lnTo>
                    <a:pt x="248" y="125"/>
                  </a:lnTo>
                  <a:lnTo>
                    <a:pt x="242" y="126"/>
                  </a:lnTo>
                  <a:lnTo>
                    <a:pt x="235" y="127"/>
                  </a:lnTo>
                  <a:lnTo>
                    <a:pt x="228" y="129"/>
                  </a:lnTo>
                  <a:lnTo>
                    <a:pt x="222" y="132"/>
                  </a:lnTo>
                  <a:lnTo>
                    <a:pt x="216" y="134"/>
                  </a:lnTo>
                  <a:lnTo>
                    <a:pt x="81" y="0"/>
                  </a:lnTo>
                  <a:lnTo>
                    <a:pt x="0" y="12"/>
                  </a:lnTo>
                  <a:lnTo>
                    <a:pt x="14" y="43"/>
                  </a:lnTo>
                  <a:lnTo>
                    <a:pt x="39" y="50"/>
                  </a:lnTo>
                  <a:lnTo>
                    <a:pt x="51" y="64"/>
                  </a:lnTo>
                  <a:lnTo>
                    <a:pt x="61" y="90"/>
                  </a:lnTo>
                  <a:lnTo>
                    <a:pt x="86" y="96"/>
                  </a:lnTo>
                  <a:lnTo>
                    <a:pt x="96" y="106"/>
                  </a:lnTo>
                  <a:lnTo>
                    <a:pt x="104" y="130"/>
                  </a:lnTo>
                  <a:lnTo>
                    <a:pt x="123" y="134"/>
                  </a:lnTo>
                  <a:lnTo>
                    <a:pt x="170" y="180"/>
                  </a:lnTo>
                  <a:lnTo>
                    <a:pt x="167" y="196"/>
                  </a:lnTo>
                  <a:lnTo>
                    <a:pt x="164" y="209"/>
                  </a:lnTo>
                  <a:lnTo>
                    <a:pt x="163" y="223"/>
                  </a:lnTo>
                  <a:lnTo>
                    <a:pt x="164" y="236"/>
                  </a:lnTo>
                  <a:lnTo>
                    <a:pt x="166" y="249"/>
                  </a:lnTo>
                  <a:lnTo>
                    <a:pt x="170" y="262"/>
                  </a:lnTo>
                  <a:lnTo>
                    <a:pt x="176" y="275"/>
                  </a:lnTo>
                  <a:lnTo>
                    <a:pt x="184" y="286"/>
                  </a:lnTo>
                  <a:lnTo>
                    <a:pt x="194" y="296"/>
                  </a:lnTo>
                  <a:lnTo>
                    <a:pt x="197" y="300"/>
                  </a:lnTo>
                  <a:lnTo>
                    <a:pt x="200" y="303"/>
                  </a:lnTo>
                  <a:lnTo>
                    <a:pt x="204" y="305"/>
                  </a:lnTo>
                  <a:lnTo>
                    <a:pt x="208" y="308"/>
                  </a:lnTo>
                  <a:lnTo>
                    <a:pt x="211" y="310"/>
                  </a:lnTo>
                  <a:lnTo>
                    <a:pt x="215" y="312"/>
                  </a:lnTo>
                  <a:lnTo>
                    <a:pt x="219" y="314"/>
                  </a:lnTo>
                  <a:lnTo>
                    <a:pt x="223" y="316"/>
                  </a:lnTo>
                  <a:lnTo>
                    <a:pt x="227" y="317"/>
                  </a:lnTo>
                  <a:lnTo>
                    <a:pt x="231" y="318"/>
                  </a:lnTo>
                  <a:lnTo>
                    <a:pt x="235" y="319"/>
                  </a:lnTo>
                  <a:lnTo>
                    <a:pt x="239" y="320"/>
                  </a:lnTo>
                  <a:lnTo>
                    <a:pt x="243" y="321"/>
                  </a:lnTo>
                  <a:lnTo>
                    <a:pt x="247" y="321"/>
                  </a:lnTo>
                  <a:lnTo>
                    <a:pt x="251" y="322"/>
                  </a:lnTo>
                  <a:lnTo>
                    <a:pt x="256" y="322"/>
                  </a:lnTo>
                  <a:lnTo>
                    <a:pt x="280" y="319"/>
                  </a:lnTo>
                  <a:lnTo>
                    <a:pt x="286" y="317"/>
                  </a:lnTo>
                  <a:lnTo>
                    <a:pt x="293" y="315"/>
                  </a:lnTo>
                  <a:lnTo>
                    <a:pt x="299" y="311"/>
                  </a:lnTo>
                  <a:lnTo>
                    <a:pt x="305" y="308"/>
                  </a:lnTo>
                  <a:lnTo>
                    <a:pt x="310" y="304"/>
                  </a:lnTo>
                  <a:lnTo>
                    <a:pt x="315" y="300"/>
                  </a:lnTo>
                  <a:lnTo>
                    <a:pt x="321" y="295"/>
                  </a:lnTo>
                  <a:lnTo>
                    <a:pt x="326" y="290"/>
                  </a:lnTo>
                  <a:lnTo>
                    <a:pt x="326" y="289"/>
                  </a:lnTo>
                  <a:lnTo>
                    <a:pt x="327" y="288"/>
                  </a:lnTo>
                  <a:lnTo>
                    <a:pt x="327" y="287"/>
                  </a:lnTo>
                  <a:lnTo>
                    <a:pt x="328" y="286"/>
                  </a:lnTo>
                  <a:lnTo>
                    <a:pt x="309" y="266"/>
                  </a:lnTo>
                  <a:lnTo>
                    <a:pt x="308" y="267"/>
                  </a:lnTo>
                  <a:lnTo>
                    <a:pt x="308" y="267"/>
                  </a:lnTo>
                  <a:lnTo>
                    <a:pt x="307" y="268"/>
                  </a:lnTo>
                  <a:lnTo>
                    <a:pt x="307" y="269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bg2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50800" dist="38100" dir="2700000" sx="50000" sy="5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50800" h="38100" prst="hardEdge"/>
            </a:sp3d>
          </p:spPr>
          <p:txBody>
            <a:bodyPr/>
            <a:lstStyle/>
            <a:p>
              <a:pPr eaLnBrk="0" hangingPunct="0"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59" name="Freeform 15"/>
            <p:cNvSpPr>
              <a:spLocks noChangeAspect="1"/>
            </p:cNvSpPr>
            <p:nvPr/>
          </p:nvSpPr>
          <p:spPr bwMode="auto">
            <a:xfrm rot="1791374" flipH="1">
              <a:off x="8349247" y="2051698"/>
              <a:ext cx="273914" cy="252000"/>
            </a:xfrm>
            <a:custGeom>
              <a:avLst/>
              <a:gdLst/>
              <a:ahLst/>
              <a:cxnLst>
                <a:cxn ang="0">
                  <a:pos x="302" y="272"/>
                </a:cxn>
                <a:cxn ang="0">
                  <a:pos x="294" y="275"/>
                </a:cxn>
                <a:cxn ang="0">
                  <a:pos x="284" y="275"/>
                </a:cxn>
                <a:cxn ang="0">
                  <a:pos x="275" y="271"/>
                </a:cxn>
                <a:cxn ang="0">
                  <a:pos x="268" y="263"/>
                </a:cxn>
                <a:cxn ang="0">
                  <a:pos x="265" y="253"/>
                </a:cxn>
                <a:cxn ang="0">
                  <a:pos x="265" y="243"/>
                </a:cxn>
                <a:cxn ang="0">
                  <a:pos x="269" y="234"/>
                </a:cxn>
                <a:cxn ang="0">
                  <a:pos x="277" y="227"/>
                </a:cxn>
                <a:cxn ang="0">
                  <a:pos x="286" y="223"/>
                </a:cxn>
                <a:cxn ang="0">
                  <a:pos x="296" y="224"/>
                </a:cxn>
                <a:cxn ang="0">
                  <a:pos x="305" y="228"/>
                </a:cxn>
                <a:cxn ang="0">
                  <a:pos x="313" y="238"/>
                </a:cxn>
                <a:cxn ang="0">
                  <a:pos x="314" y="255"/>
                </a:cxn>
                <a:cxn ang="0">
                  <a:pos x="334" y="279"/>
                </a:cxn>
                <a:cxn ang="0">
                  <a:pos x="347" y="247"/>
                </a:cxn>
                <a:cxn ang="0">
                  <a:pos x="349" y="212"/>
                </a:cxn>
                <a:cxn ang="0">
                  <a:pos x="340" y="179"/>
                </a:cxn>
                <a:cxn ang="0">
                  <a:pos x="319" y="150"/>
                </a:cxn>
                <a:cxn ang="0">
                  <a:pos x="308" y="141"/>
                </a:cxn>
                <a:cxn ang="0">
                  <a:pos x="295" y="133"/>
                </a:cxn>
                <a:cxn ang="0">
                  <a:pos x="282" y="128"/>
                </a:cxn>
                <a:cxn ang="0">
                  <a:pos x="269" y="125"/>
                </a:cxn>
                <a:cxn ang="0">
                  <a:pos x="255" y="124"/>
                </a:cxn>
                <a:cxn ang="0">
                  <a:pos x="242" y="126"/>
                </a:cxn>
                <a:cxn ang="0">
                  <a:pos x="228" y="129"/>
                </a:cxn>
                <a:cxn ang="0">
                  <a:pos x="216" y="134"/>
                </a:cxn>
                <a:cxn ang="0">
                  <a:pos x="0" y="12"/>
                </a:cxn>
                <a:cxn ang="0">
                  <a:pos x="39" y="50"/>
                </a:cxn>
                <a:cxn ang="0">
                  <a:pos x="61" y="90"/>
                </a:cxn>
                <a:cxn ang="0">
                  <a:pos x="96" y="106"/>
                </a:cxn>
                <a:cxn ang="0">
                  <a:pos x="123" y="134"/>
                </a:cxn>
                <a:cxn ang="0">
                  <a:pos x="167" y="196"/>
                </a:cxn>
                <a:cxn ang="0">
                  <a:pos x="163" y="223"/>
                </a:cxn>
                <a:cxn ang="0">
                  <a:pos x="166" y="249"/>
                </a:cxn>
                <a:cxn ang="0">
                  <a:pos x="176" y="275"/>
                </a:cxn>
                <a:cxn ang="0">
                  <a:pos x="194" y="296"/>
                </a:cxn>
                <a:cxn ang="0">
                  <a:pos x="200" y="303"/>
                </a:cxn>
                <a:cxn ang="0">
                  <a:pos x="208" y="308"/>
                </a:cxn>
                <a:cxn ang="0">
                  <a:pos x="215" y="312"/>
                </a:cxn>
                <a:cxn ang="0">
                  <a:pos x="223" y="316"/>
                </a:cxn>
                <a:cxn ang="0">
                  <a:pos x="231" y="318"/>
                </a:cxn>
                <a:cxn ang="0">
                  <a:pos x="239" y="320"/>
                </a:cxn>
                <a:cxn ang="0">
                  <a:pos x="247" y="321"/>
                </a:cxn>
                <a:cxn ang="0">
                  <a:pos x="256" y="322"/>
                </a:cxn>
                <a:cxn ang="0">
                  <a:pos x="286" y="317"/>
                </a:cxn>
                <a:cxn ang="0">
                  <a:pos x="299" y="311"/>
                </a:cxn>
                <a:cxn ang="0">
                  <a:pos x="310" y="304"/>
                </a:cxn>
                <a:cxn ang="0">
                  <a:pos x="321" y="295"/>
                </a:cxn>
                <a:cxn ang="0">
                  <a:pos x="326" y="289"/>
                </a:cxn>
                <a:cxn ang="0">
                  <a:pos x="327" y="287"/>
                </a:cxn>
                <a:cxn ang="0">
                  <a:pos x="309" y="266"/>
                </a:cxn>
                <a:cxn ang="0">
                  <a:pos x="308" y="267"/>
                </a:cxn>
                <a:cxn ang="0">
                  <a:pos x="307" y="269"/>
                </a:cxn>
              </a:cxnLst>
              <a:rect l="0" t="0" r="r" b="b"/>
              <a:pathLst>
                <a:path w="350" h="322">
                  <a:moveTo>
                    <a:pt x="307" y="269"/>
                  </a:moveTo>
                  <a:lnTo>
                    <a:pt x="302" y="272"/>
                  </a:lnTo>
                  <a:lnTo>
                    <a:pt x="298" y="274"/>
                  </a:lnTo>
                  <a:lnTo>
                    <a:pt x="294" y="275"/>
                  </a:lnTo>
                  <a:lnTo>
                    <a:pt x="289" y="275"/>
                  </a:lnTo>
                  <a:lnTo>
                    <a:pt x="284" y="275"/>
                  </a:lnTo>
                  <a:lnTo>
                    <a:pt x="280" y="273"/>
                  </a:lnTo>
                  <a:lnTo>
                    <a:pt x="275" y="271"/>
                  </a:lnTo>
                  <a:lnTo>
                    <a:pt x="271" y="267"/>
                  </a:lnTo>
                  <a:lnTo>
                    <a:pt x="268" y="263"/>
                  </a:lnTo>
                  <a:lnTo>
                    <a:pt x="266" y="258"/>
                  </a:lnTo>
                  <a:lnTo>
                    <a:pt x="265" y="253"/>
                  </a:lnTo>
                  <a:lnTo>
                    <a:pt x="265" y="248"/>
                  </a:lnTo>
                  <a:lnTo>
                    <a:pt x="265" y="243"/>
                  </a:lnTo>
                  <a:lnTo>
                    <a:pt x="267" y="238"/>
                  </a:lnTo>
                  <a:lnTo>
                    <a:pt x="269" y="234"/>
                  </a:lnTo>
                  <a:lnTo>
                    <a:pt x="273" y="230"/>
                  </a:lnTo>
                  <a:lnTo>
                    <a:pt x="277" y="227"/>
                  </a:lnTo>
                  <a:lnTo>
                    <a:pt x="281" y="224"/>
                  </a:lnTo>
                  <a:lnTo>
                    <a:pt x="286" y="223"/>
                  </a:lnTo>
                  <a:lnTo>
                    <a:pt x="291" y="223"/>
                  </a:lnTo>
                  <a:lnTo>
                    <a:pt x="296" y="224"/>
                  </a:lnTo>
                  <a:lnTo>
                    <a:pt x="300" y="225"/>
                  </a:lnTo>
                  <a:lnTo>
                    <a:pt x="305" y="228"/>
                  </a:lnTo>
                  <a:lnTo>
                    <a:pt x="308" y="231"/>
                  </a:lnTo>
                  <a:lnTo>
                    <a:pt x="313" y="238"/>
                  </a:lnTo>
                  <a:lnTo>
                    <a:pt x="314" y="246"/>
                  </a:lnTo>
                  <a:lnTo>
                    <a:pt x="314" y="255"/>
                  </a:lnTo>
                  <a:lnTo>
                    <a:pt x="311" y="262"/>
                  </a:lnTo>
                  <a:lnTo>
                    <a:pt x="334" y="279"/>
                  </a:lnTo>
                  <a:lnTo>
                    <a:pt x="342" y="263"/>
                  </a:lnTo>
                  <a:lnTo>
                    <a:pt x="347" y="247"/>
                  </a:lnTo>
                  <a:lnTo>
                    <a:pt x="350" y="229"/>
                  </a:lnTo>
                  <a:lnTo>
                    <a:pt x="349" y="212"/>
                  </a:lnTo>
                  <a:lnTo>
                    <a:pt x="346" y="195"/>
                  </a:lnTo>
                  <a:lnTo>
                    <a:pt x="340" y="179"/>
                  </a:lnTo>
                  <a:lnTo>
                    <a:pt x="331" y="163"/>
                  </a:lnTo>
                  <a:lnTo>
                    <a:pt x="319" y="150"/>
                  </a:lnTo>
                  <a:lnTo>
                    <a:pt x="314" y="145"/>
                  </a:lnTo>
                  <a:lnTo>
                    <a:pt x="308" y="141"/>
                  </a:lnTo>
                  <a:lnTo>
                    <a:pt x="302" y="137"/>
                  </a:lnTo>
                  <a:lnTo>
                    <a:pt x="295" y="133"/>
                  </a:lnTo>
                  <a:lnTo>
                    <a:pt x="289" y="130"/>
                  </a:lnTo>
                  <a:lnTo>
                    <a:pt x="282" y="128"/>
                  </a:lnTo>
                  <a:lnTo>
                    <a:pt x="276" y="126"/>
                  </a:lnTo>
                  <a:lnTo>
                    <a:pt x="269" y="125"/>
                  </a:lnTo>
                  <a:lnTo>
                    <a:pt x="262" y="125"/>
                  </a:lnTo>
                  <a:lnTo>
                    <a:pt x="255" y="124"/>
                  </a:lnTo>
                  <a:lnTo>
                    <a:pt x="248" y="125"/>
                  </a:lnTo>
                  <a:lnTo>
                    <a:pt x="242" y="126"/>
                  </a:lnTo>
                  <a:lnTo>
                    <a:pt x="235" y="127"/>
                  </a:lnTo>
                  <a:lnTo>
                    <a:pt x="228" y="129"/>
                  </a:lnTo>
                  <a:lnTo>
                    <a:pt x="222" y="132"/>
                  </a:lnTo>
                  <a:lnTo>
                    <a:pt x="216" y="134"/>
                  </a:lnTo>
                  <a:lnTo>
                    <a:pt x="81" y="0"/>
                  </a:lnTo>
                  <a:lnTo>
                    <a:pt x="0" y="12"/>
                  </a:lnTo>
                  <a:lnTo>
                    <a:pt x="14" y="43"/>
                  </a:lnTo>
                  <a:lnTo>
                    <a:pt x="39" y="50"/>
                  </a:lnTo>
                  <a:lnTo>
                    <a:pt x="51" y="64"/>
                  </a:lnTo>
                  <a:lnTo>
                    <a:pt x="61" y="90"/>
                  </a:lnTo>
                  <a:lnTo>
                    <a:pt x="86" y="96"/>
                  </a:lnTo>
                  <a:lnTo>
                    <a:pt x="96" y="106"/>
                  </a:lnTo>
                  <a:lnTo>
                    <a:pt x="104" y="130"/>
                  </a:lnTo>
                  <a:lnTo>
                    <a:pt x="123" y="134"/>
                  </a:lnTo>
                  <a:lnTo>
                    <a:pt x="170" y="180"/>
                  </a:lnTo>
                  <a:lnTo>
                    <a:pt x="167" y="196"/>
                  </a:lnTo>
                  <a:lnTo>
                    <a:pt x="164" y="209"/>
                  </a:lnTo>
                  <a:lnTo>
                    <a:pt x="163" y="223"/>
                  </a:lnTo>
                  <a:lnTo>
                    <a:pt x="164" y="236"/>
                  </a:lnTo>
                  <a:lnTo>
                    <a:pt x="166" y="249"/>
                  </a:lnTo>
                  <a:lnTo>
                    <a:pt x="170" y="262"/>
                  </a:lnTo>
                  <a:lnTo>
                    <a:pt x="176" y="275"/>
                  </a:lnTo>
                  <a:lnTo>
                    <a:pt x="184" y="286"/>
                  </a:lnTo>
                  <a:lnTo>
                    <a:pt x="194" y="296"/>
                  </a:lnTo>
                  <a:lnTo>
                    <a:pt x="197" y="300"/>
                  </a:lnTo>
                  <a:lnTo>
                    <a:pt x="200" y="303"/>
                  </a:lnTo>
                  <a:lnTo>
                    <a:pt x="204" y="305"/>
                  </a:lnTo>
                  <a:lnTo>
                    <a:pt x="208" y="308"/>
                  </a:lnTo>
                  <a:lnTo>
                    <a:pt x="211" y="310"/>
                  </a:lnTo>
                  <a:lnTo>
                    <a:pt x="215" y="312"/>
                  </a:lnTo>
                  <a:lnTo>
                    <a:pt x="219" y="314"/>
                  </a:lnTo>
                  <a:lnTo>
                    <a:pt x="223" y="316"/>
                  </a:lnTo>
                  <a:lnTo>
                    <a:pt x="227" y="317"/>
                  </a:lnTo>
                  <a:lnTo>
                    <a:pt x="231" y="318"/>
                  </a:lnTo>
                  <a:lnTo>
                    <a:pt x="235" y="319"/>
                  </a:lnTo>
                  <a:lnTo>
                    <a:pt x="239" y="320"/>
                  </a:lnTo>
                  <a:lnTo>
                    <a:pt x="243" y="321"/>
                  </a:lnTo>
                  <a:lnTo>
                    <a:pt x="247" y="321"/>
                  </a:lnTo>
                  <a:lnTo>
                    <a:pt x="251" y="322"/>
                  </a:lnTo>
                  <a:lnTo>
                    <a:pt x="256" y="322"/>
                  </a:lnTo>
                  <a:lnTo>
                    <a:pt x="280" y="319"/>
                  </a:lnTo>
                  <a:lnTo>
                    <a:pt x="286" y="317"/>
                  </a:lnTo>
                  <a:lnTo>
                    <a:pt x="293" y="315"/>
                  </a:lnTo>
                  <a:lnTo>
                    <a:pt x="299" y="311"/>
                  </a:lnTo>
                  <a:lnTo>
                    <a:pt x="305" y="308"/>
                  </a:lnTo>
                  <a:lnTo>
                    <a:pt x="310" y="304"/>
                  </a:lnTo>
                  <a:lnTo>
                    <a:pt x="315" y="300"/>
                  </a:lnTo>
                  <a:lnTo>
                    <a:pt x="321" y="295"/>
                  </a:lnTo>
                  <a:lnTo>
                    <a:pt x="326" y="290"/>
                  </a:lnTo>
                  <a:lnTo>
                    <a:pt x="326" y="289"/>
                  </a:lnTo>
                  <a:lnTo>
                    <a:pt x="327" y="288"/>
                  </a:lnTo>
                  <a:lnTo>
                    <a:pt x="327" y="287"/>
                  </a:lnTo>
                  <a:lnTo>
                    <a:pt x="328" y="286"/>
                  </a:lnTo>
                  <a:lnTo>
                    <a:pt x="309" y="266"/>
                  </a:lnTo>
                  <a:lnTo>
                    <a:pt x="308" y="267"/>
                  </a:lnTo>
                  <a:lnTo>
                    <a:pt x="308" y="267"/>
                  </a:lnTo>
                  <a:lnTo>
                    <a:pt x="307" y="268"/>
                  </a:lnTo>
                  <a:lnTo>
                    <a:pt x="307" y="269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bg2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50800" dist="38100" dir="2700000" sx="50000" sy="5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50800" h="38100" prst="hardEdge"/>
            </a:sp3d>
          </p:spPr>
          <p:txBody>
            <a:bodyPr/>
            <a:lstStyle/>
            <a:p>
              <a:pPr eaLnBrk="0" hangingPunct="0"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60" name="Freeform 15"/>
          <p:cNvSpPr>
            <a:spLocks noChangeAspect="1"/>
          </p:cNvSpPr>
          <p:nvPr/>
        </p:nvSpPr>
        <p:spPr bwMode="auto">
          <a:xfrm rot="3727078" flipH="1">
            <a:off x="5597536" y="4079277"/>
            <a:ext cx="293418" cy="269939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FFB5A3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schemeClr val="bg1">
                <a:lumMod val="7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en-GB">
              <a:cs typeface="+mn-cs"/>
            </a:endParaRPr>
          </a:p>
        </p:txBody>
      </p:sp>
      <p:sp>
        <p:nvSpPr>
          <p:cNvPr id="61" name="Freeform 15"/>
          <p:cNvSpPr>
            <a:spLocks noChangeAspect="1"/>
          </p:cNvSpPr>
          <p:nvPr/>
        </p:nvSpPr>
        <p:spPr bwMode="auto">
          <a:xfrm rot="3727078" flipH="1">
            <a:off x="8240553" y="4079277"/>
            <a:ext cx="293418" cy="269939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en-GB">
              <a:cs typeface="+mn-cs"/>
            </a:endParaRPr>
          </a:p>
        </p:txBody>
      </p:sp>
      <p:sp>
        <p:nvSpPr>
          <p:cNvPr id="23623" name="Textfeld 162"/>
          <p:cNvSpPr txBox="1">
            <a:spLocks noChangeArrowheads="1"/>
          </p:cNvSpPr>
          <p:nvPr/>
        </p:nvSpPr>
        <p:spPr bwMode="auto">
          <a:xfrm>
            <a:off x="5403281" y="5016256"/>
            <a:ext cx="7652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GB" sz="800" b="1" dirty="0">
                <a:solidFill>
                  <a:schemeClr val="bg2"/>
                </a:solidFill>
              </a:rPr>
              <a:t>Bob’s </a:t>
            </a:r>
            <a:br>
              <a:rPr lang="en-GB" sz="800" b="1" dirty="0">
                <a:solidFill>
                  <a:schemeClr val="bg2"/>
                </a:solidFill>
              </a:rPr>
            </a:br>
            <a:r>
              <a:rPr lang="en-GB" sz="800" b="1" dirty="0" smtClean="0">
                <a:solidFill>
                  <a:schemeClr val="bg2"/>
                </a:solidFill>
              </a:rPr>
              <a:t>public </a:t>
            </a:r>
            <a:r>
              <a:rPr lang="en-GB" sz="800" b="1" dirty="0">
                <a:solidFill>
                  <a:schemeClr val="bg2"/>
                </a:solidFill>
              </a:rPr>
              <a:t>k</a:t>
            </a:r>
            <a:r>
              <a:rPr lang="en-GB" sz="800" b="1" dirty="0" smtClean="0">
                <a:solidFill>
                  <a:schemeClr val="bg2"/>
                </a:solidFill>
              </a:rPr>
              <a:t>ey</a:t>
            </a:r>
            <a:r>
              <a:rPr lang="en-GB" sz="800" b="1" dirty="0">
                <a:solidFill>
                  <a:schemeClr val="bg2"/>
                </a:solidFill>
              </a:rPr>
              <a:t/>
            </a:r>
            <a:br>
              <a:rPr lang="en-GB" sz="800" b="1" dirty="0">
                <a:solidFill>
                  <a:schemeClr val="bg2"/>
                </a:solidFill>
              </a:rPr>
            </a:br>
            <a:r>
              <a:rPr lang="en-GB" sz="700" b="1" dirty="0">
                <a:solidFill>
                  <a:schemeClr val="bg2"/>
                </a:solidFill>
              </a:rPr>
              <a:t>(from Bob’s </a:t>
            </a:r>
            <a:r>
              <a:rPr lang="en-GB" sz="700" b="1" dirty="0" smtClean="0">
                <a:solidFill>
                  <a:schemeClr val="bg2"/>
                </a:solidFill>
              </a:rPr>
              <a:t>certificate</a:t>
            </a:r>
            <a:r>
              <a:rPr lang="en-GB" sz="700" b="1" dirty="0">
                <a:solidFill>
                  <a:schemeClr val="bg2"/>
                </a:solidFill>
              </a:rPr>
              <a:t>)</a:t>
            </a:r>
            <a:endParaRPr lang="en-GB" sz="800" b="1" dirty="0">
              <a:solidFill>
                <a:schemeClr val="bg2"/>
              </a:solidFill>
            </a:endParaRPr>
          </a:p>
        </p:txBody>
      </p:sp>
      <p:sp>
        <p:nvSpPr>
          <p:cNvPr id="63" name="Textfeld 164"/>
          <p:cNvSpPr txBox="1">
            <a:spLocks noChangeArrowheads="1"/>
          </p:cNvSpPr>
          <p:nvPr/>
        </p:nvSpPr>
        <p:spPr bwMode="auto">
          <a:xfrm>
            <a:off x="8005784" y="5015990"/>
            <a:ext cx="765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Alice’s </a:t>
            </a:r>
            <a:b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GB" sz="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GB" sz="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ey</a:t>
            </a:r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GB" sz="7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(from Alice’s </a:t>
            </a:r>
            <a:r>
              <a:rPr lang="en-GB" sz="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certificate</a:t>
            </a:r>
            <a:r>
              <a:rPr lang="en-GB" sz="7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GB" sz="8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Freeform 15"/>
          <p:cNvSpPr>
            <a:spLocks noChangeAspect="1"/>
          </p:cNvSpPr>
          <p:nvPr/>
        </p:nvSpPr>
        <p:spPr bwMode="auto">
          <a:xfrm rot="1791374" flipH="1">
            <a:off x="5272975" y="2821238"/>
            <a:ext cx="293411" cy="269767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en-GB">
              <a:cs typeface="+mn-cs"/>
            </a:endParaRPr>
          </a:p>
        </p:txBody>
      </p:sp>
      <p:sp>
        <p:nvSpPr>
          <p:cNvPr id="68" name="Freeform 15"/>
          <p:cNvSpPr>
            <a:spLocks noChangeAspect="1"/>
          </p:cNvSpPr>
          <p:nvPr/>
        </p:nvSpPr>
        <p:spPr bwMode="auto">
          <a:xfrm rot="1791374" flipH="1">
            <a:off x="8301575" y="4765199"/>
            <a:ext cx="293411" cy="269767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ABFFD1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schemeClr val="bg1">
                <a:lumMod val="7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en-GB">
              <a:cs typeface="+mn-cs"/>
            </a:endParaRPr>
          </a:p>
        </p:txBody>
      </p:sp>
      <p:sp>
        <p:nvSpPr>
          <p:cNvPr id="70" name="Freeform 15"/>
          <p:cNvSpPr>
            <a:spLocks noChangeAspect="1"/>
          </p:cNvSpPr>
          <p:nvPr/>
        </p:nvSpPr>
        <p:spPr bwMode="auto">
          <a:xfrm rot="1791374" flipH="1">
            <a:off x="5699811" y="4765204"/>
            <a:ext cx="293411" cy="269767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en-GB">
              <a:cs typeface="+mn-cs"/>
            </a:endParaRPr>
          </a:p>
        </p:txBody>
      </p:sp>
      <p:pic>
        <p:nvPicPr>
          <p:cNvPr id="2363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9220" y="3130673"/>
            <a:ext cx="459137" cy="3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635" name="Gruppieren 98"/>
          <p:cNvGrpSpPr>
            <a:grpSpLocks/>
          </p:cNvGrpSpPr>
          <p:nvPr/>
        </p:nvGrpSpPr>
        <p:grpSpPr bwMode="auto">
          <a:xfrm>
            <a:off x="2759220" y="4737679"/>
            <a:ext cx="459137" cy="304397"/>
            <a:chOff x="1357298" y="4500571"/>
            <a:chExt cx="428620" cy="284374"/>
          </a:xfrm>
        </p:grpSpPr>
        <p:pic>
          <p:nvPicPr>
            <p:cNvPr id="23647" name="Picture 6" descr="c:\Documents and Settings\jcd130\Desktop\Briefumschla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7298" y="4500571"/>
              <a:ext cx="428620" cy="21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48" name="Picture 9" descr="c:\Documents and Settings\jcd130\Local Settings\Temporary Internet Files\Content.IE5\1BDOFBAH\MCj0431599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38353" y="4519820"/>
              <a:ext cx="266590" cy="2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636" name="Textfeld 263"/>
          <p:cNvSpPr txBox="1">
            <a:spLocks noChangeArrowheads="1"/>
          </p:cNvSpPr>
          <p:nvPr/>
        </p:nvSpPr>
        <p:spPr bwMode="auto">
          <a:xfrm>
            <a:off x="3412215" y="3513293"/>
            <a:ext cx="535661" cy="153048"/>
          </a:xfrm>
          <a:prstGeom prst="rect">
            <a:avLst/>
          </a:prstGeom>
          <a:solidFill>
            <a:srgbClr val="E6EDF5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GB" sz="900" b="1">
                <a:solidFill>
                  <a:schemeClr val="bg2"/>
                </a:solidFill>
              </a:rPr>
              <a:t>Keystore</a:t>
            </a:r>
          </a:p>
        </p:txBody>
      </p:sp>
      <p:sp>
        <p:nvSpPr>
          <p:cNvPr id="23637" name="Textfeld 263"/>
          <p:cNvSpPr txBox="1">
            <a:spLocks noChangeArrowheads="1"/>
          </p:cNvSpPr>
          <p:nvPr/>
        </p:nvSpPr>
        <p:spPr bwMode="auto">
          <a:xfrm>
            <a:off x="5520615" y="3868394"/>
            <a:ext cx="535661" cy="153048"/>
          </a:xfrm>
          <a:prstGeom prst="rect">
            <a:avLst/>
          </a:prstGeom>
          <a:solidFill>
            <a:srgbClr val="E6EDF5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GB" sz="900" b="1">
                <a:solidFill>
                  <a:schemeClr val="bg2"/>
                </a:solidFill>
              </a:rPr>
              <a:t>Keystore</a:t>
            </a:r>
          </a:p>
        </p:txBody>
      </p:sp>
      <p:pic>
        <p:nvPicPr>
          <p:cNvPr id="2363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5032" y="3562298"/>
            <a:ext cx="459137" cy="3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639" name="Gruppieren 104"/>
          <p:cNvGrpSpPr>
            <a:grpSpLocks/>
          </p:cNvGrpSpPr>
          <p:nvPr/>
        </p:nvGrpSpPr>
        <p:grpSpPr bwMode="auto">
          <a:xfrm>
            <a:off x="6245032" y="5169304"/>
            <a:ext cx="459137" cy="304397"/>
            <a:chOff x="1357298" y="4500571"/>
            <a:chExt cx="428620" cy="284374"/>
          </a:xfrm>
        </p:grpSpPr>
        <p:pic>
          <p:nvPicPr>
            <p:cNvPr id="23645" name="Picture 6" descr="c:\Documents and Settings\jcd130\Desktop\Briefumschla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7298" y="4500571"/>
              <a:ext cx="428620" cy="21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46" name="Picture 9" descr="c:\Documents and Settings\jcd130\Local Settings\Temporary Internet Files\Content.IE5\1BDOFBAH\MCj0431599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38353" y="4519820"/>
              <a:ext cx="266590" cy="2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64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9398" y="3562298"/>
            <a:ext cx="459137" cy="3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641" name="Gruppieren 108"/>
          <p:cNvGrpSpPr>
            <a:grpSpLocks/>
          </p:cNvGrpSpPr>
          <p:nvPr/>
        </p:nvGrpSpPr>
        <p:grpSpPr bwMode="auto">
          <a:xfrm>
            <a:off x="7469398" y="5169304"/>
            <a:ext cx="459137" cy="304397"/>
            <a:chOff x="1357298" y="4500571"/>
            <a:chExt cx="428620" cy="284374"/>
          </a:xfrm>
        </p:grpSpPr>
        <p:pic>
          <p:nvPicPr>
            <p:cNvPr id="23643" name="Picture 6" descr="c:\Documents and Settings\jcd130\Desktop\Briefumschla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7298" y="4500571"/>
              <a:ext cx="428620" cy="21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44" name="Picture 9" descr="c:\Documents and Settings\jcd130\Local Settings\Temporary Internet Files\Content.IE5\1BDOFBAH\MCj0431599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38353" y="4519820"/>
              <a:ext cx="266590" cy="2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5" name="Textfeld 216"/>
          <p:cNvSpPr txBox="1">
            <a:spLocks noChangeArrowheads="1"/>
          </p:cNvSpPr>
          <p:nvPr/>
        </p:nvSpPr>
        <p:spPr bwMode="auto">
          <a:xfrm>
            <a:off x="5403872" y="4327015"/>
            <a:ext cx="765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Alice’s </a:t>
            </a:r>
            <a:b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GB" sz="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private key</a:t>
            </a:r>
            <a:endParaRPr lang="en-GB" sz="8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D: Cryptography knowledge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Symmetric Key, Public Key</a:t>
            </a:r>
          </a:p>
        </p:txBody>
      </p:sp>
      <p:sp>
        <p:nvSpPr>
          <p:cNvPr id="23557" name="Abgerundetes Rechteck 209"/>
          <p:cNvSpPr>
            <a:spLocks noChangeArrowheads="1"/>
          </p:cNvSpPr>
          <p:nvPr/>
        </p:nvSpPr>
        <p:spPr bwMode="auto">
          <a:xfrm>
            <a:off x="7392876" y="3512361"/>
            <a:ext cx="1387615" cy="2219201"/>
          </a:xfrm>
          <a:prstGeom prst="roundRect">
            <a:avLst>
              <a:gd name="adj" fmla="val 16667"/>
            </a:avLst>
          </a:prstGeom>
          <a:solidFill>
            <a:srgbClr val="E6EDF5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de-DE" sz="700">
              <a:solidFill>
                <a:schemeClr val="bg2"/>
              </a:solidFill>
            </a:endParaRPr>
          </a:p>
        </p:txBody>
      </p:sp>
      <p:pic>
        <p:nvPicPr>
          <p:cNvPr id="23558" name="Picture 87" descr="nPA_VS.tif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9995" y="4885744"/>
            <a:ext cx="510313" cy="32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Abgerundetes Rechteck 210"/>
          <p:cNvSpPr>
            <a:spLocks noChangeArrowheads="1"/>
          </p:cNvSpPr>
          <p:nvPr/>
        </p:nvSpPr>
        <p:spPr bwMode="auto">
          <a:xfrm>
            <a:off x="5403281" y="3512361"/>
            <a:ext cx="1387615" cy="2219201"/>
          </a:xfrm>
          <a:prstGeom prst="roundRect">
            <a:avLst>
              <a:gd name="adj" fmla="val 16667"/>
            </a:avLst>
          </a:prstGeom>
          <a:solidFill>
            <a:srgbClr val="E6EDF5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de-DE" sz="700">
              <a:solidFill>
                <a:schemeClr val="bg2"/>
              </a:solidFill>
            </a:endParaRPr>
          </a:p>
        </p:txBody>
      </p:sp>
      <p:pic>
        <p:nvPicPr>
          <p:cNvPr id="23560" name="Picture 85" descr="nPA_VS.tif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5149" y="2767200"/>
            <a:ext cx="510313" cy="32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86" descr="nPA_VS.tif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7439" y="4872273"/>
            <a:ext cx="510313" cy="32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2" name="Abgerundetes Rechteck 207"/>
          <p:cNvSpPr>
            <a:spLocks noChangeArrowheads="1"/>
          </p:cNvSpPr>
          <p:nvPr/>
        </p:nvSpPr>
        <p:spPr bwMode="auto">
          <a:xfrm>
            <a:off x="2682697" y="2936720"/>
            <a:ext cx="1387615" cy="2219201"/>
          </a:xfrm>
          <a:prstGeom prst="roundRect">
            <a:avLst>
              <a:gd name="adj" fmla="val 16667"/>
            </a:avLst>
          </a:prstGeom>
          <a:solidFill>
            <a:srgbClr val="E6EDF5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de-DE" sz="700">
              <a:solidFill>
                <a:schemeClr val="bg2"/>
              </a:solidFill>
            </a:endParaRPr>
          </a:p>
        </p:txBody>
      </p:sp>
      <p:sp>
        <p:nvSpPr>
          <p:cNvPr id="23563" name="Abgerundetes Rechteck 206"/>
          <p:cNvSpPr>
            <a:spLocks noChangeArrowheads="1"/>
          </p:cNvSpPr>
          <p:nvPr/>
        </p:nvSpPr>
        <p:spPr bwMode="auto">
          <a:xfrm>
            <a:off x="693102" y="2936720"/>
            <a:ext cx="1387615" cy="2219201"/>
          </a:xfrm>
          <a:prstGeom prst="roundRect">
            <a:avLst>
              <a:gd name="adj" fmla="val 16667"/>
            </a:avLst>
          </a:prstGeom>
          <a:solidFill>
            <a:srgbClr val="E6EDF5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de-DE" sz="700">
              <a:solidFill>
                <a:schemeClr val="bg2"/>
              </a:solidFill>
            </a:endParaRPr>
          </a:p>
        </p:txBody>
      </p:sp>
      <p:sp>
        <p:nvSpPr>
          <p:cNvPr id="23564" name="Textfeld 139"/>
          <p:cNvSpPr txBox="1">
            <a:spLocks noChangeArrowheads="1"/>
          </p:cNvSpPr>
          <p:nvPr/>
        </p:nvSpPr>
        <p:spPr bwMode="auto">
          <a:xfrm>
            <a:off x="1141409" y="2054776"/>
            <a:ext cx="3060915" cy="62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eaLnBrk="0" hangingPunct="0"/>
            <a:r>
              <a:rPr lang="de-DE" sz="1200" noProof="1" smtClean="0">
                <a:solidFill>
                  <a:schemeClr val="bg2"/>
                </a:solidFill>
              </a:rPr>
              <a:t>Der gleiche Schlüssel wird für Ver- und Ent-</a:t>
            </a:r>
            <a:br>
              <a:rPr lang="de-DE" sz="1200" noProof="1" smtClean="0">
                <a:solidFill>
                  <a:schemeClr val="bg2"/>
                </a:solidFill>
              </a:rPr>
            </a:br>
            <a:r>
              <a:rPr lang="de-DE" sz="1200" noProof="1" smtClean="0">
                <a:solidFill>
                  <a:schemeClr val="bg2"/>
                </a:solidFill>
              </a:rPr>
              <a:t>schlüsselung benutzt. Dieser gemeinsame Key ist Sender und Empfänger bekannt.</a:t>
            </a:r>
            <a:endParaRPr lang="de-DE" sz="1200" noProof="1">
              <a:solidFill>
                <a:schemeClr val="bg2"/>
              </a:solidFill>
            </a:endParaRPr>
          </a:p>
        </p:txBody>
      </p:sp>
      <p:sp>
        <p:nvSpPr>
          <p:cNvPr id="9" name="Textfeld 142"/>
          <p:cNvSpPr txBox="1"/>
          <p:nvPr/>
        </p:nvSpPr>
        <p:spPr bwMode="auto">
          <a:xfrm>
            <a:off x="614363" y="1631504"/>
            <a:ext cx="3673421" cy="33855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pPr algn="ctr">
              <a:spcBef>
                <a:spcPct val="40000"/>
              </a:spcBef>
              <a:tabLst>
                <a:tab pos="1789113" algn="ctr"/>
              </a:tabLst>
              <a:defRPr/>
            </a:pPr>
            <a:r>
              <a:rPr lang="de-DE" sz="2200" b="1" kern="0" dirty="0" err="1" smtClean="0">
                <a:latin typeface="Arial"/>
                <a:cs typeface="+mn-cs"/>
              </a:rPr>
              <a:t>Symmetr</a:t>
            </a:r>
            <a:r>
              <a:rPr lang="de-DE" sz="2200" b="1" kern="0" dirty="0" smtClean="0">
                <a:latin typeface="Arial"/>
                <a:cs typeface="+mn-cs"/>
              </a:rPr>
              <a:t>. Verschlüsselung</a:t>
            </a:r>
            <a:endParaRPr lang="de-DE" sz="2200" b="1" kern="0" dirty="0">
              <a:latin typeface="Arial"/>
              <a:cs typeface="+mn-cs"/>
            </a:endParaRPr>
          </a:p>
        </p:txBody>
      </p:sp>
      <p:sp>
        <p:nvSpPr>
          <p:cNvPr id="10" name="Textfeld 143"/>
          <p:cNvSpPr txBox="1"/>
          <p:nvPr/>
        </p:nvSpPr>
        <p:spPr bwMode="auto">
          <a:xfrm>
            <a:off x="5053014" y="1631504"/>
            <a:ext cx="4234183" cy="369332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pPr algn="ctr">
              <a:spcBef>
                <a:spcPct val="40000"/>
              </a:spcBef>
              <a:tabLst>
                <a:tab pos="1789113" algn="ctr"/>
              </a:tabLst>
              <a:defRPr/>
            </a:pPr>
            <a:r>
              <a:rPr lang="de-DE" sz="2400" b="1" kern="0" dirty="0" smtClean="0">
                <a:latin typeface="Arial"/>
                <a:cs typeface="+mn-cs"/>
              </a:rPr>
              <a:t>Public-Key-Verschlüsselung</a:t>
            </a:r>
            <a:endParaRPr lang="de-DE" sz="2400" b="1" kern="0" dirty="0">
              <a:latin typeface="Arial"/>
              <a:cs typeface="+mn-cs"/>
            </a:endParaRPr>
          </a:p>
        </p:txBody>
      </p:sp>
      <p:sp>
        <p:nvSpPr>
          <p:cNvPr id="23567" name="Textfeld 144"/>
          <p:cNvSpPr txBox="1">
            <a:spLocks noChangeArrowheads="1"/>
          </p:cNvSpPr>
          <p:nvPr/>
        </p:nvSpPr>
        <p:spPr bwMode="auto">
          <a:xfrm>
            <a:off x="5665197" y="2045613"/>
            <a:ext cx="3513988" cy="62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eaLnBrk="0" hangingPunct="0"/>
            <a:r>
              <a:rPr lang="de-DE" sz="1200" dirty="0" smtClean="0">
                <a:solidFill>
                  <a:schemeClr val="bg2"/>
                </a:solidFill>
              </a:rPr>
              <a:t>Für </a:t>
            </a:r>
            <a:r>
              <a:rPr lang="de-DE" sz="1200" noProof="1" smtClean="0">
                <a:solidFill>
                  <a:schemeClr val="bg2"/>
                </a:solidFill>
              </a:rPr>
              <a:t>Ver- und Entschlüsselung </a:t>
            </a:r>
            <a:r>
              <a:rPr lang="de-DE" sz="1200" dirty="0" smtClean="0">
                <a:solidFill>
                  <a:schemeClr val="bg2"/>
                </a:solidFill>
              </a:rPr>
              <a:t>werden </a:t>
            </a:r>
            <a:r>
              <a:rPr lang="de-DE" sz="1200" noProof="1" smtClean="0">
                <a:solidFill>
                  <a:schemeClr val="bg2"/>
                </a:solidFill>
              </a:rPr>
              <a:t>verschie-dene</a:t>
            </a:r>
            <a:r>
              <a:rPr lang="de-DE" sz="1200" dirty="0" smtClean="0">
                <a:solidFill>
                  <a:schemeClr val="bg2"/>
                </a:solidFill>
              </a:rPr>
              <a:t> Schlüssel benutzt, jede Person hat  ein unterschiedliches Schlüsselpaar.</a:t>
            </a:r>
            <a:endParaRPr lang="de-DE" sz="1200" dirty="0">
              <a:solidFill>
                <a:schemeClr val="bg2"/>
              </a:solidFill>
            </a:endParaRPr>
          </a:p>
        </p:txBody>
      </p:sp>
      <p:pic>
        <p:nvPicPr>
          <p:cNvPr id="23568" name="Picture 3" descr="c:\Documents and Settings\jcd130\Local Settings\Temporary Internet Files\Content.IE5\SKIHGIO6\MCj0431641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579" y="2860196"/>
            <a:ext cx="578173" cy="5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12" descr="c:\Documents and Settings\jcd130\Local Settings\Temporary Internet Files\Content.IE5\XS4B1L41\MCj043262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4448" y="2860196"/>
            <a:ext cx="578173" cy="5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148"/>
          <p:cNvSpPr txBox="1"/>
          <p:nvPr/>
        </p:nvSpPr>
        <p:spPr bwMode="auto">
          <a:xfrm>
            <a:off x="1075366" y="2783248"/>
            <a:ext cx="1223963" cy="3847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de-DE" sz="1200" b="1" dirty="0" smtClean="0">
                <a:solidFill>
                  <a:schemeClr val="bg2"/>
                </a:solidFill>
                <a:cs typeface="+mn-cs"/>
              </a:rPr>
              <a:t>Alice</a:t>
            </a:r>
            <a:br>
              <a:rPr lang="de-DE" sz="1200" b="1" dirty="0" smtClean="0">
                <a:solidFill>
                  <a:schemeClr val="bg2"/>
                </a:solidFill>
                <a:cs typeface="+mn-cs"/>
              </a:rPr>
            </a:br>
            <a:r>
              <a:rPr lang="de-DE" sz="700" b="1" dirty="0" smtClean="0">
                <a:solidFill>
                  <a:schemeClr val="bg2"/>
                </a:solidFill>
                <a:cs typeface="+mn-cs"/>
              </a:rPr>
              <a:t>(Sender)</a:t>
            </a:r>
            <a:endParaRPr lang="de-DE" sz="700" dirty="0">
              <a:solidFill>
                <a:schemeClr val="bg2"/>
              </a:solidFill>
              <a:cs typeface="+mn-cs"/>
            </a:endParaRPr>
          </a:p>
        </p:txBody>
      </p:sp>
      <p:sp>
        <p:nvSpPr>
          <p:cNvPr id="23571" name="Textfeld 149"/>
          <p:cNvSpPr txBox="1">
            <a:spLocks noChangeArrowheads="1"/>
          </p:cNvSpPr>
          <p:nvPr/>
        </p:nvSpPr>
        <p:spPr bwMode="auto">
          <a:xfrm>
            <a:off x="2733713" y="2783671"/>
            <a:ext cx="994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de-DE" sz="1200" b="1" dirty="0" smtClean="0">
                <a:solidFill>
                  <a:schemeClr val="bg2"/>
                </a:solidFill>
              </a:rPr>
              <a:t>Bob</a:t>
            </a:r>
            <a:br>
              <a:rPr lang="de-DE" sz="1200" b="1" dirty="0" smtClean="0">
                <a:solidFill>
                  <a:schemeClr val="bg2"/>
                </a:solidFill>
              </a:rPr>
            </a:br>
            <a:r>
              <a:rPr lang="de-DE" sz="800" b="1" dirty="0" smtClean="0">
                <a:solidFill>
                  <a:schemeClr val="bg2"/>
                </a:solidFill>
              </a:rPr>
              <a:t>(Empfänger)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3572" name="Textfeld 151"/>
          <p:cNvSpPr txBox="1">
            <a:spLocks noChangeArrowheads="1"/>
          </p:cNvSpPr>
          <p:nvPr/>
        </p:nvSpPr>
        <p:spPr bwMode="auto">
          <a:xfrm>
            <a:off x="769625" y="4008058"/>
            <a:ext cx="6121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de-DE" sz="800" b="1" smtClean="0">
                <a:solidFill>
                  <a:schemeClr val="bg2"/>
                </a:solidFill>
              </a:rPr>
              <a:t>Shared </a:t>
            </a:r>
            <a:br>
              <a:rPr lang="de-DE" sz="800" b="1" smtClean="0">
                <a:solidFill>
                  <a:schemeClr val="bg2"/>
                </a:solidFill>
              </a:rPr>
            </a:br>
            <a:r>
              <a:rPr lang="de-DE" sz="800" b="1" smtClean="0">
                <a:solidFill>
                  <a:schemeClr val="bg2"/>
                </a:solidFill>
              </a:rPr>
              <a:t>secret key</a:t>
            </a:r>
            <a:endParaRPr lang="de-DE" sz="800" b="1">
              <a:solidFill>
                <a:schemeClr val="bg2"/>
              </a:solidFill>
            </a:endParaRPr>
          </a:p>
        </p:txBody>
      </p:sp>
      <p:pic>
        <p:nvPicPr>
          <p:cNvPr id="2357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4854" y="3166293"/>
            <a:ext cx="459137" cy="3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4" name="Textfeld 171"/>
          <p:cNvSpPr txBox="1">
            <a:spLocks noChangeArrowheads="1"/>
          </p:cNvSpPr>
          <p:nvPr/>
        </p:nvSpPr>
        <p:spPr bwMode="auto">
          <a:xfrm>
            <a:off x="3371403" y="4008058"/>
            <a:ext cx="6121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de-DE" sz="800" b="1" smtClean="0">
                <a:solidFill>
                  <a:schemeClr val="bg2"/>
                </a:solidFill>
              </a:rPr>
              <a:t>Shared </a:t>
            </a:r>
            <a:br>
              <a:rPr lang="de-DE" sz="800" b="1" smtClean="0">
                <a:solidFill>
                  <a:schemeClr val="bg2"/>
                </a:solidFill>
              </a:rPr>
            </a:br>
            <a:r>
              <a:rPr lang="de-DE" sz="800" b="1" smtClean="0">
                <a:solidFill>
                  <a:schemeClr val="bg2"/>
                </a:solidFill>
              </a:rPr>
              <a:t>secret key</a:t>
            </a:r>
            <a:endParaRPr lang="de-DE" sz="800" b="1">
              <a:solidFill>
                <a:schemeClr val="bg2"/>
              </a:solidFill>
            </a:endParaRPr>
          </a:p>
        </p:txBody>
      </p:sp>
      <p:cxnSp>
        <p:nvCxnSpPr>
          <p:cNvPr id="23575" name="Gerade Verbindung mit Pfeil 175"/>
          <p:cNvCxnSpPr>
            <a:cxnSpLocks noChangeShapeType="1"/>
          </p:cNvCxnSpPr>
          <p:nvPr/>
        </p:nvCxnSpPr>
        <p:spPr bwMode="auto">
          <a:xfrm>
            <a:off x="1993991" y="4962352"/>
            <a:ext cx="732920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3576" name="Gerade Verbindung mit Pfeil 180"/>
          <p:cNvCxnSpPr>
            <a:cxnSpLocks noChangeShapeType="1"/>
          </p:cNvCxnSpPr>
          <p:nvPr/>
        </p:nvCxnSpPr>
        <p:spPr bwMode="auto">
          <a:xfrm rot="5400000">
            <a:off x="1191341" y="4121994"/>
            <a:ext cx="1147863" cy="1700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2" name="Gruppieren 89"/>
          <p:cNvGrpSpPr>
            <a:grpSpLocks/>
          </p:cNvGrpSpPr>
          <p:nvPr/>
        </p:nvGrpSpPr>
        <p:grpSpPr bwMode="auto">
          <a:xfrm>
            <a:off x="1534854" y="4773299"/>
            <a:ext cx="459137" cy="304397"/>
            <a:chOff x="1357298" y="4500571"/>
            <a:chExt cx="428620" cy="284374"/>
          </a:xfrm>
        </p:grpSpPr>
        <p:pic>
          <p:nvPicPr>
            <p:cNvPr id="23655" name="Picture 6" descr="c:\Documents and Settings\jcd130\Desktop\Briefumschla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7298" y="4500571"/>
              <a:ext cx="428620" cy="21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56" name="Picture 9" descr="c:\Documents and Settings\jcd130\Local Settings\Temporary Internet Files\Content.IE5\1BDOFBAH\MCj0431599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38353" y="4519820"/>
              <a:ext cx="266590" cy="2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3578" name="Gerade Verbindung mit Pfeil 191"/>
          <p:cNvCxnSpPr>
            <a:cxnSpLocks noChangeShapeType="1"/>
          </p:cNvCxnSpPr>
          <p:nvPr/>
        </p:nvCxnSpPr>
        <p:spPr bwMode="auto">
          <a:xfrm rot="5400000" flipH="1" flipV="1">
            <a:off x="2415707" y="4123695"/>
            <a:ext cx="1146162" cy="0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pic>
        <p:nvPicPr>
          <p:cNvPr id="23579" name="Picture 10" descr="c:\Documents and Settings\jcd130\Local Settings\Temporary Internet Files\Content.IE5\XS4B1L41\j0438059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90920" y="4696776"/>
            <a:ext cx="459137" cy="45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0" name="Picture 3" descr="c:\Documents and Settings\jcd130\Local Settings\Temporary Internet Files\Content.IE5\SKIHGIO6\MCj0431641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6757" y="3435837"/>
            <a:ext cx="578173" cy="5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1" name="Picture 12" descr="c:\Documents and Settings\jcd130\Local Settings\Temporary Internet Files\Content.IE5\XS4B1L41\MCj043262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34627" y="3435837"/>
            <a:ext cx="578173" cy="5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82" name="Textfeld 214"/>
          <p:cNvSpPr txBox="1">
            <a:spLocks noChangeArrowheads="1"/>
          </p:cNvSpPr>
          <p:nvPr/>
        </p:nvSpPr>
        <p:spPr bwMode="auto">
          <a:xfrm>
            <a:off x="5755285" y="3359312"/>
            <a:ext cx="8417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200" b="1" dirty="0" smtClean="0">
                <a:solidFill>
                  <a:schemeClr val="bg2"/>
                </a:solidFill>
              </a:rPr>
              <a:t>Alice</a:t>
            </a:r>
            <a:br>
              <a:rPr lang="de-DE" sz="1200" b="1" dirty="0" smtClean="0">
                <a:solidFill>
                  <a:schemeClr val="bg2"/>
                </a:solidFill>
              </a:rPr>
            </a:br>
            <a:r>
              <a:rPr lang="de-DE" sz="800" b="1" dirty="0" smtClean="0">
                <a:solidFill>
                  <a:schemeClr val="bg2"/>
                </a:solidFill>
              </a:rPr>
              <a:t>(Sender)</a:t>
            </a:r>
            <a:endParaRPr lang="de-DE" sz="800" dirty="0" smtClean="0">
              <a:solidFill>
                <a:schemeClr val="bg2"/>
              </a:solidFill>
            </a:endParaRPr>
          </a:p>
          <a:p>
            <a:pPr eaLnBrk="0" hangingPunct="0"/>
            <a:endParaRPr lang="de-DE" sz="1200" b="1" dirty="0">
              <a:solidFill>
                <a:schemeClr val="bg2"/>
              </a:solidFill>
            </a:endParaRPr>
          </a:p>
        </p:txBody>
      </p:sp>
      <p:sp>
        <p:nvSpPr>
          <p:cNvPr id="23583" name="Textfeld 215"/>
          <p:cNvSpPr txBox="1">
            <a:spLocks noChangeArrowheads="1"/>
          </p:cNvSpPr>
          <p:nvPr/>
        </p:nvSpPr>
        <p:spPr bwMode="auto">
          <a:xfrm>
            <a:off x="7520413" y="3359312"/>
            <a:ext cx="918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de-DE" sz="1200" b="1" dirty="0" smtClean="0">
                <a:solidFill>
                  <a:schemeClr val="bg2"/>
                </a:solidFill>
              </a:rPr>
              <a:t>Bob</a:t>
            </a:r>
            <a:br>
              <a:rPr lang="de-DE" sz="1200" b="1" dirty="0" smtClean="0">
                <a:solidFill>
                  <a:schemeClr val="bg2"/>
                </a:solidFill>
              </a:rPr>
            </a:br>
            <a:r>
              <a:rPr lang="de-DE" sz="800" b="1" dirty="0" smtClean="0">
                <a:solidFill>
                  <a:schemeClr val="bg2"/>
                </a:solidFill>
              </a:rPr>
              <a:t>(Empfänger)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3584" name="Textfeld 218"/>
          <p:cNvSpPr txBox="1">
            <a:spLocks noChangeArrowheads="1"/>
          </p:cNvSpPr>
          <p:nvPr/>
        </p:nvSpPr>
        <p:spPr bwMode="auto">
          <a:xfrm>
            <a:off x="8071378" y="4507175"/>
            <a:ext cx="6223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de-DE" sz="800" b="1" dirty="0" smtClean="0">
                <a:solidFill>
                  <a:schemeClr val="bg2"/>
                </a:solidFill>
              </a:rPr>
              <a:t>Bobs </a:t>
            </a:r>
            <a:br>
              <a:rPr lang="de-DE" sz="800" b="1" dirty="0" smtClean="0">
                <a:solidFill>
                  <a:schemeClr val="bg2"/>
                </a:solidFill>
              </a:rPr>
            </a:br>
            <a:r>
              <a:rPr lang="en-US" sz="800" b="1" dirty="0" smtClean="0">
                <a:solidFill>
                  <a:schemeClr val="bg2"/>
                </a:solidFill>
              </a:rPr>
              <a:t>private key</a:t>
            </a:r>
            <a:endParaRPr lang="en-US" sz="800" b="1" dirty="0">
              <a:solidFill>
                <a:schemeClr val="bg2"/>
              </a:solidFill>
            </a:endParaRPr>
          </a:p>
        </p:txBody>
      </p:sp>
      <p:cxnSp>
        <p:nvCxnSpPr>
          <p:cNvPr id="23585" name="Gerade Verbindung mit Pfeil 222"/>
          <p:cNvCxnSpPr>
            <a:cxnSpLocks noChangeShapeType="1"/>
          </p:cNvCxnSpPr>
          <p:nvPr/>
        </p:nvCxnSpPr>
        <p:spPr bwMode="auto">
          <a:xfrm rot="5400000">
            <a:off x="5863258" y="4735897"/>
            <a:ext cx="1224386" cy="1700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3586" name="Gerade Verbindung mit Pfeil 227"/>
          <p:cNvCxnSpPr>
            <a:cxnSpLocks noChangeShapeType="1"/>
          </p:cNvCxnSpPr>
          <p:nvPr/>
        </p:nvCxnSpPr>
        <p:spPr bwMode="auto">
          <a:xfrm rot="5400000" flipH="1" flipV="1">
            <a:off x="7085923" y="4737598"/>
            <a:ext cx="1224386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3587" name="Gerade Verbindung mit Pfeil 239"/>
          <p:cNvCxnSpPr>
            <a:cxnSpLocks noChangeShapeType="1"/>
          </p:cNvCxnSpPr>
          <p:nvPr/>
        </p:nvCxnSpPr>
        <p:spPr bwMode="auto">
          <a:xfrm>
            <a:off x="6704169" y="5537993"/>
            <a:ext cx="732920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pic>
        <p:nvPicPr>
          <p:cNvPr id="23588" name="Picture 10" descr="c:\Documents and Settings\jcd130\Local Settings\Temporary Internet Files\Content.IE5\XS4B1L41\j0438059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1099" y="5272417"/>
            <a:ext cx="459137" cy="45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89" name="Abgerundetes Rechteck 261"/>
          <p:cNvSpPr>
            <a:spLocks noChangeArrowheads="1"/>
          </p:cNvSpPr>
          <p:nvPr/>
        </p:nvSpPr>
        <p:spPr bwMode="auto">
          <a:xfrm>
            <a:off x="769625" y="3625438"/>
            <a:ext cx="612183" cy="10713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AEC3DE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0" hangingPunct="0"/>
            <a:endParaRPr lang="de-DE" sz="700">
              <a:solidFill>
                <a:schemeClr val="bg2"/>
              </a:solidFill>
            </a:endParaRPr>
          </a:p>
        </p:txBody>
      </p:sp>
      <p:sp>
        <p:nvSpPr>
          <p:cNvPr id="23590" name="Textfeld 263"/>
          <p:cNvSpPr txBox="1">
            <a:spLocks noChangeArrowheads="1"/>
          </p:cNvSpPr>
          <p:nvPr/>
        </p:nvSpPr>
        <p:spPr bwMode="auto">
          <a:xfrm>
            <a:off x="810437" y="3548913"/>
            <a:ext cx="535661" cy="138499"/>
          </a:xfrm>
          <a:prstGeom prst="rect">
            <a:avLst/>
          </a:prstGeom>
          <a:solidFill>
            <a:srgbClr val="E6EDF5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de-DE" sz="900" b="1" smtClean="0">
                <a:solidFill>
                  <a:schemeClr val="bg2"/>
                </a:solidFill>
              </a:rPr>
              <a:t>Keystore</a:t>
            </a:r>
            <a:endParaRPr lang="de-DE" sz="900" b="1">
              <a:solidFill>
                <a:schemeClr val="bg2"/>
              </a:solidFill>
            </a:endParaRPr>
          </a:p>
        </p:txBody>
      </p:sp>
      <p:cxnSp>
        <p:nvCxnSpPr>
          <p:cNvPr id="23591" name="Gerade Verbindung mit Pfeil 186"/>
          <p:cNvCxnSpPr>
            <a:cxnSpLocks noChangeShapeType="1"/>
          </p:cNvCxnSpPr>
          <p:nvPr/>
        </p:nvCxnSpPr>
        <p:spPr bwMode="auto">
          <a:xfrm>
            <a:off x="1305285" y="3906026"/>
            <a:ext cx="192157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9" name="Textfeld 161"/>
          <p:cNvSpPr txBox="1"/>
          <p:nvPr/>
        </p:nvSpPr>
        <p:spPr bwMode="auto">
          <a:xfrm>
            <a:off x="1499229" y="3778610"/>
            <a:ext cx="534987" cy="2112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lIns="0" tIns="36000" rIns="0" bIns="36000">
            <a:spAutoFit/>
          </a:bodyPr>
          <a:lstStyle/>
          <a:p>
            <a:pPr algn="ctr" eaLnBrk="0" hangingPunct="0">
              <a:defRPr/>
            </a:pPr>
            <a:r>
              <a:rPr lang="de-DE" sz="900" b="1" i="1" smtClean="0">
                <a:solidFill>
                  <a:srgbClr val="0000FF"/>
                </a:solidFill>
                <a:cs typeface="+mn-cs"/>
              </a:rPr>
              <a:t>encrypt</a:t>
            </a:r>
            <a:endParaRPr lang="de-DE" sz="900" b="1" i="1">
              <a:solidFill>
                <a:srgbClr val="0000FF"/>
              </a:solidFill>
              <a:cs typeface="+mn-cs"/>
            </a:endParaRPr>
          </a:p>
        </p:txBody>
      </p:sp>
      <p:sp>
        <p:nvSpPr>
          <p:cNvPr id="23593" name="Abgerundetes Rechteck 266"/>
          <p:cNvSpPr>
            <a:spLocks noChangeArrowheads="1"/>
          </p:cNvSpPr>
          <p:nvPr/>
        </p:nvSpPr>
        <p:spPr bwMode="auto">
          <a:xfrm>
            <a:off x="3371403" y="3625438"/>
            <a:ext cx="612183" cy="10713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AEC3DE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0" hangingPunct="0"/>
            <a:endParaRPr lang="de-DE" sz="700">
              <a:solidFill>
                <a:schemeClr val="bg2"/>
              </a:solidFill>
            </a:endParaRPr>
          </a:p>
        </p:txBody>
      </p:sp>
      <p:sp>
        <p:nvSpPr>
          <p:cNvPr id="23594" name="Abgerundetes Rechteck 268"/>
          <p:cNvSpPr>
            <a:spLocks noChangeArrowheads="1"/>
          </p:cNvSpPr>
          <p:nvPr/>
        </p:nvSpPr>
        <p:spPr bwMode="auto">
          <a:xfrm>
            <a:off x="5479803" y="4124554"/>
            <a:ext cx="612183" cy="1581499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AEC3DE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0" hangingPunct="0"/>
            <a:endParaRPr lang="de-DE" sz="700">
              <a:solidFill>
                <a:schemeClr val="bg2"/>
              </a:solidFill>
            </a:endParaRPr>
          </a:p>
        </p:txBody>
      </p:sp>
      <p:sp>
        <p:nvSpPr>
          <p:cNvPr id="23595" name="Abgerundetes Rechteck 270"/>
          <p:cNvSpPr>
            <a:spLocks noChangeArrowheads="1"/>
          </p:cNvSpPr>
          <p:nvPr/>
        </p:nvSpPr>
        <p:spPr bwMode="auto">
          <a:xfrm>
            <a:off x="8081581" y="4124554"/>
            <a:ext cx="612183" cy="1581499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AEC3DE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0" hangingPunct="0"/>
            <a:endParaRPr lang="de-DE" sz="700">
              <a:solidFill>
                <a:schemeClr val="bg2"/>
              </a:solidFill>
            </a:endParaRPr>
          </a:p>
        </p:txBody>
      </p:sp>
      <p:sp>
        <p:nvSpPr>
          <p:cNvPr id="23596" name="Textfeld 271"/>
          <p:cNvSpPr txBox="1">
            <a:spLocks noChangeArrowheads="1"/>
          </p:cNvSpPr>
          <p:nvPr/>
        </p:nvSpPr>
        <p:spPr bwMode="auto">
          <a:xfrm>
            <a:off x="8117292" y="4048030"/>
            <a:ext cx="535660" cy="138499"/>
          </a:xfrm>
          <a:prstGeom prst="rect">
            <a:avLst/>
          </a:prstGeom>
          <a:solidFill>
            <a:srgbClr val="E6EDF5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de-DE" sz="900" b="1" smtClean="0">
                <a:solidFill>
                  <a:schemeClr val="bg2"/>
                </a:solidFill>
              </a:rPr>
              <a:t>Keystore</a:t>
            </a:r>
            <a:endParaRPr lang="de-DE" sz="900" b="1">
              <a:solidFill>
                <a:schemeClr val="bg2"/>
              </a:solidFill>
            </a:endParaRPr>
          </a:p>
        </p:txBody>
      </p:sp>
      <p:cxnSp>
        <p:nvCxnSpPr>
          <p:cNvPr id="23597" name="Gerade Verbindung mit Pfeil 223"/>
          <p:cNvCxnSpPr>
            <a:cxnSpLocks noChangeShapeType="1"/>
          </p:cNvCxnSpPr>
          <p:nvPr/>
        </p:nvCxnSpPr>
        <p:spPr bwMode="auto">
          <a:xfrm>
            <a:off x="6061377" y="5063250"/>
            <a:ext cx="154747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45" name="Textfeld 226"/>
          <p:cNvSpPr txBox="1"/>
          <p:nvPr/>
        </p:nvSpPr>
        <p:spPr bwMode="auto">
          <a:xfrm>
            <a:off x="6199209" y="4930514"/>
            <a:ext cx="534988" cy="2112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lIns="36000" tIns="36000" rIns="36000" bIns="36000">
            <a:spAutoFit/>
          </a:bodyPr>
          <a:lstStyle/>
          <a:p>
            <a:pPr algn="ctr" eaLnBrk="0" hangingPunct="0">
              <a:defRPr/>
            </a:pPr>
            <a:r>
              <a:rPr lang="de-DE" sz="900" b="1" i="1" smtClean="0">
                <a:solidFill>
                  <a:srgbClr val="0000FF"/>
                </a:solidFill>
                <a:cs typeface="+mn-cs"/>
              </a:rPr>
              <a:t>encrypt</a:t>
            </a:r>
            <a:endParaRPr lang="de-DE" sz="900" b="1" i="1">
              <a:solidFill>
                <a:srgbClr val="0000FF"/>
              </a:solidFill>
              <a:cs typeface="+mn-cs"/>
            </a:endParaRPr>
          </a:p>
        </p:txBody>
      </p:sp>
      <p:cxnSp>
        <p:nvCxnSpPr>
          <p:cNvPr id="23599" name="Gerade Verbindung mit Pfeil 211"/>
          <p:cNvCxnSpPr>
            <a:cxnSpLocks noChangeShapeType="1"/>
          </p:cNvCxnSpPr>
          <p:nvPr/>
        </p:nvCxnSpPr>
        <p:spPr bwMode="auto">
          <a:xfrm rot="10800000">
            <a:off x="7967647" y="4410244"/>
            <a:ext cx="192157" cy="1701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47" name="Textfeld 228"/>
          <p:cNvSpPr txBox="1"/>
          <p:nvPr/>
        </p:nvSpPr>
        <p:spPr bwMode="auto">
          <a:xfrm>
            <a:off x="7427934" y="4278051"/>
            <a:ext cx="536575" cy="2112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lIns="36000" tIns="36000" rIns="36000" bIns="36000">
            <a:spAutoFit/>
          </a:bodyPr>
          <a:lstStyle/>
          <a:p>
            <a:pPr algn="ctr" eaLnBrk="0" hangingPunct="0">
              <a:defRPr/>
            </a:pPr>
            <a:r>
              <a:rPr lang="de-DE" sz="900" b="1" i="1" smtClean="0">
                <a:solidFill>
                  <a:srgbClr val="0000FF"/>
                </a:solidFill>
                <a:cs typeface="+mn-cs"/>
              </a:rPr>
              <a:t>decrypt</a:t>
            </a:r>
            <a:endParaRPr lang="de-DE" sz="900" b="1" i="1">
              <a:solidFill>
                <a:srgbClr val="0000FF"/>
              </a:solidFill>
              <a:cs typeface="+mn-cs"/>
            </a:endParaRPr>
          </a:p>
        </p:txBody>
      </p:sp>
      <p:sp>
        <p:nvSpPr>
          <p:cNvPr id="23601" name="Textfeld 273"/>
          <p:cNvSpPr txBox="1">
            <a:spLocks noChangeArrowheads="1"/>
          </p:cNvSpPr>
          <p:nvPr/>
        </p:nvSpPr>
        <p:spPr bwMode="auto">
          <a:xfrm>
            <a:off x="4966717" y="5869264"/>
            <a:ext cx="4514849" cy="99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ctr" eaLnBrk="0" hangingPunct="0"/>
            <a:r>
              <a:rPr lang="de-DE" sz="1200" dirty="0" smtClean="0">
                <a:solidFill>
                  <a:schemeClr val="bg2"/>
                </a:solidFill>
              </a:rPr>
              <a:t>Der Sender benötigt zum Verschlüsseln keine geheime Information, sondern nur das Zertifikat des Empfängers – und dieses ist öffentlich und kann unverschlüsselt ausgetauscht werden. Wichtig ist, dass der private Schlüssel den Schlüsselspeicher (</a:t>
            </a:r>
            <a:r>
              <a:rPr lang="en-US" sz="1200" dirty="0" smtClean="0">
                <a:solidFill>
                  <a:schemeClr val="bg2"/>
                </a:solidFill>
              </a:rPr>
              <a:t>key store</a:t>
            </a:r>
            <a:r>
              <a:rPr lang="de-DE" sz="1200" dirty="0" smtClean="0">
                <a:solidFill>
                  <a:schemeClr val="bg2"/>
                </a:solidFill>
              </a:rPr>
              <a:t>) des Besitzers nie verlässt.</a:t>
            </a:r>
            <a:endParaRPr lang="de-DE" sz="1200" dirty="0">
              <a:solidFill>
                <a:schemeClr val="bg2"/>
              </a:solidFill>
            </a:endParaRPr>
          </a:p>
        </p:txBody>
      </p:sp>
      <p:cxnSp>
        <p:nvCxnSpPr>
          <p:cNvPr id="23603" name="Gerade Verbindung mit Pfeil 198"/>
          <p:cNvCxnSpPr>
            <a:cxnSpLocks noChangeShapeType="1"/>
          </p:cNvCxnSpPr>
          <p:nvPr/>
        </p:nvCxnSpPr>
        <p:spPr bwMode="auto">
          <a:xfrm rot="10800000">
            <a:off x="3257469" y="3906026"/>
            <a:ext cx="192157" cy="0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1" name="Textfeld 195"/>
          <p:cNvSpPr txBox="1"/>
          <p:nvPr/>
        </p:nvSpPr>
        <p:spPr bwMode="auto">
          <a:xfrm>
            <a:off x="2718429" y="3778610"/>
            <a:ext cx="534987" cy="2112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lIns="36000" tIns="36000" rIns="36000" bIns="36000">
            <a:spAutoFit/>
          </a:bodyPr>
          <a:lstStyle/>
          <a:p>
            <a:pPr algn="ctr" eaLnBrk="0" hangingPunct="0">
              <a:defRPr/>
            </a:pPr>
            <a:r>
              <a:rPr lang="de-DE" sz="900" b="1" i="1" smtClean="0">
                <a:solidFill>
                  <a:srgbClr val="0000FF"/>
                </a:solidFill>
                <a:cs typeface="+mn-cs"/>
              </a:rPr>
              <a:t>decrypt</a:t>
            </a:r>
            <a:endParaRPr lang="de-DE" sz="900" b="1" i="1">
              <a:solidFill>
                <a:srgbClr val="0000FF"/>
              </a:solidFill>
              <a:cs typeface="+mn-cs"/>
            </a:endParaRPr>
          </a:p>
        </p:txBody>
      </p:sp>
      <p:sp>
        <p:nvSpPr>
          <p:cNvPr id="23605" name="Textfeld 95"/>
          <p:cNvSpPr txBox="1">
            <a:spLocks noChangeArrowheads="1"/>
          </p:cNvSpPr>
          <p:nvPr/>
        </p:nvSpPr>
        <p:spPr bwMode="auto">
          <a:xfrm>
            <a:off x="614686" y="5257554"/>
            <a:ext cx="3673098" cy="8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ctr" eaLnBrk="0" hangingPunct="0"/>
            <a:r>
              <a:rPr lang="de-DE" sz="1200" dirty="0" smtClean="0">
                <a:solidFill>
                  <a:schemeClr val="bg2"/>
                </a:solidFill>
              </a:rPr>
              <a:t>Der Sender benötigt zum Verschlüsseln den gemeinsamen Schlüssel (</a:t>
            </a:r>
            <a:r>
              <a:rPr lang="en-US" sz="1200" dirty="0" smtClean="0">
                <a:solidFill>
                  <a:schemeClr val="bg2"/>
                </a:solidFill>
              </a:rPr>
              <a:t>shared secret key</a:t>
            </a:r>
            <a:r>
              <a:rPr lang="de-DE" sz="1200" dirty="0" smtClean="0">
                <a:solidFill>
                  <a:schemeClr val="bg2"/>
                </a:solidFill>
              </a:rPr>
              <a:t>).</a:t>
            </a:r>
            <a:br>
              <a:rPr lang="de-DE" sz="1200" dirty="0" smtClean="0">
                <a:solidFill>
                  <a:schemeClr val="bg2"/>
                </a:solidFill>
              </a:rPr>
            </a:br>
            <a:r>
              <a:rPr lang="de-DE" sz="1200" dirty="0" smtClean="0">
                <a:solidFill>
                  <a:schemeClr val="bg2"/>
                </a:solidFill>
              </a:rPr>
              <a:t> Dieser muss deshalb VORHER sicher ausgetauscht werden.</a:t>
            </a:r>
            <a:endParaRPr lang="de-DE" sz="1200" dirty="0">
              <a:solidFill>
                <a:schemeClr val="bg2"/>
              </a:solidFill>
            </a:endParaRPr>
          </a:p>
        </p:txBody>
      </p:sp>
      <p:sp>
        <p:nvSpPr>
          <p:cNvPr id="23606" name="Textfeld 98"/>
          <p:cNvSpPr txBox="1">
            <a:spLocks noChangeArrowheads="1"/>
          </p:cNvSpPr>
          <p:nvPr/>
        </p:nvSpPr>
        <p:spPr bwMode="auto">
          <a:xfrm>
            <a:off x="5665197" y="2648773"/>
            <a:ext cx="3334341" cy="62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eaLnBrk="0" hangingPunct="0"/>
            <a:r>
              <a:rPr lang="de-DE" sz="1200" dirty="0" smtClean="0">
                <a:solidFill>
                  <a:schemeClr val="bg2"/>
                </a:solidFill>
              </a:rPr>
              <a:t>Die Verbindung zwischen einem öffentlichen Schlüssel und einer Identität kann durch</a:t>
            </a:r>
          </a:p>
          <a:p>
            <a:pPr eaLnBrk="0" hangingPunct="0"/>
            <a:r>
              <a:rPr lang="de-DE" sz="1200" dirty="0" smtClean="0">
                <a:solidFill>
                  <a:schemeClr val="bg2"/>
                </a:solidFill>
              </a:rPr>
              <a:t>ein Publik-Key-Zertifikat sichergestellt werden.</a:t>
            </a:r>
            <a:endParaRPr lang="de-DE" sz="1200" dirty="0">
              <a:solidFill>
                <a:schemeClr val="bg2"/>
              </a:solidFill>
            </a:endParaRPr>
          </a:p>
        </p:txBody>
      </p:sp>
      <p:sp>
        <p:nvSpPr>
          <p:cNvPr id="54" name="Freeform 15"/>
          <p:cNvSpPr>
            <a:spLocks noChangeAspect="1"/>
          </p:cNvSpPr>
          <p:nvPr/>
        </p:nvSpPr>
        <p:spPr bwMode="auto">
          <a:xfrm rot="3765026" flipH="1">
            <a:off x="722696" y="2112022"/>
            <a:ext cx="293418" cy="269939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de-DE">
              <a:cs typeface="+mn-cs"/>
            </a:endParaRPr>
          </a:p>
        </p:txBody>
      </p:sp>
      <p:sp>
        <p:nvSpPr>
          <p:cNvPr id="55" name="Freeform 15"/>
          <p:cNvSpPr>
            <a:spLocks noChangeAspect="1"/>
          </p:cNvSpPr>
          <p:nvPr/>
        </p:nvSpPr>
        <p:spPr bwMode="auto">
          <a:xfrm rot="3765026" flipH="1">
            <a:off x="920840" y="3759218"/>
            <a:ext cx="293418" cy="269939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de-DE">
              <a:cs typeface="+mn-cs"/>
            </a:endParaRPr>
          </a:p>
        </p:txBody>
      </p:sp>
      <p:sp>
        <p:nvSpPr>
          <p:cNvPr id="56" name="Freeform 15"/>
          <p:cNvSpPr>
            <a:spLocks noChangeAspect="1"/>
          </p:cNvSpPr>
          <p:nvPr/>
        </p:nvSpPr>
        <p:spPr bwMode="auto">
          <a:xfrm rot="3765026" flipH="1">
            <a:off x="3508988" y="3759219"/>
            <a:ext cx="293418" cy="269939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de-DE">
              <a:cs typeface="+mn-cs"/>
            </a:endParaRPr>
          </a:p>
        </p:txBody>
      </p:sp>
      <p:grpSp>
        <p:nvGrpSpPr>
          <p:cNvPr id="3" name="Gruppieren 172"/>
          <p:cNvGrpSpPr>
            <a:grpSpLocks/>
          </p:cNvGrpSpPr>
          <p:nvPr/>
        </p:nvGrpSpPr>
        <p:grpSpPr bwMode="auto">
          <a:xfrm>
            <a:off x="5129536" y="2122137"/>
            <a:ext cx="326498" cy="391123"/>
            <a:chOff x="8349247" y="2051698"/>
            <a:chExt cx="304879" cy="365549"/>
          </a:xfrm>
        </p:grpSpPr>
        <p:sp>
          <p:nvSpPr>
            <p:cNvPr id="58" name="Freeform 15"/>
            <p:cNvSpPr>
              <a:spLocks noChangeAspect="1"/>
            </p:cNvSpPr>
            <p:nvPr/>
          </p:nvSpPr>
          <p:spPr bwMode="auto">
            <a:xfrm rot="3727078" flipH="1">
              <a:off x="8391169" y="2154290"/>
              <a:ext cx="273914" cy="252000"/>
            </a:xfrm>
            <a:custGeom>
              <a:avLst/>
              <a:gdLst/>
              <a:ahLst/>
              <a:cxnLst>
                <a:cxn ang="0">
                  <a:pos x="302" y="272"/>
                </a:cxn>
                <a:cxn ang="0">
                  <a:pos x="294" y="275"/>
                </a:cxn>
                <a:cxn ang="0">
                  <a:pos x="284" y="275"/>
                </a:cxn>
                <a:cxn ang="0">
                  <a:pos x="275" y="271"/>
                </a:cxn>
                <a:cxn ang="0">
                  <a:pos x="268" y="263"/>
                </a:cxn>
                <a:cxn ang="0">
                  <a:pos x="265" y="253"/>
                </a:cxn>
                <a:cxn ang="0">
                  <a:pos x="265" y="243"/>
                </a:cxn>
                <a:cxn ang="0">
                  <a:pos x="269" y="234"/>
                </a:cxn>
                <a:cxn ang="0">
                  <a:pos x="277" y="227"/>
                </a:cxn>
                <a:cxn ang="0">
                  <a:pos x="286" y="223"/>
                </a:cxn>
                <a:cxn ang="0">
                  <a:pos x="296" y="224"/>
                </a:cxn>
                <a:cxn ang="0">
                  <a:pos x="305" y="228"/>
                </a:cxn>
                <a:cxn ang="0">
                  <a:pos x="313" y="238"/>
                </a:cxn>
                <a:cxn ang="0">
                  <a:pos x="314" y="255"/>
                </a:cxn>
                <a:cxn ang="0">
                  <a:pos x="334" y="279"/>
                </a:cxn>
                <a:cxn ang="0">
                  <a:pos x="347" y="247"/>
                </a:cxn>
                <a:cxn ang="0">
                  <a:pos x="349" y="212"/>
                </a:cxn>
                <a:cxn ang="0">
                  <a:pos x="340" y="179"/>
                </a:cxn>
                <a:cxn ang="0">
                  <a:pos x="319" y="150"/>
                </a:cxn>
                <a:cxn ang="0">
                  <a:pos x="308" y="141"/>
                </a:cxn>
                <a:cxn ang="0">
                  <a:pos x="295" y="133"/>
                </a:cxn>
                <a:cxn ang="0">
                  <a:pos x="282" y="128"/>
                </a:cxn>
                <a:cxn ang="0">
                  <a:pos x="269" y="125"/>
                </a:cxn>
                <a:cxn ang="0">
                  <a:pos x="255" y="124"/>
                </a:cxn>
                <a:cxn ang="0">
                  <a:pos x="242" y="126"/>
                </a:cxn>
                <a:cxn ang="0">
                  <a:pos x="228" y="129"/>
                </a:cxn>
                <a:cxn ang="0">
                  <a:pos x="216" y="134"/>
                </a:cxn>
                <a:cxn ang="0">
                  <a:pos x="0" y="12"/>
                </a:cxn>
                <a:cxn ang="0">
                  <a:pos x="39" y="50"/>
                </a:cxn>
                <a:cxn ang="0">
                  <a:pos x="61" y="90"/>
                </a:cxn>
                <a:cxn ang="0">
                  <a:pos x="96" y="106"/>
                </a:cxn>
                <a:cxn ang="0">
                  <a:pos x="123" y="134"/>
                </a:cxn>
                <a:cxn ang="0">
                  <a:pos x="167" y="196"/>
                </a:cxn>
                <a:cxn ang="0">
                  <a:pos x="163" y="223"/>
                </a:cxn>
                <a:cxn ang="0">
                  <a:pos x="166" y="249"/>
                </a:cxn>
                <a:cxn ang="0">
                  <a:pos x="176" y="275"/>
                </a:cxn>
                <a:cxn ang="0">
                  <a:pos x="194" y="296"/>
                </a:cxn>
                <a:cxn ang="0">
                  <a:pos x="200" y="303"/>
                </a:cxn>
                <a:cxn ang="0">
                  <a:pos x="208" y="308"/>
                </a:cxn>
                <a:cxn ang="0">
                  <a:pos x="215" y="312"/>
                </a:cxn>
                <a:cxn ang="0">
                  <a:pos x="223" y="316"/>
                </a:cxn>
                <a:cxn ang="0">
                  <a:pos x="231" y="318"/>
                </a:cxn>
                <a:cxn ang="0">
                  <a:pos x="239" y="320"/>
                </a:cxn>
                <a:cxn ang="0">
                  <a:pos x="247" y="321"/>
                </a:cxn>
                <a:cxn ang="0">
                  <a:pos x="256" y="322"/>
                </a:cxn>
                <a:cxn ang="0">
                  <a:pos x="286" y="317"/>
                </a:cxn>
                <a:cxn ang="0">
                  <a:pos x="299" y="311"/>
                </a:cxn>
                <a:cxn ang="0">
                  <a:pos x="310" y="304"/>
                </a:cxn>
                <a:cxn ang="0">
                  <a:pos x="321" y="295"/>
                </a:cxn>
                <a:cxn ang="0">
                  <a:pos x="326" y="289"/>
                </a:cxn>
                <a:cxn ang="0">
                  <a:pos x="327" y="287"/>
                </a:cxn>
                <a:cxn ang="0">
                  <a:pos x="309" y="266"/>
                </a:cxn>
                <a:cxn ang="0">
                  <a:pos x="308" y="267"/>
                </a:cxn>
                <a:cxn ang="0">
                  <a:pos x="307" y="269"/>
                </a:cxn>
              </a:cxnLst>
              <a:rect l="0" t="0" r="r" b="b"/>
              <a:pathLst>
                <a:path w="350" h="322">
                  <a:moveTo>
                    <a:pt x="307" y="269"/>
                  </a:moveTo>
                  <a:lnTo>
                    <a:pt x="302" y="272"/>
                  </a:lnTo>
                  <a:lnTo>
                    <a:pt x="298" y="274"/>
                  </a:lnTo>
                  <a:lnTo>
                    <a:pt x="294" y="275"/>
                  </a:lnTo>
                  <a:lnTo>
                    <a:pt x="289" y="275"/>
                  </a:lnTo>
                  <a:lnTo>
                    <a:pt x="284" y="275"/>
                  </a:lnTo>
                  <a:lnTo>
                    <a:pt x="280" y="273"/>
                  </a:lnTo>
                  <a:lnTo>
                    <a:pt x="275" y="271"/>
                  </a:lnTo>
                  <a:lnTo>
                    <a:pt x="271" y="267"/>
                  </a:lnTo>
                  <a:lnTo>
                    <a:pt x="268" y="263"/>
                  </a:lnTo>
                  <a:lnTo>
                    <a:pt x="266" y="258"/>
                  </a:lnTo>
                  <a:lnTo>
                    <a:pt x="265" y="253"/>
                  </a:lnTo>
                  <a:lnTo>
                    <a:pt x="265" y="248"/>
                  </a:lnTo>
                  <a:lnTo>
                    <a:pt x="265" y="243"/>
                  </a:lnTo>
                  <a:lnTo>
                    <a:pt x="267" y="238"/>
                  </a:lnTo>
                  <a:lnTo>
                    <a:pt x="269" y="234"/>
                  </a:lnTo>
                  <a:lnTo>
                    <a:pt x="273" y="230"/>
                  </a:lnTo>
                  <a:lnTo>
                    <a:pt x="277" y="227"/>
                  </a:lnTo>
                  <a:lnTo>
                    <a:pt x="281" y="224"/>
                  </a:lnTo>
                  <a:lnTo>
                    <a:pt x="286" y="223"/>
                  </a:lnTo>
                  <a:lnTo>
                    <a:pt x="291" y="223"/>
                  </a:lnTo>
                  <a:lnTo>
                    <a:pt x="296" y="224"/>
                  </a:lnTo>
                  <a:lnTo>
                    <a:pt x="300" y="225"/>
                  </a:lnTo>
                  <a:lnTo>
                    <a:pt x="305" y="228"/>
                  </a:lnTo>
                  <a:lnTo>
                    <a:pt x="308" y="231"/>
                  </a:lnTo>
                  <a:lnTo>
                    <a:pt x="313" y="238"/>
                  </a:lnTo>
                  <a:lnTo>
                    <a:pt x="314" y="246"/>
                  </a:lnTo>
                  <a:lnTo>
                    <a:pt x="314" y="255"/>
                  </a:lnTo>
                  <a:lnTo>
                    <a:pt x="311" y="262"/>
                  </a:lnTo>
                  <a:lnTo>
                    <a:pt x="334" y="279"/>
                  </a:lnTo>
                  <a:lnTo>
                    <a:pt x="342" y="263"/>
                  </a:lnTo>
                  <a:lnTo>
                    <a:pt x="347" y="247"/>
                  </a:lnTo>
                  <a:lnTo>
                    <a:pt x="350" y="229"/>
                  </a:lnTo>
                  <a:lnTo>
                    <a:pt x="349" y="212"/>
                  </a:lnTo>
                  <a:lnTo>
                    <a:pt x="346" y="195"/>
                  </a:lnTo>
                  <a:lnTo>
                    <a:pt x="340" y="179"/>
                  </a:lnTo>
                  <a:lnTo>
                    <a:pt x="331" y="163"/>
                  </a:lnTo>
                  <a:lnTo>
                    <a:pt x="319" y="150"/>
                  </a:lnTo>
                  <a:lnTo>
                    <a:pt x="314" y="145"/>
                  </a:lnTo>
                  <a:lnTo>
                    <a:pt x="308" y="141"/>
                  </a:lnTo>
                  <a:lnTo>
                    <a:pt x="302" y="137"/>
                  </a:lnTo>
                  <a:lnTo>
                    <a:pt x="295" y="133"/>
                  </a:lnTo>
                  <a:lnTo>
                    <a:pt x="289" y="130"/>
                  </a:lnTo>
                  <a:lnTo>
                    <a:pt x="282" y="128"/>
                  </a:lnTo>
                  <a:lnTo>
                    <a:pt x="276" y="126"/>
                  </a:lnTo>
                  <a:lnTo>
                    <a:pt x="269" y="125"/>
                  </a:lnTo>
                  <a:lnTo>
                    <a:pt x="262" y="125"/>
                  </a:lnTo>
                  <a:lnTo>
                    <a:pt x="255" y="124"/>
                  </a:lnTo>
                  <a:lnTo>
                    <a:pt x="248" y="125"/>
                  </a:lnTo>
                  <a:lnTo>
                    <a:pt x="242" y="126"/>
                  </a:lnTo>
                  <a:lnTo>
                    <a:pt x="235" y="127"/>
                  </a:lnTo>
                  <a:lnTo>
                    <a:pt x="228" y="129"/>
                  </a:lnTo>
                  <a:lnTo>
                    <a:pt x="222" y="132"/>
                  </a:lnTo>
                  <a:lnTo>
                    <a:pt x="216" y="134"/>
                  </a:lnTo>
                  <a:lnTo>
                    <a:pt x="81" y="0"/>
                  </a:lnTo>
                  <a:lnTo>
                    <a:pt x="0" y="12"/>
                  </a:lnTo>
                  <a:lnTo>
                    <a:pt x="14" y="43"/>
                  </a:lnTo>
                  <a:lnTo>
                    <a:pt x="39" y="50"/>
                  </a:lnTo>
                  <a:lnTo>
                    <a:pt x="51" y="64"/>
                  </a:lnTo>
                  <a:lnTo>
                    <a:pt x="61" y="90"/>
                  </a:lnTo>
                  <a:lnTo>
                    <a:pt x="86" y="96"/>
                  </a:lnTo>
                  <a:lnTo>
                    <a:pt x="96" y="106"/>
                  </a:lnTo>
                  <a:lnTo>
                    <a:pt x="104" y="130"/>
                  </a:lnTo>
                  <a:lnTo>
                    <a:pt x="123" y="134"/>
                  </a:lnTo>
                  <a:lnTo>
                    <a:pt x="170" y="180"/>
                  </a:lnTo>
                  <a:lnTo>
                    <a:pt x="167" y="196"/>
                  </a:lnTo>
                  <a:lnTo>
                    <a:pt x="164" y="209"/>
                  </a:lnTo>
                  <a:lnTo>
                    <a:pt x="163" y="223"/>
                  </a:lnTo>
                  <a:lnTo>
                    <a:pt x="164" y="236"/>
                  </a:lnTo>
                  <a:lnTo>
                    <a:pt x="166" y="249"/>
                  </a:lnTo>
                  <a:lnTo>
                    <a:pt x="170" y="262"/>
                  </a:lnTo>
                  <a:lnTo>
                    <a:pt x="176" y="275"/>
                  </a:lnTo>
                  <a:lnTo>
                    <a:pt x="184" y="286"/>
                  </a:lnTo>
                  <a:lnTo>
                    <a:pt x="194" y="296"/>
                  </a:lnTo>
                  <a:lnTo>
                    <a:pt x="197" y="300"/>
                  </a:lnTo>
                  <a:lnTo>
                    <a:pt x="200" y="303"/>
                  </a:lnTo>
                  <a:lnTo>
                    <a:pt x="204" y="305"/>
                  </a:lnTo>
                  <a:lnTo>
                    <a:pt x="208" y="308"/>
                  </a:lnTo>
                  <a:lnTo>
                    <a:pt x="211" y="310"/>
                  </a:lnTo>
                  <a:lnTo>
                    <a:pt x="215" y="312"/>
                  </a:lnTo>
                  <a:lnTo>
                    <a:pt x="219" y="314"/>
                  </a:lnTo>
                  <a:lnTo>
                    <a:pt x="223" y="316"/>
                  </a:lnTo>
                  <a:lnTo>
                    <a:pt x="227" y="317"/>
                  </a:lnTo>
                  <a:lnTo>
                    <a:pt x="231" y="318"/>
                  </a:lnTo>
                  <a:lnTo>
                    <a:pt x="235" y="319"/>
                  </a:lnTo>
                  <a:lnTo>
                    <a:pt x="239" y="320"/>
                  </a:lnTo>
                  <a:lnTo>
                    <a:pt x="243" y="321"/>
                  </a:lnTo>
                  <a:lnTo>
                    <a:pt x="247" y="321"/>
                  </a:lnTo>
                  <a:lnTo>
                    <a:pt x="251" y="322"/>
                  </a:lnTo>
                  <a:lnTo>
                    <a:pt x="256" y="322"/>
                  </a:lnTo>
                  <a:lnTo>
                    <a:pt x="280" y="319"/>
                  </a:lnTo>
                  <a:lnTo>
                    <a:pt x="286" y="317"/>
                  </a:lnTo>
                  <a:lnTo>
                    <a:pt x="293" y="315"/>
                  </a:lnTo>
                  <a:lnTo>
                    <a:pt x="299" y="311"/>
                  </a:lnTo>
                  <a:lnTo>
                    <a:pt x="305" y="308"/>
                  </a:lnTo>
                  <a:lnTo>
                    <a:pt x="310" y="304"/>
                  </a:lnTo>
                  <a:lnTo>
                    <a:pt x="315" y="300"/>
                  </a:lnTo>
                  <a:lnTo>
                    <a:pt x="321" y="295"/>
                  </a:lnTo>
                  <a:lnTo>
                    <a:pt x="326" y="290"/>
                  </a:lnTo>
                  <a:lnTo>
                    <a:pt x="326" y="289"/>
                  </a:lnTo>
                  <a:lnTo>
                    <a:pt x="327" y="288"/>
                  </a:lnTo>
                  <a:lnTo>
                    <a:pt x="327" y="287"/>
                  </a:lnTo>
                  <a:lnTo>
                    <a:pt x="328" y="286"/>
                  </a:lnTo>
                  <a:lnTo>
                    <a:pt x="309" y="266"/>
                  </a:lnTo>
                  <a:lnTo>
                    <a:pt x="308" y="267"/>
                  </a:lnTo>
                  <a:lnTo>
                    <a:pt x="308" y="267"/>
                  </a:lnTo>
                  <a:lnTo>
                    <a:pt x="307" y="268"/>
                  </a:lnTo>
                  <a:lnTo>
                    <a:pt x="307" y="269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bg2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50800" dist="38100" dir="2700000" sx="50000" sy="5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50800" h="38100" prst="hardEdge"/>
            </a:sp3d>
          </p:spPr>
          <p:txBody>
            <a:bodyPr/>
            <a:lstStyle/>
            <a:p>
              <a:pPr eaLnBrk="0" hangingPunct="0">
                <a:defRPr/>
              </a:pPr>
              <a:endParaRPr lang="de-DE">
                <a:cs typeface="+mn-cs"/>
              </a:endParaRPr>
            </a:p>
          </p:txBody>
        </p:sp>
        <p:sp>
          <p:nvSpPr>
            <p:cNvPr id="59" name="Freeform 15"/>
            <p:cNvSpPr>
              <a:spLocks noChangeAspect="1"/>
            </p:cNvSpPr>
            <p:nvPr/>
          </p:nvSpPr>
          <p:spPr bwMode="auto">
            <a:xfrm rot="1791374" flipH="1">
              <a:off x="8349247" y="2051698"/>
              <a:ext cx="273914" cy="252000"/>
            </a:xfrm>
            <a:custGeom>
              <a:avLst/>
              <a:gdLst/>
              <a:ahLst/>
              <a:cxnLst>
                <a:cxn ang="0">
                  <a:pos x="302" y="272"/>
                </a:cxn>
                <a:cxn ang="0">
                  <a:pos x="294" y="275"/>
                </a:cxn>
                <a:cxn ang="0">
                  <a:pos x="284" y="275"/>
                </a:cxn>
                <a:cxn ang="0">
                  <a:pos x="275" y="271"/>
                </a:cxn>
                <a:cxn ang="0">
                  <a:pos x="268" y="263"/>
                </a:cxn>
                <a:cxn ang="0">
                  <a:pos x="265" y="253"/>
                </a:cxn>
                <a:cxn ang="0">
                  <a:pos x="265" y="243"/>
                </a:cxn>
                <a:cxn ang="0">
                  <a:pos x="269" y="234"/>
                </a:cxn>
                <a:cxn ang="0">
                  <a:pos x="277" y="227"/>
                </a:cxn>
                <a:cxn ang="0">
                  <a:pos x="286" y="223"/>
                </a:cxn>
                <a:cxn ang="0">
                  <a:pos x="296" y="224"/>
                </a:cxn>
                <a:cxn ang="0">
                  <a:pos x="305" y="228"/>
                </a:cxn>
                <a:cxn ang="0">
                  <a:pos x="313" y="238"/>
                </a:cxn>
                <a:cxn ang="0">
                  <a:pos x="314" y="255"/>
                </a:cxn>
                <a:cxn ang="0">
                  <a:pos x="334" y="279"/>
                </a:cxn>
                <a:cxn ang="0">
                  <a:pos x="347" y="247"/>
                </a:cxn>
                <a:cxn ang="0">
                  <a:pos x="349" y="212"/>
                </a:cxn>
                <a:cxn ang="0">
                  <a:pos x="340" y="179"/>
                </a:cxn>
                <a:cxn ang="0">
                  <a:pos x="319" y="150"/>
                </a:cxn>
                <a:cxn ang="0">
                  <a:pos x="308" y="141"/>
                </a:cxn>
                <a:cxn ang="0">
                  <a:pos x="295" y="133"/>
                </a:cxn>
                <a:cxn ang="0">
                  <a:pos x="282" y="128"/>
                </a:cxn>
                <a:cxn ang="0">
                  <a:pos x="269" y="125"/>
                </a:cxn>
                <a:cxn ang="0">
                  <a:pos x="255" y="124"/>
                </a:cxn>
                <a:cxn ang="0">
                  <a:pos x="242" y="126"/>
                </a:cxn>
                <a:cxn ang="0">
                  <a:pos x="228" y="129"/>
                </a:cxn>
                <a:cxn ang="0">
                  <a:pos x="216" y="134"/>
                </a:cxn>
                <a:cxn ang="0">
                  <a:pos x="0" y="12"/>
                </a:cxn>
                <a:cxn ang="0">
                  <a:pos x="39" y="50"/>
                </a:cxn>
                <a:cxn ang="0">
                  <a:pos x="61" y="90"/>
                </a:cxn>
                <a:cxn ang="0">
                  <a:pos x="96" y="106"/>
                </a:cxn>
                <a:cxn ang="0">
                  <a:pos x="123" y="134"/>
                </a:cxn>
                <a:cxn ang="0">
                  <a:pos x="167" y="196"/>
                </a:cxn>
                <a:cxn ang="0">
                  <a:pos x="163" y="223"/>
                </a:cxn>
                <a:cxn ang="0">
                  <a:pos x="166" y="249"/>
                </a:cxn>
                <a:cxn ang="0">
                  <a:pos x="176" y="275"/>
                </a:cxn>
                <a:cxn ang="0">
                  <a:pos x="194" y="296"/>
                </a:cxn>
                <a:cxn ang="0">
                  <a:pos x="200" y="303"/>
                </a:cxn>
                <a:cxn ang="0">
                  <a:pos x="208" y="308"/>
                </a:cxn>
                <a:cxn ang="0">
                  <a:pos x="215" y="312"/>
                </a:cxn>
                <a:cxn ang="0">
                  <a:pos x="223" y="316"/>
                </a:cxn>
                <a:cxn ang="0">
                  <a:pos x="231" y="318"/>
                </a:cxn>
                <a:cxn ang="0">
                  <a:pos x="239" y="320"/>
                </a:cxn>
                <a:cxn ang="0">
                  <a:pos x="247" y="321"/>
                </a:cxn>
                <a:cxn ang="0">
                  <a:pos x="256" y="322"/>
                </a:cxn>
                <a:cxn ang="0">
                  <a:pos x="286" y="317"/>
                </a:cxn>
                <a:cxn ang="0">
                  <a:pos x="299" y="311"/>
                </a:cxn>
                <a:cxn ang="0">
                  <a:pos x="310" y="304"/>
                </a:cxn>
                <a:cxn ang="0">
                  <a:pos x="321" y="295"/>
                </a:cxn>
                <a:cxn ang="0">
                  <a:pos x="326" y="289"/>
                </a:cxn>
                <a:cxn ang="0">
                  <a:pos x="327" y="287"/>
                </a:cxn>
                <a:cxn ang="0">
                  <a:pos x="309" y="266"/>
                </a:cxn>
                <a:cxn ang="0">
                  <a:pos x="308" y="267"/>
                </a:cxn>
                <a:cxn ang="0">
                  <a:pos x="307" y="269"/>
                </a:cxn>
              </a:cxnLst>
              <a:rect l="0" t="0" r="r" b="b"/>
              <a:pathLst>
                <a:path w="350" h="322">
                  <a:moveTo>
                    <a:pt x="307" y="269"/>
                  </a:moveTo>
                  <a:lnTo>
                    <a:pt x="302" y="272"/>
                  </a:lnTo>
                  <a:lnTo>
                    <a:pt x="298" y="274"/>
                  </a:lnTo>
                  <a:lnTo>
                    <a:pt x="294" y="275"/>
                  </a:lnTo>
                  <a:lnTo>
                    <a:pt x="289" y="275"/>
                  </a:lnTo>
                  <a:lnTo>
                    <a:pt x="284" y="275"/>
                  </a:lnTo>
                  <a:lnTo>
                    <a:pt x="280" y="273"/>
                  </a:lnTo>
                  <a:lnTo>
                    <a:pt x="275" y="271"/>
                  </a:lnTo>
                  <a:lnTo>
                    <a:pt x="271" y="267"/>
                  </a:lnTo>
                  <a:lnTo>
                    <a:pt x="268" y="263"/>
                  </a:lnTo>
                  <a:lnTo>
                    <a:pt x="266" y="258"/>
                  </a:lnTo>
                  <a:lnTo>
                    <a:pt x="265" y="253"/>
                  </a:lnTo>
                  <a:lnTo>
                    <a:pt x="265" y="248"/>
                  </a:lnTo>
                  <a:lnTo>
                    <a:pt x="265" y="243"/>
                  </a:lnTo>
                  <a:lnTo>
                    <a:pt x="267" y="238"/>
                  </a:lnTo>
                  <a:lnTo>
                    <a:pt x="269" y="234"/>
                  </a:lnTo>
                  <a:lnTo>
                    <a:pt x="273" y="230"/>
                  </a:lnTo>
                  <a:lnTo>
                    <a:pt x="277" y="227"/>
                  </a:lnTo>
                  <a:lnTo>
                    <a:pt x="281" y="224"/>
                  </a:lnTo>
                  <a:lnTo>
                    <a:pt x="286" y="223"/>
                  </a:lnTo>
                  <a:lnTo>
                    <a:pt x="291" y="223"/>
                  </a:lnTo>
                  <a:lnTo>
                    <a:pt x="296" y="224"/>
                  </a:lnTo>
                  <a:lnTo>
                    <a:pt x="300" y="225"/>
                  </a:lnTo>
                  <a:lnTo>
                    <a:pt x="305" y="228"/>
                  </a:lnTo>
                  <a:lnTo>
                    <a:pt x="308" y="231"/>
                  </a:lnTo>
                  <a:lnTo>
                    <a:pt x="313" y="238"/>
                  </a:lnTo>
                  <a:lnTo>
                    <a:pt x="314" y="246"/>
                  </a:lnTo>
                  <a:lnTo>
                    <a:pt x="314" y="255"/>
                  </a:lnTo>
                  <a:lnTo>
                    <a:pt x="311" y="262"/>
                  </a:lnTo>
                  <a:lnTo>
                    <a:pt x="334" y="279"/>
                  </a:lnTo>
                  <a:lnTo>
                    <a:pt x="342" y="263"/>
                  </a:lnTo>
                  <a:lnTo>
                    <a:pt x="347" y="247"/>
                  </a:lnTo>
                  <a:lnTo>
                    <a:pt x="350" y="229"/>
                  </a:lnTo>
                  <a:lnTo>
                    <a:pt x="349" y="212"/>
                  </a:lnTo>
                  <a:lnTo>
                    <a:pt x="346" y="195"/>
                  </a:lnTo>
                  <a:lnTo>
                    <a:pt x="340" y="179"/>
                  </a:lnTo>
                  <a:lnTo>
                    <a:pt x="331" y="163"/>
                  </a:lnTo>
                  <a:lnTo>
                    <a:pt x="319" y="150"/>
                  </a:lnTo>
                  <a:lnTo>
                    <a:pt x="314" y="145"/>
                  </a:lnTo>
                  <a:lnTo>
                    <a:pt x="308" y="141"/>
                  </a:lnTo>
                  <a:lnTo>
                    <a:pt x="302" y="137"/>
                  </a:lnTo>
                  <a:lnTo>
                    <a:pt x="295" y="133"/>
                  </a:lnTo>
                  <a:lnTo>
                    <a:pt x="289" y="130"/>
                  </a:lnTo>
                  <a:lnTo>
                    <a:pt x="282" y="128"/>
                  </a:lnTo>
                  <a:lnTo>
                    <a:pt x="276" y="126"/>
                  </a:lnTo>
                  <a:lnTo>
                    <a:pt x="269" y="125"/>
                  </a:lnTo>
                  <a:lnTo>
                    <a:pt x="262" y="125"/>
                  </a:lnTo>
                  <a:lnTo>
                    <a:pt x="255" y="124"/>
                  </a:lnTo>
                  <a:lnTo>
                    <a:pt x="248" y="125"/>
                  </a:lnTo>
                  <a:lnTo>
                    <a:pt x="242" y="126"/>
                  </a:lnTo>
                  <a:lnTo>
                    <a:pt x="235" y="127"/>
                  </a:lnTo>
                  <a:lnTo>
                    <a:pt x="228" y="129"/>
                  </a:lnTo>
                  <a:lnTo>
                    <a:pt x="222" y="132"/>
                  </a:lnTo>
                  <a:lnTo>
                    <a:pt x="216" y="134"/>
                  </a:lnTo>
                  <a:lnTo>
                    <a:pt x="81" y="0"/>
                  </a:lnTo>
                  <a:lnTo>
                    <a:pt x="0" y="12"/>
                  </a:lnTo>
                  <a:lnTo>
                    <a:pt x="14" y="43"/>
                  </a:lnTo>
                  <a:lnTo>
                    <a:pt x="39" y="50"/>
                  </a:lnTo>
                  <a:lnTo>
                    <a:pt x="51" y="64"/>
                  </a:lnTo>
                  <a:lnTo>
                    <a:pt x="61" y="90"/>
                  </a:lnTo>
                  <a:lnTo>
                    <a:pt x="86" y="96"/>
                  </a:lnTo>
                  <a:lnTo>
                    <a:pt x="96" y="106"/>
                  </a:lnTo>
                  <a:lnTo>
                    <a:pt x="104" y="130"/>
                  </a:lnTo>
                  <a:lnTo>
                    <a:pt x="123" y="134"/>
                  </a:lnTo>
                  <a:lnTo>
                    <a:pt x="170" y="180"/>
                  </a:lnTo>
                  <a:lnTo>
                    <a:pt x="167" y="196"/>
                  </a:lnTo>
                  <a:lnTo>
                    <a:pt x="164" y="209"/>
                  </a:lnTo>
                  <a:lnTo>
                    <a:pt x="163" y="223"/>
                  </a:lnTo>
                  <a:lnTo>
                    <a:pt x="164" y="236"/>
                  </a:lnTo>
                  <a:lnTo>
                    <a:pt x="166" y="249"/>
                  </a:lnTo>
                  <a:lnTo>
                    <a:pt x="170" y="262"/>
                  </a:lnTo>
                  <a:lnTo>
                    <a:pt x="176" y="275"/>
                  </a:lnTo>
                  <a:lnTo>
                    <a:pt x="184" y="286"/>
                  </a:lnTo>
                  <a:lnTo>
                    <a:pt x="194" y="296"/>
                  </a:lnTo>
                  <a:lnTo>
                    <a:pt x="197" y="300"/>
                  </a:lnTo>
                  <a:lnTo>
                    <a:pt x="200" y="303"/>
                  </a:lnTo>
                  <a:lnTo>
                    <a:pt x="204" y="305"/>
                  </a:lnTo>
                  <a:lnTo>
                    <a:pt x="208" y="308"/>
                  </a:lnTo>
                  <a:lnTo>
                    <a:pt x="211" y="310"/>
                  </a:lnTo>
                  <a:lnTo>
                    <a:pt x="215" y="312"/>
                  </a:lnTo>
                  <a:lnTo>
                    <a:pt x="219" y="314"/>
                  </a:lnTo>
                  <a:lnTo>
                    <a:pt x="223" y="316"/>
                  </a:lnTo>
                  <a:lnTo>
                    <a:pt x="227" y="317"/>
                  </a:lnTo>
                  <a:lnTo>
                    <a:pt x="231" y="318"/>
                  </a:lnTo>
                  <a:lnTo>
                    <a:pt x="235" y="319"/>
                  </a:lnTo>
                  <a:lnTo>
                    <a:pt x="239" y="320"/>
                  </a:lnTo>
                  <a:lnTo>
                    <a:pt x="243" y="321"/>
                  </a:lnTo>
                  <a:lnTo>
                    <a:pt x="247" y="321"/>
                  </a:lnTo>
                  <a:lnTo>
                    <a:pt x="251" y="322"/>
                  </a:lnTo>
                  <a:lnTo>
                    <a:pt x="256" y="322"/>
                  </a:lnTo>
                  <a:lnTo>
                    <a:pt x="280" y="319"/>
                  </a:lnTo>
                  <a:lnTo>
                    <a:pt x="286" y="317"/>
                  </a:lnTo>
                  <a:lnTo>
                    <a:pt x="293" y="315"/>
                  </a:lnTo>
                  <a:lnTo>
                    <a:pt x="299" y="311"/>
                  </a:lnTo>
                  <a:lnTo>
                    <a:pt x="305" y="308"/>
                  </a:lnTo>
                  <a:lnTo>
                    <a:pt x="310" y="304"/>
                  </a:lnTo>
                  <a:lnTo>
                    <a:pt x="315" y="300"/>
                  </a:lnTo>
                  <a:lnTo>
                    <a:pt x="321" y="295"/>
                  </a:lnTo>
                  <a:lnTo>
                    <a:pt x="326" y="290"/>
                  </a:lnTo>
                  <a:lnTo>
                    <a:pt x="326" y="289"/>
                  </a:lnTo>
                  <a:lnTo>
                    <a:pt x="327" y="288"/>
                  </a:lnTo>
                  <a:lnTo>
                    <a:pt x="327" y="287"/>
                  </a:lnTo>
                  <a:lnTo>
                    <a:pt x="328" y="286"/>
                  </a:lnTo>
                  <a:lnTo>
                    <a:pt x="309" y="266"/>
                  </a:lnTo>
                  <a:lnTo>
                    <a:pt x="308" y="267"/>
                  </a:lnTo>
                  <a:lnTo>
                    <a:pt x="308" y="267"/>
                  </a:lnTo>
                  <a:lnTo>
                    <a:pt x="307" y="268"/>
                  </a:lnTo>
                  <a:lnTo>
                    <a:pt x="307" y="269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bg2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50800" dist="38100" dir="2700000" sx="50000" sy="5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50800" h="38100" prst="hardEdge"/>
            </a:sp3d>
          </p:spPr>
          <p:txBody>
            <a:bodyPr/>
            <a:lstStyle/>
            <a:p>
              <a:pPr eaLnBrk="0" hangingPunct="0">
                <a:defRPr/>
              </a:pPr>
              <a:endParaRPr lang="de-DE">
                <a:cs typeface="+mn-cs"/>
              </a:endParaRPr>
            </a:p>
          </p:txBody>
        </p:sp>
      </p:grpSp>
      <p:sp>
        <p:nvSpPr>
          <p:cNvPr id="60" name="Freeform 15"/>
          <p:cNvSpPr>
            <a:spLocks noChangeAspect="1"/>
          </p:cNvSpPr>
          <p:nvPr/>
        </p:nvSpPr>
        <p:spPr bwMode="auto">
          <a:xfrm rot="3727078" flipH="1">
            <a:off x="5597536" y="4258913"/>
            <a:ext cx="293418" cy="269939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FFB5A3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schemeClr val="bg1">
                <a:lumMod val="7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de-DE">
              <a:cs typeface="+mn-cs"/>
            </a:endParaRPr>
          </a:p>
        </p:txBody>
      </p:sp>
      <p:sp>
        <p:nvSpPr>
          <p:cNvPr id="61" name="Freeform 15"/>
          <p:cNvSpPr>
            <a:spLocks noChangeAspect="1"/>
          </p:cNvSpPr>
          <p:nvPr/>
        </p:nvSpPr>
        <p:spPr bwMode="auto">
          <a:xfrm rot="3727078" flipH="1">
            <a:off x="8240553" y="4258913"/>
            <a:ext cx="293418" cy="269939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de-DE">
              <a:cs typeface="+mn-cs"/>
            </a:endParaRPr>
          </a:p>
        </p:txBody>
      </p:sp>
      <p:sp>
        <p:nvSpPr>
          <p:cNvPr id="23623" name="Textfeld 162"/>
          <p:cNvSpPr txBox="1">
            <a:spLocks noChangeArrowheads="1"/>
          </p:cNvSpPr>
          <p:nvPr/>
        </p:nvSpPr>
        <p:spPr bwMode="auto">
          <a:xfrm>
            <a:off x="5403281" y="5195892"/>
            <a:ext cx="7652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de-DE" sz="800" b="1" dirty="0" smtClean="0">
                <a:solidFill>
                  <a:schemeClr val="bg2"/>
                </a:solidFill>
              </a:rPr>
              <a:t>Bobs </a:t>
            </a:r>
            <a:br>
              <a:rPr lang="de-DE" sz="800" b="1" dirty="0" smtClean="0">
                <a:solidFill>
                  <a:schemeClr val="bg2"/>
                </a:solidFill>
              </a:rPr>
            </a:br>
            <a:r>
              <a:rPr lang="en-US" sz="800" b="1" dirty="0" smtClean="0">
                <a:solidFill>
                  <a:schemeClr val="bg2"/>
                </a:solidFill>
              </a:rPr>
              <a:t>public key</a:t>
            </a:r>
            <a:r>
              <a:rPr lang="de-DE" sz="800" b="1" dirty="0" smtClean="0">
                <a:solidFill>
                  <a:schemeClr val="bg2"/>
                </a:solidFill>
              </a:rPr>
              <a:t/>
            </a:r>
            <a:br>
              <a:rPr lang="de-DE" sz="800" b="1" dirty="0" smtClean="0">
                <a:solidFill>
                  <a:schemeClr val="bg2"/>
                </a:solidFill>
              </a:rPr>
            </a:br>
            <a:r>
              <a:rPr lang="de-DE" sz="700" b="1" dirty="0" smtClean="0">
                <a:solidFill>
                  <a:schemeClr val="bg2"/>
                </a:solidFill>
              </a:rPr>
              <a:t>(aus Bobs Zertifikat)</a:t>
            </a:r>
            <a:endParaRPr lang="de-DE" sz="800" b="1" dirty="0">
              <a:solidFill>
                <a:schemeClr val="bg2"/>
              </a:solidFill>
            </a:endParaRPr>
          </a:p>
        </p:txBody>
      </p:sp>
      <p:sp>
        <p:nvSpPr>
          <p:cNvPr id="63" name="Textfeld 164"/>
          <p:cNvSpPr txBox="1">
            <a:spLocks noChangeArrowheads="1"/>
          </p:cNvSpPr>
          <p:nvPr/>
        </p:nvSpPr>
        <p:spPr bwMode="auto">
          <a:xfrm>
            <a:off x="8005784" y="5195626"/>
            <a:ext cx="765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de-DE" sz="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Alices </a:t>
            </a:r>
            <a:br>
              <a:rPr lang="de-DE" sz="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key</a:t>
            </a:r>
            <a:r>
              <a:rPr lang="de-DE" sz="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(aus Alices Zertifikat)</a:t>
            </a:r>
            <a:endParaRPr lang="de-DE" sz="8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Freeform 15"/>
          <p:cNvSpPr>
            <a:spLocks noChangeAspect="1"/>
          </p:cNvSpPr>
          <p:nvPr/>
        </p:nvSpPr>
        <p:spPr bwMode="auto">
          <a:xfrm rot="1791374" flipH="1">
            <a:off x="5272975" y="2856858"/>
            <a:ext cx="293411" cy="269767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de-DE">
              <a:cs typeface="+mn-cs"/>
            </a:endParaRPr>
          </a:p>
        </p:txBody>
      </p:sp>
      <p:sp>
        <p:nvSpPr>
          <p:cNvPr id="68" name="Freeform 15"/>
          <p:cNvSpPr>
            <a:spLocks noChangeAspect="1"/>
          </p:cNvSpPr>
          <p:nvPr/>
        </p:nvSpPr>
        <p:spPr bwMode="auto">
          <a:xfrm rot="1791374" flipH="1">
            <a:off x="8301575" y="4944835"/>
            <a:ext cx="293411" cy="269767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ABFFD1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schemeClr val="bg1">
                <a:lumMod val="7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de-DE">
              <a:cs typeface="+mn-cs"/>
            </a:endParaRPr>
          </a:p>
        </p:txBody>
      </p:sp>
      <p:sp>
        <p:nvSpPr>
          <p:cNvPr id="70" name="Freeform 15"/>
          <p:cNvSpPr>
            <a:spLocks noChangeAspect="1"/>
          </p:cNvSpPr>
          <p:nvPr/>
        </p:nvSpPr>
        <p:spPr bwMode="auto">
          <a:xfrm rot="1791374" flipH="1">
            <a:off x="5699811" y="4944840"/>
            <a:ext cx="293411" cy="269767"/>
          </a:xfrm>
          <a:custGeom>
            <a:avLst/>
            <a:gdLst/>
            <a:ahLst/>
            <a:cxnLst>
              <a:cxn ang="0">
                <a:pos x="302" y="272"/>
              </a:cxn>
              <a:cxn ang="0">
                <a:pos x="294" y="275"/>
              </a:cxn>
              <a:cxn ang="0">
                <a:pos x="284" y="275"/>
              </a:cxn>
              <a:cxn ang="0">
                <a:pos x="275" y="271"/>
              </a:cxn>
              <a:cxn ang="0">
                <a:pos x="268" y="263"/>
              </a:cxn>
              <a:cxn ang="0">
                <a:pos x="265" y="253"/>
              </a:cxn>
              <a:cxn ang="0">
                <a:pos x="265" y="243"/>
              </a:cxn>
              <a:cxn ang="0">
                <a:pos x="269" y="234"/>
              </a:cxn>
              <a:cxn ang="0">
                <a:pos x="277" y="227"/>
              </a:cxn>
              <a:cxn ang="0">
                <a:pos x="286" y="223"/>
              </a:cxn>
              <a:cxn ang="0">
                <a:pos x="296" y="224"/>
              </a:cxn>
              <a:cxn ang="0">
                <a:pos x="305" y="228"/>
              </a:cxn>
              <a:cxn ang="0">
                <a:pos x="313" y="238"/>
              </a:cxn>
              <a:cxn ang="0">
                <a:pos x="314" y="255"/>
              </a:cxn>
              <a:cxn ang="0">
                <a:pos x="334" y="279"/>
              </a:cxn>
              <a:cxn ang="0">
                <a:pos x="347" y="247"/>
              </a:cxn>
              <a:cxn ang="0">
                <a:pos x="349" y="212"/>
              </a:cxn>
              <a:cxn ang="0">
                <a:pos x="340" y="179"/>
              </a:cxn>
              <a:cxn ang="0">
                <a:pos x="319" y="150"/>
              </a:cxn>
              <a:cxn ang="0">
                <a:pos x="308" y="141"/>
              </a:cxn>
              <a:cxn ang="0">
                <a:pos x="295" y="133"/>
              </a:cxn>
              <a:cxn ang="0">
                <a:pos x="282" y="128"/>
              </a:cxn>
              <a:cxn ang="0">
                <a:pos x="269" y="125"/>
              </a:cxn>
              <a:cxn ang="0">
                <a:pos x="255" y="124"/>
              </a:cxn>
              <a:cxn ang="0">
                <a:pos x="242" y="126"/>
              </a:cxn>
              <a:cxn ang="0">
                <a:pos x="228" y="129"/>
              </a:cxn>
              <a:cxn ang="0">
                <a:pos x="216" y="134"/>
              </a:cxn>
              <a:cxn ang="0">
                <a:pos x="0" y="12"/>
              </a:cxn>
              <a:cxn ang="0">
                <a:pos x="39" y="50"/>
              </a:cxn>
              <a:cxn ang="0">
                <a:pos x="61" y="90"/>
              </a:cxn>
              <a:cxn ang="0">
                <a:pos x="96" y="106"/>
              </a:cxn>
              <a:cxn ang="0">
                <a:pos x="123" y="134"/>
              </a:cxn>
              <a:cxn ang="0">
                <a:pos x="167" y="196"/>
              </a:cxn>
              <a:cxn ang="0">
                <a:pos x="163" y="223"/>
              </a:cxn>
              <a:cxn ang="0">
                <a:pos x="166" y="249"/>
              </a:cxn>
              <a:cxn ang="0">
                <a:pos x="176" y="275"/>
              </a:cxn>
              <a:cxn ang="0">
                <a:pos x="194" y="296"/>
              </a:cxn>
              <a:cxn ang="0">
                <a:pos x="200" y="303"/>
              </a:cxn>
              <a:cxn ang="0">
                <a:pos x="208" y="308"/>
              </a:cxn>
              <a:cxn ang="0">
                <a:pos x="215" y="312"/>
              </a:cxn>
              <a:cxn ang="0">
                <a:pos x="223" y="316"/>
              </a:cxn>
              <a:cxn ang="0">
                <a:pos x="231" y="318"/>
              </a:cxn>
              <a:cxn ang="0">
                <a:pos x="239" y="320"/>
              </a:cxn>
              <a:cxn ang="0">
                <a:pos x="247" y="321"/>
              </a:cxn>
              <a:cxn ang="0">
                <a:pos x="256" y="322"/>
              </a:cxn>
              <a:cxn ang="0">
                <a:pos x="286" y="317"/>
              </a:cxn>
              <a:cxn ang="0">
                <a:pos x="299" y="311"/>
              </a:cxn>
              <a:cxn ang="0">
                <a:pos x="310" y="304"/>
              </a:cxn>
              <a:cxn ang="0">
                <a:pos x="321" y="295"/>
              </a:cxn>
              <a:cxn ang="0">
                <a:pos x="326" y="289"/>
              </a:cxn>
              <a:cxn ang="0">
                <a:pos x="327" y="287"/>
              </a:cxn>
              <a:cxn ang="0">
                <a:pos x="309" y="266"/>
              </a:cxn>
              <a:cxn ang="0">
                <a:pos x="308" y="267"/>
              </a:cxn>
              <a:cxn ang="0">
                <a:pos x="307" y="269"/>
              </a:cxn>
            </a:cxnLst>
            <a:rect l="0" t="0" r="r" b="b"/>
            <a:pathLst>
              <a:path w="350" h="322">
                <a:moveTo>
                  <a:pt x="307" y="269"/>
                </a:moveTo>
                <a:lnTo>
                  <a:pt x="302" y="272"/>
                </a:lnTo>
                <a:lnTo>
                  <a:pt x="298" y="274"/>
                </a:lnTo>
                <a:lnTo>
                  <a:pt x="294" y="275"/>
                </a:lnTo>
                <a:lnTo>
                  <a:pt x="289" y="275"/>
                </a:lnTo>
                <a:lnTo>
                  <a:pt x="284" y="275"/>
                </a:lnTo>
                <a:lnTo>
                  <a:pt x="280" y="273"/>
                </a:lnTo>
                <a:lnTo>
                  <a:pt x="275" y="271"/>
                </a:lnTo>
                <a:lnTo>
                  <a:pt x="271" y="267"/>
                </a:lnTo>
                <a:lnTo>
                  <a:pt x="268" y="263"/>
                </a:lnTo>
                <a:lnTo>
                  <a:pt x="266" y="258"/>
                </a:lnTo>
                <a:lnTo>
                  <a:pt x="265" y="253"/>
                </a:lnTo>
                <a:lnTo>
                  <a:pt x="265" y="248"/>
                </a:lnTo>
                <a:lnTo>
                  <a:pt x="265" y="243"/>
                </a:lnTo>
                <a:lnTo>
                  <a:pt x="267" y="238"/>
                </a:lnTo>
                <a:lnTo>
                  <a:pt x="269" y="234"/>
                </a:lnTo>
                <a:lnTo>
                  <a:pt x="273" y="230"/>
                </a:lnTo>
                <a:lnTo>
                  <a:pt x="277" y="227"/>
                </a:lnTo>
                <a:lnTo>
                  <a:pt x="281" y="224"/>
                </a:lnTo>
                <a:lnTo>
                  <a:pt x="286" y="223"/>
                </a:lnTo>
                <a:lnTo>
                  <a:pt x="291" y="223"/>
                </a:lnTo>
                <a:lnTo>
                  <a:pt x="296" y="224"/>
                </a:lnTo>
                <a:lnTo>
                  <a:pt x="300" y="225"/>
                </a:lnTo>
                <a:lnTo>
                  <a:pt x="305" y="228"/>
                </a:lnTo>
                <a:lnTo>
                  <a:pt x="308" y="231"/>
                </a:lnTo>
                <a:lnTo>
                  <a:pt x="313" y="238"/>
                </a:lnTo>
                <a:lnTo>
                  <a:pt x="314" y="246"/>
                </a:lnTo>
                <a:lnTo>
                  <a:pt x="314" y="255"/>
                </a:lnTo>
                <a:lnTo>
                  <a:pt x="311" y="262"/>
                </a:lnTo>
                <a:lnTo>
                  <a:pt x="334" y="279"/>
                </a:lnTo>
                <a:lnTo>
                  <a:pt x="342" y="263"/>
                </a:lnTo>
                <a:lnTo>
                  <a:pt x="347" y="247"/>
                </a:lnTo>
                <a:lnTo>
                  <a:pt x="350" y="229"/>
                </a:lnTo>
                <a:lnTo>
                  <a:pt x="349" y="212"/>
                </a:lnTo>
                <a:lnTo>
                  <a:pt x="346" y="195"/>
                </a:lnTo>
                <a:lnTo>
                  <a:pt x="340" y="179"/>
                </a:lnTo>
                <a:lnTo>
                  <a:pt x="331" y="163"/>
                </a:lnTo>
                <a:lnTo>
                  <a:pt x="319" y="150"/>
                </a:lnTo>
                <a:lnTo>
                  <a:pt x="314" y="145"/>
                </a:lnTo>
                <a:lnTo>
                  <a:pt x="308" y="141"/>
                </a:lnTo>
                <a:lnTo>
                  <a:pt x="302" y="137"/>
                </a:lnTo>
                <a:lnTo>
                  <a:pt x="295" y="133"/>
                </a:lnTo>
                <a:lnTo>
                  <a:pt x="289" y="130"/>
                </a:lnTo>
                <a:lnTo>
                  <a:pt x="282" y="128"/>
                </a:lnTo>
                <a:lnTo>
                  <a:pt x="276" y="126"/>
                </a:lnTo>
                <a:lnTo>
                  <a:pt x="269" y="125"/>
                </a:lnTo>
                <a:lnTo>
                  <a:pt x="262" y="125"/>
                </a:lnTo>
                <a:lnTo>
                  <a:pt x="255" y="124"/>
                </a:lnTo>
                <a:lnTo>
                  <a:pt x="248" y="125"/>
                </a:lnTo>
                <a:lnTo>
                  <a:pt x="242" y="126"/>
                </a:lnTo>
                <a:lnTo>
                  <a:pt x="235" y="127"/>
                </a:lnTo>
                <a:lnTo>
                  <a:pt x="228" y="129"/>
                </a:lnTo>
                <a:lnTo>
                  <a:pt x="222" y="132"/>
                </a:lnTo>
                <a:lnTo>
                  <a:pt x="216" y="134"/>
                </a:lnTo>
                <a:lnTo>
                  <a:pt x="81" y="0"/>
                </a:lnTo>
                <a:lnTo>
                  <a:pt x="0" y="12"/>
                </a:lnTo>
                <a:lnTo>
                  <a:pt x="14" y="43"/>
                </a:lnTo>
                <a:lnTo>
                  <a:pt x="39" y="50"/>
                </a:lnTo>
                <a:lnTo>
                  <a:pt x="51" y="64"/>
                </a:lnTo>
                <a:lnTo>
                  <a:pt x="61" y="90"/>
                </a:lnTo>
                <a:lnTo>
                  <a:pt x="86" y="96"/>
                </a:lnTo>
                <a:lnTo>
                  <a:pt x="96" y="106"/>
                </a:lnTo>
                <a:lnTo>
                  <a:pt x="104" y="130"/>
                </a:lnTo>
                <a:lnTo>
                  <a:pt x="123" y="134"/>
                </a:lnTo>
                <a:lnTo>
                  <a:pt x="170" y="180"/>
                </a:lnTo>
                <a:lnTo>
                  <a:pt x="167" y="196"/>
                </a:lnTo>
                <a:lnTo>
                  <a:pt x="164" y="209"/>
                </a:lnTo>
                <a:lnTo>
                  <a:pt x="163" y="223"/>
                </a:lnTo>
                <a:lnTo>
                  <a:pt x="164" y="236"/>
                </a:lnTo>
                <a:lnTo>
                  <a:pt x="166" y="249"/>
                </a:lnTo>
                <a:lnTo>
                  <a:pt x="170" y="262"/>
                </a:lnTo>
                <a:lnTo>
                  <a:pt x="176" y="275"/>
                </a:lnTo>
                <a:lnTo>
                  <a:pt x="184" y="286"/>
                </a:lnTo>
                <a:lnTo>
                  <a:pt x="194" y="296"/>
                </a:lnTo>
                <a:lnTo>
                  <a:pt x="197" y="300"/>
                </a:lnTo>
                <a:lnTo>
                  <a:pt x="200" y="303"/>
                </a:lnTo>
                <a:lnTo>
                  <a:pt x="204" y="305"/>
                </a:lnTo>
                <a:lnTo>
                  <a:pt x="208" y="308"/>
                </a:lnTo>
                <a:lnTo>
                  <a:pt x="211" y="310"/>
                </a:lnTo>
                <a:lnTo>
                  <a:pt x="215" y="312"/>
                </a:lnTo>
                <a:lnTo>
                  <a:pt x="219" y="314"/>
                </a:lnTo>
                <a:lnTo>
                  <a:pt x="223" y="316"/>
                </a:lnTo>
                <a:lnTo>
                  <a:pt x="227" y="317"/>
                </a:lnTo>
                <a:lnTo>
                  <a:pt x="231" y="318"/>
                </a:lnTo>
                <a:lnTo>
                  <a:pt x="235" y="319"/>
                </a:lnTo>
                <a:lnTo>
                  <a:pt x="239" y="320"/>
                </a:lnTo>
                <a:lnTo>
                  <a:pt x="243" y="321"/>
                </a:lnTo>
                <a:lnTo>
                  <a:pt x="247" y="321"/>
                </a:lnTo>
                <a:lnTo>
                  <a:pt x="251" y="322"/>
                </a:lnTo>
                <a:lnTo>
                  <a:pt x="256" y="322"/>
                </a:lnTo>
                <a:lnTo>
                  <a:pt x="280" y="319"/>
                </a:lnTo>
                <a:lnTo>
                  <a:pt x="286" y="317"/>
                </a:lnTo>
                <a:lnTo>
                  <a:pt x="293" y="315"/>
                </a:lnTo>
                <a:lnTo>
                  <a:pt x="299" y="311"/>
                </a:lnTo>
                <a:lnTo>
                  <a:pt x="305" y="308"/>
                </a:lnTo>
                <a:lnTo>
                  <a:pt x="310" y="304"/>
                </a:lnTo>
                <a:lnTo>
                  <a:pt x="315" y="300"/>
                </a:lnTo>
                <a:lnTo>
                  <a:pt x="321" y="295"/>
                </a:lnTo>
                <a:lnTo>
                  <a:pt x="326" y="290"/>
                </a:lnTo>
                <a:lnTo>
                  <a:pt x="326" y="289"/>
                </a:lnTo>
                <a:lnTo>
                  <a:pt x="327" y="288"/>
                </a:lnTo>
                <a:lnTo>
                  <a:pt x="327" y="287"/>
                </a:lnTo>
                <a:lnTo>
                  <a:pt x="328" y="286"/>
                </a:lnTo>
                <a:lnTo>
                  <a:pt x="309" y="266"/>
                </a:lnTo>
                <a:lnTo>
                  <a:pt x="308" y="267"/>
                </a:lnTo>
                <a:lnTo>
                  <a:pt x="308" y="267"/>
                </a:lnTo>
                <a:lnTo>
                  <a:pt x="307" y="268"/>
                </a:lnTo>
                <a:lnTo>
                  <a:pt x="307" y="269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sx="50000" sy="5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0800" h="38100" prst="hardEdge"/>
          </a:sp3d>
        </p:spPr>
        <p:txBody>
          <a:bodyPr/>
          <a:lstStyle/>
          <a:p>
            <a:pPr eaLnBrk="0" hangingPunct="0">
              <a:defRPr/>
            </a:pPr>
            <a:endParaRPr lang="de-DE">
              <a:cs typeface="+mn-cs"/>
            </a:endParaRPr>
          </a:p>
        </p:txBody>
      </p:sp>
      <p:pic>
        <p:nvPicPr>
          <p:cNvPr id="2363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9220" y="3166293"/>
            <a:ext cx="459137" cy="3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uppieren 98"/>
          <p:cNvGrpSpPr>
            <a:grpSpLocks/>
          </p:cNvGrpSpPr>
          <p:nvPr/>
        </p:nvGrpSpPr>
        <p:grpSpPr bwMode="auto">
          <a:xfrm>
            <a:off x="2759220" y="4773299"/>
            <a:ext cx="459137" cy="304397"/>
            <a:chOff x="1357298" y="4500571"/>
            <a:chExt cx="428620" cy="284374"/>
          </a:xfrm>
        </p:grpSpPr>
        <p:pic>
          <p:nvPicPr>
            <p:cNvPr id="23647" name="Picture 6" descr="c:\Documents and Settings\jcd130\Desktop\Briefumschla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7298" y="4500571"/>
              <a:ext cx="428620" cy="21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48" name="Picture 9" descr="c:\Documents and Settings\jcd130\Local Settings\Temporary Internet Files\Content.IE5\1BDOFBAH\MCj0431599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38353" y="4519820"/>
              <a:ext cx="266590" cy="2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636" name="Textfeld 263"/>
          <p:cNvSpPr txBox="1">
            <a:spLocks noChangeArrowheads="1"/>
          </p:cNvSpPr>
          <p:nvPr/>
        </p:nvSpPr>
        <p:spPr bwMode="auto">
          <a:xfrm>
            <a:off x="3412215" y="3548913"/>
            <a:ext cx="535661" cy="138499"/>
          </a:xfrm>
          <a:prstGeom prst="rect">
            <a:avLst/>
          </a:prstGeom>
          <a:solidFill>
            <a:srgbClr val="E6EDF5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de-DE" sz="900" b="1" smtClean="0">
                <a:solidFill>
                  <a:schemeClr val="bg2"/>
                </a:solidFill>
              </a:rPr>
              <a:t>Keystore</a:t>
            </a:r>
            <a:endParaRPr lang="de-DE" sz="900" b="1">
              <a:solidFill>
                <a:schemeClr val="bg2"/>
              </a:solidFill>
            </a:endParaRPr>
          </a:p>
        </p:txBody>
      </p:sp>
      <p:sp>
        <p:nvSpPr>
          <p:cNvPr id="23637" name="Textfeld 263"/>
          <p:cNvSpPr txBox="1">
            <a:spLocks noChangeArrowheads="1"/>
          </p:cNvSpPr>
          <p:nvPr/>
        </p:nvSpPr>
        <p:spPr bwMode="auto">
          <a:xfrm>
            <a:off x="5520615" y="4048030"/>
            <a:ext cx="535661" cy="138499"/>
          </a:xfrm>
          <a:prstGeom prst="rect">
            <a:avLst/>
          </a:prstGeom>
          <a:solidFill>
            <a:srgbClr val="E6EDF5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de-DE" sz="900" b="1" smtClean="0">
                <a:solidFill>
                  <a:schemeClr val="bg2"/>
                </a:solidFill>
              </a:rPr>
              <a:t>Keystore</a:t>
            </a:r>
            <a:endParaRPr lang="de-DE" sz="900" b="1">
              <a:solidFill>
                <a:schemeClr val="bg2"/>
              </a:solidFill>
            </a:endParaRPr>
          </a:p>
        </p:txBody>
      </p:sp>
      <p:pic>
        <p:nvPicPr>
          <p:cNvPr id="2363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5032" y="3741934"/>
            <a:ext cx="459137" cy="3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pieren 104"/>
          <p:cNvGrpSpPr>
            <a:grpSpLocks/>
          </p:cNvGrpSpPr>
          <p:nvPr/>
        </p:nvGrpSpPr>
        <p:grpSpPr bwMode="auto">
          <a:xfrm>
            <a:off x="6245032" y="5348940"/>
            <a:ext cx="459137" cy="304397"/>
            <a:chOff x="1357298" y="4500571"/>
            <a:chExt cx="428620" cy="284374"/>
          </a:xfrm>
        </p:grpSpPr>
        <p:pic>
          <p:nvPicPr>
            <p:cNvPr id="23645" name="Picture 6" descr="c:\Documents and Settings\jcd130\Desktop\Briefumschla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7298" y="4500571"/>
              <a:ext cx="428620" cy="21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46" name="Picture 9" descr="c:\Documents and Settings\jcd130\Local Settings\Temporary Internet Files\Content.IE5\1BDOFBAH\MCj0431599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38353" y="4519820"/>
              <a:ext cx="266590" cy="2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64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9398" y="3741934"/>
            <a:ext cx="459137" cy="3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uppieren 108"/>
          <p:cNvGrpSpPr>
            <a:grpSpLocks/>
          </p:cNvGrpSpPr>
          <p:nvPr/>
        </p:nvGrpSpPr>
        <p:grpSpPr bwMode="auto">
          <a:xfrm>
            <a:off x="7469398" y="5348940"/>
            <a:ext cx="459137" cy="304397"/>
            <a:chOff x="1357298" y="4500571"/>
            <a:chExt cx="428620" cy="284374"/>
          </a:xfrm>
        </p:grpSpPr>
        <p:pic>
          <p:nvPicPr>
            <p:cNvPr id="23643" name="Picture 6" descr="c:\Documents and Settings\jcd130\Desktop\Briefumschla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7298" y="4500571"/>
              <a:ext cx="428620" cy="21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44" name="Picture 9" descr="c:\Documents and Settings\jcd130\Local Settings\Temporary Internet Files\Content.IE5\1BDOFBAH\MCj0431599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38353" y="4519820"/>
              <a:ext cx="266590" cy="2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5" name="Textfeld 216"/>
          <p:cNvSpPr txBox="1">
            <a:spLocks noChangeArrowheads="1"/>
          </p:cNvSpPr>
          <p:nvPr/>
        </p:nvSpPr>
        <p:spPr bwMode="auto">
          <a:xfrm>
            <a:off x="5403872" y="4506651"/>
            <a:ext cx="765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de-DE" sz="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Alices </a:t>
            </a:r>
            <a:br>
              <a:rPr lang="de-DE" sz="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private key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 Screenshow White Towers">
  <a:themeElements>
    <a:clrScheme name="DB Screenshow White Towers">
      <a:dk1>
        <a:srgbClr val="000000"/>
      </a:dk1>
      <a:lt1>
        <a:srgbClr val="8296AA"/>
      </a:lt1>
      <a:dk2>
        <a:srgbClr val="FFFFFF"/>
      </a:dk2>
      <a:lt2>
        <a:srgbClr val="B4D2F0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B Screenshow">
      <a:majorFont>
        <a:latin typeface="Arial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none" lIns="100913" tIns="50457" rIns="100913" bIns="50457" rtlCol="0" anchor="ctr">
        <a:spAutoFit/>
      </a:bodyPr>
      <a:lstStyle>
        <a:defPPr algn="ctr"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Black 0,0,0">
      <a:srgbClr val="000000"/>
    </a:custClr>
    <a:custClr name="Primary Blue 0,56,136">
      <a:srgbClr val="003888"/>
    </a:custClr>
    <a:custClr name="Cyan 0,146,208">
      <a:srgbClr val="0092D0"/>
    </a:custClr>
    <a:custClr name="Gold 255,160,0">
      <a:srgbClr val="FFA000"/>
    </a:custClr>
    <a:custClr name="Red 215,0,50">
      <a:srgbClr val="D70032"/>
    </a:custClr>
    <a:custClr name="Green 45,150,45">
      <a:srgbClr val="2D962D"/>
    </a:custClr>
    <a:custClr name="Secondary Blue 0,85,170">
      <a:srgbClr val="0055AA"/>
    </a:custClr>
    <a:custClr name="Light Blue 180,210,240">
      <a:srgbClr val="B4D2F0"/>
    </a:custClr>
    <a:custClr name="Grey 130,150,170">
      <a:srgbClr val="8296AA"/>
    </a:custClr>
    <a:custClr name="Deutsche Bank Blue 0,24,168">
      <a:srgbClr val="0018A8"/>
    </a:custClr>
    <a:custClr name="White 255,255,255">
      <a:srgbClr val="FFFFFF"/>
    </a:custClr>
    <a:custClr name="2nd Level Blue 105,167,255">
      <a:srgbClr val="69A7FF"/>
    </a:custClr>
    <a:custClr name="2nd Level Cyan 130,195,255">
      <a:srgbClr val="82C3FF"/>
    </a:custClr>
    <a:custClr name="2nd Level Gold 255,217,153">
      <a:srgbClr val="FFD999"/>
    </a:custClr>
    <a:custClr name="2nd Level Red 255,141,167">
      <a:srgbClr val="FF8DA7"/>
    </a:custClr>
    <a:custClr name="2nd Level Green 158,226,158">
      <a:srgbClr val="9EE29E"/>
    </a:custClr>
    <a:custClr name="2nd Level Cyan 51,153,255">
      <a:srgbClr val="3399FF"/>
    </a:custClr>
    <a:custClr name="2nd Level Dark Blue 17,53,87">
      <a:srgbClr val="113557"/>
    </a:custClr>
    <a:custClr name="2nd Level Light Grey 230,234,238">
      <a:srgbClr val="E6EAEE"/>
    </a:custClr>
    <a:custClr name="PWM Grey 182,192,199">
      <a:srgbClr val="B6C0C7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Custom</PresentationFormat>
  <Paragraphs>59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DB Screenshow White Towers</vt:lpstr>
      <vt:lpstr>E: Cryptography knowledge  Symmetric Key, Public Key</vt:lpstr>
      <vt:lpstr>D: Cryptography knowledge  Symmetric Key, Public Key</vt:lpstr>
    </vt:vector>
  </TitlesOfParts>
  <Company>Deutsche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keywords/>
  <dc:description>   </dc:description>
  <cp:lastModifiedBy>y34</cp:lastModifiedBy>
  <cp:revision>885</cp:revision>
  <dcterms:created xsi:type="dcterms:W3CDTF">2010-03-09T14:11:03Z</dcterms:created>
  <dcterms:modified xsi:type="dcterms:W3CDTF">2013-04-07T23:24:59Z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446f1ccf-58ec-4cd8-bbf5-a0e2cc572a9c</vt:lpwstr>
  </property>
  <property fmtid="{D5CDD505-2E9C-101B-9397-08002B2CF9AE}" pid="3" name="aliashDocumentMarking">
    <vt:lpwstr>For Internal Use Only</vt:lpwstr>
  </property>
  <property fmtid="{D5CDD505-2E9C-101B-9397-08002B2CF9AE}" pid="4" name="db.comClassification">
    <vt:lpwstr>For Internal Use Only</vt:lpwstr>
  </property>
</Properties>
</file>