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72" r:id="rId7"/>
    <p:sldId id="262" r:id="rId8"/>
    <p:sldId id="268" r:id="rId9"/>
    <p:sldId id="261" r:id="rId10"/>
    <p:sldId id="263" r:id="rId11"/>
    <p:sldId id="265" r:id="rId12"/>
    <p:sldId id="267" r:id="rId13"/>
    <p:sldId id="270" r:id="rId14"/>
    <p:sldId id="259" r:id="rId15"/>
    <p:sldId id="271" r:id="rId16"/>
  </p:sldIdLst>
  <p:sldSz cx="18288000" cy="10287000"/>
  <p:notesSz cx="6858000" cy="9144000"/>
  <p:embeddedFontLst>
    <p:embeddedFont>
      <p:font typeface="Agrandir Wide Ultra-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ow 1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304"/>
    <a:srgbClr val="FE1F87"/>
    <a:srgbClr val="F93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44" d="100"/>
          <a:sy n="44" d="100"/>
        </p:scale>
        <p:origin x="3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svg"/><Relationship Id="rId50" Type="http://schemas.openxmlformats.org/officeDocument/2006/relationships/image" Target="../media/image54.png"/><Relationship Id="rId55" Type="http://schemas.openxmlformats.org/officeDocument/2006/relationships/image" Target="../media/image59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sv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svg"/><Relationship Id="rId53" Type="http://schemas.openxmlformats.org/officeDocument/2006/relationships/image" Target="../media/image57.svg"/><Relationship Id="rId58" Type="http://schemas.openxmlformats.org/officeDocument/2006/relationships/image" Target="../media/image62.png"/><Relationship Id="rId5" Type="http://schemas.openxmlformats.org/officeDocument/2006/relationships/image" Target="../media/image9.svg"/><Relationship Id="rId61" Type="http://schemas.openxmlformats.org/officeDocument/2006/relationships/image" Target="../media/image65.svg"/><Relationship Id="rId19" Type="http://schemas.openxmlformats.org/officeDocument/2006/relationships/image" Target="../media/image2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sv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image" Target="../media/image12.png"/><Relationship Id="rId51" Type="http://schemas.openxmlformats.org/officeDocument/2006/relationships/image" Target="../media/image55.svg"/><Relationship Id="rId3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59" Type="http://schemas.openxmlformats.org/officeDocument/2006/relationships/image" Target="../media/image63.svg"/><Relationship Id="rId20" Type="http://schemas.openxmlformats.org/officeDocument/2006/relationships/image" Target="../media/image24.png"/><Relationship Id="rId41" Type="http://schemas.openxmlformats.org/officeDocument/2006/relationships/image" Target="../media/image45.sv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svg"/><Relationship Id="rId57" Type="http://schemas.openxmlformats.org/officeDocument/2006/relationships/image" Target="../media/image61.svg"/><Relationship Id="rId10" Type="http://schemas.openxmlformats.org/officeDocument/2006/relationships/image" Target="../media/image14.pn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7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2852058"/>
            <a:ext cx="12726510" cy="5375128"/>
            <a:chOff x="0" y="1395200"/>
            <a:chExt cx="16968680" cy="6646690"/>
          </a:xfrm>
        </p:grpSpPr>
        <p:sp>
          <p:nvSpPr>
            <p:cNvPr id="4" name="TextBox 4"/>
            <p:cNvSpPr txBox="1"/>
            <p:nvPr/>
          </p:nvSpPr>
          <p:spPr>
            <a:xfrm>
              <a:off x="0" y="1395200"/>
              <a:ext cx="16968680" cy="1672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dirty="0">
                  <a:solidFill>
                    <a:srgbClr val="FFFFFF"/>
                  </a:solidFill>
                  <a:latin typeface="Agrandir Wide Ultra-Bold"/>
                </a:rPr>
                <a:t>Parrot ,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413171"/>
              <a:ext cx="1696868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Your voice is my command, your needs are my priority.</a:t>
              </a:r>
              <a:endParaRPr lang="en-US" sz="2799" u="none" dirty="0">
                <a:solidFill>
                  <a:srgbClr val="FFFFFF"/>
                </a:solidFill>
                <a:latin typeface="Agrandir Wide Ultra-Bold"/>
              </a:endParaRP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A95976E6-9F32-9C7C-FF26-069DEA0670BB}"/>
              </a:ext>
            </a:extLst>
          </p:cNvPr>
          <p:cNvSpPr txBox="1"/>
          <p:nvPr/>
        </p:nvSpPr>
        <p:spPr>
          <a:xfrm>
            <a:off x="1599090" y="4457700"/>
            <a:ext cx="12726510" cy="2485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latin typeface="Agrandir Wide Ultra-Bold"/>
              </a:rPr>
              <a:t>Desktop voice Assistance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34000" y="2476500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4808" y="1768131"/>
            <a:ext cx="13913025" cy="253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IN" sz="7200" dirty="0">
                <a:solidFill>
                  <a:schemeClr val="bg1"/>
                </a:solidFill>
                <a:latin typeface="Agrandir Wide Ultra-Bold" panose="020B0604020202020204" charset="0"/>
              </a:rPr>
              <a:t>2.</a:t>
            </a:r>
            <a:r>
              <a:rPr lang="en-IN" sz="7200" b="1" dirty="0">
                <a:solidFill>
                  <a:schemeClr val="bg1"/>
                </a:solidFill>
                <a:latin typeface="Agrandir Wide Ultra-Bold" panose="020B0604020202020204" charset="0"/>
              </a:rPr>
              <a:t>Communication Interface</a:t>
            </a:r>
            <a:endParaRPr lang="en-US" sz="7200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DE284-D078-8039-58F7-82B1417B7E88}"/>
              </a:ext>
            </a:extLst>
          </p:cNvPr>
          <p:cNvSpPr txBox="1"/>
          <p:nvPr/>
        </p:nvSpPr>
        <p:spPr>
          <a:xfrm>
            <a:off x="2819400" y="4916150"/>
            <a:ext cx="1440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Now 1" panose="020B0604020202020204" charset="0"/>
              </a:rPr>
              <a:t>We are using microphones as a communication medium to interact with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8CF1F-EC98-3417-8516-683A52056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279" y="6853321"/>
            <a:ext cx="2234921" cy="2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93000" y="-5157738"/>
            <a:ext cx="12183003" cy="11672838"/>
          </a:xfrm>
          <a:custGeom>
            <a:avLst/>
            <a:gdLst/>
            <a:ahLst/>
            <a:cxnLst/>
            <a:rect l="l" t="t" r="r" b="b"/>
            <a:pathLst>
              <a:path w="12183003" h="11672838">
                <a:moveTo>
                  <a:pt x="0" y="0"/>
                </a:moveTo>
                <a:lnTo>
                  <a:pt x="12183003" y="0"/>
                </a:lnTo>
                <a:lnTo>
                  <a:pt x="12183003" y="11672838"/>
                </a:lnTo>
                <a:lnTo>
                  <a:pt x="0" y="1167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5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410700" y="2247899"/>
            <a:ext cx="7714897" cy="1524001"/>
            <a:chOff x="0" y="187931"/>
            <a:chExt cx="10286529" cy="2477406"/>
          </a:xfrm>
        </p:grpSpPr>
        <p:sp>
          <p:nvSpPr>
            <p:cNvPr id="4" name="TextBox 4"/>
            <p:cNvSpPr txBox="1"/>
            <p:nvPr/>
          </p:nvSpPr>
          <p:spPr>
            <a:xfrm>
              <a:off x="0" y="187931"/>
              <a:ext cx="10286529" cy="574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IN" sz="2800" dirty="0">
                  <a:latin typeface="Agrandir Wide Ultra-Bold" panose="020B0604020202020204" charset="0"/>
                </a:rPr>
                <a:t>Performance Requirement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43343"/>
              <a:ext cx="10286529" cy="1121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914400" lvl="1" indent="-514350"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Tasks are performed within seconds if their proper internet connectivity.</a:t>
              </a:r>
            </a:p>
            <a:p>
              <a:pPr marL="914400" lvl="1" indent="-514350"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Tasks are delayed with slow internet connectivity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0700" y="4355672"/>
            <a:ext cx="7714897" cy="1087766"/>
            <a:chOff x="0" y="-123825"/>
            <a:chExt cx="10286529" cy="1450355"/>
          </a:xfrm>
        </p:grpSpPr>
        <p:sp>
          <p:nvSpPr>
            <p:cNvPr id="7" name="TextBox 7"/>
            <p:cNvSpPr txBox="1"/>
            <p:nvPr/>
          </p:nvSpPr>
          <p:spPr>
            <a:xfrm>
              <a:off x="0" y="-123825"/>
              <a:ext cx="10286529" cy="574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IN" sz="2800" dirty="0">
                  <a:latin typeface="Agrandir Wide Ultra-Bold" panose="020B0604020202020204" charset="0"/>
                </a:rPr>
                <a:t>2.   Security Requirements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95643"/>
              <a:ext cx="10286529" cy="430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4400" lvl="1" indent="-457200"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Only authorized persons can access the features.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10700" y="6057900"/>
            <a:ext cx="7905397" cy="2583050"/>
            <a:chOff x="0" y="-123825"/>
            <a:chExt cx="10540529" cy="344407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23825"/>
              <a:ext cx="10286529" cy="574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IN" sz="2800" dirty="0">
                  <a:latin typeface="Agrandir Wide Ultra-Bold" panose="020B0604020202020204" charset="0"/>
                </a:rPr>
                <a:t>3.   Software Quality Attributes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54000" y="790576"/>
              <a:ext cx="10286529" cy="252966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914400" lvl="1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Reliability.</a:t>
              </a:r>
            </a:p>
            <a:p>
              <a:pPr marL="914400" lvl="1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Usability.</a:t>
              </a:r>
            </a:p>
            <a:p>
              <a:pPr marL="914400" lvl="1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Maintainability.</a:t>
              </a:r>
            </a:p>
            <a:p>
              <a:pPr marL="914400" lvl="1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100" dirty="0">
                  <a:latin typeface="Now 1" panose="020B0604020202020204" charset="0"/>
                </a:rPr>
                <a:t>Efficiency.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818340"/>
            <a:ext cx="7543726" cy="193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IN" sz="6000" dirty="0">
                <a:latin typeface="Agrandir Wide Ultra-Bold" panose="020B0604020202020204" charset="0"/>
              </a:rPr>
              <a:t>Non Functional Requirements</a:t>
            </a:r>
            <a:endParaRPr lang="en-US" sz="6000" dirty="0">
              <a:solidFill>
                <a:srgbClr val="000000"/>
              </a:solidFill>
              <a:latin typeface="Agrandir Wide Ultra-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834373" y="1708161"/>
            <a:ext cx="16595230" cy="2935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FFFFFF"/>
                </a:solidFill>
                <a:latin typeface="Agrandir Wide Ultra-Bold"/>
              </a:rPr>
              <a:t>Effective communication and collaboration make the remote work setup successful.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21A46-4EF5-47B1-02AB-2BD12C125FE2}"/>
              </a:ext>
            </a:extLst>
          </p:cNvPr>
          <p:cNvSpPr/>
          <p:nvPr/>
        </p:nvSpPr>
        <p:spPr>
          <a:xfrm>
            <a:off x="-152400" y="0"/>
            <a:ext cx="18440400" cy="10315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6A5FF5D-33B1-5940-A84D-68A46AB35741}"/>
              </a:ext>
            </a:extLst>
          </p:cNvPr>
          <p:cNvSpPr/>
          <p:nvPr/>
        </p:nvSpPr>
        <p:spPr>
          <a:xfrm rot="3574556">
            <a:off x="4090132" y="-8574573"/>
            <a:ext cx="13189302" cy="17530132"/>
          </a:xfrm>
          <a:custGeom>
            <a:avLst/>
            <a:gdLst/>
            <a:ahLst/>
            <a:cxnLst/>
            <a:rect l="l" t="t" r="r" b="b"/>
            <a:pathLst>
              <a:path w="18300533" h="17248253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E7FAF2-2559-9F22-C03D-9B06C5733CE1}"/>
              </a:ext>
            </a:extLst>
          </p:cNvPr>
          <p:cNvSpPr txBox="1">
            <a:spLocks/>
          </p:cNvSpPr>
          <p:nvPr/>
        </p:nvSpPr>
        <p:spPr>
          <a:xfrm>
            <a:off x="2806216" y="1680948"/>
            <a:ext cx="12716180" cy="13799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grandir Wide Ultra-Bold" panose="020B0604020202020204" charset="0"/>
              </a:rPr>
              <a:t>Data Flow Diagrams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E60E04-DE20-8203-4455-197FDC65CE5F}"/>
              </a:ext>
            </a:extLst>
          </p:cNvPr>
          <p:cNvSpPr txBox="1">
            <a:spLocks/>
          </p:cNvSpPr>
          <p:nvPr/>
        </p:nvSpPr>
        <p:spPr>
          <a:xfrm>
            <a:off x="2969414" y="3771900"/>
            <a:ext cx="12956386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Agrandir Wide Ultra-Bold" panose="020B0604020202020204" charset="0"/>
              </a:rPr>
              <a:t>DFD Level ‘0’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8BB406-6A2C-8DB6-6753-68CFB6C6A0F6}"/>
              </a:ext>
            </a:extLst>
          </p:cNvPr>
          <p:cNvSpPr/>
          <p:nvPr/>
        </p:nvSpPr>
        <p:spPr>
          <a:xfrm>
            <a:off x="3214323" y="4982715"/>
            <a:ext cx="3292494" cy="25229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Now 1" panose="020B0604020202020204" charset="0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6BCA2-C0E4-95AC-8A24-996B93764BB4}"/>
              </a:ext>
            </a:extLst>
          </p:cNvPr>
          <p:cNvSpPr/>
          <p:nvPr/>
        </p:nvSpPr>
        <p:spPr>
          <a:xfrm>
            <a:off x="12213049" y="4737318"/>
            <a:ext cx="3364167" cy="29487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Now 1" panose="020B0604020202020204" charset="0"/>
              </a:rPr>
              <a:t>Virtual</a:t>
            </a:r>
          </a:p>
          <a:p>
            <a:pPr algn="ctr"/>
            <a:r>
              <a:rPr lang="en-IN" sz="4000" dirty="0">
                <a:solidFill>
                  <a:schemeClr val="tx1"/>
                </a:solidFill>
                <a:latin typeface="Now 1" panose="020B0604020202020204" charset="0"/>
              </a:rPr>
              <a:t>Assistant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9B7E47-4B22-D40B-6B56-415659852258}"/>
              </a:ext>
            </a:extLst>
          </p:cNvPr>
          <p:cNvCxnSpPr>
            <a:cxnSpLocks/>
          </p:cNvCxnSpPr>
          <p:nvPr/>
        </p:nvCxnSpPr>
        <p:spPr>
          <a:xfrm>
            <a:off x="6506817" y="5676900"/>
            <a:ext cx="591378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0F585B-4540-F4C4-9FFE-A710AE05E743}"/>
              </a:ext>
            </a:extLst>
          </p:cNvPr>
          <p:cNvCxnSpPr/>
          <p:nvPr/>
        </p:nvCxnSpPr>
        <p:spPr>
          <a:xfrm flipH="1">
            <a:off x="6477000" y="6667500"/>
            <a:ext cx="583758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D184A8-D96A-84EA-7C71-6B5B45247155}"/>
              </a:ext>
            </a:extLst>
          </p:cNvPr>
          <p:cNvSpPr txBox="1"/>
          <p:nvPr/>
        </p:nvSpPr>
        <p:spPr>
          <a:xfrm>
            <a:off x="7347948" y="4986635"/>
            <a:ext cx="537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Sends  Request through voice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FBB373-D51F-A5CB-6F37-086EEF42E506}"/>
              </a:ext>
            </a:extLst>
          </p:cNvPr>
          <p:cNvSpPr txBox="1"/>
          <p:nvPr/>
        </p:nvSpPr>
        <p:spPr>
          <a:xfrm>
            <a:off x="8001000" y="6896100"/>
            <a:ext cx="537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Receives Response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657874" y="0"/>
            <a:ext cx="16137436" cy="10287000"/>
          </a:xfrm>
          <a:custGeom>
            <a:avLst/>
            <a:gdLst/>
            <a:ahLst/>
            <a:cxnLst/>
            <a:rect l="l" t="t" r="r" b="b"/>
            <a:pathLst>
              <a:path w="16137436" h="10287000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t="-24139" b="-23712"/>
            </a:stretch>
          </a:blipFill>
        </p:spPr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8E74823-31F0-35F2-894B-161D5AACF5CF}"/>
              </a:ext>
            </a:extLst>
          </p:cNvPr>
          <p:cNvSpPr txBox="1">
            <a:spLocks/>
          </p:cNvSpPr>
          <p:nvPr/>
        </p:nvSpPr>
        <p:spPr>
          <a:xfrm>
            <a:off x="4311277" y="1572104"/>
            <a:ext cx="9404723" cy="8281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Agrandir Wide Ultra-Bold" panose="020B0604020202020204" charset="0"/>
              </a:rPr>
              <a:t>DFD Level ‘1’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3EC285-7FE2-F848-8113-DAA6ADABE429}"/>
              </a:ext>
            </a:extLst>
          </p:cNvPr>
          <p:cNvSpPr/>
          <p:nvPr/>
        </p:nvSpPr>
        <p:spPr>
          <a:xfrm>
            <a:off x="1435923" y="4577823"/>
            <a:ext cx="1903821" cy="946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Now 1" panose="020B0604020202020204" charset="0"/>
              </a:rPr>
              <a:t>user</a:t>
            </a:r>
          </a:p>
        </p:txBody>
      </p:sp>
      <p:sp>
        <p:nvSpPr>
          <p:cNvPr id="28" name="u">
            <a:extLst>
              <a:ext uri="{FF2B5EF4-FFF2-40B4-BE49-F238E27FC236}">
                <a16:creationId xmlns:a16="http://schemas.microsoft.com/office/drawing/2014/main" id="{B318EE81-7EFA-5FE7-10AA-D96BE0D193F4}"/>
              </a:ext>
            </a:extLst>
          </p:cNvPr>
          <p:cNvSpPr/>
          <p:nvPr/>
        </p:nvSpPr>
        <p:spPr>
          <a:xfrm>
            <a:off x="9362358" y="3732429"/>
            <a:ext cx="5027335" cy="3739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BE40-C75B-FB11-E705-20B69B8BC8FE}"/>
              </a:ext>
            </a:extLst>
          </p:cNvPr>
          <p:cNvSpPr/>
          <p:nvPr/>
        </p:nvSpPr>
        <p:spPr>
          <a:xfrm>
            <a:off x="9749455" y="4424041"/>
            <a:ext cx="1897038" cy="1164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Open</a:t>
            </a:r>
          </a:p>
          <a:p>
            <a:pPr algn="ctr"/>
            <a:r>
              <a:rPr lang="en-IN" sz="2000" dirty="0">
                <a:latin typeface="Now 1" panose="020B0604020202020204" charset="0"/>
              </a:rPr>
              <a:t>browser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867430-B5DE-1B2E-8665-A69C903F892B}"/>
              </a:ext>
            </a:extLst>
          </p:cNvPr>
          <p:cNvSpPr/>
          <p:nvPr/>
        </p:nvSpPr>
        <p:spPr>
          <a:xfrm>
            <a:off x="5087606" y="4203369"/>
            <a:ext cx="2871884" cy="16581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Now 1" panose="020B0604020202020204" charset="0"/>
              </a:rPr>
              <a:t>Speech Recognition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EA9037-61CD-C31B-5B07-65801CC71442}"/>
              </a:ext>
            </a:extLst>
          </p:cNvPr>
          <p:cNvCxnSpPr>
            <a:cxnSpLocks/>
            <a:stCxn id="27" idx="3"/>
            <a:endCxn id="30" idx="2"/>
          </p:cNvCxnSpPr>
          <p:nvPr/>
        </p:nvCxnSpPr>
        <p:spPr>
          <a:xfrm flipV="1">
            <a:off x="3339744" y="5032445"/>
            <a:ext cx="1747862" cy="187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F3723F-A9FE-8FF1-DBB1-BFE0DCC9E4D8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7959490" y="5029158"/>
            <a:ext cx="1402868" cy="32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0CA27F-FC6C-8DF9-0E42-1DA10BB5FC8D}"/>
              </a:ext>
            </a:extLst>
          </p:cNvPr>
          <p:cNvSpPr txBox="1"/>
          <p:nvPr/>
        </p:nvSpPr>
        <p:spPr>
          <a:xfrm>
            <a:off x="3405323" y="5143500"/>
            <a:ext cx="184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ow 1" panose="020B0604020202020204" charset="0"/>
              </a:rPr>
              <a:t>Voice commands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C184C-ADD3-CB83-4A0A-8834B51ECBA1}"/>
              </a:ext>
            </a:extLst>
          </p:cNvPr>
          <p:cNvSpPr txBox="1"/>
          <p:nvPr/>
        </p:nvSpPr>
        <p:spPr>
          <a:xfrm>
            <a:off x="8001438" y="5124390"/>
            <a:ext cx="196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ow 1" panose="020B0604020202020204" charset="0"/>
              </a:rPr>
              <a:t>Voice to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BFD1B4-C92D-A6AC-2DCC-D301FA977D25}"/>
              </a:ext>
            </a:extLst>
          </p:cNvPr>
          <p:cNvSpPr/>
          <p:nvPr/>
        </p:nvSpPr>
        <p:spPr>
          <a:xfrm>
            <a:off x="11963849" y="4420321"/>
            <a:ext cx="1968644" cy="114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Automate </a:t>
            </a:r>
          </a:p>
          <a:p>
            <a:pPr algn="ctr"/>
            <a:r>
              <a:rPr lang="en-IN" sz="2000" dirty="0">
                <a:latin typeface="Now 1" panose="020B0604020202020204" charset="0"/>
              </a:rPr>
              <a:t>WhatsApp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5D45E8-A3FA-520A-1853-8C2D168736DB}"/>
              </a:ext>
            </a:extLst>
          </p:cNvPr>
          <p:cNvSpPr/>
          <p:nvPr/>
        </p:nvSpPr>
        <p:spPr>
          <a:xfrm>
            <a:off x="11951293" y="5938277"/>
            <a:ext cx="1968644" cy="117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Wikipedia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53E52F-D5FE-E7EF-02AA-9670C595E079}"/>
              </a:ext>
            </a:extLst>
          </p:cNvPr>
          <p:cNvSpPr/>
          <p:nvPr/>
        </p:nvSpPr>
        <p:spPr>
          <a:xfrm>
            <a:off x="9749455" y="5938277"/>
            <a:ext cx="1897038" cy="117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Run Programs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258E80-9FD0-B156-8FB6-A3D9F19DCC6F}"/>
              </a:ext>
            </a:extLst>
          </p:cNvPr>
          <p:cNvSpPr/>
          <p:nvPr/>
        </p:nvSpPr>
        <p:spPr>
          <a:xfrm>
            <a:off x="15792561" y="4791183"/>
            <a:ext cx="1809639" cy="80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Response /</a:t>
            </a:r>
          </a:p>
          <a:p>
            <a:pPr algn="ctr"/>
            <a:r>
              <a:rPr lang="en-IN" sz="2000" dirty="0">
                <a:latin typeface="Now 1" panose="020B0604020202020204" charset="0"/>
              </a:rPr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14723A-103B-1294-51D8-272947A9A4B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4389693" y="5195942"/>
            <a:ext cx="14028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B0BE46-C90F-B435-5E91-A005D2B8DCCD}"/>
              </a:ext>
            </a:extLst>
          </p:cNvPr>
          <p:cNvSpPr txBox="1"/>
          <p:nvPr/>
        </p:nvSpPr>
        <p:spPr>
          <a:xfrm rot="16200000">
            <a:off x="1525989" y="7141482"/>
            <a:ext cx="10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Reply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312B3F-A8DD-6CCC-F8DF-6AFDCD39073E}"/>
              </a:ext>
            </a:extLst>
          </p:cNvPr>
          <p:cNvSpPr txBox="1"/>
          <p:nvPr/>
        </p:nvSpPr>
        <p:spPr>
          <a:xfrm>
            <a:off x="10351093" y="323850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Task Executer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B058252-CB06-D866-5804-6A0F65CF11A3}"/>
              </a:ext>
            </a:extLst>
          </p:cNvPr>
          <p:cNvCxnSpPr>
            <a:cxnSpLocks/>
            <a:stCxn id="38" idx="2"/>
            <a:endCxn id="27" idx="2"/>
          </p:cNvCxnSpPr>
          <p:nvPr/>
        </p:nvCxnSpPr>
        <p:spPr>
          <a:xfrm rot="5400000" flipH="1">
            <a:off x="9504508" y="-1592173"/>
            <a:ext cx="76200" cy="14309547"/>
          </a:xfrm>
          <a:prstGeom prst="bentConnector3">
            <a:avLst>
              <a:gd name="adj1" fmla="val -402000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400000">
            <a:off x="5865328" y="-3480627"/>
            <a:ext cx="18300533" cy="17248253"/>
          </a:xfrm>
          <a:custGeom>
            <a:avLst/>
            <a:gdLst/>
            <a:ahLst/>
            <a:cxnLst/>
            <a:rect l="l" t="t" r="r" b="b"/>
            <a:pathLst>
              <a:path w="18300533" h="17248253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6A8CF3-4112-36FC-AE4B-0807C6579734}"/>
              </a:ext>
            </a:extLst>
          </p:cNvPr>
          <p:cNvSpPr txBox="1">
            <a:spLocks/>
          </p:cNvSpPr>
          <p:nvPr/>
        </p:nvSpPr>
        <p:spPr>
          <a:xfrm>
            <a:off x="6408422" y="495300"/>
            <a:ext cx="5631178" cy="8784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dirty="0">
                <a:latin typeface="Agrandir Wide Ultra-Bold" panose="020B0604020202020204" charset="0"/>
              </a:rPr>
              <a:t>DFD Level ‘2’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1B2AB-9CE6-0907-387E-F2F32C52A500}"/>
              </a:ext>
            </a:extLst>
          </p:cNvPr>
          <p:cNvSpPr/>
          <p:nvPr/>
        </p:nvSpPr>
        <p:spPr>
          <a:xfrm>
            <a:off x="1828800" y="2890692"/>
            <a:ext cx="1783416" cy="99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Now 1" panose="020B0604020202020204" charset="0"/>
              </a:rPr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738EEB-2FFC-7A0F-4A33-7D2D4E98192A}"/>
              </a:ext>
            </a:extLst>
          </p:cNvPr>
          <p:cNvSpPr/>
          <p:nvPr/>
        </p:nvSpPr>
        <p:spPr>
          <a:xfrm>
            <a:off x="5767203" y="2624637"/>
            <a:ext cx="2755900" cy="14951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Now 1" panose="020B0604020202020204" charset="0"/>
              </a:rPr>
              <a:t>Speech</a:t>
            </a:r>
          </a:p>
          <a:p>
            <a:pPr algn="ctr"/>
            <a:r>
              <a:rPr lang="en-IN" sz="2400" dirty="0">
                <a:latin typeface="Now 1" panose="020B0604020202020204" charset="0"/>
              </a:rPr>
              <a:t>recognition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4E0CE-D422-4CF6-04F2-ED575B702335}"/>
              </a:ext>
            </a:extLst>
          </p:cNvPr>
          <p:cNvSpPr/>
          <p:nvPr/>
        </p:nvSpPr>
        <p:spPr>
          <a:xfrm>
            <a:off x="12052175" y="7767941"/>
            <a:ext cx="2639245" cy="666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Response/Output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E5D76B-F722-45B3-2503-C3D3A795B25D}"/>
              </a:ext>
            </a:extLst>
          </p:cNvPr>
          <p:cNvSpPr/>
          <p:nvPr/>
        </p:nvSpPr>
        <p:spPr>
          <a:xfrm>
            <a:off x="11047169" y="6069795"/>
            <a:ext cx="1500383" cy="6668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 Executer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A3BFE0-5F40-257D-0D05-0D273C4FCD4B}"/>
              </a:ext>
            </a:extLst>
          </p:cNvPr>
          <p:cNvSpPr/>
          <p:nvPr/>
        </p:nvSpPr>
        <p:spPr>
          <a:xfrm>
            <a:off x="14113002" y="6058048"/>
            <a:ext cx="1500383" cy="6668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Executer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A0950-F9CE-2932-0BDF-61498607BFC1}"/>
              </a:ext>
            </a:extLst>
          </p:cNvPr>
          <p:cNvSpPr/>
          <p:nvPr/>
        </p:nvSpPr>
        <p:spPr>
          <a:xfrm>
            <a:off x="12450545" y="4152900"/>
            <a:ext cx="1906112" cy="939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Interpreter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DD796-0374-BEF4-FC3E-BE67F3A65BF1}"/>
              </a:ext>
            </a:extLst>
          </p:cNvPr>
          <p:cNvSpPr/>
          <p:nvPr/>
        </p:nvSpPr>
        <p:spPr>
          <a:xfrm>
            <a:off x="8623880" y="6787199"/>
            <a:ext cx="1500383" cy="666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Wikipedia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DDF0E-FB46-2840-45AC-32296D448181}"/>
              </a:ext>
            </a:extLst>
          </p:cNvPr>
          <p:cNvSpPr/>
          <p:nvPr/>
        </p:nvSpPr>
        <p:spPr>
          <a:xfrm>
            <a:off x="15940587" y="6067576"/>
            <a:ext cx="1500383" cy="6668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3FEE9-C995-2075-BC91-DBD73BD80D8C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3612216" y="3372232"/>
            <a:ext cx="2154987" cy="18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B15DA7-32F5-91BF-62A9-8F77011024EB}"/>
              </a:ext>
            </a:extLst>
          </p:cNvPr>
          <p:cNvSpPr/>
          <p:nvPr/>
        </p:nvSpPr>
        <p:spPr>
          <a:xfrm>
            <a:off x="9446347" y="2624636"/>
            <a:ext cx="2879556" cy="15242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Now 1" panose="020B0604020202020204" charset="0"/>
              </a:rPr>
              <a:t>Voice to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4BDF80-3F45-B070-A353-C959B4BAA911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8523103" y="3372232"/>
            <a:ext cx="923244" cy="14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04BF01F-FF18-5D9C-EB58-94CE83440010}"/>
              </a:ext>
            </a:extLst>
          </p:cNvPr>
          <p:cNvCxnSpPr>
            <a:cxnSpLocks/>
          </p:cNvCxnSpPr>
          <p:nvPr/>
        </p:nvCxnSpPr>
        <p:spPr>
          <a:xfrm>
            <a:off x="12321083" y="3367036"/>
            <a:ext cx="1612096" cy="781883"/>
          </a:xfrm>
          <a:prstGeom prst="bentConnector3">
            <a:avLst>
              <a:gd name="adj1" fmla="val 1010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37063E9-B961-4124-6E52-055BEEE3E9DF}"/>
              </a:ext>
            </a:extLst>
          </p:cNvPr>
          <p:cNvCxnSpPr>
            <a:cxnSpLocks/>
            <a:endCxn id="13" idx="7"/>
          </p:cNvCxnSpPr>
          <p:nvPr/>
        </p:nvCxnSpPr>
        <p:spPr>
          <a:xfrm rot="5400000">
            <a:off x="12193781" y="5282139"/>
            <a:ext cx="1019358" cy="7512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8B3E-2FC2-0191-1D87-4DF5BCED1272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13564985" y="5387961"/>
            <a:ext cx="1007610" cy="5278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2209B1-BB0E-47F7-7D82-268BB2AE208A}"/>
              </a:ext>
            </a:extLst>
          </p:cNvPr>
          <p:cNvCxnSpPr/>
          <p:nvPr/>
        </p:nvCxnSpPr>
        <p:spPr>
          <a:xfrm rot="5400000" flipH="1" flipV="1">
            <a:off x="13324403" y="5197842"/>
            <a:ext cx="11748" cy="3065834"/>
          </a:xfrm>
          <a:prstGeom prst="bentConnector3">
            <a:avLst>
              <a:gd name="adj1" fmla="val -33512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1DCA3B-E86E-930A-4AAE-6F55F753E9D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371798" y="7140132"/>
            <a:ext cx="0" cy="62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F15F8-CFCD-FC88-672F-A2418199D0B1}"/>
              </a:ext>
            </a:extLst>
          </p:cNvPr>
          <p:cNvCxnSpPr>
            <a:cxnSpLocks/>
          </p:cNvCxnSpPr>
          <p:nvPr/>
        </p:nvCxnSpPr>
        <p:spPr>
          <a:xfrm>
            <a:off x="15621000" y="6362700"/>
            <a:ext cx="32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AFA7B7-2773-876E-FE4E-CFF763BCA9B6}"/>
              </a:ext>
            </a:extLst>
          </p:cNvPr>
          <p:cNvCxnSpPr>
            <a:cxnSpLocks/>
          </p:cNvCxnSpPr>
          <p:nvPr/>
        </p:nvCxnSpPr>
        <p:spPr>
          <a:xfrm flipH="1">
            <a:off x="15598599" y="6438900"/>
            <a:ext cx="32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9EA46-1C1C-20E1-5009-95926F97AFDE}"/>
              </a:ext>
            </a:extLst>
          </p:cNvPr>
          <p:cNvSpPr/>
          <p:nvPr/>
        </p:nvSpPr>
        <p:spPr>
          <a:xfrm>
            <a:off x="8625810" y="5747424"/>
            <a:ext cx="1500383" cy="666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Set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43FE00-0AF2-CC01-5530-24CAD2B78740}"/>
              </a:ext>
            </a:extLst>
          </p:cNvPr>
          <p:cNvCxnSpPr>
            <a:cxnSpLocks/>
          </p:cNvCxnSpPr>
          <p:nvPr/>
        </p:nvCxnSpPr>
        <p:spPr>
          <a:xfrm rot="10800000">
            <a:off x="10124264" y="5878494"/>
            <a:ext cx="959385" cy="38946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0A75A7B-76DB-7995-6049-3911C4E2A24B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10124264" y="6543718"/>
            <a:ext cx="997715" cy="576899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188FFD8-AA1D-F542-5B55-C45A50F3FB21}"/>
              </a:ext>
            </a:extLst>
          </p:cNvPr>
          <p:cNvCxnSpPr>
            <a:cxnSpLocks/>
            <a:stCxn id="12" idx="1"/>
            <a:endCxn id="10" idx="2"/>
          </p:cNvCxnSpPr>
          <p:nvPr/>
        </p:nvCxnSpPr>
        <p:spPr>
          <a:xfrm rot="10800000">
            <a:off x="2720509" y="3890180"/>
            <a:ext cx="9331667" cy="4211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926A6C-19D8-0F2F-F3D8-B530C51089F6}"/>
              </a:ext>
            </a:extLst>
          </p:cNvPr>
          <p:cNvSpPr txBox="1"/>
          <p:nvPr/>
        </p:nvSpPr>
        <p:spPr>
          <a:xfrm>
            <a:off x="3886200" y="3009900"/>
            <a:ext cx="207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Now 1" panose="020B0604020202020204" charset="0"/>
              </a:rPr>
              <a:t>Voice Command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EB8BF2-35DD-06AE-E2D0-7E3CD5C6A2E6}"/>
              </a:ext>
            </a:extLst>
          </p:cNvPr>
          <p:cNvSpPr txBox="1"/>
          <p:nvPr/>
        </p:nvSpPr>
        <p:spPr>
          <a:xfrm>
            <a:off x="12649200" y="3009900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ow 1" panose="020B0604020202020204" charset="0"/>
              </a:rPr>
              <a:t>Command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89662" y="1751163"/>
            <a:ext cx="634992" cy="458349"/>
          </a:xfrm>
          <a:custGeom>
            <a:avLst/>
            <a:gdLst/>
            <a:ahLst/>
            <a:cxnLst/>
            <a:rect l="l" t="t" r="r" b="b"/>
            <a:pathLst>
              <a:path w="634992" h="458349">
                <a:moveTo>
                  <a:pt x="0" y="0"/>
                </a:moveTo>
                <a:lnTo>
                  <a:pt x="634991" y="0"/>
                </a:lnTo>
                <a:lnTo>
                  <a:pt x="634991" y="458349"/>
                </a:lnTo>
                <a:lnTo>
                  <a:pt x="0" y="45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06648" y="1649522"/>
            <a:ext cx="504043" cy="661632"/>
          </a:xfrm>
          <a:custGeom>
            <a:avLst/>
            <a:gdLst/>
            <a:ahLst/>
            <a:cxnLst/>
            <a:rect l="l" t="t" r="r" b="b"/>
            <a:pathLst>
              <a:path w="504043" h="661632">
                <a:moveTo>
                  <a:pt x="0" y="0"/>
                </a:moveTo>
                <a:lnTo>
                  <a:pt x="504044" y="0"/>
                </a:lnTo>
                <a:lnTo>
                  <a:pt x="504044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97095" y="1700343"/>
            <a:ext cx="571419" cy="559990"/>
          </a:xfrm>
          <a:custGeom>
            <a:avLst/>
            <a:gdLst/>
            <a:ahLst/>
            <a:cxnLst/>
            <a:rect l="l" t="t" r="r" b="b"/>
            <a:pathLst>
              <a:path w="571419" h="559990">
                <a:moveTo>
                  <a:pt x="0" y="0"/>
                </a:moveTo>
                <a:lnTo>
                  <a:pt x="571419" y="0"/>
                </a:lnTo>
                <a:lnTo>
                  <a:pt x="571419" y="559990"/>
                </a:lnTo>
                <a:lnTo>
                  <a:pt x="0" y="559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12059" y="1649522"/>
            <a:ext cx="441489" cy="661632"/>
          </a:xfrm>
          <a:custGeom>
            <a:avLst/>
            <a:gdLst/>
            <a:ahLst/>
            <a:cxnLst/>
            <a:rect l="l" t="t" r="r" b="b"/>
            <a:pathLst>
              <a:path w="441489" h="661632">
                <a:moveTo>
                  <a:pt x="0" y="0"/>
                </a:moveTo>
                <a:lnTo>
                  <a:pt x="441489" y="0"/>
                </a:lnTo>
                <a:lnTo>
                  <a:pt x="441489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91449" y="1696456"/>
            <a:ext cx="537826" cy="567762"/>
          </a:xfrm>
          <a:custGeom>
            <a:avLst/>
            <a:gdLst/>
            <a:ahLst/>
            <a:cxnLst/>
            <a:rect l="l" t="t" r="r" b="b"/>
            <a:pathLst>
              <a:path w="537826" h="567762">
                <a:moveTo>
                  <a:pt x="0" y="0"/>
                </a:moveTo>
                <a:lnTo>
                  <a:pt x="537826" y="0"/>
                </a:lnTo>
                <a:lnTo>
                  <a:pt x="537826" y="567763"/>
                </a:lnTo>
                <a:lnTo>
                  <a:pt x="0" y="5677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95299" y="1649522"/>
            <a:ext cx="589454" cy="661632"/>
          </a:xfrm>
          <a:custGeom>
            <a:avLst/>
            <a:gdLst/>
            <a:ahLst/>
            <a:cxnLst/>
            <a:rect l="l" t="t" r="r" b="b"/>
            <a:pathLst>
              <a:path w="589454" h="661632">
                <a:moveTo>
                  <a:pt x="0" y="0"/>
                </a:moveTo>
                <a:lnTo>
                  <a:pt x="589454" y="0"/>
                </a:lnTo>
                <a:lnTo>
                  <a:pt x="589454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83940" y="8057366"/>
            <a:ext cx="640714" cy="498592"/>
          </a:xfrm>
          <a:custGeom>
            <a:avLst/>
            <a:gdLst/>
            <a:ahLst/>
            <a:cxnLst/>
            <a:rect l="l" t="t" r="r" b="b"/>
            <a:pathLst>
              <a:path w="640714" h="498592">
                <a:moveTo>
                  <a:pt x="0" y="0"/>
                </a:moveTo>
                <a:lnTo>
                  <a:pt x="640713" y="0"/>
                </a:lnTo>
                <a:lnTo>
                  <a:pt x="640713" y="498592"/>
                </a:lnTo>
                <a:lnTo>
                  <a:pt x="0" y="4985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526344" y="7975846"/>
            <a:ext cx="264653" cy="661632"/>
          </a:xfrm>
          <a:custGeom>
            <a:avLst/>
            <a:gdLst/>
            <a:ahLst/>
            <a:cxnLst/>
            <a:rect l="l" t="t" r="r" b="b"/>
            <a:pathLst>
              <a:path w="264653" h="661632">
                <a:moveTo>
                  <a:pt x="0" y="0"/>
                </a:moveTo>
                <a:lnTo>
                  <a:pt x="264652" y="0"/>
                </a:lnTo>
                <a:lnTo>
                  <a:pt x="264652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742609" y="8074092"/>
            <a:ext cx="680391" cy="465140"/>
          </a:xfrm>
          <a:custGeom>
            <a:avLst/>
            <a:gdLst/>
            <a:ahLst/>
            <a:cxnLst/>
            <a:rect l="l" t="t" r="r" b="b"/>
            <a:pathLst>
              <a:path w="680391" h="465140">
                <a:moveTo>
                  <a:pt x="0" y="0"/>
                </a:moveTo>
                <a:lnTo>
                  <a:pt x="680391" y="0"/>
                </a:lnTo>
                <a:lnTo>
                  <a:pt x="680391" y="465140"/>
                </a:lnTo>
                <a:lnTo>
                  <a:pt x="0" y="46514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751180" y="8026575"/>
            <a:ext cx="563247" cy="560175"/>
          </a:xfrm>
          <a:custGeom>
            <a:avLst/>
            <a:gdLst/>
            <a:ahLst/>
            <a:cxnLst/>
            <a:rect l="l" t="t" r="r" b="b"/>
            <a:pathLst>
              <a:path w="563247" h="560175">
                <a:moveTo>
                  <a:pt x="0" y="0"/>
                </a:moveTo>
                <a:lnTo>
                  <a:pt x="563247" y="0"/>
                </a:lnTo>
                <a:lnTo>
                  <a:pt x="563247" y="560175"/>
                </a:lnTo>
                <a:lnTo>
                  <a:pt x="0" y="56017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439464" y="7975846"/>
            <a:ext cx="241796" cy="661632"/>
          </a:xfrm>
          <a:custGeom>
            <a:avLst/>
            <a:gdLst/>
            <a:ahLst/>
            <a:cxnLst/>
            <a:rect l="l" t="t" r="r" b="b"/>
            <a:pathLst>
              <a:path w="241796" h="661632">
                <a:moveTo>
                  <a:pt x="0" y="0"/>
                </a:moveTo>
                <a:lnTo>
                  <a:pt x="241796" y="0"/>
                </a:lnTo>
                <a:lnTo>
                  <a:pt x="241796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95299" y="8023189"/>
            <a:ext cx="589454" cy="566947"/>
          </a:xfrm>
          <a:custGeom>
            <a:avLst/>
            <a:gdLst/>
            <a:ahLst/>
            <a:cxnLst/>
            <a:rect l="l" t="t" r="r" b="b"/>
            <a:pathLst>
              <a:path w="589454" h="566947">
                <a:moveTo>
                  <a:pt x="0" y="0"/>
                </a:moveTo>
                <a:lnTo>
                  <a:pt x="589454" y="0"/>
                </a:lnTo>
                <a:lnTo>
                  <a:pt x="589454" y="566947"/>
                </a:lnTo>
                <a:lnTo>
                  <a:pt x="0" y="56694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016487" y="6394265"/>
            <a:ext cx="381341" cy="661632"/>
          </a:xfrm>
          <a:custGeom>
            <a:avLst/>
            <a:gdLst/>
            <a:ahLst/>
            <a:cxnLst/>
            <a:rect l="l" t="t" r="r" b="b"/>
            <a:pathLst>
              <a:path w="381341" h="661632">
                <a:moveTo>
                  <a:pt x="0" y="0"/>
                </a:moveTo>
                <a:lnTo>
                  <a:pt x="381341" y="0"/>
                </a:lnTo>
                <a:lnTo>
                  <a:pt x="38134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427700" y="6394265"/>
            <a:ext cx="461939" cy="661632"/>
          </a:xfrm>
          <a:custGeom>
            <a:avLst/>
            <a:gdLst/>
            <a:ahLst/>
            <a:cxnLst/>
            <a:rect l="l" t="t" r="r" b="b"/>
            <a:pathLst>
              <a:path w="461939" h="661632">
                <a:moveTo>
                  <a:pt x="0" y="0"/>
                </a:moveTo>
                <a:lnTo>
                  <a:pt x="461940" y="0"/>
                </a:lnTo>
                <a:lnTo>
                  <a:pt x="461940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34392" y="6394265"/>
            <a:ext cx="496825" cy="661632"/>
          </a:xfrm>
          <a:custGeom>
            <a:avLst/>
            <a:gdLst/>
            <a:ahLst/>
            <a:cxnLst/>
            <a:rect l="l" t="t" r="r" b="b"/>
            <a:pathLst>
              <a:path w="496825" h="661632">
                <a:moveTo>
                  <a:pt x="0" y="0"/>
                </a:moveTo>
                <a:lnTo>
                  <a:pt x="496825" y="0"/>
                </a:lnTo>
                <a:lnTo>
                  <a:pt x="496825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777775" y="6394265"/>
            <a:ext cx="510058" cy="661632"/>
          </a:xfrm>
          <a:custGeom>
            <a:avLst/>
            <a:gdLst/>
            <a:ahLst/>
            <a:cxnLst/>
            <a:rect l="l" t="t" r="r" b="b"/>
            <a:pathLst>
              <a:path w="510058" h="661632">
                <a:moveTo>
                  <a:pt x="0" y="0"/>
                </a:moveTo>
                <a:lnTo>
                  <a:pt x="510058" y="0"/>
                </a:lnTo>
                <a:lnTo>
                  <a:pt x="51005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414803" y="6394265"/>
            <a:ext cx="291118" cy="661632"/>
          </a:xfrm>
          <a:custGeom>
            <a:avLst/>
            <a:gdLst/>
            <a:ahLst/>
            <a:cxnLst/>
            <a:rect l="l" t="t" r="r" b="b"/>
            <a:pathLst>
              <a:path w="291118" h="661632">
                <a:moveTo>
                  <a:pt x="0" y="0"/>
                </a:moveTo>
                <a:lnTo>
                  <a:pt x="291118" y="0"/>
                </a:lnTo>
                <a:lnTo>
                  <a:pt x="29111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232317" y="6467372"/>
            <a:ext cx="515418" cy="515418"/>
          </a:xfrm>
          <a:custGeom>
            <a:avLst/>
            <a:gdLst/>
            <a:ahLst/>
            <a:cxnLst/>
            <a:rect l="l" t="t" r="r" b="b"/>
            <a:pathLst>
              <a:path w="515418" h="515418">
                <a:moveTo>
                  <a:pt x="0" y="0"/>
                </a:moveTo>
                <a:lnTo>
                  <a:pt x="515418" y="0"/>
                </a:lnTo>
                <a:lnTo>
                  <a:pt x="515418" y="515418"/>
                </a:lnTo>
                <a:lnTo>
                  <a:pt x="0" y="515418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908796" y="4852733"/>
            <a:ext cx="596723" cy="581534"/>
          </a:xfrm>
          <a:custGeom>
            <a:avLst/>
            <a:gdLst/>
            <a:ahLst/>
            <a:cxnLst/>
            <a:rect l="l" t="t" r="r" b="b"/>
            <a:pathLst>
              <a:path w="596723" h="581534">
                <a:moveTo>
                  <a:pt x="0" y="0"/>
                </a:moveTo>
                <a:lnTo>
                  <a:pt x="596723" y="0"/>
                </a:lnTo>
                <a:lnTo>
                  <a:pt x="596723" y="581534"/>
                </a:lnTo>
                <a:lnTo>
                  <a:pt x="0" y="581534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415671" y="4812684"/>
            <a:ext cx="485999" cy="661632"/>
          </a:xfrm>
          <a:custGeom>
            <a:avLst/>
            <a:gdLst/>
            <a:ahLst/>
            <a:cxnLst/>
            <a:rect l="l" t="t" r="r" b="b"/>
            <a:pathLst>
              <a:path w="485999" h="661632">
                <a:moveTo>
                  <a:pt x="0" y="0"/>
                </a:moveTo>
                <a:lnTo>
                  <a:pt x="485998" y="0"/>
                </a:lnTo>
                <a:lnTo>
                  <a:pt x="48599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788679" y="4812684"/>
            <a:ext cx="588251" cy="661632"/>
          </a:xfrm>
          <a:custGeom>
            <a:avLst/>
            <a:gdLst/>
            <a:ahLst/>
            <a:cxnLst/>
            <a:rect l="l" t="t" r="r" b="b"/>
            <a:pathLst>
              <a:path w="588251" h="661632">
                <a:moveTo>
                  <a:pt x="0" y="0"/>
                </a:moveTo>
                <a:lnTo>
                  <a:pt x="588251" y="0"/>
                </a:lnTo>
                <a:lnTo>
                  <a:pt x="58825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774166" y="4812684"/>
            <a:ext cx="517276" cy="661632"/>
          </a:xfrm>
          <a:custGeom>
            <a:avLst/>
            <a:gdLst/>
            <a:ahLst/>
            <a:cxnLst/>
            <a:rect l="l" t="t" r="r" b="b"/>
            <a:pathLst>
              <a:path w="517276" h="661632">
                <a:moveTo>
                  <a:pt x="0" y="0"/>
                </a:moveTo>
                <a:lnTo>
                  <a:pt x="517276" y="0"/>
                </a:lnTo>
                <a:lnTo>
                  <a:pt x="517276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217063" y="4866364"/>
            <a:ext cx="686597" cy="554271"/>
          </a:xfrm>
          <a:custGeom>
            <a:avLst/>
            <a:gdLst/>
            <a:ahLst/>
            <a:cxnLst/>
            <a:rect l="l" t="t" r="r" b="b"/>
            <a:pathLst>
              <a:path w="686597" h="554271">
                <a:moveTo>
                  <a:pt x="0" y="0"/>
                </a:moveTo>
                <a:lnTo>
                  <a:pt x="686597" y="0"/>
                </a:lnTo>
                <a:lnTo>
                  <a:pt x="686597" y="554272"/>
                </a:lnTo>
                <a:lnTo>
                  <a:pt x="0" y="554272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161947" y="4910863"/>
            <a:ext cx="656157" cy="465275"/>
          </a:xfrm>
          <a:custGeom>
            <a:avLst/>
            <a:gdLst/>
            <a:ahLst/>
            <a:cxnLst/>
            <a:rect l="l" t="t" r="r" b="b"/>
            <a:pathLst>
              <a:path w="656157" h="465275">
                <a:moveTo>
                  <a:pt x="0" y="0"/>
                </a:moveTo>
                <a:lnTo>
                  <a:pt x="656157" y="0"/>
                </a:lnTo>
                <a:lnTo>
                  <a:pt x="656157" y="465274"/>
                </a:lnTo>
                <a:lnTo>
                  <a:pt x="0" y="465274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839584" y="3231103"/>
            <a:ext cx="735147" cy="661632"/>
          </a:xfrm>
          <a:custGeom>
            <a:avLst/>
            <a:gdLst/>
            <a:ahLst/>
            <a:cxnLst/>
            <a:rect l="l" t="t" r="r" b="b"/>
            <a:pathLst>
              <a:path w="735147" h="661632">
                <a:moveTo>
                  <a:pt x="0" y="0"/>
                </a:moveTo>
                <a:lnTo>
                  <a:pt x="735147" y="0"/>
                </a:lnTo>
                <a:lnTo>
                  <a:pt x="735147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0368794" y="3263915"/>
            <a:ext cx="579752" cy="596007"/>
          </a:xfrm>
          <a:custGeom>
            <a:avLst/>
            <a:gdLst/>
            <a:ahLst/>
            <a:cxnLst/>
            <a:rect l="l" t="t" r="r" b="b"/>
            <a:pathLst>
              <a:path w="579752" h="596007">
                <a:moveTo>
                  <a:pt x="0" y="0"/>
                </a:moveTo>
                <a:lnTo>
                  <a:pt x="579752" y="0"/>
                </a:lnTo>
                <a:lnTo>
                  <a:pt x="579752" y="596007"/>
                </a:lnTo>
                <a:lnTo>
                  <a:pt x="0" y="596007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75296" y="3263915"/>
            <a:ext cx="615017" cy="596007"/>
          </a:xfrm>
          <a:custGeom>
            <a:avLst/>
            <a:gdLst/>
            <a:ahLst/>
            <a:cxnLst/>
            <a:rect l="l" t="t" r="r" b="b"/>
            <a:pathLst>
              <a:path w="615017" h="596007">
                <a:moveTo>
                  <a:pt x="0" y="0"/>
                </a:moveTo>
                <a:lnTo>
                  <a:pt x="615017" y="0"/>
                </a:lnTo>
                <a:lnTo>
                  <a:pt x="615017" y="596007"/>
                </a:lnTo>
                <a:lnTo>
                  <a:pt x="0" y="596007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4697723" y="3231103"/>
            <a:ext cx="670161" cy="661632"/>
          </a:xfrm>
          <a:custGeom>
            <a:avLst/>
            <a:gdLst/>
            <a:ahLst/>
            <a:cxnLst/>
            <a:rect l="l" t="t" r="r" b="b"/>
            <a:pathLst>
              <a:path w="670161" h="661632">
                <a:moveTo>
                  <a:pt x="0" y="0"/>
                </a:moveTo>
                <a:lnTo>
                  <a:pt x="670161" y="0"/>
                </a:lnTo>
                <a:lnTo>
                  <a:pt x="67016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3312550" y="3231103"/>
            <a:ext cx="495622" cy="661632"/>
          </a:xfrm>
          <a:custGeom>
            <a:avLst/>
            <a:gdLst/>
            <a:ahLst/>
            <a:cxnLst/>
            <a:rect l="l" t="t" r="r" b="b"/>
            <a:pathLst>
              <a:path w="495622" h="661632">
                <a:moveTo>
                  <a:pt x="0" y="0"/>
                </a:moveTo>
                <a:lnTo>
                  <a:pt x="495623" y="0"/>
                </a:lnTo>
                <a:lnTo>
                  <a:pt x="495623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6272890" y="3231103"/>
            <a:ext cx="434271" cy="661632"/>
          </a:xfrm>
          <a:custGeom>
            <a:avLst/>
            <a:gdLst/>
            <a:ahLst/>
            <a:cxnLst/>
            <a:rect l="l" t="t" r="r" b="b"/>
            <a:pathLst>
              <a:path w="434271" h="661632">
                <a:moveTo>
                  <a:pt x="0" y="0"/>
                </a:moveTo>
                <a:lnTo>
                  <a:pt x="434271" y="0"/>
                </a:lnTo>
                <a:lnTo>
                  <a:pt x="43427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685800" y="3771900"/>
            <a:ext cx="7674105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9600" u="none" dirty="0">
                <a:solidFill>
                  <a:srgbClr val="000000"/>
                </a:solidFill>
                <a:latin typeface="Agrandir Wide Ultra-Bold"/>
              </a:rPr>
              <a:t>Thank   							You,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J"/>
          <p:cNvSpPr/>
          <p:nvPr/>
        </p:nvSpPr>
        <p:spPr>
          <a:xfrm>
            <a:off x="0" y="0"/>
            <a:ext cx="6733134" cy="10287000"/>
          </a:xfrm>
          <a:custGeom>
            <a:avLst/>
            <a:gdLst/>
            <a:ahLst/>
            <a:cxnLst/>
            <a:rect l="l" t="t" r="r" b="b"/>
            <a:pathLst>
              <a:path w="8003149" h="10287000">
                <a:moveTo>
                  <a:pt x="0" y="0"/>
                </a:moveTo>
                <a:lnTo>
                  <a:pt x="8003149" y="0"/>
                </a:lnTo>
                <a:lnTo>
                  <a:pt x="80031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801" r="-72565"/>
            </a:stretch>
          </a:blipFill>
        </p:spPr>
      </p:sp>
      <p:sp>
        <p:nvSpPr>
          <p:cNvPr id="2" name="Freeform 2"/>
          <p:cNvSpPr/>
          <p:nvPr/>
        </p:nvSpPr>
        <p:spPr>
          <a:xfrm rot="14889694">
            <a:off x="10383515" y="-7954550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6" t="-4906" r="-3591" b="-1167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>
            <a:off x="7772400" y="1988820"/>
            <a:ext cx="9301497" cy="4973807"/>
            <a:chOff x="-133639" y="-190500"/>
            <a:chExt cx="12401996" cy="6265355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0"/>
              <a:ext cx="12198796" cy="128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>
                  <a:solidFill>
                    <a:srgbClr val="FFFFFF"/>
                  </a:solidFill>
                  <a:latin typeface="Agrandir Wide Ultra-Bold"/>
                </a:rPr>
                <a:t>By,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2765" y="1382136"/>
              <a:ext cx="12198796" cy="19624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391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Pratik  P  Holkar</a:t>
              </a:r>
            </a:p>
            <a:p>
              <a:pPr marL="457200" lvl="0" indent="-457200" algn="l">
                <a:lnSpc>
                  <a:spcPts val="391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799" dirty="0" err="1">
                  <a:solidFill>
                    <a:srgbClr val="FFFFFF"/>
                  </a:solidFill>
                  <a:latin typeface="Agrandir Wide Ultra-Bold"/>
                </a:rPr>
                <a:t>Shrinek</a:t>
              </a: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  B  </a:t>
              </a:r>
              <a:r>
                <a:rPr lang="en-US" sz="2799" dirty="0" err="1">
                  <a:solidFill>
                    <a:srgbClr val="FFFFFF"/>
                  </a:solidFill>
                  <a:latin typeface="Agrandir Wide Ultra-Bold"/>
                </a:rPr>
                <a:t>Mungari</a:t>
              </a:r>
              <a:endParaRPr lang="en-US" sz="2799" dirty="0">
                <a:solidFill>
                  <a:srgbClr val="FFFFFF"/>
                </a:solidFill>
                <a:latin typeface="Agrandir Wide Ultra-Bold"/>
              </a:endParaRPr>
            </a:p>
            <a:p>
              <a:pPr marL="457200" lvl="0" indent="-457200" algn="l">
                <a:lnSpc>
                  <a:spcPts val="391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Vrushali  R  Patil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CFDB059D-FEF0-0676-9772-234FA27CB3EE}"/>
                </a:ext>
              </a:extLst>
            </p:cNvPr>
            <p:cNvSpPr txBox="1"/>
            <p:nvPr/>
          </p:nvSpPr>
          <p:spPr>
            <a:xfrm>
              <a:off x="-133639" y="4095090"/>
              <a:ext cx="12198796" cy="128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>
                  <a:solidFill>
                    <a:srgbClr val="FFFFFF"/>
                  </a:solidFill>
                  <a:latin typeface="Agrandir Wide Ultra-Bold"/>
                </a:rPr>
                <a:t>Guide -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8C2539D-54B7-0B45-84F9-5D1DD9BA3CE2}"/>
                </a:ext>
              </a:extLst>
            </p:cNvPr>
            <p:cNvSpPr txBox="1"/>
            <p:nvPr/>
          </p:nvSpPr>
          <p:spPr>
            <a:xfrm>
              <a:off x="69561" y="5446136"/>
              <a:ext cx="12198796" cy="6287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391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Prof. Chaya </a:t>
              </a:r>
              <a:r>
                <a:rPr lang="en-US" sz="2799" dirty="0" err="1">
                  <a:solidFill>
                    <a:srgbClr val="FFFFFF"/>
                  </a:solidFill>
                  <a:latin typeface="Agrandir Wide Ultra-Bold"/>
                </a:rPr>
                <a:t>Sateri</a:t>
              </a: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.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D4274A58-A146-692F-1DF0-8DE142BA0421}"/>
              </a:ext>
            </a:extLst>
          </p:cNvPr>
          <p:cNvGrpSpPr/>
          <p:nvPr/>
        </p:nvGrpSpPr>
        <p:grpSpPr>
          <a:xfrm>
            <a:off x="-13335000" y="1714500"/>
            <a:ext cx="12726510" cy="6512685"/>
            <a:chOff x="0" y="-38100"/>
            <a:chExt cx="16968680" cy="8079990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35BD18A1-603F-52E8-234E-712EDDE51A04}"/>
                </a:ext>
              </a:extLst>
            </p:cNvPr>
            <p:cNvSpPr txBox="1"/>
            <p:nvPr/>
          </p:nvSpPr>
          <p:spPr>
            <a:xfrm>
              <a:off x="0" y="1395200"/>
              <a:ext cx="16968680" cy="1672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dirty="0">
                  <a:solidFill>
                    <a:srgbClr val="FFFFFF"/>
                  </a:solidFill>
                  <a:latin typeface="Agrandir Wide Ultra-Bold"/>
                </a:rPr>
                <a:t>Parrot ,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7E496C8-D657-4F09-5D05-4A30EE730E92}"/>
                </a:ext>
              </a:extLst>
            </p:cNvPr>
            <p:cNvSpPr txBox="1"/>
            <p:nvPr/>
          </p:nvSpPr>
          <p:spPr>
            <a:xfrm>
              <a:off x="0" y="-38100"/>
              <a:ext cx="16968680" cy="5570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547" dirty="0">
                  <a:solidFill>
                    <a:srgbClr val="FFFFFF"/>
                  </a:solidFill>
                  <a:latin typeface="Now 1"/>
                </a:rPr>
                <a:t>Second Presentation.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E61F855-0743-2527-4C45-3D3F2F9E79AA}"/>
                </a:ext>
              </a:extLst>
            </p:cNvPr>
            <p:cNvSpPr txBox="1"/>
            <p:nvPr/>
          </p:nvSpPr>
          <p:spPr>
            <a:xfrm>
              <a:off x="0" y="7413171"/>
              <a:ext cx="1696868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Your voice is my command, your needs are my priority.</a:t>
              </a:r>
              <a:endParaRPr lang="en-US" sz="2799" u="none" dirty="0">
                <a:solidFill>
                  <a:srgbClr val="FFFFFF"/>
                </a:solidFill>
                <a:latin typeface="Agrandir Wide Ultra-Bold"/>
              </a:endParaRP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CCD9F63A-A643-0718-BF21-323943471BDB}"/>
              </a:ext>
            </a:extLst>
          </p:cNvPr>
          <p:cNvSpPr txBox="1"/>
          <p:nvPr/>
        </p:nvSpPr>
        <p:spPr>
          <a:xfrm>
            <a:off x="22691250" y="4457700"/>
            <a:ext cx="12665550" cy="2485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latin typeface="Agrandir Wide Ultra-Bold"/>
              </a:rPr>
              <a:t>Desktop voice Assistance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B61E720C-908D-1DA2-3A11-D27507747A35}"/>
              </a:ext>
            </a:extLst>
          </p:cNvPr>
          <p:cNvGrpSpPr/>
          <p:nvPr/>
        </p:nvGrpSpPr>
        <p:grpSpPr>
          <a:xfrm>
            <a:off x="-17983200" y="2852058"/>
            <a:ext cx="12726510" cy="5375128"/>
            <a:chOff x="0" y="1395200"/>
            <a:chExt cx="16968680" cy="6646690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FA5A0CC-363F-9F66-E273-C3BE55E804A6}"/>
                </a:ext>
              </a:extLst>
            </p:cNvPr>
            <p:cNvSpPr txBox="1"/>
            <p:nvPr/>
          </p:nvSpPr>
          <p:spPr>
            <a:xfrm>
              <a:off x="0" y="1395200"/>
              <a:ext cx="16968680" cy="1672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dirty="0">
                  <a:solidFill>
                    <a:srgbClr val="FFFFFF"/>
                  </a:solidFill>
                  <a:latin typeface="Agrandir Wide Ultra-Bold"/>
                </a:rPr>
                <a:t>Parrot ,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489275D3-585D-A67B-1B23-BE4557ED25BA}"/>
                </a:ext>
              </a:extLst>
            </p:cNvPr>
            <p:cNvSpPr txBox="1"/>
            <p:nvPr/>
          </p:nvSpPr>
          <p:spPr>
            <a:xfrm>
              <a:off x="0" y="7413171"/>
              <a:ext cx="1696868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Agrandir Wide Ultra-Bold"/>
                </a:rPr>
                <a:t>Your voice is my command, your needs are my priority.</a:t>
              </a:r>
              <a:endParaRPr lang="en-US" sz="2799" u="none" dirty="0">
                <a:solidFill>
                  <a:srgbClr val="FFFFFF"/>
                </a:solidFill>
                <a:latin typeface="Agrandir Wide Ultra-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14400" y="2552700"/>
            <a:ext cx="7996767" cy="1016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IN" sz="8000" b="1" dirty="0">
                <a:solidFill>
                  <a:schemeClr val="bg1"/>
                </a:solidFill>
                <a:latin typeface="Agrandir Wide Ultra-Bold" panose="020B0604020202020204" charset="0"/>
              </a:rPr>
              <a:t>Introduction</a:t>
            </a:r>
            <a:endParaRPr lang="en-US" sz="5400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53427" y="4305300"/>
            <a:ext cx="15162973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used to run machines like laptop or personal computers on your own commands.</a:t>
            </a:r>
          </a:p>
          <a:p>
            <a:endParaRPr lang="en-US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an application program that understand the natural language and voice commands to complete tasks for users.</a:t>
            </a:r>
          </a:p>
          <a:p>
            <a:endParaRPr lang="en-US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used to perform a typical task like showing date &amp; time, managing emails, openings apps etc. on your commands.</a:t>
            </a:r>
          </a:p>
          <a:p>
            <a:endParaRPr lang="en-IN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Now 1" panose="020B0604020202020204" charset="0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7376CBB4-C5E7-A20E-CC7B-BF32BEF211C2}"/>
              </a:ext>
            </a:extLst>
          </p:cNvPr>
          <p:cNvSpPr/>
          <p:nvPr/>
        </p:nvSpPr>
        <p:spPr>
          <a:xfrm rot="9051504">
            <a:off x="-6662849" y="-9060633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JJ">
            <a:extLst>
              <a:ext uri="{FF2B5EF4-FFF2-40B4-BE49-F238E27FC236}">
                <a16:creationId xmlns:a16="http://schemas.microsoft.com/office/drawing/2014/main" id="{E63A3D0F-7DBC-4493-F121-BD35DCB294C5}"/>
              </a:ext>
            </a:extLst>
          </p:cNvPr>
          <p:cNvSpPr/>
          <p:nvPr/>
        </p:nvSpPr>
        <p:spPr>
          <a:xfrm>
            <a:off x="-8661338" y="0"/>
            <a:ext cx="6733134" cy="10287000"/>
          </a:xfrm>
          <a:custGeom>
            <a:avLst/>
            <a:gdLst/>
            <a:ahLst/>
            <a:cxnLst/>
            <a:rect l="l" t="t" r="r" b="b"/>
            <a:pathLst>
              <a:path w="8003149" h="10287000">
                <a:moveTo>
                  <a:pt x="0" y="0"/>
                </a:moveTo>
                <a:lnTo>
                  <a:pt x="8003149" y="0"/>
                </a:lnTo>
                <a:lnTo>
                  <a:pt x="80031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801" r="-72565"/>
            </a:stretch>
          </a:blipFill>
        </p:spPr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70618D2-FC74-7020-B780-1195DF3A2004}"/>
              </a:ext>
            </a:extLst>
          </p:cNvPr>
          <p:cNvSpPr txBox="1"/>
          <p:nvPr/>
        </p:nvSpPr>
        <p:spPr>
          <a:xfrm>
            <a:off x="7872629" y="-2476500"/>
            <a:ext cx="9149097" cy="101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FFFFFF"/>
                </a:solidFill>
                <a:latin typeface="Agrandir Wide Ultra-Bold"/>
              </a:rPr>
              <a:t>By,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93C1A52-B73E-BB23-5C66-8F53F071B083}"/>
              </a:ext>
            </a:extLst>
          </p:cNvPr>
          <p:cNvSpPr txBox="1"/>
          <p:nvPr/>
        </p:nvSpPr>
        <p:spPr>
          <a:xfrm>
            <a:off x="20340303" y="3237271"/>
            <a:ext cx="9149097" cy="1557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FFFFFF"/>
                </a:solidFill>
                <a:latin typeface="Agrandir Wide Ultra-Bold"/>
              </a:rPr>
              <a:t>Pratik  P  Holkar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Agrandir Wide Ultra-Bold"/>
              </a:rPr>
              <a:t>Shrinek</a:t>
            </a:r>
            <a:r>
              <a:rPr lang="en-US" sz="2799" dirty="0">
                <a:solidFill>
                  <a:srgbClr val="FFFFFF"/>
                </a:solidFill>
                <a:latin typeface="Agrandir Wide Ultra-Bold"/>
              </a:rPr>
              <a:t>  B  </a:t>
            </a:r>
            <a:r>
              <a:rPr lang="en-US" sz="2799" dirty="0" err="1">
                <a:solidFill>
                  <a:srgbClr val="FFFFFF"/>
                </a:solidFill>
                <a:latin typeface="Agrandir Wide Ultra-Bold"/>
              </a:rPr>
              <a:t>Mungari</a:t>
            </a:r>
            <a:endParaRPr lang="en-US" sz="2799" dirty="0">
              <a:solidFill>
                <a:srgbClr val="FFFFFF"/>
              </a:solidFill>
              <a:latin typeface="Agrandir Wide Ultra-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FFFFFF"/>
                </a:solidFill>
                <a:latin typeface="Agrandir Wide Ultra-Bold"/>
              </a:rPr>
              <a:t>Vrushali  R  Patil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0D106FA-8D94-F9CF-782C-CFE31419F2B7}"/>
              </a:ext>
            </a:extLst>
          </p:cNvPr>
          <p:cNvSpPr txBox="1"/>
          <p:nvPr/>
        </p:nvSpPr>
        <p:spPr>
          <a:xfrm>
            <a:off x="7772400" y="12508199"/>
            <a:ext cx="9149097" cy="101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FFFFFF"/>
                </a:solidFill>
                <a:latin typeface="Agrandir Wide Ultra-Bold"/>
              </a:rPr>
              <a:t>Guide -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CCDE0B9-E3A3-44CD-5449-CC230B4F8551}"/>
              </a:ext>
            </a:extLst>
          </p:cNvPr>
          <p:cNvSpPr txBox="1"/>
          <p:nvPr/>
        </p:nvSpPr>
        <p:spPr>
          <a:xfrm>
            <a:off x="21026103" y="6463513"/>
            <a:ext cx="9149097" cy="499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FFFFFF"/>
                </a:solidFill>
                <a:latin typeface="Agrandir Wide Ultra-Bold"/>
              </a:rPr>
              <a:t>Prof. Chaya </a:t>
            </a:r>
            <a:r>
              <a:rPr lang="en-US" sz="2799" dirty="0" err="1">
                <a:solidFill>
                  <a:srgbClr val="FFFFFF"/>
                </a:solidFill>
                <a:latin typeface="Agrandir Wide Ultra-Bold"/>
              </a:rPr>
              <a:t>Sateri</a:t>
            </a:r>
            <a:r>
              <a:rPr lang="en-US" sz="2799" dirty="0">
                <a:solidFill>
                  <a:srgbClr val="FFFFFF"/>
                </a:solidFill>
                <a:latin typeface="Agrandir Wide Ultra-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89845" y="-4273439"/>
            <a:ext cx="13830696" cy="10604278"/>
          </a:xfrm>
          <a:custGeom>
            <a:avLst/>
            <a:gdLst/>
            <a:ahLst/>
            <a:cxnLst/>
            <a:rect l="l" t="t" r="r" b="b"/>
            <a:pathLst>
              <a:path w="13830696" h="10604278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706" b="-421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95282" y="3467100"/>
            <a:ext cx="13525718" cy="4236660"/>
            <a:chOff x="-1947430" y="-3084460"/>
            <a:chExt cx="18034290" cy="5648880"/>
          </a:xfrm>
        </p:grpSpPr>
        <p:sp>
          <p:nvSpPr>
            <p:cNvPr id="4" name="TextBox 4"/>
            <p:cNvSpPr txBox="1"/>
            <p:nvPr/>
          </p:nvSpPr>
          <p:spPr>
            <a:xfrm>
              <a:off x="-1947430" y="-3084460"/>
              <a:ext cx="16899659" cy="131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IN" sz="6600" dirty="0">
                  <a:latin typeface="Agrandir Wide Ultra-Bold" panose="020B0604020202020204" charset="0"/>
                </a:rPr>
                <a:t>Description of System </a:t>
              </a:r>
              <a:endParaRPr lang="en-US" sz="6600" dirty="0">
                <a:solidFill>
                  <a:srgbClr val="000000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85139" y="471540"/>
              <a:ext cx="17271999" cy="20928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1" indent="0">
                <a:buNone/>
              </a:pPr>
              <a:r>
                <a:rPr lang="en-IN" sz="5400" b="1" dirty="0">
                  <a:latin typeface="Now 1" panose="020B0604020202020204" charset="0"/>
                </a:rPr>
                <a:t>USER</a:t>
              </a:r>
              <a:r>
                <a:rPr lang="en-IN" sz="2400" dirty="0"/>
                <a:t> </a:t>
              </a:r>
              <a:r>
                <a:rPr lang="en-IN" sz="4800" dirty="0">
                  <a:latin typeface="Now 1" panose="020B0604020202020204" charset="0"/>
                </a:rPr>
                <a:t>: </a:t>
              </a:r>
              <a:r>
                <a:rPr lang="en-IN" sz="4800" dirty="0"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main module handles the overall interaction with the user.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D32585-7C71-C9A9-C495-0B98B1E1BC91}"/>
              </a:ext>
            </a:extLst>
          </p:cNvPr>
          <p:cNvSpPr txBox="1"/>
          <p:nvPr/>
        </p:nvSpPr>
        <p:spPr>
          <a:xfrm>
            <a:off x="2667000" y="49221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800" dirty="0">
                <a:latin typeface="Agrandir Wide Ultra-Bold" panose="020B0604020202020204" charset="0"/>
              </a:rPr>
              <a:t>Main module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2057FCC-E00F-FFF0-D1BC-F413AF17E1DD}"/>
              </a:ext>
            </a:extLst>
          </p:cNvPr>
          <p:cNvSpPr txBox="1"/>
          <p:nvPr/>
        </p:nvSpPr>
        <p:spPr>
          <a:xfrm>
            <a:off x="1147233" y="-5676900"/>
            <a:ext cx="7996767" cy="1016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IN" sz="8000" b="1" dirty="0">
                <a:solidFill>
                  <a:schemeClr val="bg1"/>
                </a:solidFill>
                <a:latin typeface="Agrandir Wide Ultra-Bold" panose="020B0604020202020204" charset="0"/>
              </a:rPr>
              <a:t>Introduction</a:t>
            </a:r>
            <a:endParaRPr lang="en-US" sz="5400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1BC3B9F-345A-6D07-D627-F4D0D7C6F27F}"/>
              </a:ext>
            </a:extLst>
          </p:cNvPr>
          <p:cNvSpPr txBox="1"/>
          <p:nvPr/>
        </p:nvSpPr>
        <p:spPr>
          <a:xfrm>
            <a:off x="22327427" y="4305300"/>
            <a:ext cx="15162973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used to run machines like laptop or personal computers on your own commands.</a:t>
            </a:r>
          </a:p>
          <a:p>
            <a:endParaRPr lang="en-US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an application program that understand the natural language and voice commands to complete tasks for users.</a:t>
            </a:r>
          </a:p>
          <a:p>
            <a:endParaRPr lang="en-US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ow 1" panose="020B0604020202020204" charset="0"/>
              </a:rPr>
              <a:t>Desktop voice assistance is used to perform a typical task like showing date &amp; time, managing emails, openings apps etc. on your commands.</a:t>
            </a:r>
          </a:p>
          <a:p>
            <a:endParaRPr lang="en-IN" sz="2800" dirty="0">
              <a:solidFill>
                <a:schemeClr val="bg1"/>
              </a:solidFill>
              <a:latin typeface="Now 1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Now 1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14800" y="3543300"/>
            <a:ext cx="3352800" cy="5791193"/>
            <a:chOff x="-492597" y="-123825"/>
            <a:chExt cx="4096273" cy="3009928"/>
          </a:xfrm>
        </p:grpSpPr>
        <p:sp>
          <p:nvSpPr>
            <p:cNvPr id="3" name="TextBox 3"/>
            <p:cNvSpPr txBox="1"/>
            <p:nvPr/>
          </p:nvSpPr>
          <p:spPr>
            <a:xfrm>
              <a:off x="-492597" y="-123825"/>
              <a:ext cx="4096273" cy="101777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IN" sz="2800" b="1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Natural Language Understanding (NLU):</a:t>
              </a:r>
              <a:endParaRPr lang="en-US" sz="2800" dirty="0">
                <a:solidFill>
                  <a:schemeClr val="accent1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92597" y="1062722"/>
              <a:ext cx="4096273" cy="18233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IN" sz="2400" dirty="0">
                  <a:solidFill>
                    <a:schemeClr val="bg1"/>
                  </a:solidFill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NLU module processes the transcribed text and extracts the meaning and intent behind the user's input.</a:t>
              </a:r>
              <a:endParaRPr lang="en-US" sz="2400" dirty="0">
                <a:solidFill>
                  <a:schemeClr val="bg1"/>
                </a:solidFill>
                <a:latin typeface="Now 1" panose="020B0604020202020204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23950" y="3543299"/>
            <a:ext cx="2459408" cy="6201366"/>
            <a:chOff x="0" y="-1854326"/>
            <a:chExt cx="3279211" cy="38723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1854326"/>
              <a:ext cx="3279211" cy="600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IN" sz="2600" b="1" kern="100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1.Speech </a:t>
              </a:r>
              <a:r>
                <a:rPr lang="en-IN" sz="2500" b="1" kern="100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Recognition</a:t>
              </a:r>
              <a:endParaRPr lang="en-US" sz="2500" dirty="0">
                <a:solidFill>
                  <a:schemeClr val="accent1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110598"/>
              <a:ext cx="3279211" cy="3128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IN" sz="2400" kern="100" dirty="0">
                  <a:solidFill>
                    <a:schemeClr val="bg1"/>
                  </a:solidFill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 module converts spoken words or phrases into text. It analyses the audio input and transcribes it into a format that can be understood by the system.</a:t>
              </a:r>
              <a:endParaRPr lang="en-US" sz="2400" dirty="0">
                <a:solidFill>
                  <a:schemeClr val="bg1"/>
                </a:solidFill>
                <a:latin typeface="Now 1" panose="020B060402020202020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29430" y="3543300"/>
            <a:ext cx="3090970" cy="2926138"/>
            <a:chOff x="0" y="-123825"/>
            <a:chExt cx="3279211" cy="214225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23825"/>
              <a:ext cx="3279211" cy="1077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IN" sz="2800" b="1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Dialogue Management:</a:t>
              </a:r>
              <a:endParaRPr lang="en-US" sz="2800" dirty="0">
                <a:solidFill>
                  <a:schemeClr val="accent1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34796"/>
              <a:ext cx="3279211" cy="1083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 module manages the flow of conversation with the user.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66418" y="3543300"/>
            <a:ext cx="2680634" cy="4284293"/>
            <a:chOff x="0" y="-123825"/>
            <a:chExt cx="3574179" cy="313657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23825"/>
              <a:ext cx="3574179" cy="1436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IN" sz="2800" b="1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Natural Language Generation (NLG):</a:t>
              </a:r>
              <a:endParaRPr lang="en-US" sz="2800" dirty="0">
                <a:solidFill>
                  <a:schemeClr val="accent1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382418"/>
              <a:ext cx="3574179" cy="1630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IN" sz="2400" dirty="0">
                  <a:solidFill>
                    <a:schemeClr val="bg1"/>
                  </a:solidFill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NLG generates human-like responses based on the system's understanding of the user's input.</a:t>
              </a:r>
              <a:endParaRPr lang="en-US" sz="2100" dirty="0">
                <a:solidFill>
                  <a:schemeClr val="bg1"/>
                </a:solidFill>
                <a:latin typeface="Now 1" panose="020B0604020202020204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510267" y="3619500"/>
            <a:ext cx="2459408" cy="4191002"/>
            <a:chOff x="0" y="-123825"/>
            <a:chExt cx="3279211" cy="337715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23825"/>
              <a:ext cx="3279211" cy="782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IN" sz="2800" b="1" dirty="0">
                  <a:solidFill>
                    <a:schemeClr val="accent1"/>
                  </a:solidFill>
                  <a:latin typeface="Agrandir Wide Ultra-Bol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Speech Synthesis:</a:t>
              </a:r>
              <a:endParaRPr lang="en-US" sz="2800" dirty="0">
                <a:solidFill>
                  <a:schemeClr val="accent1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7655"/>
              <a:ext cx="3279211" cy="2395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IN" sz="2400" dirty="0">
                  <a:solidFill>
                    <a:schemeClr val="bg1"/>
                  </a:solidFill>
                  <a:latin typeface="Now 1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Also known as Text-to-Speech (TTS), this module converts the generated text responses into spoken words</a:t>
              </a:r>
              <a:endParaRPr lang="en-US" sz="2100" dirty="0">
                <a:solidFill>
                  <a:schemeClr val="bg1"/>
                </a:solidFill>
                <a:latin typeface="Now 1" panose="020B0604020202020204" charset="0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9144000" y="-8250168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28700" y="266700"/>
            <a:ext cx="11515725" cy="961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 u="none" dirty="0">
                <a:solidFill>
                  <a:srgbClr val="FFFFFF"/>
                </a:solidFill>
                <a:latin typeface="Agrandir Wide Ultra-Bold"/>
              </a:rPr>
              <a:t>Sub Modules.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23950" y="3086100"/>
            <a:ext cx="17164050" cy="253591"/>
            <a:chOff x="0" y="0"/>
            <a:chExt cx="22885400" cy="338121"/>
          </a:xfrm>
        </p:grpSpPr>
        <p:sp>
          <p:nvSpPr>
            <p:cNvPr id="25" name="AutoShape 25"/>
            <p:cNvSpPr/>
            <p:nvPr/>
          </p:nvSpPr>
          <p:spPr>
            <a:xfrm>
              <a:off x="169060" y="156360"/>
              <a:ext cx="22716340" cy="0"/>
            </a:xfrm>
            <a:prstGeom prst="line">
              <a:avLst/>
            </a:prstGeom>
            <a:ln w="254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6" name="Group 26"/>
            <p:cNvGrpSpPr/>
            <p:nvPr/>
          </p:nvGrpSpPr>
          <p:grpSpPr>
            <a:xfrm rot="5423755">
              <a:off x="1156" y="1156"/>
              <a:ext cx="335808" cy="335808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 rot="5423755">
              <a:off x="4278354" y="1156"/>
              <a:ext cx="335808" cy="335808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 rot="5423755">
              <a:off x="13524447" y="1156"/>
              <a:ext cx="335808" cy="335808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5423755">
              <a:off x="18108745" y="1156"/>
              <a:ext cx="335808" cy="335808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 rot="5423755">
              <a:off x="8927951" y="1156"/>
              <a:ext cx="335808" cy="335808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36" name="TextBox 23">
            <a:extLst>
              <a:ext uri="{FF2B5EF4-FFF2-40B4-BE49-F238E27FC236}">
                <a16:creationId xmlns:a16="http://schemas.microsoft.com/office/drawing/2014/main" id="{55745F46-6FDA-7D00-B8B7-C58664CAAECB}"/>
              </a:ext>
            </a:extLst>
          </p:cNvPr>
          <p:cNvSpPr txBox="1"/>
          <p:nvPr/>
        </p:nvSpPr>
        <p:spPr>
          <a:xfrm>
            <a:off x="1181099" y="1333500"/>
            <a:ext cx="17335501" cy="1463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0" indent="-742950" algn="l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Audio Input/Output Management</a:t>
            </a:r>
            <a:r>
              <a:rPr lang="en-IN" sz="4000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 algn="l">
              <a:lnSpc>
                <a:spcPct val="150000"/>
              </a:lnSpc>
              <a:spcBef>
                <a:spcPct val="0"/>
              </a:spcBef>
            </a:pPr>
            <a:r>
              <a:rPr lang="en-IN" sz="2600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handles the recording and processing of audio input from the user.</a:t>
            </a:r>
            <a:endParaRPr lang="en-US" sz="2600" u="none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4C7D4BF-C463-5859-42CB-BFAEA86C46C2}"/>
              </a:ext>
            </a:extLst>
          </p:cNvPr>
          <p:cNvSpPr txBox="1"/>
          <p:nvPr/>
        </p:nvSpPr>
        <p:spPr>
          <a:xfrm>
            <a:off x="2670763" y="-3615236"/>
            <a:ext cx="12674745" cy="1048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IN" sz="6600" dirty="0">
                <a:latin typeface="Agrandir Wide Ultra-Bold" panose="020B0604020202020204" charset="0"/>
              </a:rPr>
              <a:t>Description of System </a:t>
            </a:r>
            <a:endParaRPr lang="en-US" sz="6600" dirty="0">
              <a:solidFill>
                <a:srgbClr val="000000"/>
              </a:solidFill>
              <a:latin typeface="Agrandir Wide Ultra-Bold" panose="020B060402020202020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D1DC443-2C61-B159-CE5D-44631D23F4AD}"/>
              </a:ext>
            </a:extLst>
          </p:cNvPr>
          <p:cNvSpPr txBox="1"/>
          <p:nvPr/>
        </p:nvSpPr>
        <p:spPr>
          <a:xfrm>
            <a:off x="21564600" y="7240846"/>
            <a:ext cx="12954000" cy="1667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1" indent="0">
              <a:buNone/>
            </a:pPr>
            <a:r>
              <a:rPr lang="en-IN" sz="5400" b="1" dirty="0">
                <a:latin typeface="Now 1" panose="020B0604020202020204" charset="0"/>
              </a:rPr>
              <a:t>USER</a:t>
            </a:r>
            <a:r>
              <a:rPr lang="en-IN" sz="2400" dirty="0"/>
              <a:t> </a:t>
            </a:r>
            <a:r>
              <a:rPr lang="en-IN" sz="4800" dirty="0">
                <a:latin typeface="Now 1" panose="020B0604020202020204" charset="0"/>
              </a:rPr>
              <a:t>: </a:t>
            </a:r>
            <a:r>
              <a:rPr lang="en-IN" sz="4800" dirty="0">
                <a:latin typeface="Now 1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module handles the overall interaction with the user. 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DE2F91CF-2A60-F9DE-AA5C-35E6AFD5D681}"/>
              </a:ext>
            </a:extLst>
          </p:cNvPr>
          <p:cNvSpPr txBox="1"/>
          <p:nvPr/>
        </p:nvSpPr>
        <p:spPr>
          <a:xfrm>
            <a:off x="8355428" y="-3238500"/>
            <a:ext cx="9322972" cy="202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IN" sz="7200" dirty="0">
                <a:latin typeface="Agrandir Wide Ultra-Bold" panose="020B0604020202020204" charset="0"/>
              </a:rPr>
              <a:t>Design and Implementation</a:t>
            </a:r>
            <a:endParaRPr lang="en-US" sz="7200" dirty="0">
              <a:solidFill>
                <a:srgbClr val="000000"/>
              </a:solidFill>
              <a:latin typeface="Agrandir Wide Ultra-Bold" panose="020B0604020202020204" charset="0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36EB74F2-10F2-408B-2813-53B165F7E379}"/>
              </a:ext>
            </a:extLst>
          </p:cNvPr>
          <p:cNvSpPr txBox="1"/>
          <p:nvPr/>
        </p:nvSpPr>
        <p:spPr>
          <a:xfrm>
            <a:off x="8355428" y="12071817"/>
            <a:ext cx="9322972" cy="5873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Now 1" panose="020B0604020202020204" charset="0"/>
              </a:rPr>
              <a:t>Voice should be very clear.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Now 1" panose="020B0604020202020204" charset="0"/>
              </a:rPr>
              <a:t>Activities might get delayed if there is no immediate and clear commands from users of the system with proper internet connectivity.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Now 1" panose="020B0604020202020204" charset="0"/>
              </a:rPr>
              <a:t>System with proper working is necessary.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DC25-0CEA-EA3A-D546-E5E0874D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095500"/>
            <a:ext cx="14630400" cy="2209800"/>
          </a:xfrm>
        </p:spPr>
        <p:txBody>
          <a:bodyPr>
            <a:normAutofit/>
          </a:bodyPr>
          <a:lstStyle/>
          <a:p>
            <a:pPr marL="0" indent="0"/>
            <a:r>
              <a:rPr lang="en-IN" sz="6000" b="1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4400" b="1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r>
              <a:rPr lang="en-IN" sz="5400" b="1" dirty="0">
                <a:solidFill>
                  <a:schemeClr val="bg1"/>
                </a:solidFill>
                <a:latin typeface="Agrandir Wide Ultra-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 and Exception Management:</a:t>
            </a:r>
            <a:endParaRPr lang="en-IN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4" name="Freeform 22">
            <a:extLst>
              <a:ext uri="{FF2B5EF4-FFF2-40B4-BE49-F238E27FC236}">
                <a16:creationId xmlns:a16="http://schemas.microsoft.com/office/drawing/2014/main" id="{76F65209-DDEB-1F71-C56D-626AD03BB62A}"/>
              </a:ext>
            </a:extLst>
          </p:cNvPr>
          <p:cNvSpPr/>
          <p:nvPr/>
        </p:nvSpPr>
        <p:spPr>
          <a:xfrm rot="5736655">
            <a:off x="8977312" y="1505326"/>
            <a:ext cx="18621375" cy="23537863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24474" r="-1430" b="-103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38C16-3B3B-CCB3-E9CE-AEA119B737F7}"/>
              </a:ext>
            </a:extLst>
          </p:cNvPr>
          <p:cNvSpPr txBox="1"/>
          <p:nvPr/>
        </p:nvSpPr>
        <p:spPr>
          <a:xfrm>
            <a:off x="2450692" y="4324171"/>
            <a:ext cx="154563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Now 1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handles errors and exceptions that may arise during the voice interaction process. </a:t>
            </a:r>
            <a:endParaRPr lang="en-IN" sz="3600" dirty="0">
              <a:latin typeface="Now 1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5400000">
            <a:off x="12863533" y="-5715000"/>
            <a:ext cx="12582484" cy="11430000"/>
          </a:xfrm>
          <a:custGeom>
            <a:avLst/>
            <a:gdLst/>
            <a:ahLst/>
            <a:cxnLst/>
            <a:rect l="l" t="t" r="r" b="b"/>
            <a:pathLst>
              <a:path w="12582484" h="11430000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3E844-1FBA-3299-3CCD-3C932B653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6" r="26350" b="2528"/>
          <a:stretch/>
        </p:blipFill>
        <p:spPr>
          <a:xfrm flipH="1">
            <a:off x="-2" y="0"/>
            <a:ext cx="7467601" cy="10287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355428" y="1153886"/>
            <a:ext cx="9322972" cy="8254595"/>
            <a:chOff x="0" y="-190500"/>
            <a:chExt cx="12430629" cy="10766642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0"/>
              <a:ext cx="12430629" cy="2634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IN" sz="7200" dirty="0">
                  <a:latin typeface="Agrandir Wide Ultra-Bold" panose="020B0604020202020204" charset="0"/>
                </a:rPr>
                <a:t>Design and Implementation</a:t>
              </a:r>
              <a:endParaRPr lang="en-US" sz="7200" dirty="0">
                <a:solidFill>
                  <a:srgbClr val="000000"/>
                </a:solidFill>
                <a:latin typeface="Agrandir Wide Ultra-Bold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15496"/>
              <a:ext cx="12430629" cy="7660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3600" dirty="0">
                  <a:latin typeface="Now 1" panose="020B0604020202020204" charset="0"/>
                </a:rPr>
                <a:t>Voice should be very clear.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3600" dirty="0">
                  <a:latin typeface="Now 1" panose="020B0604020202020204" charset="0"/>
                </a:rPr>
                <a:t>Activities might get delayed if there is no immediate and clear commands from users of the system with proper internet connectivity.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3600" dirty="0">
                  <a:latin typeface="Now 1" panose="020B0604020202020204" charset="0"/>
                </a:rPr>
                <a:t>System with proper working is necessary.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406615" y="-3883516"/>
            <a:ext cx="14995432" cy="13621935"/>
          </a:xfrm>
          <a:custGeom>
            <a:avLst/>
            <a:gdLst/>
            <a:ahLst/>
            <a:cxnLst/>
            <a:rect l="l" t="t" r="r" b="b"/>
            <a:pathLst>
              <a:path w="14995432" h="13621935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163253"/>
            <a:ext cx="7277100" cy="2962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IN" sz="6600" dirty="0">
                <a:solidFill>
                  <a:schemeClr val="bg1"/>
                </a:solidFill>
                <a:latin typeface="Agrandir Wide Ultra-Bold" panose="020B0604020202020204" charset="0"/>
              </a:rPr>
              <a:t>3.</a:t>
            </a:r>
            <a:r>
              <a:rPr lang="en-IN" sz="6600" b="1" dirty="0">
                <a:solidFill>
                  <a:schemeClr val="bg1"/>
                </a:solidFill>
                <a:latin typeface="Agrandir Wide Ultra-Bold" panose="020B0604020202020204" charset="0"/>
              </a:rPr>
              <a:t>Assumption     and Dependencies</a:t>
            </a:r>
            <a:endParaRPr lang="en-US" sz="6600" u="none" dirty="0">
              <a:solidFill>
                <a:schemeClr val="bg1"/>
              </a:solidFill>
              <a:latin typeface="Agrandir Wide Ultra-Bold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4310" y="1813719"/>
            <a:ext cx="1108479" cy="82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Agrandir Wide Ultra-Bol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74310" y="3245252"/>
            <a:ext cx="1125997" cy="82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Agrandir Wide Ultra-Bol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74310" y="4631214"/>
            <a:ext cx="1125997" cy="82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Agrandir Wide Ultra-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83068" y="6210300"/>
            <a:ext cx="1125997" cy="824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FFFFFF"/>
                </a:solidFill>
                <a:latin typeface="Agrandir Wide Ultra-Bold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81025" y="1943100"/>
            <a:ext cx="6648324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When log in is successful only after that next working of project is done.</a:t>
            </a:r>
            <a:endParaRPr lang="en-US" sz="2400" dirty="0">
              <a:solidFill>
                <a:schemeClr val="bg1"/>
              </a:solidFill>
              <a:latin typeface="Now 1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81025" y="3560371"/>
            <a:ext cx="6648324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Error is displayed when user do something wrong.</a:t>
            </a:r>
            <a:endParaRPr lang="en-US" sz="2400" dirty="0">
              <a:solidFill>
                <a:schemeClr val="bg1"/>
              </a:solidFill>
              <a:latin typeface="Now 1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96000" y="4742197"/>
            <a:ext cx="6648324" cy="106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Warning messages are displayed when voice of user is not recognized.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81025" y="6271366"/>
            <a:ext cx="6648324" cy="1614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Now 1" panose="020B0604020202020204" charset="0"/>
              </a:rPr>
              <a:t>If user ask to do unauthorized activities system will be respond that it will be not able to do that task.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2255317" y="4196788"/>
            <a:ext cx="5537767" cy="5030539"/>
          </a:xfrm>
          <a:custGeom>
            <a:avLst/>
            <a:gdLst/>
            <a:ahLst/>
            <a:cxnLst/>
            <a:rect l="l" t="t" r="r" b="b"/>
            <a:pathLst>
              <a:path w="5537767" h="5030539">
                <a:moveTo>
                  <a:pt x="0" y="0"/>
                </a:moveTo>
                <a:lnTo>
                  <a:pt x="5537767" y="0"/>
                </a:lnTo>
                <a:lnTo>
                  <a:pt x="5537767" y="5030540"/>
                </a:lnTo>
                <a:lnTo>
                  <a:pt x="0" y="503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577340" y="952500"/>
            <a:ext cx="14574743" cy="92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IN" sz="5400" dirty="0">
                <a:latin typeface="Agrandir Wide Ultra-Bold" panose="020B0604020202020204" charset="0"/>
              </a:rPr>
              <a:t>External Interface Requirement</a:t>
            </a:r>
            <a:endParaRPr lang="en-US" sz="5400" dirty="0">
              <a:solidFill>
                <a:srgbClr val="000000"/>
              </a:solidFill>
              <a:latin typeface="Agrandir Wide Ultra-Bold" panose="020B0604020202020204" charset="0"/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F21173A0-87A8-9B04-E4B6-3756E65D2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5264"/>
              </p:ext>
            </p:extLst>
          </p:nvPr>
        </p:nvGraphicFramePr>
        <p:xfrm>
          <a:off x="1668780" y="3467100"/>
          <a:ext cx="15050662" cy="55766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{91EBBBCC-DAD2-459C-BE2E-F6DE35CF9A28}</a:tableStyleId>
              </a:tblPr>
              <a:tblGrid>
                <a:gridCol w="7329019">
                  <a:extLst>
                    <a:ext uri="{9D8B030D-6E8A-4147-A177-3AD203B41FA5}">
                      <a16:colId xmlns:a16="http://schemas.microsoft.com/office/drawing/2014/main" val="1785906427"/>
                    </a:ext>
                  </a:extLst>
                </a:gridCol>
                <a:gridCol w="7721643">
                  <a:extLst>
                    <a:ext uri="{9D8B030D-6E8A-4147-A177-3AD203B41FA5}">
                      <a16:colId xmlns:a16="http://schemas.microsoft.com/office/drawing/2014/main" val="2461779397"/>
                    </a:ext>
                  </a:extLst>
                </a:gridCol>
              </a:tblGrid>
              <a:tr h="109511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4000" b="1" dirty="0"/>
                        <a:t>Screen Name</a:t>
                      </a:r>
                      <a:endParaRPr lang="en-IN" sz="4000" b="1" dirty="0">
                        <a:latin typeface="Now 1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4000" dirty="0"/>
                        <a:t>Description</a:t>
                      </a:r>
                      <a:endParaRPr lang="en-IN" sz="4000" dirty="0">
                        <a:latin typeface="Now 1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98953"/>
                  </a:ext>
                </a:extLst>
              </a:tr>
              <a:tr h="1125228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Log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User needs to enter the username and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65930"/>
                  </a:ext>
                </a:extLst>
              </a:tr>
              <a:tr h="113593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Voice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Takes input through voice commands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10346"/>
                  </a:ext>
                </a:extLst>
              </a:tr>
              <a:tr h="1125228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Process and executes the required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Executes tasks.</a:t>
                      </a:r>
                    </a:p>
                    <a:p>
                      <a:pPr lvl="1" algn="l">
                        <a:lnSpc>
                          <a:spcPct val="100000"/>
                        </a:lnSpc>
                      </a:pPr>
                      <a:endParaRPr lang="en-IN" sz="2800" dirty="0">
                        <a:latin typeface="Now 1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435598"/>
                  </a:ext>
                </a:extLst>
              </a:tr>
              <a:tr h="109511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Response/output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Now 1" panose="020B0604020202020204" charset="0"/>
                        </a:rPr>
                        <a:t>Gives output.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6680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62CD8DC-E29C-4DCF-52C6-BF26A6BCD812}"/>
              </a:ext>
            </a:extLst>
          </p:cNvPr>
          <p:cNvSpPr txBox="1"/>
          <p:nvPr/>
        </p:nvSpPr>
        <p:spPr>
          <a:xfrm>
            <a:off x="2057400" y="2324100"/>
            <a:ext cx="998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grandir Wide Ultra-Bold" panose="020B0604020202020204" charset="0"/>
              </a:rPr>
              <a:t>1. User Interface.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765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Wingdings</vt:lpstr>
      <vt:lpstr>Agrandir Wide Ultra-Bold</vt:lpstr>
      <vt:lpstr>Arial</vt:lpstr>
      <vt:lpstr>Courier New</vt:lpstr>
      <vt:lpstr>Now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  Error Handling and Exception Management: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Simple Gradients Technology in Business and at Work Technology Presentation</dc:title>
  <dc:creator>PRATIK HOLKAR</dc:creator>
  <cp:lastModifiedBy>PRATIK HOLKAR</cp:lastModifiedBy>
  <cp:revision>47</cp:revision>
  <dcterms:created xsi:type="dcterms:W3CDTF">2006-08-16T00:00:00Z</dcterms:created>
  <dcterms:modified xsi:type="dcterms:W3CDTF">2023-07-19T05:58:58Z</dcterms:modified>
  <dc:identifier>DAFo5qtUme4</dc:identifier>
</cp:coreProperties>
</file>