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77" r:id="rId3"/>
    <p:sldId id="257" r:id="rId4"/>
    <p:sldId id="259" r:id="rId5"/>
    <p:sldId id="278" r:id="rId6"/>
    <p:sldId id="258" r:id="rId7"/>
    <p:sldId id="260" r:id="rId8"/>
    <p:sldId id="261" r:id="rId9"/>
    <p:sldId id="264" r:id="rId10"/>
    <p:sldId id="262" r:id="rId11"/>
    <p:sldId id="263"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raj Singh Rawat" initials="DR" lastIdx="4" clrIdx="0">
    <p:extLst>
      <p:ext uri="{19B8F6BF-5375-455C-9EA6-DF929625EA0E}">
        <p15:presenceInfo xmlns:p15="http://schemas.microsoft.com/office/powerpoint/2012/main" userId="b582e26e4ebf64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EB87F5-8340-4F9F-9424-D8E9702C377A}" v="51" dt="2020-05-03T10:18:53.974"/>
    <p1510:client id="{F1E6C986-B823-4AEB-B741-D7A0E2639D14}" v="6024" dt="2020-05-03T13:28:57.6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03T02:13:32.946" idx="2">
    <p:pos x="10" y="10"/>
    <p:text>( ! Q: Will the same validator will keep producing blocks for an epoch i.e. 64 slots)
</p:text>
    <p:extLst>
      <p:ext uri="{C676402C-5697-4E1C-873F-D02D1690AC5C}">
        <p15:threadingInfo xmlns:p15="http://schemas.microsoft.com/office/powerpoint/2012/main" timeZoneBias="420"/>
      </p:ext>
    </p:extLst>
  </p:cm>
  <p:cm authorId="1" dt="2020-05-03T02:26:57.142" idx="3">
    <p:pos x="106" y="106"/>
    <p:text>3:00 There are 16 committee in a Slot But there is only one block proposer who will propose the block for that slot 
So my doubt is 
1) As there are multiple committee and multiple Validators in each committee then what decides who will be the block proposer for that Slot
2) Each committee works on a assigned Shard and each member of that committee attest the work and create a cross Links .. How does this work move to Block Level
</p:text>
    <p:extLst>
      <p:ext uri="{C676402C-5697-4E1C-873F-D02D1690AC5C}">
        <p15:threadingInfo xmlns:p15="http://schemas.microsoft.com/office/powerpoint/2012/main" timeZoneBias="420"/>
      </p:ext>
    </p:extLst>
  </p:cm>
  <p:cm authorId="1" dt="2020-05-03T02:31:24.785" idx="4">
    <p:pos x="7210" y="373"/>
    <p:text>When there is no block produced in a Slot .. Does it mean, that no crossLink created during that slot If that is correct then in the next slot the committee will work on the same previous work ?
or there will be a new task assigned in new Slot?
What is this task look like?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02T06:15:33.583" idx="1">
    <p:pos x="10" y="10"/>
    <p:text>Q: He had mentioned that there is a domain isolation with the signature so when we sign a message that will going to be relative to the fork, and that gives a native reply attack protection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5/4/2020</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9851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78192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5/4/2020</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9349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5/4/2020</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75144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5/4/2020</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3686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5808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7974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3794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616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5/4/2020</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05075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5/4/2020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23484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5/4/2020</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5430356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ethereum/eth2.0-specs/blob/dev/specs/phase0/beacon-chain.md#beaconstat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2C1CE72C-DE2D-4BCF-916E-2A150C8F20CC}"/>
              </a:ext>
            </a:extLst>
          </p:cNvPr>
          <p:cNvPicPr>
            <a:picLocks noChangeAspect="1"/>
          </p:cNvPicPr>
          <p:nvPr/>
        </p:nvPicPr>
        <p:blipFill rotWithShape="1">
          <a:blip r:embed="rId2"/>
          <a:srcRect t="15868" r="9085" b="7404"/>
          <a:stretch/>
        </p:blipFill>
        <p:spPr>
          <a:xfrm>
            <a:off x="20" y="10"/>
            <a:ext cx="12191980" cy="6857990"/>
          </a:xfrm>
          <a:prstGeom prst="rect">
            <a:avLst/>
          </a:prstGeom>
        </p:spPr>
      </p:pic>
      <p:sp>
        <p:nvSpPr>
          <p:cNvPr id="15"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2"/>
            <a:ext cx="4023360" cy="2802219"/>
          </a:xfrm>
        </p:spPr>
        <p:txBody>
          <a:bodyPr anchor="b">
            <a:normAutofit/>
          </a:bodyPr>
          <a:lstStyle/>
          <a:p>
            <a:r>
              <a:rPr lang="en-US" sz="3200">
                <a:solidFill>
                  <a:schemeClr val="bg1"/>
                </a:solidFill>
              </a:rPr>
              <a:t>Beacon Chain </a:t>
            </a:r>
          </a:p>
        </p:txBody>
      </p:sp>
      <p:sp>
        <p:nvSpPr>
          <p:cNvPr id="3" name="Subtitle 2"/>
          <p:cNvSpPr>
            <a:spLocks noGrp="1"/>
          </p:cNvSpPr>
          <p:nvPr>
            <p:ph type="subTitle" idx="1"/>
          </p:nvPr>
        </p:nvSpPr>
        <p:spPr>
          <a:xfrm>
            <a:off x="477980" y="3969352"/>
            <a:ext cx="4023359" cy="1208141"/>
          </a:xfrm>
        </p:spPr>
        <p:txBody>
          <a:bodyPr>
            <a:normAutofit/>
          </a:bodyPr>
          <a:lstStyle/>
          <a:p>
            <a:r>
              <a:rPr lang="en-US">
                <a:ea typeface="+mn-lt"/>
                <a:cs typeface="+mn-lt"/>
              </a:rPr>
              <a:t>Introduction on State Object </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5409F327-FE5B-45BE-9891-0AC2BB3C7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5">
            <a:extLst>
              <a:ext uri="{FF2B5EF4-FFF2-40B4-BE49-F238E27FC236}">
                <a16:creationId xmlns:a16="http://schemas.microsoft.com/office/drawing/2014/main" id="{CCEA2409-B68F-42C1-811F-AF7213494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63426179-F318-4F63-8D09-77B498805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85292831-A37E-45F7-8CA8-0223DD3FA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082C8D3-5466-446B-B230-CEA30EB3A182}"/>
              </a:ext>
            </a:extLst>
          </p:cNvPr>
          <p:cNvSpPr>
            <a:spLocks noGrp="1"/>
          </p:cNvSpPr>
          <p:nvPr>
            <p:ph idx="1"/>
          </p:nvPr>
        </p:nvSpPr>
        <p:spPr>
          <a:xfrm>
            <a:off x="406139" y="2049214"/>
            <a:ext cx="11472533" cy="4243547"/>
          </a:xfrm>
        </p:spPr>
        <p:txBody>
          <a:bodyPr anchor="ctr">
            <a:normAutofit/>
          </a:bodyPr>
          <a:lstStyle/>
          <a:p>
            <a:pPr marL="305435" indent="-305435">
              <a:lnSpc>
                <a:spcPct val="100000"/>
              </a:lnSpc>
            </a:pPr>
            <a:r>
              <a:rPr lang="en-US" sz="1400" err="1">
                <a:ea typeface="+mn-lt"/>
                <a:cs typeface="+mn-lt"/>
              </a:rPr>
              <a:t>genesis_time</a:t>
            </a:r>
            <a:r>
              <a:rPr lang="en-US" sz="1400">
                <a:ea typeface="+mn-lt"/>
                <a:cs typeface="+mn-lt"/>
              </a:rPr>
              <a:t> type uint64 : Burner contract acts as bridge between Eth1 and Beacon chain, receipts of deposit receives by this contract is consumed by Eth2 chain and once we have enough of these receipts then the staking process could be started. So the Genesis can be initiated after 24 hours of receiving  2 million ether deposit receipts (Just to make sure to have enough confirmation &amp; a clean genesis start )  </a:t>
            </a:r>
            <a:endParaRPr lang="en-US" sz="1400"/>
          </a:p>
          <a:p>
            <a:pPr marL="305435" indent="-305435">
              <a:lnSpc>
                <a:spcPct val="100000"/>
              </a:lnSpc>
            </a:pPr>
            <a:r>
              <a:rPr lang="en-US" sz="1400">
                <a:ea typeface="+mn-lt"/>
                <a:cs typeface="+mn-lt"/>
              </a:rPr>
              <a:t>slot  type Slot (uint64) :  duration of slot is 6 sec but could vary from 5 to 7 due to leap second in Unix time, Epoch = slots / 64</a:t>
            </a:r>
            <a:endParaRPr lang="en-US" sz="1400"/>
          </a:p>
          <a:p>
            <a:pPr marL="305435" indent="-305435">
              <a:lnSpc>
                <a:spcPct val="100000"/>
              </a:lnSpc>
            </a:pPr>
            <a:r>
              <a:rPr lang="en-US" sz="1400">
                <a:ea typeface="+mn-lt"/>
                <a:cs typeface="+mn-lt"/>
              </a:rPr>
              <a:t>fork  type Fork </a:t>
            </a:r>
          </a:p>
          <a:p>
            <a:pPr marL="0" indent="0">
              <a:lnSpc>
                <a:spcPct val="100000"/>
              </a:lnSpc>
              <a:buNone/>
            </a:pPr>
            <a:r>
              <a:rPr lang="en-US" sz="1400">
                <a:ea typeface="+mn-lt"/>
                <a:cs typeface="+mn-lt"/>
              </a:rPr>
              <a:t>   { </a:t>
            </a:r>
          </a:p>
          <a:p>
            <a:pPr marL="0" indent="0">
              <a:lnSpc>
                <a:spcPct val="100000"/>
              </a:lnSpc>
              <a:buNone/>
            </a:pPr>
            <a:r>
              <a:rPr lang="en-US" sz="1400">
                <a:ea typeface="+mn-lt"/>
                <a:cs typeface="+mn-lt"/>
              </a:rPr>
              <a:t>     prev_version uint64,  ﻿ ﻿ </a:t>
            </a:r>
            <a:endParaRPr lang="en-US" sz="1400"/>
          </a:p>
          <a:p>
            <a:pPr marL="0" indent="0">
              <a:lnSpc>
                <a:spcPct val="100000"/>
              </a:lnSpc>
              <a:buNone/>
            </a:pPr>
            <a:r>
              <a:rPr lang="en-US" sz="1400">
                <a:ea typeface="+mn-lt"/>
                <a:cs typeface="+mn-lt"/>
              </a:rPr>
              <a:t>     ﻿</a:t>
            </a:r>
            <a:r>
              <a:rPr lang="en-US" sz="1400" err="1">
                <a:ea typeface="+mn-lt"/>
                <a:cs typeface="+mn-lt"/>
              </a:rPr>
              <a:t>current_version</a:t>
            </a:r>
            <a:r>
              <a:rPr lang="en-US" sz="1400">
                <a:ea typeface="+mn-lt"/>
                <a:cs typeface="+mn-lt"/>
              </a:rPr>
              <a:t> uint64, </a:t>
            </a:r>
          </a:p>
          <a:p>
            <a:pPr marL="0" indent="0">
              <a:lnSpc>
                <a:spcPct val="100000"/>
              </a:lnSpc>
              <a:buNone/>
            </a:pPr>
            <a:r>
              <a:rPr lang="en-US" sz="1400">
                <a:ea typeface="+mn-lt"/>
                <a:cs typeface="+mn-lt"/>
              </a:rPr>
              <a:t>     epoch Epoch(uint64)  </a:t>
            </a:r>
          </a:p>
          <a:p>
            <a:pPr marL="0" indent="0">
              <a:lnSpc>
                <a:spcPct val="100000"/>
              </a:lnSpc>
              <a:buNone/>
            </a:pPr>
            <a:r>
              <a:rPr lang="en-US" sz="1400">
                <a:ea typeface="+mn-lt"/>
                <a:cs typeface="+mn-lt"/>
              </a:rPr>
              <a:t>   }    : This field of to provide a native support for hard forking</a:t>
            </a:r>
            <a:endParaRPr lang="en-US" sz="1400"/>
          </a:p>
          <a:p>
            <a:pPr marL="305435" indent="-305435">
              <a:lnSpc>
                <a:spcPct val="100000"/>
              </a:lnSpc>
            </a:pPr>
            <a:endParaRPr lang="en-US" sz="1400"/>
          </a:p>
        </p:txBody>
      </p:sp>
      <p:sp>
        <p:nvSpPr>
          <p:cNvPr id="6" name="Title 5">
            <a:extLst>
              <a:ext uri="{FF2B5EF4-FFF2-40B4-BE49-F238E27FC236}">
                <a16:creationId xmlns:a16="http://schemas.microsoft.com/office/drawing/2014/main" id="{7BCEC923-A8FE-46B2-BE9A-E132C9E839A5}"/>
              </a:ext>
            </a:extLst>
          </p:cNvPr>
          <p:cNvSpPr>
            <a:spLocks noGrp="1"/>
          </p:cNvSpPr>
          <p:nvPr>
            <p:ph type="title"/>
          </p:nvPr>
        </p:nvSpPr>
        <p:spPr/>
        <p:txBody>
          <a:bodyPr/>
          <a:lstStyle/>
          <a:p>
            <a:r>
              <a:rPr lang="en-US">
                <a:ea typeface="+mj-lt"/>
                <a:cs typeface="+mj-lt"/>
              </a:rPr>
              <a:t> Versioning</a:t>
            </a:r>
          </a:p>
        </p:txBody>
      </p:sp>
    </p:spTree>
    <p:extLst>
      <p:ext uri="{BB962C8B-B14F-4D97-AF65-F5344CB8AC3E}">
        <p14:creationId xmlns:p14="http://schemas.microsoft.com/office/powerpoint/2010/main" val="1413775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10F1-7E20-4FEF-8A7C-37E0860C83FA}"/>
              </a:ext>
            </a:extLst>
          </p:cNvPr>
          <p:cNvSpPr>
            <a:spLocks noGrp="1"/>
          </p:cNvSpPr>
          <p:nvPr>
            <p:ph type="title"/>
          </p:nvPr>
        </p:nvSpPr>
        <p:spPr/>
        <p:txBody>
          <a:bodyPr/>
          <a:lstStyle/>
          <a:p>
            <a:r>
              <a:rPr lang="en-US"/>
              <a:t>Root</a:t>
            </a:r>
          </a:p>
        </p:txBody>
      </p:sp>
      <p:sp>
        <p:nvSpPr>
          <p:cNvPr id="3" name="Content Placeholder 2">
            <a:extLst>
              <a:ext uri="{FF2B5EF4-FFF2-40B4-BE49-F238E27FC236}">
                <a16:creationId xmlns:a16="http://schemas.microsoft.com/office/drawing/2014/main" id="{C0BD25F0-79B5-4F45-A1AC-E8C379998FC8}"/>
              </a:ext>
            </a:extLst>
          </p:cNvPr>
          <p:cNvSpPr>
            <a:spLocks noGrp="1"/>
          </p:cNvSpPr>
          <p:nvPr>
            <p:ph idx="1"/>
          </p:nvPr>
        </p:nvSpPr>
        <p:spPr>
          <a:xfrm>
            <a:off x="415541" y="2142081"/>
            <a:ext cx="11029615" cy="3634486"/>
          </a:xfrm>
        </p:spPr>
        <p:txBody>
          <a:bodyPr>
            <a:normAutofit fontScale="70000" lnSpcReduction="20000"/>
          </a:bodyPr>
          <a:lstStyle/>
          <a:p>
            <a:pPr marL="305435" indent="-305435"/>
            <a:endParaRPr lang="en-US">
              <a:ea typeface="+mn-lt"/>
              <a:cs typeface="+mn-lt"/>
            </a:endParaRPr>
          </a:p>
          <a:p>
            <a:pPr marL="305435" indent="-305435"/>
            <a:r>
              <a:rPr lang="en-US">
                <a:ea typeface="+mn-lt"/>
                <a:cs typeface="+mn-lt"/>
              </a:rPr>
              <a:t>latest_block_roots  type [8192] Root (32 bytes ) : This is expose to shards, calculated whenever a block is generated </a:t>
            </a:r>
            <a:endParaRPr lang="en-US"/>
          </a:p>
          <a:p>
            <a:pPr marL="305435" indent="-305435"/>
            <a:r>
              <a:rPr lang="en-US">
                <a:ea typeface="+mn-lt"/>
                <a:cs typeface="+mn-lt"/>
              </a:rPr>
              <a:t>latest_state_root    type [8192] Root : calculated at every slot [8192] Root</a:t>
            </a:r>
            <a:endParaRPr lang="en-US"/>
          </a:p>
          <a:p>
            <a:pPr marL="305435" indent="-305435"/>
            <a:r>
              <a:rPr lang="en-US">
                <a:solidFill>
                  <a:srgbClr val="FF0000"/>
                </a:solidFill>
                <a:ea typeface="+mn-lt"/>
                <a:cs typeface="+mn-lt"/>
              </a:rPr>
              <a:t>historical_roots</a:t>
            </a:r>
            <a:r>
              <a:rPr lang="en-US">
                <a:ea typeface="+mn-lt"/>
                <a:cs typeface="+mn-lt"/>
              </a:rPr>
              <a:t>      type [] Root          : Merkleise block root and stateroot for last Every 8000 slots, so a new value is added only after 8k slots, with this we can prove that some block root or state root was a given value in the past?</a:t>
            </a:r>
            <a:endParaRPr lang="en-US"/>
          </a:p>
          <a:p>
            <a:pPr marL="305435" indent="-305435"/>
            <a:r>
              <a:rPr lang="en-US">
                <a:ea typeface="+mn-lt"/>
                <a:cs typeface="+mn-lt"/>
              </a:rPr>
              <a:t>latest_block_header type BlockHeader </a:t>
            </a:r>
          </a:p>
          <a:p>
            <a:pPr marL="0" indent="0">
              <a:buNone/>
            </a:pPr>
            <a:r>
              <a:rPr lang="en-US">
                <a:ea typeface="+mn-lt"/>
                <a:cs typeface="+mn-lt"/>
              </a:rPr>
              <a:t>{</a:t>
            </a:r>
            <a:endParaRPr lang="en-US"/>
          </a:p>
          <a:p>
            <a:pPr marL="0" indent="0">
              <a:buNone/>
            </a:pPr>
            <a:r>
              <a:rPr lang="en-US">
                <a:ea typeface="+mn-lt"/>
                <a:cs typeface="+mn-lt"/>
              </a:rPr>
              <a:t>       slot                         Slot (8 bytes) ,</a:t>
            </a:r>
          </a:p>
          <a:p>
            <a:pPr marL="0" indent="0">
              <a:buNone/>
            </a:pPr>
            <a:r>
              <a:rPr lang="en-US">
                <a:ea typeface="+mn-lt"/>
                <a:cs typeface="+mn-lt"/>
              </a:rPr>
              <a:t>       Prev_b_root           Root (32 bytes),</a:t>
            </a:r>
          </a:p>
          <a:p>
            <a:pPr marL="0" indent="0">
              <a:buNone/>
            </a:pPr>
            <a:r>
              <a:rPr lang="en-US">
                <a:ea typeface="+mn-lt"/>
                <a:cs typeface="+mn-lt"/>
              </a:rPr>
              <a:t>       State_root             Root,</a:t>
            </a:r>
          </a:p>
          <a:p>
            <a:pPr marL="0" indent="0">
              <a:buNone/>
            </a:pPr>
            <a:r>
              <a:rPr lang="en-US">
                <a:ea typeface="+mn-lt"/>
                <a:cs typeface="+mn-lt"/>
              </a:rPr>
              <a:t>       Block_body_root   Root,</a:t>
            </a:r>
          </a:p>
          <a:p>
            <a:pPr marL="0" indent="0">
              <a:buNone/>
            </a:pPr>
            <a:r>
              <a:rPr lang="en-US">
                <a:ea typeface="+mn-lt"/>
                <a:cs typeface="+mn-lt"/>
              </a:rPr>
              <a:t>       Sig                          Signature (96 bytes),  </a:t>
            </a:r>
          </a:p>
          <a:p>
            <a:pPr marL="0" indent="0">
              <a:buNone/>
            </a:pPr>
            <a:r>
              <a:rPr lang="en-US">
                <a:ea typeface="+mn-lt"/>
                <a:cs typeface="+mn-lt"/>
              </a:rPr>
              <a:t>}</a:t>
            </a:r>
            <a:endParaRPr lang="en-US"/>
          </a:p>
          <a:p>
            <a:pPr marL="305435" indent="-305435"/>
            <a:endParaRPr lang="en-US"/>
          </a:p>
        </p:txBody>
      </p:sp>
    </p:spTree>
    <p:extLst>
      <p:ext uri="{BB962C8B-B14F-4D97-AF65-F5344CB8AC3E}">
        <p14:creationId xmlns:p14="http://schemas.microsoft.com/office/powerpoint/2010/main" val="4220435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946D-267B-43B5-82F2-FFFA663CA33D}"/>
              </a:ext>
            </a:extLst>
          </p:cNvPr>
          <p:cNvSpPr>
            <a:spLocks noGrp="1"/>
          </p:cNvSpPr>
          <p:nvPr>
            <p:ph type="title"/>
          </p:nvPr>
        </p:nvSpPr>
        <p:spPr/>
        <p:txBody>
          <a:bodyPr/>
          <a:lstStyle/>
          <a:p>
            <a:r>
              <a:rPr lang="en-US"/>
              <a:t>ETH1</a:t>
            </a:r>
          </a:p>
        </p:txBody>
      </p:sp>
      <p:sp>
        <p:nvSpPr>
          <p:cNvPr id="3" name="Content Placeholder 2">
            <a:extLst>
              <a:ext uri="{FF2B5EF4-FFF2-40B4-BE49-F238E27FC236}">
                <a16:creationId xmlns:a16="http://schemas.microsoft.com/office/drawing/2014/main" id="{A8885D86-40A0-44A5-A7A6-3E516D3F37B6}"/>
              </a:ext>
            </a:extLst>
          </p:cNvPr>
          <p:cNvSpPr>
            <a:spLocks noGrp="1"/>
          </p:cNvSpPr>
          <p:nvPr>
            <p:ph idx="1"/>
          </p:nvPr>
        </p:nvSpPr>
        <p:spPr/>
        <p:txBody>
          <a:bodyPr/>
          <a:lstStyle/>
          <a:p>
            <a:pPr marL="305435" indent="-305435">
              <a:buFont typeface="Wingdings" panose="05020102010507070707" pitchFamily="18" charset="2"/>
              <a:buChar char="§"/>
            </a:pPr>
            <a:r>
              <a:rPr lang="en-US">
                <a:ea typeface="+mn-lt"/>
                <a:cs typeface="+mn-lt"/>
              </a:rPr>
              <a:t>Eth1 chain is used to bootstrap Eth2 chain and eth2 chain contain data about Eth1 chain in this section.</a:t>
            </a:r>
            <a:endParaRPr lang="en-US"/>
          </a:p>
          <a:p>
            <a:pPr marL="305435" indent="-305435">
              <a:buFont typeface="Wingdings" panose="05020102010507070707" pitchFamily="18" charset="2"/>
              <a:buChar char="§"/>
            </a:pPr>
            <a:r>
              <a:rPr lang="en-US">
                <a:ea typeface="+mn-lt"/>
                <a:cs typeface="+mn-lt"/>
              </a:rPr>
              <a:t>latest_eth1_data          Eth1Data </a:t>
            </a:r>
          </a:p>
          <a:p>
            <a:pPr marL="0" indent="0">
              <a:buNone/>
            </a:pPr>
            <a:r>
              <a:rPr lang="en-US">
                <a:ea typeface="+mn-lt"/>
                <a:cs typeface="+mn-lt"/>
              </a:rPr>
              <a:t>{ deposit_root   type Root          : Merkle root of all the deposits up to the point in the deposit contract  </a:t>
            </a:r>
            <a:endParaRPr lang="en-US"/>
          </a:p>
          <a:p>
            <a:pPr marL="0" indent="0">
              <a:buNone/>
            </a:pPr>
            <a:r>
              <a:rPr lang="en-US">
                <a:ea typeface="+mn-lt"/>
                <a:cs typeface="+mn-lt"/>
              </a:rPr>
              <a:t>  block_hash      type Root }       : Recent Block hash in Eth1 Chain </a:t>
            </a:r>
          </a:p>
          <a:p>
            <a:pPr marL="305435" indent="-305435">
              <a:buFont typeface="Wingdings" panose="05020102010507070707" pitchFamily="18" charset="2"/>
              <a:buChar char="§"/>
            </a:pPr>
            <a:r>
              <a:rPr lang="en-US">
                <a:ea typeface="+mn-lt"/>
                <a:cs typeface="+mn-lt"/>
              </a:rPr>
              <a:t>Eth1_data_votes             []Eth1DataVote  { eth1_data  type Eth1Data, vote_count type Unit64 } </a:t>
            </a:r>
          </a:p>
          <a:p>
            <a:pPr marL="305435" indent="-305435">
              <a:buFont typeface="Wingdings" panose="05020102010507070707" pitchFamily="18" charset="2"/>
              <a:buChar char="§"/>
            </a:pPr>
            <a:r>
              <a:rPr lang="en-US">
                <a:ea typeface="+mn-lt"/>
                <a:cs typeface="+mn-lt"/>
              </a:rPr>
              <a:t>When ever a new Eth1 data wants to persist on Eth2 chain, Eth2 selects a committe  from block proposer and when more than 50% vote for Eth1 data then it is accepted.</a:t>
            </a:r>
            <a:endParaRPr lang="en-US"/>
          </a:p>
          <a:p>
            <a:pPr marL="0" indent="0">
              <a:buNone/>
            </a:pPr>
            <a:endParaRPr lang="en-US"/>
          </a:p>
        </p:txBody>
      </p:sp>
    </p:spTree>
    <p:extLst>
      <p:ext uri="{BB962C8B-B14F-4D97-AF65-F5344CB8AC3E}">
        <p14:creationId xmlns:p14="http://schemas.microsoft.com/office/powerpoint/2010/main" val="3941241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C7FB-16FE-4CBC-B1D9-B10AEB24C832}"/>
              </a:ext>
            </a:extLst>
          </p:cNvPr>
          <p:cNvSpPr>
            <a:spLocks noGrp="1"/>
          </p:cNvSpPr>
          <p:nvPr>
            <p:ph type="title"/>
          </p:nvPr>
        </p:nvSpPr>
        <p:spPr/>
        <p:txBody>
          <a:bodyPr/>
          <a:lstStyle/>
          <a:p>
            <a:r>
              <a:rPr lang="en-US"/>
              <a:t>Registry</a:t>
            </a:r>
          </a:p>
        </p:txBody>
      </p:sp>
      <p:sp>
        <p:nvSpPr>
          <p:cNvPr id="3" name="Content Placeholder 2">
            <a:extLst>
              <a:ext uri="{FF2B5EF4-FFF2-40B4-BE49-F238E27FC236}">
                <a16:creationId xmlns:a16="http://schemas.microsoft.com/office/drawing/2014/main" id="{7B114B10-10FE-4F64-8950-2DDB7C492050}"/>
              </a:ext>
            </a:extLst>
          </p:cNvPr>
          <p:cNvSpPr>
            <a:spLocks noGrp="1"/>
          </p:cNvSpPr>
          <p:nvPr>
            <p:ph idx="1"/>
          </p:nvPr>
        </p:nvSpPr>
        <p:spPr>
          <a:xfrm>
            <a:off x="261976" y="2402647"/>
            <a:ext cx="11791614" cy="4344999"/>
          </a:xfrm>
        </p:spPr>
        <p:txBody>
          <a:bodyPr>
            <a:normAutofit fontScale="70000" lnSpcReduction="20000"/>
          </a:bodyPr>
          <a:lstStyle/>
          <a:p>
            <a:pPr marL="305435" indent="-305435"/>
            <a:r>
              <a:rPr lang="en-US">
                <a:ea typeface="+mn-lt"/>
                <a:cs typeface="+mn-lt"/>
              </a:rPr>
              <a:t>Validator_registry     type  []Validator</a:t>
            </a:r>
          </a:p>
          <a:p>
            <a:pPr marL="305435" indent="-305435">
              <a:buNone/>
            </a:pPr>
            <a:r>
              <a:rPr lang="en-US">
                <a:ea typeface="+mn-lt"/>
                <a:cs typeface="+mn-lt"/>
              </a:rPr>
              <a:t>{</a:t>
            </a:r>
            <a:endParaRPr lang="en-US"/>
          </a:p>
          <a:p>
            <a:pPr marL="305435" indent="-305435">
              <a:buNone/>
            </a:pPr>
            <a:r>
              <a:rPr lang="en-US">
                <a:solidFill>
                  <a:srgbClr val="0070C0"/>
                </a:solidFill>
                <a:ea typeface="+mn-lt"/>
                <a:cs typeface="+mn-lt"/>
              </a:rPr>
              <a:t>pubkey</a:t>
            </a:r>
            <a:r>
              <a:rPr lang="en-US">
                <a:ea typeface="+mn-lt"/>
                <a:cs typeface="+mn-lt"/>
              </a:rPr>
              <a:t>                                  </a:t>
            </a:r>
            <a:r>
              <a:rPr lang="en-US">
                <a:solidFill>
                  <a:srgbClr val="0070C0"/>
                </a:solidFill>
                <a:ea typeface="+mn-lt"/>
                <a:cs typeface="+mn-lt"/>
              </a:rPr>
              <a:t>type PubKey</a:t>
            </a:r>
            <a:r>
              <a:rPr lang="en-US">
                <a:ea typeface="+mn-lt"/>
                <a:cs typeface="+mn-lt"/>
              </a:rPr>
              <a:t>,           </a:t>
            </a:r>
            <a:endParaRPr lang="en-US"/>
          </a:p>
          <a:p>
            <a:pPr marL="305435" indent="-305435">
              <a:buNone/>
            </a:pPr>
            <a:r>
              <a:rPr lang="en-US">
                <a:solidFill>
                  <a:srgbClr val="0070C0"/>
                </a:solidFill>
                <a:ea typeface="+mn-lt"/>
                <a:cs typeface="+mn-lt"/>
              </a:rPr>
              <a:t>withdrawal_credentials</a:t>
            </a:r>
            <a:r>
              <a:rPr lang="en-US">
                <a:ea typeface="+mn-lt"/>
                <a:cs typeface="+mn-lt"/>
              </a:rPr>
              <a:t>       </a:t>
            </a:r>
            <a:r>
              <a:rPr lang="en-US">
                <a:solidFill>
                  <a:srgbClr val="0070C0"/>
                </a:solidFill>
                <a:ea typeface="+mn-lt"/>
                <a:cs typeface="+mn-lt"/>
              </a:rPr>
              <a:t> type Root</a:t>
            </a:r>
            <a:r>
              <a:rPr lang="en-US">
                <a:ea typeface="+mn-lt"/>
                <a:cs typeface="+mn-lt"/>
              </a:rPr>
              <a:t>,         </a:t>
            </a:r>
          </a:p>
          <a:p>
            <a:pPr marL="305435" indent="-305435">
              <a:buNone/>
            </a:pPr>
            <a:r>
              <a:rPr lang="en-US">
                <a:ea typeface="+mn-lt"/>
                <a:cs typeface="+mn-lt"/>
              </a:rPr>
              <a:t>Every validator will have two pubkey, one which is his day to day siging key and another is for used  for withdraw money from the system, withdrawal_credentials is the </a:t>
            </a:r>
          </a:p>
          <a:p>
            <a:pPr marL="305435" indent="-305435">
              <a:buNone/>
            </a:pPr>
            <a:r>
              <a:rPr lang="en-US">
                <a:ea typeface="+mn-lt"/>
                <a:cs typeface="+mn-lt"/>
              </a:rPr>
              <a:t>has of that key.these two fields are specified in the deposit transaction which we do at Eth1 to become a validator. </a:t>
            </a:r>
            <a:endParaRPr lang="en-US"/>
          </a:p>
          <a:p>
            <a:pPr marL="305435" indent="-305435">
              <a:buNone/>
            </a:pPr>
            <a:r>
              <a:rPr lang="en-US">
                <a:solidFill>
                  <a:srgbClr val="0070C0"/>
                </a:solidFill>
                <a:ea typeface="+mn-lt"/>
                <a:cs typeface="+mn-lt"/>
              </a:rPr>
              <a:t>activation_epoch</a:t>
            </a:r>
            <a:r>
              <a:rPr lang="en-US">
                <a:ea typeface="+mn-lt"/>
                <a:cs typeface="+mn-lt"/>
              </a:rPr>
              <a:t>                  </a:t>
            </a:r>
            <a:r>
              <a:rPr lang="en-US">
                <a:solidFill>
                  <a:srgbClr val="0070C0"/>
                </a:solidFill>
                <a:ea typeface="+mn-lt"/>
                <a:cs typeface="+mn-lt"/>
              </a:rPr>
              <a:t>type Epoch,</a:t>
            </a:r>
            <a:r>
              <a:rPr lang="en-US">
                <a:ea typeface="+mn-lt"/>
                <a:cs typeface="+mn-lt"/>
              </a:rPr>
              <a:t>     : Once deposit is &gt;= 32 eth, validator is activated and activation should be &gt;= Current epoch </a:t>
            </a:r>
            <a:endParaRPr lang="en-US"/>
          </a:p>
          <a:p>
            <a:pPr marL="305435" indent="-305435">
              <a:buNone/>
            </a:pPr>
            <a:r>
              <a:rPr lang="en-US">
                <a:solidFill>
                  <a:srgbClr val="0070C0"/>
                </a:solidFill>
                <a:ea typeface="+mn-lt"/>
                <a:cs typeface="+mn-lt"/>
              </a:rPr>
              <a:t>exit_epoch</a:t>
            </a:r>
            <a:r>
              <a:rPr lang="en-US">
                <a:ea typeface="+mn-lt"/>
                <a:cs typeface="+mn-lt"/>
              </a:rPr>
              <a:t>                             </a:t>
            </a:r>
            <a:r>
              <a:rPr lang="en-US">
                <a:solidFill>
                  <a:srgbClr val="0070C0"/>
                </a:solidFill>
                <a:ea typeface="+mn-lt"/>
                <a:cs typeface="+mn-lt"/>
              </a:rPr>
              <a:t>type Epoch,</a:t>
            </a:r>
            <a:r>
              <a:rPr lang="en-US">
                <a:ea typeface="+mn-lt"/>
                <a:cs typeface="+mn-lt"/>
              </a:rPr>
              <a:t> </a:t>
            </a:r>
          </a:p>
          <a:p>
            <a:pPr marL="305435" indent="-305435">
              <a:buNone/>
            </a:pPr>
            <a:r>
              <a:rPr lang="en-US">
                <a:ea typeface="+mn-lt"/>
                <a:cs typeface="+mn-lt"/>
              </a:rPr>
              <a:t>There are ways of Exit a) if your balance is significantly lower b) if you attests wrong blocks (Forced exit) c) voluntary exit, you can raise a voluntary exit message, This field also helps</a:t>
            </a:r>
          </a:p>
          <a:p>
            <a:pPr marL="305435" indent="-305435">
              <a:buNone/>
            </a:pPr>
            <a:r>
              <a:rPr lang="en-US">
                <a:ea typeface="+mn-lt"/>
                <a:cs typeface="+mn-lt"/>
              </a:rPr>
              <a:t>to check the active validators in the system, if you check active validator for a epoch the scan the whole registry and get the validators for whom correct epoch falls in </a:t>
            </a:r>
          </a:p>
          <a:p>
            <a:pPr marL="305435" indent="-305435">
              <a:buNone/>
            </a:pPr>
            <a:r>
              <a:rPr lang="en-US">
                <a:ea typeface="+mn-lt"/>
                <a:cs typeface="+mn-lt"/>
              </a:rPr>
              <a:t>between activation epoch and exit epoch.</a:t>
            </a:r>
            <a:endParaRPr lang="en-US"/>
          </a:p>
          <a:p>
            <a:pPr marL="305435" indent="-305435">
              <a:buNone/>
            </a:pPr>
            <a:r>
              <a:rPr lang="en-US">
                <a:solidFill>
                  <a:srgbClr val="0070C0"/>
                </a:solidFill>
                <a:ea typeface="+mn-lt"/>
                <a:cs typeface="+mn-lt"/>
              </a:rPr>
              <a:t>withdrawal_epoch</a:t>
            </a:r>
            <a:r>
              <a:rPr lang="en-US">
                <a:ea typeface="+mn-lt"/>
                <a:cs typeface="+mn-lt"/>
              </a:rPr>
              <a:t>                </a:t>
            </a:r>
            <a:r>
              <a:rPr lang="en-US">
                <a:solidFill>
                  <a:srgbClr val="0070C0"/>
                </a:solidFill>
                <a:ea typeface="+mn-lt"/>
                <a:cs typeface="+mn-lt"/>
              </a:rPr>
              <a:t>type Epoch,</a:t>
            </a:r>
            <a:endParaRPr lang="en-US">
              <a:ea typeface="+mn-lt"/>
              <a:cs typeface="+mn-lt"/>
            </a:endParaRPr>
          </a:p>
          <a:p>
            <a:pPr marL="305435" indent="-305435">
              <a:buNone/>
            </a:pPr>
            <a:r>
              <a:rPr lang="en-US">
                <a:solidFill>
                  <a:srgbClr val="0070C0"/>
                </a:solidFill>
                <a:ea typeface="+mn-lt"/>
                <a:cs typeface="+mn-lt"/>
              </a:rPr>
              <a:t>voluntary_exit</a:t>
            </a:r>
            <a:r>
              <a:rPr lang="en-US">
                <a:ea typeface="+mn-lt"/>
                <a:cs typeface="+mn-lt"/>
              </a:rPr>
              <a:t>                        </a:t>
            </a:r>
            <a:r>
              <a:rPr lang="en-US">
                <a:solidFill>
                  <a:srgbClr val="0070C0"/>
                </a:solidFill>
                <a:ea typeface="+mn-lt"/>
                <a:cs typeface="+mn-lt"/>
              </a:rPr>
              <a:t>flag, </a:t>
            </a:r>
            <a:r>
              <a:rPr lang="en-US">
                <a:ea typeface="+mn-lt"/>
                <a:cs typeface="+mn-lt"/>
              </a:rPr>
              <a:t>              : This flag is to make the exit validator push into exit queue and make sure that there should be a constant number of validator in system</a:t>
            </a:r>
            <a:endParaRPr lang="en-US"/>
          </a:p>
          <a:p>
            <a:pPr marL="305435" indent="-305435">
              <a:buNone/>
            </a:pPr>
            <a:r>
              <a:rPr lang="en-US">
                <a:solidFill>
                  <a:srgbClr val="0070C0"/>
                </a:solidFill>
                <a:ea typeface="+mn-lt"/>
                <a:cs typeface="+mn-lt"/>
              </a:rPr>
              <a:t>slashed </a:t>
            </a:r>
            <a:r>
              <a:rPr lang="en-US">
                <a:ea typeface="+mn-lt"/>
                <a:cs typeface="+mn-lt"/>
              </a:rPr>
              <a:t>                                 </a:t>
            </a:r>
            <a:r>
              <a:rPr lang="en-US">
                <a:solidFill>
                  <a:srgbClr val="0070C0"/>
                </a:solidFill>
                <a:ea typeface="+mn-lt"/>
                <a:cs typeface="+mn-lt"/>
              </a:rPr>
              <a:t>flag,</a:t>
            </a:r>
            <a:endParaRPr lang="en-US">
              <a:solidFill>
                <a:srgbClr val="0070C0"/>
              </a:solidFill>
            </a:endParaRPr>
          </a:p>
          <a:p>
            <a:pPr marL="305435" indent="-305435">
              <a:buNone/>
            </a:pPr>
            <a:r>
              <a:rPr lang="en-US">
                <a:ea typeface="+mn-lt"/>
                <a:cs typeface="+mn-lt"/>
              </a:rPr>
              <a:t>}}</a:t>
            </a:r>
            <a:endParaRPr lang="en-US"/>
          </a:p>
          <a:p>
            <a:pPr marL="0" indent="0">
              <a:buNone/>
            </a:pPr>
            <a:endParaRPr lang="en-US"/>
          </a:p>
          <a:p>
            <a:pPr marL="305435" indent="-305435"/>
            <a:endParaRPr lang="en-US"/>
          </a:p>
        </p:txBody>
      </p:sp>
    </p:spTree>
    <p:extLst>
      <p:ext uri="{BB962C8B-B14F-4D97-AF65-F5344CB8AC3E}">
        <p14:creationId xmlns:p14="http://schemas.microsoft.com/office/powerpoint/2010/main" val="2585413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10B6-9D0E-4DE1-8539-19EE5BB0B7EC}"/>
              </a:ext>
            </a:extLst>
          </p:cNvPr>
          <p:cNvSpPr>
            <a:spLocks noGrp="1"/>
          </p:cNvSpPr>
          <p:nvPr>
            <p:ph type="title"/>
          </p:nvPr>
        </p:nvSpPr>
        <p:spPr/>
        <p:txBody>
          <a:bodyPr/>
          <a:lstStyle/>
          <a:p>
            <a:r>
              <a:rPr lang="en-US">
                <a:ea typeface="+mj-lt"/>
                <a:cs typeface="+mj-lt"/>
              </a:rPr>
              <a:t>Registry</a:t>
            </a:r>
            <a:endParaRPr lang="en-US"/>
          </a:p>
        </p:txBody>
      </p:sp>
      <p:sp>
        <p:nvSpPr>
          <p:cNvPr id="3" name="Content Placeholder 2">
            <a:extLst>
              <a:ext uri="{FF2B5EF4-FFF2-40B4-BE49-F238E27FC236}">
                <a16:creationId xmlns:a16="http://schemas.microsoft.com/office/drawing/2014/main" id="{2CD668EC-430C-43CA-B8C2-AAE6AFA53A1D}"/>
              </a:ext>
            </a:extLst>
          </p:cNvPr>
          <p:cNvSpPr>
            <a:spLocks noGrp="1"/>
          </p:cNvSpPr>
          <p:nvPr>
            <p:ph idx="1"/>
          </p:nvPr>
        </p:nvSpPr>
        <p:spPr/>
        <p:txBody>
          <a:bodyPr>
            <a:normAutofit/>
          </a:bodyPr>
          <a:lstStyle/>
          <a:p>
            <a:pPr marL="305435" indent="-305435"/>
            <a:r>
              <a:rPr lang="en-US">
                <a:solidFill>
                  <a:srgbClr val="0070C0"/>
                </a:solidFill>
                <a:ea typeface="+mn-lt"/>
                <a:cs typeface="+mn-lt"/>
              </a:rPr>
              <a:t>validator_balances   type []Amount</a:t>
            </a:r>
            <a:r>
              <a:rPr lang="en-US">
                <a:ea typeface="+mn-lt"/>
                <a:cs typeface="+mn-lt"/>
              </a:rPr>
              <a:t> </a:t>
            </a:r>
          </a:p>
          <a:p>
            <a:pPr marL="0" indent="0">
              <a:buNone/>
            </a:pPr>
            <a:r>
              <a:rPr lang="en-US">
                <a:ea typeface="+mn-lt"/>
                <a:cs typeface="+mn-lt"/>
              </a:rPr>
              <a:t>This field is intentionally kept out from validator structure as if you observe all of validator fields will not going to change in their life span But validator balance will keep changing every epoch due to micro payment/slashing, so it avoid hashing overhead </a:t>
            </a:r>
            <a:endParaRPr lang="en-US"/>
          </a:p>
          <a:p>
            <a:pPr marL="305435" indent="-305435"/>
            <a:r>
              <a:rPr lang="en-US">
                <a:solidFill>
                  <a:srgbClr val="0070C0"/>
                </a:solidFill>
                <a:ea typeface="+mn-lt"/>
                <a:cs typeface="+mn-lt"/>
              </a:rPr>
              <a:t>validator_reg_update_epoch   type Epoch</a:t>
            </a:r>
            <a:endParaRPr lang="en-US">
              <a:solidFill>
                <a:srgbClr val="0070C0"/>
              </a:solidFill>
            </a:endParaRPr>
          </a:p>
          <a:p>
            <a:pPr marL="305435" indent="-305435"/>
            <a:r>
              <a:rPr lang="en-US">
                <a:solidFill>
                  <a:srgbClr val="0070C0"/>
                </a:solidFill>
                <a:ea typeface="+mn-lt"/>
                <a:cs typeface="+mn-lt"/>
              </a:rPr>
              <a:t>latest_active_index_root          type  [8192] Root</a:t>
            </a:r>
          </a:p>
          <a:p>
            <a:pPr marL="0" indent="0">
              <a:buNone/>
            </a:pPr>
            <a:r>
              <a:rPr lang="en-US">
                <a:ea typeface="+mn-lt"/>
                <a:cs typeface="+mn-lt"/>
              </a:rPr>
              <a:t>This fields is mostly used for light client operation, in a certain time period system make a checkpoint for the active validator by voting process (voted by the last checkpoint active validators) and save the root of the result in this field, these checkpoint is useful for light clients</a:t>
            </a:r>
            <a:endParaRPr lang="en-US"/>
          </a:p>
          <a:p>
            <a:pPr marL="305435" indent="-305435"/>
            <a:endParaRPr lang="en-US"/>
          </a:p>
        </p:txBody>
      </p:sp>
    </p:spTree>
    <p:extLst>
      <p:ext uri="{BB962C8B-B14F-4D97-AF65-F5344CB8AC3E}">
        <p14:creationId xmlns:p14="http://schemas.microsoft.com/office/powerpoint/2010/main" val="3939673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546C-9906-412D-A4F4-9A4D1FD276E2}"/>
              </a:ext>
            </a:extLst>
          </p:cNvPr>
          <p:cNvSpPr>
            <a:spLocks noGrp="1"/>
          </p:cNvSpPr>
          <p:nvPr>
            <p:ph type="title"/>
          </p:nvPr>
        </p:nvSpPr>
        <p:spPr/>
        <p:txBody>
          <a:bodyPr/>
          <a:lstStyle/>
          <a:p>
            <a:r>
              <a:rPr lang="en-US">
                <a:ea typeface="+mj-lt"/>
                <a:cs typeface="+mj-lt"/>
              </a:rPr>
              <a:t>Shuffling</a:t>
            </a:r>
            <a:endParaRPr lang="en-US"/>
          </a:p>
        </p:txBody>
      </p:sp>
      <p:sp>
        <p:nvSpPr>
          <p:cNvPr id="3" name="Content Placeholder 2">
            <a:extLst>
              <a:ext uri="{FF2B5EF4-FFF2-40B4-BE49-F238E27FC236}">
                <a16:creationId xmlns:a16="http://schemas.microsoft.com/office/drawing/2014/main" id="{DEF0876A-5230-4A27-8FD6-CB5B5BFE4C66}"/>
              </a:ext>
            </a:extLst>
          </p:cNvPr>
          <p:cNvSpPr>
            <a:spLocks noGrp="1"/>
          </p:cNvSpPr>
          <p:nvPr>
            <p:ph idx="1"/>
          </p:nvPr>
        </p:nvSpPr>
        <p:spPr/>
        <p:txBody>
          <a:bodyPr>
            <a:normAutofit fontScale="70000" lnSpcReduction="20000"/>
          </a:bodyPr>
          <a:lstStyle/>
          <a:p>
            <a:pPr marL="305435" indent="-305435"/>
            <a:r>
              <a:rPr lang="en-US">
                <a:ea typeface="+mn-lt"/>
                <a:cs typeface="+mn-lt"/>
              </a:rPr>
              <a:t>This section is imp to maintain high level of security for beacon chain by shuffling the validator sets, </a:t>
            </a:r>
            <a:endParaRPr lang="en-US"/>
          </a:p>
          <a:p>
            <a:pPr marL="305435" indent="-305435"/>
            <a:r>
              <a:rPr lang="en-US">
                <a:ea typeface="+mn-lt"/>
                <a:cs typeface="+mn-lt"/>
              </a:rPr>
              <a:t>It takes the validators + Seed (RanDOA Mix) Passed into Shuffle Function and spit Shuffled Validators </a:t>
            </a:r>
            <a:endParaRPr lang="en-US"/>
          </a:p>
          <a:p>
            <a:pPr marL="305435" indent="-305435"/>
            <a:r>
              <a:rPr lang="en-US">
                <a:ea typeface="+mn-lt"/>
                <a:cs typeface="+mn-lt"/>
              </a:rPr>
              <a:t>This Shuffle Function should have two basic properties </a:t>
            </a:r>
            <a:endParaRPr lang="en-US"/>
          </a:p>
          <a:p>
            <a:pPr marL="629920" lvl="1" indent="-305435"/>
            <a:r>
              <a:rPr lang="en-US">
                <a:ea typeface="+mn-lt"/>
                <a:cs typeface="+mn-lt"/>
              </a:rPr>
              <a:t>It should provide Pseudo random permutation - This means every validator should assigned to one unique place </a:t>
            </a:r>
            <a:endParaRPr lang="en-US"/>
          </a:p>
          <a:p>
            <a:pPr marL="629920" lvl="1" indent="-305435"/>
            <a:r>
              <a:rPr lang="en-US">
                <a:ea typeface="+mn-lt"/>
                <a:cs typeface="+mn-lt"/>
              </a:rPr>
              <a:t>Locally computable - It we take a specific validator, and want to compute where it has been assigned to, without having to compute the permutation on the whole validator set.</a:t>
            </a:r>
            <a:endParaRPr lang="en-US"/>
          </a:p>
          <a:p>
            <a:pPr marL="629920" lvl="1" indent="-305435"/>
            <a:endParaRPr lang="en-US">
              <a:ea typeface="+mn-lt"/>
              <a:cs typeface="+mn-lt"/>
            </a:endParaRPr>
          </a:p>
          <a:p>
            <a:pPr marL="305435" indent="-305435"/>
            <a:r>
              <a:rPr lang="en-US">
                <a:ea typeface="+mn-lt"/>
                <a:cs typeface="+mn-lt"/>
              </a:rPr>
              <a:t>Suffling function</a:t>
            </a:r>
          </a:p>
          <a:p>
            <a:pPr marL="667385" lvl="1" indent="-342900">
              <a:buAutoNum type="arabicPeriod"/>
            </a:pPr>
            <a:r>
              <a:rPr lang="en-US">
                <a:ea typeface="+mn-lt"/>
                <a:cs typeface="+mn-lt"/>
              </a:rPr>
              <a:t>Seed which is a random number on validator index line</a:t>
            </a:r>
            <a:endParaRPr lang="en-US"/>
          </a:p>
          <a:p>
            <a:pPr marL="667385" lvl="1" indent="-342900">
              <a:buAutoNum type="arabicPeriod"/>
            </a:pPr>
            <a:r>
              <a:rPr lang="en-US">
                <a:ea typeface="+mn-lt"/>
                <a:cs typeface="+mn-lt"/>
              </a:rPr>
              <a:t>Build the pairs around that pivot </a:t>
            </a:r>
            <a:endParaRPr lang="en-US"/>
          </a:p>
          <a:p>
            <a:pPr marL="667385" lvl="1" indent="-342900">
              <a:buAutoNum type="arabicPeriod"/>
            </a:pPr>
            <a:r>
              <a:rPr lang="en-US">
                <a:ea typeface="+mn-lt"/>
                <a:cs typeface="+mn-lt"/>
              </a:rPr>
              <a:t>Seed random bit for each pair (either 0 or 1). take the position of the bit and hash it with seed    rB = Hash(Bindex + Seed) </a:t>
            </a:r>
            <a:endParaRPr lang="en-US"/>
          </a:p>
          <a:p>
            <a:pPr marL="667385" lvl="1" indent="-342900">
              <a:buAutoNum type="arabicPeriod"/>
            </a:pPr>
            <a:r>
              <a:rPr lang="en-US">
                <a:ea typeface="+mn-lt"/>
                <a:cs typeface="+mn-lt"/>
              </a:rPr>
              <a:t>If the Seed bit is 1 then you swap the pair </a:t>
            </a:r>
          </a:p>
          <a:p>
            <a:pPr marL="667385" lvl="1" indent="-342900">
              <a:buAutoNum type="arabicPeriod"/>
            </a:pPr>
            <a:r>
              <a:rPr lang="en-US">
                <a:ea typeface="+mn-lt"/>
                <a:cs typeface="+mn-lt"/>
              </a:rPr>
              <a:t>Repeat this process 90 times</a:t>
            </a:r>
            <a:br>
              <a:rPr lang="en-US"/>
            </a:br>
            <a:endParaRPr lang="en-US"/>
          </a:p>
          <a:p>
            <a:pPr marL="305435" indent="-305435"/>
            <a:r>
              <a:rPr lang="en-US">
                <a:ea typeface="+mn-lt"/>
                <a:cs typeface="+mn-lt"/>
              </a:rPr>
              <a:t>After getting the shuffled validators we can create the 1024 committee from this set which will be assigned to 1024 shards </a:t>
            </a:r>
            <a:endParaRPr lang="en-US"/>
          </a:p>
          <a:p>
            <a:pPr marL="305435" indent="-305435"/>
            <a:endParaRPr lang="en-US"/>
          </a:p>
        </p:txBody>
      </p:sp>
    </p:spTree>
    <p:extLst>
      <p:ext uri="{BB962C8B-B14F-4D97-AF65-F5344CB8AC3E}">
        <p14:creationId xmlns:p14="http://schemas.microsoft.com/office/powerpoint/2010/main" val="280812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79FC-C122-42DE-9315-78A9DDB23255}"/>
              </a:ext>
            </a:extLst>
          </p:cNvPr>
          <p:cNvSpPr>
            <a:spLocks noGrp="1"/>
          </p:cNvSpPr>
          <p:nvPr>
            <p:ph type="title"/>
          </p:nvPr>
        </p:nvSpPr>
        <p:spPr/>
        <p:txBody>
          <a:bodyPr/>
          <a:lstStyle/>
          <a:p>
            <a:r>
              <a:rPr lang="en-US">
                <a:ea typeface="+mj-lt"/>
                <a:cs typeface="+mj-lt"/>
              </a:rPr>
              <a:t>Shuffling function example - ( swap or not )</a:t>
            </a:r>
          </a:p>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AB007579-DBC8-455A-A6FF-6140036EF7C3}"/>
              </a:ext>
            </a:extLst>
          </p:cNvPr>
          <p:cNvPicPr>
            <a:picLocks noGrp="1" noChangeAspect="1"/>
          </p:cNvPicPr>
          <p:nvPr>
            <p:ph idx="1"/>
          </p:nvPr>
        </p:nvPicPr>
        <p:blipFill>
          <a:blip r:embed="rId2"/>
          <a:stretch>
            <a:fillRect/>
          </a:stretch>
        </p:blipFill>
        <p:spPr>
          <a:xfrm>
            <a:off x="812692" y="1790945"/>
            <a:ext cx="5280866" cy="2938746"/>
          </a:xfrm>
        </p:spPr>
      </p:pic>
      <p:pic>
        <p:nvPicPr>
          <p:cNvPr id="8" name="Picture 8" descr="A picture containing clock&#10;&#10;Description generated with very high confidence">
            <a:extLst>
              <a:ext uri="{FF2B5EF4-FFF2-40B4-BE49-F238E27FC236}">
                <a16:creationId xmlns:a16="http://schemas.microsoft.com/office/drawing/2014/main" id="{AF032FB1-EE62-48C7-B3CE-81D212DAE275}"/>
              </a:ext>
            </a:extLst>
          </p:cNvPr>
          <p:cNvPicPr>
            <a:picLocks noChangeAspect="1"/>
          </p:cNvPicPr>
          <p:nvPr/>
        </p:nvPicPr>
        <p:blipFill>
          <a:blip r:embed="rId3"/>
          <a:stretch>
            <a:fillRect/>
          </a:stretch>
        </p:blipFill>
        <p:spPr>
          <a:xfrm>
            <a:off x="6587987" y="1787814"/>
            <a:ext cx="5302526" cy="2942784"/>
          </a:xfrm>
          <a:prstGeom prst="rect">
            <a:avLst/>
          </a:prstGeom>
        </p:spPr>
      </p:pic>
      <p:sp>
        <p:nvSpPr>
          <p:cNvPr id="11" name="Content Placeholder 2">
            <a:extLst>
              <a:ext uri="{FF2B5EF4-FFF2-40B4-BE49-F238E27FC236}">
                <a16:creationId xmlns:a16="http://schemas.microsoft.com/office/drawing/2014/main" id="{9126A2CE-0478-40C7-BE52-618F9B58B261}"/>
              </a:ext>
            </a:extLst>
          </p:cNvPr>
          <p:cNvSpPr txBox="1">
            <a:spLocks/>
          </p:cNvSpPr>
          <p:nvPr/>
        </p:nvSpPr>
        <p:spPr>
          <a:xfrm>
            <a:off x="771691" y="4883623"/>
            <a:ext cx="6465898" cy="1762618"/>
          </a:xfrm>
          <a:prstGeom prst="rect">
            <a:avLst/>
          </a:prstGeom>
        </p:spPr>
        <p:txBody>
          <a:bodyPr vert="horz" lIns="91440" tIns="45720" rIns="91440" bIns="45720" rtlCol="0" anchor="ctr">
            <a:normAutofit fontScale="55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US">
              <a:ea typeface="+mn-lt"/>
              <a:cs typeface="+mn-lt"/>
            </a:endParaRPr>
          </a:p>
          <a:p>
            <a:pPr marL="305435" indent="-305435"/>
            <a:endParaRPr lang="en-US">
              <a:ea typeface="+mn-lt"/>
              <a:cs typeface="+mn-lt"/>
            </a:endParaRPr>
          </a:p>
          <a:p>
            <a:pPr marL="305435" indent="-305435"/>
            <a:r>
              <a:rPr lang="en-US">
                <a:ea typeface="+mn-lt"/>
                <a:cs typeface="+mn-lt"/>
              </a:rPr>
              <a:t>64 Slots - 1 epoch</a:t>
            </a:r>
            <a:endParaRPr lang="en-US"/>
          </a:p>
          <a:p>
            <a:pPr marL="305435" indent="-305435"/>
            <a:r>
              <a:rPr lang="en-US">
                <a:ea typeface="+mn-lt"/>
                <a:cs typeface="+mn-lt"/>
              </a:rPr>
              <a:t>16 committees per slot</a:t>
            </a:r>
          </a:p>
          <a:p>
            <a:pPr marL="305435" indent="-305435"/>
            <a:r>
              <a:rPr lang="en-US">
                <a:ea typeface="+mn-lt"/>
                <a:cs typeface="+mn-lt"/>
              </a:rPr>
              <a:t>64 * 16 = 1024 committees</a:t>
            </a:r>
          </a:p>
          <a:p>
            <a:pPr marL="305435" indent="-305435"/>
            <a:r>
              <a:rPr lang="en-US">
                <a:ea typeface="+mn-lt"/>
                <a:cs typeface="+mn-lt"/>
              </a:rPr>
              <a:t>One committee per Shard - One Committee is assigned a task </a:t>
            </a:r>
          </a:p>
          <a:p>
            <a:pPr marL="305435" indent="-305435"/>
            <a:r>
              <a:rPr lang="en-US"/>
              <a:t>Each Single validator will get one vote per Epoch</a:t>
            </a:r>
          </a:p>
          <a:p>
            <a:pPr marL="305435" indent="-305435"/>
            <a:endParaRPr lang="en-US"/>
          </a:p>
          <a:p>
            <a:pPr marL="305435" indent="-305435"/>
            <a:endParaRPr lang="en-US"/>
          </a:p>
          <a:p>
            <a:pPr marL="305435" indent="-305435"/>
            <a:endParaRPr lang="en-US"/>
          </a:p>
        </p:txBody>
      </p:sp>
    </p:spTree>
    <p:extLst>
      <p:ext uri="{BB962C8B-B14F-4D97-AF65-F5344CB8AC3E}">
        <p14:creationId xmlns:p14="http://schemas.microsoft.com/office/powerpoint/2010/main" val="1087776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4FA7-E84D-48B1-AE76-1DF9EC1FF18E}"/>
              </a:ext>
            </a:extLst>
          </p:cNvPr>
          <p:cNvSpPr>
            <a:spLocks noGrp="1"/>
          </p:cNvSpPr>
          <p:nvPr>
            <p:ph type="title"/>
          </p:nvPr>
        </p:nvSpPr>
        <p:spPr/>
        <p:txBody>
          <a:bodyPr/>
          <a:lstStyle/>
          <a:p>
            <a:r>
              <a:rPr lang="en-US"/>
              <a:t>Honesty Assumption </a:t>
            </a:r>
          </a:p>
        </p:txBody>
      </p:sp>
      <p:sp>
        <p:nvSpPr>
          <p:cNvPr id="3" name="Content Placeholder 2">
            <a:extLst>
              <a:ext uri="{FF2B5EF4-FFF2-40B4-BE49-F238E27FC236}">
                <a16:creationId xmlns:a16="http://schemas.microsoft.com/office/drawing/2014/main" id="{7EC12B31-57FE-43CC-AA4F-7F52EE3A1D5D}"/>
              </a:ext>
            </a:extLst>
          </p:cNvPr>
          <p:cNvSpPr>
            <a:spLocks noGrp="1"/>
          </p:cNvSpPr>
          <p:nvPr>
            <p:ph idx="1"/>
          </p:nvPr>
        </p:nvSpPr>
        <p:spPr/>
        <p:txBody>
          <a:bodyPr/>
          <a:lstStyle/>
          <a:p>
            <a:pPr marL="305435" indent="-305435"/>
            <a:r>
              <a:rPr lang="en-US">
                <a:solidFill>
                  <a:srgbClr val="FF0000"/>
                </a:solidFill>
              </a:rPr>
              <a:t>2/3 of the validator are honest?</a:t>
            </a:r>
          </a:p>
          <a:p>
            <a:pPr marL="305435" indent="-305435"/>
            <a:r>
              <a:rPr lang="en-US">
                <a:solidFill>
                  <a:srgbClr val="FF0000"/>
                </a:solidFill>
              </a:rPr>
              <a:t>After shuffling function atleast ½ of the selected validator are honest?</a:t>
            </a:r>
          </a:p>
          <a:p>
            <a:pPr marL="305435" indent="-305435"/>
            <a:endParaRPr lang="en-US">
              <a:solidFill>
                <a:srgbClr val="FF0000"/>
              </a:solidFill>
            </a:endParaRPr>
          </a:p>
          <a:p>
            <a:pPr marL="305435" indent="-305435"/>
            <a:r>
              <a:rPr lang="en-US">
                <a:solidFill>
                  <a:srgbClr val="FF0000"/>
                </a:solidFill>
              </a:rPr>
              <a:t>I don’t understand how we have made the 1st and 2nd assumption </a:t>
            </a:r>
          </a:p>
        </p:txBody>
      </p:sp>
      <p:pic>
        <p:nvPicPr>
          <p:cNvPr id="4" name="Picture 4" descr="A screenshot of a cell phone&#10;&#10;Description generated with very high confidence">
            <a:extLst>
              <a:ext uri="{FF2B5EF4-FFF2-40B4-BE49-F238E27FC236}">
                <a16:creationId xmlns:a16="http://schemas.microsoft.com/office/drawing/2014/main" id="{01F77887-4701-4C6F-BC08-3504574CEF4F}"/>
              </a:ext>
            </a:extLst>
          </p:cNvPr>
          <p:cNvPicPr>
            <a:picLocks noChangeAspect="1"/>
          </p:cNvPicPr>
          <p:nvPr/>
        </p:nvPicPr>
        <p:blipFill>
          <a:blip r:embed="rId2"/>
          <a:stretch>
            <a:fillRect/>
          </a:stretch>
        </p:blipFill>
        <p:spPr>
          <a:xfrm>
            <a:off x="6530009" y="851880"/>
            <a:ext cx="5112026" cy="2843392"/>
          </a:xfrm>
          <a:prstGeom prst="rect">
            <a:avLst/>
          </a:prstGeom>
        </p:spPr>
      </p:pic>
    </p:spTree>
    <p:extLst>
      <p:ext uri="{BB962C8B-B14F-4D97-AF65-F5344CB8AC3E}">
        <p14:creationId xmlns:p14="http://schemas.microsoft.com/office/powerpoint/2010/main" val="3777197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9C57-996D-40D1-8BB9-657B3B63B07E}"/>
              </a:ext>
            </a:extLst>
          </p:cNvPr>
          <p:cNvSpPr>
            <a:spLocks noGrp="1"/>
          </p:cNvSpPr>
          <p:nvPr>
            <p:ph type="title"/>
          </p:nvPr>
        </p:nvSpPr>
        <p:spPr/>
        <p:txBody>
          <a:bodyPr/>
          <a:lstStyle/>
          <a:p>
            <a:r>
              <a:rPr lang="en-US"/>
              <a:t>Shuffling </a:t>
            </a:r>
          </a:p>
        </p:txBody>
      </p:sp>
      <p:sp>
        <p:nvSpPr>
          <p:cNvPr id="3" name="Content Placeholder 2">
            <a:extLst>
              <a:ext uri="{FF2B5EF4-FFF2-40B4-BE49-F238E27FC236}">
                <a16:creationId xmlns:a16="http://schemas.microsoft.com/office/drawing/2014/main" id="{9A0F6D27-BFB9-4A8E-80F2-0F80E883930A}"/>
              </a:ext>
            </a:extLst>
          </p:cNvPr>
          <p:cNvSpPr>
            <a:spLocks noGrp="1"/>
          </p:cNvSpPr>
          <p:nvPr>
            <p:ph idx="1"/>
          </p:nvPr>
        </p:nvSpPr>
        <p:spPr/>
        <p:txBody>
          <a:bodyPr>
            <a:normAutofit lnSpcReduction="10000"/>
          </a:bodyPr>
          <a:lstStyle/>
          <a:p>
            <a:pPr marL="305435" indent="-305435"/>
            <a:r>
              <a:rPr lang="en-US"/>
              <a:t>latest_randao_mixes                     [8192]Bytes32</a:t>
            </a:r>
          </a:p>
          <a:p>
            <a:pPr marL="305435" indent="-305435"/>
            <a:endParaRPr lang="en-US"/>
          </a:p>
          <a:p>
            <a:pPr marL="0" indent="0">
              <a:buNone/>
            </a:pPr>
            <a:r>
              <a:rPr lang="en-US">
                <a:ea typeface="+mn-lt"/>
                <a:cs typeface="+mn-lt"/>
              </a:rPr>
              <a:t>Below fields are used to recompute the set of active validators relative to two different shuffling from the recent past</a:t>
            </a:r>
            <a:endParaRPr lang="en-US"/>
          </a:p>
          <a:p>
            <a:pPr marL="305435" indent="-305435"/>
            <a:r>
              <a:rPr lang="en-US"/>
              <a:t>previous_shuffling_seed               Bytes32</a:t>
            </a:r>
          </a:p>
          <a:p>
            <a:pPr marL="305435" indent="-305435"/>
            <a:r>
              <a:rPr lang="en-US">
                <a:ea typeface="+mn-lt"/>
                <a:cs typeface="+mn-lt"/>
              </a:rPr>
              <a:t>previous_shuffling_</a:t>
            </a:r>
            <a:r>
              <a:rPr lang="en-US"/>
              <a:t>epoch             Epoch</a:t>
            </a:r>
          </a:p>
          <a:p>
            <a:pPr marL="305435" indent="-305435"/>
            <a:r>
              <a:rPr lang="en-US">
                <a:ea typeface="+mn-lt"/>
                <a:cs typeface="+mn-lt"/>
              </a:rPr>
              <a:t>previous_shuffling_start_shard    Shard</a:t>
            </a:r>
          </a:p>
          <a:p>
            <a:pPr marL="305435" indent="-305435"/>
            <a:r>
              <a:rPr lang="en-US">
                <a:ea typeface="+mn-lt"/>
                <a:cs typeface="+mn-lt"/>
              </a:rPr>
              <a:t>current_shuffling_seed                 Bytes32</a:t>
            </a:r>
          </a:p>
          <a:p>
            <a:pPr marL="305435" indent="-305435"/>
            <a:r>
              <a:rPr lang="en-US">
                <a:ea typeface="+mn-lt"/>
                <a:cs typeface="+mn-lt"/>
              </a:rPr>
              <a:t>current_shuffling_epoch               Epoch</a:t>
            </a:r>
          </a:p>
          <a:p>
            <a:pPr marL="305435" indent="-305435"/>
            <a:r>
              <a:rPr lang="en-US">
                <a:ea typeface="+mn-lt"/>
                <a:cs typeface="+mn-lt"/>
              </a:rPr>
              <a:t>current_shuffling_start_shard      Shard</a:t>
            </a:r>
            <a:endParaRPr lang="en-US"/>
          </a:p>
        </p:txBody>
      </p:sp>
    </p:spTree>
    <p:extLst>
      <p:ext uri="{BB962C8B-B14F-4D97-AF65-F5344CB8AC3E}">
        <p14:creationId xmlns:p14="http://schemas.microsoft.com/office/powerpoint/2010/main" val="3317842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2F60-C4D2-4623-B3F3-5AF1D6BBC30D}"/>
              </a:ext>
            </a:extLst>
          </p:cNvPr>
          <p:cNvSpPr>
            <a:spLocks noGrp="1"/>
          </p:cNvSpPr>
          <p:nvPr>
            <p:ph type="title"/>
          </p:nvPr>
        </p:nvSpPr>
        <p:spPr/>
        <p:txBody>
          <a:bodyPr/>
          <a:lstStyle/>
          <a:p>
            <a:r>
              <a:rPr lang="en-US"/>
              <a:t>Finality</a:t>
            </a:r>
          </a:p>
        </p:txBody>
      </p:sp>
      <p:sp>
        <p:nvSpPr>
          <p:cNvPr id="3" name="Content Placeholder 2">
            <a:extLst>
              <a:ext uri="{FF2B5EF4-FFF2-40B4-BE49-F238E27FC236}">
                <a16:creationId xmlns:a16="http://schemas.microsoft.com/office/drawing/2014/main" id="{04B7FEC3-CCAE-443A-A638-19C3995D7567}"/>
              </a:ext>
            </a:extLst>
          </p:cNvPr>
          <p:cNvSpPr>
            <a:spLocks noGrp="1"/>
          </p:cNvSpPr>
          <p:nvPr>
            <p:ph idx="1"/>
          </p:nvPr>
        </p:nvSpPr>
        <p:spPr/>
        <p:txBody>
          <a:bodyPr/>
          <a:lstStyle/>
          <a:p>
            <a:pPr marL="305435" indent="-305435"/>
            <a:r>
              <a:rPr lang="en-US"/>
              <a:t>This section gives us notion of economic finality .i.e. if something goes wrong like we have two cross-links (cross voting on two different block on same height) or we can say two finilized checkpoint which are not in same fork then we have a grarantee that atleast 1/3 of active validators money will be burned </a:t>
            </a:r>
          </a:p>
          <a:p>
            <a:pPr marL="305435" indent="-305435"/>
            <a:r>
              <a:rPr lang="en-US"/>
              <a:t>Finality is done using attestations</a:t>
            </a:r>
          </a:p>
          <a:p>
            <a:pPr marL="305435" indent="-305435"/>
            <a:r>
              <a:rPr lang="en-US"/>
              <a:t>Here we have imp role of BLS signature which can aggregatre multiple signature done by the validator who voted for same block and end result will be a single aggregated signature which can be validated as a whole. It is one of the imp notion in scalability.</a:t>
            </a:r>
          </a:p>
        </p:txBody>
      </p:sp>
    </p:spTree>
    <p:extLst>
      <p:ext uri="{BB962C8B-B14F-4D97-AF65-F5344CB8AC3E}">
        <p14:creationId xmlns:p14="http://schemas.microsoft.com/office/powerpoint/2010/main" val="119233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8753E03-64D2-49A0-B8B1-788C63CB1FBA}"/>
              </a:ext>
            </a:extLst>
          </p:cNvPr>
          <p:cNvSpPr>
            <a:spLocks noGrp="1"/>
          </p:cNvSpPr>
          <p:nvPr>
            <p:ph type="title"/>
          </p:nvPr>
        </p:nvSpPr>
        <p:spPr>
          <a:xfrm>
            <a:off x="601255" y="2656316"/>
            <a:ext cx="3409783" cy="1300365"/>
          </a:xfrm>
        </p:spPr>
        <p:txBody>
          <a:bodyPr>
            <a:normAutofit fontScale="90000"/>
          </a:bodyPr>
          <a:lstStyle/>
          <a:p>
            <a:endParaRPr lang="en-US">
              <a:solidFill>
                <a:srgbClr val="FFFFFF"/>
              </a:solidFill>
            </a:endParaRPr>
          </a:p>
          <a:p>
            <a:r>
              <a:rPr lang="en-US">
                <a:solidFill>
                  <a:schemeClr val="tx1"/>
                </a:solidFill>
                <a:ea typeface="+mj-lt"/>
                <a:cs typeface="+mj-lt"/>
              </a:rPr>
              <a:t>HUB AND SPOKE MODEL </a:t>
            </a:r>
            <a:endParaRPr lang="en-US">
              <a:solidFill>
                <a:schemeClr val="tx1"/>
              </a:solidFill>
            </a:endParaRPr>
          </a:p>
        </p:txBody>
      </p:sp>
      <p:pic>
        <p:nvPicPr>
          <p:cNvPr id="4" name="Picture 4" descr="A close up of a logo&#10;&#10;Description generated with very high confidence">
            <a:extLst>
              <a:ext uri="{FF2B5EF4-FFF2-40B4-BE49-F238E27FC236}">
                <a16:creationId xmlns:a16="http://schemas.microsoft.com/office/drawing/2014/main" id="{C330A360-88DA-4D8E-BE05-D14F47931582}"/>
              </a:ext>
            </a:extLst>
          </p:cNvPr>
          <p:cNvPicPr>
            <a:picLocks noChangeAspect="1"/>
          </p:cNvPicPr>
          <p:nvPr/>
        </p:nvPicPr>
        <p:blipFill rotWithShape="1">
          <a:blip r:embed="rId2"/>
          <a:srcRect l="20472" t="20611" r="8984" b="9924"/>
          <a:stretch/>
        </p:blipFill>
        <p:spPr>
          <a:xfrm>
            <a:off x="4368830" y="1452970"/>
            <a:ext cx="7359182" cy="3715467"/>
          </a:xfrm>
          <a:prstGeom prst="rect">
            <a:avLst/>
          </a:prstGeom>
        </p:spPr>
      </p:pic>
    </p:spTree>
    <p:extLst>
      <p:ext uri="{BB962C8B-B14F-4D97-AF65-F5344CB8AC3E}">
        <p14:creationId xmlns:p14="http://schemas.microsoft.com/office/powerpoint/2010/main" val="24174668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0203-F853-413A-BF02-D58E793062FC}"/>
              </a:ext>
            </a:extLst>
          </p:cNvPr>
          <p:cNvSpPr>
            <a:spLocks noGrp="1"/>
          </p:cNvSpPr>
          <p:nvPr>
            <p:ph type="title"/>
          </p:nvPr>
        </p:nvSpPr>
        <p:spPr>
          <a:xfrm>
            <a:off x="581192" y="468640"/>
            <a:ext cx="11029616" cy="635656"/>
          </a:xfrm>
        </p:spPr>
        <p:txBody>
          <a:bodyPr/>
          <a:lstStyle/>
          <a:p>
            <a:r>
              <a:rPr lang="en-US"/>
              <a:t>finality</a:t>
            </a:r>
          </a:p>
        </p:txBody>
      </p:sp>
      <p:pic>
        <p:nvPicPr>
          <p:cNvPr id="4" name="Picture 4" descr="A screenshot of a cell phone&#10;&#10;Description generated with very high confidence">
            <a:extLst>
              <a:ext uri="{FF2B5EF4-FFF2-40B4-BE49-F238E27FC236}">
                <a16:creationId xmlns:a16="http://schemas.microsoft.com/office/drawing/2014/main" id="{BFB831C1-0F66-4477-B891-5C1758567C9C}"/>
              </a:ext>
            </a:extLst>
          </p:cNvPr>
          <p:cNvPicPr>
            <a:picLocks noGrp="1" noChangeAspect="1"/>
          </p:cNvPicPr>
          <p:nvPr>
            <p:ph idx="1"/>
          </p:nvPr>
        </p:nvPicPr>
        <p:blipFill rotWithShape="1">
          <a:blip r:embed="rId2"/>
          <a:srcRect l="10811" t="13916" r="1261" b="4854"/>
          <a:stretch/>
        </p:blipFill>
        <p:spPr>
          <a:xfrm>
            <a:off x="642550" y="1173282"/>
            <a:ext cx="6002413" cy="3082074"/>
          </a:xfrm>
        </p:spPr>
      </p:pic>
      <p:sp>
        <p:nvSpPr>
          <p:cNvPr id="9" name="Content Placeholder 2">
            <a:extLst>
              <a:ext uri="{FF2B5EF4-FFF2-40B4-BE49-F238E27FC236}">
                <a16:creationId xmlns:a16="http://schemas.microsoft.com/office/drawing/2014/main" id="{613686F8-EBB8-4FFD-9550-AB0A4A657544}"/>
              </a:ext>
            </a:extLst>
          </p:cNvPr>
          <p:cNvSpPr txBox="1">
            <a:spLocks/>
          </p:cNvSpPr>
          <p:nvPr/>
        </p:nvSpPr>
        <p:spPr>
          <a:xfrm>
            <a:off x="187902" y="3754252"/>
            <a:ext cx="11484357"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a:t>There are 3 kind of attstation (Sub Vote) a Validator does during the attestation process</a:t>
            </a:r>
          </a:p>
          <a:p>
            <a:pPr marL="629920" lvl="1" indent="-342900">
              <a:lnSpc>
                <a:spcPct val="110000"/>
              </a:lnSpc>
            </a:pPr>
            <a:r>
              <a:rPr lang="en-US"/>
              <a:t>The 1st one is for the single block root in the beacon chain, this is imp for the Fork choice rule, which assigns the weight to every single block </a:t>
            </a:r>
          </a:p>
          <a:p>
            <a:pPr marL="629920" lvl="1" indent="-342900">
              <a:lnSpc>
                <a:spcPct val="110000"/>
              </a:lnSpc>
            </a:pPr>
            <a:r>
              <a:rPr lang="en-US"/>
              <a:t>FFG Vote is used for finality </a:t>
            </a:r>
          </a:p>
          <a:p>
            <a:pPr marL="629920" lvl="1" indent="-342900">
              <a:lnSpc>
                <a:spcPct val="110000"/>
              </a:lnSpc>
            </a:pPr>
            <a:r>
              <a:rPr lang="en-US"/>
              <a:t>CrossLink votes are used for Sharding, crosslinks are the communcation machanism between the shard, Beacon chain is aware of every shard as a light Client, </a:t>
            </a:r>
            <a:r>
              <a:rPr lang="en-US">
                <a:solidFill>
                  <a:schemeClr val="tx1"/>
                </a:solidFill>
              </a:rPr>
              <a:t>CrossLink are used a shard checkpoint that get included into the beacon chain </a:t>
            </a:r>
          </a:p>
          <a:p>
            <a:pPr marL="899795" lvl="2" indent="-269875">
              <a:lnSpc>
                <a:spcPct val="110000"/>
              </a:lnSpc>
            </a:pPr>
            <a:r>
              <a:rPr lang="en-US">
                <a:solidFill>
                  <a:schemeClr val="tx1"/>
                </a:solidFill>
              </a:rPr>
              <a:t>To become a crosslink, you need to have the committee assigned to a shard agree on the cross linked data root</a:t>
            </a:r>
          </a:p>
        </p:txBody>
      </p:sp>
      <p:pic>
        <p:nvPicPr>
          <p:cNvPr id="10" name="Picture 10" descr="A screenshot of a cell phone&#10;&#10;Description generated with very high confidence">
            <a:extLst>
              <a:ext uri="{FF2B5EF4-FFF2-40B4-BE49-F238E27FC236}">
                <a16:creationId xmlns:a16="http://schemas.microsoft.com/office/drawing/2014/main" id="{C5B9694A-3263-44C8-A34A-5D16EA6E1B05}"/>
              </a:ext>
            </a:extLst>
          </p:cNvPr>
          <p:cNvPicPr>
            <a:picLocks noChangeAspect="1"/>
          </p:cNvPicPr>
          <p:nvPr/>
        </p:nvPicPr>
        <p:blipFill>
          <a:blip r:embed="rId3"/>
          <a:stretch>
            <a:fillRect/>
          </a:stretch>
        </p:blipFill>
        <p:spPr>
          <a:xfrm>
            <a:off x="7059562" y="1279388"/>
            <a:ext cx="4672779" cy="2861255"/>
          </a:xfrm>
          <a:prstGeom prst="rect">
            <a:avLst/>
          </a:prstGeom>
        </p:spPr>
      </p:pic>
    </p:spTree>
    <p:extLst>
      <p:ext uri="{BB962C8B-B14F-4D97-AF65-F5344CB8AC3E}">
        <p14:creationId xmlns:p14="http://schemas.microsoft.com/office/powerpoint/2010/main" val="918082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23A1-5C0C-4CA1-ACDA-0910129CBD5B}"/>
              </a:ext>
            </a:extLst>
          </p:cNvPr>
          <p:cNvSpPr>
            <a:spLocks noGrp="1"/>
          </p:cNvSpPr>
          <p:nvPr>
            <p:ph type="title"/>
          </p:nvPr>
        </p:nvSpPr>
        <p:spPr>
          <a:xfrm>
            <a:off x="445998" y="112220"/>
            <a:ext cx="11029616" cy="1188720"/>
          </a:xfrm>
        </p:spPr>
        <p:txBody>
          <a:bodyPr/>
          <a:lstStyle/>
          <a:p>
            <a:r>
              <a:rPr lang="en-US"/>
              <a:t>Finality – CrossLinks</a:t>
            </a:r>
          </a:p>
        </p:txBody>
      </p:sp>
      <p:pic>
        <p:nvPicPr>
          <p:cNvPr id="4" name="Picture 4" descr="A screenshot of a cell phone&#10;&#10;Description generated with very high confidence">
            <a:extLst>
              <a:ext uri="{FF2B5EF4-FFF2-40B4-BE49-F238E27FC236}">
                <a16:creationId xmlns:a16="http://schemas.microsoft.com/office/drawing/2014/main" id="{7C60C16E-5016-4D11-AF16-1CA0BDA84B15}"/>
              </a:ext>
            </a:extLst>
          </p:cNvPr>
          <p:cNvPicPr>
            <a:picLocks noGrp="1" noChangeAspect="1"/>
          </p:cNvPicPr>
          <p:nvPr>
            <p:ph idx="1"/>
          </p:nvPr>
        </p:nvPicPr>
        <p:blipFill rotWithShape="1">
          <a:blip r:embed="rId2"/>
          <a:srcRect t="14213" r="2083"/>
          <a:stretch/>
        </p:blipFill>
        <p:spPr>
          <a:xfrm>
            <a:off x="445678" y="1599723"/>
            <a:ext cx="5204526" cy="2080494"/>
          </a:xfrm>
        </p:spPr>
      </p:pic>
      <p:sp>
        <p:nvSpPr>
          <p:cNvPr id="7" name="Content Placeholder 2">
            <a:extLst>
              <a:ext uri="{FF2B5EF4-FFF2-40B4-BE49-F238E27FC236}">
                <a16:creationId xmlns:a16="http://schemas.microsoft.com/office/drawing/2014/main" id="{B4D96EC4-53FA-4941-AAC4-1658C838D4D2}"/>
              </a:ext>
            </a:extLst>
          </p:cNvPr>
          <p:cNvSpPr txBox="1">
            <a:spLocks/>
          </p:cNvSpPr>
          <p:nvPr/>
        </p:nvSpPr>
        <p:spPr>
          <a:xfrm>
            <a:off x="359967" y="3004542"/>
            <a:ext cx="11484357"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a:t>Every shard is assigned to a small committee relative to total validator pool, they make the individual attestations</a:t>
            </a:r>
          </a:p>
          <a:p>
            <a:pPr marL="305435" indent="-305435"/>
            <a:r>
              <a:rPr lang="en-US">
                <a:solidFill>
                  <a:srgbClr val="404040"/>
                </a:solidFill>
              </a:rPr>
              <a:t>These attestations are aggregated using BLS aggregation (If same)</a:t>
            </a:r>
          </a:p>
          <a:p>
            <a:pPr marL="305435" indent="-305435"/>
            <a:r>
              <a:rPr lang="en-US">
                <a:solidFill>
                  <a:srgbClr val="404040"/>
                </a:solidFill>
              </a:rPr>
              <a:t>If we reach 2/3 threshold then it becomes a crosslink</a:t>
            </a:r>
          </a:p>
        </p:txBody>
      </p:sp>
      <p:pic>
        <p:nvPicPr>
          <p:cNvPr id="8" name="Picture 8" descr="A picture containing screenshot, bird&#10;&#10;Description generated with very high confidence">
            <a:extLst>
              <a:ext uri="{FF2B5EF4-FFF2-40B4-BE49-F238E27FC236}">
                <a16:creationId xmlns:a16="http://schemas.microsoft.com/office/drawing/2014/main" id="{6E8564FE-C678-4756-9916-62ED488AB695}"/>
              </a:ext>
            </a:extLst>
          </p:cNvPr>
          <p:cNvPicPr>
            <a:picLocks noChangeAspect="1"/>
          </p:cNvPicPr>
          <p:nvPr/>
        </p:nvPicPr>
        <p:blipFill rotWithShape="1">
          <a:blip r:embed="rId3"/>
          <a:srcRect l="811" t="33333" r="3514" b="8929"/>
          <a:stretch/>
        </p:blipFill>
        <p:spPr>
          <a:xfrm>
            <a:off x="6100916" y="1808623"/>
            <a:ext cx="5102836" cy="1405949"/>
          </a:xfrm>
          <a:prstGeom prst="rect">
            <a:avLst/>
          </a:prstGeom>
        </p:spPr>
      </p:pic>
    </p:spTree>
    <p:extLst>
      <p:ext uri="{BB962C8B-B14F-4D97-AF65-F5344CB8AC3E}">
        <p14:creationId xmlns:p14="http://schemas.microsoft.com/office/powerpoint/2010/main" val="673134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66C0-3A61-4C42-A656-1D980C147352}"/>
              </a:ext>
            </a:extLst>
          </p:cNvPr>
          <p:cNvSpPr>
            <a:spLocks noGrp="1"/>
          </p:cNvSpPr>
          <p:nvPr>
            <p:ph type="title"/>
          </p:nvPr>
        </p:nvSpPr>
        <p:spPr/>
        <p:txBody>
          <a:bodyPr/>
          <a:lstStyle/>
          <a:p>
            <a:r>
              <a:rPr lang="en-US"/>
              <a:t>Partial slashing</a:t>
            </a:r>
          </a:p>
        </p:txBody>
      </p:sp>
      <p:sp>
        <p:nvSpPr>
          <p:cNvPr id="3" name="Content Placeholder 2">
            <a:extLst>
              <a:ext uri="{FF2B5EF4-FFF2-40B4-BE49-F238E27FC236}">
                <a16:creationId xmlns:a16="http://schemas.microsoft.com/office/drawing/2014/main" id="{AE296C7D-58E7-4F8D-8ECA-C4369D57B358}"/>
              </a:ext>
            </a:extLst>
          </p:cNvPr>
          <p:cNvSpPr>
            <a:spLocks noGrp="1"/>
          </p:cNvSpPr>
          <p:nvPr>
            <p:ph idx="1"/>
          </p:nvPr>
        </p:nvSpPr>
        <p:spPr/>
        <p:txBody>
          <a:bodyPr/>
          <a:lstStyle/>
          <a:p>
            <a:pPr marL="305435" indent="-305435"/>
            <a:r>
              <a:rPr lang="en-US"/>
              <a:t>// Partial slashing </a:t>
            </a:r>
          </a:p>
          <a:p>
            <a:pPr marL="629920" lvl="1" indent="-342900"/>
            <a:r>
              <a:rPr lang="en-US"/>
              <a:t>latest_slashed_balances     [8192] Amount</a:t>
            </a:r>
          </a:p>
          <a:p>
            <a:pPr marL="629920" lvl="1" indent="-342900"/>
            <a:r>
              <a:rPr lang="en-US"/>
              <a:t>This field keeps track of how many slahing events has been happened so that slashing can be done proportional </a:t>
            </a:r>
          </a:p>
        </p:txBody>
      </p:sp>
    </p:spTree>
    <p:extLst>
      <p:ext uri="{BB962C8B-B14F-4D97-AF65-F5344CB8AC3E}">
        <p14:creationId xmlns:p14="http://schemas.microsoft.com/office/powerpoint/2010/main" val="2029750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286A2-FCBE-405F-8F3A-A4EA3894E38F}"/>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a:solidFill>
                  <a:srgbClr val="FFFFFF">
                    <a:alpha val="90000"/>
                  </a:srgbClr>
                </a:solidFill>
                <a:latin typeface="+mj-lt"/>
                <a:ea typeface="+mj-ea"/>
                <a:cs typeface="+mj-cs"/>
              </a:rPr>
              <a:t>Block object</a:t>
            </a:r>
          </a:p>
        </p:txBody>
      </p:sp>
      <p:sp>
        <p:nvSpPr>
          <p:cNvPr id="17" name="Rectangle 16">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89701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5">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D0B0E2-D9C0-404C-A9F1-8A52F41D059B}"/>
              </a:ext>
            </a:extLst>
          </p:cNvPr>
          <p:cNvSpPr>
            <a:spLocks noGrp="1"/>
          </p:cNvSpPr>
          <p:nvPr>
            <p:ph type="title"/>
          </p:nvPr>
        </p:nvSpPr>
        <p:spPr>
          <a:xfrm>
            <a:off x="771148" y="1037967"/>
            <a:ext cx="3054091" cy="4709131"/>
          </a:xfrm>
        </p:spPr>
        <p:txBody>
          <a:bodyPr anchor="ctr">
            <a:normAutofit/>
          </a:bodyPr>
          <a:lstStyle/>
          <a:p>
            <a:r>
              <a:rPr lang="en-US">
                <a:solidFill>
                  <a:srgbClr val="FFFEFF"/>
                </a:solidFill>
                <a:ea typeface="+mj-lt"/>
                <a:cs typeface="+mj-lt"/>
              </a:rPr>
              <a:t>Beacon Chain</a:t>
            </a:r>
            <a:endParaRPr lang="en-US">
              <a:solidFill>
                <a:srgbClr val="FFFEFF"/>
              </a:solidFill>
            </a:endParaRPr>
          </a:p>
        </p:txBody>
      </p:sp>
      <p:sp>
        <p:nvSpPr>
          <p:cNvPr id="3" name="Content Placeholder 2">
            <a:extLst>
              <a:ext uri="{FF2B5EF4-FFF2-40B4-BE49-F238E27FC236}">
                <a16:creationId xmlns:a16="http://schemas.microsoft.com/office/drawing/2014/main" id="{77B06B66-17FF-4305-86E5-D334D80232DF}"/>
              </a:ext>
            </a:extLst>
          </p:cNvPr>
          <p:cNvSpPr>
            <a:spLocks noGrp="1"/>
          </p:cNvSpPr>
          <p:nvPr>
            <p:ph idx="1"/>
          </p:nvPr>
        </p:nvSpPr>
        <p:spPr>
          <a:xfrm>
            <a:off x="4534935" y="1037968"/>
            <a:ext cx="6725899" cy="4820832"/>
          </a:xfrm>
        </p:spPr>
        <p:txBody>
          <a:bodyPr>
            <a:normAutofit/>
          </a:bodyPr>
          <a:lstStyle/>
          <a:p>
            <a:pPr marL="305435" indent="-305435"/>
            <a:r>
              <a:rPr lang="en-US">
                <a:ea typeface="+mn-lt"/>
                <a:cs typeface="+mn-lt"/>
              </a:rPr>
              <a:t>Works more like a Voting Machine</a:t>
            </a:r>
          </a:p>
          <a:p>
            <a:pPr marL="305435" indent="-305435"/>
            <a:r>
              <a:rPr lang="en-US">
                <a:ea typeface="+mn-lt"/>
                <a:cs typeface="+mn-lt"/>
              </a:rPr>
              <a:t>It is the place where we Organize the Voters (Validators) and Process the votes called attestations</a:t>
            </a:r>
          </a:p>
          <a:p>
            <a:pPr marL="305435" indent="-305435"/>
            <a:r>
              <a:rPr lang="en-US">
                <a:ea typeface="+mn-lt"/>
                <a:cs typeface="+mn-lt"/>
              </a:rPr>
              <a:t>Rewards and Penalties are applied at this layer</a:t>
            </a:r>
          </a:p>
          <a:p>
            <a:pPr marL="305435" indent="-305435"/>
            <a:r>
              <a:rPr lang="en-US">
                <a:ea typeface="+mn-lt"/>
                <a:cs typeface="+mn-lt"/>
              </a:rPr>
              <a:t>It does not have any user Transaction</a:t>
            </a:r>
            <a:endParaRPr lang="en-US"/>
          </a:p>
          <a:p>
            <a:pPr marL="305435" indent="-305435"/>
            <a:endParaRPr lang="en-US"/>
          </a:p>
          <a:p>
            <a:pPr marL="305435" indent="-305435"/>
            <a:endParaRPr lang="en-US"/>
          </a:p>
        </p:txBody>
      </p:sp>
    </p:spTree>
    <p:extLst>
      <p:ext uri="{BB962C8B-B14F-4D97-AF65-F5344CB8AC3E}">
        <p14:creationId xmlns:p14="http://schemas.microsoft.com/office/powerpoint/2010/main" val="365102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6465599-BA52-4E8C-9223-25C9FDC73C63}"/>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Basics about beacon chain </a:t>
            </a:r>
          </a:p>
        </p:txBody>
      </p:sp>
      <p:sp>
        <p:nvSpPr>
          <p:cNvPr id="3" name="Content Placeholder 2">
            <a:extLst>
              <a:ext uri="{FF2B5EF4-FFF2-40B4-BE49-F238E27FC236}">
                <a16:creationId xmlns:a16="http://schemas.microsoft.com/office/drawing/2014/main" id="{15E28F54-0034-4116-9296-43DD2D2D1BF1}"/>
              </a:ext>
            </a:extLst>
          </p:cNvPr>
          <p:cNvSpPr>
            <a:spLocks noGrp="1"/>
          </p:cNvSpPr>
          <p:nvPr>
            <p:ph idx="1"/>
          </p:nvPr>
        </p:nvSpPr>
        <p:spPr>
          <a:xfrm>
            <a:off x="4454725" y="596810"/>
            <a:ext cx="6993267" cy="3951885"/>
          </a:xfrm>
        </p:spPr>
        <p:txBody>
          <a:bodyPr>
            <a:normAutofit/>
          </a:bodyPr>
          <a:lstStyle/>
          <a:p>
            <a:pPr marL="305435" indent="-305435"/>
            <a:r>
              <a:rPr lang="en-US">
                <a:ea typeface="+mn-lt"/>
                <a:cs typeface="+mn-lt"/>
              </a:rPr>
              <a:t>Slots are Discrete time for 12 sec each </a:t>
            </a:r>
            <a:endParaRPr lang="en-US"/>
          </a:p>
          <a:p>
            <a:pPr marL="305435" indent="-305435"/>
            <a:r>
              <a:rPr lang="en-US">
                <a:ea typeface="+mn-lt"/>
                <a:cs typeface="+mn-lt"/>
              </a:rPr>
              <a:t>Each Slot can generate one Block</a:t>
            </a:r>
            <a:endParaRPr lang="en-US"/>
          </a:p>
          <a:p>
            <a:pPr marL="305435" indent="-305435"/>
            <a:r>
              <a:rPr lang="en-US">
                <a:ea typeface="+mn-lt"/>
                <a:cs typeface="+mn-lt"/>
              </a:rPr>
              <a:t>One Block Proposer is elected for a slot, It is possible that there is not block produced in any slot</a:t>
            </a:r>
          </a:p>
          <a:p>
            <a:pPr marL="899795" lvl="2" indent="-269875"/>
            <a:r>
              <a:rPr lang="en-US">
                <a:ea typeface="+mn-lt"/>
                <a:cs typeface="+mn-lt"/>
              </a:rPr>
              <a:t>32 Slots - 1 epoch</a:t>
            </a:r>
          </a:p>
          <a:p>
            <a:pPr marL="899795" lvl="2" indent="-269875"/>
            <a:r>
              <a:rPr lang="en-US">
                <a:ea typeface="+mn-lt"/>
                <a:cs typeface="+mn-lt"/>
              </a:rPr>
              <a:t>32 committees per slot</a:t>
            </a:r>
          </a:p>
          <a:p>
            <a:pPr marL="899795" lvl="2" indent="-269875"/>
            <a:r>
              <a:rPr lang="en-US">
                <a:ea typeface="+mn-lt"/>
                <a:cs typeface="+mn-lt"/>
              </a:rPr>
              <a:t>32 * 32 = 1024 committees</a:t>
            </a:r>
          </a:p>
          <a:p>
            <a:pPr marL="899795" lvl="2" indent="-269875"/>
            <a:r>
              <a:rPr lang="en-US">
                <a:ea typeface="+mn-lt"/>
                <a:cs typeface="+mn-lt"/>
              </a:rPr>
              <a:t>One committee per Shard - One Committee is assigned a task </a:t>
            </a:r>
          </a:p>
          <a:p>
            <a:pPr marL="899795" lvl="2" indent="-269875"/>
            <a:r>
              <a:rPr lang="en-US">
                <a:ea typeface="+mn-lt"/>
                <a:cs typeface="+mn-lt"/>
              </a:rPr>
              <a:t>Each Single validator will get one vote per Epoch</a:t>
            </a:r>
          </a:p>
          <a:p>
            <a:pPr marL="305435" indent="-305435"/>
            <a:r>
              <a:rPr lang="en-US">
                <a:solidFill>
                  <a:srgbClr val="FF0000"/>
                </a:solidFill>
              </a:rPr>
              <a:t>Is that mean one committee has more than one validator and one of them will be selected for block production in that slot?</a:t>
            </a:r>
          </a:p>
        </p:txBody>
      </p:sp>
      <p:pic>
        <p:nvPicPr>
          <p:cNvPr id="4" name="Picture 8" descr="A picture containing clock&#10;&#10;Description generated with very high confidence">
            <a:extLst>
              <a:ext uri="{FF2B5EF4-FFF2-40B4-BE49-F238E27FC236}">
                <a16:creationId xmlns:a16="http://schemas.microsoft.com/office/drawing/2014/main" id="{5275310F-A519-421A-BFA2-E1C5856D3762}"/>
              </a:ext>
            </a:extLst>
          </p:cNvPr>
          <p:cNvPicPr>
            <a:picLocks noChangeAspect="1"/>
          </p:cNvPicPr>
          <p:nvPr/>
        </p:nvPicPr>
        <p:blipFill rotWithShape="1">
          <a:blip r:embed="rId2"/>
          <a:srcRect l="3023" t="23182" r="10579" b="11818"/>
          <a:stretch/>
        </p:blipFill>
        <p:spPr>
          <a:xfrm>
            <a:off x="5665566" y="4595183"/>
            <a:ext cx="4581282" cy="1912813"/>
          </a:xfrm>
          <a:prstGeom prst="rect">
            <a:avLst/>
          </a:prstGeom>
        </p:spPr>
      </p:pic>
    </p:spTree>
    <p:extLst>
      <p:ext uri="{BB962C8B-B14F-4D97-AF65-F5344CB8AC3E}">
        <p14:creationId xmlns:p14="http://schemas.microsoft.com/office/powerpoint/2010/main" val="2578007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F55F-398F-4845-91C5-48497689E4F8}"/>
              </a:ext>
            </a:extLst>
          </p:cNvPr>
          <p:cNvSpPr>
            <a:spLocks noGrp="1"/>
          </p:cNvSpPr>
          <p:nvPr>
            <p:ph type="title"/>
          </p:nvPr>
        </p:nvSpPr>
        <p:spPr/>
        <p:txBody>
          <a:bodyPr/>
          <a:lstStyle/>
          <a:p>
            <a:r>
              <a:rPr lang="en-US"/>
              <a:t>State transition </a:t>
            </a:r>
          </a:p>
        </p:txBody>
      </p:sp>
      <p:pic>
        <p:nvPicPr>
          <p:cNvPr id="4" name="Picture 4" descr="A picture containing drawing&#10;&#10;Description generated with very high confidence">
            <a:extLst>
              <a:ext uri="{FF2B5EF4-FFF2-40B4-BE49-F238E27FC236}">
                <a16:creationId xmlns:a16="http://schemas.microsoft.com/office/drawing/2014/main" id="{A499A80F-7315-4F73-8F67-D14309D3FF91}"/>
              </a:ext>
            </a:extLst>
          </p:cNvPr>
          <p:cNvPicPr>
            <a:picLocks noGrp="1" noChangeAspect="1"/>
          </p:cNvPicPr>
          <p:nvPr>
            <p:ph idx="1"/>
          </p:nvPr>
        </p:nvPicPr>
        <p:blipFill>
          <a:blip r:embed="rId2"/>
          <a:stretch>
            <a:fillRect/>
          </a:stretch>
        </p:blipFill>
        <p:spPr>
          <a:xfrm>
            <a:off x="1683858" y="2107625"/>
            <a:ext cx="6178849" cy="2102509"/>
          </a:xfrm>
        </p:spPr>
      </p:pic>
      <p:sp>
        <p:nvSpPr>
          <p:cNvPr id="9" name="Content Placeholder 2">
            <a:extLst>
              <a:ext uri="{FF2B5EF4-FFF2-40B4-BE49-F238E27FC236}">
                <a16:creationId xmlns:a16="http://schemas.microsoft.com/office/drawing/2014/main" id="{1FF523B7-7925-495E-B844-0F948795F2F5}"/>
              </a:ext>
            </a:extLst>
          </p:cNvPr>
          <p:cNvSpPr txBox="1">
            <a:spLocks/>
          </p:cNvSpPr>
          <p:nvPr/>
        </p:nvSpPr>
        <p:spPr>
          <a:xfrm>
            <a:off x="1285652" y="3280837"/>
            <a:ext cx="12318690" cy="374253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sz="2400"/>
              <a:t>Most part of the spec talks about state transition </a:t>
            </a:r>
          </a:p>
          <a:p>
            <a:pPr marL="305435" indent="-305435"/>
            <a:r>
              <a:rPr lang="en-US" sz="2400"/>
              <a:t>State transition invloves with state object and block object</a:t>
            </a:r>
          </a:p>
        </p:txBody>
      </p:sp>
    </p:spTree>
    <p:extLst>
      <p:ext uri="{BB962C8B-B14F-4D97-AF65-F5344CB8AC3E}">
        <p14:creationId xmlns:p14="http://schemas.microsoft.com/office/powerpoint/2010/main" val="205588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2CC3FA-BF0F-49F7-BDD4-BAE997C3E592}"/>
              </a:ext>
            </a:extLst>
          </p:cNvPr>
          <p:cNvSpPr>
            <a:spLocks noGrp="1"/>
          </p:cNvSpPr>
          <p:nvPr>
            <p:ph type="title"/>
          </p:nvPr>
        </p:nvSpPr>
        <p:spPr>
          <a:xfrm>
            <a:off x="771148" y="1037967"/>
            <a:ext cx="3054091" cy="4709131"/>
          </a:xfrm>
        </p:spPr>
        <p:txBody>
          <a:bodyPr anchor="ctr">
            <a:normAutofit/>
          </a:bodyPr>
          <a:lstStyle/>
          <a:p>
            <a:r>
              <a:rPr lang="en-US" b="1">
                <a:solidFill>
                  <a:srgbClr val="FFFEFF"/>
                </a:solidFill>
                <a:ea typeface="+mj-lt"/>
                <a:cs typeface="+mj-lt"/>
              </a:rPr>
              <a:t>BASIC TYPES of </a:t>
            </a:r>
            <a:r>
              <a:rPr lang="en-US" b="1">
                <a:solidFill>
                  <a:schemeClr val="bg1"/>
                </a:solidFill>
              </a:rPr>
              <a:t>Component to build Object</a:t>
            </a:r>
            <a:br>
              <a:rPr lang="en-US" b="1"/>
            </a:br>
            <a:endParaRPr lang="en-US" b="1">
              <a:solidFill>
                <a:srgbClr val="FFFEFF"/>
              </a:solidFill>
            </a:endParaRPr>
          </a:p>
        </p:txBody>
      </p:sp>
      <p:sp>
        <p:nvSpPr>
          <p:cNvPr id="3" name="Content Placeholder 2">
            <a:extLst>
              <a:ext uri="{FF2B5EF4-FFF2-40B4-BE49-F238E27FC236}">
                <a16:creationId xmlns:a16="http://schemas.microsoft.com/office/drawing/2014/main" id="{8051E9C4-6E0B-4D99-8A85-0CBC108FA395}"/>
              </a:ext>
            </a:extLst>
          </p:cNvPr>
          <p:cNvSpPr>
            <a:spLocks noGrp="1"/>
          </p:cNvSpPr>
          <p:nvPr>
            <p:ph idx="1"/>
          </p:nvPr>
        </p:nvSpPr>
        <p:spPr>
          <a:xfrm>
            <a:off x="4534935" y="1037968"/>
            <a:ext cx="6725899" cy="4820832"/>
          </a:xfrm>
        </p:spPr>
        <p:txBody>
          <a:bodyPr>
            <a:normAutofit/>
          </a:bodyPr>
          <a:lstStyle/>
          <a:p>
            <a:pPr marL="305435" indent="-305435"/>
            <a:r>
              <a:rPr lang="en-US">
                <a:ea typeface="+mn-lt"/>
                <a:cs typeface="+mn-lt"/>
              </a:rPr>
              <a:t>Uint64 (8 bytes)  - Serialization 8 bytes (little endian) </a:t>
            </a:r>
            <a:br>
              <a:rPr lang="en-US">
                <a:ea typeface="+mn-lt"/>
                <a:cs typeface="+mn-lt"/>
              </a:rPr>
            </a:br>
            <a:r>
              <a:rPr lang="en-US">
                <a:ea typeface="+mn-lt"/>
                <a:cs typeface="+mn-lt"/>
              </a:rPr>
              <a:t>Ex :-  Slot, Epoch (64 slots), Shard, Index (validator index), Amount, Timestamp</a:t>
            </a:r>
            <a:endParaRPr lang="en-US"/>
          </a:p>
          <a:p>
            <a:pPr marL="305435" indent="-305435"/>
            <a:r>
              <a:rPr lang="en-US">
                <a:ea typeface="+mn-lt"/>
                <a:cs typeface="+mn-lt"/>
              </a:rPr>
              <a:t>Byte - Ex:- Hash, State roots (32 bytes), Pub Key (48 bytes), Signatures (96 bytes), Bitfield</a:t>
            </a:r>
            <a:endParaRPr lang="en-US"/>
          </a:p>
          <a:p>
            <a:pPr marL="305435" indent="-305435"/>
            <a:r>
              <a:rPr lang="en-US">
                <a:ea typeface="+mn-lt"/>
                <a:cs typeface="+mn-lt"/>
              </a:rPr>
              <a:t>Bool - Flag</a:t>
            </a:r>
            <a:endParaRPr lang="en-US"/>
          </a:p>
          <a:p>
            <a:pPr marL="305435" indent="-305435"/>
            <a:endParaRPr lang="en-US"/>
          </a:p>
        </p:txBody>
      </p:sp>
    </p:spTree>
    <p:extLst>
      <p:ext uri="{BB962C8B-B14F-4D97-AF65-F5344CB8AC3E}">
        <p14:creationId xmlns:p14="http://schemas.microsoft.com/office/powerpoint/2010/main" val="459590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18C13F0-6820-4137-BA75-2E10C5F25703}"/>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Composite type</a:t>
            </a:r>
          </a:p>
        </p:txBody>
      </p:sp>
      <p:sp>
        <p:nvSpPr>
          <p:cNvPr id="3" name="Content Placeholder 2">
            <a:extLst>
              <a:ext uri="{FF2B5EF4-FFF2-40B4-BE49-F238E27FC236}">
                <a16:creationId xmlns:a16="http://schemas.microsoft.com/office/drawing/2014/main" id="{548593DA-61E6-45C5-B9DA-0C70536E19C2}"/>
              </a:ext>
            </a:extLst>
          </p:cNvPr>
          <p:cNvSpPr>
            <a:spLocks noGrp="1"/>
          </p:cNvSpPr>
          <p:nvPr>
            <p:ph idx="1"/>
          </p:nvPr>
        </p:nvSpPr>
        <p:spPr>
          <a:xfrm>
            <a:off x="4534935" y="1037968"/>
            <a:ext cx="6725899" cy="4820832"/>
          </a:xfrm>
        </p:spPr>
        <p:txBody>
          <a:bodyPr>
            <a:normAutofit/>
          </a:bodyPr>
          <a:lstStyle/>
          <a:p>
            <a:pPr marL="305435" indent="-305435"/>
            <a:r>
              <a:rPr lang="en-US">
                <a:ea typeface="+mn-lt"/>
                <a:cs typeface="+mn-lt"/>
              </a:rPr>
              <a:t>Containers - Heterogeneous Object </a:t>
            </a:r>
          </a:p>
          <a:p>
            <a:pPr marL="0" indent="0">
              <a:buNone/>
            </a:pPr>
            <a:r>
              <a:rPr lang="en-US">
                <a:ea typeface="+mn-lt"/>
                <a:cs typeface="+mn-lt"/>
              </a:rPr>
              <a:t>{</a:t>
            </a:r>
            <a:endParaRPr lang="en-US"/>
          </a:p>
          <a:p>
            <a:pPr marL="0" indent="0">
              <a:buNone/>
            </a:pPr>
            <a:r>
              <a:rPr lang="en-US">
                <a:ea typeface="+mn-lt"/>
                <a:cs typeface="+mn-lt"/>
              </a:rPr>
              <a:t>       slot                         Slot (8 bytes) ,</a:t>
            </a:r>
            <a:endParaRPr lang="en-US"/>
          </a:p>
          <a:p>
            <a:pPr marL="0" indent="0">
              <a:buNone/>
            </a:pPr>
            <a:r>
              <a:rPr lang="en-US">
                <a:ea typeface="+mn-lt"/>
                <a:cs typeface="+mn-lt"/>
              </a:rPr>
              <a:t>       prev_b_root           Root (32 bytes),</a:t>
            </a:r>
            <a:endParaRPr lang="en-US"/>
          </a:p>
          <a:p>
            <a:pPr marL="0" indent="0">
              <a:buNone/>
            </a:pPr>
            <a:r>
              <a:rPr lang="en-US">
                <a:ea typeface="+mn-lt"/>
                <a:cs typeface="+mn-lt"/>
              </a:rPr>
              <a:t>       state_root             Root,</a:t>
            </a:r>
            <a:endParaRPr lang="en-US"/>
          </a:p>
          <a:p>
            <a:pPr marL="0" indent="0">
              <a:buNone/>
            </a:pPr>
            <a:r>
              <a:rPr lang="en-US">
                <a:ea typeface="+mn-lt"/>
                <a:cs typeface="+mn-lt"/>
              </a:rPr>
              <a:t>       block_body_root   Root,</a:t>
            </a:r>
            <a:endParaRPr lang="en-US"/>
          </a:p>
          <a:p>
            <a:pPr marL="0" indent="0">
              <a:buNone/>
            </a:pPr>
            <a:r>
              <a:rPr lang="en-US">
                <a:ea typeface="+mn-lt"/>
                <a:cs typeface="+mn-lt"/>
              </a:rPr>
              <a:t>       signature               Signature (96 bytes),  </a:t>
            </a:r>
            <a:endParaRPr lang="en-US"/>
          </a:p>
          <a:p>
            <a:pPr marL="0" indent="0">
              <a:buNone/>
            </a:pPr>
            <a:r>
              <a:rPr lang="en-US">
                <a:ea typeface="+mn-lt"/>
                <a:cs typeface="+mn-lt"/>
              </a:rPr>
              <a:t>}</a:t>
            </a:r>
            <a:endParaRPr lang="en-US"/>
          </a:p>
          <a:p>
            <a:pPr marL="0" indent="0">
              <a:buNone/>
            </a:pPr>
            <a:endParaRPr lang="en-US">
              <a:ea typeface="+mn-lt"/>
              <a:cs typeface="+mn-lt"/>
            </a:endParaRPr>
          </a:p>
          <a:p>
            <a:pPr marL="305435" indent="-305435"/>
            <a:r>
              <a:rPr lang="en-US">
                <a:ea typeface="+mn-lt"/>
                <a:cs typeface="+mn-lt"/>
              </a:rPr>
              <a:t>Tuples - fixed array.  [uint64, uint64, uint64, uint64, uint64]]</a:t>
            </a:r>
            <a:endParaRPr lang="en-US"/>
          </a:p>
          <a:p>
            <a:pPr marL="305435" indent="-305435"/>
            <a:r>
              <a:rPr lang="en-US">
                <a:ea typeface="+mn-lt"/>
                <a:cs typeface="+mn-lt"/>
              </a:rPr>
              <a:t>Lists  - variable array [uint64, uint64, uint64 …...]</a:t>
            </a:r>
            <a:endParaRPr lang="en-US"/>
          </a:p>
          <a:p>
            <a:pPr marL="305435" indent="-305435"/>
            <a:endParaRPr lang="en-US"/>
          </a:p>
        </p:txBody>
      </p:sp>
    </p:spTree>
    <p:extLst>
      <p:ext uri="{BB962C8B-B14F-4D97-AF65-F5344CB8AC3E}">
        <p14:creationId xmlns:p14="http://schemas.microsoft.com/office/powerpoint/2010/main" val="1007584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21E7785-3D2D-4FF8-9C82-42CE9DBD7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0EEF605-B2CF-46DF-8CBD-B03F31FAD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8F889FED-B7B7-45E2-A1EC-CFE97394A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8C57FA46-8945-4DEE-92C7-EB9E2F663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9" descr="A close up of a sign&#10;&#10;Description generated with very high confidence">
            <a:extLst>
              <a:ext uri="{FF2B5EF4-FFF2-40B4-BE49-F238E27FC236}">
                <a16:creationId xmlns:a16="http://schemas.microsoft.com/office/drawing/2014/main" id="{218FFF69-5FAE-4957-A96F-73A7E1D8A307}"/>
              </a:ext>
            </a:extLst>
          </p:cNvPr>
          <p:cNvPicPr>
            <a:picLocks noChangeAspect="1"/>
          </p:cNvPicPr>
          <p:nvPr/>
        </p:nvPicPr>
        <p:blipFill>
          <a:blip r:embed="rId2"/>
          <a:stretch>
            <a:fillRect/>
          </a:stretch>
        </p:blipFill>
        <p:spPr>
          <a:xfrm>
            <a:off x="8127634" y="952356"/>
            <a:ext cx="3397924" cy="1704321"/>
          </a:xfrm>
          <a:prstGeom prst="rect">
            <a:avLst/>
          </a:prstGeom>
        </p:spPr>
      </p:pic>
      <p:sp>
        <p:nvSpPr>
          <p:cNvPr id="51" name="Rectangle 50">
            <a:extLst>
              <a:ext uri="{FF2B5EF4-FFF2-40B4-BE49-F238E27FC236}">
                <a16:creationId xmlns:a16="http://schemas.microsoft.com/office/drawing/2014/main" id="{D19504FF-266B-4F6E-BAA1-DF9730E9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464F78D-891F-49EC-ADDE-5E581A66A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312"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clock&#10;&#10;Description generated with very high confidence">
            <a:extLst>
              <a:ext uri="{FF2B5EF4-FFF2-40B4-BE49-F238E27FC236}">
                <a16:creationId xmlns:a16="http://schemas.microsoft.com/office/drawing/2014/main" id="{442601CB-AFEA-497C-9AB2-48366F5320B3}"/>
              </a:ext>
            </a:extLst>
          </p:cNvPr>
          <p:cNvPicPr>
            <a:picLocks noChangeAspect="1"/>
          </p:cNvPicPr>
          <p:nvPr/>
        </p:nvPicPr>
        <p:blipFill>
          <a:blip r:embed="rId3"/>
          <a:stretch>
            <a:fillRect/>
          </a:stretch>
        </p:blipFill>
        <p:spPr>
          <a:xfrm>
            <a:off x="4399749" y="976272"/>
            <a:ext cx="3397924" cy="1656487"/>
          </a:xfrm>
          <a:prstGeom prst="rect">
            <a:avLst/>
          </a:prstGeom>
        </p:spPr>
      </p:pic>
      <p:sp>
        <p:nvSpPr>
          <p:cNvPr id="55" name="Rectangle 54">
            <a:extLst>
              <a:ext uri="{FF2B5EF4-FFF2-40B4-BE49-F238E27FC236}">
                <a16:creationId xmlns:a16="http://schemas.microsoft.com/office/drawing/2014/main" id="{E125488F-35F4-46B0-BDF0-AFAA36100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826AD2E7-9C28-4191-925A-F0C0942E9059}"/>
              </a:ext>
            </a:extLst>
          </p:cNvPr>
          <p:cNvPicPr>
            <a:picLocks noChangeAspect="1"/>
          </p:cNvPicPr>
          <p:nvPr/>
        </p:nvPicPr>
        <p:blipFill>
          <a:blip r:embed="rId4"/>
          <a:stretch>
            <a:fillRect/>
          </a:stretch>
        </p:blipFill>
        <p:spPr>
          <a:xfrm>
            <a:off x="585951" y="1179697"/>
            <a:ext cx="3400442" cy="1215657"/>
          </a:xfrm>
          <a:prstGeom prst="rect">
            <a:avLst/>
          </a:prstGeom>
        </p:spPr>
      </p:pic>
      <p:sp>
        <p:nvSpPr>
          <p:cNvPr id="57" name="Rectangle 56">
            <a:extLst>
              <a:ext uri="{FF2B5EF4-FFF2-40B4-BE49-F238E27FC236}">
                <a16:creationId xmlns:a16="http://schemas.microsoft.com/office/drawing/2014/main" id="{9911E146-5AE8-4892-B0B5-42052873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3194092"/>
            <a:ext cx="3705323" cy="320670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3C59134-4669-4D77-94F3-F65ECD94F339}"/>
              </a:ext>
            </a:extLst>
          </p:cNvPr>
          <p:cNvSpPr>
            <a:spLocks noGrp="1"/>
          </p:cNvSpPr>
          <p:nvPr>
            <p:ph type="title"/>
          </p:nvPr>
        </p:nvSpPr>
        <p:spPr>
          <a:xfrm>
            <a:off x="593253" y="3425294"/>
            <a:ext cx="3397924" cy="2800478"/>
          </a:xfrm>
        </p:spPr>
        <p:txBody>
          <a:bodyPr anchor="ctr">
            <a:normAutofit/>
          </a:bodyPr>
          <a:lstStyle/>
          <a:p>
            <a:endParaRPr lang="en-US">
              <a:solidFill>
                <a:srgbClr val="FFFFFF"/>
              </a:solidFill>
            </a:endParaRPr>
          </a:p>
          <a:p>
            <a:r>
              <a:rPr lang="en-US">
                <a:solidFill>
                  <a:srgbClr val="FFFFFF"/>
                </a:solidFill>
                <a:ea typeface="+mj-lt"/>
                <a:cs typeface="+mj-lt"/>
              </a:rPr>
              <a:t>Object Marketisation</a:t>
            </a:r>
            <a:endParaRPr lang="en-US">
              <a:solidFill>
                <a:srgbClr val="FFFFFF"/>
              </a:solidFill>
            </a:endParaRPr>
          </a:p>
        </p:txBody>
      </p:sp>
      <p:sp>
        <p:nvSpPr>
          <p:cNvPr id="3" name="Content Placeholder 2">
            <a:extLst>
              <a:ext uri="{FF2B5EF4-FFF2-40B4-BE49-F238E27FC236}">
                <a16:creationId xmlns:a16="http://schemas.microsoft.com/office/drawing/2014/main" id="{174FD253-1947-45A4-9E9A-EE16EDD62E58}"/>
              </a:ext>
            </a:extLst>
          </p:cNvPr>
          <p:cNvSpPr>
            <a:spLocks noGrp="1"/>
          </p:cNvSpPr>
          <p:nvPr>
            <p:ph idx="1"/>
          </p:nvPr>
        </p:nvSpPr>
        <p:spPr>
          <a:xfrm>
            <a:off x="4561870" y="3425295"/>
            <a:ext cx="6864154" cy="2800477"/>
          </a:xfrm>
        </p:spPr>
        <p:txBody>
          <a:bodyPr>
            <a:normAutofit/>
          </a:bodyPr>
          <a:lstStyle/>
          <a:p>
            <a:pPr marL="305435" indent="-305435">
              <a:buClr>
                <a:srgbClr val="48B759"/>
              </a:buClr>
            </a:pPr>
            <a:r>
              <a:rPr lang="en-US">
                <a:ea typeface="+mn-lt"/>
                <a:cs typeface="+mn-lt"/>
              </a:rPr>
              <a:t>Simple Serialized Spec for Client communication</a:t>
            </a:r>
          </a:p>
          <a:p>
            <a:pPr marL="305435" indent="-305435">
              <a:buClr>
                <a:srgbClr val="48B759"/>
              </a:buClr>
            </a:pPr>
            <a:r>
              <a:rPr lang="en-US">
                <a:ea typeface="+mn-lt"/>
                <a:cs typeface="+mn-lt"/>
              </a:rPr>
              <a:t>Basic Objects, basic tuples - Pack them into 32 byte Chunks and Merkleize</a:t>
            </a:r>
            <a:endParaRPr lang="en-US"/>
          </a:p>
          <a:p>
            <a:pPr marL="305435" indent="-305435">
              <a:buClr>
                <a:srgbClr val="48B759"/>
              </a:buClr>
            </a:pPr>
            <a:r>
              <a:rPr lang="en-US">
                <a:ea typeface="+mn-lt"/>
                <a:cs typeface="+mn-lt"/>
              </a:rPr>
              <a:t>basic list - Pack them into 32 byte Chunks and Merkleize, Mix the Length</a:t>
            </a:r>
          </a:p>
          <a:p>
            <a:pPr marL="305435" indent="-305435">
              <a:buClr>
                <a:srgbClr val="48B759"/>
              </a:buClr>
            </a:pPr>
            <a:r>
              <a:rPr lang="en-US">
                <a:ea typeface="+mn-lt"/>
                <a:cs typeface="+mn-lt"/>
              </a:rPr>
              <a:t>containers, composite tuples - Recursive </a:t>
            </a:r>
            <a:r>
              <a:rPr lang="en-US" err="1">
                <a:ea typeface="+mn-lt"/>
                <a:cs typeface="+mn-lt"/>
              </a:rPr>
              <a:t>Merkleize</a:t>
            </a:r>
            <a:r>
              <a:rPr lang="en-US">
                <a:ea typeface="+mn-lt"/>
                <a:cs typeface="+mn-lt"/>
              </a:rPr>
              <a:t>, </a:t>
            </a:r>
            <a:r>
              <a:rPr lang="en-US" err="1">
                <a:ea typeface="+mn-lt"/>
                <a:cs typeface="+mn-lt"/>
              </a:rPr>
              <a:t>Merkleize</a:t>
            </a:r>
            <a:r>
              <a:rPr lang="en-US">
                <a:ea typeface="+mn-lt"/>
                <a:cs typeface="+mn-lt"/>
              </a:rPr>
              <a:t> root</a:t>
            </a:r>
            <a:endParaRPr lang="en-US"/>
          </a:p>
          <a:p>
            <a:pPr marL="305435" indent="-305435">
              <a:buClr>
                <a:srgbClr val="48B759"/>
              </a:buClr>
            </a:pPr>
            <a:endParaRPr lang="en-US"/>
          </a:p>
        </p:txBody>
      </p:sp>
      <p:sp>
        <p:nvSpPr>
          <p:cNvPr id="8" name="Content Placeholder 2">
            <a:extLst>
              <a:ext uri="{FF2B5EF4-FFF2-40B4-BE49-F238E27FC236}">
                <a16:creationId xmlns:a16="http://schemas.microsoft.com/office/drawing/2014/main" id="{15C044E6-9970-4860-B88F-ABD183BE41D3}"/>
              </a:ext>
            </a:extLst>
          </p:cNvPr>
          <p:cNvSpPr txBox="1">
            <a:spLocks/>
          </p:cNvSpPr>
          <p:nvPr/>
        </p:nvSpPr>
        <p:spPr>
          <a:xfrm>
            <a:off x="8152279" y="759047"/>
            <a:ext cx="4252994" cy="2290419"/>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US"/>
          </a:p>
          <a:p>
            <a:pPr marL="305435" indent="-305435"/>
            <a:endParaRPr lang="en-US"/>
          </a:p>
        </p:txBody>
      </p:sp>
    </p:spTree>
    <p:extLst>
      <p:ext uri="{BB962C8B-B14F-4D97-AF65-F5344CB8AC3E}">
        <p14:creationId xmlns:p14="http://schemas.microsoft.com/office/powerpoint/2010/main" val="1188762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14D6-DFA3-4061-908A-875A7ADF85B7}"/>
              </a:ext>
            </a:extLst>
          </p:cNvPr>
          <p:cNvSpPr>
            <a:spLocks noGrp="1"/>
          </p:cNvSpPr>
          <p:nvPr>
            <p:ph type="title"/>
          </p:nvPr>
        </p:nvSpPr>
        <p:spPr>
          <a:xfrm>
            <a:off x="3538083" y="2491200"/>
            <a:ext cx="11029616" cy="1188720"/>
          </a:xfrm>
        </p:spPr>
        <p:txBody>
          <a:bodyPr>
            <a:normAutofit/>
          </a:bodyPr>
          <a:lstStyle/>
          <a:p>
            <a:r>
              <a:rPr lang="en-US" sz="4800">
                <a:ea typeface="+mj-lt"/>
                <a:cs typeface="+mj-lt"/>
                <a:hlinkClick r:id="rId2"/>
              </a:rPr>
              <a:t>State Object</a:t>
            </a:r>
            <a:r>
              <a:rPr lang="en-US" sz="4800">
                <a:ea typeface="+mj-lt"/>
                <a:cs typeface="+mj-lt"/>
              </a:rPr>
              <a:t> </a:t>
            </a:r>
          </a:p>
        </p:txBody>
      </p:sp>
      <p:sp>
        <p:nvSpPr>
          <p:cNvPr id="4" name="Title 1">
            <a:extLst>
              <a:ext uri="{FF2B5EF4-FFF2-40B4-BE49-F238E27FC236}">
                <a16:creationId xmlns:a16="http://schemas.microsoft.com/office/drawing/2014/main" id="{533FB23A-7DA5-4EF7-9768-1EF2EE92CB18}"/>
              </a:ext>
            </a:extLst>
          </p:cNvPr>
          <p:cNvSpPr>
            <a:spLocks noGrp="1"/>
          </p:cNvSpPr>
          <p:nvPr/>
        </p:nvSpPr>
        <p:spPr>
          <a:xfrm>
            <a:off x="570895" y="458363"/>
            <a:ext cx="11029615" cy="1498405"/>
          </a:xfrm>
          <a:prstGeom prst="rect">
            <a:avLst/>
          </a:prstGeom>
        </p:spPr>
        <p:txBody>
          <a:bodyPr vert="horz" lIns="91440" tIns="45720" rIns="91440" bIns="45720" rtlCol="0" anchor="t">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br>
              <a:rPr lang="en-US" sz="2400">
                <a:ea typeface="+mj-lt"/>
                <a:cs typeface="+mj-lt"/>
              </a:rPr>
            </a:br>
            <a:endParaRPr lang="en-US" sz="2400">
              <a:ea typeface="+mj-lt"/>
              <a:cs typeface="+mj-lt"/>
            </a:endParaRPr>
          </a:p>
        </p:txBody>
      </p:sp>
    </p:spTree>
    <p:extLst>
      <p:ext uri="{BB962C8B-B14F-4D97-AF65-F5344CB8AC3E}">
        <p14:creationId xmlns:p14="http://schemas.microsoft.com/office/powerpoint/2010/main" val="2483209333"/>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3B3921"/>
      </a:dk2>
      <a:lt2>
        <a:srgbClr val="E8E2E7"/>
      </a:lt2>
      <a:accent1>
        <a:srgbClr val="48B759"/>
      </a:accent1>
      <a:accent2>
        <a:srgbClr val="5AB13B"/>
      </a:accent2>
      <a:accent3>
        <a:srgbClr val="8BAC44"/>
      </a:accent3>
      <a:accent4>
        <a:srgbClr val="AEA33A"/>
      </a:accent4>
      <a:accent5>
        <a:srgbClr val="C3864D"/>
      </a:accent5>
      <a:accent6>
        <a:srgbClr val="B3483F"/>
      </a:accent6>
      <a:hlink>
        <a:srgbClr val="A27C36"/>
      </a:hlink>
      <a:folHlink>
        <a:srgbClr val="82828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DividendVTI</vt:lpstr>
      <vt:lpstr>Beacon Chain </vt:lpstr>
      <vt:lpstr> HUB AND SPOKE MODEL </vt:lpstr>
      <vt:lpstr>Beacon Chain</vt:lpstr>
      <vt:lpstr>Basics about beacon chain </vt:lpstr>
      <vt:lpstr>State transition </vt:lpstr>
      <vt:lpstr>BASIC TYPES of Component to build Object </vt:lpstr>
      <vt:lpstr>Composite type</vt:lpstr>
      <vt:lpstr> Object Marketisation</vt:lpstr>
      <vt:lpstr>State Object </vt:lpstr>
      <vt:lpstr> Versioning</vt:lpstr>
      <vt:lpstr>Root</vt:lpstr>
      <vt:lpstr>ETH1</vt:lpstr>
      <vt:lpstr>Registry</vt:lpstr>
      <vt:lpstr>Registry</vt:lpstr>
      <vt:lpstr>Shuffling</vt:lpstr>
      <vt:lpstr>Shuffling function example - ( swap or not ) </vt:lpstr>
      <vt:lpstr>Honesty Assumption </vt:lpstr>
      <vt:lpstr>Shuffling </vt:lpstr>
      <vt:lpstr>Finality</vt:lpstr>
      <vt:lpstr>finality</vt:lpstr>
      <vt:lpstr>Finality – CrossLinks</vt:lpstr>
      <vt:lpstr>Partial slashing</vt:lpstr>
      <vt:lpstr>Block object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2020-05-02T12:46:26Z</dcterms:created>
  <dcterms:modified xsi:type="dcterms:W3CDTF">2020-05-04T08:14:54Z</dcterms:modified>
</cp:coreProperties>
</file>