
<file path=[Content_Types].xml><?xml version="1.0" encoding="utf-8"?>
<Types xmlns="http://schemas.openxmlformats.org/package/2006/content-types">
  <Default Extension="xml" ContentType="application/xml"/>
  <Default Extension="xlsx" ContentType="application/vnd.openxmlformats-officedocument.spreadsheetml.sheet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65" r:id="rId2"/>
    <p:sldId id="263" r:id="rId3"/>
    <p:sldId id="269" r:id="rId4"/>
    <p:sldId id="267" r:id="rId5"/>
    <p:sldId id="259" r:id="rId6"/>
    <p:sldId id="26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686" userDrawn="1">
          <p15:clr>
            <a:srgbClr val="A4A3A4"/>
          </p15:clr>
        </p15:guide>
        <p15:guide id="4" pos="7378" userDrawn="1">
          <p15:clr>
            <a:srgbClr val="A4A3A4"/>
          </p15:clr>
        </p15:guide>
        <p15:guide id="5" orient="horz" pos="4065" userDrawn="1">
          <p15:clr>
            <a:srgbClr val="A4A3A4"/>
          </p15:clr>
        </p15:guide>
        <p15:guide id="6" pos="302" userDrawn="1">
          <p15:clr>
            <a:srgbClr val="A4A3A4"/>
          </p15:clr>
        </p15:guide>
        <p15:guide id="7" orient="horz" pos="9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6A6C"/>
    <a:srgbClr val="404040"/>
    <a:srgbClr val="F29724"/>
    <a:srgbClr val="C725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89"/>
    <p:restoredTop sz="80609"/>
  </p:normalViewPr>
  <p:slideViewPr>
    <p:cSldViewPr snapToGrid="0" snapToObjects="1">
      <p:cViewPr>
        <p:scale>
          <a:sx n="83" d="100"/>
          <a:sy n="83" d="100"/>
        </p:scale>
        <p:origin x="440" y="240"/>
      </p:cViewPr>
      <p:guideLst>
        <p:guide orient="horz" pos="2160"/>
        <p:guide pos="3840"/>
        <p:guide orient="horz" pos="686"/>
        <p:guide pos="7378"/>
        <p:guide orient="horz" pos="4065"/>
        <p:guide pos="302"/>
        <p:guide orient="horz" pos="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A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433300966614642"/>
          <c:y val="0.0"/>
          <c:w val="0.901526335584164"/>
          <c:h val="0.997836670733749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rgbClr val="F29724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DDCE-4191-BCED-98480AB8BA92}"/>
              </c:ext>
            </c:extLst>
          </c:dPt>
          <c:dPt>
            <c:idx val="1"/>
            <c:bubble3D val="0"/>
            <c:spPr>
              <a:solidFill>
                <a:schemeClr val="bg1">
                  <a:lumMod val="85000"/>
                </a:schemeClr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DDCE-4191-BCED-98480AB8BA92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15.0</c:v>
                </c:pt>
                <c:pt idx="1">
                  <c:v>85.0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DDCE-4191-BCED-98480AB8BA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A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433300966614642"/>
          <c:y val="0.0"/>
          <c:w val="0.901526335584164"/>
          <c:h val="0.997836670733749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rgbClr val="F29724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B320-4839-AEBE-4CA411026EC1}"/>
              </c:ext>
            </c:extLst>
          </c:dPt>
          <c:dPt>
            <c:idx val="1"/>
            <c:bubble3D val="0"/>
            <c:spPr>
              <a:solidFill>
                <a:schemeClr val="bg1">
                  <a:lumMod val="85000"/>
                </a:schemeClr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B320-4839-AEBE-4CA411026EC1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18.0</c:v>
                </c:pt>
                <c:pt idx="1">
                  <c:v>82.0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B320-4839-AEBE-4CA411026EC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A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433300966614642"/>
          <c:y val="0.0"/>
          <c:w val="0.901526335584164"/>
          <c:h val="0.997836670733749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rgbClr val="F29724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7540-42CE-8A91-56F2F2C4B7D9}"/>
              </c:ext>
            </c:extLst>
          </c:dPt>
          <c:dPt>
            <c:idx val="1"/>
            <c:bubble3D val="0"/>
            <c:spPr>
              <a:solidFill>
                <a:srgbClr val="2B6A6C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7540-42CE-8A91-56F2F2C4B7D9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4.8</c:v>
                </c:pt>
                <c:pt idx="1">
                  <c:v>95.2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7540-42CE-8A91-56F2F2C4B7D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3AB57B-B95D-AE4C-9B50-9273BDDA18F4}" type="datetimeFigureOut">
              <a:rPr lang="en-US" smtClean="0"/>
              <a:t>4/21/18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59CA1B-F9E0-814F-9F15-CA71DACBF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725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There is a clearly significant opportunity in</a:t>
            </a:r>
            <a:r>
              <a:rPr lang="en-US" baseline="0" dirty="0" smtClean="0"/>
              <a:t> the Chinese market 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Yet only 4.2% of Chinese imports are goods from Australia</a:t>
            </a:r>
          </a:p>
          <a:p>
            <a:pPr marL="171450" indent="-171450"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59CA1B-F9E0-814F-9F15-CA71DACBF52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3517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 smtClean="0"/>
              <a:t>Why can’t we </a:t>
            </a:r>
            <a:r>
              <a:rPr lang="en-US" dirty="0" err="1" smtClean="0"/>
              <a:t>capitalise</a:t>
            </a:r>
            <a:r>
              <a:rPr lang="en-US" dirty="0" smtClean="0"/>
              <a:t> on this better,</a:t>
            </a:r>
            <a:r>
              <a:rPr lang="en-US" baseline="0" dirty="0" smtClean="0"/>
              <a:t> particularly when there are already great e-commerce </a:t>
            </a:r>
            <a:r>
              <a:rPr lang="en-US" baseline="0" dirty="0" err="1" smtClean="0"/>
              <a:t>platorms</a:t>
            </a:r>
            <a:r>
              <a:rPr lang="en-US" baseline="0" dirty="0" smtClean="0"/>
              <a:t> for businesses to leverage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baseline="0" dirty="0" smtClean="0"/>
              <a:t>Knowledge gap across different components of the value chain when exporting to China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 smtClean="0"/>
              <a:t>Successful businesses have attributed their success to having on the ground experts in China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 smtClean="0"/>
              <a:t>Other businesses are clearly calling out a need to tap into these types of resources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59CA1B-F9E0-814F-9F15-CA71DACBF52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5793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 smtClean="0"/>
              <a:t>So</a:t>
            </a:r>
            <a:r>
              <a:rPr lang="en-US" baseline="0" dirty="0" smtClean="0"/>
              <a:t> how we will help provide a solution to this for small businesses, like Xavier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baseline="0" dirty="0" smtClean="0"/>
              <a:t>Xavier owns a small businesses selling </a:t>
            </a:r>
            <a:r>
              <a:rPr lang="en-US" baseline="0" dirty="0" err="1" smtClean="0"/>
              <a:t>Manuka</a:t>
            </a:r>
            <a:r>
              <a:rPr lang="en-US" baseline="0" dirty="0" smtClean="0"/>
              <a:t> honey, based out of Victoria 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baseline="0" dirty="0" smtClean="0"/>
              <a:t>Xavier banks with NAB and is interested in selling in selling excess honey out to China but simply does not know how to start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baseline="0" dirty="0" smtClean="0"/>
              <a:t>What Connect will do is provide a P2P service to connect </a:t>
            </a:r>
            <a:r>
              <a:rPr lang="en-US" dirty="0" smtClean="0"/>
              <a:t>Xavier to expert consultants, dynamically</a:t>
            </a:r>
            <a:r>
              <a:rPr lang="en-US" baseline="0" dirty="0" smtClean="0"/>
              <a:t> suggesting consultants based on customer information from NAB APIs and additional information captured through an AI driven chat bot 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US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baseline="0" dirty="0" smtClean="0"/>
              <a:t>I’ll pass on to Xavier to show you his experience </a:t>
            </a:r>
            <a:endParaRPr lang="en-US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US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59CA1B-F9E0-814F-9F15-CA71DACBF52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470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AU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BAFB4-62E4-B344-B7A7-7CA0BE614778}" type="datetimeFigureOut">
              <a:rPr lang="en-US" smtClean="0"/>
              <a:t>4/21/18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26F29-6881-EC47-8269-588F20BD1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58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BAFB4-62E4-B344-B7A7-7CA0BE614778}" type="datetimeFigureOut">
              <a:rPr lang="en-US" smtClean="0"/>
              <a:t>4/21/18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26F29-6881-EC47-8269-588F20BD1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010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BAFB4-62E4-B344-B7A7-7CA0BE614778}" type="datetimeFigureOut">
              <a:rPr lang="en-US" smtClean="0"/>
              <a:t>4/21/18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26F29-6881-EC47-8269-588F20BD1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44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BAFB4-62E4-B344-B7A7-7CA0BE614778}" type="datetimeFigureOut">
              <a:rPr lang="en-US" smtClean="0"/>
              <a:t>4/21/18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26F29-6881-EC47-8269-588F20BD1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457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BAFB4-62E4-B344-B7A7-7CA0BE614778}" type="datetimeFigureOut">
              <a:rPr lang="en-US" smtClean="0"/>
              <a:t>4/21/18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26F29-6881-EC47-8269-588F20BD1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038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BAFB4-62E4-B344-B7A7-7CA0BE614778}" type="datetimeFigureOut">
              <a:rPr lang="en-US" smtClean="0"/>
              <a:t>4/21/18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26F29-6881-EC47-8269-588F20BD1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189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BAFB4-62E4-B344-B7A7-7CA0BE614778}" type="datetimeFigureOut">
              <a:rPr lang="en-US" smtClean="0"/>
              <a:t>4/21/18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26F29-6881-EC47-8269-588F20BD1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552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BAFB4-62E4-B344-B7A7-7CA0BE614778}" type="datetimeFigureOut">
              <a:rPr lang="en-US" smtClean="0"/>
              <a:t>4/21/18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26F29-6881-EC47-8269-588F20BD1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707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BAFB4-62E4-B344-B7A7-7CA0BE614778}" type="datetimeFigureOut">
              <a:rPr lang="en-US" smtClean="0"/>
              <a:t>4/21/18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26F29-6881-EC47-8269-588F20BD1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791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BAFB4-62E4-B344-B7A7-7CA0BE614778}" type="datetimeFigureOut">
              <a:rPr lang="en-US" smtClean="0"/>
              <a:t>4/21/18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26F29-6881-EC47-8269-588F20BD1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687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BAFB4-62E4-B344-B7A7-7CA0BE614778}" type="datetimeFigureOut">
              <a:rPr lang="en-US" smtClean="0"/>
              <a:t>4/21/18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26F29-6881-EC47-8269-588F20BD1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27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6BAFB4-62E4-B344-B7A7-7CA0BE614778}" type="datetimeFigureOut">
              <a:rPr lang="en-US" smtClean="0"/>
              <a:t>4/21/18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726F29-6881-EC47-8269-588F20BD1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27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chart" Target="../charts/chart1.xml"/><Relationship Id="rId5" Type="http://schemas.openxmlformats.org/officeDocument/2006/relationships/chart" Target="../charts/chart2.xml"/><Relationship Id="rId6" Type="http://schemas.openxmlformats.org/officeDocument/2006/relationships/chart" Target="../charts/chart3.xml"/><Relationship Id="rId7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3.emf"/><Relationship Id="rId8" Type="http://schemas.openxmlformats.org/officeDocument/2006/relationships/image" Target="../media/image8.em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Box 89"/>
          <p:cNvSpPr txBox="1"/>
          <p:nvPr/>
        </p:nvSpPr>
        <p:spPr>
          <a:xfrm>
            <a:off x="3770587" y="5350039"/>
            <a:ext cx="63513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District Pro Thin" charset="0"/>
                <a:ea typeface="District Pro Thin" charset="0"/>
                <a:cs typeface="District Pro Thin" charset="0"/>
              </a:rPr>
              <a:t>Connecting Australian businesses with experienced, trusted and networked trade consultants to successfully set up cross-boarder</a:t>
            </a:r>
            <a:endParaRPr lang="en-US" i="1" dirty="0">
              <a:latin typeface="District Pro Thin" charset="0"/>
              <a:ea typeface="District Pro Thin" charset="0"/>
              <a:cs typeface="District Pro Thin" charset="0"/>
            </a:endParaRPr>
          </a:p>
        </p:txBody>
      </p:sp>
      <p:pic>
        <p:nvPicPr>
          <p:cNvPr id="91" name="Picture 9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65416" y="-1003303"/>
            <a:ext cx="8946292" cy="8449276"/>
          </a:xfrm>
          <a:prstGeom prst="rect">
            <a:avLst/>
          </a:prstGeom>
        </p:spPr>
      </p:pic>
      <p:sp>
        <p:nvSpPr>
          <p:cNvPr id="93" name="TextBox 92"/>
          <p:cNvSpPr txBox="1"/>
          <p:nvPr/>
        </p:nvSpPr>
        <p:spPr>
          <a:xfrm>
            <a:off x="3770587" y="3872711"/>
            <a:ext cx="404149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0" dirty="0" smtClean="0">
                <a:latin typeface="District Pro Thin" charset="0"/>
                <a:ea typeface="District Pro Thin" charset="0"/>
                <a:cs typeface="District Pro Thin" charset="0"/>
              </a:rPr>
              <a:t>Connect</a:t>
            </a:r>
            <a:endParaRPr lang="en-US" sz="9000" dirty="0">
              <a:latin typeface="District Pro Thin" charset="0"/>
              <a:ea typeface="District Pro Thin" charset="0"/>
              <a:cs typeface="District Pro Thi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0726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/>
          <p:cNvSpPr/>
          <p:nvPr/>
        </p:nvSpPr>
        <p:spPr>
          <a:xfrm>
            <a:off x="5470071" y="0"/>
            <a:ext cx="6721929" cy="6858000"/>
          </a:xfrm>
          <a:prstGeom prst="rect">
            <a:avLst/>
          </a:prstGeom>
          <a:solidFill>
            <a:srgbClr val="C7255A">
              <a:alpha val="9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426" y="152400"/>
            <a:ext cx="4990646" cy="936625"/>
          </a:xfrm>
        </p:spPr>
        <p:txBody>
          <a:bodyPr lIns="0">
            <a:normAutofit/>
          </a:bodyPr>
          <a:lstStyle/>
          <a:p>
            <a:r>
              <a:rPr lang="en-US" sz="2400" dirty="0" smtClean="0">
                <a:solidFill>
                  <a:srgbClr val="C7255A"/>
                </a:solidFill>
                <a:latin typeface="Helvetica Neue" charset="0"/>
                <a:ea typeface="Helvetica Neue" charset="0"/>
                <a:cs typeface="Helvetica Neue" charset="0"/>
              </a:rPr>
              <a:t>The opportunity size is significant </a:t>
            </a:r>
            <a:endParaRPr lang="en-US" sz="2400" dirty="0">
              <a:solidFill>
                <a:srgbClr val="C7255A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clrChange>
              <a:clrFrom>
                <a:srgbClr val="FFCD29"/>
              </a:clrFrom>
              <a:clrTo>
                <a:srgbClr val="FFCD29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96000" y="1677716"/>
            <a:ext cx="5184576" cy="3979827"/>
          </a:xfrm>
          <a:prstGeom prst="rect">
            <a:avLst/>
          </a:prstGeom>
        </p:spPr>
      </p:pic>
      <p:graphicFrame>
        <p:nvGraphicFramePr>
          <p:cNvPr id="18" name="Chart 4">
            <a:extLst>
              <a:ext uri="{FF2B5EF4-FFF2-40B4-BE49-F238E27FC236}">
                <a16:creationId xmlns="" xmlns:a16="http://schemas.microsoft.com/office/drawing/2014/main" id="{CFF955D5-4CC6-48E0-B5A3-DC51EB6522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64476485"/>
              </p:ext>
            </p:extLst>
          </p:nvPr>
        </p:nvGraphicFramePr>
        <p:xfrm>
          <a:off x="9840416" y="2225992"/>
          <a:ext cx="1095622" cy="9898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9" name="Chart 4">
            <a:extLst>
              <a:ext uri="{FF2B5EF4-FFF2-40B4-BE49-F238E27FC236}">
                <a16:creationId xmlns="" xmlns:a16="http://schemas.microsoft.com/office/drawing/2014/main" id="{F9A8D185-D4BA-407D-883E-AFDD13997BA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1623394"/>
              </p:ext>
            </p:extLst>
          </p:nvPr>
        </p:nvGraphicFramePr>
        <p:xfrm>
          <a:off x="6600056" y="2653116"/>
          <a:ext cx="1095622" cy="9898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pSp>
        <p:nvGrpSpPr>
          <p:cNvPr id="20" name="Group 19"/>
          <p:cNvGrpSpPr/>
          <p:nvPr/>
        </p:nvGrpSpPr>
        <p:grpSpPr>
          <a:xfrm>
            <a:off x="550863" y="1319710"/>
            <a:ext cx="2539483" cy="1265301"/>
            <a:chOff x="803640" y="3268668"/>
            <a:chExt cx="2059657" cy="1265301"/>
          </a:xfrm>
        </p:grpSpPr>
        <p:sp>
          <p:nvSpPr>
            <p:cNvPr id="21" name="TextBox 20"/>
            <p:cNvSpPr txBox="1"/>
            <p:nvPr/>
          </p:nvSpPr>
          <p:spPr>
            <a:xfrm>
              <a:off x="803640" y="3579862"/>
              <a:ext cx="2059657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 Neue" charset="0"/>
                  <a:ea typeface="Helvetica Neue" charset="0"/>
                  <a:cs typeface="Helvetica Neue" charset="0"/>
                </a:rPr>
                <a:t>Of the world’s population live in China spending over $1.5T in 2015 and fore4.3T casted spend of $by 2020</a:t>
              </a:r>
              <a:r>
                <a:rPr lang="en-US" altLang="ko-KR" sz="1400" baseline="30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 Neue" charset="0"/>
                  <a:ea typeface="Helvetica Neue" charset="0"/>
                  <a:cs typeface="Helvetica Neue" charset="0"/>
                </a:rPr>
                <a:t>1</a:t>
              </a:r>
              <a:endParaRPr lang="ko-KR" altLang="en-US" sz="1400" baseline="300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03640" y="3268668"/>
              <a:ext cx="20596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>
                  <a:solidFill>
                    <a:srgbClr val="F29724"/>
                  </a:solidFill>
                  <a:latin typeface="Helvetica Neue" charset="0"/>
                  <a:ea typeface="Helvetica Neue" charset="0"/>
                  <a:cs typeface="Helvetica Neue" charset="0"/>
                </a:rPr>
                <a:t>18.3%</a:t>
              </a:r>
              <a:endParaRPr lang="ko-KR" altLang="en-US" b="1" dirty="0">
                <a:solidFill>
                  <a:srgbClr val="F29724"/>
                </a:solidFill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50862" y="3188722"/>
            <a:ext cx="2539483" cy="1035921"/>
            <a:chOff x="803640" y="3282605"/>
            <a:chExt cx="2059657" cy="1035921"/>
          </a:xfrm>
        </p:grpSpPr>
        <p:sp>
          <p:nvSpPr>
            <p:cNvPr id="27" name="TextBox 26"/>
            <p:cNvSpPr txBox="1"/>
            <p:nvPr/>
          </p:nvSpPr>
          <p:spPr>
            <a:xfrm>
              <a:off x="803640" y="3579862"/>
              <a:ext cx="2059657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 Neue" charset="0"/>
                  <a:ea typeface="Helvetica Neue" charset="0"/>
                  <a:cs typeface="Helvetica Neue" charset="0"/>
                </a:rPr>
                <a:t>Of the world GDP is derived from China with further growth predicted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03640" y="3282605"/>
              <a:ext cx="20596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>
                  <a:solidFill>
                    <a:srgbClr val="F29724"/>
                  </a:solidFill>
                  <a:latin typeface="Helvetica Neue" charset="0"/>
                  <a:ea typeface="Helvetica Neue" charset="0"/>
                  <a:cs typeface="Helvetica Neue" charset="0"/>
                </a:rPr>
                <a:t>15%</a:t>
              </a:r>
              <a:endParaRPr lang="ko-KR" altLang="en-US" b="1" dirty="0">
                <a:solidFill>
                  <a:srgbClr val="F29724"/>
                </a:solidFill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6691148" y="2892302"/>
            <a:ext cx="961145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rgbClr val="404040"/>
                </a:solidFill>
                <a:latin typeface="Helvetica Neue" charset="0"/>
                <a:ea typeface="Helvetica Neue" charset="0"/>
                <a:cs typeface="Helvetica Neue" charset="0"/>
              </a:rPr>
              <a:t>18%</a:t>
            </a:r>
            <a:endParaRPr lang="ko-KR" altLang="en-US" sz="2400" b="1" dirty="0">
              <a:solidFill>
                <a:srgbClr val="404040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9907655" y="2490097"/>
            <a:ext cx="961145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404040"/>
                </a:solidFill>
                <a:latin typeface="Helvetica Neue" charset="0"/>
                <a:ea typeface="Helvetica Neue" charset="0"/>
                <a:cs typeface="Helvetica Neue" charset="0"/>
              </a:rPr>
              <a:t>1</a:t>
            </a:r>
            <a:r>
              <a:rPr lang="en-US" altLang="ko-KR" sz="2400" b="1" dirty="0" smtClean="0">
                <a:solidFill>
                  <a:srgbClr val="404040"/>
                </a:solidFill>
                <a:latin typeface="Helvetica Neue" charset="0"/>
                <a:ea typeface="Helvetica Neue" charset="0"/>
                <a:cs typeface="Helvetica Neue" charset="0"/>
              </a:rPr>
              <a:t>5</a:t>
            </a:r>
            <a:r>
              <a:rPr lang="en-US" altLang="ko-KR" sz="2400" b="1" dirty="0">
                <a:solidFill>
                  <a:srgbClr val="404040"/>
                </a:solidFill>
                <a:latin typeface="Helvetica Neue" charset="0"/>
                <a:ea typeface="Helvetica Neue" charset="0"/>
                <a:cs typeface="Helvetica Neue" charset="0"/>
              </a:rPr>
              <a:t>%</a:t>
            </a:r>
            <a:endParaRPr lang="ko-KR" altLang="en-US" sz="2400" b="1" dirty="0">
              <a:solidFill>
                <a:srgbClr val="404040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graphicFrame>
        <p:nvGraphicFramePr>
          <p:cNvPr id="31" name="Chart 4">
            <a:extLst>
              <a:ext uri="{FF2B5EF4-FFF2-40B4-BE49-F238E27FC236}">
                <a16:creationId xmlns="" xmlns:a16="http://schemas.microsoft.com/office/drawing/2014/main" id="{4A0B0812-B30F-4D2A-AEF7-005E7A00D26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85053150"/>
              </p:ext>
            </p:extLst>
          </p:nvPr>
        </p:nvGraphicFramePr>
        <p:xfrm>
          <a:off x="8544272" y="3931022"/>
          <a:ext cx="1095622" cy="9898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8611511" y="4195127"/>
            <a:ext cx="961145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rgbClr val="404040"/>
                </a:solidFill>
                <a:latin typeface="Helvetica Neue" charset="0"/>
                <a:ea typeface="Helvetica Neue" charset="0"/>
                <a:cs typeface="Helvetica Neue" charset="0"/>
              </a:rPr>
              <a:t>4.2%</a:t>
            </a:r>
            <a:endParaRPr lang="ko-KR" altLang="en-US" sz="2400" b="1" dirty="0">
              <a:solidFill>
                <a:srgbClr val="404040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479425" y="4681468"/>
            <a:ext cx="2539483" cy="820477"/>
            <a:chOff x="803640" y="3282605"/>
            <a:chExt cx="2059657" cy="820477"/>
          </a:xfrm>
        </p:grpSpPr>
        <p:sp>
          <p:nvSpPr>
            <p:cNvPr id="35" name="TextBox 34"/>
            <p:cNvSpPr txBox="1"/>
            <p:nvPr/>
          </p:nvSpPr>
          <p:spPr>
            <a:xfrm>
              <a:off x="803640" y="3579862"/>
              <a:ext cx="20596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 Neue" charset="0"/>
                  <a:ea typeface="Helvetica Neue" charset="0"/>
                  <a:cs typeface="Helvetica Neue" charset="0"/>
                </a:rPr>
                <a:t>Of China’s imports are from Australia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803640" y="3282605"/>
              <a:ext cx="20596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>
                  <a:solidFill>
                    <a:srgbClr val="2B6A6C"/>
                  </a:solidFill>
                  <a:latin typeface="Helvetica Neue" charset="0"/>
                  <a:ea typeface="Helvetica Neue" charset="0"/>
                  <a:cs typeface="Helvetica Neue" charset="0"/>
                </a:rPr>
                <a:t>4.2%</a:t>
              </a:r>
              <a:endParaRPr lang="ko-KR" altLang="en-US" b="1" dirty="0">
                <a:solidFill>
                  <a:srgbClr val="2B6A6C"/>
                </a:solidFill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</p:grpSp>
      <p:cxnSp>
        <p:nvCxnSpPr>
          <p:cNvPr id="40" name="Straight Connector 39"/>
          <p:cNvCxnSpPr/>
          <p:nvPr/>
        </p:nvCxnSpPr>
        <p:spPr>
          <a:xfrm>
            <a:off x="9085230" y="3931022"/>
            <a:ext cx="2627345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10345271" y="3931022"/>
            <a:ext cx="1367304" cy="111977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rgbClr val="404040"/>
                </a:solidFill>
                <a:latin typeface="Helvetica Neue" charset="0"/>
                <a:ea typeface="Helvetica Neue" charset="0"/>
                <a:cs typeface="Helvetica Neue" charset="0"/>
              </a:rPr>
              <a:t>Top 3 exporters to China: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>
                <a:solidFill>
                  <a:srgbClr val="404040"/>
                </a:solidFill>
                <a:latin typeface="Helvetica Neue" charset="0"/>
                <a:ea typeface="Helvetica Neue" charset="0"/>
                <a:cs typeface="Helvetica Neue" charset="0"/>
              </a:rPr>
              <a:t>South Korean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>
                <a:solidFill>
                  <a:srgbClr val="404040"/>
                </a:solidFill>
                <a:latin typeface="Helvetica Neue" charset="0"/>
                <a:ea typeface="Helvetica Neue" charset="0"/>
                <a:cs typeface="Helvetica Neue" charset="0"/>
              </a:rPr>
              <a:t>Japan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>
                <a:solidFill>
                  <a:srgbClr val="404040"/>
                </a:solidFill>
                <a:latin typeface="Helvetica Neue" charset="0"/>
                <a:ea typeface="Helvetica Neue" charset="0"/>
                <a:cs typeface="Helvetica Neue" charset="0"/>
              </a:rPr>
              <a:t>Taiwan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92990" y="-109281"/>
            <a:ext cx="914400" cy="86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886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79425" y="152400"/>
            <a:ext cx="10874375" cy="936625"/>
          </a:xfrm>
          <a:prstGeom prst="rect">
            <a:avLst/>
          </a:prstGeom>
        </p:spPr>
        <p:txBody>
          <a:bodyPr vert="horz" lIns="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 smtClean="0">
                <a:solidFill>
                  <a:srgbClr val="C7255A"/>
                </a:solidFill>
                <a:latin typeface="Helvetica Neue" charset="0"/>
                <a:ea typeface="Helvetica Neue" charset="0"/>
                <a:cs typeface="Helvetica Neue" charset="0"/>
              </a:rPr>
              <a:t>Australian businesses are limited by the knowledge gap due to clear market differences in different aspects of the value chain </a:t>
            </a:r>
            <a:endParaRPr lang="en-US" sz="2400" dirty="0">
              <a:solidFill>
                <a:srgbClr val="C7255A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33" name="Pentagon 32"/>
          <p:cNvSpPr/>
          <p:nvPr/>
        </p:nvSpPr>
        <p:spPr>
          <a:xfrm>
            <a:off x="479425" y="1303171"/>
            <a:ext cx="5456426" cy="423252"/>
          </a:xfrm>
          <a:prstGeom prst="homePlat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smtClean="0">
                <a:latin typeface="Helvetica Neue" charset="0"/>
                <a:ea typeface="Helvetica Neue" charset="0"/>
                <a:cs typeface="Helvetica Neue" charset="0"/>
              </a:rPr>
              <a:t>Knowledge required in different components</a:t>
            </a:r>
            <a:endParaRPr lang="en-US" sz="14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096000" y="1305223"/>
            <a:ext cx="5621024" cy="2452179"/>
            <a:chOff x="5298831" y="1459887"/>
            <a:chExt cx="5621024" cy="2452179"/>
          </a:xfrm>
        </p:grpSpPr>
        <p:sp>
          <p:nvSpPr>
            <p:cNvPr id="49" name="Pentagon 48"/>
            <p:cNvSpPr/>
            <p:nvPr/>
          </p:nvSpPr>
          <p:spPr>
            <a:xfrm>
              <a:off x="5298831" y="1459887"/>
              <a:ext cx="5607745" cy="421200"/>
            </a:xfrm>
            <a:prstGeom prst="homePlate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smtClean="0">
                  <a:latin typeface="Helvetica Neue" charset="0"/>
                  <a:ea typeface="Helvetica Neue" charset="0"/>
                  <a:cs typeface="Helvetica Neue" charset="0"/>
                </a:rPr>
                <a:t>Successful companies have attributed their success to China export consultants </a:t>
              </a:r>
              <a:endParaRPr lang="en-US" sz="1400" dirty="0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6951015" y="2060255"/>
              <a:ext cx="3968840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i="1" dirty="0" smtClean="0">
                  <a:solidFill>
                    <a:srgbClr val="3D3935"/>
                  </a:solidFill>
                  <a:latin typeface="Helvetica Neue" charset="0"/>
                  <a:ea typeface="Helvetica Neue" charset="0"/>
                  <a:cs typeface="Helvetica Neue" charset="0"/>
                </a:rPr>
                <a:t>“</a:t>
              </a:r>
              <a:r>
                <a:rPr lang="en-US" sz="1200" i="1" dirty="0" smtClean="0">
                  <a:solidFill>
                    <a:srgbClr val="3D3935"/>
                  </a:solidFill>
                  <a:effectLst/>
                  <a:latin typeface="Helvetica Neue" charset="0"/>
                  <a:ea typeface="Helvetica Neue" charset="0"/>
                  <a:cs typeface="Helvetica Neue" charset="0"/>
                </a:rPr>
                <a:t>In China you can get a lot of enquiries from people wanting to do business with you,’ says Hoddle. ‘It is important to choose a </a:t>
              </a:r>
              <a:r>
                <a:rPr lang="en-US" sz="1200" b="1" i="1" dirty="0" smtClean="0">
                  <a:solidFill>
                    <a:srgbClr val="3D3935"/>
                  </a:solidFill>
                  <a:effectLst/>
                  <a:latin typeface="Helvetica Neue" charset="0"/>
                  <a:ea typeface="Helvetica Neue" charset="0"/>
                  <a:cs typeface="Helvetica Neue" charset="0"/>
                </a:rPr>
                <a:t>partner who is already strong in the market, with distribution networks </a:t>
              </a:r>
              <a:r>
                <a:rPr lang="en-US" sz="1200" i="1" dirty="0" smtClean="0">
                  <a:solidFill>
                    <a:srgbClr val="3D3935"/>
                  </a:solidFill>
                  <a:effectLst/>
                  <a:latin typeface="Helvetica Neue" charset="0"/>
                  <a:ea typeface="Helvetica Neue" charset="0"/>
                  <a:cs typeface="Helvetica Neue" charset="0"/>
                </a:rPr>
                <a:t>in place”</a:t>
              </a:r>
              <a:endParaRPr lang="en-US" sz="1200" i="1" dirty="0">
                <a:solidFill>
                  <a:srgbClr val="3D3935"/>
                </a:solidFill>
                <a:effectLst/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pic>
          <p:nvPicPr>
            <p:cNvPr id="53" name="Picture 5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720" b="9339"/>
            <a:stretch/>
          </p:blipFill>
          <p:spPr>
            <a:xfrm>
              <a:off x="5298831" y="1942353"/>
              <a:ext cx="1317996" cy="1066800"/>
            </a:xfrm>
            <a:prstGeom prst="rect">
              <a:avLst/>
            </a:prstGeom>
          </p:spPr>
        </p:pic>
        <p:pic>
          <p:nvPicPr>
            <p:cNvPr id="55" name="Picture 5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8831" y="3143201"/>
              <a:ext cx="1407897" cy="706731"/>
            </a:xfrm>
            <a:prstGeom prst="rect">
              <a:avLst/>
            </a:prstGeom>
          </p:spPr>
        </p:pic>
        <p:sp>
          <p:nvSpPr>
            <p:cNvPr id="56" name="Rectangle 55"/>
            <p:cNvSpPr/>
            <p:nvPr/>
          </p:nvSpPr>
          <p:spPr>
            <a:xfrm>
              <a:off x="6951015" y="3081069"/>
              <a:ext cx="3832426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i="1" dirty="0">
                  <a:latin typeface="Helvetica Neue" charset="0"/>
                  <a:ea typeface="Helvetica Neue" charset="0"/>
                  <a:cs typeface="Helvetica Neue" charset="0"/>
                </a:rPr>
                <a:t>“Having our own </a:t>
              </a:r>
              <a:r>
                <a:rPr lang="en-US" sz="1200" b="1" i="1" dirty="0">
                  <a:latin typeface="Helvetica Neue" charset="0"/>
                  <a:ea typeface="Helvetica Neue" charset="0"/>
                  <a:cs typeface="Helvetica Neue" charset="0"/>
                </a:rPr>
                <a:t>translator was an invaluable resource, </a:t>
              </a:r>
              <a:r>
                <a:rPr lang="en-US" sz="1200" i="1" dirty="0">
                  <a:latin typeface="Helvetica Neue" charset="0"/>
                  <a:ea typeface="Helvetica Neue" charset="0"/>
                  <a:cs typeface="Helvetica Neue" charset="0"/>
                </a:rPr>
                <a:t>helping us to understand the mood of the conversation and ensuring we were able to convey our preferences without offending anyone.”</a:t>
              </a:r>
            </a:p>
          </p:txBody>
        </p:sp>
      </p:grpSp>
      <p:sp>
        <p:nvSpPr>
          <p:cNvPr id="51" name="Pentagon 50"/>
          <p:cNvSpPr/>
          <p:nvPr/>
        </p:nvSpPr>
        <p:spPr>
          <a:xfrm>
            <a:off x="6177395" y="4221008"/>
            <a:ext cx="5535180" cy="421200"/>
          </a:xfrm>
          <a:prstGeom prst="homePlat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latin typeface="Helvetica Neue" charset="0"/>
                <a:ea typeface="Helvetica Neue" charset="0"/>
                <a:cs typeface="Helvetica Neue" charset="0"/>
              </a:rPr>
              <a:t>Continuing clear need for access to expertise</a:t>
            </a:r>
            <a:endParaRPr lang="en-US" sz="14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6177395" y="4857806"/>
            <a:ext cx="5535180" cy="753473"/>
            <a:chOff x="6177395" y="4775427"/>
            <a:chExt cx="5535180" cy="753473"/>
          </a:xfrm>
        </p:grpSpPr>
        <p:sp>
          <p:nvSpPr>
            <p:cNvPr id="57" name="TextBox 56"/>
            <p:cNvSpPr txBox="1"/>
            <p:nvPr/>
          </p:nvSpPr>
          <p:spPr>
            <a:xfrm>
              <a:off x="8139540" y="4828998"/>
              <a:ext cx="357303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i="1" dirty="0">
                  <a:latin typeface="Helvetica Neue" charset="0"/>
                  <a:ea typeface="Helvetica Neue" charset="0"/>
                  <a:cs typeface="Helvetica Neue" charset="0"/>
                </a:rPr>
                <a:t>“We are looking to partner with </a:t>
              </a:r>
              <a:r>
                <a:rPr lang="en-US" sz="1200" b="1" i="1" dirty="0">
                  <a:latin typeface="Helvetica Neue" charset="0"/>
                  <a:ea typeface="Helvetica Neue" charset="0"/>
                  <a:cs typeface="Helvetica Neue" charset="0"/>
                </a:rPr>
                <a:t>Chinese internet sales platforms and logistics companies </a:t>
              </a:r>
              <a:r>
                <a:rPr lang="en-US" sz="1200" i="1" dirty="0">
                  <a:latin typeface="Helvetica Neue" charset="0"/>
                  <a:ea typeface="Helvetica Neue" charset="0"/>
                  <a:cs typeface="Helvetica Neue" charset="0"/>
                </a:rPr>
                <a:t>to develop more direct trade </a:t>
              </a:r>
              <a:r>
                <a:rPr lang="en-US" sz="1200" i="1" dirty="0" smtClean="0">
                  <a:latin typeface="Helvetica Neue" charset="0"/>
                  <a:ea typeface="Helvetica Neue" charset="0"/>
                  <a:cs typeface="Helvetica Neue" charset="0"/>
                </a:rPr>
                <a:t>routes”</a:t>
              </a:r>
              <a:endParaRPr lang="en-US" sz="1200" i="1" dirty="0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7395" y="4775427"/>
              <a:ext cx="1543403" cy="753473"/>
            </a:xfrm>
            <a:prstGeom prst="rect">
              <a:avLst/>
            </a:prstGeom>
          </p:spPr>
        </p:pic>
      </p:grpSp>
      <p:grpSp>
        <p:nvGrpSpPr>
          <p:cNvPr id="24" name="Group 23"/>
          <p:cNvGrpSpPr/>
          <p:nvPr/>
        </p:nvGrpSpPr>
        <p:grpSpPr>
          <a:xfrm>
            <a:off x="6217152" y="5934521"/>
            <a:ext cx="5495423" cy="646331"/>
            <a:chOff x="6217152" y="5705135"/>
            <a:chExt cx="5495423" cy="646331"/>
          </a:xfrm>
        </p:grpSpPr>
        <p:sp>
          <p:nvSpPr>
            <p:cNvPr id="59" name="Rectangle 58"/>
            <p:cNvSpPr/>
            <p:nvPr/>
          </p:nvSpPr>
          <p:spPr>
            <a:xfrm>
              <a:off x="8139540" y="5705135"/>
              <a:ext cx="357303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i="1" dirty="0" smtClean="0">
                  <a:latin typeface="Helvetica Neue" charset="0"/>
                  <a:ea typeface="Helvetica Neue" charset="0"/>
                  <a:cs typeface="Helvetica Neue" charset="0"/>
                </a:rPr>
                <a:t>“Our </a:t>
              </a:r>
              <a:r>
                <a:rPr lang="en-US" sz="1200" i="1" dirty="0">
                  <a:latin typeface="Helvetica Neue" charset="0"/>
                  <a:ea typeface="Helvetica Neue" charset="0"/>
                  <a:cs typeface="Helvetica Neue" charset="0"/>
                </a:rPr>
                <a:t>biggest challenges, particularly in China, have been finding the </a:t>
              </a:r>
              <a:r>
                <a:rPr lang="en-US" sz="1200" b="1" i="1" dirty="0">
                  <a:latin typeface="Helvetica Neue" charset="0"/>
                  <a:ea typeface="Helvetica Neue" charset="0"/>
                  <a:cs typeface="Helvetica Neue" charset="0"/>
                </a:rPr>
                <a:t>right supply chain </a:t>
              </a:r>
              <a:r>
                <a:rPr lang="en-US" sz="1200" b="1" i="1" dirty="0" smtClean="0">
                  <a:latin typeface="Helvetica Neue" charset="0"/>
                  <a:ea typeface="Helvetica Neue" charset="0"/>
                  <a:cs typeface="Helvetica Neue" charset="0"/>
                </a:rPr>
                <a:t>partners</a:t>
              </a:r>
              <a:r>
                <a:rPr lang="en-US" sz="1200" i="1" dirty="0" smtClean="0">
                  <a:latin typeface="Helvetica Neue" charset="0"/>
                  <a:ea typeface="Helvetica Neue" charset="0"/>
                  <a:cs typeface="Helvetica Neue" charset="0"/>
                </a:rPr>
                <a:t>”</a:t>
              </a:r>
              <a:endParaRPr lang="en-US" sz="1200" i="1" dirty="0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17152" y="5812779"/>
              <a:ext cx="1563411" cy="431042"/>
            </a:xfrm>
            <a:prstGeom prst="rect">
              <a:avLst/>
            </a:prstGeom>
          </p:spPr>
        </p:pic>
      </p:grpSp>
      <p:pic>
        <p:nvPicPr>
          <p:cNvPr id="61" name="Picture 6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0800000">
            <a:off x="11371345" y="6100081"/>
            <a:ext cx="914400" cy="8636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8"/>
          <a:srcRect l="2888" t="1220" b="10744"/>
          <a:stretch/>
        </p:blipFill>
        <p:spPr>
          <a:xfrm>
            <a:off x="479425" y="2321089"/>
            <a:ext cx="5313495" cy="3226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999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Picture 6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11371345" y="6100081"/>
            <a:ext cx="914400" cy="86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585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Color 1- </a:t>
            </a:r>
            <a:r>
              <a:rPr lang="en-US" dirty="0">
                <a:solidFill>
                  <a:srgbClr val="C7255A"/>
                </a:solidFill>
              </a:rPr>
              <a:t>Plum</a:t>
            </a:r>
            <a:r>
              <a:rPr lang="en-US" dirty="0"/>
              <a:t> (Red- 184, Green- 13, Blue- 72)</a:t>
            </a:r>
          </a:p>
          <a:p>
            <a:r>
              <a:rPr lang="en-US" dirty="0"/>
              <a:t>Color 2- </a:t>
            </a:r>
            <a:r>
              <a:rPr lang="en-US" dirty="0">
                <a:solidFill>
                  <a:srgbClr val="F29724"/>
                </a:solidFill>
              </a:rPr>
              <a:t>Orange</a:t>
            </a:r>
            <a:r>
              <a:rPr lang="en-US" dirty="0"/>
              <a:t> (Red- 242, Green- 151, Blue- 36)</a:t>
            </a:r>
          </a:p>
          <a:p>
            <a:r>
              <a:rPr lang="en-US" dirty="0"/>
              <a:t>Color 3- </a:t>
            </a:r>
            <a:r>
              <a:rPr lang="en-US" dirty="0">
                <a:solidFill>
                  <a:srgbClr val="2B6A6C"/>
                </a:solidFill>
              </a:rPr>
              <a:t>Dark Teal </a:t>
            </a:r>
            <a:r>
              <a:rPr lang="en-US" dirty="0"/>
              <a:t>(Red- 43, Green- 106, Blue- 108)</a:t>
            </a:r>
          </a:p>
          <a:p>
            <a:r>
              <a:rPr lang="en-US" dirty="0"/>
              <a:t>Color 4- </a:t>
            </a:r>
            <a:r>
              <a:rPr lang="en-US" dirty="0">
                <a:solidFill>
                  <a:srgbClr val="404040"/>
                </a:solidFill>
              </a:rPr>
              <a:t>Dark Grey </a:t>
            </a:r>
            <a:r>
              <a:rPr lang="en-US" dirty="0"/>
              <a:t>(Red- 64, Green- 64, Blue- </a:t>
            </a:r>
            <a:r>
              <a:rPr lang="en-US" dirty="0" smtClean="0"/>
              <a:t>64</a:t>
            </a:r>
            <a:endParaRPr lang="en-US" dirty="0"/>
          </a:p>
        </p:txBody>
      </p:sp>
      <p:sp>
        <p:nvSpPr>
          <p:cNvPr id="2" name="Oval 1"/>
          <p:cNvSpPr/>
          <p:nvPr/>
        </p:nvSpPr>
        <p:spPr>
          <a:xfrm>
            <a:off x="4000500" y="304800"/>
            <a:ext cx="540000" cy="540000"/>
          </a:xfrm>
          <a:prstGeom prst="ellipse">
            <a:avLst/>
          </a:prstGeom>
          <a:solidFill>
            <a:srgbClr val="C725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228972" y="5203763"/>
            <a:ext cx="71477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References: 4.2% https</a:t>
            </a:r>
            <a:r>
              <a:rPr lang="en-US" dirty="0"/>
              <a:t>://</a:t>
            </a:r>
            <a:r>
              <a:rPr lang="en-US" dirty="0" err="1"/>
              <a:t>dfat.gov.au</a:t>
            </a:r>
            <a:r>
              <a:rPr lang="en-US" dirty="0"/>
              <a:t>/trade/resources/Documents/</a:t>
            </a:r>
            <a:r>
              <a:rPr lang="en-US" dirty="0" err="1"/>
              <a:t>chin.pdf</a:t>
            </a:r>
            <a:endParaRPr lang="en-US" dirty="0"/>
          </a:p>
        </p:txBody>
      </p:sp>
      <p:pic>
        <p:nvPicPr>
          <p:cNvPr id="64" name="Picture 63"/>
          <p:cNvPicPr>
            <a:picLocks noChangeAspect="1"/>
          </p:cNvPicPr>
          <p:nvPr/>
        </p:nvPicPr>
        <p:blipFill rotWithShape="1">
          <a:blip r:embed="rId2"/>
          <a:srcRect t="1220" b="10744"/>
          <a:stretch/>
        </p:blipFill>
        <p:spPr>
          <a:xfrm>
            <a:off x="4950030" y="360217"/>
            <a:ext cx="6577854" cy="3879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045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031740" y="2146852"/>
            <a:ext cx="3224364" cy="258417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riangle 58"/>
          <p:cNvSpPr/>
          <p:nvPr/>
        </p:nvSpPr>
        <p:spPr>
          <a:xfrm rot="10800000">
            <a:off x="2772086" y="5602192"/>
            <a:ext cx="720000" cy="357547"/>
          </a:xfrm>
          <a:prstGeom prst="triangle">
            <a:avLst/>
          </a:prstGeom>
          <a:solidFill>
            <a:srgbClr val="C725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riangle 59"/>
          <p:cNvSpPr/>
          <p:nvPr/>
        </p:nvSpPr>
        <p:spPr>
          <a:xfrm rot="5400000">
            <a:off x="2590859" y="5785338"/>
            <a:ext cx="720000" cy="357547"/>
          </a:xfrm>
          <a:prstGeom prst="triangle">
            <a:avLst/>
          </a:prstGeom>
          <a:solidFill>
            <a:srgbClr val="F29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/>
          <p:cNvCxnSpPr>
            <a:endCxn id="60" idx="0"/>
          </p:cNvCxnSpPr>
          <p:nvPr/>
        </p:nvCxnSpPr>
        <p:spPr>
          <a:xfrm>
            <a:off x="2703259" y="5532525"/>
            <a:ext cx="426374" cy="431587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V="1">
            <a:off x="2738387" y="5524738"/>
            <a:ext cx="804449" cy="799374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3064180" y="5875807"/>
            <a:ext cx="1010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 Thin" charset="0"/>
                <a:ea typeface="Helvetica Neue Thin" charset="0"/>
                <a:cs typeface="Helvetica Neue Thin" charset="0"/>
              </a:rPr>
              <a:t>Connect</a:t>
            </a:r>
            <a:endParaRPr lang="en-US" dirty="0"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6608" y="2997200"/>
            <a:ext cx="1435100" cy="86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758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2664</TotalTime>
  <Words>486</Words>
  <Application>Microsoft Macintosh PowerPoint</Application>
  <PresentationFormat>Widescreen</PresentationFormat>
  <Paragraphs>45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Calibri</vt:lpstr>
      <vt:lpstr>Calibri Light</vt:lpstr>
      <vt:lpstr>District Pro Thin</vt:lpstr>
      <vt:lpstr>Helvetica Neue</vt:lpstr>
      <vt:lpstr>Helvetica Neue Thin</vt:lpstr>
      <vt:lpstr>Arial</vt:lpstr>
      <vt:lpstr>Office Theme</vt:lpstr>
      <vt:lpstr>PowerPoint Presentation</vt:lpstr>
      <vt:lpstr>The opportunity size is significant 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Michelle N</dc:creator>
  <cp:lastModifiedBy>Michelle N</cp:lastModifiedBy>
  <cp:revision>35</cp:revision>
  <dcterms:created xsi:type="dcterms:W3CDTF">2018-04-19T10:48:28Z</dcterms:created>
  <dcterms:modified xsi:type="dcterms:W3CDTF">2018-04-21T11:00:23Z</dcterms:modified>
</cp:coreProperties>
</file>