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81" r:id="rId26"/>
    <p:sldId id="282" r:id="rId27"/>
    <p:sldId id="283" r:id="rId28"/>
    <p:sldId id="284" r:id="rId29"/>
    <p:sldId id="285" r:id="rId30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37" name="Picture 3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Picture 37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76" name="Picture 7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Picture 76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8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5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9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9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0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1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15" name="Picture 114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16" name="Picture 115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3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2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3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4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7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38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0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pic>
        <p:nvPicPr>
          <p:cNvPr id="154" name="Picture 153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155" name="Picture 154"/>
          <p:cNvPicPr/>
          <p:nvPr/>
        </p:nvPicPr>
        <p:blipFill>
          <a:blip r:embed="rId2"/>
          <a:stretch>
            <a:fillRect/>
          </a:stretch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81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300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8/13/16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159C8AC-09EB-4590-80AD-F194955D342D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3200">
                <a:solidFill>
                  <a:srgbClr val="000000"/>
                </a:solidFill>
                <a:latin typeface="Calibri"/>
              </a:rPr>
              <a:t>Seventh Outline LevelClick to edit Master text styles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en-US" sz="2800">
                <a:solidFill>
                  <a:srgbClr val="000000"/>
                </a:solidFill>
                <a:latin typeface="Calibri"/>
              </a:rPr>
              <a:t>Second level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</a:rPr>
              <a:t>Third level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Fourth level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en-US" sz="2000">
                <a:solidFill>
                  <a:srgbClr val="000000"/>
                </a:solidFill>
                <a:latin typeface="Calibri"/>
              </a:rPr>
              <a:t>Fifth level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8/13/16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6B0D916-A090-46E7-B74D-503F336DE330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8/13/16</a:t>
            </a:r>
            <a:endParaRPr/>
          </a:p>
        </p:txBody>
      </p:sp>
      <p:sp>
        <p:nvSpPr>
          <p:cNvPr id="79" name="PlaceHolder 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8DC47AD-C14C-4F13-BF64-45364BAFCAD4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81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>
                <a:latin typeface="Calibri"/>
              </a:rPr>
              <a:t>Click to edit the title text format</a:t>
            </a:r>
            <a:endParaRPr/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>
                <a:solidFill>
                  <a:srgbClr val="000000"/>
                </a:solidFill>
                <a:latin typeface="Calibri"/>
              </a:rPr>
              <a:t>Click to edit the title text formatClick to edit Master title style</a:t>
            </a:r>
            <a:endParaRPr/>
          </a:p>
        </p:txBody>
      </p:sp>
      <p:sp>
        <p:nvSpPr>
          <p:cNvPr id="118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>
              <a:lnSpc>
                <a:spcPct val="100000"/>
              </a:lnSpc>
            </a:pPr>
            <a:r>
              <a:rPr lang="en-US" sz="1200">
                <a:solidFill>
                  <a:srgbClr val="8B8B8B"/>
                </a:solidFill>
                <a:latin typeface="Calibri"/>
              </a:rPr>
              <a:t>8/13/16</a:t>
            </a:r>
            <a:endParaRPr/>
          </a:p>
        </p:txBody>
      </p:sp>
      <p:sp>
        <p:nvSpPr>
          <p:cNvPr id="119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20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DB4BB7E-A63D-4C87-9E7B-D47DD200F0A3}" type="slidenum">
              <a:rPr lang="en-US" sz="1200">
                <a:solidFill>
                  <a:srgbClr val="8B8B8B"/>
                </a:solidFill>
                <a:latin typeface="Calibri"/>
              </a:rPr>
              <a:t>‹#›</a:t>
            </a:fld>
            <a:endParaRPr/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6920"/>
          </a:xfrm>
          <a:prstGeom prst="rect">
            <a:avLst/>
          </a:prstGeom>
        </p:spPr>
        <p:txBody>
          <a:bodyPr lIns="0" tIns="0" rIns="0" bIns="0"/>
          <a:lstStyle/>
          <a:p>
            <a:pPr>
              <a:buSzPct val="45000"/>
              <a:buFont typeface="StarSymbol"/>
              <a:buChar char=""/>
            </a:pPr>
            <a:r>
              <a:rPr lang="en-US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en-US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en-US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en-US" sz="2000">
                <a:latin typeface="Calibri"/>
              </a:rPr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609480" y="457200"/>
            <a:ext cx="7772040" cy="1142640"/>
          </a:xfrm>
          <a:prstGeom prst="rect">
            <a:avLst/>
          </a:prstGeom>
        </p:spPr>
        <p:txBody>
          <a:bodyPr anchor="ctr"/>
          <a:lstStyle/>
          <a:p>
            <a:endParaRPr/>
          </a:p>
        </p:txBody>
      </p:sp>
      <p:sp>
        <p:nvSpPr>
          <p:cNvPr id="157" name="TextShape 2"/>
          <p:cNvSpPr txBox="1"/>
          <p:nvPr/>
        </p:nvSpPr>
        <p:spPr>
          <a:xfrm>
            <a:off x="1447920" y="2057400"/>
            <a:ext cx="6400440" cy="419076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3600" b="1">
                <a:solidFill>
                  <a:srgbClr val="000000"/>
                </a:solidFill>
                <a:latin typeface="Times New Roman"/>
              </a:rPr>
              <a:t>3D Display Methods</a:t>
            </a: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  <a:p>
            <a:pPr algn="ctr">
              <a:lnSpc>
                <a:spcPct val="100000"/>
              </a:lnSpc>
            </a:pPr>
            <a:endParaRPr/>
          </a:p>
        </p:txBody>
      </p:sp>
      <p:sp>
        <p:nvSpPr>
          <p:cNvPr id="15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65457A1-3B1F-4301-86C3-B33FEC20C6E8}" type="slidenum">
              <a:rPr lang="en-US" sz="1200">
                <a:solidFill>
                  <a:srgbClr val="8B8B8B"/>
                </a:solidFill>
                <a:latin typeface="Calibri"/>
              </a:rPr>
              <a:t>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CustomShape 1"/>
          <p:cNvSpPr/>
          <p:nvPr/>
        </p:nvSpPr>
        <p:spPr>
          <a:xfrm>
            <a:off x="472320" y="2095920"/>
            <a:ext cx="4571640" cy="286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2. </a:t>
            </a:r>
            <a:r>
              <a:rPr lang="en-US" sz="2600" b="1" u="sng">
                <a:solidFill>
                  <a:srgbClr val="000000"/>
                </a:solidFill>
                <a:latin typeface="Times New Roman"/>
              </a:rPr>
              <a:t>Oblique projection : 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If the direction of projection is not perpendicular to the projection plane then it is an </a:t>
            </a:r>
            <a:r>
              <a:rPr lang="en-US" sz="2600" b="1">
                <a:solidFill>
                  <a:srgbClr val="000000"/>
                </a:solidFill>
                <a:latin typeface="Times New Roman"/>
              </a:rPr>
              <a:t>oblique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 projection. </a:t>
            </a:r>
            <a:endParaRPr/>
          </a:p>
        </p:txBody>
      </p:sp>
      <p:pic>
        <p:nvPicPr>
          <p:cNvPr id="218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5257800" y="2065320"/>
            <a:ext cx="3519000" cy="3649320"/>
          </a:xfrm>
          <a:prstGeom prst="rect">
            <a:avLst/>
          </a:prstGeom>
          <a:ln>
            <a:noFill/>
          </a:ln>
        </p:spPr>
      </p:pic>
      <p:sp>
        <p:nvSpPr>
          <p:cNvPr id="219" name="CustomShape 2"/>
          <p:cNvSpPr/>
          <p:nvPr/>
        </p:nvSpPr>
        <p:spPr>
          <a:xfrm>
            <a:off x="547560" y="4572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Times New Roman"/>
              </a:rPr>
              <a:t>Parallel Projection: Types</a:t>
            </a:r>
            <a:endParaRPr/>
          </a:p>
        </p:txBody>
      </p:sp>
      <p:sp>
        <p:nvSpPr>
          <p:cNvPr id="22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8843D19-A623-4318-A4EF-0690E2852CA1}" type="slidenum">
              <a:rPr lang="en-US" sz="1200">
                <a:solidFill>
                  <a:srgbClr val="8B8B8B"/>
                </a:solidFill>
                <a:latin typeface="Calibri"/>
              </a:rPr>
              <a:t>10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TextShape 1"/>
          <p:cNvSpPr txBox="1"/>
          <p:nvPr/>
        </p:nvSpPr>
        <p:spPr>
          <a:xfrm>
            <a:off x="457200" y="1600200"/>
            <a:ext cx="45716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 b="1">
                <a:solidFill>
                  <a:srgbClr val="000000"/>
                </a:solidFill>
                <a:latin typeface="Times New Roman"/>
              </a:rPr>
              <a:t>Cavalier</a:t>
            </a:r>
            <a:endParaRPr/>
          </a:p>
          <a:p>
            <a:r>
              <a:rPr lang="en-US" sz="2600">
                <a:solidFill>
                  <a:srgbClr val="000000"/>
                </a:solidFill>
                <a:latin typeface="Times New Roman"/>
              </a:rPr>
              <a:t>The Cavalier projection makes 45° angle with the projection plane. The projection of a line perpendicular to the view plane has the same length as the line itself in Cavalier projection.</a:t>
            </a:r>
            <a:endParaRPr/>
          </a:p>
        </p:txBody>
      </p:sp>
      <p:pic>
        <p:nvPicPr>
          <p:cNvPr id="222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5181480" y="1905120"/>
            <a:ext cx="3809520" cy="3043800"/>
          </a:xfrm>
          <a:prstGeom prst="rect">
            <a:avLst/>
          </a:prstGeom>
          <a:ln>
            <a:noFill/>
          </a:ln>
        </p:spPr>
      </p:pic>
      <p:sp>
        <p:nvSpPr>
          <p:cNvPr id="223" name="CustomShape 2"/>
          <p:cNvSpPr/>
          <p:nvPr/>
        </p:nvSpPr>
        <p:spPr>
          <a:xfrm>
            <a:off x="472320" y="30492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Times New Roman"/>
              </a:rPr>
              <a:t>Oblique Projection: Types</a:t>
            </a:r>
            <a:endParaRPr/>
          </a:p>
        </p:txBody>
      </p:sp>
      <p:sp>
        <p:nvSpPr>
          <p:cNvPr id="22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AAABF26-319A-425A-A90D-17B13E01E793}" type="slidenum">
              <a:rPr lang="en-US" sz="1200">
                <a:solidFill>
                  <a:srgbClr val="8B8B8B"/>
                </a:solidFill>
                <a:latin typeface="Calibri"/>
              </a:rPr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ustomShape 1"/>
          <p:cNvSpPr/>
          <p:nvPr/>
        </p:nvSpPr>
        <p:spPr>
          <a:xfrm>
            <a:off x="685800" y="2253240"/>
            <a:ext cx="4495320" cy="334980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3200" b="1">
                <a:solidFill>
                  <a:srgbClr val="000000"/>
                </a:solidFill>
                <a:latin typeface="Times New Roman"/>
              </a:rPr>
              <a:t>Cabinet</a:t>
            </a:r>
            <a:endParaRPr/>
          </a:p>
          <a:p>
            <a:pPr>
              <a:lnSpc>
                <a:spcPct val="10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The Cabinet projection makes 63.4° angle with the projection plane. In Cabinet projection, lines perpendicular to the viewing surface are projected at ½ their actual length.</a:t>
            </a:r>
            <a:endParaRPr/>
          </a:p>
        </p:txBody>
      </p:sp>
      <p:pic>
        <p:nvPicPr>
          <p:cNvPr id="226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5257800" y="1981080"/>
            <a:ext cx="3504960" cy="3657240"/>
          </a:xfrm>
          <a:prstGeom prst="rect">
            <a:avLst/>
          </a:prstGeom>
          <a:ln>
            <a:noFill/>
          </a:ln>
        </p:spPr>
      </p:pic>
      <p:sp>
        <p:nvSpPr>
          <p:cNvPr id="227" name="CustomShape 2"/>
          <p:cNvSpPr/>
          <p:nvPr/>
        </p:nvSpPr>
        <p:spPr>
          <a:xfrm>
            <a:off x="533520" y="45720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Times New Roman"/>
              </a:rPr>
              <a:t>Oblique Projection: Types</a:t>
            </a:r>
            <a:endParaRPr/>
          </a:p>
        </p:txBody>
      </p:sp>
      <p:sp>
        <p:nvSpPr>
          <p:cNvPr id="22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A52BA1F-19A4-4452-BFB3-C14302C63D88}" type="slidenum">
              <a:rPr lang="en-US" sz="1200">
                <a:solidFill>
                  <a:srgbClr val="8B8B8B"/>
                </a:solidFill>
                <a:latin typeface="Calibri"/>
              </a:rPr>
              <a:t>12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xtShape 1"/>
          <p:cNvSpPr txBox="1"/>
          <p:nvPr/>
        </p:nvSpPr>
        <p:spPr>
          <a:xfrm>
            <a:off x="380880" y="2286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Times New Roman"/>
              </a:rPr>
              <a:t>Perspective Projection</a:t>
            </a:r>
            <a:endParaRPr/>
          </a:p>
        </p:txBody>
      </p:sp>
      <p:sp>
        <p:nvSpPr>
          <p:cNvPr id="230" name="TextShape 2"/>
          <p:cNvSpPr txBox="1"/>
          <p:nvPr/>
        </p:nvSpPr>
        <p:spPr>
          <a:xfrm>
            <a:off x="457200" y="1600200"/>
            <a:ext cx="830556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SzPct val="120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Project points to the display plane along converging paths. </a:t>
            </a:r>
            <a:endParaRPr/>
          </a:p>
          <a:p>
            <a:pPr>
              <a:lnSpc>
                <a:spcPct val="100000"/>
              </a:lnSpc>
              <a:buSzPct val="120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This is the way that our eyes and a camera lens form images and so the displays are more realistic.</a:t>
            </a:r>
            <a:endParaRPr/>
          </a:p>
          <a:p>
            <a:pPr>
              <a:lnSpc>
                <a:spcPct val="100000"/>
              </a:lnSpc>
              <a:buSzPct val="120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Parallel lines appear to converge to a distant point in the background.</a:t>
            </a:r>
            <a:endParaRPr/>
          </a:p>
          <a:p>
            <a:pPr>
              <a:lnSpc>
                <a:spcPct val="100000"/>
              </a:lnSpc>
              <a:buSzPct val="120000"/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Distant objects appear smaller than objects closer to the viewing position. </a:t>
            </a:r>
            <a:endParaRPr/>
          </a:p>
        </p:txBody>
      </p:sp>
      <p:sp>
        <p:nvSpPr>
          <p:cNvPr id="23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9C07EF3-E1FE-4B9F-8952-F399701C3F67}" type="slidenum">
              <a:rPr lang="en-US" sz="1200">
                <a:solidFill>
                  <a:srgbClr val="8B8B8B"/>
                </a:solidFill>
                <a:latin typeface="Calibri"/>
              </a:rPr>
              <a:t>13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Content Placeholder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9480" y="685800"/>
            <a:ext cx="7772040" cy="5638320"/>
          </a:xfrm>
          <a:prstGeom prst="rect">
            <a:avLst/>
          </a:prstGeom>
          <a:ln>
            <a:noFill/>
          </a:ln>
        </p:spPr>
      </p:pic>
      <p:sp>
        <p:nvSpPr>
          <p:cNvPr id="233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DA2558DF-8C24-42DC-A026-1D6DC1E49CBB}" type="slidenum">
              <a:rPr lang="en-US" sz="1200">
                <a:solidFill>
                  <a:srgbClr val="8B8B8B"/>
                </a:solidFill>
                <a:latin typeface="Calibri"/>
              </a:rPr>
              <a:t>14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152280" y="2286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Times New Roman"/>
              </a:rPr>
              <a:t>Types</a:t>
            </a:r>
            <a:endParaRPr/>
          </a:p>
        </p:txBody>
      </p:sp>
      <p:sp>
        <p:nvSpPr>
          <p:cNvPr id="235" name="TextShape 2"/>
          <p:cNvSpPr txBox="1"/>
          <p:nvPr/>
        </p:nvSpPr>
        <p:spPr>
          <a:xfrm>
            <a:off x="609480" y="1828800"/>
            <a:ext cx="7924320" cy="34286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 b="1">
                <a:solidFill>
                  <a:srgbClr val="000000"/>
                </a:solidFill>
                <a:latin typeface="Times New Roman"/>
              </a:rPr>
              <a:t>One point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perspective projection is simple to draw.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 b="1">
                <a:solidFill>
                  <a:srgbClr val="000000"/>
                </a:solidFill>
                <a:latin typeface="Times New Roman"/>
              </a:rPr>
              <a:t>Two point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perspective projection gives better impression of depth.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 b="1">
                <a:solidFill>
                  <a:srgbClr val="000000"/>
                </a:solidFill>
                <a:latin typeface="Times New Roman"/>
              </a:rPr>
              <a:t>Three point</a:t>
            </a:r>
            <a:r>
              <a:rPr lang="en-US" sz="2800">
                <a:solidFill>
                  <a:srgbClr val="000000"/>
                </a:solidFill>
                <a:latin typeface="Times New Roman"/>
              </a:rPr>
              <a:t> perspective projection is most difficult to draw.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23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90F5B0A-6D9E-448D-8811-277E65653038}" type="slidenum">
              <a:rPr lang="en-US" sz="1200">
                <a:solidFill>
                  <a:srgbClr val="8B8B8B"/>
                </a:solidFill>
                <a:latin typeface="Calibri"/>
              </a:rPr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Content Placeholder 5"/>
          <p:cNvPicPr/>
          <p:nvPr/>
        </p:nvPicPr>
        <p:blipFill>
          <a:blip r:embed="rId2"/>
          <a:stretch>
            <a:fillRect/>
          </a:stretch>
        </p:blipFill>
        <p:spPr>
          <a:xfrm>
            <a:off x="838080" y="1066680"/>
            <a:ext cx="7619760" cy="4800240"/>
          </a:xfrm>
          <a:prstGeom prst="rect">
            <a:avLst/>
          </a:prstGeom>
          <a:ln>
            <a:noFill/>
          </a:ln>
        </p:spPr>
      </p:pic>
      <p:sp>
        <p:nvSpPr>
          <p:cNvPr id="238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3DDABDB-1095-4471-961C-8DB6E7613C4D}" type="slidenum">
              <a:rPr lang="en-US" sz="1200">
                <a:solidFill>
                  <a:srgbClr val="8B8B8B"/>
                </a:solidFill>
                <a:latin typeface="Calibri"/>
              </a:rPr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TextShape 1"/>
          <p:cNvSpPr txBox="1"/>
          <p:nvPr/>
        </p:nvSpPr>
        <p:spPr>
          <a:xfrm>
            <a:off x="554760" y="304920"/>
            <a:ext cx="739260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Times New Roman"/>
              </a:rPr>
              <a:t>Perspective Projection</a:t>
            </a:r>
            <a:endParaRPr/>
          </a:p>
        </p:txBody>
      </p:sp>
      <p:sp>
        <p:nvSpPr>
          <p:cNvPr id="24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When we do 3-D graphics, we think of the 
screen as a 2-D window onto the 3-D world:</a:t>
            </a:r>
            <a:endParaRPr/>
          </a:p>
        </p:txBody>
      </p:sp>
      <p:pic>
        <p:nvPicPr>
          <p:cNvPr id="241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3886200"/>
            <a:ext cx="2998440" cy="2341080"/>
          </a:xfrm>
          <a:prstGeom prst="rect">
            <a:avLst/>
          </a:prstGeom>
          <a:ln>
            <a:noFill/>
          </a:ln>
        </p:spPr>
      </p:pic>
      <p:sp>
        <p:nvSpPr>
          <p:cNvPr id="242" name="CustomShape 3"/>
          <p:cNvSpPr/>
          <p:nvPr/>
        </p:nvSpPr>
        <p:spPr>
          <a:xfrm>
            <a:off x="5181840" y="4343400"/>
            <a:ext cx="456840" cy="2361960"/>
          </a:xfrm>
          <a:prstGeom prst="rect">
            <a:avLst/>
          </a:prstGeom>
          <a:solidFill>
            <a:srgbClr val="4F81BD"/>
          </a:solidFill>
          <a:ln w="38160">
            <a:solidFill>
              <a:srgbClr val="000000"/>
            </a:solidFill>
            <a:miter/>
          </a:ln>
        </p:spPr>
      </p:sp>
      <p:sp>
        <p:nvSpPr>
          <p:cNvPr id="243" name="CustomShape 4"/>
          <p:cNvSpPr/>
          <p:nvPr/>
        </p:nvSpPr>
        <p:spPr>
          <a:xfrm>
            <a:off x="7523640" y="6067800"/>
            <a:ext cx="781200" cy="489600"/>
          </a:xfrm>
          <a:prstGeom prst="rect">
            <a:avLst/>
          </a:prstGeom>
          <a:solidFill>
            <a:srgbClr val="FFC080"/>
          </a:solidFill>
          <a:ln>
            <a:noFill/>
          </a:ln>
        </p:spPr>
      </p:sp>
      <p:sp>
        <p:nvSpPr>
          <p:cNvPr id="244" name="CustomShape 5"/>
          <p:cNvSpPr/>
          <p:nvPr/>
        </p:nvSpPr>
        <p:spPr>
          <a:xfrm>
            <a:off x="7617600" y="6323040"/>
            <a:ext cx="570240" cy="244080"/>
          </a:xfrm>
          <a:prstGeom prst="rect">
            <a:avLst/>
          </a:prstGeom>
          <a:solidFill>
            <a:srgbClr val="FFA040"/>
          </a:solidFill>
          <a:ln>
            <a:noFill/>
          </a:ln>
        </p:spPr>
      </p:sp>
      <p:sp>
        <p:nvSpPr>
          <p:cNvPr id="245" name="CustomShape 6"/>
          <p:cNvSpPr/>
          <p:nvPr/>
        </p:nvSpPr>
        <p:spPr>
          <a:xfrm>
            <a:off x="7901280" y="6336000"/>
            <a:ext cx="186480" cy="47160"/>
          </a:xfrm>
          <a:prstGeom prst="rect">
            <a:avLst/>
          </a:prstGeom>
          <a:solidFill>
            <a:srgbClr val="FFA040"/>
          </a:solidFill>
          <a:ln>
            <a:noFill/>
          </a:ln>
        </p:spPr>
      </p:sp>
      <p:sp>
        <p:nvSpPr>
          <p:cNvPr id="246" name="CustomShape 7"/>
          <p:cNvSpPr/>
          <p:nvPr/>
        </p:nvSpPr>
        <p:spPr>
          <a:xfrm>
            <a:off x="7703640" y="6250320"/>
            <a:ext cx="361440" cy="90360"/>
          </a:xfrm>
          <a:prstGeom prst="rect">
            <a:avLst/>
          </a:prstGeom>
          <a:solidFill>
            <a:srgbClr val="FFA040"/>
          </a:solidFill>
          <a:ln>
            <a:noFill/>
          </a:ln>
        </p:spPr>
      </p:sp>
      <p:sp>
        <p:nvSpPr>
          <p:cNvPr id="247" name="CustomShape 8"/>
          <p:cNvSpPr/>
          <p:nvPr/>
        </p:nvSpPr>
        <p:spPr>
          <a:xfrm>
            <a:off x="8182440" y="6281280"/>
            <a:ext cx="63720" cy="22320"/>
          </a:xfrm>
          <a:prstGeom prst="rect">
            <a:avLst/>
          </a:prstGeom>
          <a:solidFill>
            <a:srgbClr val="FFA040"/>
          </a:solidFill>
          <a:ln>
            <a:noFill/>
          </a:ln>
        </p:spPr>
      </p:sp>
      <p:sp>
        <p:nvSpPr>
          <p:cNvPr id="248" name="CustomShape 9"/>
          <p:cNvSpPr/>
          <p:nvPr/>
        </p:nvSpPr>
        <p:spPr>
          <a:xfrm>
            <a:off x="8167320" y="6243120"/>
            <a:ext cx="65880" cy="24840"/>
          </a:xfrm>
          <a:prstGeom prst="rect">
            <a:avLst/>
          </a:prstGeom>
          <a:solidFill>
            <a:srgbClr val="FFA040"/>
          </a:solidFill>
          <a:ln>
            <a:noFill/>
          </a:ln>
        </p:spPr>
      </p:sp>
      <p:sp>
        <p:nvSpPr>
          <p:cNvPr id="249" name="CustomShape 10"/>
          <p:cNvSpPr/>
          <p:nvPr/>
        </p:nvSpPr>
        <p:spPr>
          <a:xfrm>
            <a:off x="8149320" y="6190560"/>
            <a:ext cx="64800" cy="33120"/>
          </a:xfrm>
          <a:prstGeom prst="rect">
            <a:avLst/>
          </a:prstGeom>
          <a:solidFill>
            <a:srgbClr val="FFA040"/>
          </a:solidFill>
          <a:ln>
            <a:noFill/>
          </a:ln>
        </p:spPr>
      </p:sp>
      <p:sp>
        <p:nvSpPr>
          <p:cNvPr id="250" name="CustomShape 11"/>
          <p:cNvSpPr/>
          <p:nvPr/>
        </p:nvSpPr>
        <p:spPr>
          <a:xfrm>
            <a:off x="8125560" y="6158520"/>
            <a:ext cx="69480" cy="27000"/>
          </a:xfrm>
          <a:prstGeom prst="rect">
            <a:avLst/>
          </a:prstGeom>
          <a:solidFill>
            <a:srgbClr val="FFA040"/>
          </a:solidFill>
          <a:ln>
            <a:noFill/>
          </a:ln>
        </p:spPr>
      </p:sp>
      <p:sp>
        <p:nvSpPr>
          <p:cNvPr id="251" name="CustomShape 12"/>
          <p:cNvSpPr/>
          <p:nvPr/>
        </p:nvSpPr>
        <p:spPr>
          <a:xfrm>
            <a:off x="8119800" y="6121440"/>
            <a:ext cx="62280" cy="23400"/>
          </a:xfrm>
          <a:prstGeom prst="rect">
            <a:avLst/>
          </a:prstGeom>
          <a:solidFill>
            <a:srgbClr val="FFA040"/>
          </a:solidFill>
          <a:ln>
            <a:noFill/>
          </a:ln>
        </p:spPr>
      </p:sp>
      <p:sp>
        <p:nvSpPr>
          <p:cNvPr id="252" name="CustomShape 13"/>
          <p:cNvSpPr/>
          <p:nvPr/>
        </p:nvSpPr>
        <p:spPr>
          <a:xfrm>
            <a:off x="7467480" y="5910480"/>
            <a:ext cx="703800" cy="416880"/>
          </a:xfrm>
          <a:prstGeom prst="rect">
            <a:avLst/>
          </a:prstGeom>
          <a:solidFill>
            <a:srgbClr val="FFA040"/>
          </a:solidFill>
          <a:ln>
            <a:noFill/>
          </a:ln>
        </p:spPr>
      </p:sp>
      <p:sp>
        <p:nvSpPr>
          <p:cNvPr id="253" name="CustomShape 14"/>
          <p:cNvSpPr/>
          <p:nvPr/>
        </p:nvSpPr>
        <p:spPr>
          <a:xfrm>
            <a:off x="7391160" y="5791320"/>
            <a:ext cx="938520" cy="520920"/>
          </a:xfrm>
          <a:prstGeom prst="rect">
            <a:avLst/>
          </a:prstGeom>
          <a:solidFill>
            <a:srgbClr val="402000"/>
          </a:solidFill>
          <a:ln>
            <a:noFill/>
          </a:ln>
        </p:spPr>
      </p:sp>
      <p:sp>
        <p:nvSpPr>
          <p:cNvPr id="254" name="CustomShape 15"/>
          <p:cNvSpPr/>
          <p:nvPr/>
        </p:nvSpPr>
        <p:spPr>
          <a:xfrm>
            <a:off x="7725960" y="5999760"/>
            <a:ext cx="328320" cy="152280"/>
          </a:xfrm>
          <a:prstGeom prst="rect">
            <a:avLst/>
          </a:prstGeom>
          <a:solidFill>
            <a:srgbClr val="C06000"/>
          </a:solidFill>
          <a:ln>
            <a:noFill/>
          </a:ln>
        </p:spPr>
      </p:sp>
      <p:sp>
        <p:nvSpPr>
          <p:cNvPr id="255" name="CustomShape 16"/>
          <p:cNvSpPr/>
          <p:nvPr/>
        </p:nvSpPr>
        <p:spPr>
          <a:xfrm>
            <a:off x="7908840" y="6036840"/>
            <a:ext cx="146880" cy="116640"/>
          </a:xfrm>
          <a:prstGeom prst="rect">
            <a:avLst/>
          </a:prstGeom>
          <a:solidFill>
            <a:srgbClr val="603000"/>
          </a:solidFill>
          <a:ln>
            <a:noFill/>
          </a:ln>
        </p:spPr>
      </p:sp>
      <p:sp>
        <p:nvSpPr>
          <p:cNvPr id="256" name="CustomShape 17"/>
          <p:cNvSpPr/>
          <p:nvPr/>
        </p:nvSpPr>
        <p:spPr>
          <a:xfrm>
            <a:off x="7697880" y="5937840"/>
            <a:ext cx="595080" cy="445680"/>
          </a:xfrm>
          <a:prstGeom prst="rect">
            <a:avLst/>
          </a:prstGeom>
          <a:solidFill>
            <a:srgbClr val="201000"/>
          </a:solidFill>
          <a:ln>
            <a:noFill/>
          </a:ln>
        </p:spPr>
      </p:sp>
      <p:sp>
        <p:nvSpPr>
          <p:cNvPr id="257" name="CustomShape 18"/>
          <p:cNvSpPr/>
          <p:nvPr/>
        </p:nvSpPr>
        <p:spPr>
          <a:xfrm>
            <a:off x="7623720" y="5986800"/>
            <a:ext cx="291240" cy="122400"/>
          </a:xfrm>
          <a:prstGeom prst="rect">
            <a:avLst/>
          </a:prstGeom>
          <a:solidFill>
            <a:srgbClr val="231105"/>
          </a:solidFill>
          <a:ln>
            <a:noFill/>
          </a:ln>
        </p:spPr>
      </p:sp>
      <p:sp>
        <p:nvSpPr>
          <p:cNvPr id="258" name="CustomShape 19"/>
          <p:cNvSpPr/>
          <p:nvPr/>
        </p:nvSpPr>
        <p:spPr>
          <a:xfrm>
            <a:off x="7622640" y="6029640"/>
            <a:ext cx="678600" cy="489600"/>
          </a:xfrm>
          <a:prstGeom prst="rect">
            <a:avLst/>
          </a:prstGeom>
          <a:solidFill>
            <a:srgbClr val="201000"/>
          </a:solidFill>
          <a:ln>
            <a:noFill/>
          </a:ln>
        </p:spPr>
      </p:sp>
      <p:sp>
        <p:nvSpPr>
          <p:cNvPr id="259" name="CustomShape 20"/>
          <p:cNvSpPr/>
          <p:nvPr/>
        </p:nvSpPr>
        <p:spPr>
          <a:xfrm>
            <a:off x="7653600" y="6059520"/>
            <a:ext cx="394920" cy="228600"/>
          </a:xfrm>
          <a:prstGeom prst="rect">
            <a:avLst/>
          </a:prstGeom>
          <a:solidFill>
            <a:srgbClr val="A0A0A0"/>
          </a:solidFill>
          <a:ln>
            <a:noFill/>
          </a:ln>
        </p:spPr>
      </p:sp>
      <p:sp>
        <p:nvSpPr>
          <p:cNvPr id="260" name="CustomShape 21"/>
          <p:cNvSpPr/>
          <p:nvPr/>
        </p:nvSpPr>
        <p:spPr>
          <a:xfrm>
            <a:off x="7643880" y="6139440"/>
            <a:ext cx="45720" cy="49680"/>
          </a:xfrm>
          <a:prstGeom prst="rect">
            <a:avLst/>
          </a:prstGeom>
          <a:solidFill>
            <a:srgbClr val="A0A0A0"/>
          </a:solidFill>
          <a:ln>
            <a:noFill/>
          </a:ln>
        </p:spPr>
      </p:sp>
      <p:sp>
        <p:nvSpPr>
          <p:cNvPr id="261" name="CustomShape 22"/>
          <p:cNvSpPr/>
          <p:nvPr/>
        </p:nvSpPr>
        <p:spPr>
          <a:xfrm>
            <a:off x="7630920" y="6146640"/>
            <a:ext cx="47880" cy="33120"/>
          </a:xfrm>
          <a:prstGeom prst="rect">
            <a:avLst/>
          </a:prstGeom>
          <a:solidFill>
            <a:srgbClr val="A0A0A0"/>
          </a:solidFill>
          <a:ln>
            <a:noFill/>
          </a:ln>
        </p:spPr>
      </p:sp>
      <p:sp>
        <p:nvSpPr>
          <p:cNvPr id="262" name="CustomShape 23"/>
          <p:cNvSpPr/>
          <p:nvPr/>
        </p:nvSpPr>
        <p:spPr>
          <a:xfrm>
            <a:off x="7820280" y="6105960"/>
            <a:ext cx="180360" cy="185760"/>
          </a:xfrm>
          <a:prstGeom prst="rect">
            <a:avLst/>
          </a:prstGeom>
          <a:solidFill>
            <a:srgbClr val="C0C0C0"/>
          </a:solidFill>
          <a:ln>
            <a:noFill/>
          </a:ln>
        </p:spPr>
      </p:sp>
      <p:sp>
        <p:nvSpPr>
          <p:cNvPr id="263" name="CustomShape 24"/>
          <p:cNvSpPr/>
          <p:nvPr/>
        </p:nvSpPr>
        <p:spPr>
          <a:xfrm>
            <a:off x="7810920" y="6100200"/>
            <a:ext cx="179280" cy="18576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264" name="CustomShape 25"/>
          <p:cNvSpPr/>
          <p:nvPr/>
        </p:nvSpPr>
        <p:spPr>
          <a:xfrm>
            <a:off x="7797600" y="6093000"/>
            <a:ext cx="180360" cy="18576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65" name="CustomShape 26"/>
          <p:cNvSpPr/>
          <p:nvPr/>
        </p:nvSpPr>
        <p:spPr>
          <a:xfrm>
            <a:off x="7700040" y="6065640"/>
            <a:ext cx="87480" cy="208440"/>
          </a:xfrm>
          <a:prstGeom prst="rect">
            <a:avLst/>
          </a:prstGeom>
          <a:solidFill>
            <a:srgbClr val="C0C0C0"/>
          </a:solidFill>
          <a:ln>
            <a:noFill/>
          </a:ln>
        </p:spPr>
      </p:sp>
      <p:sp>
        <p:nvSpPr>
          <p:cNvPr id="266" name="CustomShape 27"/>
          <p:cNvSpPr/>
          <p:nvPr/>
        </p:nvSpPr>
        <p:spPr>
          <a:xfrm>
            <a:off x="7710840" y="6066720"/>
            <a:ext cx="88560" cy="20844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267" name="CustomShape 28"/>
          <p:cNvSpPr/>
          <p:nvPr/>
        </p:nvSpPr>
        <p:spPr>
          <a:xfrm>
            <a:off x="7723800" y="6065640"/>
            <a:ext cx="88560" cy="208440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68" name="CustomShape 29"/>
          <p:cNvSpPr/>
          <p:nvPr/>
        </p:nvSpPr>
        <p:spPr>
          <a:xfrm>
            <a:off x="7669080" y="6059520"/>
            <a:ext cx="379440" cy="199800"/>
          </a:xfrm>
          <a:prstGeom prst="rect">
            <a:avLst/>
          </a:prstGeom>
          <a:solidFill>
            <a:srgbClr val="A0A0A0"/>
          </a:solidFill>
          <a:ln>
            <a:noFill/>
          </a:ln>
        </p:spPr>
      </p:sp>
      <p:sp>
        <p:nvSpPr>
          <p:cNvPr id="269" name="CustomShape 30"/>
          <p:cNvSpPr/>
          <p:nvPr/>
        </p:nvSpPr>
        <p:spPr>
          <a:xfrm>
            <a:off x="7733160" y="6053400"/>
            <a:ext cx="232920" cy="225000"/>
          </a:xfrm>
          <a:prstGeom prst="ellipse">
            <a:avLst/>
          </a:prstGeom>
          <a:solidFill>
            <a:srgbClr val="804000"/>
          </a:solidFill>
          <a:ln>
            <a:noFill/>
          </a:ln>
        </p:spPr>
      </p:sp>
      <p:sp>
        <p:nvSpPr>
          <p:cNvPr id="270" name="CustomShape 31"/>
          <p:cNvSpPr/>
          <p:nvPr/>
        </p:nvSpPr>
        <p:spPr>
          <a:xfrm>
            <a:off x="7739280" y="6058440"/>
            <a:ext cx="226800" cy="140400"/>
          </a:xfrm>
          <a:prstGeom prst="rect">
            <a:avLst/>
          </a:prstGeom>
          <a:solidFill>
            <a:srgbClr val="201000"/>
          </a:solidFill>
          <a:ln>
            <a:noFill/>
          </a:ln>
        </p:spPr>
      </p:sp>
      <p:sp>
        <p:nvSpPr>
          <p:cNvPr id="271" name="CustomShape 32"/>
          <p:cNvSpPr/>
          <p:nvPr/>
        </p:nvSpPr>
        <p:spPr>
          <a:xfrm>
            <a:off x="7795440" y="6115680"/>
            <a:ext cx="105120" cy="10332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</p:sp>
      <p:sp>
        <p:nvSpPr>
          <p:cNvPr id="272" name="CustomShape 33"/>
          <p:cNvSpPr/>
          <p:nvPr/>
        </p:nvSpPr>
        <p:spPr>
          <a:xfrm>
            <a:off x="7858440" y="6112080"/>
            <a:ext cx="46800" cy="4392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</p:sp>
      <p:sp>
        <p:nvSpPr>
          <p:cNvPr id="273" name="CustomShape 34"/>
          <p:cNvSpPr/>
          <p:nvPr/>
        </p:nvSpPr>
        <p:spPr>
          <a:xfrm>
            <a:off x="7630920" y="6147720"/>
            <a:ext cx="34920" cy="28080"/>
          </a:xfrm>
          <a:prstGeom prst="rect">
            <a:avLst/>
          </a:prstGeom>
          <a:solidFill>
            <a:srgbClr val="600000"/>
          </a:solidFill>
          <a:ln>
            <a:noFill/>
          </a:ln>
        </p:spPr>
      </p:sp>
      <p:sp>
        <p:nvSpPr>
          <p:cNvPr id="274" name="CustomShape 35"/>
          <p:cNvSpPr/>
          <p:nvPr/>
        </p:nvSpPr>
        <p:spPr>
          <a:xfrm>
            <a:off x="7651080" y="6163200"/>
            <a:ext cx="401040" cy="142560"/>
          </a:xfrm>
          <a:prstGeom prst="rect">
            <a:avLst/>
          </a:prstGeom>
          <a:solidFill>
            <a:srgbClr val="201000"/>
          </a:solidFill>
          <a:ln>
            <a:noFill/>
          </a:ln>
        </p:spPr>
      </p:sp>
      <p:sp>
        <p:nvSpPr>
          <p:cNvPr id="275" name="CustomShape 36"/>
          <p:cNvSpPr/>
          <p:nvPr/>
        </p:nvSpPr>
        <p:spPr>
          <a:xfrm>
            <a:off x="7643880" y="6051240"/>
            <a:ext cx="408240" cy="207000"/>
          </a:xfrm>
          <a:prstGeom prst="rect">
            <a:avLst/>
          </a:prstGeom>
          <a:solidFill>
            <a:srgbClr val="202020"/>
          </a:solidFill>
          <a:ln>
            <a:noFill/>
          </a:ln>
        </p:spPr>
      </p:sp>
      <p:sp>
        <p:nvSpPr>
          <p:cNvPr id="276" name="Line 37"/>
          <p:cNvSpPr/>
          <p:nvPr/>
        </p:nvSpPr>
        <p:spPr>
          <a:xfrm flipH="1">
            <a:off x="1828800" y="6172200"/>
            <a:ext cx="5943600" cy="0"/>
          </a:xfrm>
          <a:prstGeom prst="line">
            <a:avLst/>
          </a:prstGeom>
          <a:ln w="38160">
            <a:solidFill>
              <a:srgbClr val="1F497D"/>
            </a:solidFill>
            <a:round/>
            <a:tailEnd type="triangle" w="med" len="med"/>
          </a:ln>
        </p:spPr>
      </p:sp>
      <p:sp>
        <p:nvSpPr>
          <p:cNvPr id="277" name="Line 38"/>
          <p:cNvSpPr/>
          <p:nvPr/>
        </p:nvSpPr>
        <p:spPr>
          <a:xfrm flipH="1" flipV="1">
            <a:off x="1676160" y="3962160"/>
            <a:ext cx="6096240" cy="2210040"/>
          </a:xfrm>
          <a:prstGeom prst="line">
            <a:avLst/>
          </a:prstGeom>
          <a:ln w="38160">
            <a:solidFill>
              <a:srgbClr val="0000FF"/>
            </a:solidFill>
            <a:round/>
            <a:tailEnd type="triangle" w="med" len="med"/>
          </a:ln>
        </p:spPr>
      </p:sp>
      <p:pic>
        <p:nvPicPr>
          <p:cNvPr id="278" name="Picture 57"/>
          <p:cNvPicPr/>
          <p:nvPr/>
        </p:nvPicPr>
        <p:blipFill>
          <a:blip r:embed="rId2"/>
          <a:stretch>
            <a:fillRect/>
          </a:stretch>
        </p:blipFill>
        <p:spPr>
          <a:xfrm>
            <a:off x="5181840" y="5313240"/>
            <a:ext cx="533160" cy="914040"/>
          </a:xfrm>
          <a:prstGeom prst="rect">
            <a:avLst/>
          </a:prstGeom>
          <a:ln>
            <a:noFill/>
          </a:ln>
        </p:spPr>
      </p:pic>
      <p:sp>
        <p:nvSpPr>
          <p:cNvPr id="279" name="CustomShape 39"/>
          <p:cNvSpPr/>
          <p:nvPr/>
        </p:nvSpPr>
        <p:spPr>
          <a:xfrm>
            <a:off x="4876920" y="5334120"/>
            <a:ext cx="228240" cy="837720"/>
          </a:xfrm>
          <a:prstGeom prst="leftBrace">
            <a:avLst>
              <a:gd name="adj1" fmla="val 30556"/>
              <a:gd name="adj2" fmla="val 50000"/>
            </a:avLst>
          </a:prstGeom>
          <a:noFill/>
          <a:ln w="38160">
            <a:solidFill>
              <a:srgbClr val="FFFF00"/>
            </a:solidFill>
            <a:round/>
          </a:ln>
        </p:spPr>
      </p:sp>
      <p:sp>
        <p:nvSpPr>
          <p:cNvPr id="280" name="CustomShape 40"/>
          <p:cNvSpPr/>
          <p:nvPr/>
        </p:nvSpPr>
        <p:spPr>
          <a:xfrm>
            <a:off x="2854440" y="5410440"/>
            <a:ext cx="1907640" cy="70056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000" i="1">
                <a:solidFill>
                  <a:srgbClr val="FFFF00"/>
                </a:solidFill>
                <a:latin typeface="Arial"/>
              </a:rPr>
              <a:t>How tall should
this bunny be?</a:t>
            </a:r>
            <a:endParaRPr/>
          </a:p>
        </p:txBody>
      </p:sp>
      <p:sp>
        <p:nvSpPr>
          <p:cNvPr id="281" name="TextShape 4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431CADAE-8672-49C9-8305-9C8B6AED6ACF}" type="slidenum">
              <a:rPr lang="en-US" sz="1200">
                <a:solidFill>
                  <a:srgbClr val="8B8B8B"/>
                </a:solidFill>
                <a:latin typeface="Calibri"/>
              </a:rPr>
              <a:t>17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TextShape 1"/>
          <p:cNvSpPr txBox="1"/>
          <p:nvPr/>
        </p:nvSpPr>
        <p:spPr>
          <a:xfrm>
            <a:off x="774000" y="228600"/>
            <a:ext cx="739260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Times New Roman"/>
              </a:rPr>
              <a:t>Perspective Projection</a:t>
            </a:r>
            <a:endParaRPr/>
          </a:p>
        </p:txBody>
      </p:sp>
      <p:sp>
        <p:nvSpPr>
          <p:cNvPr id="2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Wingdings" charset="2"/>
              <a:buChar char=""/>
            </a:pPr>
            <a:r>
              <a:rPr lang="en-US" sz="2700">
                <a:solidFill>
                  <a:srgbClr val="000000"/>
                </a:solidFill>
                <a:latin typeface="Times New Roman"/>
              </a:rPr>
              <a:t>The geometry of the situation is that of similar triangles.  View from above: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30000"/>
              </a:lnSpc>
            </a:pPr>
            <a:endParaRPr/>
          </a:p>
        </p:txBody>
      </p:sp>
      <p:sp>
        <p:nvSpPr>
          <p:cNvPr id="284" name="CustomShape 3"/>
          <p:cNvSpPr/>
          <p:nvPr/>
        </p:nvSpPr>
        <p:spPr>
          <a:xfrm>
            <a:off x="2167920" y="5684400"/>
            <a:ext cx="324360" cy="365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i="1">
                <a:solidFill>
                  <a:srgbClr val="000000"/>
                </a:solidFill>
                <a:latin typeface="Calibri"/>
              </a:rPr>
              <a:t>d</a:t>
            </a:r>
            <a:endParaRPr/>
          </a:p>
        </p:txBody>
      </p:sp>
      <p:sp>
        <p:nvSpPr>
          <p:cNvPr id="285" name="Line 4"/>
          <p:cNvSpPr/>
          <p:nvPr/>
        </p:nvSpPr>
        <p:spPr>
          <a:xfrm>
            <a:off x="7391520" y="3352680"/>
            <a:ext cx="0" cy="1828800"/>
          </a:xfrm>
          <a:prstGeom prst="line">
            <a:avLst/>
          </a:prstGeom>
          <a:ln w="38160" cap="rnd">
            <a:solidFill>
              <a:srgbClr val="000000"/>
            </a:solidFill>
            <a:custDash>
              <a:ds d="424000" sp="318000"/>
            </a:custDash>
            <a:round/>
          </a:ln>
        </p:spPr>
      </p:sp>
      <p:sp>
        <p:nvSpPr>
          <p:cNvPr id="286" name="Line 5"/>
          <p:cNvSpPr/>
          <p:nvPr/>
        </p:nvSpPr>
        <p:spPr>
          <a:xfrm>
            <a:off x="914760" y="5181480"/>
            <a:ext cx="7086600" cy="0"/>
          </a:xfrm>
          <a:prstGeom prst="line">
            <a:avLst/>
          </a:prstGeom>
          <a:ln w="38160">
            <a:solidFill>
              <a:srgbClr val="5F5F5F"/>
            </a:solidFill>
            <a:round/>
            <a:tailEnd type="triangle" w="med" len="med"/>
          </a:ln>
        </p:spPr>
      </p:sp>
      <p:sp>
        <p:nvSpPr>
          <p:cNvPr id="287" name="CustomShape 6"/>
          <p:cNvSpPr/>
          <p:nvPr/>
        </p:nvSpPr>
        <p:spPr>
          <a:xfrm>
            <a:off x="7315560" y="3276720"/>
            <a:ext cx="151920" cy="151920"/>
          </a:xfrm>
          <a:prstGeom prst="ellipse">
            <a:avLst/>
          </a:prstGeom>
          <a:solidFill>
            <a:srgbClr val="1F497D"/>
          </a:solidFill>
          <a:ln w="38160">
            <a:solidFill>
              <a:srgbClr val="1F497D"/>
            </a:solidFill>
            <a:round/>
          </a:ln>
        </p:spPr>
      </p:sp>
      <p:sp>
        <p:nvSpPr>
          <p:cNvPr id="288" name="CustomShape 7"/>
          <p:cNvSpPr/>
          <p:nvPr/>
        </p:nvSpPr>
        <p:spPr>
          <a:xfrm>
            <a:off x="7104600" y="2942280"/>
            <a:ext cx="1272600" cy="365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b="1" i="1">
                <a:solidFill>
                  <a:srgbClr val="1F497D"/>
                </a:solidFill>
                <a:latin typeface="Calibri"/>
              </a:rPr>
              <a:t>P </a:t>
            </a:r>
            <a:r>
              <a:rPr lang="en-US">
                <a:solidFill>
                  <a:srgbClr val="1F497D"/>
                </a:solidFill>
                <a:latin typeface="Calibri"/>
              </a:rPr>
              <a:t>(</a:t>
            </a:r>
            <a:r>
              <a:rPr lang="en-US" i="1">
                <a:solidFill>
                  <a:srgbClr val="1F497D"/>
                </a:solidFill>
                <a:latin typeface="Calibri"/>
              </a:rPr>
              <a:t>x, y, z</a:t>
            </a:r>
            <a:r>
              <a:rPr lang="en-US">
                <a:solidFill>
                  <a:srgbClr val="1F497D"/>
                </a:solidFill>
                <a:latin typeface="Calibri"/>
              </a:rPr>
              <a:t>)</a:t>
            </a:r>
            <a:endParaRPr/>
          </a:p>
        </p:txBody>
      </p:sp>
      <p:sp>
        <p:nvSpPr>
          <p:cNvPr id="289" name="Line 8"/>
          <p:cNvSpPr/>
          <p:nvPr/>
        </p:nvSpPr>
        <p:spPr>
          <a:xfrm flipV="1">
            <a:off x="1219680" y="3276360"/>
            <a:ext cx="0" cy="2210040"/>
          </a:xfrm>
          <a:prstGeom prst="line">
            <a:avLst/>
          </a:prstGeom>
          <a:ln w="38160">
            <a:solidFill>
              <a:srgbClr val="5F5F5F"/>
            </a:solidFill>
            <a:round/>
            <a:tailEnd type="triangle" w="med" len="med"/>
          </a:ln>
        </p:spPr>
      </p:sp>
      <p:sp>
        <p:nvSpPr>
          <p:cNvPr id="290" name="CustomShape 9"/>
          <p:cNvSpPr/>
          <p:nvPr/>
        </p:nvSpPr>
        <p:spPr>
          <a:xfrm>
            <a:off x="995400" y="2942280"/>
            <a:ext cx="356400" cy="365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X</a:t>
            </a:r>
            <a:endParaRPr/>
          </a:p>
        </p:txBody>
      </p:sp>
      <p:sp>
        <p:nvSpPr>
          <p:cNvPr id="291" name="CustomShape 10"/>
          <p:cNvSpPr/>
          <p:nvPr/>
        </p:nvSpPr>
        <p:spPr>
          <a:xfrm>
            <a:off x="7934760" y="4999680"/>
            <a:ext cx="345600" cy="365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b="1">
                <a:solidFill>
                  <a:srgbClr val="000000"/>
                </a:solidFill>
                <a:latin typeface="Calibri"/>
              </a:rPr>
              <a:t>Z</a:t>
            </a:r>
            <a:endParaRPr/>
          </a:p>
        </p:txBody>
      </p:sp>
      <p:sp>
        <p:nvSpPr>
          <p:cNvPr id="292" name="Line 11"/>
          <p:cNvSpPr/>
          <p:nvPr/>
        </p:nvSpPr>
        <p:spPr>
          <a:xfrm>
            <a:off x="3277080" y="3352680"/>
            <a:ext cx="0" cy="2666880"/>
          </a:xfrm>
          <a:prstGeom prst="line">
            <a:avLst/>
          </a:prstGeom>
          <a:ln w="38160">
            <a:solidFill>
              <a:srgbClr val="FFFF00"/>
            </a:solidFill>
            <a:round/>
          </a:ln>
        </p:spPr>
      </p:sp>
      <p:sp>
        <p:nvSpPr>
          <p:cNvPr id="293" name="CustomShape 12"/>
          <p:cNvSpPr/>
          <p:nvPr/>
        </p:nvSpPr>
        <p:spPr>
          <a:xfrm>
            <a:off x="2863080" y="2773080"/>
            <a:ext cx="813600" cy="5774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1600" b="1">
                <a:solidFill>
                  <a:srgbClr val="FFFF00"/>
                </a:solidFill>
                <a:latin typeface="Calibri"/>
              </a:rPr>
              <a:t>View
plane</a:t>
            </a:r>
            <a:endParaRPr/>
          </a:p>
        </p:txBody>
      </p:sp>
      <p:sp>
        <p:nvSpPr>
          <p:cNvPr id="294" name="Line 13"/>
          <p:cNvSpPr/>
          <p:nvPr/>
        </p:nvSpPr>
        <p:spPr>
          <a:xfrm flipV="1">
            <a:off x="1219680" y="3352680"/>
            <a:ext cx="6171840" cy="1828800"/>
          </a:xfrm>
          <a:prstGeom prst="line">
            <a:avLst/>
          </a:prstGeom>
          <a:ln w="38160">
            <a:solidFill>
              <a:srgbClr val="1F497D"/>
            </a:solidFill>
            <a:round/>
          </a:ln>
        </p:spPr>
      </p:sp>
      <p:sp>
        <p:nvSpPr>
          <p:cNvPr id="295" name="CustomShape 14"/>
          <p:cNvSpPr/>
          <p:nvPr/>
        </p:nvSpPr>
        <p:spPr>
          <a:xfrm>
            <a:off x="3201120" y="4495680"/>
            <a:ext cx="151920" cy="151920"/>
          </a:xfrm>
          <a:prstGeom prst="ellipse">
            <a:avLst/>
          </a:prstGeom>
          <a:solidFill>
            <a:srgbClr val="1F497D"/>
          </a:solidFill>
          <a:ln w="38160">
            <a:solidFill>
              <a:srgbClr val="1F497D"/>
            </a:solidFill>
            <a:round/>
          </a:ln>
        </p:spPr>
      </p:sp>
      <p:sp>
        <p:nvSpPr>
          <p:cNvPr id="296" name="CustomShape 15"/>
          <p:cNvSpPr/>
          <p:nvPr/>
        </p:nvSpPr>
        <p:spPr>
          <a:xfrm>
            <a:off x="3201120" y="5105520"/>
            <a:ext cx="151920" cy="151920"/>
          </a:xfrm>
          <a:prstGeom prst="ellipse">
            <a:avLst/>
          </a:prstGeom>
          <a:solidFill>
            <a:srgbClr val="5F5F5F"/>
          </a:solidFill>
          <a:ln w="38160">
            <a:solidFill>
              <a:srgbClr val="5F5F5F"/>
            </a:solidFill>
            <a:round/>
          </a:ln>
        </p:spPr>
      </p:sp>
      <p:sp>
        <p:nvSpPr>
          <p:cNvPr id="297" name="CustomShape 16"/>
          <p:cNvSpPr/>
          <p:nvPr/>
        </p:nvSpPr>
        <p:spPr>
          <a:xfrm rot="16200000">
            <a:off x="2134440" y="4648680"/>
            <a:ext cx="228240" cy="2057040"/>
          </a:xfrm>
          <a:prstGeom prst="leftBrace">
            <a:avLst>
              <a:gd name="adj1" fmla="val 75000"/>
              <a:gd name="adj2" fmla="val 50000"/>
            </a:avLst>
          </a:prstGeom>
          <a:noFill/>
          <a:ln w="38160">
            <a:solidFill>
              <a:srgbClr val="000000"/>
            </a:solidFill>
            <a:round/>
          </a:ln>
        </p:spPr>
      </p:sp>
      <p:sp>
        <p:nvSpPr>
          <p:cNvPr id="298" name="CustomShape 17"/>
          <p:cNvSpPr/>
          <p:nvPr/>
        </p:nvSpPr>
        <p:spPr>
          <a:xfrm>
            <a:off x="148680" y="4771080"/>
            <a:ext cx="939960" cy="365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(0,0,0)</a:t>
            </a:r>
            <a:endParaRPr/>
          </a:p>
        </p:txBody>
      </p:sp>
      <p:sp>
        <p:nvSpPr>
          <p:cNvPr id="299" name="CustomShape 18"/>
          <p:cNvSpPr/>
          <p:nvPr/>
        </p:nvSpPr>
        <p:spPr>
          <a:xfrm>
            <a:off x="1143720" y="5105520"/>
            <a:ext cx="151920" cy="151920"/>
          </a:xfrm>
          <a:prstGeom prst="ellipse">
            <a:avLst/>
          </a:prstGeom>
          <a:solidFill>
            <a:srgbClr val="5F5F5F"/>
          </a:solidFill>
          <a:ln w="38160">
            <a:solidFill>
              <a:srgbClr val="5F5F5F"/>
            </a:solidFill>
            <a:round/>
          </a:ln>
        </p:spPr>
      </p:sp>
      <p:sp>
        <p:nvSpPr>
          <p:cNvPr id="300" name="CustomShape 19"/>
          <p:cNvSpPr/>
          <p:nvPr/>
        </p:nvSpPr>
        <p:spPr>
          <a:xfrm>
            <a:off x="3505680" y="4572000"/>
            <a:ext cx="151920" cy="609120"/>
          </a:xfrm>
          <a:prstGeom prst="rightBrace">
            <a:avLst>
              <a:gd name="adj1" fmla="val 33333"/>
              <a:gd name="adj2" fmla="val 50000"/>
            </a:avLst>
          </a:prstGeom>
          <a:noFill/>
          <a:ln w="38160">
            <a:solidFill>
              <a:srgbClr val="000000"/>
            </a:solidFill>
            <a:round/>
          </a:ln>
        </p:spPr>
      </p:sp>
      <p:sp>
        <p:nvSpPr>
          <p:cNvPr id="301" name="CustomShape 20"/>
          <p:cNvSpPr/>
          <p:nvPr/>
        </p:nvSpPr>
        <p:spPr>
          <a:xfrm>
            <a:off x="3589200" y="4694760"/>
            <a:ext cx="848520" cy="365040"/>
          </a:xfrm>
          <a:prstGeom prst="rect">
            <a:avLst/>
          </a:prstGeom>
          <a:noFill/>
          <a:ln>
            <a:noFill/>
          </a:ln>
        </p:spPr>
        <p:txBody>
          <a:bodyPr wrap="none"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x’ = ?</a:t>
            </a:r>
            <a:endParaRPr/>
          </a:p>
        </p:txBody>
      </p:sp>
      <p:sp>
        <p:nvSpPr>
          <p:cNvPr id="302" name="TextShape 2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0D3E6EA-FD40-4946-A2D1-BA9895B89098}" type="slidenum">
              <a:rPr lang="en-US" sz="1200">
                <a:solidFill>
                  <a:srgbClr val="8B8B8B"/>
                </a:solidFill>
                <a:latin typeface="Calibri"/>
              </a:rPr>
              <a:t>18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6705720" y="4952880"/>
            <a:ext cx="1987920" cy="1663200"/>
          </a:xfrm>
          <a:prstGeom prst="rect">
            <a:avLst/>
          </a:prstGeom>
          <a:ln>
            <a:noFill/>
          </a:ln>
        </p:spPr>
      </p:pic>
      <p:pic>
        <p:nvPicPr>
          <p:cNvPr id="304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6324480" y="2514600"/>
            <a:ext cx="2471760" cy="2130120"/>
          </a:xfrm>
          <a:prstGeom prst="rect">
            <a:avLst/>
          </a:prstGeom>
          <a:ln>
            <a:noFill/>
          </a:ln>
        </p:spPr>
      </p:pic>
      <p:sp>
        <p:nvSpPr>
          <p:cNvPr id="305" name="TextShape 1"/>
          <p:cNvSpPr txBox="1"/>
          <p:nvPr/>
        </p:nvSpPr>
        <p:spPr>
          <a:xfrm>
            <a:off x="838080" y="228600"/>
            <a:ext cx="739260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Times New Roman"/>
              </a:rPr>
              <a:t>Perspective vs. Parallel</a:t>
            </a:r>
            <a:endParaRPr/>
          </a:p>
        </p:txBody>
      </p:sp>
      <p:sp>
        <p:nvSpPr>
          <p:cNvPr id="306" name="TextShape 2"/>
          <p:cNvSpPr txBox="1"/>
          <p:nvPr/>
        </p:nvSpPr>
        <p:spPr>
          <a:xfrm>
            <a:off x="228600" y="1676520"/>
            <a:ext cx="833940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  <a:buFont typeface="Wingdings" charset="2"/>
              <a:buChar char=""/>
            </a:pPr>
            <a:r>
              <a:rPr lang="en-US" sz="2600" b="1">
                <a:solidFill>
                  <a:srgbClr val="000000"/>
                </a:solidFill>
                <a:latin typeface="Times New Roman"/>
              </a:rPr>
              <a:t>Perspective projection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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Size varies inversely with distance - looks realistic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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Distance and angles are not (in general) preserved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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Parallel lines do not (in general) remain parallel</a:t>
            </a:r>
            <a:endParaRPr/>
          </a:p>
          <a:p>
            <a:pPr>
              <a:lnSpc>
                <a:spcPct val="90000"/>
              </a:lnSpc>
            </a:pPr>
            <a:endParaRPr/>
          </a:p>
          <a:p>
            <a:pPr>
              <a:lnSpc>
                <a:spcPct val="90000"/>
              </a:lnSpc>
              <a:buFont typeface="Wingdings" charset="2"/>
              <a:buChar char=""/>
            </a:pPr>
            <a:r>
              <a:rPr lang="en-US" sz="2600" b="1">
                <a:solidFill>
                  <a:srgbClr val="000000"/>
                </a:solidFill>
                <a:latin typeface="Times New Roman"/>
              </a:rPr>
              <a:t>Parallel projection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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Good for exact measurements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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Parallel lines remain parallel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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Angles are not (in general) preserved</a:t>
            </a:r>
            <a:endParaRPr/>
          </a:p>
          <a:p>
            <a:pPr lvl="1">
              <a:lnSpc>
                <a:spcPct val="90000"/>
              </a:lnSpc>
              <a:buFont typeface="Wingdings" charset="2"/>
              <a:buChar char="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Less realistic looking </a:t>
            </a:r>
            <a:endParaRPr/>
          </a:p>
          <a:p>
            <a:endParaRPr/>
          </a:p>
        </p:txBody>
      </p:sp>
      <p:sp>
        <p:nvSpPr>
          <p:cNvPr id="307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86132F4-3631-4878-B12D-6520BB3E3C6A}" type="slidenum">
              <a:rPr lang="en-US" sz="1200">
                <a:solidFill>
                  <a:srgbClr val="8B8B8B"/>
                </a:solidFill>
                <a:latin typeface="Calibri"/>
              </a:rPr>
              <a:t>19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838080" y="152280"/>
            <a:ext cx="7086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Times New Roman"/>
              </a:rPr>
              <a:t>Contents</a:t>
            </a:r>
            <a:endParaRPr/>
          </a:p>
        </p:txBody>
      </p:sp>
      <p:sp>
        <p:nvSpPr>
          <p:cNvPr id="160" name="TextShape 2"/>
          <p:cNvSpPr txBox="1"/>
          <p:nvPr/>
        </p:nvSpPr>
        <p:spPr>
          <a:xfrm>
            <a:off x="1371600" y="1600200"/>
            <a:ext cx="68576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3D Display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Definition &amp; Types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Projection Types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Parallel Projection</a:t>
            </a:r>
            <a:endParaRPr dirty="0"/>
          </a:p>
          <a:p>
            <a:pPr lvl="2">
              <a:lnSpc>
                <a:spcPct val="100000"/>
              </a:lnSpc>
              <a:buFont typeface="Wingdings" charset="2"/>
              <a:buChar char=""/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Definition &amp; Types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en-US" sz="2400" dirty="0">
                <a:solidFill>
                  <a:srgbClr val="000000"/>
                </a:solidFill>
                <a:latin typeface="Times New Roman"/>
              </a:rPr>
              <a:t>Perspective Projection</a:t>
            </a:r>
            <a:endParaRPr dirty="0"/>
          </a:p>
          <a:p>
            <a:pPr lvl="2">
              <a:lnSpc>
                <a:spcPct val="100000"/>
              </a:lnSpc>
              <a:buFont typeface="Wingdings" charset="2"/>
              <a:buChar char=""/>
            </a:pPr>
            <a:r>
              <a:rPr lang="en-US" sz="2000" dirty="0">
                <a:solidFill>
                  <a:srgbClr val="000000"/>
                </a:solidFill>
                <a:latin typeface="Times New Roman"/>
              </a:rPr>
              <a:t>Definition &amp; Types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Depth Cueing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 b="1" dirty="0" smtClean="0">
                <a:solidFill>
                  <a:srgbClr val="000000"/>
                </a:solidFill>
                <a:latin typeface="Times New Roman"/>
              </a:rPr>
              <a:t>Surface </a:t>
            </a:r>
            <a:r>
              <a:rPr lang="en-US" sz="2800" b="1" dirty="0">
                <a:solidFill>
                  <a:srgbClr val="000000"/>
                </a:solidFill>
                <a:latin typeface="Times New Roman"/>
              </a:rPr>
              <a:t>Rendering</a:t>
            </a:r>
            <a:endParaRPr dirty="0"/>
          </a:p>
        </p:txBody>
      </p:sp>
      <p:sp>
        <p:nvSpPr>
          <p:cNvPr id="16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7BC41267-E246-4677-B2E7-7D36FE5D3A7A}" type="slidenum">
              <a:rPr lang="en-US" sz="1200">
                <a:solidFill>
                  <a:srgbClr val="8B8B8B"/>
                </a:solidFill>
                <a:latin typeface="Calibri"/>
              </a:rPr>
              <a:t>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 txBox="1"/>
          <p:nvPr/>
        </p:nvSpPr>
        <p:spPr>
          <a:xfrm>
            <a:off x="426600" y="1522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Times New Roman"/>
              </a:rPr>
              <a:t>Depth Cueing</a:t>
            </a:r>
            <a:endParaRPr/>
          </a:p>
        </p:txBody>
      </p:sp>
      <p:sp>
        <p:nvSpPr>
          <p:cNvPr id="309" name="CustomShape 2"/>
          <p:cNvSpPr/>
          <p:nvPr/>
        </p:nvSpPr>
        <p:spPr>
          <a:xfrm>
            <a:off x="685800" y="1722600"/>
            <a:ext cx="8000640" cy="4525560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>
              <a:lnSpc>
                <a:spcPct val="100000"/>
              </a:lnSpc>
              <a:buSzPct val="120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To easily identify the front and back of display objects. </a:t>
            </a:r>
            <a:endParaRPr lang="en-US" sz="2800" dirty="0" smtClean="0">
              <a:solidFill>
                <a:srgbClr val="000000"/>
              </a:solidFill>
              <a:latin typeface="Times New Roman"/>
            </a:endParaRPr>
          </a:p>
          <a:p>
            <a:pPr>
              <a:lnSpc>
                <a:spcPct val="100000"/>
              </a:lnSpc>
              <a:buSzPct val="120000"/>
              <a:buFont typeface="Wingdings" charset="2"/>
              <a:buChar char=""/>
            </a:pPr>
            <a:r>
              <a:rPr lang="en-US" sz="2800" dirty="0" smtClean="0">
                <a:solidFill>
                  <a:srgbClr val="000000"/>
                </a:solidFill>
                <a:latin typeface="Times New Roman"/>
              </a:rPr>
              <a:t>Depth 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information can be included using various methods.</a:t>
            </a:r>
            <a:endParaRPr dirty="0"/>
          </a:p>
          <a:p>
            <a:pPr>
              <a:lnSpc>
                <a:spcPct val="100000"/>
              </a:lnSpc>
              <a:buSzPct val="120000"/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A simple method to vary the intensity of objects according to their distance from the viewing position. </a:t>
            </a:r>
            <a:endParaRPr dirty="0"/>
          </a:p>
          <a:p>
            <a:pPr>
              <a:lnSpc>
                <a:spcPct val="100000"/>
              </a:lnSpc>
              <a:buSzPct val="120000"/>
              <a:buFont typeface="Wingdings" charset="2"/>
              <a:buChar char=""/>
            </a:pPr>
            <a:r>
              <a:rPr lang="en-US" sz="2800" dirty="0" err="1">
                <a:solidFill>
                  <a:srgbClr val="000000"/>
                </a:solidFill>
                <a:latin typeface="Times New Roman"/>
              </a:rPr>
              <a:t>Eg</a:t>
            </a:r>
            <a:r>
              <a:rPr lang="en-US" sz="2800" dirty="0">
                <a:solidFill>
                  <a:srgbClr val="000000"/>
                </a:solidFill>
                <a:latin typeface="Times New Roman"/>
              </a:rPr>
              <a:t>: lines closest to the viewing position are displayed with the higher intensities and lines farther away are displayed with lower intensities.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F0B05D23-59EF-4030-8316-AF380E8792F3}" type="slidenum">
              <a:rPr lang="en-US" sz="1200">
                <a:solidFill>
                  <a:srgbClr val="8B8B8B"/>
                </a:solidFill>
                <a:latin typeface="Calibri"/>
              </a:rPr>
              <a:t>20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80880" y="838080"/>
            <a:ext cx="7577640" cy="5028840"/>
          </a:xfrm>
          <a:prstGeom prst="rect">
            <a:avLst/>
          </a:prstGeom>
          <a:ln>
            <a:noFill/>
          </a:ln>
        </p:spPr>
      </p:pic>
      <p:sp>
        <p:nvSpPr>
          <p:cNvPr id="312" name="TextShape 1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7E19583-DB26-45CA-9515-9C320E683856}" type="slidenum">
              <a:rPr lang="en-US" sz="1200">
                <a:solidFill>
                  <a:srgbClr val="8B8B8B"/>
                </a:solidFill>
                <a:latin typeface="Calibri"/>
              </a:rPr>
              <a:t>21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TextShape 1"/>
          <p:cNvSpPr txBox="1"/>
          <p:nvPr/>
        </p:nvSpPr>
        <p:spPr>
          <a:xfrm>
            <a:off x="533520" y="2057400"/>
            <a:ext cx="7772040" cy="146952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Times New Roman"/>
              </a:rPr>
              <a:t>Surface 
Rendering</a:t>
            </a:r>
            <a:endParaRPr/>
          </a:p>
        </p:txBody>
      </p:sp>
      <p:sp>
        <p:nvSpPr>
          <p:cNvPr id="325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CB305DA-F0E7-4D99-B2F7-CF57A5D453BB}" type="slidenum">
              <a:rPr lang="en-US" sz="1200">
                <a:solidFill>
                  <a:srgbClr val="8B8B8B"/>
                </a:solidFill>
                <a:latin typeface="Calibri"/>
              </a:rPr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 txBox="1"/>
          <p:nvPr/>
        </p:nvSpPr>
        <p:spPr>
          <a:xfrm>
            <a:off x="304920" y="2286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Times New Roman"/>
              </a:rPr>
              <a:t>Definition</a:t>
            </a:r>
            <a:endParaRPr/>
          </a:p>
        </p:txBody>
      </p:sp>
      <p:sp>
        <p:nvSpPr>
          <p:cNvPr id="3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600" b="1" dirty="0">
                <a:solidFill>
                  <a:srgbClr val="000000"/>
                </a:solidFill>
                <a:latin typeface="Times New Roman"/>
              </a:rPr>
              <a:t>Rendering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 is the process of generating an image from a 2D or 3D model (or models in what collectively could be called a scene file) by means of computer programs.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600" b="1" dirty="0">
                <a:solidFill>
                  <a:srgbClr val="000000"/>
                </a:solidFill>
                <a:latin typeface="Times New Roman"/>
              </a:rPr>
              <a:t>Surface rendering </a:t>
            </a:r>
            <a:r>
              <a:rPr lang="en-US" sz="2600" dirty="0">
                <a:solidFill>
                  <a:srgbClr val="000000"/>
                </a:solidFill>
                <a:latin typeface="Times New Roman"/>
              </a:rPr>
              <a:t>involves the careful collection of data on a given object in order to create a three-dimensional image of that object on a computer. It is an important technique used in a variety of industries.</a:t>
            </a:r>
            <a:endParaRPr dirty="0"/>
          </a:p>
          <a:p>
            <a:pPr algn="just">
              <a:lnSpc>
                <a:spcPct val="100000"/>
              </a:lnSpc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  <a:latin typeface="Times New Roman"/>
              </a:rPr>
              <a:t>One of the techniques to construct an image using 	         surface rendering is with illumination.</a:t>
            </a:r>
            <a:endParaRPr dirty="0"/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32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670F60F7-757F-4746-ACC2-B0B0913B7CF2}" type="slidenum">
              <a:rPr lang="en-US" sz="1200">
                <a:solidFill>
                  <a:srgbClr val="8B8B8B"/>
                </a:solidFill>
                <a:latin typeface="Calibri"/>
              </a:rPr>
              <a:t>23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Shape 1"/>
          <p:cNvSpPr txBox="1"/>
          <p:nvPr/>
        </p:nvSpPr>
        <p:spPr>
          <a:xfrm>
            <a:off x="380880" y="22860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Times New Roman"/>
              </a:rPr>
              <a:t>Uses:</a:t>
            </a:r>
            <a:endParaRPr/>
          </a:p>
        </p:txBody>
      </p:sp>
      <p:sp>
        <p:nvSpPr>
          <p:cNvPr id="330" name="TextShape 2"/>
          <p:cNvSpPr txBox="1"/>
          <p:nvPr/>
        </p:nvSpPr>
        <p:spPr>
          <a:xfrm>
            <a:off x="685800" y="1676520"/>
            <a:ext cx="8229240" cy="45255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Surface rendering is used in a number of industries, such as in health care. There, parts of the body are rendered so doctors can closely examine specific areas of a patient or wounds they may have incurred. 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800" dirty="0">
                <a:solidFill>
                  <a:srgbClr val="000000"/>
                </a:solidFill>
                <a:latin typeface="Times New Roman"/>
              </a:rPr>
              <a:t>Archaeologists also use rendering to make an image of very fragile objects in order to examine them without harming them.</a:t>
            </a:r>
            <a:endParaRPr dirty="0"/>
          </a:p>
        </p:txBody>
      </p:sp>
      <p:sp>
        <p:nvSpPr>
          <p:cNvPr id="331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2B87B59-CC1A-4F5D-98AA-F5620556936A}" type="slidenum">
              <a:rPr lang="en-US" sz="1200">
                <a:solidFill>
                  <a:srgbClr val="8B8B8B"/>
                </a:solidFill>
                <a:latin typeface="Calibri"/>
              </a:rPr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 txBox="1"/>
          <p:nvPr/>
        </p:nvSpPr>
        <p:spPr>
          <a:xfrm>
            <a:off x="990720" y="4470480"/>
            <a:ext cx="693396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000000"/>
                </a:solidFill>
                <a:latin typeface="Times New Roman"/>
              </a:rPr>
              <a:t>Any Questions??</a:t>
            </a:r>
            <a:endParaRPr/>
          </a:p>
        </p:txBody>
      </p:sp>
      <p:pic>
        <p:nvPicPr>
          <p:cNvPr id="33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2971800" y="914400"/>
            <a:ext cx="3555720" cy="3555720"/>
          </a:xfrm>
          <a:prstGeom prst="rect">
            <a:avLst/>
          </a:prstGeom>
          <a:ln>
            <a:noFill/>
          </a:ln>
        </p:spPr>
      </p:pic>
      <p:sp>
        <p:nvSpPr>
          <p:cNvPr id="334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6CE8BA8-17F7-46C1-9830-BB60C16DFE37}" type="slidenum">
              <a:rPr lang="en-US" sz="1200">
                <a:solidFill>
                  <a:srgbClr val="8B8B8B"/>
                </a:solidFill>
                <a:latin typeface="Calibri"/>
              </a:rPr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TextShape 1"/>
          <p:cNvSpPr txBox="1"/>
          <p:nvPr/>
        </p:nvSpPr>
        <p:spPr>
          <a:xfrm>
            <a:off x="457200" y="2438280"/>
            <a:ext cx="8229240" cy="2819160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sz="6600">
                <a:solidFill>
                  <a:srgbClr val="7030A0"/>
                </a:solidFill>
                <a:latin typeface="Times New Roman"/>
              </a:rPr>
              <a:t>Thank You</a:t>
            </a:r>
            <a:endParaRPr/>
          </a:p>
        </p:txBody>
      </p:sp>
      <p:sp>
        <p:nvSpPr>
          <p:cNvPr id="336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BC4312D-FDDB-4D1D-9F86-BD26D40E2C07}" type="slidenum">
              <a:rPr lang="en-US" sz="1200">
                <a:solidFill>
                  <a:srgbClr val="8B8B8B"/>
                </a:solidFill>
                <a:latin typeface="Calibri"/>
              </a:rPr>
              <a:t>26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533520" y="380880"/>
            <a:ext cx="8229240" cy="9442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Times New Roman"/>
              </a:rPr>
              <a:t>3D Display Methods</a:t>
            </a:r>
            <a:endParaRPr/>
          </a:p>
        </p:txBody>
      </p:sp>
      <p:sp>
        <p:nvSpPr>
          <p:cNvPr id="163" name="TextShape 2"/>
          <p:cNvSpPr txBox="1"/>
          <p:nvPr/>
        </p:nvSpPr>
        <p:spPr>
          <a:xfrm>
            <a:off x="685800" y="1523880"/>
            <a:ext cx="8229240" cy="49064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3D graphics deals with generating and displaying three dimensional objects in a two-dimensional space(eg: display screen).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In addition to color and brightness, a 3-D pixels adds a depth property that indicates where the point lies on the imaginary z-axis.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To generate realistic picture we have to first setup a coordinate reference for camera. This co-ordinate reference defines the position and orientation for the plane of the camera.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6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0BBC06FE-AA19-4D46-BEE7-E9C4890532A4}" type="slidenum">
              <a:rPr lang="en-US" sz="1200">
                <a:solidFill>
                  <a:srgbClr val="8B8B8B"/>
                </a:solidFill>
                <a:latin typeface="Calibri"/>
              </a:rPr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457200" y="1523880"/>
            <a:ext cx="3657240" cy="464796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This plane used to display a view of the object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Times New Roman"/>
              </a:rPr>
              <a:t> Object description has to transfer to the camera reference co-ordinates and projected onto the selected display plane.</a:t>
            </a:r>
            <a:endParaRPr/>
          </a:p>
        </p:txBody>
      </p:sp>
      <p:pic>
        <p:nvPicPr>
          <p:cNvPr id="166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511520" y="2244600"/>
            <a:ext cx="4174920" cy="3434760"/>
          </a:xfrm>
          <a:prstGeom prst="rect">
            <a:avLst/>
          </a:prstGeom>
          <a:ln w="9360">
            <a:noFill/>
          </a:ln>
        </p:spPr>
      </p:pic>
      <p:sp>
        <p:nvSpPr>
          <p:cNvPr id="167" name="TextShape 2"/>
          <p:cNvSpPr txBox="1"/>
          <p:nvPr/>
        </p:nvSpPr>
        <p:spPr>
          <a:xfrm>
            <a:off x="685800" y="304920"/>
            <a:ext cx="8229240" cy="9442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Times New Roman"/>
              </a:rPr>
              <a:t>3D Display Methods Contd..</a:t>
            </a:r>
            <a:endParaRPr/>
          </a:p>
        </p:txBody>
      </p:sp>
      <p:sp>
        <p:nvSpPr>
          <p:cNvPr id="168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E1BDB593-8870-42F2-B596-FBC77059930C}" type="slidenum">
              <a:rPr lang="en-US" sz="1200">
                <a:solidFill>
                  <a:srgbClr val="8B8B8B"/>
                </a:solidFill>
                <a:latin typeface="Calibri"/>
              </a:rPr>
              <a:t>4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990720" y="1379520"/>
            <a:ext cx="7086240" cy="5159160"/>
          </a:xfrm>
          <a:prstGeom prst="rect">
            <a:avLst/>
          </a:prstGeom>
          <a:ln>
            <a:noFill/>
          </a:ln>
        </p:spPr>
      </p:pic>
      <p:sp>
        <p:nvSpPr>
          <p:cNvPr id="170" name="CustomShape 1"/>
          <p:cNvSpPr/>
          <p:nvPr/>
        </p:nvSpPr>
        <p:spPr>
          <a:xfrm>
            <a:off x="304920" y="232560"/>
            <a:ext cx="8229240" cy="9442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Times New Roman"/>
              </a:rPr>
              <a:t>Types</a:t>
            </a:r>
            <a:endParaRPr/>
          </a:p>
        </p:txBody>
      </p:sp>
      <p:sp>
        <p:nvSpPr>
          <p:cNvPr id="171" name="TextShape 2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811126AA-CCD4-4FD7-8558-96FEE756B3C4}" type="slidenum">
              <a:rPr lang="en-US" sz="1200">
                <a:solidFill>
                  <a:srgbClr val="8B8B8B"/>
                </a:solidFill>
                <a:latin typeface="Calibri"/>
              </a:rPr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Shape 1"/>
          <p:cNvSpPr txBox="1"/>
          <p:nvPr/>
        </p:nvSpPr>
        <p:spPr>
          <a:xfrm>
            <a:off x="685800" y="30492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Times New Roman"/>
              </a:rPr>
              <a:t>Types of Projections</a:t>
            </a:r>
            <a:endParaRPr/>
          </a:p>
        </p:txBody>
      </p:sp>
      <p:sp>
        <p:nvSpPr>
          <p:cNvPr id="173" name="TextShape 2"/>
          <p:cNvSpPr txBox="1"/>
          <p:nvPr/>
        </p:nvSpPr>
        <p:spPr>
          <a:xfrm>
            <a:off x="1295280" y="1676520"/>
            <a:ext cx="6933960" cy="48002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600" dirty="0">
                <a:solidFill>
                  <a:srgbClr val="000000"/>
                </a:solidFill>
                <a:latin typeface="Times New Roman"/>
              </a:rPr>
              <a:t>Transform 3D objects on to a 2D plane using projections</a:t>
            </a:r>
            <a:r>
              <a:rPr lang="en-US" sz="2600" b="1" i="1" dirty="0">
                <a:solidFill>
                  <a:srgbClr val="000000"/>
                </a:solidFill>
                <a:latin typeface="Times New Roman"/>
              </a:rPr>
              <a:t>
</a:t>
            </a:r>
            <a:endParaRPr dirty="0"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600" b="1" dirty="0">
                <a:solidFill>
                  <a:srgbClr val="000000"/>
                </a:solidFill>
                <a:latin typeface="Times New Roman"/>
              </a:rPr>
              <a:t>2 types of projections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en-US" sz="2600" dirty="0">
                <a:solidFill>
                  <a:srgbClr val="000000"/>
                </a:solidFill>
                <a:latin typeface="Times New Roman"/>
              </a:rPr>
              <a:t>Perspective</a:t>
            </a:r>
            <a:endParaRPr dirty="0"/>
          </a:p>
          <a:p>
            <a:pPr lvl="1">
              <a:lnSpc>
                <a:spcPct val="100000"/>
              </a:lnSpc>
              <a:buFont typeface="Wingdings" charset="2"/>
              <a:buChar char=""/>
            </a:pPr>
            <a:r>
              <a:rPr lang="en-US" sz="2600" dirty="0" smtClean="0">
                <a:solidFill>
                  <a:srgbClr val="000000"/>
                </a:solidFill>
                <a:latin typeface="Times New Roman"/>
              </a:rPr>
              <a:t>Parallel</a:t>
            </a:r>
            <a:endParaRPr dirty="0"/>
          </a:p>
        </p:txBody>
      </p:sp>
      <p:sp>
        <p:nvSpPr>
          <p:cNvPr id="174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5031BC04-61BC-4073-9AAF-81071BD438D8}" type="slidenum">
              <a:rPr lang="en-US" sz="1200">
                <a:solidFill>
                  <a:srgbClr val="8B8B8B"/>
                </a:solidFill>
                <a:latin typeface="Calibri"/>
              </a:rPr>
              <a:t>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ustomShape 1"/>
          <p:cNvSpPr/>
          <p:nvPr/>
        </p:nvSpPr>
        <p:spPr>
          <a:xfrm>
            <a:off x="3049200" y="685800"/>
            <a:ext cx="2002320" cy="6994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>
                <a:solidFill>
                  <a:srgbClr val="660066"/>
                </a:solidFill>
                <a:latin typeface="Calibri"/>
              </a:rPr>
              <a:t>PROJECTIONS</a:t>
            </a:r>
            <a:endParaRPr/>
          </a:p>
        </p:txBody>
      </p:sp>
      <p:sp>
        <p:nvSpPr>
          <p:cNvPr id="176" name="CustomShape 2"/>
          <p:cNvSpPr/>
          <p:nvPr/>
        </p:nvSpPr>
        <p:spPr>
          <a:xfrm>
            <a:off x="304920" y="1728720"/>
            <a:ext cx="2150640" cy="10270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9900FF"/>
                </a:solidFill>
                <a:latin typeface="Calibri"/>
              </a:rPr>
              <a:t>PARALLEL 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(parallel projectors)</a:t>
            </a:r>
            <a:endParaRPr/>
          </a:p>
        </p:txBody>
      </p:sp>
      <p:sp>
        <p:nvSpPr>
          <p:cNvPr id="177" name="CustomShape 3"/>
          <p:cNvSpPr/>
          <p:nvPr/>
        </p:nvSpPr>
        <p:spPr>
          <a:xfrm>
            <a:off x="5348880" y="1875960"/>
            <a:ext cx="2521800" cy="10270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9900FF"/>
                </a:solidFill>
                <a:latin typeface="Calibri"/>
              </a:rPr>
              <a:t>PERSPECTIVE</a:t>
            </a:r>
            <a:endParaRPr/>
          </a:p>
          <a:p>
            <a:pPr>
              <a:lnSpc>
                <a:spcPct val="100000"/>
              </a:lnSpc>
            </a:pPr>
            <a:r>
              <a:rPr lang="en-US">
                <a:solidFill>
                  <a:srgbClr val="000000"/>
                </a:solidFill>
                <a:latin typeface="Calibri"/>
              </a:rPr>
              <a:t>(converging projectors)</a:t>
            </a:r>
            <a:endParaRPr/>
          </a:p>
        </p:txBody>
      </p:sp>
      <p:sp>
        <p:nvSpPr>
          <p:cNvPr id="178" name="Line 4"/>
          <p:cNvSpPr/>
          <p:nvPr/>
        </p:nvSpPr>
        <p:spPr>
          <a:xfrm flipH="1">
            <a:off x="1788120" y="1053360"/>
            <a:ext cx="2076840" cy="73512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79" name="Line 5"/>
          <p:cNvSpPr/>
          <p:nvPr/>
        </p:nvSpPr>
        <p:spPr>
          <a:xfrm>
            <a:off x="3864960" y="1053360"/>
            <a:ext cx="2077200" cy="73512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80" name="Line 6"/>
          <p:cNvSpPr/>
          <p:nvPr/>
        </p:nvSpPr>
        <p:spPr>
          <a:xfrm>
            <a:off x="6683760" y="2684520"/>
            <a:ext cx="0" cy="242604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81" name="Line 7"/>
          <p:cNvSpPr/>
          <p:nvPr/>
        </p:nvSpPr>
        <p:spPr>
          <a:xfrm>
            <a:off x="6683760" y="2978640"/>
            <a:ext cx="4453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82" name="Line 8"/>
          <p:cNvSpPr/>
          <p:nvPr/>
        </p:nvSpPr>
        <p:spPr>
          <a:xfrm>
            <a:off x="6683760" y="3860640"/>
            <a:ext cx="4453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83" name="Line 9"/>
          <p:cNvSpPr/>
          <p:nvPr/>
        </p:nvSpPr>
        <p:spPr>
          <a:xfrm>
            <a:off x="6683760" y="5110560"/>
            <a:ext cx="445320" cy="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84" name="CustomShape 10"/>
          <p:cNvSpPr/>
          <p:nvPr/>
        </p:nvSpPr>
        <p:spPr>
          <a:xfrm>
            <a:off x="7203240" y="2757960"/>
            <a:ext cx="1334880" cy="9878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1F497D"/>
                </a:solidFill>
                <a:latin typeface="Calibri"/>
              </a:rPr>
              <a:t>One point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(one principal vanishing point)</a:t>
            </a:r>
            <a:endParaRPr/>
          </a:p>
        </p:txBody>
      </p:sp>
      <p:sp>
        <p:nvSpPr>
          <p:cNvPr id="185" name="CustomShape 11"/>
          <p:cNvSpPr/>
          <p:nvPr/>
        </p:nvSpPr>
        <p:spPr>
          <a:xfrm>
            <a:off x="7277400" y="3713760"/>
            <a:ext cx="1334880" cy="9878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1F497D"/>
                </a:solidFill>
                <a:latin typeface="Calibri"/>
              </a:rPr>
              <a:t>Two point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(Two principal vanishing point)</a:t>
            </a:r>
            <a:endParaRPr/>
          </a:p>
        </p:txBody>
      </p:sp>
      <p:sp>
        <p:nvSpPr>
          <p:cNvPr id="186" name="CustomShape 12"/>
          <p:cNvSpPr/>
          <p:nvPr/>
        </p:nvSpPr>
        <p:spPr>
          <a:xfrm>
            <a:off x="7351560" y="4830480"/>
            <a:ext cx="1334880" cy="14446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1F497D"/>
                </a:solidFill>
                <a:latin typeface="Calibri"/>
              </a:rPr>
              <a:t>Three point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(Three principal vanishing point)</a:t>
            </a:r>
            <a:endParaRPr/>
          </a:p>
        </p:txBody>
      </p:sp>
      <p:sp>
        <p:nvSpPr>
          <p:cNvPr id="187" name="CustomShape 13"/>
          <p:cNvSpPr/>
          <p:nvPr/>
        </p:nvSpPr>
        <p:spPr>
          <a:xfrm>
            <a:off x="304920" y="2978640"/>
            <a:ext cx="1854000" cy="9878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6600"/>
                </a:solidFill>
                <a:latin typeface="Calibri"/>
              </a:rPr>
              <a:t>Orthographic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(projectors perpendicular to view plane)</a:t>
            </a:r>
            <a:endParaRPr/>
          </a:p>
        </p:txBody>
      </p:sp>
      <p:sp>
        <p:nvSpPr>
          <p:cNvPr id="188" name="CustomShape 14"/>
          <p:cNvSpPr/>
          <p:nvPr/>
        </p:nvSpPr>
        <p:spPr>
          <a:xfrm>
            <a:off x="3642840" y="2905200"/>
            <a:ext cx="2447640" cy="80532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6600"/>
                </a:solidFill>
                <a:latin typeface="Calibri"/>
              </a:rPr>
              <a:t>Oblique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(projectors not perpendicular to view plane)</a:t>
            </a:r>
            <a:endParaRPr/>
          </a:p>
        </p:txBody>
      </p:sp>
      <p:sp>
        <p:nvSpPr>
          <p:cNvPr id="189" name="Line 15"/>
          <p:cNvSpPr/>
          <p:nvPr/>
        </p:nvSpPr>
        <p:spPr>
          <a:xfrm flipH="1">
            <a:off x="749520" y="2463840"/>
            <a:ext cx="371160" cy="51480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90" name="Line 16"/>
          <p:cNvSpPr/>
          <p:nvPr/>
        </p:nvSpPr>
        <p:spPr>
          <a:xfrm>
            <a:off x="1120680" y="2463840"/>
            <a:ext cx="2521800" cy="51480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91" name="CustomShape 17"/>
          <p:cNvSpPr/>
          <p:nvPr/>
        </p:nvSpPr>
        <p:spPr>
          <a:xfrm>
            <a:off x="4458600" y="4081320"/>
            <a:ext cx="1186560" cy="363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0000FF"/>
                </a:solidFill>
                <a:latin typeface="Calibri"/>
              </a:rPr>
              <a:t>General</a:t>
            </a:r>
            <a:endParaRPr/>
          </a:p>
        </p:txBody>
      </p:sp>
      <p:sp>
        <p:nvSpPr>
          <p:cNvPr id="192" name="Line 18"/>
          <p:cNvSpPr/>
          <p:nvPr/>
        </p:nvSpPr>
        <p:spPr>
          <a:xfrm>
            <a:off x="4977720" y="3493080"/>
            <a:ext cx="0" cy="58824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93" name="CustomShape 19"/>
          <p:cNvSpPr/>
          <p:nvPr/>
        </p:nvSpPr>
        <p:spPr>
          <a:xfrm>
            <a:off x="5348880" y="4522680"/>
            <a:ext cx="1112400" cy="638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Cavalier</a:t>
            </a:r>
            <a:endParaRPr/>
          </a:p>
        </p:txBody>
      </p:sp>
      <p:sp>
        <p:nvSpPr>
          <p:cNvPr id="194" name="CustomShape 20"/>
          <p:cNvSpPr/>
          <p:nvPr/>
        </p:nvSpPr>
        <p:spPr>
          <a:xfrm>
            <a:off x="5571360" y="5404680"/>
            <a:ext cx="1038240" cy="638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0000"/>
                </a:solidFill>
                <a:latin typeface="Calibri"/>
              </a:rPr>
              <a:t>Cabinet</a:t>
            </a:r>
            <a:endParaRPr/>
          </a:p>
        </p:txBody>
      </p:sp>
      <p:sp>
        <p:nvSpPr>
          <p:cNvPr id="195" name="CustomShape 21"/>
          <p:cNvSpPr/>
          <p:nvPr/>
        </p:nvSpPr>
        <p:spPr>
          <a:xfrm>
            <a:off x="304920" y="4228560"/>
            <a:ext cx="1483200" cy="9878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3399"/>
                </a:solidFill>
                <a:latin typeface="Calibri"/>
              </a:rPr>
              <a:t>Multiview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(view plane parallel to principal planes)</a:t>
            </a:r>
            <a:endParaRPr/>
          </a:p>
        </p:txBody>
      </p:sp>
      <p:sp>
        <p:nvSpPr>
          <p:cNvPr id="196" name="CustomShape 22"/>
          <p:cNvSpPr/>
          <p:nvPr/>
        </p:nvSpPr>
        <p:spPr>
          <a:xfrm>
            <a:off x="2233440" y="4155120"/>
            <a:ext cx="1854000" cy="98784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FF3399"/>
                </a:solidFill>
                <a:latin typeface="Calibri"/>
              </a:rPr>
              <a:t>Axonometric</a:t>
            </a:r>
            <a:endParaRPr/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rgbClr val="000000"/>
                </a:solidFill>
                <a:latin typeface="Calibri"/>
              </a:rPr>
              <a:t>(view plane not parallel to principal planes)</a:t>
            </a:r>
            <a:endParaRPr/>
          </a:p>
        </p:txBody>
      </p:sp>
      <p:sp>
        <p:nvSpPr>
          <p:cNvPr id="197" name="Line 23"/>
          <p:cNvSpPr/>
          <p:nvPr/>
        </p:nvSpPr>
        <p:spPr>
          <a:xfrm>
            <a:off x="4977720" y="4448880"/>
            <a:ext cx="0" cy="1102680"/>
          </a:xfrm>
          <a:prstGeom prst="line">
            <a:avLst/>
          </a:prstGeom>
          <a:ln w="9360">
            <a:solidFill>
              <a:srgbClr val="000000"/>
            </a:solidFill>
            <a:round/>
          </a:ln>
        </p:spPr>
      </p:sp>
      <p:sp>
        <p:nvSpPr>
          <p:cNvPr id="198" name="Line 24"/>
          <p:cNvSpPr/>
          <p:nvPr/>
        </p:nvSpPr>
        <p:spPr>
          <a:xfrm>
            <a:off x="4977720" y="5551560"/>
            <a:ext cx="593640" cy="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199" name="Line 25"/>
          <p:cNvSpPr/>
          <p:nvPr/>
        </p:nvSpPr>
        <p:spPr>
          <a:xfrm>
            <a:off x="4977720" y="4743000"/>
            <a:ext cx="370800" cy="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200" name="Line 26"/>
          <p:cNvSpPr/>
          <p:nvPr/>
        </p:nvSpPr>
        <p:spPr>
          <a:xfrm flipH="1">
            <a:off x="1046520" y="3640320"/>
            <a:ext cx="370800" cy="58788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201" name="Line 27"/>
          <p:cNvSpPr/>
          <p:nvPr/>
        </p:nvSpPr>
        <p:spPr>
          <a:xfrm>
            <a:off x="1417320" y="3640320"/>
            <a:ext cx="1335240" cy="51444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202" name="CustomShape 28"/>
          <p:cNvSpPr/>
          <p:nvPr/>
        </p:nvSpPr>
        <p:spPr>
          <a:xfrm>
            <a:off x="601560" y="5698800"/>
            <a:ext cx="1186560" cy="638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800000"/>
                </a:solidFill>
                <a:latin typeface="Calibri"/>
              </a:rPr>
              <a:t>Isometric</a:t>
            </a:r>
            <a:endParaRPr/>
          </a:p>
        </p:txBody>
      </p:sp>
      <p:sp>
        <p:nvSpPr>
          <p:cNvPr id="203" name="CustomShape 29"/>
          <p:cNvSpPr/>
          <p:nvPr/>
        </p:nvSpPr>
        <p:spPr>
          <a:xfrm>
            <a:off x="2010960" y="5772240"/>
            <a:ext cx="1186560" cy="363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800000"/>
                </a:solidFill>
                <a:latin typeface="Calibri"/>
              </a:rPr>
              <a:t>Dimetric</a:t>
            </a:r>
            <a:endParaRPr/>
          </a:p>
        </p:txBody>
      </p:sp>
      <p:sp>
        <p:nvSpPr>
          <p:cNvPr id="204" name="CustomShape 30"/>
          <p:cNvSpPr/>
          <p:nvPr/>
        </p:nvSpPr>
        <p:spPr>
          <a:xfrm>
            <a:off x="3494520" y="5772240"/>
            <a:ext cx="1186560" cy="3639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>
                <a:solidFill>
                  <a:srgbClr val="800000"/>
                </a:solidFill>
                <a:latin typeface="Calibri"/>
              </a:rPr>
              <a:t>Trimetric</a:t>
            </a:r>
            <a:endParaRPr/>
          </a:p>
        </p:txBody>
      </p:sp>
      <p:sp>
        <p:nvSpPr>
          <p:cNvPr id="205" name="Line 31"/>
          <p:cNvSpPr/>
          <p:nvPr/>
        </p:nvSpPr>
        <p:spPr>
          <a:xfrm flipH="1">
            <a:off x="1417320" y="4963320"/>
            <a:ext cx="1631880" cy="73548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206" name="Line 32"/>
          <p:cNvSpPr/>
          <p:nvPr/>
        </p:nvSpPr>
        <p:spPr>
          <a:xfrm>
            <a:off x="3049200" y="4963320"/>
            <a:ext cx="1112760" cy="80892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207" name="Line 33"/>
          <p:cNvSpPr/>
          <p:nvPr/>
        </p:nvSpPr>
        <p:spPr>
          <a:xfrm flipH="1">
            <a:off x="2678400" y="4963320"/>
            <a:ext cx="370800" cy="808920"/>
          </a:xfrm>
          <a:prstGeom prst="line">
            <a:avLst/>
          </a:prstGeom>
          <a:ln w="9360">
            <a:solidFill>
              <a:srgbClr val="000000"/>
            </a:solidFill>
            <a:round/>
            <a:tailEnd type="triangle" w="med" len="med"/>
          </a:ln>
        </p:spPr>
      </p:sp>
      <p:sp>
        <p:nvSpPr>
          <p:cNvPr id="208" name="TextShape 34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CEB4B5A7-96A0-4EC9-B47C-A4E17D3BBAB4}" type="slidenum">
              <a:rPr lang="en-US" sz="1200">
                <a:solidFill>
                  <a:srgbClr val="8B8B8B"/>
                </a:solidFill>
                <a:latin typeface="Calibri"/>
              </a:rPr>
              <a:t>7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TextShape 1"/>
          <p:cNvSpPr txBox="1"/>
          <p:nvPr/>
        </p:nvSpPr>
        <p:spPr>
          <a:xfrm>
            <a:off x="457200" y="152280"/>
            <a:ext cx="8229240" cy="114264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Times New Roman"/>
              </a:rPr>
              <a:t>Parallel Projection</a:t>
            </a:r>
            <a:endParaRPr/>
          </a:p>
        </p:txBody>
      </p:sp>
      <p:sp>
        <p:nvSpPr>
          <p:cNvPr id="210" name="TextShape 2"/>
          <p:cNvSpPr txBox="1"/>
          <p:nvPr/>
        </p:nvSpPr>
        <p:spPr>
          <a:xfrm>
            <a:off x="457200" y="1828800"/>
            <a:ext cx="5105160" cy="483084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Discards z-coordinate and parallel lines from each vertex </a:t>
            </a:r>
            <a:endParaRPr/>
          </a:p>
          <a:p>
            <a:pPr>
              <a:lnSpc>
                <a:spcPct val="100000"/>
              </a:lnSpc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Specify a direction of projection instead of center of projection</a:t>
            </a:r>
            <a:endParaRPr/>
          </a:p>
          <a:p>
            <a:pPr>
              <a:lnSpc>
                <a:spcPct val="100000"/>
              </a:lnSpc>
              <a:buSzPct val="120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Project points on the object surface along parallel lines onto the display plane.</a:t>
            </a:r>
            <a:endParaRPr/>
          </a:p>
          <a:p>
            <a:pPr>
              <a:lnSpc>
                <a:spcPct val="100000"/>
              </a:lnSpc>
              <a:buSzPct val="120000"/>
              <a:buFont typeface="Wingdings" charset="2"/>
              <a:buChar char=""/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Parallel lines are still parallel after projection</a:t>
            </a:r>
            <a:endParaRPr/>
          </a:p>
        </p:txBody>
      </p:sp>
      <p:pic>
        <p:nvPicPr>
          <p:cNvPr id="211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019920" y="2255040"/>
            <a:ext cx="2856960" cy="3222720"/>
          </a:xfrm>
          <a:prstGeom prst="rect">
            <a:avLst/>
          </a:prstGeom>
          <a:ln>
            <a:noFill/>
          </a:ln>
        </p:spPr>
      </p:pic>
      <p:sp>
        <p:nvSpPr>
          <p:cNvPr id="212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96A6E98A-CEC9-4534-AB1C-1DD6CD08818C}" type="slidenum">
              <a:rPr lang="en-US" sz="1200">
                <a:solidFill>
                  <a:srgbClr val="8B8B8B"/>
                </a:solidFill>
                <a:latin typeface="Calibri"/>
              </a:rPr>
              <a:t>8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685800" y="2362320"/>
            <a:ext cx="4190760" cy="28623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US" sz="2600">
                <a:solidFill>
                  <a:srgbClr val="000000"/>
                </a:solidFill>
                <a:latin typeface="Times New Roman"/>
              </a:rPr>
              <a:t>1. </a:t>
            </a:r>
            <a:r>
              <a:rPr lang="en-US" sz="2600" b="1" u="sng">
                <a:solidFill>
                  <a:srgbClr val="000000"/>
                </a:solidFill>
                <a:latin typeface="Times New Roman"/>
              </a:rPr>
              <a:t>Orthographic projection 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: If the direction of projection is perpendicular to the projection plane then it is an </a:t>
            </a:r>
            <a:r>
              <a:rPr lang="en-US" sz="2600" b="1">
                <a:solidFill>
                  <a:srgbClr val="000000"/>
                </a:solidFill>
                <a:latin typeface="Times New Roman"/>
              </a:rPr>
              <a:t>orthographic </a:t>
            </a:r>
            <a:r>
              <a:rPr lang="en-US" sz="2600">
                <a:solidFill>
                  <a:srgbClr val="000000"/>
                </a:solidFill>
                <a:latin typeface="Times New Roman"/>
              </a:rPr>
              <a:t>projection. </a:t>
            </a:r>
            <a:endParaRPr/>
          </a:p>
        </p:txBody>
      </p:sp>
      <p:pic>
        <p:nvPicPr>
          <p:cNvPr id="214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4890240" y="2362320"/>
            <a:ext cx="4069080" cy="2895480"/>
          </a:xfrm>
          <a:prstGeom prst="rect">
            <a:avLst/>
          </a:prstGeom>
          <a:ln>
            <a:noFill/>
          </a:ln>
        </p:spPr>
      </p:pic>
      <p:sp>
        <p:nvSpPr>
          <p:cNvPr id="215" name="CustomShape 2"/>
          <p:cNvSpPr/>
          <p:nvPr/>
        </p:nvSpPr>
        <p:spPr>
          <a:xfrm>
            <a:off x="457200" y="3808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4400" b="1">
                <a:solidFill>
                  <a:srgbClr val="7030A0"/>
                </a:solidFill>
                <a:latin typeface="Times New Roman"/>
              </a:rPr>
              <a:t>Parallel Projection: Types</a:t>
            </a:r>
            <a:endParaRPr/>
          </a:p>
        </p:txBody>
      </p:sp>
      <p:sp>
        <p:nvSpPr>
          <p:cNvPr id="216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AA854D2F-11A2-45CD-ABD4-70FD79E83A79}" type="slidenum">
              <a:rPr lang="en-US" sz="1200">
                <a:solidFill>
                  <a:srgbClr val="8B8B8B"/>
                </a:solidFill>
                <a:latin typeface="Calibri"/>
              </a:rPr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</TotalTime>
  <Words>831</Words>
  <Application>Microsoft Office PowerPoint</Application>
  <PresentationFormat>On-screen Show (4:3)</PresentationFormat>
  <Paragraphs>145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DIU</cp:lastModifiedBy>
  <cp:revision>2</cp:revision>
  <dcterms:modified xsi:type="dcterms:W3CDTF">2019-04-11T08:46:46Z</dcterms:modified>
</cp:coreProperties>
</file>