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ReDiqW+6/mOxQR28T3NNRjuV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9AC83F-A379-48A8-947F-ABA79A63C7F4}">
  <a:tblStyle styleId="{FC9AC83F-A379-48A8-947F-ABA79A63C7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2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79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66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6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6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61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02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97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17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11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52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25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rgbClr val="20586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Phase-I Evaluation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051" y="76200"/>
            <a:ext cx="244474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914400" y="3200400"/>
            <a:ext cx="5080000" cy="53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6400800" y="3200400"/>
            <a:ext cx="5283200" cy="5334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by</a:t>
            </a: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Calibri"/>
              <a:buNone/>
              <a:defRPr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2"/>
          </p:nvPr>
        </p:nvSpPr>
        <p:spPr>
          <a:xfrm>
            <a:off x="6400800" y="3886200"/>
            <a:ext cx="5283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1" y="5943600"/>
            <a:ext cx="153881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/>
          <p:nvPr/>
        </p:nvSpPr>
        <p:spPr>
          <a:xfrm>
            <a:off x="2336801" y="5943600"/>
            <a:ext cx="9842500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Year Defense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  <a:defRPr b="1">
                <a:solidFill>
                  <a:srgbClr val="3660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  <a:defRPr b="1">
                <a:solidFill>
                  <a:srgbClr val="3660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56351"/>
            <a:ext cx="1538817" cy="47148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4"/>
          <p:cNvSpPr/>
          <p:nvPr/>
        </p:nvSpPr>
        <p:spPr>
          <a:xfrm>
            <a:off x="2336801" y="6356351"/>
            <a:ext cx="9842500" cy="4652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Phase-I Evaluation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Approach for Cervical Cancer Detection: Combining D-CNN, Transfer Learning, and Ensemble Models</a:t>
            </a:r>
            <a:r>
              <a:rPr lang="en-US" sz="3600" b="1" i="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600"/>
              <a:buNone/>
            </a:pPr>
            <a:endParaRPr sz="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Abu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Hanzala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 : 211-15-4022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00B050"/>
              </a:buClr>
              <a:buSzPts val="1200"/>
              <a:buNone/>
            </a:pP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Tanjila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 : 213-15-4334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180"/>
              </a:spcBef>
              <a:spcAft>
                <a:spcPts val="0"/>
              </a:spcAft>
              <a:buClr>
                <a:srgbClr val="366092"/>
              </a:buClr>
              <a:buSzPts val="900"/>
              <a:buNone/>
            </a:pPr>
            <a:endParaRPr sz="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Daffodil International University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</a:pPr>
            <a:endParaRPr dirty="0"/>
          </a:p>
        </p:txBody>
      </p:sp>
      <p:sp>
        <p:nvSpPr>
          <p:cNvPr id="120" name="Google Shape;120;p1"/>
          <p:cNvSpPr txBox="1">
            <a:spLocks noGrp="1"/>
          </p:cNvSpPr>
          <p:nvPr>
            <p:ph type="body" idx="2"/>
          </p:nvPr>
        </p:nvSpPr>
        <p:spPr>
          <a:xfrm>
            <a:off x="6858000" y="3810000"/>
            <a:ext cx="4495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"/>
              <a:buNone/>
            </a:pPr>
            <a:endParaRPr sz="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</a:t>
            </a:r>
            <a:r>
              <a:rPr lang="en-US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Sadekur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Rahman</a:t>
            </a:r>
            <a:endParaRPr dirty="0"/>
          </a:p>
          <a:p>
            <a:pPr marL="342900" lvl="0" indent="-3429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</a:t>
            </a:r>
            <a:endParaRPr dirty="0"/>
          </a:p>
          <a:p>
            <a:pPr marL="342900" lvl="0" indent="-3429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Daffodil International University</a:t>
            </a:r>
            <a:endParaRPr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1981200" y="3508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4000"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59981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Collection &amp; Processing: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Collected cervical cancer image dataset.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Applied Error Level Analysis (ELA) to detect inconsistencies and enhance data quality.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Performed data augmentation (resizing, rescaling, flipping, rotation, zooming, and contrast adjustments).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609600" y="3276601"/>
            <a:ext cx="6209414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 Selection &amp; Training: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Implemented pre-trained transfer learning models: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EfficientNetB0, MobileNetV2, DenseNet201, ResNet50.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Deep Convolutional Neural Networks (D-CNNs):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AlexNet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LeNet-5,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HighWayNet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ZfNet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Developed an ensemble model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(AZL: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AlexNet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ZfNet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LeNet-5) for improved accuracy.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6997908" y="1295400"/>
            <a:ext cx="4269557" cy="26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Performance Evaluation: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Conducted comparative analysis of models based on accuracy, precision, recall, and F1-score.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Used cross-validation to ensure model generalization.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Tested model performance on unseen data for real-world applicability.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8420" y="3974068"/>
            <a:ext cx="1588532" cy="158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1981200" y="430583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dirty="0"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109728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arabicPeriod"/>
            </a:pP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R. Ahmed, N. </a:t>
            </a:r>
            <a:r>
              <a:rPr lang="en-US" sz="2000" b="0" i="0" u="none" strike="noStrike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Dahmani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G. </a:t>
            </a:r>
            <a:r>
              <a:rPr lang="en-US" sz="2000" b="0" i="0" u="none" strike="noStrike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Dahy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A. </a:t>
            </a:r>
            <a:r>
              <a:rPr lang="en-US" sz="2000" b="0" i="0" u="none" strike="noStrike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Darwish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A. Ella </a:t>
            </a:r>
            <a:r>
              <a:rPr lang="en-US" sz="2000" b="0" i="0" u="none" strike="noStrike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Hassanien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Early detection and categorization of cervical cancer cells using smoothing cross entropy-based multi-deep transfer learning. </a:t>
            </a:r>
            <a:r>
              <a:rPr lang="en-US" sz="2000" b="0" i="1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IEEE Access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000" b="1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12</a:t>
            </a:r>
            <a:r>
              <a:rPr lang="en-US" sz="2000" b="0" i="0" u="none" strike="noStrike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157838–157853 (2024).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H. Kaur, R. Sharma, J. Kaur, Comparison of deep transfer learning models for classification of cervical cancer from pap smear images. </a:t>
            </a:r>
            <a:r>
              <a:rPr lang="en-US" sz="2000" i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Scientific Reports.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15 (2025), doi:10.1038/s41598-024-74531-0.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R. </a:t>
            </a:r>
            <a:r>
              <a:rPr lang="en-US" sz="2000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Alsmariy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G. Healy, H. </a:t>
            </a:r>
            <a:r>
              <a:rPr lang="en-US" sz="2000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Abdelhafez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Predicting cervical cancer using machine learning methods. </a:t>
            </a:r>
            <a:r>
              <a:rPr lang="en-US" sz="2000" i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International Journal of Advanced Computer Science and Applications. 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11 (2020), doi:10.14569/ijacsa.2020.0110723.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lvl="0" indent="-5143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S. </a:t>
            </a:r>
            <a:r>
              <a:rPr lang="en-US" sz="2000" dirty="0" err="1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Dhawan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K. Singh, M. Arora, Cervix image classification for prognosis of cervical cancer using deep neural network with transfer learning. </a:t>
            </a:r>
            <a:r>
              <a:rPr lang="en-US" sz="2000" i="1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EAI Endorsed Transactions on Pervasive Health and Technology</a:t>
            </a:r>
            <a:r>
              <a:rPr lang="en-US" sz="2000" dirty="0">
                <a:solidFill>
                  <a:schemeClr val="dk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7 (2021), doi:10.4108/eai.12-4-2021.169183.</a:t>
            </a:r>
            <a:endParaRPr sz="2000" dirty="0">
              <a:solidFill>
                <a:schemeClr val="dk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514350" lvl="0" indent="-412750" algn="l" rtl="0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323850" algn="r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Font typeface="Calibri"/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6000"/>
              <a:buNone/>
            </a:pPr>
            <a:endParaRPr sz="60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6000"/>
              <a:buNone/>
            </a:pPr>
            <a:r>
              <a:rPr lang="en-US" sz="60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1793358" y="721205"/>
            <a:ext cx="2215116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1793358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Motivation and Objective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Related Works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Comparison Between Existing Works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Gap Analysis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Methodology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 &amp; 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None/>
            </a:pP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1456661" y="366787"/>
            <a:ext cx="3065721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1"/>
          </p:nvPr>
        </p:nvSpPr>
        <p:spPr>
          <a:xfrm>
            <a:off x="1538176" y="2900843"/>
            <a:ext cx="9115647" cy="169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Cervical cancer is a major global health concern and a leading                  cause of cancer-related deaths among women, especially in low-resource settings, despite being preventable with early screening and treatment.</a:t>
            </a:r>
            <a:endParaRPr dirty="0"/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0" y="813354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b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1970567" y="2165498"/>
            <a:ext cx="3274828" cy="256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Manual diagnosis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Resource Constraints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Late Diagnosis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Complexity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Need for Automation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52400" algn="ctr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508000" y="128118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and Objectives</a:t>
            </a:r>
            <a:endParaRPr sz="4000"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1658679" y="2300176"/>
            <a:ext cx="9829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Improve early detection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 Diagnostic Accuracy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Support Resource-Limited Areas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Efficient Image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Build Robust Models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7030A0"/>
                </a:solidFill>
              </a:rPr>
              <a:t>Related Work</a:t>
            </a:r>
            <a:endParaRPr sz="4000" dirty="0">
              <a:solidFill>
                <a:srgbClr val="7030A0"/>
              </a:solidFill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609600" y="1417650"/>
            <a:ext cx="109728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(Kaur et al, 2025) applied a deep transfer learning model to classify cervical cancer. The author used a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Herlev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dataset for cervical cancer classification. The author used 16 pre-trained CNN models. The model achieved 95% accuracy for ResNet50, 99.95% for VGG16, and 97.65% for DenseNet121. (Ahmed et al, 2024) proposed a Deep Learning Transfer model for early detection and classification of cervical cancer cells. The author used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SIPaKMeD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dataset. The author used pre-processing, feature reduction, feature extraction &amp; fusion, and classification models. The model achieved 97% accuracy.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Alsmariy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2020) developed a machine-learning model for diagnosing cervical cancer. The author used a UCI cervical cancer risk factor dataset. The author used a Voting classifier model. The model achieved 0.93% to 5.13% accuracy. (Dhawan et al, 2021) developed a cervical cancer model to classify cervix images. The author used an open-source Kaggle dataset. The author presented a deep learning model with transfer learning techniques. The model achieved 96.01% accuracy.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1364512" y="542224"/>
            <a:ext cx="94488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Existing Works </a:t>
            </a:r>
            <a:endParaRPr sz="4000" dirty="0"/>
          </a:p>
        </p:txBody>
      </p:sp>
      <p:sp>
        <p:nvSpPr>
          <p:cNvPr id="161" name="Google Shape;161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62" name="Google Shape;162;p7"/>
          <p:cNvGraphicFramePr/>
          <p:nvPr>
            <p:extLst>
              <p:ext uri="{D42A27DB-BD31-4B8C-83A1-F6EECF244321}">
                <p14:modId xmlns:p14="http://schemas.microsoft.com/office/powerpoint/2010/main" val="2692462220"/>
              </p:ext>
            </p:extLst>
          </p:nvPr>
        </p:nvGraphicFramePr>
        <p:xfrm>
          <a:off x="609600" y="1676400"/>
          <a:ext cx="10972750" cy="2931210"/>
        </p:xfrm>
        <a:graphic>
          <a:graphicData uri="http://schemas.openxmlformats.org/drawingml/2006/table">
            <a:tbl>
              <a:tblPr firstRow="1" bandRow="1">
                <a:noFill/>
                <a:tableStyleId>{FC9AC83F-A379-48A8-947F-ABA79A63C7F4}</a:tableStyleId>
              </a:tblPr>
              <a:tblGrid>
                <a:gridCol w="219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Kaur et al. (2025)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Herlev dataset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16 pre-trained CNN models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99.95%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Deep transfer learning classification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Ahmed et al. (2024)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SIPaKMeD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dataset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Feature reduction, extraction &amp; fusion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97%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Early detection &amp; classification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Alsmariy et al. (2020)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UCI dataset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Voting classifier model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93%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Diagnosis using ML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Dhawan et al. (2021)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Kaggle dataset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Deep learning, transfer learning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96.01%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Cervical cancer classification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1981200" y="52466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 Analysis</a:t>
            </a:r>
            <a:endParaRPr sz="4000"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Previous studies using individual deep learning models lacked high classification accuracy for cervical cancer detection.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Most research focused on CNN's or transfer learning, with few exploring a combined ensemble approach for improved performance.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Few studies have conducted a thorough comparison of various deep learning architectures for cervical cancer classification.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9829" y="3657600"/>
            <a:ext cx="2072342" cy="207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315-096C-BEBA-E8E6-F129AA4A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421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5482-C8AB-FE03-B81B-44BFE4AD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5031"/>
            <a:ext cx="10972800" cy="5085347"/>
          </a:xfrm>
        </p:spPr>
        <p:txBody>
          <a:bodyPr>
            <a:normAutofit fontScale="92500" lnSpcReduction="10000"/>
          </a:bodyPr>
          <a:lstStyle/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 algn="r">
              <a:buNone/>
            </a:pP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90A7-40F9-6BB8-24F0-EA9139A97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462782-010E-A07B-39DD-0966B7B2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78" y="1114425"/>
            <a:ext cx="8919411" cy="45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89659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810</Words>
  <Application>Microsoft Office PowerPoint</Application>
  <PresentationFormat>Widescreen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New Microsoft PowerPoint Presentation</vt:lpstr>
      <vt:lpstr>A Hybrid Approach for Cervical Cancer Detection: Combining D-CNN, Transfer Learning, and Ensemble Models.</vt:lpstr>
      <vt:lpstr>Outline</vt:lpstr>
      <vt:lpstr>     Introduction</vt:lpstr>
      <vt:lpstr> Problem Statement</vt:lpstr>
      <vt:lpstr>Motivation and Objectives</vt:lpstr>
      <vt:lpstr>Related Work</vt:lpstr>
      <vt:lpstr>Comparison Between Existing Works </vt:lpstr>
      <vt:lpstr>Gap Analysis</vt:lpstr>
      <vt:lpstr>Proposed Methodology</vt:lpstr>
      <vt:lpstr>Proposed Methodology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Approach for Cervical Cancer Detection: Combining D-CNN, Transfer Learning, and Ensemble Models.</dc:title>
  <dc:creator>Valued Acer Customer</dc:creator>
  <cp:lastModifiedBy>Md Sakib Ahamed</cp:lastModifiedBy>
  <cp:revision>11</cp:revision>
  <dcterms:created xsi:type="dcterms:W3CDTF">2011-07-17T02:56:35Z</dcterms:created>
  <dcterms:modified xsi:type="dcterms:W3CDTF">2025-05-23T18:34:42Z</dcterms:modified>
</cp:coreProperties>
</file>