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heque" charset="1" panose="00000500000000000000"/>
      <p:regular r:id="rId10"/>
    </p:embeddedFont>
    <p:embeddedFont>
      <p:font typeface="Cheque Bold" charset="1" panose="00000500000000000000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https://uk.linkedin.com/in/trevorleeoakley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-110637"/>
            <a:ext cx="18288000" cy="10677149"/>
          </a:xfrm>
          <a:custGeom>
            <a:avLst/>
            <a:gdLst/>
            <a:ahLst/>
            <a:cxnLst/>
            <a:rect r="r" b="b" t="t" l="l"/>
            <a:pathLst>
              <a:path h="10677149" w="18288000">
                <a:moveTo>
                  <a:pt x="0" y="0"/>
                </a:moveTo>
                <a:lnTo>
                  <a:pt x="18288000" y="0"/>
                </a:lnTo>
                <a:lnTo>
                  <a:pt x="18288000" y="10677149"/>
                </a:lnTo>
                <a:lnTo>
                  <a:pt x="0" y="10677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640" r="0" b="-3564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725060" y="9172575"/>
            <a:ext cx="8798096" cy="73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9"/>
              </a:lnSpc>
              <a:spcBef>
                <a:spcPct val="0"/>
              </a:spcBef>
            </a:pPr>
            <a:r>
              <a:rPr lang="en-US" sz="4264">
                <a:solidFill>
                  <a:srgbClr val="F27100"/>
                </a:solidFill>
                <a:latin typeface="Cheque Bold"/>
              </a:rPr>
              <a:t>DeFi Buidling Blocks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805347" y="3109442"/>
            <a:ext cx="13097689" cy="6677786"/>
          </a:xfrm>
          <a:custGeom>
            <a:avLst/>
            <a:gdLst/>
            <a:ahLst/>
            <a:cxnLst/>
            <a:rect r="r" b="b" t="t" l="l"/>
            <a:pathLst>
              <a:path h="6677786" w="13097689">
                <a:moveTo>
                  <a:pt x="0" y="0"/>
                </a:moveTo>
                <a:lnTo>
                  <a:pt x="13097689" y="0"/>
                </a:lnTo>
                <a:lnTo>
                  <a:pt x="13097689" y="6677786"/>
                </a:lnTo>
                <a:lnTo>
                  <a:pt x="0" y="667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11966865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Marketing Approaches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2996" y="2233851"/>
            <a:ext cx="11202351" cy="831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Social Media (X, youtube)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New token (Aquo), cd to UNI (from Uniswap)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Articles at Crypto Journals eg Coin Telegraph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Press Releases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Bounties to Promote, endorsement by crypto whales</a:t>
            </a: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Competition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2996" y="2233851"/>
            <a:ext cx="11202351" cy="413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Limited Competition to DeFi Integration of DeFi Protocols and Optimization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spcBef>
                <a:spcPct val="0"/>
              </a:spcBef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Uniswap, Balancer, Curve, Pancakeswap, Lido, Aave, JustLend are some major protocols competing in individual sectors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727426" y="2300526"/>
            <a:ext cx="1602091" cy="1602091"/>
          </a:xfrm>
          <a:custGeom>
            <a:avLst/>
            <a:gdLst/>
            <a:ahLst/>
            <a:cxnLst/>
            <a:rect r="r" b="b" t="t" l="l"/>
            <a:pathLst>
              <a:path h="1602091" w="1602091">
                <a:moveTo>
                  <a:pt x="0" y="0"/>
                </a:moveTo>
                <a:lnTo>
                  <a:pt x="1602091" y="0"/>
                </a:lnTo>
                <a:lnTo>
                  <a:pt x="1602091" y="1602091"/>
                </a:lnTo>
                <a:lnTo>
                  <a:pt x="0" y="1602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04545" y="2606283"/>
            <a:ext cx="1296334" cy="1296334"/>
          </a:xfrm>
          <a:custGeom>
            <a:avLst/>
            <a:gdLst/>
            <a:ahLst/>
            <a:cxnLst/>
            <a:rect r="r" b="b" t="t" l="l"/>
            <a:pathLst>
              <a:path h="1296334" w="1296334">
                <a:moveTo>
                  <a:pt x="0" y="0"/>
                </a:moveTo>
                <a:lnTo>
                  <a:pt x="1296334" y="0"/>
                </a:lnTo>
                <a:lnTo>
                  <a:pt x="1296334" y="1296334"/>
                </a:lnTo>
                <a:lnTo>
                  <a:pt x="0" y="129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69998" y="4712793"/>
            <a:ext cx="1259519" cy="1259519"/>
          </a:xfrm>
          <a:custGeom>
            <a:avLst/>
            <a:gdLst/>
            <a:ahLst/>
            <a:cxnLst/>
            <a:rect r="r" b="b" t="t" l="l"/>
            <a:pathLst>
              <a:path h="1259519" w="1259519">
                <a:moveTo>
                  <a:pt x="0" y="0"/>
                </a:moveTo>
                <a:lnTo>
                  <a:pt x="1259519" y="0"/>
                </a:lnTo>
                <a:lnTo>
                  <a:pt x="1259519" y="1259519"/>
                </a:lnTo>
                <a:lnTo>
                  <a:pt x="0" y="1259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47934" y="4607268"/>
            <a:ext cx="1152946" cy="1365044"/>
          </a:xfrm>
          <a:custGeom>
            <a:avLst/>
            <a:gdLst/>
            <a:ahLst/>
            <a:cxnLst/>
            <a:rect r="r" b="b" t="t" l="l"/>
            <a:pathLst>
              <a:path h="1365044" w="1152946">
                <a:moveTo>
                  <a:pt x="0" y="0"/>
                </a:moveTo>
                <a:lnTo>
                  <a:pt x="1152945" y="0"/>
                </a:lnTo>
                <a:lnTo>
                  <a:pt x="1152945" y="1365044"/>
                </a:lnTo>
                <a:lnTo>
                  <a:pt x="0" y="13650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51863" y="6153164"/>
            <a:ext cx="14398217" cy="3574766"/>
          </a:xfrm>
          <a:custGeom>
            <a:avLst/>
            <a:gdLst/>
            <a:ahLst/>
            <a:cxnLst/>
            <a:rect r="r" b="b" t="t" l="l"/>
            <a:pathLst>
              <a:path h="3574766" w="14398217">
                <a:moveTo>
                  <a:pt x="0" y="0"/>
                </a:moveTo>
                <a:lnTo>
                  <a:pt x="14398217" y="0"/>
                </a:lnTo>
                <a:lnTo>
                  <a:pt x="14398217" y="3574765"/>
                </a:lnTo>
                <a:lnTo>
                  <a:pt x="0" y="3574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84" r="0" b="-1828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Business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2996" y="2233851"/>
            <a:ext cx="11202351" cy="483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Transaction fees based on trades, and  investments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Users trade or invest via Aquo and a fee is charged which is used also to pay the DeFi Protocols</a:t>
            </a: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349349" y="2859404"/>
            <a:ext cx="7938651" cy="4753169"/>
          </a:xfrm>
          <a:custGeom>
            <a:avLst/>
            <a:gdLst/>
            <a:ahLst/>
            <a:cxnLst/>
            <a:rect r="r" b="b" t="t" l="l"/>
            <a:pathLst>
              <a:path h="4753169" w="7938651">
                <a:moveTo>
                  <a:pt x="0" y="0"/>
                </a:moveTo>
                <a:lnTo>
                  <a:pt x="7938651" y="0"/>
                </a:lnTo>
                <a:lnTo>
                  <a:pt x="7938651" y="4753168"/>
                </a:lnTo>
                <a:lnTo>
                  <a:pt x="0" y="4753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Revenues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2996" y="2233851"/>
            <a:ext cx="9285510" cy="413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0.5% of Uniswap levels provides 10 million USD a month. 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Targets are 1, 20, 50 million in revenues for years 1, 2, 3. </a:t>
            </a: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Team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5206" y="1832630"/>
            <a:ext cx="11202351" cy="831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Founder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Trevor Lee Oakley, 8 years of blockchain experience (Ethereum, Hyperledger Fabric, Corda, Cosmos, Cosmwasm, Decent, Fantom, Avalance)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Research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P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art-time doctoral researcher in DeFi Compositions and Optimization at Edinburgh Napier University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Graduate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Physics, control systems, and law</a:t>
            </a:r>
          </a:p>
          <a:p>
            <a:pPr>
              <a:lnSpc>
                <a:spcPts val="5477"/>
              </a:lnSpc>
            </a:pP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350189" y="695465"/>
            <a:ext cx="2845722" cy="2834606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0" r="223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453693" y="3929538"/>
            <a:ext cx="2638712" cy="92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u="sng">
                <a:solidFill>
                  <a:srgbClr val="000000"/>
                </a:solidFill>
                <a:latin typeface="DM Sans"/>
                <a:hlinkClick r:id="rId3" tooltip="https://uk.linkedin.com/in/trevorleeoakley"/>
              </a:rPr>
              <a:t>Linkedin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674702" y="0"/>
            <a:ext cx="21801103" cy="9478740"/>
          </a:xfrm>
          <a:custGeom>
            <a:avLst/>
            <a:gdLst/>
            <a:ahLst/>
            <a:cxnLst/>
            <a:rect r="r" b="b" t="t" l="l"/>
            <a:pathLst>
              <a:path h="9478740" w="21801103">
                <a:moveTo>
                  <a:pt x="0" y="0"/>
                </a:moveTo>
                <a:lnTo>
                  <a:pt x="21801103" y="0"/>
                </a:lnTo>
                <a:lnTo>
                  <a:pt x="21801103" y="9478740"/>
                </a:lnTo>
                <a:lnTo>
                  <a:pt x="0" y="9478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8899919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Company Purpose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742090"/>
            <a:ext cx="9349404" cy="483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Optimization of Capital in DeFi Markets via an Optimization Protocol (AI driven)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spcBef>
                <a:spcPct val="0"/>
              </a:spcBef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Provision of Complex DeFi Products via DeFi Composition to create </a:t>
            </a:r>
            <a:r>
              <a:rPr lang="en-US" sz="3912">
                <a:solidFill>
                  <a:srgbClr val="F27100"/>
                </a:solidFill>
                <a:latin typeface="DM Sans"/>
              </a:rPr>
              <a:t>Financial Building Blocks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97449" y="348652"/>
            <a:ext cx="4171711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Problem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366372" y="2303855"/>
            <a:ext cx="10749225" cy="6449535"/>
          </a:xfrm>
          <a:custGeom>
            <a:avLst/>
            <a:gdLst/>
            <a:ahLst/>
            <a:cxnLst/>
            <a:rect r="r" b="b" t="t" l="l"/>
            <a:pathLst>
              <a:path h="6449535" w="10749225">
                <a:moveTo>
                  <a:pt x="0" y="0"/>
                </a:moveTo>
                <a:lnTo>
                  <a:pt x="10749225" y="0"/>
                </a:lnTo>
                <a:lnTo>
                  <a:pt x="10749225" y="6449535"/>
                </a:lnTo>
                <a:lnTo>
                  <a:pt x="0" y="644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742090"/>
            <a:ext cx="11202351" cy="692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DeFi capital slippage when trading on DEXs, due to bonding curves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Limited advanced products available to poor integration across DeFi Protocols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High fees and poor spot prices due to DeFi limited integrations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spcBef>
                <a:spcPct val="0"/>
              </a:spcBef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DeFi limited to DeFi activists and traders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608342" y="0"/>
            <a:ext cx="7679658" cy="5024719"/>
          </a:xfrm>
          <a:custGeom>
            <a:avLst/>
            <a:gdLst/>
            <a:ahLst/>
            <a:cxnLst/>
            <a:rect r="r" b="b" t="t" l="l"/>
            <a:pathLst>
              <a:path h="5024719" w="7679658">
                <a:moveTo>
                  <a:pt x="0" y="0"/>
                </a:moveTo>
                <a:lnTo>
                  <a:pt x="7679658" y="0"/>
                </a:lnTo>
                <a:lnTo>
                  <a:pt x="7679658" y="5024719"/>
                </a:lnTo>
                <a:lnTo>
                  <a:pt x="0" y="5024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10401445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DeFi Today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930431"/>
            <a:ext cx="10390692" cy="901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Mostly Single DeFi Protocols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DEXs, Yield Aggregators, RWA, Liquidity Pools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Inefficient capital uses, slippage, liquidity localized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2000 DeFi Protocols with dominance by a few (e.g. Uniswap, revenues 129 million USD a month)</a:t>
            </a:r>
          </a:p>
          <a:p>
            <a:pPr>
              <a:lnSpc>
                <a:spcPts val="5477"/>
              </a:lnSpc>
            </a:pP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792653" y="2213944"/>
            <a:ext cx="7784176" cy="7515094"/>
          </a:xfrm>
          <a:custGeom>
            <a:avLst/>
            <a:gdLst/>
            <a:ahLst/>
            <a:cxnLst/>
            <a:rect r="r" b="b" t="t" l="l"/>
            <a:pathLst>
              <a:path h="7515094" w="7784176">
                <a:moveTo>
                  <a:pt x="0" y="0"/>
                </a:moveTo>
                <a:lnTo>
                  <a:pt x="7784176" y="0"/>
                </a:lnTo>
                <a:lnTo>
                  <a:pt x="7784176" y="7515093"/>
                </a:lnTo>
                <a:lnTo>
                  <a:pt x="0" y="7515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4171711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742090"/>
            <a:ext cx="11202351" cy="552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Optimization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Split transactions across protocols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Integration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Use different DeFi Protocols in one transaction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spcBef>
                <a:spcPct val="0"/>
              </a:spcBef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AI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Reinforcement Learning to learn optimization and reward strategies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Differentiators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7154" y="3096430"/>
            <a:ext cx="11202351" cy="552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Capital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Aggregated and hence more liquidity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Complex Products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Integration of Lending, Tokenization, Options, Trading, Liquidity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spcBef>
                <a:spcPct val="0"/>
              </a:spcBef>
              <a:buFont typeface="Arial"/>
              <a:buChar char="•"/>
            </a:pPr>
            <a:r>
              <a:rPr lang="en-US" sz="3912">
                <a:solidFill>
                  <a:srgbClr val="F27100"/>
                </a:solidFill>
                <a:latin typeface="DM Sans"/>
              </a:rPr>
              <a:t>Rating DeFi Protocols</a:t>
            </a:r>
            <a:r>
              <a:rPr lang="en-US" sz="3912">
                <a:solidFill>
                  <a:srgbClr val="000000"/>
                </a:solidFill>
                <a:latin typeface="DM Sans"/>
              </a:rPr>
              <a:t>: Reward rating system based on AI and optimization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35962" y="590690"/>
            <a:ext cx="6554908" cy="458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5399">
                <a:solidFill>
                  <a:srgbClr val="380DE4"/>
                </a:solidFill>
                <a:latin typeface="DM Sans"/>
              </a:rPr>
              <a:t>Aquo extends DeFi to a wider optimized system</a:t>
            </a:r>
          </a:p>
          <a:p>
            <a:pPr algn="ctr">
              <a:lnSpc>
                <a:spcPts val="6972"/>
              </a:lnSpc>
            </a:pPr>
          </a:p>
          <a:p>
            <a:pPr algn="ctr">
              <a:lnSpc>
                <a:spcPts val="69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9937456" y="2048274"/>
            <a:ext cx="10675043" cy="6578495"/>
          </a:xfrm>
          <a:custGeom>
            <a:avLst/>
            <a:gdLst/>
            <a:ahLst/>
            <a:cxnLst/>
            <a:rect r="r" b="b" t="t" l="l"/>
            <a:pathLst>
              <a:path h="6578495" w="10675043">
                <a:moveTo>
                  <a:pt x="0" y="0"/>
                </a:moveTo>
                <a:lnTo>
                  <a:pt x="10675043" y="0"/>
                </a:lnTo>
                <a:lnTo>
                  <a:pt x="10675043" y="6578495"/>
                </a:lnTo>
                <a:lnTo>
                  <a:pt x="0" y="6578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Use Cases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7154" y="3096430"/>
            <a:ext cx="11202351" cy="552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Trading crypto assets is extended and optimized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Integration to produce TradFi type of solutions (lending, tokenization, trading, options all in one transaction)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spcBef>
                <a:spcPct val="0"/>
              </a:spcBef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Optimization of Liquidity Pools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09505" y="3059435"/>
            <a:ext cx="6188480" cy="4920526"/>
          </a:xfrm>
          <a:custGeom>
            <a:avLst/>
            <a:gdLst/>
            <a:ahLst/>
            <a:cxnLst/>
            <a:rect r="r" b="b" t="t" l="l"/>
            <a:pathLst>
              <a:path h="4920526" w="6188480">
                <a:moveTo>
                  <a:pt x="0" y="0"/>
                </a:moveTo>
                <a:lnTo>
                  <a:pt x="6188479" y="0"/>
                </a:lnTo>
                <a:lnTo>
                  <a:pt x="6188479" y="4920525"/>
                </a:lnTo>
                <a:lnTo>
                  <a:pt x="0" y="492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9954182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Aquo Infrastructure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7154" y="3096430"/>
            <a:ext cx="11202351" cy="6224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AI learning systems to provide rewards assessments in using DeFi Protocols (reinforcement learning)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Platform to enter trades and investments (e.g. Trade 5 ETH for USDC)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DeFi integrations via DeFi Compositions</a:t>
            </a: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855" y="695465"/>
            <a:ext cx="666545" cy="6665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0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2405" y="-242226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C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249527" y="275800"/>
            <a:ext cx="9038473" cy="5479667"/>
          </a:xfrm>
          <a:custGeom>
            <a:avLst/>
            <a:gdLst/>
            <a:ahLst/>
            <a:cxnLst/>
            <a:rect r="r" b="b" t="t" l="l"/>
            <a:pathLst>
              <a:path h="5479667" w="9038473">
                <a:moveTo>
                  <a:pt x="0" y="0"/>
                </a:moveTo>
                <a:lnTo>
                  <a:pt x="9038473" y="0"/>
                </a:lnTo>
                <a:lnTo>
                  <a:pt x="9038473" y="5479667"/>
                </a:lnTo>
                <a:lnTo>
                  <a:pt x="0" y="5479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7449" y="348652"/>
            <a:ext cx="7462288" cy="1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Market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2996" y="2233851"/>
            <a:ext cx="11202351" cy="761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Large protocols, eg Uniswap, today earn 100+ million USD a month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100+ Billion USD locked into DeFi Protocols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Equivalent TradFi markets are 16 trillion USD annually in earnings</a:t>
            </a:r>
          </a:p>
          <a:p>
            <a:pPr>
              <a:lnSpc>
                <a:spcPts val="5477"/>
              </a:lnSpc>
            </a:pPr>
          </a:p>
          <a:p>
            <a:pPr marL="844764" indent="-422382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DM Sans"/>
              </a:rPr>
              <a:t>Capital markets in TradFi are a quadrillion dollars (with derivatives)</a:t>
            </a:r>
          </a:p>
          <a:p>
            <a:pPr>
              <a:lnSpc>
                <a:spcPts val="54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DAGCNPAkVkY</dc:identifier>
  <dcterms:modified xsi:type="dcterms:W3CDTF">2011-08-01T06:04:30Z</dcterms:modified>
  <cp:revision>1</cp:revision>
  <dc:title>aquo-pitchdeck</dc:title>
</cp:coreProperties>
</file>