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798320328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798320328_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798320328_7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5798320328_7_2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798320328_7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5798320328_7_2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798320328_7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5798320328_7_2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798320328_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5798320328_7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798320328_7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798320328_7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798320328_7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798320328_7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798320328_7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5798320328_7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98320328_7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5798320328_7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798320328_7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5798320328_7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798320328_7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5798320328_7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798320328_7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5798320328_7_1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Relationship Id="rId4" Type="http://schemas.openxmlformats.org/officeDocument/2006/relationships/image" Target="../media/image11.jpg"/><Relationship Id="rId5" Type="http://schemas.openxmlformats.org/officeDocument/2006/relationships/image" Target="../media/image26.jpg"/><Relationship Id="rId6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28.jpg"/><Relationship Id="rId5" Type="http://schemas.openxmlformats.org/officeDocument/2006/relationships/image" Target="../media/image25.jpg"/><Relationship Id="rId6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4421" r="2780" t="3112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869657" y="1378980"/>
            <a:ext cx="74046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AQUO</a:t>
            </a:r>
            <a:endParaRPr sz="700"/>
          </a:p>
        </p:txBody>
      </p:sp>
      <p:sp>
        <p:nvSpPr>
          <p:cNvPr id="131" name="Google Shape;131;p25"/>
          <p:cNvSpPr txBox="1"/>
          <p:nvPr/>
        </p:nvSpPr>
        <p:spPr>
          <a:xfrm>
            <a:off x="3863014" y="4251084"/>
            <a:ext cx="1418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TL Oakley</a:t>
            </a:r>
            <a:endParaRPr sz="700"/>
          </a:p>
        </p:txBody>
      </p:sp>
      <p:sp>
        <p:nvSpPr>
          <p:cNvPr id="132" name="Google Shape;132;p25"/>
          <p:cNvSpPr txBox="1"/>
          <p:nvPr/>
        </p:nvSpPr>
        <p:spPr>
          <a:xfrm>
            <a:off x="-251000" y="3008550"/>
            <a:ext cx="9645900" cy="2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i="1" lang="en-GB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Web3 Asset Liquidity and Investment </a:t>
            </a:r>
            <a:endParaRPr b="1" i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Framework with Derivatives and Tokenization</a:t>
            </a:r>
            <a:r>
              <a:rPr b="1" lang="en-GB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700"/>
          </a:p>
          <a:p>
            <a:pPr indent="0" lvl="0" marL="0" marR="0" rtl="0" algn="ctr">
              <a:lnSpc>
                <a:spcPct val="111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1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1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1085083" y="3589972"/>
            <a:ext cx="2660570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700"/>
          </a:p>
        </p:txBody>
      </p:sp>
      <p:sp>
        <p:nvSpPr>
          <p:cNvPr id="268" name="Google Shape;268;p34"/>
          <p:cNvSpPr txBox="1"/>
          <p:nvPr/>
        </p:nvSpPr>
        <p:spPr>
          <a:xfrm>
            <a:off x="462001" y="589799"/>
            <a:ext cx="1953367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TL Oakley</a:t>
            </a:r>
            <a:endParaRPr sz="700"/>
          </a:p>
        </p:txBody>
      </p:sp>
      <p:sp>
        <p:nvSpPr>
          <p:cNvPr id="269" name="Google Shape;269;p34"/>
          <p:cNvSpPr txBox="1"/>
          <p:nvPr/>
        </p:nvSpPr>
        <p:spPr>
          <a:xfrm>
            <a:off x="2700751" y="589799"/>
            <a:ext cx="1717122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TBA</a:t>
            </a:r>
            <a:endParaRPr sz="700"/>
          </a:p>
        </p:txBody>
      </p:sp>
      <p:sp>
        <p:nvSpPr>
          <p:cNvPr id="270" name="Google Shape;270;p34"/>
          <p:cNvSpPr txBox="1"/>
          <p:nvPr/>
        </p:nvSpPr>
        <p:spPr>
          <a:xfrm>
            <a:off x="580124" y="866150"/>
            <a:ext cx="1621873" cy="220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Founder</a:t>
            </a:r>
            <a:endParaRPr sz="700"/>
          </a:p>
        </p:txBody>
      </p:sp>
      <p:sp>
        <p:nvSpPr>
          <p:cNvPr id="271" name="Google Shape;271;p34"/>
          <p:cNvSpPr txBox="1"/>
          <p:nvPr/>
        </p:nvSpPr>
        <p:spPr>
          <a:xfrm>
            <a:off x="2700750" y="866150"/>
            <a:ext cx="1621873" cy="220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CMO</a:t>
            </a:r>
            <a:endParaRPr sz="700"/>
          </a:p>
        </p:txBody>
      </p:sp>
      <p:sp>
        <p:nvSpPr>
          <p:cNvPr id="272" name="Google Shape;272;p34"/>
          <p:cNvSpPr txBox="1"/>
          <p:nvPr/>
        </p:nvSpPr>
        <p:spPr>
          <a:xfrm>
            <a:off x="3745654" y="3632835"/>
            <a:ext cx="4505857" cy="1289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core team will have skills in marketing, finance, infrastructure, compliance, and investor confidence.</a:t>
            </a:r>
            <a:endParaRPr sz="700"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b="2134" l="0" r="0" t="2134"/>
          <a:stretch/>
        </p:blipFill>
        <p:spPr>
          <a:xfrm>
            <a:off x="514350" y="1283363"/>
            <a:ext cx="1753420" cy="16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 rotWithShape="1">
          <a:blip r:embed="rId4">
            <a:alphaModFix/>
          </a:blip>
          <a:srcRect b="22199" l="38248" r="7986" t="547"/>
          <a:stretch/>
        </p:blipFill>
        <p:spPr>
          <a:xfrm>
            <a:off x="2634977" y="1283363"/>
            <a:ext cx="1753420" cy="16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5">
            <a:alphaModFix/>
          </a:blip>
          <a:srcRect b="46309" l="47836" r="20625" t="8403"/>
          <a:stretch/>
        </p:blipFill>
        <p:spPr>
          <a:xfrm>
            <a:off x="4755604" y="1283363"/>
            <a:ext cx="1753420" cy="16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 rotWithShape="1">
          <a:blip r:embed="rId6">
            <a:alphaModFix/>
          </a:blip>
          <a:srcRect b="18089" l="0" r="0" t="18089"/>
          <a:stretch/>
        </p:blipFill>
        <p:spPr>
          <a:xfrm>
            <a:off x="6876230" y="1283362"/>
            <a:ext cx="1753420" cy="16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4897956" y="589799"/>
            <a:ext cx="1563965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TBA</a:t>
            </a:r>
            <a:endParaRPr sz="700"/>
          </a:p>
        </p:txBody>
      </p:sp>
      <p:sp>
        <p:nvSpPr>
          <p:cNvPr id="278" name="Google Shape;278;p34"/>
          <p:cNvSpPr txBox="1"/>
          <p:nvPr/>
        </p:nvSpPr>
        <p:spPr>
          <a:xfrm>
            <a:off x="4821377" y="866150"/>
            <a:ext cx="1621872" cy="220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CFO</a:t>
            </a:r>
            <a:endParaRPr sz="700"/>
          </a:p>
        </p:txBody>
      </p:sp>
      <p:sp>
        <p:nvSpPr>
          <p:cNvPr id="279" name="Google Shape;279;p34"/>
          <p:cNvSpPr txBox="1"/>
          <p:nvPr/>
        </p:nvSpPr>
        <p:spPr>
          <a:xfrm>
            <a:off x="7160642" y="589799"/>
            <a:ext cx="1279846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TBA</a:t>
            </a:r>
            <a:endParaRPr sz="700"/>
          </a:p>
        </p:txBody>
      </p:sp>
      <p:sp>
        <p:nvSpPr>
          <p:cNvPr id="280" name="Google Shape;280;p34"/>
          <p:cNvSpPr txBox="1"/>
          <p:nvPr/>
        </p:nvSpPr>
        <p:spPr>
          <a:xfrm>
            <a:off x="6941999" y="866150"/>
            <a:ext cx="21222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CIO(</a:t>
            </a:r>
            <a:r>
              <a:rPr b="1"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Infrastructure</a:t>
            </a: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70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514350" y="3550980"/>
            <a:ext cx="1543046" cy="1615381"/>
            <a:chOff x="0" y="-38100"/>
            <a:chExt cx="812800" cy="850900"/>
          </a:xfrm>
        </p:grpSpPr>
        <p:sp>
          <p:nvSpPr>
            <p:cNvPr id="282" name="Google Shape;282;p34"/>
            <p:cNvSpPr/>
            <p:nvPr/>
          </p:nvSpPr>
          <p:spPr>
            <a:xfrm>
              <a:off x="0" y="0"/>
              <a:ext cx="102912" cy="529825"/>
            </a:xfrm>
            <a:custGeom>
              <a:rect b="b" l="l" r="r" t="t"/>
              <a:pathLst>
                <a:path extrusionOk="0" h="529825" w="102912">
                  <a:moveTo>
                    <a:pt x="0" y="0"/>
                  </a:moveTo>
                  <a:lnTo>
                    <a:pt x="102912" y="0"/>
                  </a:lnTo>
                  <a:lnTo>
                    <a:pt x="102912" y="529825"/>
                  </a:lnTo>
                  <a:lnTo>
                    <a:pt x="0" y="5298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3" name="Google Shape;283;p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512025" y="680681"/>
            <a:ext cx="271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sz="700"/>
          </a:p>
        </p:txBody>
      </p:sp>
      <p:sp>
        <p:nvSpPr>
          <p:cNvPr id="290" name="Google Shape;290;p35"/>
          <p:cNvSpPr txBox="1"/>
          <p:nvPr/>
        </p:nvSpPr>
        <p:spPr>
          <a:xfrm>
            <a:off x="423400" y="1404124"/>
            <a:ext cx="2642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roadmap will start with just asset tokenization which will lead into asset pooling, and derivatives; and finally more asset classes will be considered. An ERC20 utility token is planned in month 4.</a:t>
            </a:r>
            <a:endParaRPr sz="700"/>
          </a:p>
        </p:txBody>
      </p:sp>
      <p:sp>
        <p:nvSpPr>
          <p:cNvPr id="291" name="Google Shape;291;p35"/>
          <p:cNvSpPr txBox="1"/>
          <p:nvPr/>
        </p:nvSpPr>
        <p:spPr>
          <a:xfrm>
            <a:off x="4001548" y="3936997"/>
            <a:ext cx="1140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Asset Tokenization (0-3 months)</a:t>
            </a:r>
            <a:endParaRPr sz="700"/>
          </a:p>
        </p:txBody>
      </p:sp>
      <p:sp>
        <p:nvSpPr>
          <p:cNvPr id="292" name="Google Shape;292;p35"/>
          <p:cNvSpPr txBox="1"/>
          <p:nvPr/>
        </p:nvSpPr>
        <p:spPr>
          <a:xfrm>
            <a:off x="6152191" y="3936997"/>
            <a:ext cx="1140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Derivatives (3-15 months)</a:t>
            </a:r>
            <a:endParaRPr sz="700"/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4">
            <a:alphaModFix/>
          </a:blip>
          <a:srcRect b="0" l="28834" r="28833" t="0"/>
          <a:stretch/>
        </p:blipFill>
        <p:spPr>
          <a:xfrm>
            <a:off x="3335593" y="680681"/>
            <a:ext cx="2248865" cy="298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 rotWithShape="1">
          <a:blip r:embed="rId5">
            <a:alphaModFix/>
          </a:blip>
          <a:srcRect b="0" l="29452" r="29452" t="0"/>
          <a:stretch/>
        </p:blipFill>
        <p:spPr>
          <a:xfrm>
            <a:off x="5689233" y="680681"/>
            <a:ext cx="1843248" cy="298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 rotWithShape="1">
          <a:blip r:embed="rId6">
            <a:alphaModFix/>
          </a:blip>
          <a:srcRect b="0" l="33746" r="33747" t="0"/>
          <a:stretch/>
        </p:blipFill>
        <p:spPr>
          <a:xfrm>
            <a:off x="7646234" y="680681"/>
            <a:ext cx="1457911" cy="298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 txBox="1"/>
          <p:nvPr/>
        </p:nvSpPr>
        <p:spPr>
          <a:xfrm>
            <a:off x="7804849" y="3937000"/>
            <a:ext cx="12993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Asset Classes (15-36 months)</a:t>
            </a:r>
            <a:endParaRPr sz="700"/>
          </a:p>
        </p:txBody>
      </p:sp>
      <p:grpSp>
        <p:nvGrpSpPr>
          <p:cNvPr id="297" name="Google Shape;297;p35"/>
          <p:cNvGrpSpPr/>
          <p:nvPr/>
        </p:nvGrpSpPr>
        <p:grpSpPr>
          <a:xfrm>
            <a:off x="142474" y="526445"/>
            <a:ext cx="1543020" cy="1615349"/>
            <a:chOff x="0" y="-38100"/>
            <a:chExt cx="812800" cy="850900"/>
          </a:xfrm>
        </p:grpSpPr>
        <p:sp>
          <p:nvSpPr>
            <p:cNvPr id="298" name="Google Shape;298;p35"/>
            <p:cNvSpPr/>
            <p:nvPr/>
          </p:nvSpPr>
          <p:spPr>
            <a:xfrm>
              <a:off x="0" y="0"/>
              <a:ext cx="103730" cy="462032"/>
            </a:xfrm>
            <a:custGeom>
              <a:rect b="b" l="l" r="r" t="t"/>
              <a:pathLst>
                <a:path extrusionOk="0" h="462032" w="103730">
                  <a:moveTo>
                    <a:pt x="0" y="0"/>
                  </a:moveTo>
                  <a:lnTo>
                    <a:pt x="103730" y="0"/>
                  </a:lnTo>
                  <a:lnTo>
                    <a:pt x="103730" y="462032"/>
                  </a:lnTo>
                  <a:lnTo>
                    <a:pt x="0" y="4620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99" name="Google Shape;299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/>
          <p:nvPr/>
        </p:nvSpPr>
        <p:spPr>
          <a:xfrm>
            <a:off x="4672332" y="2719247"/>
            <a:ext cx="246363" cy="246363"/>
          </a:xfrm>
          <a:custGeom>
            <a:rect b="b" l="l" r="r" t="t"/>
            <a:pathLst>
              <a:path extrusionOk="0" h="492725" w="492725">
                <a:moveTo>
                  <a:pt x="0" y="0"/>
                </a:moveTo>
                <a:lnTo>
                  <a:pt x="492725" y="0"/>
                </a:lnTo>
                <a:lnTo>
                  <a:pt x="492725" y="492725"/>
                </a:lnTo>
                <a:lnTo>
                  <a:pt x="0" y="4927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5" name="Google Shape;305;p36"/>
          <p:cNvGrpSpPr/>
          <p:nvPr/>
        </p:nvGrpSpPr>
        <p:grpSpPr>
          <a:xfrm>
            <a:off x="4471669" y="804305"/>
            <a:ext cx="1543050" cy="1615379"/>
            <a:chOff x="0" y="-38100"/>
            <a:chExt cx="812800" cy="850900"/>
          </a:xfrm>
        </p:grpSpPr>
        <p:sp>
          <p:nvSpPr>
            <p:cNvPr id="306" name="Google Shape;306;p36"/>
            <p:cNvSpPr/>
            <p:nvPr/>
          </p:nvSpPr>
          <p:spPr>
            <a:xfrm>
              <a:off x="0" y="0"/>
              <a:ext cx="105699" cy="540129"/>
            </a:xfrm>
            <a:custGeom>
              <a:rect b="b" l="l" r="r" t="t"/>
              <a:pathLst>
                <a:path extrusionOk="0" h="540129" w="105699">
                  <a:moveTo>
                    <a:pt x="0" y="0"/>
                  </a:moveTo>
                  <a:lnTo>
                    <a:pt x="105699" y="0"/>
                  </a:lnTo>
                  <a:lnTo>
                    <a:pt x="105699" y="540129"/>
                  </a:lnTo>
                  <a:lnTo>
                    <a:pt x="0" y="540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7" name="Google Shape;307;p3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3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604" r="-1604" t="0"/>
            </a:stretch>
          </a:blipFill>
          <a:ln>
            <a:noFill/>
          </a:ln>
        </p:spPr>
      </p:sp>
      <p:sp>
        <p:nvSpPr>
          <p:cNvPr id="309" name="Google Shape;309;p36"/>
          <p:cNvSpPr txBox="1"/>
          <p:nvPr/>
        </p:nvSpPr>
        <p:spPr>
          <a:xfrm>
            <a:off x="1257052" y="1187263"/>
            <a:ext cx="3111974" cy="6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 sz="700"/>
          </a:p>
        </p:txBody>
      </p:sp>
      <p:sp>
        <p:nvSpPr>
          <p:cNvPr id="310" name="Google Shape;310;p36"/>
          <p:cNvSpPr txBox="1"/>
          <p:nvPr/>
        </p:nvSpPr>
        <p:spPr>
          <a:xfrm>
            <a:off x="1359695" y="2427926"/>
            <a:ext cx="2495597" cy="25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https://aquo.world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3699" l="25382" r="31657" t="1043"/>
          <a:stretch/>
        </p:blipFill>
        <p:spPr>
          <a:xfrm>
            <a:off x="7374686" y="0"/>
            <a:ext cx="173689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6"/>
          <p:cNvGrpSpPr/>
          <p:nvPr/>
        </p:nvGrpSpPr>
        <p:grpSpPr>
          <a:xfrm>
            <a:off x="3370870" y="894858"/>
            <a:ext cx="1543049" cy="1615379"/>
            <a:chOff x="0" y="-38100"/>
            <a:chExt cx="812800" cy="850900"/>
          </a:xfrm>
        </p:grpSpPr>
        <p:sp>
          <p:nvSpPr>
            <p:cNvPr id="139" name="Google Shape;139;p26"/>
            <p:cNvSpPr/>
            <p:nvPr/>
          </p:nvSpPr>
          <p:spPr>
            <a:xfrm>
              <a:off x="0" y="0"/>
              <a:ext cx="106081" cy="562504"/>
            </a:xfrm>
            <a:custGeom>
              <a:rect b="b" l="l" r="r" t="t"/>
              <a:pathLst>
                <a:path extrusionOk="0" h="562504" w="106081">
                  <a:moveTo>
                    <a:pt x="0" y="0"/>
                  </a:moveTo>
                  <a:lnTo>
                    <a:pt x="106081" y="0"/>
                  </a:lnTo>
                  <a:lnTo>
                    <a:pt x="106081" y="562504"/>
                  </a:lnTo>
                  <a:lnTo>
                    <a:pt x="0" y="562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0" name="Google Shape;140;p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26"/>
          <p:cNvPicPr preferRelativeResize="0"/>
          <p:nvPr/>
        </p:nvPicPr>
        <p:blipFill rotWithShape="1">
          <a:blip r:embed="rId4">
            <a:alphaModFix/>
          </a:blip>
          <a:srcRect b="6076" l="64523" r="8784" t="900"/>
          <a:stretch/>
        </p:blipFill>
        <p:spPr>
          <a:xfrm>
            <a:off x="0" y="0"/>
            <a:ext cx="26238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3694315" y="995888"/>
            <a:ext cx="3173424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AQUO</a:t>
            </a:r>
            <a:endParaRPr sz="700"/>
          </a:p>
        </p:txBody>
      </p:sp>
      <p:sp>
        <p:nvSpPr>
          <p:cNvPr id="143" name="Google Shape;143;p26"/>
          <p:cNvSpPr txBox="1"/>
          <p:nvPr/>
        </p:nvSpPr>
        <p:spPr>
          <a:xfrm>
            <a:off x="3471564" y="1902474"/>
            <a:ext cx="3810959" cy="186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Revolutionizing Financial Instruments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Boosting Liquidity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Empowering Asset Tokenization and Derivatives</a:t>
            </a:r>
            <a:endParaRPr sz="700"/>
          </a:p>
        </p:txBody>
      </p:sp>
      <p:sp>
        <p:nvSpPr>
          <p:cNvPr id="144" name="Google Shape;144;p26"/>
          <p:cNvSpPr txBox="1"/>
          <p:nvPr/>
        </p:nvSpPr>
        <p:spPr>
          <a:xfrm>
            <a:off x="3471564" y="4088462"/>
            <a:ext cx="3810959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Blockchains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Smart Contracts 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3859207" y="-37635"/>
            <a:ext cx="5284794" cy="5181136"/>
          </a:xfrm>
          <a:custGeom>
            <a:rect b="b" l="l" r="r" t="t"/>
            <a:pathLst>
              <a:path extrusionOk="0" h="10362271" w="10569587">
                <a:moveTo>
                  <a:pt x="0" y="0"/>
                </a:moveTo>
                <a:lnTo>
                  <a:pt x="10569587" y="0"/>
                </a:lnTo>
                <a:lnTo>
                  <a:pt x="10569587" y="10362271"/>
                </a:lnTo>
                <a:lnTo>
                  <a:pt x="0" y="103622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543" r="0" t="-5613"/>
            </a:stretch>
          </a:blipFill>
          <a:ln>
            <a:noFill/>
          </a:ln>
        </p:spPr>
      </p:sp>
      <p:grpSp>
        <p:nvGrpSpPr>
          <p:cNvPr id="150" name="Google Shape;150;p27"/>
          <p:cNvGrpSpPr/>
          <p:nvPr/>
        </p:nvGrpSpPr>
        <p:grpSpPr>
          <a:xfrm>
            <a:off x="912749" y="638114"/>
            <a:ext cx="4802272" cy="3794942"/>
            <a:chOff x="0" y="-38100"/>
            <a:chExt cx="2529592" cy="1998982"/>
          </a:xfrm>
        </p:grpSpPr>
        <p:sp>
          <p:nvSpPr>
            <p:cNvPr id="151" name="Google Shape;151;p27"/>
            <p:cNvSpPr/>
            <p:nvPr/>
          </p:nvSpPr>
          <p:spPr>
            <a:xfrm>
              <a:off x="0" y="0"/>
              <a:ext cx="2529592" cy="1960882"/>
            </a:xfrm>
            <a:custGeom>
              <a:rect b="b" l="l" r="r" t="t"/>
              <a:pathLst>
                <a:path extrusionOk="0" h="1960882" w="2529592">
                  <a:moveTo>
                    <a:pt x="0" y="0"/>
                  </a:moveTo>
                  <a:lnTo>
                    <a:pt x="2529592" y="0"/>
                  </a:lnTo>
                  <a:lnTo>
                    <a:pt x="2529592" y="1960882"/>
                  </a:lnTo>
                  <a:lnTo>
                    <a:pt x="0" y="1960882"/>
                  </a:lnTo>
                  <a:close/>
                </a:path>
              </a:pathLst>
            </a:custGeom>
            <a:solidFill>
              <a:srgbClr val="15333B"/>
            </a:solidFill>
            <a:ln>
              <a:noFill/>
            </a:ln>
          </p:spPr>
        </p:sp>
        <p:sp>
          <p:nvSpPr>
            <p:cNvPr id="152" name="Google Shape;152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27"/>
          <p:cNvGrpSpPr/>
          <p:nvPr/>
        </p:nvGrpSpPr>
        <p:grpSpPr>
          <a:xfrm>
            <a:off x="1440067" y="1187074"/>
            <a:ext cx="1543055" cy="1615381"/>
            <a:chOff x="0" y="-38100"/>
            <a:chExt cx="812800" cy="850900"/>
          </a:xfrm>
        </p:grpSpPr>
        <p:sp>
          <p:nvSpPr>
            <p:cNvPr id="154" name="Google Shape;154;p27"/>
            <p:cNvSpPr/>
            <p:nvPr/>
          </p:nvSpPr>
          <p:spPr>
            <a:xfrm>
              <a:off x="0" y="0"/>
              <a:ext cx="116512" cy="518987"/>
            </a:xfrm>
            <a:custGeom>
              <a:rect b="b" l="l" r="r" t="t"/>
              <a:pathLst>
                <a:path extrusionOk="0" h="518987" w="116512">
                  <a:moveTo>
                    <a:pt x="0" y="0"/>
                  </a:moveTo>
                  <a:lnTo>
                    <a:pt x="116512" y="0"/>
                  </a:lnTo>
                  <a:lnTo>
                    <a:pt x="116512" y="518987"/>
                  </a:lnTo>
                  <a:lnTo>
                    <a:pt x="0" y="518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5" name="Google Shape;155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 txBox="1"/>
          <p:nvPr/>
        </p:nvSpPr>
        <p:spPr>
          <a:xfrm>
            <a:off x="1828110" y="1407517"/>
            <a:ext cx="2250937" cy="6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700"/>
          </a:p>
        </p:txBody>
      </p:sp>
      <p:sp>
        <p:nvSpPr>
          <p:cNvPr id="157" name="Google Shape;157;p27"/>
          <p:cNvSpPr txBox="1"/>
          <p:nvPr/>
        </p:nvSpPr>
        <p:spPr>
          <a:xfrm>
            <a:off x="912749" y="2421594"/>
            <a:ext cx="4719737" cy="1408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6850" lvl="1" marL="406400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Illiquid Real Assets</a:t>
            </a:r>
            <a:endParaRPr sz="700"/>
          </a:p>
          <a:p>
            <a:pPr indent="-196850" lvl="1" marL="406400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Transaction Costs</a:t>
            </a:r>
            <a:endParaRPr sz="700"/>
          </a:p>
          <a:p>
            <a:pPr indent="-196850" lvl="1" marL="406400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Lack of Transparency</a:t>
            </a:r>
            <a:endParaRPr sz="700"/>
          </a:p>
          <a:p>
            <a:pPr indent="-196850" lvl="1" marL="406400" marR="0" rtl="0" algn="just">
              <a:lnSpc>
                <a:spcPct val="1500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•"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Limited Access to Asset Markets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1056201" y="932838"/>
            <a:ext cx="2660031" cy="617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endParaRPr sz="700"/>
          </a:p>
        </p:txBody>
      </p:sp>
      <p:sp>
        <p:nvSpPr>
          <p:cNvPr id="163" name="Google Shape;163;p28"/>
          <p:cNvSpPr txBox="1"/>
          <p:nvPr/>
        </p:nvSpPr>
        <p:spPr>
          <a:xfrm>
            <a:off x="2204514" y="3105546"/>
            <a:ext cx="1939734" cy="14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Tokenization of real-world assets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SPV based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Pegged Price to Asset Value</a:t>
            </a:r>
            <a:endParaRPr sz="700"/>
          </a:p>
        </p:txBody>
      </p:sp>
      <p:sp>
        <p:nvSpPr>
          <p:cNvPr id="164" name="Google Shape;164;p28"/>
          <p:cNvSpPr txBox="1"/>
          <p:nvPr/>
        </p:nvSpPr>
        <p:spPr>
          <a:xfrm>
            <a:off x="2204514" y="2681396"/>
            <a:ext cx="1939734" cy="307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TOKENIZATION</a:t>
            </a:r>
            <a:endParaRPr sz="700"/>
          </a:p>
        </p:txBody>
      </p:sp>
      <p:sp>
        <p:nvSpPr>
          <p:cNvPr id="165" name="Google Shape;165;p28"/>
          <p:cNvSpPr txBox="1"/>
          <p:nvPr/>
        </p:nvSpPr>
        <p:spPr>
          <a:xfrm>
            <a:off x="4447214" y="2681396"/>
            <a:ext cx="1939734" cy="307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CONTRACTS</a:t>
            </a:r>
            <a:endParaRPr sz="700"/>
          </a:p>
        </p:txBody>
      </p:sp>
      <p:sp>
        <p:nvSpPr>
          <p:cNvPr id="166" name="Google Shape;166;p28"/>
          <p:cNvSpPr txBox="1"/>
          <p:nvPr/>
        </p:nvSpPr>
        <p:spPr>
          <a:xfrm>
            <a:off x="6689916" y="2681396"/>
            <a:ext cx="1939734" cy="307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POOLS</a:t>
            </a:r>
            <a:endParaRPr sz="700"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10279" l="0" r="0" t="10279"/>
          <a:stretch/>
        </p:blipFill>
        <p:spPr>
          <a:xfrm>
            <a:off x="4447215" y="46953"/>
            <a:ext cx="4631161" cy="245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4">
            <a:alphaModFix/>
          </a:blip>
          <a:srcRect b="999" l="26868" r="26542" t="0"/>
          <a:stretch/>
        </p:blipFill>
        <p:spPr>
          <a:xfrm>
            <a:off x="25777" y="2671871"/>
            <a:ext cx="1745807" cy="2471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8"/>
          <p:cNvGrpSpPr/>
          <p:nvPr/>
        </p:nvGrpSpPr>
        <p:grpSpPr>
          <a:xfrm>
            <a:off x="517134" y="727248"/>
            <a:ext cx="1543048" cy="1615382"/>
            <a:chOff x="0" y="-38100"/>
            <a:chExt cx="812800" cy="850900"/>
          </a:xfrm>
        </p:grpSpPr>
        <p:sp>
          <p:nvSpPr>
            <p:cNvPr id="170" name="Google Shape;170;p28"/>
            <p:cNvSpPr/>
            <p:nvPr/>
          </p:nvSpPr>
          <p:spPr>
            <a:xfrm>
              <a:off x="0" y="0"/>
              <a:ext cx="146832" cy="466294"/>
            </a:xfrm>
            <a:custGeom>
              <a:rect b="b" l="l" r="r" t="t"/>
              <a:pathLst>
                <a:path extrusionOk="0" h="466294" w="146832">
                  <a:moveTo>
                    <a:pt x="0" y="0"/>
                  </a:moveTo>
                  <a:lnTo>
                    <a:pt x="146832" y="0"/>
                  </a:lnTo>
                  <a:lnTo>
                    <a:pt x="146832" y="466294"/>
                  </a:lnTo>
                  <a:lnTo>
                    <a:pt x="0" y="466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1" name="Google Shape;171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8"/>
          <p:cNvSpPr txBox="1"/>
          <p:nvPr/>
        </p:nvSpPr>
        <p:spPr>
          <a:xfrm>
            <a:off x="4447214" y="3116574"/>
            <a:ext cx="1939734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Smart Contracts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OTC Based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Derivatives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Customized</a:t>
            </a:r>
            <a:endParaRPr sz="700"/>
          </a:p>
        </p:txBody>
      </p:sp>
      <p:sp>
        <p:nvSpPr>
          <p:cNvPr id="173" name="Google Shape;173;p28"/>
          <p:cNvSpPr txBox="1"/>
          <p:nvPr/>
        </p:nvSpPr>
        <p:spPr>
          <a:xfrm>
            <a:off x="6689916" y="3116574"/>
            <a:ext cx="1939734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Investment Pools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Investor Criteria</a:t>
            </a:r>
            <a:endParaRPr sz="700"/>
          </a:p>
          <a:p>
            <a:pPr indent="-171450" lvl="1" marL="330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Customization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6204" l="0" r="0" t="6205"/>
          <a:stretch/>
        </p:blipFill>
        <p:spPr>
          <a:xfrm>
            <a:off x="4502899" y="51255"/>
            <a:ext cx="4539923" cy="2236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9"/>
          <p:cNvGrpSpPr/>
          <p:nvPr/>
        </p:nvGrpSpPr>
        <p:grpSpPr>
          <a:xfrm>
            <a:off x="514350" y="419245"/>
            <a:ext cx="1543055" cy="1615379"/>
            <a:chOff x="0" y="-38100"/>
            <a:chExt cx="812800" cy="850900"/>
          </a:xfrm>
        </p:grpSpPr>
        <p:sp>
          <p:nvSpPr>
            <p:cNvPr id="180" name="Google Shape;180;p29"/>
            <p:cNvSpPr/>
            <p:nvPr/>
          </p:nvSpPr>
          <p:spPr>
            <a:xfrm>
              <a:off x="0" y="0"/>
              <a:ext cx="141976" cy="540129"/>
            </a:xfrm>
            <a:custGeom>
              <a:rect b="b" l="l" r="r" t="t"/>
              <a:pathLst>
                <a:path extrusionOk="0" h="540129" w="141976">
                  <a:moveTo>
                    <a:pt x="0" y="0"/>
                  </a:moveTo>
                  <a:lnTo>
                    <a:pt x="141976" y="0"/>
                  </a:lnTo>
                  <a:lnTo>
                    <a:pt x="141976" y="540129"/>
                  </a:lnTo>
                  <a:lnTo>
                    <a:pt x="0" y="540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1" name="Google Shape;181;p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9"/>
          <p:cNvSpPr/>
          <p:nvPr/>
        </p:nvSpPr>
        <p:spPr>
          <a:xfrm>
            <a:off x="4502899" y="2665848"/>
            <a:ext cx="4641101" cy="2477653"/>
          </a:xfrm>
          <a:custGeom>
            <a:rect b="b" l="l" r="r" t="t"/>
            <a:pathLst>
              <a:path extrusionOk="0" h="4955305" w="9282202">
                <a:moveTo>
                  <a:pt x="0" y="0"/>
                </a:moveTo>
                <a:lnTo>
                  <a:pt x="9282202" y="0"/>
                </a:lnTo>
                <a:lnTo>
                  <a:pt x="9282202" y="4955305"/>
                </a:lnTo>
                <a:lnTo>
                  <a:pt x="0" y="49553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0149" l="0" r="0" t="-3944"/>
            </a:stretch>
          </a:blipFill>
          <a:ln>
            <a:noFill/>
          </a:ln>
        </p:spPr>
      </p:sp>
      <p:sp>
        <p:nvSpPr>
          <p:cNvPr id="183" name="Google Shape;183;p29"/>
          <p:cNvSpPr txBox="1"/>
          <p:nvPr/>
        </p:nvSpPr>
        <p:spPr>
          <a:xfrm>
            <a:off x="1028700" y="442913"/>
            <a:ext cx="2472984" cy="1127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 MARKET</a:t>
            </a:r>
            <a:endParaRPr sz="700"/>
          </a:p>
        </p:txBody>
      </p:sp>
      <p:sp>
        <p:nvSpPr>
          <p:cNvPr id="184" name="Google Shape;184;p29"/>
          <p:cNvSpPr txBox="1"/>
          <p:nvPr/>
        </p:nvSpPr>
        <p:spPr>
          <a:xfrm>
            <a:off x="400303" y="1873774"/>
            <a:ext cx="3988549" cy="1742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Sellers of Assets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Investors 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Subscription models  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Individuals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Companies</a:t>
            </a:r>
            <a:endParaRPr sz="700"/>
          </a:p>
          <a:p>
            <a:pPr indent="0" lvl="0" marL="0" marR="0" rtl="0" algn="just">
              <a:lnSpc>
                <a:spcPct val="7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400303" y="3625866"/>
            <a:ext cx="3405963" cy="9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Asset Equity and Debt Finance </a:t>
            </a:r>
            <a:endParaRPr sz="700"/>
          </a:p>
          <a:p>
            <a:pPr indent="-234950" lvl="1" marL="469900" marR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Derivatives Investments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0"/>
          <p:cNvGrpSpPr/>
          <p:nvPr/>
        </p:nvGrpSpPr>
        <p:grpSpPr>
          <a:xfrm>
            <a:off x="4914581" y="0"/>
            <a:ext cx="4229419" cy="5143500"/>
            <a:chOff x="0" y="0"/>
            <a:chExt cx="11278451" cy="13716000"/>
          </a:xfrm>
        </p:grpSpPr>
        <p:pic>
          <p:nvPicPr>
            <p:cNvPr id="191" name="Google Shape;191;p30"/>
            <p:cNvPicPr preferRelativeResize="0"/>
            <p:nvPr/>
          </p:nvPicPr>
          <p:blipFill rotWithShape="1">
            <a:blip r:embed="rId3">
              <a:alphaModFix/>
            </a:blip>
            <a:srcRect b="0" l="14441" r="14441" t="0"/>
            <a:stretch/>
          </p:blipFill>
          <p:spPr>
            <a:xfrm>
              <a:off x="0" y="0"/>
              <a:ext cx="11278451" cy="9059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30"/>
            <p:cNvPicPr preferRelativeResize="0"/>
            <p:nvPr/>
          </p:nvPicPr>
          <p:blipFill rotWithShape="1">
            <a:blip r:embed="rId4">
              <a:alphaModFix/>
            </a:blip>
            <a:srcRect b="0" l="23534" r="23533" t="0"/>
            <a:stretch/>
          </p:blipFill>
          <p:spPr>
            <a:xfrm>
              <a:off x="0" y="9186333"/>
              <a:ext cx="3717150" cy="4529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30"/>
            <p:cNvPicPr preferRelativeResize="0"/>
            <p:nvPr/>
          </p:nvPicPr>
          <p:blipFill rotWithShape="1">
            <a:blip r:embed="rId5">
              <a:alphaModFix/>
            </a:blip>
            <a:srcRect b="4273" l="0" r="0" t="4274"/>
            <a:stretch/>
          </p:blipFill>
          <p:spPr>
            <a:xfrm>
              <a:off x="3844150" y="9186333"/>
              <a:ext cx="7434300" cy="45296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30"/>
          <p:cNvSpPr txBox="1"/>
          <p:nvPr/>
        </p:nvSpPr>
        <p:spPr>
          <a:xfrm>
            <a:off x="1428499" y="3273088"/>
            <a:ext cx="2739320" cy="581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AQUO</a:t>
            </a:r>
            <a:endParaRPr sz="700"/>
          </a:p>
        </p:txBody>
      </p:sp>
      <p:sp>
        <p:nvSpPr>
          <p:cNvPr id="195" name="Google Shape;195;p30"/>
          <p:cNvSpPr txBox="1"/>
          <p:nvPr/>
        </p:nvSpPr>
        <p:spPr>
          <a:xfrm>
            <a:off x="1054565" y="333375"/>
            <a:ext cx="3347019" cy="223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Marketplace for Investor Proposals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Investment framework off-chain and on-chain</a:t>
            </a:r>
            <a:endParaRPr sz="700"/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Investment Novel Framework </a:t>
            </a:r>
            <a:endParaRPr sz="700"/>
          </a:p>
        </p:txBody>
      </p:sp>
      <p:grpSp>
        <p:nvGrpSpPr>
          <p:cNvPr id="196" name="Google Shape;196;p30"/>
          <p:cNvGrpSpPr/>
          <p:nvPr/>
        </p:nvGrpSpPr>
        <p:grpSpPr>
          <a:xfrm>
            <a:off x="1054565" y="2974476"/>
            <a:ext cx="1543049" cy="1615379"/>
            <a:chOff x="0" y="-38100"/>
            <a:chExt cx="812800" cy="850900"/>
          </a:xfrm>
        </p:grpSpPr>
        <p:sp>
          <p:nvSpPr>
            <p:cNvPr id="197" name="Google Shape;197;p30"/>
            <p:cNvSpPr/>
            <p:nvPr/>
          </p:nvSpPr>
          <p:spPr>
            <a:xfrm>
              <a:off x="0" y="0"/>
              <a:ext cx="106081" cy="562504"/>
            </a:xfrm>
            <a:custGeom>
              <a:rect b="b" l="l" r="r" t="t"/>
              <a:pathLst>
                <a:path extrusionOk="0" h="562504" w="106081">
                  <a:moveTo>
                    <a:pt x="0" y="0"/>
                  </a:moveTo>
                  <a:lnTo>
                    <a:pt x="106081" y="0"/>
                  </a:lnTo>
                  <a:lnTo>
                    <a:pt x="106081" y="562504"/>
                  </a:lnTo>
                  <a:lnTo>
                    <a:pt x="0" y="562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8" name="Google Shape;198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>
            <a:off x="3829660" y="1546337"/>
            <a:ext cx="1128237" cy="1111813"/>
          </a:xfrm>
          <a:custGeom>
            <a:rect b="b" l="l" r="r" t="t"/>
            <a:pathLst>
              <a:path extrusionOk="0" h="31053531" w="31512256">
                <a:moveTo>
                  <a:pt x="15756127" y="0"/>
                </a:moveTo>
                <a:cubicBezTo>
                  <a:pt x="15151608" y="0"/>
                  <a:pt x="14546961" y="229362"/>
                  <a:pt x="14088364" y="687959"/>
                </a:cubicBezTo>
                <a:lnTo>
                  <a:pt x="917321" y="13859002"/>
                </a:lnTo>
                <a:cubicBezTo>
                  <a:pt x="0" y="14776323"/>
                  <a:pt x="0" y="16277210"/>
                  <a:pt x="917321" y="17194530"/>
                </a:cubicBezTo>
                <a:lnTo>
                  <a:pt x="14088364" y="30365573"/>
                </a:lnTo>
                <a:cubicBezTo>
                  <a:pt x="14546961" y="30824171"/>
                  <a:pt x="15151608" y="31053531"/>
                  <a:pt x="15756129" y="31053531"/>
                </a:cubicBezTo>
                <a:cubicBezTo>
                  <a:pt x="16360650" y="31053531"/>
                  <a:pt x="16965295" y="30824168"/>
                  <a:pt x="17423894" y="30365573"/>
                </a:cubicBezTo>
                <a:lnTo>
                  <a:pt x="30594935" y="17194530"/>
                </a:lnTo>
                <a:cubicBezTo>
                  <a:pt x="31512256" y="16277210"/>
                  <a:pt x="31512256" y="14776323"/>
                  <a:pt x="30594935" y="13859002"/>
                </a:cubicBezTo>
                <a:lnTo>
                  <a:pt x="17423892" y="687959"/>
                </a:lnTo>
                <a:cubicBezTo>
                  <a:pt x="16965168" y="229362"/>
                  <a:pt x="16360649" y="0"/>
                  <a:pt x="15756127" y="0"/>
                </a:cubicBezTo>
                <a:close/>
              </a:path>
            </a:pathLst>
          </a:custGeom>
          <a:solidFill>
            <a:srgbClr val="03989E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5591631" y="1546337"/>
            <a:ext cx="1128237" cy="1111813"/>
          </a:xfrm>
          <a:custGeom>
            <a:rect b="b" l="l" r="r" t="t"/>
            <a:pathLst>
              <a:path extrusionOk="0" h="31053531" w="31512256">
                <a:moveTo>
                  <a:pt x="15756127" y="0"/>
                </a:moveTo>
                <a:cubicBezTo>
                  <a:pt x="15151608" y="0"/>
                  <a:pt x="14546961" y="229362"/>
                  <a:pt x="14088364" y="687959"/>
                </a:cubicBezTo>
                <a:lnTo>
                  <a:pt x="917321" y="13859002"/>
                </a:lnTo>
                <a:cubicBezTo>
                  <a:pt x="0" y="14776323"/>
                  <a:pt x="0" y="16277210"/>
                  <a:pt x="917321" y="17194530"/>
                </a:cubicBezTo>
                <a:lnTo>
                  <a:pt x="14088364" y="30365573"/>
                </a:lnTo>
                <a:cubicBezTo>
                  <a:pt x="14546961" y="30824171"/>
                  <a:pt x="15151608" y="31053531"/>
                  <a:pt x="15756129" y="31053531"/>
                </a:cubicBezTo>
                <a:cubicBezTo>
                  <a:pt x="16360650" y="31053531"/>
                  <a:pt x="16965295" y="30824168"/>
                  <a:pt x="17423894" y="30365573"/>
                </a:cubicBezTo>
                <a:lnTo>
                  <a:pt x="30594935" y="17194530"/>
                </a:lnTo>
                <a:cubicBezTo>
                  <a:pt x="31512256" y="16277210"/>
                  <a:pt x="31512256" y="14776323"/>
                  <a:pt x="30594935" y="13859002"/>
                </a:cubicBezTo>
                <a:lnTo>
                  <a:pt x="17423892" y="687959"/>
                </a:lnTo>
                <a:cubicBezTo>
                  <a:pt x="16965168" y="229362"/>
                  <a:pt x="16360649" y="0"/>
                  <a:pt x="15756127" y="0"/>
                </a:cubicBezTo>
                <a:close/>
              </a:path>
            </a:pathLst>
          </a:custGeom>
          <a:solidFill>
            <a:srgbClr val="03989E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7353603" y="1503859"/>
            <a:ext cx="1128237" cy="1111813"/>
          </a:xfrm>
          <a:custGeom>
            <a:rect b="b" l="l" r="r" t="t"/>
            <a:pathLst>
              <a:path extrusionOk="0" h="31053531" w="31512256">
                <a:moveTo>
                  <a:pt x="15756127" y="0"/>
                </a:moveTo>
                <a:cubicBezTo>
                  <a:pt x="15151608" y="0"/>
                  <a:pt x="14546961" y="229362"/>
                  <a:pt x="14088364" y="687959"/>
                </a:cubicBezTo>
                <a:lnTo>
                  <a:pt x="917321" y="13859002"/>
                </a:lnTo>
                <a:cubicBezTo>
                  <a:pt x="0" y="14776323"/>
                  <a:pt x="0" y="16277210"/>
                  <a:pt x="917321" y="17194530"/>
                </a:cubicBezTo>
                <a:lnTo>
                  <a:pt x="14088364" y="30365573"/>
                </a:lnTo>
                <a:cubicBezTo>
                  <a:pt x="14546961" y="30824171"/>
                  <a:pt x="15151608" y="31053531"/>
                  <a:pt x="15756129" y="31053531"/>
                </a:cubicBezTo>
                <a:cubicBezTo>
                  <a:pt x="16360650" y="31053531"/>
                  <a:pt x="16965295" y="30824168"/>
                  <a:pt x="17423894" y="30365573"/>
                </a:cubicBezTo>
                <a:lnTo>
                  <a:pt x="30594935" y="17194530"/>
                </a:lnTo>
                <a:cubicBezTo>
                  <a:pt x="31512256" y="16277210"/>
                  <a:pt x="31512256" y="14776323"/>
                  <a:pt x="30594935" y="13859002"/>
                </a:cubicBezTo>
                <a:lnTo>
                  <a:pt x="17423892" y="687959"/>
                </a:lnTo>
                <a:cubicBezTo>
                  <a:pt x="16965168" y="229362"/>
                  <a:pt x="16360649" y="0"/>
                  <a:pt x="15756127" y="0"/>
                </a:cubicBezTo>
                <a:close/>
              </a:path>
            </a:pathLst>
          </a:custGeom>
          <a:solidFill>
            <a:srgbClr val="03989E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31"/>
          <p:cNvGrpSpPr/>
          <p:nvPr/>
        </p:nvGrpSpPr>
        <p:grpSpPr>
          <a:xfrm>
            <a:off x="514350" y="442020"/>
            <a:ext cx="1543055" cy="1615379"/>
            <a:chOff x="0" y="-38100"/>
            <a:chExt cx="812800" cy="850900"/>
          </a:xfrm>
        </p:grpSpPr>
        <p:sp>
          <p:nvSpPr>
            <p:cNvPr id="208" name="Google Shape;208;p31"/>
            <p:cNvSpPr/>
            <p:nvPr/>
          </p:nvSpPr>
          <p:spPr>
            <a:xfrm>
              <a:off x="0" y="0"/>
              <a:ext cx="141976" cy="540129"/>
            </a:xfrm>
            <a:custGeom>
              <a:rect b="b" l="l" r="r" t="t"/>
              <a:pathLst>
                <a:path extrusionOk="0" h="540129" w="141976">
                  <a:moveTo>
                    <a:pt x="0" y="0"/>
                  </a:moveTo>
                  <a:lnTo>
                    <a:pt x="141976" y="0"/>
                  </a:lnTo>
                  <a:lnTo>
                    <a:pt x="141976" y="540129"/>
                  </a:lnTo>
                  <a:lnTo>
                    <a:pt x="0" y="540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9" name="Google Shape;209;p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31"/>
          <p:cNvSpPr/>
          <p:nvPr/>
        </p:nvSpPr>
        <p:spPr>
          <a:xfrm>
            <a:off x="4106133" y="1794329"/>
            <a:ext cx="560260" cy="595230"/>
          </a:xfrm>
          <a:custGeom>
            <a:rect b="b" l="l" r="r" t="t"/>
            <a:pathLst>
              <a:path extrusionOk="0" h="1190460" w="1120520">
                <a:moveTo>
                  <a:pt x="0" y="0"/>
                </a:moveTo>
                <a:lnTo>
                  <a:pt x="1120520" y="0"/>
                </a:lnTo>
                <a:lnTo>
                  <a:pt x="1120520" y="1190459"/>
                </a:lnTo>
                <a:lnTo>
                  <a:pt x="0" y="1190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31"/>
          <p:cNvSpPr/>
          <p:nvPr/>
        </p:nvSpPr>
        <p:spPr>
          <a:xfrm>
            <a:off x="5852543" y="1794329"/>
            <a:ext cx="586301" cy="595230"/>
          </a:xfrm>
          <a:custGeom>
            <a:rect b="b" l="l" r="r" t="t"/>
            <a:pathLst>
              <a:path extrusionOk="0" h="1190460" w="1172603">
                <a:moveTo>
                  <a:pt x="0" y="0"/>
                </a:moveTo>
                <a:lnTo>
                  <a:pt x="1172603" y="0"/>
                </a:lnTo>
                <a:lnTo>
                  <a:pt x="1172603" y="1190459"/>
                </a:lnTo>
                <a:lnTo>
                  <a:pt x="0" y="1190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31"/>
          <p:cNvSpPr/>
          <p:nvPr/>
        </p:nvSpPr>
        <p:spPr>
          <a:xfrm>
            <a:off x="7584726" y="1723568"/>
            <a:ext cx="665990" cy="665990"/>
          </a:xfrm>
          <a:custGeom>
            <a:rect b="b" l="l" r="r" t="t"/>
            <a:pathLst>
              <a:path extrusionOk="0" h="1331981" w="1331981">
                <a:moveTo>
                  <a:pt x="0" y="0"/>
                </a:moveTo>
                <a:lnTo>
                  <a:pt x="1331981" y="0"/>
                </a:lnTo>
                <a:lnTo>
                  <a:pt x="1331981" y="1331981"/>
                </a:lnTo>
                <a:lnTo>
                  <a:pt x="0" y="13319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31"/>
          <p:cNvSpPr txBox="1"/>
          <p:nvPr/>
        </p:nvSpPr>
        <p:spPr>
          <a:xfrm>
            <a:off x="1028700" y="543050"/>
            <a:ext cx="294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AQUO PLATFORM</a:t>
            </a:r>
            <a:endParaRPr sz="700"/>
          </a:p>
        </p:txBody>
      </p:sp>
      <p:sp>
        <p:nvSpPr>
          <p:cNvPr id="214" name="Google Shape;214;p31"/>
          <p:cNvSpPr txBox="1"/>
          <p:nvPr/>
        </p:nvSpPr>
        <p:spPr>
          <a:xfrm>
            <a:off x="7293651" y="2890198"/>
            <a:ext cx="1279846" cy="5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Asset Classes</a:t>
            </a:r>
            <a:endParaRPr sz="700"/>
          </a:p>
        </p:txBody>
      </p:sp>
      <p:sp>
        <p:nvSpPr>
          <p:cNvPr id="215" name="Google Shape;215;p31"/>
          <p:cNvSpPr txBox="1"/>
          <p:nvPr/>
        </p:nvSpPr>
        <p:spPr>
          <a:xfrm>
            <a:off x="5531680" y="2890198"/>
            <a:ext cx="1279846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Derivatives</a:t>
            </a:r>
            <a:endParaRPr sz="700"/>
          </a:p>
        </p:txBody>
      </p:sp>
      <p:sp>
        <p:nvSpPr>
          <p:cNvPr id="216" name="Google Shape;216;p31"/>
          <p:cNvSpPr txBox="1"/>
          <p:nvPr/>
        </p:nvSpPr>
        <p:spPr>
          <a:xfrm>
            <a:off x="7205791" y="3428485"/>
            <a:ext cx="1423859" cy="42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Liquidity and Derivatives</a:t>
            </a:r>
            <a:endParaRPr sz="700"/>
          </a:p>
        </p:txBody>
      </p:sp>
      <p:sp>
        <p:nvSpPr>
          <p:cNvPr id="217" name="Google Shape;217;p31"/>
          <p:cNvSpPr txBox="1"/>
          <p:nvPr/>
        </p:nvSpPr>
        <p:spPr>
          <a:xfrm>
            <a:off x="5443819" y="3428485"/>
            <a:ext cx="1423859" cy="848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Creation of new financial instruments (contracts)</a:t>
            </a:r>
            <a:endParaRPr sz="700"/>
          </a:p>
        </p:txBody>
      </p:sp>
      <p:sp>
        <p:nvSpPr>
          <p:cNvPr id="218" name="Google Shape;218;p31"/>
          <p:cNvSpPr txBox="1"/>
          <p:nvPr/>
        </p:nvSpPr>
        <p:spPr>
          <a:xfrm>
            <a:off x="3769709" y="2890198"/>
            <a:ext cx="1279846" cy="27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Liquidity</a:t>
            </a:r>
            <a:endParaRPr sz="700"/>
          </a:p>
        </p:txBody>
      </p:sp>
      <p:sp>
        <p:nvSpPr>
          <p:cNvPr id="219" name="Google Shape;219;p31"/>
          <p:cNvSpPr txBox="1"/>
          <p:nvPr/>
        </p:nvSpPr>
        <p:spPr>
          <a:xfrm>
            <a:off x="3681848" y="3428485"/>
            <a:ext cx="1423859" cy="639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Listing Service for Investment Proposals</a:t>
            </a:r>
            <a:endParaRPr sz="700"/>
          </a:p>
        </p:txBody>
      </p:sp>
      <p:sp>
        <p:nvSpPr>
          <p:cNvPr id="220" name="Google Shape;220;p31"/>
          <p:cNvSpPr txBox="1"/>
          <p:nvPr/>
        </p:nvSpPr>
        <p:spPr>
          <a:xfrm>
            <a:off x="514350" y="2662912"/>
            <a:ext cx="25149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Aquo Platform will list investment opportunities with due diligence document; and also management of investments; OTC smart contracts will be optional.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2"/>
          <p:cNvGrpSpPr/>
          <p:nvPr/>
        </p:nvGrpSpPr>
        <p:grpSpPr>
          <a:xfrm>
            <a:off x="689210" y="1681364"/>
            <a:ext cx="1411832" cy="1347540"/>
            <a:chOff x="-62725" y="-2035"/>
            <a:chExt cx="2665449" cy="2544070"/>
          </a:xfrm>
        </p:grpSpPr>
        <p:sp>
          <p:nvSpPr>
            <p:cNvPr id="226" name="Google Shape;226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494F5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6CE5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32"/>
          <p:cNvGrpSpPr/>
          <p:nvPr/>
        </p:nvGrpSpPr>
        <p:grpSpPr>
          <a:xfrm>
            <a:off x="2807126" y="1681364"/>
            <a:ext cx="1411832" cy="1347540"/>
            <a:chOff x="-62725" y="-2035"/>
            <a:chExt cx="2665449" cy="2544070"/>
          </a:xfrm>
        </p:grpSpPr>
        <p:sp>
          <p:nvSpPr>
            <p:cNvPr id="229" name="Google Shape;229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494F5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6CE5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32"/>
          <p:cNvGrpSpPr/>
          <p:nvPr/>
        </p:nvGrpSpPr>
        <p:grpSpPr>
          <a:xfrm>
            <a:off x="4925042" y="1681364"/>
            <a:ext cx="1411832" cy="1347540"/>
            <a:chOff x="-62725" y="-2035"/>
            <a:chExt cx="2665449" cy="2544070"/>
          </a:xfrm>
        </p:grpSpPr>
        <p:sp>
          <p:nvSpPr>
            <p:cNvPr id="232" name="Google Shape;232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494F5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6CE5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32"/>
          <p:cNvGrpSpPr/>
          <p:nvPr/>
        </p:nvGrpSpPr>
        <p:grpSpPr>
          <a:xfrm>
            <a:off x="7042957" y="1681364"/>
            <a:ext cx="1411832" cy="1347540"/>
            <a:chOff x="-62725" y="-2035"/>
            <a:chExt cx="2665449" cy="2544070"/>
          </a:xfrm>
        </p:grpSpPr>
        <p:sp>
          <p:nvSpPr>
            <p:cNvPr id="235" name="Google Shape;235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494F5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-62725" y="-2035"/>
              <a:ext cx="2665449" cy="2544070"/>
            </a:xfrm>
            <a:custGeom>
              <a:rect b="b" l="l" r="r" t="t"/>
              <a:pathLst>
                <a:path extrusionOk="0" h="2544070" w="2665449">
                  <a:moveTo>
                    <a:pt x="1332725" y="2035"/>
                  </a:moveTo>
                  <a:cubicBezTo>
                    <a:pt x="1787805" y="0"/>
                    <a:pt x="2209190" y="241614"/>
                    <a:pt x="2437320" y="635390"/>
                  </a:cubicBezTo>
                  <a:cubicBezTo>
                    <a:pt x="2665450" y="1029165"/>
                    <a:pt x="2665450" y="1514905"/>
                    <a:pt x="2437320" y="1908680"/>
                  </a:cubicBezTo>
                  <a:cubicBezTo>
                    <a:pt x="2209190" y="2302456"/>
                    <a:pt x="1787805" y="2544070"/>
                    <a:pt x="1332725" y="2542035"/>
                  </a:cubicBezTo>
                  <a:cubicBezTo>
                    <a:pt x="877645" y="2544070"/>
                    <a:pt x="456260" y="2302456"/>
                    <a:pt x="228130" y="1908680"/>
                  </a:cubicBezTo>
                  <a:cubicBezTo>
                    <a:pt x="0" y="1514905"/>
                    <a:pt x="0" y="1029165"/>
                    <a:pt x="228130" y="635390"/>
                  </a:cubicBezTo>
                  <a:cubicBezTo>
                    <a:pt x="456260" y="241614"/>
                    <a:pt x="877645" y="0"/>
                    <a:pt x="1332725" y="2035"/>
                  </a:cubicBezTo>
                  <a:lnTo>
                    <a:pt x="1332725" y="230635"/>
                  </a:lnTo>
                  <a:cubicBezTo>
                    <a:pt x="959559" y="228966"/>
                    <a:pt x="614023" y="427090"/>
                    <a:pt x="426957" y="749986"/>
                  </a:cubicBezTo>
                  <a:cubicBezTo>
                    <a:pt x="239891" y="1072882"/>
                    <a:pt x="239891" y="1471188"/>
                    <a:pt x="426957" y="1794084"/>
                  </a:cubicBezTo>
                  <a:cubicBezTo>
                    <a:pt x="614023" y="2116980"/>
                    <a:pt x="959559" y="2315104"/>
                    <a:pt x="1332725" y="2313435"/>
                  </a:cubicBezTo>
                  <a:cubicBezTo>
                    <a:pt x="1705891" y="2315104"/>
                    <a:pt x="2051427" y="2116980"/>
                    <a:pt x="2238493" y="1794084"/>
                  </a:cubicBezTo>
                  <a:cubicBezTo>
                    <a:pt x="2425559" y="1471188"/>
                    <a:pt x="2425559" y="1072882"/>
                    <a:pt x="2238493" y="749986"/>
                  </a:cubicBezTo>
                  <a:cubicBezTo>
                    <a:pt x="2051427" y="427090"/>
                    <a:pt x="1705891" y="228966"/>
                    <a:pt x="1332725" y="230635"/>
                  </a:cubicBezTo>
                  <a:close/>
                </a:path>
              </a:pathLst>
            </a:custGeom>
            <a:solidFill>
              <a:srgbClr val="6CE5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2"/>
          <p:cNvGrpSpPr/>
          <p:nvPr/>
        </p:nvGrpSpPr>
        <p:grpSpPr>
          <a:xfrm>
            <a:off x="517134" y="442020"/>
            <a:ext cx="1543048" cy="1615378"/>
            <a:chOff x="0" y="-38100"/>
            <a:chExt cx="812800" cy="850900"/>
          </a:xfrm>
        </p:grpSpPr>
        <p:sp>
          <p:nvSpPr>
            <p:cNvPr id="238" name="Google Shape;238;p32"/>
            <p:cNvSpPr/>
            <p:nvPr/>
          </p:nvSpPr>
          <p:spPr>
            <a:xfrm>
              <a:off x="0" y="0"/>
              <a:ext cx="146832" cy="288996"/>
            </a:xfrm>
            <a:custGeom>
              <a:rect b="b" l="l" r="r" t="t"/>
              <a:pathLst>
                <a:path extrusionOk="0" h="288996" w="146832">
                  <a:moveTo>
                    <a:pt x="0" y="0"/>
                  </a:moveTo>
                  <a:lnTo>
                    <a:pt x="146832" y="0"/>
                  </a:lnTo>
                  <a:lnTo>
                    <a:pt x="146832" y="288996"/>
                  </a:lnTo>
                  <a:lnTo>
                    <a:pt x="0" y="2889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9" name="Google Shape;239;p3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2"/>
          <p:cNvSpPr/>
          <p:nvPr/>
        </p:nvSpPr>
        <p:spPr>
          <a:xfrm>
            <a:off x="998986" y="2009411"/>
            <a:ext cx="792282" cy="691446"/>
          </a:xfrm>
          <a:custGeom>
            <a:rect b="b" l="l" r="r" t="t"/>
            <a:pathLst>
              <a:path extrusionOk="0" h="1382892" w="1584564">
                <a:moveTo>
                  <a:pt x="0" y="0"/>
                </a:moveTo>
                <a:lnTo>
                  <a:pt x="1584563" y="0"/>
                </a:lnTo>
                <a:lnTo>
                  <a:pt x="1584563" y="1382892"/>
                </a:lnTo>
                <a:lnTo>
                  <a:pt x="0" y="13828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32"/>
          <p:cNvSpPr/>
          <p:nvPr/>
        </p:nvSpPr>
        <p:spPr>
          <a:xfrm>
            <a:off x="3103988" y="2029935"/>
            <a:ext cx="818109" cy="650397"/>
          </a:xfrm>
          <a:custGeom>
            <a:rect b="b" l="l" r="r" t="t"/>
            <a:pathLst>
              <a:path extrusionOk="0" h="1300793" w="1636218">
                <a:moveTo>
                  <a:pt x="0" y="0"/>
                </a:moveTo>
                <a:lnTo>
                  <a:pt x="1636218" y="0"/>
                </a:lnTo>
                <a:lnTo>
                  <a:pt x="1636218" y="1300794"/>
                </a:lnTo>
                <a:lnTo>
                  <a:pt x="0" y="1300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5329044" y="2009411"/>
            <a:ext cx="794129" cy="652179"/>
          </a:xfrm>
          <a:custGeom>
            <a:rect b="b" l="l" r="r" t="t"/>
            <a:pathLst>
              <a:path extrusionOk="0" h="1304358" w="1588259">
                <a:moveTo>
                  <a:pt x="0" y="0"/>
                </a:moveTo>
                <a:lnTo>
                  <a:pt x="1588259" y="0"/>
                </a:lnTo>
                <a:lnTo>
                  <a:pt x="1588259" y="1304358"/>
                </a:lnTo>
                <a:lnTo>
                  <a:pt x="0" y="1304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32"/>
          <p:cNvSpPr/>
          <p:nvPr/>
        </p:nvSpPr>
        <p:spPr>
          <a:xfrm>
            <a:off x="7446650" y="1963879"/>
            <a:ext cx="629920" cy="782510"/>
          </a:xfrm>
          <a:custGeom>
            <a:rect b="b" l="l" r="r" t="t"/>
            <a:pathLst>
              <a:path extrusionOk="0" h="1565019" w="1259840">
                <a:moveTo>
                  <a:pt x="0" y="0"/>
                </a:moveTo>
                <a:lnTo>
                  <a:pt x="1259840" y="0"/>
                </a:lnTo>
                <a:lnTo>
                  <a:pt x="1259840" y="1565019"/>
                </a:lnTo>
                <a:lnTo>
                  <a:pt x="0" y="15650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32"/>
          <p:cNvSpPr txBox="1"/>
          <p:nvPr/>
        </p:nvSpPr>
        <p:spPr>
          <a:xfrm>
            <a:off x="514350" y="3817172"/>
            <a:ext cx="8115300" cy="1110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Many of the competitors are large companies characterized by slow decision-making, slow moves into the market,  a strong focus on current operations in established markets, and limited use of emerging technologies; unlike us.</a:t>
            </a:r>
            <a:endParaRPr sz="700"/>
          </a:p>
        </p:txBody>
      </p:sp>
      <p:sp>
        <p:nvSpPr>
          <p:cNvPr id="245" name="Google Shape;245;p32"/>
          <p:cNvSpPr txBox="1"/>
          <p:nvPr/>
        </p:nvSpPr>
        <p:spPr>
          <a:xfrm>
            <a:off x="1071885" y="481013"/>
            <a:ext cx="5620916" cy="581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COMPETITIVE ADVANTAGE</a:t>
            </a:r>
            <a:endParaRPr sz="700"/>
          </a:p>
        </p:txBody>
      </p:sp>
      <p:sp>
        <p:nvSpPr>
          <p:cNvPr id="246" name="Google Shape;246;p32"/>
          <p:cNvSpPr txBox="1"/>
          <p:nvPr/>
        </p:nvSpPr>
        <p:spPr>
          <a:xfrm>
            <a:off x="499061" y="3246367"/>
            <a:ext cx="1792130" cy="2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TIMING</a:t>
            </a:r>
            <a:endParaRPr sz="700"/>
          </a:p>
        </p:txBody>
      </p:sp>
      <p:sp>
        <p:nvSpPr>
          <p:cNvPr id="247" name="Google Shape;247;p32"/>
          <p:cNvSpPr txBox="1"/>
          <p:nvPr/>
        </p:nvSpPr>
        <p:spPr>
          <a:xfrm>
            <a:off x="2541206" y="3246367"/>
            <a:ext cx="1943673" cy="2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SPEED</a:t>
            </a:r>
            <a:endParaRPr sz="700"/>
          </a:p>
        </p:txBody>
      </p:sp>
      <p:sp>
        <p:nvSpPr>
          <p:cNvPr id="248" name="Google Shape;248;p32"/>
          <p:cNvSpPr txBox="1"/>
          <p:nvPr/>
        </p:nvSpPr>
        <p:spPr>
          <a:xfrm>
            <a:off x="4672332" y="3246367"/>
            <a:ext cx="1943673" cy="2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AGILE</a:t>
            </a:r>
            <a:endParaRPr sz="700"/>
          </a:p>
        </p:txBody>
      </p:sp>
      <p:sp>
        <p:nvSpPr>
          <p:cNvPr id="249" name="Google Shape;249;p32"/>
          <p:cNvSpPr txBox="1"/>
          <p:nvPr/>
        </p:nvSpPr>
        <p:spPr>
          <a:xfrm>
            <a:off x="6777038" y="3246367"/>
            <a:ext cx="1943673" cy="2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EXPERTISE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824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112" l="8301" r="6588" t="7132"/>
          <a:stretch/>
        </p:blipFill>
        <p:spPr>
          <a:xfrm>
            <a:off x="0" y="2342573"/>
            <a:ext cx="3857612" cy="280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4">
            <a:alphaModFix/>
          </a:blip>
          <a:srcRect b="0" l="11545" r="11545" t="0"/>
          <a:stretch/>
        </p:blipFill>
        <p:spPr>
          <a:xfrm>
            <a:off x="6534896" y="0"/>
            <a:ext cx="2609104" cy="226020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/>
        </p:nvSpPr>
        <p:spPr>
          <a:xfrm>
            <a:off x="4471677" y="841900"/>
            <a:ext cx="19653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VISION</a:t>
            </a:r>
            <a:endParaRPr sz="700"/>
          </a:p>
        </p:txBody>
      </p:sp>
      <p:sp>
        <p:nvSpPr>
          <p:cNvPr id="257" name="Google Shape;257;p33"/>
          <p:cNvSpPr txBox="1"/>
          <p:nvPr/>
        </p:nvSpPr>
        <p:spPr>
          <a:xfrm>
            <a:off x="4121611" y="2770225"/>
            <a:ext cx="2047128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Customization of Derivatives to meet investor demand</a:t>
            </a:r>
            <a:endParaRPr sz="700"/>
          </a:p>
          <a:p>
            <a:pPr indent="-190500" lvl="1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Market Financial Instruments</a:t>
            </a:r>
            <a:endParaRPr sz="700"/>
          </a:p>
        </p:txBody>
      </p:sp>
      <p:sp>
        <p:nvSpPr>
          <p:cNvPr id="258" name="Google Shape;258;p33"/>
          <p:cNvSpPr txBox="1"/>
          <p:nvPr/>
        </p:nvSpPr>
        <p:spPr>
          <a:xfrm>
            <a:off x="514350" y="455073"/>
            <a:ext cx="2666265" cy="1109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Facilitate asset acquisition and Liquidity</a:t>
            </a:r>
            <a:endParaRPr sz="700"/>
          </a:p>
        </p:txBody>
      </p:sp>
      <p:grpSp>
        <p:nvGrpSpPr>
          <p:cNvPr id="259" name="Google Shape;259;p33"/>
          <p:cNvGrpSpPr/>
          <p:nvPr/>
        </p:nvGrpSpPr>
        <p:grpSpPr>
          <a:xfrm>
            <a:off x="3970025" y="956277"/>
            <a:ext cx="1047130" cy="1303919"/>
            <a:chOff x="0" y="-38100"/>
            <a:chExt cx="812800" cy="850900"/>
          </a:xfrm>
        </p:grpSpPr>
        <p:sp>
          <p:nvSpPr>
            <p:cNvPr id="260" name="Google Shape;260;p33"/>
            <p:cNvSpPr/>
            <p:nvPr/>
          </p:nvSpPr>
          <p:spPr>
            <a:xfrm>
              <a:off x="0" y="0"/>
              <a:ext cx="106081" cy="528010"/>
            </a:xfrm>
            <a:custGeom>
              <a:rect b="b" l="l" r="r" t="t"/>
              <a:pathLst>
                <a:path extrusionOk="0" h="528010" w="106081">
                  <a:moveTo>
                    <a:pt x="0" y="0"/>
                  </a:moveTo>
                  <a:lnTo>
                    <a:pt x="106081" y="0"/>
                  </a:lnTo>
                  <a:lnTo>
                    <a:pt x="106081" y="528010"/>
                  </a:lnTo>
                  <a:lnTo>
                    <a:pt x="0" y="5280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1" name="Google Shape;261;p3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33"/>
          <p:cNvSpPr txBox="1"/>
          <p:nvPr/>
        </p:nvSpPr>
        <p:spPr>
          <a:xfrm>
            <a:off x="6534896" y="2770225"/>
            <a:ext cx="204712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Enable Globalization of Asset Markets</a:t>
            </a:r>
            <a:endParaRPr sz="700"/>
          </a:p>
          <a:p>
            <a:pPr indent="-190500" lvl="1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Minimal barriers to entry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