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Work Sans Black"/>
      <p:bold r:id="rId18"/>
      <p:boldItalic r:id="rId19"/>
    </p:embeddedFont>
    <p:embeddedFont>
      <p:font typeface="Work Sans"/>
      <p:regular r:id="rId20"/>
      <p:bold r:id="rId21"/>
      <p:italic r:id="rId22"/>
      <p:boldItalic r:id="rId23"/>
    </p:embeddedFont>
    <p:embeddedFont>
      <p:font typeface="Work Sans SemiBold"/>
      <p:regular r:id="rId24"/>
      <p:bold r:id="rId25"/>
      <p:italic r:id="rId26"/>
      <p:boldItalic r:id="rId27"/>
    </p:embeddedFont>
    <p:embeddedFont>
      <p:font typeface="Arial Black"/>
      <p:regular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1CE273-A8F7-4907-9863-82DA87EBF065}">
  <a:tblStyle styleId="{511CE273-A8F7-4907-9863-82DA87EBF065}"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3FFFB"/>
          </a:solidFill>
        </a:fill>
      </a:tcStyle>
    </a:wholeTbl>
    <a:band1H>
      <a:tcTxStyle b="off" i="off"/>
      <a:tcStyle>
        <a:fill>
          <a:solidFill>
            <a:srgbClr val="E7FFF8"/>
          </a:solidFill>
        </a:fill>
      </a:tcStyle>
    </a:band1H>
    <a:band2H>
      <a:tcTxStyle b="off" i="off"/>
    </a:band2H>
    <a:band1V>
      <a:tcTxStyle b="off" i="off"/>
      <a:tcStyle>
        <a:fill>
          <a:solidFill>
            <a:srgbClr val="E7FFF8"/>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WorkSans-regular.fntdata"/><Relationship Id="rId22" Type="http://schemas.openxmlformats.org/officeDocument/2006/relationships/font" Target="fonts/WorkSans-italic.fntdata"/><Relationship Id="rId21" Type="http://schemas.openxmlformats.org/officeDocument/2006/relationships/font" Target="fonts/WorkSans-bold.fntdata"/><Relationship Id="rId24" Type="http://schemas.openxmlformats.org/officeDocument/2006/relationships/font" Target="fonts/WorkSansSemiBold-regular.fntdata"/><Relationship Id="rId23" Type="http://schemas.openxmlformats.org/officeDocument/2006/relationships/font" Target="fonts/Work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WorkSansSemiBold-italic.fntdata"/><Relationship Id="rId25" Type="http://schemas.openxmlformats.org/officeDocument/2006/relationships/font" Target="fonts/WorkSansSemiBold-bold.fntdata"/><Relationship Id="rId28" Type="http://schemas.openxmlformats.org/officeDocument/2006/relationships/font" Target="fonts/ArialBlack-regular.fntdata"/><Relationship Id="rId27" Type="http://schemas.openxmlformats.org/officeDocument/2006/relationships/font" Target="fonts/WorkSans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WorkSansBlack-boldItalic.fntdata"/><Relationship Id="rId18" Type="http://schemas.openxmlformats.org/officeDocument/2006/relationships/font" Target="fonts/WorkSansBlac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 name="Shape 8"/>
        <p:cNvGrpSpPr/>
        <p:nvPr/>
      </p:nvGrpSpPr>
      <p:grpSpPr>
        <a:xfrm>
          <a:off x="0" y="0"/>
          <a:ext cx="0" cy="0"/>
          <a:chOff x="0" y="0"/>
          <a:chExt cx="0" cy="0"/>
        </a:xfrm>
      </p:grpSpPr>
      <p:sp>
        <p:nvSpPr>
          <p:cNvPr id="9" name="Google Shape;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 name="Google Shape;1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 name="Shape 18"/>
        <p:cNvGrpSpPr/>
        <p:nvPr/>
      </p:nvGrpSpPr>
      <p:grpSpPr>
        <a:xfrm>
          <a:off x="0" y="0"/>
          <a:ext cx="0" cy="0"/>
          <a:chOff x="0" y="0"/>
          <a:chExt cx="0" cy="0"/>
        </a:xfrm>
      </p:grpSpPr>
      <p:sp>
        <p:nvSpPr>
          <p:cNvPr id="19" name="Google Shape;1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 name="Google Shape;2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 name="Google Shape;3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solidFill>
          <a:srgbClr val="F2F4F5"/>
        </a:solidFill>
      </p:bgPr>
    </p:bg>
    <p:spTree>
      <p:nvGrpSpPr>
        <p:cNvPr id="6"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bg>
      <p:bgPr>
        <a:solidFill>
          <a:srgbClr val="F2F4F5"/>
        </a:solidFill>
      </p:bgPr>
    </p:bg>
    <p:spTree>
      <p:nvGrpSpPr>
        <p:cNvPr id="7" name="Shape 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10.png"/><Relationship Id="rId5" Type="http://schemas.openxmlformats.org/officeDocument/2006/relationships/image" Target="../media/image14.jpg"/><Relationship Id="rId6" Type="http://schemas.openxmlformats.org/officeDocument/2006/relationships/image" Target="../media/image12.jpg"/><Relationship Id="rId7"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18.png"/><Relationship Id="rId7" Type="http://schemas.openxmlformats.org/officeDocument/2006/relationships/image" Target="../media/image16.png"/><Relationship Id="rId8"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seedlegals.com/resources/5-year-business-plan/"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646"/>
        </a:solidFill>
      </p:bgPr>
    </p:bg>
    <p:spTree>
      <p:nvGrpSpPr>
        <p:cNvPr id="11" name="Shape 11"/>
        <p:cNvGrpSpPr/>
        <p:nvPr/>
      </p:nvGrpSpPr>
      <p:grpSpPr>
        <a:xfrm>
          <a:off x="0" y="0"/>
          <a:ext cx="0" cy="0"/>
          <a:chOff x="0" y="0"/>
          <a:chExt cx="0" cy="0"/>
        </a:xfrm>
      </p:grpSpPr>
      <p:sp>
        <p:nvSpPr>
          <p:cNvPr id="12" name="Google Shape;12;p4"/>
          <p:cNvSpPr txBox="1"/>
          <p:nvPr/>
        </p:nvSpPr>
        <p:spPr>
          <a:xfrm>
            <a:off x="7484150" y="2029601"/>
            <a:ext cx="3996600" cy="2732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2200" u="none" cap="none" strike="noStrike">
                <a:solidFill>
                  <a:srgbClr val="F2F4F5"/>
                </a:solidFill>
                <a:latin typeface="Open Sans"/>
                <a:ea typeface="Open Sans"/>
                <a:cs typeface="Open Sans"/>
                <a:sym typeface="Open Sans"/>
              </a:rPr>
              <a:t>Mission statement:</a:t>
            </a:r>
            <a:endParaRPr b="1" i="0" sz="2200" u="none" cap="none" strike="noStrike">
              <a:solidFill>
                <a:srgbClr val="F2F4F5"/>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lang="en-GB" sz="2200">
                <a:solidFill>
                  <a:srgbClr val="F2F4F5"/>
                </a:solidFill>
                <a:latin typeface="Open Sans"/>
                <a:ea typeface="Open Sans"/>
                <a:cs typeface="Open Sans"/>
                <a:sym typeface="Open Sans"/>
              </a:rPr>
              <a:t>To integrate the world’s financial systems into one protocol.</a:t>
            </a:r>
            <a:br>
              <a:rPr b="1" i="0" lang="en-GB" sz="2200" u="none" cap="none" strike="noStrike">
                <a:solidFill>
                  <a:srgbClr val="F2F4F5"/>
                </a:solidFill>
                <a:latin typeface="Open Sans"/>
                <a:ea typeface="Open Sans"/>
                <a:cs typeface="Open Sans"/>
                <a:sym typeface="Open Sans"/>
              </a:rPr>
            </a:br>
            <a:endParaRPr b="0" i="0" sz="2200" u="none" cap="none" strike="noStrike">
              <a:solidFill>
                <a:srgbClr val="F2F4F5"/>
              </a:solidFill>
              <a:latin typeface="Work Sans"/>
              <a:ea typeface="Work Sans"/>
              <a:cs typeface="Work Sans"/>
              <a:sym typeface="Work Sans"/>
            </a:endParaRPr>
          </a:p>
        </p:txBody>
      </p:sp>
      <p:pic>
        <p:nvPicPr>
          <p:cNvPr id="13" name="Google Shape;13;p4"/>
          <p:cNvPicPr preferRelativeResize="0"/>
          <p:nvPr/>
        </p:nvPicPr>
        <p:blipFill rotWithShape="1">
          <a:blip r:embed="rId3">
            <a:alphaModFix/>
          </a:blip>
          <a:srcRect b="0" l="0" r="0" t="0"/>
          <a:stretch/>
        </p:blipFill>
        <p:spPr>
          <a:xfrm>
            <a:off x="7498743" y="1651668"/>
            <a:ext cx="333084" cy="253778"/>
          </a:xfrm>
          <a:prstGeom prst="rect">
            <a:avLst/>
          </a:prstGeom>
          <a:noFill/>
          <a:ln>
            <a:noFill/>
          </a:ln>
        </p:spPr>
      </p:pic>
      <p:sp>
        <p:nvSpPr>
          <p:cNvPr id="14" name="Google Shape;14;p4"/>
          <p:cNvSpPr/>
          <p:nvPr/>
        </p:nvSpPr>
        <p:spPr>
          <a:xfrm>
            <a:off x="783310" y="1696097"/>
            <a:ext cx="560691" cy="78502"/>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5" name="Google Shape;15;p4"/>
          <p:cNvSpPr txBox="1"/>
          <p:nvPr/>
        </p:nvSpPr>
        <p:spPr>
          <a:xfrm>
            <a:off x="783310" y="2046204"/>
            <a:ext cx="5022823" cy="144692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4400" u="none" cap="none" strike="noStrike">
                <a:solidFill>
                  <a:srgbClr val="F6F9FF"/>
                </a:solidFill>
                <a:latin typeface="Work Sans SemiBold"/>
                <a:ea typeface="Work Sans SemiBold"/>
                <a:cs typeface="Work Sans SemiBold"/>
                <a:sym typeface="Work Sans SemiBold"/>
              </a:rPr>
              <a:t>Aquo</a:t>
            </a:r>
            <a:endParaRPr sz="4400">
              <a:solidFill>
                <a:srgbClr val="F6F9FF"/>
              </a:solidFill>
              <a:latin typeface="Work Sans SemiBold"/>
              <a:ea typeface="Work Sans SemiBold"/>
              <a:cs typeface="Work Sans SemiBold"/>
              <a:sym typeface="Work Sans SemiBold"/>
            </a:endParaRPr>
          </a:p>
        </p:txBody>
      </p:sp>
      <p:sp>
        <p:nvSpPr>
          <p:cNvPr id="16" name="Google Shape;16;p4"/>
          <p:cNvSpPr txBox="1"/>
          <p:nvPr/>
        </p:nvSpPr>
        <p:spPr>
          <a:xfrm>
            <a:off x="827154" y="4088331"/>
            <a:ext cx="3005303" cy="52611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0" i="0" lang="en-GB" sz="2000" u="none" cap="none" strike="noStrike">
                <a:solidFill>
                  <a:srgbClr val="8887FC"/>
                </a:solidFill>
                <a:latin typeface="Work Sans Black"/>
                <a:ea typeface="Work Sans Black"/>
                <a:cs typeface="Work Sans Black"/>
                <a:sym typeface="Work Sans Black"/>
              </a:rPr>
              <a:t>PITCH DECK</a:t>
            </a:r>
            <a:endParaRPr b="0" i="0" sz="2000" u="none" cap="none" strike="noStrike">
              <a:solidFill>
                <a:srgbClr val="8887FC"/>
              </a:solidFill>
              <a:latin typeface="Work Sans Black"/>
              <a:ea typeface="Work Sans Black"/>
              <a:cs typeface="Work Sans Black"/>
              <a:sym typeface="Work Sans Black"/>
            </a:endParaRPr>
          </a:p>
        </p:txBody>
      </p:sp>
      <p:pic>
        <p:nvPicPr>
          <p:cNvPr id="17" name="Google Shape;17;p4"/>
          <p:cNvPicPr preferRelativeResize="0"/>
          <p:nvPr/>
        </p:nvPicPr>
        <p:blipFill>
          <a:blip r:embed="rId4">
            <a:alphaModFix/>
          </a:blip>
          <a:stretch>
            <a:fillRect/>
          </a:stretch>
        </p:blipFill>
        <p:spPr>
          <a:xfrm>
            <a:off x="10797450" y="5365150"/>
            <a:ext cx="1101600" cy="1101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167" name="Shape 167"/>
        <p:cNvGrpSpPr/>
        <p:nvPr/>
      </p:nvGrpSpPr>
      <p:grpSpPr>
        <a:xfrm>
          <a:off x="0" y="0"/>
          <a:ext cx="0" cy="0"/>
          <a:chOff x="0" y="0"/>
          <a:chExt cx="0" cy="0"/>
        </a:xfrm>
      </p:grpSpPr>
      <p:sp>
        <p:nvSpPr>
          <p:cNvPr id="168" name="Google Shape;168;p13"/>
          <p:cNvSpPr/>
          <p:nvPr/>
        </p:nvSpPr>
        <p:spPr>
          <a:xfrm>
            <a:off x="8733641" y="2114778"/>
            <a:ext cx="2556900" cy="3656100"/>
          </a:xfrm>
          <a:prstGeom prst="round2SameRect">
            <a:avLst>
              <a:gd fmla="val 275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9" name="Google Shape;169;p13"/>
          <p:cNvSpPr/>
          <p:nvPr/>
        </p:nvSpPr>
        <p:spPr>
          <a:xfrm>
            <a:off x="827154" y="747703"/>
            <a:ext cx="560691" cy="78502"/>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70" name="Google Shape;170;p13"/>
          <p:cNvSpPr txBox="1"/>
          <p:nvPr/>
        </p:nvSpPr>
        <p:spPr>
          <a:xfrm>
            <a:off x="827155" y="964967"/>
            <a:ext cx="2557740" cy="52119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3400" u="none" cap="none" strike="noStrike">
                <a:solidFill>
                  <a:srgbClr val="000646"/>
                </a:solidFill>
                <a:latin typeface="Work Sans SemiBold"/>
                <a:ea typeface="Work Sans SemiBold"/>
                <a:cs typeface="Work Sans SemiBold"/>
                <a:sym typeface="Work Sans SemiBold"/>
              </a:rPr>
              <a:t>Our </a:t>
            </a:r>
            <a:r>
              <a:rPr lang="en-GB" sz="3400">
                <a:solidFill>
                  <a:srgbClr val="000646"/>
                </a:solidFill>
                <a:latin typeface="Work Sans SemiBold"/>
                <a:ea typeface="Work Sans SemiBold"/>
                <a:cs typeface="Work Sans SemiBold"/>
                <a:sym typeface="Work Sans SemiBold"/>
              </a:rPr>
              <a:t>T</a:t>
            </a:r>
            <a:r>
              <a:rPr b="0" i="0" lang="en-GB" sz="3400" u="none" cap="none" strike="noStrike">
                <a:solidFill>
                  <a:srgbClr val="000646"/>
                </a:solidFill>
                <a:latin typeface="Work Sans SemiBold"/>
                <a:ea typeface="Work Sans SemiBold"/>
                <a:cs typeface="Work Sans SemiBold"/>
                <a:sym typeface="Work Sans SemiBold"/>
              </a:rPr>
              <a:t>eam</a:t>
            </a:r>
            <a:endParaRPr b="0" i="0" sz="3400" u="none" cap="none" strike="noStrike">
              <a:solidFill>
                <a:srgbClr val="000646"/>
              </a:solidFill>
              <a:latin typeface="Work Sans SemiBold"/>
              <a:ea typeface="Work Sans SemiBold"/>
              <a:cs typeface="Work Sans SemiBold"/>
              <a:sym typeface="Work Sans SemiBold"/>
            </a:endParaRPr>
          </a:p>
        </p:txBody>
      </p:sp>
      <p:sp>
        <p:nvSpPr>
          <p:cNvPr id="171" name="Google Shape;171;p13"/>
          <p:cNvSpPr/>
          <p:nvPr/>
        </p:nvSpPr>
        <p:spPr>
          <a:xfrm>
            <a:off x="773254" y="2114778"/>
            <a:ext cx="2556900" cy="3656100"/>
          </a:xfrm>
          <a:prstGeom prst="round2SameRect">
            <a:avLst>
              <a:gd fmla="val 275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72" name="Google Shape;172;p13"/>
          <p:cNvPicPr preferRelativeResize="0"/>
          <p:nvPr/>
        </p:nvPicPr>
        <p:blipFill rotWithShape="1">
          <a:blip r:embed="rId3">
            <a:alphaModFix/>
          </a:blip>
          <a:srcRect b="0" l="0" r="0" t="0"/>
          <a:stretch/>
        </p:blipFill>
        <p:spPr>
          <a:xfrm>
            <a:off x="1439654" y="2424468"/>
            <a:ext cx="1224000" cy="1224000"/>
          </a:xfrm>
          <a:prstGeom prst="ellipse">
            <a:avLst/>
          </a:prstGeom>
          <a:noFill/>
          <a:ln cap="flat" cmpd="sng" w="28575">
            <a:solidFill>
              <a:schemeClr val="lt1"/>
            </a:solidFill>
            <a:prstDash val="solid"/>
            <a:round/>
            <a:headEnd len="sm" w="sm" type="none"/>
            <a:tailEnd len="sm" w="sm" type="none"/>
          </a:ln>
        </p:spPr>
      </p:pic>
      <p:sp>
        <p:nvSpPr>
          <p:cNvPr id="173" name="Google Shape;173;p13"/>
          <p:cNvSpPr txBox="1"/>
          <p:nvPr/>
        </p:nvSpPr>
        <p:spPr>
          <a:xfrm>
            <a:off x="1052830" y="4452620"/>
            <a:ext cx="1997700" cy="1182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lang="en-GB" sz="1200">
                <a:solidFill>
                  <a:srgbClr val="000646"/>
                </a:solidFill>
                <a:latin typeface="Work Sans"/>
                <a:ea typeface="Work Sans"/>
                <a:cs typeface="Work Sans"/>
                <a:sym typeface="Work Sans"/>
              </a:rPr>
              <a:t>Experienced in blockchains from when ETH traded at under 10 dollars, from a heavy systems background with a extensive financial systems experience. </a:t>
            </a:r>
            <a:endParaRPr b="0" i="0" sz="1400" u="none" cap="none" strike="noStrike">
              <a:solidFill>
                <a:srgbClr val="000000"/>
              </a:solidFill>
              <a:latin typeface="Arial"/>
              <a:ea typeface="Arial"/>
              <a:cs typeface="Arial"/>
              <a:sym typeface="Arial"/>
            </a:endParaRPr>
          </a:p>
        </p:txBody>
      </p:sp>
      <p:sp>
        <p:nvSpPr>
          <p:cNvPr id="174" name="Google Shape;174;p13"/>
          <p:cNvSpPr txBox="1"/>
          <p:nvPr/>
        </p:nvSpPr>
        <p:spPr>
          <a:xfrm>
            <a:off x="1052830" y="3856222"/>
            <a:ext cx="1997700" cy="73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lang="en-GB" sz="1600">
                <a:solidFill>
                  <a:srgbClr val="6062FF"/>
                </a:solidFill>
                <a:latin typeface="Work Sans"/>
                <a:ea typeface="Work Sans"/>
                <a:cs typeface="Work Sans"/>
                <a:sym typeface="Work Sans"/>
              </a:rPr>
              <a:t>Trevor Lee Oakley </a:t>
            </a:r>
            <a:endParaRPr b="1" sz="1600">
              <a:solidFill>
                <a:srgbClr val="6062FF"/>
              </a:solidFill>
              <a:latin typeface="Work Sans"/>
              <a:ea typeface="Work Sans"/>
              <a:cs typeface="Work Sans"/>
              <a:sym typeface="Work Sans"/>
            </a:endParaRPr>
          </a:p>
          <a:p>
            <a:pPr indent="0" lvl="0" marL="0" marR="0" rtl="0" algn="ctr">
              <a:lnSpc>
                <a:spcPct val="100000"/>
              </a:lnSpc>
              <a:spcBef>
                <a:spcPts val="0"/>
              </a:spcBef>
              <a:spcAft>
                <a:spcPts val="0"/>
              </a:spcAft>
              <a:buClr>
                <a:schemeClr val="dk1"/>
              </a:buClr>
              <a:buSzPts val="1100"/>
              <a:buFont typeface="Arial"/>
              <a:buNone/>
            </a:pPr>
            <a:r>
              <a:rPr b="1" lang="en-GB" sz="1600">
                <a:solidFill>
                  <a:srgbClr val="6062FF"/>
                </a:solidFill>
                <a:latin typeface="Work Sans"/>
                <a:ea typeface="Work Sans"/>
                <a:cs typeface="Work Sans"/>
                <a:sym typeface="Work Sans"/>
              </a:rPr>
              <a:t>Founder</a:t>
            </a:r>
            <a:endParaRPr b="1" sz="1600">
              <a:solidFill>
                <a:srgbClr val="6062FF"/>
              </a:solidFill>
              <a:latin typeface="Work Sans"/>
              <a:ea typeface="Work Sans"/>
              <a:cs typeface="Work Sans"/>
              <a:sym typeface="Work Sans"/>
            </a:endParaRPr>
          </a:p>
        </p:txBody>
      </p:sp>
      <p:sp>
        <p:nvSpPr>
          <p:cNvPr id="175" name="Google Shape;175;p13"/>
          <p:cNvSpPr/>
          <p:nvPr/>
        </p:nvSpPr>
        <p:spPr>
          <a:xfrm>
            <a:off x="3418980" y="2114778"/>
            <a:ext cx="2556900" cy="3656100"/>
          </a:xfrm>
          <a:prstGeom prst="round2SameRect">
            <a:avLst>
              <a:gd fmla="val 275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76" name="Google Shape;176;p13"/>
          <p:cNvPicPr preferRelativeResize="0"/>
          <p:nvPr/>
        </p:nvPicPr>
        <p:blipFill rotWithShape="1">
          <a:blip r:embed="rId4">
            <a:alphaModFix/>
          </a:blip>
          <a:srcRect b="0" l="0" r="0" t="0"/>
          <a:stretch/>
        </p:blipFill>
        <p:spPr>
          <a:xfrm>
            <a:off x="4085380" y="2424468"/>
            <a:ext cx="1224000" cy="1224000"/>
          </a:xfrm>
          <a:prstGeom prst="ellipse">
            <a:avLst/>
          </a:prstGeom>
          <a:noFill/>
          <a:ln cap="flat" cmpd="sng" w="28575">
            <a:solidFill>
              <a:schemeClr val="lt1"/>
            </a:solidFill>
            <a:prstDash val="solid"/>
            <a:round/>
            <a:headEnd len="sm" w="sm" type="none"/>
            <a:tailEnd len="sm" w="sm" type="none"/>
          </a:ln>
        </p:spPr>
      </p:pic>
      <p:sp>
        <p:nvSpPr>
          <p:cNvPr id="177" name="Google Shape;177;p13"/>
          <p:cNvSpPr txBox="1"/>
          <p:nvPr/>
        </p:nvSpPr>
        <p:spPr>
          <a:xfrm>
            <a:off x="3698555" y="4452620"/>
            <a:ext cx="1997700" cy="1182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lang="en-GB" sz="1200">
                <a:solidFill>
                  <a:srgbClr val="000646"/>
                </a:solidFill>
                <a:latin typeface="Work Sans"/>
                <a:ea typeface="Work Sans"/>
                <a:cs typeface="Work Sans"/>
                <a:sym typeface="Work Sans"/>
              </a:rPr>
              <a:t>A marketing specialist with a strong branding and financial service </a:t>
            </a:r>
            <a:r>
              <a:rPr lang="en-GB" sz="1200">
                <a:solidFill>
                  <a:srgbClr val="000646"/>
                </a:solidFill>
                <a:latin typeface="Work Sans"/>
                <a:ea typeface="Work Sans"/>
                <a:cs typeface="Work Sans"/>
                <a:sym typeface="Work Sans"/>
              </a:rPr>
              <a:t>background</a:t>
            </a:r>
            <a:r>
              <a:rPr lang="en-GB" sz="1200">
                <a:solidFill>
                  <a:srgbClr val="000646"/>
                </a:solidFill>
                <a:latin typeface="Work Sans"/>
                <a:ea typeface="Work Sans"/>
                <a:cs typeface="Work Sans"/>
                <a:sym typeface="Work Sans"/>
              </a:rPr>
              <a:t> to build investor (user) confidence. </a:t>
            </a:r>
            <a:endParaRPr b="0" i="0" sz="1400" u="none" cap="none" strike="noStrike">
              <a:solidFill>
                <a:srgbClr val="000000"/>
              </a:solidFill>
              <a:latin typeface="Arial"/>
              <a:ea typeface="Arial"/>
              <a:cs typeface="Arial"/>
              <a:sym typeface="Arial"/>
            </a:endParaRPr>
          </a:p>
        </p:txBody>
      </p:sp>
      <p:sp>
        <p:nvSpPr>
          <p:cNvPr id="178" name="Google Shape;178;p13"/>
          <p:cNvSpPr txBox="1"/>
          <p:nvPr/>
        </p:nvSpPr>
        <p:spPr>
          <a:xfrm>
            <a:off x="3698550" y="3856223"/>
            <a:ext cx="1959000" cy="362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lang="en-GB" sz="1600">
                <a:solidFill>
                  <a:srgbClr val="6062FF"/>
                </a:solidFill>
                <a:latin typeface="Work Sans"/>
                <a:ea typeface="Work Sans"/>
                <a:cs typeface="Work Sans"/>
                <a:sym typeface="Work Sans"/>
              </a:rPr>
              <a:t>Marketing DIrector (TBA)</a:t>
            </a:r>
            <a:endParaRPr b="1" sz="1600">
              <a:solidFill>
                <a:srgbClr val="6062FF"/>
              </a:solidFill>
              <a:latin typeface="Work Sans"/>
              <a:ea typeface="Work Sans"/>
              <a:cs typeface="Work Sans"/>
              <a:sym typeface="Work Sans"/>
            </a:endParaRPr>
          </a:p>
          <a:p>
            <a:pPr indent="0" lvl="0" marL="0" marR="0" rtl="0" algn="ctr">
              <a:lnSpc>
                <a:spcPct val="100000"/>
              </a:lnSpc>
              <a:spcBef>
                <a:spcPts val="0"/>
              </a:spcBef>
              <a:spcAft>
                <a:spcPts val="0"/>
              </a:spcAft>
              <a:buClr>
                <a:schemeClr val="dk1"/>
              </a:buClr>
              <a:buSzPts val="1100"/>
              <a:buFont typeface="Arial"/>
              <a:buNone/>
            </a:pPr>
            <a:r>
              <a:t/>
            </a:r>
            <a:endParaRPr b="1" sz="1600">
              <a:solidFill>
                <a:srgbClr val="6062FF"/>
              </a:solidFill>
              <a:latin typeface="Work Sans"/>
              <a:ea typeface="Work Sans"/>
              <a:cs typeface="Work Sans"/>
              <a:sym typeface="Work Sans"/>
            </a:endParaRPr>
          </a:p>
          <a:p>
            <a:pPr indent="0" lvl="0" marL="0" marR="0" rtl="0" algn="ctr">
              <a:lnSpc>
                <a:spcPct val="100000"/>
              </a:lnSpc>
              <a:spcBef>
                <a:spcPts val="0"/>
              </a:spcBef>
              <a:spcAft>
                <a:spcPts val="0"/>
              </a:spcAft>
              <a:buClr>
                <a:schemeClr val="dk1"/>
              </a:buClr>
              <a:buSzPts val="1100"/>
              <a:buFont typeface="Arial"/>
              <a:buNone/>
            </a:pPr>
            <a:r>
              <a:t/>
            </a:r>
            <a:endParaRPr b="1" sz="1600">
              <a:solidFill>
                <a:srgbClr val="6062FF"/>
              </a:solidFill>
              <a:latin typeface="Work Sans"/>
              <a:ea typeface="Work Sans"/>
              <a:cs typeface="Work Sans"/>
              <a:sym typeface="Work Sans"/>
            </a:endParaRPr>
          </a:p>
        </p:txBody>
      </p:sp>
      <p:sp>
        <p:nvSpPr>
          <p:cNvPr id="179" name="Google Shape;179;p13"/>
          <p:cNvSpPr/>
          <p:nvPr/>
        </p:nvSpPr>
        <p:spPr>
          <a:xfrm>
            <a:off x="6078631" y="2114778"/>
            <a:ext cx="2556900" cy="3656100"/>
          </a:xfrm>
          <a:prstGeom prst="round2SameRect">
            <a:avLst>
              <a:gd fmla="val 275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80" name="Google Shape;180;p13"/>
          <p:cNvPicPr preferRelativeResize="0"/>
          <p:nvPr/>
        </p:nvPicPr>
        <p:blipFill rotWithShape="1">
          <a:blip r:embed="rId5">
            <a:alphaModFix/>
          </a:blip>
          <a:srcRect b="0" l="0" r="0" t="0"/>
          <a:stretch/>
        </p:blipFill>
        <p:spPr>
          <a:xfrm>
            <a:off x="6745031" y="2424468"/>
            <a:ext cx="1224000" cy="1224000"/>
          </a:xfrm>
          <a:prstGeom prst="ellipse">
            <a:avLst/>
          </a:prstGeom>
          <a:noFill/>
          <a:ln cap="flat" cmpd="sng" w="28575">
            <a:solidFill>
              <a:schemeClr val="lt1"/>
            </a:solidFill>
            <a:prstDash val="solid"/>
            <a:round/>
            <a:headEnd len="sm" w="sm" type="none"/>
            <a:tailEnd len="sm" w="sm" type="none"/>
          </a:ln>
        </p:spPr>
      </p:pic>
      <p:sp>
        <p:nvSpPr>
          <p:cNvPr id="181" name="Google Shape;181;p13"/>
          <p:cNvSpPr txBox="1"/>
          <p:nvPr/>
        </p:nvSpPr>
        <p:spPr>
          <a:xfrm>
            <a:off x="6358200" y="4452626"/>
            <a:ext cx="1997700" cy="1318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lang="en-GB" sz="1200">
                <a:solidFill>
                  <a:srgbClr val="000646"/>
                </a:solidFill>
                <a:latin typeface="Work Sans"/>
                <a:ea typeface="Work Sans"/>
                <a:cs typeface="Work Sans"/>
                <a:sym typeface="Work Sans"/>
              </a:rPr>
              <a:t>Financial specialist with a strong background in financial products, including derivatives, real assets, lending, loan protections, liquidity, markets.</a:t>
            </a:r>
            <a:endParaRPr b="0" i="0" sz="1400" u="none" cap="none" strike="noStrike">
              <a:solidFill>
                <a:srgbClr val="000000"/>
              </a:solidFill>
              <a:latin typeface="Arial"/>
              <a:ea typeface="Arial"/>
              <a:cs typeface="Arial"/>
              <a:sym typeface="Arial"/>
            </a:endParaRPr>
          </a:p>
        </p:txBody>
      </p:sp>
      <p:sp>
        <p:nvSpPr>
          <p:cNvPr id="182" name="Google Shape;182;p13"/>
          <p:cNvSpPr txBox="1"/>
          <p:nvPr/>
        </p:nvSpPr>
        <p:spPr>
          <a:xfrm>
            <a:off x="6358200" y="3856224"/>
            <a:ext cx="1900800" cy="362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lang="en-GB" sz="1600">
                <a:solidFill>
                  <a:srgbClr val="6062FF"/>
                </a:solidFill>
                <a:latin typeface="Work Sans"/>
                <a:ea typeface="Work Sans"/>
                <a:cs typeface="Work Sans"/>
                <a:sym typeface="Work Sans"/>
              </a:rPr>
              <a:t>Financial Director (TBA)</a:t>
            </a:r>
            <a:endParaRPr b="0" i="0" sz="1400" u="none" cap="none" strike="noStrike">
              <a:solidFill>
                <a:srgbClr val="000000"/>
              </a:solidFill>
              <a:latin typeface="Arial"/>
              <a:ea typeface="Arial"/>
              <a:cs typeface="Arial"/>
              <a:sym typeface="Arial"/>
            </a:endParaRPr>
          </a:p>
        </p:txBody>
      </p:sp>
      <p:pic>
        <p:nvPicPr>
          <p:cNvPr id="183" name="Google Shape;183;p13"/>
          <p:cNvPicPr preferRelativeResize="0"/>
          <p:nvPr/>
        </p:nvPicPr>
        <p:blipFill rotWithShape="1">
          <a:blip r:embed="rId6">
            <a:alphaModFix/>
          </a:blip>
          <a:srcRect b="0" l="0" r="0" t="0"/>
          <a:stretch/>
        </p:blipFill>
        <p:spPr>
          <a:xfrm>
            <a:off x="9400040" y="2424468"/>
            <a:ext cx="1224000" cy="1224000"/>
          </a:xfrm>
          <a:prstGeom prst="ellipse">
            <a:avLst/>
          </a:prstGeom>
          <a:noFill/>
          <a:ln cap="flat" cmpd="sng" w="28575">
            <a:solidFill>
              <a:schemeClr val="lt1"/>
            </a:solidFill>
            <a:prstDash val="solid"/>
            <a:round/>
            <a:headEnd len="sm" w="sm" type="none"/>
            <a:tailEnd len="sm" w="sm" type="none"/>
          </a:ln>
        </p:spPr>
      </p:pic>
      <p:sp>
        <p:nvSpPr>
          <p:cNvPr id="184" name="Google Shape;184;p13"/>
          <p:cNvSpPr txBox="1"/>
          <p:nvPr/>
        </p:nvSpPr>
        <p:spPr>
          <a:xfrm>
            <a:off x="9013225" y="4452626"/>
            <a:ext cx="1997700" cy="1318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lang="en-GB" sz="1200">
                <a:solidFill>
                  <a:srgbClr val="000646"/>
                </a:solidFill>
                <a:latin typeface="Work Sans"/>
                <a:ea typeface="Work Sans"/>
                <a:cs typeface="Work Sans"/>
                <a:sym typeface="Work Sans"/>
              </a:rPr>
              <a:t>Web3 Specialist very skilled in smart contracts, ERC standards, EVM chains especially Ethereum, DeFi, Wallet integrations, oracles, and synthetic assets.</a:t>
            </a:r>
            <a:endParaRPr b="0" i="0" sz="1400" u="none" cap="none" strike="noStrike">
              <a:solidFill>
                <a:srgbClr val="000000"/>
              </a:solidFill>
              <a:latin typeface="Arial"/>
              <a:ea typeface="Arial"/>
              <a:cs typeface="Arial"/>
              <a:sym typeface="Arial"/>
            </a:endParaRPr>
          </a:p>
        </p:txBody>
      </p:sp>
      <p:sp>
        <p:nvSpPr>
          <p:cNvPr id="185" name="Google Shape;185;p13"/>
          <p:cNvSpPr txBox="1"/>
          <p:nvPr/>
        </p:nvSpPr>
        <p:spPr>
          <a:xfrm>
            <a:off x="9013224" y="3856224"/>
            <a:ext cx="1900800" cy="409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lang="en-GB" sz="1600">
                <a:solidFill>
                  <a:srgbClr val="6062FF"/>
                </a:solidFill>
                <a:latin typeface="Work Sans"/>
                <a:ea typeface="Work Sans"/>
                <a:cs typeface="Work Sans"/>
                <a:sym typeface="Work Sans"/>
              </a:rPr>
              <a:t>Technology Director (TBA)</a:t>
            </a:r>
            <a:endParaRPr b="0" i="0" sz="1400" u="none" cap="none" strike="noStrike">
              <a:solidFill>
                <a:srgbClr val="000000"/>
              </a:solidFill>
              <a:latin typeface="Arial"/>
              <a:ea typeface="Arial"/>
              <a:cs typeface="Arial"/>
              <a:sym typeface="Arial"/>
            </a:endParaRPr>
          </a:p>
        </p:txBody>
      </p:sp>
      <p:pic>
        <p:nvPicPr>
          <p:cNvPr id="186" name="Google Shape;186;p13"/>
          <p:cNvPicPr preferRelativeResize="0"/>
          <p:nvPr/>
        </p:nvPicPr>
        <p:blipFill>
          <a:blip r:embed="rId7">
            <a:alphaModFix/>
          </a:blip>
          <a:stretch>
            <a:fillRect/>
          </a:stretch>
        </p:blipFill>
        <p:spPr>
          <a:xfrm>
            <a:off x="10806000" y="265575"/>
            <a:ext cx="1080700" cy="1080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190" name="Shape 190"/>
        <p:cNvGrpSpPr/>
        <p:nvPr/>
      </p:nvGrpSpPr>
      <p:grpSpPr>
        <a:xfrm>
          <a:off x="0" y="0"/>
          <a:ext cx="0" cy="0"/>
          <a:chOff x="0" y="0"/>
          <a:chExt cx="0" cy="0"/>
        </a:xfrm>
      </p:grpSpPr>
      <p:sp>
        <p:nvSpPr>
          <p:cNvPr id="191" name="Google Shape;191;p14"/>
          <p:cNvSpPr/>
          <p:nvPr/>
        </p:nvSpPr>
        <p:spPr>
          <a:xfrm>
            <a:off x="8613930" y="3531770"/>
            <a:ext cx="2915635" cy="2702318"/>
          </a:xfrm>
          <a:prstGeom prst="round2SameRect">
            <a:avLst>
              <a:gd fmla="val 275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2" name="Google Shape;192;p14"/>
          <p:cNvSpPr/>
          <p:nvPr/>
        </p:nvSpPr>
        <p:spPr>
          <a:xfrm>
            <a:off x="8613929" y="6190739"/>
            <a:ext cx="2915635" cy="45719"/>
          </a:xfrm>
          <a:prstGeom prst="rect">
            <a:avLst/>
          </a:prstGeom>
          <a:solidFill>
            <a:srgbClr val="5093F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93" name="Google Shape;193;p14"/>
          <p:cNvSpPr/>
          <p:nvPr/>
        </p:nvSpPr>
        <p:spPr>
          <a:xfrm>
            <a:off x="5561241" y="3531770"/>
            <a:ext cx="2915635" cy="2702318"/>
          </a:xfrm>
          <a:prstGeom prst="round2SameRect">
            <a:avLst>
              <a:gd fmla="val 275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4" name="Google Shape;194;p14"/>
          <p:cNvSpPr/>
          <p:nvPr/>
        </p:nvSpPr>
        <p:spPr>
          <a:xfrm>
            <a:off x="5561240" y="6190739"/>
            <a:ext cx="2915635" cy="45719"/>
          </a:xfrm>
          <a:prstGeom prst="rect">
            <a:avLst/>
          </a:prstGeom>
          <a:solidFill>
            <a:schemeClr val="accent6"/>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95" name="Google Shape;195;p14"/>
          <p:cNvSpPr/>
          <p:nvPr/>
        </p:nvSpPr>
        <p:spPr>
          <a:xfrm>
            <a:off x="8611134" y="617682"/>
            <a:ext cx="2915635" cy="2702318"/>
          </a:xfrm>
          <a:prstGeom prst="round2SameRect">
            <a:avLst>
              <a:gd fmla="val 275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6" name="Google Shape;196;p14"/>
          <p:cNvSpPr/>
          <p:nvPr/>
        </p:nvSpPr>
        <p:spPr>
          <a:xfrm>
            <a:off x="5561241" y="617682"/>
            <a:ext cx="2915700" cy="2702400"/>
          </a:xfrm>
          <a:prstGeom prst="round2SameRect">
            <a:avLst>
              <a:gd fmla="val 2751" name="adj1"/>
              <a:gd fmla="val 0"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7" name="Google Shape;197;p14"/>
          <p:cNvSpPr/>
          <p:nvPr/>
        </p:nvSpPr>
        <p:spPr>
          <a:xfrm>
            <a:off x="827154" y="1074684"/>
            <a:ext cx="560691" cy="78502"/>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98" name="Google Shape;198;p14"/>
          <p:cNvSpPr txBox="1"/>
          <p:nvPr/>
        </p:nvSpPr>
        <p:spPr>
          <a:xfrm>
            <a:off x="827154" y="1291948"/>
            <a:ext cx="4011783" cy="52119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3400" u="none" cap="none" strike="noStrike">
                <a:solidFill>
                  <a:srgbClr val="000646"/>
                </a:solidFill>
                <a:latin typeface="Work Sans SemiBold"/>
                <a:ea typeface="Work Sans SemiBold"/>
                <a:cs typeface="Work Sans SemiBold"/>
                <a:sym typeface="Work Sans SemiBold"/>
              </a:rPr>
              <a:t>Deal </a:t>
            </a:r>
            <a:r>
              <a:rPr lang="en-GB" sz="3400">
                <a:solidFill>
                  <a:srgbClr val="000646"/>
                </a:solidFill>
                <a:latin typeface="Work Sans SemiBold"/>
                <a:ea typeface="Work Sans SemiBold"/>
                <a:cs typeface="Work Sans SemiBold"/>
                <a:sym typeface="Work Sans SemiBold"/>
              </a:rPr>
              <a:t>S</a:t>
            </a:r>
            <a:r>
              <a:rPr b="0" i="0" lang="en-GB" sz="3400" u="none" cap="none" strike="noStrike">
                <a:solidFill>
                  <a:srgbClr val="000646"/>
                </a:solidFill>
                <a:latin typeface="Work Sans SemiBold"/>
                <a:ea typeface="Work Sans SemiBold"/>
                <a:cs typeface="Work Sans SemiBold"/>
                <a:sym typeface="Work Sans SemiBold"/>
              </a:rPr>
              <a:t>ummary</a:t>
            </a:r>
            <a:endParaRPr b="0" i="0" sz="3400" u="none" cap="none" strike="noStrike">
              <a:solidFill>
                <a:srgbClr val="000646"/>
              </a:solidFill>
              <a:latin typeface="Work Sans SemiBold"/>
              <a:ea typeface="Work Sans SemiBold"/>
              <a:cs typeface="Work Sans SemiBold"/>
              <a:sym typeface="Work Sans SemiBold"/>
            </a:endParaRPr>
          </a:p>
        </p:txBody>
      </p:sp>
      <p:sp>
        <p:nvSpPr>
          <p:cNvPr id="199" name="Google Shape;199;p14"/>
          <p:cNvSpPr txBox="1"/>
          <p:nvPr/>
        </p:nvSpPr>
        <p:spPr>
          <a:xfrm>
            <a:off x="5961150" y="1885349"/>
            <a:ext cx="2136300" cy="521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lang="en-GB" sz="3200">
                <a:solidFill>
                  <a:schemeClr val="dk1"/>
                </a:solidFill>
                <a:latin typeface="Work Sans"/>
                <a:ea typeface="Work Sans"/>
                <a:cs typeface="Work Sans"/>
                <a:sym typeface="Work Sans"/>
              </a:rPr>
              <a:t>$10</a:t>
            </a:r>
            <a:r>
              <a:rPr b="1" lang="en-GB" sz="3200">
                <a:solidFill>
                  <a:schemeClr val="dk1"/>
                </a:solidFill>
                <a:latin typeface="Work Sans"/>
                <a:ea typeface="Work Sans"/>
                <a:cs typeface="Work Sans"/>
                <a:sym typeface="Work Sans"/>
              </a:rPr>
              <a:t>0k</a:t>
            </a:r>
            <a:br>
              <a:rPr b="0" i="0" lang="en-GB" sz="3200" u="none" cap="none" strike="noStrike">
                <a:solidFill>
                  <a:srgbClr val="000646"/>
                </a:solidFill>
                <a:latin typeface="Work Sans"/>
                <a:ea typeface="Work Sans"/>
                <a:cs typeface="Work Sans"/>
                <a:sym typeface="Work Sans"/>
              </a:rPr>
            </a:br>
            <a:endParaRPr b="0" i="0" sz="3200" u="none" cap="none" strike="noStrike">
              <a:solidFill>
                <a:srgbClr val="000646"/>
              </a:solidFill>
              <a:latin typeface="Work Sans"/>
              <a:ea typeface="Work Sans"/>
              <a:cs typeface="Work Sans"/>
              <a:sym typeface="Work Sans"/>
            </a:endParaRPr>
          </a:p>
        </p:txBody>
      </p:sp>
      <p:sp>
        <p:nvSpPr>
          <p:cNvPr id="200" name="Google Shape;200;p14"/>
          <p:cNvSpPr txBox="1"/>
          <p:nvPr/>
        </p:nvSpPr>
        <p:spPr>
          <a:xfrm>
            <a:off x="744746" y="2336775"/>
            <a:ext cx="4011900" cy="2795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Due to the </a:t>
            </a:r>
            <a:r>
              <a:rPr lang="en-GB" sz="1600">
                <a:solidFill>
                  <a:srgbClr val="000646"/>
                </a:solidFill>
                <a:latin typeface="Work Sans"/>
                <a:ea typeface="Work Sans"/>
                <a:cs typeface="Work Sans"/>
                <a:sym typeface="Work Sans"/>
              </a:rPr>
              <a:t>nature</a:t>
            </a:r>
            <a:r>
              <a:rPr lang="en-GB" sz="1600">
                <a:solidFill>
                  <a:srgbClr val="000646"/>
                </a:solidFill>
                <a:latin typeface="Work Sans"/>
                <a:ea typeface="Work Sans"/>
                <a:cs typeface="Work Sans"/>
                <a:sym typeface="Work Sans"/>
              </a:rPr>
              <a:t> of DeFi and the possible returns, the valuation shown is given.</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Early investors could negotiate options to reduce their risks with rights to buy equity.</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This is a pre-seed round.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br>
              <a:rPr b="0" i="0" lang="en-GB" sz="1200" u="none" cap="none" strike="noStrike">
                <a:solidFill>
                  <a:srgbClr val="000646"/>
                </a:solidFill>
                <a:latin typeface="Work Sans"/>
                <a:ea typeface="Work Sans"/>
                <a:cs typeface="Work Sans"/>
                <a:sym typeface="Work Sans"/>
              </a:rPr>
            </a:br>
            <a:endParaRPr b="0" i="0" sz="1200" u="none" cap="none" strike="noStrike">
              <a:solidFill>
                <a:srgbClr val="000646"/>
              </a:solidFill>
              <a:latin typeface="Work Sans"/>
              <a:ea typeface="Work Sans"/>
              <a:cs typeface="Work Sans"/>
              <a:sym typeface="Work Sans"/>
            </a:endParaRPr>
          </a:p>
        </p:txBody>
      </p:sp>
      <p:sp>
        <p:nvSpPr>
          <p:cNvPr id="201" name="Google Shape;201;p14"/>
          <p:cNvSpPr/>
          <p:nvPr/>
        </p:nvSpPr>
        <p:spPr>
          <a:xfrm>
            <a:off x="5561240" y="3276651"/>
            <a:ext cx="2915635" cy="45719"/>
          </a:xfrm>
          <a:prstGeom prst="rect">
            <a:avLst/>
          </a:prstGeom>
          <a:solidFill>
            <a:srgbClr val="8887F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202" name="Google Shape;202;p14"/>
          <p:cNvSpPr txBox="1"/>
          <p:nvPr/>
        </p:nvSpPr>
        <p:spPr>
          <a:xfrm>
            <a:off x="6427001" y="1492381"/>
            <a:ext cx="1204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000646"/>
                </a:solidFill>
                <a:latin typeface="Work Sans"/>
                <a:ea typeface="Work Sans"/>
                <a:cs typeface="Work Sans"/>
                <a:sym typeface="Work Sans"/>
              </a:rPr>
              <a:t>Raising</a:t>
            </a:r>
            <a:endParaRPr b="1" i="0" sz="1400" u="none" cap="none" strike="noStrike">
              <a:solidFill>
                <a:srgbClr val="000000"/>
              </a:solidFill>
            </a:endParaRPr>
          </a:p>
        </p:txBody>
      </p:sp>
      <p:sp>
        <p:nvSpPr>
          <p:cNvPr id="203" name="Google Shape;203;p14"/>
          <p:cNvSpPr txBox="1"/>
          <p:nvPr/>
        </p:nvSpPr>
        <p:spPr>
          <a:xfrm>
            <a:off x="8705947" y="1892616"/>
            <a:ext cx="27261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lang="en-GB" sz="1600">
                <a:solidFill>
                  <a:srgbClr val="000646"/>
                </a:solidFill>
                <a:latin typeface="Work Sans"/>
                <a:ea typeface="Work Sans"/>
                <a:cs typeface="Work Sans"/>
                <a:sym typeface="Work Sans"/>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0646"/>
              </a:solidFill>
              <a:latin typeface="Work Sans"/>
              <a:ea typeface="Work Sans"/>
              <a:cs typeface="Work Sans"/>
              <a:sym typeface="Work Sans"/>
            </a:endParaRPr>
          </a:p>
        </p:txBody>
      </p:sp>
      <p:sp>
        <p:nvSpPr>
          <p:cNvPr id="204" name="Google Shape;204;p14"/>
          <p:cNvSpPr txBox="1"/>
          <p:nvPr/>
        </p:nvSpPr>
        <p:spPr>
          <a:xfrm>
            <a:off x="8752300" y="1575052"/>
            <a:ext cx="2560500" cy="521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lang="en-GB" sz="1800">
                <a:solidFill>
                  <a:srgbClr val="000646"/>
                </a:solidFill>
                <a:latin typeface="Work Sans"/>
                <a:ea typeface="Work Sans"/>
                <a:cs typeface="Work Sans"/>
                <a:sym typeface="Work Sans"/>
              </a:rPr>
              <a:t>Valuation</a:t>
            </a:r>
            <a:endParaRPr b="0" i="0" sz="1400" u="none" cap="none" strike="noStrike">
              <a:solidFill>
                <a:srgbClr val="000000"/>
              </a:solidFill>
              <a:latin typeface="Arial"/>
              <a:ea typeface="Arial"/>
              <a:cs typeface="Arial"/>
              <a:sym typeface="Arial"/>
            </a:endParaRPr>
          </a:p>
        </p:txBody>
      </p:sp>
      <p:sp>
        <p:nvSpPr>
          <p:cNvPr id="205" name="Google Shape;205;p14"/>
          <p:cNvSpPr txBox="1"/>
          <p:nvPr/>
        </p:nvSpPr>
        <p:spPr>
          <a:xfrm>
            <a:off x="5926560" y="4107864"/>
            <a:ext cx="2136388" cy="588979"/>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lang="en-GB" sz="3200">
                <a:solidFill>
                  <a:srgbClr val="000646"/>
                </a:solidFill>
                <a:latin typeface="Work Sans"/>
                <a:ea typeface="Work Sans"/>
                <a:cs typeface="Work Sans"/>
                <a:sym typeface="Work Sans"/>
              </a:rPr>
              <a:t>$</a:t>
            </a:r>
            <a:r>
              <a:rPr b="1" i="0" lang="en-GB" sz="3200" u="none" cap="none" strike="noStrike">
                <a:solidFill>
                  <a:srgbClr val="000646"/>
                </a:solidFill>
                <a:latin typeface="Work Sans"/>
                <a:ea typeface="Work Sans"/>
                <a:cs typeface="Work Sans"/>
                <a:sym typeface="Work Sans"/>
              </a:rPr>
              <a:t>5,000</a:t>
            </a:r>
            <a:br>
              <a:rPr b="0" i="0" lang="en-GB" sz="3200" u="none" cap="none" strike="noStrike">
                <a:solidFill>
                  <a:srgbClr val="000646"/>
                </a:solidFill>
                <a:latin typeface="Work Sans"/>
                <a:ea typeface="Work Sans"/>
                <a:cs typeface="Work Sans"/>
                <a:sym typeface="Work Sans"/>
              </a:rPr>
            </a:br>
            <a:endParaRPr b="0" i="0" sz="3200" u="none" cap="none" strike="noStrike">
              <a:solidFill>
                <a:srgbClr val="000646"/>
              </a:solidFill>
              <a:latin typeface="Work Sans"/>
              <a:ea typeface="Work Sans"/>
              <a:cs typeface="Work Sans"/>
              <a:sym typeface="Work Sans"/>
            </a:endParaRPr>
          </a:p>
        </p:txBody>
      </p:sp>
      <p:sp>
        <p:nvSpPr>
          <p:cNvPr id="206" name="Google Shape;206;p14"/>
          <p:cNvSpPr txBox="1"/>
          <p:nvPr/>
        </p:nvSpPr>
        <p:spPr>
          <a:xfrm>
            <a:off x="5745999" y="4696843"/>
            <a:ext cx="2546117"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rgbClr val="000646"/>
                </a:solidFill>
                <a:latin typeface="Work Sans"/>
                <a:ea typeface="Work Sans"/>
                <a:cs typeface="Work Sans"/>
                <a:sym typeface="Work Sans"/>
              </a:rPr>
              <a:t>Minimum </a:t>
            </a:r>
            <a:r>
              <a:rPr b="0" i="0" lang="en-GB" sz="1800" u="none" cap="none" strike="noStrike">
                <a:solidFill>
                  <a:srgbClr val="000646"/>
                </a:solidFill>
                <a:latin typeface="Work Sans"/>
                <a:ea typeface="Work Sans"/>
                <a:cs typeface="Work Sans"/>
                <a:sym typeface="Work Sans"/>
              </a:rPr>
              <a:t>investment</a:t>
            </a:r>
            <a:r>
              <a:rPr b="0" i="0" lang="en-GB" sz="2000" u="none" cap="none" strike="noStrike">
                <a:solidFill>
                  <a:srgbClr val="000646"/>
                </a:solidFill>
                <a:latin typeface="Work Sans"/>
                <a:ea typeface="Work Sans"/>
                <a:cs typeface="Work Sans"/>
                <a:sym typeface="Work Sans"/>
              </a:rPr>
              <a:t> amount</a:t>
            </a:r>
            <a:endParaRPr b="0" i="0" sz="1400" u="none" cap="none" strike="noStrike">
              <a:solidFill>
                <a:srgbClr val="000000"/>
              </a:solidFill>
              <a:latin typeface="Arial"/>
              <a:ea typeface="Arial"/>
              <a:cs typeface="Arial"/>
              <a:sym typeface="Arial"/>
            </a:endParaRPr>
          </a:p>
        </p:txBody>
      </p:sp>
      <p:sp>
        <p:nvSpPr>
          <p:cNvPr id="207" name="Google Shape;207;p14"/>
          <p:cNvSpPr txBox="1"/>
          <p:nvPr/>
        </p:nvSpPr>
        <p:spPr>
          <a:xfrm>
            <a:off x="8874406" y="4818945"/>
            <a:ext cx="2316300" cy="107721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000646"/>
                </a:solidFill>
                <a:latin typeface="Work Sans"/>
                <a:ea typeface="Work Sans"/>
                <a:cs typeface="Work Sans"/>
                <a:sym typeface="Work Sans"/>
              </a:rPr>
              <a:t>Drag along, tag along and pre-emption rights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0646"/>
              </a:solidFill>
              <a:latin typeface="Work Sans"/>
              <a:ea typeface="Work Sans"/>
              <a:cs typeface="Work Sans"/>
              <a:sym typeface="Work Sans"/>
            </a:endParaRPr>
          </a:p>
        </p:txBody>
      </p:sp>
      <p:sp>
        <p:nvSpPr>
          <p:cNvPr id="208" name="Google Shape;208;p14"/>
          <p:cNvSpPr txBox="1"/>
          <p:nvPr/>
        </p:nvSpPr>
        <p:spPr>
          <a:xfrm>
            <a:off x="8874406" y="4207492"/>
            <a:ext cx="2420757" cy="92493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i="0" lang="en-GB" sz="1800" u="none" cap="none" strike="noStrike">
                <a:solidFill>
                  <a:srgbClr val="000646"/>
                </a:solidFill>
                <a:latin typeface="Work Sans"/>
                <a:ea typeface="Work Sans"/>
                <a:cs typeface="Work Sans"/>
                <a:sym typeface="Work Sans"/>
              </a:rPr>
              <a:t>Offering standard investor protections:</a:t>
            </a:r>
            <a:endParaRPr b="0" i="0" sz="1400" u="none" cap="none" strike="noStrike">
              <a:solidFill>
                <a:srgbClr val="000000"/>
              </a:solidFill>
              <a:latin typeface="Arial"/>
              <a:ea typeface="Arial"/>
              <a:cs typeface="Arial"/>
              <a:sym typeface="Arial"/>
            </a:endParaRPr>
          </a:p>
        </p:txBody>
      </p:sp>
      <p:sp>
        <p:nvSpPr>
          <p:cNvPr id="209" name="Google Shape;209;p14"/>
          <p:cNvSpPr/>
          <p:nvPr/>
        </p:nvSpPr>
        <p:spPr>
          <a:xfrm>
            <a:off x="8611133" y="3276651"/>
            <a:ext cx="2915635" cy="45719"/>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pic>
        <p:nvPicPr>
          <p:cNvPr id="210" name="Google Shape;210;p14"/>
          <p:cNvPicPr preferRelativeResize="0"/>
          <p:nvPr/>
        </p:nvPicPr>
        <p:blipFill>
          <a:blip r:embed="rId3">
            <a:alphaModFix/>
          </a:blip>
          <a:stretch>
            <a:fillRect/>
          </a:stretch>
        </p:blipFill>
        <p:spPr>
          <a:xfrm>
            <a:off x="307150" y="5587600"/>
            <a:ext cx="1080700" cy="1080700"/>
          </a:xfrm>
          <a:prstGeom prst="rect">
            <a:avLst/>
          </a:prstGeom>
          <a:noFill/>
          <a:ln>
            <a:noFill/>
          </a:ln>
        </p:spPr>
      </p:pic>
      <p:sp>
        <p:nvSpPr>
          <p:cNvPr id="211" name="Google Shape;211;p14"/>
          <p:cNvSpPr txBox="1"/>
          <p:nvPr/>
        </p:nvSpPr>
        <p:spPr>
          <a:xfrm>
            <a:off x="9281551" y="1802625"/>
            <a:ext cx="19521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200">
                <a:solidFill>
                  <a:srgbClr val="000646"/>
                </a:solidFill>
                <a:latin typeface="Work Sans"/>
                <a:ea typeface="Work Sans"/>
                <a:cs typeface="Work Sans"/>
                <a:sym typeface="Work Sans"/>
              </a:rPr>
              <a:t>$1M</a:t>
            </a:r>
            <a:endParaRPr b="1" sz="3200">
              <a:solidFill>
                <a:srgbClr val="000646"/>
              </a:solidFill>
              <a:latin typeface="Work Sans"/>
              <a:ea typeface="Work Sans"/>
              <a:cs typeface="Work Sans"/>
              <a:sym typeface="Work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646"/>
        </a:solidFill>
      </p:bgPr>
    </p:bg>
    <p:spTree>
      <p:nvGrpSpPr>
        <p:cNvPr id="215" name="Shape 215"/>
        <p:cNvGrpSpPr/>
        <p:nvPr/>
      </p:nvGrpSpPr>
      <p:grpSpPr>
        <a:xfrm>
          <a:off x="0" y="0"/>
          <a:ext cx="0" cy="0"/>
          <a:chOff x="0" y="0"/>
          <a:chExt cx="0" cy="0"/>
        </a:xfrm>
      </p:grpSpPr>
      <p:sp>
        <p:nvSpPr>
          <p:cNvPr id="216" name="Google Shape;216;p15"/>
          <p:cNvSpPr/>
          <p:nvPr/>
        </p:nvSpPr>
        <p:spPr>
          <a:xfrm>
            <a:off x="4436221" y="2668917"/>
            <a:ext cx="560691" cy="78502"/>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217" name="Google Shape;217;p15"/>
          <p:cNvSpPr txBox="1"/>
          <p:nvPr/>
        </p:nvSpPr>
        <p:spPr>
          <a:xfrm>
            <a:off x="488825" y="2932625"/>
            <a:ext cx="11214600" cy="992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lang="en-GB" sz="4400">
                <a:solidFill>
                  <a:srgbClr val="F6F9FF"/>
                </a:solidFill>
                <a:latin typeface="Work Sans SemiBold"/>
                <a:ea typeface="Work Sans SemiBold"/>
                <a:cs typeface="Work Sans SemiBold"/>
                <a:sym typeface="Work Sans SemiBold"/>
              </a:rPr>
              <a:t>DeFi 2.0 is coming, be part of the vision. </a:t>
            </a:r>
            <a:endParaRPr b="0" i="0" sz="4400" u="none" cap="none" strike="noStrike">
              <a:solidFill>
                <a:srgbClr val="F6F9FF"/>
              </a:solidFill>
              <a:latin typeface="Work Sans SemiBold"/>
              <a:ea typeface="Work Sans SemiBold"/>
              <a:cs typeface="Work Sans SemiBold"/>
              <a:sym typeface="Work Sans SemiBold"/>
            </a:endParaRPr>
          </a:p>
        </p:txBody>
      </p:sp>
      <p:sp>
        <p:nvSpPr>
          <p:cNvPr id="218" name="Google Shape;218;p15"/>
          <p:cNvSpPr txBox="1"/>
          <p:nvPr/>
        </p:nvSpPr>
        <p:spPr>
          <a:xfrm>
            <a:off x="4436175" y="4504950"/>
            <a:ext cx="31323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lang="en-GB">
                <a:solidFill>
                  <a:schemeClr val="lt1"/>
                </a:solidFill>
                <a:latin typeface="Work Sans"/>
                <a:ea typeface="Work Sans"/>
                <a:cs typeface="Work Sans"/>
                <a:sym typeface="Work Sans"/>
              </a:rPr>
              <a:t>https://aquo.world</a:t>
            </a:r>
            <a:endParaRPr b="0" i="0" sz="1400" u="none" cap="none" strike="noStrike">
              <a:solidFill>
                <a:schemeClr val="lt1"/>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b="1" lang="en-GB">
                <a:solidFill>
                  <a:schemeClr val="lt1"/>
                </a:solidFill>
                <a:latin typeface="Work Sans"/>
                <a:ea typeface="Work Sans"/>
                <a:cs typeface="Work Sans"/>
                <a:sym typeface="Work Sans"/>
              </a:rPr>
              <a:t>Trevor Lee Oakley</a:t>
            </a:r>
            <a:endParaRPr b="1" i="0" sz="1400" u="none" cap="none" strike="noStrike">
              <a:solidFill>
                <a:schemeClr val="lt1"/>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b="1" lang="en-GB">
                <a:solidFill>
                  <a:schemeClr val="lt1"/>
                </a:solidFill>
                <a:latin typeface="Work Sans"/>
                <a:ea typeface="Work Sans"/>
                <a:cs typeface="Work Sans"/>
                <a:sym typeface="Work Sans"/>
              </a:rPr>
              <a:t> </a:t>
            </a:r>
            <a:endParaRPr b="1" i="0" sz="1400" u="none" cap="none" strike="noStrike">
              <a:solidFill>
                <a:schemeClr val="lt1"/>
              </a:solidFill>
              <a:latin typeface="Work Sans"/>
              <a:ea typeface="Work Sans"/>
              <a:cs typeface="Work Sans"/>
              <a:sym typeface="Work Sans"/>
            </a:endParaRPr>
          </a:p>
        </p:txBody>
      </p:sp>
      <p:pic>
        <p:nvPicPr>
          <p:cNvPr id="219" name="Google Shape;219;p15"/>
          <p:cNvPicPr preferRelativeResize="0"/>
          <p:nvPr/>
        </p:nvPicPr>
        <p:blipFill>
          <a:blip r:embed="rId3">
            <a:alphaModFix/>
          </a:blip>
          <a:stretch>
            <a:fillRect/>
          </a:stretch>
        </p:blipFill>
        <p:spPr>
          <a:xfrm>
            <a:off x="10797450" y="5365150"/>
            <a:ext cx="1101600" cy="1101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21" name="Shape 21"/>
        <p:cNvGrpSpPr/>
        <p:nvPr/>
      </p:nvGrpSpPr>
      <p:grpSpPr>
        <a:xfrm>
          <a:off x="0" y="0"/>
          <a:ext cx="0" cy="0"/>
          <a:chOff x="0" y="0"/>
          <a:chExt cx="0" cy="0"/>
        </a:xfrm>
      </p:grpSpPr>
      <p:pic>
        <p:nvPicPr>
          <p:cNvPr id="22" name="Google Shape;22;p5"/>
          <p:cNvPicPr preferRelativeResize="0"/>
          <p:nvPr/>
        </p:nvPicPr>
        <p:blipFill rotWithShape="1">
          <a:blip r:embed="rId3">
            <a:alphaModFix/>
          </a:blip>
          <a:srcRect b="0" l="0" r="0" t="0"/>
          <a:stretch/>
        </p:blipFill>
        <p:spPr>
          <a:xfrm rot="-3805086">
            <a:off x="5639668" y="-380801"/>
            <a:ext cx="5544302" cy="4545041"/>
          </a:xfrm>
          <a:prstGeom prst="rect">
            <a:avLst/>
          </a:prstGeom>
          <a:noFill/>
          <a:ln>
            <a:noFill/>
          </a:ln>
        </p:spPr>
      </p:pic>
      <p:sp>
        <p:nvSpPr>
          <p:cNvPr id="23" name="Google Shape;23;p5"/>
          <p:cNvSpPr/>
          <p:nvPr/>
        </p:nvSpPr>
        <p:spPr>
          <a:xfrm>
            <a:off x="827154" y="747703"/>
            <a:ext cx="560691" cy="78502"/>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24" name="Google Shape;24;p5"/>
          <p:cNvSpPr txBox="1"/>
          <p:nvPr/>
        </p:nvSpPr>
        <p:spPr>
          <a:xfrm>
            <a:off x="827154" y="964967"/>
            <a:ext cx="4011783" cy="52119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3400" u="none" cap="none" strike="noStrike">
                <a:solidFill>
                  <a:srgbClr val="000646"/>
                </a:solidFill>
                <a:latin typeface="Work Sans SemiBold"/>
                <a:ea typeface="Work Sans SemiBold"/>
                <a:cs typeface="Work Sans SemiBold"/>
                <a:sym typeface="Work Sans SemiBold"/>
              </a:rPr>
              <a:t>The </a:t>
            </a:r>
            <a:r>
              <a:rPr lang="en-GB" sz="3400">
                <a:solidFill>
                  <a:srgbClr val="000646"/>
                </a:solidFill>
                <a:latin typeface="Work Sans SemiBold"/>
                <a:ea typeface="Work Sans SemiBold"/>
                <a:cs typeface="Work Sans SemiBold"/>
                <a:sym typeface="Work Sans SemiBold"/>
              </a:rPr>
              <a:t>P</a:t>
            </a:r>
            <a:r>
              <a:rPr b="0" i="0" lang="en-GB" sz="3400" u="none" cap="none" strike="noStrike">
                <a:solidFill>
                  <a:srgbClr val="000646"/>
                </a:solidFill>
                <a:latin typeface="Work Sans SemiBold"/>
                <a:ea typeface="Work Sans SemiBold"/>
                <a:cs typeface="Work Sans SemiBold"/>
                <a:sym typeface="Work Sans SemiBold"/>
              </a:rPr>
              <a:t>roblem</a:t>
            </a:r>
            <a:endParaRPr b="0" i="0" sz="3400" u="none" cap="none" strike="noStrike">
              <a:solidFill>
                <a:srgbClr val="000646"/>
              </a:solidFill>
              <a:latin typeface="Work Sans SemiBold"/>
              <a:ea typeface="Work Sans SemiBold"/>
              <a:cs typeface="Work Sans SemiBold"/>
              <a:sym typeface="Work Sans SemiBold"/>
            </a:endParaRPr>
          </a:p>
        </p:txBody>
      </p:sp>
      <p:sp>
        <p:nvSpPr>
          <p:cNvPr id="25" name="Google Shape;25;p5"/>
          <p:cNvSpPr txBox="1"/>
          <p:nvPr/>
        </p:nvSpPr>
        <p:spPr>
          <a:xfrm>
            <a:off x="893600" y="3257874"/>
            <a:ext cx="2815800" cy="315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rgbClr val="000646"/>
                </a:solidFill>
                <a:latin typeface="Work Sans"/>
                <a:ea typeface="Work Sans"/>
                <a:cs typeface="Work Sans"/>
                <a:sym typeface="Work Sans"/>
              </a:rPr>
              <a:t>Problem  1</a:t>
            </a:r>
            <a:br>
              <a:rPr b="0" i="0" lang="en-GB" sz="1600" u="none" cap="none" strike="noStrike">
                <a:solidFill>
                  <a:srgbClr val="000646"/>
                </a:solidFill>
                <a:latin typeface="Work Sans"/>
                <a:ea typeface="Work Sans"/>
                <a:cs typeface="Work Sans"/>
                <a:sym typeface="Work Sans"/>
              </a:rPr>
            </a:br>
            <a:br>
              <a:rPr b="0" i="0" lang="en-GB" sz="1600" u="none" cap="none" strike="noStrike">
                <a:solidFill>
                  <a:srgbClr val="000646"/>
                </a:solidFill>
                <a:latin typeface="Work Sans"/>
                <a:ea typeface="Work Sans"/>
                <a:cs typeface="Work Sans"/>
                <a:sym typeface="Work Sans"/>
              </a:rPr>
            </a:br>
            <a:r>
              <a:rPr lang="en-GB" sz="1500">
                <a:solidFill>
                  <a:srgbClr val="000646"/>
                </a:solidFill>
                <a:latin typeface="Work Sans"/>
                <a:ea typeface="Work Sans"/>
                <a:cs typeface="Work Sans"/>
                <a:sym typeface="Work Sans"/>
              </a:rPr>
              <a:t>The first main problem to solve is related to liquidity itself for RWAs.  </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500">
                <a:solidFill>
                  <a:srgbClr val="000646"/>
                </a:solidFill>
                <a:latin typeface="Work Sans"/>
                <a:ea typeface="Work Sans"/>
                <a:cs typeface="Work Sans"/>
                <a:sym typeface="Work Sans"/>
              </a:rPr>
              <a:t>Once RWAs are tokenized they have limited liquidity which limits the entire point of tokenization. </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400"/>
              <a:buFont typeface="Arial"/>
              <a:buNone/>
            </a:pPr>
            <a:r>
              <a:t/>
            </a:r>
            <a:endParaRPr b="0" i="0" sz="1500" u="none" cap="none" strike="noStrike">
              <a:solidFill>
                <a:srgbClr val="000000"/>
              </a:solidFill>
              <a:latin typeface="Arial"/>
              <a:ea typeface="Arial"/>
              <a:cs typeface="Arial"/>
              <a:sym typeface="Arial"/>
            </a:endParaRPr>
          </a:p>
        </p:txBody>
      </p:sp>
      <p:sp>
        <p:nvSpPr>
          <p:cNvPr id="26" name="Google Shape;26;p5"/>
          <p:cNvSpPr txBox="1"/>
          <p:nvPr/>
        </p:nvSpPr>
        <p:spPr>
          <a:xfrm>
            <a:off x="4766675" y="3258275"/>
            <a:ext cx="2815500" cy="315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rgbClr val="000646"/>
                </a:solidFill>
                <a:latin typeface="Work Sans"/>
                <a:ea typeface="Work Sans"/>
                <a:cs typeface="Work Sans"/>
                <a:sym typeface="Work Sans"/>
              </a:rPr>
              <a:t>Problem  2</a:t>
            </a:r>
            <a:br>
              <a:rPr b="0" i="0" lang="en-GB" sz="1600" u="none" cap="none" strike="noStrike">
                <a:solidFill>
                  <a:srgbClr val="000646"/>
                </a:solidFill>
                <a:latin typeface="Work Sans"/>
                <a:ea typeface="Work Sans"/>
                <a:cs typeface="Work Sans"/>
                <a:sym typeface="Work Sans"/>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lang="en-GB" sz="1500">
                <a:solidFill>
                  <a:srgbClr val="000646"/>
                </a:solidFill>
                <a:latin typeface="Work Sans"/>
                <a:ea typeface="Work Sans"/>
                <a:cs typeface="Work Sans"/>
                <a:sym typeface="Work Sans"/>
              </a:rPr>
              <a:t>The next main problem is the absence of derivatives in mainstream DeFi and emerging DeFi. </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400"/>
              <a:buFont typeface="Arial"/>
              <a:buNone/>
            </a:pPr>
            <a:r>
              <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400"/>
              <a:buFont typeface="Arial"/>
              <a:buNone/>
            </a:pPr>
            <a:r>
              <a:rPr lang="en-GB" sz="1500">
                <a:solidFill>
                  <a:srgbClr val="000646"/>
                </a:solidFill>
                <a:latin typeface="Work Sans"/>
                <a:ea typeface="Work Sans"/>
                <a:cs typeface="Work Sans"/>
                <a:sym typeface="Work Sans"/>
              </a:rPr>
              <a:t>DeFi has focused on DEXs and PLFs but in TradFi market terms, derivatives provide great flexibility and enormous market activity. </a:t>
            </a:r>
            <a:endParaRPr sz="1500">
              <a:solidFill>
                <a:srgbClr val="000646"/>
              </a:solidFill>
              <a:latin typeface="Work Sans"/>
              <a:ea typeface="Work Sans"/>
              <a:cs typeface="Work Sans"/>
              <a:sym typeface="Work Sans"/>
            </a:endParaRPr>
          </a:p>
        </p:txBody>
      </p:sp>
      <p:sp>
        <p:nvSpPr>
          <p:cNvPr id="27" name="Google Shape;27;p5"/>
          <p:cNvSpPr txBox="1"/>
          <p:nvPr/>
        </p:nvSpPr>
        <p:spPr>
          <a:xfrm>
            <a:off x="8431000" y="3129550"/>
            <a:ext cx="2815500" cy="3282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rgbClr val="000646"/>
                </a:solidFill>
                <a:latin typeface="Work Sans"/>
                <a:ea typeface="Work Sans"/>
                <a:cs typeface="Work Sans"/>
                <a:sym typeface="Work Sans"/>
              </a:rPr>
              <a:t>Problem  3</a:t>
            </a:r>
            <a:br>
              <a:rPr b="0" i="0" lang="en-GB" sz="1600" u="none" cap="none" strike="noStrike">
                <a:solidFill>
                  <a:srgbClr val="000646"/>
                </a:solidFill>
                <a:latin typeface="Work Sans"/>
                <a:ea typeface="Work Sans"/>
                <a:cs typeface="Work Sans"/>
                <a:sym typeface="Work Sans"/>
              </a:rPr>
            </a:br>
            <a:br>
              <a:rPr b="0" i="0" lang="en-GB" sz="1600" u="none" cap="none" strike="noStrike">
                <a:solidFill>
                  <a:srgbClr val="000646"/>
                </a:solidFill>
                <a:latin typeface="Work Sans"/>
                <a:ea typeface="Work Sans"/>
                <a:cs typeface="Work Sans"/>
                <a:sym typeface="Work Sans"/>
              </a:rPr>
            </a:br>
            <a:r>
              <a:rPr lang="en-GB" sz="1500">
                <a:solidFill>
                  <a:srgbClr val="000646"/>
                </a:solidFill>
                <a:latin typeface="Work Sans"/>
                <a:ea typeface="Work Sans"/>
                <a:cs typeface="Work Sans"/>
                <a:sym typeface="Work Sans"/>
              </a:rPr>
              <a:t>The third main problem is one of complex integration of financial products, and risk management. </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500">
                <a:solidFill>
                  <a:srgbClr val="000646"/>
                </a:solidFill>
                <a:latin typeface="Work Sans"/>
                <a:ea typeface="Work Sans"/>
                <a:cs typeface="Work Sans"/>
                <a:sym typeface="Work Sans"/>
              </a:rPr>
              <a:t>TradFi </a:t>
            </a:r>
            <a:r>
              <a:rPr lang="en-GB" sz="1500">
                <a:solidFill>
                  <a:srgbClr val="000646"/>
                </a:solidFill>
                <a:latin typeface="Work Sans"/>
                <a:ea typeface="Work Sans"/>
                <a:cs typeface="Work Sans"/>
                <a:sym typeface="Work Sans"/>
              </a:rPr>
              <a:t>routinely</a:t>
            </a:r>
            <a:r>
              <a:rPr lang="en-GB" sz="1500">
                <a:solidFill>
                  <a:srgbClr val="000646"/>
                </a:solidFill>
                <a:latin typeface="Work Sans"/>
                <a:ea typeface="Work Sans"/>
                <a:cs typeface="Work Sans"/>
                <a:sym typeface="Work Sans"/>
              </a:rPr>
              <a:t> integrates products which leads to considerable market activity, eg lending, derivatives, and loan protections.</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5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500">
                <a:solidFill>
                  <a:srgbClr val="000646"/>
                </a:solidFill>
                <a:latin typeface="Work Sans"/>
                <a:ea typeface="Work Sans"/>
                <a:cs typeface="Work Sans"/>
                <a:sym typeface="Work Sans"/>
              </a:rPr>
              <a:t> </a:t>
            </a:r>
            <a:endParaRPr sz="1500">
              <a:solidFill>
                <a:srgbClr val="000646"/>
              </a:solidFill>
              <a:latin typeface="Work Sans"/>
              <a:ea typeface="Work Sans"/>
              <a:cs typeface="Work Sans"/>
              <a:sym typeface="Work Sans"/>
            </a:endParaRPr>
          </a:p>
        </p:txBody>
      </p:sp>
      <p:sp>
        <p:nvSpPr>
          <p:cNvPr id="28" name="Google Shape;28;p5"/>
          <p:cNvSpPr txBox="1"/>
          <p:nvPr/>
        </p:nvSpPr>
        <p:spPr>
          <a:xfrm>
            <a:off x="845727" y="1891725"/>
            <a:ext cx="9717600" cy="1141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The core problem is how DeFi can meet market demand in 2023 and beyond. In TradFi a wide range of complex products are offered and there is considerable integration across financial services, eg lending, derivatives, and loan protections. But this is not mirrored in DeFi which leads to considerably limited DeFi services, which in </a:t>
            </a:r>
            <a:r>
              <a:rPr lang="en-GB" sz="1600">
                <a:solidFill>
                  <a:srgbClr val="000646"/>
                </a:solidFill>
                <a:latin typeface="Work Sans"/>
                <a:ea typeface="Work Sans"/>
                <a:cs typeface="Work Sans"/>
                <a:sym typeface="Work Sans"/>
              </a:rPr>
              <a:t>turn</a:t>
            </a:r>
            <a:r>
              <a:rPr lang="en-GB" sz="1600">
                <a:solidFill>
                  <a:srgbClr val="000646"/>
                </a:solidFill>
                <a:latin typeface="Work Sans"/>
                <a:ea typeface="Work Sans"/>
                <a:cs typeface="Work Sans"/>
                <a:sym typeface="Work Sans"/>
              </a:rPr>
              <a:t> limits growth and </a:t>
            </a:r>
            <a:r>
              <a:rPr lang="en-GB" sz="1600">
                <a:solidFill>
                  <a:srgbClr val="000646"/>
                </a:solidFill>
                <a:latin typeface="Work Sans"/>
                <a:ea typeface="Work Sans"/>
                <a:cs typeface="Work Sans"/>
                <a:sym typeface="Work Sans"/>
              </a:rPr>
              <a:t>adoption</a:t>
            </a:r>
            <a:r>
              <a:rPr lang="en-GB" sz="1600">
                <a:solidFill>
                  <a:srgbClr val="000646"/>
                </a:solidFill>
                <a:latin typeface="Work Sans"/>
                <a:ea typeface="Work Sans"/>
                <a:cs typeface="Work Sans"/>
                <a:sym typeface="Work Sans"/>
              </a:rPr>
              <a:t>.</a:t>
            </a:r>
            <a:endParaRPr b="0" i="0" sz="1200" u="none" cap="none" strike="noStrike">
              <a:solidFill>
                <a:srgbClr val="000646"/>
              </a:solidFill>
              <a:latin typeface="Work Sans"/>
              <a:ea typeface="Work Sans"/>
              <a:cs typeface="Work Sans"/>
              <a:sym typeface="Work Sans"/>
            </a:endParaRPr>
          </a:p>
        </p:txBody>
      </p:sp>
      <p:sp>
        <p:nvSpPr>
          <p:cNvPr id="29" name="Google Shape;29;p5"/>
          <p:cNvSpPr/>
          <p:nvPr/>
        </p:nvSpPr>
        <p:spPr>
          <a:xfrm>
            <a:off x="682319" y="6490921"/>
            <a:ext cx="3314120" cy="72000"/>
          </a:xfrm>
          <a:prstGeom prst="rect">
            <a:avLst/>
          </a:prstGeom>
          <a:solidFill>
            <a:srgbClr val="8887F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30" name="Google Shape;30;p5"/>
          <p:cNvSpPr/>
          <p:nvPr/>
        </p:nvSpPr>
        <p:spPr>
          <a:xfrm>
            <a:off x="4428110" y="6490921"/>
            <a:ext cx="3314120" cy="72000"/>
          </a:xfrm>
          <a:prstGeom prst="rect">
            <a:avLst/>
          </a:prstGeom>
          <a:solidFill>
            <a:srgbClr val="8887F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31" name="Google Shape;31;p5"/>
          <p:cNvSpPr/>
          <p:nvPr/>
        </p:nvSpPr>
        <p:spPr>
          <a:xfrm>
            <a:off x="8201751" y="6490921"/>
            <a:ext cx="3314120" cy="72000"/>
          </a:xfrm>
          <a:prstGeom prst="rect">
            <a:avLst/>
          </a:prstGeom>
          <a:solidFill>
            <a:srgbClr val="8887F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pic>
        <p:nvPicPr>
          <p:cNvPr id="32" name="Google Shape;32;p5"/>
          <p:cNvPicPr preferRelativeResize="0"/>
          <p:nvPr/>
        </p:nvPicPr>
        <p:blipFill>
          <a:blip r:embed="rId4">
            <a:alphaModFix/>
          </a:blip>
          <a:stretch>
            <a:fillRect/>
          </a:stretch>
        </p:blipFill>
        <p:spPr>
          <a:xfrm>
            <a:off x="10745500" y="265575"/>
            <a:ext cx="1141200" cy="1141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36" name="Shape 36"/>
        <p:cNvGrpSpPr/>
        <p:nvPr/>
      </p:nvGrpSpPr>
      <p:grpSpPr>
        <a:xfrm>
          <a:off x="0" y="0"/>
          <a:ext cx="0" cy="0"/>
          <a:chOff x="0" y="0"/>
          <a:chExt cx="0" cy="0"/>
        </a:xfrm>
      </p:grpSpPr>
      <p:sp>
        <p:nvSpPr>
          <p:cNvPr id="37" name="Google Shape;37;p6"/>
          <p:cNvSpPr/>
          <p:nvPr/>
        </p:nvSpPr>
        <p:spPr>
          <a:xfrm>
            <a:off x="8829739" y="0"/>
            <a:ext cx="33624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 name="Google Shape;38;p6"/>
          <p:cNvSpPr/>
          <p:nvPr/>
        </p:nvSpPr>
        <p:spPr>
          <a:xfrm>
            <a:off x="5389848" y="0"/>
            <a:ext cx="336226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 name="Google Shape;39;p6"/>
          <p:cNvSpPr/>
          <p:nvPr/>
        </p:nvSpPr>
        <p:spPr>
          <a:xfrm>
            <a:off x="685129" y="179786"/>
            <a:ext cx="560700" cy="78600"/>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40" name="Google Shape;40;p6"/>
          <p:cNvSpPr txBox="1"/>
          <p:nvPr/>
        </p:nvSpPr>
        <p:spPr>
          <a:xfrm>
            <a:off x="685129" y="397050"/>
            <a:ext cx="4113900" cy="521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3000" u="none" cap="none" strike="noStrike">
                <a:solidFill>
                  <a:srgbClr val="000646"/>
                </a:solidFill>
                <a:latin typeface="Work Sans SemiBold"/>
                <a:ea typeface="Work Sans SemiBold"/>
                <a:cs typeface="Work Sans SemiBold"/>
                <a:sym typeface="Work Sans SemiBold"/>
              </a:rPr>
              <a:t>The </a:t>
            </a:r>
            <a:r>
              <a:rPr lang="en-GB" sz="3000">
                <a:solidFill>
                  <a:srgbClr val="000646"/>
                </a:solidFill>
                <a:latin typeface="Work Sans SemiBold"/>
                <a:ea typeface="Work Sans SemiBold"/>
                <a:cs typeface="Work Sans SemiBold"/>
                <a:sym typeface="Work Sans SemiBold"/>
              </a:rPr>
              <a:t>S</a:t>
            </a:r>
            <a:r>
              <a:rPr b="0" i="0" lang="en-GB" sz="3000" u="none" cap="none" strike="noStrike">
                <a:solidFill>
                  <a:srgbClr val="000646"/>
                </a:solidFill>
                <a:latin typeface="Work Sans SemiBold"/>
                <a:ea typeface="Work Sans SemiBold"/>
                <a:cs typeface="Work Sans SemiBold"/>
                <a:sym typeface="Work Sans SemiBold"/>
              </a:rPr>
              <a:t>olution</a:t>
            </a:r>
            <a:endParaRPr b="0" i="0" sz="3000" u="none" cap="none" strike="noStrike">
              <a:solidFill>
                <a:srgbClr val="000646"/>
              </a:solidFill>
              <a:latin typeface="Work Sans SemiBold"/>
              <a:ea typeface="Work Sans SemiBold"/>
              <a:cs typeface="Work Sans SemiBold"/>
              <a:sym typeface="Work Sans SemiBold"/>
            </a:endParaRPr>
          </a:p>
        </p:txBody>
      </p:sp>
      <p:sp>
        <p:nvSpPr>
          <p:cNvPr id="41" name="Google Shape;41;p6"/>
          <p:cNvSpPr txBox="1"/>
          <p:nvPr/>
        </p:nvSpPr>
        <p:spPr>
          <a:xfrm>
            <a:off x="703700" y="1301526"/>
            <a:ext cx="3908100" cy="5556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Aquo is using concepts which are emerging called DeFi composition. This is where a single account transaction uses multiple DeFi protocols. </a:t>
            </a:r>
            <a:r>
              <a:rPr lang="en-GB" sz="1600">
                <a:solidFill>
                  <a:schemeClr val="dk1"/>
                </a:solidFill>
                <a:latin typeface="Work Sans"/>
                <a:ea typeface="Work Sans"/>
                <a:cs typeface="Work Sans"/>
                <a:sym typeface="Work Sans"/>
              </a:rPr>
              <a:t>This is a “money lego” approach in which building blocks are used to build financial ecosystems.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Composability as a outcome exists and is widely used in TradFi but the implementation is different.</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Defi could provide far greater flexibility and scope to improve access to finance, increased financial engineering, greater liquidity, and more growth, compared to TradFi.</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Aquo is a non-custody solution.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p:txBody>
      </p:sp>
      <p:sp>
        <p:nvSpPr>
          <p:cNvPr id="42" name="Google Shape;42;p6"/>
          <p:cNvSpPr txBox="1"/>
          <p:nvPr/>
        </p:nvSpPr>
        <p:spPr>
          <a:xfrm>
            <a:off x="5675671" y="359166"/>
            <a:ext cx="2474379" cy="45591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rgbClr val="000646"/>
                </a:solidFill>
                <a:latin typeface="Work Sans"/>
                <a:ea typeface="Work Sans"/>
                <a:cs typeface="Work Sans"/>
                <a:sym typeface="Work Sans"/>
              </a:rPr>
              <a:t>Features</a:t>
            </a:r>
            <a:endParaRPr b="0" i="0" sz="2000" u="none" cap="none" strike="noStrike">
              <a:solidFill>
                <a:srgbClr val="000646"/>
              </a:solidFill>
              <a:latin typeface="Work Sans"/>
              <a:ea typeface="Work Sans"/>
              <a:cs typeface="Work Sans"/>
              <a:sym typeface="Work Sans"/>
            </a:endParaRPr>
          </a:p>
        </p:txBody>
      </p:sp>
      <p:sp>
        <p:nvSpPr>
          <p:cNvPr id="43" name="Google Shape;43;p6"/>
          <p:cNvSpPr/>
          <p:nvPr/>
        </p:nvSpPr>
        <p:spPr>
          <a:xfrm rot="10800000">
            <a:off x="5731620" y="1030968"/>
            <a:ext cx="207162" cy="207162"/>
          </a:xfrm>
          <a:prstGeom prst="ellipse">
            <a:avLst/>
          </a:prstGeom>
          <a:solidFill>
            <a:srgbClr val="5093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4" name="Google Shape;44;p6"/>
          <p:cNvSpPr txBox="1"/>
          <p:nvPr/>
        </p:nvSpPr>
        <p:spPr>
          <a:xfrm>
            <a:off x="5938782" y="973247"/>
            <a:ext cx="26145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GB">
                <a:solidFill>
                  <a:srgbClr val="000646"/>
                </a:solidFill>
                <a:latin typeface="Work Sans"/>
                <a:ea typeface="Work Sans"/>
                <a:cs typeface="Work Sans"/>
                <a:sym typeface="Work Sans"/>
              </a:rPr>
              <a:t>Liquidity pool integrations, using decentralized oracles, DAOs, integrations into LPs.</a:t>
            </a:r>
            <a:endParaRPr b="0" i="0" sz="1400" u="none" cap="none" strike="noStrike">
              <a:solidFill>
                <a:srgbClr val="000000"/>
              </a:solidFill>
              <a:latin typeface="Arial"/>
              <a:ea typeface="Arial"/>
              <a:cs typeface="Arial"/>
              <a:sym typeface="Arial"/>
            </a:endParaRPr>
          </a:p>
        </p:txBody>
      </p:sp>
      <p:sp>
        <p:nvSpPr>
          <p:cNvPr id="45" name="Google Shape;45;p6"/>
          <p:cNvSpPr/>
          <p:nvPr/>
        </p:nvSpPr>
        <p:spPr>
          <a:xfrm rot="10800000">
            <a:off x="5731620" y="2411091"/>
            <a:ext cx="207162" cy="207162"/>
          </a:xfrm>
          <a:prstGeom prst="ellipse">
            <a:avLst/>
          </a:prstGeom>
          <a:solidFill>
            <a:srgbClr val="5093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 name="Google Shape;46;p6"/>
          <p:cNvSpPr txBox="1"/>
          <p:nvPr/>
        </p:nvSpPr>
        <p:spPr>
          <a:xfrm>
            <a:off x="5938782" y="2353370"/>
            <a:ext cx="26145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GB">
                <a:solidFill>
                  <a:srgbClr val="000646"/>
                </a:solidFill>
                <a:latin typeface="Work Sans"/>
                <a:ea typeface="Work Sans"/>
                <a:cs typeface="Work Sans"/>
                <a:sym typeface="Work Sans"/>
              </a:rPr>
              <a:t>Derivatives </a:t>
            </a:r>
            <a:r>
              <a:rPr lang="en-GB">
                <a:solidFill>
                  <a:srgbClr val="000646"/>
                </a:solidFill>
                <a:latin typeface="Work Sans"/>
                <a:ea typeface="Work Sans"/>
                <a:cs typeface="Work Sans"/>
                <a:sym typeface="Work Sans"/>
              </a:rPr>
              <a:t>constructed via smart contracts and integrated across DeFi protocols. </a:t>
            </a:r>
            <a:endParaRPr b="0" i="0" sz="1400" u="none" cap="none" strike="noStrike">
              <a:solidFill>
                <a:srgbClr val="000000"/>
              </a:solidFill>
              <a:latin typeface="Arial"/>
              <a:ea typeface="Arial"/>
              <a:cs typeface="Arial"/>
              <a:sym typeface="Arial"/>
            </a:endParaRPr>
          </a:p>
        </p:txBody>
      </p:sp>
      <p:sp>
        <p:nvSpPr>
          <p:cNvPr id="47" name="Google Shape;47;p6"/>
          <p:cNvSpPr/>
          <p:nvPr/>
        </p:nvSpPr>
        <p:spPr>
          <a:xfrm rot="10800000">
            <a:off x="5731620" y="3836643"/>
            <a:ext cx="207162" cy="207162"/>
          </a:xfrm>
          <a:prstGeom prst="ellipse">
            <a:avLst/>
          </a:prstGeom>
          <a:solidFill>
            <a:srgbClr val="5093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 name="Google Shape;48;p6"/>
          <p:cNvSpPr txBox="1"/>
          <p:nvPr/>
        </p:nvSpPr>
        <p:spPr>
          <a:xfrm>
            <a:off x="5938782" y="3778922"/>
            <a:ext cx="26145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GB">
                <a:solidFill>
                  <a:srgbClr val="000646"/>
                </a:solidFill>
                <a:latin typeface="Work Sans"/>
                <a:ea typeface="Work Sans"/>
                <a:cs typeface="Work Sans"/>
                <a:sym typeface="Work Sans"/>
              </a:rPr>
              <a:t>Complex financial products </a:t>
            </a:r>
            <a:r>
              <a:rPr lang="en-GB">
                <a:solidFill>
                  <a:srgbClr val="000646"/>
                </a:solidFill>
                <a:latin typeface="Work Sans"/>
                <a:ea typeface="Work Sans"/>
                <a:cs typeface="Work Sans"/>
                <a:sym typeface="Work Sans"/>
              </a:rPr>
              <a:t>constructed and offered.</a:t>
            </a:r>
            <a:endParaRPr b="0" i="0" sz="1400" u="none" cap="none" strike="noStrike">
              <a:solidFill>
                <a:srgbClr val="000000"/>
              </a:solidFill>
              <a:latin typeface="Arial"/>
              <a:ea typeface="Arial"/>
              <a:cs typeface="Arial"/>
              <a:sym typeface="Arial"/>
            </a:endParaRPr>
          </a:p>
        </p:txBody>
      </p:sp>
      <p:sp>
        <p:nvSpPr>
          <p:cNvPr id="49" name="Google Shape;49;p6"/>
          <p:cNvSpPr/>
          <p:nvPr/>
        </p:nvSpPr>
        <p:spPr>
          <a:xfrm rot="10800000">
            <a:off x="5731620" y="5336032"/>
            <a:ext cx="207162" cy="207162"/>
          </a:xfrm>
          <a:prstGeom prst="ellipse">
            <a:avLst/>
          </a:prstGeom>
          <a:solidFill>
            <a:srgbClr val="5093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0" name="Google Shape;50;p6"/>
          <p:cNvSpPr txBox="1"/>
          <p:nvPr/>
        </p:nvSpPr>
        <p:spPr>
          <a:xfrm>
            <a:off x="5938782" y="5278311"/>
            <a:ext cx="26145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GB">
                <a:solidFill>
                  <a:srgbClr val="000646"/>
                </a:solidFill>
                <a:latin typeface="Work Sans"/>
                <a:ea typeface="Work Sans"/>
                <a:cs typeface="Work Sans"/>
                <a:sym typeface="Work Sans"/>
              </a:rPr>
              <a:t>Risk management provisions.</a:t>
            </a:r>
            <a:endParaRPr b="0" i="0" sz="1400" u="none" cap="none" strike="noStrike">
              <a:solidFill>
                <a:srgbClr val="000000"/>
              </a:solidFill>
              <a:latin typeface="Arial"/>
              <a:ea typeface="Arial"/>
              <a:cs typeface="Arial"/>
              <a:sym typeface="Arial"/>
            </a:endParaRPr>
          </a:p>
        </p:txBody>
      </p:sp>
      <p:sp>
        <p:nvSpPr>
          <p:cNvPr id="51" name="Google Shape;51;p6"/>
          <p:cNvSpPr txBox="1"/>
          <p:nvPr/>
        </p:nvSpPr>
        <p:spPr>
          <a:xfrm>
            <a:off x="9026578" y="359166"/>
            <a:ext cx="2474379" cy="45591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rgbClr val="000646"/>
                </a:solidFill>
                <a:latin typeface="Work Sans"/>
                <a:ea typeface="Work Sans"/>
                <a:cs typeface="Work Sans"/>
                <a:sym typeface="Work Sans"/>
              </a:rPr>
              <a:t>Benefits</a:t>
            </a:r>
            <a:endParaRPr b="0" i="0" sz="2000" u="none" cap="none" strike="noStrike">
              <a:solidFill>
                <a:srgbClr val="000646"/>
              </a:solidFill>
              <a:latin typeface="Work Sans"/>
              <a:ea typeface="Work Sans"/>
              <a:cs typeface="Work Sans"/>
              <a:sym typeface="Work Sans"/>
            </a:endParaRPr>
          </a:p>
        </p:txBody>
      </p:sp>
      <p:grpSp>
        <p:nvGrpSpPr>
          <p:cNvPr id="52" name="Google Shape;52;p6"/>
          <p:cNvGrpSpPr/>
          <p:nvPr/>
        </p:nvGrpSpPr>
        <p:grpSpPr>
          <a:xfrm>
            <a:off x="9082527" y="973247"/>
            <a:ext cx="2821662" cy="1169700"/>
            <a:chOff x="5850898" y="973247"/>
            <a:chExt cx="2821662" cy="1169700"/>
          </a:xfrm>
        </p:grpSpPr>
        <p:sp>
          <p:nvSpPr>
            <p:cNvPr id="53" name="Google Shape;53;p6"/>
            <p:cNvSpPr/>
            <p:nvPr/>
          </p:nvSpPr>
          <p:spPr>
            <a:xfrm rot="10800000">
              <a:off x="5850898" y="1030968"/>
              <a:ext cx="207162" cy="207162"/>
            </a:xfrm>
            <a:prstGeom prst="ellipse">
              <a:avLst/>
            </a:prstGeom>
            <a:solidFill>
              <a:srgbClr val="6062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4" name="Google Shape;54;p6"/>
            <p:cNvSpPr txBox="1"/>
            <p:nvPr/>
          </p:nvSpPr>
          <p:spPr>
            <a:xfrm>
              <a:off x="6058060" y="973247"/>
              <a:ext cx="2614500" cy="116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GB">
                  <a:solidFill>
                    <a:srgbClr val="000646"/>
                  </a:solidFill>
                  <a:latin typeface="Work Sans"/>
                  <a:ea typeface="Work Sans"/>
                  <a:cs typeface="Work Sans"/>
                  <a:sym typeface="Work Sans"/>
                </a:rPr>
                <a:t>Liquidity is essential in all financial ecosystems, and this would allow stable </a:t>
              </a:r>
              <a:r>
                <a:rPr lang="en-GB">
                  <a:solidFill>
                    <a:srgbClr val="000646"/>
                  </a:solidFill>
                  <a:latin typeface="Work Sans"/>
                  <a:ea typeface="Work Sans"/>
                  <a:cs typeface="Work Sans"/>
                  <a:sym typeface="Work Sans"/>
                </a:rPr>
                <a:t>market</a:t>
              </a:r>
              <a:r>
                <a:rPr lang="en-GB">
                  <a:solidFill>
                    <a:srgbClr val="000646"/>
                  </a:solidFill>
                  <a:latin typeface="Work Sans"/>
                  <a:ea typeface="Work Sans"/>
                  <a:cs typeface="Work Sans"/>
                  <a:sym typeface="Work Sans"/>
                </a:rPr>
                <a:t> prices and </a:t>
              </a:r>
              <a:r>
                <a:rPr lang="en-GB">
                  <a:solidFill>
                    <a:srgbClr val="000646"/>
                  </a:solidFill>
                  <a:latin typeface="Work Sans"/>
                  <a:ea typeface="Work Sans"/>
                  <a:cs typeface="Work Sans"/>
                  <a:sym typeface="Work Sans"/>
                </a:rPr>
                <a:t>would</a:t>
              </a:r>
              <a:r>
                <a:rPr lang="en-GB">
                  <a:solidFill>
                    <a:srgbClr val="000646"/>
                  </a:solidFill>
                  <a:latin typeface="Work Sans"/>
                  <a:ea typeface="Work Sans"/>
                  <a:cs typeface="Work Sans"/>
                  <a:sym typeface="Work Sans"/>
                </a:rPr>
                <a:t> meet user demand.</a:t>
              </a:r>
              <a:endParaRPr b="0" i="0" sz="1400" u="none" cap="none" strike="noStrike">
                <a:solidFill>
                  <a:srgbClr val="000000"/>
                </a:solidFill>
                <a:latin typeface="Arial"/>
                <a:ea typeface="Arial"/>
                <a:cs typeface="Arial"/>
                <a:sym typeface="Arial"/>
              </a:endParaRPr>
            </a:p>
          </p:txBody>
        </p:sp>
      </p:grpSp>
      <p:grpSp>
        <p:nvGrpSpPr>
          <p:cNvPr id="55" name="Google Shape;55;p6"/>
          <p:cNvGrpSpPr/>
          <p:nvPr/>
        </p:nvGrpSpPr>
        <p:grpSpPr>
          <a:xfrm>
            <a:off x="9082527" y="2353370"/>
            <a:ext cx="2821662" cy="1385400"/>
            <a:chOff x="5850898" y="973247"/>
            <a:chExt cx="2821662" cy="1385400"/>
          </a:xfrm>
        </p:grpSpPr>
        <p:sp>
          <p:nvSpPr>
            <p:cNvPr id="56" name="Google Shape;56;p6"/>
            <p:cNvSpPr/>
            <p:nvPr/>
          </p:nvSpPr>
          <p:spPr>
            <a:xfrm rot="10800000">
              <a:off x="5850898" y="1030968"/>
              <a:ext cx="207162" cy="207162"/>
            </a:xfrm>
            <a:prstGeom prst="ellipse">
              <a:avLst/>
            </a:prstGeom>
            <a:solidFill>
              <a:srgbClr val="6062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7" name="Google Shape;57;p6"/>
            <p:cNvSpPr txBox="1"/>
            <p:nvPr/>
          </p:nvSpPr>
          <p:spPr>
            <a:xfrm>
              <a:off x="6058060" y="973247"/>
              <a:ext cx="26145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GB">
                  <a:solidFill>
                    <a:srgbClr val="000646"/>
                  </a:solidFill>
                  <a:latin typeface="Work Sans"/>
                  <a:ea typeface="Work Sans"/>
                  <a:cs typeface="Work Sans"/>
                  <a:sym typeface="Work Sans"/>
                </a:rPr>
                <a:t>Derivatives </a:t>
              </a:r>
              <a:r>
                <a:rPr lang="en-GB">
                  <a:solidFill>
                    <a:srgbClr val="000646"/>
                  </a:solidFill>
                  <a:latin typeface="Work Sans"/>
                  <a:ea typeface="Work Sans"/>
                  <a:cs typeface="Work Sans"/>
                  <a:sym typeface="Work Sans"/>
                </a:rPr>
                <a:t>would</a:t>
              </a:r>
              <a:r>
                <a:rPr lang="en-GB">
                  <a:solidFill>
                    <a:srgbClr val="000646"/>
                  </a:solidFill>
                  <a:latin typeface="Work Sans"/>
                  <a:ea typeface="Work Sans"/>
                  <a:cs typeface="Work Sans"/>
                  <a:sym typeface="Work Sans"/>
                </a:rPr>
                <a:t> allow </a:t>
              </a:r>
              <a:r>
                <a:rPr lang="en-GB">
                  <a:solidFill>
                    <a:srgbClr val="000646"/>
                  </a:solidFill>
                  <a:latin typeface="Work Sans"/>
                  <a:ea typeface="Work Sans"/>
                  <a:cs typeface="Work Sans"/>
                  <a:sym typeface="Work Sans"/>
                </a:rPr>
                <a:t>considerable</a:t>
              </a:r>
              <a:r>
                <a:rPr lang="en-GB">
                  <a:solidFill>
                    <a:srgbClr val="000646"/>
                  </a:solidFill>
                  <a:latin typeface="Work Sans"/>
                  <a:ea typeface="Work Sans"/>
                  <a:cs typeface="Work Sans"/>
                  <a:sym typeface="Work Sans"/>
                </a:rPr>
                <a:t> growth in markets and they can be used to hedge and speculate allowing user demand to be met.</a:t>
              </a:r>
              <a:endParaRPr b="0" i="0" sz="1400" u="none" cap="none" strike="noStrike">
                <a:solidFill>
                  <a:srgbClr val="000000"/>
                </a:solidFill>
                <a:latin typeface="Arial"/>
                <a:ea typeface="Arial"/>
                <a:cs typeface="Arial"/>
                <a:sym typeface="Arial"/>
              </a:endParaRPr>
            </a:p>
          </p:txBody>
        </p:sp>
      </p:grpSp>
      <p:grpSp>
        <p:nvGrpSpPr>
          <p:cNvPr id="58" name="Google Shape;58;p6"/>
          <p:cNvGrpSpPr/>
          <p:nvPr/>
        </p:nvGrpSpPr>
        <p:grpSpPr>
          <a:xfrm>
            <a:off x="9082527" y="3778922"/>
            <a:ext cx="2821662" cy="1600800"/>
            <a:chOff x="5850898" y="973247"/>
            <a:chExt cx="2821662" cy="1600800"/>
          </a:xfrm>
        </p:grpSpPr>
        <p:sp>
          <p:nvSpPr>
            <p:cNvPr id="59" name="Google Shape;59;p6"/>
            <p:cNvSpPr/>
            <p:nvPr/>
          </p:nvSpPr>
          <p:spPr>
            <a:xfrm rot="10800000">
              <a:off x="5850898" y="1030968"/>
              <a:ext cx="207162" cy="207162"/>
            </a:xfrm>
            <a:prstGeom prst="ellipse">
              <a:avLst/>
            </a:prstGeom>
            <a:solidFill>
              <a:srgbClr val="6062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0" name="Google Shape;60;p6"/>
            <p:cNvSpPr txBox="1"/>
            <p:nvPr/>
          </p:nvSpPr>
          <p:spPr>
            <a:xfrm>
              <a:off x="6058060" y="973247"/>
              <a:ext cx="2614500" cy="160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GB">
                  <a:solidFill>
                    <a:srgbClr val="000646"/>
                  </a:solidFill>
                  <a:latin typeface="Work Sans"/>
                  <a:ea typeface="Work Sans"/>
                  <a:cs typeface="Work Sans"/>
                  <a:sym typeface="Work Sans"/>
                </a:rPr>
                <a:t>Complex financial products are a key feature in TradFi and they allow considerable market activity, eg options, forward </a:t>
              </a:r>
              <a:r>
                <a:rPr lang="en-GB">
                  <a:solidFill>
                    <a:srgbClr val="000646"/>
                  </a:solidFill>
                  <a:latin typeface="Work Sans"/>
                  <a:ea typeface="Work Sans"/>
                  <a:cs typeface="Work Sans"/>
                  <a:sym typeface="Work Sans"/>
                </a:rPr>
                <a:t>forwards</a:t>
              </a:r>
              <a:r>
                <a:rPr lang="en-GB">
                  <a:solidFill>
                    <a:srgbClr val="000646"/>
                  </a:solidFill>
                  <a:latin typeface="Work Sans"/>
                  <a:ea typeface="Work Sans"/>
                  <a:cs typeface="Work Sans"/>
                  <a:sym typeface="Work Sans"/>
                </a:rPr>
                <a:t> (future debt), loan protections.</a:t>
              </a:r>
              <a:endParaRPr b="0" i="0" sz="1400" u="none" cap="none" strike="noStrike">
                <a:solidFill>
                  <a:srgbClr val="000000"/>
                </a:solidFill>
                <a:latin typeface="Arial"/>
                <a:ea typeface="Arial"/>
                <a:cs typeface="Arial"/>
                <a:sym typeface="Arial"/>
              </a:endParaRPr>
            </a:p>
          </p:txBody>
        </p:sp>
      </p:grpSp>
      <p:grpSp>
        <p:nvGrpSpPr>
          <p:cNvPr id="61" name="Google Shape;61;p6"/>
          <p:cNvGrpSpPr/>
          <p:nvPr/>
        </p:nvGrpSpPr>
        <p:grpSpPr>
          <a:xfrm>
            <a:off x="9082527" y="5278311"/>
            <a:ext cx="2821662" cy="1385400"/>
            <a:chOff x="5850898" y="973247"/>
            <a:chExt cx="2821662" cy="1385400"/>
          </a:xfrm>
        </p:grpSpPr>
        <p:sp>
          <p:nvSpPr>
            <p:cNvPr id="62" name="Google Shape;62;p6"/>
            <p:cNvSpPr/>
            <p:nvPr/>
          </p:nvSpPr>
          <p:spPr>
            <a:xfrm rot="10800000">
              <a:off x="5850898" y="1030968"/>
              <a:ext cx="207162" cy="207162"/>
            </a:xfrm>
            <a:prstGeom prst="ellipse">
              <a:avLst/>
            </a:prstGeom>
            <a:solidFill>
              <a:srgbClr val="6062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3" name="Google Shape;63;p6"/>
            <p:cNvSpPr txBox="1"/>
            <p:nvPr/>
          </p:nvSpPr>
          <p:spPr>
            <a:xfrm>
              <a:off x="6058060" y="973247"/>
              <a:ext cx="26145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GB">
                  <a:solidFill>
                    <a:srgbClr val="000646"/>
                  </a:solidFill>
                  <a:latin typeface="Work Sans"/>
                  <a:ea typeface="Work Sans"/>
                  <a:cs typeface="Work Sans"/>
                  <a:sym typeface="Work Sans"/>
                </a:rPr>
                <a:t>Risk and counterparty risk are key </a:t>
              </a:r>
              <a:r>
                <a:rPr lang="en-GB">
                  <a:solidFill>
                    <a:srgbClr val="000646"/>
                  </a:solidFill>
                  <a:latin typeface="Work Sans"/>
                  <a:ea typeface="Work Sans"/>
                  <a:cs typeface="Work Sans"/>
                  <a:sym typeface="Work Sans"/>
                </a:rPr>
                <a:t>factors</a:t>
              </a:r>
              <a:r>
                <a:rPr lang="en-GB">
                  <a:solidFill>
                    <a:srgbClr val="000646"/>
                  </a:solidFill>
                  <a:latin typeface="Work Sans"/>
                  <a:ea typeface="Work Sans"/>
                  <a:cs typeface="Work Sans"/>
                  <a:sym typeface="Work Sans"/>
                </a:rPr>
                <a:t> in all </a:t>
              </a:r>
              <a:r>
                <a:rPr lang="en-GB">
                  <a:solidFill>
                    <a:srgbClr val="000646"/>
                  </a:solidFill>
                  <a:latin typeface="Work Sans"/>
                  <a:ea typeface="Work Sans"/>
                  <a:cs typeface="Work Sans"/>
                  <a:sym typeface="Work Sans"/>
                </a:rPr>
                <a:t>financial</a:t>
              </a:r>
              <a:r>
                <a:rPr lang="en-GB">
                  <a:solidFill>
                    <a:srgbClr val="000646"/>
                  </a:solidFill>
                  <a:latin typeface="Work Sans"/>
                  <a:ea typeface="Work Sans"/>
                  <a:cs typeface="Work Sans"/>
                  <a:sym typeface="Work Sans"/>
                </a:rPr>
                <a:t> </a:t>
              </a:r>
              <a:r>
                <a:rPr lang="en-GB">
                  <a:solidFill>
                    <a:srgbClr val="000646"/>
                  </a:solidFill>
                  <a:latin typeface="Work Sans"/>
                  <a:ea typeface="Work Sans"/>
                  <a:cs typeface="Work Sans"/>
                  <a:sym typeface="Work Sans"/>
                </a:rPr>
                <a:t>ecosystems</a:t>
              </a:r>
              <a:r>
                <a:rPr lang="en-GB">
                  <a:solidFill>
                    <a:srgbClr val="000646"/>
                  </a:solidFill>
                  <a:latin typeface="Work Sans"/>
                  <a:ea typeface="Work Sans"/>
                  <a:cs typeface="Work Sans"/>
                  <a:sym typeface="Work Sans"/>
                </a:rPr>
                <a:t>. Aquo would offer transparency with trusted building blocks to limit risk. </a:t>
              </a:r>
              <a:endParaRPr b="0" i="0" sz="1400" u="none" cap="none" strike="noStrike">
                <a:solidFill>
                  <a:srgbClr val="000000"/>
                </a:solidFill>
                <a:latin typeface="Arial"/>
                <a:ea typeface="Arial"/>
                <a:cs typeface="Arial"/>
                <a:sym typeface="Arial"/>
              </a:endParaRPr>
            </a:p>
          </p:txBody>
        </p:sp>
      </p:grpSp>
      <p:sp>
        <p:nvSpPr>
          <p:cNvPr id="64" name="Google Shape;64;p6"/>
          <p:cNvSpPr/>
          <p:nvPr/>
        </p:nvSpPr>
        <p:spPr>
          <a:xfrm>
            <a:off x="5389847" y="-13380"/>
            <a:ext cx="3362265" cy="98573"/>
          </a:xfrm>
          <a:prstGeom prst="rect">
            <a:avLst/>
          </a:prstGeom>
          <a:solidFill>
            <a:srgbClr val="5093F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65" name="Google Shape;65;p6"/>
          <p:cNvSpPr/>
          <p:nvPr/>
        </p:nvSpPr>
        <p:spPr>
          <a:xfrm>
            <a:off x="8814588" y="-13380"/>
            <a:ext cx="3362265" cy="98573"/>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7"/>
          <p:cNvPicPr preferRelativeResize="0"/>
          <p:nvPr/>
        </p:nvPicPr>
        <p:blipFill rotWithShape="1">
          <a:blip r:embed="rId3">
            <a:alphaModFix/>
          </a:blip>
          <a:srcRect b="0" l="0" r="0" t="0"/>
          <a:stretch/>
        </p:blipFill>
        <p:spPr>
          <a:xfrm rot="-3805086">
            <a:off x="6602348" y="415090"/>
            <a:ext cx="3985484" cy="3267172"/>
          </a:xfrm>
          <a:prstGeom prst="rect">
            <a:avLst/>
          </a:prstGeom>
          <a:noFill/>
          <a:ln>
            <a:noFill/>
          </a:ln>
        </p:spPr>
      </p:pic>
      <p:sp>
        <p:nvSpPr>
          <p:cNvPr id="71" name="Google Shape;71;p7"/>
          <p:cNvSpPr/>
          <p:nvPr/>
        </p:nvSpPr>
        <p:spPr>
          <a:xfrm>
            <a:off x="797595" y="1111626"/>
            <a:ext cx="560700" cy="78600"/>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72" name="Google Shape;72;p7"/>
          <p:cNvSpPr txBox="1"/>
          <p:nvPr/>
        </p:nvSpPr>
        <p:spPr>
          <a:xfrm>
            <a:off x="797596" y="1328890"/>
            <a:ext cx="3075900" cy="54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3400" u="none" cap="none" strike="noStrike">
                <a:solidFill>
                  <a:srgbClr val="000646"/>
                </a:solidFill>
                <a:latin typeface="Work Sans SemiBold"/>
                <a:ea typeface="Work Sans SemiBold"/>
                <a:cs typeface="Work Sans SemiBold"/>
                <a:sym typeface="Work Sans SemiBold"/>
              </a:rPr>
              <a:t>How it </a:t>
            </a:r>
            <a:r>
              <a:rPr lang="en-GB" sz="3400">
                <a:solidFill>
                  <a:srgbClr val="000646"/>
                </a:solidFill>
                <a:latin typeface="Work Sans SemiBold"/>
                <a:ea typeface="Work Sans SemiBold"/>
                <a:cs typeface="Work Sans SemiBold"/>
                <a:sym typeface="Work Sans SemiBold"/>
              </a:rPr>
              <a:t>W</a:t>
            </a:r>
            <a:r>
              <a:rPr b="0" i="0" lang="en-GB" sz="3400" u="none" cap="none" strike="noStrike">
                <a:solidFill>
                  <a:srgbClr val="000646"/>
                </a:solidFill>
                <a:latin typeface="Work Sans SemiBold"/>
                <a:ea typeface="Work Sans SemiBold"/>
                <a:cs typeface="Work Sans SemiBold"/>
                <a:sym typeface="Work Sans SemiBold"/>
              </a:rPr>
              <a:t>orks</a:t>
            </a:r>
            <a:endParaRPr b="0" i="0" sz="3400" u="none" cap="none" strike="noStrike">
              <a:solidFill>
                <a:srgbClr val="000646"/>
              </a:solidFill>
              <a:latin typeface="Work Sans SemiBold"/>
              <a:ea typeface="Work Sans SemiBold"/>
              <a:cs typeface="Work Sans SemiBold"/>
              <a:sym typeface="Work Sans SemiBold"/>
            </a:endParaRPr>
          </a:p>
        </p:txBody>
      </p:sp>
      <p:cxnSp>
        <p:nvCxnSpPr>
          <p:cNvPr id="73" name="Google Shape;73;p7"/>
          <p:cNvCxnSpPr/>
          <p:nvPr/>
        </p:nvCxnSpPr>
        <p:spPr>
          <a:xfrm rot="10800000">
            <a:off x="-13791" y="3484184"/>
            <a:ext cx="12219600" cy="0"/>
          </a:xfrm>
          <a:prstGeom prst="straightConnector1">
            <a:avLst/>
          </a:prstGeom>
          <a:noFill/>
          <a:ln cap="flat" cmpd="sng" w="9525">
            <a:solidFill>
              <a:srgbClr val="BFBFBF"/>
            </a:solidFill>
            <a:prstDash val="solid"/>
            <a:round/>
            <a:headEnd len="sm" w="sm" type="none"/>
            <a:tailEnd len="sm" w="sm" type="none"/>
          </a:ln>
        </p:spPr>
      </p:cxnSp>
      <p:sp>
        <p:nvSpPr>
          <p:cNvPr id="74" name="Google Shape;74;p7"/>
          <p:cNvSpPr txBox="1"/>
          <p:nvPr/>
        </p:nvSpPr>
        <p:spPr>
          <a:xfrm>
            <a:off x="824775" y="4558281"/>
            <a:ext cx="2324400" cy="206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1600" u="none" cap="none" strike="noStrike">
                <a:solidFill>
                  <a:srgbClr val="000646"/>
                </a:solidFill>
                <a:latin typeface="Work Sans"/>
                <a:ea typeface="Work Sans"/>
                <a:cs typeface="Work Sans"/>
                <a:sym typeface="Work Sans"/>
              </a:rPr>
              <a:t>Step 1</a:t>
            </a:r>
            <a:br>
              <a:rPr b="0" i="0" lang="en-GB" sz="1400" u="none" cap="none" strike="noStrike">
                <a:solidFill>
                  <a:srgbClr val="000646"/>
                </a:solidFill>
                <a:latin typeface="Work Sans"/>
                <a:ea typeface="Work Sans"/>
                <a:cs typeface="Work Sans"/>
                <a:sym typeface="Work Sans"/>
              </a:rPr>
            </a:br>
            <a:br>
              <a:rPr b="0" i="0" lang="en-GB" sz="1400" u="none" cap="none" strike="noStrike">
                <a:solidFill>
                  <a:srgbClr val="000646"/>
                </a:solidFill>
                <a:latin typeface="Work Sans"/>
                <a:ea typeface="Work Sans"/>
                <a:cs typeface="Work Sans"/>
                <a:sym typeface="Work Sans"/>
              </a:rPr>
            </a:br>
            <a:r>
              <a:rPr lang="en-GB" sz="1200">
                <a:solidFill>
                  <a:srgbClr val="000646"/>
                </a:solidFill>
                <a:latin typeface="Work Sans"/>
                <a:ea typeface="Work Sans"/>
                <a:cs typeface="Work Sans"/>
                <a:sym typeface="Work Sans"/>
              </a:rPr>
              <a:t>User initiates a request, eg an option on an asset with a </a:t>
            </a:r>
            <a:r>
              <a:rPr lang="en-GB" sz="1200">
                <a:solidFill>
                  <a:srgbClr val="000646"/>
                </a:solidFill>
                <a:latin typeface="Work Sans"/>
                <a:ea typeface="Work Sans"/>
                <a:cs typeface="Work Sans"/>
                <a:sym typeface="Work Sans"/>
              </a:rPr>
              <a:t>future</a:t>
            </a:r>
            <a:r>
              <a:rPr lang="en-GB" sz="1200">
                <a:solidFill>
                  <a:srgbClr val="000646"/>
                </a:solidFill>
                <a:latin typeface="Work Sans"/>
                <a:ea typeface="Work Sans"/>
                <a:cs typeface="Work Sans"/>
                <a:sym typeface="Work Sans"/>
              </a:rPr>
              <a:t> debt and the lender wants protection </a:t>
            </a:r>
            <a:r>
              <a:rPr lang="en-GB" sz="1200">
                <a:solidFill>
                  <a:srgbClr val="000646"/>
                </a:solidFill>
                <a:latin typeface="Work Sans"/>
                <a:ea typeface="Work Sans"/>
                <a:cs typeface="Work Sans"/>
                <a:sym typeface="Work Sans"/>
              </a:rPr>
              <a:t>against</a:t>
            </a:r>
            <a:r>
              <a:rPr lang="en-GB" sz="1200">
                <a:solidFill>
                  <a:srgbClr val="000646"/>
                </a:solidFill>
                <a:latin typeface="Work Sans"/>
                <a:ea typeface="Work Sans"/>
                <a:cs typeface="Work Sans"/>
                <a:sym typeface="Work Sans"/>
              </a:rPr>
              <a:t> a debt default. This is an option (eg call), a forward </a:t>
            </a:r>
            <a:r>
              <a:rPr lang="en-GB" sz="1200">
                <a:solidFill>
                  <a:srgbClr val="000646"/>
                </a:solidFill>
                <a:latin typeface="Work Sans"/>
                <a:ea typeface="Work Sans"/>
                <a:cs typeface="Work Sans"/>
                <a:sym typeface="Work Sans"/>
              </a:rPr>
              <a:t>forward</a:t>
            </a:r>
            <a:r>
              <a:rPr lang="en-GB" sz="1200">
                <a:solidFill>
                  <a:srgbClr val="000646"/>
                </a:solidFill>
                <a:latin typeface="Work Sans"/>
                <a:ea typeface="Work Sans"/>
                <a:cs typeface="Work Sans"/>
                <a:sym typeface="Work Sans"/>
              </a:rPr>
              <a:t> for the debt, and a future CDS,  </a:t>
            </a:r>
            <a:endParaRPr b="0" i="0" sz="1400" u="none" cap="none" strike="noStrike">
              <a:solidFill>
                <a:srgbClr val="000000"/>
              </a:solidFill>
              <a:latin typeface="Arial"/>
              <a:ea typeface="Arial"/>
              <a:cs typeface="Arial"/>
              <a:sym typeface="Arial"/>
            </a:endParaRPr>
          </a:p>
        </p:txBody>
      </p:sp>
      <p:sp>
        <p:nvSpPr>
          <p:cNvPr id="75" name="Google Shape;75;p7"/>
          <p:cNvSpPr txBox="1"/>
          <p:nvPr/>
        </p:nvSpPr>
        <p:spPr>
          <a:xfrm>
            <a:off x="3980350" y="4558282"/>
            <a:ext cx="2324400" cy="2158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1600" u="none" cap="none" strike="noStrike">
                <a:solidFill>
                  <a:srgbClr val="000646"/>
                </a:solidFill>
                <a:latin typeface="Work Sans"/>
                <a:ea typeface="Work Sans"/>
                <a:cs typeface="Work Sans"/>
                <a:sym typeface="Work Sans"/>
              </a:rPr>
              <a:t>Step 2</a:t>
            </a:r>
            <a:br>
              <a:rPr b="0" i="0" lang="en-GB" sz="1400" u="none" cap="none" strike="noStrike">
                <a:solidFill>
                  <a:srgbClr val="000646"/>
                </a:solidFill>
                <a:latin typeface="Work Sans"/>
                <a:ea typeface="Work Sans"/>
                <a:cs typeface="Work Sans"/>
                <a:sym typeface="Work Sans"/>
              </a:rPr>
            </a:br>
            <a:br>
              <a:rPr b="0" i="0" lang="en-GB" sz="1400" u="none" cap="none" strike="noStrike">
                <a:solidFill>
                  <a:srgbClr val="000646"/>
                </a:solidFill>
                <a:latin typeface="Work Sans"/>
                <a:ea typeface="Work Sans"/>
                <a:cs typeface="Work Sans"/>
                <a:sym typeface="Work Sans"/>
              </a:rPr>
            </a:br>
            <a:r>
              <a:rPr lang="en-GB" sz="1200">
                <a:solidFill>
                  <a:srgbClr val="000646"/>
                </a:solidFill>
                <a:latin typeface="Work Sans"/>
                <a:ea typeface="Work Sans"/>
                <a:cs typeface="Work Sans"/>
                <a:sym typeface="Work Sans"/>
              </a:rPr>
              <a:t>Aquo’s standards, extending ERC20,  are used to compose the transaction into multiple </a:t>
            </a:r>
            <a:r>
              <a:rPr lang="en-GB" sz="1200">
                <a:solidFill>
                  <a:srgbClr val="000646"/>
                </a:solidFill>
                <a:latin typeface="Work Sans"/>
                <a:ea typeface="Work Sans"/>
                <a:cs typeface="Work Sans"/>
                <a:sym typeface="Work Sans"/>
              </a:rPr>
              <a:t>protocols</a:t>
            </a:r>
            <a:r>
              <a:rPr lang="en-GB" sz="1200">
                <a:solidFill>
                  <a:srgbClr val="000646"/>
                </a:solidFill>
                <a:latin typeface="Work Sans"/>
                <a:ea typeface="Work Sans"/>
                <a:cs typeface="Work Sans"/>
                <a:sym typeface="Work Sans"/>
              </a:rPr>
              <a:t>. There is an options protocol, lender, CDS providers, LP. These are mostly innovated financial engineered products and </a:t>
            </a:r>
            <a:r>
              <a:rPr lang="en-GB" sz="1200">
                <a:solidFill>
                  <a:srgbClr val="000646"/>
                </a:solidFill>
                <a:latin typeface="Work Sans"/>
                <a:ea typeface="Work Sans"/>
                <a:cs typeface="Work Sans"/>
                <a:sym typeface="Work Sans"/>
              </a:rPr>
              <a:t>instruments</a:t>
            </a:r>
            <a:r>
              <a:rPr lang="en-GB" sz="1200">
                <a:solidFill>
                  <a:srgbClr val="000646"/>
                </a:solidFill>
                <a:latin typeface="Work Sans"/>
                <a:ea typeface="Work Sans"/>
                <a:cs typeface="Work Sans"/>
                <a:sym typeface="Work Sans"/>
              </a:rPr>
              <a:t>.</a:t>
            </a:r>
            <a:endParaRPr b="0" i="0" sz="1400" u="none" cap="none" strike="noStrike">
              <a:solidFill>
                <a:srgbClr val="000000"/>
              </a:solidFill>
              <a:latin typeface="Arial"/>
              <a:ea typeface="Arial"/>
              <a:cs typeface="Arial"/>
              <a:sym typeface="Arial"/>
            </a:endParaRPr>
          </a:p>
        </p:txBody>
      </p:sp>
      <p:sp>
        <p:nvSpPr>
          <p:cNvPr id="76" name="Google Shape;76;p7"/>
          <p:cNvSpPr txBox="1"/>
          <p:nvPr/>
        </p:nvSpPr>
        <p:spPr>
          <a:xfrm>
            <a:off x="6695150" y="4558281"/>
            <a:ext cx="2070900" cy="2000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1600" u="none" cap="none" strike="noStrike">
                <a:solidFill>
                  <a:srgbClr val="000646"/>
                </a:solidFill>
                <a:latin typeface="Work Sans"/>
                <a:ea typeface="Work Sans"/>
                <a:cs typeface="Work Sans"/>
                <a:sym typeface="Work Sans"/>
              </a:rPr>
              <a:t>Step 3</a:t>
            </a:r>
            <a:br>
              <a:rPr b="0" i="0" lang="en-GB" sz="1400" u="none" cap="none" strike="noStrike">
                <a:solidFill>
                  <a:srgbClr val="000646"/>
                </a:solidFill>
                <a:latin typeface="Work Sans"/>
                <a:ea typeface="Work Sans"/>
                <a:cs typeface="Work Sans"/>
                <a:sym typeface="Work Sans"/>
              </a:rPr>
            </a:br>
            <a:br>
              <a:rPr b="0" i="0" lang="en-GB" sz="1400" u="none" cap="none" strike="noStrike">
                <a:solidFill>
                  <a:srgbClr val="000646"/>
                </a:solidFill>
                <a:latin typeface="Work Sans"/>
                <a:ea typeface="Work Sans"/>
                <a:cs typeface="Work Sans"/>
                <a:sym typeface="Work Sans"/>
              </a:rPr>
            </a:br>
            <a:r>
              <a:rPr lang="en-GB" sz="1200">
                <a:solidFill>
                  <a:srgbClr val="000646"/>
                </a:solidFill>
                <a:latin typeface="Work Sans"/>
                <a:ea typeface="Work Sans"/>
                <a:cs typeface="Work Sans"/>
                <a:sym typeface="Work Sans"/>
              </a:rPr>
              <a:t>The transaction is executed and the </a:t>
            </a:r>
            <a:r>
              <a:rPr lang="en-GB" sz="1200">
                <a:solidFill>
                  <a:srgbClr val="000646"/>
                </a:solidFill>
                <a:latin typeface="Work Sans"/>
                <a:ea typeface="Work Sans"/>
                <a:cs typeface="Work Sans"/>
                <a:sym typeface="Work Sans"/>
              </a:rPr>
              <a:t>outcome</a:t>
            </a:r>
            <a:r>
              <a:rPr lang="en-GB" sz="1200">
                <a:solidFill>
                  <a:srgbClr val="000646"/>
                </a:solidFill>
                <a:latin typeface="Work Sans"/>
                <a:ea typeface="Work Sans"/>
                <a:cs typeface="Work Sans"/>
                <a:sym typeface="Work Sans"/>
              </a:rPr>
              <a:t> given to the account holder; the derivative premium is paid. </a:t>
            </a:r>
            <a:endParaRPr sz="12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2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200">
                <a:solidFill>
                  <a:srgbClr val="000646"/>
                </a:solidFill>
                <a:latin typeface="Work Sans"/>
                <a:ea typeface="Work Sans"/>
                <a:cs typeface="Work Sans"/>
                <a:sym typeface="Work Sans"/>
              </a:rPr>
              <a:t>There is transparency, audit, and protection, </a:t>
            </a:r>
            <a:endParaRPr sz="1200">
              <a:solidFill>
                <a:srgbClr val="000646"/>
              </a:solidFill>
              <a:latin typeface="Work Sans"/>
              <a:ea typeface="Work Sans"/>
              <a:cs typeface="Work Sans"/>
              <a:sym typeface="Work Sans"/>
            </a:endParaRPr>
          </a:p>
        </p:txBody>
      </p:sp>
      <p:sp>
        <p:nvSpPr>
          <p:cNvPr id="77" name="Google Shape;77;p7"/>
          <p:cNvSpPr txBox="1"/>
          <p:nvPr/>
        </p:nvSpPr>
        <p:spPr>
          <a:xfrm>
            <a:off x="9272100" y="4558280"/>
            <a:ext cx="2070900" cy="1943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1600" u="none" cap="none" strike="noStrike">
                <a:solidFill>
                  <a:srgbClr val="000646"/>
                </a:solidFill>
                <a:latin typeface="Work Sans"/>
                <a:ea typeface="Work Sans"/>
                <a:cs typeface="Work Sans"/>
                <a:sym typeface="Work Sans"/>
              </a:rPr>
              <a:t>Step 4</a:t>
            </a:r>
            <a:br>
              <a:rPr b="0" i="0" lang="en-GB" sz="1400" u="none" cap="none" strike="noStrike">
                <a:solidFill>
                  <a:srgbClr val="000646"/>
                </a:solidFill>
                <a:latin typeface="Work Sans"/>
                <a:ea typeface="Work Sans"/>
                <a:cs typeface="Work Sans"/>
                <a:sym typeface="Work Sans"/>
              </a:rPr>
            </a:br>
            <a:br>
              <a:rPr b="0" i="0" lang="en-GB" sz="1400" u="none" cap="none" strike="noStrike">
                <a:solidFill>
                  <a:srgbClr val="000646"/>
                </a:solidFill>
                <a:latin typeface="Work Sans"/>
                <a:ea typeface="Work Sans"/>
                <a:cs typeface="Work Sans"/>
                <a:sym typeface="Work Sans"/>
              </a:rPr>
            </a:br>
            <a:r>
              <a:rPr lang="en-GB" sz="1200">
                <a:solidFill>
                  <a:srgbClr val="000646"/>
                </a:solidFill>
                <a:latin typeface="Work Sans"/>
                <a:ea typeface="Work Sans"/>
                <a:cs typeface="Work Sans"/>
                <a:sym typeface="Work Sans"/>
              </a:rPr>
              <a:t>Options are exercised, and forward contracts are also executed with </a:t>
            </a:r>
            <a:r>
              <a:rPr lang="en-GB" sz="1200">
                <a:solidFill>
                  <a:srgbClr val="000646"/>
                </a:solidFill>
                <a:latin typeface="Work Sans"/>
                <a:ea typeface="Work Sans"/>
                <a:cs typeface="Work Sans"/>
                <a:sym typeface="Work Sans"/>
              </a:rPr>
              <a:t>appropriate</a:t>
            </a:r>
            <a:r>
              <a:rPr lang="en-GB" sz="1200">
                <a:solidFill>
                  <a:srgbClr val="000646"/>
                </a:solidFill>
                <a:latin typeface="Work Sans"/>
                <a:ea typeface="Work Sans"/>
                <a:cs typeface="Work Sans"/>
                <a:sym typeface="Work Sans"/>
              </a:rPr>
              <a:t> collateralization and counterparty risk reduced. </a:t>
            </a:r>
            <a:endParaRPr b="0" i="0" sz="1400" u="none" cap="none" strike="noStrike">
              <a:solidFill>
                <a:srgbClr val="000000"/>
              </a:solidFill>
              <a:latin typeface="Arial"/>
              <a:ea typeface="Arial"/>
              <a:cs typeface="Arial"/>
              <a:sym typeface="Arial"/>
            </a:endParaRPr>
          </a:p>
        </p:txBody>
      </p:sp>
      <p:pic>
        <p:nvPicPr>
          <p:cNvPr id="78" name="Google Shape;78;p7"/>
          <p:cNvPicPr preferRelativeResize="0"/>
          <p:nvPr/>
        </p:nvPicPr>
        <p:blipFill>
          <a:blip r:embed="rId4">
            <a:alphaModFix/>
          </a:blip>
          <a:stretch>
            <a:fillRect/>
          </a:stretch>
        </p:blipFill>
        <p:spPr>
          <a:xfrm>
            <a:off x="10823375" y="265575"/>
            <a:ext cx="1063325" cy="1063325"/>
          </a:xfrm>
          <a:prstGeom prst="rect">
            <a:avLst/>
          </a:prstGeom>
          <a:noFill/>
          <a:ln>
            <a:noFill/>
          </a:ln>
        </p:spPr>
      </p:pic>
      <p:pic>
        <p:nvPicPr>
          <p:cNvPr id="79" name="Google Shape;79;p7"/>
          <p:cNvPicPr preferRelativeResize="0"/>
          <p:nvPr/>
        </p:nvPicPr>
        <p:blipFill rotWithShape="1">
          <a:blip r:embed="rId5">
            <a:alphaModFix/>
          </a:blip>
          <a:srcRect b="0" l="0" r="0" t="0"/>
          <a:stretch/>
        </p:blipFill>
        <p:spPr>
          <a:xfrm>
            <a:off x="3873496" y="2182700"/>
            <a:ext cx="2064180" cy="2064180"/>
          </a:xfrm>
          <a:prstGeom prst="rect">
            <a:avLst/>
          </a:prstGeom>
          <a:noFill/>
          <a:ln>
            <a:noFill/>
          </a:ln>
        </p:spPr>
      </p:pic>
      <p:pic>
        <p:nvPicPr>
          <p:cNvPr id="80" name="Google Shape;80;p7"/>
          <p:cNvPicPr preferRelativeResize="0"/>
          <p:nvPr/>
        </p:nvPicPr>
        <p:blipFill rotWithShape="1">
          <a:blip r:embed="rId6">
            <a:alphaModFix/>
          </a:blip>
          <a:srcRect b="0" l="0" r="0" t="0"/>
          <a:stretch/>
        </p:blipFill>
        <p:spPr>
          <a:xfrm>
            <a:off x="6695146" y="2182700"/>
            <a:ext cx="1877900" cy="1877900"/>
          </a:xfrm>
          <a:prstGeom prst="rect">
            <a:avLst/>
          </a:prstGeom>
          <a:noFill/>
          <a:ln>
            <a:noFill/>
          </a:ln>
        </p:spPr>
      </p:pic>
      <p:pic>
        <p:nvPicPr>
          <p:cNvPr id="81" name="Google Shape;81;p7"/>
          <p:cNvPicPr preferRelativeResize="0"/>
          <p:nvPr/>
        </p:nvPicPr>
        <p:blipFill rotWithShape="1">
          <a:blip r:embed="rId7">
            <a:alphaModFix/>
          </a:blip>
          <a:srcRect b="0" l="0" r="0" t="0"/>
          <a:stretch/>
        </p:blipFill>
        <p:spPr>
          <a:xfrm>
            <a:off x="9272096" y="2182700"/>
            <a:ext cx="1877900" cy="1877900"/>
          </a:xfrm>
          <a:prstGeom prst="rect">
            <a:avLst/>
          </a:prstGeom>
          <a:noFill/>
          <a:ln>
            <a:noFill/>
          </a:ln>
        </p:spPr>
      </p:pic>
      <p:pic>
        <p:nvPicPr>
          <p:cNvPr id="82" name="Google Shape;82;p7"/>
          <p:cNvPicPr preferRelativeResize="0"/>
          <p:nvPr/>
        </p:nvPicPr>
        <p:blipFill rotWithShape="1">
          <a:blip r:embed="rId8">
            <a:alphaModFix/>
          </a:blip>
          <a:srcRect b="0" l="0" r="0" t="0"/>
          <a:stretch/>
        </p:blipFill>
        <p:spPr>
          <a:xfrm>
            <a:off x="797600" y="2182700"/>
            <a:ext cx="2064175" cy="2064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86" name="Shape 86"/>
        <p:cNvGrpSpPr/>
        <p:nvPr/>
      </p:nvGrpSpPr>
      <p:grpSpPr>
        <a:xfrm>
          <a:off x="0" y="0"/>
          <a:ext cx="0" cy="0"/>
          <a:chOff x="0" y="0"/>
          <a:chExt cx="0" cy="0"/>
        </a:xfrm>
      </p:grpSpPr>
      <p:sp>
        <p:nvSpPr>
          <p:cNvPr id="87" name="Google Shape;87;p8"/>
          <p:cNvSpPr/>
          <p:nvPr/>
        </p:nvSpPr>
        <p:spPr>
          <a:xfrm>
            <a:off x="25" y="0"/>
            <a:ext cx="46515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8" name="Google Shape;88;p8"/>
          <p:cNvSpPr/>
          <p:nvPr/>
        </p:nvSpPr>
        <p:spPr>
          <a:xfrm>
            <a:off x="746304" y="507213"/>
            <a:ext cx="560700" cy="78600"/>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89" name="Google Shape;89;p8"/>
          <p:cNvSpPr txBox="1"/>
          <p:nvPr/>
        </p:nvSpPr>
        <p:spPr>
          <a:xfrm>
            <a:off x="746304" y="724477"/>
            <a:ext cx="3240900" cy="521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3400" u="none" cap="none" strike="noStrike">
                <a:solidFill>
                  <a:srgbClr val="000646"/>
                </a:solidFill>
                <a:latin typeface="Work Sans SemiBold"/>
                <a:ea typeface="Work Sans SemiBold"/>
                <a:cs typeface="Work Sans SemiBold"/>
                <a:sym typeface="Work Sans SemiBold"/>
              </a:rPr>
              <a:t>Achievements</a:t>
            </a:r>
            <a:endParaRPr b="0" i="0" sz="3400" u="none" cap="none" strike="noStrike">
              <a:solidFill>
                <a:srgbClr val="000646"/>
              </a:solidFill>
              <a:latin typeface="Work Sans SemiBold"/>
              <a:ea typeface="Work Sans SemiBold"/>
              <a:cs typeface="Work Sans SemiBold"/>
              <a:sym typeface="Work Sans SemiBold"/>
            </a:endParaRPr>
          </a:p>
        </p:txBody>
      </p:sp>
      <p:sp>
        <p:nvSpPr>
          <p:cNvPr id="90" name="Google Shape;90;p8"/>
          <p:cNvSpPr txBox="1"/>
          <p:nvPr/>
        </p:nvSpPr>
        <p:spPr>
          <a:xfrm>
            <a:off x="6008925" y="919871"/>
            <a:ext cx="5457900" cy="1755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1600" u="none" cap="none" strike="noStrike">
                <a:solidFill>
                  <a:srgbClr val="000646"/>
                </a:solidFill>
                <a:latin typeface="Work Sans"/>
                <a:ea typeface="Work Sans"/>
                <a:cs typeface="Work Sans"/>
                <a:sym typeface="Work Sans"/>
              </a:rPr>
              <a:t>Achievement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Research into published papers referencing DeFi composition to formulate what could work in the emerging market. This includes a new DeFi protocol, </a:t>
            </a:r>
            <a:r>
              <a:rPr lang="en-GB" sz="1600">
                <a:solidFill>
                  <a:srgbClr val="000646"/>
                </a:solidFill>
                <a:latin typeface="Work Sans"/>
                <a:ea typeface="Work Sans"/>
                <a:cs typeface="Work Sans"/>
                <a:sym typeface="Work Sans"/>
              </a:rPr>
              <a:t>risk</a:t>
            </a:r>
            <a:r>
              <a:rPr lang="en-GB" sz="1600">
                <a:solidFill>
                  <a:srgbClr val="000646"/>
                </a:solidFill>
                <a:latin typeface="Work Sans"/>
                <a:ea typeface="Work Sans"/>
                <a:cs typeface="Work Sans"/>
                <a:sym typeface="Work Sans"/>
              </a:rPr>
              <a:t> management, and a new taxonomy.</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Several documents produced outlining these findings.</a:t>
            </a:r>
            <a:endParaRPr sz="1600">
              <a:solidFill>
                <a:srgbClr val="000646"/>
              </a:solidFill>
              <a:latin typeface="Work Sans"/>
              <a:ea typeface="Work Sans"/>
              <a:cs typeface="Work Sans"/>
              <a:sym typeface="Work Sans"/>
            </a:endParaRPr>
          </a:p>
        </p:txBody>
      </p:sp>
      <p:sp>
        <p:nvSpPr>
          <p:cNvPr id="91" name="Google Shape;91;p8"/>
          <p:cNvSpPr txBox="1"/>
          <p:nvPr/>
        </p:nvSpPr>
        <p:spPr>
          <a:xfrm>
            <a:off x="764875" y="1673951"/>
            <a:ext cx="3073500" cy="2936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Aquo has evolved as an idea. The achievements </a:t>
            </a:r>
            <a:r>
              <a:rPr lang="en-GB" sz="1600">
                <a:solidFill>
                  <a:srgbClr val="000646"/>
                </a:solidFill>
                <a:latin typeface="Work Sans"/>
                <a:ea typeface="Work Sans"/>
                <a:cs typeface="Work Sans"/>
                <a:sym typeface="Work Sans"/>
              </a:rPr>
              <a:t>to-date have focused on market research, feasibility, and some simple demos showing the concepts.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br>
              <a:rPr b="0" i="0" lang="en-GB" sz="1200" u="none" cap="none" strike="noStrike">
                <a:solidFill>
                  <a:srgbClr val="000646"/>
                </a:solidFill>
                <a:latin typeface="Work Sans"/>
                <a:ea typeface="Work Sans"/>
                <a:cs typeface="Work Sans"/>
                <a:sym typeface="Work Sans"/>
              </a:rPr>
            </a:br>
            <a:endParaRPr b="0" i="0" sz="1200" u="none" cap="none" strike="noStrike">
              <a:solidFill>
                <a:srgbClr val="000646"/>
              </a:solidFill>
              <a:latin typeface="Work Sans"/>
              <a:ea typeface="Work Sans"/>
              <a:cs typeface="Work Sans"/>
              <a:sym typeface="Work Sans"/>
            </a:endParaRPr>
          </a:p>
        </p:txBody>
      </p:sp>
      <p:cxnSp>
        <p:nvCxnSpPr>
          <p:cNvPr id="92" name="Google Shape;92;p8"/>
          <p:cNvCxnSpPr/>
          <p:nvPr/>
        </p:nvCxnSpPr>
        <p:spPr>
          <a:xfrm>
            <a:off x="4946847" y="732657"/>
            <a:ext cx="6588000" cy="0"/>
          </a:xfrm>
          <a:prstGeom prst="straightConnector1">
            <a:avLst/>
          </a:prstGeom>
          <a:noFill/>
          <a:ln cap="flat" cmpd="sng" w="9525">
            <a:solidFill>
              <a:srgbClr val="BFBFBF"/>
            </a:solidFill>
            <a:prstDash val="solid"/>
            <a:round/>
            <a:headEnd len="sm" w="sm" type="none"/>
            <a:tailEnd len="sm" w="sm" type="none"/>
          </a:ln>
        </p:spPr>
      </p:cxnSp>
      <p:sp>
        <p:nvSpPr>
          <p:cNvPr id="93" name="Google Shape;93;p8"/>
          <p:cNvSpPr txBox="1"/>
          <p:nvPr/>
        </p:nvSpPr>
        <p:spPr>
          <a:xfrm>
            <a:off x="6008925" y="3004476"/>
            <a:ext cx="5457900" cy="1868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1600" u="none" cap="none" strike="noStrike">
                <a:solidFill>
                  <a:srgbClr val="000646"/>
                </a:solidFill>
                <a:latin typeface="Work Sans"/>
                <a:ea typeface="Work Sans"/>
                <a:cs typeface="Work Sans"/>
                <a:sym typeface="Work Sans"/>
              </a:rPr>
              <a:t>Achievement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Aquo’s DeFi </a:t>
            </a:r>
            <a:r>
              <a:rPr lang="en-GB" sz="1600">
                <a:solidFill>
                  <a:srgbClr val="000646"/>
                </a:solidFill>
                <a:latin typeface="Work Sans"/>
                <a:ea typeface="Work Sans"/>
                <a:cs typeface="Work Sans"/>
                <a:sym typeface="Work Sans"/>
              </a:rPr>
              <a:t>original</a:t>
            </a:r>
            <a:r>
              <a:rPr lang="en-GB" sz="1600">
                <a:solidFill>
                  <a:srgbClr val="000646"/>
                </a:solidFill>
                <a:latin typeface="Work Sans"/>
                <a:ea typeface="Work Sans"/>
                <a:cs typeface="Work Sans"/>
                <a:sym typeface="Work Sans"/>
              </a:rPr>
              <a:t> concepts were discussed with a number of DeFi professionals and the feedback has been positive. A number of VCs have said Aquo could be a significant trading force if the underlying ideas had traction. </a:t>
            </a:r>
            <a:r>
              <a:rPr lang="en-GB" sz="1600">
                <a:solidFill>
                  <a:srgbClr val="000646"/>
                </a:solidFill>
                <a:latin typeface="Work Sans"/>
                <a:ea typeface="Work Sans"/>
                <a:cs typeface="Work Sans"/>
                <a:sym typeface="Work Sans"/>
              </a:rPr>
              <a:t>Recent</a:t>
            </a:r>
            <a:r>
              <a:rPr lang="en-GB" sz="1600">
                <a:solidFill>
                  <a:srgbClr val="000646"/>
                </a:solidFill>
                <a:latin typeface="Work Sans"/>
                <a:ea typeface="Work Sans"/>
                <a:cs typeface="Work Sans"/>
                <a:sym typeface="Work Sans"/>
              </a:rPr>
              <a:t> enhancements have extended the </a:t>
            </a:r>
            <a:r>
              <a:rPr lang="en-GB" sz="1600">
                <a:solidFill>
                  <a:srgbClr val="000646"/>
                </a:solidFill>
                <a:latin typeface="Work Sans"/>
                <a:ea typeface="Work Sans"/>
                <a:cs typeface="Work Sans"/>
                <a:sym typeface="Work Sans"/>
              </a:rPr>
              <a:t>original</a:t>
            </a:r>
            <a:r>
              <a:rPr lang="en-GB" sz="1600">
                <a:solidFill>
                  <a:srgbClr val="000646"/>
                </a:solidFill>
                <a:latin typeface="Work Sans"/>
                <a:ea typeface="Work Sans"/>
                <a:cs typeface="Work Sans"/>
                <a:sym typeface="Work Sans"/>
              </a:rPr>
              <a:t> DeFi ideas.</a:t>
            </a:r>
            <a:endParaRPr b="0" i="0" sz="1400" u="none" cap="none" strike="noStrike">
              <a:solidFill>
                <a:srgbClr val="000000"/>
              </a:solidFill>
              <a:latin typeface="Arial"/>
              <a:ea typeface="Arial"/>
              <a:cs typeface="Arial"/>
              <a:sym typeface="Arial"/>
            </a:endParaRPr>
          </a:p>
        </p:txBody>
      </p:sp>
      <p:cxnSp>
        <p:nvCxnSpPr>
          <p:cNvPr id="94" name="Google Shape;94;p8"/>
          <p:cNvCxnSpPr/>
          <p:nvPr/>
        </p:nvCxnSpPr>
        <p:spPr>
          <a:xfrm>
            <a:off x="4946847" y="2817259"/>
            <a:ext cx="6588000" cy="0"/>
          </a:xfrm>
          <a:prstGeom prst="straightConnector1">
            <a:avLst/>
          </a:prstGeom>
          <a:noFill/>
          <a:ln cap="flat" cmpd="sng" w="9525">
            <a:solidFill>
              <a:srgbClr val="BFBFBF"/>
            </a:solidFill>
            <a:prstDash val="solid"/>
            <a:round/>
            <a:headEnd len="sm" w="sm" type="none"/>
            <a:tailEnd len="sm" w="sm" type="none"/>
          </a:ln>
        </p:spPr>
      </p:cxnSp>
      <p:sp>
        <p:nvSpPr>
          <p:cNvPr id="95" name="Google Shape;95;p8"/>
          <p:cNvSpPr txBox="1"/>
          <p:nvPr/>
        </p:nvSpPr>
        <p:spPr>
          <a:xfrm>
            <a:off x="6008925" y="5060256"/>
            <a:ext cx="5457900" cy="1755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i="0" lang="en-GB" sz="1600" u="none" cap="none" strike="noStrike">
                <a:solidFill>
                  <a:srgbClr val="000646"/>
                </a:solidFill>
                <a:latin typeface="Work Sans"/>
                <a:ea typeface="Work Sans"/>
                <a:cs typeface="Work Sans"/>
                <a:sym typeface="Work Sans"/>
              </a:rPr>
              <a:t>Achievement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Several demos produced showing WalletConnect working with ReactJS, and API service, IPFS, smart contracts (solidity), and Ethereum integrations. </a:t>
            </a:r>
            <a:endParaRPr b="0" i="0" sz="1400" u="none" cap="none" strike="noStrike">
              <a:solidFill>
                <a:srgbClr val="000000"/>
              </a:solidFill>
              <a:latin typeface="Arial"/>
              <a:ea typeface="Arial"/>
              <a:cs typeface="Arial"/>
              <a:sym typeface="Arial"/>
            </a:endParaRPr>
          </a:p>
        </p:txBody>
      </p:sp>
      <p:cxnSp>
        <p:nvCxnSpPr>
          <p:cNvPr id="96" name="Google Shape;96;p8"/>
          <p:cNvCxnSpPr/>
          <p:nvPr/>
        </p:nvCxnSpPr>
        <p:spPr>
          <a:xfrm>
            <a:off x="4946847" y="4873015"/>
            <a:ext cx="6588000" cy="0"/>
          </a:xfrm>
          <a:prstGeom prst="straightConnector1">
            <a:avLst/>
          </a:prstGeom>
          <a:noFill/>
          <a:ln cap="flat" cmpd="sng" w="9525">
            <a:solidFill>
              <a:srgbClr val="BFBFBF"/>
            </a:solidFill>
            <a:prstDash val="solid"/>
            <a:round/>
            <a:headEnd len="sm" w="sm" type="none"/>
            <a:tailEnd len="sm" w="sm" type="none"/>
          </a:ln>
        </p:spPr>
      </p:cxnSp>
      <p:sp>
        <p:nvSpPr>
          <p:cNvPr id="97" name="Google Shape;97;p8"/>
          <p:cNvSpPr/>
          <p:nvPr/>
        </p:nvSpPr>
        <p:spPr>
          <a:xfrm>
            <a:off x="5060375" y="1147600"/>
            <a:ext cx="539700" cy="521100"/>
          </a:xfrm>
          <a:prstGeom prst="star5">
            <a:avLst>
              <a:gd fmla="val 19098" name="adj"/>
              <a:gd fmla="val 105146" name="hf"/>
              <a:gd fmla="val 110557" name="vf"/>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8"/>
          <p:cNvSpPr/>
          <p:nvPr/>
        </p:nvSpPr>
        <p:spPr>
          <a:xfrm>
            <a:off x="5060375" y="3168450"/>
            <a:ext cx="539700" cy="521100"/>
          </a:xfrm>
          <a:prstGeom prst="star5">
            <a:avLst>
              <a:gd fmla="val 19098" name="adj"/>
              <a:gd fmla="val 105146" name="hf"/>
              <a:gd fmla="val 110557" name="vf"/>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8"/>
          <p:cNvSpPr/>
          <p:nvPr/>
        </p:nvSpPr>
        <p:spPr>
          <a:xfrm>
            <a:off x="5060375" y="5272613"/>
            <a:ext cx="539700" cy="521100"/>
          </a:xfrm>
          <a:prstGeom prst="star5">
            <a:avLst>
              <a:gd fmla="val 19098" name="adj"/>
              <a:gd fmla="val 105146" name="hf"/>
              <a:gd fmla="val 110557" name="vf"/>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0" name="Google Shape;100;p8"/>
          <p:cNvPicPr preferRelativeResize="0"/>
          <p:nvPr/>
        </p:nvPicPr>
        <p:blipFill>
          <a:blip r:embed="rId3">
            <a:alphaModFix/>
          </a:blip>
          <a:stretch>
            <a:fillRect/>
          </a:stretch>
        </p:blipFill>
        <p:spPr>
          <a:xfrm>
            <a:off x="252050" y="5698775"/>
            <a:ext cx="933675" cy="933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104" name="Shape 104"/>
        <p:cNvGrpSpPr/>
        <p:nvPr/>
      </p:nvGrpSpPr>
      <p:grpSpPr>
        <a:xfrm>
          <a:off x="0" y="0"/>
          <a:ext cx="0" cy="0"/>
          <a:chOff x="0" y="0"/>
          <a:chExt cx="0" cy="0"/>
        </a:xfrm>
      </p:grpSpPr>
      <p:sp>
        <p:nvSpPr>
          <p:cNvPr id="105" name="Google Shape;105;p9"/>
          <p:cNvSpPr/>
          <p:nvPr/>
        </p:nvSpPr>
        <p:spPr>
          <a:xfrm>
            <a:off x="569580" y="6229927"/>
            <a:ext cx="3327117" cy="72000"/>
          </a:xfrm>
          <a:prstGeom prst="rect">
            <a:avLst/>
          </a:prstGeom>
          <a:solidFill>
            <a:srgbClr val="8887F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06" name="Google Shape;106;p9"/>
          <p:cNvSpPr txBox="1"/>
          <p:nvPr/>
        </p:nvSpPr>
        <p:spPr>
          <a:xfrm>
            <a:off x="848695" y="1953325"/>
            <a:ext cx="9603600" cy="1080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The initial adoption is foreseen as simple tokenization of RWAs already widely practiced. We predict further adoption will happen with liquidity on these tokenizations, and then leading into DeFi integrations and composability. </a:t>
            </a:r>
            <a:endParaRPr i="0" sz="1400" u="none" cap="none" strike="noStrike">
              <a:solidFill>
                <a:srgbClr val="000000"/>
              </a:solidFill>
            </a:endParaRPr>
          </a:p>
        </p:txBody>
      </p:sp>
      <p:sp>
        <p:nvSpPr>
          <p:cNvPr id="107" name="Google Shape;107;p9"/>
          <p:cNvSpPr/>
          <p:nvPr/>
        </p:nvSpPr>
        <p:spPr>
          <a:xfrm>
            <a:off x="4394846" y="6229927"/>
            <a:ext cx="3327117" cy="72000"/>
          </a:xfrm>
          <a:prstGeom prst="rect">
            <a:avLst/>
          </a:prstGeom>
          <a:solidFill>
            <a:srgbClr val="8887F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08" name="Google Shape;108;p9"/>
          <p:cNvSpPr/>
          <p:nvPr/>
        </p:nvSpPr>
        <p:spPr>
          <a:xfrm>
            <a:off x="8161723" y="6229927"/>
            <a:ext cx="3327117" cy="72000"/>
          </a:xfrm>
          <a:prstGeom prst="rect">
            <a:avLst/>
          </a:prstGeom>
          <a:solidFill>
            <a:srgbClr val="8887F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09" name="Google Shape;109;p9"/>
          <p:cNvSpPr/>
          <p:nvPr/>
        </p:nvSpPr>
        <p:spPr>
          <a:xfrm>
            <a:off x="827154" y="878373"/>
            <a:ext cx="560691" cy="78502"/>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10" name="Google Shape;110;p9"/>
          <p:cNvSpPr txBox="1"/>
          <p:nvPr/>
        </p:nvSpPr>
        <p:spPr>
          <a:xfrm>
            <a:off x="827146" y="1095625"/>
            <a:ext cx="6659100" cy="548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3400" u="none" cap="none" strike="noStrike">
                <a:solidFill>
                  <a:srgbClr val="000646"/>
                </a:solidFill>
                <a:latin typeface="Work Sans SemiBold"/>
                <a:ea typeface="Work Sans SemiBold"/>
                <a:cs typeface="Work Sans SemiBold"/>
                <a:sym typeface="Work Sans SemiBold"/>
              </a:rPr>
              <a:t>Market </a:t>
            </a:r>
            <a:r>
              <a:rPr lang="en-GB" sz="3400">
                <a:solidFill>
                  <a:srgbClr val="000646"/>
                </a:solidFill>
                <a:latin typeface="Work Sans SemiBold"/>
                <a:ea typeface="Work Sans SemiBold"/>
                <a:cs typeface="Work Sans SemiBold"/>
                <a:sym typeface="Work Sans SemiBold"/>
              </a:rPr>
              <a:t>A</a:t>
            </a:r>
            <a:r>
              <a:rPr b="0" i="0" lang="en-GB" sz="3400" u="none" cap="none" strike="noStrike">
                <a:solidFill>
                  <a:srgbClr val="000646"/>
                </a:solidFill>
                <a:latin typeface="Work Sans SemiBold"/>
                <a:ea typeface="Work Sans SemiBold"/>
                <a:cs typeface="Work Sans SemiBold"/>
                <a:sym typeface="Work Sans SemiBold"/>
              </a:rPr>
              <a:t>doption </a:t>
            </a:r>
            <a:r>
              <a:rPr lang="en-GB" sz="3400">
                <a:solidFill>
                  <a:srgbClr val="000646"/>
                </a:solidFill>
                <a:latin typeface="Work Sans SemiBold"/>
                <a:ea typeface="Work Sans SemiBold"/>
                <a:cs typeface="Work Sans SemiBold"/>
                <a:sym typeface="Work Sans SemiBold"/>
              </a:rPr>
              <a:t>P</a:t>
            </a:r>
            <a:r>
              <a:rPr b="0" i="0" lang="en-GB" sz="3400" u="none" cap="none" strike="noStrike">
                <a:solidFill>
                  <a:srgbClr val="000646"/>
                </a:solidFill>
                <a:latin typeface="Work Sans SemiBold"/>
                <a:ea typeface="Work Sans SemiBold"/>
                <a:cs typeface="Work Sans SemiBold"/>
                <a:sym typeface="Work Sans SemiBold"/>
              </a:rPr>
              <a:t>rediction</a:t>
            </a:r>
            <a:endParaRPr b="0" i="0" sz="3400" u="none" cap="none" strike="noStrike">
              <a:solidFill>
                <a:srgbClr val="000646"/>
              </a:solidFill>
              <a:latin typeface="Work Sans SemiBold"/>
              <a:ea typeface="Work Sans SemiBold"/>
              <a:cs typeface="Work Sans SemiBold"/>
              <a:sym typeface="Work Sans SemiBold"/>
            </a:endParaRPr>
          </a:p>
        </p:txBody>
      </p:sp>
      <p:sp>
        <p:nvSpPr>
          <p:cNvPr id="111" name="Google Shape;111;p9"/>
          <p:cNvSpPr txBox="1"/>
          <p:nvPr/>
        </p:nvSpPr>
        <p:spPr>
          <a:xfrm>
            <a:off x="859500" y="2859448"/>
            <a:ext cx="2815800" cy="3289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lang="en-GB" sz="1600">
                <a:solidFill>
                  <a:srgbClr val="000646"/>
                </a:solidFill>
                <a:latin typeface="Work Sans"/>
                <a:ea typeface="Work Sans"/>
                <a:cs typeface="Work Sans"/>
                <a:sym typeface="Work Sans"/>
              </a:rPr>
              <a:t>Tokenization of Real Estate</a:t>
            </a:r>
            <a:br>
              <a:rPr b="0" i="0" lang="en-GB" sz="1600" u="none" cap="none" strike="noStrike">
                <a:solidFill>
                  <a:srgbClr val="000646"/>
                </a:solidFill>
                <a:latin typeface="Work Sans"/>
                <a:ea typeface="Work Sans"/>
                <a:cs typeface="Work Sans"/>
                <a:sym typeface="Work Sans"/>
              </a:rPr>
            </a:br>
            <a:br>
              <a:rPr b="0" i="0" lang="en-GB" sz="1600" u="none" cap="none" strike="noStrike">
                <a:solidFill>
                  <a:srgbClr val="000646"/>
                </a:solidFill>
                <a:latin typeface="Work Sans"/>
                <a:ea typeface="Work Sans"/>
                <a:cs typeface="Work Sans"/>
                <a:sym typeface="Work Sans"/>
              </a:rPr>
            </a:br>
            <a:r>
              <a:rPr lang="en-GB">
                <a:solidFill>
                  <a:srgbClr val="000646"/>
                </a:solidFill>
                <a:latin typeface="Work Sans"/>
                <a:ea typeface="Work Sans"/>
                <a:cs typeface="Work Sans"/>
                <a:sym typeface="Work Sans"/>
              </a:rPr>
              <a:t>The simplest starting point is asset tokenization of real-world assets. This is done widely already but with limited liquidity. </a:t>
            </a:r>
            <a:endParaRPr>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a:solidFill>
                  <a:srgbClr val="000646"/>
                </a:solidFill>
                <a:latin typeface="Work Sans"/>
                <a:ea typeface="Work Sans"/>
                <a:cs typeface="Work Sans"/>
                <a:sym typeface="Work Sans"/>
              </a:rPr>
              <a:t>The </a:t>
            </a:r>
            <a:r>
              <a:rPr lang="en-GB">
                <a:solidFill>
                  <a:srgbClr val="000646"/>
                </a:solidFill>
                <a:latin typeface="Work Sans"/>
                <a:ea typeface="Work Sans"/>
                <a:cs typeface="Work Sans"/>
                <a:sym typeface="Work Sans"/>
              </a:rPr>
              <a:t>first</a:t>
            </a:r>
            <a:r>
              <a:rPr lang="en-GB">
                <a:solidFill>
                  <a:srgbClr val="000646"/>
                </a:solidFill>
                <a:latin typeface="Work Sans"/>
                <a:ea typeface="Work Sans"/>
                <a:cs typeface="Work Sans"/>
                <a:sym typeface="Work Sans"/>
              </a:rPr>
              <a:t> </a:t>
            </a:r>
            <a:r>
              <a:rPr lang="en-GB">
                <a:solidFill>
                  <a:srgbClr val="000646"/>
                </a:solidFill>
                <a:latin typeface="Work Sans"/>
                <a:ea typeface="Work Sans"/>
                <a:cs typeface="Work Sans"/>
                <a:sym typeface="Work Sans"/>
              </a:rPr>
              <a:t>adoption</a:t>
            </a:r>
            <a:r>
              <a:rPr lang="en-GB">
                <a:solidFill>
                  <a:srgbClr val="000646"/>
                </a:solidFill>
                <a:latin typeface="Work Sans"/>
                <a:ea typeface="Work Sans"/>
                <a:cs typeface="Work Sans"/>
                <a:sym typeface="Work Sans"/>
              </a:rPr>
              <a:t> would be RWAs and liquidity via Aquo integrations. </a:t>
            </a:r>
            <a:endParaRPr>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a:solidFill>
                  <a:srgbClr val="000646"/>
                </a:solidFill>
                <a:latin typeface="Work Sans"/>
                <a:ea typeface="Work Sans"/>
                <a:cs typeface="Work Sans"/>
                <a:sym typeface="Work Sans"/>
              </a:rPr>
              <a:t>If no platforms existed for this, we would have to build the platforms too. </a:t>
            </a:r>
            <a:endParaRPr>
              <a:solidFill>
                <a:srgbClr val="000646"/>
              </a:solidFill>
              <a:latin typeface="Work Sans"/>
              <a:ea typeface="Work Sans"/>
              <a:cs typeface="Work Sans"/>
              <a:sym typeface="Work Sans"/>
            </a:endParaRPr>
          </a:p>
        </p:txBody>
      </p:sp>
      <p:sp>
        <p:nvSpPr>
          <p:cNvPr id="112" name="Google Shape;112;p9"/>
          <p:cNvSpPr txBox="1"/>
          <p:nvPr/>
        </p:nvSpPr>
        <p:spPr>
          <a:xfrm>
            <a:off x="4676125" y="2859447"/>
            <a:ext cx="2815800" cy="3289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lang="en-GB" sz="1600">
                <a:solidFill>
                  <a:srgbClr val="000646"/>
                </a:solidFill>
                <a:latin typeface="Work Sans"/>
                <a:ea typeface="Work Sans"/>
                <a:cs typeface="Work Sans"/>
                <a:sym typeface="Work Sans"/>
              </a:rPr>
              <a:t>Creating Derivatives</a:t>
            </a:r>
            <a:br>
              <a:rPr b="0" i="0" lang="en-GB" sz="1600" u="none" cap="none" strike="noStrike">
                <a:solidFill>
                  <a:srgbClr val="000646"/>
                </a:solidFill>
                <a:latin typeface="Work Sans"/>
                <a:ea typeface="Work Sans"/>
                <a:cs typeface="Work Sans"/>
                <a:sym typeface="Work Sans"/>
              </a:rPr>
            </a:br>
            <a:br>
              <a:rPr b="0" i="0" lang="en-GB" sz="1600" u="none" cap="none" strike="noStrike">
                <a:solidFill>
                  <a:srgbClr val="000646"/>
                </a:solidFill>
                <a:latin typeface="Work Sans"/>
                <a:ea typeface="Work Sans"/>
                <a:cs typeface="Work Sans"/>
                <a:sym typeface="Work Sans"/>
              </a:rPr>
            </a:br>
            <a:r>
              <a:rPr lang="en-GB">
                <a:solidFill>
                  <a:srgbClr val="000646"/>
                </a:solidFill>
                <a:latin typeface="Work Sans"/>
                <a:ea typeface="Work Sans"/>
                <a:cs typeface="Work Sans"/>
                <a:sym typeface="Work Sans"/>
              </a:rPr>
              <a:t>The simplest derivatives will just be synthetic assets which track the RWA price via a decentralized oracle, and we expect that is would be first adoption allowing liquidity.</a:t>
            </a:r>
            <a:endParaRPr b="0" i="0" sz="1400" u="none" cap="none" strike="noStrike">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a:solidFill>
                  <a:srgbClr val="000646"/>
                </a:solidFill>
                <a:latin typeface="Work Sans"/>
                <a:ea typeface="Work Sans"/>
                <a:cs typeface="Work Sans"/>
                <a:sym typeface="Work Sans"/>
              </a:rPr>
              <a:t>Following that we expect options as derivatives, eg an option to buy a RWA. </a:t>
            </a:r>
            <a:endParaRPr>
              <a:solidFill>
                <a:srgbClr val="000646"/>
              </a:solidFill>
              <a:latin typeface="Work Sans"/>
              <a:ea typeface="Work Sans"/>
              <a:cs typeface="Work Sans"/>
              <a:sym typeface="Work Sans"/>
            </a:endParaRPr>
          </a:p>
        </p:txBody>
      </p:sp>
      <p:pic>
        <p:nvPicPr>
          <p:cNvPr id="113" name="Google Shape;113;p9"/>
          <p:cNvPicPr preferRelativeResize="0"/>
          <p:nvPr/>
        </p:nvPicPr>
        <p:blipFill rotWithShape="1">
          <a:blip r:embed="rId3">
            <a:alphaModFix/>
          </a:blip>
          <a:srcRect b="0" l="0" r="0" t="0"/>
          <a:stretch/>
        </p:blipFill>
        <p:spPr>
          <a:xfrm rot="5400000">
            <a:off x="7792133" y="3702561"/>
            <a:ext cx="276105" cy="247041"/>
          </a:xfrm>
          <a:prstGeom prst="rect">
            <a:avLst/>
          </a:prstGeom>
          <a:noFill/>
          <a:ln>
            <a:noFill/>
          </a:ln>
        </p:spPr>
      </p:pic>
      <p:sp>
        <p:nvSpPr>
          <p:cNvPr id="114" name="Google Shape;114;p9"/>
          <p:cNvSpPr txBox="1"/>
          <p:nvPr/>
        </p:nvSpPr>
        <p:spPr>
          <a:xfrm>
            <a:off x="8441641" y="2859455"/>
            <a:ext cx="2815800" cy="3289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lang="en-GB" sz="1600">
                <a:solidFill>
                  <a:srgbClr val="000646"/>
                </a:solidFill>
                <a:latin typeface="Work Sans"/>
                <a:ea typeface="Work Sans"/>
                <a:cs typeface="Work Sans"/>
                <a:sym typeface="Work Sans"/>
              </a:rPr>
              <a:t>DeFi Protocol Integration</a:t>
            </a:r>
            <a:br>
              <a:rPr b="0" i="0" lang="en-GB" sz="1600" u="none" cap="none" strike="noStrike">
                <a:solidFill>
                  <a:srgbClr val="000646"/>
                </a:solidFill>
                <a:latin typeface="Work Sans"/>
                <a:ea typeface="Work Sans"/>
                <a:cs typeface="Work Sans"/>
                <a:sym typeface="Work Sans"/>
              </a:rPr>
            </a:br>
            <a:br>
              <a:rPr b="0" i="0" lang="en-GB" sz="1600" u="none" cap="none" strike="noStrike">
                <a:solidFill>
                  <a:srgbClr val="000646"/>
                </a:solidFill>
                <a:latin typeface="Work Sans"/>
                <a:ea typeface="Work Sans"/>
                <a:cs typeface="Work Sans"/>
                <a:sym typeface="Work Sans"/>
              </a:rPr>
            </a:br>
            <a:r>
              <a:rPr lang="en-GB">
                <a:solidFill>
                  <a:srgbClr val="000646"/>
                </a:solidFill>
                <a:latin typeface="Work Sans"/>
                <a:ea typeface="Work Sans"/>
                <a:cs typeface="Work Sans"/>
                <a:sym typeface="Work Sans"/>
              </a:rPr>
              <a:t>We expect that a new standard extending ERC20 will emerge led by us, to enable full integrations. </a:t>
            </a:r>
            <a:endParaRPr>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a:solidFill>
                  <a:srgbClr val="000646"/>
                </a:solidFill>
                <a:latin typeface="Work Sans"/>
                <a:ea typeface="Work Sans"/>
                <a:cs typeface="Work Sans"/>
                <a:sym typeface="Work Sans"/>
              </a:rPr>
              <a:t>These solutions will solve risk management problems, and start to offer complex financial products to users. This will extend financial engineering. </a:t>
            </a:r>
            <a:endParaRPr>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a:solidFill>
                  <a:srgbClr val="000646"/>
                </a:solidFill>
                <a:latin typeface="Work Sans"/>
                <a:ea typeface="Work Sans"/>
                <a:cs typeface="Work Sans"/>
                <a:sym typeface="Work Sans"/>
              </a:rPr>
              <a:t>We call this DeFi 2.0.</a:t>
            </a:r>
            <a:endParaRPr>
              <a:solidFill>
                <a:srgbClr val="000646"/>
              </a:solidFill>
              <a:latin typeface="Work Sans"/>
              <a:ea typeface="Work Sans"/>
              <a:cs typeface="Work Sans"/>
              <a:sym typeface="Work Sans"/>
            </a:endParaRPr>
          </a:p>
        </p:txBody>
      </p:sp>
      <p:pic>
        <p:nvPicPr>
          <p:cNvPr id="115" name="Google Shape;115;p9"/>
          <p:cNvPicPr preferRelativeResize="0"/>
          <p:nvPr/>
        </p:nvPicPr>
        <p:blipFill rotWithShape="1">
          <a:blip r:embed="rId3">
            <a:alphaModFix/>
          </a:blip>
          <a:srcRect b="0" l="0" r="0" t="0"/>
          <a:stretch/>
        </p:blipFill>
        <p:spPr>
          <a:xfrm rot="5400000">
            <a:off x="4015264" y="3702561"/>
            <a:ext cx="276105" cy="247041"/>
          </a:xfrm>
          <a:prstGeom prst="rect">
            <a:avLst/>
          </a:prstGeom>
          <a:noFill/>
          <a:ln>
            <a:noFill/>
          </a:ln>
        </p:spPr>
      </p:pic>
      <p:pic>
        <p:nvPicPr>
          <p:cNvPr id="116" name="Google Shape;116;p9"/>
          <p:cNvPicPr preferRelativeResize="0"/>
          <p:nvPr/>
        </p:nvPicPr>
        <p:blipFill>
          <a:blip r:embed="rId4">
            <a:alphaModFix/>
          </a:blip>
          <a:stretch>
            <a:fillRect/>
          </a:stretch>
        </p:blipFill>
        <p:spPr>
          <a:xfrm>
            <a:off x="10806000" y="265575"/>
            <a:ext cx="1080700" cy="1080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120" name="Shape 120"/>
        <p:cNvGrpSpPr/>
        <p:nvPr/>
      </p:nvGrpSpPr>
      <p:grpSpPr>
        <a:xfrm>
          <a:off x="0" y="0"/>
          <a:ext cx="0" cy="0"/>
          <a:chOff x="0" y="0"/>
          <a:chExt cx="0" cy="0"/>
        </a:xfrm>
      </p:grpSpPr>
      <p:sp>
        <p:nvSpPr>
          <p:cNvPr id="121" name="Google Shape;121;p10"/>
          <p:cNvSpPr/>
          <p:nvPr/>
        </p:nvSpPr>
        <p:spPr>
          <a:xfrm>
            <a:off x="295347" y="141200"/>
            <a:ext cx="46515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122" name="Google Shape;122;p10"/>
          <p:cNvCxnSpPr/>
          <p:nvPr/>
        </p:nvCxnSpPr>
        <p:spPr>
          <a:xfrm>
            <a:off x="4946847" y="732657"/>
            <a:ext cx="6588000" cy="0"/>
          </a:xfrm>
          <a:prstGeom prst="straightConnector1">
            <a:avLst/>
          </a:prstGeom>
          <a:noFill/>
          <a:ln cap="flat" cmpd="sng" w="9525">
            <a:solidFill>
              <a:srgbClr val="BFBFBF"/>
            </a:solidFill>
            <a:prstDash val="solid"/>
            <a:round/>
            <a:headEnd len="sm" w="sm" type="none"/>
            <a:tailEnd len="sm" w="sm" type="none"/>
          </a:ln>
        </p:spPr>
      </p:cxnSp>
      <p:sp>
        <p:nvSpPr>
          <p:cNvPr id="123" name="Google Shape;123;p10"/>
          <p:cNvSpPr/>
          <p:nvPr/>
        </p:nvSpPr>
        <p:spPr>
          <a:xfrm>
            <a:off x="648220" y="732657"/>
            <a:ext cx="560700" cy="78600"/>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24" name="Google Shape;124;p10"/>
          <p:cNvSpPr txBox="1"/>
          <p:nvPr/>
        </p:nvSpPr>
        <p:spPr>
          <a:xfrm>
            <a:off x="648221" y="949921"/>
            <a:ext cx="3075900" cy="54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3400" u="none" cap="none" strike="noStrike">
                <a:solidFill>
                  <a:srgbClr val="000646"/>
                </a:solidFill>
                <a:latin typeface="Work Sans SemiBold"/>
                <a:ea typeface="Work Sans SemiBold"/>
                <a:cs typeface="Work Sans SemiBold"/>
                <a:sym typeface="Work Sans SemiBold"/>
              </a:rPr>
              <a:t>Market</a:t>
            </a:r>
            <a:endParaRPr b="0" i="0" sz="3400" u="none" cap="none" strike="noStrike">
              <a:solidFill>
                <a:srgbClr val="000646"/>
              </a:solidFill>
              <a:latin typeface="Work Sans SemiBold"/>
              <a:ea typeface="Work Sans SemiBold"/>
              <a:cs typeface="Work Sans SemiBold"/>
              <a:sym typeface="Work Sans SemiBold"/>
            </a:endParaRPr>
          </a:p>
        </p:txBody>
      </p:sp>
      <p:sp>
        <p:nvSpPr>
          <p:cNvPr id="125" name="Google Shape;125;p10"/>
          <p:cNvSpPr txBox="1"/>
          <p:nvPr/>
        </p:nvSpPr>
        <p:spPr>
          <a:xfrm>
            <a:off x="679350" y="1861717"/>
            <a:ext cx="2918100" cy="4221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DeFi markets are still </a:t>
            </a:r>
            <a:r>
              <a:rPr lang="en-GB" sz="1600">
                <a:solidFill>
                  <a:srgbClr val="000646"/>
                </a:solidFill>
                <a:latin typeface="Work Sans"/>
                <a:ea typeface="Work Sans"/>
                <a:cs typeface="Work Sans"/>
                <a:sym typeface="Work Sans"/>
              </a:rPr>
              <a:t>emerging</a:t>
            </a:r>
            <a:r>
              <a:rPr lang="en-GB" sz="1600">
                <a:solidFill>
                  <a:srgbClr val="000646"/>
                </a:solidFill>
                <a:latin typeface="Work Sans"/>
                <a:ea typeface="Work Sans"/>
                <a:cs typeface="Work Sans"/>
                <a:sym typeface="Work Sans"/>
              </a:rPr>
              <a:t>. We are pitching into what we call a DeFi 2.0 market and that involves integration of DeFi protocols.</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We expect services offered via TradFi will be offered in DeFi but via a different means.</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Hence we expect derivatives (now for example consisting of 600 trillion dollars in the OTC market) will </a:t>
            </a:r>
            <a:r>
              <a:rPr lang="en-GB" sz="1600">
                <a:solidFill>
                  <a:srgbClr val="000646"/>
                </a:solidFill>
                <a:latin typeface="Work Sans"/>
                <a:ea typeface="Work Sans"/>
                <a:cs typeface="Work Sans"/>
                <a:sym typeface="Work Sans"/>
              </a:rPr>
              <a:t>start</a:t>
            </a:r>
            <a:r>
              <a:rPr lang="en-GB" sz="1600">
                <a:solidFill>
                  <a:srgbClr val="000646"/>
                </a:solidFill>
                <a:latin typeface="Work Sans"/>
                <a:ea typeface="Work Sans"/>
                <a:cs typeface="Work Sans"/>
                <a:sym typeface="Work Sans"/>
              </a:rPr>
              <a:t> to be evident in DeFi and via Aquo.</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b="1" i="0" lang="en-GB" sz="1600" u="none" cap="none" strike="noStrike">
                <a:solidFill>
                  <a:srgbClr val="000646"/>
                </a:solidFill>
                <a:latin typeface="Work Sans"/>
                <a:ea typeface="Work Sans"/>
                <a:cs typeface="Work Sans"/>
                <a:sym typeface="Work Sans"/>
              </a:rPr>
              <a:t> </a:t>
            </a:r>
            <a:br>
              <a:rPr b="0" i="0" lang="en-GB" sz="1600" u="none" cap="none" strike="noStrike">
                <a:solidFill>
                  <a:srgbClr val="000646"/>
                </a:solidFill>
                <a:latin typeface="Work Sans"/>
                <a:ea typeface="Work Sans"/>
                <a:cs typeface="Work Sans"/>
                <a:sym typeface="Work Sans"/>
              </a:rPr>
            </a:br>
            <a:endParaRPr b="0" i="0" sz="1600" u="none" cap="none" strike="noStrike">
              <a:solidFill>
                <a:srgbClr val="000646"/>
              </a:solidFill>
              <a:latin typeface="Work Sans"/>
              <a:ea typeface="Work Sans"/>
              <a:cs typeface="Work Sans"/>
              <a:sym typeface="Work Sans"/>
            </a:endParaRPr>
          </a:p>
        </p:txBody>
      </p:sp>
      <p:sp>
        <p:nvSpPr>
          <p:cNvPr id="126" name="Google Shape;126;p10"/>
          <p:cNvSpPr txBox="1"/>
          <p:nvPr/>
        </p:nvSpPr>
        <p:spPr>
          <a:xfrm>
            <a:off x="6582550" y="1016452"/>
            <a:ext cx="4884300" cy="170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lang="en-GB" sz="1600">
                <a:solidFill>
                  <a:srgbClr val="000646"/>
                </a:solidFill>
                <a:latin typeface="Work Sans"/>
                <a:ea typeface="Work Sans"/>
                <a:cs typeface="Work Sans"/>
                <a:sym typeface="Work Sans"/>
              </a:rPr>
              <a:t>Tokenization and RWAs</a:t>
            </a:r>
            <a:endParaRPr b="1" i="0" sz="1600" u="none" cap="none" strike="noStrike">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RWAs have been developed by several startups and this market is predicted to bring 16 trillion dollars in revenues by 2030. The large size of real assets (real estate alone is 300 trillion) means the </a:t>
            </a:r>
            <a:r>
              <a:rPr lang="en-GB" sz="1600">
                <a:solidFill>
                  <a:srgbClr val="000646"/>
                </a:solidFill>
                <a:latin typeface="Work Sans"/>
                <a:ea typeface="Work Sans"/>
                <a:cs typeface="Work Sans"/>
                <a:sym typeface="Work Sans"/>
              </a:rPr>
              <a:t>market</a:t>
            </a:r>
            <a:r>
              <a:rPr lang="en-GB" sz="1600">
                <a:solidFill>
                  <a:srgbClr val="000646"/>
                </a:solidFill>
                <a:latin typeface="Work Sans"/>
                <a:ea typeface="Work Sans"/>
                <a:cs typeface="Work Sans"/>
                <a:sym typeface="Work Sans"/>
              </a:rPr>
              <a:t> demand is likely to be high. </a:t>
            </a:r>
            <a:endParaRPr b="0" i="0" sz="1400" u="none" cap="none" strike="noStrike">
              <a:solidFill>
                <a:srgbClr val="000000"/>
              </a:solidFill>
              <a:latin typeface="Arial"/>
              <a:ea typeface="Arial"/>
              <a:cs typeface="Arial"/>
              <a:sym typeface="Arial"/>
            </a:endParaRPr>
          </a:p>
        </p:txBody>
      </p:sp>
      <p:sp>
        <p:nvSpPr>
          <p:cNvPr id="127" name="Google Shape;127;p10"/>
          <p:cNvSpPr txBox="1"/>
          <p:nvPr/>
        </p:nvSpPr>
        <p:spPr>
          <a:xfrm>
            <a:off x="6582544" y="3084004"/>
            <a:ext cx="4884373" cy="17038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lang="en-GB" sz="1600">
                <a:solidFill>
                  <a:srgbClr val="000646"/>
                </a:solidFill>
                <a:latin typeface="Work Sans"/>
                <a:ea typeface="Work Sans"/>
                <a:cs typeface="Work Sans"/>
                <a:sym typeface="Work Sans"/>
              </a:rPr>
              <a:t>Derivatives</a:t>
            </a:r>
            <a:endParaRPr b="1"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b="1"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The TradFi derivatives is very large (many times larger than the real world economy) and DeFi derivatives markets are </a:t>
            </a:r>
            <a:r>
              <a:rPr lang="en-GB" sz="1600">
                <a:solidFill>
                  <a:srgbClr val="000646"/>
                </a:solidFill>
                <a:latin typeface="Work Sans"/>
                <a:ea typeface="Work Sans"/>
                <a:cs typeface="Work Sans"/>
                <a:sym typeface="Work Sans"/>
              </a:rPr>
              <a:t>likely</a:t>
            </a:r>
            <a:r>
              <a:rPr lang="en-GB" sz="1600">
                <a:solidFill>
                  <a:srgbClr val="000646"/>
                </a:solidFill>
                <a:latin typeface="Work Sans"/>
                <a:ea typeface="Work Sans"/>
                <a:cs typeface="Work Sans"/>
                <a:sym typeface="Work Sans"/>
              </a:rPr>
              <a:t> to grow to high values. </a:t>
            </a:r>
            <a:r>
              <a:rPr lang="en-GB" sz="1600">
                <a:solidFill>
                  <a:srgbClr val="000646"/>
                </a:solidFill>
                <a:latin typeface="Work Sans"/>
                <a:ea typeface="Work Sans"/>
                <a:cs typeface="Work Sans"/>
                <a:sym typeface="Work Sans"/>
              </a:rPr>
              <a:t>Derivatives</a:t>
            </a:r>
            <a:r>
              <a:rPr lang="en-GB" sz="1600">
                <a:solidFill>
                  <a:srgbClr val="000646"/>
                </a:solidFill>
                <a:latin typeface="Work Sans"/>
                <a:ea typeface="Work Sans"/>
                <a:cs typeface="Work Sans"/>
                <a:sym typeface="Work Sans"/>
              </a:rPr>
              <a:t> in TradFi have a notional value of a quadrillion dollars. </a:t>
            </a:r>
            <a:endParaRPr b="0" i="0" sz="1400" u="none" cap="none" strike="noStrike">
              <a:solidFill>
                <a:srgbClr val="000000"/>
              </a:solidFill>
              <a:latin typeface="Arial"/>
              <a:ea typeface="Arial"/>
              <a:cs typeface="Arial"/>
              <a:sym typeface="Arial"/>
            </a:endParaRPr>
          </a:p>
        </p:txBody>
      </p:sp>
      <p:cxnSp>
        <p:nvCxnSpPr>
          <p:cNvPr id="128" name="Google Shape;128;p10"/>
          <p:cNvCxnSpPr/>
          <p:nvPr/>
        </p:nvCxnSpPr>
        <p:spPr>
          <a:xfrm>
            <a:off x="4946847" y="2800219"/>
            <a:ext cx="6588000" cy="0"/>
          </a:xfrm>
          <a:prstGeom prst="straightConnector1">
            <a:avLst/>
          </a:prstGeom>
          <a:noFill/>
          <a:ln cap="flat" cmpd="sng" w="9525">
            <a:solidFill>
              <a:srgbClr val="BFBFBF"/>
            </a:solidFill>
            <a:prstDash val="solid"/>
            <a:round/>
            <a:headEnd len="sm" w="sm" type="none"/>
            <a:tailEnd len="sm" w="sm" type="none"/>
          </a:ln>
        </p:spPr>
      </p:cxnSp>
      <p:sp>
        <p:nvSpPr>
          <p:cNvPr id="129" name="Google Shape;129;p10"/>
          <p:cNvSpPr txBox="1"/>
          <p:nvPr/>
        </p:nvSpPr>
        <p:spPr>
          <a:xfrm>
            <a:off x="6582550" y="5037528"/>
            <a:ext cx="5031600" cy="1820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1" lang="en-GB" sz="1600">
                <a:solidFill>
                  <a:srgbClr val="000646"/>
                </a:solidFill>
                <a:latin typeface="Work Sans"/>
                <a:ea typeface="Work Sans"/>
                <a:cs typeface="Work Sans"/>
                <a:sym typeface="Work Sans"/>
              </a:rPr>
              <a:t>Composability</a:t>
            </a:r>
            <a:endParaRPr b="1"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b="1"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TradFi composability </a:t>
            </a:r>
            <a:r>
              <a:rPr lang="en-GB" sz="1600">
                <a:solidFill>
                  <a:srgbClr val="000646"/>
                </a:solidFill>
                <a:latin typeface="Work Sans"/>
                <a:ea typeface="Work Sans"/>
                <a:cs typeface="Work Sans"/>
                <a:sym typeface="Work Sans"/>
              </a:rPr>
              <a:t>already</a:t>
            </a:r>
            <a:r>
              <a:rPr lang="en-GB" sz="1600">
                <a:solidFill>
                  <a:srgbClr val="000646"/>
                </a:solidFill>
                <a:latin typeface="Work Sans"/>
                <a:ea typeface="Work Sans"/>
                <a:cs typeface="Work Sans"/>
                <a:sym typeface="Work Sans"/>
              </a:rPr>
              <a:t> exists by integrating financial services into complex products. DeFi is likely to follow this same market curve and the market size is very large (as with derivatives it is </a:t>
            </a:r>
            <a:r>
              <a:rPr lang="en-GB" sz="1600">
                <a:solidFill>
                  <a:srgbClr val="000646"/>
                </a:solidFill>
                <a:latin typeface="Work Sans"/>
                <a:ea typeface="Work Sans"/>
                <a:cs typeface="Work Sans"/>
                <a:sym typeface="Work Sans"/>
              </a:rPr>
              <a:t>hundreds</a:t>
            </a:r>
            <a:r>
              <a:rPr lang="en-GB" sz="1600">
                <a:solidFill>
                  <a:srgbClr val="000646"/>
                </a:solidFill>
                <a:latin typeface="Work Sans"/>
                <a:ea typeface="Work Sans"/>
                <a:cs typeface="Work Sans"/>
                <a:sym typeface="Work Sans"/>
              </a:rPr>
              <a:t> of trillions of dollars in TradFi). </a:t>
            </a:r>
            <a:endParaRPr b="0" i="0" sz="1400" u="none" cap="none" strike="noStrike">
              <a:solidFill>
                <a:srgbClr val="000000"/>
              </a:solidFill>
              <a:latin typeface="Arial"/>
              <a:ea typeface="Arial"/>
              <a:cs typeface="Arial"/>
              <a:sym typeface="Arial"/>
            </a:endParaRPr>
          </a:p>
        </p:txBody>
      </p:sp>
      <p:cxnSp>
        <p:nvCxnSpPr>
          <p:cNvPr id="130" name="Google Shape;130;p10"/>
          <p:cNvCxnSpPr/>
          <p:nvPr/>
        </p:nvCxnSpPr>
        <p:spPr>
          <a:xfrm>
            <a:off x="4946847" y="4867785"/>
            <a:ext cx="6588000" cy="0"/>
          </a:xfrm>
          <a:prstGeom prst="straightConnector1">
            <a:avLst/>
          </a:prstGeom>
          <a:noFill/>
          <a:ln cap="flat" cmpd="sng" w="9525">
            <a:solidFill>
              <a:srgbClr val="BFBFBF"/>
            </a:solidFill>
            <a:prstDash val="solid"/>
            <a:round/>
            <a:headEnd len="sm" w="sm" type="none"/>
            <a:tailEnd len="sm" w="sm" type="none"/>
          </a:ln>
        </p:spPr>
      </p:cxnSp>
      <p:pic>
        <p:nvPicPr>
          <p:cNvPr id="131" name="Google Shape;131;p10"/>
          <p:cNvPicPr preferRelativeResize="0"/>
          <p:nvPr/>
        </p:nvPicPr>
        <p:blipFill>
          <a:blip r:embed="rId3">
            <a:alphaModFix/>
          </a:blip>
          <a:stretch>
            <a:fillRect/>
          </a:stretch>
        </p:blipFill>
        <p:spPr>
          <a:xfrm>
            <a:off x="10994625" y="141200"/>
            <a:ext cx="1080700" cy="1080700"/>
          </a:xfrm>
          <a:prstGeom prst="rect">
            <a:avLst/>
          </a:prstGeom>
          <a:noFill/>
          <a:ln>
            <a:noFill/>
          </a:ln>
        </p:spPr>
      </p:pic>
      <p:pic>
        <p:nvPicPr>
          <p:cNvPr id="132" name="Google Shape;132;p10"/>
          <p:cNvPicPr preferRelativeResize="0"/>
          <p:nvPr/>
        </p:nvPicPr>
        <p:blipFill rotWithShape="1">
          <a:blip r:embed="rId4">
            <a:alphaModFix/>
          </a:blip>
          <a:srcRect b="0" l="0" r="0" t="0"/>
          <a:stretch/>
        </p:blipFill>
        <p:spPr>
          <a:xfrm>
            <a:off x="5014024" y="5247125"/>
            <a:ext cx="1457088" cy="1457088"/>
          </a:xfrm>
          <a:prstGeom prst="rect">
            <a:avLst/>
          </a:prstGeom>
          <a:noFill/>
          <a:ln>
            <a:noFill/>
          </a:ln>
        </p:spPr>
      </p:pic>
      <p:pic>
        <p:nvPicPr>
          <p:cNvPr id="133" name="Google Shape;133;p10"/>
          <p:cNvPicPr preferRelativeResize="0"/>
          <p:nvPr/>
        </p:nvPicPr>
        <p:blipFill>
          <a:blip r:embed="rId5">
            <a:alphaModFix/>
          </a:blip>
          <a:stretch>
            <a:fillRect/>
          </a:stretch>
        </p:blipFill>
        <p:spPr>
          <a:xfrm>
            <a:off x="5036163" y="1037900"/>
            <a:ext cx="1457075" cy="1457075"/>
          </a:xfrm>
          <a:prstGeom prst="rect">
            <a:avLst/>
          </a:prstGeom>
          <a:noFill/>
          <a:ln>
            <a:noFill/>
          </a:ln>
        </p:spPr>
      </p:pic>
      <p:pic>
        <p:nvPicPr>
          <p:cNvPr id="134" name="Google Shape;134;p10"/>
          <p:cNvPicPr preferRelativeResize="0"/>
          <p:nvPr/>
        </p:nvPicPr>
        <p:blipFill>
          <a:blip r:embed="rId6">
            <a:alphaModFix/>
          </a:blip>
          <a:stretch>
            <a:fillRect/>
          </a:stretch>
        </p:blipFill>
        <p:spPr>
          <a:xfrm>
            <a:off x="5103988" y="3210338"/>
            <a:ext cx="1321425" cy="1321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138" name="Shape 138"/>
        <p:cNvGrpSpPr/>
        <p:nvPr/>
      </p:nvGrpSpPr>
      <p:grpSpPr>
        <a:xfrm>
          <a:off x="0" y="0"/>
          <a:ext cx="0" cy="0"/>
          <a:chOff x="0" y="0"/>
          <a:chExt cx="0" cy="0"/>
        </a:xfrm>
      </p:grpSpPr>
      <p:sp>
        <p:nvSpPr>
          <p:cNvPr id="139" name="Google Shape;139;p11"/>
          <p:cNvSpPr/>
          <p:nvPr/>
        </p:nvSpPr>
        <p:spPr>
          <a:xfrm>
            <a:off x="827154" y="786959"/>
            <a:ext cx="560700" cy="78600"/>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40" name="Google Shape;140;p11"/>
          <p:cNvSpPr txBox="1"/>
          <p:nvPr/>
        </p:nvSpPr>
        <p:spPr>
          <a:xfrm>
            <a:off x="827154" y="1004223"/>
            <a:ext cx="3240900" cy="521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3400" u="none" cap="none" strike="noStrike">
                <a:solidFill>
                  <a:srgbClr val="000646"/>
                </a:solidFill>
                <a:latin typeface="Work Sans SemiBold"/>
                <a:ea typeface="Work Sans SemiBold"/>
                <a:cs typeface="Work Sans SemiBold"/>
                <a:sym typeface="Work Sans SemiBold"/>
              </a:rPr>
              <a:t>Competition</a:t>
            </a:r>
            <a:endParaRPr b="0" i="0" sz="3400" u="none" cap="none" strike="noStrike">
              <a:solidFill>
                <a:srgbClr val="000646"/>
              </a:solidFill>
              <a:latin typeface="Work Sans SemiBold"/>
              <a:ea typeface="Work Sans SemiBold"/>
              <a:cs typeface="Work Sans SemiBold"/>
              <a:sym typeface="Work Sans SemiBold"/>
            </a:endParaRPr>
          </a:p>
        </p:txBody>
      </p:sp>
      <p:sp>
        <p:nvSpPr>
          <p:cNvPr id="141" name="Google Shape;141;p11"/>
          <p:cNvSpPr txBox="1"/>
          <p:nvPr/>
        </p:nvSpPr>
        <p:spPr>
          <a:xfrm>
            <a:off x="845725" y="1930975"/>
            <a:ext cx="3362400" cy="4700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DeFi </a:t>
            </a:r>
            <a:r>
              <a:rPr lang="en-GB" sz="1600">
                <a:solidFill>
                  <a:srgbClr val="000646"/>
                </a:solidFill>
                <a:latin typeface="Work Sans"/>
                <a:ea typeface="Work Sans"/>
                <a:cs typeface="Work Sans"/>
                <a:sym typeface="Work Sans"/>
              </a:rPr>
              <a:t>composition</a:t>
            </a:r>
            <a:r>
              <a:rPr lang="en-GB" sz="1600">
                <a:solidFill>
                  <a:srgbClr val="000646"/>
                </a:solidFill>
                <a:latin typeface="Work Sans"/>
                <a:ea typeface="Work Sans"/>
                <a:cs typeface="Work Sans"/>
                <a:sym typeface="Work Sans"/>
              </a:rPr>
              <a:t> is an emerging sector and competition is limited.</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Large banks are moving into these sectors but they are slow and very bureaucratic taking years to make decisions.</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Competitor startups have focused on DEXs and PLFs (protocols of loanable funds). </a:t>
            </a:r>
            <a:r>
              <a:rPr lang="en-GB" sz="1600">
                <a:solidFill>
                  <a:srgbClr val="000646"/>
                </a:solidFill>
                <a:latin typeface="Work Sans"/>
                <a:ea typeface="Work Sans"/>
                <a:cs typeface="Work Sans"/>
                <a:sym typeface="Work Sans"/>
              </a:rPr>
              <a:t>Synthetix</a:t>
            </a:r>
            <a:r>
              <a:rPr lang="en-GB" sz="1600">
                <a:solidFill>
                  <a:srgbClr val="000646"/>
                </a:solidFill>
                <a:latin typeface="Work Sans"/>
                <a:ea typeface="Work Sans"/>
                <a:cs typeface="Work Sans"/>
                <a:sym typeface="Work Sans"/>
              </a:rPr>
              <a:t> is the closest competitor for Aquo which is a liquidity provider implemented as a backend tool.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Aquo is a more complete solution than what is offered </a:t>
            </a:r>
            <a:r>
              <a:rPr lang="en-GB" sz="1600">
                <a:solidFill>
                  <a:srgbClr val="000646"/>
                </a:solidFill>
                <a:latin typeface="Work Sans"/>
                <a:ea typeface="Work Sans"/>
                <a:cs typeface="Work Sans"/>
                <a:sym typeface="Work Sans"/>
              </a:rPr>
              <a:t>today</a:t>
            </a:r>
            <a:r>
              <a:rPr lang="en-GB" sz="1600">
                <a:solidFill>
                  <a:srgbClr val="000646"/>
                </a:solidFill>
                <a:latin typeface="Work Sans"/>
                <a:ea typeface="Work Sans"/>
                <a:cs typeface="Work Sans"/>
                <a:sym typeface="Work Sans"/>
              </a:rPr>
              <a:t>.</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p:txBody>
      </p:sp>
      <p:graphicFrame>
        <p:nvGraphicFramePr>
          <p:cNvPr id="142" name="Google Shape;142;p11"/>
          <p:cNvGraphicFramePr/>
          <p:nvPr/>
        </p:nvGraphicFramePr>
        <p:xfrm>
          <a:off x="4901411" y="786954"/>
          <a:ext cx="3000000" cy="3000000"/>
        </p:xfrm>
        <a:graphic>
          <a:graphicData uri="http://schemas.openxmlformats.org/drawingml/2006/table">
            <a:tbl>
              <a:tblPr bandRow="1" firstRow="1">
                <a:noFill/>
                <a:tableStyleId>{511CE273-A8F7-4907-9863-82DA87EBF065}</a:tableStyleId>
              </a:tblPr>
              <a:tblGrid>
                <a:gridCol w="2203650"/>
                <a:gridCol w="892875"/>
                <a:gridCol w="3734150"/>
              </a:tblGrid>
              <a:tr h="678350">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108000" marB="45725" marR="91450" marL="108000">
                    <a:lnR cap="flat" cmpd="sng" w="76200">
                      <a:solidFill>
                        <a:srgbClr val="F1F1F1"/>
                      </a:solidFill>
                      <a:prstDash val="solid"/>
                      <a:round/>
                      <a:headEnd len="sm" w="sm" type="none"/>
                      <a:tailEnd len="sm" w="sm" type="none"/>
                    </a:lnR>
                    <a:lnB cap="flat" cmpd="sng" w="76200">
                      <a:solidFill>
                        <a:srgbClr val="F1F1F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lang="en-GB" sz="1600" u="none" cap="none" strike="noStrike">
                          <a:solidFill>
                            <a:srgbClr val="000646"/>
                          </a:solidFill>
                          <a:latin typeface="Work Sans"/>
                          <a:ea typeface="Work Sans"/>
                          <a:cs typeface="Work Sans"/>
                          <a:sym typeface="Work Sans"/>
                        </a:rPr>
                        <a:t>Price</a:t>
                      </a:r>
                      <a:endParaRPr sz="1600" u="none" cap="none" strike="noStrike">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108000" marB="45725" marR="91450" marL="108000">
                    <a:lnL cap="flat" cmpd="sng" w="76200">
                      <a:solidFill>
                        <a:srgbClr val="F1F1F1"/>
                      </a:solidFill>
                      <a:prstDash val="solid"/>
                      <a:round/>
                      <a:headEnd len="sm" w="sm" type="none"/>
                      <a:tailEnd len="sm" w="sm" type="none"/>
                    </a:lnL>
                    <a:lnR cap="flat" cmpd="sng" w="76200">
                      <a:solidFill>
                        <a:srgbClr val="F1F1F1"/>
                      </a:solidFill>
                      <a:prstDash val="solid"/>
                      <a:round/>
                      <a:headEnd len="sm" w="sm" type="none"/>
                      <a:tailEnd len="sm" w="sm" type="none"/>
                    </a:lnR>
                    <a:lnB cap="flat" cmpd="sng" w="76200">
                      <a:solidFill>
                        <a:srgbClr val="F1F1F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lang="en-GB" sz="1600" u="none" cap="none" strike="noStrike">
                          <a:solidFill>
                            <a:srgbClr val="000646"/>
                          </a:solidFill>
                          <a:latin typeface="Work Sans"/>
                          <a:ea typeface="Work Sans"/>
                          <a:cs typeface="Work Sans"/>
                          <a:sym typeface="Work Sans"/>
                        </a:rPr>
                        <a:t>Feature/experience </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108000" marB="45725" marR="91450" marL="108000">
                    <a:lnL cap="flat" cmpd="sng" w="76200">
                      <a:solidFill>
                        <a:srgbClr val="F1F1F1"/>
                      </a:solidFill>
                      <a:prstDash val="solid"/>
                      <a:round/>
                      <a:headEnd len="sm" w="sm" type="none"/>
                      <a:tailEnd len="sm" w="sm" type="none"/>
                    </a:lnL>
                    <a:lnB cap="flat" cmpd="sng" w="76200">
                      <a:solidFill>
                        <a:srgbClr val="F1F1F1"/>
                      </a:solidFill>
                      <a:prstDash val="solid"/>
                      <a:round/>
                      <a:headEnd len="sm" w="sm" type="none"/>
                      <a:tailEnd len="sm" w="sm" type="none"/>
                    </a:lnB>
                    <a:solidFill>
                      <a:schemeClr val="lt1"/>
                    </a:solidFill>
                  </a:tcPr>
                </a:tc>
              </a:tr>
              <a:tr h="1171425">
                <a:tc>
                  <a:txBody>
                    <a:bodyPr/>
                    <a:lstStyle/>
                    <a:p>
                      <a:pPr indent="0" lvl="0" marL="0" marR="0" rtl="0" algn="l">
                        <a:lnSpc>
                          <a:spcPct val="100000"/>
                        </a:lnSpc>
                        <a:spcBef>
                          <a:spcPts val="0"/>
                        </a:spcBef>
                        <a:spcAft>
                          <a:spcPts val="0"/>
                        </a:spcAft>
                        <a:buClr>
                          <a:srgbClr val="000000"/>
                        </a:buClr>
                        <a:buSzPts val="1800"/>
                        <a:buFont typeface="Arial"/>
                        <a:buNone/>
                      </a:pPr>
                      <a:r>
                        <a:rPr b="1" lang="en-GB" sz="1800">
                          <a:solidFill>
                            <a:schemeClr val="accent6"/>
                          </a:solidFill>
                          <a:latin typeface="Work Sans"/>
                          <a:ea typeface="Work Sans"/>
                          <a:cs typeface="Work Sans"/>
                          <a:sym typeface="Work Sans"/>
                        </a:rPr>
                        <a:t>Aquo</a:t>
                      </a:r>
                      <a:endParaRPr sz="1400" u="none" cap="none" strike="noStrike">
                        <a:solidFill>
                          <a:schemeClr val="accent6"/>
                        </a:solidFill>
                      </a:endParaRPr>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solidFill>
                          <a:srgbClr val="000646"/>
                        </a:solidFill>
                      </a:endParaRPr>
                    </a:p>
                  </a:txBody>
                  <a:tcPr marT="108000" marB="45725" marR="91450" marL="108000">
                    <a:lnR cap="flat" cmpd="sng" w="76200">
                      <a:solidFill>
                        <a:srgbClr val="F1F1F1"/>
                      </a:solidFill>
                      <a:prstDash val="solid"/>
                      <a:round/>
                      <a:headEnd len="sm" w="sm" type="none"/>
                      <a:tailEnd len="sm" w="sm" type="none"/>
                    </a:lnR>
                    <a:lnT cap="flat" cmpd="sng" w="76200">
                      <a:solidFill>
                        <a:srgbClr val="F1F1F1"/>
                      </a:solidFill>
                      <a:prstDash val="solid"/>
                      <a:round/>
                      <a:headEnd len="sm" w="sm" type="none"/>
                      <a:tailEnd len="sm" w="sm" type="none"/>
                    </a:lnT>
                    <a:lnB cap="flat" cmpd="sng" w="76200">
                      <a:solidFill>
                        <a:srgbClr val="F1F1F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GB" sz="1600"/>
                        <a:t>TBC</a:t>
                      </a:r>
                      <a:endParaRPr sz="1600" u="none" cap="none" strike="noStrike"/>
                    </a:p>
                  </a:txBody>
                  <a:tcPr marT="108000" marB="45725" marR="91450" marL="108000">
                    <a:lnL cap="flat" cmpd="sng" w="76200">
                      <a:solidFill>
                        <a:srgbClr val="F1F1F1"/>
                      </a:solidFill>
                      <a:prstDash val="solid"/>
                      <a:round/>
                      <a:headEnd len="sm" w="sm" type="none"/>
                      <a:tailEnd len="sm" w="sm" type="none"/>
                    </a:lnL>
                    <a:lnR cap="flat" cmpd="sng" w="76200">
                      <a:solidFill>
                        <a:srgbClr val="F1F1F1"/>
                      </a:solidFill>
                      <a:prstDash val="solid"/>
                      <a:round/>
                      <a:headEnd len="sm" w="sm" type="none"/>
                      <a:tailEnd len="sm" w="sm" type="none"/>
                    </a:lnR>
                    <a:lnT cap="flat" cmpd="sng" w="76200">
                      <a:solidFill>
                        <a:srgbClr val="F1F1F1"/>
                      </a:solidFill>
                      <a:prstDash val="solid"/>
                      <a:round/>
                      <a:headEnd len="sm" w="sm" type="none"/>
                      <a:tailEnd len="sm" w="sm" type="none"/>
                    </a:lnT>
                    <a:lnB cap="flat" cmpd="sng" w="76200">
                      <a:solidFill>
                        <a:srgbClr val="F1F1F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GB" sz="1200"/>
                        <a:t>Aquo focuses financial engineering innovation and full implementation of composition transactions especially for derivatives. This seeks to replicate user TradFi experiences by integrating options, </a:t>
                      </a:r>
                      <a:r>
                        <a:rPr lang="en-GB" sz="1200"/>
                        <a:t>debt</a:t>
                      </a:r>
                      <a:r>
                        <a:rPr lang="en-GB" sz="1200"/>
                        <a:t>, risk management into a single transaction. </a:t>
                      </a:r>
                      <a:endParaRPr sz="1200"/>
                    </a:p>
                    <a:p>
                      <a:pPr indent="0" lvl="0" marL="0" marR="0" rtl="0" algn="l">
                        <a:lnSpc>
                          <a:spcPct val="100000"/>
                        </a:lnSpc>
                        <a:spcBef>
                          <a:spcPts val="0"/>
                        </a:spcBef>
                        <a:spcAft>
                          <a:spcPts val="0"/>
                        </a:spcAft>
                        <a:buClr>
                          <a:srgbClr val="000000"/>
                        </a:buClr>
                        <a:buSzPts val="1200"/>
                        <a:buFont typeface="Arial"/>
                        <a:buNone/>
                      </a:pPr>
                      <a:r>
                        <a:t/>
                      </a:r>
                      <a:endParaRPr sz="1200"/>
                    </a:p>
                    <a:p>
                      <a:pPr indent="0" lvl="0" marL="0" marR="0" rtl="0" algn="l">
                        <a:lnSpc>
                          <a:spcPct val="100000"/>
                        </a:lnSpc>
                        <a:spcBef>
                          <a:spcPts val="0"/>
                        </a:spcBef>
                        <a:spcAft>
                          <a:spcPts val="0"/>
                        </a:spcAft>
                        <a:buClr>
                          <a:srgbClr val="000000"/>
                        </a:buClr>
                        <a:buSzPts val="1200"/>
                        <a:buFont typeface="Arial"/>
                        <a:buNone/>
                      </a:pPr>
                      <a:r>
                        <a:t/>
                      </a:r>
                      <a:endParaRPr sz="1200"/>
                    </a:p>
                  </a:txBody>
                  <a:tcPr marT="108000" marB="45725" marR="91450" marL="108000">
                    <a:lnL cap="flat" cmpd="sng" w="76200">
                      <a:solidFill>
                        <a:srgbClr val="F1F1F1"/>
                      </a:solidFill>
                      <a:prstDash val="solid"/>
                      <a:round/>
                      <a:headEnd len="sm" w="sm" type="none"/>
                      <a:tailEnd len="sm" w="sm" type="none"/>
                    </a:lnL>
                    <a:lnT cap="flat" cmpd="sng" w="76200">
                      <a:solidFill>
                        <a:srgbClr val="F1F1F1"/>
                      </a:solidFill>
                      <a:prstDash val="solid"/>
                      <a:round/>
                      <a:headEnd len="sm" w="sm" type="none"/>
                      <a:tailEnd len="sm" w="sm" type="none"/>
                    </a:lnT>
                    <a:lnB cap="flat" cmpd="sng" w="76200">
                      <a:solidFill>
                        <a:srgbClr val="F1F1F1"/>
                      </a:solidFill>
                      <a:prstDash val="solid"/>
                      <a:round/>
                      <a:headEnd len="sm" w="sm" type="none"/>
                      <a:tailEnd len="sm" w="sm" type="none"/>
                    </a:lnB>
                    <a:solidFill>
                      <a:schemeClr val="lt1"/>
                    </a:solidFill>
                  </a:tcPr>
                </a:tc>
              </a:tr>
              <a:tr h="1171425">
                <a:tc>
                  <a:txBody>
                    <a:bodyPr/>
                    <a:lstStyle/>
                    <a:p>
                      <a:pPr indent="0" lvl="0" marL="0" marR="0" rtl="0" algn="l">
                        <a:lnSpc>
                          <a:spcPct val="100000"/>
                        </a:lnSpc>
                        <a:spcBef>
                          <a:spcPts val="0"/>
                        </a:spcBef>
                        <a:spcAft>
                          <a:spcPts val="0"/>
                        </a:spcAft>
                        <a:buClr>
                          <a:srgbClr val="000000"/>
                        </a:buClr>
                        <a:buSzPts val="1800"/>
                        <a:buFont typeface="Arial"/>
                        <a:buNone/>
                      </a:pPr>
                      <a:r>
                        <a:rPr b="1" lang="en-GB" sz="1800">
                          <a:solidFill>
                            <a:schemeClr val="accent2"/>
                          </a:solidFill>
                          <a:latin typeface="Work Sans"/>
                          <a:ea typeface="Work Sans"/>
                          <a:cs typeface="Work Sans"/>
                          <a:sym typeface="Work Sans"/>
                        </a:rPr>
                        <a:t>dYdX</a:t>
                      </a:r>
                      <a:endParaRPr b="1" sz="1800">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solidFill>
                          <a:srgbClr val="000646"/>
                        </a:solidFill>
                      </a:endParaRPr>
                    </a:p>
                  </a:txBody>
                  <a:tcPr marT="108000" marB="45725" marR="91450" marL="108000">
                    <a:lnR cap="flat" cmpd="sng" w="76200">
                      <a:solidFill>
                        <a:srgbClr val="F1F1F1"/>
                      </a:solidFill>
                      <a:prstDash val="solid"/>
                      <a:round/>
                      <a:headEnd len="sm" w="sm" type="none"/>
                      <a:tailEnd len="sm" w="sm" type="none"/>
                    </a:lnR>
                    <a:lnT cap="flat" cmpd="sng" w="76200">
                      <a:solidFill>
                        <a:srgbClr val="F1F1F1"/>
                      </a:solidFill>
                      <a:prstDash val="solid"/>
                      <a:round/>
                      <a:headEnd len="sm" w="sm" type="none"/>
                      <a:tailEnd len="sm" w="sm" type="none"/>
                    </a:lnT>
                    <a:lnB cap="flat" cmpd="sng" w="76200">
                      <a:solidFill>
                        <a:srgbClr val="F1F1F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GB" sz="1600"/>
                        <a:t>50M (coin) - was 800M</a:t>
                      </a:r>
                      <a:endParaRPr sz="1600" u="none" cap="none" strike="noStrike"/>
                    </a:p>
                  </a:txBody>
                  <a:tcPr marT="108000" marB="45725" marR="91450" marL="108000">
                    <a:lnL cap="flat" cmpd="sng" w="76200">
                      <a:solidFill>
                        <a:srgbClr val="F1F1F1"/>
                      </a:solidFill>
                      <a:prstDash val="solid"/>
                      <a:round/>
                      <a:headEnd len="sm" w="sm" type="none"/>
                      <a:tailEnd len="sm" w="sm" type="none"/>
                    </a:lnL>
                    <a:lnR cap="flat" cmpd="sng" w="76200">
                      <a:solidFill>
                        <a:srgbClr val="F1F1F1"/>
                      </a:solidFill>
                      <a:prstDash val="solid"/>
                      <a:round/>
                      <a:headEnd len="sm" w="sm" type="none"/>
                      <a:tailEnd len="sm" w="sm" type="none"/>
                    </a:lnR>
                    <a:lnT cap="flat" cmpd="sng" w="76200">
                      <a:solidFill>
                        <a:srgbClr val="F1F1F1"/>
                      </a:solidFill>
                      <a:prstDash val="solid"/>
                      <a:round/>
                      <a:headEnd len="sm" w="sm" type="none"/>
                      <a:tailEnd len="sm" w="sm" type="none"/>
                    </a:lnT>
                    <a:lnB cap="flat" cmpd="sng" w="76200">
                      <a:solidFill>
                        <a:srgbClr val="F1F1F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GB" sz="1200"/>
                        <a:t>This is a DEX offering margin, perpetual and features normally associated with an exchange. The look a feel is similar to coinbase and other exchanges,</a:t>
                      </a:r>
                      <a:endParaRPr sz="1200"/>
                    </a:p>
                    <a:p>
                      <a:pPr indent="0" lvl="0" marL="0" marR="0" rtl="0" algn="l">
                        <a:lnSpc>
                          <a:spcPct val="100000"/>
                        </a:lnSpc>
                        <a:spcBef>
                          <a:spcPts val="0"/>
                        </a:spcBef>
                        <a:spcAft>
                          <a:spcPts val="0"/>
                        </a:spcAft>
                        <a:buClr>
                          <a:srgbClr val="000000"/>
                        </a:buClr>
                        <a:buSzPts val="1200"/>
                        <a:buFont typeface="Arial"/>
                        <a:buNone/>
                      </a:pPr>
                      <a:r>
                        <a:t/>
                      </a:r>
                      <a:endParaRPr sz="1200"/>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108000" marB="45725" marR="91450" marL="108000">
                    <a:lnL cap="flat" cmpd="sng" w="76200">
                      <a:solidFill>
                        <a:srgbClr val="F1F1F1"/>
                      </a:solidFill>
                      <a:prstDash val="solid"/>
                      <a:round/>
                      <a:headEnd len="sm" w="sm" type="none"/>
                      <a:tailEnd len="sm" w="sm" type="none"/>
                    </a:lnL>
                    <a:lnT cap="flat" cmpd="sng" w="76200">
                      <a:solidFill>
                        <a:srgbClr val="F1F1F1"/>
                      </a:solidFill>
                      <a:prstDash val="solid"/>
                      <a:round/>
                      <a:headEnd len="sm" w="sm" type="none"/>
                      <a:tailEnd len="sm" w="sm" type="none"/>
                    </a:lnT>
                    <a:lnB cap="flat" cmpd="sng" w="76200">
                      <a:solidFill>
                        <a:srgbClr val="F1F1F1"/>
                      </a:solidFill>
                      <a:prstDash val="solid"/>
                      <a:round/>
                      <a:headEnd len="sm" w="sm" type="none"/>
                      <a:tailEnd len="sm" w="sm" type="none"/>
                    </a:lnB>
                    <a:solidFill>
                      <a:schemeClr val="lt1"/>
                    </a:solidFill>
                  </a:tcPr>
                </a:tc>
              </a:tr>
              <a:tr h="1171425">
                <a:tc>
                  <a:txBody>
                    <a:bodyPr/>
                    <a:lstStyle/>
                    <a:p>
                      <a:pPr indent="0" lvl="0" marL="0" marR="0" rtl="0" algn="l">
                        <a:lnSpc>
                          <a:spcPct val="100000"/>
                        </a:lnSpc>
                        <a:spcBef>
                          <a:spcPts val="0"/>
                        </a:spcBef>
                        <a:spcAft>
                          <a:spcPts val="0"/>
                        </a:spcAft>
                        <a:buClr>
                          <a:srgbClr val="000000"/>
                        </a:buClr>
                        <a:buSzPts val="1800"/>
                        <a:buFont typeface="Arial"/>
                        <a:buNone/>
                      </a:pPr>
                      <a:r>
                        <a:rPr b="1" lang="en-GB" sz="1800" u="none" cap="none" strike="noStrike">
                          <a:solidFill>
                            <a:srgbClr val="5093FC"/>
                          </a:solidFill>
                          <a:latin typeface="Work Sans"/>
                          <a:ea typeface="Work Sans"/>
                          <a:cs typeface="Work Sans"/>
                          <a:sym typeface="Work Sans"/>
                        </a:rPr>
                        <a:t>Syntheti</a:t>
                      </a:r>
                      <a:r>
                        <a:rPr b="1" lang="en-GB" sz="1800">
                          <a:solidFill>
                            <a:srgbClr val="5093FC"/>
                          </a:solidFill>
                          <a:latin typeface="Work Sans"/>
                          <a:ea typeface="Work Sans"/>
                          <a:cs typeface="Work Sans"/>
                          <a:sym typeface="Work Sans"/>
                        </a:rPr>
                        <a:t>x</a:t>
                      </a:r>
                      <a:endParaRPr b="1" sz="1800" u="none" cap="none" strike="noStrike">
                        <a:solidFill>
                          <a:srgbClr val="5093FC"/>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800"/>
                        <a:buFont typeface="Arial"/>
                        <a:buNone/>
                      </a:pPr>
                      <a:r>
                        <a:t/>
                      </a:r>
                      <a:endParaRPr b="1" sz="1800">
                        <a:solidFill>
                          <a:srgbClr val="5093FC"/>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solidFill>
                          <a:srgbClr val="000646"/>
                        </a:solidFill>
                      </a:endParaRPr>
                    </a:p>
                  </a:txBody>
                  <a:tcPr marT="108000" marB="45725" marR="91450" marL="108000">
                    <a:lnR cap="flat" cmpd="sng" w="76200">
                      <a:solidFill>
                        <a:srgbClr val="F1F1F1"/>
                      </a:solidFill>
                      <a:prstDash val="solid"/>
                      <a:round/>
                      <a:headEnd len="sm" w="sm" type="none"/>
                      <a:tailEnd len="sm" w="sm" type="none"/>
                    </a:lnR>
                    <a:lnT cap="flat" cmpd="sng" w="76200">
                      <a:solidFill>
                        <a:srgbClr val="F1F1F1"/>
                      </a:solidFill>
                      <a:prstDash val="solid"/>
                      <a:round/>
                      <a:headEnd len="sm" w="sm" type="none"/>
                      <a:tailEnd len="sm" w="sm" type="none"/>
                    </a:lnT>
                    <a:lnB cap="flat" cmpd="sng" w="76200">
                      <a:solidFill>
                        <a:srgbClr val="F1F1F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GB" sz="1600"/>
                        <a:t>800M (coin) - was 2.8B</a:t>
                      </a:r>
                      <a:endParaRPr sz="1600" u="none" cap="none" strike="noStrike"/>
                    </a:p>
                  </a:txBody>
                  <a:tcPr marT="108000" marB="45725" marR="91450" marL="108000">
                    <a:lnL cap="flat" cmpd="sng" w="76200">
                      <a:solidFill>
                        <a:srgbClr val="F1F1F1"/>
                      </a:solidFill>
                      <a:prstDash val="solid"/>
                      <a:round/>
                      <a:headEnd len="sm" w="sm" type="none"/>
                      <a:tailEnd len="sm" w="sm" type="none"/>
                    </a:lnL>
                    <a:lnR cap="flat" cmpd="sng" w="76200">
                      <a:solidFill>
                        <a:srgbClr val="F1F1F1"/>
                      </a:solidFill>
                      <a:prstDash val="solid"/>
                      <a:round/>
                      <a:headEnd len="sm" w="sm" type="none"/>
                      <a:tailEnd len="sm" w="sm" type="none"/>
                    </a:lnR>
                    <a:lnT cap="flat" cmpd="sng" w="76200">
                      <a:solidFill>
                        <a:srgbClr val="F1F1F1"/>
                      </a:solidFill>
                      <a:prstDash val="solid"/>
                      <a:round/>
                      <a:headEnd len="sm" w="sm" type="none"/>
                      <a:tailEnd len="sm" w="sm" type="none"/>
                    </a:lnT>
                    <a:lnB cap="flat" cmpd="sng" w="76200">
                      <a:solidFill>
                        <a:srgbClr val="F1F1F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GB" sz="1200"/>
                        <a:t>Synthetic</a:t>
                      </a:r>
                      <a:r>
                        <a:rPr lang="en-GB" sz="1200"/>
                        <a:t> is all about liquidity. Assets are collateralized and synthetic tokens (synths) are minted. This pool of synths creates liquidity. This is not a UX model but is a backend provisioning tool for DeFi apps.</a:t>
                      </a:r>
                      <a:endParaRPr sz="1200" u="none" cap="none" strike="noStrike"/>
                    </a:p>
                  </a:txBody>
                  <a:tcPr marT="108000" marB="45725" marR="91450" marL="108000">
                    <a:lnL cap="flat" cmpd="sng" w="76200">
                      <a:solidFill>
                        <a:srgbClr val="F1F1F1"/>
                      </a:solidFill>
                      <a:prstDash val="solid"/>
                      <a:round/>
                      <a:headEnd len="sm" w="sm" type="none"/>
                      <a:tailEnd len="sm" w="sm" type="none"/>
                    </a:lnL>
                    <a:lnT cap="flat" cmpd="sng" w="76200">
                      <a:solidFill>
                        <a:srgbClr val="F1F1F1"/>
                      </a:solidFill>
                      <a:prstDash val="solid"/>
                      <a:round/>
                      <a:headEnd len="sm" w="sm" type="none"/>
                      <a:tailEnd len="sm" w="sm" type="none"/>
                    </a:lnT>
                    <a:lnB cap="flat" cmpd="sng" w="76200">
                      <a:solidFill>
                        <a:srgbClr val="F1F1F1"/>
                      </a:solidFill>
                      <a:prstDash val="solid"/>
                      <a:round/>
                      <a:headEnd len="sm" w="sm" type="none"/>
                      <a:tailEnd len="sm" w="sm" type="none"/>
                    </a:lnB>
                    <a:solidFill>
                      <a:schemeClr val="lt1"/>
                    </a:solidFill>
                  </a:tcPr>
                </a:tc>
              </a:tr>
              <a:tr h="1171425">
                <a:tc>
                  <a:txBody>
                    <a:bodyPr/>
                    <a:lstStyle/>
                    <a:p>
                      <a:pPr indent="0" lvl="0" marL="0" marR="0" rtl="0" algn="l">
                        <a:lnSpc>
                          <a:spcPct val="100000"/>
                        </a:lnSpc>
                        <a:spcBef>
                          <a:spcPts val="0"/>
                        </a:spcBef>
                        <a:spcAft>
                          <a:spcPts val="0"/>
                        </a:spcAft>
                        <a:buClr>
                          <a:srgbClr val="000000"/>
                        </a:buClr>
                        <a:buSzPts val="1800"/>
                        <a:buFont typeface="Arial"/>
                        <a:buNone/>
                      </a:pPr>
                      <a:r>
                        <a:rPr b="1" lang="en-GB" sz="1800" u="none" cap="none" strike="noStrike">
                          <a:solidFill>
                            <a:srgbClr val="65738E"/>
                          </a:solidFill>
                          <a:latin typeface="Work Sans"/>
                          <a:ea typeface="Work Sans"/>
                          <a:cs typeface="Work Sans"/>
                          <a:sym typeface="Work Sans"/>
                        </a:rPr>
                        <a:t>Compound</a:t>
                      </a:r>
                      <a:endParaRPr b="1" sz="1800">
                        <a:solidFill>
                          <a:srgbClr val="65738E"/>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solidFill>
                          <a:srgbClr val="000646"/>
                        </a:solidFill>
                      </a:endParaRPr>
                    </a:p>
                  </a:txBody>
                  <a:tcPr marT="108000" marB="45725" marR="91450" marL="108000">
                    <a:lnR cap="flat" cmpd="sng" w="76200">
                      <a:solidFill>
                        <a:srgbClr val="F1F1F1"/>
                      </a:solidFill>
                      <a:prstDash val="solid"/>
                      <a:round/>
                      <a:headEnd len="sm" w="sm" type="none"/>
                      <a:tailEnd len="sm" w="sm" type="none"/>
                    </a:lnR>
                    <a:lnT cap="flat" cmpd="sng" w="76200">
                      <a:solidFill>
                        <a:srgbClr val="F1F1F1"/>
                      </a:solidFill>
                      <a:prstDash val="solid"/>
                      <a:round/>
                      <a:headEnd len="sm" w="sm" type="none"/>
                      <a:tailEnd len="sm" w="sm" type="none"/>
                    </a:lnT>
                    <a:solidFill>
                      <a:schemeClr val="lt1"/>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GB" sz="1600"/>
                        <a:t>450M (coin) - was 4B</a:t>
                      </a:r>
                      <a:endParaRPr sz="1600" u="none" cap="none" strike="noStrike"/>
                    </a:p>
                  </a:txBody>
                  <a:tcPr marT="108000" marB="45725" marR="91450" marL="108000">
                    <a:lnL cap="flat" cmpd="sng" w="76200">
                      <a:solidFill>
                        <a:srgbClr val="F1F1F1"/>
                      </a:solidFill>
                      <a:prstDash val="solid"/>
                      <a:round/>
                      <a:headEnd len="sm" w="sm" type="none"/>
                      <a:tailEnd len="sm" w="sm" type="none"/>
                    </a:lnL>
                    <a:lnR cap="flat" cmpd="sng" w="76200">
                      <a:solidFill>
                        <a:srgbClr val="F1F1F1"/>
                      </a:solidFill>
                      <a:prstDash val="solid"/>
                      <a:round/>
                      <a:headEnd len="sm" w="sm" type="none"/>
                      <a:tailEnd len="sm" w="sm" type="none"/>
                    </a:lnR>
                    <a:lnT cap="flat" cmpd="sng" w="76200">
                      <a:solidFill>
                        <a:srgbClr val="F1F1F1"/>
                      </a:solidFill>
                      <a:prstDash val="solid"/>
                      <a:round/>
                      <a:headEnd len="sm" w="sm" type="none"/>
                      <a:tailEnd len="sm" w="sm" type="none"/>
                    </a:lnT>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GB" sz="1200"/>
                        <a:t>Compound is a DeFi protocol for lending against cryptoassets. It is decentralized with a connect wallet button. </a:t>
                      </a:r>
                      <a:endParaRPr sz="1200" u="none" cap="none" strike="noStrike"/>
                    </a:p>
                  </a:txBody>
                  <a:tcPr marT="108000" marB="45725" marR="91450" marL="108000">
                    <a:lnL cap="flat" cmpd="sng" w="76200">
                      <a:solidFill>
                        <a:srgbClr val="F1F1F1"/>
                      </a:solidFill>
                      <a:prstDash val="solid"/>
                      <a:round/>
                      <a:headEnd len="sm" w="sm" type="none"/>
                      <a:tailEnd len="sm" w="sm" type="none"/>
                    </a:lnL>
                    <a:lnT cap="flat" cmpd="sng" w="76200">
                      <a:solidFill>
                        <a:srgbClr val="F1F1F1"/>
                      </a:solidFill>
                      <a:prstDash val="solid"/>
                      <a:round/>
                      <a:headEnd len="sm" w="sm" type="none"/>
                      <a:tailEnd len="sm" w="sm" type="none"/>
                    </a:lnT>
                    <a:solidFill>
                      <a:schemeClr val="lt1"/>
                    </a:solidFill>
                  </a:tcPr>
                </a:tc>
              </a:tr>
            </a:tbl>
          </a:graphicData>
        </a:graphic>
      </p:graphicFrame>
      <p:pic>
        <p:nvPicPr>
          <p:cNvPr id="143" name="Google Shape;143;p11"/>
          <p:cNvPicPr preferRelativeResize="0"/>
          <p:nvPr/>
        </p:nvPicPr>
        <p:blipFill>
          <a:blip r:embed="rId3">
            <a:alphaModFix/>
          </a:blip>
          <a:stretch>
            <a:fillRect/>
          </a:stretch>
        </p:blipFill>
        <p:spPr>
          <a:xfrm>
            <a:off x="11178775" y="130825"/>
            <a:ext cx="873400" cy="87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147" name="Shape 147"/>
        <p:cNvGrpSpPr/>
        <p:nvPr/>
      </p:nvGrpSpPr>
      <p:grpSpPr>
        <a:xfrm>
          <a:off x="0" y="0"/>
          <a:ext cx="0" cy="0"/>
          <a:chOff x="0" y="0"/>
          <a:chExt cx="0" cy="0"/>
        </a:xfrm>
      </p:grpSpPr>
      <p:cxnSp>
        <p:nvCxnSpPr>
          <p:cNvPr id="148" name="Google Shape;148;p12"/>
          <p:cNvCxnSpPr/>
          <p:nvPr/>
        </p:nvCxnSpPr>
        <p:spPr>
          <a:xfrm rot="10800000">
            <a:off x="10887733" y="445715"/>
            <a:ext cx="0" cy="5884747"/>
          </a:xfrm>
          <a:prstGeom prst="straightConnector1">
            <a:avLst/>
          </a:prstGeom>
          <a:noFill/>
          <a:ln cap="flat" cmpd="sng" w="9525">
            <a:solidFill>
              <a:srgbClr val="BFBFBF"/>
            </a:solidFill>
            <a:prstDash val="solid"/>
            <a:round/>
            <a:headEnd len="sm" w="sm" type="none"/>
            <a:tailEnd len="sm" w="sm" type="none"/>
          </a:ln>
        </p:spPr>
      </p:cxnSp>
      <p:cxnSp>
        <p:nvCxnSpPr>
          <p:cNvPr id="149" name="Google Shape;149;p12"/>
          <p:cNvCxnSpPr/>
          <p:nvPr/>
        </p:nvCxnSpPr>
        <p:spPr>
          <a:xfrm rot="10800000">
            <a:off x="8796337" y="445715"/>
            <a:ext cx="0" cy="5884747"/>
          </a:xfrm>
          <a:prstGeom prst="straightConnector1">
            <a:avLst/>
          </a:prstGeom>
          <a:noFill/>
          <a:ln cap="flat" cmpd="sng" w="9525">
            <a:solidFill>
              <a:srgbClr val="BFBFBF"/>
            </a:solidFill>
            <a:prstDash val="solid"/>
            <a:round/>
            <a:headEnd len="sm" w="sm" type="none"/>
            <a:tailEnd len="sm" w="sm" type="none"/>
          </a:ln>
        </p:spPr>
      </p:cxnSp>
      <p:cxnSp>
        <p:nvCxnSpPr>
          <p:cNvPr id="150" name="Google Shape;150;p12"/>
          <p:cNvCxnSpPr/>
          <p:nvPr/>
        </p:nvCxnSpPr>
        <p:spPr>
          <a:xfrm rot="10800000">
            <a:off x="6709629" y="445715"/>
            <a:ext cx="0" cy="5884747"/>
          </a:xfrm>
          <a:prstGeom prst="straightConnector1">
            <a:avLst/>
          </a:prstGeom>
          <a:noFill/>
          <a:ln cap="flat" cmpd="sng" w="9525">
            <a:solidFill>
              <a:srgbClr val="BFBFBF"/>
            </a:solidFill>
            <a:prstDash val="solid"/>
            <a:round/>
            <a:headEnd len="sm" w="sm" type="none"/>
            <a:tailEnd len="sm" w="sm" type="none"/>
          </a:ln>
        </p:spPr>
      </p:cxnSp>
      <p:sp>
        <p:nvSpPr>
          <p:cNvPr id="151" name="Google Shape;151;p12"/>
          <p:cNvSpPr/>
          <p:nvPr/>
        </p:nvSpPr>
        <p:spPr>
          <a:xfrm>
            <a:off x="827154" y="747703"/>
            <a:ext cx="560691" cy="78502"/>
          </a:xfrm>
          <a:prstGeom prst="rect">
            <a:avLst/>
          </a:prstGeom>
          <a:solidFill>
            <a:srgbClr val="6062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FFFFFF"/>
                </a:solidFill>
                <a:latin typeface="Arial Black"/>
                <a:ea typeface="Arial Black"/>
                <a:cs typeface="Arial Black"/>
                <a:sym typeface="Arial Black"/>
              </a:rPr>
              <a:t> </a:t>
            </a:r>
            <a:endParaRPr b="0" i="0" sz="1400" u="none" cap="none" strike="noStrike">
              <a:solidFill>
                <a:srgbClr val="000000"/>
              </a:solidFill>
              <a:latin typeface="Arial Black"/>
              <a:ea typeface="Arial Black"/>
              <a:cs typeface="Arial Black"/>
              <a:sym typeface="Arial Black"/>
            </a:endParaRPr>
          </a:p>
        </p:txBody>
      </p:sp>
      <p:sp>
        <p:nvSpPr>
          <p:cNvPr id="152" name="Google Shape;152;p12"/>
          <p:cNvSpPr txBox="1"/>
          <p:nvPr/>
        </p:nvSpPr>
        <p:spPr>
          <a:xfrm>
            <a:off x="827154" y="964967"/>
            <a:ext cx="4011783" cy="52119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Work Sans SemiBold"/>
              <a:buNone/>
            </a:pPr>
            <a:r>
              <a:rPr b="0" i="0" lang="en-GB" sz="3400" u="none" cap="none" strike="noStrike">
                <a:solidFill>
                  <a:srgbClr val="000646"/>
                </a:solidFill>
                <a:latin typeface="Work Sans SemiBold"/>
                <a:ea typeface="Work Sans SemiBold"/>
                <a:cs typeface="Work Sans SemiBold"/>
                <a:sym typeface="Work Sans SemiBold"/>
              </a:rPr>
              <a:t>Revenue </a:t>
            </a:r>
            <a:r>
              <a:rPr lang="en-GB" sz="3400">
                <a:solidFill>
                  <a:srgbClr val="000646"/>
                </a:solidFill>
                <a:latin typeface="Work Sans SemiBold"/>
                <a:ea typeface="Work Sans SemiBold"/>
                <a:cs typeface="Work Sans SemiBold"/>
                <a:sym typeface="Work Sans SemiBold"/>
              </a:rPr>
              <a:t>M</a:t>
            </a:r>
            <a:r>
              <a:rPr b="0" i="0" lang="en-GB" sz="3400" u="none" cap="none" strike="noStrike">
                <a:solidFill>
                  <a:srgbClr val="000646"/>
                </a:solidFill>
                <a:latin typeface="Work Sans SemiBold"/>
                <a:ea typeface="Work Sans SemiBold"/>
                <a:cs typeface="Work Sans SemiBold"/>
                <a:sym typeface="Work Sans SemiBold"/>
              </a:rPr>
              <a:t>odel</a:t>
            </a:r>
            <a:endParaRPr b="0" i="0" sz="3400" u="none" cap="none" strike="noStrike">
              <a:solidFill>
                <a:srgbClr val="000646"/>
              </a:solidFill>
              <a:latin typeface="Work Sans SemiBold"/>
              <a:ea typeface="Work Sans SemiBold"/>
              <a:cs typeface="Work Sans SemiBold"/>
              <a:sym typeface="Work Sans SemiBold"/>
            </a:endParaRPr>
          </a:p>
        </p:txBody>
      </p:sp>
      <p:sp>
        <p:nvSpPr>
          <p:cNvPr id="153" name="Google Shape;153;p12"/>
          <p:cNvSpPr txBox="1"/>
          <p:nvPr/>
        </p:nvSpPr>
        <p:spPr>
          <a:xfrm>
            <a:off x="827150" y="1941305"/>
            <a:ext cx="3510300" cy="4732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It is likely transaction fees will dominate much of the revenue for Aquo.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Unlike simple tokenization models, derivatives and complex product </a:t>
            </a:r>
            <a:r>
              <a:rPr lang="en-GB" sz="1600">
                <a:solidFill>
                  <a:srgbClr val="000646"/>
                </a:solidFill>
                <a:latin typeface="Work Sans"/>
                <a:ea typeface="Work Sans"/>
                <a:cs typeface="Work Sans"/>
                <a:sym typeface="Work Sans"/>
              </a:rPr>
              <a:t>transactions</a:t>
            </a:r>
            <a:r>
              <a:rPr lang="en-GB" sz="1600">
                <a:solidFill>
                  <a:srgbClr val="000646"/>
                </a:solidFill>
                <a:latin typeface="Work Sans"/>
                <a:ea typeface="Work Sans"/>
                <a:cs typeface="Work Sans"/>
                <a:sym typeface="Work Sans"/>
              </a:rPr>
              <a:t> generate large transaction volumes.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At this point, Aquo is profiting similarly to how a DEX would profit.</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0646"/>
              </a:solidFill>
              <a:latin typeface="Work Sans"/>
              <a:ea typeface="Work Sans"/>
              <a:cs typeface="Work Sans"/>
              <a:sym typeface="Work Sans"/>
            </a:endParaRPr>
          </a:p>
          <a:p>
            <a:pPr indent="0" lvl="0" marL="0" marR="0" rtl="0" algn="l">
              <a:lnSpc>
                <a:spcPct val="100000"/>
              </a:lnSpc>
              <a:spcBef>
                <a:spcPts val="0"/>
              </a:spcBef>
              <a:spcAft>
                <a:spcPts val="0"/>
              </a:spcAft>
              <a:buClr>
                <a:schemeClr val="dk1"/>
              </a:buClr>
              <a:buSzPts val="1100"/>
              <a:buFont typeface="Arial"/>
              <a:buNone/>
            </a:pPr>
            <a:r>
              <a:rPr lang="en-GB" sz="1600">
                <a:solidFill>
                  <a:srgbClr val="000646"/>
                </a:solidFill>
                <a:latin typeface="Work Sans"/>
                <a:ea typeface="Work Sans"/>
                <a:cs typeface="Work Sans"/>
                <a:sym typeface="Work Sans"/>
              </a:rPr>
              <a:t>Other revenues would be via listing financial products and investment offerings. This is similar to paying a CEX to get listed. There would also be service related fees (eg investment monitoring)</a:t>
            </a:r>
            <a:br>
              <a:rPr b="0" i="0" lang="en-GB" sz="1600" u="none" cap="none" strike="noStrike">
                <a:solidFill>
                  <a:srgbClr val="000646"/>
                </a:solidFill>
                <a:latin typeface="Work Sans"/>
                <a:ea typeface="Work Sans"/>
                <a:cs typeface="Work Sans"/>
                <a:sym typeface="Work Sans"/>
              </a:rPr>
            </a:br>
            <a:r>
              <a:rPr b="0" i="0" lang="en-GB" sz="1600" u="sng" cap="none" strike="noStrike">
                <a:solidFill>
                  <a:schemeClr val="hlink"/>
                </a:solidFill>
                <a:latin typeface="Work Sans SemiBold"/>
                <a:ea typeface="Work Sans SemiBold"/>
                <a:cs typeface="Work Sans SemiBold"/>
                <a:sym typeface="Work Sans SemiBold"/>
                <a:hlinkClick r:id="rId3"/>
              </a:rPr>
              <a:t> </a:t>
            </a:r>
            <a:endParaRPr b="0" i="0" sz="1600" u="sng" cap="none" strike="noStrike">
              <a:solidFill>
                <a:srgbClr val="6062FF"/>
              </a:solidFill>
              <a:latin typeface="Work Sans SemiBold"/>
              <a:ea typeface="Work Sans SemiBold"/>
              <a:cs typeface="Work Sans SemiBold"/>
              <a:sym typeface="Work Sans SemiBold"/>
            </a:endParaRPr>
          </a:p>
          <a:p>
            <a:pPr indent="0" lvl="0" marL="0" marR="0" rtl="0" algn="l">
              <a:lnSpc>
                <a:spcPct val="100000"/>
              </a:lnSpc>
              <a:spcBef>
                <a:spcPts val="0"/>
              </a:spcBef>
              <a:spcAft>
                <a:spcPts val="0"/>
              </a:spcAft>
              <a:buClr>
                <a:schemeClr val="dk1"/>
              </a:buClr>
              <a:buSzPts val="1100"/>
              <a:buFont typeface="Arial"/>
              <a:buNone/>
            </a:pPr>
            <a:br>
              <a:rPr b="0" i="0" lang="en-GB" sz="1200" u="none" cap="none" strike="noStrike">
                <a:solidFill>
                  <a:srgbClr val="000646"/>
                </a:solidFill>
                <a:latin typeface="Work Sans"/>
                <a:ea typeface="Work Sans"/>
                <a:cs typeface="Work Sans"/>
                <a:sym typeface="Work Sans"/>
              </a:rPr>
            </a:br>
            <a:endParaRPr b="0" i="0" sz="1200" u="none" cap="none" strike="noStrike">
              <a:solidFill>
                <a:srgbClr val="000646"/>
              </a:solidFill>
              <a:latin typeface="Work Sans"/>
              <a:ea typeface="Work Sans"/>
              <a:cs typeface="Work Sans"/>
              <a:sym typeface="Work Sans"/>
            </a:endParaRPr>
          </a:p>
        </p:txBody>
      </p:sp>
      <p:sp>
        <p:nvSpPr>
          <p:cNvPr id="154" name="Google Shape;154;p12"/>
          <p:cNvSpPr txBox="1"/>
          <p:nvPr/>
        </p:nvSpPr>
        <p:spPr>
          <a:xfrm>
            <a:off x="5717375" y="3224128"/>
            <a:ext cx="1962000" cy="2630400"/>
          </a:xfrm>
          <a:prstGeom prst="rect">
            <a:avLst/>
          </a:prstGeom>
          <a:solidFill>
            <a:srgbClr val="F2F4F5"/>
          </a:solid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rPr lang="en-GB">
                <a:solidFill>
                  <a:srgbClr val="000646"/>
                </a:solidFill>
                <a:latin typeface="Work Sans"/>
                <a:ea typeface="Work Sans"/>
                <a:cs typeface="Work Sans"/>
                <a:sym typeface="Work Sans"/>
              </a:rPr>
              <a:t>As users initiate transactions, there </a:t>
            </a:r>
            <a:r>
              <a:rPr lang="en-GB">
                <a:solidFill>
                  <a:srgbClr val="000646"/>
                </a:solidFill>
                <a:latin typeface="Work Sans"/>
                <a:ea typeface="Work Sans"/>
                <a:cs typeface="Work Sans"/>
                <a:sym typeface="Work Sans"/>
              </a:rPr>
              <a:t>would</a:t>
            </a:r>
            <a:r>
              <a:rPr lang="en-GB">
                <a:solidFill>
                  <a:srgbClr val="000646"/>
                </a:solidFill>
                <a:latin typeface="Work Sans"/>
                <a:ea typeface="Work Sans"/>
                <a:cs typeface="Work Sans"/>
                <a:sym typeface="Work Sans"/>
              </a:rPr>
              <a:t> be a fee structure. We envisage derivatives and complex products and hence fees would be built into these transactions.</a:t>
            </a:r>
            <a:endParaRPr b="0" i="0" u="none" cap="none" strike="noStrike">
              <a:solidFill>
                <a:srgbClr val="000646"/>
              </a:solidFill>
              <a:latin typeface="Work Sans"/>
              <a:ea typeface="Work Sans"/>
              <a:cs typeface="Work Sans"/>
              <a:sym typeface="Work Sans"/>
            </a:endParaRPr>
          </a:p>
        </p:txBody>
      </p:sp>
      <p:sp>
        <p:nvSpPr>
          <p:cNvPr id="155" name="Google Shape;155;p12"/>
          <p:cNvSpPr/>
          <p:nvPr/>
        </p:nvSpPr>
        <p:spPr>
          <a:xfrm>
            <a:off x="5785035" y="826205"/>
            <a:ext cx="1826676" cy="1826676"/>
          </a:xfrm>
          <a:prstGeom prst="ellipse">
            <a:avLst/>
          </a:prstGeom>
          <a:solidFill>
            <a:srgbClr val="5093FC"/>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Black"/>
              <a:ea typeface="Arial Black"/>
              <a:cs typeface="Arial Black"/>
              <a:sym typeface="Arial Black"/>
            </a:endParaRPr>
          </a:p>
        </p:txBody>
      </p:sp>
      <p:sp>
        <p:nvSpPr>
          <p:cNvPr id="156" name="Google Shape;156;p12"/>
          <p:cNvSpPr txBox="1"/>
          <p:nvPr/>
        </p:nvSpPr>
        <p:spPr>
          <a:xfrm>
            <a:off x="5852694" y="1363858"/>
            <a:ext cx="1691400" cy="718200"/>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chemeClr val="lt1"/>
                </a:solidFill>
                <a:latin typeface="Work Sans"/>
                <a:ea typeface="Work Sans"/>
                <a:cs typeface="Work Sans"/>
                <a:sym typeface="Work Sans"/>
              </a:rPr>
              <a:t>Transaction Fees</a:t>
            </a:r>
            <a:endParaRPr b="0" i="0" sz="1400" u="none" cap="none" strike="noStrike">
              <a:solidFill>
                <a:srgbClr val="000000"/>
              </a:solidFill>
              <a:latin typeface="Arial"/>
              <a:ea typeface="Arial"/>
              <a:cs typeface="Arial"/>
              <a:sym typeface="Arial"/>
            </a:endParaRPr>
          </a:p>
        </p:txBody>
      </p:sp>
      <p:sp>
        <p:nvSpPr>
          <p:cNvPr id="157" name="Google Shape;157;p12"/>
          <p:cNvSpPr txBox="1"/>
          <p:nvPr/>
        </p:nvSpPr>
        <p:spPr>
          <a:xfrm>
            <a:off x="7790015" y="3897089"/>
            <a:ext cx="1962000" cy="1143600"/>
          </a:xfrm>
          <a:prstGeom prst="rect">
            <a:avLst/>
          </a:prstGeom>
          <a:solidFill>
            <a:srgbClr val="F2F4F5"/>
          </a:solid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rPr lang="en-GB">
                <a:solidFill>
                  <a:srgbClr val="000646"/>
                </a:solidFill>
                <a:latin typeface="Work Sans"/>
                <a:ea typeface="Work Sans"/>
                <a:cs typeface="Work Sans"/>
                <a:sym typeface="Work Sans"/>
              </a:rPr>
              <a:t>Products and investments would be listed and subject to a fee. </a:t>
            </a:r>
            <a:endParaRPr b="0" i="0" u="none" cap="none" strike="noStrike">
              <a:solidFill>
                <a:srgbClr val="000646"/>
              </a:solidFill>
              <a:latin typeface="Work Sans"/>
              <a:ea typeface="Work Sans"/>
              <a:cs typeface="Work Sans"/>
              <a:sym typeface="Work Sans"/>
            </a:endParaRPr>
          </a:p>
        </p:txBody>
      </p:sp>
      <p:sp>
        <p:nvSpPr>
          <p:cNvPr id="158" name="Google Shape;158;p12"/>
          <p:cNvSpPr/>
          <p:nvPr/>
        </p:nvSpPr>
        <p:spPr>
          <a:xfrm>
            <a:off x="7857675" y="1801001"/>
            <a:ext cx="1826676" cy="1826676"/>
          </a:xfrm>
          <a:prstGeom prst="ellipse">
            <a:avLst/>
          </a:prstGeom>
          <a:solidFill>
            <a:schemeClr val="accent6"/>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Black"/>
              <a:ea typeface="Arial Black"/>
              <a:cs typeface="Arial Black"/>
              <a:sym typeface="Arial Black"/>
            </a:endParaRPr>
          </a:p>
        </p:txBody>
      </p:sp>
      <p:sp>
        <p:nvSpPr>
          <p:cNvPr id="159" name="Google Shape;159;p12"/>
          <p:cNvSpPr txBox="1"/>
          <p:nvPr/>
        </p:nvSpPr>
        <p:spPr>
          <a:xfrm>
            <a:off x="7925334" y="2338654"/>
            <a:ext cx="1691400" cy="410400"/>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chemeClr val="lt1"/>
                </a:solidFill>
                <a:latin typeface="Work Sans"/>
                <a:ea typeface="Work Sans"/>
                <a:cs typeface="Work Sans"/>
                <a:sym typeface="Work Sans"/>
              </a:rPr>
              <a:t>Listing Fees</a:t>
            </a:r>
            <a:endParaRPr b="0" i="0" sz="1400" u="none" cap="none" strike="noStrike">
              <a:solidFill>
                <a:srgbClr val="000000"/>
              </a:solidFill>
              <a:latin typeface="Arial"/>
              <a:ea typeface="Arial"/>
              <a:cs typeface="Arial"/>
              <a:sym typeface="Arial"/>
            </a:endParaRPr>
          </a:p>
        </p:txBody>
      </p:sp>
      <p:sp>
        <p:nvSpPr>
          <p:cNvPr id="160" name="Google Shape;160;p12"/>
          <p:cNvSpPr txBox="1"/>
          <p:nvPr/>
        </p:nvSpPr>
        <p:spPr>
          <a:xfrm>
            <a:off x="9892940" y="4790742"/>
            <a:ext cx="1962000" cy="1887000"/>
          </a:xfrm>
          <a:prstGeom prst="rect">
            <a:avLst/>
          </a:prstGeom>
          <a:solidFill>
            <a:srgbClr val="F2F4F5"/>
          </a:solid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rPr lang="en-GB">
                <a:solidFill>
                  <a:srgbClr val="000646"/>
                </a:solidFill>
                <a:latin typeface="Work Sans"/>
                <a:ea typeface="Work Sans"/>
                <a:cs typeface="Work Sans"/>
                <a:sym typeface="Work Sans"/>
              </a:rPr>
              <a:t>Users would likely need a lot of </a:t>
            </a:r>
            <a:r>
              <a:rPr lang="en-GB">
                <a:solidFill>
                  <a:srgbClr val="000646"/>
                </a:solidFill>
                <a:latin typeface="Work Sans"/>
                <a:ea typeface="Work Sans"/>
                <a:cs typeface="Work Sans"/>
                <a:sym typeface="Work Sans"/>
              </a:rPr>
              <a:t>monitoring</a:t>
            </a:r>
            <a:r>
              <a:rPr lang="en-GB">
                <a:solidFill>
                  <a:srgbClr val="000646"/>
                </a:solidFill>
                <a:latin typeface="Work Sans"/>
                <a:ea typeface="Work Sans"/>
                <a:cs typeface="Work Sans"/>
                <a:sym typeface="Work Sans"/>
              </a:rPr>
              <a:t> and investment services (but Aquo </a:t>
            </a:r>
            <a:r>
              <a:rPr lang="en-GB">
                <a:solidFill>
                  <a:srgbClr val="000646"/>
                </a:solidFill>
                <a:latin typeface="Work Sans"/>
                <a:ea typeface="Work Sans"/>
                <a:cs typeface="Work Sans"/>
                <a:sym typeface="Work Sans"/>
              </a:rPr>
              <a:t>will</a:t>
            </a:r>
            <a:r>
              <a:rPr lang="en-GB">
                <a:solidFill>
                  <a:srgbClr val="000646"/>
                </a:solidFill>
                <a:latin typeface="Work Sans"/>
                <a:ea typeface="Work Sans"/>
                <a:cs typeface="Work Sans"/>
                <a:sym typeface="Work Sans"/>
              </a:rPr>
              <a:t> not advise, manage, or recommend)</a:t>
            </a:r>
            <a:endParaRPr b="0" i="0" u="none" cap="none" strike="noStrike">
              <a:solidFill>
                <a:srgbClr val="000646"/>
              </a:solidFill>
              <a:latin typeface="Work Sans"/>
              <a:ea typeface="Work Sans"/>
              <a:cs typeface="Work Sans"/>
              <a:sym typeface="Work Sans"/>
            </a:endParaRPr>
          </a:p>
        </p:txBody>
      </p:sp>
      <p:sp>
        <p:nvSpPr>
          <p:cNvPr id="161" name="Google Shape;161;p12"/>
          <p:cNvSpPr/>
          <p:nvPr/>
        </p:nvSpPr>
        <p:spPr>
          <a:xfrm>
            <a:off x="9930315" y="2668507"/>
            <a:ext cx="1826676" cy="1826676"/>
          </a:xfrm>
          <a:prstGeom prst="ellipse">
            <a:avLst/>
          </a:prstGeom>
          <a:solidFill>
            <a:srgbClr val="CFD0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Black"/>
              <a:ea typeface="Arial Black"/>
              <a:cs typeface="Arial Black"/>
              <a:sym typeface="Arial Black"/>
            </a:endParaRPr>
          </a:p>
        </p:txBody>
      </p:sp>
      <p:sp>
        <p:nvSpPr>
          <p:cNvPr id="162" name="Google Shape;162;p12"/>
          <p:cNvSpPr txBox="1"/>
          <p:nvPr/>
        </p:nvSpPr>
        <p:spPr>
          <a:xfrm>
            <a:off x="9997974" y="3206160"/>
            <a:ext cx="1691400" cy="410400"/>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65738E"/>
                </a:solidFill>
                <a:latin typeface="Work Sans"/>
                <a:ea typeface="Work Sans"/>
                <a:cs typeface="Work Sans"/>
                <a:sym typeface="Work Sans"/>
              </a:rPr>
              <a:t>Service Fees</a:t>
            </a:r>
            <a:endParaRPr b="0" i="0" sz="1400" u="none" cap="none" strike="noStrike">
              <a:solidFill>
                <a:srgbClr val="000000"/>
              </a:solidFill>
              <a:latin typeface="Arial"/>
              <a:ea typeface="Arial"/>
              <a:cs typeface="Arial"/>
              <a:sym typeface="Arial"/>
            </a:endParaRPr>
          </a:p>
        </p:txBody>
      </p:sp>
      <p:pic>
        <p:nvPicPr>
          <p:cNvPr id="163" name="Google Shape;163;p12"/>
          <p:cNvPicPr preferRelativeResize="0"/>
          <p:nvPr/>
        </p:nvPicPr>
        <p:blipFill>
          <a:blip r:embed="rId4">
            <a:alphaModFix/>
          </a:blip>
          <a:stretch>
            <a:fillRect/>
          </a:stretch>
        </p:blipFill>
        <p:spPr>
          <a:xfrm>
            <a:off x="10967675" y="171275"/>
            <a:ext cx="1080700" cy="108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eedLegals">
  <a:themeElements>
    <a:clrScheme name="SeedLegals">
      <a:dk1>
        <a:srgbClr val="000646"/>
      </a:dk1>
      <a:lt1>
        <a:srgbClr val="FFFFFF"/>
      </a:lt1>
      <a:dk2>
        <a:srgbClr val="F8F9FE"/>
      </a:dk2>
      <a:lt2>
        <a:srgbClr val="FFFFFF"/>
      </a:lt2>
      <a:accent1>
        <a:srgbClr val="BBFEEC"/>
      </a:accent1>
      <a:accent2>
        <a:srgbClr val="6062FF"/>
      </a:accent2>
      <a:accent3>
        <a:srgbClr val="23E580"/>
      </a:accent3>
      <a:accent4>
        <a:srgbClr val="FADE19"/>
      </a:accent4>
      <a:accent5>
        <a:srgbClr val="CFE2FF"/>
      </a:accent5>
      <a:accent6>
        <a:srgbClr val="04DCA2"/>
      </a:accent6>
      <a:hlink>
        <a:srgbClr val="5195FF"/>
      </a:hlink>
      <a:folHlink>
        <a:srgbClr val="8588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