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7736"/>
    <p:restoredTop sz="94746"/>
  </p:normalViewPr>
  <p:slideViewPr>
    <p:cSldViewPr snapToGrid="0" snapToObjects="1">
      <p:cViewPr>
        <p:scale>
          <a:sx n="85" d="100"/>
          <a:sy n="85" d="100"/>
        </p:scale>
        <p:origin x="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8268-A9B9-714A-885B-E58C53ED537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5775F-46E7-6C4F-9E04-8F738576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319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23555" name="Shape 320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/>
              <a:t>… and this means that the unbanked businesses do not have access to those electronic commerce tools. </a:t>
            </a:r>
            <a:r>
              <a:rPr lang="ru-RU" altLang="en-US" sz="1100" dirty="0"/>
              <a:t>Back to the problem </a:t>
            </a:r>
            <a:r>
              <a:rPr lang="en-US" altLang="en-US" sz="1100" dirty="0"/>
              <a:t>– if you cannot get a bank account.  You get paid in cash.  You pay your bills in cash.  You store cash. </a:t>
            </a:r>
            <a:r>
              <a:rPr lang="ru-RU" altLang="en-US" sz="1100" dirty="0"/>
              <a:t>Of course there are many companies that cannot get bank accounts for some reason or another.  Right now the poster child for unbanked businesses is the legal cannabis industry. </a:t>
            </a:r>
            <a:endParaRPr lang="en-US" altLang="en-US" sz="1100" dirty="0"/>
          </a:p>
          <a:p>
            <a:pPr>
              <a:spcBef>
                <a:spcPct val="0"/>
              </a:spcBef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527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0483-D24B-E443-BA79-F5F5D729CE8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A2E-0BA6-EB4E-BD30-848A8AB2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Forget everything you know about payments.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But the Unbanked are Left Out</a:t>
            </a:r>
            <a:endParaRPr lang="en-US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6166" y="2102106"/>
            <a:ext cx="4168646" cy="3170099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Unbanked businesses can’t use electronic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commerce.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So…</a:t>
            </a: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get paid in cash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pay bills in cash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they store cash…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286"/>
          <p:cNvPicPr preferRelativeResize="0">
            <a:picLocks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1160" y="1690688"/>
            <a:ext cx="5423428" cy="4333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>
            <a:spLocks noChangeArrowheads="1"/>
          </p:cNvSpPr>
          <p:nvPr/>
        </p:nvSpPr>
        <p:spPr bwMode="auto">
          <a:xfrm>
            <a:off x="3400925" y="6150002"/>
            <a:ext cx="3866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r>
              <a:rPr lang="ru-RU" altLang="en-US" sz="900" dirty="0">
                <a:solidFill>
                  <a:schemeClr val="bg1"/>
                </a:solidFill>
              </a:rPr>
              <a:t>http://www.usatoday.com/story/news/nation/2014/09/04/legal-marijuana-workers/15000903/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Wampum, LLC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Wampum, LLC 2017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428396"/>
            <a:ext cx="12763500" cy="93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5"/>
          <p:cNvSpPr/>
          <p:nvPr/>
        </p:nvSpPr>
        <p:spPr>
          <a:xfrm>
            <a:off x="713466" y="2473792"/>
            <a:ext cx="1828517" cy="612648"/>
          </a:xfrm>
          <a:prstGeom prst="borderCallout1">
            <a:avLst>
              <a:gd name="adj1" fmla="val 99494"/>
              <a:gd name="adj2" fmla="val 48233"/>
              <a:gd name="adj3" fmla="val 333080"/>
              <a:gd name="adj4" fmla="val -493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(China) First </a:t>
            </a:r>
            <a:br>
              <a:rPr lang="en-US" dirty="0" smtClean="0"/>
            </a:br>
            <a:r>
              <a:rPr lang="en-US" dirty="0" smtClean="0"/>
              <a:t>Minted Money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740" y="41277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1000 BCE</a:t>
            </a:r>
            <a:endParaRPr lang="en-US" b="1" dirty="0"/>
          </a:p>
        </p:txBody>
      </p:sp>
      <p:sp>
        <p:nvSpPr>
          <p:cNvPr id="8" name="Line Callout 1 7"/>
          <p:cNvSpPr/>
          <p:nvPr/>
        </p:nvSpPr>
        <p:spPr>
          <a:xfrm>
            <a:off x="630158" y="5495664"/>
            <a:ext cx="1828517" cy="612648"/>
          </a:xfrm>
          <a:prstGeom prst="borderCallout1">
            <a:avLst>
              <a:gd name="adj1" fmla="val -8165"/>
              <a:gd name="adj2" fmla="val 48233"/>
              <a:gd name="adj3" fmla="val -116469"/>
              <a:gd name="adj4" fmla="val 48911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(India) </a:t>
            </a:r>
          </a:p>
          <a:p>
            <a:pPr algn="ctr"/>
            <a:r>
              <a:rPr lang="en-US" dirty="0" smtClean="0"/>
              <a:t>First Checks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569" y="470486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500 BCE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81382" y="41020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BCE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38438" y="4698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500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13090" y="41213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900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8312" y="46981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090241" y="47732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2015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66726" y="40927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2018</a:t>
            </a:r>
            <a:endParaRPr lang="en-US" b="1" dirty="0"/>
          </a:p>
        </p:txBody>
      </p:sp>
      <p:sp>
        <p:nvSpPr>
          <p:cNvPr id="22" name="Line Callout 1 21"/>
          <p:cNvSpPr/>
          <p:nvPr/>
        </p:nvSpPr>
        <p:spPr>
          <a:xfrm>
            <a:off x="3034556" y="2668240"/>
            <a:ext cx="1828517" cy="862249"/>
          </a:xfrm>
          <a:prstGeom prst="borderCallout1">
            <a:avLst>
              <a:gd name="adj1" fmla="val 102198"/>
              <a:gd name="adj2" fmla="val 45774"/>
              <a:gd name="adj3" fmla="val 209231"/>
              <a:gd name="adj4" fmla="val 39074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(India) First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International Checks </a:t>
            </a:r>
            <a:endParaRPr lang="en-US" dirty="0"/>
          </a:p>
        </p:txBody>
      </p:sp>
      <p:sp>
        <p:nvSpPr>
          <p:cNvPr id="23" name="Line Callout 1 22"/>
          <p:cNvSpPr/>
          <p:nvPr/>
        </p:nvSpPr>
        <p:spPr>
          <a:xfrm>
            <a:off x="2649384" y="5364403"/>
            <a:ext cx="1828517" cy="612648"/>
          </a:xfrm>
          <a:prstGeom prst="borderCallout1">
            <a:avLst>
              <a:gd name="adj1" fmla="val -8165"/>
              <a:gd name="adj2" fmla="val 48233"/>
              <a:gd name="adj3" fmla="val -99342"/>
              <a:gd name="adj4" fmla="val 118694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(Amsterdam) </a:t>
            </a:r>
            <a:br>
              <a:rPr lang="en-US" dirty="0" smtClean="0"/>
            </a:br>
            <a:r>
              <a:rPr lang="en-US" dirty="0" smtClean="0"/>
              <a:t>Checks with # </a:t>
            </a:r>
            <a:endParaRPr lang="en-US" dirty="0"/>
          </a:p>
        </p:txBody>
      </p:sp>
      <p:sp>
        <p:nvSpPr>
          <p:cNvPr id="24" name="Line Callout 1 23"/>
          <p:cNvSpPr/>
          <p:nvPr/>
        </p:nvSpPr>
        <p:spPr>
          <a:xfrm>
            <a:off x="5041055" y="2089952"/>
            <a:ext cx="1828517" cy="862249"/>
          </a:xfrm>
          <a:prstGeom prst="borderCallout1">
            <a:avLst>
              <a:gd name="adj1" fmla="val 102198"/>
              <a:gd name="adj2" fmla="val 45774"/>
              <a:gd name="adj3" fmla="val 278770"/>
              <a:gd name="adj4" fmla="val 4481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Store Charge Coins (Tokens)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28941" y="4109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1865</a:t>
            </a:r>
            <a:endParaRPr lang="en-US" b="1" dirty="0"/>
          </a:p>
        </p:txBody>
      </p:sp>
      <p:sp>
        <p:nvSpPr>
          <p:cNvPr id="28" name="Line Callout 1 27"/>
          <p:cNvSpPr/>
          <p:nvPr/>
        </p:nvSpPr>
        <p:spPr>
          <a:xfrm>
            <a:off x="4751191" y="5239602"/>
            <a:ext cx="1033375" cy="862249"/>
          </a:xfrm>
          <a:prstGeom prst="borderCallout1">
            <a:avLst>
              <a:gd name="adj1" fmla="val -2112"/>
              <a:gd name="adj2" fmla="val 53153"/>
              <a:gd name="adj3" fmla="val -53283"/>
              <a:gd name="adj4" fmla="val 160605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Diners Club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7914" y="4753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1950</a:t>
            </a:r>
            <a:endParaRPr lang="en-US" b="1" dirty="0"/>
          </a:p>
        </p:txBody>
      </p:sp>
      <p:sp>
        <p:nvSpPr>
          <p:cNvPr id="30" name="Line Callout 1 29"/>
          <p:cNvSpPr/>
          <p:nvPr/>
        </p:nvSpPr>
        <p:spPr>
          <a:xfrm>
            <a:off x="6233969" y="3123384"/>
            <a:ext cx="1033375" cy="862249"/>
          </a:xfrm>
          <a:prstGeom prst="borderCallout1">
            <a:avLst>
              <a:gd name="adj1" fmla="val 98721"/>
              <a:gd name="adj2" fmla="val 54604"/>
              <a:gd name="adj3" fmla="val 155336"/>
              <a:gd name="adj4" fmla="val 3585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 Amex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70202" y="4098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1959</a:t>
            </a:r>
            <a:endParaRPr lang="en-US" b="1" dirty="0"/>
          </a:p>
        </p:txBody>
      </p:sp>
      <p:sp>
        <p:nvSpPr>
          <p:cNvPr id="32" name="Line Callout 1 31"/>
          <p:cNvSpPr/>
          <p:nvPr/>
        </p:nvSpPr>
        <p:spPr>
          <a:xfrm>
            <a:off x="4631960" y="6201915"/>
            <a:ext cx="2923081" cy="521021"/>
          </a:xfrm>
          <a:prstGeom prst="borderCallout1">
            <a:avLst>
              <a:gd name="adj1" fmla="val -2112"/>
              <a:gd name="adj2" fmla="val 53153"/>
              <a:gd name="adj3" fmla="val -277414"/>
              <a:gd name="adj4" fmla="val 86829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Magnetic</a:t>
            </a:r>
            <a:r>
              <a:rPr lang="en-US" dirty="0"/>
              <a:t> </a:t>
            </a:r>
            <a:r>
              <a:rPr lang="en-US" smtClean="0"/>
              <a:t>Stripe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9404" y="4759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1970</a:t>
            </a:r>
            <a:endParaRPr lang="en-US" b="1" dirty="0"/>
          </a:p>
        </p:txBody>
      </p:sp>
      <p:sp>
        <p:nvSpPr>
          <p:cNvPr id="34" name="Line Callout 1 33"/>
          <p:cNvSpPr/>
          <p:nvPr/>
        </p:nvSpPr>
        <p:spPr>
          <a:xfrm>
            <a:off x="7399933" y="2262024"/>
            <a:ext cx="1033375" cy="862249"/>
          </a:xfrm>
          <a:prstGeom prst="borderCallout1">
            <a:avLst>
              <a:gd name="adj1" fmla="val 98721"/>
              <a:gd name="adj2" fmla="val 54604"/>
              <a:gd name="adj3" fmla="val 268338"/>
              <a:gd name="adj4" fmla="val 22798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DigiCash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60798" y="41072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1986</a:t>
            </a:r>
          </a:p>
        </p:txBody>
      </p:sp>
      <p:sp>
        <p:nvSpPr>
          <p:cNvPr id="36" name="Line Callout 1 35"/>
          <p:cNvSpPr/>
          <p:nvPr/>
        </p:nvSpPr>
        <p:spPr>
          <a:xfrm>
            <a:off x="7162823" y="5374436"/>
            <a:ext cx="1828517" cy="612648"/>
          </a:xfrm>
          <a:prstGeom prst="borderCallout1">
            <a:avLst>
              <a:gd name="adj1" fmla="val 4069"/>
              <a:gd name="adj2" fmla="val 44954"/>
              <a:gd name="adj3" fmla="val -106682"/>
              <a:gd name="adj4" fmla="val 70326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21</a:t>
            </a:r>
          </a:p>
          <a:p>
            <a:pPr algn="ctr"/>
            <a:r>
              <a:rPr lang="en-US" dirty="0" smtClean="0"/>
              <a:t>Remote Deposit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06936" y="47739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2004</a:t>
            </a:r>
            <a:endParaRPr lang="en-US" b="1" dirty="0"/>
          </a:p>
        </p:txBody>
      </p:sp>
      <p:sp>
        <p:nvSpPr>
          <p:cNvPr id="37" name="Line Callout 1 36"/>
          <p:cNvSpPr/>
          <p:nvPr/>
        </p:nvSpPr>
        <p:spPr>
          <a:xfrm>
            <a:off x="8599783" y="2234643"/>
            <a:ext cx="1033375" cy="862249"/>
          </a:xfrm>
          <a:prstGeom prst="borderCallout1">
            <a:avLst>
              <a:gd name="adj1" fmla="val 98721"/>
              <a:gd name="adj2" fmla="val 54604"/>
              <a:gd name="adj3" fmla="val 268338"/>
              <a:gd name="adj4" fmla="val 22798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66283" y="41063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2009</a:t>
            </a:r>
            <a:endParaRPr lang="en-US" b="1" dirty="0"/>
          </a:p>
        </p:txBody>
      </p:sp>
      <p:sp>
        <p:nvSpPr>
          <p:cNvPr id="39" name="Line Callout 1 38"/>
          <p:cNvSpPr/>
          <p:nvPr/>
        </p:nvSpPr>
        <p:spPr>
          <a:xfrm>
            <a:off x="9219026" y="5364403"/>
            <a:ext cx="1033375" cy="862249"/>
          </a:xfrm>
          <a:prstGeom prst="borderCallout1">
            <a:avLst>
              <a:gd name="adj1" fmla="val -2112"/>
              <a:gd name="adj2" fmla="val 53153"/>
              <a:gd name="adj3" fmla="val -91530"/>
              <a:gd name="adj4" fmla="val 1264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EMV</a:t>
            </a:r>
            <a:endParaRPr lang="en-US" dirty="0"/>
          </a:p>
        </p:txBody>
      </p:sp>
      <p:sp>
        <p:nvSpPr>
          <p:cNvPr id="40" name="Line Callout 1 39"/>
          <p:cNvSpPr/>
          <p:nvPr/>
        </p:nvSpPr>
        <p:spPr>
          <a:xfrm>
            <a:off x="9735713" y="2221718"/>
            <a:ext cx="1033375" cy="862249"/>
          </a:xfrm>
          <a:prstGeom prst="borderCallout1">
            <a:avLst>
              <a:gd name="adj1" fmla="val 98721"/>
              <a:gd name="adj2" fmla="val 54604"/>
              <a:gd name="adj3" fmla="val 270077"/>
              <a:gd name="adj4" fmla="val 5181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</a:p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Banking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10369597" y="5339666"/>
            <a:ext cx="1168960" cy="862249"/>
          </a:xfrm>
          <a:prstGeom prst="borderCallout1">
            <a:avLst>
              <a:gd name="adj1" fmla="val 3104"/>
              <a:gd name="adj2" fmla="val 52039"/>
              <a:gd name="adj3" fmla="val -68931"/>
              <a:gd name="adj4" fmla="val -7979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Ethereum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86091" y="4483173"/>
            <a:ext cx="10687415" cy="276671"/>
            <a:chOff x="540218" y="5653998"/>
            <a:chExt cx="10687415" cy="276671"/>
          </a:xfrm>
        </p:grpSpPr>
        <p:sp>
          <p:nvSpPr>
            <p:cNvPr id="42" name="Pentagon 41"/>
            <p:cNvSpPr/>
            <p:nvPr/>
          </p:nvSpPr>
          <p:spPr>
            <a:xfrm>
              <a:off x="540218" y="5654001"/>
              <a:ext cx="3210551" cy="276668"/>
            </a:xfrm>
            <a:prstGeom prst="homePlate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National Treasury</a:t>
              </a:r>
              <a:endParaRPr lang="en-US" dirty="0"/>
            </a:p>
          </p:txBody>
        </p:sp>
        <p:sp>
          <p:nvSpPr>
            <p:cNvPr id="43" name="Chevron 42"/>
            <p:cNvSpPr/>
            <p:nvPr/>
          </p:nvSpPr>
          <p:spPr>
            <a:xfrm>
              <a:off x="3591986" y="5654001"/>
              <a:ext cx="3113702" cy="276668"/>
            </a:xfrm>
            <a:prstGeom prst="chevron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Bank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Chevron 43"/>
            <p:cNvSpPr/>
            <p:nvPr/>
          </p:nvSpPr>
          <p:spPr>
            <a:xfrm>
              <a:off x="6550701" y="5654000"/>
              <a:ext cx="2470619" cy="276668"/>
            </a:xfrm>
            <a:prstGeom prst="chevron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Merchant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>
              <a:off x="8894590" y="5653998"/>
              <a:ext cx="2333043" cy="267205"/>
            </a:xfrm>
            <a:prstGeom prst="chevron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Individual/ Business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itle 3"/>
          <p:cNvSpPr>
            <a:spLocks noGrp="1"/>
          </p:cNvSpPr>
          <p:nvPr>
            <p:ph type="title"/>
          </p:nvPr>
        </p:nvSpPr>
        <p:spPr>
          <a:xfrm>
            <a:off x="831850" y="495535"/>
            <a:ext cx="10515600" cy="943521"/>
          </a:xfrm>
        </p:spPr>
        <p:txBody>
          <a:bodyPr/>
          <a:lstStyle/>
          <a:p>
            <a:r>
              <a:rPr lang="en-US" smtClean="0"/>
              <a:t>Peer to peer payments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world of retail ecommerce ($2 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06" y="1572540"/>
            <a:ext cx="5252387" cy="52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world of retail </a:t>
            </a:r>
            <a:r>
              <a:rPr lang="en-US" b="1" dirty="0" smtClean="0"/>
              <a:t>commerce</a:t>
            </a:r>
            <a:r>
              <a:rPr lang="en-US" dirty="0" smtClean="0"/>
              <a:t> ($24 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55" y="1307893"/>
            <a:ext cx="4893543" cy="5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86" y="1323870"/>
            <a:ext cx="5737136" cy="553413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745"/>
          </a:xfrm>
        </p:spPr>
        <p:txBody>
          <a:bodyPr/>
          <a:lstStyle/>
          <a:p>
            <a:pPr algn="ctr"/>
            <a:r>
              <a:rPr lang="en-US" dirty="0" smtClean="0"/>
              <a:t>90% </a:t>
            </a:r>
            <a:r>
              <a:rPr lang="en-US" smtClean="0"/>
              <a:t>of retail commerce is analog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35" y="625400"/>
            <a:ext cx="9572194" cy="57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45 years Credit Card Merchants have only been able to serve 10% of the retail market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4341" y="4122295"/>
            <a:ext cx="416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Roughly 10% annual growth even with upstarts like..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12" y="3367477"/>
            <a:ext cx="3134944" cy="97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93" y="4676384"/>
            <a:ext cx="2548327" cy="13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Fraudless</a:t>
            </a:r>
            <a:r>
              <a:rPr lang="en-US" dirty="0" smtClean="0"/>
              <a:t>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7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258</Words>
  <Application>Microsoft Macintosh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Helvetica</vt:lpstr>
      <vt:lpstr>ＭＳ Ｐゴシック</vt:lpstr>
      <vt:lpstr>Arial</vt:lpstr>
      <vt:lpstr>Office Theme</vt:lpstr>
      <vt:lpstr>Forget everything you know about payments.</vt:lpstr>
      <vt:lpstr>Peer to peer payments are here</vt:lpstr>
      <vt:lpstr>The world of retail ecommerce ($2 T)</vt:lpstr>
      <vt:lpstr>The world of retail commerce ($24 T)</vt:lpstr>
      <vt:lpstr>90% of retail commerce is analog</vt:lpstr>
      <vt:lpstr>PowerPoint Presentation</vt:lpstr>
      <vt:lpstr>In 45 years Credit Card Merchants have only been able to serve 10% of the retail market.</vt:lpstr>
      <vt:lpstr>Fraudless transactions</vt:lpstr>
      <vt:lpstr>Show Evidence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is distributed</dc:title>
  <dc:creator>Russell Castagnaro</dc:creator>
  <cp:lastModifiedBy>Russell Castagnaro</cp:lastModifiedBy>
  <cp:revision>11</cp:revision>
  <dcterms:created xsi:type="dcterms:W3CDTF">2017-09-11T15:56:26Z</dcterms:created>
  <dcterms:modified xsi:type="dcterms:W3CDTF">2017-09-11T20:57:24Z</dcterms:modified>
</cp:coreProperties>
</file>