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7"/>
  </p:notesMasterIdLst>
  <p:sldIdLst>
    <p:sldId id="283" r:id="rId2"/>
    <p:sldId id="284" r:id="rId3"/>
    <p:sldId id="285" r:id="rId4"/>
    <p:sldId id="286" r:id="rId5"/>
    <p:sldId id="258" r:id="rId6"/>
    <p:sldId id="319"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40" r:id="rId26"/>
  </p:sldIdLst>
  <p:sldSz cx="9144000" cy="6858000" type="screen4x3"/>
  <p:notesSz cx="6858000" cy="9144000"/>
  <p:defaultTextStyle>
    <a:defPPr>
      <a:defRPr lang="en-US"/>
    </a:defPPr>
    <a:lvl1pPr algn="ctr" rtl="0" fontAlgn="base">
      <a:spcBef>
        <a:spcPct val="50000"/>
      </a:spcBef>
      <a:spcAft>
        <a:spcPct val="0"/>
      </a:spcAft>
      <a:defRPr sz="1100" b="1" kern="1200">
        <a:solidFill>
          <a:schemeClr val="bg1"/>
        </a:solidFill>
        <a:latin typeface="Arial" panose="020B0604020202020204" pitchFamily="34" charset="0"/>
        <a:ea typeface="+mn-ea"/>
        <a:cs typeface="Arial" panose="020B0604020202020204" pitchFamily="34" charset="0"/>
      </a:defRPr>
    </a:lvl1pPr>
    <a:lvl2pPr marL="457200" algn="ctr" rtl="0" fontAlgn="base">
      <a:spcBef>
        <a:spcPct val="50000"/>
      </a:spcBef>
      <a:spcAft>
        <a:spcPct val="0"/>
      </a:spcAft>
      <a:defRPr sz="1100" b="1" kern="1200">
        <a:solidFill>
          <a:schemeClr val="bg1"/>
        </a:solidFill>
        <a:latin typeface="Arial" panose="020B0604020202020204" pitchFamily="34" charset="0"/>
        <a:ea typeface="+mn-ea"/>
        <a:cs typeface="Arial" panose="020B0604020202020204" pitchFamily="34" charset="0"/>
      </a:defRPr>
    </a:lvl2pPr>
    <a:lvl3pPr marL="914400" algn="ctr" rtl="0" fontAlgn="base">
      <a:spcBef>
        <a:spcPct val="50000"/>
      </a:spcBef>
      <a:spcAft>
        <a:spcPct val="0"/>
      </a:spcAft>
      <a:defRPr sz="1100" b="1" kern="1200">
        <a:solidFill>
          <a:schemeClr val="bg1"/>
        </a:solidFill>
        <a:latin typeface="Arial" panose="020B0604020202020204" pitchFamily="34" charset="0"/>
        <a:ea typeface="+mn-ea"/>
        <a:cs typeface="Arial" panose="020B0604020202020204" pitchFamily="34" charset="0"/>
      </a:defRPr>
    </a:lvl3pPr>
    <a:lvl4pPr marL="1371600" algn="ctr" rtl="0" fontAlgn="base">
      <a:spcBef>
        <a:spcPct val="50000"/>
      </a:spcBef>
      <a:spcAft>
        <a:spcPct val="0"/>
      </a:spcAft>
      <a:defRPr sz="1100" b="1" kern="1200">
        <a:solidFill>
          <a:schemeClr val="bg1"/>
        </a:solidFill>
        <a:latin typeface="Arial" panose="020B0604020202020204" pitchFamily="34" charset="0"/>
        <a:ea typeface="+mn-ea"/>
        <a:cs typeface="Arial" panose="020B0604020202020204" pitchFamily="34" charset="0"/>
      </a:defRPr>
    </a:lvl4pPr>
    <a:lvl5pPr marL="1828800" algn="ctr" rtl="0" fontAlgn="base">
      <a:spcBef>
        <a:spcPct val="50000"/>
      </a:spcBef>
      <a:spcAft>
        <a:spcPct val="0"/>
      </a:spcAft>
      <a:defRPr sz="1100" b="1"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1100" b="1"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sz="1100" b="1"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sz="1100" b="1"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sz="1100" b="1"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FFFFCC"/>
    <a:srgbClr val="3399FF"/>
    <a:srgbClr val="0099FF"/>
    <a:srgbClr val="3366CC"/>
    <a:srgbClr val="990033"/>
    <a:srgbClr val="FB135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8" autoAdjust="0"/>
    <p:restoredTop sz="92463" autoAdjust="0"/>
  </p:normalViewPr>
  <p:slideViewPr>
    <p:cSldViewPr snapToGrid="0">
      <p:cViewPr varScale="1">
        <p:scale>
          <a:sx n="99" d="100"/>
          <a:sy n="99" d="100"/>
        </p:scale>
        <p:origin x="-32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solidFill>
                  <a:schemeClr val="tx1"/>
                </a:solidFill>
                <a:latin typeface="Arial" charset="0"/>
                <a:cs typeface="Arial" charset="0"/>
              </a:defRPr>
            </a:lvl1pPr>
          </a:lstStyle>
          <a:p>
            <a:pPr>
              <a:defRPr/>
            </a:pPr>
            <a:endParaRPr lang="en-US"/>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latin typeface="Arial" charset="0"/>
                <a:cs typeface="Arial"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solidFill>
                  <a:schemeClr val="tx1"/>
                </a:solidFill>
                <a:latin typeface="Arial" charset="0"/>
                <a:cs typeface="Arial" charset="0"/>
              </a:defRPr>
            </a:lvl1pPr>
          </a:lstStyle>
          <a:p>
            <a:pPr>
              <a:defRPr/>
            </a:pPr>
            <a:endParaRPr lang="en-US"/>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defRPr>
            </a:lvl1pPr>
          </a:lstStyle>
          <a:p>
            <a:fld id="{DD5949E2-A622-4FFE-9B13-4A67567B4D1B}" type="slidenum">
              <a:rPr lang="en-US" altLang="en-US"/>
              <a:pPr/>
              <a:t>‹#›</a:t>
            </a:fld>
            <a:endParaRPr lang="en-US" altLang="en-US"/>
          </a:p>
        </p:txBody>
      </p:sp>
    </p:spTree>
    <p:extLst>
      <p:ext uri="{BB962C8B-B14F-4D97-AF65-F5344CB8AC3E}">
        <p14:creationId xmlns:p14="http://schemas.microsoft.com/office/powerpoint/2010/main" val="2524458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344C3CE7-09E5-4923-96DC-5053771124CB}" type="slidenum">
              <a:rPr lang="en-US" altLang="en-US" sz="1200" b="0">
                <a:solidFill>
                  <a:schemeClr val="tx1"/>
                </a:solidFill>
              </a:rPr>
              <a:pPr eaLnBrk="1" hangingPunct="1"/>
              <a:t>1</a:t>
            </a:fld>
            <a:endParaRPr lang="en-US" altLang="en-US" sz="1200" b="0">
              <a:solidFill>
                <a:schemeClr val="tx1"/>
              </a:solidFill>
            </a:endParaRPr>
          </a:p>
        </p:txBody>
      </p:sp>
      <p:sp>
        <p:nvSpPr>
          <p:cNvPr id="27651" name="Rectangle 2"/>
          <p:cNvSpPr>
            <a:spLocks noGrp="1" noRot="1" noChangeAspect="1" noChangeArrowheads="1" noTextEdit="1"/>
          </p:cNvSpPr>
          <p:nvPr>
            <p:ph type="sldImg"/>
          </p:nvPr>
        </p:nvSpPr>
        <p:spPr>
          <a:xfrm>
            <a:off x="1150938" y="692150"/>
            <a:ext cx="4556125" cy="3416300"/>
          </a:xfrm>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030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41654690-753D-4945-9F95-F215DF840B4D}" type="slidenum">
              <a:rPr lang="en-US" altLang="en-US" sz="1200" b="0">
                <a:solidFill>
                  <a:schemeClr val="tx1"/>
                </a:solidFill>
              </a:rPr>
              <a:pPr eaLnBrk="1" hangingPunct="1"/>
              <a:t>11</a:t>
            </a:fld>
            <a:endParaRPr lang="en-US" altLang="en-US" sz="1200" b="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smtClean="0">
                <a:latin typeface="Arial" panose="020B0604020202020204" pitchFamily="34" charset="0"/>
                <a:cs typeface="Arial" panose="020B0604020202020204" pitchFamily="34" charset="0"/>
              </a:rPr>
              <a:t>Server virtualization can be used to fill a variety of roles in an IT organization:</a:t>
            </a:r>
          </a:p>
          <a:p>
            <a:pPr marL="228600" indent="-228600" eaLnBrk="1" hangingPunct="1"/>
            <a:r>
              <a:rPr lang="en-US" altLang="en-US" smtClean="0">
                <a:latin typeface="Arial" panose="020B0604020202020204" pitchFamily="34" charset="0"/>
                <a:cs typeface="Arial" panose="020B0604020202020204" pitchFamily="34" charset="0"/>
              </a:rPr>
              <a:t>Different workloads can be consolidated on a single physical server. For example, the operating systems that run on several independent physical servers can instead be run in separate logical partitions or virtual machines on a single server.</a:t>
            </a:r>
          </a:p>
          <a:p>
            <a:pPr marL="228600" indent="-228600" eaLnBrk="1" hangingPunct="1"/>
            <a:r>
              <a:rPr lang="en-US" altLang="en-US" smtClean="0">
                <a:latin typeface="Arial" panose="020B0604020202020204" pitchFamily="34" charset="0"/>
                <a:cs typeface="Arial" panose="020B0604020202020204" pitchFamily="34" charset="0"/>
              </a:rPr>
              <a:t>New virtual servers can be deployed and provisioned rapidly. There is no need to wait for hardware to be configured, priced, approved, ordered, installed, and commissioned.</a:t>
            </a:r>
          </a:p>
          <a:p>
            <a:pPr marL="228600" indent="-228600" eaLnBrk="1" hangingPunct="1"/>
            <a:r>
              <a:rPr lang="en-US" altLang="en-US" smtClean="0">
                <a:latin typeface="Arial" panose="020B0604020202020204" pitchFamily="34" charset="0"/>
                <a:cs typeface="Arial" panose="020B0604020202020204" pitchFamily="34" charset="0"/>
              </a:rPr>
              <a:t>The resource demands of multiple workloads deployed on a single virtualized server can be managed more effectively than when they each run on a separate server, using virtualization to share resources among them while still ensuring that they all achieve their goals.</a:t>
            </a:r>
          </a:p>
          <a:p>
            <a:pPr marL="228600" indent="-228600" eaLnBrk="1" hangingPunct="1"/>
            <a:r>
              <a:rPr lang="en-US" altLang="en-US" smtClean="0">
                <a:latin typeface="Arial" panose="020B0604020202020204" pitchFamily="34" charset="0"/>
                <a:cs typeface="Arial" panose="020B0604020202020204" pitchFamily="34" charset="0"/>
              </a:rPr>
              <a:t>Even though multiple workloads reside on the same server, virtualization ensures that they are isolated from and cannot interfere with one another.</a:t>
            </a:r>
          </a:p>
          <a:p>
            <a:pPr marL="228600" indent="-228600" eaLnBrk="1" hangingPunct="1"/>
            <a:r>
              <a:rPr lang="en-US" altLang="en-US" smtClean="0">
                <a:latin typeface="Arial" panose="020B0604020202020204" pitchFamily="34" charset="0"/>
                <a:cs typeface="Arial" panose="020B0604020202020204" pitchFamily="34" charset="0"/>
              </a:rPr>
              <a:t>Different operating systems and releases can be deployed on the same physical server, facilitating release migration, enabling software testing, allowing a mix of test and production, and running applications that require different levels of systems software.</a:t>
            </a:r>
          </a:p>
          <a:p>
            <a:pPr marL="228600" indent="-228600" eaLnBrk="1" hangingPunct="1"/>
            <a:r>
              <a:rPr lang="en-US" altLang="en-US" smtClean="0">
                <a:latin typeface="Arial" panose="020B0604020202020204" pitchFamily="34" charset="0"/>
                <a:cs typeface="Arial" panose="020B0604020202020204" pitchFamily="34" charset="0"/>
              </a:rPr>
              <a:t>The creation and reconfiguration of clusters of servers on a single physical server is simplified.</a:t>
            </a:r>
          </a:p>
          <a:p>
            <a:pPr marL="228600" indent="-228600" eaLnBrk="1" hangingPunct="1"/>
            <a:r>
              <a:rPr lang="en-US" altLang="en-US" smtClean="0">
                <a:latin typeface="Arial" panose="020B0604020202020204" pitchFamily="34" charset="0"/>
                <a:cs typeface="Arial" panose="020B0604020202020204" pitchFamily="34" charset="0"/>
              </a:rPr>
              <a:t>The cost of providing backup servers to accommodate the failure of a physical server is reduced. The backup server need not be activated until it is required, so it does not consume resources when the primary server is operating normally.</a:t>
            </a:r>
          </a:p>
          <a:p>
            <a:pPr marL="228600" indent="-228600" eaLnBrk="1" hangingPunct="1"/>
            <a:r>
              <a:rPr lang="en-US" altLang="en-US" smtClean="0">
                <a:latin typeface="Arial" panose="020B0604020202020204" pitchFamily="34" charset="0"/>
                <a:cs typeface="Arial" panose="020B0604020202020204" pitchFamily="34" charset="0"/>
              </a:rPr>
              <a:t>Filling these roles allows server virtualization to deliver significant customer benefits:</a:t>
            </a:r>
          </a:p>
          <a:p>
            <a:pPr marL="228600" indent="-228600" eaLnBrk="1" hangingPunct="1"/>
            <a:r>
              <a:rPr lang="en-US" altLang="en-US" smtClean="0">
                <a:latin typeface="Arial" panose="020B0604020202020204" pitchFamily="34" charset="0"/>
                <a:cs typeface="Arial" panose="020B0604020202020204" pitchFamily="34" charset="0"/>
              </a:rPr>
              <a:t>Servers can be operated at higher utilizations, reducing the number of physical servers required and reducing the attendant costs – personnel, power, cooling, floor space, and others – associated with operating them.</a:t>
            </a:r>
          </a:p>
          <a:p>
            <a:pPr marL="228600" indent="-228600" eaLnBrk="1" hangingPunct="1"/>
            <a:r>
              <a:rPr lang="en-US" altLang="en-US" smtClean="0">
                <a:latin typeface="Arial" panose="020B0604020202020204" pitchFamily="34" charset="0"/>
                <a:cs typeface="Arial" panose="020B0604020202020204" pitchFamily="34" charset="0"/>
              </a:rPr>
              <a:t>Flexibility is increased by the ability to consolidate different workload combinations, connect them in different ways, and virtualize their resources.</a:t>
            </a:r>
          </a:p>
          <a:p>
            <a:pPr marL="228600" indent="-228600" eaLnBrk="1" hangingPunct="1"/>
            <a:r>
              <a:rPr lang="en-US" altLang="en-US" smtClean="0">
                <a:latin typeface="Arial" panose="020B0604020202020204" pitchFamily="34" charset="0"/>
                <a:cs typeface="Arial" panose="020B0604020202020204" pitchFamily="34" charset="0"/>
              </a:rPr>
              <a:t>Qualities of service can be delivered to virtualized servers transparently. For example, virtualization can handle processor or memory failures (e.g., by substituting spare resources for the failed ones) without involving the virtualized servers.</a:t>
            </a:r>
          </a:p>
          <a:p>
            <a:pPr marL="228600" indent="-228600" eaLnBrk="1" hangingPunct="1"/>
            <a:r>
              <a:rPr lang="en-US" altLang="en-US" smtClean="0">
                <a:latin typeface="Arial" panose="020B0604020202020204" pitchFamily="34" charset="0"/>
                <a:cs typeface="Arial" panose="020B0604020202020204" pitchFamily="34" charset="0"/>
              </a:rPr>
              <a:t>Similarly, security and availability can be enhanced through virtualization without requiring the awareness or involvement of the virtualized servers.</a:t>
            </a:r>
          </a:p>
          <a:p>
            <a:pPr marL="228600" indent="-228600" eaLnBrk="1" hangingPunct="1"/>
            <a:r>
              <a:rPr lang="en-US" altLang="en-US" smtClean="0">
                <a:latin typeface="Arial" panose="020B0604020202020204" pitchFamily="34" charset="0"/>
                <a:cs typeface="Arial" panose="020B0604020202020204" pitchFamily="34" charset="0"/>
              </a:rPr>
              <a:t>Availability through the provision of backup servers can be delivered at low cost by virtualizing those servers.</a:t>
            </a:r>
          </a:p>
          <a:p>
            <a:pPr marL="228600" indent="-228600" eaLnBrk="1" hangingPunct="1"/>
            <a:r>
              <a:rPr lang="en-US" altLang="en-US" smtClean="0">
                <a:latin typeface="Arial" panose="020B0604020202020204" pitchFamily="34" charset="0"/>
                <a:cs typeface="Arial" panose="020B0604020202020204" pitchFamily="34" charset="0"/>
              </a:rPr>
              <a:t>Server management costs are reduced due to the smaller number of physical servers, the reduced complexity of the associated infrastructure, and the management capabilities provided by virtualization.</a:t>
            </a:r>
          </a:p>
          <a:p>
            <a:pPr marL="228600" indent="-228600" eaLnBrk="1" hangingPunct="1"/>
            <a:r>
              <a:rPr lang="en-US" altLang="en-US" smtClean="0">
                <a:latin typeface="Arial" panose="020B0604020202020204" pitchFamily="34" charset="0"/>
                <a:cs typeface="Arial" panose="020B0604020202020204" pitchFamily="34" charset="0"/>
              </a:rPr>
              <a:t>Different workloads can interoperate more effectively, reducing the need to invest in alternative solutions.</a:t>
            </a:r>
          </a:p>
          <a:p>
            <a:pPr marL="228600" indent="-228600" eaLnBrk="1" hangingPunct="1"/>
            <a:r>
              <a:rPr lang="en-US" altLang="en-US" smtClean="0">
                <a:latin typeface="Arial" panose="020B0604020202020204" pitchFamily="34" charset="0"/>
                <a:cs typeface="Arial" panose="020B0604020202020204" pitchFamily="34" charset="0"/>
              </a:rPr>
              <a:t>Legacy workloads can be perpetuated, postponing or eliminating the need to rewrite or modernize them.</a:t>
            </a:r>
          </a:p>
          <a:p>
            <a:pPr marL="228600" indent="-228600" eaLnBrk="1" hangingPunct="1"/>
            <a:r>
              <a:rPr lang="en-US" altLang="en-US" smtClean="0">
                <a:latin typeface="Arial" panose="020B0604020202020204" pitchFamily="34" charset="0"/>
                <a:cs typeface="Arial" panose="020B0604020202020204" pitchFamily="34" charset="0"/>
              </a:rPr>
              <a:t>Investments – in personnel, infrastructure, and applications – are protected as technology evolves.</a:t>
            </a:r>
          </a:p>
          <a:p>
            <a:pPr marL="228600" indent="-228600" eaLnBrk="1" hangingPunct="1"/>
            <a:r>
              <a:rPr lang="en-US" altLang="en-US" smtClean="0">
                <a:latin typeface="Arial" panose="020B0604020202020204" pitchFamily="34" charset="0"/>
                <a:cs typeface="Arial" panose="020B0604020202020204" pitchFamily="34" charset="0"/>
              </a:rPr>
              <a:t>In the final analysis, there are three main benefits that server virtualization can deliver:</a:t>
            </a:r>
          </a:p>
          <a:p>
            <a:pPr marL="228600" indent="-228600" eaLnBrk="1" hangingPunct="1"/>
            <a:r>
              <a:rPr lang="en-US" altLang="en-US" smtClean="0">
                <a:latin typeface="Arial" panose="020B0604020202020204" pitchFamily="34" charset="0"/>
                <a:cs typeface="Arial" panose="020B0604020202020204" pitchFamily="34" charset="0"/>
              </a:rPr>
              <a:t>Hardware costs can be reduced by increasing server utilization, thereby decreasing the number of physical servers.</a:t>
            </a:r>
          </a:p>
          <a:p>
            <a:pPr marL="228600" indent="-228600" eaLnBrk="1" hangingPunct="1"/>
            <a:r>
              <a:rPr lang="en-US" altLang="en-US" smtClean="0">
                <a:latin typeface="Arial" panose="020B0604020202020204" pitchFamily="34" charset="0"/>
                <a:cs typeface="Arial" panose="020B0604020202020204" pitchFamily="34" charset="0"/>
              </a:rPr>
              <a:t>Flexibility and responsiveness can be improved since virtual resources can be adjusted dynamically to meet new or changing business requirements on demand and to optimize service level achievement.</a:t>
            </a:r>
          </a:p>
          <a:p>
            <a:pPr marL="228600" indent="-228600" eaLnBrk="1" hangingPunct="1"/>
            <a:r>
              <a:rPr lang="en-US" altLang="ja-JP" smtClean="0">
                <a:latin typeface="Arial" panose="020B0604020202020204" pitchFamily="34" charset="0"/>
                <a:cs typeface="Arial" panose="020B0604020202020204" pitchFamily="34" charset="0"/>
              </a:rPr>
              <a:t>Management costs can be reduced since there are fewer physical serves to manage and because the virtualization layer provides a point of control that can be exploited to simplify many common management tasks. </a:t>
            </a:r>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0114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3234BBD5-A5EC-4799-B7E3-ED035E76D30D}" type="slidenum">
              <a:rPr lang="en-US" altLang="en-US" sz="1200" b="0">
                <a:solidFill>
                  <a:schemeClr val="tx1"/>
                </a:solidFill>
              </a:rPr>
              <a:pPr eaLnBrk="1" hangingPunct="1"/>
              <a:t>12</a:t>
            </a:fld>
            <a:endParaRPr lang="en-US" altLang="en-US" sz="1200" b="0">
              <a:solidFill>
                <a:schemeClr val="tx1"/>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cs typeface="Arial" panose="020B0604020202020204" pitchFamily="34" charset="0"/>
              </a:rPr>
              <a:t>On z Systems, virtualization is built in, not added on. The foundation is a robust, reliable hardware platform. z Systems provides legendary reliability, availability, scalability, and security. Logical partitioning is an inherent part of every z Systems server, so processor and I/O device sharing are built-in, as is high-speed inter-partition communication. z Systems provides virtualization at the hardware instruction level via the Start Interpretive Execution privileged instruction.</a:t>
            </a:r>
          </a:p>
          <a:p>
            <a:pPr eaLnBrk="1" hangingPunct="1"/>
            <a:r>
              <a:rPr lang="en-US" altLang="en-US" dirty="0" smtClean="0">
                <a:latin typeface="Arial" panose="020B0604020202020204" pitchFamily="34" charset="0"/>
                <a:cs typeface="Arial" panose="020B0604020202020204" pitchFamily="34" charset="0"/>
              </a:rPr>
              <a:t>The virtualization dimension adds flexibility and power. The z Systems virtualization model is based on a shared memory model that maximizes the value of the memory resource. Highly granular sharing of all resources and extensive simulation facilities are provided. Virtual networking support is also extensive and is extremely flexible. Resource accounting keeps track of how resources are consumed by different virtual servers, while resource controls allows that consumption to be limited. Server failover enables continuous operation, and hypervisor maintenance tools and utilities can be used to effect repairs when needed.</a:t>
            </a:r>
            <a:endParaRPr lang="en-US" altLang="ja-JP" dirty="0" smtClean="0">
              <a:latin typeface="Arial" panose="020B0604020202020204" pitchFamily="34" charset="0"/>
              <a:cs typeface="Arial" panose="020B0604020202020204" pitchFamily="34" charset="0"/>
            </a:endParaRPr>
          </a:p>
          <a:p>
            <a:pPr eaLnBrk="1" hangingPunct="1"/>
            <a:r>
              <a:rPr lang="en-US" altLang="ja-JP" dirty="0" smtClean="0">
                <a:latin typeface="Arial" panose="020B0604020202020204" pitchFamily="34" charset="0"/>
                <a:cs typeface="Arial" panose="020B0604020202020204" pitchFamily="34" charset="0"/>
              </a:rPr>
              <a:t>The hardware and virtualization dimensions of z Systems provide a solid foundation for an open, stable application dimension. Based on open and stable operating system interfaces with awareness of the virtual server environment in which they operate, enterprise applications can be deployed and operated. </a:t>
            </a:r>
            <a:endParaRPr lang="en-US"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4307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E205745A-3EEC-40EA-B9C9-BC3EF44FCF10}" type="slidenum">
              <a:rPr lang="en-US" altLang="en-US" sz="1200" b="0">
                <a:solidFill>
                  <a:schemeClr val="tx1"/>
                </a:solidFill>
              </a:rPr>
              <a:pPr eaLnBrk="1" hangingPunct="1"/>
              <a:t>13</a:t>
            </a:fld>
            <a:endParaRPr lang="en-US" altLang="en-US" sz="1200" b="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cs typeface="Arial" panose="020B0604020202020204" pitchFamily="34" charset="0"/>
              </a:rPr>
              <a:t>IBM z Systems provides two levels of virtualization. Logical partitioning supports a relatively small number (up to 60 on the z Systems9) of high-performance virtual servers. Software partitioning via the z/VM hypervisor supports a much larger number of virtual serves with highly granular resource sharing. Both forms of virtualization are supported by the Processor Resource/Systems Manager (PR/SM) hardware to provide a highly scalable environment that can be used to accommodate a broad range of needs.</a:t>
            </a:r>
          </a:p>
          <a:p>
            <a:pPr eaLnBrk="1" hangingPunct="1"/>
            <a:r>
              <a:rPr lang="en-US" altLang="ja-JP" dirty="0" smtClean="0">
                <a:latin typeface="Arial" panose="020B0604020202020204" pitchFamily="34" charset="0"/>
                <a:cs typeface="Arial" panose="020B0604020202020204" pitchFamily="34" charset="0"/>
              </a:rPr>
              <a:t>On z Systems, a logical partition (LPAR) is a set of virtualized resources – including processors, memory, input/output, and networks – that can be used to run an operating system. The LPAR hypervisor is implemented as part of the machine firmware. On modern z Systems processors, an LPAR is the only environment that is supported for operating system deployment. </a:t>
            </a:r>
          </a:p>
          <a:p>
            <a:pPr eaLnBrk="1" hangingPunct="1"/>
            <a:r>
              <a:rPr lang="en-US" altLang="ja-JP" dirty="0" smtClean="0">
                <a:latin typeface="Arial" panose="020B0604020202020204" pitchFamily="34" charset="0"/>
                <a:cs typeface="Arial" panose="020B0604020202020204" pitchFamily="34" charset="0"/>
              </a:rPr>
              <a:t>On z Systems, a virtual machine, like a logical partition, is a set of virtualized resources – including processors, memory, input/output, and networks – that can be used to run an operating system. However, the z/VM hypervisor is implemented as software and virtualizes resources to a much greater extent than the LPAR hypervisor. </a:t>
            </a:r>
            <a:endParaRPr lang="en-US"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6205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87EEFFDC-EBEF-440E-B82B-37B6DBAB1057}" type="slidenum">
              <a:rPr lang="en-US" altLang="en-US" sz="1200" b="0">
                <a:solidFill>
                  <a:schemeClr val="tx1"/>
                </a:solidFill>
              </a:rPr>
              <a:pPr eaLnBrk="1" hangingPunct="1"/>
              <a:t>14</a:t>
            </a:fld>
            <a:endParaRPr lang="en-US" altLang="en-US" sz="1200" b="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cs typeface="Arial" panose="020B0604020202020204" pitchFamily="34" charset="0"/>
              </a:rPr>
              <a:t>The LPAR hypervisor associates logical processors with a logical partition. The dispatching process is handled by the interpretive execution function of the PR/SM hardware. The hypervisor creates a state description for each logical processor that contains related state information. It issues the Start Interpretive Execution (SIE) instruction to direct the machine to dispatch the logical processor on the physical processor and execute instructions. As long as an instruction does not require assistance from the hypervisor, the machine executes it at native speed. Many instructions are implemented in hardware, while others are implemented in firmware. When hypervisor intervention is required, because of either a setting in the state descriptor or a condition of the current execution environment, the SIE instruction raises an interception to the hypervisor.</a:t>
            </a:r>
          </a:p>
        </p:txBody>
      </p:sp>
    </p:spTree>
    <p:extLst>
      <p:ext uri="{BB962C8B-B14F-4D97-AF65-F5344CB8AC3E}">
        <p14:creationId xmlns:p14="http://schemas.microsoft.com/office/powerpoint/2010/main" val="2549109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090CAA58-55ED-46BB-8722-230CE3EA1B37}" type="slidenum">
              <a:rPr lang="en-US" altLang="en-US" sz="1200" b="0">
                <a:solidFill>
                  <a:schemeClr val="tx1"/>
                </a:solidFill>
              </a:rPr>
              <a:pPr eaLnBrk="1" hangingPunct="1"/>
              <a:t>15</a:t>
            </a:fld>
            <a:endParaRPr lang="en-US" altLang="en-US" sz="1200" b="0">
              <a:solidFill>
                <a:schemeClr val="tx1"/>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228600" y="4419600"/>
            <a:ext cx="6324600" cy="3276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smtClean="0">
                <a:latin typeface="Arial" panose="020B0604020202020204" pitchFamily="34" charset="0"/>
                <a:cs typeface="Arial" panose="020B0604020202020204" pitchFamily="34" charset="0"/>
              </a:rPr>
              <a:t>There can be as many logical processors of a particular type in a partition as there are physical processors of that type in the machine. While physical processors can be dedicated to an individual logical partition, they are typically shared among all partitions. The hypervisor establishes a pool for all the shared processors in the configuration of a particular type – general-purpose processors (CPs), Integrated Facilities for Linux (IFLs), z Systems Application Assist Processors (</a:t>
            </a:r>
            <a:r>
              <a:rPr lang="en-US" altLang="en-US" sz="1000" dirty="0" err="1" smtClean="0">
                <a:latin typeface="Arial" panose="020B0604020202020204" pitchFamily="34" charset="0"/>
                <a:cs typeface="Arial" panose="020B0604020202020204" pitchFamily="34" charset="0"/>
              </a:rPr>
              <a:t>zAAPs</a:t>
            </a:r>
            <a:r>
              <a:rPr lang="en-US" altLang="en-US" sz="1000" dirty="0" smtClean="0">
                <a:latin typeface="Arial" panose="020B0604020202020204" pitchFamily="34" charset="0"/>
                <a:cs typeface="Arial" panose="020B0604020202020204" pitchFamily="34" charset="0"/>
              </a:rPr>
              <a:t>), z Systems Information Integration Processors (</a:t>
            </a:r>
            <a:r>
              <a:rPr lang="en-US" altLang="en-US" sz="1000" dirty="0" err="1" smtClean="0">
                <a:latin typeface="Arial" panose="020B0604020202020204" pitchFamily="34" charset="0"/>
                <a:cs typeface="Arial" panose="020B0604020202020204" pitchFamily="34" charset="0"/>
              </a:rPr>
              <a:t>zIIPs</a:t>
            </a:r>
            <a:r>
              <a:rPr lang="en-US" altLang="en-US" sz="1000" dirty="0" smtClean="0">
                <a:latin typeface="Arial" panose="020B0604020202020204" pitchFamily="34" charset="0"/>
                <a:cs typeface="Arial" panose="020B0604020202020204" pitchFamily="34" charset="0"/>
              </a:rPr>
              <a:t>). When there is work to be run on a logical processor, a physical processor is selected from the corresponding pool and used to dispatch the logical processor.</a:t>
            </a:r>
          </a:p>
          <a:p>
            <a:pPr eaLnBrk="1" hangingPunct="1"/>
            <a:r>
              <a:rPr lang="en-US" altLang="en-US" sz="1000" dirty="0" smtClean="0">
                <a:latin typeface="Arial" panose="020B0604020202020204" pitchFamily="34" charset="0"/>
                <a:cs typeface="Arial" panose="020B0604020202020204" pitchFamily="34" charset="0"/>
              </a:rPr>
              <a:t>Each logical partition is configured by the customer with a partition </a:t>
            </a:r>
            <a:r>
              <a:rPr lang="en-US" altLang="en-US" sz="1000" i="1" dirty="0" smtClean="0">
                <a:latin typeface="Arial" panose="020B0604020202020204" pitchFamily="34" charset="0"/>
                <a:cs typeface="Arial" panose="020B0604020202020204" pitchFamily="34" charset="0"/>
              </a:rPr>
              <a:t>weight</a:t>
            </a:r>
            <a:r>
              <a:rPr lang="en-US" altLang="en-US" sz="1000" dirty="0" smtClean="0">
                <a:latin typeface="Arial" panose="020B0604020202020204" pitchFamily="34" charset="0"/>
                <a:cs typeface="Arial" panose="020B0604020202020204" pitchFamily="34" charset="0"/>
              </a:rPr>
              <a:t> – a number between 1 and 1000. The proportion of the total of all partition weights that is assigned to a particular partition determines how much of the processor resource it is entitles to use. As different logical processors become ready to run, the LPAR hypervisor dispatches them according to their relative processing weights, ensuring that each LPAR receives the amount of processor resource it has been allocated by the customer.</a:t>
            </a:r>
          </a:p>
          <a:p>
            <a:pPr eaLnBrk="1" hangingPunct="1"/>
            <a:endParaRPr lang="en-US" alt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943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8BE43A2D-66C4-4DBC-8E56-3FB898816647}" type="slidenum">
              <a:rPr lang="en-US" altLang="en-US" sz="1200" b="0">
                <a:solidFill>
                  <a:schemeClr val="tx1"/>
                </a:solidFill>
              </a:rPr>
              <a:pPr eaLnBrk="1" hangingPunct="1"/>
              <a:t>16</a:t>
            </a:fld>
            <a:endParaRPr lang="en-US" altLang="en-US" sz="1200" b="0">
              <a:solidFill>
                <a:schemeClr val="tx1"/>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cs typeface="Arial" panose="020B0604020202020204" pitchFamily="34" charset="0"/>
              </a:rPr>
              <a:t>The “partitioning” part of LPAR derives from the way it handles memory. The customer configures the real memory of the system by dividing it among the various logical partitions. The virtualization comes from capabilities of the PR/SM hardware to present each partition’s memory as though it is independent of all the others and starts at absolute location zero. Within its partition’s memory, an operating system such as z/OS or Linux creates virtual address spaces for the tasks or processes it runs, assigning real memory frames to them as required. The z/VM hypervisor also creates virtual address spaces and assigns real memory frames to them as needed, but each address space represents the real memory of a virtual machine.</a:t>
            </a:r>
          </a:p>
        </p:txBody>
      </p:sp>
    </p:spTree>
    <p:extLst>
      <p:ext uri="{BB962C8B-B14F-4D97-AF65-F5344CB8AC3E}">
        <p14:creationId xmlns:p14="http://schemas.microsoft.com/office/powerpoint/2010/main" val="3575755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954419FA-6AB5-4267-8813-F511C2F9E347}" type="slidenum">
              <a:rPr lang="en-US" altLang="en-US" sz="1200" b="0">
                <a:solidFill>
                  <a:schemeClr val="tx1"/>
                </a:solidFill>
              </a:rPr>
              <a:pPr eaLnBrk="1" hangingPunct="1"/>
              <a:t>17</a:t>
            </a:fld>
            <a:endParaRPr lang="en-US" altLang="en-US" sz="1200" b="0">
              <a:solidFill>
                <a:schemeClr val="tx1"/>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cs typeface="Arial" panose="020B0604020202020204" pitchFamily="34" charset="0"/>
              </a:rPr>
              <a:t>z Systems hardware supports multiple logical channel subsystem images mapped onto a physical channel subsystem. This virtualization allows the physical subsystem to be much larger than a logical one and simplifies its design and implementation. Within the physical I/O subsystem, channel paths and I/O adapters (e.g., Open System Adapter Ethernet cards) can be shared, potentially by all logical subsystems. If necessary, a path or an adapter can be restricted to one or a subset of the logical channel subsystems.</a:t>
            </a:r>
          </a:p>
        </p:txBody>
      </p:sp>
    </p:spTree>
    <p:extLst>
      <p:ext uri="{BB962C8B-B14F-4D97-AF65-F5344CB8AC3E}">
        <p14:creationId xmlns:p14="http://schemas.microsoft.com/office/powerpoint/2010/main" val="3404727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B4930214-9886-4235-B242-E85FE1956F52}" type="slidenum">
              <a:rPr lang="en-US" altLang="en-US" sz="1200" b="0">
                <a:solidFill>
                  <a:schemeClr val="tx1"/>
                </a:solidFill>
              </a:rPr>
              <a:pPr eaLnBrk="1" hangingPunct="1"/>
              <a:t>18</a:t>
            </a:fld>
            <a:endParaRPr lang="en-US" altLang="en-US" sz="1200" b="0">
              <a:solidFill>
                <a:schemeClr val="tx1"/>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dirty="0" smtClean="0">
                <a:latin typeface="Arial" panose="020B0604020202020204" pitchFamily="34" charset="0"/>
                <a:cs typeface="Arial" panose="020B0604020202020204" pitchFamily="34" charset="0"/>
              </a:rPr>
              <a:t>A logical partition is associated with a logical channel subsystem and can access the channel paths, adapters, and the devices (</a:t>
            </a:r>
            <a:r>
              <a:rPr lang="en-US" altLang="ja-JP" dirty="0" err="1" smtClean="0">
                <a:latin typeface="Arial" panose="020B0604020202020204" pitchFamily="34" charset="0"/>
                <a:cs typeface="Arial" panose="020B0604020202020204" pitchFamily="34" charset="0"/>
              </a:rPr>
              <a:t>subchannels</a:t>
            </a:r>
            <a:r>
              <a:rPr lang="en-US" altLang="ja-JP" dirty="0" smtClean="0">
                <a:latin typeface="Arial" panose="020B0604020202020204" pitchFamily="34" charset="0"/>
                <a:cs typeface="Arial" panose="020B0604020202020204" pitchFamily="34" charset="0"/>
              </a:rPr>
              <a:t>) attached to them that are configured for its use. These devices may be shared among different logical partitions or even among different physical I/O subsystems on separate z Systems computers. Input/output requests from different logical partitions are multiplexed across the shared physical infrastructure transparently, without the intervention of the LPAR hypervisor.</a:t>
            </a:r>
          </a:p>
          <a:p>
            <a:pPr eaLnBrk="1" hangingPunct="1"/>
            <a:r>
              <a:rPr lang="en-US" altLang="en-US" dirty="0" smtClean="0">
                <a:latin typeface="Arial" panose="020B0604020202020204" pitchFamily="34" charset="0"/>
                <a:cs typeface="Arial" panose="020B0604020202020204" pitchFamily="34" charset="0"/>
              </a:rPr>
              <a:t>LPAR network virtualization is provided by a completely simulated in-memory communication facility known as </a:t>
            </a:r>
            <a:r>
              <a:rPr lang="en-US" altLang="en-US" i="1" dirty="0" err="1" smtClean="0">
                <a:latin typeface="Arial" panose="020B0604020202020204" pitchFamily="34" charset="0"/>
                <a:cs typeface="Arial" panose="020B0604020202020204" pitchFamily="34" charset="0"/>
              </a:rPr>
              <a:t>hypersockets</a:t>
            </a:r>
            <a:r>
              <a:rPr lang="en-US" altLang="en-US" dirty="0" smtClean="0">
                <a:latin typeface="Arial" panose="020B0604020202020204" pitchFamily="34" charset="0"/>
                <a:cs typeface="Arial" panose="020B0604020202020204" pitchFamily="34" charset="0"/>
              </a:rPr>
              <a:t>. Using the I/O subchannel and channel path paradigm, partitions on the same z Systems hardware platform can communicate with one another at very high bandwidth. Although the I/O architecture that </a:t>
            </a:r>
            <a:r>
              <a:rPr lang="en-US" altLang="en-US" dirty="0" err="1" smtClean="0">
                <a:latin typeface="Arial" panose="020B0604020202020204" pitchFamily="34" charset="0"/>
                <a:cs typeface="Arial" panose="020B0604020202020204" pitchFamily="34" charset="0"/>
              </a:rPr>
              <a:t>hypersockets</a:t>
            </a:r>
            <a:r>
              <a:rPr lang="en-US" altLang="en-US" dirty="0" smtClean="0">
                <a:latin typeface="Arial" panose="020B0604020202020204" pitchFamily="34" charset="0"/>
                <a:cs typeface="Arial" panose="020B0604020202020204" pitchFamily="34" charset="0"/>
              </a:rPr>
              <a:t> presents is similar to that provided by the Open Systems Adapter, it is different enough that it cannot be considered virtualization in the sense of providing an implementation of an existing device architecture.</a:t>
            </a:r>
          </a:p>
        </p:txBody>
      </p:sp>
    </p:spTree>
    <p:extLst>
      <p:ext uri="{BB962C8B-B14F-4D97-AF65-F5344CB8AC3E}">
        <p14:creationId xmlns:p14="http://schemas.microsoft.com/office/powerpoint/2010/main" val="2616906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DA5791EA-482F-4C80-B2D6-996263844A37}" type="slidenum">
              <a:rPr lang="en-US" altLang="en-US" sz="1200" b="0">
                <a:solidFill>
                  <a:schemeClr val="tx1"/>
                </a:solidFill>
              </a:rPr>
              <a:pPr eaLnBrk="1" hangingPunct="1"/>
              <a:t>19</a:t>
            </a:fld>
            <a:endParaRPr lang="en-US" altLang="en-US" sz="1200" b="0">
              <a:solidFill>
                <a:schemeClr val="tx1"/>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ja-JP" dirty="0" smtClean="0">
                <a:latin typeface="Arial" panose="020B0604020202020204" pitchFamily="34" charset="0"/>
                <a:cs typeface="Arial" panose="020B0604020202020204" pitchFamily="34" charset="0"/>
              </a:rPr>
              <a:t>The z/VM hypervisor associates virtual processors with a virtual machine, which can have as many virtual processors as the z Systems architecture allows – currently 64 – regardless of the number of logical processors in the z/VM logical partition. </a:t>
            </a:r>
            <a:r>
              <a:rPr lang="en-US" altLang="en-US" dirty="0" smtClean="0">
                <a:latin typeface="Arial" panose="020B0604020202020204" pitchFamily="34" charset="0"/>
                <a:cs typeface="Arial" panose="020B0604020202020204" pitchFamily="34" charset="0"/>
              </a:rPr>
              <a:t>The dispatching process is handled by the interpretive execution function of the PR/SM hardware. The hypervisor creates a state description for each virtual processor that contains related state information. It issues the SIE instruction to direct the machine to dispatch the virtual processor on the logical one and execute instructions. As long as an instruction does not require assistance from the hypervisor, the machine executes it at native speed. Many instructions are implemented in hardware, while others are implemented in firmware. When hypervisor intervention is required, because of either a setting in the state descriptor or a condition of the current execution environment (e.g., when one guest virtual processor tries to send a signal to another that is not currently dispatched), the SIE instruction raises an interception to the hypervisor.</a:t>
            </a:r>
          </a:p>
          <a:p>
            <a:pPr eaLnBrk="1" hangingPunct="1">
              <a:lnSpc>
                <a:spcPct val="90000"/>
              </a:lnSpc>
            </a:pPr>
            <a:r>
              <a:rPr lang="en-US" altLang="en-US" dirty="0" smtClean="0">
                <a:latin typeface="Arial" panose="020B0604020202020204" pitchFamily="34" charset="0"/>
                <a:cs typeface="Arial" panose="020B0604020202020204" pitchFamily="34" charset="0"/>
              </a:rPr>
              <a:t>Because z/VM provides more extensive virtualization of resources, there are more situations in which SIE will cause an interception than there are for the LPAR hypervisor. In other words, because z/VM does not dedicate resources to the same extent as LPAR, it has to provide more extensive emulation and interpretation. However, the interpretive execution function and in particular its support for two levels (logical partition and virtual machine) of interpretation is critical to providing high-performance virtualization on z Systems.  To enable z/VM itself to run in a virtual machine, the z/VM hypervisor provides complete virtualization of the SIE instruction.</a:t>
            </a:r>
          </a:p>
        </p:txBody>
      </p:sp>
    </p:spTree>
    <p:extLst>
      <p:ext uri="{BB962C8B-B14F-4D97-AF65-F5344CB8AC3E}">
        <p14:creationId xmlns:p14="http://schemas.microsoft.com/office/powerpoint/2010/main" val="616075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1896F3A0-FE7A-4ADF-95FE-CF63B67130C9}" type="slidenum">
              <a:rPr lang="en-US" altLang="en-US" sz="1200" b="0">
                <a:solidFill>
                  <a:schemeClr val="tx1"/>
                </a:solidFill>
              </a:rPr>
              <a:pPr eaLnBrk="1" hangingPunct="1"/>
              <a:t>20</a:t>
            </a:fld>
            <a:endParaRPr lang="en-US" altLang="en-US" sz="1200" b="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228600" y="4419600"/>
            <a:ext cx="6324600" cy="3276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cs typeface="Arial" panose="020B0604020202020204" pitchFamily="34" charset="0"/>
              </a:rPr>
              <a:t>While logical processors can be dedicated to an individual guest, they are typically shared among all guests. The z/VM Control Program establishes a pool for all the shared processors in the configuration of a particular type – CPs, IFLs, zAAPs, zIIPs. When there is work to be run on a virtual processor, a logical processor is selected from the corresponding pool and used to dispatch the logical processor. In addition, z/VM can virtualize the type of a processor, so that for example a virtual zIIP processor can be dispatched on a logical CP.</a:t>
            </a:r>
          </a:p>
          <a:p>
            <a:pPr eaLnBrk="1" hangingPunct="1"/>
            <a:r>
              <a:rPr lang="en-US" altLang="en-US" smtClean="0">
                <a:latin typeface="Arial" panose="020B0604020202020204" pitchFamily="34" charset="0"/>
                <a:cs typeface="Arial" panose="020B0604020202020204" pitchFamily="34" charset="0"/>
              </a:rPr>
              <a:t>The customer gives each virtual machine a processing </a:t>
            </a:r>
            <a:r>
              <a:rPr lang="en-US" altLang="en-US" i="1" smtClean="0">
                <a:latin typeface="Arial" panose="020B0604020202020204" pitchFamily="34" charset="0"/>
                <a:cs typeface="Arial" panose="020B0604020202020204" pitchFamily="34" charset="0"/>
              </a:rPr>
              <a:t>share</a:t>
            </a:r>
            <a:r>
              <a:rPr lang="en-US" altLang="en-US" smtClean="0">
                <a:latin typeface="Arial" panose="020B0604020202020204" pitchFamily="34" charset="0"/>
                <a:cs typeface="Arial" panose="020B0604020202020204" pitchFamily="34" charset="0"/>
              </a:rPr>
              <a:t>, which is similar to a logical partition weight. A virtual machine’s share is divided among its virtual processors. Then, as different virtual processors become ready to run, the z/VM hypervisor dispatches them according to their share settings, ensuring that each guest receives the amount of CPU resource it has been allocated by the customer. Here again, z/VM is more sophisticated than the LPAR hypervisor, providing facilities to administer processor resources to guests in both absolute and relative terms, as well as to limit their resource consumption in either way.</a:t>
            </a:r>
          </a:p>
        </p:txBody>
      </p:sp>
    </p:spTree>
    <p:extLst>
      <p:ext uri="{BB962C8B-B14F-4D97-AF65-F5344CB8AC3E}">
        <p14:creationId xmlns:p14="http://schemas.microsoft.com/office/powerpoint/2010/main" val="91160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3C17BC25-5AB6-4688-803A-BC8F78E0A3B7}" type="slidenum">
              <a:rPr lang="en-US" altLang="en-US" sz="1200" b="0">
                <a:solidFill>
                  <a:schemeClr val="tx1"/>
                </a:solidFill>
              </a:rPr>
              <a:pPr eaLnBrk="1" hangingPunct="1"/>
              <a:t>2</a:t>
            </a:fld>
            <a:endParaRPr lang="en-US" altLang="en-US" sz="1200" b="0">
              <a:solidFill>
                <a:schemeClr val="tx1"/>
              </a:solidFill>
            </a:endParaRPr>
          </a:p>
        </p:txBody>
      </p:sp>
      <p:sp>
        <p:nvSpPr>
          <p:cNvPr id="28675" name="Rectangle 2"/>
          <p:cNvSpPr>
            <a:spLocks noGrp="1" noRot="1" noChangeAspect="1" noChangeArrowheads="1" noTextEdit="1"/>
          </p:cNvSpPr>
          <p:nvPr>
            <p:ph type="sldImg"/>
          </p:nvPr>
        </p:nvSpPr>
        <p:spPr>
          <a:xfrm>
            <a:off x="1150938" y="692150"/>
            <a:ext cx="4556125" cy="3416300"/>
          </a:xfrm>
          <a:ln/>
        </p:spPr>
      </p:sp>
      <p:sp>
        <p:nvSpPr>
          <p:cNvPr id="286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8523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AFCACF56-6816-43AB-B971-2565CC32B88B}" type="slidenum">
              <a:rPr lang="en-US" altLang="en-US" sz="1200" b="0">
                <a:solidFill>
                  <a:schemeClr val="tx1"/>
                </a:solidFill>
              </a:rPr>
              <a:pPr eaLnBrk="1" hangingPunct="1"/>
              <a:t>21</a:t>
            </a:fld>
            <a:endParaRPr lang="en-US" altLang="en-US" sz="1200" b="0">
              <a:solidFill>
                <a:schemeClr val="tx1"/>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cs typeface="Arial" panose="020B0604020202020204" pitchFamily="34" charset="0"/>
              </a:rPr>
              <a:t>z/VM provides fine-grained virtualization of memory. The memory size of a virtual machine may be defined up to a machine-specified limit (e.g., the z Systems9 allows virtual machines up to 1 Terabyte in size). There is no limit on the number of virtual machines that may be defined, though sufficient resources are needed to maintain all of their memory. These resources can be main memory, paging memory (also known as </a:t>
            </a:r>
            <a:r>
              <a:rPr lang="en-US" altLang="en-US" i="1" dirty="0" smtClean="0">
                <a:latin typeface="Arial" panose="020B0604020202020204" pitchFamily="34" charset="0"/>
                <a:cs typeface="Arial" panose="020B0604020202020204" pitchFamily="34" charset="0"/>
              </a:rPr>
              <a:t>expanded storage</a:t>
            </a:r>
            <a:r>
              <a:rPr lang="en-US" altLang="en-US" dirty="0" smtClean="0">
                <a:latin typeface="Arial" panose="020B0604020202020204" pitchFamily="34" charset="0"/>
                <a:cs typeface="Arial" panose="020B0604020202020204" pitchFamily="34" charset="0"/>
              </a:rPr>
              <a:t>), and auxiliary disk storage.</a:t>
            </a:r>
          </a:p>
          <a:p>
            <a:pPr eaLnBrk="1" hangingPunct="1"/>
            <a:r>
              <a:rPr lang="en-US" altLang="en-US" dirty="0" smtClean="0">
                <a:latin typeface="Arial" panose="020B0604020202020204" pitchFamily="34" charset="0"/>
                <a:cs typeface="Arial" panose="020B0604020202020204" pitchFamily="34" charset="0"/>
              </a:rPr>
              <a:t>The z/VM hypervisor manages the real memory frames allocated to guests to provide them with enough resources to accomplish the work they have to run. Guest memory pages are moved between main memory, paging memory, and auxiliary storage by a process known as paging. An important aspect of memory virtualization is the </a:t>
            </a:r>
            <a:r>
              <a:rPr lang="en-US" altLang="en-US" i="1" dirty="0" smtClean="0">
                <a:latin typeface="Arial" panose="020B0604020202020204" pitchFamily="34" charset="0"/>
                <a:cs typeface="Arial" panose="020B0604020202020204" pitchFamily="34" charset="0"/>
              </a:rPr>
              <a:t>over-commitment</a:t>
            </a:r>
            <a:r>
              <a:rPr lang="en-US" altLang="en-US" dirty="0" smtClean="0">
                <a:latin typeface="Arial" panose="020B0604020202020204" pitchFamily="34" charset="0"/>
                <a:cs typeface="Arial" panose="020B0604020202020204" pitchFamily="34" charset="0"/>
              </a:rPr>
              <a:t> of the memory resources that it allows. It is unusual to see a z/VM system where there is no paging activity.</a:t>
            </a:r>
          </a:p>
          <a:p>
            <a:pPr eaLnBrk="1" hangingPunct="1"/>
            <a:r>
              <a:rPr lang="en-US" altLang="en-US" dirty="0" smtClean="0">
                <a:latin typeface="Arial" panose="020B0604020202020204" pitchFamily="34" charset="0"/>
                <a:cs typeface="Arial" panose="020B0604020202020204" pitchFamily="34" charset="0"/>
              </a:rPr>
              <a:t>Just as in a logical partition, the operating system in a guest creates virtual address spaces for the tasks or processes it runs. As well, z/VM can run as a guest of another z/VM, where it will create virtual address spaces that represent the real memory of its guests.</a:t>
            </a:r>
          </a:p>
        </p:txBody>
      </p:sp>
    </p:spTree>
    <p:extLst>
      <p:ext uri="{BB962C8B-B14F-4D97-AF65-F5344CB8AC3E}">
        <p14:creationId xmlns:p14="http://schemas.microsoft.com/office/powerpoint/2010/main" val="186028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0EAD03DD-FF56-4327-A8C2-7B1F1A72AF1F}" type="slidenum">
              <a:rPr lang="en-US" altLang="en-US" sz="1200" b="0">
                <a:solidFill>
                  <a:schemeClr val="tx1"/>
                </a:solidFill>
              </a:rPr>
              <a:pPr eaLnBrk="1" hangingPunct="1"/>
              <a:t>22</a:t>
            </a:fld>
            <a:endParaRPr lang="en-US" altLang="en-US" sz="1200" b="0">
              <a:solidFill>
                <a:schemeClr val="tx1"/>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cs typeface="Arial" panose="020B0604020202020204" pitchFamily="34" charset="0"/>
              </a:rPr>
              <a:t>Perhaps the most extensive virtualization provided by z/VM is in the input/output area, and in particular for disk devices. </a:t>
            </a:r>
          </a:p>
          <a:p>
            <a:pPr eaLnBrk="1" hangingPunct="1"/>
            <a:r>
              <a:rPr lang="en-US" altLang="en-US" dirty="0" smtClean="0">
                <a:latin typeface="Arial" panose="020B0604020202020204" pitchFamily="34" charset="0"/>
                <a:cs typeface="Arial" panose="020B0604020202020204" pitchFamily="34" charset="0"/>
              </a:rPr>
              <a:t>Real disks can be dedicated to guests or they can be subdivided into smaller sections called </a:t>
            </a:r>
            <a:r>
              <a:rPr lang="en-US" altLang="en-US" i="1" dirty="0" smtClean="0">
                <a:latin typeface="Arial" panose="020B0604020202020204" pitchFamily="34" charset="0"/>
                <a:cs typeface="Arial" panose="020B0604020202020204" pitchFamily="34" charset="0"/>
              </a:rPr>
              <a:t>minidisks</a:t>
            </a:r>
            <a:r>
              <a:rPr lang="en-US" altLang="en-US" dirty="0" smtClean="0">
                <a:latin typeface="Arial" panose="020B0604020202020204" pitchFamily="34" charset="0"/>
                <a:cs typeface="Arial" panose="020B0604020202020204" pitchFamily="34" charset="0"/>
              </a:rPr>
              <a:t> that may be shared among guests dynamically. Some guests may have read-only access to a minidisk while others may have both read and write access. To improve disk I/O performance, minidisks are transparently cached by the z/VM hypervisor using a high-speed in-memory cache.</a:t>
            </a:r>
          </a:p>
          <a:p>
            <a:pPr eaLnBrk="1" hangingPunct="1"/>
            <a:r>
              <a:rPr lang="en-US" altLang="en-US" dirty="0" smtClean="0">
                <a:latin typeface="Arial" panose="020B0604020202020204" pitchFamily="34" charset="0"/>
                <a:cs typeface="Arial" panose="020B0604020202020204" pitchFamily="34" charset="0"/>
              </a:rPr>
              <a:t>Temporary disks (TDISKs) can be allocated dynamically from a pool of available disk storage for short-term use. </a:t>
            </a:r>
          </a:p>
          <a:p>
            <a:pPr eaLnBrk="1" hangingPunct="1"/>
            <a:r>
              <a:rPr lang="en-US" altLang="en-US" dirty="0" smtClean="0">
                <a:latin typeface="Arial" panose="020B0604020202020204" pitchFamily="34" charset="0"/>
                <a:cs typeface="Arial" panose="020B0604020202020204" pitchFamily="34" charset="0"/>
              </a:rPr>
              <a:t>Virtual disks in memory can also be created dynamically and are backed by the z/VM paging subsystem.</a:t>
            </a:r>
          </a:p>
          <a:p>
            <a:pPr eaLnBrk="1" hangingPunct="1"/>
            <a:r>
              <a:rPr lang="en-US" altLang="en-US" dirty="0" smtClean="0">
                <a:latin typeface="Arial" panose="020B0604020202020204" pitchFamily="34" charset="0"/>
                <a:cs typeface="Arial" panose="020B0604020202020204" pitchFamily="34" charset="0"/>
              </a:rPr>
              <a:t>In addition to disk virtualization, z/VM virtualizes other devices that can be attached to the z Systems physical I/O subsystem. Magnetic tape drives, SCSI devices, printers, consoles, and other devices are provided using varying levels of virtualization. One common aspect of z/VM device virtualization is the creation of a virtual device number (or subchannel identifier) that is independent of the underlying real device number.</a:t>
            </a:r>
          </a:p>
        </p:txBody>
      </p:sp>
    </p:spTree>
    <p:extLst>
      <p:ext uri="{BB962C8B-B14F-4D97-AF65-F5344CB8AC3E}">
        <p14:creationId xmlns:p14="http://schemas.microsoft.com/office/powerpoint/2010/main" val="2585714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771B346E-9E84-4987-9303-E1A57BDA2E19}" type="slidenum">
              <a:rPr lang="en-US" altLang="en-US" sz="1200" b="0">
                <a:solidFill>
                  <a:schemeClr val="tx1"/>
                </a:solidFill>
              </a:rPr>
              <a:pPr eaLnBrk="1" hangingPunct="1"/>
              <a:t>23</a:t>
            </a:fld>
            <a:endParaRPr lang="en-US" altLang="en-US" sz="1200" b="0">
              <a:solidFill>
                <a:schemeClr val="tx1"/>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cs typeface="Arial" panose="020B0604020202020204" pitchFamily="34" charset="0"/>
              </a:rPr>
              <a:t>z/VM virtualizes networks by providing complete simulations of Ethernet Local Area Networks (LANs) with Guest LAN technology and Ethernet switches with Virtual Switch (VSWITCH) technology. These simulations do not require any real network resources, although a Guest LAN may be routed to a real network by a suitably configured virtual machine that has a real network interface dedicated to it and a Virtual Switch can be connected to a real switch transparently by z/VM itself. Virtual Network Interface Cards (NICs) are provided to guests to enable them to connect to Guest LANs and Virtual Switches. Both Internet Protocol and Hypersockets Guest LANs are supported.</a:t>
            </a:r>
          </a:p>
          <a:p>
            <a:pPr eaLnBrk="1" hangingPunct="1"/>
            <a:r>
              <a:rPr lang="en-US" altLang="en-US" smtClean="0">
                <a:latin typeface="Arial" panose="020B0604020202020204" pitchFamily="34" charset="0"/>
                <a:cs typeface="Arial" panose="020B0604020202020204" pitchFamily="34" charset="0"/>
              </a:rPr>
              <a:t>There is no limit on the number of Guest LANs and Virtual Switches that can be created. They can be established and destroyed dynamically and, since they are virtualized using memory and processor resources, have extremely high bandwidth.</a:t>
            </a:r>
          </a:p>
        </p:txBody>
      </p:sp>
    </p:spTree>
    <p:extLst>
      <p:ext uri="{BB962C8B-B14F-4D97-AF65-F5344CB8AC3E}">
        <p14:creationId xmlns:p14="http://schemas.microsoft.com/office/powerpoint/2010/main" val="273089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D016DE59-8133-40DE-9543-8A443E5A0FFF}" type="slidenum">
              <a:rPr lang="en-US" altLang="en-US" sz="1200" b="0">
                <a:solidFill>
                  <a:schemeClr val="tx1"/>
                </a:solidFill>
              </a:rPr>
              <a:pPr eaLnBrk="1" hangingPunct="1"/>
              <a:t>24</a:t>
            </a:fld>
            <a:endParaRPr lang="en-US" altLang="en-US" sz="1200" b="0">
              <a:solidFill>
                <a:schemeClr val="tx1"/>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cs typeface="Arial" panose="020B0604020202020204" pitchFamily="34" charset="0"/>
              </a:rPr>
              <a:t>z/VM provides many other capabilities that are important in a virtualized environment.</a:t>
            </a:r>
          </a:p>
          <a:p>
            <a:pPr eaLnBrk="1" hangingPunct="1"/>
            <a:r>
              <a:rPr lang="en-US" altLang="en-US" smtClean="0">
                <a:latin typeface="Arial" panose="020B0604020202020204" pitchFamily="34" charset="0"/>
                <a:cs typeface="Arial" panose="020B0604020202020204" pitchFamily="34" charset="0"/>
              </a:rPr>
              <a:t>* A virtual machine’s console can be directed to another guest where automation software can capture, analyze, and react to it.</a:t>
            </a:r>
          </a:p>
          <a:p>
            <a:pPr eaLnBrk="1" hangingPunct="1"/>
            <a:r>
              <a:rPr lang="en-US" altLang="en-US" smtClean="0">
                <a:latin typeface="Arial" panose="020B0604020202020204" pitchFamily="34" charset="0"/>
                <a:cs typeface="Arial" panose="020B0604020202020204" pitchFamily="34" charset="0"/>
              </a:rPr>
              <a:t>* Hypervisor facilities can be used to manage all aspects of the real and virtual environments.</a:t>
            </a:r>
          </a:p>
          <a:p>
            <a:pPr eaLnBrk="1" hangingPunct="1"/>
            <a:r>
              <a:rPr lang="en-US" altLang="en-US" smtClean="0">
                <a:latin typeface="Arial" panose="020B0604020202020204" pitchFamily="34" charset="0"/>
                <a:cs typeface="Arial" panose="020B0604020202020204" pitchFamily="34" charset="0"/>
              </a:rPr>
              <a:t>* Resource consumption is recorded in accounting data records.</a:t>
            </a:r>
          </a:p>
          <a:p>
            <a:pPr eaLnBrk="1" hangingPunct="1"/>
            <a:r>
              <a:rPr lang="en-US" altLang="en-US" smtClean="0">
                <a:latin typeface="Arial" panose="020B0604020202020204" pitchFamily="34" charset="0"/>
                <a:cs typeface="Arial" panose="020B0604020202020204" pitchFamily="34" charset="0"/>
              </a:rPr>
              <a:t>* Performance information is collected and may be analyzed either in real time or after the fact.</a:t>
            </a:r>
          </a:p>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48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4CF0A060-5F24-46B8-8EA1-A593A79CF3DC}" type="slidenum">
              <a:rPr lang="en-US" altLang="en-US" sz="1200" b="0">
                <a:solidFill>
                  <a:schemeClr val="tx1"/>
                </a:solidFill>
              </a:rPr>
              <a:pPr eaLnBrk="1" hangingPunct="1"/>
              <a:t>3</a:t>
            </a:fld>
            <a:endParaRPr lang="en-US" altLang="en-US" sz="1200" b="0">
              <a:solidFill>
                <a:schemeClr val="tx1"/>
              </a:solidFill>
            </a:endParaRPr>
          </a:p>
        </p:txBody>
      </p:sp>
      <p:sp>
        <p:nvSpPr>
          <p:cNvPr id="29699" name="Rectangle 2"/>
          <p:cNvSpPr>
            <a:spLocks noGrp="1" noRot="1" noChangeAspect="1" noChangeArrowheads="1" noTextEdit="1"/>
          </p:cNvSpPr>
          <p:nvPr>
            <p:ph type="sldImg"/>
          </p:nvPr>
        </p:nvSpPr>
        <p:spPr>
          <a:xfrm>
            <a:off x="1150938" y="692150"/>
            <a:ext cx="4556125" cy="3416300"/>
          </a:xfrm>
          <a:ln/>
        </p:spPr>
      </p:sp>
      <p:sp>
        <p:nvSpPr>
          <p:cNvPr id="297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5528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77E62379-7495-4AB5-B378-D8B362FF9FDF}" type="slidenum">
              <a:rPr lang="en-US" altLang="en-US" sz="1200" b="0">
                <a:solidFill>
                  <a:schemeClr val="tx1"/>
                </a:solidFill>
              </a:rPr>
              <a:pPr eaLnBrk="1" hangingPunct="1"/>
              <a:t>4</a:t>
            </a:fld>
            <a:endParaRPr lang="en-US" altLang="en-US" sz="1200" b="0">
              <a:solidFill>
                <a:schemeClr val="tx1"/>
              </a:solidFill>
            </a:endParaRPr>
          </a:p>
        </p:txBody>
      </p:sp>
      <p:sp>
        <p:nvSpPr>
          <p:cNvPr id="30723" name="Rectangle 2"/>
          <p:cNvSpPr>
            <a:spLocks noGrp="1" noRot="1" noChangeAspect="1" noChangeArrowheads="1" noTextEdit="1"/>
          </p:cNvSpPr>
          <p:nvPr>
            <p:ph type="sldImg"/>
          </p:nvPr>
        </p:nvSpPr>
        <p:spPr>
          <a:xfrm>
            <a:off x="1150938" y="692150"/>
            <a:ext cx="4556125" cy="3416300"/>
          </a:xfrm>
          <a:ln/>
        </p:spPr>
      </p:sp>
      <p:sp>
        <p:nvSpPr>
          <p:cNvPr id="307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833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43369442-57A1-4C01-91DA-CF8AB8991AA7}" type="slidenum">
              <a:rPr lang="en-US" altLang="en-US" sz="1200" b="0">
                <a:solidFill>
                  <a:schemeClr val="tx1"/>
                </a:solidFill>
              </a:rPr>
              <a:pPr eaLnBrk="1" hangingPunct="1"/>
              <a:t>6</a:t>
            </a:fld>
            <a:endParaRPr lang="en-US" altLang="en-US" sz="1200" b="0">
              <a:solidFill>
                <a:schemeClr val="tx1"/>
              </a:solidFill>
            </a:endParaRPr>
          </a:p>
        </p:txBody>
      </p:sp>
      <p:sp>
        <p:nvSpPr>
          <p:cNvPr id="31747" name="Rectangle 2"/>
          <p:cNvSpPr>
            <a:spLocks noGrp="1" noRot="1" noChangeAspect="1" noChangeArrowheads="1" noTextEdit="1"/>
          </p:cNvSpPr>
          <p:nvPr>
            <p:ph type="sldImg"/>
          </p:nvPr>
        </p:nvSpPr>
        <p:spPr>
          <a:xfrm>
            <a:off x="1144588" y="685800"/>
            <a:ext cx="4572000" cy="34290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581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0A88FE58-0BA5-4D8C-9203-F754FF03CA35}" type="slidenum">
              <a:rPr lang="en-US" altLang="en-US" sz="1200" b="0">
                <a:solidFill>
                  <a:schemeClr val="tx1"/>
                </a:solidFill>
              </a:rPr>
              <a:pPr eaLnBrk="1" hangingPunct="1"/>
              <a:t>7</a:t>
            </a:fld>
            <a:endParaRPr lang="en-US" altLang="en-US" sz="1200" b="0">
              <a:solidFill>
                <a:schemeClr val="tx1"/>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sz="800" dirty="0" smtClean="0">
                <a:latin typeface="Arial" panose="020B0604020202020204" pitchFamily="34" charset="0"/>
                <a:cs typeface="Arial" panose="020B0604020202020204" pitchFamily="34" charset="0"/>
              </a:rPr>
              <a:t>After an introduction to the concept of virtualization, the different approaches to virtualizing servers will be described. Next, alternative methods of implementing the control programs that provide virtualization will be explained, and the business value of virtualization will be described.</a:t>
            </a:r>
          </a:p>
          <a:p>
            <a:pPr marL="228600" indent="-228600" eaLnBrk="1" hangingPunct="1"/>
            <a:r>
              <a:rPr lang="en-US" altLang="en-US" sz="800" dirty="0" smtClean="0">
                <a:latin typeface="Arial" panose="020B0604020202020204" pitchFamily="34" charset="0"/>
                <a:cs typeface="Arial" panose="020B0604020202020204" pitchFamily="34" charset="0"/>
              </a:rPr>
              <a:t>The implementation of virtualization on IBM z Systems, in the form of logical partitions and virtual machines, will be described in some detail by examining the processor, memory, input/output, and network resources are presented.</a:t>
            </a:r>
          </a:p>
        </p:txBody>
      </p:sp>
    </p:spTree>
    <p:extLst>
      <p:ext uri="{BB962C8B-B14F-4D97-AF65-F5344CB8AC3E}">
        <p14:creationId xmlns:p14="http://schemas.microsoft.com/office/powerpoint/2010/main" val="4204426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F8AD2E4A-2B06-435D-89AB-7B37CFBB91F2}" type="slidenum">
              <a:rPr lang="en-US" altLang="en-US" sz="1200" b="0">
                <a:solidFill>
                  <a:schemeClr val="tx1"/>
                </a:solidFill>
              </a:rPr>
              <a:pPr eaLnBrk="1" hangingPunct="1"/>
              <a:t>8</a:t>
            </a:fld>
            <a:endParaRPr lang="en-US" altLang="en-US" sz="1200" b="0">
              <a:solidFill>
                <a:schemeClr val="tx1"/>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smtClean="0">
                <a:latin typeface="Arial" panose="020B0604020202020204" pitchFamily="34" charset="0"/>
                <a:cs typeface="Arial" panose="020B0604020202020204" pitchFamily="34" charset="0"/>
              </a:rPr>
              <a:t>Virtualization is software, firmware, or both that creates virtual resources and maps them to real ones. It is a set of techniques that allow computer system resources such as memory, processors, and I/O devices to be manifested without requiring a direct correspondence with an underlying real resource that has the same characteristics. For example, real memory could be used to present a resource that appears to be a hard drive. The virtual hard drive would exhibit the behavior of its real counterpart in many ways, except that it would probably have a much faster access time and would be much more reliable, though unlike a real hard drive, the data might not be recorded permanently.</a:t>
            </a:r>
            <a:endParaRPr lang="en-US" altLang="ja-JP" smtClean="0">
              <a:latin typeface="Arial" panose="020B0604020202020204" pitchFamily="34" charset="0"/>
              <a:cs typeface="Arial" panose="020B0604020202020204" pitchFamily="34" charset="0"/>
            </a:endParaRPr>
          </a:p>
          <a:p>
            <a:pPr marL="228600" indent="-228600" eaLnBrk="1" hangingPunct="1"/>
            <a:r>
              <a:rPr lang="en-US" altLang="ja-JP" smtClean="0">
                <a:latin typeface="Arial" panose="020B0604020202020204" pitchFamily="34" charset="0"/>
                <a:cs typeface="Arial" panose="020B0604020202020204" pitchFamily="34" charset="0"/>
              </a:rPr>
              <a:t>The interfaces to the virtual resources and their behaviors conform to an architectural definition, regardless of whether they are mapped to part of a real resource, to several resources, or are presented by emulation in the virtualization layer. The real, physical resources are separated from the virtual ones to enable whatever abstractions are required. For example, a physical hard drive might be subdivided into multiple smaller sections, each of which can be presented as a virtual hard drive. Or, using memory and processor resources, a local area network – network interface cards, Ethernet cables, and patch panels - can be completely virtualized without requiring any real network hardware. </a:t>
            </a:r>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8729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2410A7EA-FC27-4090-B006-B6CD5024D8D7}" type="slidenum">
              <a:rPr lang="en-US" altLang="en-US" sz="1200" b="0">
                <a:solidFill>
                  <a:schemeClr val="tx1"/>
                </a:solidFill>
              </a:rPr>
              <a:pPr eaLnBrk="1" hangingPunct="1"/>
              <a:t>9</a:t>
            </a:fld>
            <a:endParaRPr lang="en-US" altLang="en-US" sz="1200" b="0">
              <a:solidFill>
                <a:schemeClr val="tx1"/>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dirty="0" smtClean="0">
                <a:latin typeface="Arial" panose="020B0604020202020204" pitchFamily="34" charset="0"/>
                <a:cs typeface="Arial" panose="020B0604020202020204" pitchFamily="34" charset="0"/>
              </a:rPr>
              <a:t>Servers can be virtualized using any of three different approaches:</a:t>
            </a:r>
          </a:p>
          <a:p>
            <a:pPr marL="228600" indent="-228600" eaLnBrk="1" hangingPunct="1"/>
            <a:r>
              <a:rPr lang="en-US" altLang="en-US" b="1" i="1" dirty="0" smtClean="0">
                <a:latin typeface="Arial" panose="020B0604020202020204" pitchFamily="34" charset="0"/>
                <a:cs typeface="Arial" panose="020B0604020202020204" pitchFamily="34" charset="0"/>
              </a:rPr>
              <a:t>Hardware partitioning</a:t>
            </a:r>
            <a:r>
              <a:rPr lang="en-US" altLang="en-US" dirty="0" smtClean="0">
                <a:latin typeface="Arial" panose="020B0604020202020204" pitchFamily="34" charset="0"/>
                <a:cs typeface="Arial" panose="020B0604020202020204" pitchFamily="34" charset="0"/>
              </a:rPr>
              <a:t> can be used to subdivide the server’s hardware resources into fractional parts, each of which can be used to run an operating system. The partition boundaries are probably adjustable, though the affected partitions may need to be shut down before adjustments are made. Early implementations, such as in the IBM System/370, used physical partitioning and provided electronic isolation of partitions. More recent implementations of physical partitioning such as HP </a:t>
            </a:r>
            <a:r>
              <a:rPr lang="en-US" altLang="en-US" dirty="0" err="1" smtClean="0">
                <a:latin typeface="Arial" panose="020B0604020202020204" pitchFamily="34" charset="0"/>
                <a:cs typeface="Arial" panose="020B0604020202020204" pitchFamily="34" charset="0"/>
              </a:rPr>
              <a:t>nPartitions</a:t>
            </a:r>
            <a:r>
              <a:rPr lang="en-US" altLang="en-US" dirty="0" smtClean="0">
                <a:latin typeface="Arial" panose="020B0604020202020204" pitchFamily="34" charset="0"/>
                <a:cs typeface="Arial" panose="020B0604020202020204" pitchFamily="34" charset="0"/>
              </a:rPr>
              <a:t> and Sun Domains were constrained to board boundaries, limiting flexibility, and could share some hardware components among partitions, thus affecting reliability. Logical partitioning, implemented in firmware, is generally more flexible. Examples include IBM System p LPAR and HP </a:t>
            </a:r>
            <a:r>
              <a:rPr lang="en-US" altLang="en-US" dirty="0" err="1" smtClean="0">
                <a:latin typeface="Arial" panose="020B0604020202020204" pitchFamily="34" charset="0"/>
                <a:cs typeface="Arial" panose="020B0604020202020204" pitchFamily="34" charset="0"/>
              </a:rPr>
              <a:t>vPartitions</a:t>
            </a:r>
            <a:r>
              <a:rPr lang="en-US" altLang="en-US" dirty="0" smtClean="0">
                <a:latin typeface="Arial" panose="020B0604020202020204" pitchFamily="34" charset="0"/>
                <a:cs typeface="Arial" panose="020B0604020202020204" pitchFamily="34" charset="0"/>
              </a:rPr>
              <a:t>.</a:t>
            </a:r>
          </a:p>
          <a:p>
            <a:pPr marL="228600" indent="-228600" eaLnBrk="1" hangingPunct="1"/>
            <a:r>
              <a:rPr lang="en-US" altLang="en-US" b="1" i="1" dirty="0" smtClean="0">
                <a:latin typeface="Arial" panose="020B0604020202020204" pitchFamily="34" charset="0"/>
                <a:cs typeface="Arial" panose="020B0604020202020204" pitchFamily="34" charset="0"/>
              </a:rPr>
              <a:t>Bare-metal hypervisors</a:t>
            </a:r>
            <a:r>
              <a:rPr lang="en-US" altLang="en-US" dirty="0" smtClean="0">
                <a:latin typeface="Arial" panose="020B0604020202020204" pitchFamily="34" charset="0"/>
                <a:cs typeface="Arial" panose="020B0604020202020204" pitchFamily="34" charset="0"/>
              </a:rPr>
              <a:t> are software or firmware virtualization implementations that provide fine-grained sharing of all server resources. For example, processor resources are usually shared among operating systems using time-slicing, whereby each system has only a few milliseconds to use the processor before another one has a turn. This is in contrast to some partitioning solutions, in which processors are dedicated to a particular operating system. As its name implies, the hypervisor firmware or software is a system control program that runs directly on the server hardware. Examples include IBM z Systems LPAR, IBM z/VM, IBM POWER Hypervisor, VMware ESX Server, and </a:t>
            </a:r>
            <a:r>
              <a:rPr lang="en-US" altLang="en-US" dirty="0" err="1" smtClean="0">
                <a:latin typeface="Arial" panose="020B0604020202020204" pitchFamily="34" charset="0"/>
                <a:cs typeface="Arial" panose="020B0604020202020204" pitchFamily="34" charset="0"/>
              </a:rPr>
              <a:t>Xen</a:t>
            </a:r>
            <a:r>
              <a:rPr lang="en-US" altLang="en-US" dirty="0" smtClean="0">
                <a:latin typeface="Arial" panose="020B0604020202020204" pitchFamily="34" charset="0"/>
                <a:cs typeface="Arial" panose="020B0604020202020204" pitchFamily="34" charset="0"/>
              </a:rPr>
              <a:t>.</a:t>
            </a:r>
          </a:p>
          <a:p>
            <a:pPr marL="228600" indent="-228600" eaLnBrk="1" hangingPunct="1"/>
            <a:r>
              <a:rPr lang="en-US" altLang="en-US" b="1" i="1" dirty="0" smtClean="0">
                <a:latin typeface="Arial" panose="020B0604020202020204" pitchFamily="34" charset="0"/>
                <a:cs typeface="Arial" panose="020B0604020202020204" pitchFamily="34" charset="0"/>
              </a:rPr>
              <a:t>Hosted hypervisors</a:t>
            </a:r>
            <a:r>
              <a:rPr lang="en-US" altLang="en-US" dirty="0" smtClean="0">
                <a:latin typeface="Arial" panose="020B0604020202020204" pitchFamily="34" charset="0"/>
                <a:cs typeface="Arial" panose="020B0604020202020204" pitchFamily="34" charset="0"/>
              </a:rPr>
              <a:t> are software virtualization implementations that use the services of an operating system (“the host”) to share resources. These hypervisors usually run as application programs on the host operating system, which may be unaware of the virtualization being performed. Examples include VMware GSX, Microsoft Virtual Server, HP Integrity VM, and KVM.</a:t>
            </a:r>
          </a:p>
          <a:p>
            <a:pPr marL="228600" indent="-228600" eaLnBrk="1" hangingPunct="1"/>
            <a:r>
              <a:rPr lang="en-US" altLang="en-US" dirty="0" smtClean="0">
                <a:latin typeface="Arial" panose="020B0604020202020204" pitchFamily="34" charset="0"/>
                <a:cs typeface="Arial" panose="020B0604020202020204" pitchFamily="34" charset="0"/>
              </a:rPr>
              <a:t>Of the three approaches, hardware partitioning is generally the least flexible, a bare-metal hypervisor offers the most efficiency and highest availability, and a hosted hypervisor provides the greatest degree of integration with its host operating system and may thus inherit some of its host’s qualities of service.</a:t>
            </a:r>
          </a:p>
          <a:p>
            <a:pPr marL="228600" indent="-228600" eaLnBrk="1" hangingPunct="1"/>
            <a:r>
              <a:rPr lang="en-US" altLang="en-US" dirty="0" smtClean="0">
                <a:latin typeface="Arial" panose="020B0604020202020204" pitchFamily="34" charset="0"/>
                <a:cs typeface="Arial" panose="020B0604020202020204" pitchFamily="34" charset="0"/>
              </a:rPr>
              <a:t>The result of server virtualization is to create logical or physical </a:t>
            </a:r>
            <a:r>
              <a:rPr lang="en-US" altLang="en-US" i="1" dirty="0" smtClean="0">
                <a:latin typeface="Arial" panose="020B0604020202020204" pitchFamily="34" charset="0"/>
                <a:cs typeface="Arial" panose="020B0604020202020204" pitchFamily="34" charset="0"/>
              </a:rPr>
              <a:t>partitions</a:t>
            </a:r>
            <a:r>
              <a:rPr lang="en-US" altLang="en-US" dirty="0" smtClean="0">
                <a:latin typeface="Arial" panose="020B0604020202020204" pitchFamily="34" charset="0"/>
                <a:cs typeface="Arial" panose="020B0604020202020204" pitchFamily="34" charset="0"/>
              </a:rPr>
              <a:t>, in the case of hardware partitioning, or </a:t>
            </a:r>
            <a:r>
              <a:rPr lang="en-US" altLang="en-US" i="1" dirty="0" smtClean="0">
                <a:latin typeface="Arial" panose="020B0604020202020204" pitchFamily="34" charset="0"/>
                <a:cs typeface="Arial" panose="020B0604020202020204" pitchFamily="34" charset="0"/>
              </a:rPr>
              <a:t>virtual machines</a:t>
            </a:r>
            <a:r>
              <a:rPr lang="en-US" altLang="en-US" dirty="0" smtClean="0">
                <a:latin typeface="Arial" panose="020B0604020202020204" pitchFamily="34" charset="0"/>
                <a:cs typeface="Arial" panose="020B0604020202020204" pitchFamily="34" charset="0"/>
              </a:rPr>
              <a:t> (also known as </a:t>
            </a:r>
            <a:r>
              <a:rPr lang="en-US" altLang="en-US" i="1" dirty="0" smtClean="0">
                <a:latin typeface="Arial" panose="020B0604020202020204" pitchFamily="34" charset="0"/>
                <a:cs typeface="Arial" panose="020B0604020202020204" pitchFamily="34" charset="0"/>
              </a:rPr>
              <a:t>guests</a:t>
            </a:r>
            <a:r>
              <a:rPr lang="en-US" altLang="en-US" dirty="0" smtClean="0">
                <a:latin typeface="Arial" panose="020B0604020202020204" pitchFamily="34" charset="0"/>
                <a:cs typeface="Arial" panose="020B0604020202020204" pitchFamily="34" charset="0"/>
              </a:rPr>
              <a:t>) in the case of both bare-metal and hosted hypervisors.</a:t>
            </a:r>
          </a:p>
        </p:txBody>
      </p:sp>
    </p:spTree>
    <p:extLst>
      <p:ext uri="{BB962C8B-B14F-4D97-AF65-F5344CB8AC3E}">
        <p14:creationId xmlns:p14="http://schemas.microsoft.com/office/powerpoint/2010/main" val="98133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fld id="{7EB97FCE-32BA-439C-8938-89B28B77B38A}" type="slidenum">
              <a:rPr lang="en-US" altLang="en-US" sz="1200" b="0">
                <a:solidFill>
                  <a:schemeClr val="tx1"/>
                </a:solidFill>
              </a:rPr>
              <a:pPr eaLnBrk="1" hangingPunct="1"/>
              <a:t>10</a:t>
            </a:fld>
            <a:endParaRPr lang="en-US" altLang="en-US" sz="1200" b="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dirty="0" smtClean="0">
                <a:latin typeface="Arial" panose="020B0604020202020204" pitchFamily="34" charset="0"/>
                <a:cs typeface="Arial" panose="020B0604020202020204" pitchFamily="34" charset="0"/>
              </a:rPr>
              <a:t>Regardless of whether a hypervisor is a bare-metal implementation or hosted, there are four different techniques that it can employ to virtualize a server’s resources:</a:t>
            </a:r>
          </a:p>
          <a:p>
            <a:pPr marL="228600" indent="-228600" eaLnBrk="1" hangingPunct="1"/>
            <a:r>
              <a:rPr lang="en-US" altLang="en-US" b="1" i="1" dirty="0" smtClean="0">
                <a:latin typeface="Arial" panose="020B0604020202020204" pitchFamily="34" charset="0"/>
                <a:cs typeface="Arial" panose="020B0604020202020204" pitchFamily="34" charset="0"/>
              </a:rPr>
              <a:t>Trap and emulate:</a:t>
            </a:r>
            <a:r>
              <a:rPr lang="en-US" altLang="en-US" dirty="0" smtClean="0">
                <a:latin typeface="Arial" panose="020B0604020202020204" pitchFamily="34" charset="0"/>
                <a:cs typeface="Arial" panose="020B0604020202020204" pitchFamily="34" charset="0"/>
              </a:rPr>
              <a:t> The virtual machine runs in user mode. Any privileged instruction causes a trap to the hypervisor, which emulates the instruction on behalf of the guest and then resumes execution of the guest instruction stream. This approach allows the operating system to run unmodified, without awareness of the hypervisor, but can introduce significant overhead. Examples include IBM CP/67 and VM/370.</a:t>
            </a:r>
          </a:p>
          <a:p>
            <a:pPr marL="228600" indent="-228600" eaLnBrk="1" hangingPunct="1"/>
            <a:r>
              <a:rPr lang="en-US" altLang="en-US" b="1" i="1" dirty="0" smtClean="0">
                <a:latin typeface="Arial" panose="020B0604020202020204" pitchFamily="34" charset="0"/>
                <a:cs typeface="Arial" panose="020B0604020202020204" pitchFamily="34" charset="0"/>
              </a:rPr>
              <a:t>Translate, trap and emulate:</a:t>
            </a:r>
            <a:r>
              <a:rPr lang="en-US" altLang="en-US" dirty="0" smtClean="0">
                <a:latin typeface="Arial" panose="020B0604020202020204" pitchFamily="34" charset="0"/>
                <a:cs typeface="Arial" panose="020B0604020202020204" pitchFamily="34" charset="0"/>
              </a:rPr>
              <a:t> The virtual machine runs in user mode. Like the trap and emulate method, privileged instructions are trapped and emulated. However, because some instructions behave differently in privileged and user mode, they cannot be trapped (since the virtual machine is running in user mode). Instead, they must be translated to other instructions that do cause traps so that they can be emulated as if they were being executed in privileged mode. This approach also has substantial overhead. Examples include VMware ESX and Microsoft Virtual Server.</a:t>
            </a:r>
          </a:p>
          <a:p>
            <a:pPr marL="228600" indent="-228600" eaLnBrk="1" hangingPunct="1"/>
            <a:r>
              <a:rPr lang="en-US" altLang="en-US" b="1" i="1" dirty="0" smtClean="0">
                <a:latin typeface="Arial" panose="020B0604020202020204" pitchFamily="34" charset="0"/>
                <a:cs typeface="Arial" panose="020B0604020202020204" pitchFamily="34" charset="0"/>
              </a:rPr>
              <a:t>Hypervisor call (paravirtualization):</a:t>
            </a:r>
            <a:r>
              <a:rPr lang="en-US" altLang="en-US" dirty="0" smtClean="0">
                <a:latin typeface="Arial" panose="020B0604020202020204" pitchFamily="34" charset="0"/>
                <a:cs typeface="Arial" panose="020B0604020202020204" pitchFamily="34" charset="0"/>
              </a:rPr>
              <a:t> The virtual machine runs in whichever mode (user or privileged) its operating system selects, just as when it runs without virtualization. The operating system has been modified to invoke the hypervisor when it needs to access real resources. The invocation method is known as a </a:t>
            </a:r>
            <a:r>
              <a:rPr lang="en-US" altLang="en-US" i="1" dirty="0" smtClean="0">
                <a:latin typeface="Arial" panose="020B0604020202020204" pitchFamily="34" charset="0"/>
                <a:cs typeface="Arial" panose="020B0604020202020204" pitchFamily="34" charset="0"/>
              </a:rPr>
              <a:t>hypervisor call</a:t>
            </a:r>
            <a:r>
              <a:rPr lang="en-US" altLang="en-US" dirty="0" smtClean="0">
                <a:latin typeface="Arial" panose="020B0604020202020204" pitchFamily="34" charset="0"/>
                <a:cs typeface="Arial" panose="020B0604020202020204" pitchFamily="34" charset="0"/>
              </a:rPr>
              <a:t>. This approach can be highly efficient, though of course it requires an intimate understanding of the operating system in order to be able to make the appropriate modifications. And, in some respects it isn’t virtualization at all but rather a new architecture on which an operating system can run. Examples of paravirtualization include the IBM POWER Hypervisor and </a:t>
            </a:r>
            <a:r>
              <a:rPr lang="en-US" altLang="en-US" dirty="0" err="1" smtClean="0">
                <a:latin typeface="Arial" panose="020B0604020202020204" pitchFamily="34" charset="0"/>
                <a:cs typeface="Arial" panose="020B0604020202020204" pitchFamily="34" charset="0"/>
              </a:rPr>
              <a:t>Xen</a:t>
            </a:r>
            <a:r>
              <a:rPr lang="en-US" altLang="en-US" dirty="0" smtClean="0">
                <a:latin typeface="Arial" panose="020B0604020202020204" pitchFamily="34" charset="0"/>
                <a:cs typeface="Arial" panose="020B0604020202020204" pitchFamily="34" charset="0"/>
              </a:rPr>
              <a:t>.</a:t>
            </a:r>
          </a:p>
          <a:p>
            <a:pPr marL="228600" indent="-228600" eaLnBrk="1" hangingPunct="1"/>
            <a:r>
              <a:rPr lang="en-US" altLang="ja-JP" b="1" i="1" dirty="0" smtClean="0">
                <a:latin typeface="Arial" panose="020B0604020202020204" pitchFamily="34" charset="0"/>
                <a:cs typeface="Arial" panose="020B0604020202020204" pitchFamily="34" charset="0"/>
              </a:rPr>
              <a:t>Direct hardware virtualization:</a:t>
            </a:r>
            <a:r>
              <a:rPr lang="en-US" altLang="ja-JP" dirty="0" smtClean="0">
                <a:latin typeface="Arial" panose="020B0604020202020204" pitchFamily="34" charset="0"/>
                <a:cs typeface="Arial" panose="020B0604020202020204" pitchFamily="34" charset="0"/>
              </a:rPr>
              <a:t> The virtual machine runs in whichever mode (user or privileged) its operating system selects, just as it does when running without virtualization. The server hardware performs most of the virtualization, under control of the hypervisor, trapping to the hypervisor under certain conditions. This approach is highly efficient and does not require modification of the guest operating system, but does require investment in the hardware to provide support for virtualization. Examples include IBM z Systems LPAR and z/VM hypervisors, as well as </a:t>
            </a:r>
            <a:r>
              <a:rPr lang="en-US" altLang="ja-JP" dirty="0" err="1" smtClean="0">
                <a:latin typeface="Arial" panose="020B0604020202020204" pitchFamily="34" charset="0"/>
                <a:cs typeface="Arial" panose="020B0604020202020204" pitchFamily="34" charset="0"/>
              </a:rPr>
              <a:t>Xen</a:t>
            </a:r>
            <a:r>
              <a:rPr lang="en-US" altLang="ja-JP" dirty="0" smtClean="0">
                <a:latin typeface="Arial" panose="020B0604020202020204" pitchFamily="34" charset="0"/>
                <a:cs typeface="Arial" panose="020B0604020202020204" pitchFamily="34" charset="0"/>
              </a:rPr>
              <a:t>. </a:t>
            </a:r>
            <a:endParaRPr lang="en-US"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891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345774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68571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10971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37250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330867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861957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98065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347854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342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54500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493010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107950" y="107950"/>
            <a:ext cx="8928100" cy="6642100"/>
            <a:chOff x="68" y="68"/>
            <a:chExt cx="5624" cy="4184"/>
          </a:xfrm>
        </p:grpSpPr>
        <p:sp>
          <p:nvSpPr>
            <p:cNvPr id="59395" name="Rectangle 3"/>
            <p:cNvSpPr>
              <a:spLocks noChangeArrowheads="1"/>
            </p:cNvSpPr>
            <p:nvPr/>
          </p:nvSpPr>
          <p:spPr bwMode="auto">
            <a:xfrm>
              <a:off x="68" y="68"/>
              <a:ext cx="5624" cy="4184"/>
            </a:xfrm>
            <a:prstGeom prst="rect">
              <a:avLst/>
            </a:prstGeom>
            <a:gradFill rotWithShape="0">
              <a:gsLst>
                <a:gs pos="0">
                  <a:srgbClr val="00279F">
                    <a:gamma/>
                    <a:tint val="80000"/>
                    <a:invGamma/>
                  </a:srgbClr>
                </a:gs>
                <a:gs pos="50000">
                  <a:srgbClr val="00279F"/>
                </a:gs>
                <a:gs pos="100000">
                  <a:srgbClr val="00279F">
                    <a:gamma/>
                    <a:tint val="80000"/>
                    <a:invGamma/>
                  </a:srgbClr>
                </a:gs>
              </a:gsLst>
              <a:lin ang="5400000" scaled="1"/>
            </a:gradFill>
            <a:ln w="12700">
              <a:solidFill>
                <a:schemeClr val="folHlink"/>
              </a:solidFill>
              <a:miter lim="800000"/>
              <a:headEnd/>
              <a:tailEnd/>
            </a:ln>
            <a:effectLst/>
          </p:spPr>
          <p:txBody>
            <a:bodyPr wrap="none" anchor="ctr"/>
            <a:lstStyle/>
            <a:p>
              <a:pPr>
                <a:defRPr/>
              </a:pPr>
              <a:endParaRPr lang="en-US">
                <a:latin typeface="Arial" charset="0"/>
                <a:cs typeface="Arial" charset="0"/>
              </a:endParaRPr>
            </a:p>
          </p:txBody>
        </p:sp>
        <p:sp>
          <p:nvSpPr>
            <p:cNvPr id="59396" name="Rectangle 4"/>
            <p:cNvSpPr>
              <a:spLocks noChangeArrowheads="1"/>
            </p:cNvSpPr>
            <p:nvPr/>
          </p:nvSpPr>
          <p:spPr bwMode="auto">
            <a:xfrm>
              <a:off x="151" y="140"/>
              <a:ext cx="5469" cy="4036"/>
            </a:xfrm>
            <a:prstGeom prst="rect">
              <a:avLst/>
            </a:prstGeom>
            <a:gradFill rotWithShape="0">
              <a:gsLst>
                <a:gs pos="0">
                  <a:srgbClr val="00279F"/>
                </a:gs>
                <a:gs pos="50000">
                  <a:srgbClr val="00279F">
                    <a:gamma/>
                    <a:tint val="70196"/>
                    <a:invGamma/>
                  </a:srgbClr>
                </a:gs>
                <a:gs pos="100000">
                  <a:srgbClr val="00279F"/>
                </a:gs>
              </a:gsLst>
              <a:lin ang="5400000" scaled="1"/>
            </a:gradFill>
            <a:ln w="12700">
              <a:solidFill>
                <a:schemeClr val="folHlink"/>
              </a:solidFill>
              <a:miter lim="800000"/>
              <a:headEnd/>
              <a:tailEnd/>
            </a:ln>
            <a:effectLst/>
          </p:spPr>
          <p:txBody>
            <a:bodyPr wrap="none" anchor="ctr"/>
            <a:lstStyle/>
            <a:p>
              <a:pPr>
                <a:defRPr/>
              </a:pPr>
              <a:endParaRPr lang="en-US">
                <a:latin typeface="Arial" charset="0"/>
                <a:cs typeface="Arial" charset="0"/>
              </a:endParaRPr>
            </a:p>
          </p:txBody>
        </p:sp>
        <p:sp>
          <p:nvSpPr>
            <p:cNvPr id="59397" name="Rectangle 5"/>
            <p:cNvSpPr>
              <a:spLocks noChangeArrowheads="1"/>
            </p:cNvSpPr>
            <p:nvPr/>
          </p:nvSpPr>
          <p:spPr bwMode="auto">
            <a:xfrm>
              <a:off x="191" y="188"/>
              <a:ext cx="5377" cy="3944"/>
            </a:xfrm>
            <a:prstGeom prst="rect">
              <a:avLst/>
            </a:prstGeom>
            <a:gradFill rotWithShape="0">
              <a:gsLst>
                <a:gs pos="0">
                  <a:srgbClr val="00279F">
                    <a:gamma/>
                    <a:tint val="70196"/>
                    <a:invGamma/>
                  </a:srgbClr>
                </a:gs>
                <a:gs pos="50000">
                  <a:srgbClr val="00279F"/>
                </a:gs>
                <a:gs pos="100000">
                  <a:srgbClr val="00279F">
                    <a:gamma/>
                    <a:tint val="70196"/>
                    <a:invGamma/>
                  </a:srgbClr>
                </a:gs>
              </a:gsLst>
              <a:lin ang="5400000" scaled="1"/>
            </a:gradFill>
            <a:ln w="12700">
              <a:solidFill>
                <a:schemeClr val="folHlink"/>
              </a:solidFill>
              <a:miter lim="800000"/>
              <a:headEnd/>
              <a:tailEnd/>
            </a:ln>
            <a:effectLst/>
          </p:spPr>
          <p:txBody>
            <a:bodyPr wrap="none" anchor="ctr"/>
            <a:lstStyle/>
            <a:p>
              <a:pPr>
                <a:defRPr/>
              </a:pPr>
              <a:endParaRPr lang="en-US">
                <a:latin typeface="Arial" charset="0"/>
                <a:cs typeface="Arial" charset="0"/>
              </a:endParaRPr>
            </a:p>
          </p:txBody>
        </p:sp>
        <p:sp>
          <p:nvSpPr>
            <p:cNvPr id="59398" name="Rectangle 6"/>
            <p:cNvSpPr>
              <a:spLocks noChangeArrowheads="1"/>
            </p:cNvSpPr>
            <p:nvPr/>
          </p:nvSpPr>
          <p:spPr bwMode="auto">
            <a:xfrm>
              <a:off x="272" y="272"/>
              <a:ext cx="5216" cy="3776"/>
            </a:xfrm>
            <a:prstGeom prst="rect">
              <a:avLst/>
            </a:prstGeom>
            <a:gradFill rotWithShape="0">
              <a:gsLst>
                <a:gs pos="0">
                  <a:srgbClr val="00279F">
                    <a:gamma/>
                    <a:shade val="29804"/>
                    <a:invGamma/>
                  </a:srgbClr>
                </a:gs>
                <a:gs pos="100000">
                  <a:srgbClr val="00279F"/>
                </a:gs>
              </a:gsLst>
              <a:lin ang="5400000" scaled="1"/>
            </a:gradFill>
            <a:ln w="12700">
              <a:solidFill>
                <a:schemeClr val="folHlink"/>
              </a:solidFill>
              <a:miter lim="800000"/>
              <a:headEnd/>
              <a:tailEnd/>
            </a:ln>
            <a:effectLst/>
          </p:spPr>
          <p:txBody>
            <a:bodyPr wrap="none" anchor="ctr"/>
            <a:lstStyle/>
            <a:p>
              <a:pPr>
                <a:defRPr/>
              </a:pPr>
              <a:endParaRPr lang="en-US">
                <a:latin typeface="Arial" charset="0"/>
                <a:cs typeface="Arial" charset="0"/>
              </a:endParaRPr>
            </a:p>
          </p:txBody>
        </p:sp>
      </p:grpSp>
      <p:sp>
        <p:nvSpPr>
          <p:cNvPr id="6147" name="Rectangle 7"/>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smtClean="0"/>
              <a:t>Click to edit Master title style</a:t>
            </a:r>
          </a:p>
        </p:txBody>
      </p:sp>
      <p:sp>
        <p:nvSpPr>
          <p:cNvPr id="6148" name="Rectangle 8"/>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p:txStyles>
    <p:titleStyle>
      <a:lvl1pPr algn="ctr" rtl="0" eaLnBrk="0" fontAlgn="base" hangingPunct="0">
        <a:spcBef>
          <a:spcPct val="0"/>
        </a:spcBef>
        <a:spcAft>
          <a:spcPct val="0"/>
        </a:spcAft>
        <a:defRPr sz="4400">
          <a:solidFill>
            <a:srgbClr val="CC3300"/>
          </a:solidFill>
          <a:latin typeface="+mj-lt"/>
          <a:ea typeface="+mj-ea"/>
          <a:cs typeface="+mj-cs"/>
        </a:defRPr>
      </a:lvl1pPr>
      <a:lvl2pPr algn="ctr" rtl="0" eaLnBrk="0" fontAlgn="base" hangingPunct="0">
        <a:spcBef>
          <a:spcPct val="0"/>
        </a:spcBef>
        <a:spcAft>
          <a:spcPct val="0"/>
        </a:spcAft>
        <a:defRPr sz="4400">
          <a:solidFill>
            <a:srgbClr val="CC3300"/>
          </a:solidFill>
          <a:latin typeface="Arial" charset="0"/>
        </a:defRPr>
      </a:lvl2pPr>
      <a:lvl3pPr algn="ctr" rtl="0" eaLnBrk="0" fontAlgn="base" hangingPunct="0">
        <a:spcBef>
          <a:spcPct val="0"/>
        </a:spcBef>
        <a:spcAft>
          <a:spcPct val="0"/>
        </a:spcAft>
        <a:defRPr sz="4400">
          <a:solidFill>
            <a:srgbClr val="CC3300"/>
          </a:solidFill>
          <a:latin typeface="Arial" charset="0"/>
        </a:defRPr>
      </a:lvl3pPr>
      <a:lvl4pPr algn="ctr" rtl="0" eaLnBrk="0" fontAlgn="base" hangingPunct="0">
        <a:spcBef>
          <a:spcPct val="0"/>
        </a:spcBef>
        <a:spcAft>
          <a:spcPct val="0"/>
        </a:spcAft>
        <a:defRPr sz="4400">
          <a:solidFill>
            <a:srgbClr val="CC3300"/>
          </a:solidFill>
          <a:latin typeface="Arial" charset="0"/>
        </a:defRPr>
      </a:lvl4pPr>
      <a:lvl5pPr algn="ctr" rtl="0" eaLnBrk="0" fontAlgn="base" hangingPunct="0">
        <a:spcBef>
          <a:spcPct val="0"/>
        </a:spcBef>
        <a:spcAft>
          <a:spcPct val="0"/>
        </a:spcAft>
        <a:defRPr sz="4400">
          <a:solidFill>
            <a:srgbClr val="CC3300"/>
          </a:solidFill>
          <a:latin typeface="Arial" charset="0"/>
        </a:defRPr>
      </a:lvl5pPr>
      <a:lvl6pPr marL="457200" algn="ctr" rtl="0" eaLnBrk="0" fontAlgn="base" hangingPunct="0">
        <a:spcBef>
          <a:spcPct val="0"/>
        </a:spcBef>
        <a:spcAft>
          <a:spcPct val="0"/>
        </a:spcAft>
        <a:defRPr sz="4400">
          <a:solidFill>
            <a:srgbClr val="CC3300"/>
          </a:solidFill>
          <a:latin typeface="Arial" charset="0"/>
        </a:defRPr>
      </a:lvl6pPr>
      <a:lvl7pPr marL="914400" algn="ctr" rtl="0" eaLnBrk="0" fontAlgn="base" hangingPunct="0">
        <a:spcBef>
          <a:spcPct val="0"/>
        </a:spcBef>
        <a:spcAft>
          <a:spcPct val="0"/>
        </a:spcAft>
        <a:defRPr sz="4400">
          <a:solidFill>
            <a:srgbClr val="CC3300"/>
          </a:solidFill>
          <a:latin typeface="Arial" charset="0"/>
        </a:defRPr>
      </a:lvl7pPr>
      <a:lvl8pPr marL="1371600" algn="ctr" rtl="0" eaLnBrk="0" fontAlgn="base" hangingPunct="0">
        <a:spcBef>
          <a:spcPct val="0"/>
        </a:spcBef>
        <a:spcAft>
          <a:spcPct val="0"/>
        </a:spcAft>
        <a:defRPr sz="4400">
          <a:solidFill>
            <a:srgbClr val="CC3300"/>
          </a:solidFill>
          <a:latin typeface="Arial" charset="0"/>
        </a:defRPr>
      </a:lvl8pPr>
      <a:lvl9pPr marL="1828800" algn="ctr" rtl="0" eaLnBrk="0" fontAlgn="base" hangingPunct="0">
        <a:spcBef>
          <a:spcPct val="0"/>
        </a:spcBef>
        <a:spcAft>
          <a:spcPct val="0"/>
        </a:spcAft>
        <a:defRPr sz="4400">
          <a:solidFill>
            <a:srgbClr val="CC3300"/>
          </a:solidFill>
          <a:latin typeface="Arial" charset="0"/>
        </a:defRPr>
      </a:lvl9pPr>
    </p:titleStyle>
    <p:bodyStyle>
      <a:lvl1pPr marL="342900" indent="-342900" algn="l" rtl="0" eaLnBrk="0" fontAlgn="base" hangingPunct="0">
        <a:spcBef>
          <a:spcPct val="20000"/>
        </a:spcBef>
        <a:spcAft>
          <a:spcPct val="0"/>
        </a:spcAft>
        <a:buClr>
          <a:schemeClr val="accent1"/>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0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100000"/>
        <a:buChar char="•"/>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accent1"/>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accent1"/>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accent1"/>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accent1"/>
        </a:buClr>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emf"/><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6.xml"/><Relationship Id="rId16"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emf"/><Relationship Id="rId9" Type="http://schemas.openxmlformats.org/officeDocument/2006/relationships/image" Target="../media/image11.png"/><Relationship Id="rId1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2.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23.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www.vm.ibm.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spect="1" noChangeArrowheads="1"/>
          </p:cNvSpPr>
          <p:nvPr/>
        </p:nvSpPr>
        <p:spPr bwMode="auto">
          <a:xfrm>
            <a:off x="4508500" y="3898900"/>
            <a:ext cx="4171950" cy="2533650"/>
          </a:xfrm>
          <a:prstGeom prst="rect">
            <a:avLst/>
          </a:prstGeom>
          <a:solidFill>
            <a:srgbClr val="F0F0F0"/>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3" name="Rectangle 4"/>
          <p:cNvSpPr>
            <a:spLocks noChangeAspect="1" noChangeArrowheads="1"/>
          </p:cNvSpPr>
          <p:nvPr/>
        </p:nvSpPr>
        <p:spPr bwMode="auto">
          <a:xfrm>
            <a:off x="457200" y="1295400"/>
            <a:ext cx="3981450" cy="2533650"/>
          </a:xfrm>
          <a:prstGeom prst="rect">
            <a:avLst/>
          </a:prstGeom>
          <a:solidFill>
            <a:srgbClr val="F0F0F0"/>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4" name="Rectangle 5"/>
          <p:cNvSpPr>
            <a:spLocks noChangeAspect="1" noChangeArrowheads="1"/>
          </p:cNvSpPr>
          <p:nvPr/>
        </p:nvSpPr>
        <p:spPr bwMode="auto">
          <a:xfrm>
            <a:off x="457200" y="3898900"/>
            <a:ext cx="3981450" cy="2533650"/>
          </a:xfrm>
          <a:prstGeom prst="rect">
            <a:avLst/>
          </a:prstGeom>
          <a:solidFill>
            <a:srgbClr val="F0F0F0"/>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5" name="Text Box 6"/>
          <p:cNvSpPr txBox="1">
            <a:spLocks noChangeAspect="1" noChangeArrowheads="1"/>
          </p:cNvSpPr>
          <p:nvPr/>
        </p:nvSpPr>
        <p:spPr bwMode="auto">
          <a:xfrm>
            <a:off x="1543050" y="1323975"/>
            <a:ext cx="181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r>
              <a:rPr lang="en-US" altLang="en-US" sz="1800" b="0">
                <a:solidFill>
                  <a:srgbClr val="000000"/>
                </a:solidFill>
              </a:rPr>
              <a:t>Trap and Emulate</a:t>
            </a:r>
          </a:p>
        </p:txBody>
      </p:sp>
      <p:sp>
        <p:nvSpPr>
          <p:cNvPr id="15366" name="Text Box 7"/>
          <p:cNvSpPr txBox="1">
            <a:spLocks noChangeAspect="1" noChangeArrowheads="1"/>
          </p:cNvSpPr>
          <p:nvPr/>
        </p:nvSpPr>
        <p:spPr bwMode="auto">
          <a:xfrm>
            <a:off x="574675" y="3922713"/>
            <a:ext cx="3784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r>
              <a:rPr lang="en-US" altLang="en-US" sz="1800" b="0">
                <a:solidFill>
                  <a:srgbClr val="000000"/>
                </a:solidFill>
              </a:rPr>
              <a:t>Hypervisor Calls (“Paravirtualization”)</a:t>
            </a:r>
          </a:p>
        </p:txBody>
      </p:sp>
      <p:sp>
        <p:nvSpPr>
          <p:cNvPr id="15367" name="Text Box 8"/>
          <p:cNvSpPr txBox="1">
            <a:spLocks noChangeAspect="1" noChangeArrowheads="1"/>
          </p:cNvSpPr>
          <p:nvPr/>
        </p:nvSpPr>
        <p:spPr bwMode="auto">
          <a:xfrm>
            <a:off x="4957763" y="3922713"/>
            <a:ext cx="302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r>
              <a:rPr lang="en-US" altLang="en-US" sz="1800" b="0">
                <a:solidFill>
                  <a:srgbClr val="000000"/>
                </a:solidFill>
              </a:rPr>
              <a:t>Direct Hardware Virtualization</a:t>
            </a:r>
          </a:p>
        </p:txBody>
      </p:sp>
      <p:sp>
        <p:nvSpPr>
          <p:cNvPr id="15368" name="Text Box 9"/>
          <p:cNvSpPr txBox="1">
            <a:spLocks noChangeAspect="1" noChangeArrowheads="1"/>
          </p:cNvSpPr>
          <p:nvPr/>
        </p:nvSpPr>
        <p:spPr bwMode="auto">
          <a:xfrm>
            <a:off x="568325" y="3127375"/>
            <a:ext cx="3216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spAutoFit/>
          </a:bodyPr>
          <a:lstStyle>
            <a:lvl1pPr defTabSz="141288" eaLnBrk="0" hangingPunct="0">
              <a:defRPr sz="1100" b="1">
                <a:solidFill>
                  <a:schemeClr val="bg1"/>
                </a:solidFill>
                <a:latin typeface="Arial" panose="020B0604020202020204" pitchFamily="34" charset="0"/>
                <a:cs typeface="Arial" panose="020B0604020202020204" pitchFamily="34" charset="0"/>
              </a:defRPr>
            </a:lvl1pPr>
            <a:lvl2pPr marL="742950" indent="-285750" defTabSz="141288"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141288"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141288"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141288"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15000"/>
              </a:spcAft>
            </a:pPr>
            <a:r>
              <a:rPr lang="en-US" altLang="en-US" sz="1400" b="0">
                <a:solidFill>
                  <a:srgbClr val="000000"/>
                </a:solidFill>
              </a:rPr>
              <a:t>Examples</a:t>
            </a:r>
            <a:r>
              <a:rPr lang="en-US" altLang="en-US" sz="1400" b="0">
                <a:solidFill>
                  <a:srgbClr val="FFFFFF"/>
                </a:solidFill>
              </a:rPr>
              <a:t>:		</a:t>
            </a:r>
            <a:r>
              <a:rPr lang="en-US" altLang="en-US" sz="1400" b="0">
                <a:solidFill>
                  <a:srgbClr val="000080"/>
                </a:solidFill>
              </a:rPr>
              <a:t>CP-67, VM/370</a:t>
            </a:r>
          </a:p>
          <a:p>
            <a:pPr algn="l">
              <a:lnSpc>
                <a:spcPct val="90000"/>
              </a:lnSpc>
              <a:spcBef>
                <a:spcPct val="0"/>
              </a:spcBef>
              <a:spcAft>
                <a:spcPct val="15000"/>
              </a:spcAft>
            </a:pPr>
            <a:r>
              <a:rPr lang="en-US" altLang="en-US" sz="1400" b="0">
                <a:solidFill>
                  <a:srgbClr val="000000"/>
                </a:solidFill>
              </a:rPr>
              <a:t>Benefits</a:t>
            </a:r>
            <a:r>
              <a:rPr lang="en-US" altLang="en-US" sz="1400" b="0">
                <a:solidFill>
                  <a:srgbClr val="FFFFFF"/>
                </a:solidFill>
              </a:rPr>
              <a:t>:</a:t>
            </a:r>
            <a:r>
              <a:rPr lang="en-US" altLang="en-US" sz="1400" b="0">
                <a:solidFill>
                  <a:srgbClr val="000080"/>
                </a:solidFill>
              </a:rPr>
              <a:t>			Runs unmodified OS</a:t>
            </a:r>
          </a:p>
          <a:p>
            <a:pPr algn="l">
              <a:lnSpc>
                <a:spcPct val="90000"/>
              </a:lnSpc>
              <a:spcBef>
                <a:spcPct val="0"/>
              </a:spcBef>
              <a:spcAft>
                <a:spcPct val="15000"/>
              </a:spcAft>
            </a:pPr>
            <a:r>
              <a:rPr lang="en-US" altLang="en-US" sz="1400" b="0">
                <a:solidFill>
                  <a:srgbClr val="000000"/>
                </a:solidFill>
              </a:rPr>
              <a:t>Issues</a:t>
            </a:r>
            <a:r>
              <a:rPr lang="en-US" altLang="en-US" sz="1400" b="0">
                <a:solidFill>
                  <a:srgbClr val="FFFFFF"/>
                </a:solidFill>
              </a:rPr>
              <a:t>:</a:t>
            </a:r>
            <a:r>
              <a:rPr lang="en-US" altLang="en-US" sz="1400" b="0">
                <a:solidFill>
                  <a:srgbClr val="000080"/>
                </a:solidFill>
              </a:rPr>
              <a:t>				Substantial overhead</a:t>
            </a:r>
          </a:p>
        </p:txBody>
      </p:sp>
      <p:sp>
        <p:nvSpPr>
          <p:cNvPr id="15369" name="Rectangle 10"/>
          <p:cNvSpPr>
            <a:spLocks noChangeAspect="1" noChangeArrowheads="1"/>
          </p:cNvSpPr>
          <p:nvPr/>
        </p:nvSpPr>
        <p:spPr bwMode="auto">
          <a:xfrm>
            <a:off x="923925" y="1652588"/>
            <a:ext cx="779463" cy="1322387"/>
          </a:xfrm>
          <a:prstGeom prst="rect">
            <a:avLst/>
          </a:prstGeom>
          <a:solidFill>
            <a:srgbClr val="DDDDDD"/>
          </a:solidFill>
          <a:ln w="12700" algn="ctr">
            <a:solidFill>
              <a:srgbClr val="000000"/>
            </a:solidFill>
            <a:miter lim="800000"/>
            <a:headEnd/>
            <a:tailEnd/>
          </a:ln>
        </p:spPr>
        <p:txBody>
          <a:bodyPr wrap="none" lIns="101809" tIns="50905" rIns="101809" bIns="50905" anchor="ctr"/>
          <a:lstStyle>
            <a:lvl1pPr defTabSz="1017588" eaLnBrk="0" hangingPunct="0">
              <a:defRPr sz="1100" b="1">
                <a:solidFill>
                  <a:schemeClr val="bg1"/>
                </a:solidFill>
                <a:latin typeface="Arial" panose="020B0604020202020204" pitchFamily="34" charset="0"/>
                <a:cs typeface="Arial" panose="020B0604020202020204" pitchFamily="34" charset="0"/>
              </a:defRPr>
            </a:lvl1pPr>
            <a:lvl2pPr marL="742950" indent="-285750" defTabSz="1017588"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1017588"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1017588"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1017588"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endParaRPr lang="en-US" altLang="en-US" sz="1300" b="0">
              <a:solidFill>
                <a:schemeClr val="tx1"/>
              </a:solidFill>
            </a:endParaRPr>
          </a:p>
        </p:txBody>
      </p:sp>
      <p:sp>
        <p:nvSpPr>
          <p:cNvPr id="15370" name="Text Box 11"/>
          <p:cNvSpPr txBox="1">
            <a:spLocks noChangeAspect="1" noChangeArrowheads="1"/>
          </p:cNvSpPr>
          <p:nvPr/>
        </p:nvSpPr>
        <p:spPr bwMode="auto">
          <a:xfrm>
            <a:off x="1076325" y="1897063"/>
            <a:ext cx="500063"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1017588" eaLnBrk="0" hangingPunct="0">
              <a:defRPr sz="1100" b="1">
                <a:solidFill>
                  <a:schemeClr val="bg1"/>
                </a:solidFill>
                <a:latin typeface="Arial" panose="020B0604020202020204" pitchFamily="34" charset="0"/>
                <a:cs typeface="Arial" panose="020B0604020202020204" pitchFamily="34" charset="0"/>
              </a:defRPr>
            </a:lvl1pPr>
            <a:lvl2pPr marL="742950" indent="-285750" defTabSz="1017588"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1017588"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1017588"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1017588"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L</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A</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ST</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PrivOp</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L</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a:t>
            </a:r>
          </a:p>
        </p:txBody>
      </p:sp>
      <p:sp>
        <p:nvSpPr>
          <p:cNvPr id="15371" name="Line 12"/>
          <p:cNvSpPr>
            <a:spLocks noChangeAspect="1" noChangeShapeType="1"/>
          </p:cNvSpPr>
          <p:nvPr/>
        </p:nvSpPr>
        <p:spPr bwMode="auto">
          <a:xfrm>
            <a:off x="1579563" y="2482850"/>
            <a:ext cx="608012" cy="0"/>
          </a:xfrm>
          <a:prstGeom prst="line">
            <a:avLst/>
          </a:prstGeom>
          <a:noFill/>
          <a:ln w="12700">
            <a:solidFill>
              <a:srgbClr val="00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p>
        </p:txBody>
      </p:sp>
      <p:sp>
        <p:nvSpPr>
          <p:cNvPr id="15372" name="Text Box 13"/>
          <p:cNvSpPr txBox="1">
            <a:spLocks noChangeAspect="1" noChangeArrowheads="1"/>
          </p:cNvSpPr>
          <p:nvPr/>
        </p:nvSpPr>
        <p:spPr bwMode="auto">
          <a:xfrm>
            <a:off x="2165350" y="2438400"/>
            <a:ext cx="1644650" cy="469900"/>
          </a:xfrm>
          <a:prstGeom prst="rect">
            <a:avLst/>
          </a:prstGeom>
          <a:solidFill>
            <a:srgbClr val="CCFFCC"/>
          </a:solidFill>
          <a:ln w="9525" algn="ctr">
            <a:solidFill>
              <a:srgbClr val="000000"/>
            </a:solidFill>
            <a:miter lim="800000"/>
            <a:headEnd/>
            <a:tailEnd/>
          </a:ln>
        </p:spPr>
        <p:txBody>
          <a:bodyPr wrap="none" lIns="91628" tIns="40724" rIns="91628" bIns="40724">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nSpc>
                <a:spcPct val="95000"/>
              </a:lnSpc>
            </a:pPr>
            <a:r>
              <a:rPr lang="en-US" altLang="en-US" sz="1300">
                <a:solidFill>
                  <a:srgbClr val="000000"/>
                </a:solidFill>
              </a:rPr>
              <a:t>Hypervisor PrivOp</a:t>
            </a:r>
            <a:br>
              <a:rPr lang="en-US" altLang="en-US" sz="1300">
                <a:solidFill>
                  <a:srgbClr val="000000"/>
                </a:solidFill>
              </a:rPr>
            </a:br>
            <a:r>
              <a:rPr lang="en-US" altLang="en-US" sz="1300">
                <a:solidFill>
                  <a:srgbClr val="000000"/>
                </a:solidFill>
              </a:rPr>
              <a:t>emulation code</a:t>
            </a:r>
          </a:p>
        </p:txBody>
      </p:sp>
      <p:sp>
        <p:nvSpPr>
          <p:cNvPr id="15373" name="Text Box 14"/>
          <p:cNvSpPr txBox="1">
            <a:spLocks noChangeAspect="1" noChangeArrowheads="1"/>
          </p:cNvSpPr>
          <p:nvPr/>
        </p:nvSpPr>
        <p:spPr bwMode="auto">
          <a:xfrm>
            <a:off x="2062163" y="1692275"/>
            <a:ext cx="2357437" cy="661988"/>
          </a:xfrm>
          <a:prstGeom prst="rect">
            <a:avLst/>
          </a:prstGeom>
          <a:solidFill>
            <a:srgbClr val="FFFF99"/>
          </a:solidFill>
          <a:ln w="12700" algn="ctr">
            <a:solidFill>
              <a:srgbClr val="000000"/>
            </a:solidFill>
            <a:miter lim="800000"/>
            <a:headEnd/>
            <a:tailEnd/>
          </a:ln>
        </p:spPr>
        <p:txBody>
          <a:bodyPr wrap="none" lIns="91628" tIns="40724" rIns="91628" bIns="40724">
            <a:spAutoFit/>
          </a:bodyPr>
          <a:lstStyle>
            <a:lvl1pPr marL="125413" indent="-125413"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5000"/>
              </a:lnSpc>
              <a:spcBef>
                <a:spcPct val="0"/>
              </a:spcBef>
              <a:buClr>
                <a:schemeClr val="tx1"/>
              </a:buClr>
              <a:buFontTx/>
              <a:buChar char="•"/>
            </a:pPr>
            <a:r>
              <a:rPr lang="en-US" altLang="en-US" sz="1300">
                <a:solidFill>
                  <a:srgbClr val="003399"/>
                </a:solidFill>
              </a:rPr>
              <a:t>VM runs in user mode</a:t>
            </a:r>
          </a:p>
          <a:p>
            <a:pPr algn="l">
              <a:lnSpc>
                <a:spcPct val="95000"/>
              </a:lnSpc>
              <a:spcBef>
                <a:spcPct val="0"/>
              </a:spcBef>
              <a:buClr>
                <a:schemeClr val="tx1"/>
              </a:buClr>
              <a:buFontTx/>
              <a:buChar char="•"/>
            </a:pPr>
            <a:r>
              <a:rPr lang="en-US" altLang="en-US" sz="1300">
                <a:solidFill>
                  <a:srgbClr val="003399"/>
                </a:solidFill>
              </a:rPr>
              <a:t>All privileged instructions</a:t>
            </a:r>
            <a:br>
              <a:rPr lang="en-US" altLang="en-US" sz="1300">
                <a:solidFill>
                  <a:srgbClr val="003399"/>
                </a:solidFill>
              </a:rPr>
            </a:br>
            <a:r>
              <a:rPr lang="en-US" altLang="en-US" sz="1300">
                <a:solidFill>
                  <a:srgbClr val="003399"/>
                </a:solidFill>
              </a:rPr>
              <a:t>cause traps</a:t>
            </a:r>
          </a:p>
        </p:txBody>
      </p:sp>
      <p:sp>
        <p:nvSpPr>
          <p:cNvPr id="15374" name="Line 15"/>
          <p:cNvSpPr>
            <a:spLocks noChangeAspect="1" noChangeShapeType="1"/>
          </p:cNvSpPr>
          <p:nvPr/>
        </p:nvSpPr>
        <p:spPr bwMode="auto">
          <a:xfrm flipH="1">
            <a:off x="1738313" y="1928813"/>
            <a:ext cx="331787" cy="92075"/>
          </a:xfrm>
          <a:prstGeom prst="line">
            <a:avLst/>
          </a:prstGeom>
          <a:noFill/>
          <a:ln w="12700">
            <a:solidFill>
              <a:srgbClr val="969696"/>
            </a:solidFill>
            <a:round/>
            <a:headEnd/>
            <a:tailEnd type="triangle" w="med" len="med"/>
          </a:ln>
          <a:extLst>
            <a:ext uri="{909E8E84-426E-40DD-AFC4-6F175D3DCCD1}">
              <a14:hiddenFill xmlns:a14="http://schemas.microsoft.com/office/drawing/2010/main">
                <a:noFill/>
              </a14:hiddenFill>
            </a:ext>
          </a:extLst>
        </p:spPr>
        <p:txBody>
          <a:bodyPr lIns="82296" tIns="36576" rIns="82296" bIns="36576">
            <a:spAutoFit/>
          </a:bodyPr>
          <a:lstStyle/>
          <a:p>
            <a:endParaRPr lang="en-US"/>
          </a:p>
        </p:txBody>
      </p:sp>
      <p:sp>
        <p:nvSpPr>
          <p:cNvPr id="15375" name="Text Box 16"/>
          <p:cNvSpPr txBox="1">
            <a:spLocks noChangeAspect="1" noChangeArrowheads="1"/>
          </p:cNvSpPr>
          <p:nvPr/>
        </p:nvSpPr>
        <p:spPr bwMode="auto">
          <a:xfrm>
            <a:off x="1724025" y="2509838"/>
            <a:ext cx="35718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r>
              <a:rPr lang="en-US" altLang="en-US" sz="1300">
                <a:solidFill>
                  <a:srgbClr val="003399"/>
                </a:solidFill>
              </a:rPr>
              <a:t>Trap</a:t>
            </a:r>
          </a:p>
        </p:txBody>
      </p:sp>
      <p:sp>
        <p:nvSpPr>
          <p:cNvPr id="15376" name="Text Box 17"/>
          <p:cNvSpPr txBox="1">
            <a:spLocks noChangeAspect="1" noChangeArrowheads="1"/>
          </p:cNvSpPr>
          <p:nvPr/>
        </p:nvSpPr>
        <p:spPr bwMode="auto">
          <a:xfrm>
            <a:off x="568325" y="5722938"/>
            <a:ext cx="38385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0" tIns="0" rIns="0" bIns="0">
            <a:spAutoFit/>
          </a:bodyPr>
          <a:lstStyle>
            <a:lvl1pPr defTabSz="141288" eaLnBrk="0" hangingPunct="0">
              <a:defRPr sz="1100" b="1">
                <a:solidFill>
                  <a:schemeClr val="bg1"/>
                </a:solidFill>
                <a:latin typeface="Arial" panose="020B0604020202020204" pitchFamily="34" charset="0"/>
                <a:cs typeface="Arial" panose="020B0604020202020204" pitchFamily="34" charset="0"/>
              </a:defRPr>
            </a:lvl1pPr>
            <a:lvl2pPr marL="742950" indent="-285750" defTabSz="141288"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141288"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141288"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141288"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15000"/>
              </a:spcAft>
            </a:pPr>
            <a:r>
              <a:rPr lang="en-US" altLang="en-US" sz="1400" b="0">
                <a:solidFill>
                  <a:srgbClr val="000000"/>
                </a:solidFill>
              </a:rPr>
              <a:t>Examples</a:t>
            </a:r>
            <a:r>
              <a:rPr lang="en-US" altLang="en-US" sz="1400" b="0">
                <a:solidFill>
                  <a:srgbClr val="FFFFFF"/>
                </a:solidFill>
              </a:rPr>
              <a:t>:		</a:t>
            </a:r>
            <a:r>
              <a:rPr lang="en-US" altLang="en-US" sz="1400" b="0">
                <a:solidFill>
                  <a:srgbClr val="000080"/>
                </a:solidFill>
              </a:rPr>
              <a:t>POWER Hypervisor, Xen</a:t>
            </a:r>
          </a:p>
          <a:p>
            <a:pPr algn="l">
              <a:lnSpc>
                <a:spcPct val="90000"/>
              </a:lnSpc>
              <a:spcBef>
                <a:spcPct val="0"/>
              </a:spcBef>
              <a:spcAft>
                <a:spcPct val="15000"/>
              </a:spcAft>
            </a:pPr>
            <a:r>
              <a:rPr lang="en-US" altLang="en-US" sz="1400" b="0">
                <a:solidFill>
                  <a:srgbClr val="000000"/>
                </a:solidFill>
              </a:rPr>
              <a:t>Benefits</a:t>
            </a:r>
            <a:r>
              <a:rPr lang="en-US" altLang="en-US" sz="1400" b="0">
                <a:solidFill>
                  <a:srgbClr val="FFFFFF"/>
                </a:solidFill>
              </a:rPr>
              <a:t>:</a:t>
            </a:r>
            <a:r>
              <a:rPr lang="en-US" altLang="en-US" sz="1400" b="0">
                <a:solidFill>
                  <a:srgbClr val="000080"/>
                </a:solidFill>
              </a:rPr>
              <a:t>			High efficiency</a:t>
            </a:r>
          </a:p>
          <a:p>
            <a:pPr algn="l">
              <a:lnSpc>
                <a:spcPct val="90000"/>
              </a:lnSpc>
              <a:spcBef>
                <a:spcPct val="0"/>
              </a:spcBef>
              <a:spcAft>
                <a:spcPct val="15000"/>
              </a:spcAft>
            </a:pPr>
            <a:r>
              <a:rPr lang="en-US" altLang="en-US" sz="1400" b="0">
                <a:solidFill>
                  <a:srgbClr val="000000"/>
                </a:solidFill>
              </a:rPr>
              <a:t>Issues</a:t>
            </a:r>
            <a:r>
              <a:rPr lang="en-US" altLang="en-US" sz="1400" b="0">
                <a:solidFill>
                  <a:srgbClr val="FFFFFF"/>
                </a:solidFill>
              </a:rPr>
              <a:t>:</a:t>
            </a:r>
            <a:r>
              <a:rPr lang="en-US" altLang="en-US" sz="1400" b="0">
                <a:solidFill>
                  <a:srgbClr val="000080"/>
                </a:solidFill>
              </a:rPr>
              <a:t>				OS must be modified to issue Hcalls</a:t>
            </a:r>
          </a:p>
        </p:txBody>
      </p:sp>
      <p:sp>
        <p:nvSpPr>
          <p:cNvPr id="15377" name="Rectangle 18"/>
          <p:cNvSpPr>
            <a:spLocks noChangeAspect="1" noChangeArrowheads="1"/>
          </p:cNvSpPr>
          <p:nvPr/>
        </p:nvSpPr>
        <p:spPr bwMode="auto">
          <a:xfrm>
            <a:off x="923925" y="4246563"/>
            <a:ext cx="779463" cy="1322387"/>
          </a:xfrm>
          <a:prstGeom prst="rect">
            <a:avLst/>
          </a:prstGeom>
          <a:solidFill>
            <a:srgbClr val="DDDDDD"/>
          </a:solidFill>
          <a:ln w="12700" algn="ctr">
            <a:solidFill>
              <a:srgbClr val="000000"/>
            </a:solidFill>
            <a:miter lim="800000"/>
            <a:headEnd/>
            <a:tailEnd/>
          </a:ln>
        </p:spPr>
        <p:txBody>
          <a:bodyPr wrap="none" lIns="101809" tIns="50905" rIns="101809" bIns="50905" anchor="ctr"/>
          <a:lstStyle>
            <a:lvl1pPr defTabSz="1017588" eaLnBrk="0" hangingPunct="0">
              <a:defRPr sz="1100" b="1">
                <a:solidFill>
                  <a:schemeClr val="bg1"/>
                </a:solidFill>
                <a:latin typeface="Arial" panose="020B0604020202020204" pitchFamily="34" charset="0"/>
                <a:cs typeface="Arial" panose="020B0604020202020204" pitchFamily="34" charset="0"/>
              </a:defRPr>
            </a:lvl1pPr>
            <a:lvl2pPr marL="742950" indent="-285750" defTabSz="1017588"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1017588"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1017588"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1017588"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endParaRPr lang="en-US" altLang="en-US" sz="1200" b="0">
              <a:solidFill>
                <a:schemeClr val="tx1"/>
              </a:solidFill>
            </a:endParaRPr>
          </a:p>
        </p:txBody>
      </p:sp>
      <p:sp>
        <p:nvSpPr>
          <p:cNvPr id="15378" name="Text Box 19"/>
          <p:cNvSpPr txBox="1">
            <a:spLocks noChangeAspect="1" noChangeArrowheads="1"/>
          </p:cNvSpPr>
          <p:nvPr/>
        </p:nvSpPr>
        <p:spPr bwMode="auto">
          <a:xfrm>
            <a:off x="1076325" y="4489450"/>
            <a:ext cx="363538"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1017588" eaLnBrk="0" hangingPunct="0">
              <a:defRPr sz="1100" b="1">
                <a:solidFill>
                  <a:schemeClr val="bg1"/>
                </a:solidFill>
                <a:latin typeface="Arial" panose="020B0604020202020204" pitchFamily="34" charset="0"/>
                <a:cs typeface="Arial" panose="020B0604020202020204" pitchFamily="34" charset="0"/>
              </a:defRPr>
            </a:lvl1pPr>
            <a:lvl2pPr marL="742950" indent="-285750" defTabSz="1017588"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1017588"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1017588"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1017588"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L</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A</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ST</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Hcall</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L</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a:t>
            </a:r>
          </a:p>
        </p:txBody>
      </p:sp>
      <p:sp>
        <p:nvSpPr>
          <p:cNvPr id="15379" name="Line 20"/>
          <p:cNvSpPr>
            <a:spLocks noChangeAspect="1" noChangeShapeType="1"/>
          </p:cNvSpPr>
          <p:nvPr/>
        </p:nvSpPr>
        <p:spPr bwMode="auto">
          <a:xfrm>
            <a:off x="1446213" y="5068888"/>
            <a:ext cx="741362" cy="0"/>
          </a:xfrm>
          <a:prstGeom prst="line">
            <a:avLst/>
          </a:prstGeom>
          <a:noFill/>
          <a:ln w="12700">
            <a:solidFill>
              <a:srgbClr val="00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p>
        </p:txBody>
      </p:sp>
      <p:sp>
        <p:nvSpPr>
          <p:cNvPr id="15380" name="Text Box 21"/>
          <p:cNvSpPr txBox="1">
            <a:spLocks noChangeAspect="1" noChangeArrowheads="1"/>
          </p:cNvSpPr>
          <p:nvPr/>
        </p:nvSpPr>
        <p:spPr bwMode="auto">
          <a:xfrm>
            <a:off x="2209800" y="5029200"/>
            <a:ext cx="1103313" cy="469900"/>
          </a:xfrm>
          <a:prstGeom prst="rect">
            <a:avLst/>
          </a:prstGeom>
          <a:solidFill>
            <a:srgbClr val="CCFFCC"/>
          </a:solidFill>
          <a:ln w="9525" algn="ctr">
            <a:solidFill>
              <a:srgbClr val="000000"/>
            </a:solidFill>
            <a:miter lim="800000"/>
            <a:headEnd/>
            <a:tailEnd/>
          </a:ln>
        </p:spPr>
        <p:txBody>
          <a:bodyPr wrap="none" lIns="91628" tIns="40724" rIns="91628" bIns="40724">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nSpc>
                <a:spcPct val="95000"/>
              </a:lnSpc>
            </a:pPr>
            <a:r>
              <a:rPr lang="en-US" altLang="en-US" sz="1300">
                <a:solidFill>
                  <a:srgbClr val="000000"/>
                </a:solidFill>
              </a:rPr>
              <a:t>Hypervisor </a:t>
            </a:r>
            <a:br>
              <a:rPr lang="en-US" altLang="en-US" sz="1300">
                <a:solidFill>
                  <a:srgbClr val="000000"/>
                </a:solidFill>
              </a:rPr>
            </a:br>
            <a:r>
              <a:rPr lang="en-US" altLang="en-US" sz="1300">
                <a:solidFill>
                  <a:srgbClr val="000000"/>
                </a:solidFill>
              </a:rPr>
              <a:t>service</a:t>
            </a:r>
          </a:p>
        </p:txBody>
      </p:sp>
      <p:sp>
        <p:nvSpPr>
          <p:cNvPr id="15381" name="Text Box 22"/>
          <p:cNvSpPr txBox="1">
            <a:spLocks noChangeAspect="1" noChangeArrowheads="1"/>
          </p:cNvSpPr>
          <p:nvPr/>
        </p:nvSpPr>
        <p:spPr bwMode="auto">
          <a:xfrm>
            <a:off x="2062163" y="4287838"/>
            <a:ext cx="2354262" cy="661987"/>
          </a:xfrm>
          <a:prstGeom prst="rect">
            <a:avLst/>
          </a:prstGeom>
          <a:solidFill>
            <a:srgbClr val="FFFF99"/>
          </a:solidFill>
          <a:ln w="12700" algn="ctr">
            <a:solidFill>
              <a:srgbClr val="000000"/>
            </a:solidFill>
            <a:miter lim="800000"/>
            <a:headEnd/>
            <a:tailEnd/>
          </a:ln>
        </p:spPr>
        <p:txBody>
          <a:bodyPr wrap="none" lIns="91628" tIns="40724" rIns="91628" bIns="40724">
            <a:spAutoFit/>
          </a:bodyPr>
          <a:lstStyle>
            <a:lvl1pPr marL="125413" indent="-125413"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5000"/>
              </a:lnSpc>
              <a:spcBef>
                <a:spcPct val="0"/>
              </a:spcBef>
              <a:buClr>
                <a:schemeClr val="tx1"/>
              </a:buClr>
              <a:buFontTx/>
              <a:buChar char="•"/>
            </a:pPr>
            <a:r>
              <a:rPr lang="en-US" altLang="en-US" sz="1300">
                <a:solidFill>
                  <a:srgbClr val="003399"/>
                </a:solidFill>
              </a:rPr>
              <a:t>VM runs in normal modes</a:t>
            </a:r>
          </a:p>
          <a:p>
            <a:pPr algn="l">
              <a:lnSpc>
                <a:spcPct val="95000"/>
              </a:lnSpc>
              <a:spcBef>
                <a:spcPct val="0"/>
              </a:spcBef>
              <a:buClr>
                <a:schemeClr val="tx1"/>
              </a:buClr>
              <a:buFontTx/>
              <a:buChar char="•"/>
            </a:pPr>
            <a:r>
              <a:rPr lang="en-US" altLang="en-US" sz="1300">
                <a:solidFill>
                  <a:srgbClr val="003399"/>
                </a:solidFill>
              </a:rPr>
              <a:t>OS in VM calls hypervisor</a:t>
            </a:r>
            <a:br>
              <a:rPr lang="en-US" altLang="en-US" sz="1300">
                <a:solidFill>
                  <a:srgbClr val="003399"/>
                </a:solidFill>
              </a:rPr>
            </a:br>
            <a:r>
              <a:rPr lang="en-US" altLang="en-US" sz="1300">
                <a:solidFill>
                  <a:srgbClr val="003399"/>
                </a:solidFill>
              </a:rPr>
              <a:t>to access real resources </a:t>
            </a:r>
          </a:p>
        </p:txBody>
      </p:sp>
      <p:sp>
        <p:nvSpPr>
          <p:cNvPr id="15382" name="Line 23"/>
          <p:cNvSpPr>
            <a:spLocks noChangeAspect="1" noChangeShapeType="1"/>
          </p:cNvSpPr>
          <p:nvPr/>
        </p:nvSpPr>
        <p:spPr bwMode="auto">
          <a:xfrm flipH="1">
            <a:off x="1738313" y="4522788"/>
            <a:ext cx="331787" cy="92075"/>
          </a:xfrm>
          <a:prstGeom prst="line">
            <a:avLst/>
          </a:prstGeom>
          <a:noFill/>
          <a:ln w="12700">
            <a:solidFill>
              <a:srgbClr val="969696"/>
            </a:solidFill>
            <a:round/>
            <a:headEnd/>
            <a:tailEnd type="triangle" w="med" len="med"/>
          </a:ln>
          <a:extLst>
            <a:ext uri="{909E8E84-426E-40DD-AFC4-6F175D3DCCD1}">
              <a14:hiddenFill xmlns:a14="http://schemas.microsoft.com/office/drawing/2010/main">
                <a:noFill/>
              </a14:hiddenFill>
            </a:ext>
          </a:extLst>
        </p:spPr>
        <p:txBody>
          <a:bodyPr lIns="82296" tIns="36576" rIns="82296" bIns="36576">
            <a:spAutoFit/>
          </a:bodyPr>
          <a:lstStyle/>
          <a:p>
            <a:endParaRPr lang="en-US"/>
          </a:p>
        </p:txBody>
      </p:sp>
      <p:sp>
        <p:nvSpPr>
          <p:cNvPr id="15383" name="Rectangle 24"/>
          <p:cNvSpPr>
            <a:spLocks noChangeAspect="1" noChangeArrowheads="1"/>
          </p:cNvSpPr>
          <p:nvPr/>
        </p:nvSpPr>
        <p:spPr bwMode="auto">
          <a:xfrm>
            <a:off x="4911725" y="4246563"/>
            <a:ext cx="781050" cy="1322387"/>
          </a:xfrm>
          <a:prstGeom prst="rect">
            <a:avLst/>
          </a:prstGeom>
          <a:solidFill>
            <a:srgbClr val="DDDDDD"/>
          </a:solidFill>
          <a:ln w="12700" algn="ctr">
            <a:solidFill>
              <a:srgbClr val="000000"/>
            </a:solidFill>
            <a:miter lim="800000"/>
            <a:headEnd/>
            <a:tailEnd/>
          </a:ln>
        </p:spPr>
        <p:txBody>
          <a:bodyPr wrap="none" lIns="101809" tIns="50905" rIns="101809" bIns="50905" anchor="ctr"/>
          <a:lstStyle>
            <a:lvl1pPr defTabSz="1017588" eaLnBrk="0" hangingPunct="0">
              <a:defRPr sz="1100" b="1">
                <a:solidFill>
                  <a:schemeClr val="bg1"/>
                </a:solidFill>
                <a:latin typeface="Arial" panose="020B0604020202020204" pitchFamily="34" charset="0"/>
                <a:cs typeface="Arial" panose="020B0604020202020204" pitchFamily="34" charset="0"/>
              </a:defRPr>
            </a:lvl1pPr>
            <a:lvl2pPr marL="742950" indent="-285750" defTabSz="1017588"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1017588"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1017588"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1017588"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endParaRPr lang="en-US" altLang="en-US" sz="1300" b="0">
              <a:solidFill>
                <a:schemeClr val="tx1"/>
              </a:solidFill>
            </a:endParaRPr>
          </a:p>
        </p:txBody>
      </p:sp>
      <p:sp>
        <p:nvSpPr>
          <p:cNvPr id="15384" name="Text Box 25"/>
          <p:cNvSpPr txBox="1">
            <a:spLocks noChangeAspect="1" noChangeArrowheads="1"/>
          </p:cNvSpPr>
          <p:nvPr/>
        </p:nvSpPr>
        <p:spPr bwMode="auto">
          <a:xfrm>
            <a:off x="5013325" y="4489450"/>
            <a:ext cx="500063"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1017588" eaLnBrk="0" hangingPunct="0">
              <a:defRPr sz="1100" b="1">
                <a:solidFill>
                  <a:schemeClr val="bg1"/>
                </a:solidFill>
                <a:latin typeface="Arial" panose="020B0604020202020204" pitchFamily="34" charset="0"/>
                <a:cs typeface="Arial" panose="020B0604020202020204" pitchFamily="34" charset="0"/>
              </a:defRPr>
            </a:lvl1pPr>
            <a:lvl2pPr marL="742950" indent="-285750" defTabSz="1017588"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1017588"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1017588"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1017588"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L</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A</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ST</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PrivOp</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L</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a:t>
            </a:r>
          </a:p>
        </p:txBody>
      </p:sp>
      <p:sp>
        <p:nvSpPr>
          <p:cNvPr id="15385" name="Line 26"/>
          <p:cNvSpPr>
            <a:spLocks noChangeAspect="1" noChangeShapeType="1"/>
          </p:cNvSpPr>
          <p:nvPr/>
        </p:nvSpPr>
        <p:spPr bwMode="auto">
          <a:xfrm>
            <a:off x="5553075" y="5181600"/>
            <a:ext cx="620713" cy="0"/>
          </a:xfrm>
          <a:prstGeom prst="line">
            <a:avLst/>
          </a:prstGeom>
          <a:noFill/>
          <a:ln w="12700">
            <a:solidFill>
              <a:srgbClr val="00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p>
        </p:txBody>
      </p:sp>
      <p:sp>
        <p:nvSpPr>
          <p:cNvPr id="15386" name="Text Box 27"/>
          <p:cNvSpPr txBox="1">
            <a:spLocks noChangeAspect="1" noChangeArrowheads="1"/>
          </p:cNvSpPr>
          <p:nvPr/>
        </p:nvSpPr>
        <p:spPr bwMode="auto">
          <a:xfrm>
            <a:off x="6180138" y="5092700"/>
            <a:ext cx="1103312" cy="469900"/>
          </a:xfrm>
          <a:prstGeom prst="rect">
            <a:avLst/>
          </a:prstGeom>
          <a:solidFill>
            <a:srgbClr val="CCFFCC"/>
          </a:solidFill>
          <a:ln w="9525" algn="ctr">
            <a:solidFill>
              <a:srgbClr val="000000"/>
            </a:solidFill>
            <a:miter lim="800000"/>
            <a:headEnd/>
            <a:tailEnd/>
          </a:ln>
        </p:spPr>
        <p:txBody>
          <a:bodyPr wrap="none" lIns="91628" tIns="40724" rIns="91628" bIns="40724">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nSpc>
                <a:spcPct val="95000"/>
              </a:lnSpc>
            </a:pPr>
            <a:r>
              <a:rPr lang="en-US" altLang="en-US" sz="1300">
                <a:solidFill>
                  <a:srgbClr val="000000"/>
                </a:solidFill>
              </a:rPr>
              <a:t>Hypervisor </a:t>
            </a:r>
            <a:br>
              <a:rPr lang="en-US" altLang="en-US" sz="1300">
                <a:solidFill>
                  <a:srgbClr val="000000"/>
                </a:solidFill>
              </a:rPr>
            </a:br>
            <a:r>
              <a:rPr lang="en-US" altLang="en-US" sz="1300">
                <a:solidFill>
                  <a:srgbClr val="000000"/>
                </a:solidFill>
              </a:rPr>
              <a:t>service</a:t>
            </a:r>
          </a:p>
        </p:txBody>
      </p:sp>
      <p:sp>
        <p:nvSpPr>
          <p:cNvPr id="15387" name="Text Box 28"/>
          <p:cNvSpPr txBox="1">
            <a:spLocks noChangeAspect="1" noChangeArrowheads="1"/>
          </p:cNvSpPr>
          <p:nvPr/>
        </p:nvSpPr>
        <p:spPr bwMode="auto">
          <a:xfrm>
            <a:off x="6015038" y="4191000"/>
            <a:ext cx="2641600" cy="850900"/>
          </a:xfrm>
          <a:prstGeom prst="rect">
            <a:avLst/>
          </a:prstGeom>
          <a:solidFill>
            <a:srgbClr val="FFFF99"/>
          </a:solidFill>
          <a:ln w="12700" algn="ctr">
            <a:solidFill>
              <a:srgbClr val="000000"/>
            </a:solidFill>
            <a:miter lim="800000"/>
            <a:headEnd/>
            <a:tailEnd/>
          </a:ln>
        </p:spPr>
        <p:txBody>
          <a:bodyPr lIns="91628" tIns="40724" rIns="91628" bIns="40724">
            <a:spAutoFit/>
          </a:bodyPr>
          <a:lstStyle>
            <a:lvl1pPr marL="125413" indent="-125413"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5000"/>
              </a:lnSpc>
              <a:spcBef>
                <a:spcPct val="0"/>
              </a:spcBef>
              <a:buClr>
                <a:schemeClr val="tx1"/>
              </a:buClr>
              <a:buFontTx/>
              <a:buChar char="•"/>
            </a:pPr>
            <a:r>
              <a:rPr lang="en-US" altLang="en-US" sz="1300">
                <a:solidFill>
                  <a:srgbClr val="003399"/>
                </a:solidFill>
              </a:rPr>
              <a:t>VM runs in normal modes</a:t>
            </a:r>
          </a:p>
          <a:p>
            <a:pPr algn="l">
              <a:lnSpc>
                <a:spcPct val="95000"/>
              </a:lnSpc>
              <a:spcBef>
                <a:spcPct val="0"/>
              </a:spcBef>
              <a:buClr>
                <a:schemeClr val="tx1"/>
              </a:buClr>
              <a:buFontTx/>
              <a:buChar char="•"/>
            </a:pPr>
            <a:r>
              <a:rPr lang="en-US" altLang="en-US" sz="1300">
                <a:solidFill>
                  <a:srgbClr val="003399"/>
                </a:solidFill>
              </a:rPr>
              <a:t>Hardware (SIE architecture) does most of virtualization</a:t>
            </a:r>
          </a:p>
          <a:p>
            <a:pPr algn="l">
              <a:lnSpc>
                <a:spcPct val="95000"/>
              </a:lnSpc>
              <a:spcBef>
                <a:spcPct val="0"/>
              </a:spcBef>
              <a:buClr>
                <a:schemeClr val="tx1"/>
              </a:buClr>
              <a:buFontTx/>
              <a:buChar char="•"/>
            </a:pPr>
            <a:r>
              <a:rPr lang="en-US" altLang="en-US" sz="1300">
                <a:solidFill>
                  <a:srgbClr val="003399"/>
                </a:solidFill>
              </a:rPr>
              <a:t>Hypervisor provides control </a:t>
            </a:r>
          </a:p>
        </p:txBody>
      </p:sp>
      <p:sp>
        <p:nvSpPr>
          <p:cNvPr id="15388" name="Line 29"/>
          <p:cNvSpPr>
            <a:spLocks noChangeAspect="1" noChangeShapeType="1"/>
          </p:cNvSpPr>
          <p:nvPr/>
        </p:nvSpPr>
        <p:spPr bwMode="auto">
          <a:xfrm flipH="1">
            <a:off x="5724525" y="4537075"/>
            <a:ext cx="287338" cy="77788"/>
          </a:xfrm>
          <a:prstGeom prst="line">
            <a:avLst/>
          </a:prstGeom>
          <a:noFill/>
          <a:ln w="12700">
            <a:solidFill>
              <a:srgbClr val="969696"/>
            </a:solidFill>
            <a:round/>
            <a:headEnd/>
            <a:tailEnd type="triangle" w="med" len="med"/>
          </a:ln>
          <a:extLst>
            <a:ext uri="{909E8E84-426E-40DD-AFC4-6F175D3DCCD1}">
              <a14:hiddenFill xmlns:a14="http://schemas.microsoft.com/office/drawing/2010/main">
                <a:noFill/>
              </a14:hiddenFill>
            </a:ext>
          </a:extLst>
        </p:spPr>
        <p:txBody>
          <a:bodyPr lIns="82296" tIns="36576" rIns="82296" bIns="36576">
            <a:spAutoFit/>
          </a:bodyPr>
          <a:lstStyle/>
          <a:p>
            <a:endParaRPr lang="en-US"/>
          </a:p>
        </p:txBody>
      </p:sp>
      <p:sp>
        <p:nvSpPr>
          <p:cNvPr id="15389" name="Text Box 30"/>
          <p:cNvSpPr txBox="1">
            <a:spLocks noChangeAspect="1" noChangeArrowheads="1"/>
          </p:cNvSpPr>
          <p:nvPr/>
        </p:nvSpPr>
        <p:spPr bwMode="auto">
          <a:xfrm>
            <a:off x="5722938" y="5211763"/>
            <a:ext cx="3032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r>
              <a:rPr lang="en-US" altLang="en-US" sz="1300">
                <a:solidFill>
                  <a:srgbClr val="003399"/>
                </a:solidFill>
              </a:rPr>
              <a:t>Exit</a:t>
            </a:r>
          </a:p>
        </p:txBody>
      </p:sp>
      <p:sp>
        <p:nvSpPr>
          <p:cNvPr id="15390" name="Text Box 31"/>
          <p:cNvSpPr txBox="1">
            <a:spLocks noChangeAspect="1" noChangeArrowheads="1"/>
          </p:cNvSpPr>
          <p:nvPr/>
        </p:nvSpPr>
        <p:spPr bwMode="auto">
          <a:xfrm>
            <a:off x="4614863" y="5722938"/>
            <a:ext cx="40401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spAutoFit/>
          </a:bodyPr>
          <a:lstStyle>
            <a:lvl1pPr defTabSz="141288" eaLnBrk="0" hangingPunct="0">
              <a:defRPr sz="1100" b="1">
                <a:solidFill>
                  <a:schemeClr val="bg1"/>
                </a:solidFill>
                <a:latin typeface="Arial" panose="020B0604020202020204" pitchFamily="34" charset="0"/>
                <a:cs typeface="Arial" panose="020B0604020202020204" pitchFamily="34" charset="0"/>
              </a:defRPr>
            </a:lvl1pPr>
            <a:lvl2pPr marL="742950" indent="-285750" defTabSz="141288"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141288"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141288"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141288"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15000"/>
              </a:spcAft>
            </a:pPr>
            <a:r>
              <a:rPr lang="en-US" altLang="en-US" sz="1400" b="0" dirty="0">
                <a:solidFill>
                  <a:srgbClr val="000000"/>
                </a:solidFill>
              </a:rPr>
              <a:t>Examples</a:t>
            </a:r>
            <a:r>
              <a:rPr lang="en-US" altLang="en-US" sz="1400" b="0" dirty="0">
                <a:solidFill>
                  <a:srgbClr val="FFFFFF"/>
                </a:solidFill>
              </a:rPr>
              <a:t>:		</a:t>
            </a:r>
            <a:r>
              <a:rPr lang="en-US" altLang="en-US" sz="1400" b="0" dirty="0" smtClean="0">
                <a:solidFill>
                  <a:srgbClr val="000080"/>
                </a:solidFill>
              </a:rPr>
              <a:t>z Systems </a:t>
            </a:r>
            <a:r>
              <a:rPr lang="en-US" altLang="en-US" sz="1400" b="0" dirty="0">
                <a:solidFill>
                  <a:srgbClr val="000080"/>
                </a:solidFill>
              </a:rPr>
              <a:t>LPAR, z/VM, </a:t>
            </a:r>
            <a:r>
              <a:rPr lang="en-US" altLang="en-US" sz="1400" b="0" dirty="0" err="1">
                <a:solidFill>
                  <a:srgbClr val="000080"/>
                </a:solidFill>
              </a:rPr>
              <a:t>Xen</a:t>
            </a:r>
            <a:endParaRPr lang="en-US" altLang="en-US" sz="1400" b="0" dirty="0">
              <a:solidFill>
                <a:srgbClr val="000080"/>
              </a:solidFill>
            </a:endParaRPr>
          </a:p>
          <a:p>
            <a:pPr algn="l">
              <a:lnSpc>
                <a:spcPct val="90000"/>
              </a:lnSpc>
              <a:spcBef>
                <a:spcPct val="0"/>
              </a:spcBef>
              <a:spcAft>
                <a:spcPct val="15000"/>
              </a:spcAft>
            </a:pPr>
            <a:r>
              <a:rPr lang="en-US" altLang="en-US" sz="1400" b="0" dirty="0">
                <a:solidFill>
                  <a:srgbClr val="000000"/>
                </a:solidFill>
              </a:rPr>
              <a:t>Benefits</a:t>
            </a:r>
            <a:r>
              <a:rPr lang="en-US" altLang="en-US" sz="1400" b="0" dirty="0">
                <a:solidFill>
                  <a:srgbClr val="FFFFFF"/>
                </a:solidFill>
              </a:rPr>
              <a:t>:</a:t>
            </a:r>
            <a:r>
              <a:rPr lang="en-US" altLang="en-US" sz="1400" b="0" dirty="0">
                <a:solidFill>
                  <a:srgbClr val="000080"/>
                </a:solidFill>
              </a:rPr>
              <a:t>			High efficiency, runs unmodified OS</a:t>
            </a:r>
          </a:p>
          <a:p>
            <a:pPr algn="l">
              <a:lnSpc>
                <a:spcPct val="90000"/>
              </a:lnSpc>
              <a:spcBef>
                <a:spcPct val="0"/>
              </a:spcBef>
              <a:spcAft>
                <a:spcPct val="15000"/>
              </a:spcAft>
            </a:pPr>
            <a:r>
              <a:rPr lang="en-US" altLang="en-US" sz="1400" b="0" dirty="0">
                <a:solidFill>
                  <a:srgbClr val="000000"/>
                </a:solidFill>
              </a:rPr>
              <a:t>Issues</a:t>
            </a:r>
            <a:r>
              <a:rPr lang="en-US" altLang="en-US" sz="1400" b="0" dirty="0">
                <a:solidFill>
                  <a:srgbClr val="FFFFFF"/>
                </a:solidFill>
              </a:rPr>
              <a:t>:</a:t>
            </a:r>
            <a:r>
              <a:rPr lang="en-US" altLang="en-US" sz="1400" b="0" dirty="0">
                <a:solidFill>
                  <a:srgbClr val="000080"/>
                </a:solidFill>
              </a:rPr>
              <a:t>				Requires underlying hardware support</a:t>
            </a:r>
          </a:p>
        </p:txBody>
      </p:sp>
      <p:sp>
        <p:nvSpPr>
          <p:cNvPr id="15391" name="Text Box 32"/>
          <p:cNvSpPr txBox="1">
            <a:spLocks noChangeAspect="1" noChangeArrowheads="1"/>
          </p:cNvSpPr>
          <p:nvPr/>
        </p:nvSpPr>
        <p:spPr bwMode="auto">
          <a:xfrm>
            <a:off x="950913" y="1649413"/>
            <a:ext cx="7445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r>
              <a:rPr lang="en-US" altLang="en-US" sz="1300">
                <a:solidFill>
                  <a:srgbClr val="003399"/>
                </a:solidFill>
              </a:rPr>
              <a:t>Virt Mach</a:t>
            </a:r>
          </a:p>
        </p:txBody>
      </p:sp>
      <p:sp>
        <p:nvSpPr>
          <p:cNvPr id="15392" name="Text Box 33"/>
          <p:cNvSpPr txBox="1">
            <a:spLocks noChangeAspect="1" noChangeArrowheads="1"/>
          </p:cNvSpPr>
          <p:nvPr/>
        </p:nvSpPr>
        <p:spPr bwMode="auto">
          <a:xfrm>
            <a:off x="4922838" y="4246563"/>
            <a:ext cx="7445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r>
              <a:rPr lang="en-US" altLang="en-US" sz="1300">
                <a:solidFill>
                  <a:srgbClr val="003399"/>
                </a:solidFill>
              </a:rPr>
              <a:t>Virt Mach</a:t>
            </a:r>
          </a:p>
        </p:txBody>
      </p:sp>
      <p:sp>
        <p:nvSpPr>
          <p:cNvPr id="15393" name="Text Box 34"/>
          <p:cNvSpPr txBox="1">
            <a:spLocks noChangeAspect="1" noChangeArrowheads="1"/>
          </p:cNvSpPr>
          <p:nvPr/>
        </p:nvSpPr>
        <p:spPr bwMode="auto">
          <a:xfrm>
            <a:off x="946150" y="4246563"/>
            <a:ext cx="7445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r>
              <a:rPr lang="en-US" altLang="en-US" sz="1300">
                <a:solidFill>
                  <a:srgbClr val="003399"/>
                </a:solidFill>
              </a:rPr>
              <a:t>Virt Mach</a:t>
            </a:r>
          </a:p>
        </p:txBody>
      </p:sp>
      <p:sp>
        <p:nvSpPr>
          <p:cNvPr id="15394" name="Rectangle 35"/>
          <p:cNvSpPr>
            <a:spLocks noChangeAspect="1" noChangeArrowheads="1"/>
          </p:cNvSpPr>
          <p:nvPr/>
        </p:nvSpPr>
        <p:spPr bwMode="auto">
          <a:xfrm>
            <a:off x="4508500" y="1295400"/>
            <a:ext cx="4171950" cy="2533650"/>
          </a:xfrm>
          <a:prstGeom prst="rect">
            <a:avLst/>
          </a:prstGeom>
          <a:solidFill>
            <a:srgbClr val="F0F0F0"/>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95" name="Text Box 36"/>
          <p:cNvSpPr txBox="1">
            <a:spLocks noChangeAspect="1" noChangeArrowheads="1"/>
          </p:cNvSpPr>
          <p:nvPr/>
        </p:nvSpPr>
        <p:spPr bwMode="auto">
          <a:xfrm>
            <a:off x="4960938" y="1323975"/>
            <a:ext cx="2959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r>
              <a:rPr lang="en-US" altLang="en-US" sz="1800" b="0">
                <a:solidFill>
                  <a:srgbClr val="000000"/>
                </a:solidFill>
              </a:rPr>
              <a:t>Translate, Trap, and Emulate</a:t>
            </a:r>
          </a:p>
        </p:txBody>
      </p:sp>
      <p:sp>
        <p:nvSpPr>
          <p:cNvPr id="15396" name="Rectangle 37"/>
          <p:cNvSpPr>
            <a:spLocks noChangeAspect="1" noChangeArrowheads="1"/>
          </p:cNvSpPr>
          <p:nvPr/>
        </p:nvSpPr>
        <p:spPr bwMode="auto">
          <a:xfrm>
            <a:off x="4862513" y="1652588"/>
            <a:ext cx="782637" cy="1322387"/>
          </a:xfrm>
          <a:prstGeom prst="rect">
            <a:avLst/>
          </a:prstGeom>
          <a:solidFill>
            <a:srgbClr val="DDDDDD"/>
          </a:solidFill>
          <a:ln w="12700" algn="ctr">
            <a:solidFill>
              <a:srgbClr val="000000"/>
            </a:solidFill>
            <a:miter lim="800000"/>
            <a:headEnd/>
            <a:tailEnd/>
          </a:ln>
        </p:spPr>
        <p:txBody>
          <a:bodyPr wrap="none" lIns="101809" tIns="50905" rIns="101809" bIns="50905" anchor="ctr"/>
          <a:lstStyle>
            <a:lvl1pPr defTabSz="1017588" eaLnBrk="0" hangingPunct="0">
              <a:defRPr sz="1100" b="1">
                <a:solidFill>
                  <a:schemeClr val="bg1"/>
                </a:solidFill>
                <a:latin typeface="Arial" panose="020B0604020202020204" pitchFamily="34" charset="0"/>
                <a:cs typeface="Arial" panose="020B0604020202020204" pitchFamily="34" charset="0"/>
              </a:defRPr>
            </a:lvl1pPr>
            <a:lvl2pPr marL="742950" indent="-285750" defTabSz="1017588"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1017588"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1017588"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1017588"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endParaRPr lang="en-US" altLang="en-US" sz="1300" b="0">
              <a:solidFill>
                <a:schemeClr val="tx1"/>
              </a:solidFill>
            </a:endParaRPr>
          </a:p>
        </p:txBody>
      </p:sp>
      <p:sp>
        <p:nvSpPr>
          <p:cNvPr id="15397" name="Text Box 38"/>
          <p:cNvSpPr txBox="1">
            <a:spLocks noChangeAspect="1" noChangeArrowheads="1"/>
          </p:cNvSpPr>
          <p:nvPr/>
        </p:nvSpPr>
        <p:spPr bwMode="auto">
          <a:xfrm>
            <a:off x="5013325" y="1893888"/>
            <a:ext cx="542925"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1017588" eaLnBrk="0" hangingPunct="0">
              <a:defRPr sz="1100" b="1">
                <a:solidFill>
                  <a:schemeClr val="bg1"/>
                </a:solidFill>
                <a:latin typeface="Arial" panose="020B0604020202020204" pitchFamily="34" charset="0"/>
                <a:cs typeface="Arial" panose="020B0604020202020204" pitchFamily="34" charset="0"/>
              </a:defRPr>
            </a:lvl1pPr>
            <a:lvl2pPr marL="742950" indent="-285750" defTabSz="1017588"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1017588"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1017588"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1017588"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10175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L</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A</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ST</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FF5353"/>
                </a:solidFill>
              </a:rPr>
              <a:t>TrapOp</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L</a:t>
            </a:r>
          </a:p>
          <a:p>
            <a:pPr algn="l" eaLnBrk="1" hangingPunct="1">
              <a:lnSpc>
                <a:spcPct val="95000"/>
              </a:lnSpc>
              <a:spcBef>
                <a:spcPct val="15000"/>
              </a:spcBef>
              <a:buClr>
                <a:schemeClr val="accent2"/>
              </a:buClr>
              <a:buFont typeface="Wingdings" panose="05000000000000000000" pitchFamily="2" charset="2"/>
              <a:buNone/>
            </a:pPr>
            <a:r>
              <a:rPr lang="en-US" altLang="en-US" sz="1200">
                <a:solidFill>
                  <a:srgbClr val="000000"/>
                </a:solidFill>
              </a:rPr>
              <a:t>...</a:t>
            </a:r>
          </a:p>
        </p:txBody>
      </p:sp>
      <p:sp>
        <p:nvSpPr>
          <p:cNvPr id="15398" name="Line 39"/>
          <p:cNvSpPr>
            <a:spLocks noChangeAspect="1" noChangeShapeType="1"/>
          </p:cNvSpPr>
          <p:nvPr/>
        </p:nvSpPr>
        <p:spPr bwMode="auto">
          <a:xfrm>
            <a:off x="5538788" y="2484438"/>
            <a:ext cx="587375" cy="0"/>
          </a:xfrm>
          <a:prstGeom prst="line">
            <a:avLst/>
          </a:prstGeom>
          <a:noFill/>
          <a:ln w="12700">
            <a:solidFill>
              <a:srgbClr val="00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p>
        </p:txBody>
      </p:sp>
      <p:sp>
        <p:nvSpPr>
          <p:cNvPr id="15399" name="Text Box 40"/>
          <p:cNvSpPr txBox="1">
            <a:spLocks noChangeAspect="1" noChangeArrowheads="1"/>
          </p:cNvSpPr>
          <p:nvPr/>
        </p:nvSpPr>
        <p:spPr bwMode="auto">
          <a:xfrm>
            <a:off x="6127750" y="2425700"/>
            <a:ext cx="1644650" cy="469900"/>
          </a:xfrm>
          <a:prstGeom prst="rect">
            <a:avLst/>
          </a:prstGeom>
          <a:solidFill>
            <a:srgbClr val="CCFFCC"/>
          </a:solidFill>
          <a:ln w="9525" algn="ctr">
            <a:solidFill>
              <a:srgbClr val="000000"/>
            </a:solidFill>
            <a:miter lim="800000"/>
            <a:headEnd/>
            <a:tailEnd/>
          </a:ln>
        </p:spPr>
        <p:txBody>
          <a:bodyPr wrap="none" lIns="91628" tIns="40724" rIns="91628" bIns="40724">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nSpc>
                <a:spcPct val="95000"/>
              </a:lnSpc>
            </a:pPr>
            <a:r>
              <a:rPr lang="en-US" altLang="en-US" sz="1300">
                <a:solidFill>
                  <a:srgbClr val="000000"/>
                </a:solidFill>
              </a:rPr>
              <a:t>Hypervisor PrivOp</a:t>
            </a:r>
            <a:br>
              <a:rPr lang="en-US" altLang="en-US" sz="1300">
                <a:solidFill>
                  <a:srgbClr val="000000"/>
                </a:solidFill>
              </a:rPr>
            </a:br>
            <a:r>
              <a:rPr lang="en-US" altLang="en-US" sz="1300">
                <a:solidFill>
                  <a:srgbClr val="000000"/>
                </a:solidFill>
              </a:rPr>
              <a:t>emulation code</a:t>
            </a:r>
          </a:p>
        </p:txBody>
      </p:sp>
      <p:sp>
        <p:nvSpPr>
          <p:cNvPr id="15400" name="Text Box 41"/>
          <p:cNvSpPr txBox="1">
            <a:spLocks noChangeAspect="1" noChangeArrowheads="1"/>
          </p:cNvSpPr>
          <p:nvPr/>
        </p:nvSpPr>
        <p:spPr bwMode="auto">
          <a:xfrm>
            <a:off x="5965825" y="1655763"/>
            <a:ext cx="2659063" cy="661987"/>
          </a:xfrm>
          <a:prstGeom prst="rect">
            <a:avLst/>
          </a:prstGeom>
          <a:solidFill>
            <a:srgbClr val="FFFF99"/>
          </a:solidFill>
          <a:ln w="12700" algn="ctr">
            <a:solidFill>
              <a:srgbClr val="000000"/>
            </a:solidFill>
            <a:miter lim="800000"/>
            <a:headEnd/>
            <a:tailEnd/>
          </a:ln>
        </p:spPr>
        <p:txBody>
          <a:bodyPr wrap="none" lIns="91628" tIns="40724" rIns="91628" bIns="40724">
            <a:spAutoFit/>
          </a:bodyPr>
          <a:lstStyle>
            <a:lvl1pPr marL="125413" indent="-125413"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5000"/>
              </a:lnSpc>
              <a:spcBef>
                <a:spcPct val="0"/>
              </a:spcBef>
              <a:buClr>
                <a:schemeClr val="tx1"/>
              </a:buClr>
              <a:buFontTx/>
              <a:buChar char="•"/>
            </a:pPr>
            <a:r>
              <a:rPr lang="en-US" altLang="en-US" sz="1300">
                <a:solidFill>
                  <a:srgbClr val="003399"/>
                </a:solidFill>
              </a:rPr>
              <a:t>VM runs in user mode</a:t>
            </a:r>
          </a:p>
          <a:p>
            <a:pPr algn="l">
              <a:lnSpc>
                <a:spcPct val="95000"/>
              </a:lnSpc>
              <a:spcBef>
                <a:spcPct val="0"/>
              </a:spcBef>
              <a:buClr>
                <a:schemeClr val="tx1"/>
              </a:buClr>
              <a:buFontTx/>
              <a:buChar char="•"/>
            </a:pPr>
            <a:r>
              <a:rPr lang="en-US" altLang="en-US" sz="1300">
                <a:solidFill>
                  <a:srgbClr val="003399"/>
                </a:solidFill>
              </a:rPr>
              <a:t>Some IA-32 instructions must</a:t>
            </a:r>
            <a:br>
              <a:rPr lang="en-US" altLang="en-US" sz="1300">
                <a:solidFill>
                  <a:srgbClr val="003399"/>
                </a:solidFill>
              </a:rPr>
            </a:br>
            <a:r>
              <a:rPr lang="en-US" altLang="en-US" sz="1300">
                <a:solidFill>
                  <a:srgbClr val="003399"/>
                </a:solidFill>
              </a:rPr>
              <a:t>be replaced with trap ops</a:t>
            </a:r>
          </a:p>
        </p:txBody>
      </p:sp>
      <p:sp>
        <p:nvSpPr>
          <p:cNvPr id="15401" name="Line 42"/>
          <p:cNvSpPr>
            <a:spLocks noChangeAspect="1" noChangeShapeType="1"/>
          </p:cNvSpPr>
          <p:nvPr/>
        </p:nvSpPr>
        <p:spPr bwMode="auto">
          <a:xfrm flipH="1">
            <a:off x="5675313" y="1944688"/>
            <a:ext cx="288925" cy="76200"/>
          </a:xfrm>
          <a:prstGeom prst="line">
            <a:avLst/>
          </a:prstGeom>
          <a:noFill/>
          <a:ln w="12700">
            <a:solidFill>
              <a:srgbClr val="969696"/>
            </a:solidFill>
            <a:round/>
            <a:headEnd/>
            <a:tailEnd type="triangle" w="med" len="med"/>
          </a:ln>
          <a:extLst>
            <a:ext uri="{909E8E84-426E-40DD-AFC4-6F175D3DCCD1}">
              <a14:hiddenFill xmlns:a14="http://schemas.microsoft.com/office/drawing/2010/main">
                <a:noFill/>
              </a14:hiddenFill>
            </a:ext>
          </a:extLst>
        </p:spPr>
        <p:txBody>
          <a:bodyPr lIns="82296" tIns="36576" rIns="82296" bIns="36576">
            <a:spAutoFit/>
          </a:bodyPr>
          <a:lstStyle/>
          <a:p>
            <a:endParaRPr lang="en-US"/>
          </a:p>
        </p:txBody>
      </p:sp>
      <p:sp>
        <p:nvSpPr>
          <p:cNvPr id="15402" name="Text Box 43"/>
          <p:cNvSpPr txBox="1">
            <a:spLocks noChangeAspect="1" noChangeArrowheads="1"/>
          </p:cNvSpPr>
          <p:nvPr/>
        </p:nvSpPr>
        <p:spPr bwMode="auto">
          <a:xfrm>
            <a:off x="5645150" y="2509838"/>
            <a:ext cx="3587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r>
              <a:rPr lang="en-US" altLang="en-US" sz="1300">
                <a:solidFill>
                  <a:srgbClr val="003399"/>
                </a:solidFill>
              </a:rPr>
              <a:t>Trap</a:t>
            </a:r>
          </a:p>
        </p:txBody>
      </p:sp>
      <p:sp>
        <p:nvSpPr>
          <p:cNvPr id="15403" name="Text Box 44"/>
          <p:cNvSpPr txBox="1">
            <a:spLocks noChangeAspect="1" noChangeArrowheads="1"/>
          </p:cNvSpPr>
          <p:nvPr/>
        </p:nvSpPr>
        <p:spPr bwMode="auto">
          <a:xfrm>
            <a:off x="4614863" y="3127375"/>
            <a:ext cx="39243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spAutoFit/>
          </a:bodyPr>
          <a:lstStyle>
            <a:lvl1pPr defTabSz="141288" eaLnBrk="0" hangingPunct="0">
              <a:defRPr sz="1100" b="1">
                <a:solidFill>
                  <a:schemeClr val="bg1"/>
                </a:solidFill>
                <a:latin typeface="Arial" panose="020B0604020202020204" pitchFamily="34" charset="0"/>
                <a:cs typeface="Arial" panose="020B0604020202020204" pitchFamily="34" charset="0"/>
              </a:defRPr>
            </a:lvl1pPr>
            <a:lvl2pPr marL="742950" indent="-285750" defTabSz="141288"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141288"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141288"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141288"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141288"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15000"/>
              </a:spcAft>
            </a:pPr>
            <a:r>
              <a:rPr lang="en-US" altLang="en-US" sz="1400" b="0">
                <a:solidFill>
                  <a:srgbClr val="000000"/>
                </a:solidFill>
              </a:rPr>
              <a:t>Examples</a:t>
            </a:r>
            <a:r>
              <a:rPr lang="en-US" altLang="en-US" sz="1400" b="0">
                <a:solidFill>
                  <a:srgbClr val="FFFFFF"/>
                </a:solidFill>
              </a:rPr>
              <a:t>:		</a:t>
            </a:r>
            <a:r>
              <a:rPr lang="en-US" altLang="en-US" sz="1400" b="0">
                <a:solidFill>
                  <a:srgbClr val="000080"/>
                </a:solidFill>
              </a:rPr>
              <a:t>VMware, Microsoft VS </a:t>
            </a:r>
          </a:p>
          <a:p>
            <a:pPr algn="l">
              <a:lnSpc>
                <a:spcPct val="90000"/>
              </a:lnSpc>
              <a:spcBef>
                <a:spcPct val="0"/>
              </a:spcBef>
              <a:spcAft>
                <a:spcPct val="15000"/>
              </a:spcAft>
            </a:pPr>
            <a:r>
              <a:rPr lang="en-US" altLang="en-US" sz="1400" b="0">
                <a:solidFill>
                  <a:srgbClr val="000000"/>
                </a:solidFill>
              </a:rPr>
              <a:t>Benefits</a:t>
            </a:r>
            <a:r>
              <a:rPr lang="en-US" altLang="en-US" sz="1400" b="0">
                <a:solidFill>
                  <a:srgbClr val="FFFFFF"/>
                </a:solidFill>
              </a:rPr>
              <a:t>:</a:t>
            </a:r>
            <a:r>
              <a:rPr lang="en-US" altLang="en-US" sz="1400" b="0">
                <a:solidFill>
                  <a:srgbClr val="000080"/>
                </a:solidFill>
              </a:rPr>
              <a:t>			Runs unmodified, translated OS</a:t>
            </a:r>
          </a:p>
          <a:p>
            <a:pPr algn="l">
              <a:lnSpc>
                <a:spcPct val="90000"/>
              </a:lnSpc>
              <a:spcBef>
                <a:spcPct val="0"/>
              </a:spcBef>
              <a:spcAft>
                <a:spcPct val="15000"/>
              </a:spcAft>
            </a:pPr>
            <a:r>
              <a:rPr lang="en-US" altLang="en-US" sz="1400" b="0">
                <a:solidFill>
                  <a:srgbClr val="000000"/>
                </a:solidFill>
              </a:rPr>
              <a:t>Issues</a:t>
            </a:r>
            <a:r>
              <a:rPr lang="en-US" altLang="en-US" sz="1400" b="0">
                <a:solidFill>
                  <a:srgbClr val="FFFFFF"/>
                </a:solidFill>
              </a:rPr>
              <a:t>:</a:t>
            </a:r>
            <a:r>
              <a:rPr lang="en-US" altLang="en-US" sz="1400" b="0">
                <a:solidFill>
                  <a:srgbClr val="000080"/>
                </a:solidFill>
              </a:rPr>
              <a:t>				Substantial overhead</a:t>
            </a:r>
          </a:p>
        </p:txBody>
      </p:sp>
      <p:sp>
        <p:nvSpPr>
          <p:cNvPr id="15404" name="Text Box 45"/>
          <p:cNvSpPr txBox="1">
            <a:spLocks noChangeAspect="1" noChangeArrowheads="1"/>
          </p:cNvSpPr>
          <p:nvPr/>
        </p:nvSpPr>
        <p:spPr bwMode="auto">
          <a:xfrm>
            <a:off x="4881563" y="1649413"/>
            <a:ext cx="7413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r>
              <a:rPr lang="en-US" altLang="en-US" sz="1300">
                <a:solidFill>
                  <a:srgbClr val="003399"/>
                </a:solidFill>
              </a:rPr>
              <a:t>Virt Mach</a:t>
            </a:r>
          </a:p>
        </p:txBody>
      </p:sp>
      <p:sp>
        <p:nvSpPr>
          <p:cNvPr id="15405" name="Text Box 46"/>
          <p:cNvSpPr txBox="1">
            <a:spLocks noChangeAspect="1" noChangeArrowheads="1"/>
          </p:cNvSpPr>
          <p:nvPr/>
        </p:nvSpPr>
        <p:spPr bwMode="auto">
          <a:xfrm>
            <a:off x="1728788" y="5102225"/>
            <a:ext cx="30321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8985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985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985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985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985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985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r>
              <a:rPr lang="en-US" altLang="en-US" sz="1300">
                <a:solidFill>
                  <a:srgbClr val="003399"/>
                </a:solidFill>
              </a:rPr>
              <a:t>Call</a:t>
            </a:r>
          </a:p>
        </p:txBody>
      </p:sp>
      <p:sp>
        <p:nvSpPr>
          <p:cNvPr id="15406" name="Rectangle 52"/>
          <p:cNvSpPr>
            <a:spLocks noGrp="1" noChangeArrowheads="1"/>
          </p:cNvSpPr>
          <p:nvPr>
            <p:ph type="title"/>
          </p:nvPr>
        </p:nvSpPr>
        <p:spPr>
          <a:noFill/>
        </p:spPr>
        <p:txBody>
          <a:bodyPr anchor="t"/>
          <a:lstStyle/>
          <a:p>
            <a:r>
              <a:rPr lang="en-US" altLang="en-US" sz="3200" dirty="0" smtClean="0">
                <a:solidFill>
                  <a:schemeClr val="tx2"/>
                </a:solidFill>
              </a:rPr>
              <a:t>Hypervisor Implementation Methods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4"/>
          <p:cNvSpPr>
            <a:spLocks noGrp="1" noChangeArrowheads="1"/>
          </p:cNvSpPr>
          <p:nvPr>
            <p:ph type="title"/>
          </p:nvPr>
        </p:nvSpPr>
        <p:spPr>
          <a:noFill/>
        </p:spPr>
        <p:txBody>
          <a:bodyPr anchor="t"/>
          <a:lstStyle/>
          <a:p>
            <a:r>
              <a:rPr lang="en-US" altLang="en-US" sz="3200" dirty="0" smtClean="0">
                <a:solidFill>
                  <a:schemeClr val="tx2"/>
                </a:solidFill>
              </a:rPr>
              <a:t>Server Virtualization Business Value</a:t>
            </a:r>
          </a:p>
        </p:txBody>
      </p:sp>
      <p:graphicFrame>
        <p:nvGraphicFramePr>
          <p:cNvPr id="1026" name="Object 7"/>
          <p:cNvGraphicFramePr>
            <a:graphicFrameLocks noGrp="1" noChangeAspect="1"/>
          </p:cNvGraphicFramePr>
          <p:nvPr>
            <p:ph idx="4294967295"/>
          </p:nvPr>
        </p:nvGraphicFramePr>
        <p:xfrm>
          <a:off x="457200" y="1371600"/>
          <a:ext cx="8229600" cy="2324100"/>
        </p:xfrm>
        <a:graphic>
          <a:graphicData uri="http://schemas.openxmlformats.org/presentationml/2006/ole">
            <mc:AlternateContent xmlns:mc="http://schemas.openxmlformats.org/markup-compatibility/2006">
              <mc:Choice xmlns:v="urn:schemas-microsoft-com:vml" Requires="v">
                <p:oleObj spid="_x0000_s1034" name="Drawing" r:id="rId4" imgW="2417861" imgH="742611" progId="">
                  <p:embed/>
                </p:oleObj>
              </mc:Choice>
              <mc:Fallback>
                <p:oleObj name="Drawing" r:id="rId4" imgW="2417861" imgH="742611"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371600"/>
                        <a:ext cx="8229600" cy="2324100"/>
                      </a:xfrm>
                      <a:prstGeom prst="rect">
                        <a:avLst/>
                      </a:prstGeom>
                      <a:noFill/>
                      <a:ln>
                        <a:noFill/>
                      </a:ln>
                      <a:effectLst/>
                      <a:extLst>
                        <a:ext uri="{909E8E84-426E-40DD-AFC4-6F175D3DCCD1}">
                          <a14:hiddenFill xmlns:a14="http://schemas.microsoft.com/office/drawing/2010/main">
                            <a:solidFill>
                              <a:srgbClr val="88B5D6">
                                <a:alpha val="10196"/>
                              </a:srgbClr>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Text Box 8"/>
          <p:cNvSpPr txBox="1">
            <a:spLocks noChangeArrowheads="1"/>
          </p:cNvSpPr>
          <p:nvPr/>
        </p:nvSpPr>
        <p:spPr bwMode="auto">
          <a:xfrm>
            <a:off x="677863" y="3733800"/>
            <a:ext cx="7932737"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lnSpc>
                <a:spcPct val="90000"/>
              </a:lnSpc>
              <a:spcBef>
                <a:spcPct val="5000"/>
              </a:spcBef>
              <a:spcAft>
                <a:spcPct val="10000"/>
              </a:spcAft>
              <a:buClr>
                <a:schemeClr val="tx1"/>
              </a:buClr>
              <a:buFont typeface="Hoefler Text Ornaments" pitchFamily="82" charset="2"/>
              <a:buNone/>
            </a:pPr>
            <a:r>
              <a:rPr lang="en-US" altLang="en-US" sz="1500" b="0">
                <a:solidFill>
                  <a:schemeClr val="tx1"/>
                </a:solidFill>
              </a:rPr>
              <a:t>In the final analysis, the potential virtualization benefits take three forms: </a:t>
            </a:r>
          </a:p>
          <a:p>
            <a:pPr algn="l" eaLnBrk="1" hangingPunct="1">
              <a:lnSpc>
                <a:spcPct val="90000"/>
              </a:lnSpc>
              <a:spcBef>
                <a:spcPct val="15000"/>
              </a:spcBef>
              <a:spcAft>
                <a:spcPct val="5000"/>
              </a:spcAft>
              <a:buClr>
                <a:schemeClr val="tx1"/>
              </a:buClr>
              <a:buFontTx/>
              <a:buChar char="•"/>
            </a:pPr>
            <a:r>
              <a:rPr lang="en-US" altLang="en-US" sz="1500">
                <a:solidFill>
                  <a:srgbClr val="000066"/>
                </a:solidFill>
              </a:rPr>
              <a:t> </a:t>
            </a:r>
            <a:r>
              <a:rPr lang="en-US" altLang="en-US" sz="1500">
                <a:solidFill>
                  <a:schemeClr val="tx2"/>
                </a:solidFill>
              </a:rPr>
              <a:t>Help reduce hardware costs</a:t>
            </a:r>
          </a:p>
          <a:p>
            <a:pPr lvl="1" algn="l" eaLnBrk="1" hangingPunct="1">
              <a:spcBef>
                <a:spcPct val="0"/>
              </a:spcBef>
              <a:buClr>
                <a:schemeClr val="tx1"/>
              </a:buClr>
              <a:buFont typeface="Arial" panose="020B0604020202020204" pitchFamily="34" charset="0"/>
              <a:buChar char="–"/>
            </a:pPr>
            <a:r>
              <a:rPr lang="en-US" altLang="en-US" sz="1400" b="0">
                <a:solidFill>
                  <a:srgbClr val="000000"/>
                </a:solidFill>
              </a:rPr>
              <a:t> </a:t>
            </a:r>
            <a:r>
              <a:rPr lang="en-US" altLang="en-US" sz="1400" b="0">
                <a:solidFill>
                  <a:schemeClr val="tx1"/>
                </a:solidFill>
              </a:rPr>
              <a:t>Help increase physical resource utilization</a:t>
            </a:r>
          </a:p>
          <a:p>
            <a:pPr lvl="1" algn="l" eaLnBrk="1" hangingPunct="1">
              <a:spcBef>
                <a:spcPct val="0"/>
              </a:spcBef>
              <a:buClr>
                <a:schemeClr val="tx1"/>
              </a:buClr>
              <a:buFont typeface="Arial" panose="020B0604020202020204" pitchFamily="34" charset="0"/>
              <a:buChar char="–"/>
            </a:pPr>
            <a:r>
              <a:rPr lang="en-US" altLang="en-US" sz="1400" b="0">
                <a:solidFill>
                  <a:schemeClr val="tx1"/>
                </a:solidFill>
              </a:rPr>
              <a:t> Small footprints</a:t>
            </a:r>
          </a:p>
          <a:p>
            <a:pPr algn="l" eaLnBrk="1" hangingPunct="1">
              <a:lnSpc>
                <a:spcPct val="90000"/>
              </a:lnSpc>
              <a:spcBef>
                <a:spcPct val="15000"/>
              </a:spcBef>
              <a:spcAft>
                <a:spcPct val="5000"/>
              </a:spcAft>
              <a:buClr>
                <a:schemeClr val="tx1"/>
              </a:buClr>
              <a:buFontTx/>
              <a:buChar char="•"/>
            </a:pPr>
            <a:r>
              <a:rPr lang="en-US" altLang="en-US" sz="1500">
                <a:solidFill>
                  <a:srgbClr val="000066"/>
                </a:solidFill>
              </a:rPr>
              <a:t> </a:t>
            </a:r>
            <a:r>
              <a:rPr lang="en-US" altLang="en-US" sz="1500">
                <a:solidFill>
                  <a:schemeClr val="tx2"/>
                </a:solidFill>
              </a:rPr>
              <a:t>Can improve flexibility and responsiveness</a:t>
            </a:r>
          </a:p>
          <a:p>
            <a:pPr lvl="1" algn="l" eaLnBrk="1" hangingPunct="1">
              <a:spcBef>
                <a:spcPct val="0"/>
              </a:spcBef>
              <a:buClr>
                <a:schemeClr val="tx1"/>
              </a:buClr>
              <a:buFont typeface="Arial" panose="020B0604020202020204" pitchFamily="34" charset="0"/>
              <a:buChar char="–"/>
            </a:pPr>
            <a:r>
              <a:rPr lang="en-US" altLang="en-US" sz="1400" b="0">
                <a:solidFill>
                  <a:srgbClr val="000000"/>
                </a:solidFill>
              </a:rPr>
              <a:t> </a:t>
            </a:r>
            <a:r>
              <a:rPr lang="en-US" altLang="en-US" sz="1400" b="0">
                <a:solidFill>
                  <a:schemeClr val="tx1"/>
                </a:solidFill>
              </a:rPr>
              <a:t>Virtual resources can be adjusted dynamically to meet new or changing needs</a:t>
            </a:r>
            <a:br>
              <a:rPr lang="en-US" altLang="en-US" sz="1400" b="0">
                <a:solidFill>
                  <a:schemeClr val="tx1"/>
                </a:solidFill>
              </a:rPr>
            </a:br>
            <a:r>
              <a:rPr lang="en-US" altLang="en-US" sz="1400" b="0">
                <a:solidFill>
                  <a:schemeClr val="tx1"/>
                </a:solidFill>
              </a:rPr>
              <a:t>   and to optimize service level achievement</a:t>
            </a:r>
          </a:p>
          <a:p>
            <a:pPr lvl="1" algn="l" eaLnBrk="1" hangingPunct="1">
              <a:spcBef>
                <a:spcPct val="0"/>
              </a:spcBef>
              <a:buClr>
                <a:schemeClr val="tx1"/>
              </a:buClr>
              <a:buFont typeface="Arial" panose="020B0604020202020204" pitchFamily="34" charset="0"/>
              <a:buChar char="–"/>
            </a:pPr>
            <a:r>
              <a:rPr lang="en-US" altLang="en-US" sz="1400" b="0">
                <a:solidFill>
                  <a:schemeClr val="tx1"/>
                </a:solidFill>
              </a:rPr>
              <a:t> Virtualization is a key enabler of on demand operating environments </a:t>
            </a:r>
          </a:p>
          <a:p>
            <a:pPr algn="l" eaLnBrk="1" hangingPunct="1">
              <a:lnSpc>
                <a:spcPct val="90000"/>
              </a:lnSpc>
              <a:spcBef>
                <a:spcPct val="15000"/>
              </a:spcBef>
              <a:spcAft>
                <a:spcPct val="5000"/>
              </a:spcAft>
              <a:buClr>
                <a:schemeClr val="tx1"/>
              </a:buClr>
              <a:buFontTx/>
              <a:buChar char="•"/>
            </a:pPr>
            <a:r>
              <a:rPr lang="en-US" altLang="en-US" sz="1500">
                <a:solidFill>
                  <a:srgbClr val="000066"/>
                </a:solidFill>
              </a:rPr>
              <a:t> </a:t>
            </a:r>
            <a:r>
              <a:rPr lang="en-US" altLang="en-US" sz="1500">
                <a:solidFill>
                  <a:schemeClr val="tx2"/>
                </a:solidFill>
              </a:rPr>
              <a:t>Can reduce management costs</a:t>
            </a:r>
          </a:p>
          <a:p>
            <a:pPr lvl="1" algn="l" eaLnBrk="1" hangingPunct="1">
              <a:spcBef>
                <a:spcPct val="0"/>
              </a:spcBef>
              <a:buClr>
                <a:schemeClr val="tx1"/>
              </a:buClr>
              <a:buFont typeface="Arial" panose="020B0604020202020204" pitchFamily="34" charset="0"/>
              <a:buChar char="–"/>
            </a:pPr>
            <a:r>
              <a:rPr lang="en-US" altLang="en-US" sz="1400" b="0">
                <a:solidFill>
                  <a:srgbClr val="000000"/>
                </a:solidFill>
              </a:rPr>
              <a:t> </a:t>
            </a:r>
            <a:r>
              <a:rPr lang="en-US" altLang="en-US" sz="1400" b="0">
                <a:solidFill>
                  <a:schemeClr val="tx1"/>
                </a:solidFill>
              </a:rPr>
              <a:t>Fewer physical servers to manage</a:t>
            </a:r>
          </a:p>
          <a:p>
            <a:pPr lvl="1" algn="l" eaLnBrk="1" hangingPunct="1">
              <a:spcBef>
                <a:spcPct val="0"/>
              </a:spcBef>
              <a:buClr>
                <a:schemeClr val="tx1"/>
              </a:buClr>
              <a:buFont typeface="Arial" panose="020B0604020202020204" pitchFamily="34" charset="0"/>
              <a:buChar char="–"/>
            </a:pPr>
            <a:r>
              <a:rPr lang="en-US" altLang="en-US" sz="1400" b="0">
                <a:solidFill>
                  <a:schemeClr val="tx1"/>
                </a:solidFill>
              </a:rPr>
              <a:t> Many common management tasks become much easier</a:t>
            </a:r>
            <a:endParaRPr lang="en-US" altLang="en-US" sz="1200" b="0">
              <a:solidFill>
                <a:schemeClr val="tx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442913" y="1593850"/>
          <a:ext cx="8258175" cy="4737100"/>
        </p:xfrm>
        <a:graphic>
          <a:graphicData uri="http://schemas.openxmlformats.org/presentationml/2006/ole">
            <mc:AlternateContent xmlns:mc="http://schemas.openxmlformats.org/markup-compatibility/2006">
              <mc:Choice xmlns:v="urn:schemas-microsoft-com:vml" Requires="v">
                <p:oleObj spid="_x0000_s2057" name="Drawing" r:id="rId4" imgW="2340531" imgH="1195132" progId="">
                  <p:embed/>
                </p:oleObj>
              </mc:Choice>
              <mc:Fallback>
                <p:oleObj name="Drawing" r:id="rId4" imgW="2340531" imgH="1195132"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3" y="1593850"/>
                        <a:ext cx="8258175"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Rectangle 5"/>
          <p:cNvSpPr>
            <a:spLocks noGrp="1" noChangeArrowheads="1"/>
          </p:cNvSpPr>
          <p:nvPr>
            <p:ph type="title"/>
          </p:nvPr>
        </p:nvSpPr>
        <p:spPr>
          <a:noFill/>
        </p:spPr>
        <p:txBody>
          <a:bodyPr anchor="t"/>
          <a:lstStyle/>
          <a:p>
            <a:r>
              <a:rPr lang="en-US" altLang="en-US" sz="3200" dirty="0" smtClean="0">
                <a:solidFill>
                  <a:schemeClr val="tx2"/>
                </a:solidFill>
              </a:rPr>
              <a:t>z Systems Virtualization Architecture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452438" y="1720850"/>
          <a:ext cx="6116637" cy="4686300"/>
        </p:xfrm>
        <a:graphic>
          <a:graphicData uri="http://schemas.openxmlformats.org/presentationml/2006/ole">
            <mc:AlternateContent xmlns:mc="http://schemas.openxmlformats.org/markup-compatibility/2006">
              <mc:Choice xmlns:v="urn:schemas-microsoft-com:vml" Requires="v">
                <p:oleObj spid="_x0000_s3082" name="Drawing" r:id="rId4" imgW="1840662" imgH="1309639" progId="">
                  <p:embed/>
                </p:oleObj>
              </mc:Choice>
              <mc:Fallback>
                <p:oleObj name="Drawing" r:id="rId4" imgW="1840662" imgH="1309639"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8" y="1720850"/>
                        <a:ext cx="6116637"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Rectangle 3"/>
          <p:cNvSpPr>
            <a:spLocks noChangeArrowheads="1"/>
          </p:cNvSpPr>
          <p:nvPr/>
        </p:nvSpPr>
        <p:spPr bwMode="auto">
          <a:xfrm>
            <a:off x="6421438" y="1884363"/>
            <a:ext cx="2265362"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80000"/>
              </a:lnSpc>
              <a:spcBef>
                <a:spcPct val="20000"/>
              </a:spcBef>
              <a:buClr>
                <a:schemeClr val="accent1"/>
              </a:buClr>
              <a:buSzPct val="75000"/>
              <a:buFont typeface="Monotype Sorts" pitchFamily="2" charset="2"/>
              <a:buChar char="l"/>
            </a:pPr>
            <a:r>
              <a:rPr lang="en-US" altLang="en-US" sz="1600" b="0" dirty="0">
                <a:solidFill>
                  <a:schemeClr val="tx1"/>
                </a:solidFill>
              </a:rPr>
              <a:t>Multi-dimensional</a:t>
            </a:r>
            <a:br>
              <a:rPr lang="en-US" altLang="en-US" sz="1600" b="0" dirty="0">
                <a:solidFill>
                  <a:schemeClr val="tx1"/>
                </a:solidFill>
              </a:rPr>
            </a:br>
            <a:r>
              <a:rPr lang="en-US" altLang="en-US" sz="1600" b="0" dirty="0">
                <a:solidFill>
                  <a:schemeClr val="tx1"/>
                </a:solidFill>
              </a:rPr>
              <a:t>virtualization technology</a:t>
            </a:r>
          </a:p>
          <a:p>
            <a:pPr lvl="1" algn="l">
              <a:lnSpc>
                <a:spcPct val="80000"/>
              </a:lnSpc>
              <a:spcBef>
                <a:spcPct val="20000"/>
              </a:spcBef>
              <a:buClr>
                <a:schemeClr val="accent1"/>
              </a:buClr>
              <a:buSzPct val="100000"/>
              <a:buFontTx/>
              <a:buChar char="–"/>
            </a:pPr>
            <a:r>
              <a:rPr lang="en-US" altLang="en-US" sz="1400" b="0" dirty="0" smtClean="0">
                <a:solidFill>
                  <a:schemeClr val="tx1"/>
                </a:solidFill>
              </a:rPr>
              <a:t>z Systems </a:t>
            </a:r>
            <a:r>
              <a:rPr lang="en-US" altLang="en-US" sz="1400" b="0" dirty="0">
                <a:solidFill>
                  <a:schemeClr val="tx1"/>
                </a:solidFill>
              </a:rPr>
              <a:t>provides logical (LPAR) and software (z/VM)</a:t>
            </a:r>
            <a:br>
              <a:rPr lang="en-US" altLang="en-US" sz="1400" b="0" dirty="0">
                <a:solidFill>
                  <a:schemeClr val="tx1"/>
                </a:solidFill>
              </a:rPr>
            </a:br>
            <a:r>
              <a:rPr lang="en-US" altLang="en-US" sz="1400" b="0" dirty="0">
                <a:solidFill>
                  <a:schemeClr val="tx1"/>
                </a:solidFill>
              </a:rPr>
              <a:t>partitioning</a:t>
            </a:r>
          </a:p>
          <a:p>
            <a:pPr lvl="1" algn="l">
              <a:lnSpc>
                <a:spcPct val="80000"/>
              </a:lnSpc>
              <a:spcBef>
                <a:spcPct val="20000"/>
              </a:spcBef>
              <a:buClr>
                <a:schemeClr val="accent1"/>
              </a:buClr>
              <a:buSzPct val="100000"/>
              <a:buFontTx/>
              <a:buChar char="–"/>
            </a:pPr>
            <a:r>
              <a:rPr lang="en-US" altLang="en-US" sz="1400" b="0" dirty="0">
                <a:solidFill>
                  <a:schemeClr val="tx1"/>
                </a:solidFill>
              </a:rPr>
              <a:t>PR/SM enables</a:t>
            </a:r>
            <a:br>
              <a:rPr lang="en-US" altLang="en-US" sz="1400" b="0" dirty="0">
                <a:solidFill>
                  <a:schemeClr val="tx1"/>
                </a:solidFill>
              </a:rPr>
            </a:br>
            <a:r>
              <a:rPr lang="en-US" altLang="en-US" sz="1400" b="0" dirty="0">
                <a:solidFill>
                  <a:schemeClr val="tx1"/>
                </a:solidFill>
              </a:rPr>
              <a:t>highly scalable</a:t>
            </a:r>
            <a:br>
              <a:rPr lang="en-US" altLang="en-US" sz="1400" b="0" dirty="0">
                <a:solidFill>
                  <a:schemeClr val="tx1"/>
                </a:solidFill>
              </a:rPr>
            </a:br>
            <a:r>
              <a:rPr lang="en-US" altLang="en-US" sz="1400" b="0" dirty="0">
                <a:solidFill>
                  <a:schemeClr val="tx1"/>
                </a:solidFill>
              </a:rPr>
              <a:t>virtual server</a:t>
            </a:r>
            <a:br>
              <a:rPr lang="en-US" altLang="en-US" sz="1400" b="0" dirty="0">
                <a:solidFill>
                  <a:schemeClr val="tx1"/>
                </a:solidFill>
              </a:rPr>
            </a:br>
            <a:r>
              <a:rPr lang="en-US" altLang="en-US" sz="1400" b="0" dirty="0">
                <a:solidFill>
                  <a:schemeClr val="tx1"/>
                </a:solidFill>
              </a:rPr>
              <a:t>hosting for </a:t>
            </a:r>
            <a:br>
              <a:rPr lang="en-US" altLang="en-US" sz="1400" b="0" dirty="0">
                <a:solidFill>
                  <a:schemeClr val="tx1"/>
                </a:solidFill>
              </a:rPr>
            </a:br>
            <a:r>
              <a:rPr lang="en-US" altLang="en-US" sz="1400" b="0" dirty="0">
                <a:solidFill>
                  <a:schemeClr val="tx1"/>
                </a:solidFill>
              </a:rPr>
              <a:t>LPAR </a:t>
            </a:r>
            <a:r>
              <a:rPr lang="en-US" altLang="en-US" sz="1400" b="0" i="1" u="sng" dirty="0">
                <a:solidFill>
                  <a:schemeClr val="tx1"/>
                </a:solidFill>
              </a:rPr>
              <a:t>and</a:t>
            </a:r>
            <a:r>
              <a:rPr lang="en-US" altLang="en-US" sz="1400" b="0" dirty="0">
                <a:solidFill>
                  <a:schemeClr val="tx1"/>
                </a:solidFill>
              </a:rPr>
              <a:t> z/VM virtual machine</a:t>
            </a:r>
            <a:br>
              <a:rPr lang="en-US" altLang="en-US" sz="1400" b="0" dirty="0">
                <a:solidFill>
                  <a:schemeClr val="tx1"/>
                </a:solidFill>
              </a:rPr>
            </a:br>
            <a:r>
              <a:rPr lang="en-US" altLang="en-US" sz="1400" b="0" dirty="0">
                <a:solidFill>
                  <a:schemeClr val="tx1"/>
                </a:solidFill>
              </a:rPr>
              <a:t>environments</a:t>
            </a:r>
          </a:p>
          <a:p>
            <a:pPr lvl="1" algn="l">
              <a:lnSpc>
                <a:spcPct val="80000"/>
              </a:lnSpc>
              <a:spcBef>
                <a:spcPct val="20000"/>
              </a:spcBef>
              <a:buClr>
                <a:schemeClr val="accent1"/>
              </a:buClr>
              <a:buSzPct val="100000"/>
              <a:buFontTx/>
              <a:buChar char="–"/>
            </a:pPr>
            <a:r>
              <a:rPr lang="en-US" altLang="en-US" sz="1400" b="0" dirty="0">
                <a:solidFill>
                  <a:schemeClr val="tx1"/>
                </a:solidFill>
              </a:rPr>
              <a:t>IRD coordinates</a:t>
            </a:r>
            <a:br>
              <a:rPr lang="en-US" altLang="en-US" sz="1400" b="0" dirty="0">
                <a:solidFill>
                  <a:schemeClr val="tx1"/>
                </a:solidFill>
              </a:rPr>
            </a:br>
            <a:r>
              <a:rPr lang="en-US" altLang="en-US" sz="1400" b="0" dirty="0">
                <a:solidFill>
                  <a:schemeClr val="tx1"/>
                </a:solidFill>
              </a:rPr>
              <a:t>allocation of CPU and I/O resources among z/OS and non-z/OS</a:t>
            </a:r>
            <a:r>
              <a:rPr lang="en-US" altLang="en-US" sz="1400" b="0" baseline="30000" dirty="0">
                <a:solidFill>
                  <a:schemeClr val="tx1"/>
                </a:solidFill>
              </a:rPr>
              <a:t>®</a:t>
            </a:r>
            <a:r>
              <a:rPr lang="en-US" altLang="en-US" sz="1400" b="0" dirty="0">
                <a:solidFill>
                  <a:schemeClr val="tx1"/>
                </a:solidFill>
              </a:rPr>
              <a:t> LPARs*</a:t>
            </a:r>
          </a:p>
        </p:txBody>
      </p:sp>
      <p:sp>
        <p:nvSpPr>
          <p:cNvPr id="3076" name="Rectangle 7"/>
          <p:cNvSpPr>
            <a:spLocks noGrp="1" noChangeArrowheads="1"/>
          </p:cNvSpPr>
          <p:nvPr>
            <p:ph type="title"/>
          </p:nvPr>
        </p:nvSpPr>
        <p:spPr>
          <a:noFill/>
        </p:spPr>
        <p:txBody>
          <a:bodyPr anchor="t"/>
          <a:lstStyle/>
          <a:p>
            <a:r>
              <a:rPr lang="en-US" altLang="en-US" sz="3200" dirty="0" smtClean="0">
                <a:solidFill>
                  <a:schemeClr val="tx2"/>
                </a:solidFill>
              </a:rPr>
              <a:t>z Systems Virtualization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71488" y="1541463"/>
            <a:ext cx="1944687" cy="4486275"/>
          </a:xfrm>
          <a:prstGeom prst="rect">
            <a:avLst/>
          </a:prstGeom>
          <a:gradFill rotWithShape="1">
            <a:gsLst>
              <a:gs pos="0">
                <a:srgbClr val="FFFFFF"/>
              </a:gs>
              <a:gs pos="50000">
                <a:srgbClr val="FFFFCC"/>
              </a:gs>
              <a:gs pos="100000">
                <a:srgbClr val="FFFFFF"/>
              </a:gs>
            </a:gsLst>
            <a:lin ang="18900000" scaled="1"/>
          </a:gradFill>
          <a:ln w="19050">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387" name="Rectangle 3"/>
          <p:cNvSpPr>
            <a:spLocks noChangeArrowheads="1"/>
          </p:cNvSpPr>
          <p:nvPr/>
        </p:nvSpPr>
        <p:spPr bwMode="auto">
          <a:xfrm>
            <a:off x="5213350" y="1674813"/>
            <a:ext cx="3476625" cy="4706937"/>
          </a:xfrm>
          <a:prstGeom prst="rect">
            <a:avLst/>
          </a:prstGeom>
          <a:gradFill rotWithShape="1">
            <a:gsLst>
              <a:gs pos="0">
                <a:srgbClr val="5F5F5F"/>
              </a:gs>
              <a:gs pos="50000">
                <a:srgbClr val="2007DD"/>
              </a:gs>
              <a:gs pos="100000">
                <a:srgbClr val="5F5F5F"/>
              </a:gs>
            </a:gsLst>
            <a:lin ang="2700000" scaled="1"/>
          </a:gra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388" name="Rectangle 4"/>
          <p:cNvSpPr>
            <a:spLocks noChangeArrowheads="1"/>
          </p:cNvSpPr>
          <p:nvPr/>
        </p:nvSpPr>
        <p:spPr bwMode="auto">
          <a:xfrm>
            <a:off x="763588" y="4700588"/>
            <a:ext cx="1385887" cy="941387"/>
          </a:xfrm>
          <a:prstGeom prst="rect">
            <a:avLst/>
          </a:prstGeom>
          <a:solidFill>
            <a:srgbClr val="008080"/>
          </a:soli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389" name="Rectangle 5"/>
          <p:cNvSpPr>
            <a:spLocks noChangeArrowheads="1"/>
          </p:cNvSpPr>
          <p:nvPr/>
        </p:nvSpPr>
        <p:spPr bwMode="auto">
          <a:xfrm>
            <a:off x="7839075" y="2028825"/>
            <a:ext cx="758825" cy="3781425"/>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390" name="Rectangle 6"/>
          <p:cNvSpPr>
            <a:spLocks noChangeArrowheads="1"/>
          </p:cNvSpPr>
          <p:nvPr/>
        </p:nvSpPr>
        <p:spPr bwMode="auto">
          <a:xfrm>
            <a:off x="763588" y="3810000"/>
            <a:ext cx="1385887" cy="890588"/>
          </a:xfrm>
          <a:prstGeom prst="rect">
            <a:avLst/>
          </a:prstGeom>
          <a:solidFill>
            <a:srgbClr val="FFFF99"/>
          </a:soli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391" name="Text Box 7"/>
          <p:cNvSpPr txBox="1">
            <a:spLocks noChangeArrowheads="1"/>
          </p:cNvSpPr>
          <p:nvPr/>
        </p:nvSpPr>
        <p:spPr bwMode="auto">
          <a:xfrm>
            <a:off x="471488" y="1512888"/>
            <a:ext cx="1897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800">
                <a:solidFill>
                  <a:schemeClr val="tx1"/>
                </a:solidFill>
                <a:latin typeface="Times New Roman" panose="02020603050405020304" pitchFamily="18" charset="0"/>
              </a:rPr>
              <a:t>Logical CPU</a:t>
            </a:r>
          </a:p>
        </p:txBody>
      </p:sp>
      <p:sp>
        <p:nvSpPr>
          <p:cNvPr id="16392" name="Rectangle 8"/>
          <p:cNvSpPr>
            <a:spLocks noChangeArrowheads="1"/>
          </p:cNvSpPr>
          <p:nvPr/>
        </p:nvSpPr>
        <p:spPr bwMode="auto">
          <a:xfrm>
            <a:off x="5359400" y="2011363"/>
            <a:ext cx="1166813" cy="2387600"/>
          </a:xfrm>
          <a:prstGeom prst="rect">
            <a:avLst/>
          </a:prstGeom>
          <a:solidFill>
            <a:srgbClr val="008000"/>
          </a:solidFill>
          <a:ln w="28575">
            <a:solidFill>
              <a:schemeClr val="bg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393" name="Text Box 9"/>
          <p:cNvSpPr txBox="1">
            <a:spLocks noChangeArrowheads="1"/>
          </p:cNvSpPr>
          <p:nvPr/>
        </p:nvSpPr>
        <p:spPr bwMode="auto">
          <a:xfrm>
            <a:off x="5140325" y="3019425"/>
            <a:ext cx="15557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Instruction  Execution      Controls</a:t>
            </a:r>
          </a:p>
        </p:txBody>
      </p:sp>
      <p:sp>
        <p:nvSpPr>
          <p:cNvPr id="172042" name="Rectangle 10"/>
          <p:cNvSpPr>
            <a:spLocks noChangeArrowheads="1"/>
          </p:cNvSpPr>
          <p:nvPr/>
        </p:nvSpPr>
        <p:spPr bwMode="auto">
          <a:xfrm>
            <a:off x="3608388" y="4498975"/>
            <a:ext cx="1239837" cy="1479550"/>
          </a:xfrm>
          <a:prstGeom prst="rect">
            <a:avLst/>
          </a:prstGeom>
          <a:gradFill rotWithShape="1">
            <a:gsLst>
              <a:gs pos="0">
                <a:schemeClr val="bg2"/>
              </a:gs>
              <a:gs pos="50000">
                <a:srgbClr val="800080"/>
              </a:gs>
              <a:gs pos="100000">
                <a:schemeClr val="bg2"/>
              </a:gs>
            </a:gsLst>
            <a:lin ang="27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16395" name="Text Box 11"/>
          <p:cNvSpPr txBox="1">
            <a:spLocks noChangeArrowheads="1"/>
          </p:cNvSpPr>
          <p:nvPr/>
        </p:nvSpPr>
        <p:spPr bwMode="auto">
          <a:xfrm>
            <a:off x="3608388" y="4700588"/>
            <a:ext cx="12398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r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800">
                <a:latin typeface="Times New Roman" panose="02020603050405020304" pitchFamily="18" charset="0"/>
              </a:rPr>
              <a:t>LPAR hypervisor</a:t>
            </a:r>
          </a:p>
        </p:txBody>
      </p:sp>
      <p:sp>
        <p:nvSpPr>
          <p:cNvPr id="16396" name="Line 12"/>
          <p:cNvSpPr>
            <a:spLocks noChangeShapeType="1"/>
          </p:cNvSpPr>
          <p:nvPr/>
        </p:nvSpPr>
        <p:spPr bwMode="auto">
          <a:xfrm>
            <a:off x="2149475" y="2886075"/>
            <a:ext cx="561657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7" name="Rectangle 13"/>
          <p:cNvSpPr>
            <a:spLocks noChangeArrowheads="1"/>
          </p:cNvSpPr>
          <p:nvPr/>
        </p:nvSpPr>
        <p:spPr bwMode="auto">
          <a:xfrm>
            <a:off x="763588" y="2347913"/>
            <a:ext cx="1385887" cy="1462087"/>
          </a:xfrm>
          <a:prstGeom prst="rect">
            <a:avLst/>
          </a:prstGeom>
          <a:solidFill>
            <a:srgbClr val="CC3300"/>
          </a:soli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398" name="Line 14"/>
          <p:cNvSpPr>
            <a:spLocks noChangeShapeType="1"/>
          </p:cNvSpPr>
          <p:nvPr/>
        </p:nvSpPr>
        <p:spPr bwMode="auto">
          <a:xfrm>
            <a:off x="2149475" y="4095750"/>
            <a:ext cx="3792538"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9" name="Text Box 15"/>
          <p:cNvSpPr txBox="1">
            <a:spLocks noChangeArrowheads="1"/>
          </p:cNvSpPr>
          <p:nvPr/>
        </p:nvSpPr>
        <p:spPr bwMode="auto">
          <a:xfrm>
            <a:off x="2805113" y="2549525"/>
            <a:ext cx="22621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140000"/>
              </a:lnSpc>
            </a:pPr>
            <a:r>
              <a:rPr lang="en-US" altLang="en-US" sz="1400">
                <a:solidFill>
                  <a:schemeClr val="tx1"/>
                </a:solidFill>
                <a:latin typeface="Times New Roman" panose="02020603050405020304" pitchFamily="18" charset="0"/>
              </a:rPr>
              <a:t>Load, Store, Add, ...</a:t>
            </a:r>
          </a:p>
        </p:txBody>
      </p:sp>
      <p:sp>
        <p:nvSpPr>
          <p:cNvPr id="16400" name="Text Box 16"/>
          <p:cNvSpPr txBox="1">
            <a:spLocks noChangeArrowheads="1"/>
          </p:cNvSpPr>
          <p:nvPr/>
        </p:nvSpPr>
        <p:spPr bwMode="auto">
          <a:xfrm>
            <a:off x="2659063" y="3763963"/>
            <a:ext cx="2335212"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solidFill>
                  <a:schemeClr val="tx1"/>
                </a:solidFill>
                <a:latin typeface="Times New Roman" panose="02020603050405020304" pitchFamily="18" charset="0"/>
              </a:rPr>
              <a:t>Start Subchannel,</a:t>
            </a:r>
          </a:p>
          <a:p>
            <a:pPr eaLnBrk="1" hangingPunct="1"/>
            <a:r>
              <a:rPr lang="en-US" altLang="en-US" sz="1400">
                <a:solidFill>
                  <a:schemeClr val="tx1"/>
                </a:solidFill>
                <a:latin typeface="Times New Roman" panose="02020603050405020304" pitchFamily="18" charset="0"/>
              </a:rPr>
              <a:t> Test Subchannel, ...</a:t>
            </a:r>
          </a:p>
        </p:txBody>
      </p:sp>
      <p:sp>
        <p:nvSpPr>
          <p:cNvPr id="16401" name="Text Box 17"/>
          <p:cNvSpPr txBox="1">
            <a:spLocks noChangeArrowheads="1"/>
          </p:cNvSpPr>
          <p:nvPr/>
        </p:nvSpPr>
        <p:spPr bwMode="auto">
          <a:xfrm>
            <a:off x="2514600" y="5172075"/>
            <a:ext cx="123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r>
              <a:rPr lang="en-US" altLang="en-US" sz="1200">
                <a:solidFill>
                  <a:schemeClr val="tx1"/>
                </a:solidFill>
                <a:latin typeface="Times New Roman" panose="02020603050405020304" pitchFamily="18" charset="0"/>
              </a:rPr>
              <a:t>E.g., Modify Subchannel</a:t>
            </a:r>
          </a:p>
        </p:txBody>
      </p:sp>
      <p:sp>
        <p:nvSpPr>
          <p:cNvPr id="16402" name="Line 18"/>
          <p:cNvSpPr>
            <a:spLocks noChangeShapeType="1"/>
          </p:cNvSpPr>
          <p:nvPr/>
        </p:nvSpPr>
        <p:spPr bwMode="auto">
          <a:xfrm>
            <a:off x="4848225" y="5776913"/>
            <a:ext cx="2917825"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3" name="Rectangle 19"/>
          <p:cNvSpPr>
            <a:spLocks noChangeArrowheads="1"/>
          </p:cNvSpPr>
          <p:nvPr/>
        </p:nvSpPr>
        <p:spPr bwMode="auto">
          <a:xfrm>
            <a:off x="6599238" y="3221038"/>
            <a:ext cx="1093787" cy="2219325"/>
          </a:xfrm>
          <a:prstGeom prst="rect">
            <a:avLst/>
          </a:prstGeom>
          <a:solidFill>
            <a:srgbClr val="FFFF99"/>
          </a:solidFill>
          <a:ln w="9525">
            <a:solidFill>
              <a:schemeClr val="bg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404" name="Line 20"/>
          <p:cNvSpPr>
            <a:spLocks noChangeShapeType="1"/>
          </p:cNvSpPr>
          <p:nvPr/>
        </p:nvSpPr>
        <p:spPr bwMode="auto">
          <a:xfrm>
            <a:off x="6015038" y="4095750"/>
            <a:ext cx="803275"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5" name="Text Box 21"/>
          <p:cNvSpPr txBox="1">
            <a:spLocks noChangeArrowheads="1"/>
          </p:cNvSpPr>
          <p:nvPr/>
        </p:nvSpPr>
        <p:spPr bwMode="auto">
          <a:xfrm>
            <a:off x="6526213" y="4364038"/>
            <a:ext cx="1239837"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bg2"/>
                </a:solidFill>
                <a:latin typeface="Times New Roman" panose="02020603050405020304" pitchFamily="18" charset="0"/>
              </a:rPr>
              <a:t>Instruction Interpretation Handling</a:t>
            </a:r>
          </a:p>
          <a:p>
            <a:pPr eaLnBrk="1" hangingPunct="1"/>
            <a:r>
              <a:rPr lang="en-US" altLang="en-US" sz="1200">
                <a:solidFill>
                  <a:schemeClr val="bg2"/>
                </a:solidFill>
                <a:latin typeface="Times New Roman" panose="02020603050405020304" pitchFamily="18" charset="0"/>
              </a:rPr>
              <a:t>Virtualization Assists</a:t>
            </a:r>
          </a:p>
        </p:txBody>
      </p:sp>
      <p:sp>
        <p:nvSpPr>
          <p:cNvPr id="16406" name="Text Box 22"/>
          <p:cNvSpPr txBox="1">
            <a:spLocks noChangeArrowheads="1"/>
          </p:cNvSpPr>
          <p:nvPr/>
        </p:nvSpPr>
        <p:spPr bwMode="auto">
          <a:xfrm>
            <a:off x="7916863" y="2432050"/>
            <a:ext cx="522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200">
                <a:solidFill>
                  <a:schemeClr val="tx2"/>
                </a:solidFill>
                <a:latin typeface="Times New Roman" panose="02020603050405020304" pitchFamily="18" charset="0"/>
              </a:rPr>
              <a:t>Load</a:t>
            </a:r>
          </a:p>
        </p:txBody>
      </p:sp>
      <p:sp>
        <p:nvSpPr>
          <p:cNvPr id="16407" name="Text Box 23"/>
          <p:cNvSpPr txBox="1">
            <a:spLocks noChangeArrowheads="1"/>
          </p:cNvSpPr>
          <p:nvPr/>
        </p:nvSpPr>
        <p:spPr bwMode="auto">
          <a:xfrm>
            <a:off x="7839075" y="2749550"/>
            <a:ext cx="7286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2"/>
                </a:solidFill>
                <a:latin typeface="Times New Roman" panose="02020603050405020304" pitchFamily="18" charset="0"/>
              </a:rPr>
              <a:t>Store</a:t>
            </a:r>
          </a:p>
        </p:txBody>
      </p:sp>
      <p:sp>
        <p:nvSpPr>
          <p:cNvPr id="16408" name="Line 24"/>
          <p:cNvSpPr>
            <a:spLocks noChangeShapeType="1"/>
          </p:cNvSpPr>
          <p:nvPr/>
        </p:nvSpPr>
        <p:spPr bwMode="auto">
          <a:xfrm flipH="1">
            <a:off x="7839075" y="3019425"/>
            <a:ext cx="758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Line 25"/>
          <p:cNvSpPr>
            <a:spLocks noChangeShapeType="1"/>
          </p:cNvSpPr>
          <p:nvPr/>
        </p:nvSpPr>
        <p:spPr bwMode="auto">
          <a:xfrm>
            <a:off x="7839075" y="3894138"/>
            <a:ext cx="758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Text Box 26"/>
          <p:cNvSpPr txBox="1">
            <a:spLocks noChangeArrowheads="1"/>
          </p:cNvSpPr>
          <p:nvPr/>
        </p:nvSpPr>
        <p:spPr bwMode="auto">
          <a:xfrm>
            <a:off x="7766050" y="3894138"/>
            <a:ext cx="850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2"/>
                </a:solidFill>
                <a:latin typeface="Times New Roman" panose="02020603050405020304" pitchFamily="18" charset="0"/>
              </a:rPr>
              <a:t>SSCH</a:t>
            </a:r>
          </a:p>
        </p:txBody>
      </p:sp>
      <p:sp>
        <p:nvSpPr>
          <p:cNvPr id="16411" name="Line 27"/>
          <p:cNvSpPr>
            <a:spLocks noChangeShapeType="1"/>
          </p:cNvSpPr>
          <p:nvPr/>
        </p:nvSpPr>
        <p:spPr bwMode="auto">
          <a:xfrm>
            <a:off x="7254875" y="4095750"/>
            <a:ext cx="511175"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2" name="Line 28"/>
          <p:cNvSpPr>
            <a:spLocks noChangeShapeType="1"/>
          </p:cNvSpPr>
          <p:nvPr/>
        </p:nvSpPr>
        <p:spPr bwMode="auto">
          <a:xfrm>
            <a:off x="7839075" y="4162425"/>
            <a:ext cx="758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3" name="Line 29"/>
          <p:cNvSpPr>
            <a:spLocks noChangeShapeType="1"/>
          </p:cNvSpPr>
          <p:nvPr/>
        </p:nvSpPr>
        <p:spPr bwMode="auto">
          <a:xfrm>
            <a:off x="7839075" y="3289300"/>
            <a:ext cx="758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4" name="Text Box 30"/>
          <p:cNvSpPr txBox="1">
            <a:spLocks noChangeArrowheads="1"/>
          </p:cNvSpPr>
          <p:nvPr/>
        </p:nvSpPr>
        <p:spPr bwMode="auto">
          <a:xfrm>
            <a:off x="7839075" y="3019425"/>
            <a:ext cx="7286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2"/>
                </a:solidFill>
                <a:latin typeface="Times New Roman" panose="02020603050405020304" pitchFamily="18" charset="0"/>
              </a:rPr>
              <a:t>Add</a:t>
            </a:r>
          </a:p>
        </p:txBody>
      </p:sp>
      <p:sp>
        <p:nvSpPr>
          <p:cNvPr id="16415" name="Line 31"/>
          <p:cNvSpPr>
            <a:spLocks noChangeShapeType="1"/>
          </p:cNvSpPr>
          <p:nvPr/>
        </p:nvSpPr>
        <p:spPr bwMode="auto">
          <a:xfrm flipH="1">
            <a:off x="7839075" y="3557588"/>
            <a:ext cx="758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6" name="Text Box 32"/>
          <p:cNvSpPr txBox="1">
            <a:spLocks noChangeArrowheads="1"/>
          </p:cNvSpPr>
          <p:nvPr/>
        </p:nvSpPr>
        <p:spPr bwMode="auto">
          <a:xfrm>
            <a:off x="5213350" y="2414588"/>
            <a:ext cx="1506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Hardware </a:t>
            </a:r>
          </a:p>
        </p:txBody>
      </p:sp>
      <p:sp>
        <p:nvSpPr>
          <p:cNvPr id="16417" name="Text Box 33"/>
          <p:cNvSpPr txBox="1">
            <a:spLocks noChangeArrowheads="1"/>
          </p:cNvSpPr>
          <p:nvPr/>
        </p:nvSpPr>
        <p:spPr bwMode="auto">
          <a:xfrm>
            <a:off x="6672263" y="3422650"/>
            <a:ext cx="87471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0000"/>
              </a:lnSpc>
            </a:pPr>
            <a:r>
              <a:rPr lang="en-US" altLang="en-US" sz="1400">
                <a:solidFill>
                  <a:schemeClr val="bg2"/>
                </a:solidFill>
                <a:latin typeface="Times New Roman" panose="02020603050405020304" pitchFamily="18" charset="0"/>
              </a:rPr>
              <a:t>Hardware or Firmware</a:t>
            </a:r>
          </a:p>
        </p:txBody>
      </p:sp>
      <p:sp>
        <p:nvSpPr>
          <p:cNvPr id="16418" name="Text Box 34"/>
          <p:cNvSpPr txBox="1">
            <a:spLocks noChangeArrowheads="1"/>
          </p:cNvSpPr>
          <p:nvPr/>
        </p:nvSpPr>
        <p:spPr bwMode="auto">
          <a:xfrm>
            <a:off x="5432425" y="5843588"/>
            <a:ext cx="29178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0000"/>
              </a:lnSpc>
            </a:pPr>
            <a:r>
              <a:rPr lang="en-US" altLang="en-US" sz="1800">
                <a:solidFill>
                  <a:schemeClr val="tx2"/>
                </a:solidFill>
                <a:latin typeface="Times New Roman" panose="02020603050405020304" pitchFamily="18" charset="0"/>
              </a:rPr>
              <a:t>Physical CPU            Instruction Execution Unit </a:t>
            </a:r>
          </a:p>
        </p:txBody>
      </p:sp>
      <p:sp>
        <p:nvSpPr>
          <p:cNvPr id="16419" name="Text Box 35"/>
          <p:cNvSpPr txBox="1">
            <a:spLocks noChangeArrowheads="1"/>
          </p:cNvSpPr>
          <p:nvPr/>
        </p:nvSpPr>
        <p:spPr bwMode="auto">
          <a:xfrm>
            <a:off x="2368550" y="4498975"/>
            <a:ext cx="12636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solidFill>
                  <a:schemeClr val="tx1"/>
                </a:solidFill>
                <a:latin typeface="Times New Roman" panose="02020603050405020304" pitchFamily="18" charset="0"/>
              </a:rPr>
              <a:t>SIE </a:t>
            </a:r>
            <a:r>
              <a:rPr lang="en-US" altLang="en-US" sz="1200">
                <a:solidFill>
                  <a:schemeClr val="tx1"/>
                </a:solidFill>
                <a:latin typeface="Times New Roman" panose="02020603050405020304" pitchFamily="18" charset="0"/>
              </a:rPr>
              <a:t>Interception to hypervisor</a:t>
            </a:r>
          </a:p>
        </p:txBody>
      </p:sp>
      <p:sp>
        <p:nvSpPr>
          <p:cNvPr id="16420" name="Line 36"/>
          <p:cNvSpPr>
            <a:spLocks noChangeShapeType="1"/>
          </p:cNvSpPr>
          <p:nvPr/>
        </p:nvSpPr>
        <p:spPr bwMode="auto">
          <a:xfrm flipH="1">
            <a:off x="1419225" y="2078038"/>
            <a:ext cx="0" cy="269875"/>
          </a:xfrm>
          <a:prstGeom prst="line">
            <a:avLst/>
          </a:prstGeom>
          <a:noFill/>
          <a:ln w="28575">
            <a:solidFill>
              <a:srgbClr val="3333CC"/>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1" name="Line 37"/>
          <p:cNvSpPr>
            <a:spLocks noChangeShapeType="1"/>
          </p:cNvSpPr>
          <p:nvPr/>
        </p:nvSpPr>
        <p:spPr bwMode="auto">
          <a:xfrm>
            <a:off x="7254875" y="4297363"/>
            <a:ext cx="511175"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2" name="Text Box 38"/>
          <p:cNvSpPr txBox="1">
            <a:spLocks noChangeArrowheads="1"/>
          </p:cNvSpPr>
          <p:nvPr/>
        </p:nvSpPr>
        <p:spPr bwMode="auto">
          <a:xfrm>
            <a:off x="7766050" y="4164013"/>
            <a:ext cx="874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2"/>
                </a:solidFill>
                <a:latin typeface="Times New Roman" panose="02020603050405020304" pitchFamily="18" charset="0"/>
              </a:rPr>
              <a:t>TSCH</a:t>
            </a:r>
          </a:p>
        </p:txBody>
      </p:sp>
      <p:sp>
        <p:nvSpPr>
          <p:cNvPr id="16423" name="Text Box 39"/>
          <p:cNvSpPr txBox="1">
            <a:spLocks noChangeArrowheads="1"/>
          </p:cNvSpPr>
          <p:nvPr/>
        </p:nvSpPr>
        <p:spPr bwMode="auto">
          <a:xfrm>
            <a:off x="763588" y="1527175"/>
            <a:ext cx="1385887"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rgbClr val="3333CC"/>
                </a:solidFill>
                <a:latin typeface="Times New Roman" panose="02020603050405020304" pitchFamily="18" charset="0"/>
              </a:rPr>
              <a:t>Program Instruction stream</a:t>
            </a:r>
          </a:p>
          <a:p>
            <a:pPr eaLnBrk="1" hangingPunct="1"/>
            <a:endParaRPr lang="en-US" altLang="en-US" sz="1200">
              <a:solidFill>
                <a:srgbClr val="3333CC"/>
              </a:solidFill>
              <a:latin typeface="Times New Roman" panose="02020603050405020304" pitchFamily="18" charset="0"/>
            </a:endParaRPr>
          </a:p>
          <a:p>
            <a:pPr eaLnBrk="1" hangingPunct="1"/>
            <a:endParaRPr lang="en-US" altLang="en-US" sz="1200">
              <a:solidFill>
                <a:srgbClr val="3333CC"/>
              </a:solidFill>
              <a:latin typeface="Times New Roman" panose="02020603050405020304" pitchFamily="18" charset="0"/>
            </a:endParaRPr>
          </a:p>
          <a:p>
            <a:pPr eaLnBrk="1" hangingPunct="1"/>
            <a:r>
              <a:rPr lang="en-US" altLang="en-US" sz="1200">
                <a:latin typeface="Times New Roman" panose="02020603050405020304" pitchFamily="18" charset="0"/>
              </a:rPr>
              <a:t>Problem state Instructions</a:t>
            </a:r>
          </a:p>
          <a:p>
            <a:pPr eaLnBrk="1" hangingPunct="1">
              <a:lnSpc>
                <a:spcPct val="90000"/>
              </a:lnSpc>
            </a:pPr>
            <a:endParaRPr lang="en-US" altLang="en-US" sz="1200">
              <a:solidFill>
                <a:schemeClr val="tx1"/>
              </a:solidFill>
              <a:latin typeface="Times New Roman" panose="02020603050405020304" pitchFamily="18" charset="0"/>
            </a:endParaRPr>
          </a:p>
          <a:p>
            <a:pPr eaLnBrk="1" hangingPunct="1">
              <a:lnSpc>
                <a:spcPct val="85000"/>
              </a:lnSpc>
            </a:pPr>
            <a:endParaRPr lang="en-US" altLang="en-US" sz="1200">
              <a:solidFill>
                <a:schemeClr val="tx1"/>
              </a:solidFill>
              <a:latin typeface="Times New Roman" panose="02020603050405020304" pitchFamily="18" charset="0"/>
            </a:endParaRPr>
          </a:p>
          <a:p>
            <a:pPr eaLnBrk="1" hangingPunct="1">
              <a:lnSpc>
                <a:spcPct val="85000"/>
              </a:lnSpc>
              <a:spcBef>
                <a:spcPct val="150000"/>
              </a:spcBef>
            </a:pPr>
            <a:r>
              <a:rPr lang="en-US" altLang="en-US" sz="1200">
                <a:latin typeface="Times New Roman" panose="02020603050405020304" pitchFamily="18" charset="0"/>
              </a:rPr>
              <a:t>High-Frequency Control Instructions that require virtualization</a:t>
            </a:r>
          </a:p>
          <a:p>
            <a:pPr eaLnBrk="1" hangingPunct="1">
              <a:lnSpc>
                <a:spcPct val="85000"/>
              </a:lnSpc>
              <a:spcBef>
                <a:spcPct val="0"/>
              </a:spcBef>
            </a:pPr>
            <a:endParaRPr lang="en-US" altLang="en-US" sz="1200">
              <a:latin typeface="Times New Roman" panose="02020603050405020304" pitchFamily="18" charset="0"/>
            </a:endParaRPr>
          </a:p>
          <a:p>
            <a:pPr eaLnBrk="1" hangingPunct="1">
              <a:lnSpc>
                <a:spcPct val="85000"/>
              </a:lnSpc>
              <a:spcBef>
                <a:spcPct val="0"/>
              </a:spcBef>
            </a:pPr>
            <a:r>
              <a:rPr lang="en-US" altLang="en-US" sz="1200">
                <a:latin typeface="Times New Roman" panose="02020603050405020304" pitchFamily="18" charset="0"/>
              </a:rPr>
              <a:t>Control Instructions that require hypervisor virtualization</a:t>
            </a:r>
          </a:p>
        </p:txBody>
      </p:sp>
      <p:sp>
        <p:nvSpPr>
          <p:cNvPr id="16424" name="Line 40"/>
          <p:cNvSpPr>
            <a:spLocks noChangeShapeType="1"/>
          </p:cNvSpPr>
          <p:nvPr/>
        </p:nvSpPr>
        <p:spPr bwMode="auto">
          <a:xfrm>
            <a:off x="4629150" y="5383213"/>
            <a:ext cx="1239838"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5" name="Text Box 41"/>
          <p:cNvSpPr txBox="1">
            <a:spLocks noChangeArrowheads="1"/>
          </p:cNvSpPr>
          <p:nvPr/>
        </p:nvSpPr>
        <p:spPr bwMode="auto">
          <a:xfrm>
            <a:off x="7912100" y="2146300"/>
            <a:ext cx="660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900" i="1">
                <a:solidFill>
                  <a:schemeClr val="tx2"/>
                </a:solidFill>
                <a:latin typeface="Times New Roman" panose="02020603050405020304" pitchFamily="18" charset="0"/>
              </a:rPr>
              <a:t>I</a:t>
            </a:r>
            <a:r>
              <a:rPr lang="en-US" altLang="en-US" sz="1000" i="1">
                <a:solidFill>
                  <a:schemeClr val="tx2"/>
                </a:solidFill>
                <a:latin typeface="Times New Roman" panose="02020603050405020304" pitchFamily="18" charset="0"/>
              </a:rPr>
              <a:t>nstructions</a:t>
            </a:r>
          </a:p>
        </p:txBody>
      </p:sp>
      <p:sp>
        <p:nvSpPr>
          <p:cNvPr id="16426" name="Line 42"/>
          <p:cNvSpPr>
            <a:spLocks noChangeShapeType="1"/>
          </p:cNvSpPr>
          <p:nvPr/>
        </p:nvSpPr>
        <p:spPr bwMode="auto">
          <a:xfrm flipV="1">
            <a:off x="7839075" y="2414588"/>
            <a:ext cx="7286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27" name="Line 43"/>
          <p:cNvSpPr>
            <a:spLocks noChangeShapeType="1"/>
          </p:cNvSpPr>
          <p:nvPr/>
        </p:nvSpPr>
        <p:spPr bwMode="auto">
          <a:xfrm>
            <a:off x="7839075" y="2684463"/>
            <a:ext cx="758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28" name="Line 44"/>
          <p:cNvSpPr>
            <a:spLocks noChangeShapeType="1"/>
          </p:cNvSpPr>
          <p:nvPr/>
        </p:nvSpPr>
        <p:spPr bwMode="auto">
          <a:xfrm flipH="1">
            <a:off x="7839075" y="4432300"/>
            <a:ext cx="7286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6429" name="Line 45"/>
          <p:cNvSpPr>
            <a:spLocks noChangeShapeType="1"/>
          </p:cNvSpPr>
          <p:nvPr/>
        </p:nvSpPr>
        <p:spPr bwMode="auto">
          <a:xfrm>
            <a:off x="8204200" y="3289300"/>
            <a:ext cx="0" cy="4699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6430" name="Line 46"/>
          <p:cNvSpPr>
            <a:spLocks noChangeShapeType="1"/>
          </p:cNvSpPr>
          <p:nvPr/>
        </p:nvSpPr>
        <p:spPr bwMode="auto">
          <a:xfrm>
            <a:off x="7254875" y="2549525"/>
            <a:ext cx="51117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31" name="Line 47"/>
          <p:cNvSpPr>
            <a:spLocks noChangeShapeType="1"/>
          </p:cNvSpPr>
          <p:nvPr/>
        </p:nvSpPr>
        <p:spPr bwMode="auto">
          <a:xfrm>
            <a:off x="7254875" y="2549525"/>
            <a:ext cx="0" cy="60483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6432" name="Line 48"/>
          <p:cNvSpPr>
            <a:spLocks noChangeShapeType="1"/>
          </p:cNvSpPr>
          <p:nvPr/>
        </p:nvSpPr>
        <p:spPr bwMode="auto">
          <a:xfrm>
            <a:off x="7254875" y="3154363"/>
            <a:ext cx="51117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33" name="Line 49"/>
          <p:cNvSpPr>
            <a:spLocks noChangeShapeType="1"/>
          </p:cNvSpPr>
          <p:nvPr/>
        </p:nvSpPr>
        <p:spPr bwMode="auto">
          <a:xfrm flipV="1">
            <a:off x="2149475" y="5172075"/>
            <a:ext cx="1458913"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082" name="Text Box 50"/>
          <p:cNvSpPr txBox="1">
            <a:spLocks noChangeArrowheads="1"/>
          </p:cNvSpPr>
          <p:nvPr/>
        </p:nvSpPr>
        <p:spPr bwMode="auto">
          <a:xfrm>
            <a:off x="5868988" y="5103813"/>
            <a:ext cx="657225" cy="638175"/>
          </a:xfrm>
          <a:prstGeom prst="rect">
            <a:avLst/>
          </a:prstGeom>
          <a:gradFill rotWithShape="1">
            <a:gsLst>
              <a:gs pos="0">
                <a:schemeClr val="bg2"/>
              </a:gs>
              <a:gs pos="50000">
                <a:srgbClr val="990099"/>
              </a:gs>
              <a:gs pos="100000">
                <a:schemeClr val="bg2"/>
              </a:gs>
            </a:gsLst>
            <a:lin ang="2700000" scaled="1"/>
          </a:gradFill>
          <a:ln w="28575" algn="ctr">
            <a:solidFill>
              <a:schemeClr val="bg1"/>
            </a:solidFill>
            <a:miter lim="800000"/>
            <a:headEnd/>
            <a:tailEnd/>
          </a:ln>
          <a:effectLst/>
        </p:spPr>
        <p:txBody>
          <a:bodyPr lIns="0" tIns="0" rIns="0" bIns="0">
            <a:spAutoFit/>
          </a:bodyPr>
          <a:lstStyle/>
          <a:p>
            <a:pPr>
              <a:spcBef>
                <a:spcPct val="0"/>
              </a:spcBef>
              <a:defRPr/>
            </a:pPr>
            <a:r>
              <a:rPr lang="en-US" sz="1000">
                <a:latin typeface="Times New Roman" pitchFamily="18" charset="0"/>
                <a:cs typeface="Arial" charset="0"/>
              </a:rPr>
              <a:t>LPAR  CPU </a:t>
            </a:r>
          </a:p>
          <a:p>
            <a:pPr>
              <a:spcBef>
                <a:spcPct val="0"/>
              </a:spcBef>
              <a:defRPr/>
            </a:pPr>
            <a:r>
              <a:rPr lang="en-US" sz="1000">
                <a:latin typeface="Times New Roman" pitchFamily="18" charset="0"/>
                <a:cs typeface="Arial" charset="0"/>
              </a:rPr>
              <a:t>STATE Descriptor</a:t>
            </a:r>
          </a:p>
        </p:txBody>
      </p:sp>
      <p:sp>
        <p:nvSpPr>
          <p:cNvPr id="16435" name="Line 51"/>
          <p:cNvSpPr>
            <a:spLocks noChangeShapeType="1"/>
          </p:cNvSpPr>
          <p:nvPr/>
        </p:nvSpPr>
        <p:spPr bwMode="auto">
          <a:xfrm flipV="1">
            <a:off x="6161088" y="4230688"/>
            <a:ext cx="0" cy="873125"/>
          </a:xfrm>
          <a:prstGeom prst="line">
            <a:avLst/>
          </a:prstGeom>
          <a:noFill/>
          <a:ln w="57150" cmpd="thinThick">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436" name="Text Box 52"/>
          <p:cNvSpPr txBox="1">
            <a:spLocks noChangeArrowheads="1"/>
          </p:cNvSpPr>
          <p:nvPr/>
        </p:nvSpPr>
        <p:spPr bwMode="auto">
          <a:xfrm>
            <a:off x="4556125" y="5103813"/>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solidFill>
                  <a:srgbClr val="FF0000"/>
                </a:solidFill>
                <a:latin typeface="Times New Roman" panose="02020603050405020304" pitchFamily="18" charset="0"/>
              </a:rPr>
              <a:t>SIE</a:t>
            </a:r>
          </a:p>
        </p:txBody>
      </p:sp>
      <p:sp>
        <p:nvSpPr>
          <p:cNvPr id="16437" name="Text Box 53"/>
          <p:cNvSpPr txBox="1">
            <a:spLocks noChangeArrowheads="1"/>
          </p:cNvSpPr>
          <p:nvPr/>
        </p:nvSpPr>
        <p:spPr bwMode="auto">
          <a:xfrm>
            <a:off x="2514600" y="1652588"/>
            <a:ext cx="2576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nSpc>
                <a:spcPct val="75000"/>
              </a:lnSpc>
              <a:spcBef>
                <a:spcPct val="0"/>
              </a:spcBef>
            </a:pPr>
            <a:r>
              <a:rPr lang="en-US" altLang="en-US" sz="1600" i="1">
                <a:solidFill>
                  <a:schemeClr val="tx2"/>
                </a:solidFill>
              </a:rPr>
              <a:t>SIE: Start Interpretive “instruction” Execution</a:t>
            </a:r>
            <a:endParaRPr lang="en-US" altLang="en-US" sz="1600" b="0">
              <a:solidFill>
                <a:schemeClr val="tx2"/>
              </a:solidFill>
            </a:endParaRPr>
          </a:p>
        </p:txBody>
      </p:sp>
      <p:sp>
        <p:nvSpPr>
          <p:cNvPr id="16438" name="Rectangle 56"/>
          <p:cNvSpPr>
            <a:spLocks noGrp="1" noChangeArrowheads="1"/>
          </p:cNvSpPr>
          <p:nvPr>
            <p:ph type="title"/>
          </p:nvPr>
        </p:nvSpPr>
        <p:spPr>
          <a:noFill/>
        </p:spPr>
        <p:txBody>
          <a:bodyPr anchor="t"/>
          <a:lstStyle/>
          <a:p>
            <a:r>
              <a:rPr lang="en-US" altLang="en-US" sz="3200" smtClean="0">
                <a:solidFill>
                  <a:schemeClr val="tx2"/>
                </a:solidFill>
              </a:rPr>
              <a:t>LPAR Dispatching and Execution Control</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49263" y="1490663"/>
            <a:ext cx="8278812" cy="4894262"/>
          </a:xfrm>
          <a:prstGeom prst="rect">
            <a:avLst/>
          </a:prstGeom>
          <a:solidFill>
            <a:srgbClr val="DDDDDD"/>
          </a:solidFill>
          <a:ln w="9525" algn="ctr">
            <a:solidFill>
              <a:schemeClr val="tx1"/>
            </a:solidFill>
            <a:miter lim="800000"/>
            <a:headEnd/>
            <a:tailEnd/>
          </a:ln>
        </p:spPr>
        <p:txBody>
          <a:bodyPr anchor="ct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083" name="Rectangle 3"/>
          <p:cNvSpPr>
            <a:spLocks noChangeArrowheads="1"/>
          </p:cNvSpPr>
          <p:nvPr/>
        </p:nvSpPr>
        <p:spPr bwMode="auto">
          <a:xfrm>
            <a:off x="3379788" y="1628775"/>
            <a:ext cx="3460750" cy="1722438"/>
          </a:xfrm>
          <a:prstGeom prst="rect">
            <a:avLst/>
          </a:prstGeom>
          <a:gradFill rotWithShape="1">
            <a:gsLst>
              <a:gs pos="0">
                <a:srgbClr val="DDDDDD"/>
              </a:gs>
              <a:gs pos="50000">
                <a:srgbClr val="FFFFCC">
                  <a:alpha val="89999"/>
                </a:srgbClr>
              </a:gs>
              <a:gs pos="100000">
                <a:srgbClr val="DDDDDD"/>
              </a:gs>
            </a:gsLst>
            <a:lin ang="27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17414" name="Rectangle 4"/>
          <p:cNvSpPr>
            <a:spLocks noChangeArrowheads="1"/>
          </p:cNvSpPr>
          <p:nvPr/>
        </p:nvSpPr>
        <p:spPr bwMode="auto">
          <a:xfrm>
            <a:off x="5357813" y="4660900"/>
            <a:ext cx="1411287" cy="1655763"/>
          </a:xfrm>
          <a:prstGeom prst="rect">
            <a:avLst/>
          </a:pr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085" name="Rectangle 5"/>
          <p:cNvSpPr>
            <a:spLocks noChangeArrowheads="1"/>
          </p:cNvSpPr>
          <p:nvPr/>
        </p:nvSpPr>
        <p:spPr bwMode="auto">
          <a:xfrm>
            <a:off x="485775" y="1628775"/>
            <a:ext cx="2824163" cy="1722438"/>
          </a:xfrm>
          <a:prstGeom prst="rect">
            <a:avLst/>
          </a:prstGeom>
          <a:gradFill rotWithShape="1">
            <a:gsLst>
              <a:gs pos="0">
                <a:srgbClr val="DDDDDD"/>
              </a:gs>
              <a:gs pos="50000">
                <a:srgbClr val="FFFFCC">
                  <a:alpha val="89999"/>
                </a:srgbClr>
              </a:gs>
              <a:gs pos="100000">
                <a:srgbClr val="DDDDDD"/>
              </a:gs>
            </a:gsLst>
            <a:lin ang="27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17418" name="Text Box 6"/>
          <p:cNvSpPr txBox="1">
            <a:spLocks noChangeArrowheads="1"/>
          </p:cNvSpPr>
          <p:nvPr/>
        </p:nvSpPr>
        <p:spPr bwMode="auto">
          <a:xfrm>
            <a:off x="627063" y="1966913"/>
            <a:ext cx="598487" cy="419100"/>
          </a:xfrm>
          <a:prstGeom prst="rect">
            <a:avLst/>
          </a:prstGeom>
          <a:solidFill>
            <a:schemeClr val="bg1"/>
          </a:solidFill>
          <a:ln w="28575">
            <a:solidFill>
              <a:srgbClr val="080808"/>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0000"/>
              </a:lnSpc>
              <a:spcBef>
                <a:spcPct val="0"/>
              </a:spcBef>
            </a:pPr>
            <a:r>
              <a:rPr lang="en-US" altLang="en-US" sz="900">
                <a:solidFill>
                  <a:schemeClr val="tx1"/>
                </a:solidFill>
              </a:rPr>
              <a:t>General Purpose </a:t>
            </a:r>
          </a:p>
          <a:p>
            <a:pPr eaLnBrk="1" hangingPunct="1">
              <a:lnSpc>
                <a:spcPct val="70000"/>
              </a:lnSpc>
              <a:spcBef>
                <a:spcPct val="0"/>
              </a:spcBef>
            </a:pPr>
            <a:r>
              <a:rPr lang="en-US" altLang="en-US" sz="900">
                <a:solidFill>
                  <a:schemeClr val="tx1"/>
                </a:solidFill>
              </a:rPr>
              <a:t>Logical </a:t>
            </a:r>
          </a:p>
          <a:p>
            <a:pPr eaLnBrk="1" hangingPunct="1">
              <a:lnSpc>
                <a:spcPct val="70000"/>
              </a:lnSpc>
              <a:spcBef>
                <a:spcPct val="0"/>
              </a:spcBef>
            </a:pPr>
            <a:r>
              <a:rPr lang="en-US" altLang="en-US" sz="900">
                <a:solidFill>
                  <a:schemeClr val="tx1"/>
                </a:solidFill>
              </a:rPr>
              <a:t>Processor</a:t>
            </a:r>
          </a:p>
        </p:txBody>
      </p:sp>
      <p:sp>
        <p:nvSpPr>
          <p:cNvPr id="17419" name="Text Box 7"/>
          <p:cNvSpPr txBox="1">
            <a:spLocks noChangeArrowheads="1"/>
          </p:cNvSpPr>
          <p:nvPr/>
        </p:nvSpPr>
        <p:spPr bwMode="auto">
          <a:xfrm>
            <a:off x="979488" y="1697038"/>
            <a:ext cx="2119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32" tIns="45674" rIns="91332" bIns="45674">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solidFill>
                  <a:schemeClr val="bg2"/>
                </a:solidFill>
              </a:rPr>
              <a:t>z/OS Logical Partition  </a:t>
            </a:r>
          </a:p>
        </p:txBody>
      </p:sp>
      <p:sp>
        <p:nvSpPr>
          <p:cNvPr id="17420" name="Line 8"/>
          <p:cNvSpPr>
            <a:spLocks noChangeShapeType="1"/>
          </p:cNvSpPr>
          <p:nvPr/>
        </p:nvSpPr>
        <p:spPr bwMode="auto">
          <a:xfrm flipH="1">
            <a:off x="1262063" y="3214688"/>
            <a:ext cx="0" cy="344487"/>
          </a:xfrm>
          <a:prstGeom prst="line">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1" name="Text Box 9"/>
          <p:cNvSpPr txBox="1">
            <a:spLocks noChangeArrowheads="1"/>
          </p:cNvSpPr>
          <p:nvPr/>
        </p:nvSpPr>
        <p:spPr bwMode="auto">
          <a:xfrm>
            <a:off x="2674938" y="2249488"/>
            <a:ext cx="563562" cy="757237"/>
          </a:xfrm>
          <a:prstGeom prst="rect">
            <a:avLst/>
          </a:prstGeom>
          <a:gradFill rotWithShape="1">
            <a:gsLst>
              <a:gs pos="0">
                <a:srgbClr val="DDDDDD"/>
              </a:gs>
              <a:gs pos="50000">
                <a:srgbClr val="6699FF"/>
              </a:gs>
              <a:gs pos="100000">
                <a:srgbClr val="DDDDDD"/>
              </a:gs>
            </a:gsLst>
            <a:lin ang="2700000" scaled="1"/>
          </a:gradFill>
          <a:ln w="28575">
            <a:solidFill>
              <a:schemeClr val="tx1"/>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sz="800">
              <a:solidFill>
                <a:schemeClr val="tx1"/>
              </a:solidFill>
            </a:endParaRPr>
          </a:p>
          <a:p>
            <a:pPr eaLnBrk="1" hangingPunct="1">
              <a:lnSpc>
                <a:spcPct val="45000"/>
              </a:lnSpc>
            </a:pPr>
            <a:endParaRPr lang="en-US" altLang="en-US" sz="1200"/>
          </a:p>
          <a:p>
            <a:pPr eaLnBrk="1" hangingPunct="1">
              <a:lnSpc>
                <a:spcPct val="45000"/>
              </a:lnSpc>
            </a:pPr>
            <a:r>
              <a:rPr lang="en-US" altLang="en-US" sz="1200"/>
              <a:t>DB2</a:t>
            </a:r>
          </a:p>
        </p:txBody>
      </p:sp>
      <p:sp>
        <p:nvSpPr>
          <p:cNvPr id="17422" name="Text Box 10"/>
          <p:cNvSpPr txBox="1">
            <a:spLocks noChangeArrowheads="1"/>
          </p:cNvSpPr>
          <p:nvPr/>
        </p:nvSpPr>
        <p:spPr bwMode="auto">
          <a:xfrm>
            <a:off x="2674938" y="1973263"/>
            <a:ext cx="619125" cy="412750"/>
          </a:xfrm>
          <a:prstGeom prst="rect">
            <a:avLst/>
          </a:prstGeom>
          <a:solidFill>
            <a:schemeClr val="bg1"/>
          </a:solidFill>
          <a:ln w="28575">
            <a:solidFill>
              <a:schemeClr val="tx1"/>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5000"/>
              </a:lnSpc>
              <a:spcBef>
                <a:spcPct val="0"/>
              </a:spcBef>
            </a:pPr>
            <a:r>
              <a:rPr lang="en-US" altLang="en-US" sz="900">
                <a:solidFill>
                  <a:schemeClr val="tx1"/>
                </a:solidFill>
              </a:rPr>
              <a:t>zIIP Logical Processo</a:t>
            </a:r>
            <a:r>
              <a:rPr lang="en-US" altLang="en-US" sz="800">
                <a:solidFill>
                  <a:schemeClr val="tx1"/>
                </a:solidFill>
              </a:rPr>
              <a:t>r</a:t>
            </a:r>
          </a:p>
        </p:txBody>
      </p:sp>
      <p:sp>
        <p:nvSpPr>
          <p:cNvPr id="17423" name="Line 11"/>
          <p:cNvSpPr>
            <a:spLocks noChangeShapeType="1"/>
          </p:cNvSpPr>
          <p:nvPr/>
        </p:nvSpPr>
        <p:spPr bwMode="auto">
          <a:xfrm>
            <a:off x="6486525" y="3006725"/>
            <a:ext cx="0" cy="5524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4" name="Rectangle 12"/>
          <p:cNvSpPr>
            <a:spLocks noChangeArrowheads="1"/>
          </p:cNvSpPr>
          <p:nvPr/>
        </p:nvSpPr>
        <p:spPr bwMode="auto">
          <a:xfrm>
            <a:off x="3803650" y="4660900"/>
            <a:ext cx="1482725" cy="1655763"/>
          </a:xfrm>
          <a:prstGeom prst="rect">
            <a:avLst/>
          </a:prstGeom>
          <a:noFill/>
          <a:ln w="28575">
            <a:solidFill>
              <a:srgbClr val="CC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82276" tIns="41139" rIns="82276" bIns="41139" anchor="ctr"/>
          <a:lstStyle>
            <a:lvl1pPr defTabSz="8223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23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23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23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23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23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23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23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23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spcBef>
                <a:spcPct val="0"/>
              </a:spcBef>
            </a:pPr>
            <a:endParaRPr lang="en-US" altLang="en-US" sz="2200" b="0">
              <a:solidFill>
                <a:schemeClr val="tx1"/>
              </a:solidFill>
              <a:latin typeface="Times New Roman" panose="02020603050405020304" pitchFamily="18" charset="0"/>
            </a:endParaRPr>
          </a:p>
        </p:txBody>
      </p:sp>
      <p:sp>
        <p:nvSpPr>
          <p:cNvPr id="17425" name="Rectangle 13"/>
          <p:cNvSpPr>
            <a:spLocks noChangeArrowheads="1"/>
          </p:cNvSpPr>
          <p:nvPr/>
        </p:nvSpPr>
        <p:spPr bwMode="auto">
          <a:xfrm>
            <a:off x="768350" y="4660900"/>
            <a:ext cx="2965450" cy="1655763"/>
          </a:xfrm>
          <a:prstGeom prst="rect">
            <a:avLst/>
          </a:prstGeom>
          <a:noFill/>
          <a:ln w="28575">
            <a:solidFill>
              <a:srgbClr val="080808"/>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094" name="Rectangle 14"/>
          <p:cNvSpPr>
            <a:spLocks noChangeArrowheads="1"/>
          </p:cNvSpPr>
          <p:nvPr/>
        </p:nvSpPr>
        <p:spPr bwMode="auto">
          <a:xfrm>
            <a:off x="909638" y="4937125"/>
            <a:ext cx="596900" cy="758825"/>
          </a:xfrm>
          <a:prstGeom prst="rect">
            <a:avLst/>
          </a:prstGeom>
          <a:gradFill rotWithShape="1">
            <a:gsLst>
              <a:gs pos="0">
                <a:srgbClr val="5F5F5F"/>
              </a:gs>
              <a:gs pos="50000">
                <a:schemeClr val="bg1"/>
              </a:gs>
              <a:gs pos="100000">
                <a:srgbClr val="5F5F5F"/>
              </a:gs>
            </a:gsLst>
            <a:lin ang="2700000" scaled="1"/>
          </a:gradFill>
          <a:ln w="28575">
            <a:solidFill>
              <a:srgbClr val="080808"/>
            </a:solidFill>
            <a:miter lim="800000"/>
            <a:headEnd/>
            <a:tailEnd/>
          </a:ln>
          <a:effectLst/>
        </p:spPr>
        <p:txBody>
          <a:bodyPr wrap="none" lIns="91332" tIns="45674" rIns="91332" bIns="45674" anchor="ctr"/>
          <a:lstStyle/>
          <a:p>
            <a:pPr>
              <a:lnSpc>
                <a:spcPct val="80000"/>
              </a:lnSpc>
              <a:spcBef>
                <a:spcPct val="0"/>
              </a:spcBef>
              <a:defRPr/>
            </a:pPr>
            <a:r>
              <a:rPr lang="en-US" sz="1000">
                <a:solidFill>
                  <a:schemeClr val="tx1"/>
                </a:solidFill>
                <a:latin typeface="Arial" charset="0"/>
                <a:cs typeface="Arial" charset="0"/>
              </a:rPr>
              <a:t>Shared </a:t>
            </a:r>
          </a:p>
          <a:p>
            <a:pPr>
              <a:lnSpc>
                <a:spcPct val="80000"/>
              </a:lnSpc>
              <a:spcBef>
                <a:spcPct val="0"/>
              </a:spcBef>
              <a:defRPr/>
            </a:pPr>
            <a:r>
              <a:rPr lang="en-US" sz="1000">
                <a:solidFill>
                  <a:schemeClr val="tx1"/>
                </a:solidFill>
                <a:latin typeface="Arial" charset="0"/>
                <a:cs typeface="Arial" charset="0"/>
              </a:rPr>
              <a:t>General </a:t>
            </a:r>
          </a:p>
          <a:p>
            <a:pPr>
              <a:lnSpc>
                <a:spcPct val="80000"/>
              </a:lnSpc>
              <a:spcBef>
                <a:spcPct val="0"/>
              </a:spcBef>
              <a:defRPr/>
            </a:pPr>
            <a:r>
              <a:rPr lang="en-US" sz="1000">
                <a:solidFill>
                  <a:schemeClr val="tx1"/>
                </a:solidFill>
                <a:latin typeface="Arial" charset="0"/>
                <a:cs typeface="Arial" charset="0"/>
              </a:rPr>
              <a:t>Purpose</a:t>
            </a:r>
          </a:p>
          <a:p>
            <a:pPr>
              <a:lnSpc>
                <a:spcPct val="80000"/>
              </a:lnSpc>
              <a:spcBef>
                <a:spcPct val="0"/>
              </a:spcBef>
              <a:defRPr/>
            </a:pPr>
            <a:r>
              <a:rPr lang="en-US" sz="1000">
                <a:solidFill>
                  <a:schemeClr val="tx1"/>
                </a:solidFill>
                <a:latin typeface="Arial" charset="0"/>
                <a:cs typeface="Arial" charset="0"/>
              </a:rPr>
              <a:t>Physical </a:t>
            </a:r>
          </a:p>
          <a:p>
            <a:pPr>
              <a:lnSpc>
                <a:spcPct val="80000"/>
              </a:lnSpc>
              <a:spcBef>
                <a:spcPct val="0"/>
              </a:spcBef>
              <a:defRPr/>
            </a:pPr>
            <a:r>
              <a:rPr lang="en-US" sz="1000">
                <a:solidFill>
                  <a:schemeClr val="tx1"/>
                </a:solidFill>
                <a:latin typeface="Arial" charset="0"/>
                <a:cs typeface="Arial" charset="0"/>
              </a:rPr>
              <a:t>Processor</a:t>
            </a:r>
          </a:p>
        </p:txBody>
      </p:sp>
      <p:sp>
        <p:nvSpPr>
          <p:cNvPr id="17427" name="Rectangle 15"/>
          <p:cNvSpPr>
            <a:spLocks noChangeArrowheads="1"/>
          </p:cNvSpPr>
          <p:nvPr/>
        </p:nvSpPr>
        <p:spPr bwMode="auto">
          <a:xfrm>
            <a:off x="3875088" y="4937125"/>
            <a:ext cx="635000" cy="744538"/>
          </a:xfrm>
          <a:prstGeom prst="rect">
            <a:avLst/>
          </a:prstGeom>
          <a:gradFill rotWithShape="1">
            <a:gsLst>
              <a:gs pos="0">
                <a:srgbClr val="C0C0C0"/>
              </a:gs>
              <a:gs pos="50000">
                <a:srgbClr val="CC3300"/>
              </a:gs>
              <a:gs pos="100000">
                <a:srgbClr val="C0C0C0"/>
              </a:gs>
            </a:gsLst>
            <a:lin ang="2700000" scaled="1"/>
          </a:gradFill>
          <a:ln w="28575">
            <a:solidFill>
              <a:schemeClr val="tx1"/>
            </a:solidFill>
            <a:miter lim="800000"/>
            <a:headEnd/>
            <a:tailEnd/>
          </a:ln>
        </p:spPr>
        <p:txBody>
          <a:bodyPr wrap="none" lIns="91332" tIns="45674" rIns="91332" bIns="45674"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spcBef>
                <a:spcPct val="0"/>
              </a:spcBef>
            </a:pPr>
            <a:r>
              <a:rPr lang="en-US" altLang="en-US" sz="1000"/>
              <a:t>Shared</a:t>
            </a:r>
          </a:p>
          <a:p>
            <a:pPr eaLnBrk="1" hangingPunct="1">
              <a:lnSpc>
                <a:spcPct val="85000"/>
              </a:lnSpc>
              <a:spcBef>
                <a:spcPct val="0"/>
              </a:spcBef>
            </a:pPr>
            <a:r>
              <a:rPr lang="en-US" altLang="en-US" sz="1000"/>
              <a:t>zAAP</a:t>
            </a:r>
          </a:p>
          <a:p>
            <a:pPr eaLnBrk="1" hangingPunct="1">
              <a:lnSpc>
                <a:spcPct val="85000"/>
              </a:lnSpc>
              <a:spcBef>
                <a:spcPct val="0"/>
              </a:spcBef>
            </a:pPr>
            <a:r>
              <a:rPr lang="en-US" altLang="en-US" sz="1000"/>
              <a:t>Physical </a:t>
            </a:r>
          </a:p>
          <a:p>
            <a:pPr eaLnBrk="1" hangingPunct="1">
              <a:lnSpc>
                <a:spcPct val="85000"/>
              </a:lnSpc>
              <a:spcBef>
                <a:spcPct val="0"/>
              </a:spcBef>
            </a:pPr>
            <a:r>
              <a:rPr lang="en-US" altLang="en-US" sz="1000"/>
              <a:t>Processor</a:t>
            </a:r>
          </a:p>
        </p:txBody>
      </p:sp>
      <p:sp>
        <p:nvSpPr>
          <p:cNvPr id="17428" name="Text Box 16"/>
          <p:cNvSpPr txBox="1">
            <a:spLocks noChangeArrowheads="1"/>
          </p:cNvSpPr>
          <p:nvPr/>
        </p:nvSpPr>
        <p:spPr bwMode="auto">
          <a:xfrm>
            <a:off x="696913" y="5834063"/>
            <a:ext cx="3106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1332" tIns="45674" rIns="91332" bIns="45674">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50000"/>
              </a:lnSpc>
            </a:pPr>
            <a:r>
              <a:rPr lang="en-US" altLang="en-US" sz="1200">
                <a:solidFill>
                  <a:schemeClr val="bg2"/>
                </a:solidFill>
              </a:rPr>
              <a:t>Shared General-Purpose</a:t>
            </a:r>
          </a:p>
          <a:p>
            <a:pPr eaLnBrk="1" hangingPunct="1">
              <a:lnSpc>
                <a:spcPct val="50000"/>
              </a:lnSpc>
            </a:pPr>
            <a:r>
              <a:rPr lang="en-US" altLang="en-US" sz="1200">
                <a:solidFill>
                  <a:schemeClr val="bg2"/>
                </a:solidFill>
              </a:rPr>
              <a:t>Physical  Processor Pool</a:t>
            </a:r>
          </a:p>
        </p:txBody>
      </p:sp>
      <p:sp>
        <p:nvSpPr>
          <p:cNvPr id="17429" name="Line 17"/>
          <p:cNvSpPr>
            <a:spLocks noChangeShapeType="1"/>
          </p:cNvSpPr>
          <p:nvPr/>
        </p:nvSpPr>
        <p:spPr bwMode="auto">
          <a:xfrm flipH="1">
            <a:off x="4581525" y="4524375"/>
            <a:ext cx="0" cy="206375"/>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18"/>
          <p:cNvSpPr>
            <a:spLocks noChangeShapeType="1"/>
          </p:cNvSpPr>
          <p:nvPr/>
        </p:nvSpPr>
        <p:spPr bwMode="auto">
          <a:xfrm>
            <a:off x="4227513" y="4730750"/>
            <a:ext cx="706437"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19"/>
          <p:cNvSpPr>
            <a:spLocks noChangeShapeType="1"/>
          </p:cNvSpPr>
          <p:nvPr/>
        </p:nvSpPr>
        <p:spPr bwMode="auto">
          <a:xfrm flipV="1">
            <a:off x="1192213" y="4730750"/>
            <a:ext cx="2117725" cy="0"/>
          </a:xfrm>
          <a:prstGeom prst="line">
            <a:avLst/>
          </a:prstGeom>
          <a:noFill/>
          <a:ln w="28575">
            <a:solidFill>
              <a:srgbClr val="08080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Line 20"/>
          <p:cNvSpPr>
            <a:spLocks noChangeShapeType="1"/>
          </p:cNvSpPr>
          <p:nvPr/>
        </p:nvSpPr>
        <p:spPr bwMode="auto">
          <a:xfrm>
            <a:off x="1968500" y="4730750"/>
            <a:ext cx="0" cy="206375"/>
          </a:xfrm>
          <a:prstGeom prst="line">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3" name="Line 21"/>
          <p:cNvSpPr>
            <a:spLocks noChangeShapeType="1"/>
          </p:cNvSpPr>
          <p:nvPr/>
        </p:nvSpPr>
        <p:spPr bwMode="auto">
          <a:xfrm flipH="1">
            <a:off x="2320925" y="4524375"/>
            <a:ext cx="0" cy="206375"/>
          </a:xfrm>
          <a:prstGeom prst="line">
            <a:avLst/>
          </a:prstGeom>
          <a:noFill/>
          <a:ln w="28575">
            <a:solidFill>
              <a:srgbClr val="08080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Line 22"/>
          <p:cNvSpPr>
            <a:spLocks noChangeShapeType="1"/>
          </p:cNvSpPr>
          <p:nvPr/>
        </p:nvSpPr>
        <p:spPr bwMode="auto">
          <a:xfrm>
            <a:off x="3309938" y="4730750"/>
            <a:ext cx="7937" cy="187325"/>
          </a:xfrm>
          <a:prstGeom prst="line">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5" name="Text Box 23"/>
          <p:cNvSpPr txBox="1">
            <a:spLocks noChangeArrowheads="1"/>
          </p:cNvSpPr>
          <p:nvPr/>
        </p:nvSpPr>
        <p:spPr bwMode="auto">
          <a:xfrm>
            <a:off x="838200" y="3559175"/>
            <a:ext cx="7413625" cy="965200"/>
          </a:xfrm>
          <a:prstGeom prst="rect">
            <a:avLst/>
          </a:prstGeom>
          <a:gradFill rotWithShape="1">
            <a:gsLst>
              <a:gs pos="0">
                <a:srgbClr val="DDDDDD"/>
              </a:gs>
              <a:gs pos="50000">
                <a:srgbClr val="FFFFCC"/>
              </a:gs>
              <a:gs pos="100000">
                <a:srgbClr val="DDDDDD"/>
              </a:gs>
            </a:gsLst>
            <a:lin ang="2700000" scaled="1"/>
          </a:gradFill>
          <a:ln w="28575">
            <a:solidFill>
              <a:schemeClr val="tx1"/>
            </a:solidFill>
            <a:miter lim="800000"/>
            <a:headEnd/>
            <a:tailEnd/>
          </a:ln>
        </p:spPr>
        <p:txBody>
          <a:bodyPr lIns="91332" tIns="137160" rIns="91332" bIns="45674" anchor="ctr" anchorCtr="1"/>
          <a:lstStyle>
            <a:lvl1pPr eaLnBrk="0" hangingPunct="0">
              <a:tabLst>
                <a:tab pos="2684463" algn="l"/>
              </a:tabLst>
              <a:defRPr sz="1100" b="1">
                <a:solidFill>
                  <a:schemeClr val="bg1"/>
                </a:solidFill>
                <a:latin typeface="Arial" panose="020B0604020202020204" pitchFamily="34" charset="0"/>
                <a:cs typeface="Arial" panose="020B0604020202020204" pitchFamily="34" charset="0"/>
              </a:defRPr>
            </a:lvl1pPr>
            <a:lvl2pPr marL="742950" indent="-285750" eaLnBrk="0" hangingPunct="0">
              <a:tabLst>
                <a:tab pos="2684463" algn="l"/>
              </a:tabLst>
              <a:defRPr sz="1100" b="1">
                <a:solidFill>
                  <a:schemeClr val="bg1"/>
                </a:solidFill>
                <a:latin typeface="Arial" panose="020B0604020202020204" pitchFamily="34" charset="0"/>
                <a:cs typeface="Arial" panose="020B0604020202020204" pitchFamily="34" charset="0"/>
              </a:defRPr>
            </a:lvl2pPr>
            <a:lvl3pPr marL="1143000" indent="-228600" eaLnBrk="0" hangingPunct="0">
              <a:tabLst>
                <a:tab pos="2684463" algn="l"/>
              </a:tabLst>
              <a:defRPr sz="1100" b="1">
                <a:solidFill>
                  <a:schemeClr val="bg1"/>
                </a:solidFill>
                <a:latin typeface="Arial" panose="020B0604020202020204" pitchFamily="34" charset="0"/>
                <a:cs typeface="Arial" panose="020B0604020202020204" pitchFamily="34" charset="0"/>
              </a:defRPr>
            </a:lvl3pPr>
            <a:lvl4pPr marL="1600200" indent="-228600" eaLnBrk="0" hangingPunct="0">
              <a:tabLst>
                <a:tab pos="2684463" algn="l"/>
              </a:tabLst>
              <a:defRPr sz="1100" b="1">
                <a:solidFill>
                  <a:schemeClr val="bg1"/>
                </a:solidFill>
                <a:latin typeface="Arial" panose="020B0604020202020204" pitchFamily="34" charset="0"/>
                <a:cs typeface="Arial" panose="020B0604020202020204" pitchFamily="34" charset="0"/>
              </a:defRPr>
            </a:lvl4pPr>
            <a:lvl5pPr marL="2057400" indent="-228600" eaLnBrk="0" hangingPunct="0">
              <a:tabLst>
                <a:tab pos="2684463" algn="l"/>
              </a:tabLst>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tabLst>
                <a:tab pos="2684463" algn="l"/>
              </a:tabLs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tabLst>
                <a:tab pos="2684463" algn="l"/>
              </a:tabLs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tabLst>
                <a:tab pos="2684463" algn="l"/>
              </a:tabLs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tabLst>
                <a:tab pos="2684463" algn="l"/>
              </a:tabLst>
              <a:defRPr sz="1100" b="1">
                <a:solidFill>
                  <a:schemeClr val="bg1"/>
                </a:solidFill>
                <a:latin typeface="Arial" panose="020B0604020202020204" pitchFamily="34" charset="0"/>
                <a:cs typeface="Arial" panose="020B0604020202020204" pitchFamily="34" charset="0"/>
              </a:defRPr>
            </a:lvl9pPr>
          </a:lstStyle>
          <a:p>
            <a:pPr eaLnBrk="1" hangingPunct="1">
              <a:lnSpc>
                <a:spcPct val="45000"/>
              </a:lnSpc>
            </a:pPr>
            <a:r>
              <a:rPr lang="en-US" altLang="en-US" sz="1200">
                <a:solidFill>
                  <a:schemeClr val="bg2"/>
                </a:solidFill>
              </a:rPr>
              <a:t>LPAR hypervisor  dynamically dispatches:</a:t>
            </a:r>
          </a:p>
          <a:p>
            <a:pPr eaLnBrk="1" hangingPunct="1">
              <a:lnSpc>
                <a:spcPct val="45000"/>
              </a:lnSpc>
            </a:pPr>
            <a:r>
              <a:rPr lang="en-US" altLang="en-US" sz="1200">
                <a:solidFill>
                  <a:schemeClr val="bg2"/>
                </a:solidFill>
              </a:rPr>
              <a:t>1. General-purpose logical processors on general-purpose physical processors</a:t>
            </a:r>
          </a:p>
          <a:p>
            <a:pPr eaLnBrk="1" hangingPunct="1">
              <a:lnSpc>
                <a:spcPct val="45000"/>
              </a:lnSpc>
            </a:pPr>
            <a:r>
              <a:rPr lang="en-US" altLang="en-US" sz="1200">
                <a:solidFill>
                  <a:srgbClr val="CC3300"/>
                </a:solidFill>
              </a:rPr>
              <a:t>2.</a:t>
            </a:r>
            <a:r>
              <a:rPr lang="en-US" altLang="en-US" sz="1200">
                <a:solidFill>
                  <a:schemeClr val="tx1"/>
                </a:solidFill>
              </a:rPr>
              <a:t> </a:t>
            </a:r>
            <a:r>
              <a:rPr lang="en-US" altLang="en-US" sz="1200">
                <a:solidFill>
                  <a:srgbClr val="CC3300"/>
                </a:solidFill>
              </a:rPr>
              <a:t>zAAP logical processors on zAAP physical processors</a:t>
            </a:r>
          </a:p>
          <a:p>
            <a:pPr eaLnBrk="1" hangingPunct="1">
              <a:lnSpc>
                <a:spcPct val="45000"/>
              </a:lnSpc>
            </a:pPr>
            <a:r>
              <a:rPr lang="en-US" altLang="en-US" sz="1200">
                <a:solidFill>
                  <a:srgbClr val="0000FF"/>
                </a:solidFill>
              </a:rPr>
              <a:t>3. zIIP logical processors on zIIP physical processors</a:t>
            </a:r>
          </a:p>
          <a:p>
            <a:pPr eaLnBrk="1" hangingPunct="1">
              <a:lnSpc>
                <a:spcPct val="45000"/>
              </a:lnSpc>
            </a:pPr>
            <a:r>
              <a:rPr lang="en-US" altLang="en-US" sz="1200">
                <a:solidFill>
                  <a:srgbClr val="990099"/>
                </a:solidFill>
              </a:rPr>
              <a:t>4. IFL logical processors to IFL physical processors</a:t>
            </a:r>
          </a:p>
        </p:txBody>
      </p:sp>
      <p:sp>
        <p:nvSpPr>
          <p:cNvPr id="17436" name="Text Box 24"/>
          <p:cNvSpPr txBox="1">
            <a:spLocks noChangeArrowheads="1"/>
          </p:cNvSpPr>
          <p:nvPr/>
        </p:nvSpPr>
        <p:spPr bwMode="auto">
          <a:xfrm>
            <a:off x="3803650" y="5764213"/>
            <a:ext cx="155416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rgbClr val="CC3300"/>
                </a:solidFill>
              </a:rPr>
              <a:t>Shared zAAP     Physical Processor Pool</a:t>
            </a:r>
          </a:p>
        </p:txBody>
      </p:sp>
      <p:sp>
        <p:nvSpPr>
          <p:cNvPr id="17437" name="Line 25"/>
          <p:cNvSpPr>
            <a:spLocks noChangeShapeType="1"/>
          </p:cNvSpPr>
          <p:nvPr/>
        </p:nvSpPr>
        <p:spPr bwMode="auto">
          <a:xfrm>
            <a:off x="1192213" y="4730750"/>
            <a:ext cx="0" cy="201613"/>
          </a:xfrm>
          <a:prstGeom prst="line">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06" name="Rectangle 26"/>
          <p:cNvSpPr>
            <a:spLocks noChangeArrowheads="1"/>
          </p:cNvSpPr>
          <p:nvPr/>
        </p:nvSpPr>
        <p:spPr bwMode="auto">
          <a:xfrm>
            <a:off x="6910388" y="1628775"/>
            <a:ext cx="1765300" cy="1722438"/>
          </a:xfrm>
          <a:prstGeom prst="rect">
            <a:avLst/>
          </a:prstGeom>
          <a:gradFill rotWithShape="1">
            <a:gsLst>
              <a:gs pos="0">
                <a:srgbClr val="DDDDDD"/>
              </a:gs>
              <a:gs pos="50000">
                <a:srgbClr val="FFFFCC">
                  <a:alpha val="89999"/>
                </a:srgbClr>
              </a:gs>
              <a:gs pos="100000">
                <a:srgbClr val="DDDDDD"/>
              </a:gs>
            </a:gsLst>
            <a:lin ang="27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17441" name="Text Box 27"/>
          <p:cNvSpPr txBox="1">
            <a:spLocks noChangeArrowheads="1"/>
          </p:cNvSpPr>
          <p:nvPr/>
        </p:nvSpPr>
        <p:spPr bwMode="auto">
          <a:xfrm>
            <a:off x="6910388" y="1627188"/>
            <a:ext cx="17653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32" tIns="45674" rIns="91332" bIns="45674">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5000"/>
              </a:lnSpc>
            </a:pPr>
            <a:r>
              <a:rPr lang="en-US" altLang="en-US" sz="1400">
                <a:solidFill>
                  <a:schemeClr val="bg2"/>
                </a:solidFill>
              </a:rPr>
              <a:t>z/VM Logical Partition </a:t>
            </a:r>
          </a:p>
        </p:txBody>
      </p:sp>
      <p:sp>
        <p:nvSpPr>
          <p:cNvPr id="17442" name="Line 28"/>
          <p:cNvSpPr>
            <a:spLocks noChangeShapeType="1"/>
          </p:cNvSpPr>
          <p:nvPr/>
        </p:nvSpPr>
        <p:spPr bwMode="auto">
          <a:xfrm>
            <a:off x="4440238" y="3006725"/>
            <a:ext cx="0" cy="552450"/>
          </a:xfrm>
          <a:prstGeom prst="line">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3" name="Line 29"/>
          <p:cNvSpPr>
            <a:spLocks noChangeShapeType="1"/>
          </p:cNvSpPr>
          <p:nvPr/>
        </p:nvSpPr>
        <p:spPr bwMode="auto">
          <a:xfrm flipV="1">
            <a:off x="909638" y="3214688"/>
            <a:ext cx="706437" cy="0"/>
          </a:xfrm>
          <a:prstGeom prst="line">
            <a:avLst/>
          </a:prstGeom>
          <a:noFill/>
          <a:ln w="28575">
            <a:solidFill>
              <a:srgbClr val="08080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4" name="Rectangle 30"/>
          <p:cNvSpPr>
            <a:spLocks noChangeArrowheads="1"/>
          </p:cNvSpPr>
          <p:nvPr/>
        </p:nvSpPr>
        <p:spPr bwMode="auto">
          <a:xfrm>
            <a:off x="4581525" y="4937125"/>
            <a:ext cx="635000" cy="744538"/>
          </a:xfrm>
          <a:prstGeom prst="rect">
            <a:avLst/>
          </a:prstGeom>
          <a:gradFill rotWithShape="1">
            <a:gsLst>
              <a:gs pos="0">
                <a:srgbClr val="C0C0C0"/>
              </a:gs>
              <a:gs pos="50000">
                <a:srgbClr val="CC3300"/>
              </a:gs>
              <a:gs pos="100000">
                <a:srgbClr val="C0C0C0"/>
              </a:gs>
            </a:gsLst>
            <a:lin ang="2700000" scaled="1"/>
          </a:gradFill>
          <a:ln w="28575">
            <a:solidFill>
              <a:schemeClr val="tx1"/>
            </a:solidFill>
            <a:miter lim="800000"/>
            <a:headEnd/>
            <a:tailEnd/>
          </a:ln>
        </p:spPr>
        <p:txBody>
          <a:bodyPr wrap="none" lIns="91332" tIns="45674" rIns="91332" bIns="45674"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spcBef>
                <a:spcPct val="0"/>
              </a:spcBef>
            </a:pPr>
            <a:r>
              <a:rPr lang="en-US" altLang="en-US" sz="1000"/>
              <a:t>Shared</a:t>
            </a:r>
          </a:p>
          <a:p>
            <a:pPr eaLnBrk="1" hangingPunct="1">
              <a:lnSpc>
                <a:spcPct val="85000"/>
              </a:lnSpc>
              <a:spcBef>
                <a:spcPct val="0"/>
              </a:spcBef>
            </a:pPr>
            <a:r>
              <a:rPr lang="en-US" altLang="en-US" sz="1000"/>
              <a:t>zAAP</a:t>
            </a:r>
          </a:p>
          <a:p>
            <a:pPr eaLnBrk="1" hangingPunct="1">
              <a:lnSpc>
                <a:spcPct val="85000"/>
              </a:lnSpc>
              <a:spcBef>
                <a:spcPct val="0"/>
              </a:spcBef>
            </a:pPr>
            <a:r>
              <a:rPr lang="en-US" altLang="en-US" sz="1000"/>
              <a:t>Physical </a:t>
            </a:r>
          </a:p>
          <a:p>
            <a:pPr eaLnBrk="1" hangingPunct="1">
              <a:lnSpc>
                <a:spcPct val="85000"/>
              </a:lnSpc>
              <a:spcBef>
                <a:spcPct val="0"/>
              </a:spcBef>
            </a:pPr>
            <a:r>
              <a:rPr lang="en-US" altLang="en-US" sz="1000"/>
              <a:t>Processor</a:t>
            </a:r>
          </a:p>
        </p:txBody>
      </p:sp>
      <p:sp>
        <p:nvSpPr>
          <p:cNvPr id="17445" name="Line 31"/>
          <p:cNvSpPr>
            <a:spLocks noChangeShapeType="1"/>
          </p:cNvSpPr>
          <p:nvPr/>
        </p:nvSpPr>
        <p:spPr bwMode="auto">
          <a:xfrm>
            <a:off x="4227513" y="4730750"/>
            <a:ext cx="0" cy="206375"/>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6" name="Line 32"/>
          <p:cNvSpPr>
            <a:spLocks noChangeShapeType="1"/>
          </p:cNvSpPr>
          <p:nvPr/>
        </p:nvSpPr>
        <p:spPr bwMode="auto">
          <a:xfrm>
            <a:off x="4933950" y="4730750"/>
            <a:ext cx="0" cy="206375"/>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7" name="Line 33"/>
          <p:cNvSpPr>
            <a:spLocks noChangeShapeType="1"/>
          </p:cNvSpPr>
          <p:nvPr/>
        </p:nvSpPr>
        <p:spPr bwMode="auto">
          <a:xfrm>
            <a:off x="2674938" y="4730750"/>
            <a:ext cx="0" cy="2063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8" name="Rectangle 34"/>
          <p:cNvSpPr>
            <a:spLocks noChangeArrowheads="1"/>
          </p:cNvSpPr>
          <p:nvPr/>
        </p:nvSpPr>
        <p:spPr bwMode="auto">
          <a:xfrm>
            <a:off x="5427663" y="4937125"/>
            <a:ext cx="635000" cy="744538"/>
          </a:xfrm>
          <a:prstGeom prst="rect">
            <a:avLst/>
          </a:prstGeom>
          <a:gradFill rotWithShape="1">
            <a:gsLst>
              <a:gs pos="0">
                <a:srgbClr val="DDDDDD"/>
              </a:gs>
              <a:gs pos="50000">
                <a:srgbClr val="6699FF"/>
              </a:gs>
              <a:gs pos="100000">
                <a:srgbClr val="DDDDDD"/>
              </a:gs>
            </a:gsLst>
            <a:lin ang="2700000" scaled="1"/>
          </a:gradFill>
          <a:ln w="28575">
            <a:solidFill>
              <a:schemeClr val="tx1"/>
            </a:solidFill>
            <a:miter lim="800000"/>
            <a:headEnd/>
            <a:tailEnd/>
          </a:ln>
        </p:spPr>
        <p:txBody>
          <a:bodyPr wrap="none" lIns="91332" tIns="45674" rIns="91332" bIns="45674"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spcBef>
                <a:spcPct val="0"/>
              </a:spcBef>
            </a:pPr>
            <a:r>
              <a:rPr lang="en-US" altLang="en-US" sz="1000">
                <a:solidFill>
                  <a:schemeClr val="tx1"/>
                </a:solidFill>
              </a:rPr>
              <a:t> </a:t>
            </a:r>
            <a:r>
              <a:rPr lang="en-US" altLang="en-US" sz="1000"/>
              <a:t>Shared </a:t>
            </a:r>
          </a:p>
          <a:p>
            <a:pPr eaLnBrk="1" hangingPunct="1">
              <a:lnSpc>
                <a:spcPct val="85000"/>
              </a:lnSpc>
              <a:spcBef>
                <a:spcPct val="0"/>
              </a:spcBef>
            </a:pPr>
            <a:r>
              <a:rPr lang="en-US" altLang="en-US" sz="1000"/>
              <a:t>zIIP</a:t>
            </a:r>
          </a:p>
          <a:p>
            <a:pPr eaLnBrk="1" hangingPunct="1">
              <a:lnSpc>
                <a:spcPct val="85000"/>
              </a:lnSpc>
              <a:spcBef>
                <a:spcPct val="0"/>
              </a:spcBef>
            </a:pPr>
            <a:r>
              <a:rPr lang="en-US" altLang="en-US" sz="1000"/>
              <a:t>Physical </a:t>
            </a:r>
          </a:p>
          <a:p>
            <a:pPr eaLnBrk="1" hangingPunct="1">
              <a:lnSpc>
                <a:spcPct val="85000"/>
              </a:lnSpc>
              <a:spcBef>
                <a:spcPct val="0"/>
              </a:spcBef>
            </a:pPr>
            <a:r>
              <a:rPr lang="en-US" altLang="en-US" sz="1000"/>
              <a:t>Processor</a:t>
            </a:r>
          </a:p>
        </p:txBody>
      </p:sp>
      <p:sp>
        <p:nvSpPr>
          <p:cNvPr id="17449" name="Line 35"/>
          <p:cNvSpPr>
            <a:spLocks noChangeShapeType="1"/>
          </p:cNvSpPr>
          <p:nvPr/>
        </p:nvSpPr>
        <p:spPr bwMode="auto">
          <a:xfrm>
            <a:off x="6062663" y="4524375"/>
            <a:ext cx="0" cy="20637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0" name="Line 36"/>
          <p:cNvSpPr>
            <a:spLocks noChangeShapeType="1"/>
          </p:cNvSpPr>
          <p:nvPr/>
        </p:nvSpPr>
        <p:spPr bwMode="auto">
          <a:xfrm>
            <a:off x="5710238" y="4730750"/>
            <a:ext cx="70643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1" name="Line 37"/>
          <p:cNvSpPr>
            <a:spLocks noChangeShapeType="1"/>
          </p:cNvSpPr>
          <p:nvPr/>
        </p:nvSpPr>
        <p:spPr bwMode="auto">
          <a:xfrm>
            <a:off x="5710238" y="4730750"/>
            <a:ext cx="0" cy="20637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52" name="Line 38"/>
          <p:cNvSpPr>
            <a:spLocks noChangeShapeType="1"/>
          </p:cNvSpPr>
          <p:nvPr/>
        </p:nvSpPr>
        <p:spPr bwMode="auto">
          <a:xfrm>
            <a:off x="6416675" y="4730750"/>
            <a:ext cx="0" cy="20637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53" name="Text Box 39"/>
          <p:cNvSpPr txBox="1">
            <a:spLocks noChangeArrowheads="1"/>
          </p:cNvSpPr>
          <p:nvPr/>
        </p:nvSpPr>
        <p:spPr bwMode="auto">
          <a:xfrm>
            <a:off x="5357813" y="5764213"/>
            <a:ext cx="14827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rgbClr val="0000FF"/>
                </a:solidFill>
              </a:rPr>
              <a:t>Shared zIIP    Physical Processor Pool</a:t>
            </a:r>
          </a:p>
        </p:txBody>
      </p:sp>
      <p:sp>
        <p:nvSpPr>
          <p:cNvPr id="174120" name="Text Box 40"/>
          <p:cNvSpPr txBox="1">
            <a:spLocks noChangeArrowheads="1"/>
          </p:cNvSpPr>
          <p:nvPr/>
        </p:nvSpPr>
        <p:spPr bwMode="auto">
          <a:xfrm>
            <a:off x="627063" y="2386013"/>
            <a:ext cx="598487" cy="620712"/>
          </a:xfrm>
          <a:prstGeom prst="rect">
            <a:avLst/>
          </a:prstGeom>
          <a:gradFill rotWithShape="1">
            <a:gsLst>
              <a:gs pos="0">
                <a:srgbClr val="CBCBCB"/>
              </a:gs>
              <a:gs pos="50000">
                <a:schemeClr val="bg1"/>
              </a:gs>
              <a:gs pos="100000">
                <a:srgbClr val="CBCBCB"/>
              </a:gs>
            </a:gsLst>
            <a:lin ang="2700000" scaled="1"/>
          </a:gradFill>
          <a:ln w="28575">
            <a:solidFill>
              <a:srgbClr val="080808"/>
            </a:solidFill>
            <a:miter lim="800000"/>
            <a:headEnd/>
            <a:tailEnd/>
          </a:ln>
          <a:effectLst/>
        </p:spPr>
        <p:txBody>
          <a:bodyPr lIns="0" tIns="45674" rIns="0" bIns="45674" anchor="ctr" anchorCtr="1"/>
          <a:lstStyle/>
          <a:p>
            <a:pPr>
              <a:defRPr/>
            </a:pPr>
            <a:r>
              <a:rPr lang="en-US" sz="1000">
                <a:solidFill>
                  <a:schemeClr val="tx1"/>
                </a:solidFill>
                <a:latin typeface="Arial" charset="0"/>
                <a:cs typeface="Arial" charset="0"/>
              </a:rPr>
              <a:t> </a:t>
            </a:r>
            <a:r>
              <a:rPr lang="en-US" sz="1200">
                <a:solidFill>
                  <a:schemeClr val="tx1"/>
                </a:solidFill>
                <a:latin typeface="Arial" charset="0"/>
                <a:cs typeface="Arial" charset="0"/>
              </a:rPr>
              <a:t>z/OS  &amp;      DB2</a:t>
            </a:r>
          </a:p>
        </p:txBody>
      </p:sp>
      <p:sp>
        <p:nvSpPr>
          <p:cNvPr id="17455" name="Rectangle 41"/>
          <p:cNvSpPr>
            <a:spLocks noChangeArrowheads="1"/>
          </p:cNvSpPr>
          <p:nvPr/>
        </p:nvSpPr>
        <p:spPr bwMode="auto">
          <a:xfrm>
            <a:off x="6134100" y="4937125"/>
            <a:ext cx="635000" cy="744538"/>
          </a:xfrm>
          <a:prstGeom prst="rect">
            <a:avLst/>
          </a:prstGeom>
          <a:gradFill rotWithShape="1">
            <a:gsLst>
              <a:gs pos="0">
                <a:srgbClr val="DDDDDD"/>
              </a:gs>
              <a:gs pos="50000">
                <a:srgbClr val="6699FF"/>
              </a:gs>
              <a:gs pos="100000">
                <a:srgbClr val="DDDDDD"/>
              </a:gs>
            </a:gsLst>
            <a:lin ang="2700000" scaled="1"/>
          </a:gradFill>
          <a:ln w="28575">
            <a:solidFill>
              <a:schemeClr val="tx1"/>
            </a:solidFill>
            <a:miter lim="800000"/>
            <a:headEnd/>
            <a:tailEnd/>
          </a:ln>
        </p:spPr>
        <p:txBody>
          <a:bodyPr wrap="none" lIns="91332" tIns="45674" rIns="91332" bIns="45674"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spcBef>
                <a:spcPct val="0"/>
              </a:spcBef>
            </a:pPr>
            <a:r>
              <a:rPr lang="en-US" altLang="en-US" sz="1000">
                <a:solidFill>
                  <a:schemeClr val="tx1"/>
                </a:solidFill>
              </a:rPr>
              <a:t> </a:t>
            </a:r>
            <a:r>
              <a:rPr lang="en-US" altLang="en-US" sz="1000"/>
              <a:t>Shared </a:t>
            </a:r>
          </a:p>
          <a:p>
            <a:pPr eaLnBrk="1" hangingPunct="1">
              <a:lnSpc>
                <a:spcPct val="85000"/>
              </a:lnSpc>
              <a:spcBef>
                <a:spcPct val="0"/>
              </a:spcBef>
            </a:pPr>
            <a:r>
              <a:rPr lang="en-US" altLang="en-US" sz="1000"/>
              <a:t>zIIP</a:t>
            </a:r>
          </a:p>
          <a:p>
            <a:pPr eaLnBrk="1" hangingPunct="1">
              <a:lnSpc>
                <a:spcPct val="85000"/>
              </a:lnSpc>
              <a:spcBef>
                <a:spcPct val="0"/>
              </a:spcBef>
            </a:pPr>
            <a:r>
              <a:rPr lang="en-US" altLang="en-US" sz="1000"/>
              <a:t>Physical </a:t>
            </a:r>
          </a:p>
          <a:p>
            <a:pPr eaLnBrk="1" hangingPunct="1">
              <a:lnSpc>
                <a:spcPct val="85000"/>
              </a:lnSpc>
              <a:spcBef>
                <a:spcPct val="0"/>
              </a:spcBef>
            </a:pPr>
            <a:r>
              <a:rPr lang="en-US" altLang="en-US" sz="1000"/>
              <a:t>Processor</a:t>
            </a:r>
          </a:p>
        </p:txBody>
      </p:sp>
      <p:sp>
        <p:nvSpPr>
          <p:cNvPr id="174122" name="Rectangle 42"/>
          <p:cNvSpPr>
            <a:spLocks noChangeArrowheads="1"/>
          </p:cNvSpPr>
          <p:nvPr/>
        </p:nvSpPr>
        <p:spPr bwMode="auto">
          <a:xfrm>
            <a:off x="1616075" y="4937125"/>
            <a:ext cx="596900" cy="758825"/>
          </a:xfrm>
          <a:prstGeom prst="rect">
            <a:avLst/>
          </a:prstGeom>
          <a:gradFill rotWithShape="1">
            <a:gsLst>
              <a:gs pos="0">
                <a:srgbClr val="5F5F5F"/>
              </a:gs>
              <a:gs pos="50000">
                <a:schemeClr val="bg1"/>
              </a:gs>
              <a:gs pos="100000">
                <a:srgbClr val="5F5F5F"/>
              </a:gs>
            </a:gsLst>
            <a:lin ang="2700000" scaled="1"/>
          </a:gradFill>
          <a:ln w="28575">
            <a:solidFill>
              <a:srgbClr val="080808"/>
            </a:solidFill>
            <a:miter lim="800000"/>
            <a:headEnd/>
            <a:tailEnd/>
          </a:ln>
          <a:effectLst/>
        </p:spPr>
        <p:txBody>
          <a:bodyPr wrap="none" lIns="91332" tIns="45674" rIns="91332" bIns="45674" anchor="ctr"/>
          <a:lstStyle/>
          <a:p>
            <a:pPr>
              <a:lnSpc>
                <a:spcPct val="80000"/>
              </a:lnSpc>
              <a:spcBef>
                <a:spcPct val="0"/>
              </a:spcBef>
              <a:defRPr/>
            </a:pPr>
            <a:r>
              <a:rPr lang="en-US" sz="1000">
                <a:solidFill>
                  <a:schemeClr val="tx1"/>
                </a:solidFill>
                <a:latin typeface="Arial" charset="0"/>
                <a:cs typeface="Arial" charset="0"/>
              </a:rPr>
              <a:t>Shared </a:t>
            </a:r>
          </a:p>
          <a:p>
            <a:pPr>
              <a:lnSpc>
                <a:spcPct val="80000"/>
              </a:lnSpc>
              <a:spcBef>
                <a:spcPct val="0"/>
              </a:spcBef>
              <a:defRPr/>
            </a:pPr>
            <a:r>
              <a:rPr lang="en-US" sz="1000">
                <a:solidFill>
                  <a:schemeClr val="tx1"/>
                </a:solidFill>
                <a:latin typeface="Arial" charset="0"/>
                <a:cs typeface="Arial" charset="0"/>
              </a:rPr>
              <a:t>General </a:t>
            </a:r>
          </a:p>
          <a:p>
            <a:pPr>
              <a:lnSpc>
                <a:spcPct val="80000"/>
              </a:lnSpc>
              <a:spcBef>
                <a:spcPct val="0"/>
              </a:spcBef>
              <a:defRPr/>
            </a:pPr>
            <a:r>
              <a:rPr lang="en-US" sz="1000">
                <a:solidFill>
                  <a:schemeClr val="tx1"/>
                </a:solidFill>
                <a:latin typeface="Arial" charset="0"/>
                <a:cs typeface="Arial" charset="0"/>
              </a:rPr>
              <a:t>Purpose</a:t>
            </a:r>
          </a:p>
          <a:p>
            <a:pPr>
              <a:lnSpc>
                <a:spcPct val="80000"/>
              </a:lnSpc>
              <a:spcBef>
                <a:spcPct val="0"/>
              </a:spcBef>
              <a:defRPr/>
            </a:pPr>
            <a:r>
              <a:rPr lang="en-US" sz="1000">
                <a:solidFill>
                  <a:schemeClr val="tx1"/>
                </a:solidFill>
                <a:latin typeface="Arial" charset="0"/>
                <a:cs typeface="Arial" charset="0"/>
              </a:rPr>
              <a:t>Physical </a:t>
            </a:r>
          </a:p>
          <a:p>
            <a:pPr>
              <a:lnSpc>
                <a:spcPct val="80000"/>
              </a:lnSpc>
              <a:spcBef>
                <a:spcPct val="0"/>
              </a:spcBef>
              <a:defRPr/>
            </a:pPr>
            <a:r>
              <a:rPr lang="en-US" sz="1000">
                <a:solidFill>
                  <a:schemeClr val="tx1"/>
                </a:solidFill>
                <a:latin typeface="Arial" charset="0"/>
                <a:cs typeface="Arial" charset="0"/>
              </a:rPr>
              <a:t>Processor</a:t>
            </a:r>
          </a:p>
        </p:txBody>
      </p:sp>
      <p:sp>
        <p:nvSpPr>
          <p:cNvPr id="174123" name="Rectangle 43"/>
          <p:cNvSpPr>
            <a:spLocks noChangeArrowheads="1"/>
          </p:cNvSpPr>
          <p:nvPr/>
        </p:nvSpPr>
        <p:spPr bwMode="auto">
          <a:xfrm>
            <a:off x="2320925" y="4937125"/>
            <a:ext cx="598488" cy="758825"/>
          </a:xfrm>
          <a:prstGeom prst="rect">
            <a:avLst/>
          </a:prstGeom>
          <a:gradFill rotWithShape="1">
            <a:gsLst>
              <a:gs pos="0">
                <a:srgbClr val="5F5F5F"/>
              </a:gs>
              <a:gs pos="50000">
                <a:schemeClr val="bg1"/>
              </a:gs>
              <a:gs pos="100000">
                <a:srgbClr val="5F5F5F"/>
              </a:gs>
            </a:gsLst>
            <a:lin ang="2700000" scaled="1"/>
          </a:gradFill>
          <a:ln w="28575">
            <a:solidFill>
              <a:srgbClr val="080808"/>
            </a:solidFill>
            <a:miter lim="800000"/>
            <a:headEnd/>
            <a:tailEnd/>
          </a:ln>
          <a:effectLst/>
        </p:spPr>
        <p:txBody>
          <a:bodyPr wrap="none" lIns="91332" tIns="45674" rIns="91332" bIns="45674" anchor="ctr"/>
          <a:lstStyle/>
          <a:p>
            <a:pPr>
              <a:lnSpc>
                <a:spcPct val="80000"/>
              </a:lnSpc>
              <a:spcBef>
                <a:spcPct val="0"/>
              </a:spcBef>
              <a:defRPr/>
            </a:pPr>
            <a:r>
              <a:rPr lang="en-US" sz="1000">
                <a:solidFill>
                  <a:schemeClr val="tx1"/>
                </a:solidFill>
                <a:latin typeface="Arial" charset="0"/>
                <a:cs typeface="Arial" charset="0"/>
              </a:rPr>
              <a:t>Shared </a:t>
            </a:r>
          </a:p>
          <a:p>
            <a:pPr>
              <a:lnSpc>
                <a:spcPct val="80000"/>
              </a:lnSpc>
              <a:spcBef>
                <a:spcPct val="0"/>
              </a:spcBef>
              <a:defRPr/>
            </a:pPr>
            <a:r>
              <a:rPr lang="en-US" sz="1000">
                <a:solidFill>
                  <a:schemeClr val="tx1"/>
                </a:solidFill>
                <a:latin typeface="Arial" charset="0"/>
                <a:cs typeface="Arial" charset="0"/>
              </a:rPr>
              <a:t>General </a:t>
            </a:r>
          </a:p>
          <a:p>
            <a:pPr>
              <a:lnSpc>
                <a:spcPct val="80000"/>
              </a:lnSpc>
              <a:spcBef>
                <a:spcPct val="0"/>
              </a:spcBef>
              <a:defRPr/>
            </a:pPr>
            <a:r>
              <a:rPr lang="en-US" sz="1000">
                <a:solidFill>
                  <a:schemeClr val="tx1"/>
                </a:solidFill>
                <a:latin typeface="Arial" charset="0"/>
                <a:cs typeface="Arial" charset="0"/>
              </a:rPr>
              <a:t>Purpose</a:t>
            </a:r>
          </a:p>
          <a:p>
            <a:pPr>
              <a:lnSpc>
                <a:spcPct val="80000"/>
              </a:lnSpc>
              <a:spcBef>
                <a:spcPct val="0"/>
              </a:spcBef>
              <a:defRPr/>
            </a:pPr>
            <a:r>
              <a:rPr lang="en-US" sz="1000">
                <a:solidFill>
                  <a:schemeClr val="tx1"/>
                </a:solidFill>
                <a:latin typeface="Arial" charset="0"/>
                <a:cs typeface="Arial" charset="0"/>
              </a:rPr>
              <a:t>Physical </a:t>
            </a:r>
          </a:p>
          <a:p>
            <a:pPr>
              <a:lnSpc>
                <a:spcPct val="80000"/>
              </a:lnSpc>
              <a:spcBef>
                <a:spcPct val="0"/>
              </a:spcBef>
              <a:defRPr/>
            </a:pPr>
            <a:r>
              <a:rPr lang="en-US" sz="1000">
                <a:solidFill>
                  <a:schemeClr val="tx1"/>
                </a:solidFill>
                <a:latin typeface="Arial" charset="0"/>
                <a:cs typeface="Arial" charset="0"/>
              </a:rPr>
              <a:t>Processor</a:t>
            </a:r>
          </a:p>
        </p:txBody>
      </p:sp>
      <p:sp>
        <p:nvSpPr>
          <p:cNvPr id="174124" name="Rectangle 44"/>
          <p:cNvSpPr>
            <a:spLocks noChangeArrowheads="1"/>
          </p:cNvSpPr>
          <p:nvPr/>
        </p:nvSpPr>
        <p:spPr bwMode="auto">
          <a:xfrm>
            <a:off x="3027363" y="4937125"/>
            <a:ext cx="596900" cy="758825"/>
          </a:xfrm>
          <a:prstGeom prst="rect">
            <a:avLst/>
          </a:prstGeom>
          <a:gradFill rotWithShape="1">
            <a:gsLst>
              <a:gs pos="0">
                <a:srgbClr val="5F5F5F"/>
              </a:gs>
              <a:gs pos="50000">
                <a:schemeClr val="bg1"/>
              </a:gs>
              <a:gs pos="100000">
                <a:srgbClr val="5F5F5F"/>
              </a:gs>
            </a:gsLst>
            <a:lin ang="2700000" scaled="1"/>
          </a:gradFill>
          <a:ln w="28575">
            <a:solidFill>
              <a:srgbClr val="080808"/>
            </a:solidFill>
            <a:miter lim="800000"/>
            <a:headEnd/>
            <a:tailEnd/>
          </a:ln>
          <a:effectLst/>
        </p:spPr>
        <p:txBody>
          <a:bodyPr wrap="none" lIns="91332" tIns="45674" rIns="91332" bIns="45674" anchor="ctr"/>
          <a:lstStyle/>
          <a:p>
            <a:pPr>
              <a:lnSpc>
                <a:spcPct val="80000"/>
              </a:lnSpc>
              <a:spcBef>
                <a:spcPct val="0"/>
              </a:spcBef>
              <a:defRPr/>
            </a:pPr>
            <a:r>
              <a:rPr lang="en-US" sz="1000">
                <a:solidFill>
                  <a:schemeClr val="tx1"/>
                </a:solidFill>
                <a:latin typeface="Arial" charset="0"/>
                <a:cs typeface="Arial" charset="0"/>
              </a:rPr>
              <a:t>Shared </a:t>
            </a:r>
          </a:p>
          <a:p>
            <a:pPr>
              <a:lnSpc>
                <a:spcPct val="80000"/>
              </a:lnSpc>
              <a:spcBef>
                <a:spcPct val="0"/>
              </a:spcBef>
              <a:defRPr/>
            </a:pPr>
            <a:r>
              <a:rPr lang="en-US" sz="1000">
                <a:solidFill>
                  <a:schemeClr val="tx1"/>
                </a:solidFill>
                <a:latin typeface="Arial" charset="0"/>
                <a:cs typeface="Arial" charset="0"/>
              </a:rPr>
              <a:t>General </a:t>
            </a:r>
          </a:p>
          <a:p>
            <a:pPr>
              <a:lnSpc>
                <a:spcPct val="80000"/>
              </a:lnSpc>
              <a:spcBef>
                <a:spcPct val="0"/>
              </a:spcBef>
              <a:defRPr/>
            </a:pPr>
            <a:r>
              <a:rPr lang="en-US" sz="1000">
                <a:solidFill>
                  <a:schemeClr val="tx1"/>
                </a:solidFill>
                <a:latin typeface="Arial" charset="0"/>
                <a:cs typeface="Arial" charset="0"/>
              </a:rPr>
              <a:t>Purpose</a:t>
            </a:r>
          </a:p>
          <a:p>
            <a:pPr>
              <a:lnSpc>
                <a:spcPct val="80000"/>
              </a:lnSpc>
              <a:spcBef>
                <a:spcPct val="0"/>
              </a:spcBef>
              <a:defRPr/>
            </a:pPr>
            <a:r>
              <a:rPr lang="en-US" sz="1000">
                <a:solidFill>
                  <a:schemeClr val="tx1"/>
                </a:solidFill>
                <a:latin typeface="Arial" charset="0"/>
                <a:cs typeface="Arial" charset="0"/>
              </a:rPr>
              <a:t>Physical </a:t>
            </a:r>
          </a:p>
          <a:p>
            <a:pPr>
              <a:lnSpc>
                <a:spcPct val="80000"/>
              </a:lnSpc>
              <a:spcBef>
                <a:spcPct val="0"/>
              </a:spcBef>
              <a:defRPr/>
            </a:pPr>
            <a:r>
              <a:rPr lang="en-US" sz="1000">
                <a:solidFill>
                  <a:schemeClr val="tx1"/>
                </a:solidFill>
                <a:latin typeface="Arial" charset="0"/>
                <a:cs typeface="Arial" charset="0"/>
              </a:rPr>
              <a:t>Processor</a:t>
            </a:r>
          </a:p>
        </p:txBody>
      </p:sp>
      <p:sp>
        <p:nvSpPr>
          <p:cNvPr id="17459" name="Text Box 45"/>
          <p:cNvSpPr txBox="1">
            <a:spLocks noChangeArrowheads="1"/>
          </p:cNvSpPr>
          <p:nvPr/>
        </p:nvSpPr>
        <p:spPr bwMode="auto">
          <a:xfrm>
            <a:off x="1333500" y="1973263"/>
            <a:ext cx="598488" cy="419100"/>
          </a:xfrm>
          <a:prstGeom prst="rect">
            <a:avLst/>
          </a:prstGeom>
          <a:solidFill>
            <a:schemeClr val="bg1"/>
          </a:solidFill>
          <a:ln w="28575">
            <a:solidFill>
              <a:srgbClr val="080808"/>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0000"/>
              </a:lnSpc>
              <a:spcBef>
                <a:spcPct val="0"/>
              </a:spcBef>
            </a:pPr>
            <a:r>
              <a:rPr lang="en-US" altLang="en-US" sz="900">
                <a:solidFill>
                  <a:schemeClr val="tx1"/>
                </a:solidFill>
              </a:rPr>
              <a:t>General Purpose </a:t>
            </a:r>
          </a:p>
          <a:p>
            <a:pPr eaLnBrk="1" hangingPunct="1">
              <a:lnSpc>
                <a:spcPct val="70000"/>
              </a:lnSpc>
              <a:spcBef>
                <a:spcPct val="0"/>
              </a:spcBef>
            </a:pPr>
            <a:r>
              <a:rPr lang="en-US" altLang="en-US" sz="900">
                <a:solidFill>
                  <a:schemeClr val="tx1"/>
                </a:solidFill>
              </a:rPr>
              <a:t>Logical </a:t>
            </a:r>
          </a:p>
          <a:p>
            <a:pPr eaLnBrk="1" hangingPunct="1">
              <a:lnSpc>
                <a:spcPct val="70000"/>
              </a:lnSpc>
              <a:spcBef>
                <a:spcPct val="0"/>
              </a:spcBef>
            </a:pPr>
            <a:r>
              <a:rPr lang="en-US" altLang="en-US" sz="900">
                <a:solidFill>
                  <a:schemeClr val="tx1"/>
                </a:solidFill>
              </a:rPr>
              <a:t>Processor</a:t>
            </a:r>
          </a:p>
        </p:txBody>
      </p:sp>
      <p:sp>
        <p:nvSpPr>
          <p:cNvPr id="174126" name="Text Box 46"/>
          <p:cNvSpPr txBox="1">
            <a:spLocks noChangeArrowheads="1"/>
          </p:cNvSpPr>
          <p:nvPr/>
        </p:nvSpPr>
        <p:spPr bwMode="auto">
          <a:xfrm>
            <a:off x="1333500" y="2392363"/>
            <a:ext cx="598488" cy="620712"/>
          </a:xfrm>
          <a:prstGeom prst="rect">
            <a:avLst/>
          </a:prstGeom>
          <a:gradFill rotWithShape="1">
            <a:gsLst>
              <a:gs pos="0">
                <a:srgbClr val="CBCBCB"/>
              </a:gs>
              <a:gs pos="50000">
                <a:schemeClr val="bg1"/>
              </a:gs>
              <a:gs pos="100000">
                <a:srgbClr val="CBCBCB"/>
              </a:gs>
            </a:gsLst>
            <a:lin ang="2700000" scaled="1"/>
          </a:gradFill>
          <a:ln w="28575">
            <a:solidFill>
              <a:srgbClr val="080808"/>
            </a:solidFill>
            <a:miter lim="800000"/>
            <a:headEnd/>
            <a:tailEnd/>
          </a:ln>
          <a:effectLst/>
        </p:spPr>
        <p:txBody>
          <a:bodyPr lIns="0" tIns="45674" rIns="0" bIns="45674" anchor="ctr" anchorCtr="1"/>
          <a:lstStyle/>
          <a:p>
            <a:pPr>
              <a:defRPr/>
            </a:pPr>
            <a:r>
              <a:rPr lang="en-US" sz="1000">
                <a:solidFill>
                  <a:schemeClr val="tx1"/>
                </a:solidFill>
                <a:latin typeface="Arial" charset="0"/>
                <a:cs typeface="Arial" charset="0"/>
              </a:rPr>
              <a:t> </a:t>
            </a:r>
            <a:r>
              <a:rPr lang="en-US" sz="1200">
                <a:solidFill>
                  <a:schemeClr val="tx1"/>
                </a:solidFill>
                <a:latin typeface="Arial" charset="0"/>
                <a:cs typeface="Arial" charset="0"/>
              </a:rPr>
              <a:t>z/OS  &amp;      DB2</a:t>
            </a:r>
          </a:p>
        </p:txBody>
      </p:sp>
      <p:sp>
        <p:nvSpPr>
          <p:cNvPr id="17461" name="Text Box 47"/>
          <p:cNvSpPr txBox="1">
            <a:spLocks noChangeArrowheads="1"/>
          </p:cNvSpPr>
          <p:nvPr/>
        </p:nvSpPr>
        <p:spPr bwMode="auto">
          <a:xfrm>
            <a:off x="4862513" y="1966913"/>
            <a:ext cx="600075" cy="419100"/>
          </a:xfrm>
          <a:prstGeom prst="rect">
            <a:avLst/>
          </a:prstGeom>
          <a:solidFill>
            <a:schemeClr val="bg1"/>
          </a:solidFill>
          <a:ln w="28575">
            <a:solidFill>
              <a:srgbClr val="080808"/>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0000"/>
              </a:lnSpc>
              <a:spcBef>
                <a:spcPct val="0"/>
              </a:spcBef>
            </a:pPr>
            <a:r>
              <a:rPr lang="en-US" altLang="en-US" sz="900">
                <a:solidFill>
                  <a:schemeClr val="tx1"/>
                </a:solidFill>
              </a:rPr>
              <a:t>General Purpose </a:t>
            </a:r>
          </a:p>
          <a:p>
            <a:pPr eaLnBrk="1" hangingPunct="1">
              <a:lnSpc>
                <a:spcPct val="70000"/>
              </a:lnSpc>
              <a:spcBef>
                <a:spcPct val="0"/>
              </a:spcBef>
            </a:pPr>
            <a:r>
              <a:rPr lang="en-US" altLang="en-US" sz="900">
                <a:solidFill>
                  <a:schemeClr val="tx1"/>
                </a:solidFill>
              </a:rPr>
              <a:t>Logical </a:t>
            </a:r>
          </a:p>
          <a:p>
            <a:pPr eaLnBrk="1" hangingPunct="1">
              <a:lnSpc>
                <a:spcPct val="70000"/>
              </a:lnSpc>
              <a:spcBef>
                <a:spcPct val="0"/>
              </a:spcBef>
            </a:pPr>
            <a:r>
              <a:rPr lang="en-US" altLang="en-US" sz="900">
                <a:solidFill>
                  <a:schemeClr val="tx1"/>
                </a:solidFill>
              </a:rPr>
              <a:t>Processor</a:t>
            </a:r>
          </a:p>
        </p:txBody>
      </p:sp>
      <p:sp>
        <p:nvSpPr>
          <p:cNvPr id="17462" name="Text Box 48"/>
          <p:cNvSpPr txBox="1">
            <a:spLocks noChangeArrowheads="1"/>
          </p:cNvSpPr>
          <p:nvPr/>
        </p:nvSpPr>
        <p:spPr bwMode="auto">
          <a:xfrm>
            <a:off x="4157663" y="1966913"/>
            <a:ext cx="598487" cy="419100"/>
          </a:xfrm>
          <a:prstGeom prst="rect">
            <a:avLst/>
          </a:prstGeom>
          <a:solidFill>
            <a:schemeClr val="bg1"/>
          </a:solidFill>
          <a:ln w="28575">
            <a:solidFill>
              <a:srgbClr val="080808"/>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0000"/>
              </a:lnSpc>
              <a:spcBef>
                <a:spcPct val="0"/>
              </a:spcBef>
            </a:pPr>
            <a:r>
              <a:rPr lang="en-US" altLang="en-US" sz="900">
                <a:solidFill>
                  <a:schemeClr val="tx1"/>
                </a:solidFill>
              </a:rPr>
              <a:t>General Purpose </a:t>
            </a:r>
          </a:p>
          <a:p>
            <a:pPr eaLnBrk="1" hangingPunct="1">
              <a:lnSpc>
                <a:spcPct val="70000"/>
              </a:lnSpc>
              <a:spcBef>
                <a:spcPct val="0"/>
              </a:spcBef>
            </a:pPr>
            <a:r>
              <a:rPr lang="en-US" altLang="en-US" sz="900">
                <a:solidFill>
                  <a:schemeClr val="tx1"/>
                </a:solidFill>
              </a:rPr>
              <a:t>Logical </a:t>
            </a:r>
          </a:p>
          <a:p>
            <a:pPr eaLnBrk="1" hangingPunct="1">
              <a:lnSpc>
                <a:spcPct val="70000"/>
              </a:lnSpc>
              <a:spcBef>
                <a:spcPct val="0"/>
              </a:spcBef>
            </a:pPr>
            <a:r>
              <a:rPr lang="en-US" altLang="en-US" sz="900">
                <a:solidFill>
                  <a:schemeClr val="tx1"/>
                </a:solidFill>
              </a:rPr>
              <a:t>Processor</a:t>
            </a:r>
          </a:p>
        </p:txBody>
      </p:sp>
      <p:sp>
        <p:nvSpPr>
          <p:cNvPr id="174129" name="Text Box 49"/>
          <p:cNvSpPr txBox="1">
            <a:spLocks noChangeArrowheads="1"/>
          </p:cNvSpPr>
          <p:nvPr/>
        </p:nvSpPr>
        <p:spPr bwMode="auto">
          <a:xfrm>
            <a:off x="7192963" y="2386013"/>
            <a:ext cx="565150" cy="620712"/>
          </a:xfrm>
          <a:prstGeom prst="rect">
            <a:avLst/>
          </a:prstGeom>
          <a:gradFill rotWithShape="1">
            <a:gsLst>
              <a:gs pos="0">
                <a:srgbClr val="990099"/>
              </a:gs>
              <a:gs pos="50000">
                <a:schemeClr val="bg2"/>
              </a:gs>
              <a:gs pos="100000">
                <a:srgbClr val="990099"/>
              </a:gs>
            </a:gsLst>
            <a:lin ang="2700000" scaled="1"/>
          </a:gradFill>
          <a:ln w="28575">
            <a:solidFill>
              <a:schemeClr val="tx1"/>
            </a:solidFill>
            <a:miter lim="800000"/>
            <a:headEnd/>
            <a:tailEnd/>
          </a:ln>
          <a:effectLst/>
        </p:spPr>
        <p:txBody>
          <a:bodyPr lIns="0" tIns="0" rIns="0" bIns="0"/>
          <a:lstStyle/>
          <a:p>
            <a:pPr>
              <a:lnSpc>
                <a:spcPct val="80000"/>
              </a:lnSpc>
              <a:spcBef>
                <a:spcPct val="0"/>
              </a:spcBef>
              <a:defRPr/>
            </a:pPr>
            <a:endParaRPr lang="en-US" sz="900">
              <a:latin typeface="Arial" charset="0"/>
              <a:cs typeface="Arial" charset="0"/>
            </a:endParaRPr>
          </a:p>
          <a:p>
            <a:pPr>
              <a:lnSpc>
                <a:spcPct val="80000"/>
              </a:lnSpc>
              <a:spcBef>
                <a:spcPct val="0"/>
              </a:spcBef>
              <a:defRPr/>
            </a:pPr>
            <a:r>
              <a:rPr lang="en-US" sz="900">
                <a:latin typeface="Arial" charset="0"/>
                <a:cs typeface="Arial" charset="0"/>
              </a:rPr>
              <a:t>IFL </a:t>
            </a:r>
          </a:p>
          <a:p>
            <a:pPr>
              <a:lnSpc>
                <a:spcPct val="80000"/>
              </a:lnSpc>
              <a:spcBef>
                <a:spcPct val="0"/>
              </a:spcBef>
              <a:defRPr/>
            </a:pPr>
            <a:r>
              <a:rPr lang="en-US" sz="900">
                <a:latin typeface="Arial" charset="0"/>
                <a:cs typeface="Arial" charset="0"/>
              </a:rPr>
              <a:t>Virtual Processor</a:t>
            </a:r>
          </a:p>
        </p:txBody>
      </p:sp>
      <p:sp>
        <p:nvSpPr>
          <p:cNvPr id="17464" name="Text Box 50"/>
          <p:cNvSpPr txBox="1">
            <a:spLocks noChangeArrowheads="1"/>
          </p:cNvSpPr>
          <p:nvPr/>
        </p:nvSpPr>
        <p:spPr bwMode="auto">
          <a:xfrm>
            <a:off x="7164388" y="1973263"/>
            <a:ext cx="593725" cy="412750"/>
          </a:xfrm>
          <a:prstGeom prst="rect">
            <a:avLst/>
          </a:prstGeom>
          <a:solidFill>
            <a:schemeClr val="bg1"/>
          </a:solidFill>
          <a:ln w="28575">
            <a:solidFill>
              <a:schemeClr val="tx1"/>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5000"/>
              </a:lnSpc>
              <a:spcBef>
                <a:spcPct val="0"/>
              </a:spcBef>
            </a:pPr>
            <a:r>
              <a:rPr lang="en-US" altLang="en-US" sz="900">
                <a:solidFill>
                  <a:schemeClr val="tx1"/>
                </a:solidFill>
              </a:rPr>
              <a:t>IFL Logical Processo</a:t>
            </a:r>
            <a:r>
              <a:rPr lang="en-US" altLang="en-US" sz="800">
                <a:solidFill>
                  <a:schemeClr val="tx1"/>
                </a:solidFill>
              </a:rPr>
              <a:t>r</a:t>
            </a:r>
          </a:p>
        </p:txBody>
      </p:sp>
      <p:sp>
        <p:nvSpPr>
          <p:cNvPr id="174131" name="Text Box 51"/>
          <p:cNvSpPr txBox="1">
            <a:spLocks noChangeArrowheads="1"/>
          </p:cNvSpPr>
          <p:nvPr/>
        </p:nvSpPr>
        <p:spPr bwMode="auto">
          <a:xfrm>
            <a:off x="7899400" y="2386013"/>
            <a:ext cx="565150" cy="620712"/>
          </a:xfrm>
          <a:prstGeom prst="rect">
            <a:avLst/>
          </a:prstGeom>
          <a:gradFill rotWithShape="1">
            <a:gsLst>
              <a:gs pos="0">
                <a:srgbClr val="990099"/>
              </a:gs>
              <a:gs pos="50000">
                <a:schemeClr val="bg2"/>
              </a:gs>
              <a:gs pos="100000">
                <a:srgbClr val="990099"/>
              </a:gs>
            </a:gsLst>
            <a:lin ang="2700000" scaled="1"/>
          </a:gradFill>
          <a:ln w="28575">
            <a:solidFill>
              <a:schemeClr val="tx1"/>
            </a:solidFill>
            <a:miter lim="800000"/>
            <a:headEnd/>
            <a:tailEnd/>
          </a:ln>
          <a:effectLst/>
        </p:spPr>
        <p:txBody>
          <a:bodyPr lIns="0" tIns="0" rIns="0" bIns="0"/>
          <a:lstStyle/>
          <a:p>
            <a:pPr>
              <a:lnSpc>
                <a:spcPct val="80000"/>
              </a:lnSpc>
              <a:spcBef>
                <a:spcPct val="0"/>
              </a:spcBef>
              <a:defRPr/>
            </a:pPr>
            <a:endParaRPr lang="en-US" sz="900">
              <a:latin typeface="Arial" charset="0"/>
              <a:cs typeface="Arial" charset="0"/>
            </a:endParaRPr>
          </a:p>
          <a:p>
            <a:pPr>
              <a:lnSpc>
                <a:spcPct val="80000"/>
              </a:lnSpc>
              <a:spcBef>
                <a:spcPct val="0"/>
              </a:spcBef>
              <a:defRPr/>
            </a:pPr>
            <a:r>
              <a:rPr lang="en-US" sz="900">
                <a:latin typeface="Arial" charset="0"/>
                <a:cs typeface="Arial" charset="0"/>
              </a:rPr>
              <a:t>IFL</a:t>
            </a:r>
          </a:p>
          <a:p>
            <a:pPr>
              <a:lnSpc>
                <a:spcPct val="80000"/>
              </a:lnSpc>
              <a:spcBef>
                <a:spcPct val="0"/>
              </a:spcBef>
              <a:defRPr/>
            </a:pPr>
            <a:r>
              <a:rPr lang="en-US" sz="900">
                <a:latin typeface="Arial" charset="0"/>
                <a:cs typeface="Arial" charset="0"/>
              </a:rPr>
              <a:t>Virtual Processor</a:t>
            </a:r>
          </a:p>
        </p:txBody>
      </p:sp>
      <p:sp>
        <p:nvSpPr>
          <p:cNvPr id="17466" name="Text Box 52"/>
          <p:cNvSpPr txBox="1">
            <a:spLocks noChangeArrowheads="1"/>
          </p:cNvSpPr>
          <p:nvPr/>
        </p:nvSpPr>
        <p:spPr bwMode="auto">
          <a:xfrm>
            <a:off x="7899400" y="1973263"/>
            <a:ext cx="592138" cy="412750"/>
          </a:xfrm>
          <a:prstGeom prst="rect">
            <a:avLst/>
          </a:prstGeom>
          <a:solidFill>
            <a:schemeClr val="bg1"/>
          </a:solidFill>
          <a:ln w="28575">
            <a:solidFill>
              <a:schemeClr val="tx1"/>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5000"/>
              </a:lnSpc>
              <a:spcBef>
                <a:spcPct val="0"/>
              </a:spcBef>
            </a:pPr>
            <a:r>
              <a:rPr lang="en-US" altLang="en-US" sz="900">
                <a:solidFill>
                  <a:schemeClr val="tx1"/>
                </a:solidFill>
              </a:rPr>
              <a:t>IFL Logical Processo</a:t>
            </a:r>
            <a:r>
              <a:rPr lang="en-US" altLang="en-US" sz="800">
                <a:solidFill>
                  <a:schemeClr val="tx1"/>
                </a:solidFill>
              </a:rPr>
              <a:t>r</a:t>
            </a:r>
          </a:p>
        </p:txBody>
      </p:sp>
      <p:sp>
        <p:nvSpPr>
          <p:cNvPr id="17467" name="Line 53"/>
          <p:cNvSpPr>
            <a:spLocks noChangeShapeType="1"/>
          </p:cNvSpPr>
          <p:nvPr/>
        </p:nvSpPr>
        <p:spPr bwMode="auto">
          <a:xfrm flipH="1">
            <a:off x="7827963" y="3144838"/>
            <a:ext cx="0" cy="414337"/>
          </a:xfrm>
          <a:prstGeom prst="line">
            <a:avLst/>
          </a:prstGeom>
          <a:noFill/>
          <a:ln w="28575">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8" name="Line 54"/>
          <p:cNvSpPr>
            <a:spLocks noChangeShapeType="1"/>
          </p:cNvSpPr>
          <p:nvPr/>
        </p:nvSpPr>
        <p:spPr bwMode="auto">
          <a:xfrm flipV="1">
            <a:off x="7475538" y="3144838"/>
            <a:ext cx="706437" cy="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9" name="Line 55"/>
          <p:cNvSpPr>
            <a:spLocks noChangeShapeType="1"/>
          </p:cNvSpPr>
          <p:nvPr/>
        </p:nvSpPr>
        <p:spPr bwMode="auto">
          <a:xfrm>
            <a:off x="8181975" y="3006725"/>
            <a:ext cx="0" cy="130175"/>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0" name="Line 56"/>
          <p:cNvSpPr>
            <a:spLocks noChangeShapeType="1"/>
          </p:cNvSpPr>
          <p:nvPr/>
        </p:nvSpPr>
        <p:spPr bwMode="auto">
          <a:xfrm>
            <a:off x="7475538" y="3006725"/>
            <a:ext cx="0" cy="138113"/>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1" name="Text Box 57"/>
          <p:cNvSpPr txBox="1">
            <a:spLocks noChangeArrowheads="1"/>
          </p:cNvSpPr>
          <p:nvPr/>
        </p:nvSpPr>
        <p:spPr bwMode="auto">
          <a:xfrm>
            <a:off x="2038350" y="2317750"/>
            <a:ext cx="565150" cy="688975"/>
          </a:xfrm>
          <a:prstGeom prst="rect">
            <a:avLst/>
          </a:prstGeom>
          <a:gradFill rotWithShape="1">
            <a:gsLst>
              <a:gs pos="0">
                <a:srgbClr val="C0C0C0"/>
              </a:gs>
              <a:gs pos="50000">
                <a:srgbClr val="CC3300"/>
              </a:gs>
              <a:gs pos="100000">
                <a:srgbClr val="C0C0C0"/>
              </a:gs>
            </a:gsLst>
            <a:lin ang="2700000" scaled="1"/>
          </a:gradFill>
          <a:ln w="28575">
            <a:solidFill>
              <a:schemeClr val="tx1"/>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45000"/>
              </a:lnSpc>
            </a:pPr>
            <a:endParaRPr lang="en-US" altLang="en-US" sz="1200"/>
          </a:p>
          <a:p>
            <a:pPr eaLnBrk="1" hangingPunct="1">
              <a:lnSpc>
                <a:spcPct val="45000"/>
              </a:lnSpc>
            </a:pPr>
            <a:r>
              <a:rPr lang="en-US" altLang="en-US" sz="1200"/>
              <a:t>JAVA</a:t>
            </a:r>
          </a:p>
          <a:p>
            <a:pPr eaLnBrk="1" hangingPunct="1">
              <a:lnSpc>
                <a:spcPct val="45000"/>
              </a:lnSpc>
            </a:pPr>
            <a:r>
              <a:rPr lang="en-US" altLang="en-US" sz="1200"/>
              <a:t>&amp;</a:t>
            </a:r>
          </a:p>
          <a:p>
            <a:pPr eaLnBrk="1" hangingPunct="1">
              <a:lnSpc>
                <a:spcPct val="45000"/>
              </a:lnSpc>
            </a:pPr>
            <a:r>
              <a:rPr lang="en-US" altLang="en-US" sz="1200"/>
              <a:t>XML</a:t>
            </a:r>
          </a:p>
        </p:txBody>
      </p:sp>
      <p:sp>
        <p:nvSpPr>
          <p:cNvPr id="17472" name="Line 58"/>
          <p:cNvSpPr>
            <a:spLocks noChangeShapeType="1"/>
          </p:cNvSpPr>
          <p:nvPr/>
        </p:nvSpPr>
        <p:spPr bwMode="auto">
          <a:xfrm>
            <a:off x="5851525" y="3006725"/>
            <a:ext cx="0" cy="55245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73" name="Text Box 59"/>
          <p:cNvSpPr txBox="1">
            <a:spLocks noChangeArrowheads="1"/>
          </p:cNvSpPr>
          <p:nvPr/>
        </p:nvSpPr>
        <p:spPr bwMode="auto">
          <a:xfrm>
            <a:off x="2011363" y="1973263"/>
            <a:ext cx="592137" cy="412750"/>
          </a:xfrm>
          <a:prstGeom prst="rect">
            <a:avLst/>
          </a:prstGeom>
          <a:solidFill>
            <a:schemeClr val="bg1"/>
          </a:solidFill>
          <a:ln w="28575">
            <a:solidFill>
              <a:schemeClr val="tx1"/>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5000"/>
              </a:lnSpc>
              <a:spcBef>
                <a:spcPct val="0"/>
              </a:spcBef>
            </a:pPr>
            <a:r>
              <a:rPr lang="en-US" altLang="en-US" sz="900">
                <a:solidFill>
                  <a:schemeClr val="tx1"/>
                </a:solidFill>
              </a:rPr>
              <a:t>zAAP Logical Processor</a:t>
            </a:r>
          </a:p>
        </p:txBody>
      </p:sp>
      <p:sp>
        <p:nvSpPr>
          <p:cNvPr id="17474" name="Line 60"/>
          <p:cNvSpPr>
            <a:spLocks noChangeShapeType="1"/>
          </p:cNvSpPr>
          <p:nvPr/>
        </p:nvSpPr>
        <p:spPr bwMode="auto">
          <a:xfrm>
            <a:off x="2320925" y="3006725"/>
            <a:ext cx="0" cy="55245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75" name="Text Box 61"/>
          <p:cNvSpPr txBox="1">
            <a:spLocks noChangeArrowheads="1"/>
          </p:cNvSpPr>
          <p:nvPr/>
        </p:nvSpPr>
        <p:spPr bwMode="auto">
          <a:xfrm>
            <a:off x="5527675" y="2379663"/>
            <a:ext cx="606425" cy="627062"/>
          </a:xfrm>
          <a:prstGeom prst="rect">
            <a:avLst/>
          </a:prstGeom>
          <a:gradFill rotWithShape="1">
            <a:gsLst>
              <a:gs pos="0">
                <a:srgbClr val="C0C0C0"/>
              </a:gs>
              <a:gs pos="50000">
                <a:srgbClr val="CC3300"/>
              </a:gs>
              <a:gs pos="100000">
                <a:srgbClr val="C0C0C0"/>
              </a:gs>
            </a:gsLst>
            <a:lin ang="2700000" scaled="1"/>
          </a:gradFill>
          <a:ln w="28575">
            <a:solidFill>
              <a:schemeClr val="tx1"/>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pPr>
            <a:endParaRPr lang="en-US" altLang="en-US" sz="900"/>
          </a:p>
          <a:p>
            <a:pPr eaLnBrk="1" hangingPunct="1">
              <a:lnSpc>
                <a:spcPct val="85000"/>
              </a:lnSpc>
            </a:pPr>
            <a:r>
              <a:rPr lang="en-US" altLang="en-US" sz="900"/>
              <a:t>zAAP Virtual Processor</a:t>
            </a:r>
          </a:p>
        </p:txBody>
      </p:sp>
      <p:sp>
        <p:nvSpPr>
          <p:cNvPr id="17476" name="Text Box 62"/>
          <p:cNvSpPr txBox="1">
            <a:spLocks noChangeArrowheads="1"/>
          </p:cNvSpPr>
          <p:nvPr/>
        </p:nvSpPr>
        <p:spPr bwMode="auto">
          <a:xfrm>
            <a:off x="5541963" y="1973263"/>
            <a:ext cx="592137" cy="412750"/>
          </a:xfrm>
          <a:prstGeom prst="rect">
            <a:avLst/>
          </a:prstGeom>
          <a:solidFill>
            <a:schemeClr val="bg1"/>
          </a:solidFill>
          <a:ln w="28575">
            <a:solidFill>
              <a:schemeClr val="tx1"/>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5000"/>
              </a:lnSpc>
              <a:spcBef>
                <a:spcPct val="0"/>
              </a:spcBef>
            </a:pPr>
            <a:r>
              <a:rPr lang="en-US" altLang="en-US" sz="900">
                <a:solidFill>
                  <a:schemeClr val="tx1"/>
                </a:solidFill>
              </a:rPr>
              <a:t>zAAP Logical Processor</a:t>
            </a:r>
          </a:p>
        </p:txBody>
      </p:sp>
      <p:sp>
        <p:nvSpPr>
          <p:cNvPr id="17477" name="Rectangle 63"/>
          <p:cNvSpPr>
            <a:spLocks noChangeArrowheads="1"/>
          </p:cNvSpPr>
          <p:nvPr/>
        </p:nvSpPr>
        <p:spPr bwMode="auto">
          <a:xfrm>
            <a:off x="6840538" y="4660900"/>
            <a:ext cx="1482725" cy="1655763"/>
          </a:xfrm>
          <a:prstGeom prst="rect">
            <a:avLst/>
          </a:prstGeom>
          <a:noFill/>
          <a:ln w="28575">
            <a:solidFill>
              <a:srgbClr val="99009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78" name="Rectangle 64"/>
          <p:cNvSpPr>
            <a:spLocks noChangeArrowheads="1"/>
          </p:cNvSpPr>
          <p:nvPr/>
        </p:nvSpPr>
        <p:spPr bwMode="auto">
          <a:xfrm>
            <a:off x="6910388" y="4937125"/>
            <a:ext cx="635000" cy="744538"/>
          </a:xfrm>
          <a:prstGeom prst="rect">
            <a:avLst/>
          </a:prstGeom>
          <a:gradFill rotWithShape="1">
            <a:gsLst>
              <a:gs pos="0">
                <a:srgbClr val="800080"/>
              </a:gs>
              <a:gs pos="50000">
                <a:srgbClr val="B2B2B2"/>
              </a:gs>
              <a:gs pos="100000">
                <a:srgbClr val="800080"/>
              </a:gs>
            </a:gsLst>
            <a:lin ang="2700000" scaled="1"/>
          </a:gradFill>
          <a:ln w="28575">
            <a:solidFill>
              <a:schemeClr val="tx1"/>
            </a:solidFill>
            <a:miter lim="800000"/>
            <a:headEnd/>
            <a:tailEnd/>
          </a:ln>
        </p:spPr>
        <p:txBody>
          <a:bodyPr wrap="none" lIns="91332" tIns="45674" rIns="91332" bIns="45674"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spcBef>
                <a:spcPct val="0"/>
              </a:spcBef>
            </a:pPr>
            <a:r>
              <a:rPr lang="en-US" altLang="en-US" sz="1000">
                <a:solidFill>
                  <a:schemeClr val="tx1"/>
                </a:solidFill>
              </a:rPr>
              <a:t> </a:t>
            </a:r>
            <a:r>
              <a:rPr lang="en-US" altLang="en-US" sz="1000"/>
              <a:t>Shared </a:t>
            </a:r>
          </a:p>
          <a:p>
            <a:pPr eaLnBrk="1" hangingPunct="1">
              <a:lnSpc>
                <a:spcPct val="85000"/>
              </a:lnSpc>
              <a:spcBef>
                <a:spcPct val="0"/>
              </a:spcBef>
            </a:pPr>
            <a:r>
              <a:rPr lang="en-US" altLang="en-US" sz="1000"/>
              <a:t>IFL</a:t>
            </a:r>
          </a:p>
          <a:p>
            <a:pPr eaLnBrk="1" hangingPunct="1">
              <a:lnSpc>
                <a:spcPct val="85000"/>
              </a:lnSpc>
              <a:spcBef>
                <a:spcPct val="0"/>
              </a:spcBef>
            </a:pPr>
            <a:r>
              <a:rPr lang="en-US" altLang="en-US" sz="1000"/>
              <a:t>Physical </a:t>
            </a:r>
          </a:p>
          <a:p>
            <a:pPr eaLnBrk="1" hangingPunct="1">
              <a:lnSpc>
                <a:spcPct val="85000"/>
              </a:lnSpc>
              <a:spcBef>
                <a:spcPct val="0"/>
              </a:spcBef>
            </a:pPr>
            <a:r>
              <a:rPr lang="en-US" altLang="en-US" sz="1000"/>
              <a:t>Processor</a:t>
            </a:r>
          </a:p>
        </p:txBody>
      </p:sp>
      <p:sp>
        <p:nvSpPr>
          <p:cNvPr id="17479" name="Line 65"/>
          <p:cNvSpPr>
            <a:spLocks noChangeShapeType="1"/>
          </p:cNvSpPr>
          <p:nvPr/>
        </p:nvSpPr>
        <p:spPr bwMode="auto">
          <a:xfrm>
            <a:off x="7545388" y="4524375"/>
            <a:ext cx="0" cy="206375"/>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80" name="Line 66"/>
          <p:cNvSpPr>
            <a:spLocks noChangeShapeType="1"/>
          </p:cNvSpPr>
          <p:nvPr/>
        </p:nvSpPr>
        <p:spPr bwMode="auto">
          <a:xfrm>
            <a:off x="7192963" y="4730750"/>
            <a:ext cx="706437" cy="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81" name="Line 67"/>
          <p:cNvSpPr>
            <a:spLocks noChangeShapeType="1"/>
          </p:cNvSpPr>
          <p:nvPr/>
        </p:nvSpPr>
        <p:spPr bwMode="auto">
          <a:xfrm>
            <a:off x="7192963" y="4730750"/>
            <a:ext cx="0" cy="206375"/>
          </a:xfrm>
          <a:prstGeom prst="line">
            <a:avLst/>
          </a:prstGeom>
          <a:noFill/>
          <a:ln w="28575">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82" name="Line 68"/>
          <p:cNvSpPr>
            <a:spLocks noChangeShapeType="1"/>
          </p:cNvSpPr>
          <p:nvPr/>
        </p:nvSpPr>
        <p:spPr bwMode="auto">
          <a:xfrm>
            <a:off x="7899400" y="4730750"/>
            <a:ext cx="0" cy="206375"/>
          </a:xfrm>
          <a:prstGeom prst="line">
            <a:avLst/>
          </a:prstGeom>
          <a:noFill/>
          <a:ln w="28575">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83" name="Text Box 69"/>
          <p:cNvSpPr txBox="1">
            <a:spLocks noChangeArrowheads="1"/>
          </p:cNvSpPr>
          <p:nvPr/>
        </p:nvSpPr>
        <p:spPr bwMode="auto">
          <a:xfrm>
            <a:off x="6840538" y="5803900"/>
            <a:ext cx="1482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50000"/>
              </a:lnSpc>
            </a:pPr>
            <a:r>
              <a:rPr lang="en-US" altLang="en-US" sz="1200">
                <a:solidFill>
                  <a:srgbClr val="990099"/>
                </a:solidFill>
              </a:rPr>
              <a:t>Shared IFL</a:t>
            </a:r>
          </a:p>
          <a:p>
            <a:pPr eaLnBrk="1" hangingPunct="1">
              <a:lnSpc>
                <a:spcPct val="50000"/>
              </a:lnSpc>
            </a:pPr>
            <a:r>
              <a:rPr lang="en-US" altLang="en-US" sz="1200">
                <a:solidFill>
                  <a:srgbClr val="990099"/>
                </a:solidFill>
              </a:rPr>
              <a:t>Physical Processor</a:t>
            </a:r>
          </a:p>
          <a:p>
            <a:pPr eaLnBrk="1" hangingPunct="1">
              <a:lnSpc>
                <a:spcPct val="50000"/>
              </a:lnSpc>
            </a:pPr>
            <a:r>
              <a:rPr lang="en-US" altLang="en-US" sz="1200">
                <a:solidFill>
                  <a:srgbClr val="990099"/>
                </a:solidFill>
              </a:rPr>
              <a:t>Pool</a:t>
            </a:r>
          </a:p>
        </p:txBody>
      </p:sp>
      <p:sp>
        <p:nvSpPr>
          <p:cNvPr id="174150" name="Rectangle 70"/>
          <p:cNvSpPr>
            <a:spLocks noChangeArrowheads="1"/>
          </p:cNvSpPr>
          <p:nvPr/>
        </p:nvSpPr>
        <p:spPr bwMode="auto">
          <a:xfrm>
            <a:off x="7616825" y="4937125"/>
            <a:ext cx="635000" cy="744538"/>
          </a:xfrm>
          <a:prstGeom prst="rect">
            <a:avLst/>
          </a:prstGeom>
          <a:gradFill rotWithShape="1">
            <a:gsLst>
              <a:gs pos="0">
                <a:srgbClr val="800080"/>
              </a:gs>
              <a:gs pos="50000">
                <a:schemeClr val="bg2"/>
              </a:gs>
              <a:gs pos="100000">
                <a:srgbClr val="800080"/>
              </a:gs>
            </a:gsLst>
            <a:lin ang="2700000" scaled="1"/>
          </a:gradFill>
          <a:ln w="28575">
            <a:solidFill>
              <a:schemeClr val="tx1"/>
            </a:solidFill>
            <a:miter lim="800000"/>
            <a:headEnd/>
            <a:tailEnd/>
          </a:ln>
          <a:effectLst/>
        </p:spPr>
        <p:txBody>
          <a:bodyPr wrap="none" lIns="91332" tIns="45674" rIns="91332" bIns="45674" anchor="ctr"/>
          <a:lstStyle/>
          <a:p>
            <a:pPr>
              <a:lnSpc>
                <a:spcPct val="85000"/>
              </a:lnSpc>
              <a:spcBef>
                <a:spcPct val="0"/>
              </a:spcBef>
              <a:defRPr/>
            </a:pPr>
            <a:r>
              <a:rPr lang="en-US" sz="1000">
                <a:solidFill>
                  <a:schemeClr val="tx1"/>
                </a:solidFill>
                <a:latin typeface="Arial" charset="0"/>
                <a:cs typeface="Arial" charset="0"/>
              </a:rPr>
              <a:t> </a:t>
            </a:r>
            <a:r>
              <a:rPr lang="en-US" sz="1000">
                <a:latin typeface="Arial" charset="0"/>
                <a:cs typeface="Arial" charset="0"/>
              </a:rPr>
              <a:t>Shared </a:t>
            </a:r>
          </a:p>
          <a:p>
            <a:pPr>
              <a:lnSpc>
                <a:spcPct val="85000"/>
              </a:lnSpc>
              <a:spcBef>
                <a:spcPct val="0"/>
              </a:spcBef>
              <a:defRPr/>
            </a:pPr>
            <a:r>
              <a:rPr lang="en-US" sz="1000">
                <a:latin typeface="Arial" charset="0"/>
                <a:cs typeface="Arial" charset="0"/>
              </a:rPr>
              <a:t>IFL</a:t>
            </a:r>
          </a:p>
          <a:p>
            <a:pPr>
              <a:lnSpc>
                <a:spcPct val="85000"/>
              </a:lnSpc>
              <a:spcBef>
                <a:spcPct val="0"/>
              </a:spcBef>
              <a:defRPr/>
            </a:pPr>
            <a:r>
              <a:rPr lang="en-US" sz="1000">
                <a:latin typeface="Arial" charset="0"/>
                <a:cs typeface="Arial" charset="0"/>
              </a:rPr>
              <a:t>Physical </a:t>
            </a:r>
          </a:p>
          <a:p>
            <a:pPr>
              <a:lnSpc>
                <a:spcPct val="85000"/>
              </a:lnSpc>
              <a:spcBef>
                <a:spcPct val="0"/>
              </a:spcBef>
              <a:defRPr/>
            </a:pPr>
            <a:r>
              <a:rPr lang="en-US" sz="1000">
                <a:latin typeface="Arial" charset="0"/>
                <a:cs typeface="Arial" charset="0"/>
              </a:rPr>
              <a:t>Processor</a:t>
            </a:r>
          </a:p>
        </p:txBody>
      </p:sp>
      <p:sp>
        <p:nvSpPr>
          <p:cNvPr id="17485" name="Text Box 71"/>
          <p:cNvSpPr txBox="1">
            <a:spLocks noChangeArrowheads="1"/>
          </p:cNvSpPr>
          <p:nvPr/>
        </p:nvSpPr>
        <p:spPr bwMode="auto">
          <a:xfrm>
            <a:off x="6203950" y="2371725"/>
            <a:ext cx="592138" cy="635000"/>
          </a:xfrm>
          <a:prstGeom prst="rect">
            <a:avLst/>
          </a:prstGeom>
          <a:gradFill rotWithShape="1">
            <a:gsLst>
              <a:gs pos="0">
                <a:srgbClr val="DDDDDD"/>
              </a:gs>
              <a:gs pos="50000">
                <a:srgbClr val="6699FF"/>
              </a:gs>
              <a:gs pos="100000">
                <a:srgbClr val="DDDDDD"/>
              </a:gs>
            </a:gsLst>
            <a:lin ang="2700000" scaled="1"/>
          </a:gradFill>
          <a:ln w="28575">
            <a:solidFill>
              <a:schemeClr val="tx1"/>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0000"/>
              </a:lnSpc>
            </a:pPr>
            <a:endParaRPr lang="en-US" altLang="en-US" sz="900">
              <a:solidFill>
                <a:schemeClr val="tx1"/>
              </a:solidFill>
            </a:endParaRPr>
          </a:p>
          <a:p>
            <a:pPr eaLnBrk="1" hangingPunct="1">
              <a:lnSpc>
                <a:spcPct val="80000"/>
              </a:lnSpc>
            </a:pPr>
            <a:r>
              <a:rPr lang="en-US" altLang="en-US" sz="900"/>
              <a:t>zIIP Virtual Processor</a:t>
            </a:r>
          </a:p>
        </p:txBody>
      </p:sp>
      <p:sp>
        <p:nvSpPr>
          <p:cNvPr id="17486" name="Text Box 72"/>
          <p:cNvSpPr txBox="1">
            <a:spLocks noChangeArrowheads="1"/>
          </p:cNvSpPr>
          <p:nvPr/>
        </p:nvSpPr>
        <p:spPr bwMode="auto">
          <a:xfrm>
            <a:off x="6203950" y="1973263"/>
            <a:ext cx="633413" cy="412750"/>
          </a:xfrm>
          <a:prstGeom prst="rect">
            <a:avLst/>
          </a:prstGeom>
          <a:solidFill>
            <a:schemeClr val="bg1"/>
          </a:solidFill>
          <a:ln w="28575">
            <a:solidFill>
              <a:schemeClr val="tx1"/>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5000"/>
              </a:lnSpc>
              <a:spcBef>
                <a:spcPct val="0"/>
              </a:spcBef>
            </a:pPr>
            <a:r>
              <a:rPr lang="en-US" altLang="en-US" sz="900">
                <a:solidFill>
                  <a:schemeClr val="tx1"/>
                </a:solidFill>
              </a:rPr>
              <a:t>zIIP Logical Processo</a:t>
            </a:r>
            <a:r>
              <a:rPr lang="en-US" altLang="en-US" sz="800">
                <a:solidFill>
                  <a:schemeClr val="tx1"/>
                </a:solidFill>
              </a:rPr>
              <a:t>r</a:t>
            </a:r>
          </a:p>
        </p:txBody>
      </p:sp>
      <p:sp>
        <p:nvSpPr>
          <p:cNvPr id="17487" name="Line 73"/>
          <p:cNvSpPr>
            <a:spLocks noChangeShapeType="1"/>
          </p:cNvSpPr>
          <p:nvPr/>
        </p:nvSpPr>
        <p:spPr bwMode="auto">
          <a:xfrm>
            <a:off x="3733800" y="2938463"/>
            <a:ext cx="0" cy="27622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88" name="Text Box 74"/>
          <p:cNvSpPr txBox="1">
            <a:spLocks noChangeArrowheads="1"/>
          </p:cNvSpPr>
          <p:nvPr/>
        </p:nvSpPr>
        <p:spPr bwMode="auto">
          <a:xfrm>
            <a:off x="3451225" y="1966913"/>
            <a:ext cx="598488" cy="419100"/>
          </a:xfrm>
          <a:prstGeom prst="rect">
            <a:avLst/>
          </a:prstGeom>
          <a:solidFill>
            <a:schemeClr val="bg1"/>
          </a:solidFill>
          <a:ln w="28575">
            <a:solidFill>
              <a:srgbClr val="080808"/>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0000"/>
              </a:lnSpc>
              <a:spcBef>
                <a:spcPct val="0"/>
              </a:spcBef>
            </a:pPr>
            <a:r>
              <a:rPr lang="en-US" altLang="en-US" sz="900">
                <a:solidFill>
                  <a:schemeClr val="tx1"/>
                </a:solidFill>
              </a:rPr>
              <a:t>General Purpose </a:t>
            </a:r>
          </a:p>
          <a:p>
            <a:pPr eaLnBrk="1" hangingPunct="1">
              <a:lnSpc>
                <a:spcPct val="70000"/>
              </a:lnSpc>
              <a:spcBef>
                <a:spcPct val="0"/>
              </a:spcBef>
            </a:pPr>
            <a:r>
              <a:rPr lang="en-US" altLang="en-US" sz="900">
                <a:solidFill>
                  <a:schemeClr val="tx1"/>
                </a:solidFill>
              </a:rPr>
              <a:t>Logical </a:t>
            </a:r>
          </a:p>
          <a:p>
            <a:pPr eaLnBrk="1" hangingPunct="1">
              <a:lnSpc>
                <a:spcPct val="70000"/>
              </a:lnSpc>
              <a:spcBef>
                <a:spcPct val="0"/>
              </a:spcBef>
            </a:pPr>
            <a:r>
              <a:rPr lang="en-US" altLang="en-US" sz="900">
                <a:solidFill>
                  <a:schemeClr val="tx1"/>
                </a:solidFill>
              </a:rPr>
              <a:t>Processor</a:t>
            </a:r>
          </a:p>
        </p:txBody>
      </p:sp>
      <p:sp>
        <p:nvSpPr>
          <p:cNvPr id="174155" name="Text Box 75"/>
          <p:cNvSpPr txBox="1">
            <a:spLocks noChangeArrowheads="1"/>
          </p:cNvSpPr>
          <p:nvPr/>
        </p:nvSpPr>
        <p:spPr bwMode="auto">
          <a:xfrm>
            <a:off x="3451225" y="2386013"/>
            <a:ext cx="598488" cy="620712"/>
          </a:xfrm>
          <a:prstGeom prst="rect">
            <a:avLst/>
          </a:prstGeom>
          <a:gradFill rotWithShape="1">
            <a:gsLst>
              <a:gs pos="0">
                <a:srgbClr val="CBCBCB"/>
              </a:gs>
              <a:gs pos="50000">
                <a:schemeClr val="bg1"/>
              </a:gs>
              <a:gs pos="100000">
                <a:srgbClr val="CBCBCB"/>
              </a:gs>
            </a:gsLst>
            <a:lin ang="2700000" scaled="1"/>
          </a:gradFill>
          <a:ln w="28575">
            <a:solidFill>
              <a:srgbClr val="080808"/>
            </a:solidFill>
            <a:miter lim="800000"/>
            <a:headEnd/>
            <a:tailEnd/>
          </a:ln>
          <a:effectLst/>
        </p:spPr>
        <p:txBody>
          <a:bodyPr lIns="0" tIns="45674" rIns="0" bIns="45674" anchor="ctr" anchorCtr="1"/>
          <a:lstStyle/>
          <a:p>
            <a:pPr>
              <a:defRPr/>
            </a:pPr>
            <a:r>
              <a:rPr lang="en-US" sz="900">
                <a:solidFill>
                  <a:schemeClr val="tx1"/>
                </a:solidFill>
                <a:latin typeface="Arial" charset="0"/>
                <a:cs typeface="Arial" charset="0"/>
              </a:rPr>
              <a:t> General Purpose Virtual Processor</a:t>
            </a:r>
          </a:p>
        </p:txBody>
      </p:sp>
      <p:sp>
        <p:nvSpPr>
          <p:cNvPr id="17490" name="Line 76"/>
          <p:cNvSpPr>
            <a:spLocks noChangeShapeType="1"/>
          </p:cNvSpPr>
          <p:nvPr/>
        </p:nvSpPr>
        <p:spPr bwMode="auto">
          <a:xfrm>
            <a:off x="2957513" y="3006725"/>
            <a:ext cx="0" cy="5524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91" name="Line 77"/>
          <p:cNvSpPr>
            <a:spLocks noChangeShapeType="1"/>
          </p:cNvSpPr>
          <p:nvPr/>
        </p:nvSpPr>
        <p:spPr bwMode="auto">
          <a:xfrm>
            <a:off x="5145088" y="3006725"/>
            <a:ext cx="0" cy="207963"/>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2" name="Line 78"/>
          <p:cNvSpPr>
            <a:spLocks noChangeShapeType="1"/>
          </p:cNvSpPr>
          <p:nvPr/>
        </p:nvSpPr>
        <p:spPr bwMode="auto">
          <a:xfrm>
            <a:off x="3733800" y="3214688"/>
            <a:ext cx="1411288"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3" name="Line 79"/>
          <p:cNvSpPr>
            <a:spLocks noChangeShapeType="1"/>
          </p:cNvSpPr>
          <p:nvPr/>
        </p:nvSpPr>
        <p:spPr bwMode="auto">
          <a:xfrm>
            <a:off x="1616075" y="3006725"/>
            <a:ext cx="0" cy="207963"/>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4" name="Line 80"/>
          <p:cNvSpPr>
            <a:spLocks noChangeShapeType="1"/>
          </p:cNvSpPr>
          <p:nvPr/>
        </p:nvSpPr>
        <p:spPr bwMode="auto">
          <a:xfrm>
            <a:off x="909638" y="3006725"/>
            <a:ext cx="0" cy="207963"/>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5" name="Text Box 81"/>
          <p:cNvSpPr txBox="1">
            <a:spLocks noChangeArrowheads="1"/>
          </p:cNvSpPr>
          <p:nvPr/>
        </p:nvSpPr>
        <p:spPr bwMode="auto">
          <a:xfrm>
            <a:off x="3875088" y="1697038"/>
            <a:ext cx="240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32" tIns="45674" rIns="91332" bIns="45674">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solidFill>
                  <a:schemeClr val="bg2"/>
                </a:solidFill>
              </a:rPr>
              <a:t>z/VM Logical Partition</a:t>
            </a:r>
            <a:r>
              <a:rPr lang="en-US" altLang="en-US" sz="1400">
                <a:solidFill>
                  <a:schemeClr val="tx1"/>
                </a:solidFill>
              </a:rPr>
              <a:t>  </a:t>
            </a:r>
          </a:p>
        </p:txBody>
      </p:sp>
      <p:sp>
        <p:nvSpPr>
          <p:cNvPr id="174162" name="Text Box 82"/>
          <p:cNvSpPr txBox="1">
            <a:spLocks noChangeArrowheads="1"/>
          </p:cNvSpPr>
          <p:nvPr/>
        </p:nvSpPr>
        <p:spPr bwMode="auto">
          <a:xfrm>
            <a:off x="4157663" y="2386013"/>
            <a:ext cx="598487" cy="620712"/>
          </a:xfrm>
          <a:prstGeom prst="rect">
            <a:avLst/>
          </a:prstGeom>
          <a:gradFill rotWithShape="1">
            <a:gsLst>
              <a:gs pos="0">
                <a:srgbClr val="CBCBCB"/>
              </a:gs>
              <a:gs pos="50000">
                <a:schemeClr val="bg1"/>
              </a:gs>
              <a:gs pos="100000">
                <a:srgbClr val="CBCBCB"/>
              </a:gs>
            </a:gsLst>
            <a:lin ang="2700000" scaled="1"/>
          </a:gradFill>
          <a:ln w="28575">
            <a:solidFill>
              <a:srgbClr val="080808"/>
            </a:solidFill>
            <a:miter lim="800000"/>
            <a:headEnd/>
            <a:tailEnd/>
          </a:ln>
          <a:effectLst/>
        </p:spPr>
        <p:txBody>
          <a:bodyPr lIns="0" tIns="45674" rIns="0" bIns="45674" anchor="ctr" anchorCtr="1"/>
          <a:lstStyle/>
          <a:p>
            <a:pPr>
              <a:defRPr/>
            </a:pPr>
            <a:r>
              <a:rPr lang="en-US" sz="900">
                <a:solidFill>
                  <a:schemeClr val="tx1"/>
                </a:solidFill>
                <a:latin typeface="Arial" charset="0"/>
                <a:cs typeface="Arial" charset="0"/>
              </a:rPr>
              <a:t> General Purpose Virtual Processor</a:t>
            </a:r>
          </a:p>
        </p:txBody>
      </p:sp>
      <p:sp>
        <p:nvSpPr>
          <p:cNvPr id="174163" name="Text Box 83"/>
          <p:cNvSpPr txBox="1">
            <a:spLocks noChangeArrowheads="1"/>
          </p:cNvSpPr>
          <p:nvPr/>
        </p:nvSpPr>
        <p:spPr bwMode="auto">
          <a:xfrm>
            <a:off x="4862513" y="2386013"/>
            <a:ext cx="600075" cy="620712"/>
          </a:xfrm>
          <a:prstGeom prst="rect">
            <a:avLst/>
          </a:prstGeom>
          <a:gradFill rotWithShape="1">
            <a:gsLst>
              <a:gs pos="0">
                <a:srgbClr val="CBCBCB"/>
              </a:gs>
              <a:gs pos="50000">
                <a:schemeClr val="bg1"/>
              </a:gs>
              <a:gs pos="100000">
                <a:srgbClr val="CBCBCB"/>
              </a:gs>
            </a:gsLst>
            <a:lin ang="2700000" scaled="1"/>
          </a:gradFill>
          <a:ln w="28575">
            <a:solidFill>
              <a:srgbClr val="080808"/>
            </a:solidFill>
            <a:miter lim="800000"/>
            <a:headEnd/>
            <a:tailEnd/>
          </a:ln>
          <a:effectLst/>
        </p:spPr>
        <p:txBody>
          <a:bodyPr lIns="0" tIns="45674" rIns="0" bIns="45674" anchor="ctr" anchorCtr="1"/>
          <a:lstStyle/>
          <a:p>
            <a:pPr>
              <a:defRPr/>
            </a:pPr>
            <a:r>
              <a:rPr lang="en-US" sz="900">
                <a:solidFill>
                  <a:schemeClr val="tx1"/>
                </a:solidFill>
                <a:latin typeface="Arial" charset="0"/>
                <a:cs typeface="Arial" charset="0"/>
              </a:rPr>
              <a:t> General Purpose Virtual Processor</a:t>
            </a:r>
          </a:p>
        </p:txBody>
      </p:sp>
      <p:sp>
        <p:nvSpPr>
          <p:cNvPr id="17498" name="Rectangle 87"/>
          <p:cNvSpPr>
            <a:spLocks noGrp="1" noChangeArrowheads="1"/>
          </p:cNvSpPr>
          <p:nvPr>
            <p:ph type="title"/>
          </p:nvPr>
        </p:nvSpPr>
        <p:spPr>
          <a:noFill/>
        </p:spPr>
        <p:txBody>
          <a:bodyPr anchor="t"/>
          <a:lstStyle/>
          <a:p>
            <a:r>
              <a:rPr lang="en-US" altLang="en-US" sz="3200" smtClean="0">
                <a:solidFill>
                  <a:schemeClr val="tx2"/>
                </a:solidFill>
              </a:rPr>
              <a:t>LPAR Logical Processor Dispatching</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587500" y="1711325"/>
            <a:ext cx="2722563" cy="2335213"/>
          </a:xfrm>
          <a:prstGeom prst="rect">
            <a:avLst/>
          </a:prstGeom>
          <a:solidFill>
            <a:schemeClr val="folHlink"/>
          </a:soli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35" name="Rectangle 3"/>
          <p:cNvSpPr>
            <a:spLocks noChangeArrowheads="1"/>
          </p:cNvSpPr>
          <p:nvPr/>
        </p:nvSpPr>
        <p:spPr bwMode="auto">
          <a:xfrm>
            <a:off x="1854200" y="5045075"/>
            <a:ext cx="5969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r>
              <a:rPr lang="en-US" altLang="en-US" sz="1200">
                <a:solidFill>
                  <a:schemeClr val="tx1"/>
                </a:solidFill>
                <a:latin typeface="Times New Roman" panose="02020603050405020304" pitchFamily="18" charset="0"/>
              </a:rPr>
              <a:t>= the real partition memory pages associated with a virtual address space; that is, the sets of dynamically-allocated physical memory pages necessary to run a z/OS task or a Linux process</a:t>
            </a:r>
          </a:p>
        </p:txBody>
      </p:sp>
      <p:sp>
        <p:nvSpPr>
          <p:cNvPr id="18436" name="Rectangle 4"/>
          <p:cNvSpPr>
            <a:spLocks noChangeArrowheads="1"/>
          </p:cNvSpPr>
          <p:nvPr/>
        </p:nvSpPr>
        <p:spPr bwMode="auto">
          <a:xfrm>
            <a:off x="4310063" y="1711325"/>
            <a:ext cx="3311525" cy="2638425"/>
          </a:xfrm>
          <a:prstGeom prst="rect">
            <a:avLst/>
          </a:prstGeom>
          <a:solidFill>
            <a:schemeClr val="folHlink"/>
          </a:soli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spcBef>
                <a:spcPct val="0"/>
              </a:spcBef>
            </a:pPr>
            <a:endParaRPr lang="en-US" altLang="en-US" sz="2400" b="0">
              <a:solidFill>
                <a:schemeClr val="tx1"/>
              </a:solidFill>
              <a:latin typeface="Times New Roman" panose="02020603050405020304" pitchFamily="18" charset="0"/>
            </a:endParaRPr>
          </a:p>
        </p:txBody>
      </p:sp>
      <p:sp>
        <p:nvSpPr>
          <p:cNvPr id="176133" name="Rectangle 5"/>
          <p:cNvSpPr>
            <a:spLocks noChangeArrowheads="1"/>
          </p:cNvSpPr>
          <p:nvPr/>
        </p:nvSpPr>
        <p:spPr bwMode="auto">
          <a:xfrm>
            <a:off x="4384675" y="2406650"/>
            <a:ext cx="528638" cy="1851025"/>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176134" name="Rectangle 6"/>
          <p:cNvSpPr>
            <a:spLocks noChangeArrowheads="1"/>
          </p:cNvSpPr>
          <p:nvPr/>
        </p:nvSpPr>
        <p:spPr bwMode="auto">
          <a:xfrm>
            <a:off x="1587500" y="4349750"/>
            <a:ext cx="6034088" cy="347663"/>
          </a:xfrm>
          <a:prstGeom prst="rect">
            <a:avLst/>
          </a:prstGeom>
          <a:gradFill rotWithShape="0">
            <a:gsLst>
              <a:gs pos="0">
                <a:srgbClr val="969696"/>
              </a:gs>
              <a:gs pos="50000">
                <a:schemeClr val="accent2"/>
              </a:gs>
              <a:gs pos="100000">
                <a:srgbClr val="969696"/>
              </a:gs>
            </a:gsLst>
            <a:lin ang="189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18439" name="Text Box 7"/>
          <p:cNvSpPr txBox="1">
            <a:spLocks noChangeArrowheads="1"/>
          </p:cNvSpPr>
          <p:nvPr/>
        </p:nvSpPr>
        <p:spPr bwMode="auto">
          <a:xfrm>
            <a:off x="1735138" y="4381500"/>
            <a:ext cx="5749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800" i="1"/>
              <a:t>Logical Partition Hypervisor</a:t>
            </a:r>
          </a:p>
        </p:txBody>
      </p:sp>
      <p:sp>
        <p:nvSpPr>
          <p:cNvPr id="176136" name="Rectangle 8"/>
          <p:cNvSpPr>
            <a:spLocks noChangeArrowheads="1"/>
          </p:cNvSpPr>
          <p:nvPr/>
        </p:nvSpPr>
        <p:spPr bwMode="auto">
          <a:xfrm>
            <a:off x="1587500" y="4011613"/>
            <a:ext cx="2722563" cy="338137"/>
          </a:xfrm>
          <a:prstGeom prst="rect">
            <a:avLst/>
          </a:prstGeom>
          <a:gradFill rotWithShape="0">
            <a:gsLst>
              <a:gs pos="0">
                <a:schemeClr val="bg2"/>
              </a:gs>
              <a:gs pos="50000">
                <a:srgbClr val="CC0000"/>
              </a:gs>
              <a:gs pos="100000">
                <a:schemeClr val="bg2"/>
              </a:gs>
            </a:gsLst>
            <a:lin ang="189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18441" name="Text Box 9"/>
          <p:cNvSpPr txBox="1">
            <a:spLocks noChangeArrowheads="1"/>
          </p:cNvSpPr>
          <p:nvPr/>
        </p:nvSpPr>
        <p:spPr bwMode="auto">
          <a:xfrm>
            <a:off x="1587500" y="4011613"/>
            <a:ext cx="2649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800" i="1"/>
              <a:t>z/VM Hypervisor</a:t>
            </a:r>
          </a:p>
        </p:txBody>
      </p:sp>
      <p:sp>
        <p:nvSpPr>
          <p:cNvPr id="176138" name="Rectangle 10"/>
          <p:cNvSpPr>
            <a:spLocks noChangeArrowheads="1"/>
          </p:cNvSpPr>
          <p:nvPr/>
        </p:nvSpPr>
        <p:spPr bwMode="auto">
          <a:xfrm>
            <a:off x="5708650" y="2266950"/>
            <a:ext cx="604838" cy="1944688"/>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18443" name="Line 11"/>
          <p:cNvSpPr>
            <a:spLocks noChangeShapeType="1"/>
          </p:cNvSpPr>
          <p:nvPr/>
        </p:nvSpPr>
        <p:spPr bwMode="auto">
          <a:xfrm flipH="1">
            <a:off x="5561013" y="1711325"/>
            <a:ext cx="0" cy="263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2"/>
          <p:cNvSpPr>
            <a:spLocks noChangeShapeType="1"/>
          </p:cNvSpPr>
          <p:nvPr/>
        </p:nvSpPr>
        <p:spPr bwMode="auto">
          <a:xfrm flipH="1">
            <a:off x="4557713" y="2411413"/>
            <a:ext cx="6350" cy="1852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3"/>
          <p:cNvSpPr>
            <a:spLocks noChangeShapeType="1"/>
          </p:cNvSpPr>
          <p:nvPr/>
        </p:nvSpPr>
        <p:spPr bwMode="auto">
          <a:xfrm>
            <a:off x="4722813" y="2400300"/>
            <a:ext cx="6350" cy="1857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14"/>
          <p:cNvSpPr>
            <a:spLocks noChangeShapeType="1"/>
          </p:cNvSpPr>
          <p:nvPr/>
        </p:nvSpPr>
        <p:spPr bwMode="auto">
          <a:xfrm>
            <a:off x="4384675" y="3487738"/>
            <a:ext cx="5349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5"/>
          <p:cNvSpPr>
            <a:spLocks noChangeShapeType="1"/>
          </p:cNvSpPr>
          <p:nvPr/>
        </p:nvSpPr>
        <p:spPr bwMode="auto">
          <a:xfrm>
            <a:off x="4384675" y="3690938"/>
            <a:ext cx="5349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16"/>
          <p:cNvSpPr>
            <a:spLocks noChangeShapeType="1"/>
          </p:cNvSpPr>
          <p:nvPr/>
        </p:nvSpPr>
        <p:spPr bwMode="auto">
          <a:xfrm>
            <a:off x="4378325" y="3881438"/>
            <a:ext cx="5349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17"/>
          <p:cNvSpPr>
            <a:spLocks noChangeShapeType="1"/>
          </p:cNvSpPr>
          <p:nvPr/>
        </p:nvSpPr>
        <p:spPr bwMode="auto">
          <a:xfrm>
            <a:off x="4391025" y="4089400"/>
            <a:ext cx="5222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Line 18"/>
          <p:cNvSpPr>
            <a:spLocks noChangeShapeType="1"/>
          </p:cNvSpPr>
          <p:nvPr/>
        </p:nvSpPr>
        <p:spPr bwMode="auto">
          <a:xfrm>
            <a:off x="5856288" y="2266950"/>
            <a:ext cx="0" cy="1944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1" name="Line 19"/>
          <p:cNvSpPr>
            <a:spLocks noChangeShapeType="1"/>
          </p:cNvSpPr>
          <p:nvPr/>
        </p:nvSpPr>
        <p:spPr bwMode="auto">
          <a:xfrm>
            <a:off x="6003925" y="2197100"/>
            <a:ext cx="0" cy="20145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2" name="Line 20"/>
          <p:cNvSpPr>
            <a:spLocks noChangeShapeType="1"/>
          </p:cNvSpPr>
          <p:nvPr/>
        </p:nvSpPr>
        <p:spPr bwMode="auto">
          <a:xfrm>
            <a:off x="5710238" y="2921000"/>
            <a:ext cx="60483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3" name="Line 21"/>
          <p:cNvSpPr>
            <a:spLocks noChangeShapeType="1"/>
          </p:cNvSpPr>
          <p:nvPr/>
        </p:nvSpPr>
        <p:spPr bwMode="auto">
          <a:xfrm>
            <a:off x="5702300" y="3135313"/>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4" name="Line 22"/>
          <p:cNvSpPr>
            <a:spLocks noChangeShapeType="1"/>
          </p:cNvSpPr>
          <p:nvPr/>
        </p:nvSpPr>
        <p:spPr bwMode="auto">
          <a:xfrm>
            <a:off x="5715000" y="3360738"/>
            <a:ext cx="6111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Line 23"/>
          <p:cNvSpPr>
            <a:spLocks noChangeShapeType="1"/>
          </p:cNvSpPr>
          <p:nvPr/>
        </p:nvSpPr>
        <p:spPr bwMode="auto">
          <a:xfrm>
            <a:off x="5715000" y="3579813"/>
            <a:ext cx="6111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Line 24"/>
          <p:cNvSpPr>
            <a:spLocks noChangeShapeType="1"/>
          </p:cNvSpPr>
          <p:nvPr/>
        </p:nvSpPr>
        <p:spPr bwMode="auto">
          <a:xfrm>
            <a:off x="5708650" y="3794125"/>
            <a:ext cx="6111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7" name="Line 25"/>
          <p:cNvSpPr>
            <a:spLocks noChangeShapeType="1"/>
          </p:cNvSpPr>
          <p:nvPr/>
        </p:nvSpPr>
        <p:spPr bwMode="auto">
          <a:xfrm>
            <a:off x="5708650" y="4014788"/>
            <a:ext cx="6111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8" name="Line 26"/>
          <p:cNvSpPr>
            <a:spLocks noChangeShapeType="1"/>
          </p:cNvSpPr>
          <p:nvPr/>
        </p:nvSpPr>
        <p:spPr bwMode="auto">
          <a:xfrm flipV="1">
            <a:off x="4395788" y="2667000"/>
            <a:ext cx="5111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9" name="Line 27"/>
          <p:cNvSpPr>
            <a:spLocks noChangeShapeType="1"/>
          </p:cNvSpPr>
          <p:nvPr/>
        </p:nvSpPr>
        <p:spPr bwMode="auto">
          <a:xfrm flipV="1">
            <a:off x="4402138" y="2868613"/>
            <a:ext cx="50482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0" name="Line 28"/>
          <p:cNvSpPr>
            <a:spLocks noChangeShapeType="1"/>
          </p:cNvSpPr>
          <p:nvPr/>
        </p:nvSpPr>
        <p:spPr bwMode="auto">
          <a:xfrm>
            <a:off x="4391025" y="3059113"/>
            <a:ext cx="5095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1" name="Line 29"/>
          <p:cNvSpPr>
            <a:spLocks noChangeShapeType="1"/>
          </p:cNvSpPr>
          <p:nvPr/>
        </p:nvSpPr>
        <p:spPr bwMode="auto">
          <a:xfrm>
            <a:off x="4378325" y="3268663"/>
            <a:ext cx="5222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2" name="Line 30"/>
          <p:cNvSpPr>
            <a:spLocks noChangeShapeType="1"/>
          </p:cNvSpPr>
          <p:nvPr/>
        </p:nvSpPr>
        <p:spPr bwMode="auto">
          <a:xfrm>
            <a:off x="5710238" y="2255838"/>
            <a:ext cx="60483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3" name="Line 31"/>
          <p:cNvSpPr>
            <a:spLocks noChangeShapeType="1"/>
          </p:cNvSpPr>
          <p:nvPr/>
        </p:nvSpPr>
        <p:spPr bwMode="auto">
          <a:xfrm>
            <a:off x="5702300" y="2470150"/>
            <a:ext cx="612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4" name="Line 32"/>
          <p:cNvSpPr>
            <a:spLocks noChangeShapeType="1"/>
          </p:cNvSpPr>
          <p:nvPr/>
        </p:nvSpPr>
        <p:spPr bwMode="auto">
          <a:xfrm flipV="1">
            <a:off x="5716588" y="2695575"/>
            <a:ext cx="60325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61" name="Rectangle 33"/>
          <p:cNvSpPr>
            <a:spLocks noChangeArrowheads="1"/>
          </p:cNvSpPr>
          <p:nvPr/>
        </p:nvSpPr>
        <p:spPr bwMode="auto">
          <a:xfrm>
            <a:off x="5929313" y="2058988"/>
            <a:ext cx="604837" cy="2082800"/>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18466" name="Line 34"/>
          <p:cNvSpPr>
            <a:spLocks noChangeShapeType="1"/>
          </p:cNvSpPr>
          <p:nvPr/>
        </p:nvSpPr>
        <p:spPr bwMode="auto">
          <a:xfrm>
            <a:off x="6076950" y="2058988"/>
            <a:ext cx="0" cy="2082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7" name="Line 35"/>
          <p:cNvSpPr>
            <a:spLocks noChangeShapeType="1"/>
          </p:cNvSpPr>
          <p:nvPr/>
        </p:nvSpPr>
        <p:spPr bwMode="auto">
          <a:xfrm>
            <a:off x="5930900" y="2851150"/>
            <a:ext cx="6048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8" name="Line 36"/>
          <p:cNvSpPr>
            <a:spLocks noChangeShapeType="1"/>
          </p:cNvSpPr>
          <p:nvPr/>
        </p:nvSpPr>
        <p:spPr bwMode="auto">
          <a:xfrm>
            <a:off x="5922963" y="3065463"/>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9" name="Line 37"/>
          <p:cNvSpPr>
            <a:spLocks noChangeShapeType="1"/>
          </p:cNvSpPr>
          <p:nvPr/>
        </p:nvSpPr>
        <p:spPr bwMode="auto">
          <a:xfrm>
            <a:off x="5935663" y="3290888"/>
            <a:ext cx="6111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0" name="Line 38"/>
          <p:cNvSpPr>
            <a:spLocks noChangeShapeType="1"/>
          </p:cNvSpPr>
          <p:nvPr/>
        </p:nvSpPr>
        <p:spPr bwMode="auto">
          <a:xfrm>
            <a:off x="5935663" y="3511550"/>
            <a:ext cx="6111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1" name="Line 39"/>
          <p:cNvSpPr>
            <a:spLocks noChangeShapeType="1"/>
          </p:cNvSpPr>
          <p:nvPr/>
        </p:nvSpPr>
        <p:spPr bwMode="auto">
          <a:xfrm>
            <a:off x="5929313" y="3725863"/>
            <a:ext cx="6111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2" name="Line 40"/>
          <p:cNvSpPr>
            <a:spLocks noChangeShapeType="1"/>
          </p:cNvSpPr>
          <p:nvPr/>
        </p:nvSpPr>
        <p:spPr bwMode="auto">
          <a:xfrm>
            <a:off x="5929313" y="3944938"/>
            <a:ext cx="6111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3" name="Line 41"/>
          <p:cNvSpPr>
            <a:spLocks noChangeShapeType="1"/>
          </p:cNvSpPr>
          <p:nvPr/>
        </p:nvSpPr>
        <p:spPr bwMode="auto">
          <a:xfrm>
            <a:off x="5930900" y="2185988"/>
            <a:ext cx="6048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4" name="Line 42"/>
          <p:cNvSpPr>
            <a:spLocks noChangeShapeType="1"/>
          </p:cNvSpPr>
          <p:nvPr/>
        </p:nvSpPr>
        <p:spPr bwMode="auto">
          <a:xfrm>
            <a:off x="5922963" y="2400300"/>
            <a:ext cx="612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5" name="Line 43"/>
          <p:cNvSpPr>
            <a:spLocks noChangeShapeType="1"/>
          </p:cNvSpPr>
          <p:nvPr/>
        </p:nvSpPr>
        <p:spPr bwMode="auto">
          <a:xfrm flipV="1">
            <a:off x="5937250" y="2625725"/>
            <a:ext cx="60325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6" name="Line 44"/>
          <p:cNvSpPr>
            <a:spLocks noChangeShapeType="1"/>
          </p:cNvSpPr>
          <p:nvPr/>
        </p:nvSpPr>
        <p:spPr bwMode="auto">
          <a:xfrm>
            <a:off x="6372225" y="2781300"/>
            <a:ext cx="6048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7" name="Line 45"/>
          <p:cNvSpPr>
            <a:spLocks noChangeShapeType="1"/>
          </p:cNvSpPr>
          <p:nvPr/>
        </p:nvSpPr>
        <p:spPr bwMode="auto">
          <a:xfrm>
            <a:off x="6364288" y="2995613"/>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8" name="Line 46"/>
          <p:cNvSpPr>
            <a:spLocks noChangeShapeType="1"/>
          </p:cNvSpPr>
          <p:nvPr/>
        </p:nvSpPr>
        <p:spPr bwMode="auto">
          <a:xfrm>
            <a:off x="6376988" y="3221038"/>
            <a:ext cx="6111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9" name="Line 47"/>
          <p:cNvSpPr>
            <a:spLocks noChangeShapeType="1"/>
          </p:cNvSpPr>
          <p:nvPr/>
        </p:nvSpPr>
        <p:spPr bwMode="auto">
          <a:xfrm>
            <a:off x="6376988" y="3441700"/>
            <a:ext cx="6111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0" name="Line 48"/>
          <p:cNvSpPr>
            <a:spLocks noChangeShapeType="1"/>
          </p:cNvSpPr>
          <p:nvPr/>
        </p:nvSpPr>
        <p:spPr bwMode="auto">
          <a:xfrm>
            <a:off x="6370638" y="3656013"/>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1" name="Line 49"/>
          <p:cNvSpPr>
            <a:spLocks noChangeShapeType="1"/>
          </p:cNvSpPr>
          <p:nvPr/>
        </p:nvSpPr>
        <p:spPr bwMode="auto">
          <a:xfrm>
            <a:off x="6370638" y="3875088"/>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2" name="Line 50"/>
          <p:cNvSpPr>
            <a:spLocks noChangeShapeType="1"/>
          </p:cNvSpPr>
          <p:nvPr/>
        </p:nvSpPr>
        <p:spPr bwMode="auto">
          <a:xfrm>
            <a:off x="6364288" y="2330450"/>
            <a:ext cx="612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3" name="Line 51"/>
          <p:cNvSpPr>
            <a:spLocks noChangeShapeType="1"/>
          </p:cNvSpPr>
          <p:nvPr/>
        </p:nvSpPr>
        <p:spPr bwMode="auto">
          <a:xfrm flipV="1">
            <a:off x="6378575" y="2555875"/>
            <a:ext cx="6048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80" name="Rectangle 52"/>
          <p:cNvSpPr>
            <a:spLocks noChangeArrowheads="1"/>
          </p:cNvSpPr>
          <p:nvPr/>
        </p:nvSpPr>
        <p:spPr bwMode="auto">
          <a:xfrm>
            <a:off x="4605338" y="2266950"/>
            <a:ext cx="528637" cy="1851025"/>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18485" name="Line 53"/>
          <p:cNvSpPr>
            <a:spLocks noChangeShapeType="1"/>
          </p:cNvSpPr>
          <p:nvPr/>
        </p:nvSpPr>
        <p:spPr bwMode="auto">
          <a:xfrm flipH="1">
            <a:off x="4778375" y="2273300"/>
            <a:ext cx="6350" cy="1851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6" name="Line 54"/>
          <p:cNvSpPr>
            <a:spLocks noChangeShapeType="1"/>
          </p:cNvSpPr>
          <p:nvPr/>
        </p:nvSpPr>
        <p:spPr bwMode="auto">
          <a:xfrm>
            <a:off x="4943475" y="2260600"/>
            <a:ext cx="6350" cy="1857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7" name="Line 55"/>
          <p:cNvSpPr>
            <a:spLocks noChangeShapeType="1"/>
          </p:cNvSpPr>
          <p:nvPr/>
        </p:nvSpPr>
        <p:spPr bwMode="auto">
          <a:xfrm>
            <a:off x="4605338" y="3349625"/>
            <a:ext cx="5349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8" name="Line 56"/>
          <p:cNvSpPr>
            <a:spLocks noChangeShapeType="1"/>
          </p:cNvSpPr>
          <p:nvPr/>
        </p:nvSpPr>
        <p:spPr bwMode="auto">
          <a:xfrm>
            <a:off x="4605338" y="3551238"/>
            <a:ext cx="5349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9" name="Line 57"/>
          <p:cNvSpPr>
            <a:spLocks noChangeShapeType="1"/>
          </p:cNvSpPr>
          <p:nvPr/>
        </p:nvSpPr>
        <p:spPr bwMode="auto">
          <a:xfrm>
            <a:off x="4598988" y="3741738"/>
            <a:ext cx="5349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0" name="Line 58"/>
          <p:cNvSpPr>
            <a:spLocks noChangeShapeType="1"/>
          </p:cNvSpPr>
          <p:nvPr/>
        </p:nvSpPr>
        <p:spPr bwMode="auto">
          <a:xfrm>
            <a:off x="4611688" y="3951288"/>
            <a:ext cx="5222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1" name="Line 59"/>
          <p:cNvSpPr>
            <a:spLocks noChangeShapeType="1"/>
          </p:cNvSpPr>
          <p:nvPr/>
        </p:nvSpPr>
        <p:spPr bwMode="auto">
          <a:xfrm flipV="1">
            <a:off x="4616450" y="2527300"/>
            <a:ext cx="5111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2" name="Line 60"/>
          <p:cNvSpPr>
            <a:spLocks noChangeShapeType="1"/>
          </p:cNvSpPr>
          <p:nvPr/>
        </p:nvSpPr>
        <p:spPr bwMode="auto">
          <a:xfrm flipV="1">
            <a:off x="4622800" y="2730500"/>
            <a:ext cx="50482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3" name="Line 61"/>
          <p:cNvSpPr>
            <a:spLocks noChangeShapeType="1"/>
          </p:cNvSpPr>
          <p:nvPr/>
        </p:nvSpPr>
        <p:spPr bwMode="auto">
          <a:xfrm>
            <a:off x="4611688" y="2921000"/>
            <a:ext cx="5095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4" name="Line 62"/>
          <p:cNvSpPr>
            <a:spLocks noChangeShapeType="1"/>
          </p:cNvSpPr>
          <p:nvPr/>
        </p:nvSpPr>
        <p:spPr bwMode="auto">
          <a:xfrm>
            <a:off x="4598988" y="3128963"/>
            <a:ext cx="5222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91" name="Rectangle 63"/>
          <p:cNvSpPr>
            <a:spLocks noChangeArrowheads="1"/>
          </p:cNvSpPr>
          <p:nvPr/>
        </p:nvSpPr>
        <p:spPr bwMode="auto">
          <a:xfrm>
            <a:off x="4899025" y="2128838"/>
            <a:ext cx="528638" cy="1851025"/>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18496" name="Line 64"/>
          <p:cNvSpPr>
            <a:spLocks noChangeShapeType="1"/>
          </p:cNvSpPr>
          <p:nvPr/>
        </p:nvSpPr>
        <p:spPr bwMode="auto">
          <a:xfrm flipH="1">
            <a:off x="5072063" y="2133600"/>
            <a:ext cx="6350" cy="1852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7" name="Line 65"/>
          <p:cNvSpPr>
            <a:spLocks noChangeShapeType="1"/>
          </p:cNvSpPr>
          <p:nvPr/>
        </p:nvSpPr>
        <p:spPr bwMode="auto">
          <a:xfrm>
            <a:off x="5238750" y="2122488"/>
            <a:ext cx="4763" cy="1857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8" name="Line 66"/>
          <p:cNvSpPr>
            <a:spLocks noChangeShapeType="1"/>
          </p:cNvSpPr>
          <p:nvPr/>
        </p:nvSpPr>
        <p:spPr bwMode="auto">
          <a:xfrm>
            <a:off x="4899025" y="3209925"/>
            <a:ext cx="5349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9" name="Line 67"/>
          <p:cNvSpPr>
            <a:spLocks noChangeShapeType="1"/>
          </p:cNvSpPr>
          <p:nvPr/>
        </p:nvSpPr>
        <p:spPr bwMode="auto">
          <a:xfrm>
            <a:off x="4899025" y="3413125"/>
            <a:ext cx="5349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0" name="Line 68"/>
          <p:cNvSpPr>
            <a:spLocks noChangeShapeType="1"/>
          </p:cNvSpPr>
          <p:nvPr/>
        </p:nvSpPr>
        <p:spPr bwMode="auto">
          <a:xfrm>
            <a:off x="4892675" y="3603625"/>
            <a:ext cx="5349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1" name="Line 69"/>
          <p:cNvSpPr>
            <a:spLocks noChangeShapeType="1"/>
          </p:cNvSpPr>
          <p:nvPr/>
        </p:nvSpPr>
        <p:spPr bwMode="auto">
          <a:xfrm>
            <a:off x="4905375" y="3811588"/>
            <a:ext cx="5222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2" name="Line 70"/>
          <p:cNvSpPr>
            <a:spLocks noChangeShapeType="1"/>
          </p:cNvSpPr>
          <p:nvPr/>
        </p:nvSpPr>
        <p:spPr bwMode="auto">
          <a:xfrm flipV="1">
            <a:off x="4911725" y="2389188"/>
            <a:ext cx="5095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3" name="Line 71"/>
          <p:cNvSpPr>
            <a:spLocks noChangeShapeType="1"/>
          </p:cNvSpPr>
          <p:nvPr/>
        </p:nvSpPr>
        <p:spPr bwMode="auto">
          <a:xfrm flipV="1">
            <a:off x="4918075" y="2590800"/>
            <a:ext cx="5032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4" name="Line 72"/>
          <p:cNvSpPr>
            <a:spLocks noChangeShapeType="1"/>
          </p:cNvSpPr>
          <p:nvPr/>
        </p:nvSpPr>
        <p:spPr bwMode="auto">
          <a:xfrm>
            <a:off x="4905375" y="2781300"/>
            <a:ext cx="5111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5" name="Line 73"/>
          <p:cNvSpPr>
            <a:spLocks noChangeShapeType="1"/>
          </p:cNvSpPr>
          <p:nvPr/>
        </p:nvSpPr>
        <p:spPr bwMode="auto">
          <a:xfrm>
            <a:off x="4892675" y="2990850"/>
            <a:ext cx="5238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6" name="Line 74"/>
          <p:cNvSpPr>
            <a:spLocks noChangeShapeType="1"/>
          </p:cNvSpPr>
          <p:nvPr/>
        </p:nvSpPr>
        <p:spPr bwMode="auto">
          <a:xfrm flipH="1">
            <a:off x="4310063" y="2892425"/>
            <a:ext cx="5889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507" name="Line 75"/>
          <p:cNvSpPr>
            <a:spLocks noChangeShapeType="1"/>
          </p:cNvSpPr>
          <p:nvPr/>
        </p:nvSpPr>
        <p:spPr bwMode="auto">
          <a:xfrm>
            <a:off x="6224588" y="2058988"/>
            <a:ext cx="0" cy="2082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04" name="Rectangle 76"/>
          <p:cNvSpPr>
            <a:spLocks noChangeArrowheads="1"/>
          </p:cNvSpPr>
          <p:nvPr/>
        </p:nvSpPr>
        <p:spPr bwMode="auto">
          <a:xfrm>
            <a:off x="6370638" y="2266950"/>
            <a:ext cx="604837" cy="2012950"/>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18509" name="Line 77"/>
          <p:cNvSpPr>
            <a:spLocks noChangeShapeType="1"/>
          </p:cNvSpPr>
          <p:nvPr/>
        </p:nvSpPr>
        <p:spPr bwMode="auto">
          <a:xfrm>
            <a:off x="6665913" y="2266950"/>
            <a:ext cx="0" cy="2012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0" name="Line 78"/>
          <p:cNvSpPr>
            <a:spLocks noChangeShapeType="1"/>
          </p:cNvSpPr>
          <p:nvPr/>
        </p:nvSpPr>
        <p:spPr bwMode="auto">
          <a:xfrm>
            <a:off x="6372225" y="3059113"/>
            <a:ext cx="6048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1" name="Line 79"/>
          <p:cNvSpPr>
            <a:spLocks noChangeShapeType="1"/>
          </p:cNvSpPr>
          <p:nvPr/>
        </p:nvSpPr>
        <p:spPr bwMode="auto">
          <a:xfrm>
            <a:off x="6364288" y="3273425"/>
            <a:ext cx="612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2" name="Line 80"/>
          <p:cNvSpPr>
            <a:spLocks noChangeShapeType="1"/>
          </p:cNvSpPr>
          <p:nvPr/>
        </p:nvSpPr>
        <p:spPr bwMode="auto">
          <a:xfrm>
            <a:off x="6376988" y="3498850"/>
            <a:ext cx="6111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3" name="Line 81"/>
          <p:cNvSpPr>
            <a:spLocks noChangeShapeType="1"/>
          </p:cNvSpPr>
          <p:nvPr/>
        </p:nvSpPr>
        <p:spPr bwMode="auto">
          <a:xfrm>
            <a:off x="6376988" y="3719513"/>
            <a:ext cx="6111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4" name="Line 82"/>
          <p:cNvSpPr>
            <a:spLocks noChangeShapeType="1"/>
          </p:cNvSpPr>
          <p:nvPr/>
        </p:nvSpPr>
        <p:spPr bwMode="auto">
          <a:xfrm>
            <a:off x="6370638" y="3933825"/>
            <a:ext cx="612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5" name="Line 83"/>
          <p:cNvSpPr>
            <a:spLocks noChangeShapeType="1"/>
          </p:cNvSpPr>
          <p:nvPr/>
        </p:nvSpPr>
        <p:spPr bwMode="auto">
          <a:xfrm>
            <a:off x="6370638" y="4152900"/>
            <a:ext cx="612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6" name="Line 84"/>
          <p:cNvSpPr>
            <a:spLocks noChangeShapeType="1"/>
          </p:cNvSpPr>
          <p:nvPr/>
        </p:nvSpPr>
        <p:spPr bwMode="auto">
          <a:xfrm>
            <a:off x="6372225" y="2393950"/>
            <a:ext cx="6048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7" name="Line 85"/>
          <p:cNvSpPr>
            <a:spLocks noChangeShapeType="1"/>
          </p:cNvSpPr>
          <p:nvPr/>
        </p:nvSpPr>
        <p:spPr bwMode="auto">
          <a:xfrm>
            <a:off x="6364288" y="2608263"/>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8" name="Line 86"/>
          <p:cNvSpPr>
            <a:spLocks noChangeShapeType="1"/>
          </p:cNvSpPr>
          <p:nvPr/>
        </p:nvSpPr>
        <p:spPr bwMode="auto">
          <a:xfrm flipV="1">
            <a:off x="6378575" y="2833688"/>
            <a:ext cx="6048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15" name="Rectangle 87"/>
          <p:cNvSpPr>
            <a:spLocks noChangeArrowheads="1"/>
          </p:cNvSpPr>
          <p:nvPr/>
        </p:nvSpPr>
        <p:spPr bwMode="auto">
          <a:xfrm>
            <a:off x="6591300" y="2058988"/>
            <a:ext cx="604838" cy="2082800"/>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18520" name="Line 88"/>
          <p:cNvSpPr>
            <a:spLocks noChangeShapeType="1"/>
          </p:cNvSpPr>
          <p:nvPr/>
        </p:nvSpPr>
        <p:spPr bwMode="auto">
          <a:xfrm>
            <a:off x="6811963" y="2197100"/>
            <a:ext cx="0" cy="2082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1" name="Line 89"/>
          <p:cNvSpPr>
            <a:spLocks noChangeShapeType="1"/>
          </p:cNvSpPr>
          <p:nvPr/>
        </p:nvSpPr>
        <p:spPr bwMode="auto">
          <a:xfrm>
            <a:off x="7032625" y="2058988"/>
            <a:ext cx="0" cy="2082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2" name="Line 90"/>
          <p:cNvSpPr>
            <a:spLocks noChangeShapeType="1"/>
          </p:cNvSpPr>
          <p:nvPr/>
        </p:nvSpPr>
        <p:spPr bwMode="auto">
          <a:xfrm>
            <a:off x="6592888" y="2851150"/>
            <a:ext cx="60483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3" name="Line 91"/>
          <p:cNvSpPr>
            <a:spLocks noChangeShapeType="1"/>
          </p:cNvSpPr>
          <p:nvPr/>
        </p:nvSpPr>
        <p:spPr bwMode="auto">
          <a:xfrm>
            <a:off x="6584950" y="3065463"/>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4" name="Line 92"/>
          <p:cNvSpPr>
            <a:spLocks noChangeShapeType="1"/>
          </p:cNvSpPr>
          <p:nvPr/>
        </p:nvSpPr>
        <p:spPr bwMode="auto">
          <a:xfrm>
            <a:off x="6597650" y="3290888"/>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5" name="Line 93"/>
          <p:cNvSpPr>
            <a:spLocks noChangeShapeType="1"/>
          </p:cNvSpPr>
          <p:nvPr/>
        </p:nvSpPr>
        <p:spPr bwMode="auto">
          <a:xfrm>
            <a:off x="6597650" y="3511550"/>
            <a:ext cx="612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6" name="Line 94"/>
          <p:cNvSpPr>
            <a:spLocks noChangeShapeType="1"/>
          </p:cNvSpPr>
          <p:nvPr/>
        </p:nvSpPr>
        <p:spPr bwMode="auto">
          <a:xfrm>
            <a:off x="6591300" y="3725863"/>
            <a:ext cx="6127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7" name="Line 95"/>
          <p:cNvSpPr>
            <a:spLocks noChangeShapeType="1"/>
          </p:cNvSpPr>
          <p:nvPr/>
        </p:nvSpPr>
        <p:spPr bwMode="auto">
          <a:xfrm>
            <a:off x="6591300" y="3944938"/>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8" name="Line 96"/>
          <p:cNvSpPr>
            <a:spLocks noChangeShapeType="1"/>
          </p:cNvSpPr>
          <p:nvPr/>
        </p:nvSpPr>
        <p:spPr bwMode="auto">
          <a:xfrm>
            <a:off x="6592888" y="2185988"/>
            <a:ext cx="60483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9" name="Line 97"/>
          <p:cNvSpPr>
            <a:spLocks noChangeShapeType="1"/>
          </p:cNvSpPr>
          <p:nvPr/>
        </p:nvSpPr>
        <p:spPr bwMode="auto">
          <a:xfrm>
            <a:off x="6584950" y="2400300"/>
            <a:ext cx="612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0" name="Line 98"/>
          <p:cNvSpPr>
            <a:spLocks noChangeShapeType="1"/>
          </p:cNvSpPr>
          <p:nvPr/>
        </p:nvSpPr>
        <p:spPr bwMode="auto">
          <a:xfrm flipV="1">
            <a:off x="6599238" y="2625725"/>
            <a:ext cx="60483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27" name="Rectangle 99"/>
          <p:cNvSpPr>
            <a:spLocks noChangeArrowheads="1"/>
          </p:cNvSpPr>
          <p:nvPr/>
        </p:nvSpPr>
        <p:spPr bwMode="auto">
          <a:xfrm>
            <a:off x="6811963" y="2128838"/>
            <a:ext cx="604837" cy="2082800"/>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18532" name="Line 100"/>
          <p:cNvSpPr>
            <a:spLocks noChangeShapeType="1"/>
          </p:cNvSpPr>
          <p:nvPr/>
        </p:nvSpPr>
        <p:spPr bwMode="auto">
          <a:xfrm>
            <a:off x="6959600" y="2128838"/>
            <a:ext cx="0" cy="2082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3" name="Line 101"/>
          <p:cNvSpPr>
            <a:spLocks noChangeShapeType="1"/>
          </p:cNvSpPr>
          <p:nvPr/>
        </p:nvSpPr>
        <p:spPr bwMode="auto">
          <a:xfrm>
            <a:off x="7107238" y="2128838"/>
            <a:ext cx="0" cy="2082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4" name="Line 102"/>
          <p:cNvSpPr>
            <a:spLocks noChangeShapeType="1"/>
          </p:cNvSpPr>
          <p:nvPr/>
        </p:nvSpPr>
        <p:spPr bwMode="auto">
          <a:xfrm>
            <a:off x="7254875" y="2128838"/>
            <a:ext cx="0" cy="2082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 name="Line 103"/>
          <p:cNvSpPr>
            <a:spLocks noChangeShapeType="1"/>
          </p:cNvSpPr>
          <p:nvPr/>
        </p:nvSpPr>
        <p:spPr bwMode="auto">
          <a:xfrm>
            <a:off x="6813550" y="2921000"/>
            <a:ext cx="6048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 name="Line 104"/>
          <p:cNvSpPr>
            <a:spLocks noChangeShapeType="1"/>
          </p:cNvSpPr>
          <p:nvPr/>
        </p:nvSpPr>
        <p:spPr bwMode="auto">
          <a:xfrm>
            <a:off x="6807200" y="3135313"/>
            <a:ext cx="6111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 name="Line 105"/>
          <p:cNvSpPr>
            <a:spLocks noChangeShapeType="1"/>
          </p:cNvSpPr>
          <p:nvPr/>
        </p:nvSpPr>
        <p:spPr bwMode="auto">
          <a:xfrm>
            <a:off x="6818313" y="3360738"/>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 name="Line 106"/>
          <p:cNvSpPr>
            <a:spLocks noChangeShapeType="1"/>
          </p:cNvSpPr>
          <p:nvPr/>
        </p:nvSpPr>
        <p:spPr bwMode="auto">
          <a:xfrm>
            <a:off x="6811963" y="3586163"/>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 name="Line 107"/>
          <p:cNvSpPr>
            <a:spLocks noChangeShapeType="1"/>
          </p:cNvSpPr>
          <p:nvPr/>
        </p:nvSpPr>
        <p:spPr bwMode="auto">
          <a:xfrm>
            <a:off x="6811963" y="3794125"/>
            <a:ext cx="612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 name="Line 108"/>
          <p:cNvSpPr>
            <a:spLocks noChangeShapeType="1"/>
          </p:cNvSpPr>
          <p:nvPr/>
        </p:nvSpPr>
        <p:spPr bwMode="auto">
          <a:xfrm>
            <a:off x="6811963" y="4014788"/>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 name="Line 109"/>
          <p:cNvSpPr>
            <a:spLocks noChangeShapeType="1"/>
          </p:cNvSpPr>
          <p:nvPr/>
        </p:nvSpPr>
        <p:spPr bwMode="auto">
          <a:xfrm>
            <a:off x="6813550" y="2255838"/>
            <a:ext cx="6048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 name="Line 110"/>
          <p:cNvSpPr>
            <a:spLocks noChangeShapeType="1"/>
          </p:cNvSpPr>
          <p:nvPr/>
        </p:nvSpPr>
        <p:spPr bwMode="auto">
          <a:xfrm>
            <a:off x="6811963" y="2474913"/>
            <a:ext cx="612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 name="Line 111"/>
          <p:cNvSpPr>
            <a:spLocks noChangeShapeType="1"/>
          </p:cNvSpPr>
          <p:nvPr/>
        </p:nvSpPr>
        <p:spPr bwMode="auto">
          <a:xfrm flipV="1">
            <a:off x="6819900" y="2695575"/>
            <a:ext cx="6048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 name="Text Box 112"/>
          <p:cNvSpPr txBox="1">
            <a:spLocks noChangeArrowheads="1"/>
          </p:cNvSpPr>
          <p:nvPr/>
        </p:nvSpPr>
        <p:spPr bwMode="auto">
          <a:xfrm>
            <a:off x="4826000" y="2544763"/>
            <a:ext cx="2133600" cy="869950"/>
          </a:xfrm>
          <a:prstGeom prst="rect">
            <a:avLst/>
          </a:prstGeom>
          <a:solidFill>
            <a:schemeClr val="accent2"/>
          </a:solidFill>
          <a:ln w="9525">
            <a:solidFill>
              <a:schemeClr val="bg1"/>
            </a:solidFill>
            <a:miter lim="800000"/>
            <a:headEnd/>
            <a:tailEnd/>
          </a:ln>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0000"/>
              </a:lnSpc>
            </a:pPr>
            <a:r>
              <a:rPr lang="en-US" altLang="en-US" sz="1400" i="1">
                <a:latin typeface="Times New Roman" panose="02020603050405020304" pitchFamily="18" charset="0"/>
              </a:rPr>
              <a:t>z/OS or Linux High- Performance Logical  Partition Physical Memory Spaces</a:t>
            </a:r>
          </a:p>
        </p:txBody>
      </p:sp>
      <p:sp>
        <p:nvSpPr>
          <p:cNvPr id="18545" name="Line 113"/>
          <p:cNvSpPr>
            <a:spLocks noChangeShapeType="1"/>
          </p:cNvSpPr>
          <p:nvPr/>
        </p:nvSpPr>
        <p:spPr bwMode="auto">
          <a:xfrm flipV="1">
            <a:off x="6959600" y="2892425"/>
            <a:ext cx="661988"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546" name="Rectangle 114"/>
          <p:cNvSpPr>
            <a:spLocks noChangeArrowheads="1"/>
          </p:cNvSpPr>
          <p:nvPr/>
        </p:nvSpPr>
        <p:spPr bwMode="auto">
          <a:xfrm>
            <a:off x="484188" y="1436688"/>
            <a:ext cx="882650" cy="3816350"/>
          </a:xfrm>
          <a:prstGeom prst="rect">
            <a:avLst/>
          </a:prstGeom>
          <a:solidFill>
            <a:schemeClr val="accent1"/>
          </a:solidFill>
          <a:ln w="952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547" name="Line 115"/>
          <p:cNvSpPr>
            <a:spLocks noChangeShapeType="1"/>
          </p:cNvSpPr>
          <p:nvPr/>
        </p:nvSpPr>
        <p:spPr bwMode="auto">
          <a:xfrm>
            <a:off x="1354138" y="1439863"/>
            <a:ext cx="220662" cy="2778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8" name="Line 116"/>
          <p:cNvSpPr>
            <a:spLocks noChangeShapeType="1"/>
          </p:cNvSpPr>
          <p:nvPr/>
        </p:nvSpPr>
        <p:spPr bwMode="auto">
          <a:xfrm flipV="1">
            <a:off x="1366838" y="4054475"/>
            <a:ext cx="220662" cy="903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9" name="Text Box 117"/>
          <p:cNvSpPr txBox="1">
            <a:spLocks noChangeArrowheads="1"/>
          </p:cNvSpPr>
          <p:nvPr/>
        </p:nvSpPr>
        <p:spPr bwMode="auto">
          <a:xfrm>
            <a:off x="484188" y="1492250"/>
            <a:ext cx="931862"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pPr>
            <a:r>
              <a:rPr lang="en-US" altLang="en-US" sz="1200"/>
              <a:t>A collection of up to 2</a:t>
            </a:r>
            <a:r>
              <a:rPr lang="en-US" altLang="en-US" sz="1200" baseline="30000"/>
              <a:t>31</a:t>
            </a:r>
            <a:r>
              <a:rPr lang="en-US" altLang="en-US" sz="1200"/>
              <a:t>- or 2</a:t>
            </a:r>
            <a:r>
              <a:rPr lang="en-US" altLang="en-US" sz="1200" baseline="30000"/>
              <a:t>64</a:t>
            </a:r>
            <a:r>
              <a:rPr lang="en-US" altLang="en-US" sz="1200"/>
              <a:t>-bytes virtual address spaces</a:t>
            </a:r>
          </a:p>
          <a:p>
            <a:pPr eaLnBrk="1" hangingPunct="1">
              <a:lnSpc>
                <a:spcPct val="85000"/>
              </a:lnSpc>
            </a:pPr>
            <a:r>
              <a:rPr lang="en-US" altLang="en-US" sz="1200"/>
              <a:t>Each virtual machine may have its own virtual address spaces  mapped to this common logical partition address space</a:t>
            </a:r>
          </a:p>
        </p:txBody>
      </p:sp>
      <p:sp>
        <p:nvSpPr>
          <p:cNvPr id="18550" name="Line 118"/>
          <p:cNvSpPr>
            <a:spLocks noChangeShapeType="1"/>
          </p:cNvSpPr>
          <p:nvPr/>
        </p:nvSpPr>
        <p:spPr bwMode="auto">
          <a:xfrm>
            <a:off x="6518275" y="2266950"/>
            <a:ext cx="0" cy="277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1" name="Line 119"/>
          <p:cNvSpPr>
            <a:spLocks noChangeShapeType="1"/>
          </p:cNvSpPr>
          <p:nvPr/>
        </p:nvSpPr>
        <p:spPr bwMode="auto">
          <a:xfrm>
            <a:off x="6886575" y="2058988"/>
            <a:ext cx="0" cy="69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2" name="Line 120"/>
          <p:cNvSpPr>
            <a:spLocks noChangeShapeType="1"/>
          </p:cNvSpPr>
          <p:nvPr/>
        </p:nvSpPr>
        <p:spPr bwMode="auto">
          <a:xfrm>
            <a:off x="6738938" y="2058988"/>
            <a:ext cx="0" cy="485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3" name="Line 121"/>
          <p:cNvSpPr>
            <a:spLocks noChangeShapeType="1"/>
          </p:cNvSpPr>
          <p:nvPr/>
        </p:nvSpPr>
        <p:spPr bwMode="auto">
          <a:xfrm>
            <a:off x="6738938" y="3170238"/>
            <a:ext cx="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4" name="Line 122"/>
          <p:cNvSpPr>
            <a:spLocks noChangeShapeType="1"/>
          </p:cNvSpPr>
          <p:nvPr/>
        </p:nvSpPr>
        <p:spPr bwMode="auto">
          <a:xfrm>
            <a:off x="6518275" y="3170238"/>
            <a:ext cx="0" cy="1109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55" name="Rectangle 123"/>
          <p:cNvSpPr>
            <a:spLocks noChangeArrowheads="1"/>
          </p:cNvSpPr>
          <p:nvPr/>
        </p:nvSpPr>
        <p:spPr bwMode="auto">
          <a:xfrm>
            <a:off x="7842250" y="1620838"/>
            <a:ext cx="884238" cy="3354387"/>
          </a:xfrm>
          <a:prstGeom prst="rect">
            <a:avLst/>
          </a:prstGeom>
          <a:solidFill>
            <a:schemeClr val="accent1"/>
          </a:solidFill>
          <a:ln w="952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556" name="Text Box 124"/>
          <p:cNvSpPr txBox="1">
            <a:spLocks noChangeArrowheads="1"/>
          </p:cNvSpPr>
          <p:nvPr/>
        </p:nvSpPr>
        <p:spPr bwMode="auto">
          <a:xfrm>
            <a:off x="7793038" y="1928813"/>
            <a:ext cx="93345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a:t>A collection of up to</a:t>
            </a:r>
            <a:r>
              <a:rPr lang="en-US" altLang="en-US" sz="1400"/>
              <a:t> </a:t>
            </a:r>
            <a:r>
              <a:rPr lang="en-US" altLang="en-US" sz="1200"/>
              <a:t>2</a:t>
            </a:r>
            <a:r>
              <a:rPr lang="en-US" altLang="en-US" sz="1400" baseline="30000"/>
              <a:t>64</a:t>
            </a:r>
            <a:r>
              <a:rPr lang="en-US" altLang="en-US" sz="1400"/>
              <a:t>-</a:t>
            </a:r>
            <a:r>
              <a:rPr lang="en-US" altLang="en-US" sz="1200"/>
              <a:t>bytes virtual address spaces </a:t>
            </a:r>
          </a:p>
          <a:p>
            <a:pPr eaLnBrk="1" hangingPunct="1">
              <a:lnSpc>
                <a:spcPct val="90000"/>
              </a:lnSpc>
            </a:pPr>
            <a:r>
              <a:rPr lang="en-US" altLang="en-US" sz="1200"/>
              <a:t>z/OS and Linux exploit  multiple such virtual address spaces </a:t>
            </a:r>
          </a:p>
        </p:txBody>
      </p:sp>
      <p:sp>
        <p:nvSpPr>
          <p:cNvPr id="18557" name="Line 125"/>
          <p:cNvSpPr>
            <a:spLocks noChangeShapeType="1"/>
          </p:cNvSpPr>
          <p:nvPr/>
        </p:nvSpPr>
        <p:spPr bwMode="auto">
          <a:xfrm>
            <a:off x="7107238" y="4211638"/>
            <a:ext cx="735012" cy="763587"/>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558" name="Line 126"/>
          <p:cNvSpPr>
            <a:spLocks noChangeShapeType="1"/>
          </p:cNvSpPr>
          <p:nvPr/>
        </p:nvSpPr>
        <p:spPr bwMode="auto">
          <a:xfrm flipV="1">
            <a:off x="7107238" y="1641475"/>
            <a:ext cx="735012" cy="487363"/>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559" name="Line 127"/>
          <p:cNvSpPr>
            <a:spLocks noChangeShapeType="1"/>
          </p:cNvSpPr>
          <p:nvPr/>
        </p:nvSpPr>
        <p:spPr bwMode="auto">
          <a:xfrm>
            <a:off x="1293813" y="2990850"/>
            <a:ext cx="146050" cy="138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0" name="Line 128"/>
          <p:cNvSpPr>
            <a:spLocks noChangeShapeType="1"/>
          </p:cNvSpPr>
          <p:nvPr/>
        </p:nvSpPr>
        <p:spPr bwMode="auto">
          <a:xfrm>
            <a:off x="1293813" y="3128963"/>
            <a:ext cx="146050" cy="139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1" name="Line 129"/>
          <p:cNvSpPr>
            <a:spLocks noChangeShapeType="1"/>
          </p:cNvSpPr>
          <p:nvPr/>
        </p:nvSpPr>
        <p:spPr bwMode="auto">
          <a:xfrm>
            <a:off x="7769225" y="2960688"/>
            <a:ext cx="147638" cy="139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2" name="Line 130"/>
          <p:cNvSpPr>
            <a:spLocks noChangeShapeType="1"/>
          </p:cNvSpPr>
          <p:nvPr/>
        </p:nvSpPr>
        <p:spPr bwMode="auto">
          <a:xfrm>
            <a:off x="7769225" y="3100388"/>
            <a:ext cx="147638" cy="138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3" name="Line 131"/>
          <p:cNvSpPr>
            <a:spLocks noChangeShapeType="1"/>
          </p:cNvSpPr>
          <p:nvPr/>
        </p:nvSpPr>
        <p:spPr bwMode="auto">
          <a:xfrm>
            <a:off x="8651875" y="3030538"/>
            <a:ext cx="147638" cy="139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4" name="Line 132"/>
          <p:cNvSpPr>
            <a:spLocks noChangeShapeType="1"/>
          </p:cNvSpPr>
          <p:nvPr/>
        </p:nvSpPr>
        <p:spPr bwMode="auto">
          <a:xfrm>
            <a:off x="8651875" y="3170238"/>
            <a:ext cx="147638" cy="138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5" name="Line 133"/>
          <p:cNvSpPr>
            <a:spLocks noChangeShapeType="1"/>
          </p:cNvSpPr>
          <p:nvPr/>
        </p:nvSpPr>
        <p:spPr bwMode="auto">
          <a:xfrm>
            <a:off x="6370638" y="2058988"/>
            <a:ext cx="0" cy="207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66" name="Line 134"/>
          <p:cNvSpPr>
            <a:spLocks noChangeShapeType="1"/>
          </p:cNvSpPr>
          <p:nvPr/>
        </p:nvSpPr>
        <p:spPr bwMode="auto">
          <a:xfrm flipH="1" flipV="1">
            <a:off x="6665913" y="4141788"/>
            <a:ext cx="1176337" cy="833437"/>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567" name="Line 135"/>
          <p:cNvSpPr>
            <a:spLocks noChangeShapeType="1"/>
          </p:cNvSpPr>
          <p:nvPr/>
        </p:nvSpPr>
        <p:spPr bwMode="auto">
          <a:xfrm flipH="1">
            <a:off x="6886575" y="1641475"/>
            <a:ext cx="955675" cy="417513"/>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568" name="Line 136"/>
          <p:cNvSpPr>
            <a:spLocks noChangeShapeType="1"/>
          </p:cNvSpPr>
          <p:nvPr/>
        </p:nvSpPr>
        <p:spPr bwMode="auto">
          <a:xfrm flipH="1">
            <a:off x="6224588" y="1641475"/>
            <a:ext cx="1617662" cy="417513"/>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569" name="Line 137"/>
          <p:cNvSpPr>
            <a:spLocks noChangeShapeType="1"/>
          </p:cNvSpPr>
          <p:nvPr/>
        </p:nvSpPr>
        <p:spPr bwMode="auto">
          <a:xfrm flipH="1" flipV="1">
            <a:off x="6224588" y="4141788"/>
            <a:ext cx="1617662" cy="833437"/>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570" name="Line 138"/>
          <p:cNvSpPr>
            <a:spLocks noChangeShapeType="1"/>
          </p:cNvSpPr>
          <p:nvPr/>
        </p:nvSpPr>
        <p:spPr bwMode="auto">
          <a:xfrm flipH="1" flipV="1">
            <a:off x="4899025" y="4141788"/>
            <a:ext cx="2943225" cy="833437"/>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571" name="Line 139"/>
          <p:cNvSpPr>
            <a:spLocks noChangeShapeType="1"/>
          </p:cNvSpPr>
          <p:nvPr/>
        </p:nvSpPr>
        <p:spPr bwMode="auto">
          <a:xfrm flipH="1">
            <a:off x="4826000" y="1641475"/>
            <a:ext cx="3016250" cy="625475"/>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572" name="Text Box 140"/>
          <p:cNvSpPr txBox="1">
            <a:spLocks noChangeArrowheads="1"/>
          </p:cNvSpPr>
          <p:nvPr/>
        </p:nvSpPr>
        <p:spPr bwMode="auto">
          <a:xfrm>
            <a:off x="2397125" y="1711325"/>
            <a:ext cx="1023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r>
              <a:rPr lang="en-US" altLang="en-US" sz="1800" b="0">
                <a:solidFill>
                  <a:schemeClr val="bg2"/>
                </a:solidFill>
              </a:rPr>
              <a:t>LPAR 1</a:t>
            </a:r>
          </a:p>
        </p:txBody>
      </p:sp>
      <p:sp>
        <p:nvSpPr>
          <p:cNvPr id="18573" name="Text Box 141"/>
          <p:cNvSpPr txBox="1">
            <a:spLocks noChangeArrowheads="1"/>
          </p:cNvSpPr>
          <p:nvPr/>
        </p:nvSpPr>
        <p:spPr bwMode="auto">
          <a:xfrm>
            <a:off x="4514850" y="1711325"/>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r>
              <a:rPr lang="en-US" altLang="en-US" sz="1800" b="0">
                <a:solidFill>
                  <a:schemeClr val="bg2"/>
                </a:solidFill>
              </a:rPr>
              <a:t>LPAR 2</a:t>
            </a:r>
          </a:p>
        </p:txBody>
      </p:sp>
      <p:sp>
        <p:nvSpPr>
          <p:cNvPr id="18574" name="Text Box 142"/>
          <p:cNvSpPr txBox="1">
            <a:spLocks noChangeArrowheads="1"/>
          </p:cNvSpPr>
          <p:nvPr/>
        </p:nvSpPr>
        <p:spPr bwMode="auto">
          <a:xfrm>
            <a:off x="6003925" y="1711325"/>
            <a:ext cx="1103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r>
              <a:rPr lang="en-US" altLang="en-US" sz="1800" b="0">
                <a:solidFill>
                  <a:schemeClr val="bg2"/>
                </a:solidFill>
              </a:rPr>
              <a:t>LPAR N</a:t>
            </a:r>
          </a:p>
        </p:txBody>
      </p:sp>
      <p:sp>
        <p:nvSpPr>
          <p:cNvPr id="18575" name="Line 147"/>
          <p:cNvSpPr>
            <a:spLocks noChangeShapeType="1"/>
          </p:cNvSpPr>
          <p:nvPr/>
        </p:nvSpPr>
        <p:spPr bwMode="auto">
          <a:xfrm flipH="1">
            <a:off x="1412875" y="5260975"/>
            <a:ext cx="4413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nvGrpSpPr>
          <p:cNvPr id="18576" name="Group 360"/>
          <p:cNvGrpSpPr>
            <a:grpSpLocks/>
          </p:cNvGrpSpPr>
          <p:nvPr/>
        </p:nvGrpSpPr>
        <p:grpSpPr bwMode="auto">
          <a:xfrm>
            <a:off x="1406525" y="5053013"/>
            <a:ext cx="454025" cy="628650"/>
            <a:chOff x="886" y="3183"/>
            <a:chExt cx="286" cy="396"/>
          </a:xfrm>
        </p:grpSpPr>
        <p:sp>
          <p:nvSpPr>
            <p:cNvPr id="176272" name="Rectangle 144"/>
            <p:cNvSpPr>
              <a:spLocks noChangeArrowheads="1"/>
            </p:cNvSpPr>
            <p:nvPr/>
          </p:nvSpPr>
          <p:spPr bwMode="auto">
            <a:xfrm>
              <a:off x="886" y="3185"/>
              <a:ext cx="286" cy="394"/>
            </a:xfrm>
            <a:prstGeom prst="rect">
              <a:avLst/>
            </a:prstGeom>
            <a:gradFill rotWithShape="0">
              <a:gsLst>
                <a:gs pos="0">
                  <a:schemeClr val="tx1"/>
                </a:gs>
                <a:gs pos="50000">
                  <a:srgbClr val="FFFF99"/>
                </a:gs>
                <a:gs pos="100000">
                  <a:schemeClr val="tx1"/>
                </a:gs>
              </a:gsLst>
              <a:lin ang="18900000" scaled="1"/>
            </a:gradFill>
            <a:ln w="952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18787" name="Line 145"/>
            <p:cNvSpPr>
              <a:spLocks noChangeShapeType="1"/>
            </p:cNvSpPr>
            <p:nvPr/>
          </p:nvSpPr>
          <p:spPr bwMode="auto">
            <a:xfrm>
              <a:off x="983" y="3183"/>
              <a:ext cx="0" cy="3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88" name="Line 146"/>
            <p:cNvSpPr>
              <a:spLocks noChangeShapeType="1"/>
            </p:cNvSpPr>
            <p:nvPr/>
          </p:nvSpPr>
          <p:spPr bwMode="auto">
            <a:xfrm>
              <a:off x="1075" y="3183"/>
              <a:ext cx="0" cy="3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89" name="Line 148"/>
            <p:cNvSpPr>
              <a:spLocks noChangeShapeType="1"/>
            </p:cNvSpPr>
            <p:nvPr/>
          </p:nvSpPr>
          <p:spPr bwMode="auto">
            <a:xfrm flipH="1">
              <a:off x="890" y="3446"/>
              <a:ext cx="27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18577" name="Line 150"/>
          <p:cNvSpPr>
            <a:spLocks noChangeShapeType="1"/>
          </p:cNvSpPr>
          <p:nvPr/>
        </p:nvSpPr>
        <p:spPr bwMode="auto">
          <a:xfrm>
            <a:off x="388938" y="2876550"/>
            <a:ext cx="147637" cy="138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78" name="Line 151"/>
          <p:cNvSpPr>
            <a:spLocks noChangeShapeType="1"/>
          </p:cNvSpPr>
          <p:nvPr/>
        </p:nvSpPr>
        <p:spPr bwMode="auto">
          <a:xfrm>
            <a:off x="388938" y="3014663"/>
            <a:ext cx="147637" cy="139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579" name="Group 152"/>
          <p:cNvGrpSpPr>
            <a:grpSpLocks/>
          </p:cNvGrpSpPr>
          <p:nvPr/>
        </p:nvGrpSpPr>
        <p:grpSpPr bwMode="auto">
          <a:xfrm>
            <a:off x="1725613" y="2636838"/>
            <a:ext cx="461962" cy="1249362"/>
            <a:chOff x="1002" y="815"/>
            <a:chExt cx="301" cy="863"/>
          </a:xfrm>
        </p:grpSpPr>
        <p:sp>
          <p:nvSpPr>
            <p:cNvPr id="18776" name="Rectangle 153"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777" name="Line 154"/>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78" name="Line 155"/>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79" name="Line 156"/>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80" name="Line 157"/>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81" name="Line 158"/>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82" name="Line 159"/>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83" name="Line 160"/>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84" name="Line 161"/>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85" name="Line 162"/>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80" name="Group 163"/>
          <p:cNvGrpSpPr>
            <a:grpSpLocks/>
          </p:cNvGrpSpPr>
          <p:nvPr/>
        </p:nvGrpSpPr>
        <p:grpSpPr bwMode="auto">
          <a:xfrm>
            <a:off x="1873250" y="2522538"/>
            <a:ext cx="461963" cy="1249362"/>
            <a:chOff x="1002" y="815"/>
            <a:chExt cx="301" cy="863"/>
          </a:xfrm>
        </p:grpSpPr>
        <p:sp>
          <p:nvSpPr>
            <p:cNvPr id="18766" name="Rectangle 164"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767" name="Line 165"/>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68" name="Line 166"/>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69" name="Line 167"/>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70" name="Line 168"/>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71" name="Line 169"/>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72" name="Line 170"/>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73" name="Line 171"/>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74" name="Line 172"/>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75" name="Line 173"/>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81" name="Group 174"/>
          <p:cNvGrpSpPr>
            <a:grpSpLocks/>
          </p:cNvGrpSpPr>
          <p:nvPr/>
        </p:nvGrpSpPr>
        <p:grpSpPr bwMode="auto">
          <a:xfrm>
            <a:off x="2001838" y="2411413"/>
            <a:ext cx="461962" cy="1249362"/>
            <a:chOff x="1002" y="815"/>
            <a:chExt cx="301" cy="863"/>
          </a:xfrm>
        </p:grpSpPr>
        <p:sp>
          <p:nvSpPr>
            <p:cNvPr id="18756" name="Rectangle 175"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757" name="Line 176"/>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58" name="Line 177"/>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59" name="Line 178"/>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60" name="Line 179"/>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61" name="Line 180"/>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62" name="Line 181"/>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63" name="Line 182"/>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64" name="Line 183"/>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65" name="Line 184"/>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82" name="Group 185"/>
          <p:cNvGrpSpPr>
            <a:grpSpLocks/>
          </p:cNvGrpSpPr>
          <p:nvPr/>
        </p:nvGrpSpPr>
        <p:grpSpPr bwMode="auto">
          <a:xfrm>
            <a:off x="2130425" y="2290763"/>
            <a:ext cx="461963" cy="1247775"/>
            <a:chOff x="1002" y="815"/>
            <a:chExt cx="301" cy="863"/>
          </a:xfrm>
        </p:grpSpPr>
        <p:sp>
          <p:nvSpPr>
            <p:cNvPr id="18746" name="Rectangle 186"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747" name="Line 187"/>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48" name="Line 188"/>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49" name="Line 189"/>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50" name="Line 190"/>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51" name="Line 191"/>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52" name="Line 192"/>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53" name="Line 193"/>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54" name="Line 194"/>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55" name="Line 195"/>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83" name="Group 196"/>
          <p:cNvGrpSpPr>
            <a:grpSpLocks/>
          </p:cNvGrpSpPr>
          <p:nvPr/>
        </p:nvGrpSpPr>
        <p:grpSpPr bwMode="auto">
          <a:xfrm>
            <a:off x="2289175" y="2176463"/>
            <a:ext cx="460375" cy="1247775"/>
            <a:chOff x="1002" y="815"/>
            <a:chExt cx="301" cy="863"/>
          </a:xfrm>
        </p:grpSpPr>
        <p:sp>
          <p:nvSpPr>
            <p:cNvPr id="18736" name="Rectangle 197"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737" name="Line 198"/>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38" name="Line 199"/>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39" name="Line 200"/>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40" name="Line 201"/>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41" name="Line 202"/>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42" name="Line 203"/>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43" name="Line 204"/>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44" name="Line 205"/>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45" name="Line 206"/>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84" name="Group 207"/>
          <p:cNvGrpSpPr>
            <a:grpSpLocks/>
          </p:cNvGrpSpPr>
          <p:nvPr/>
        </p:nvGrpSpPr>
        <p:grpSpPr bwMode="auto">
          <a:xfrm>
            <a:off x="2435225" y="2051050"/>
            <a:ext cx="461963" cy="1249363"/>
            <a:chOff x="1002" y="815"/>
            <a:chExt cx="301" cy="863"/>
          </a:xfrm>
        </p:grpSpPr>
        <p:sp>
          <p:nvSpPr>
            <p:cNvPr id="18726" name="Rectangle 208"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727" name="Line 209"/>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28" name="Line 210"/>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29" name="Line 211"/>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30" name="Line 212"/>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31" name="Line 213"/>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32" name="Line 214"/>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33" name="Line 215"/>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34" name="Line 216"/>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35" name="Line 217"/>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85" name="Group 218"/>
          <p:cNvGrpSpPr>
            <a:grpSpLocks/>
          </p:cNvGrpSpPr>
          <p:nvPr/>
        </p:nvGrpSpPr>
        <p:grpSpPr bwMode="auto">
          <a:xfrm>
            <a:off x="2366963" y="2644775"/>
            <a:ext cx="460375" cy="1247775"/>
            <a:chOff x="1002" y="815"/>
            <a:chExt cx="301" cy="863"/>
          </a:xfrm>
        </p:grpSpPr>
        <p:sp>
          <p:nvSpPr>
            <p:cNvPr id="18716" name="Rectangle 219"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717" name="Line 220"/>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18" name="Line 221"/>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19" name="Line 222"/>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20" name="Line 223"/>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21" name="Line 224"/>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22" name="Line 225"/>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23" name="Line 226"/>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24" name="Line 227"/>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25" name="Line 228"/>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86" name="Group 229"/>
          <p:cNvGrpSpPr>
            <a:grpSpLocks/>
          </p:cNvGrpSpPr>
          <p:nvPr/>
        </p:nvGrpSpPr>
        <p:grpSpPr bwMode="auto">
          <a:xfrm>
            <a:off x="2514600" y="2530475"/>
            <a:ext cx="460375" cy="1247775"/>
            <a:chOff x="1002" y="815"/>
            <a:chExt cx="301" cy="863"/>
          </a:xfrm>
        </p:grpSpPr>
        <p:sp>
          <p:nvSpPr>
            <p:cNvPr id="18706" name="Rectangle 230"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707" name="Line 231"/>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08" name="Line 232"/>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09" name="Line 233"/>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10" name="Line 234"/>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11" name="Line 235"/>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12" name="Line 236"/>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13" name="Line 237"/>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14" name="Line 238"/>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15" name="Line 239"/>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87" name="Group 240"/>
          <p:cNvGrpSpPr>
            <a:grpSpLocks/>
          </p:cNvGrpSpPr>
          <p:nvPr/>
        </p:nvGrpSpPr>
        <p:grpSpPr bwMode="auto">
          <a:xfrm>
            <a:off x="2643188" y="2419350"/>
            <a:ext cx="460375" cy="1247775"/>
            <a:chOff x="1002" y="815"/>
            <a:chExt cx="301" cy="863"/>
          </a:xfrm>
        </p:grpSpPr>
        <p:sp>
          <p:nvSpPr>
            <p:cNvPr id="18696" name="Rectangle 241"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697" name="Line 242"/>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98" name="Line 243"/>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99" name="Line 244"/>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00" name="Line 245"/>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01" name="Line 246"/>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02" name="Line 247"/>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03" name="Line 248"/>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04" name="Line 249"/>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705" name="Line 250"/>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88" name="Group 251"/>
          <p:cNvGrpSpPr>
            <a:grpSpLocks/>
          </p:cNvGrpSpPr>
          <p:nvPr/>
        </p:nvGrpSpPr>
        <p:grpSpPr bwMode="auto">
          <a:xfrm>
            <a:off x="2771775" y="2297113"/>
            <a:ext cx="460375" cy="1249362"/>
            <a:chOff x="1002" y="815"/>
            <a:chExt cx="301" cy="863"/>
          </a:xfrm>
        </p:grpSpPr>
        <p:sp>
          <p:nvSpPr>
            <p:cNvPr id="18686" name="Rectangle 252"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687" name="Line 253"/>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88" name="Line 254"/>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89" name="Line 255"/>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90" name="Line 256"/>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91" name="Line 257"/>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92" name="Line 258"/>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93" name="Line 259"/>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94" name="Line 260"/>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95" name="Line 261"/>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89" name="Group 262"/>
          <p:cNvGrpSpPr>
            <a:grpSpLocks/>
          </p:cNvGrpSpPr>
          <p:nvPr/>
        </p:nvGrpSpPr>
        <p:grpSpPr bwMode="auto">
          <a:xfrm>
            <a:off x="2928938" y="2182813"/>
            <a:ext cx="461962" cy="1249362"/>
            <a:chOff x="1002" y="815"/>
            <a:chExt cx="301" cy="863"/>
          </a:xfrm>
        </p:grpSpPr>
        <p:sp>
          <p:nvSpPr>
            <p:cNvPr id="18676" name="Rectangle 263"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677" name="Line 264"/>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78" name="Line 265"/>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79" name="Line 266"/>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80" name="Line 267"/>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81" name="Line 268"/>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82" name="Line 269"/>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83" name="Line 270"/>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84" name="Line 271"/>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85" name="Line 272"/>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90" name="Group 273"/>
          <p:cNvGrpSpPr>
            <a:grpSpLocks/>
          </p:cNvGrpSpPr>
          <p:nvPr/>
        </p:nvGrpSpPr>
        <p:grpSpPr bwMode="auto">
          <a:xfrm>
            <a:off x="3076575" y="2058988"/>
            <a:ext cx="461963" cy="1247775"/>
            <a:chOff x="1002" y="815"/>
            <a:chExt cx="301" cy="863"/>
          </a:xfrm>
        </p:grpSpPr>
        <p:sp>
          <p:nvSpPr>
            <p:cNvPr id="18666" name="Rectangle 274"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667" name="Line 275"/>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68" name="Line 276"/>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69" name="Line 277"/>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70" name="Line 278"/>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71" name="Line 279"/>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72" name="Line 280"/>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73" name="Line 281"/>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74" name="Line 282"/>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75" name="Line 283"/>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91" name="Group 284"/>
          <p:cNvGrpSpPr>
            <a:grpSpLocks/>
          </p:cNvGrpSpPr>
          <p:nvPr/>
        </p:nvGrpSpPr>
        <p:grpSpPr bwMode="auto">
          <a:xfrm>
            <a:off x="3000375" y="2644775"/>
            <a:ext cx="460375" cy="1247775"/>
            <a:chOff x="1002" y="815"/>
            <a:chExt cx="301" cy="863"/>
          </a:xfrm>
        </p:grpSpPr>
        <p:sp>
          <p:nvSpPr>
            <p:cNvPr id="18656" name="Rectangle 285"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657" name="Line 286"/>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58" name="Line 287"/>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59" name="Line 288"/>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60" name="Line 289"/>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61" name="Line 290"/>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62" name="Line 291"/>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63" name="Line 292"/>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64" name="Line 293"/>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65" name="Line 294"/>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92" name="Group 295"/>
          <p:cNvGrpSpPr>
            <a:grpSpLocks/>
          </p:cNvGrpSpPr>
          <p:nvPr/>
        </p:nvGrpSpPr>
        <p:grpSpPr bwMode="auto">
          <a:xfrm>
            <a:off x="3146425" y="2530475"/>
            <a:ext cx="461963" cy="1247775"/>
            <a:chOff x="1002" y="815"/>
            <a:chExt cx="301" cy="863"/>
          </a:xfrm>
        </p:grpSpPr>
        <p:sp>
          <p:nvSpPr>
            <p:cNvPr id="18646" name="Rectangle 296"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647" name="Line 297"/>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48" name="Line 298"/>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49" name="Line 299"/>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50" name="Line 300"/>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51" name="Line 301"/>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52" name="Line 302"/>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53" name="Line 303"/>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54" name="Line 304"/>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55" name="Line 305"/>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93" name="Group 306"/>
          <p:cNvGrpSpPr>
            <a:grpSpLocks/>
          </p:cNvGrpSpPr>
          <p:nvPr/>
        </p:nvGrpSpPr>
        <p:grpSpPr bwMode="auto">
          <a:xfrm>
            <a:off x="3275013" y="2419350"/>
            <a:ext cx="461962" cy="1247775"/>
            <a:chOff x="1002" y="815"/>
            <a:chExt cx="301" cy="863"/>
          </a:xfrm>
        </p:grpSpPr>
        <p:sp>
          <p:nvSpPr>
            <p:cNvPr id="18636" name="Rectangle 307"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637" name="Line 308"/>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38" name="Line 309"/>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39" name="Line 310"/>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40" name="Line 311"/>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41" name="Line 312"/>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42" name="Line 313"/>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43" name="Line 314"/>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44" name="Line 315"/>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45" name="Line 316"/>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94" name="Group 317"/>
          <p:cNvGrpSpPr>
            <a:grpSpLocks/>
          </p:cNvGrpSpPr>
          <p:nvPr/>
        </p:nvGrpSpPr>
        <p:grpSpPr bwMode="auto">
          <a:xfrm>
            <a:off x="3405188" y="2297113"/>
            <a:ext cx="460375" cy="1249362"/>
            <a:chOff x="1002" y="815"/>
            <a:chExt cx="301" cy="863"/>
          </a:xfrm>
        </p:grpSpPr>
        <p:sp>
          <p:nvSpPr>
            <p:cNvPr id="18626" name="Rectangle 318"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627" name="Line 319"/>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28" name="Line 320"/>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29" name="Line 321"/>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30" name="Line 322"/>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31" name="Line 323"/>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32" name="Line 324"/>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33" name="Line 325"/>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34" name="Line 326"/>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35" name="Line 327"/>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95" name="Group 328"/>
          <p:cNvGrpSpPr>
            <a:grpSpLocks/>
          </p:cNvGrpSpPr>
          <p:nvPr/>
        </p:nvGrpSpPr>
        <p:grpSpPr bwMode="auto">
          <a:xfrm>
            <a:off x="3562350" y="2182813"/>
            <a:ext cx="461963" cy="1249362"/>
            <a:chOff x="1002" y="815"/>
            <a:chExt cx="301" cy="863"/>
          </a:xfrm>
        </p:grpSpPr>
        <p:sp>
          <p:nvSpPr>
            <p:cNvPr id="18616" name="Rectangle 329"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617" name="Line 330"/>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18" name="Line 331"/>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19" name="Line 332"/>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20" name="Line 333"/>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21" name="Line 334"/>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22" name="Line 335"/>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23" name="Line 336"/>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24" name="Line 337"/>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25" name="Line 338"/>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96" name="Group 339"/>
          <p:cNvGrpSpPr>
            <a:grpSpLocks/>
          </p:cNvGrpSpPr>
          <p:nvPr/>
        </p:nvGrpSpPr>
        <p:grpSpPr bwMode="auto">
          <a:xfrm>
            <a:off x="3709988" y="2058988"/>
            <a:ext cx="460375" cy="1247775"/>
            <a:chOff x="1002" y="815"/>
            <a:chExt cx="301" cy="863"/>
          </a:xfrm>
        </p:grpSpPr>
        <p:sp>
          <p:nvSpPr>
            <p:cNvPr id="18606" name="Rectangle 340"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607" name="Line 341"/>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08" name="Line 342"/>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09" name="Line 343"/>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10" name="Line 344"/>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11" name="Line 345"/>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12" name="Line 346"/>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13" name="Line 347"/>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14" name="Line 348"/>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15" name="Line 349"/>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18597" name="Group 350"/>
          <p:cNvGrpSpPr>
            <a:grpSpLocks/>
          </p:cNvGrpSpPr>
          <p:nvPr/>
        </p:nvGrpSpPr>
        <p:grpSpPr bwMode="auto">
          <a:xfrm>
            <a:off x="1414463" y="5759450"/>
            <a:ext cx="454025" cy="627063"/>
            <a:chOff x="332" y="3486"/>
            <a:chExt cx="296" cy="434"/>
          </a:xfrm>
        </p:grpSpPr>
        <p:sp>
          <p:nvSpPr>
            <p:cNvPr id="18601" name="Rectangle 351" descr="Blue tissue paper"/>
            <p:cNvSpPr>
              <a:spLocks noChangeArrowheads="1"/>
            </p:cNvSpPr>
            <p:nvPr/>
          </p:nvSpPr>
          <p:spPr bwMode="auto">
            <a:xfrm>
              <a:off x="332" y="3488"/>
              <a:ext cx="296" cy="432"/>
            </a:xfrm>
            <a:prstGeom prst="rect">
              <a:avLst/>
            </a:prstGeom>
            <a:blipFill dpi="0" rotWithShape="0">
              <a:blip r:embed="rId3" cstate="print"/>
              <a:srcRect/>
              <a:tile tx="0" ty="0" sx="100000" sy="100000" flip="none" algn="tl"/>
            </a:blipFill>
            <a:ln w="9525">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602" name="Line 352"/>
            <p:cNvSpPr>
              <a:spLocks noChangeShapeType="1"/>
            </p:cNvSpPr>
            <p:nvPr/>
          </p:nvSpPr>
          <p:spPr bwMode="auto">
            <a:xfrm>
              <a:off x="432" y="348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03" name="Line 353"/>
            <p:cNvSpPr>
              <a:spLocks noChangeShapeType="1"/>
            </p:cNvSpPr>
            <p:nvPr/>
          </p:nvSpPr>
          <p:spPr bwMode="auto">
            <a:xfrm>
              <a:off x="528" y="348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04" name="Line 354"/>
            <p:cNvSpPr>
              <a:spLocks noChangeShapeType="1"/>
            </p:cNvSpPr>
            <p:nvPr/>
          </p:nvSpPr>
          <p:spPr bwMode="auto">
            <a:xfrm flipH="1">
              <a:off x="336" y="363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605" name="Line 355"/>
            <p:cNvSpPr>
              <a:spLocks noChangeShapeType="1"/>
            </p:cNvSpPr>
            <p:nvPr/>
          </p:nvSpPr>
          <p:spPr bwMode="auto">
            <a:xfrm flipH="1">
              <a:off x="336" y="377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18598" name="Rectangle 356"/>
          <p:cNvSpPr>
            <a:spLocks noChangeArrowheads="1"/>
          </p:cNvSpPr>
          <p:nvPr/>
        </p:nvSpPr>
        <p:spPr bwMode="auto">
          <a:xfrm>
            <a:off x="1851025" y="5749925"/>
            <a:ext cx="5969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r>
              <a:rPr lang="en-US" altLang="en-US" sz="1200">
                <a:solidFill>
                  <a:schemeClr val="tx1"/>
                </a:solidFill>
                <a:latin typeface="Times New Roman" panose="02020603050405020304" pitchFamily="18" charset="0"/>
              </a:rPr>
              <a:t>= the real partition memory pages associated with a virtual machine; that is, the sets of dynamically-allocated physical memory pages necessary to run a guest operating system in a virtual machine</a:t>
            </a:r>
          </a:p>
        </p:txBody>
      </p:sp>
      <p:sp>
        <p:nvSpPr>
          <p:cNvPr id="18599" name="Text Box 357"/>
          <p:cNvSpPr txBox="1">
            <a:spLocks noChangeArrowheads="1"/>
          </p:cNvSpPr>
          <p:nvPr/>
        </p:nvSpPr>
        <p:spPr bwMode="auto">
          <a:xfrm>
            <a:off x="1882775" y="2603500"/>
            <a:ext cx="2133600" cy="485775"/>
          </a:xfrm>
          <a:prstGeom prst="rect">
            <a:avLst/>
          </a:prstGeom>
          <a:solidFill>
            <a:schemeClr val="accent2"/>
          </a:solidFill>
          <a:ln w="9525">
            <a:solidFill>
              <a:schemeClr val="bg1"/>
            </a:solidFill>
            <a:miter lim="800000"/>
            <a:headEnd/>
            <a:tailEnd/>
          </a:ln>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0000"/>
              </a:lnSpc>
            </a:pPr>
            <a:r>
              <a:rPr lang="en-US" altLang="en-US" sz="1400" i="1">
                <a:latin typeface="Times New Roman" panose="02020603050405020304" pitchFamily="18" charset="0"/>
              </a:rPr>
              <a:t>z/VM Virtual Machine Physical Memory Space </a:t>
            </a:r>
          </a:p>
        </p:txBody>
      </p:sp>
      <p:sp>
        <p:nvSpPr>
          <p:cNvPr id="18600" name="Rectangle 359"/>
          <p:cNvSpPr>
            <a:spLocks noGrp="1" noChangeArrowheads="1"/>
          </p:cNvSpPr>
          <p:nvPr>
            <p:ph type="title"/>
          </p:nvPr>
        </p:nvSpPr>
        <p:spPr>
          <a:noFill/>
        </p:spPr>
        <p:txBody>
          <a:bodyPr anchor="t"/>
          <a:lstStyle/>
          <a:p>
            <a:r>
              <a:rPr lang="en-US" altLang="en-US" sz="3200" smtClean="0">
                <a:solidFill>
                  <a:schemeClr val="tx2"/>
                </a:solidFill>
              </a:rPr>
              <a:t>LPAR Memory Partitioning</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841375" y="3910013"/>
            <a:ext cx="7315200" cy="1541462"/>
          </a:xfrm>
          <a:prstGeom prst="rect">
            <a:avLst/>
          </a:prstGeom>
          <a:gradFill rotWithShape="1">
            <a:gsLst>
              <a:gs pos="0">
                <a:srgbClr val="C0C0C0"/>
              </a:gs>
              <a:gs pos="50000">
                <a:srgbClr val="DDDDDD"/>
              </a:gs>
              <a:gs pos="100000">
                <a:srgbClr val="C0C0C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19459" name="Group 3"/>
          <p:cNvGrpSpPr>
            <a:grpSpLocks/>
          </p:cNvGrpSpPr>
          <p:nvPr/>
        </p:nvGrpSpPr>
        <p:grpSpPr bwMode="auto">
          <a:xfrm>
            <a:off x="7116763" y="5397500"/>
            <a:ext cx="355600" cy="403225"/>
            <a:chOff x="4673" y="3341"/>
            <a:chExt cx="224" cy="268"/>
          </a:xfrm>
        </p:grpSpPr>
        <p:sp>
          <p:nvSpPr>
            <p:cNvPr id="20252" name="Rectangle 4"/>
            <p:cNvSpPr>
              <a:spLocks noChangeArrowheads="1"/>
            </p:cNvSpPr>
            <p:nvPr/>
          </p:nvSpPr>
          <p:spPr bwMode="auto">
            <a:xfrm>
              <a:off x="4673" y="3341"/>
              <a:ext cx="222" cy="26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202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 y="3343"/>
              <a:ext cx="22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54" name="Rectangle 6"/>
            <p:cNvSpPr>
              <a:spLocks noChangeArrowheads="1"/>
            </p:cNvSpPr>
            <p:nvPr/>
          </p:nvSpPr>
          <p:spPr bwMode="auto">
            <a:xfrm>
              <a:off x="4673" y="3341"/>
              <a:ext cx="222" cy="26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55" name="Rectangle 7"/>
            <p:cNvSpPr>
              <a:spLocks noChangeArrowheads="1"/>
            </p:cNvSpPr>
            <p:nvPr/>
          </p:nvSpPr>
          <p:spPr bwMode="auto">
            <a:xfrm>
              <a:off x="4675" y="3343"/>
              <a:ext cx="222" cy="266"/>
            </a:xfrm>
            <a:prstGeom prst="rect">
              <a:avLst/>
            </a:prstGeom>
            <a:noFill/>
            <a:ln w="1111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9460" name="Group 8"/>
          <p:cNvGrpSpPr>
            <a:grpSpLocks/>
          </p:cNvGrpSpPr>
          <p:nvPr/>
        </p:nvGrpSpPr>
        <p:grpSpPr bwMode="auto">
          <a:xfrm>
            <a:off x="1724025" y="5327650"/>
            <a:ext cx="355600" cy="473075"/>
            <a:chOff x="988" y="3341"/>
            <a:chExt cx="224" cy="268"/>
          </a:xfrm>
        </p:grpSpPr>
        <p:sp>
          <p:nvSpPr>
            <p:cNvPr id="20248" name="Rectangle 9"/>
            <p:cNvSpPr>
              <a:spLocks noChangeArrowheads="1"/>
            </p:cNvSpPr>
            <p:nvPr/>
          </p:nvSpPr>
          <p:spPr bwMode="auto">
            <a:xfrm>
              <a:off x="988" y="3341"/>
              <a:ext cx="222" cy="26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20249"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 y="3343"/>
              <a:ext cx="22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50" name="Rectangle 11"/>
            <p:cNvSpPr>
              <a:spLocks noChangeArrowheads="1"/>
            </p:cNvSpPr>
            <p:nvPr/>
          </p:nvSpPr>
          <p:spPr bwMode="auto">
            <a:xfrm>
              <a:off x="988" y="3341"/>
              <a:ext cx="222" cy="26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51" name="Rectangle 12"/>
            <p:cNvSpPr>
              <a:spLocks noChangeArrowheads="1"/>
            </p:cNvSpPr>
            <p:nvPr/>
          </p:nvSpPr>
          <p:spPr bwMode="auto">
            <a:xfrm>
              <a:off x="990" y="3343"/>
              <a:ext cx="222" cy="266"/>
            </a:xfrm>
            <a:prstGeom prst="rect">
              <a:avLst/>
            </a:prstGeom>
            <a:noFill/>
            <a:ln w="1746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9461" name="Group 13"/>
          <p:cNvGrpSpPr>
            <a:grpSpLocks/>
          </p:cNvGrpSpPr>
          <p:nvPr/>
        </p:nvGrpSpPr>
        <p:grpSpPr bwMode="auto">
          <a:xfrm>
            <a:off x="4121150" y="1760538"/>
            <a:ext cx="566738" cy="1509712"/>
            <a:chOff x="2631" y="677"/>
            <a:chExt cx="357" cy="1023"/>
          </a:xfrm>
        </p:grpSpPr>
        <p:pic>
          <p:nvPicPr>
            <p:cNvPr id="20246"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31" y="677"/>
              <a:ext cx="352" cy="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47" name="Rectangle 15"/>
            <p:cNvSpPr>
              <a:spLocks noChangeArrowheads="1"/>
            </p:cNvSpPr>
            <p:nvPr/>
          </p:nvSpPr>
          <p:spPr bwMode="auto">
            <a:xfrm>
              <a:off x="2632" y="679"/>
              <a:ext cx="356" cy="1021"/>
            </a:xfrm>
            <a:prstGeom prst="rect">
              <a:avLst/>
            </a:prstGeom>
            <a:noFill/>
            <a:ln w="206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9462" name="Group 16"/>
          <p:cNvGrpSpPr>
            <a:grpSpLocks/>
          </p:cNvGrpSpPr>
          <p:nvPr/>
        </p:nvGrpSpPr>
        <p:grpSpPr bwMode="auto">
          <a:xfrm>
            <a:off x="7786688" y="1760538"/>
            <a:ext cx="673100" cy="1509712"/>
            <a:chOff x="4940" y="677"/>
            <a:chExt cx="401" cy="1023"/>
          </a:xfrm>
        </p:grpSpPr>
        <p:pic>
          <p:nvPicPr>
            <p:cNvPr id="20244" name="Picture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40" y="677"/>
              <a:ext cx="396" cy="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45" name="Rectangle 18"/>
            <p:cNvSpPr>
              <a:spLocks noChangeArrowheads="1"/>
            </p:cNvSpPr>
            <p:nvPr/>
          </p:nvSpPr>
          <p:spPr bwMode="auto">
            <a:xfrm>
              <a:off x="4941" y="679"/>
              <a:ext cx="400" cy="1021"/>
            </a:xfrm>
            <a:prstGeom prst="rect">
              <a:avLst/>
            </a:prstGeom>
            <a:noFill/>
            <a:ln w="206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9463" name="Group 19"/>
          <p:cNvGrpSpPr>
            <a:grpSpLocks/>
          </p:cNvGrpSpPr>
          <p:nvPr/>
        </p:nvGrpSpPr>
        <p:grpSpPr bwMode="auto">
          <a:xfrm>
            <a:off x="7081838" y="1760538"/>
            <a:ext cx="706437" cy="1509712"/>
            <a:chOff x="4496" y="677"/>
            <a:chExt cx="445" cy="1023"/>
          </a:xfrm>
        </p:grpSpPr>
        <p:pic>
          <p:nvPicPr>
            <p:cNvPr id="20242" name="Picture 2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6" y="677"/>
              <a:ext cx="441" cy="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43" name="Rectangle 21"/>
            <p:cNvSpPr>
              <a:spLocks noChangeArrowheads="1"/>
            </p:cNvSpPr>
            <p:nvPr/>
          </p:nvSpPr>
          <p:spPr bwMode="auto">
            <a:xfrm>
              <a:off x="4497" y="679"/>
              <a:ext cx="444" cy="1021"/>
            </a:xfrm>
            <a:prstGeom prst="rect">
              <a:avLst/>
            </a:prstGeom>
            <a:noFill/>
            <a:ln w="206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9464" name="Group 22"/>
          <p:cNvGrpSpPr>
            <a:grpSpLocks/>
          </p:cNvGrpSpPr>
          <p:nvPr/>
        </p:nvGrpSpPr>
        <p:grpSpPr bwMode="auto">
          <a:xfrm>
            <a:off x="5953125" y="1760538"/>
            <a:ext cx="1130300" cy="1509712"/>
            <a:chOff x="3785" y="677"/>
            <a:chExt cx="712" cy="1023"/>
          </a:xfrm>
        </p:grpSpPr>
        <p:pic>
          <p:nvPicPr>
            <p:cNvPr id="20240" name="Picture 2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85" y="677"/>
              <a:ext cx="708" cy="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41" name="Rectangle 24"/>
            <p:cNvSpPr>
              <a:spLocks noChangeArrowheads="1"/>
            </p:cNvSpPr>
            <p:nvPr/>
          </p:nvSpPr>
          <p:spPr bwMode="auto">
            <a:xfrm>
              <a:off x="3787" y="679"/>
              <a:ext cx="710" cy="1021"/>
            </a:xfrm>
            <a:prstGeom prst="rect">
              <a:avLst/>
            </a:prstGeom>
            <a:noFill/>
            <a:ln w="206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9465" name="Group 25"/>
          <p:cNvGrpSpPr>
            <a:grpSpLocks/>
          </p:cNvGrpSpPr>
          <p:nvPr/>
        </p:nvGrpSpPr>
        <p:grpSpPr bwMode="auto">
          <a:xfrm>
            <a:off x="5389563" y="1760538"/>
            <a:ext cx="566737" cy="1509712"/>
            <a:chOff x="3430" y="677"/>
            <a:chExt cx="357" cy="1023"/>
          </a:xfrm>
        </p:grpSpPr>
        <p:pic>
          <p:nvPicPr>
            <p:cNvPr id="20238" name="Picture 2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30" y="677"/>
              <a:ext cx="352" cy="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39" name="Rectangle 27"/>
            <p:cNvSpPr>
              <a:spLocks noChangeArrowheads="1"/>
            </p:cNvSpPr>
            <p:nvPr/>
          </p:nvSpPr>
          <p:spPr bwMode="auto">
            <a:xfrm>
              <a:off x="3432" y="679"/>
              <a:ext cx="355" cy="1021"/>
            </a:xfrm>
            <a:prstGeom prst="rect">
              <a:avLst/>
            </a:prstGeom>
            <a:noFill/>
            <a:ln w="206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pic>
        <p:nvPicPr>
          <p:cNvPr id="19466" name="Picture 2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89175" y="1760538"/>
            <a:ext cx="7000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7" name="Group 29"/>
          <p:cNvGrpSpPr>
            <a:grpSpLocks/>
          </p:cNvGrpSpPr>
          <p:nvPr/>
        </p:nvGrpSpPr>
        <p:grpSpPr bwMode="auto">
          <a:xfrm>
            <a:off x="3557588" y="1760538"/>
            <a:ext cx="565150" cy="1509712"/>
            <a:chOff x="2276" y="677"/>
            <a:chExt cx="356" cy="1023"/>
          </a:xfrm>
        </p:grpSpPr>
        <p:pic>
          <p:nvPicPr>
            <p:cNvPr id="20236" name="Picture 3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76" y="677"/>
              <a:ext cx="352" cy="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37" name="Rectangle 31"/>
            <p:cNvSpPr>
              <a:spLocks noChangeArrowheads="1"/>
            </p:cNvSpPr>
            <p:nvPr/>
          </p:nvSpPr>
          <p:spPr bwMode="auto">
            <a:xfrm>
              <a:off x="2277" y="679"/>
              <a:ext cx="355" cy="1021"/>
            </a:xfrm>
            <a:prstGeom prst="rect">
              <a:avLst/>
            </a:prstGeom>
            <a:noFill/>
            <a:ln w="206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9468" name="Group 32"/>
          <p:cNvGrpSpPr>
            <a:grpSpLocks/>
          </p:cNvGrpSpPr>
          <p:nvPr/>
        </p:nvGrpSpPr>
        <p:grpSpPr bwMode="auto">
          <a:xfrm>
            <a:off x="534988" y="1760538"/>
            <a:ext cx="1192212" cy="1509712"/>
            <a:chOff x="766" y="677"/>
            <a:chExt cx="357" cy="1023"/>
          </a:xfrm>
        </p:grpSpPr>
        <p:pic>
          <p:nvPicPr>
            <p:cNvPr id="20234" name="Picture 3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6" y="677"/>
              <a:ext cx="352" cy="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35" name="Rectangle 34"/>
            <p:cNvSpPr>
              <a:spLocks noChangeArrowheads="1"/>
            </p:cNvSpPr>
            <p:nvPr/>
          </p:nvSpPr>
          <p:spPr bwMode="auto">
            <a:xfrm>
              <a:off x="768" y="679"/>
              <a:ext cx="355" cy="1021"/>
            </a:xfrm>
            <a:prstGeom prst="rect">
              <a:avLst/>
            </a:prstGeom>
            <a:noFill/>
            <a:ln w="206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9469" name="Rectangle 35"/>
          <p:cNvSpPr>
            <a:spLocks noChangeArrowheads="1"/>
          </p:cNvSpPr>
          <p:nvPr/>
        </p:nvSpPr>
        <p:spPr bwMode="auto">
          <a:xfrm>
            <a:off x="1090613" y="1839913"/>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P</a:t>
            </a:r>
            <a:endParaRPr lang="en-US" altLang="en-US" sz="1800" b="0">
              <a:solidFill>
                <a:schemeClr val="tx1"/>
              </a:solidFill>
            </a:endParaRPr>
          </a:p>
        </p:txBody>
      </p:sp>
      <p:sp>
        <p:nvSpPr>
          <p:cNvPr id="19470" name="Rectangle 36"/>
          <p:cNvSpPr>
            <a:spLocks noChangeArrowheads="1"/>
          </p:cNvSpPr>
          <p:nvPr/>
        </p:nvSpPr>
        <p:spPr bwMode="auto">
          <a:xfrm>
            <a:off x="1085850" y="1835150"/>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P</a:t>
            </a:r>
            <a:endParaRPr lang="en-US" altLang="en-US" sz="1800" b="0">
              <a:solidFill>
                <a:schemeClr val="tx1"/>
              </a:solidFill>
            </a:endParaRPr>
          </a:p>
        </p:txBody>
      </p:sp>
      <p:sp>
        <p:nvSpPr>
          <p:cNvPr id="19471" name="Rectangle 37"/>
          <p:cNvSpPr>
            <a:spLocks noChangeArrowheads="1"/>
          </p:cNvSpPr>
          <p:nvPr/>
        </p:nvSpPr>
        <p:spPr bwMode="auto">
          <a:xfrm>
            <a:off x="1090613" y="19970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A</a:t>
            </a:r>
            <a:endParaRPr lang="en-US" altLang="en-US" sz="1800" b="0">
              <a:solidFill>
                <a:schemeClr val="tx1"/>
              </a:solidFill>
            </a:endParaRPr>
          </a:p>
        </p:txBody>
      </p:sp>
      <p:sp>
        <p:nvSpPr>
          <p:cNvPr id="19472" name="Rectangle 38"/>
          <p:cNvSpPr>
            <a:spLocks noChangeArrowheads="1"/>
          </p:cNvSpPr>
          <p:nvPr/>
        </p:nvSpPr>
        <p:spPr bwMode="auto">
          <a:xfrm>
            <a:off x="1085850" y="1992313"/>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A</a:t>
            </a:r>
            <a:endParaRPr lang="en-US" altLang="en-US" sz="1800" b="0">
              <a:solidFill>
                <a:schemeClr val="tx1"/>
              </a:solidFill>
            </a:endParaRPr>
          </a:p>
        </p:txBody>
      </p:sp>
      <p:sp>
        <p:nvSpPr>
          <p:cNvPr id="19473" name="Rectangle 39"/>
          <p:cNvSpPr>
            <a:spLocks noChangeArrowheads="1"/>
          </p:cNvSpPr>
          <p:nvPr/>
        </p:nvSpPr>
        <p:spPr bwMode="auto">
          <a:xfrm>
            <a:off x="1090613" y="21542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R</a:t>
            </a:r>
            <a:endParaRPr lang="en-US" altLang="en-US" sz="1800" b="0">
              <a:solidFill>
                <a:schemeClr val="tx1"/>
              </a:solidFill>
            </a:endParaRPr>
          </a:p>
        </p:txBody>
      </p:sp>
      <p:sp>
        <p:nvSpPr>
          <p:cNvPr id="19474" name="Rectangle 40"/>
          <p:cNvSpPr>
            <a:spLocks noChangeArrowheads="1"/>
          </p:cNvSpPr>
          <p:nvPr/>
        </p:nvSpPr>
        <p:spPr bwMode="auto">
          <a:xfrm>
            <a:off x="1085850" y="21494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R</a:t>
            </a:r>
            <a:endParaRPr lang="en-US" altLang="en-US" sz="1800" b="0">
              <a:solidFill>
                <a:schemeClr val="tx1"/>
              </a:solidFill>
            </a:endParaRPr>
          </a:p>
        </p:txBody>
      </p:sp>
      <p:sp>
        <p:nvSpPr>
          <p:cNvPr id="19475" name="Rectangle 41"/>
          <p:cNvSpPr>
            <a:spLocks noChangeArrowheads="1"/>
          </p:cNvSpPr>
          <p:nvPr/>
        </p:nvSpPr>
        <p:spPr bwMode="auto">
          <a:xfrm>
            <a:off x="1090613" y="231140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T</a:t>
            </a:r>
            <a:endParaRPr lang="en-US" altLang="en-US" sz="1800" b="0">
              <a:solidFill>
                <a:schemeClr val="tx1"/>
              </a:solidFill>
            </a:endParaRPr>
          </a:p>
        </p:txBody>
      </p:sp>
      <p:sp>
        <p:nvSpPr>
          <p:cNvPr id="19476" name="Rectangle 42"/>
          <p:cNvSpPr>
            <a:spLocks noChangeArrowheads="1"/>
          </p:cNvSpPr>
          <p:nvPr/>
        </p:nvSpPr>
        <p:spPr bwMode="auto">
          <a:xfrm>
            <a:off x="1085850" y="230663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T</a:t>
            </a:r>
            <a:endParaRPr lang="en-US" altLang="en-US" sz="1800" b="0">
              <a:solidFill>
                <a:schemeClr val="tx1"/>
              </a:solidFill>
            </a:endParaRPr>
          </a:p>
        </p:txBody>
      </p:sp>
      <p:sp>
        <p:nvSpPr>
          <p:cNvPr id="19477" name="Rectangle 43"/>
          <p:cNvSpPr>
            <a:spLocks noChangeArrowheads="1"/>
          </p:cNvSpPr>
          <p:nvPr/>
        </p:nvSpPr>
        <p:spPr bwMode="auto">
          <a:xfrm>
            <a:off x="1100138" y="246856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I</a:t>
            </a:r>
            <a:endParaRPr lang="en-US" altLang="en-US" sz="1800" b="0">
              <a:solidFill>
                <a:schemeClr val="tx1"/>
              </a:solidFill>
            </a:endParaRPr>
          </a:p>
        </p:txBody>
      </p:sp>
      <p:sp>
        <p:nvSpPr>
          <p:cNvPr id="19478" name="Rectangle 44"/>
          <p:cNvSpPr>
            <a:spLocks noChangeArrowheads="1"/>
          </p:cNvSpPr>
          <p:nvPr/>
        </p:nvSpPr>
        <p:spPr bwMode="auto">
          <a:xfrm>
            <a:off x="1095375" y="24653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I</a:t>
            </a:r>
            <a:endParaRPr lang="en-US" altLang="en-US" sz="1800" b="0">
              <a:solidFill>
                <a:schemeClr val="tx1"/>
              </a:solidFill>
            </a:endParaRPr>
          </a:p>
        </p:txBody>
      </p:sp>
      <p:sp>
        <p:nvSpPr>
          <p:cNvPr id="19479" name="Rectangle 45"/>
          <p:cNvSpPr>
            <a:spLocks noChangeArrowheads="1"/>
          </p:cNvSpPr>
          <p:nvPr/>
        </p:nvSpPr>
        <p:spPr bwMode="auto">
          <a:xfrm>
            <a:off x="1090613" y="26257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T</a:t>
            </a:r>
            <a:endParaRPr lang="en-US" altLang="en-US" sz="1800" b="0">
              <a:solidFill>
                <a:schemeClr val="tx1"/>
              </a:solidFill>
            </a:endParaRPr>
          </a:p>
        </p:txBody>
      </p:sp>
      <p:sp>
        <p:nvSpPr>
          <p:cNvPr id="19480" name="Rectangle 46"/>
          <p:cNvSpPr>
            <a:spLocks noChangeArrowheads="1"/>
          </p:cNvSpPr>
          <p:nvPr/>
        </p:nvSpPr>
        <p:spPr bwMode="auto">
          <a:xfrm>
            <a:off x="1085850" y="2620963"/>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T</a:t>
            </a:r>
            <a:endParaRPr lang="en-US" altLang="en-US" sz="1800" b="0">
              <a:solidFill>
                <a:schemeClr val="tx1"/>
              </a:solidFill>
            </a:endParaRPr>
          </a:p>
        </p:txBody>
      </p:sp>
      <p:sp>
        <p:nvSpPr>
          <p:cNvPr id="19481" name="Rectangle 47"/>
          <p:cNvSpPr>
            <a:spLocks noChangeArrowheads="1"/>
          </p:cNvSpPr>
          <p:nvPr/>
        </p:nvSpPr>
        <p:spPr bwMode="auto">
          <a:xfrm>
            <a:off x="1100138" y="27828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I</a:t>
            </a:r>
            <a:endParaRPr lang="en-US" altLang="en-US" sz="1800" b="0">
              <a:solidFill>
                <a:schemeClr val="tx1"/>
              </a:solidFill>
            </a:endParaRPr>
          </a:p>
        </p:txBody>
      </p:sp>
      <p:sp>
        <p:nvSpPr>
          <p:cNvPr id="19482" name="Rectangle 48"/>
          <p:cNvSpPr>
            <a:spLocks noChangeArrowheads="1"/>
          </p:cNvSpPr>
          <p:nvPr/>
        </p:nvSpPr>
        <p:spPr bwMode="auto">
          <a:xfrm>
            <a:off x="1095375" y="277971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I</a:t>
            </a:r>
            <a:endParaRPr lang="en-US" altLang="en-US" sz="1800" b="0">
              <a:solidFill>
                <a:schemeClr val="tx1"/>
              </a:solidFill>
            </a:endParaRPr>
          </a:p>
        </p:txBody>
      </p:sp>
      <p:sp>
        <p:nvSpPr>
          <p:cNvPr id="19483" name="Rectangle 49"/>
          <p:cNvSpPr>
            <a:spLocks noChangeArrowheads="1"/>
          </p:cNvSpPr>
          <p:nvPr/>
        </p:nvSpPr>
        <p:spPr bwMode="auto">
          <a:xfrm>
            <a:off x="1090613" y="2941638"/>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O</a:t>
            </a:r>
            <a:endParaRPr lang="en-US" altLang="en-US" sz="1800" b="0">
              <a:solidFill>
                <a:schemeClr val="tx1"/>
              </a:solidFill>
            </a:endParaRPr>
          </a:p>
        </p:txBody>
      </p:sp>
      <p:sp>
        <p:nvSpPr>
          <p:cNvPr id="19484" name="Rectangle 50"/>
          <p:cNvSpPr>
            <a:spLocks noChangeArrowheads="1"/>
          </p:cNvSpPr>
          <p:nvPr/>
        </p:nvSpPr>
        <p:spPr bwMode="auto">
          <a:xfrm>
            <a:off x="1085850" y="2936875"/>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O</a:t>
            </a:r>
            <a:endParaRPr lang="en-US" altLang="en-US" sz="1800" b="0">
              <a:solidFill>
                <a:schemeClr val="tx1"/>
              </a:solidFill>
            </a:endParaRPr>
          </a:p>
        </p:txBody>
      </p:sp>
      <p:sp>
        <p:nvSpPr>
          <p:cNvPr id="19485" name="Rectangle 51"/>
          <p:cNvSpPr>
            <a:spLocks noChangeArrowheads="1"/>
          </p:cNvSpPr>
          <p:nvPr/>
        </p:nvSpPr>
        <p:spPr bwMode="auto">
          <a:xfrm>
            <a:off x="1090613" y="30940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N</a:t>
            </a:r>
            <a:endParaRPr lang="en-US" altLang="en-US" sz="1800" b="0">
              <a:solidFill>
                <a:schemeClr val="tx1"/>
              </a:solidFill>
            </a:endParaRPr>
          </a:p>
        </p:txBody>
      </p:sp>
      <p:sp>
        <p:nvSpPr>
          <p:cNvPr id="19486" name="Rectangle 52"/>
          <p:cNvSpPr>
            <a:spLocks noChangeArrowheads="1"/>
          </p:cNvSpPr>
          <p:nvPr/>
        </p:nvSpPr>
        <p:spPr bwMode="auto">
          <a:xfrm>
            <a:off x="1085850" y="30892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N</a:t>
            </a:r>
            <a:endParaRPr lang="en-US" altLang="en-US" sz="1800" b="0">
              <a:solidFill>
                <a:schemeClr val="tx1"/>
              </a:solidFill>
            </a:endParaRPr>
          </a:p>
        </p:txBody>
      </p:sp>
      <p:grpSp>
        <p:nvGrpSpPr>
          <p:cNvPr id="19487" name="Group 53"/>
          <p:cNvGrpSpPr>
            <a:grpSpLocks/>
          </p:cNvGrpSpPr>
          <p:nvPr/>
        </p:nvGrpSpPr>
        <p:grpSpPr bwMode="auto">
          <a:xfrm>
            <a:off x="1724025" y="1760538"/>
            <a:ext cx="566738" cy="1509712"/>
            <a:chOff x="1121" y="677"/>
            <a:chExt cx="357" cy="1023"/>
          </a:xfrm>
        </p:grpSpPr>
        <p:pic>
          <p:nvPicPr>
            <p:cNvPr id="20232" name="Picture 5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21" y="677"/>
              <a:ext cx="353" cy="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33" name="Rectangle 55"/>
            <p:cNvSpPr>
              <a:spLocks noChangeArrowheads="1"/>
            </p:cNvSpPr>
            <p:nvPr/>
          </p:nvSpPr>
          <p:spPr bwMode="auto">
            <a:xfrm>
              <a:off x="1123" y="679"/>
              <a:ext cx="355" cy="1021"/>
            </a:xfrm>
            <a:prstGeom prst="rect">
              <a:avLst/>
            </a:prstGeom>
            <a:noFill/>
            <a:ln w="206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9488" name="Rectangle 56"/>
          <p:cNvSpPr>
            <a:spLocks noChangeArrowheads="1"/>
          </p:cNvSpPr>
          <p:nvPr/>
        </p:nvSpPr>
        <p:spPr bwMode="auto">
          <a:xfrm>
            <a:off x="1958975" y="1839913"/>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P</a:t>
            </a:r>
            <a:endParaRPr lang="en-US" altLang="en-US" sz="1800" b="0">
              <a:solidFill>
                <a:schemeClr val="tx1"/>
              </a:solidFill>
            </a:endParaRPr>
          </a:p>
        </p:txBody>
      </p:sp>
      <p:sp>
        <p:nvSpPr>
          <p:cNvPr id="19489" name="Rectangle 57"/>
          <p:cNvSpPr>
            <a:spLocks noChangeArrowheads="1"/>
          </p:cNvSpPr>
          <p:nvPr/>
        </p:nvSpPr>
        <p:spPr bwMode="auto">
          <a:xfrm>
            <a:off x="1954213" y="1835150"/>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P</a:t>
            </a:r>
            <a:endParaRPr lang="en-US" altLang="en-US" sz="1800" b="0">
              <a:solidFill>
                <a:schemeClr val="tx1"/>
              </a:solidFill>
            </a:endParaRPr>
          </a:p>
        </p:txBody>
      </p:sp>
      <p:sp>
        <p:nvSpPr>
          <p:cNvPr id="19490" name="Rectangle 58"/>
          <p:cNvSpPr>
            <a:spLocks noChangeArrowheads="1"/>
          </p:cNvSpPr>
          <p:nvPr/>
        </p:nvSpPr>
        <p:spPr bwMode="auto">
          <a:xfrm>
            <a:off x="1958975" y="19970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A</a:t>
            </a:r>
            <a:endParaRPr lang="en-US" altLang="en-US" sz="1800" b="0">
              <a:solidFill>
                <a:schemeClr val="tx1"/>
              </a:solidFill>
            </a:endParaRPr>
          </a:p>
        </p:txBody>
      </p:sp>
      <p:sp>
        <p:nvSpPr>
          <p:cNvPr id="19491" name="Rectangle 59"/>
          <p:cNvSpPr>
            <a:spLocks noChangeArrowheads="1"/>
          </p:cNvSpPr>
          <p:nvPr/>
        </p:nvSpPr>
        <p:spPr bwMode="auto">
          <a:xfrm>
            <a:off x="1954213" y="1992313"/>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A</a:t>
            </a:r>
            <a:endParaRPr lang="en-US" altLang="en-US" sz="1800" b="0">
              <a:solidFill>
                <a:schemeClr val="tx1"/>
              </a:solidFill>
            </a:endParaRPr>
          </a:p>
        </p:txBody>
      </p:sp>
      <p:sp>
        <p:nvSpPr>
          <p:cNvPr id="19492" name="Rectangle 60"/>
          <p:cNvSpPr>
            <a:spLocks noChangeArrowheads="1"/>
          </p:cNvSpPr>
          <p:nvPr/>
        </p:nvSpPr>
        <p:spPr bwMode="auto">
          <a:xfrm>
            <a:off x="1958975" y="21542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R</a:t>
            </a:r>
            <a:endParaRPr lang="en-US" altLang="en-US" sz="1800" b="0">
              <a:solidFill>
                <a:schemeClr val="tx1"/>
              </a:solidFill>
            </a:endParaRPr>
          </a:p>
        </p:txBody>
      </p:sp>
      <p:sp>
        <p:nvSpPr>
          <p:cNvPr id="19493" name="Rectangle 61"/>
          <p:cNvSpPr>
            <a:spLocks noChangeArrowheads="1"/>
          </p:cNvSpPr>
          <p:nvPr/>
        </p:nvSpPr>
        <p:spPr bwMode="auto">
          <a:xfrm>
            <a:off x="1954213" y="21494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R</a:t>
            </a:r>
            <a:endParaRPr lang="en-US" altLang="en-US" sz="1800" b="0">
              <a:solidFill>
                <a:schemeClr val="tx1"/>
              </a:solidFill>
            </a:endParaRPr>
          </a:p>
        </p:txBody>
      </p:sp>
      <p:sp>
        <p:nvSpPr>
          <p:cNvPr id="19494" name="Rectangle 62"/>
          <p:cNvSpPr>
            <a:spLocks noChangeArrowheads="1"/>
          </p:cNvSpPr>
          <p:nvPr/>
        </p:nvSpPr>
        <p:spPr bwMode="auto">
          <a:xfrm>
            <a:off x="1958975" y="231140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T</a:t>
            </a:r>
            <a:endParaRPr lang="en-US" altLang="en-US" sz="1800" b="0">
              <a:solidFill>
                <a:schemeClr val="tx1"/>
              </a:solidFill>
            </a:endParaRPr>
          </a:p>
        </p:txBody>
      </p:sp>
      <p:sp>
        <p:nvSpPr>
          <p:cNvPr id="19495" name="Rectangle 63"/>
          <p:cNvSpPr>
            <a:spLocks noChangeArrowheads="1"/>
          </p:cNvSpPr>
          <p:nvPr/>
        </p:nvSpPr>
        <p:spPr bwMode="auto">
          <a:xfrm>
            <a:off x="1954213" y="230663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T</a:t>
            </a:r>
            <a:endParaRPr lang="en-US" altLang="en-US" sz="1800" b="0">
              <a:solidFill>
                <a:schemeClr val="tx1"/>
              </a:solidFill>
            </a:endParaRPr>
          </a:p>
        </p:txBody>
      </p:sp>
      <p:sp>
        <p:nvSpPr>
          <p:cNvPr id="19496" name="Rectangle 64"/>
          <p:cNvSpPr>
            <a:spLocks noChangeArrowheads="1"/>
          </p:cNvSpPr>
          <p:nvPr/>
        </p:nvSpPr>
        <p:spPr bwMode="auto">
          <a:xfrm>
            <a:off x="1968500" y="246856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I</a:t>
            </a:r>
            <a:endParaRPr lang="en-US" altLang="en-US" sz="1800" b="0">
              <a:solidFill>
                <a:schemeClr val="tx1"/>
              </a:solidFill>
            </a:endParaRPr>
          </a:p>
        </p:txBody>
      </p:sp>
      <p:sp>
        <p:nvSpPr>
          <p:cNvPr id="19497" name="Rectangle 65"/>
          <p:cNvSpPr>
            <a:spLocks noChangeArrowheads="1"/>
          </p:cNvSpPr>
          <p:nvPr/>
        </p:nvSpPr>
        <p:spPr bwMode="auto">
          <a:xfrm>
            <a:off x="1963738" y="24653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I</a:t>
            </a:r>
            <a:endParaRPr lang="en-US" altLang="en-US" sz="1800" b="0">
              <a:solidFill>
                <a:schemeClr val="tx1"/>
              </a:solidFill>
            </a:endParaRPr>
          </a:p>
        </p:txBody>
      </p:sp>
      <p:sp>
        <p:nvSpPr>
          <p:cNvPr id="19498" name="Rectangle 66"/>
          <p:cNvSpPr>
            <a:spLocks noChangeArrowheads="1"/>
          </p:cNvSpPr>
          <p:nvPr/>
        </p:nvSpPr>
        <p:spPr bwMode="auto">
          <a:xfrm>
            <a:off x="1958975" y="26257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T</a:t>
            </a:r>
            <a:endParaRPr lang="en-US" altLang="en-US" sz="1800" b="0">
              <a:solidFill>
                <a:schemeClr val="tx1"/>
              </a:solidFill>
            </a:endParaRPr>
          </a:p>
        </p:txBody>
      </p:sp>
      <p:sp>
        <p:nvSpPr>
          <p:cNvPr id="19499" name="Rectangle 67"/>
          <p:cNvSpPr>
            <a:spLocks noChangeArrowheads="1"/>
          </p:cNvSpPr>
          <p:nvPr/>
        </p:nvSpPr>
        <p:spPr bwMode="auto">
          <a:xfrm>
            <a:off x="1954213" y="2620963"/>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T</a:t>
            </a:r>
            <a:endParaRPr lang="en-US" altLang="en-US" sz="1800" b="0">
              <a:solidFill>
                <a:schemeClr val="tx1"/>
              </a:solidFill>
            </a:endParaRPr>
          </a:p>
        </p:txBody>
      </p:sp>
      <p:sp>
        <p:nvSpPr>
          <p:cNvPr id="19500" name="Rectangle 68"/>
          <p:cNvSpPr>
            <a:spLocks noChangeArrowheads="1"/>
          </p:cNvSpPr>
          <p:nvPr/>
        </p:nvSpPr>
        <p:spPr bwMode="auto">
          <a:xfrm>
            <a:off x="1968500" y="27828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I</a:t>
            </a:r>
            <a:endParaRPr lang="en-US" altLang="en-US" sz="1800" b="0">
              <a:solidFill>
                <a:schemeClr val="tx1"/>
              </a:solidFill>
            </a:endParaRPr>
          </a:p>
        </p:txBody>
      </p:sp>
      <p:sp>
        <p:nvSpPr>
          <p:cNvPr id="19501" name="Rectangle 69"/>
          <p:cNvSpPr>
            <a:spLocks noChangeArrowheads="1"/>
          </p:cNvSpPr>
          <p:nvPr/>
        </p:nvSpPr>
        <p:spPr bwMode="auto">
          <a:xfrm>
            <a:off x="1963738" y="277971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I</a:t>
            </a:r>
            <a:endParaRPr lang="en-US" altLang="en-US" sz="1800" b="0">
              <a:solidFill>
                <a:schemeClr val="tx1"/>
              </a:solidFill>
            </a:endParaRPr>
          </a:p>
        </p:txBody>
      </p:sp>
      <p:sp>
        <p:nvSpPr>
          <p:cNvPr id="19502" name="Rectangle 70"/>
          <p:cNvSpPr>
            <a:spLocks noChangeArrowheads="1"/>
          </p:cNvSpPr>
          <p:nvPr/>
        </p:nvSpPr>
        <p:spPr bwMode="auto">
          <a:xfrm>
            <a:off x="1958975" y="2941638"/>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O</a:t>
            </a:r>
            <a:endParaRPr lang="en-US" altLang="en-US" sz="1800" b="0">
              <a:solidFill>
                <a:schemeClr val="tx1"/>
              </a:solidFill>
            </a:endParaRPr>
          </a:p>
        </p:txBody>
      </p:sp>
      <p:sp>
        <p:nvSpPr>
          <p:cNvPr id="19503" name="Rectangle 71"/>
          <p:cNvSpPr>
            <a:spLocks noChangeArrowheads="1"/>
          </p:cNvSpPr>
          <p:nvPr/>
        </p:nvSpPr>
        <p:spPr bwMode="auto">
          <a:xfrm>
            <a:off x="1954213" y="2936875"/>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O</a:t>
            </a:r>
            <a:endParaRPr lang="en-US" altLang="en-US" sz="1800" b="0">
              <a:solidFill>
                <a:schemeClr val="tx1"/>
              </a:solidFill>
            </a:endParaRPr>
          </a:p>
        </p:txBody>
      </p:sp>
      <p:sp>
        <p:nvSpPr>
          <p:cNvPr id="19504" name="Rectangle 72"/>
          <p:cNvSpPr>
            <a:spLocks noChangeArrowheads="1"/>
          </p:cNvSpPr>
          <p:nvPr/>
        </p:nvSpPr>
        <p:spPr bwMode="auto">
          <a:xfrm>
            <a:off x="1958975" y="30940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N</a:t>
            </a:r>
            <a:endParaRPr lang="en-US" altLang="en-US" sz="1800" b="0">
              <a:solidFill>
                <a:schemeClr val="tx1"/>
              </a:solidFill>
            </a:endParaRPr>
          </a:p>
        </p:txBody>
      </p:sp>
      <p:sp>
        <p:nvSpPr>
          <p:cNvPr id="19505" name="Rectangle 73"/>
          <p:cNvSpPr>
            <a:spLocks noChangeArrowheads="1"/>
          </p:cNvSpPr>
          <p:nvPr/>
        </p:nvSpPr>
        <p:spPr bwMode="auto">
          <a:xfrm>
            <a:off x="1954213" y="30892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N</a:t>
            </a:r>
            <a:endParaRPr lang="en-US" altLang="en-US" sz="1800" b="0">
              <a:solidFill>
                <a:schemeClr val="tx1"/>
              </a:solidFill>
            </a:endParaRPr>
          </a:p>
        </p:txBody>
      </p:sp>
      <p:grpSp>
        <p:nvGrpSpPr>
          <p:cNvPr id="19506" name="Group 74"/>
          <p:cNvGrpSpPr>
            <a:grpSpLocks/>
          </p:cNvGrpSpPr>
          <p:nvPr/>
        </p:nvGrpSpPr>
        <p:grpSpPr bwMode="auto">
          <a:xfrm>
            <a:off x="2994025" y="1760538"/>
            <a:ext cx="565150" cy="1509712"/>
            <a:chOff x="1921" y="677"/>
            <a:chExt cx="356" cy="1023"/>
          </a:xfrm>
        </p:grpSpPr>
        <p:pic>
          <p:nvPicPr>
            <p:cNvPr id="20230" name="Picture 7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21" y="677"/>
              <a:ext cx="352" cy="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31" name="Rectangle 76"/>
            <p:cNvSpPr>
              <a:spLocks noChangeArrowheads="1"/>
            </p:cNvSpPr>
            <p:nvPr/>
          </p:nvSpPr>
          <p:spPr bwMode="auto">
            <a:xfrm>
              <a:off x="1922" y="679"/>
              <a:ext cx="355" cy="1021"/>
            </a:xfrm>
            <a:prstGeom prst="rect">
              <a:avLst/>
            </a:prstGeom>
            <a:noFill/>
            <a:ln w="206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9507" name="Group 77"/>
          <p:cNvGrpSpPr>
            <a:grpSpLocks/>
          </p:cNvGrpSpPr>
          <p:nvPr/>
        </p:nvGrpSpPr>
        <p:grpSpPr bwMode="auto">
          <a:xfrm>
            <a:off x="3133725" y="1827213"/>
            <a:ext cx="144463" cy="1416050"/>
            <a:chOff x="2009" y="722"/>
            <a:chExt cx="91" cy="959"/>
          </a:xfrm>
        </p:grpSpPr>
        <p:sp>
          <p:nvSpPr>
            <p:cNvPr id="20227" name="Rectangle 78"/>
            <p:cNvSpPr>
              <a:spLocks noChangeArrowheads="1"/>
            </p:cNvSpPr>
            <p:nvPr/>
          </p:nvSpPr>
          <p:spPr bwMode="auto">
            <a:xfrm>
              <a:off x="2009" y="722"/>
              <a:ext cx="89" cy="959"/>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20228" name="Picture 79"/>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11" y="723"/>
              <a:ext cx="89"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29" name="Rectangle 80"/>
            <p:cNvSpPr>
              <a:spLocks noChangeArrowheads="1"/>
            </p:cNvSpPr>
            <p:nvPr/>
          </p:nvSpPr>
          <p:spPr bwMode="auto">
            <a:xfrm>
              <a:off x="2009" y="722"/>
              <a:ext cx="89" cy="959"/>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9508" name="Rectangle 81"/>
          <p:cNvSpPr>
            <a:spLocks noChangeArrowheads="1"/>
          </p:cNvSpPr>
          <p:nvPr/>
        </p:nvSpPr>
        <p:spPr bwMode="auto">
          <a:xfrm>
            <a:off x="3228975" y="1839913"/>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P</a:t>
            </a:r>
            <a:endParaRPr lang="en-US" altLang="en-US" sz="1800" b="0"/>
          </a:p>
        </p:txBody>
      </p:sp>
      <p:sp>
        <p:nvSpPr>
          <p:cNvPr id="19509" name="Rectangle 82"/>
          <p:cNvSpPr>
            <a:spLocks noChangeArrowheads="1"/>
          </p:cNvSpPr>
          <p:nvPr/>
        </p:nvSpPr>
        <p:spPr bwMode="auto">
          <a:xfrm>
            <a:off x="3224213" y="1835150"/>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P</a:t>
            </a:r>
            <a:endParaRPr lang="en-US" altLang="en-US" sz="1800" b="0"/>
          </a:p>
        </p:txBody>
      </p:sp>
      <p:sp>
        <p:nvSpPr>
          <p:cNvPr id="19510" name="Rectangle 83"/>
          <p:cNvSpPr>
            <a:spLocks noChangeArrowheads="1"/>
          </p:cNvSpPr>
          <p:nvPr/>
        </p:nvSpPr>
        <p:spPr bwMode="auto">
          <a:xfrm>
            <a:off x="3228975" y="19970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A</a:t>
            </a:r>
            <a:endParaRPr lang="en-US" altLang="en-US" sz="1800" b="0"/>
          </a:p>
        </p:txBody>
      </p:sp>
      <p:sp>
        <p:nvSpPr>
          <p:cNvPr id="19511" name="Rectangle 84"/>
          <p:cNvSpPr>
            <a:spLocks noChangeArrowheads="1"/>
          </p:cNvSpPr>
          <p:nvPr/>
        </p:nvSpPr>
        <p:spPr bwMode="auto">
          <a:xfrm>
            <a:off x="3224213" y="1992313"/>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A</a:t>
            </a:r>
            <a:endParaRPr lang="en-US" altLang="en-US" sz="1800" b="0"/>
          </a:p>
        </p:txBody>
      </p:sp>
      <p:sp>
        <p:nvSpPr>
          <p:cNvPr id="19512" name="Rectangle 85"/>
          <p:cNvSpPr>
            <a:spLocks noChangeArrowheads="1"/>
          </p:cNvSpPr>
          <p:nvPr/>
        </p:nvSpPr>
        <p:spPr bwMode="auto">
          <a:xfrm>
            <a:off x="3228975" y="21542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R</a:t>
            </a:r>
            <a:endParaRPr lang="en-US" altLang="en-US" sz="1800" b="0"/>
          </a:p>
        </p:txBody>
      </p:sp>
      <p:sp>
        <p:nvSpPr>
          <p:cNvPr id="19513" name="Rectangle 86"/>
          <p:cNvSpPr>
            <a:spLocks noChangeArrowheads="1"/>
          </p:cNvSpPr>
          <p:nvPr/>
        </p:nvSpPr>
        <p:spPr bwMode="auto">
          <a:xfrm>
            <a:off x="3224213" y="21494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R</a:t>
            </a:r>
            <a:endParaRPr lang="en-US" altLang="en-US" sz="1800" b="0"/>
          </a:p>
        </p:txBody>
      </p:sp>
      <p:sp>
        <p:nvSpPr>
          <p:cNvPr id="19514" name="Rectangle 87"/>
          <p:cNvSpPr>
            <a:spLocks noChangeArrowheads="1"/>
          </p:cNvSpPr>
          <p:nvPr/>
        </p:nvSpPr>
        <p:spPr bwMode="auto">
          <a:xfrm>
            <a:off x="3228975" y="231140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T</a:t>
            </a:r>
            <a:endParaRPr lang="en-US" altLang="en-US" sz="1800" b="0"/>
          </a:p>
        </p:txBody>
      </p:sp>
      <p:sp>
        <p:nvSpPr>
          <p:cNvPr id="19515" name="Rectangle 88"/>
          <p:cNvSpPr>
            <a:spLocks noChangeArrowheads="1"/>
          </p:cNvSpPr>
          <p:nvPr/>
        </p:nvSpPr>
        <p:spPr bwMode="auto">
          <a:xfrm>
            <a:off x="3224213" y="230663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T</a:t>
            </a:r>
            <a:endParaRPr lang="en-US" altLang="en-US" sz="1800" b="0"/>
          </a:p>
        </p:txBody>
      </p:sp>
      <p:sp>
        <p:nvSpPr>
          <p:cNvPr id="19516" name="Rectangle 89"/>
          <p:cNvSpPr>
            <a:spLocks noChangeArrowheads="1"/>
          </p:cNvSpPr>
          <p:nvPr/>
        </p:nvSpPr>
        <p:spPr bwMode="auto">
          <a:xfrm>
            <a:off x="3238500" y="246856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I</a:t>
            </a:r>
            <a:endParaRPr lang="en-US" altLang="en-US" sz="1800" b="0"/>
          </a:p>
        </p:txBody>
      </p:sp>
      <p:sp>
        <p:nvSpPr>
          <p:cNvPr id="19517" name="Rectangle 90"/>
          <p:cNvSpPr>
            <a:spLocks noChangeArrowheads="1"/>
          </p:cNvSpPr>
          <p:nvPr/>
        </p:nvSpPr>
        <p:spPr bwMode="auto">
          <a:xfrm>
            <a:off x="3233738" y="24653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I</a:t>
            </a:r>
            <a:endParaRPr lang="en-US" altLang="en-US" sz="1800" b="0"/>
          </a:p>
        </p:txBody>
      </p:sp>
      <p:sp>
        <p:nvSpPr>
          <p:cNvPr id="19518" name="Rectangle 91"/>
          <p:cNvSpPr>
            <a:spLocks noChangeArrowheads="1"/>
          </p:cNvSpPr>
          <p:nvPr/>
        </p:nvSpPr>
        <p:spPr bwMode="auto">
          <a:xfrm>
            <a:off x="3228975" y="26257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T</a:t>
            </a:r>
            <a:endParaRPr lang="en-US" altLang="en-US" sz="1800" b="0"/>
          </a:p>
        </p:txBody>
      </p:sp>
      <p:sp>
        <p:nvSpPr>
          <p:cNvPr id="19519" name="Rectangle 92"/>
          <p:cNvSpPr>
            <a:spLocks noChangeArrowheads="1"/>
          </p:cNvSpPr>
          <p:nvPr/>
        </p:nvSpPr>
        <p:spPr bwMode="auto">
          <a:xfrm>
            <a:off x="3224213" y="2620963"/>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T</a:t>
            </a:r>
            <a:endParaRPr lang="en-US" altLang="en-US" sz="1800" b="0"/>
          </a:p>
        </p:txBody>
      </p:sp>
      <p:sp>
        <p:nvSpPr>
          <p:cNvPr id="19520" name="Rectangle 93"/>
          <p:cNvSpPr>
            <a:spLocks noChangeArrowheads="1"/>
          </p:cNvSpPr>
          <p:nvPr/>
        </p:nvSpPr>
        <p:spPr bwMode="auto">
          <a:xfrm>
            <a:off x="3238500" y="27828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I</a:t>
            </a:r>
            <a:endParaRPr lang="en-US" altLang="en-US" sz="1800" b="0"/>
          </a:p>
        </p:txBody>
      </p:sp>
      <p:sp>
        <p:nvSpPr>
          <p:cNvPr id="19521" name="Rectangle 94"/>
          <p:cNvSpPr>
            <a:spLocks noChangeArrowheads="1"/>
          </p:cNvSpPr>
          <p:nvPr/>
        </p:nvSpPr>
        <p:spPr bwMode="auto">
          <a:xfrm>
            <a:off x="3233738" y="277971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I</a:t>
            </a:r>
            <a:endParaRPr lang="en-US" altLang="en-US" sz="1800" b="0"/>
          </a:p>
        </p:txBody>
      </p:sp>
      <p:sp>
        <p:nvSpPr>
          <p:cNvPr id="19522" name="Rectangle 95"/>
          <p:cNvSpPr>
            <a:spLocks noChangeArrowheads="1"/>
          </p:cNvSpPr>
          <p:nvPr/>
        </p:nvSpPr>
        <p:spPr bwMode="auto">
          <a:xfrm>
            <a:off x="3228975" y="2941638"/>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O</a:t>
            </a:r>
            <a:endParaRPr lang="en-US" altLang="en-US" sz="1800" b="0"/>
          </a:p>
        </p:txBody>
      </p:sp>
      <p:sp>
        <p:nvSpPr>
          <p:cNvPr id="19523" name="Rectangle 96"/>
          <p:cNvSpPr>
            <a:spLocks noChangeArrowheads="1"/>
          </p:cNvSpPr>
          <p:nvPr/>
        </p:nvSpPr>
        <p:spPr bwMode="auto">
          <a:xfrm>
            <a:off x="3224213" y="2936875"/>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O</a:t>
            </a:r>
            <a:endParaRPr lang="en-US" altLang="en-US" sz="1800" b="0"/>
          </a:p>
        </p:txBody>
      </p:sp>
      <p:sp>
        <p:nvSpPr>
          <p:cNvPr id="19524" name="Rectangle 97"/>
          <p:cNvSpPr>
            <a:spLocks noChangeArrowheads="1"/>
          </p:cNvSpPr>
          <p:nvPr/>
        </p:nvSpPr>
        <p:spPr bwMode="auto">
          <a:xfrm>
            <a:off x="3228975" y="30940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N</a:t>
            </a:r>
            <a:endParaRPr lang="en-US" altLang="en-US" sz="1800" b="0"/>
          </a:p>
        </p:txBody>
      </p:sp>
      <p:sp>
        <p:nvSpPr>
          <p:cNvPr id="19525" name="Rectangle 98"/>
          <p:cNvSpPr>
            <a:spLocks noChangeArrowheads="1"/>
          </p:cNvSpPr>
          <p:nvPr/>
        </p:nvSpPr>
        <p:spPr bwMode="auto">
          <a:xfrm>
            <a:off x="3224213" y="30892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N</a:t>
            </a:r>
            <a:endParaRPr lang="en-US" altLang="en-US" sz="1800" b="0"/>
          </a:p>
        </p:txBody>
      </p:sp>
      <p:sp>
        <p:nvSpPr>
          <p:cNvPr id="19526" name="Rectangle 99"/>
          <p:cNvSpPr>
            <a:spLocks noChangeArrowheads="1"/>
          </p:cNvSpPr>
          <p:nvPr/>
        </p:nvSpPr>
        <p:spPr bwMode="auto">
          <a:xfrm>
            <a:off x="3792538" y="1839913"/>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P</a:t>
            </a:r>
            <a:endParaRPr lang="en-US" altLang="en-US" sz="1800" b="0">
              <a:solidFill>
                <a:schemeClr val="tx1"/>
              </a:solidFill>
            </a:endParaRPr>
          </a:p>
        </p:txBody>
      </p:sp>
      <p:sp>
        <p:nvSpPr>
          <p:cNvPr id="19527" name="Rectangle 100"/>
          <p:cNvSpPr>
            <a:spLocks noChangeArrowheads="1"/>
          </p:cNvSpPr>
          <p:nvPr/>
        </p:nvSpPr>
        <p:spPr bwMode="auto">
          <a:xfrm>
            <a:off x="3787775" y="1835150"/>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P</a:t>
            </a:r>
            <a:endParaRPr lang="en-US" altLang="en-US" sz="1800" b="0">
              <a:solidFill>
                <a:schemeClr val="tx1"/>
              </a:solidFill>
            </a:endParaRPr>
          </a:p>
        </p:txBody>
      </p:sp>
      <p:sp>
        <p:nvSpPr>
          <p:cNvPr id="19528" name="Rectangle 101"/>
          <p:cNvSpPr>
            <a:spLocks noChangeArrowheads="1"/>
          </p:cNvSpPr>
          <p:nvPr/>
        </p:nvSpPr>
        <p:spPr bwMode="auto">
          <a:xfrm>
            <a:off x="3792538" y="19970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A</a:t>
            </a:r>
            <a:endParaRPr lang="en-US" altLang="en-US" sz="1800" b="0">
              <a:solidFill>
                <a:schemeClr val="tx1"/>
              </a:solidFill>
            </a:endParaRPr>
          </a:p>
        </p:txBody>
      </p:sp>
      <p:sp>
        <p:nvSpPr>
          <p:cNvPr id="19529" name="Rectangle 102"/>
          <p:cNvSpPr>
            <a:spLocks noChangeArrowheads="1"/>
          </p:cNvSpPr>
          <p:nvPr/>
        </p:nvSpPr>
        <p:spPr bwMode="auto">
          <a:xfrm>
            <a:off x="3787775" y="1992313"/>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A</a:t>
            </a:r>
            <a:endParaRPr lang="en-US" altLang="en-US" sz="1800" b="0">
              <a:solidFill>
                <a:schemeClr val="tx1"/>
              </a:solidFill>
            </a:endParaRPr>
          </a:p>
        </p:txBody>
      </p:sp>
      <p:sp>
        <p:nvSpPr>
          <p:cNvPr id="19530" name="Rectangle 103"/>
          <p:cNvSpPr>
            <a:spLocks noChangeArrowheads="1"/>
          </p:cNvSpPr>
          <p:nvPr/>
        </p:nvSpPr>
        <p:spPr bwMode="auto">
          <a:xfrm>
            <a:off x="3792538" y="21542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R</a:t>
            </a:r>
            <a:endParaRPr lang="en-US" altLang="en-US" sz="1800" b="0">
              <a:solidFill>
                <a:schemeClr val="tx1"/>
              </a:solidFill>
            </a:endParaRPr>
          </a:p>
        </p:txBody>
      </p:sp>
      <p:sp>
        <p:nvSpPr>
          <p:cNvPr id="19531" name="Rectangle 104"/>
          <p:cNvSpPr>
            <a:spLocks noChangeArrowheads="1"/>
          </p:cNvSpPr>
          <p:nvPr/>
        </p:nvSpPr>
        <p:spPr bwMode="auto">
          <a:xfrm>
            <a:off x="3787775" y="21494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R</a:t>
            </a:r>
            <a:endParaRPr lang="en-US" altLang="en-US" sz="1800" b="0">
              <a:solidFill>
                <a:schemeClr val="tx1"/>
              </a:solidFill>
            </a:endParaRPr>
          </a:p>
        </p:txBody>
      </p:sp>
      <p:sp>
        <p:nvSpPr>
          <p:cNvPr id="19532" name="Rectangle 105"/>
          <p:cNvSpPr>
            <a:spLocks noChangeArrowheads="1"/>
          </p:cNvSpPr>
          <p:nvPr/>
        </p:nvSpPr>
        <p:spPr bwMode="auto">
          <a:xfrm>
            <a:off x="3792538" y="231140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T</a:t>
            </a:r>
            <a:endParaRPr lang="en-US" altLang="en-US" sz="1800" b="0">
              <a:solidFill>
                <a:schemeClr val="tx1"/>
              </a:solidFill>
            </a:endParaRPr>
          </a:p>
        </p:txBody>
      </p:sp>
      <p:sp>
        <p:nvSpPr>
          <p:cNvPr id="19533" name="Rectangle 106"/>
          <p:cNvSpPr>
            <a:spLocks noChangeArrowheads="1"/>
          </p:cNvSpPr>
          <p:nvPr/>
        </p:nvSpPr>
        <p:spPr bwMode="auto">
          <a:xfrm>
            <a:off x="3787775" y="230663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T</a:t>
            </a:r>
            <a:endParaRPr lang="en-US" altLang="en-US" sz="1800" b="0">
              <a:solidFill>
                <a:schemeClr val="tx1"/>
              </a:solidFill>
            </a:endParaRPr>
          </a:p>
        </p:txBody>
      </p:sp>
      <p:sp>
        <p:nvSpPr>
          <p:cNvPr id="19534" name="Rectangle 107"/>
          <p:cNvSpPr>
            <a:spLocks noChangeArrowheads="1"/>
          </p:cNvSpPr>
          <p:nvPr/>
        </p:nvSpPr>
        <p:spPr bwMode="auto">
          <a:xfrm>
            <a:off x="3802063" y="246856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I</a:t>
            </a:r>
            <a:endParaRPr lang="en-US" altLang="en-US" sz="1800" b="0">
              <a:solidFill>
                <a:schemeClr val="tx1"/>
              </a:solidFill>
            </a:endParaRPr>
          </a:p>
        </p:txBody>
      </p:sp>
      <p:sp>
        <p:nvSpPr>
          <p:cNvPr id="19535" name="Rectangle 108"/>
          <p:cNvSpPr>
            <a:spLocks noChangeArrowheads="1"/>
          </p:cNvSpPr>
          <p:nvPr/>
        </p:nvSpPr>
        <p:spPr bwMode="auto">
          <a:xfrm>
            <a:off x="3797300" y="24653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I</a:t>
            </a:r>
            <a:endParaRPr lang="en-US" altLang="en-US" sz="1800" b="0">
              <a:solidFill>
                <a:schemeClr val="tx1"/>
              </a:solidFill>
            </a:endParaRPr>
          </a:p>
        </p:txBody>
      </p:sp>
      <p:sp>
        <p:nvSpPr>
          <p:cNvPr id="19536" name="Rectangle 109"/>
          <p:cNvSpPr>
            <a:spLocks noChangeArrowheads="1"/>
          </p:cNvSpPr>
          <p:nvPr/>
        </p:nvSpPr>
        <p:spPr bwMode="auto">
          <a:xfrm>
            <a:off x="3792538" y="26257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T</a:t>
            </a:r>
            <a:endParaRPr lang="en-US" altLang="en-US" sz="1800" b="0">
              <a:solidFill>
                <a:schemeClr val="tx1"/>
              </a:solidFill>
            </a:endParaRPr>
          </a:p>
        </p:txBody>
      </p:sp>
      <p:sp>
        <p:nvSpPr>
          <p:cNvPr id="19537" name="Rectangle 110"/>
          <p:cNvSpPr>
            <a:spLocks noChangeArrowheads="1"/>
          </p:cNvSpPr>
          <p:nvPr/>
        </p:nvSpPr>
        <p:spPr bwMode="auto">
          <a:xfrm>
            <a:off x="3787775" y="2620963"/>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T</a:t>
            </a:r>
            <a:endParaRPr lang="en-US" altLang="en-US" sz="1800" b="0">
              <a:solidFill>
                <a:schemeClr val="tx1"/>
              </a:solidFill>
            </a:endParaRPr>
          </a:p>
        </p:txBody>
      </p:sp>
      <p:sp>
        <p:nvSpPr>
          <p:cNvPr id="19538" name="Rectangle 111"/>
          <p:cNvSpPr>
            <a:spLocks noChangeArrowheads="1"/>
          </p:cNvSpPr>
          <p:nvPr/>
        </p:nvSpPr>
        <p:spPr bwMode="auto">
          <a:xfrm>
            <a:off x="3802063" y="27828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I</a:t>
            </a:r>
            <a:endParaRPr lang="en-US" altLang="en-US" sz="1800" b="0">
              <a:solidFill>
                <a:schemeClr val="tx1"/>
              </a:solidFill>
            </a:endParaRPr>
          </a:p>
        </p:txBody>
      </p:sp>
      <p:sp>
        <p:nvSpPr>
          <p:cNvPr id="19539" name="Rectangle 112"/>
          <p:cNvSpPr>
            <a:spLocks noChangeArrowheads="1"/>
          </p:cNvSpPr>
          <p:nvPr/>
        </p:nvSpPr>
        <p:spPr bwMode="auto">
          <a:xfrm>
            <a:off x="3797300" y="277971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I</a:t>
            </a:r>
            <a:endParaRPr lang="en-US" altLang="en-US" sz="1800" b="0">
              <a:solidFill>
                <a:schemeClr val="tx1"/>
              </a:solidFill>
            </a:endParaRPr>
          </a:p>
        </p:txBody>
      </p:sp>
      <p:sp>
        <p:nvSpPr>
          <p:cNvPr id="19540" name="Rectangle 113"/>
          <p:cNvSpPr>
            <a:spLocks noChangeArrowheads="1"/>
          </p:cNvSpPr>
          <p:nvPr/>
        </p:nvSpPr>
        <p:spPr bwMode="auto">
          <a:xfrm>
            <a:off x="3792538" y="2941638"/>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O</a:t>
            </a:r>
            <a:endParaRPr lang="en-US" altLang="en-US" sz="1800" b="0">
              <a:solidFill>
                <a:schemeClr val="tx1"/>
              </a:solidFill>
            </a:endParaRPr>
          </a:p>
        </p:txBody>
      </p:sp>
      <p:sp>
        <p:nvSpPr>
          <p:cNvPr id="19541" name="Rectangle 114"/>
          <p:cNvSpPr>
            <a:spLocks noChangeArrowheads="1"/>
          </p:cNvSpPr>
          <p:nvPr/>
        </p:nvSpPr>
        <p:spPr bwMode="auto">
          <a:xfrm>
            <a:off x="3787775" y="2936875"/>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O</a:t>
            </a:r>
            <a:endParaRPr lang="en-US" altLang="en-US" sz="1800" b="0">
              <a:solidFill>
                <a:schemeClr val="tx1"/>
              </a:solidFill>
            </a:endParaRPr>
          </a:p>
        </p:txBody>
      </p:sp>
      <p:sp>
        <p:nvSpPr>
          <p:cNvPr id="19542" name="Rectangle 115"/>
          <p:cNvSpPr>
            <a:spLocks noChangeArrowheads="1"/>
          </p:cNvSpPr>
          <p:nvPr/>
        </p:nvSpPr>
        <p:spPr bwMode="auto">
          <a:xfrm>
            <a:off x="3792538" y="30940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N</a:t>
            </a:r>
            <a:endParaRPr lang="en-US" altLang="en-US" sz="1800" b="0">
              <a:solidFill>
                <a:schemeClr val="tx1"/>
              </a:solidFill>
            </a:endParaRPr>
          </a:p>
        </p:txBody>
      </p:sp>
      <p:sp>
        <p:nvSpPr>
          <p:cNvPr id="19543" name="Rectangle 116"/>
          <p:cNvSpPr>
            <a:spLocks noChangeArrowheads="1"/>
          </p:cNvSpPr>
          <p:nvPr/>
        </p:nvSpPr>
        <p:spPr bwMode="auto">
          <a:xfrm>
            <a:off x="3787775" y="30892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N</a:t>
            </a:r>
            <a:endParaRPr lang="en-US" altLang="en-US" sz="1800" b="0">
              <a:solidFill>
                <a:schemeClr val="tx1"/>
              </a:solidFill>
            </a:endParaRPr>
          </a:p>
        </p:txBody>
      </p:sp>
      <p:grpSp>
        <p:nvGrpSpPr>
          <p:cNvPr id="19544" name="Group 117"/>
          <p:cNvGrpSpPr>
            <a:grpSpLocks/>
          </p:cNvGrpSpPr>
          <p:nvPr/>
        </p:nvGrpSpPr>
        <p:grpSpPr bwMode="auto">
          <a:xfrm>
            <a:off x="4684713" y="1760538"/>
            <a:ext cx="708025" cy="1509712"/>
            <a:chOff x="2986" y="677"/>
            <a:chExt cx="446" cy="1023"/>
          </a:xfrm>
        </p:grpSpPr>
        <p:pic>
          <p:nvPicPr>
            <p:cNvPr id="20225" name="Picture 11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86" y="677"/>
              <a:ext cx="441" cy="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26" name="Rectangle 119"/>
            <p:cNvSpPr>
              <a:spLocks noChangeArrowheads="1"/>
            </p:cNvSpPr>
            <p:nvPr/>
          </p:nvSpPr>
          <p:spPr bwMode="auto">
            <a:xfrm>
              <a:off x="2988" y="679"/>
              <a:ext cx="444" cy="1021"/>
            </a:xfrm>
            <a:prstGeom prst="rect">
              <a:avLst/>
            </a:prstGeom>
            <a:noFill/>
            <a:ln w="206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9545" name="Rectangle 120"/>
          <p:cNvSpPr>
            <a:spLocks noChangeArrowheads="1"/>
          </p:cNvSpPr>
          <p:nvPr/>
        </p:nvSpPr>
        <p:spPr bwMode="auto">
          <a:xfrm>
            <a:off x="4991100" y="1839913"/>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P</a:t>
            </a:r>
            <a:endParaRPr lang="en-US" altLang="en-US" sz="1800" b="0"/>
          </a:p>
        </p:txBody>
      </p:sp>
      <p:sp>
        <p:nvSpPr>
          <p:cNvPr id="19546" name="Rectangle 121"/>
          <p:cNvSpPr>
            <a:spLocks noChangeArrowheads="1"/>
          </p:cNvSpPr>
          <p:nvPr/>
        </p:nvSpPr>
        <p:spPr bwMode="auto">
          <a:xfrm>
            <a:off x="4986338" y="1835150"/>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P</a:t>
            </a:r>
            <a:endParaRPr lang="en-US" altLang="en-US" sz="1800" b="0"/>
          </a:p>
        </p:txBody>
      </p:sp>
      <p:sp>
        <p:nvSpPr>
          <p:cNvPr id="19547" name="Rectangle 122"/>
          <p:cNvSpPr>
            <a:spLocks noChangeArrowheads="1"/>
          </p:cNvSpPr>
          <p:nvPr/>
        </p:nvSpPr>
        <p:spPr bwMode="auto">
          <a:xfrm>
            <a:off x="4991100" y="19970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A</a:t>
            </a:r>
            <a:endParaRPr lang="en-US" altLang="en-US" sz="1800" b="0"/>
          </a:p>
        </p:txBody>
      </p:sp>
      <p:sp>
        <p:nvSpPr>
          <p:cNvPr id="19548" name="Rectangle 123"/>
          <p:cNvSpPr>
            <a:spLocks noChangeArrowheads="1"/>
          </p:cNvSpPr>
          <p:nvPr/>
        </p:nvSpPr>
        <p:spPr bwMode="auto">
          <a:xfrm>
            <a:off x="4986338" y="1992313"/>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A</a:t>
            </a:r>
            <a:endParaRPr lang="en-US" altLang="en-US" sz="1800" b="0"/>
          </a:p>
        </p:txBody>
      </p:sp>
      <p:sp>
        <p:nvSpPr>
          <p:cNvPr id="19549" name="Rectangle 124"/>
          <p:cNvSpPr>
            <a:spLocks noChangeArrowheads="1"/>
          </p:cNvSpPr>
          <p:nvPr/>
        </p:nvSpPr>
        <p:spPr bwMode="auto">
          <a:xfrm>
            <a:off x="4991100" y="21542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R</a:t>
            </a:r>
            <a:endParaRPr lang="en-US" altLang="en-US" sz="1800" b="0"/>
          </a:p>
        </p:txBody>
      </p:sp>
      <p:sp>
        <p:nvSpPr>
          <p:cNvPr id="19550" name="Rectangle 125"/>
          <p:cNvSpPr>
            <a:spLocks noChangeArrowheads="1"/>
          </p:cNvSpPr>
          <p:nvPr/>
        </p:nvSpPr>
        <p:spPr bwMode="auto">
          <a:xfrm>
            <a:off x="4986338" y="21494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R</a:t>
            </a:r>
            <a:endParaRPr lang="en-US" altLang="en-US" sz="1800" b="0"/>
          </a:p>
        </p:txBody>
      </p:sp>
      <p:sp>
        <p:nvSpPr>
          <p:cNvPr id="19551" name="Rectangle 126"/>
          <p:cNvSpPr>
            <a:spLocks noChangeArrowheads="1"/>
          </p:cNvSpPr>
          <p:nvPr/>
        </p:nvSpPr>
        <p:spPr bwMode="auto">
          <a:xfrm>
            <a:off x="4991100" y="231140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T</a:t>
            </a:r>
            <a:endParaRPr lang="en-US" altLang="en-US" sz="1800" b="0"/>
          </a:p>
        </p:txBody>
      </p:sp>
      <p:sp>
        <p:nvSpPr>
          <p:cNvPr id="19552" name="Rectangle 127"/>
          <p:cNvSpPr>
            <a:spLocks noChangeArrowheads="1"/>
          </p:cNvSpPr>
          <p:nvPr/>
        </p:nvSpPr>
        <p:spPr bwMode="auto">
          <a:xfrm>
            <a:off x="4986338" y="230663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T</a:t>
            </a:r>
            <a:endParaRPr lang="en-US" altLang="en-US" sz="1800" b="0"/>
          </a:p>
        </p:txBody>
      </p:sp>
      <p:sp>
        <p:nvSpPr>
          <p:cNvPr id="19553" name="Rectangle 128"/>
          <p:cNvSpPr>
            <a:spLocks noChangeArrowheads="1"/>
          </p:cNvSpPr>
          <p:nvPr/>
        </p:nvSpPr>
        <p:spPr bwMode="auto">
          <a:xfrm>
            <a:off x="4999038" y="246856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I</a:t>
            </a:r>
            <a:endParaRPr lang="en-US" altLang="en-US" sz="1800" b="0"/>
          </a:p>
        </p:txBody>
      </p:sp>
      <p:sp>
        <p:nvSpPr>
          <p:cNvPr id="19554" name="Rectangle 129"/>
          <p:cNvSpPr>
            <a:spLocks noChangeArrowheads="1"/>
          </p:cNvSpPr>
          <p:nvPr/>
        </p:nvSpPr>
        <p:spPr bwMode="auto">
          <a:xfrm>
            <a:off x="4991100" y="26257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T</a:t>
            </a:r>
            <a:endParaRPr lang="en-US" altLang="en-US" sz="1800" b="0"/>
          </a:p>
        </p:txBody>
      </p:sp>
      <p:sp>
        <p:nvSpPr>
          <p:cNvPr id="19555" name="Rectangle 130"/>
          <p:cNvSpPr>
            <a:spLocks noChangeArrowheads="1"/>
          </p:cNvSpPr>
          <p:nvPr/>
        </p:nvSpPr>
        <p:spPr bwMode="auto">
          <a:xfrm>
            <a:off x="4986338" y="2620963"/>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T</a:t>
            </a:r>
            <a:endParaRPr lang="en-US" altLang="en-US" sz="1800" b="0"/>
          </a:p>
        </p:txBody>
      </p:sp>
      <p:sp>
        <p:nvSpPr>
          <p:cNvPr id="19556" name="Rectangle 131"/>
          <p:cNvSpPr>
            <a:spLocks noChangeArrowheads="1"/>
          </p:cNvSpPr>
          <p:nvPr/>
        </p:nvSpPr>
        <p:spPr bwMode="auto">
          <a:xfrm>
            <a:off x="4999038" y="27828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I</a:t>
            </a:r>
            <a:endParaRPr lang="en-US" altLang="en-US" sz="1800" b="0"/>
          </a:p>
        </p:txBody>
      </p:sp>
      <p:sp>
        <p:nvSpPr>
          <p:cNvPr id="19557" name="Rectangle 132"/>
          <p:cNvSpPr>
            <a:spLocks noChangeArrowheads="1"/>
          </p:cNvSpPr>
          <p:nvPr/>
        </p:nvSpPr>
        <p:spPr bwMode="auto">
          <a:xfrm>
            <a:off x="4995863" y="277971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I</a:t>
            </a:r>
            <a:endParaRPr lang="en-US" altLang="en-US" sz="1800" b="0"/>
          </a:p>
        </p:txBody>
      </p:sp>
      <p:sp>
        <p:nvSpPr>
          <p:cNvPr id="19558" name="Rectangle 133"/>
          <p:cNvSpPr>
            <a:spLocks noChangeArrowheads="1"/>
          </p:cNvSpPr>
          <p:nvPr/>
        </p:nvSpPr>
        <p:spPr bwMode="auto">
          <a:xfrm>
            <a:off x="4991100" y="2941638"/>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O</a:t>
            </a:r>
            <a:endParaRPr lang="en-US" altLang="en-US" sz="1800" b="0"/>
          </a:p>
        </p:txBody>
      </p:sp>
      <p:sp>
        <p:nvSpPr>
          <p:cNvPr id="19559" name="Rectangle 134"/>
          <p:cNvSpPr>
            <a:spLocks noChangeArrowheads="1"/>
          </p:cNvSpPr>
          <p:nvPr/>
        </p:nvSpPr>
        <p:spPr bwMode="auto">
          <a:xfrm>
            <a:off x="4986338" y="2936875"/>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O</a:t>
            </a:r>
            <a:endParaRPr lang="en-US" altLang="en-US" sz="1800" b="0"/>
          </a:p>
        </p:txBody>
      </p:sp>
      <p:sp>
        <p:nvSpPr>
          <p:cNvPr id="19560" name="Rectangle 135"/>
          <p:cNvSpPr>
            <a:spLocks noChangeArrowheads="1"/>
          </p:cNvSpPr>
          <p:nvPr/>
        </p:nvSpPr>
        <p:spPr bwMode="auto">
          <a:xfrm>
            <a:off x="4991100" y="30940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N</a:t>
            </a:r>
            <a:endParaRPr lang="en-US" altLang="en-US" sz="1800" b="0"/>
          </a:p>
        </p:txBody>
      </p:sp>
      <p:sp>
        <p:nvSpPr>
          <p:cNvPr id="19561" name="Rectangle 136"/>
          <p:cNvSpPr>
            <a:spLocks noChangeArrowheads="1"/>
          </p:cNvSpPr>
          <p:nvPr/>
        </p:nvSpPr>
        <p:spPr bwMode="auto">
          <a:xfrm>
            <a:off x="4986338" y="30892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latin typeface="Arial Narrow" panose="020B0606020202030204" pitchFamily="34" charset="0"/>
              </a:rPr>
              <a:t>N</a:t>
            </a:r>
            <a:endParaRPr lang="en-US" altLang="en-US" sz="1800" b="0"/>
          </a:p>
        </p:txBody>
      </p:sp>
      <p:sp>
        <p:nvSpPr>
          <p:cNvPr id="19562" name="Rectangle 137"/>
          <p:cNvSpPr>
            <a:spLocks noChangeArrowheads="1"/>
          </p:cNvSpPr>
          <p:nvPr/>
        </p:nvSpPr>
        <p:spPr bwMode="auto">
          <a:xfrm>
            <a:off x="5640388" y="1828800"/>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P</a:t>
            </a:r>
            <a:endParaRPr lang="en-US" altLang="en-US" sz="1800" b="0">
              <a:solidFill>
                <a:schemeClr val="tx1"/>
              </a:solidFill>
            </a:endParaRPr>
          </a:p>
        </p:txBody>
      </p:sp>
      <p:sp>
        <p:nvSpPr>
          <p:cNvPr id="19563" name="Rectangle 138"/>
          <p:cNvSpPr>
            <a:spLocks noChangeArrowheads="1"/>
          </p:cNvSpPr>
          <p:nvPr/>
        </p:nvSpPr>
        <p:spPr bwMode="auto">
          <a:xfrm>
            <a:off x="5635625" y="1824038"/>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P</a:t>
            </a:r>
            <a:endParaRPr lang="en-US" altLang="en-US" sz="1800" b="0">
              <a:solidFill>
                <a:schemeClr val="tx1"/>
              </a:solidFill>
            </a:endParaRPr>
          </a:p>
        </p:txBody>
      </p:sp>
      <p:sp>
        <p:nvSpPr>
          <p:cNvPr id="19564" name="Rectangle 139"/>
          <p:cNvSpPr>
            <a:spLocks noChangeArrowheads="1"/>
          </p:cNvSpPr>
          <p:nvPr/>
        </p:nvSpPr>
        <p:spPr bwMode="auto">
          <a:xfrm>
            <a:off x="5640388" y="19843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A</a:t>
            </a:r>
            <a:endParaRPr lang="en-US" altLang="en-US" sz="1800" b="0">
              <a:solidFill>
                <a:schemeClr val="tx1"/>
              </a:solidFill>
            </a:endParaRPr>
          </a:p>
        </p:txBody>
      </p:sp>
      <p:sp>
        <p:nvSpPr>
          <p:cNvPr id="19565" name="Rectangle 140"/>
          <p:cNvSpPr>
            <a:spLocks noChangeArrowheads="1"/>
          </p:cNvSpPr>
          <p:nvPr/>
        </p:nvSpPr>
        <p:spPr bwMode="auto">
          <a:xfrm>
            <a:off x="5635625" y="1981200"/>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A</a:t>
            </a:r>
            <a:endParaRPr lang="en-US" altLang="en-US" sz="1800" b="0">
              <a:solidFill>
                <a:schemeClr val="tx1"/>
              </a:solidFill>
            </a:endParaRPr>
          </a:p>
        </p:txBody>
      </p:sp>
      <p:sp>
        <p:nvSpPr>
          <p:cNvPr id="19566" name="Rectangle 141"/>
          <p:cNvSpPr>
            <a:spLocks noChangeArrowheads="1"/>
          </p:cNvSpPr>
          <p:nvPr/>
        </p:nvSpPr>
        <p:spPr bwMode="auto">
          <a:xfrm>
            <a:off x="5640388" y="214312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R</a:t>
            </a:r>
            <a:endParaRPr lang="en-US" altLang="en-US" sz="1800" b="0">
              <a:solidFill>
                <a:schemeClr val="tx1"/>
              </a:solidFill>
            </a:endParaRPr>
          </a:p>
        </p:txBody>
      </p:sp>
      <p:sp>
        <p:nvSpPr>
          <p:cNvPr id="19567" name="Rectangle 142"/>
          <p:cNvSpPr>
            <a:spLocks noChangeArrowheads="1"/>
          </p:cNvSpPr>
          <p:nvPr/>
        </p:nvSpPr>
        <p:spPr bwMode="auto">
          <a:xfrm>
            <a:off x="5635625" y="2138363"/>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R</a:t>
            </a:r>
            <a:endParaRPr lang="en-US" altLang="en-US" sz="1800" b="0">
              <a:solidFill>
                <a:schemeClr val="tx1"/>
              </a:solidFill>
            </a:endParaRPr>
          </a:p>
        </p:txBody>
      </p:sp>
      <p:sp>
        <p:nvSpPr>
          <p:cNvPr id="19568" name="Rectangle 143"/>
          <p:cNvSpPr>
            <a:spLocks noChangeArrowheads="1"/>
          </p:cNvSpPr>
          <p:nvPr/>
        </p:nvSpPr>
        <p:spPr bwMode="auto">
          <a:xfrm>
            <a:off x="5640388" y="229870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T</a:t>
            </a:r>
            <a:endParaRPr lang="en-US" altLang="en-US" sz="1800" b="0">
              <a:solidFill>
                <a:schemeClr val="tx1"/>
              </a:solidFill>
            </a:endParaRPr>
          </a:p>
        </p:txBody>
      </p:sp>
      <p:sp>
        <p:nvSpPr>
          <p:cNvPr id="19569" name="Rectangle 144"/>
          <p:cNvSpPr>
            <a:spLocks noChangeArrowheads="1"/>
          </p:cNvSpPr>
          <p:nvPr/>
        </p:nvSpPr>
        <p:spPr bwMode="auto">
          <a:xfrm>
            <a:off x="5635625" y="22955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T</a:t>
            </a:r>
            <a:endParaRPr lang="en-US" altLang="en-US" sz="1800" b="0">
              <a:solidFill>
                <a:schemeClr val="tx1"/>
              </a:solidFill>
            </a:endParaRPr>
          </a:p>
        </p:txBody>
      </p:sp>
      <p:sp>
        <p:nvSpPr>
          <p:cNvPr id="19570" name="Rectangle 145"/>
          <p:cNvSpPr>
            <a:spLocks noChangeArrowheads="1"/>
          </p:cNvSpPr>
          <p:nvPr/>
        </p:nvSpPr>
        <p:spPr bwMode="auto">
          <a:xfrm>
            <a:off x="5648325" y="2457450"/>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I</a:t>
            </a:r>
            <a:endParaRPr lang="en-US" altLang="en-US" sz="1800" b="0">
              <a:solidFill>
                <a:schemeClr val="tx1"/>
              </a:solidFill>
            </a:endParaRPr>
          </a:p>
        </p:txBody>
      </p:sp>
      <p:sp>
        <p:nvSpPr>
          <p:cNvPr id="19571" name="Rectangle 146"/>
          <p:cNvSpPr>
            <a:spLocks noChangeArrowheads="1"/>
          </p:cNvSpPr>
          <p:nvPr/>
        </p:nvSpPr>
        <p:spPr bwMode="auto">
          <a:xfrm>
            <a:off x="5645150" y="24526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I</a:t>
            </a:r>
            <a:endParaRPr lang="en-US" altLang="en-US" sz="1800" b="0">
              <a:solidFill>
                <a:schemeClr val="tx1"/>
              </a:solidFill>
            </a:endParaRPr>
          </a:p>
        </p:txBody>
      </p:sp>
      <p:sp>
        <p:nvSpPr>
          <p:cNvPr id="19572" name="Rectangle 147"/>
          <p:cNvSpPr>
            <a:spLocks noChangeArrowheads="1"/>
          </p:cNvSpPr>
          <p:nvPr/>
        </p:nvSpPr>
        <p:spPr bwMode="auto">
          <a:xfrm>
            <a:off x="5640388" y="26130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T</a:t>
            </a:r>
            <a:endParaRPr lang="en-US" altLang="en-US" sz="1800" b="0">
              <a:solidFill>
                <a:schemeClr val="tx1"/>
              </a:solidFill>
            </a:endParaRPr>
          </a:p>
        </p:txBody>
      </p:sp>
      <p:sp>
        <p:nvSpPr>
          <p:cNvPr id="19573" name="Rectangle 148"/>
          <p:cNvSpPr>
            <a:spLocks noChangeArrowheads="1"/>
          </p:cNvSpPr>
          <p:nvPr/>
        </p:nvSpPr>
        <p:spPr bwMode="auto">
          <a:xfrm>
            <a:off x="5635625" y="260985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T</a:t>
            </a:r>
            <a:endParaRPr lang="en-US" altLang="en-US" sz="1800" b="0">
              <a:solidFill>
                <a:schemeClr val="tx1"/>
              </a:solidFill>
            </a:endParaRPr>
          </a:p>
        </p:txBody>
      </p:sp>
      <p:sp>
        <p:nvSpPr>
          <p:cNvPr id="19574" name="Rectangle 149"/>
          <p:cNvSpPr>
            <a:spLocks noChangeArrowheads="1"/>
          </p:cNvSpPr>
          <p:nvPr/>
        </p:nvSpPr>
        <p:spPr bwMode="auto">
          <a:xfrm>
            <a:off x="5648325" y="2771775"/>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I</a:t>
            </a:r>
            <a:endParaRPr lang="en-US" altLang="en-US" sz="1800" b="0">
              <a:solidFill>
                <a:schemeClr val="tx1"/>
              </a:solidFill>
            </a:endParaRPr>
          </a:p>
        </p:txBody>
      </p:sp>
      <p:sp>
        <p:nvSpPr>
          <p:cNvPr id="19575" name="Rectangle 150"/>
          <p:cNvSpPr>
            <a:spLocks noChangeArrowheads="1"/>
          </p:cNvSpPr>
          <p:nvPr/>
        </p:nvSpPr>
        <p:spPr bwMode="auto">
          <a:xfrm>
            <a:off x="5645150" y="276701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I</a:t>
            </a:r>
            <a:endParaRPr lang="en-US" altLang="en-US" sz="1800" b="0">
              <a:solidFill>
                <a:schemeClr val="tx1"/>
              </a:solidFill>
            </a:endParaRPr>
          </a:p>
        </p:txBody>
      </p:sp>
      <p:sp>
        <p:nvSpPr>
          <p:cNvPr id="19576" name="Rectangle 151"/>
          <p:cNvSpPr>
            <a:spLocks noChangeArrowheads="1"/>
          </p:cNvSpPr>
          <p:nvPr/>
        </p:nvSpPr>
        <p:spPr bwMode="auto">
          <a:xfrm>
            <a:off x="5640388" y="2928938"/>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O</a:t>
            </a:r>
            <a:endParaRPr lang="en-US" altLang="en-US" sz="1800" b="0">
              <a:solidFill>
                <a:schemeClr val="tx1"/>
              </a:solidFill>
            </a:endParaRPr>
          </a:p>
        </p:txBody>
      </p:sp>
      <p:sp>
        <p:nvSpPr>
          <p:cNvPr id="19577" name="Rectangle 152"/>
          <p:cNvSpPr>
            <a:spLocks noChangeArrowheads="1"/>
          </p:cNvSpPr>
          <p:nvPr/>
        </p:nvSpPr>
        <p:spPr bwMode="auto">
          <a:xfrm>
            <a:off x="5635625" y="2925763"/>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O</a:t>
            </a:r>
            <a:endParaRPr lang="en-US" altLang="en-US" sz="1800" b="0">
              <a:solidFill>
                <a:schemeClr val="tx1"/>
              </a:solidFill>
            </a:endParaRPr>
          </a:p>
        </p:txBody>
      </p:sp>
      <p:sp>
        <p:nvSpPr>
          <p:cNvPr id="19578" name="Rectangle 153"/>
          <p:cNvSpPr>
            <a:spLocks noChangeArrowheads="1"/>
          </p:cNvSpPr>
          <p:nvPr/>
        </p:nvSpPr>
        <p:spPr bwMode="auto">
          <a:xfrm>
            <a:off x="5640388" y="30813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N</a:t>
            </a:r>
            <a:endParaRPr lang="en-US" altLang="en-US" sz="1800" b="0">
              <a:solidFill>
                <a:schemeClr val="tx1"/>
              </a:solidFill>
            </a:endParaRPr>
          </a:p>
        </p:txBody>
      </p:sp>
      <p:sp>
        <p:nvSpPr>
          <p:cNvPr id="19579" name="Rectangle 154"/>
          <p:cNvSpPr>
            <a:spLocks noChangeArrowheads="1"/>
          </p:cNvSpPr>
          <p:nvPr/>
        </p:nvSpPr>
        <p:spPr bwMode="auto">
          <a:xfrm>
            <a:off x="5635625" y="30765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N</a:t>
            </a:r>
            <a:endParaRPr lang="en-US" altLang="en-US" sz="1800" b="0">
              <a:solidFill>
                <a:schemeClr val="tx1"/>
              </a:solidFill>
            </a:endParaRPr>
          </a:p>
        </p:txBody>
      </p:sp>
      <p:sp>
        <p:nvSpPr>
          <p:cNvPr id="19580" name="Rectangle 155"/>
          <p:cNvSpPr>
            <a:spLocks noChangeArrowheads="1"/>
          </p:cNvSpPr>
          <p:nvPr/>
        </p:nvSpPr>
        <p:spPr bwMode="auto">
          <a:xfrm>
            <a:off x="4387850" y="1839913"/>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P</a:t>
            </a:r>
            <a:endParaRPr lang="en-US" altLang="en-US" sz="1800" b="0">
              <a:solidFill>
                <a:schemeClr val="tx1"/>
              </a:solidFill>
            </a:endParaRPr>
          </a:p>
        </p:txBody>
      </p:sp>
      <p:sp>
        <p:nvSpPr>
          <p:cNvPr id="19581" name="Rectangle 156"/>
          <p:cNvSpPr>
            <a:spLocks noChangeArrowheads="1"/>
          </p:cNvSpPr>
          <p:nvPr/>
        </p:nvSpPr>
        <p:spPr bwMode="auto">
          <a:xfrm>
            <a:off x="4383088" y="1835150"/>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P</a:t>
            </a:r>
            <a:endParaRPr lang="en-US" altLang="en-US" sz="1800" b="0">
              <a:solidFill>
                <a:schemeClr val="tx1"/>
              </a:solidFill>
            </a:endParaRPr>
          </a:p>
        </p:txBody>
      </p:sp>
      <p:sp>
        <p:nvSpPr>
          <p:cNvPr id="19582" name="Rectangle 157"/>
          <p:cNvSpPr>
            <a:spLocks noChangeArrowheads="1"/>
          </p:cNvSpPr>
          <p:nvPr/>
        </p:nvSpPr>
        <p:spPr bwMode="auto">
          <a:xfrm>
            <a:off x="4387850" y="19970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A</a:t>
            </a:r>
            <a:endParaRPr lang="en-US" altLang="en-US" sz="1800" b="0">
              <a:solidFill>
                <a:schemeClr val="tx1"/>
              </a:solidFill>
            </a:endParaRPr>
          </a:p>
        </p:txBody>
      </p:sp>
      <p:sp>
        <p:nvSpPr>
          <p:cNvPr id="19583" name="Rectangle 158"/>
          <p:cNvSpPr>
            <a:spLocks noChangeArrowheads="1"/>
          </p:cNvSpPr>
          <p:nvPr/>
        </p:nvSpPr>
        <p:spPr bwMode="auto">
          <a:xfrm>
            <a:off x="4383088" y="1992313"/>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A</a:t>
            </a:r>
            <a:endParaRPr lang="en-US" altLang="en-US" sz="1800" b="0">
              <a:solidFill>
                <a:schemeClr val="tx1"/>
              </a:solidFill>
            </a:endParaRPr>
          </a:p>
        </p:txBody>
      </p:sp>
      <p:sp>
        <p:nvSpPr>
          <p:cNvPr id="19584" name="Rectangle 159"/>
          <p:cNvSpPr>
            <a:spLocks noChangeArrowheads="1"/>
          </p:cNvSpPr>
          <p:nvPr/>
        </p:nvSpPr>
        <p:spPr bwMode="auto">
          <a:xfrm>
            <a:off x="4387850" y="21542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R</a:t>
            </a:r>
            <a:endParaRPr lang="en-US" altLang="en-US" sz="1800" b="0">
              <a:solidFill>
                <a:schemeClr val="tx1"/>
              </a:solidFill>
            </a:endParaRPr>
          </a:p>
        </p:txBody>
      </p:sp>
      <p:sp>
        <p:nvSpPr>
          <p:cNvPr id="19585" name="Rectangle 160"/>
          <p:cNvSpPr>
            <a:spLocks noChangeArrowheads="1"/>
          </p:cNvSpPr>
          <p:nvPr/>
        </p:nvSpPr>
        <p:spPr bwMode="auto">
          <a:xfrm>
            <a:off x="4383088" y="21494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R</a:t>
            </a:r>
            <a:endParaRPr lang="en-US" altLang="en-US" sz="1800" b="0">
              <a:solidFill>
                <a:schemeClr val="tx1"/>
              </a:solidFill>
            </a:endParaRPr>
          </a:p>
        </p:txBody>
      </p:sp>
      <p:sp>
        <p:nvSpPr>
          <p:cNvPr id="19586" name="Rectangle 161"/>
          <p:cNvSpPr>
            <a:spLocks noChangeArrowheads="1"/>
          </p:cNvSpPr>
          <p:nvPr/>
        </p:nvSpPr>
        <p:spPr bwMode="auto">
          <a:xfrm>
            <a:off x="4387850" y="231140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T</a:t>
            </a:r>
            <a:endParaRPr lang="en-US" altLang="en-US" sz="1800" b="0">
              <a:solidFill>
                <a:schemeClr val="tx1"/>
              </a:solidFill>
            </a:endParaRPr>
          </a:p>
        </p:txBody>
      </p:sp>
      <p:sp>
        <p:nvSpPr>
          <p:cNvPr id="19587" name="Rectangle 162"/>
          <p:cNvSpPr>
            <a:spLocks noChangeArrowheads="1"/>
          </p:cNvSpPr>
          <p:nvPr/>
        </p:nvSpPr>
        <p:spPr bwMode="auto">
          <a:xfrm>
            <a:off x="4383088" y="230663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T</a:t>
            </a:r>
            <a:endParaRPr lang="en-US" altLang="en-US" sz="1800" b="0">
              <a:solidFill>
                <a:schemeClr val="tx1"/>
              </a:solidFill>
            </a:endParaRPr>
          </a:p>
        </p:txBody>
      </p:sp>
      <p:sp>
        <p:nvSpPr>
          <p:cNvPr id="19588" name="Rectangle 163"/>
          <p:cNvSpPr>
            <a:spLocks noChangeArrowheads="1"/>
          </p:cNvSpPr>
          <p:nvPr/>
        </p:nvSpPr>
        <p:spPr bwMode="auto">
          <a:xfrm>
            <a:off x="4397375" y="246856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I</a:t>
            </a:r>
            <a:endParaRPr lang="en-US" altLang="en-US" sz="1800" b="0">
              <a:solidFill>
                <a:schemeClr val="tx1"/>
              </a:solidFill>
            </a:endParaRPr>
          </a:p>
        </p:txBody>
      </p:sp>
      <p:sp>
        <p:nvSpPr>
          <p:cNvPr id="19589" name="Rectangle 164"/>
          <p:cNvSpPr>
            <a:spLocks noChangeArrowheads="1"/>
          </p:cNvSpPr>
          <p:nvPr/>
        </p:nvSpPr>
        <p:spPr bwMode="auto">
          <a:xfrm>
            <a:off x="4392613" y="24653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I</a:t>
            </a:r>
            <a:endParaRPr lang="en-US" altLang="en-US" sz="1800" b="0">
              <a:solidFill>
                <a:schemeClr val="tx1"/>
              </a:solidFill>
            </a:endParaRPr>
          </a:p>
        </p:txBody>
      </p:sp>
      <p:sp>
        <p:nvSpPr>
          <p:cNvPr id="19590" name="Rectangle 165"/>
          <p:cNvSpPr>
            <a:spLocks noChangeArrowheads="1"/>
          </p:cNvSpPr>
          <p:nvPr/>
        </p:nvSpPr>
        <p:spPr bwMode="auto">
          <a:xfrm>
            <a:off x="4387850" y="26257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T</a:t>
            </a:r>
            <a:endParaRPr lang="en-US" altLang="en-US" sz="1800" b="0">
              <a:solidFill>
                <a:schemeClr val="tx1"/>
              </a:solidFill>
            </a:endParaRPr>
          </a:p>
        </p:txBody>
      </p:sp>
      <p:sp>
        <p:nvSpPr>
          <p:cNvPr id="19591" name="Rectangle 166"/>
          <p:cNvSpPr>
            <a:spLocks noChangeArrowheads="1"/>
          </p:cNvSpPr>
          <p:nvPr/>
        </p:nvSpPr>
        <p:spPr bwMode="auto">
          <a:xfrm>
            <a:off x="4383088" y="2620963"/>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T</a:t>
            </a:r>
            <a:endParaRPr lang="en-US" altLang="en-US" sz="1800" b="0">
              <a:solidFill>
                <a:schemeClr val="tx1"/>
              </a:solidFill>
            </a:endParaRPr>
          </a:p>
        </p:txBody>
      </p:sp>
      <p:sp>
        <p:nvSpPr>
          <p:cNvPr id="19592" name="Rectangle 167"/>
          <p:cNvSpPr>
            <a:spLocks noChangeArrowheads="1"/>
          </p:cNvSpPr>
          <p:nvPr/>
        </p:nvSpPr>
        <p:spPr bwMode="auto">
          <a:xfrm>
            <a:off x="4397375" y="27828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I</a:t>
            </a:r>
            <a:endParaRPr lang="en-US" altLang="en-US" sz="1800" b="0">
              <a:solidFill>
                <a:schemeClr val="tx1"/>
              </a:solidFill>
            </a:endParaRPr>
          </a:p>
        </p:txBody>
      </p:sp>
      <p:sp>
        <p:nvSpPr>
          <p:cNvPr id="19593" name="Rectangle 168"/>
          <p:cNvSpPr>
            <a:spLocks noChangeArrowheads="1"/>
          </p:cNvSpPr>
          <p:nvPr/>
        </p:nvSpPr>
        <p:spPr bwMode="auto">
          <a:xfrm>
            <a:off x="4392613" y="277971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I</a:t>
            </a:r>
            <a:endParaRPr lang="en-US" altLang="en-US" sz="1800" b="0">
              <a:solidFill>
                <a:schemeClr val="tx1"/>
              </a:solidFill>
            </a:endParaRPr>
          </a:p>
        </p:txBody>
      </p:sp>
      <p:sp>
        <p:nvSpPr>
          <p:cNvPr id="19594" name="Rectangle 169"/>
          <p:cNvSpPr>
            <a:spLocks noChangeArrowheads="1"/>
          </p:cNvSpPr>
          <p:nvPr/>
        </p:nvSpPr>
        <p:spPr bwMode="auto">
          <a:xfrm>
            <a:off x="4387850" y="2941638"/>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O</a:t>
            </a:r>
            <a:endParaRPr lang="en-US" altLang="en-US" sz="1800" b="0">
              <a:solidFill>
                <a:schemeClr val="tx1"/>
              </a:solidFill>
            </a:endParaRPr>
          </a:p>
        </p:txBody>
      </p:sp>
      <p:sp>
        <p:nvSpPr>
          <p:cNvPr id="19595" name="Rectangle 170"/>
          <p:cNvSpPr>
            <a:spLocks noChangeArrowheads="1"/>
          </p:cNvSpPr>
          <p:nvPr/>
        </p:nvSpPr>
        <p:spPr bwMode="auto">
          <a:xfrm>
            <a:off x="4383088" y="2936875"/>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O</a:t>
            </a:r>
            <a:endParaRPr lang="en-US" altLang="en-US" sz="1800" b="0">
              <a:solidFill>
                <a:schemeClr val="tx1"/>
              </a:solidFill>
            </a:endParaRPr>
          </a:p>
        </p:txBody>
      </p:sp>
      <p:sp>
        <p:nvSpPr>
          <p:cNvPr id="19596" name="Rectangle 171"/>
          <p:cNvSpPr>
            <a:spLocks noChangeArrowheads="1"/>
          </p:cNvSpPr>
          <p:nvPr/>
        </p:nvSpPr>
        <p:spPr bwMode="auto">
          <a:xfrm>
            <a:off x="4387850" y="30940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000000"/>
                </a:solidFill>
                <a:latin typeface="Arial Narrow" panose="020B0606020202030204" pitchFamily="34" charset="0"/>
              </a:rPr>
              <a:t>N</a:t>
            </a:r>
            <a:endParaRPr lang="en-US" altLang="en-US" sz="1800" b="0">
              <a:solidFill>
                <a:schemeClr val="tx1"/>
              </a:solidFill>
            </a:endParaRPr>
          </a:p>
        </p:txBody>
      </p:sp>
      <p:sp>
        <p:nvSpPr>
          <p:cNvPr id="19597" name="Rectangle 172"/>
          <p:cNvSpPr>
            <a:spLocks noChangeArrowheads="1"/>
          </p:cNvSpPr>
          <p:nvPr/>
        </p:nvSpPr>
        <p:spPr bwMode="auto">
          <a:xfrm>
            <a:off x="4383088" y="30892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N</a:t>
            </a:r>
            <a:endParaRPr lang="en-US" altLang="en-US" sz="1800" b="0">
              <a:solidFill>
                <a:schemeClr val="tx1"/>
              </a:solidFill>
            </a:endParaRPr>
          </a:p>
        </p:txBody>
      </p:sp>
      <p:sp>
        <p:nvSpPr>
          <p:cNvPr id="19598" name="Rectangle 173"/>
          <p:cNvSpPr>
            <a:spLocks noChangeArrowheads="1"/>
          </p:cNvSpPr>
          <p:nvPr/>
        </p:nvSpPr>
        <p:spPr bwMode="auto">
          <a:xfrm>
            <a:off x="534988" y="1763713"/>
            <a:ext cx="7924800" cy="1506537"/>
          </a:xfrm>
          <a:prstGeom prst="rect">
            <a:avLst/>
          </a:prstGeom>
          <a:noFill/>
          <a:ln w="2381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599" name="Rectangle 174"/>
          <p:cNvSpPr>
            <a:spLocks noChangeArrowheads="1"/>
          </p:cNvSpPr>
          <p:nvPr/>
        </p:nvSpPr>
        <p:spPr bwMode="auto">
          <a:xfrm>
            <a:off x="2593975" y="1839913"/>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P</a:t>
            </a:r>
            <a:endParaRPr lang="en-US" altLang="en-US" sz="1800" b="0">
              <a:solidFill>
                <a:schemeClr val="tx1"/>
              </a:solidFill>
            </a:endParaRPr>
          </a:p>
        </p:txBody>
      </p:sp>
      <p:sp>
        <p:nvSpPr>
          <p:cNvPr id="19600" name="Rectangle 175"/>
          <p:cNvSpPr>
            <a:spLocks noChangeArrowheads="1"/>
          </p:cNvSpPr>
          <p:nvPr/>
        </p:nvSpPr>
        <p:spPr bwMode="auto">
          <a:xfrm>
            <a:off x="2589213" y="1835150"/>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P</a:t>
            </a:r>
            <a:endParaRPr lang="en-US" altLang="en-US" sz="1800" b="0">
              <a:solidFill>
                <a:schemeClr val="tx1"/>
              </a:solidFill>
            </a:endParaRPr>
          </a:p>
        </p:txBody>
      </p:sp>
      <p:sp>
        <p:nvSpPr>
          <p:cNvPr id="19601" name="Rectangle 176"/>
          <p:cNvSpPr>
            <a:spLocks noChangeArrowheads="1"/>
          </p:cNvSpPr>
          <p:nvPr/>
        </p:nvSpPr>
        <p:spPr bwMode="auto">
          <a:xfrm>
            <a:off x="2593975" y="19970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A</a:t>
            </a:r>
            <a:endParaRPr lang="en-US" altLang="en-US" sz="1800" b="0">
              <a:solidFill>
                <a:schemeClr val="tx1"/>
              </a:solidFill>
            </a:endParaRPr>
          </a:p>
        </p:txBody>
      </p:sp>
      <p:sp>
        <p:nvSpPr>
          <p:cNvPr id="19602" name="Rectangle 177"/>
          <p:cNvSpPr>
            <a:spLocks noChangeArrowheads="1"/>
          </p:cNvSpPr>
          <p:nvPr/>
        </p:nvSpPr>
        <p:spPr bwMode="auto">
          <a:xfrm>
            <a:off x="2589213" y="1992313"/>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A</a:t>
            </a:r>
            <a:endParaRPr lang="en-US" altLang="en-US" sz="1800" b="0">
              <a:solidFill>
                <a:schemeClr val="tx1"/>
              </a:solidFill>
            </a:endParaRPr>
          </a:p>
        </p:txBody>
      </p:sp>
      <p:sp>
        <p:nvSpPr>
          <p:cNvPr id="19603" name="Rectangle 178"/>
          <p:cNvSpPr>
            <a:spLocks noChangeArrowheads="1"/>
          </p:cNvSpPr>
          <p:nvPr/>
        </p:nvSpPr>
        <p:spPr bwMode="auto">
          <a:xfrm>
            <a:off x="2593975" y="21542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R</a:t>
            </a:r>
            <a:endParaRPr lang="en-US" altLang="en-US" sz="1800" b="0">
              <a:solidFill>
                <a:schemeClr val="tx1"/>
              </a:solidFill>
            </a:endParaRPr>
          </a:p>
        </p:txBody>
      </p:sp>
      <p:sp>
        <p:nvSpPr>
          <p:cNvPr id="19604" name="Rectangle 179"/>
          <p:cNvSpPr>
            <a:spLocks noChangeArrowheads="1"/>
          </p:cNvSpPr>
          <p:nvPr/>
        </p:nvSpPr>
        <p:spPr bwMode="auto">
          <a:xfrm>
            <a:off x="2589213" y="21494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R</a:t>
            </a:r>
            <a:endParaRPr lang="en-US" altLang="en-US" sz="1800" b="0">
              <a:solidFill>
                <a:schemeClr val="tx1"/>
              </a:solidFill>
            </a:endParaRPr>
          </a:p>
        </p:txBody>
      </p:sp>
      <p:sp>
        <p:nvSpPr>
          <p:cNvPr id="19605" name="Rectangle 180"/>
          <p:cNvSpPr>
            <a:spLocks noChangeArrowheads="1"/>
          </p:cNvSpPr>
          <p:nvPr/>
        </p:nvSpPr>
        <p:spPr bwMode="auto">
          <a:xfrm>
            <a:off x="2593975" y="231140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T</a:t>
            </a:r>
            <a:endParaRPr lang="en-US" altLang="en-US" sz="1800" b="0">
              <a:solidFill>
                <a:schemeClr val="tx1"/>
              </a:solidFill>
            </a:endParaRPr>
          </a:p>
        </p:txBody>
      </p:sp>
      <p:sp>
        <p:nvSpPr>
          <p:cNvPr id="19606" name="Rectangle 181"/>
          <p:cNvSpPr>
            <a:spLocks noChangeArrowheads="1"/>
          </p:cNvSpPr>
          <p:nvPr/>
        </p:nvSpPr>
        <p:spPr bwMode="auto">
          <a:xfrm>
            <a:off x="2589213" y="230663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T</a:t>
            </a:r>
            <a:endParaRPr lang="en-US" altLang="en-US" sz="1800" b="0">
              <a:solidFill>
                <a:schemeClr val="tx1"/>
              </a:solidFill>
            </a:endParaRPr>
          </a:p>
        </p:txBody>
      </p:sp>
      <p:sp>
        <p:nvSpPr>
          <p:cNvPr id="19607" name="Rectangle 182"/>
          <p:cNvSpPr>
            <a:spLocks noChangeArrowheads="1"/>
          </p:cNvSpPr>
          <p:nvPr/>
        </p:nvSpPr>
        <p:spPr bwMode="auto">
          <a:xfrm>
            <a:off x="2603500" y="246856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I</a:t>
            </a:r>
            <a:endParaRPr lang="en-US" altLang="en-US" sz="1800" b="0">
              <a:solidFill>
                <a:schemeClr val="tx1"/>
              </a:solidFill>
            </a:endParaRPr>
          </a:p>
        </p:txBody>
      </p:sp>
      <p:sp>
        <p:nvSpPr>
          <p:cNvPr id="19608" name="Rectangle 183"/>
          <p:cNvSpPr>
            <a:spLocks noChangeArrowheads="1"/>
          </p:cNvSpPr>
          <p:nvPr/>
        </p:nvSpPr>
        <p:spPr bwMode="auto">
          <a:xfrm>
            <a:off x="2598738" y="24653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I</a:t>
            </a:r>
            <a:endParaRPr lang="en-US" altLang="en-US" sz="1800" b="0">
              <a:solidFill>
                <a:schemeClr val="tx1"/>
              </a:solidFill>
            </a:endParaRPr>
          </a:p>
        </p:txBody>
      </p:sp>
      <p:sp>
        <p:nvSpPr>
          <p:cNvPr id="19609" name="Rectangle 184"/>
          <p:cNvSpPr>
            <a:spLocks noChangeArrowheads="1"/>
          </p:cNvSpPr>
          <p:nvPr/>
        </p:nvSpPr>
        <p:spPr bwMode="auto">
          <a:xfrm>
            <a:off x="2593975" y="26257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T</a:t>
            </a:r>
            <a:endParaRPr lang="en-US" altLang="en-US" sz="1800" b="0">
              <a:solidFill>
                <a:schemeClr val="tx1"/>
              </a:solidFill>
            </a:endParaRPr>
          </a:p>
        </p:txBody>
      </p:sp>
      <p:sp>
        <p:nvSpPr>
          <p:cNvPr id="19610" name="Rectangle 185"/>
          <p:cNvSpPr>
            <a:spLocks noChangeArrowheads="1"/>
          </p:cNvSpPr>
          <p:nvPr/>
        </p:nvSpPr>
        <p:spPr bwMode="auto">
          <a:xfrm>
            <a:off x="2589213" y="2620963"/>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T</a:t>
            </a:r>
            <a:endParaRPr lang="en-US" altLang="en-US" sz="1800" b="0">
              <a:solidFill>
                <a:schemeClr val="tx1"/>
              </a:solidFill>
            </a:endParaRPr>
          </a:p>
        </p:txBody>
      </p:sp>
      <p:sp>
        <p:nvSpPr>
          <p:cNvPr id="19611" name="Rectangle 186"/>
          <p:cNvSpPr>
            <a:spLocks noChangeArrowheads="1"/>
          </p:cNvSpPr>
          <p:nvPr/>
        </p:nvSpPr>
        <p:spPr bwMode="auto">
          <a:xfrm>
            <a:off x="2603500" y="27828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I</a:t>
            </a:r>
            <a:endParaRPr lang="en-US" altLang="en-US" sz="1800" b="0">
              <a:solidFill>
                <a:schemeClr val="tx1"/>
              </a:solidFill>
            </a:endParaRPr>
          </a:p>
        </p:txBody>
      </p:sp>
      <p:sp>
        <p:nvSpPr>
          <p:cNvPr id="19612" name="Rectangle 187"/>
          <p:cNvSpPr>
            <a:spLocks noChangeArrowheads="1"/>
          </p:cNvSpPr>
          <p:nvPr/>
        </p:nvSpPr>
        <p:spPr bwMode="auto">
          <a:xfrm>
            <a:off x="2598738" y="277971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I</a:t>
            </a:r>
            <a:endParaRPr lang="en-US" altLang="en-US" sz="1800" b="0">
              <a:solidFill>
                <a:schemeClr val="tx1"/>
              </a:solidFill>
            </a:endParaRPr>
          </a:p>
        </p:txBody>
      </p:sp>
      <p:sp>
        <p:nvSpPr>
          <p:cNvPr id="19613" name="Rectangle 188"/>
          <p:cNvSpPr>
            <a:spLocks noChangeArrowheads="1"/>
          </p:cNvSpPr>
          <p:nvPr/>
        </p:nvSpPr>
        <p:spPr bwMode="auto">
          <a:xfrm>
            <a:off x="2593975" y="2941638"/>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O</a:t>
            </a:r>
            <a:endParaRPr lang="en-US" altLang="en-US" sz="1800" b="0">
              <a:solidFill>
                <a:schemeClr val="tx1"/>
              </a:solidFill>
            </a:endParaRPr>
          </a:p>
        </p:txBody>
      </p:sp>
      <p:sp>
        <p:nvSpPr>
          <p:cNvPr id="19614" name="Rectangle 189"/>
          <p:cNvSpPr>
            <a:spLocks noChangeArrowheads="1"/>
          </p:cNvSpPr>
          <p:nvPr/>
        </p:nvSpPr>
        <p:spPr bwMode="auto">
          <a:xfrm>
            <a:off x="2589213" y="2936875"/>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O</a:t>
            </a:r>
            <a:endParaRPr lang="en-US" altLang="en-US" sz="1800" b="0">
              <a:solidFill>
                <a:schemeClr val="tx1"/>
              </a:solidFill>
            </a:endParaRPr>
          </a:p>
        </p:txBody>
      </p:sp>
      <p:sp>
        <p:nvSpPr>
          <p:cNvPr id="19615" name="Rectangle 190"/>
          <p:cNvSpPr>
            <a:spLocks noChangeArrowheads="1"/>
          </p:cNvSpPr>
          <p:nvPr/>
        </p:nvSpPr>
        <p:spPr bwMode="auto">
          <a:xfrm>
            <a:off x="2593975" y="30940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N</a:t>
            </a:r>
            <a:endParaRPr lang="en-US" altLang="en-US" sz="1800" b="0">
              <a:solidFill>
                <a:schemeClr val="tx1"/>
              </a:solidFill>
            </a:endParaRPr>
          </a:p>
        </p:txBody>
      </p:sp>
      <p:sp>
        <p:nvSpPr>
          <p:cNvPr id="19616" name="Rectangle 191"/>
          <p:cNvSpPr>
            <a:spLocks noChangeArrowheads="1"/>
          </p:cNvSpPr>
          <p:nvPr/>
        </p:nvSpPr>
        <p:spPr bwMode="auto">
          <a:xfrm>
            <a:off x="2589213" y="30892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N</a:t>
            </a:r>
            <a:endParaRPr lang="en-US" altLang="en-US" sz="1800" b="0">
              <a:solidFill>
                <a:schemeClr val="tx1"/>
              </a:solidFill>
            </a:endParaRPr>
          </a:p>
        </p:txBody>
      </p:sp>
      <p:sp>
        <p:nvSpPr>
          <p:cNvPr id="19617" name="Rectangle 192"/>
          <p:cNvSpPr>
            <a:spLocks noChangeArrowheads="1"/>
          </p:cNvSpPr>
          <p:nvPr/>
        </p:nvSpPr>
        <p:spPr bwMode="auto">
          <a:xfrm>
            <a:off x="8307388" y="3608388"/>
            <a:ext cx="1984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900">
                <a:latin typeface="Arial Narrow" panose="020B0606020202030204" pitchFamily="34" charset="0"/>
              </a:rPr>
              <a:t>CPU</a:t>
            </a:r>
            <a:endParaRPr lang="en-US" altLang="en-US" sz="1800" b="0"/>
          </a:p>
        </p:txBody>
      </p:sp>
      <p:grpSp>
        <p:nvGrpSpPr>
          <p:cNvPr id="19618" name="Group 193"/>
          <p:cNvGrpSpPr>
            <a:grpSpLocks/>
          </p:cNvGrpSpPr>
          <p:nvPr/>
        </p:nvGrpSpPr>
        <p:grpSpPr bwMode="auto">
          <a:xfrm>
            <a:off x="2820988" y="4105275"/>
            <a:ext cx="1552575" cy="592138"/>
            <a:chOff x="1743" y="2453"/>
            <a:chExt cx="978" cy="402"/>
          </a:xfrm>
        </p:grpSpPr>
        <p:pic>
          <p:nvPicPr>
            <p:cNvPr id="20223" name="Picture 19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743" y="2453"/>
              <a:ext cx="97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24" name="Rectangle 195"/>
            <p:cNvSpPr>
              <a:spLocks noChangeArrowheads="1"/>
            </p:cNvSpPr>
            <p:nvPr/>
          </p:nvSpPr>
          <p:spPr bwMode="auto">
            <a:xfrm>
              <a:off x="1745" y="2455"/>
              <a:ext cx="976" cy="400"/>
            </a:xfrm>
            <a:prstGeom prst="rect">
              <a:avLst/>
            </a:prstGeom>
            <a:noFill/>
            <a:ln w="1111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9619" name="Group 196"/>
          <p:cNvGrpSpPr>
            <a:grpSpLocks/>
          </p:cNvGrpSpPr>
          <p:nvPr/>
        </p:nvGrpSpPr>
        <p:grpSpPr bwMode="auto">
          <a:xfrm>
            <a:off x="4573588" y="4105275"/>
            <a:ext cx="1554162" cy="592138"/>
            <a:chOff x="2897" y="2453"/>
            <a:chExt cx="979" cy="402"/>
          </a:xfrm>
        </p:grpSpPr>
        <p:pic>
          <p:nvPicPr>
            <p:cNvPr id="20221" name="Picture 19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97" y="2453"/>
              <a:ext cx="97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22" name="Rectangle 198"/>
            <p:cNvSpPr>
              <a:spLocks noChangeArrowheads="1"/>
            </p:cNvSpPr>
            <p:nvPr/>
          </p:nvSpPr>
          <p:spPr bwMode="auto">
            <a:xfrm>
              <a:off x="2899" y="2455"/>
              <a:ext cx="977" cy="400"/>
            </a:xfrm>
            <a:prstGeom prst="rect">
              <a:avLst/>
            </a:prstGeom>
            <a:noFill/>
            <a:ln w="1111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9620" name="Group 199"/>
          <p:cNvGrpSpPr>
            <a:grpSpLocks/>
          </p:cNvGrpSpPr>
          <p:nvPr/>
        </p:nvGrpSpPr>
        <p:grpSpPr bwMode="auto">
          <a:xfrm>
            <a:off x="6353175" y="4094163"/>
            <a:ext cx="1552575" cy="595312"/>
            <a:chOff x="4096" y="2453"/>
            <a:chExt cx="978" cy="402"/>
          </a:xfrm>
        </p:grpSpPr>
        <p:pic>
          <p:nvPicPr>
            <p:cNvPr id="20219" name="Picture 20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96" y="2453"/>
              <a:ext cx="97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20" name="Rectangle 201"/>
            <p:cNvSpPr>
              <a:spLocks noChangeArrowheads="1"/>
            </p:cNvSpPr>
            <p:nvPr/>
          </p:nvSpPr>
          <p:spPr bwMode="auto">
            <a:xfrm>
              <a:off x="4098" y="2455"/>
              <a:ext cx="976" cy="400"/>
            </a:xfrm>
            <a:prstGeom prst="rect">
              <a:avLst/>
            </a:prstGeom>
            <a:noFill/>
            <a:ln w="1111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9621" name="Rectangle 202"/>
          <p:cNvSpPr>
            <a:spLocks noChangeArrowheads="1"/>
          </p:cNvSpPr>
          <p:nvPr/>
        </p:nvSpPr>
        <p:spPr bwMode="auto">
          <a:xfrm>
            <a:off x="8091488" y="1839913"/>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P</a:t>
            </a:r>
            <a:endParaRPr lang="en-US" altLang="en-US" sz="1800" b="0">
              <a:solidFill>
                <a:schemeClr val="tx1"/>
              </a:solidFill>
            </a:endParaRPr>
          </a:p>
        </p:txBody>
      </p:sp>
      <p:sp>
        <p:nvSpPr>
          <p:cNvPr id="19622" name="Rectangle 203"/>
          <p:cNvSpPr>
            <a:spLocks noChangeArrowheads="1"/>
          </p:cNvSpPr>
          <p:nvPr/>
        </p:nvSpPr>
        <p:spPr bwMode="auto">
          <a:xfrm>
            <a:off x="8086725" y="1835150"/>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P</a:t>
            </a:r>
            <a:endParaRPr lang="en-US" altLang="en-US" sz="1800" b="0">
              <a:solidFill>
                <a:schemeClr val="tx1"/>
              </a:solidFill>
            </a:endParaRPr>
          </a:p>
        </p:txBody>
      </p:sp>
      <p:sp>
        <p:nvSpPr>
          <p:cNvPr id="19623" name="Rectangle 204"/>
          <p:cNvSpPr>
            <a:spLocks noChangeArrowheads="1"/>
          </p:cNvSpPr>
          <p:nvPr/>
        </p:nvSpPr>
        <p:spPr bwMode="auto">
          <a:xfrm>
            <a:off x="8091488" y="19970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A</a:t>
            </a:r>
            <a:endParaRPr lang="en-US" altLang="en-US" sz="1800" b="0">
              <a:solidFill>
                <a:schemeClr val="tx1"/>
              </a:solidFill>
            </a:endParaRPr>
          </a:p>
        </p:txBody>
      </p:sp>
      <p:sp>
        <p:nvSpPr>
          <p:cNvPr id="19624" name="Rectangle 205"/>
          <p:cNvSpPr>
            <a:spLocks noChangeArrowheads="1"/>
          </p:cNvSpPr>
          <p:nvPr/>
        </p:nvSpPr>
        <p:spPr bwMode="auto">
          <a:xfrm>
            <a:off x="8086725" y="1992313"/>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A</a:t>
            </a:r>
            <a:endParaRPr lang="en-US" altLang="en-US" sz="1800" b="0">
              <a:solidFill>
                <a:schemeClr val="tx1"/>
              </a:solidFill>
            </a:endParaRPr>
          </a:p>
        </p:txBody>
      </p:sp>
      <p:sp>
        <p:nvSpPr>
          <p:cNvPr id="19625" name="Rectangle 206"/>
          <p:cNvSpPr>
            <a:spLocks noChangeArrowheads="1"/>
          </p:cNvSpPr>
          <p:nvPr/>
        </p:nvSpPr>
        <p:spPr bwMode="auto">
          <a:xfrm>
            <a:off x="8091488" y="21542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R</a:t>
            </a:r>
            <a:endParaRPr lang="en-US" altLang="en-US" sz="1800" b="0">
              <a:solidFill>
                <a:schemeClr val="tx1"/>
              </a:solidFill>
            </a:endParaRPr>
          </a:p>
        </p:txBody>
      </p:sp>
      <p:sp>
        <p:nvSpPr>
          <p:cNvPr id="19626" name="Rectangle 207"/>
          <p:cNvSpPr>
            <a:spLocks noChangeArrowheads="1"/>
          </p:cNvSpPr>
          <p:nvPr/>
        </p:nvSpPr>
        <p:spPr bwMode="auto">
          <a:xfrm>
            <a:off x="8086725" y="21494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R</a:t>
            </a:r>
            <a:endParaRPr lang="en-US" altLang="en-US" sz="1800" b="0">
              <a:solidFill>
                <a:schemeClr val="tx1"/>
              </a:solidFill>
            </a:endParaRPr>
          </a:p>
        </p:txBody>
      </p:sp>
      <p:sp>
        <p:nvSpPr>
          <p:cNvPr id="19627" name="Rectangle 208"/>
          <p:cNvSpPr>
            <a:spLocks noChangeArrowheads="1"/>
          </p:cNvSpPr>
          <p:nvPr/>
        </p:nvSpPr>
        <p:spPr bwMode="auto">
          <a:xfrm>
            <a:off x="8091488" y="231140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T</a:t>
            </a:r>
            <a:endParaRPr lang="en-US" altLang="en-US" sz="1800" b="0">
              <a:solidFill>
                <a:schemeClr val="tx1"/>
              </a:solidFill>
            </a:endParaRPr>
          </a:p>
        </p:txBody>
      </p:sp>
      <p:sp>
        <p:nvSpPr>
          <p:cNvPr id="19628" name="Rectangle 209"/>
          <p:cNvSpPr>
            <a:spLocks noChangeArrowheads="1"/>
          </p:cNvSpPr>
          <p:nvPr/>
        </p:nvSpPr>
        <p:spPr bwMode="auto">
          <a:xfrm>
            <a:off x="8086725" y="230663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T</a:t>
            </a:r>
            <a:endParaRPr lang="en-US" altLang="en-US" sz="1800" b="0">
              <a:solidFill>
                <a:schemeClr val="tx1"/>
              </a:solidFill>
            </a:endParaRPr>
          </a:p>
        </p:txBody>
      </p:sp>
      <p:sp>
        <p:nvSpPr>
          <p:cNvPr id="19629" name="Rectangle 210"/>
          <p:cNvSpPr>
            <a:spLocks noChangeArrowheads="1"/>
          </p:cNvSpPr>
          <p:nvPr/>
        </p:nvSpPr>
        <p:spPr bwMode="auto">
          <a:xfrm>
            <a:off x="8101013" y="246856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I</a:t>
            </a:r>
            <a:endParaRPr lang="en-US" altLang="en-US" sz="1800" b="0">
              <a:solidFill>
                <a:schemeClr val="tx1"/>
              </a:solidFill>
            </a:endParaRPr>
          </a:p>
        </p:txBody>
      </p:sp>
      <p:sp>
        <p:nvSpPr>
          <p:cNvPr id="19630" name="Rectangle 211"/>
          <p:cNvSpPr>
            <a:spLocks noChangeArrowheads="1"/>
          </p:cNvSpPr>
          <p:nvPr/>
        </p:nvSpPr>
        <p:spPr bwMode="auto">
          <a:xfrm>
            <a:off x="8096250" y="24653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I</a:t>
            </a:r>
            <a:endParaRPr lang="en-US" altLang="en-US" sz="1800" b="0">
              <a:solidFill>
                <a:schemeClr val="tx1"/>
              </a:solidFill>
            </a:endParaRPr>
          </a:p>
        </p:txBody>
      </p:sp>
      <p:sp>
        <p:nvSpPr>
          <p:cNvPr id="19631" name="Rectangle 212"/>
          <p:cNvSpPr>
            <a:spLocks noChangeArrowheads="1"/>
          </p:cNvSpPr>
          <p:nvPr/>
        </p:nvSpPr>
        <p:spPr bwMode="auto">
          <a:xfrm>
            <a:off x="8091488" y="26257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T</a:t>
            </a:r>
            <a:endParaRPr lang="en-US" altLang="en-US" sz="1800" b="0">
              <a:solidFill>
                <a:schemeClr val="tx1"/>
              </a:solidFill>
            </a:endParaRPr>
          </a:p>
        </p:txBody>
      </p:sp>
      <p:sp>
        <p:nvSpPr>
          <p:cNvPr id="19632" name="Rectangle 213"/>
          <p:cNvSpPr>
            <a:spLocks noChangeArrowheads="1"/>
          </p:cNvSpPr>
          <p:nvPr/>
        </p:nvSpPr>
        <p:spPr bwMode="auto">
          <a:xfrm>
            <a:off x="8086725" y="2620963"/>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T</a:t>
            </a:r>
            <a:endParaRPr lang="en-US" altLang="en-US" sz="1800" b="0">
              <a:solidFill>
                <a:schemeClr val="tx1"/>
              </a:solidFill>
            </a:endParaRPr>
          </a:p>
        </p:txBody>
      </p:sp>
      <p:sp>
        <p:nvSpPr>
          <p:cNvPr id="19633" name="Rectangle 214"/>
          <p:cNvSpPr>
            <a:spLocks noChangeArrowheads="1"/>
          </p:cNvSpPr>
          <p:nvPr/>
        </p:nvSpPr>
        <p:spPr bwMode="auto">
          <a:xfrm>
            <a:off x="8101013" y="27828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I</a:t>
            </a:r>
            <a:endParaRPr lang="en-US" altLang="en-US" sz="1800" b="0">
              <a:solidFill>
                <a:schemeClr val="tx1"/>
              </a:solidFill>
            </a:endParaRPr>
          </a:p>
        </p:txBody>
      </p:sp>
      <p:sp>
        <p:nvSpPr>
          <p:cNvPr id="19634" name="Rectangle 215"/>
          <p:cNvSpPr>
            <a:spLocks noChangeArrowheads="1"/>
          </p:cNvSpPr>
          <p:nvPr/>
        </p:nvSpPr>
        <p:spPr bwMode="auto">
          <a:xfrm>
            <a:off x="8096250" y="277971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I</a:t>
            </a:r>
            <a:endParaRPr lang="en-US" altLang="en-US" sz="1800" b="0">
              <a:solidFill>
                <a:schemeClr val="tx1"/>
              </a:solidFill>
            </a:endParaRPr>
          </a:p>
        </p:txBody>
      </p:sp>
      <p:sp>
        <p:nvSpPr>
          <p:cNvPr id="19635" name="Rectangle 216"/>
          <p:cNvSpPr>
            <a:spLocks noChangeArrowheads="1"/>
          </p:cNvSpPr>
          <p:nvPr/>
        </p:nvSpPr>
        <p:spPr bwMode="auto">
          <a:xfrm>
            <a:off x="8091488" y="2941638"/>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O</a:t>
            </a:r>
            <a:endParaRPr lang="en-US" altLang="en-US" sz="1800" b="0">
              <a:solidFill>
                <a:schemeClr val="tx1"/>
              </a:solidFill>
            </a:endParaRPr>
          </a:p>
        </p:txBody>
      </p:sp>
      <p:sp>
        <p:nvSpPr>
          <p:cNvPr id="19636" name="Rectangle 217"/>
          <p:cNvSpPr>
            <a:spLocks noChangeArrowheads="1"/>
          </p:cNvSpPr>
          <p:nvPr/>
        </p:nvSpPr>
        <p:spPr bwMode="auto">
          <a:xfrm>
            <a:off x="8086725" y="2936875"/>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O</a:t>
            </a:r>
            <a:endParaRPr lang="en-US" altLang="en-US" sz="1800" b="0">
              <a:solidFill>
                <a:schemeClr val="tx1"/>
              </a:solidFill>
            </a:endParaRPr>
          </a:p>
        </p:txBody>
      </p:sp>
      <p:sp>
        <p:nvSpPr>
          <p:cNvPr id="19637" name="Rectangle 218"/>
          <p:cNvSpPr>
            <a:spLocks noChangeArrowheads="1"/>
          </p:cNvSpPr>
          <p:nvPr/>
        </p:nvSpPr>
        <p:spPr bwMode="auto">
          <a:xfrm>
            <a:off x="8091488" y="3094038"/>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C0C0C0"/>
                </a:solidFill>
                <a:latin typeface="Arial Narrow" panose="020B0606020202030204" pitchFamily="34" charset="0"/>
              </a:rPr>
              <a:t>N</a:t>
            </a:r>
            <a:endParaRPr lang="en-US" altLang="en-US" sz="1800" b="0">
              <a:solidFill>
                <a:schemeClr val="tx1"/>
              </a:solidFill>
            </a:endParaRPr>
          </a:p>
        </p:txBody>
      </p:sp>
      <p:sp>
        <p:nvSpPr>
          <p:cNvPr id="19638" name="Rectangle 219"/>
          <p:cNvSpPr>
            <a:spLocks noChangeArrowheads="1"/>
          </p:cNvSpPr>
          <p:nvPr/>
        </p:nvSpPr>
        <p:spPr bwMode="auto">
          <a:xfrm>
            <a:off x="8086725" y="30892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N</a:t>
            </a:r>
            <a:endParaRPr lang="en-US" altLang="en-US" sz="1800" b="0">
              <a:solidFill>
                <a:schemeClr val="tx1"/>
              </a:solidFill>
            </a:endParaRPr>
          </a:p>
        </p:txBody>
      </p:sp>
      <p:sp>
        <p:nvSpPr>
          <p:cNvPr id="19639" name="Rectangle 220"/>
          <p:cNvSpPr>
            <a:spLocks noChangeArrowheads="1"/>
          </p:cNvSpPr>
          <p:nvPr/>
        </p:nvSpPr>
        <p:spPr bwMode="auto">
          <a:xfrm>
            <a:off x="7392988" y="1836738"/>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P</a:t>
            </a:r>
            <a:endParaRPr lang="en-US" altLang="en-US" sz="1800" b="0">
              <a:solidFill>
                <a:schemeClr val="tx1"/>
              </a:solidFill>
            </a:endParaRPr>
          </a:p>
        </p:txBody>
      </p:sp>
      <p:sp>
        <p:nvSpPr>
          <p:cNvPr id="19640" name="Rectangle 221"/>
          <p:cNvSpPr>
            <a:spLocks noChangeArrowheads="1"/>
          </p:cNvSpPr>
          <p:nvPr/>
        </p:nvSpPr>
        <p:spPr bwMode="auto">
          <a:xfrm>
            <a:off x="7392988" y="1993900"/>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A</a:t>
            </a:r>
            <a:endParaRPr lang="en-US" altLang="en-US" sz="1800" b="0">
              <a:solidFill>
                <a:schemeClr val="tx1"/>
              </a:solidFill>
            </a:endParaRPr>
          </a:p>
        </p:txBody>
      </p:sp>
      <p:sp>
        <p:nvSpPr>
          <p:cNvPr id="19641" name="Rectangle 222"/>
          <p:cNvSpPr>
            <a:spLocks noChangeArrowheads="1"/>
          </p:cNvSpPr>
          <p:nvPr/>
        </p:nvSpPr>
        <p:spPr bwMode="auto">
          <a:xfrm>
            <a:off x="7392988" y="2151063"/>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R</a:t>
            </a:r>
            <a:endParaRPr lang="en-US" altLang="en-US" sz="1800" b="0">
              <a:solidFill>
                <a:schemeClr val="tx1"/>
              </a:solidFill>
            </a:endParaRPr>
          </a:p>
        </p:txBody>
      </p:sp>
      <p:sp>
        <p:nvSpPr>
          <p:cNvPr id="19642" name="Rectangle 223"/>
          <p:cNvSpPr>
            <a:spLocks noChangeArrowheads="1"/>
          </p:cNvSpPr>
          <p:nvPr/>
        </p:nvSpPr>
        <p:spPr bwMode="auto">
          <a:xfrm>
            <a:off x="7392988" y="23082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T</a:t>
            </a:r>
            <a:endParaRPr lang="en-US" altLang="en-US" sz="1800" b="0">
              <a:solidFill>
                <a:schemeClr val="tx1"/>
              </a:solidFill>
            </a:endParaRPr>
          </a:p>
        </p:txBody>
      </p:sp>
      <p:sp>
        <p:nvSpPr>
          <p:cNvPr id="19643" name="Rectangle 224"/>
          <p:cNvSpPr>
            <a:spLocks noChangeArrowheads="1"/>
          </p:cNvSpPr>
          <p:nvPr/>
        </p:nvSpPr>
        <p:spPr bwMode="auto">
          <a:xfrm>
            <a:off x="7400925" y="24653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I</a:t>
            </a:r>
            <a:endParaRPr lang="en-US" altLang="en-US" sz="1800" b="0">
              <a:solidFill>
                <a:schemeClr val="tx1"/>
              </a:solidFill>
            </a:endParaRPr>
          </a:p>
        </p:txBody>
      </p:sp>
      <p:sp>
        <p:nvSpPr>
          <p:cNvPr id="19644" name="Rectangle 225"/>
          <p:cNvSpPr>
            <a:spLocks noChangeArrowheads="1"/>
          </p:cNvSpPr>
          <p:nvPr/>
        </p:nvSpPr>
        <p:spPr bwMode="auto">
          <a:xfrm>
            <a:off x="7392988" y="262255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T</a:t>
            </a:r>
            <a:endParaRPr lang="en-US" altLang="en-US" sz="1800" b="0">
              <a:solidFill>
                <a:schemeClr val="tx1"/>
              </a:solidFill>
            </a:endParaRPr>
          </a:p>
        </p:txBody>
      </p:sp>
      <p:sp>
        <p:nvSpPr>
          <p:cNvPr id="19645" name="Rectangle 226"/>
          <p:cNvSpPr>
            <a:spLocks noChangeArrowheads="1"/>
          </p:cNvSpPr>
          <p:nvPr/>
        </p:nvSpPr>
        <p:spPr bwMode="auto">
          <a:xfrm>
            <a:off x="7400925" y="2781300"/>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I</a:t>
            </a:r>
            <a:endParaRPr lang="en-US" altLang="en-US" sz="1800" b="0">
              <a:solidFill>
                <a:schemeClr val="tx1"/>
              </a:solidFill>
            </a:endParaRPr>
          </a:p>
        </p:txBody>
      </p:sp>
      <p:sp>
        <p:nvSpPr>
          <p:cNvPr id="19646" name="Rectangle 227"/>
          <p:cNvSpPr>
            <a:spLocks noChangeArrowheads="1"/>
          </p:cNvSpPr>
          <p:nvPr/>
        </p:nvSpPr>
        <p:spPr bwMode="auto">
          <a:xfrm>
            <a:off x="7392988" y="2938463"/>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O</a:t>
            </a:r>
            <a:endParaRPr lang="en-US" altLang="en-US" sz="1800" b="0">
              <a:solidFill>
                <a:schemeClr val="tx1"/>
              </a:solidFill>
            </a:endParaRPr>
          </a:p>
        </p:txBody>
      </p:sp>
      <p:sp>
        <p:nvSpPr>
          <p:cNvPr id="19647" name="Rectangle 228"/>
          <p:cNvSpPr>
            <a:spLocks noChangeArrowheads="1"/>
          </p:cNvSpPr>
          <p:nvPr/>
        </p:nvSpPr>
        <p:spPr bwMode="auto">
          <a:xfrm>
            <a:off x="7392988" y="3090863"/>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N</a:t>
            </a:r>
            <a:endParaRPr lang="en-US" altLang="en-US" sz="1800" b="0">
              <a:solidFill>
                <a:schemeClr val="tx1"/>
              </a:solidFill>
            </a:endParaRPr>
          </a:p>
        </p:txBody>
      </p:sp>
      <p:sp>
        <p:nvSpPr>
          <p:cNvPr id="19648" name="Rectangle 229"/>
          <p:cNvSpPr>
            <a:spLocks noChangeArrowheads="1"/>
          </p:cNvSpPr>
          <p:nvPr/>
        </p:nvSpPr>
        <p:spPr bwMode="auto">
          <a:xfrm>
            <a:off x="6465888" y="1835150"/>
            <a:ext cx="76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P</a:t>
            </a:r>
            <a:endParaRPr lang="en-US" altLang="en-US" sz="1800" b="0">
              <a:solidFill>
                <a:schemeClr val="tx1"/>
              </a:solidFill>
            </a:endParaRPr>
          </a:p>
        </p:txBody>
      </p:sp>
      <p:sp>
        <p:nvSpPr>
          <p:cNvPr id="19649" name="Rectangle 230"/>
          <p:cNvSpPr>
            <a:spLocks noChangeArrowheads="1"/>
          </p:cNvSpPr>
          <p:nvPr/>
        </p:nvSpPr>
        <p:spPr bwMode="auto">
          <a:xfrm>
            <a:off x="6465888" y="1992313"/>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A</a:t>
            </a:r>
            <a:endParaRPr lang="en-US" altLang="en-US" sz="1800" b="0">
              <a:solidFill>
                <a:schemeClr val="tx1"/>
              </a:solidFill>
            </a:endParaRPr>
          </a:p>
        </p:txBody>
      </p:sp>
      <p:sp>
        <p:nvSpPr>
          <p:cNvPr id="19650" name="Rectangle 231"/>
          <p:cNvSpPr>
            <a:spLocks noChangeArrowheads="1"/>
          </p:cNvSpPr>
          <p:nvPr/>
        </p:nvSpPr>
        <p:spPr bwMode="auto">
          <a:xfrm>
            <a:off x="6465888" y="21494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R</a:t>
            </a:r>
            <a:endParaRPr lang="en-US" altLang="en-US" sz="1800" b="0">
              <a:solidFill>
                <a:schemeClr val="tx1"/>
              </a:solidFill>
            </a:endParaRPr>
          </a:p>
        </p:txBody>
      </p:sp>
      <p:sp>
        <p:nvSpPr>
          <p:cNvPr id="19651" name="Rectangle 232"/>
          <p:cNvSpPr>
            <a:spLocks noChangeArrowheads="1"/>
          </p:cNvSpPr>
          <p:nvPr/>
        </p:nvSpPr>
        <p:spPr bwMode="auto">
          <a:xfrm>
            <a:off x="6465888" y="230663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T</a:t>
            </a:r>
            <a:endParaRPr lang="en-US" altLang="en-US" sz="1800" b="0">
              <a:solidFill>
                <a:schemeClr val="tx1"/>
              </a:solidFill>
            </a:endParaRPr>
          </a:p>
        </p:txBody>
      </p:sp>
      <p:sp>
        <p:nvSpPr>
          <p:cNvPr id="19652" name="Rectangle 233"/>
          <p:cNvSpPr>
            <a:spLocks noChangeArrowheads="1"/>
          </p:cNvSpPr>
          <p:nvPr/>
        </p:nvSpPr>
        <p:spPr bwMode="auto">
          <a:xfrm>
            <a:off x="6475413" y="2465388"/>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I</a:t>
            </a:r>
            <a:endParaRPr lang="en-US" altLang="en-US" sz="1800" b="0">
              <a:solidFill>
                <a:schemeClr val="tx1"/>
              </a:solidFill>
            </a:endParaRPr>
          </a:p>
        </p:txBody>
      </p:sp>
      <p:sp>
        <p:nvSpPr>
          <p:cNvPr id="19653" name="Rectangle 234"/>
          <p:cNvSpPr>
            <a:spLocks noChangeArrowheads="1"/>
          </p:cNvSpPr>
          <p:nvPr/>
        </p:nvSpPr>
        <p:spPr bwMode="auto">
          <a:xfrm>
            <a:off x="6465888" y="2620963"/>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T</a:t>
            </a:r>
            <a:endParaRPr lang="en-US" altLang="en-US" sz="1800" b="0">
              <a:solidFill>
                <a:schemeClr val="tx1"/>
              </a:solidFill>
            </a:endParaRPr>
          </a:p>
        </p:txBody>
      </p:sp>
      <p:sp>
        <p:nvSpPr>
          <p:cNvPr id="19654" name="Rectangle 235"/>
          <p:cNvSpPr>
            <a:spLocks noChangeArrowheads="1"/>
          </p:cNvSpPr>
          <p:nvPr/>
        </p:nvSpPr>
        <p:spPr bwMode="auto">
          <a:xfrm>
            <a:off x="6475413" y="2779713"/>
            <a:ext cx="31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I</a:t>
            </a:r>
            <a:endParaRPr lang="en-US" altLang="en-US" sz="1800" b="0">
              <a:solidFill>
                <a:schemeClr val="tx1"/>
              </a:solidFill>
            </a:endParaRPr>
          </a:p>
        </p:txBody>
      </p:sp>
      <p:sp>
        <p:nvSpPr>
          <p:cNvPr id="19655" name="Rectangle 236"/>
          <p:cNvSpPr>
            <a:spLocks noChangeArrowheads="1"/>
          </p:cNvSpPr>
          <p:nvPr/>
        </p:nvSpPr>
        <p:spPr bwMode="auto">
          <a:xfrm>
            <a:off x="6465888" y="2936875"/>
            <a:ext cx="88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O</a:t>
            </a:r>
            <a:endParaRPr lang="en-US" altLang="en-US" sz="1800" b="0">
              <a:solidFill>
                <a:schemeClr val="tx1"/>
              </a:solidFill>
            </a:endParaRPr>
          </a:p>
        </p:txBody>
      </p:sp>
      <p:sp>
        <p:nvSpPr>
          <p:cNvPr id="19656" name="Rectangle 237"/>
          <p:cNvSpPr>
            <a:spLocks noChangeArrowheads="1"/>
          </p:cNvSpPr>
          <p:nvPr/>
        </p:nvSpPr>
        <p:spPr bwMode="auto">
          <a:xfrm>
            <a:off x="6465888" y="3089275"/>
            <a:ext cx="8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a:solidFill>
                  <a:srgbClr val="FFFFFF"/>
                </a:solidFill>
                <a:latin typeface="Arial Narrow" panose="020B0606020202030204" pitchFamily="34" charset="0"/>
              </a:rPr>
              <a:t>N</a:t>
            </a:r>
            <a:endParaRPr lang="en-US" altLang="en-US" sz="1800" b="0">
              <a:solidFill>
                <a:schemeClr val="tx1"/>
              </a:solidFill>
            </a:endParaRPr>
          </a:p>
        </p:txBody>
      </p:sp>
      <p:sp>
        <p:nvSpPr>
          <p:cNvPr id="19657" name="Line 238"/>
          <p:cNvSpPr>
            <a:spLocks noChangeShapeType="1"/>
          </p:cNvSpPr>
          <p:nvPr/>
        </p:nvSpPr>
        <p:spPr bwMode="auto">
          <a:xfrm>
            <a:off x="811213" y="5408613"/>
            <a:ext cx="7343775" cy="42862"/>
          </a:xfrm>
          <a:prstGeom prst="line">
            <a:avLst/>
          </a:prstGeom>
          <a:noFill/>
          <a:ln w="38100" cmpd="dbl">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58" name="Line 239"/>
          <p:cNvSpPr>
            <a:spLocks noChangeShapeType="1"/>
          </p:cNvSpPr>
          <p:nvPr/>
        </p:nvSpPr>
        <p:spPr bwMode="auto">
          <a:xfrm flipH="1">
            <a:off x="8154988" y="3910013"/>
            <a:ext cx="1587" cy="1541462"/>
          </a:xfrm>
          <a:prstGeom prst="line">
            <a:avLst/>
          </a:prstGeom>
          <a:noFill/>
          <a:ln w="38100" cmpd="dbl">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59" name="Line 240"/>
          <p:cNvSpPr>
            <a:spLocks noChangeShapeType="1"/>
          </p:cNvSpPr>
          <p:nvPr/>
        </p:nvSpPr>
        <p:spPr bwMode="auto">
          <a:xfrm>
            <a:off x="2008188" y="5080000"/>
            <a:ext cx="1587" cy="720725"/>
          </a:xfrm>
          <a:prstGeom prst="line">
            <a:avLst/>
          </a:prstGeom>
          <a:noFill/>
          <a:ln w="26988">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0" name="Line 241"/>
          <p:cNvSpPr>
            <a:spLocks noChangeShapeType="1"/>
          </p:cNvSpPr>
          <p:nvPr/>
        </p:nvSpPr>
        <p:spPr bwMode="auto">
          <a:xfrm>
            <a:off x="1938338" y="4949825"/>
            <a:ext cx="1587" cy="850900"/>
          </a:xfrm>
          <a:prstGeom prst="line">
            <a:avLst/>
          </a:prstGeom>
          <a:noFill/>
          <a:ln w="26988">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1" name="Line 242"/>
          <p:cNvSpPr>
            <a:spLocks noChangeShapeType="1"/>
          </p:cNvSpPr>
          <p:nvPr/>
        </p:nvSpPr>
        <p:spPr bwMode="auto">
          <a:xfrm flipH="1">
            <a:off x="1868488" y="4884738"/>
            <a:ext cx="1714500" cy="1587"/>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2" name="Line 243"/>
          <p:cNvSpPr>
            <a:spLocks noChangeShapeType="1"/>
          </p:cNvSpPr>
          <p:nvPr/>
        </p:nvSpPr>
        <p:spPr bwMode="auto">
          <a:xfrm>
            <a:off x="1868488" y="4884738"/>
            <a:ext cx="1587" cy="915987"/>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3" name="Line 244"/>
          <p:cNvSpPr>
            <a:spLocks noChangeShapeType="1"/>
          </p:cNvSpPr>
          <p:nvPr/>
        </p:nvSpPr>
        <p:spPr bwMode="auto">
          <a:xfrm>
            <a:off x="1797050" y="4884738"/>
            <a:ext cx="1588" cy="915987"/>
          </a:xfrm>
          <a:prstGeom prst="line">
            <a:avLst/>
          </a:prstGeom>
          <a:noFill/>
          <a:ln w="26988">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4" name="Line 245"/>
          <p:cNvSpPr>
            <a:spLocks noChangeShapeType="1"/>
          </p:cNvSpPr>
          <p:nvPr/>
        </p:nvSpPr>
        <p:spPr bwMode="auto">
          <a:xfrm flipV="1">
            <a:off x="1797050" y="4687888"/>
            <a:ext cx="1588" cy="196850"/>
          </a:xfrm>
          <a:prstGeom prst="line">
            <a:avLst/>
          </a:prstGeom>
          <a:noFill/>
          <a:ln w="26988">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665" name="Group 246"/>
          <p:cNvGrpSpPr>
            <a:grpSpLocks/>
          </p:cNvGrpSpPr>
          <p:nvPr/>
        </p:nvGrpSpPr>
        <p:grpSpPr bwMode="auto">
          <a:xfrm>
            <a:off x="1296988" y="5799138"/>
            <a:ext cx="1204912" cy="592137"/>
            <a:chOff x="766" y="3608"/>
            <a:chExt cx="712" cy="401"/>
          </a:xfrm>
        </p:grpSpPr>
        <p:grpSp>
          <p:nvGrpSpPr>
            <p:cNvPr id="19978" name="Group 247"/>
            <p:cNvGrpSpPr>
              <a:grpSpLocks/>
            </p:cNvGrpSpPr>
            <p:nvPr/>
          </p:nvGrpSpPr>
          <p:grpSpPr bwMode="auto">
            <a:xfrm>
              <a:off x="766" y="3608"/>
              <a:ext cx="592" cy="399"/>
              <a:chOff x="766" y="3608"/>
              <a:chExt cx="592" cy="399"/>
            </a:xfrm>
          </p:grpSpPr>
          <p:sp>
            <p:nvSpPr>
              <p:cNvPr id="20019" name="Rectangle 248"/>
              <p:cNvSpPr>
                <a:spLocks noChangeArrowheads="1"/>
              </p:cNvSpPr>
              <p:nvPr/>
            </p:nvSpPr>
            <p:spPr bwMode="auto">
              <a:xfrm>
                <a:off x="766" y="3608"/>
                <a:ext cx="3" cy="399"/>
              </a:xfrm>
              <a:prstGeom prst="rect">
                <a:avLst/>
              </a:prstGeom>
              <a:solidFill>
                <a:srgbClr val="A603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20" name="Rectangle 249"/>
              <p:cNvSpPr>
                <a:spLocks noChangeArrowheads="1"/>
              </p:cNvSpPr>
              <p:nvPr/>
            </p:nvSpPr>
            <p:spPr bwMode="auto">
              <a:xfrm>
                <a:off x="769" y="3608"/>
                <a:ext cx="3" cy="399"/>
              </a:xfrm>
              <a:prstGeom prst="rect">
                <a:avLst/>
              </a:prstGeom>
              <a:solidFill>
                <a:srgbClr val="A304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21" name="Rectangle 250"/>
              <p:cNvSpPr>
                <a:spLocks noChangeArrowheads="1"/>
              </p:cNvSpPr>
              <p:nvPr/>
            </p:nvSpPr>
            <p:spPr bwMode="auto">
              <a:xfrm>
                <a:off x="772" y="3608"/>
                <a:ext cx="3" cy="399"/>
              </a:xfrm>
              <a:prstGeom prst="rect">
                <a:avLst/>
              </a:prstGeom>
              <a:solidFill>
                <a:srgbClr val="A004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22" name="Rectangle 251"/>
              <p:cNvSpPr>
                <a:spLocks noChangeArrowheads="1"/>
              </p:cNvSpPr>
              <p:nvPr/>
            </p:nvSpPr>
            <p:spPr bwMode="auto">
              <a:xfrm>
                <a:off x="775" y="3608"/>
                <a:ext cx="3" cy="399"/>
              </a:xfrm>
              <a:prstGeom prst="rect">
                <a:avLst/>
              </a:prstGeom>
              <a:solidFill>
                <a:srgbClr val="9C05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23" name="Rectangle 252"/>
              <p:cNvSpPr>
                <a:spLocks noChangeArrowheads="1"/>
              </p:cNvSpPr>
              <p:nvPr/>
            </p:nvSpPr>
            <p:spPr bwMode="auto">
              <a:xfrm>
                <a:off x="778" y="3608"/>
                <a:ext cx="3" cy="399"/>
              </a:xfrm>
              <a:prstGeom prst="rect">
                <a:avLst/>
              </a:prstGeom>
              <a:solidFill>
                <a:srgbClr val="9905B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24" name="Rectangle 253"/>
              <p:cNvSpPr>
                <a:spLocks noChangeArrowheads="1"/>
              </p:cNvSpPr>
              <p:nvPr/>
            </p:nvSpPr>
            <p:spPr bwMode="auto">
              <a:xfrm>
                <a:off x="781" y="3608"/>
                <a:ext cx="3" cy="399"/>
              </a:xfrm>
              <a:prstGeom prst="rect">
                <a:avLst/>
              </a:prstGeom>
              <a:solidFill>
                <a:srgbClr val="9605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25" name="Rectangle 254"/>
              <p:cNvSpPr>
                <a:spLocks noChangeArrowheads="1"/>
              </p:cNvSpPr>
              <p:nvPr/>
            </p:nvSpPr>
            <p:spPr bwMode="auto">
              <a:xfrm>
                <a:off x="784" y="3608"/>
                <a:ext cx="3" cy="399"/>
              </a:xfrm>
              <a:prstGeom prst="rect">
                <a:avLst/>
              </a:prstGeom>
              <a:solidFill>
                <a:srgbClr val="9306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26" name="Rectangle 255"/>
              <p:cNvSpPr>
                <a:spLocks noChangeArrowheads="1"/>
              </p:cNvSpPr>
              <p:nvPr/>
            </p:nvSpPr>
            <p:spPr bwMode="auto">
              <a:xfrm>
                <a:off x="787" y="3608"/>
                <a:ext cx="3" cy="399"/>
              </a:xfrm>
              <a:prstGeom prst="rect">
                <a:avLst/>
              </a:prstGeom>
              <a:solidFill>
                <a:srgbClr val="900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27" name="Rectangle 256"/>
              <p:cNvSpPr>
                <a:spLocks noChangeArrowheads="1"/>
              </p:cNvSpPr>
              <p:nvPr/>
            </p:nvSpPr>
            <p:spPr bwMode="auto">
              <a:xfrm>
                <a:off x="790" y="3608"/>
                <a:ext cx="3" cy="399"/>
              </a:xfrm>
              <a:prstGeom prst="rect">
                <a:avLst/>
              </a:prstGeom>
              <a:solidFill>
                <a:srgbClr val="8D06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28" name="Rectangle 257"/>
              <p:cNvSpPr>
                <a:spLocks noChangeArrowheads="1"/>
              </p:cNvSpPr>
              <p:nvPr/>
            </p:nvSpPr>
            <p:spPr bwMode="auto">
              <a:xfrm>
                <a:off x="793" y="3608"/>
                <a:ext cx="3" cy="399"/>
              </a:xfrm>
              <a:prstGeom prst="rect">
                <a:avLst/>
              </a:prstGeom>
              <a:solidFill>
                <a:srgbClr val="8A07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29" name="Rectangle 258"/>
              <p:cNvSpPr>
                <a:spLocks noChangeArrowheads="1"/>
              </p:cNvSpPr>
              <p:nvPr/>
            </p:nvSpPr>
            <p:spPr bwMode="auto">
              <a:xfrm>
                <a:off x="796" y="3608"/>
                <a:ext cx="3" cy="399"/>
              </a:xfrm>
              <a:prstGeom prst="rect">
                <a:avLst/>
              </a:prstGeom>
              <a:solidFill>
                <a:srgbClr val="8707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30" name="Rectangle 259"/>
              <p:cNvSpPr>
                <a:spLocks noChangeArrowheads="1"/>
              </p:cNvSpPr>
              <p:nvPr/>
            </p:nvSpPr>
            <p:spPr bwMode="auto">
              <a:xfrm>
                <a:off x="799" y="3608"/>
                <a:ext cx="3" cy="399"/>
              </a:xfrm>
              <a:prstGeom prst="rect">
                <a:avLst/>
              </a:prstGeom>
              <a:solidFill>
                <a:srgbClr val="8408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31" name="Rectangle 260"/>
              <p:cNvSpPr>
                <a:spLocks noChangeArrowheads="1"/>
              </p:cNvSpPr>
              <p:nvPr/>
            </p:nvSpPr>
            <p:spPr bwMode="auto">
              <a:xfrm>
                <a:off x="802" y="3608"/>
                <a:ext cx="3" cy="399"/>
              </a:xfrm>
              <a:prstGeom prst="rect">
                <a:avLst/>
              </a:prstGeom>
              <a:solidFill>
                <a:srgbClr val="8108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32" name="Rectangle 261"/>
              <p:cNvSpPr>
                <a:spLocks noChangeArrowheads="1"/>
              </p:cNvSpPr>
              <p:nvPr/>
            </p:nvSpPr>
            <p:spPr bwMode="auto">
              <a:xfrm>
                <a:off x="805" y="3608"/>
                <a:ext cx="3" cy="399"/>
              </a:xfrm>
              <a:prstGeom prst="rect">
                <a:avLst/>
              </a:prstGeom>
              <a:solidFill>
                <a:srgbClr val="7D09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33" name="Rectangle 262"/>
              <p:cNvSpPr>
                <a:spLocks noChangeArrowheads="1"/>
              </p:cNvSpPr>
              <p:nvPr/>
            </p:nvSpPr>
            <p:spPr bwMode="auto">
              <a:xfrm>
                <a:off x="808" y="3608"/>
                <a:ext cx="3" cy="399"/>
              </a:xfrm>
              <a:prstGeom prst="rect">
                <a:avLst/>
              </a:prstGeom>
              <a:solidFill>
                <a:srgbClr val="7A09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34" name="Rectangle 263"/>
              <p:cNvSpPr>
                <a:spLocks noChangeArrowheads="1"/>
              </p:cNvSpPr>
              <p:nvPr/>
            </p:nvSpPr>
            <p:spPr bwMode="auto">
              <a:xfrm>
                <a:off x="811" y="3608"/>
                <a:ext cx="3" cy="399"/>
              </a:xfrm>
              <a:prstGeom prst="rect">
                <a:avLst/>
              </a:prstGeom>
              <a:solidFill>
                <a:srgbClr val="770A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35" name="Rectangle 264"/>
              <p:cNvSpPr>
                <a:spLocks noChangeArrowheads="1"/>
              </p:cNvSpPr>
              <p:nvPr/>
            </p:nvSpPr>
            <p:spPr bwMode="auto">
              <a:xfrm>
                <a:off x="814" y="3608"/>
                <a:ext cx="3" cy="399"/>
              </a:xfrm>
              <a:prstGeom prst="rect">
                <a:avLst/>
              </a:prstGeom>
              <a:solidFill>
                <a:srgbClr val="740A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36" name="Rectangle 265"/>
              <p:cNvSpPr>
                <a:spLocks noChangeArrowheads="1"/>
              </p:cNvSpPr>
              <p:nvPr/>
            </p:nvSpPr>
            <p:spPr bwMode="auto">
              <a:xfrm>
                <a:off x="817" y="3608"/>
                <a:ext cx="3" cy="399"/>
              </a:xfrm>
              <a:prstGeom prst="rect">
                <a:avLst/>
              </a:prstGeom>
              <a:solidFill>
                <a:srgbClr val="710B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37" name="Rectangle 266"/>
              <p:cNvSpPr>
                <a:spLocks noChangeArrowheads="1"/>
              </p:cNvSpPr>
              <p:nvPr/>
            </p:nvSpPr>
            <p:spPr bwMode="auto">
              <a:xfrm>
                <a:off x="820" y="3608"/>
                <a:ext cx="2" cy="399"/>
              </a:xfrm>
              <a:prstGeom prst="rect">
                <a:avLst/>
              </a:prstGeom>
              <a:solidFill>
                <a:srgbClr val="6D0B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38" name="Rectangle 267"/>
              <p:cNvSpPr>
                <a:spLocks noChangeArrowheads="1"/>
              </p:cNvSpPr>
              <p:nvPr/>
            </p:nvSpPr>
            <p:spPr bwMode="auto">
              <a:xfrm>
                <a:off x="822" y="3608"/>
                <a:ext cx="3" cy="399"/>
              </a:xfrm>
              <a:prstGeom prst="rect">
                <a:avLst/>
              </a:prstGeom>
              <a:solidFill>
                <a:srgbClr val="6A0B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39" name="Rectangle 268"/>
              <p:cNvSpPr>
                <a:spLocks noChangeArrowheads="1"/>
              </p:cNvSpPr>
              <p:nvPr/>
            </p:nvSpPr>
            <p:spPr bwMode="auto">
              <a:xfrm>
                <a:off x="825" y="3608"/>
                <a:ext cx="3" cy="399"/>
              </a:xfrm>
              <a:prstGeom prst="rect">
                <a:avLst/>
              </a:prstGeom>
              <a:solidFill>
                <a:srgbClr val="670C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40" name="Rectangle 269"/>
              <p:cNvSpPr>
                <a:spLocks noChangeArrowheads="1"/>
              </p:cNvSpPr>
              <p:nvPr/>
            </p:nvSpPr>
            <p:spPr bwMode="auto">
              <a:xfrm>
                <a:off x="828" y="3608"/>
                <a:ext cx="3" cy="399"/>
              </a:xfrm>
              <a:prstGeom prst="rect">
                <a:avLst/>
              </a:prstGeom>
              <a:solidFill>
                <a:srgbClr val="640C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41" name="Rectangle 270"/>
              <p:cNvSpPr>
                <a:spLocks noChangeArrowheads="1"/>
              </p:cNvSpPr>
              <p:nvPr/>
            </p:nvSpPr>
            <p:spPr bwMode="auto">
              <a:xfrm>
                <a:off x="831" y="3608"/>
                <a:ext cx="3" cy="399"/>
              </a:xfrm>
              <a:prstGeom prst="rect">
                <a:avLst/>
              </a:prstGeom>
              <a:solidFill>
                <a:srgbClr val="610D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42" name="Rectangle 271"/>
              <p:cNvSpPr>
                <a:spLocks noChangeArrowheads="1"/>
              </p:cNvSpPr>
              <p:nvPr/>
            </p:nvSpPr>
            <p:spPr bwMode="auto">
              <a:xfrm>
                <a:off x="834" y="3608"/>
                <a:ext cx="3" cy="399"/>
              </a:xfrm>
              <a:prstGeom prst="rect">
                <a:avLst/>
              </a:prstGeom>
              <a:solidFill>
                <a:srgbClr val="5E0D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43" name="Rectangle 272"/>
              <p:cNvSpPr>
                <a:spLocks noChangeArrowheads="1"/>
              </p:cNvSpPr>
              <p:nvPr/>
            </p:nvSpPr>
            <p:spPr bwMode="auto">
              <a:xfrm>
                <a:off x="837" y="3608"/>
                <a:ext cx="3" cy="399"/>
              </a:xfrm>
              <a:prstGeom prst="rect">
                <a:avLst/>
              </a:prstGeom>
              <a:solidFill>
                <a:srgbClr val="5B0D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44" name="Rectangle 273"/>
              <p:cNvSpPr>
                <a:spLocks noChangeArrowheads="1"/>
              </p:cNvSpPr>
              <p:nvPr/>
            </p:nvSpPr>
            <p:spPr bwMode="auto">
              <a:xfrm>
                <a:off x="840" y="3608"/>
                <a:ext cx="3" cy="399"/>
              </a:xfrm>
              <a:prstGeom prst="rect">
                <a:avLst/>
              </a:prstGeom>
              <a:solidFill>
                <a:srgbClr val="580E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45" name="Rectangle 274"/>
              <p:cNvSpPr>
                <a:spLocks noChangeArrowheads="1"/>
              </p:cNvSpPr>
              <p:nvPr/>
            </p:nvSpPr>
            <p:spPr bwMode="auto">
              <a:xfrm>
                <a:off x="843" y="3608"/>
                <a:ext cx="3" cy="399"/>
              </a:xfrm>
              <a:prstGeom prst="rect">
                <a:avLst/>
              </a:prstGeom>
              <a:solidFill>
                <a:srgbClr val="550E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46" name="Rectangle 275"/>
              <p:cNvSpPr>
                <a:spLocks noChangeArrowheads="1"/>
              </p:cNvSpPr>
              <p:nvPr/>
            </p:nvSpPr>
            <p:spPr bwMode="auto">
              <a:xfrm>
                <a:off x="846" y="3608"/>
                <a:ext cx="3" cy="399"/>
              </a:xfrm>
              <a:prstGeom prst="rect">
                <a:avLst/>
              </a:prstGeom>
              <a:solidFill>
                <a:srgbClr val="520E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47" name="Rectangle 276"/>
              <p:cNvSpPr>
                <a:spLocks noChangeArrowheads="1"/>
              </p:cNvSpPr>
              <p:nvPr/>
            </p:nvSpPr>
            <p:spPr bwMode="auto">
              <a:xfrm>
                <a:off x="849" y="3608"/>
                <a:ext cx="3" cy="399"/>
              </a:xfrm>
              <a:prstGeom prst="rect">
                <a:avLst/>
              </a:prstGeom>
              <a:solidFill>
                <a:srgbClr val="4E0F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48" name="Rectangle 277"/>
              <p:cNvSpPr>
                <a:spLocks noChangeArrowheads="1"/>
              </p:cNvSpPr>
              <p:nvPr/>
            </p:nvSpPr>
            <p:spPr bwMode="auto">
              <a:xfrm>
                <a:off x="852" y="3608"/>
                <a:ext cx="3" cy="399"/>
              </a:xfrm>
              <a:prstGeom prst="rect">
                <a:avLst/>
              </a:prstGeom>
              <a:solidFill>
                <a:srgbClr val="4B0F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49" name="Rectangle 278"/>
              <p:cNvSpPr>
                <a:spLocks noChangeArrowheads="1"/>
              </p:cNvSpPr>
              <p:nvPr/>
            </p:nvSpPr>
            <p:spPr bwMode="auto">
              <a:xfrm>
                <a:off x="855" y="3608"/>
                <a:ext cx="3" cy="399"/>
              </a:xfrm>
              <a:prstGeom prst="rect">
                <a:avLst/>
              </a:prstGeom>
              <a:solidFill>
                <a:srgbClr val="4810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50" name="Rectangle 279"/>
              <p:cNvSpPr>
                <a:spLocks noChangeArrowheads="1"/>
              </p:cNvSpPr>
              <p:nvPr/>
            </p:nvSpPr>
            <p:spPr bwMode="auto">
              <a:xfrm>
                <a:off x="858" y="3608"/>
                <a:ext cx="3" cy="399"/>
              </a:xfrm>
              <a:prstGeom prst="rect">
                <a:avLst/>
              </a:prstGeom>
              <a:solidFill>
                <a:srgbClr val="4511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51" name="Rectangle 280"/>
              <p:cNvSpPr>
                <a:spLocks noChangeArrowheads="1"/>
              </p:cNvSpPr>
              <p:nvPr/>
            </p:nvSpPr>
            <p:spPr bwMode="auto">
              <a:xfrm>
                <a:off x="861" y="3608"/>
                <a:ext cx="3" cy="399"/>
              </a:xfrm>
              <a:prstGeom prst="rect">
                <a:avLst/>
              </a:prstGeom>
              <a:solidFill>
                <a:srgbClr val="4211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52" name="Rectangle 281"/>
              <p:cNvSpPr>
                <a:spLocks noChangeArrowheads="1"/>
              </p:cNvSpPr>
              <p:nvPr/>
            </p:nvSpPr>
            <p:spPr bwMode="auto">
              <a:xfrm>
                <a:off x="864" y="3608"/>
                <a:ext cx="3" cy="399"/>
              </a:xfrm>
              <a:prstGeom prst="rect">
                <a:avLst/>
              </a:prstGeom>
              <a:solidFill>
                <a:srgbClr val="3E12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53" name="Rectangle 282"/>
              <p:cNvSpPr>
                <a:spLocks noChangeArrowheads="1"/>
              </p:cNvSpPr>
              <p:nvPr/>
            </p:nvSpPr>
            <p:spPr bwMode="auto">
              <a:xfrm>
                <a:off x="867" y="3608"/>
                <a:ext cx="3" cy="399"/>
              </a:xfrm>
              <a:prstGeom prst="rect">
                <a:avLst/>
              </a:prstGeom>
              <a:solidFill>
                <a:srgbClr val="3B12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54" name="Rectangle 283"/>
              <p:cNvSpPr>
                <a:spLocks noChangeArrowheads="1"/>
              </p:cNvSpPr>
              <p:nvPr/>
            </p:nvSpPr>
            <p:spPr bwMode="auto">
              <a:xfrm>
                <a:off x="870" y="3608"/>
                <a:ext cx="3" cy="399"/>
              </a:xfrm>
              <a:prstGeom prst="rect">
                <a:avLst/>
              </a:prstGeom>
              <a:solidFill>
                <a:srgbClr val="3812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55" name="Rectangle 284"/>
              <p:cNvSpPr>
                <a:spLocks noChangeArrowheads="1"/>
              </p:cNvSpPr>
              <p:nvPr/>
            </p:nvSpPr>
            <p:spPr bwMode="auto">
              <a:xfrm>
                <a:off x="873" y="3608"/>
                <a:ext cx="3" cy="399"/>
              </a:xfrm>
              <a:prstGeom prst="rect">
                <a:avLst/>
              </a:prstGeom>
              <a:solidFill>
                <a:srgbClr val="3513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56" name="Rectangle 285"/>
              <p:cNvSpPr>
                <a:spLocks noChangeArrowheads="1"/>
              </p:cNvSpPr>
              <p:nvPr/>
            </p:nvSpPr>
            <p:spPr bwMode="auto">
              <a:xfrm>
                <a:off x="876" y="3608"/>
                <a:ext cx="3" cy="399"/>
              </a:xfrm>
              <a:prstGeom prst="rect">
                <a:avLst/>
              </a:prstGeom>
              <a:solidFill>
                <a:srgbClr val="3213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57" name="Rectangle 286"/>
              <p:cNvSpPr>
                <a:spLocks noChangeArrowheads="1"/>
              </p:cNvSpPr>
              <p:nvPr/>
            </p:nvSpPr>
            <p:spPr bwMode="auto">
              <a:xfrm>
                <a:off x="879" y="3608"/>
                <a:ext cx="3" cy="399"/>
              </a:xfrm>
              <a:prstGeom prst="rect">
                <a:avLst/>
              </a:prstGeom>
              <a:solidFill>
                <a:srgbClr val="2F13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58" name="Rectangle 287"/>
              <p:cNvSpPr>
                <a:spLocks noChangeArrowheads="1"/>
              </p:cNvSpPr>
              <p:nvPr/>
            </p:nvSpPr>
            <p:spPr bwMode="auto">
              <a:xfrm>
                <a:off x="882" y="3608"/>
                <a:ext cx="3" cy="399"/>
              </a:xfrm>
              <a:prstGeom prst="rect">
                <a:avLst/>
              </a:prstGeom>
              <a:solidFill>
                <a:srgbClr val="2C1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59" name="Rectangle 288"/>
              <p:cNvSpPr>
                <a:spLocks noChangeArrowheads="1"/>
              </p:cNvSpPr>
              <p:nvPr/>
            </p:nvSpPr>
            <p:spPr bwMode="auto">
              <a:xfrm>
                <a:off x="885" y="3608"/>
                <a:ext cx="3" cy="399"/>
              </a:xfrm>
              <a:prstGeom prst="rect">
                <a:avLst/>
              </a:prstGeom>
              <a:solidFill>
                <a:srgbClr val="2914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60" name="Rectangle 289"/>
              <p:cNvSpPr>
                <a:spLocks noChangeArrowheads="1"/>
              </p:cNvSpPr>
              <p:nvPr/>
            </p:nvSpPr>
            <p:spPr bwMode="auto">
              <a:xfrm>
                <a:off x="888" y="3608"/>
                <a:ext cx="3" cy="399"/>
              </a:xfrm>
              <a:prstGeom prst="rect">
                <a:avLst/>
              </a:prstGeom>
              <a:solidFill>
                <a:srgbClr val="2615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61" name="Rectangle 290"/>
              <p:cNvSpPr>
                <a:spLocks noChangeArrowheads="1"/>
              </p:cNvSpPr>
              <p:nvPr/>
            </p:nvSpPr>
            <p:spPr bwMode="auto">
              <a:xfrm>
                <a:off x="891" y="3608"/>
                <a:ext cx="3" cy="399"/>
              </a:xfrm>
              <a:prstGeom prst="rect">
                <a:avLst/>
              </a:prstGeom>
              <a:solidFill>
                <a:srgbClr val="2315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62" name="Rectangle 291"/>
              <p:cNvSpPr>
                <a:spLocks noChangeArrowheads="1"/>
              </p:cNvSpPr>
              <p:nvPr/>
            </p:nvSpPr>
            <p:spPr bwMode="auto">
              <a:xfrm>
                <a:off x="894" y="3608"/>
                <a:ext cx="2" cy="399"/>
              </a:xfrm>
              <a:prstGeom prst="rect">
                <a:avLst/>
              </a:prstGeom>
              <a:solidFill>
                <a:srgbClr val="1F1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63" name="Rectangle 292"/>
              <p:cNvSpPr>
                <a:spLocks noChangeArrowheads="1"/>
              </p:cNvSpPr>
              <p:nvPr/>
            </p:nvSpPr>
            <p:spPr bwMode="auto">
              <a:xfrm>
                <a:off x="896" y="3608"/>
                <a:ext cx="3" cy="399"/>
              </a:xfrm>
              <a:prstGeom prst="rect">
                <a:avLst/>
              </a:prstGeom>
              <a:solidFill>
                <a:srgbClr val="1C16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64" name="Rectangle 293"/>
              <p:cNvSpPr>
                <a:spLocks noChangeArrowheads="1"/>
              </p:cNvSpPr>
              <p:nvPr/>
            </p:nvSpPr>
            <p:spPr bwMode="auto">
              <a:xfrm>
                <a:off x="899" y="3608"/>
                <a:ext cx="3" cy="399"/>
              </a:xfrm>
              <a:prstGeom prst="rect">
                <a:avLst/>
              </a:prstGeom>
              <a:solidFill>
                <a:srgbClr val="1917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65" name="Rectangle 294"/>
              <p:cNvSpPr>
                <a:spLocks noChangeArrowheads="1"/>
              </p:cNvSpPr>
              <p:nvPr/>
            </p:nvSpPr>
            <p:spPr bwMode="auto">
              <a:xfrm>
                <a:off x="902" y="3608"/>
                <a:ext cx="3" cy="399"/>
              </a:xfrm>
              <a:prstGeom prst="rect">
                <a:avLst/>
              </a:prstGeom>
              <a:solidFill>
                <a:srgbClr val="1617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66" name="Rectangle 295"/>
              <p:cNvSpPr>
                <a:spLocks noChangeArrowheads="1"/>
              </p:cNvSpPr>
              <p:nvPr/>
            </p:nvSpPr>
            <p:spPr bwMode="auto">
              <a:xfrm>
                <a:off x="905" y="3608"/>
                <a:ext cx="3" cy="399"/>
              </a:xfrm>
              <a:prstGeom prst="rect">
                <a:avLst/>
              </a:prstGeom>
              <a:solidFill>
                <a:srgbClr val="1318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67" name="Rectangle 296"/>
              <p:cNvSpPr>
                <a:spLocks noChangeArrowheads="1"/>
              </p:cNvSpPr>
              <p:nvPr/>
            </p:nvSpPr>
            <p:spPr bwMode="auto">
              <a:xfrm>
                <a:off x="908" y="3608"/>
                <a:ext cx="3" cy="399"/>
              </a:xfrm>
              <a:prstGeom prst="rect">
                <a:avLst/>
              </a:prstGeom>
              <a:solidFill>
                <a:srgbClr val="0F18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68" name="Rectangle 297"/>
              <p:cNvSpPr>
                <a:spLocks noChangeArrowheads="1"/>
              </p:cNvSpPr>
              <p:nvPr/>
            </p:nvSpPr>
            <p:spPr bwMode="auto">
              <a:xfrm>
                <a:off x="911" y="3608"/>
                <a:ext cx="3" cy="399"/>
              </a:xfrm>
              <a:prstGeom prst="rect">
                <a:avLst/>
              </a:prstGeom>
              <a:solidFill>
                <a:srgbClr val="0D19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69" name="Rectangle 298"/>
              <p:cNvSpPr>
                <a:spLocks noChangeArrowheads="1"/>
              </p:cNvSpPr>
              <p:nvPr/>
            </p:nvSpPr>
            <p:spPr bwMode="auto">
              <a:xfrm>
                <a:off x="914" y="3608"/>
                <a:ext cx="3" cy="399"/>
              </a:xfrm>
              <a:prstGeom prst="rect">
                <a:avLst/>
              </a:prstGeom>
              <a:solidFill>
                <a:srgbClr val="0C1B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70" name="Rectangle 299"/>
              <p:cNvSpPr>
                <a:spLocks noChangeArrowheads="1"/>
              </p:cNvSpPr>
              <p:nvPr/>
            </p:nvSpPr>
            <p:spPr bwMode="auto">
              <a:xfrm>
                <a:off x="917" y="3608"/>
                <a:ext cx="3" cy="399"/>
              </a:xfrm>
              <a:prstGeom prst="rect">
                <a:avLst/>
              </a:prstGeom>
              <a:solidFill>
                <a:srgbClr val="0B1D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71" name="Rectangle 300"/>
              <p:cNvSpPr>
                <a:spLocks noChangeArrowheads="1"/>
              </p:cNvSpPr>
              <p:nvPr/>
            </p:nvSpPr>
            <p:spPr bwMode="auto">
              <a:xfrm>
                <a:off x="920" y="3608"/>
                <a:ext cx="3" cy="399"/>
              </a:xfrm>
              <a:prstGeom prst="rect">
                <a:avLst/>
              </a:prstGeom>
              <a:solidFill>
                <a:srgbClr val="0A1F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72" name="Rectangle 301"/>
              <p:cNvSpPr>
                <a:spLocks noChangeArrowheads="1"/>
              </p:cNvSpPr>
              <p:nvPr/>
            </p:nvSpPr>
            <p:spPr bwMode="auto">
              <a:xfrm>
                <a:off x="923" y="3608"/>
                <a:ext cx="3" cy="399"/>
              </a:xfrm>
              <a:prstGeom prst="rect">
                <a:avLst/>
              </a:prstGeom>
              <a:solidFill>
                <a:srgbClr val="0922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73" name="Rectangle 302"/>
              <p:cNvSpPr>
                <a:spLocks noChangeArrowheads="1"/>
              </p:cNvSpPr>
              <p:nvPr/>
            </p:nvSpPr>
            <p:spPr bwMode="auto">
              <a:xfrm>
                <a:off x="926" y="3608"/>
                <a:ext cx="3" cy="399"/>
              </a:xfrm>
              <a:prstGeom prst="rect">
                <a:avLst/>
              </a:prstGeom>
              <a:solidFill>
                <a:srgbClr val="0A25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74" name="Rectangle 303"/>
              <p:cNvSpPr>
                <a:spLocks noChangeArrowheads="1"/>
              </p:cNvSpPr>
              <p:nvPr/>
            </p:nvSpPr>
            <p:spPr bwMode="auto">
              <a:xfrm>
                <a:off x="929" y="3608"/>
                <a:ext cx="3" cy="399"/>
              </a:xfrm>
              <a:prstGeom prst="rect">
                <a:avLst/>
              </a:prstGeom>
              <a:solidFill>
                <a:srgbClr val="0A29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75" name="Rectangle 304"/>
              <p:cNvSpPr>
                <a:spLocks noChangeArrowheads="1"/>
              </p:cNvSpPr>
              <p:nvPr/>
            </p:nvSpPr>
            <p:spPr bwMode="auto">
              <a:xfrm>
                <a:off x="932" y="3608"/>
                <a:ext cx="3" cy="399"/>
              </a:xfrm>
              <a:prstGeom prst="rect">
                <a:avLst/>
              </a:prstGeom>
              <a:solidFill>
                <a:srgbClr val="0B2C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76" name="Rectangle 305"/>
              <p:cNvSpPr>
                <a:spLocks noChangeArrowheads="1"/>
              </p:cNvSpPr>
              <p:nvPr/>
            </p:nvSpPr>
            <p:spPr bwMode="auto">
              <a:xfrm>
                <a:off x="935" y="3608"/>
                <a:ext cx="3" cy="399"/>
              </a:xfrm>
              <a:prstGeom prst="rect">
                <a:avLst/>
              </a:prstGeom>
              <a:solidFill>
                <a:srgbClr val="0B30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77" name="Rectangle 306"/>
              <p:cNvSpPr>
                <a:spLocks noChangeArrowheads="1"/>
              </p:cNvSpPr>
              <p:nvPr/>
            </p:nvSpPr>
            <p:spPr bwMode="auto">
              <a:xfrm>
                <a:off x="938" y="3608"/>
                <a:ext cx="3" cy="399"/>
              </a:xfrm>
              <a:prstGeom prst="rect">
                <a:avLst/>
              </a:prstGeom>
              <a:solidFill>
                <a:srgbClr val="0C3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78" name="Rectangle 307"/>
              <p:cNvSpPr>
                <a:spLocks noChangeArrowheads="1"/>
              </p:cNvSpPr>
              <p:nvPr/>
            </p:nvSpPr>
            <p:spPr bwMode="auto">
              <a:xfrm>
                <a:off x="941" y="3608"/>
                <a:ext cx="3" cy="399"/>
              </a:xfrm>
              <a:prstGeom prst="rect">
                <a:avLst/>
              </a:prstGeom>
              <a:solidFill>
                <a:srgbClr val="0C36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79" name="Rectangle 308"/>
              <p:cNvSpPr>
                <a:spLocks noChangeArrowheads="1"/>
              </p:cNvSpPr>
              <p:nvPr/>
            </p:nvSpPr>
            <p:spPr bwMode="auto">
              <a:xfrm>
                <a:off x="944" y="3608"/>
                <a:ext cx="3" cy="399"/>
              </a:xfrm>
              <a:prstGeom prst="rect">
                <a:avLst/>
              </a:prstGeom>
              <a:solidFill>
                <a:srgbClr val="0D3A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80" name="Rectangle 309"/>
              <p:cNvSpPr>
                <a:spLocks noChangeArrowheads="1"/>
              </p:cNvSpPr>
              <p:nvPr/>
            </p:nvSpPr>
            <p:spPr bwMode="auto">
              <a:xfrm>
                <a:off x="947" y="3608"/>
                <a:ext cx="3" cy="399"/>
              </a:xfrm>
              <a:prstGeom prst="rect">
                <a:avLst/>
              </a:prstGeom>
              <a:solidFill>
                <a:srgbClr val="0E3D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81" name="Rectangle 310"/>
              <p:cNvSpPr>
                <a:spLocks noChangeArrowheads="1"/>
              </p:cNvSpPr>
              <p:nvPr/>
            </p:nvSpPr>
            <p:spPr bwMode="auto">
              <a:xfrm>
                <a:off x="950" y="3608"/>
                <a:ext cx="3" cy="399"/>
              </a:xfrm>
              <a:prstGeom prst="rect">
                <a:avLst/>
              </a:prstGeom>
              <a:solidFill>
                <a:srgbClr val="0E41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82" name="Rectangle 311"/>
              <p:cNvSpPr>
                <a:spLocks noChangeArrowheads="1"/>
              </p:cNvSpPr>
              <p:nvPr/>
            </p:nvSpPr>
            <p:spPr bwMode="auto">
              <a:xfrm>
                <a:off x="953" y="3608"/>
                <a:ext cx="3" cy="399"/>
              </a:xfrm>
              <a:prstGeom prst="rect">
                <a:avLst/>
              </a:prstGeom>
              <a:solidFill>
                <a:srgbClr val="0F44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83" name="Rectangle 312"/>
              <p:cNvSpPr>
                <a:spLocks noChangeArrowheads="1"/>
              </p:cNvSpPr>
              <p:nvPr/>
            </p:nvSpPr>
            <p:spPr bwMode="auto">
              <a:xfrm>
                <a:off x="956" y="3608"/>
                <a:ext cx="3" cy="399"/>
              </a:xfrm>
              <a:prstGeom prst="rect">
                <a:avLst/>
              </a:prstGeom>
              <a:solidFill>
                <a:srgbClr val="0F48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84" name="Rectangle 313"/>
              <p:cNvSpPr>
                <a:spLocks noChangeArrowheads="1"/>
              </p:cNvSpPr>
              <p:nvPr/>
            </p:nvSpPr>
            <p:spPr bwMode="auto">
              <a:xfrm>
                <a:off x="959" y="3608"/>
                <a:ext cx="3" cy="399"/>
              </a:xfrm>
              <a:prstGeom prst="rect">
                <a:avLst/>
              </a:prstGeom>
              <a:solidFill>
                <a:srgbClr val="104B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85" name="Rectangle 314"/>
              <p:cNvSpPr>
                <a:spLocks noChangeArrowheads="1"/>
              </p:cNvSpPr>
              <p:nvPr/>
            </p:nvSpPr>
            <p:spPr bwMode="auto">
              <a:xfrm>
                <a:off x="962" y="3608"/>
                <a:ext cx="3" cy="399"/>
              </a:xfrm>
              <a:prstGeom prst="rect">
                <a:avLst/>
              </a:prstGeom>
              <a:solidFill>
                <a:srgbClr val="104F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86" name="Rectangle 315"/>
              <p:cNvSpPr>
                <a:spLocks noChangeArrowheads="1"/>
              </p:cNvSpPr>
              <p:nvPr/>
            </p:nvSpPr>
            <p:spPr bwMode="auto">
              <a:xfrm>
                <a:off x="965" y="3608"/>
                <a:ext cx="3" cy="399"/>
              </a:xfrm>
              <a:prstGeom prst="rect">
                <a:avLst/>
              </a:prstGeom>
              <a:solidFill>
                <a:srgbClr val="1152A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87" name="Rectangle 316"/>
              <p:cNvSpPr>
                <a:spLocks noChangeArrowheads="1"/>
              </p:cNvSpPr>
              <p:nvPr/>
            </p:nvSpPr>
            <p:spPr bwMode="auto">
              <a:xfrm>
                <a:off x="968" y="3608"/>
                <a:ext cx="2" cy="399"/>
              </a:xfrm>
              <a:prstGeom prst="rect">
                <a:avLst/>
              </a:prstGeom>
              <a:solidFill>
                <a:srgbClr val="1156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88" name="Rectangle 317"/>
              <p:cNvSpPr>
                <a:spLocks noChangeArrowheads="1"/>
              </p:cNvSpPr>
              <p:nvPr/>
            </p:nvSpPr>
            <p:spPr bwMode="auto">
              <a:xfrm>
                <a:off x="970" y="3608"/>
                <a:ext cx="3" cy="399"/>
              </a:xfrm>
              <a:prstGeom prst="rect">
                <a:avLst/>
              </a:prstGeom>
              <a:solidFill>
                <a:srgbClr val="1259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89" name="Rectangle 318"/>
              <p:cNvSpPr>
                <a:spLocks noChangeArrowheads="1"/>
              </p:cNvSpPr>
              <p:nvPr/>
            </p:nvSpPr>
            <p:spPr bwMode="auto">
              <a:xfrm>
                <a:off x="973" y="3608"/>
                <a:ext cx="3" cy="399"/>
              </a:xfrm>
              <a:prstGeom prst="rect">
                <a:avLst/>
              </a:prstGeom>
              <a:solidFill>
                <a:srgbClr val="125D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90" name="Rectangle 319"/>
              <p:cNvSpPr>
                <a:spLocks noChangeArrowheads="1"/>
              </p:cNvSpPr>
              <p:nvPr/>
            </p:nvSpPr>
            <p:spPr bwMode="auto">
              <a:xfrm>
                <a:off x="976" y="3608"/>
                <a:ext cx="3" cy="399"/>
              </a:xfrm>
              <a:prstGeom prst="rect">
                <a:avLst/>
              </a:prstGeom>
              <a:solidFill>
                <a:srgbClr val="1360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91" name="Rectangle 320"/>
              <p:cNvSpPr>
                <a:spLocks noChangeArrowheads="1"/>
              </p:cNvSpPr>
              <p:nvPr/>
            </p:nvSpPr>
            <p:spPr bwMode="auto">
              <a:xfrm>
                <a:off x="979" y="3608"/>
                <a:ext cx="3" cy="399"/>
              </a:xfrm>
              <a:prstGeom prst="rect">
                <a:avLst/>
              </a:prstGeom>
              <a:solidFill>
                <a:srgbClr val="1364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92" name="Rectangle 321"/>
              <p:cNvSpPr>
                <a:spLocks noChangeArrowheads="1"/>
              </p:cNvSpPr>
              <p:nvPr/>
            </p:nvSpPr>
            <p:spPr bwMode="auto">
              <a:xfrm>
                <a:off x="982" y="3608"/>
                <a:ext cx="3" cy="399"/>
              </a:xfrm>
              <a:prstGeom prst="rect">
                <a:avLst/>
              </a:prstGeom>
              <a:solidFill>
                <a:srgbClr val="1467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93" name="Rectangle 322"/>
              <p:cNvSpPr>
                <a:spLocks noChangeArrowheads="1"/>
              </p:cNvSpPr>
              <p:nvPr/>
            </p:nvSpPr>
            <p:spPr bwMode="auto">
              <a:xfrm>
                <a:off x="985" y="3608"/>
                <a:ext cx="3" cy="399"/>
              </a:xfrm>
              <a:prstGeom prst="rect">
                <a:avLst/>
              </a:prstGeom>
              <a:solidFill>
                <a:srgbClr val="146A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94" name="Rectangle 323"/>
              <p:cNvSpPr>
                <a:spLocks noChangeArrowheads="1"/>
              </p:cNvSpPr>
              <p:nvPr/>
            </p:nvSpPr>
            <p:spPr bwMode="auto">
              <a:xfrm>
                <a:off x="988" y="3608"/>
                <a:ext cx="3" cy="399"/>
              </a:xfrm>
              <a:prstGeom prst="rect">
                <a:avLst/>
              </a:prstGeom>
              <a:solidFill>
                <a:srgbClr val="156E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95" name="Rectangle 324"/>
              <p:cNvSpPr>
                <a:spLocks noChangeArrowheads="1"/>
              </p:cNvSpPr>
              <p:nvPr/>
            </p:nvSpPr>
            <p:spPr bwMode="auto">
              <a:xfrm>
                <a:off x="991" y="3608"/>
                <a:ext cx="3" cy="399"/>
              </a:xfrm>
              <a:prstGeom prst="rect">
                <a:avLst/>
              </a:prstGeom>
              <a:solidFill>
                <a:srgbClr val="1671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96" name="Rectangle 325"/>
              <p:cNvSpPr>
                <a:spLocks noChangeArrowheads="1"/>
              </p:cNvSpPr>
              <p:nvPr/>
            </p:nvSpPr>
            <p:spPr bwMode="auto">
              <a:xfrm>
                <a:off x="994" y="3608"/>
                <a:ext cx="3" cy="399"/>
              </a:xfrm>
              <a:prstGeom prst="rect">
                <a:avLst/>
              </a:prstGeom>
              <a:solidFill>
                <a:srgbClr val="1675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97" name="Rectangle 326"/>
              <p:cNvSpPr>
                <a:spLocks noChangeArrowheads="1"/>
              </p:cNvSpPr>
              <p:nvPr/>
            </p:nvSpPr>
            <p:spPr bwMode="auto">
              <a:xfrm>
                <a:off x="997" y="3608"/>
                <a:ext cx="3" cy="399"/>
              </a:xfrm>
              <a:prstGeom prst="rect">
                <a:avLst/>
              </a:prstGeom>
              <a:solidFill>
                <a:srgbClr val="177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98" name="Rectangle 327"/>
              <p:cNvSpPr>
                <a:spLocks noChangeArrowheads="1"/>
              </p:cNvSpPr>
              <p:nvPr/>
            </p:nvSpPr>
            <p:spPr bwMode="auto">
              <a:xfrm>
                <a:off x="1000" y="3608"/>
                <a:ext cx="3" cy="399"/>
              </a:xfrm>
              <a:prstGeom prst="rect">
                <a:avLst/>
              </a:prstGeom>
              <a:solidFill>
                <a:srgbClr val="177C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99" name="Rectangle 328"/>
              <p:cNvSpPr>
                <a:spLocks noChangeArrowheads="1"/>
              </p:cNvSpPr>
              <p:nvPr/>
            </p:nvSpPr>
            <p:spPr bwMode="auto">
              <a:xfrm>
                <a:off x="1003" y="3608"/>
                <a:ext cx="3" cy="399"/>
              </a:xfrm>
              <a:prstGeom prst="rect">
                <a:avLst/>
              </a:prstGeom>
              <a:solidFill>
                <a:srgbClr val="187F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00" name="Rectangle 329"/>
              <p:cNvSpPr>
                <a:spLocks noChangeArrowheads="1"/>
              </p:cNvSpPr>
              <p:nvPr/>
            </p:nvSpPr>
            <p:spPr bwMode="auto">
              <a:xfrm>
                <a:off x="1006" y="3608"/>
                <a:ext cx="3" cy="399"/>
              </a:xfrm>
              <a:prstGeom prst="rect">
                <a:avLst/>
              </a:prstGeom>
              <a:solidFill>
                <a:srgbClr val="1883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01" name="Rectangle 330"/>
              <p:cNvSpPr>
                <a:spLocks noChangeArrowheads="1"/>
              </p:cNvSpPr>
              <p:nvPr/>
            </p:nvSpPr>
            <p:spPr bwMode="auto">
              <a:xfrm>
                <a:off x="1009" y="3608"/>
                <a:ext cx="3" cy="399"/>
              </a:xfrm>
              <a:prstGeom prst="rect">
                <a:avLst/>
              </a:prstGeom>
              <a:solidFill>
                <a:srgbClr val="1986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02" name="Rectangle 331"/>
              <p:cNvSpPr>
                <a:spLocks noChangeArrowheads="1"/>
              </p:cNvSpPr>
              <p:nvPr/>
            </p:nvSpPr>
            <p:spPr bwMode="auto">
              <a:xfrm>
                <a:off x="1012" y="3608"/>
                <a:ext cx="3" cy="399"/>
              </a:xfrm>
              <a:prstGeom prst="rect">
                <a:avLst/>
              </a:prstGeom>
              <a:solidFill>
                <a:srgbClr val="1B89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03" name="Rectangle 332"/>
              <p:cNvSpPr>
                <a:spLocks noChangeArrowheads="1"/>
              </p:cNvSpPr>
              <p:nvPr/>
            </p:nvSpPr>
            <p:spPr bwMode="auto">
              <a:xfrm>
                <a:off x="1015" y="3608"/>
                <a:ext cx="3" cy="399"/>
              </a:xfrm>
              <a:prstGeom prst="rect">
                <a:avLst/>
              </a:prstGeom>
              <a:solidFill>
                <a:srgbClr val="1F8C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04" name="Rectangle 333"/>
              <p:cNvSpPr>
                <a:spLocks noChangeArrowheads="1"/>
              </p:cNvSpPr>
              <p:nvPr/>
            </p:nvSpPr>
            <p:spPr bwMode="auto">
              <a:xfrm>
                <a:off x="1018" y="3608"/>
                <a:ext cx="3" cy="399"/>
              </a:xfrm>
              <a:prstGeom prst="rect">
                <a:avLst/>
              </a:prstGeom>
              <a:solidFill>
                <a:srgbClr val="228F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05" name="Rectangle 334"/>
              <p:cNvSpPr>
                <a:spLocks noChangeArrowheads="1"/>
              </p:cNvSpPr>
              <p:nvPr/>
            </p:nvSpPr>
            <p:spPr bwMode="auto">
              <a:xfrm>
                <a:off x="1021" y="3608"/>
                <a:ext cx="3" cy="399"/>
              </a:xfrm>
              <a:prstGeom prst="rect">
                <a:avLst/>
              </a:prstGeom>
              <a:solidFill>
                <a:srgbClr val="2692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06" name="Rectangle 335"/>
              <p:cNvSpPr>
                <a:spLocks noChangeArrowheads="1"/>
              </p:cNvSpPr>
              <p:nvPr/>
            </p:nvSpPr>
            <p:spPr bwMode="auto">
              <a:xfrm>
                <a:off x="1024" y="3608"/>
                <a:ext cx="3" cy="399"/>
              </a:xfrm>
              <a:prstGeom prst="rect">
                <a:avLst/>
              </a:prstGeom>
              <a:solidFill>
                <a:srgbClr val="2B95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07" name="Rectangle 336"/>
              <p:cNvSpPr>
                <a:spLocks noChangeArrowheads="1"/>
              </p:cNvSpPr>
              <p:nvPr/>
            </p:nvSpPr>
            <p:spPr bwMode="auto">
              <a:xfrm>
                <a:off x="1027" y="3608"/>
                <a:ext cx="3" cy="399"/>
              </a:xfrm>
              <a:prstGeom prst="rect">
                <a:avLst/>
              </a:prstGeom>
              <a:solidFill>
                <a:srgbClr val="3198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08" name="Rectangle 337"/>
              <p:cNvSpPr>
                <a:spLocks noChangeArrowheads="1"/>
              </p:cNvSpPr>
              <p:nvPr/>
            </p:nvSpPr>
            <p:spPr bwMode="auto">
              <a:xfrm>
                <a:off x="1030" y="3608"/>
                <a:ext cx="3" cy="399"/>
              </a:xfrm>
              <a:prstGeom prst="rect">
                <a:avLst/>
              </a:prstGeom>
              <a:solidFill>
                <a:srgbClr val="369B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09" name="Rectangle 338"/>
              <p:cNvSpPr>
                <a:spLocks noChangeArrowheads="1"/>
              </p:cNvSpPr>
              <p:nvPr/>
            </p:nvSpPr>
            <p:spPr bwMode="auto">
              <a:xfrm>
                <a:off x="1033" y="3608"/>
                <a:ext cx="3" cy="399"/>
              </a:xfrm>
              <a:prstGeom prst="rect">
                <a:avLst/>
              </a:prstGeom>
              <a:solidFill>
                <a:srgbClr val="3C9E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10" name="Rectangle 339"/>
              <p:cNvSpPr>
                <a:spLocks noChangeArrowheads="1"/>
              </p:cNvSpPr>
              <p:nvPr/>
            </p:nvSpPr>
            <p:spPr bwMode="auto">
              <a:xfrm>
                <a:off x="1036" y="3608"/>
                <a:ext cx="3" cy="399"/>
              </a:xfrm>
              <a:prstGeom prst="rect">
                <a:avLst/>
              </a:prstGeom>
              <a:solidFill>
                <a:srgbClr val="42A1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11" name="Rectangle 340"/>
              <p:cNvSpPr>
                <a:spLocks noChangeArrowheads="1"/>
              </p:cNvSpPr>
              <p:nvPr/>
            </p:nvSpPr>
            <p:spPr bwMode="auto">
              <a:xfrm>
                <a:off x="1039" y="3608"/>
                <a:ext cx="3" cy="399"/>
              </a:xfrm>
              <a:prstGeom prst="rect">
                <a:avLst/>
              </a:prstGeom>
              <a:solidFill>
                <a:srgbClr val="47A3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12" name="Rectangle 341"/>
              <p:cNvSpPr>
                <a:spLocks noChangeArrowheads="1"/>
              </p:cNvSpPr>
              <p:nvPr/>
            </p:nvSpPr>
            <p:spPr bwMode="auto">
              <a:xfrm>
                <a:off x="1042" y="3608"/>
                <a:ext cx="2" cy="399"/>
              </a:xfrm>
              <a:prstGeom prst="rect">
                <a:avLst/>
              </a:prstGeom>
              <a:solidFill>
                <a:srgbClr val="4DA6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13" name="Rectangle 342"/>
              <p:cNvSpPr>
                <a:spLocks noChangeArrowheads="1"/>
              </p:cNvSpPr>
              <p:nvPr/>
            </p:nvSpPr>
            <p:spPr bwMode="auto">
              <a:xfrm>
                <a:off x="1044" y="3608"/>
                <a:ext cx="3" cy="399"/>
              </a:xfrm>
              <a:prstGeom prst="rect">
                <a:avLst/>
              </a:prstGeom>
              <a:solidFill>
                <a:srgbClr val="52A9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14" name="Rectangle 343"/>
              <p:cNvSpPr>
                <a:spLocks noChangeArrowheads="1"/>
              </p:cNvSpPr>
              <p:nvPr/>
            </p:nvSpPr>
            <p:spPr bwMode="auto">
              <a:xfrm>
                <a:off x="1047" y="3608"/>
                <a:ext cx="3" cy="399"/>
              </a:xfrm>
              <a:prstGeom prst="rect">
                <a:avLst/>
              </a:prstGeom>
              <a:solidFill>
                <a:srgbClr val="58AC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15" name="Rectangle 344"/>
              <p:cNvSpPr>
                <a:spLocks noChangeArrowheads="1"/>
              </p:cNvSpPr>
              <p:nvPr/>
            </p:nvSpPr>
            <p:spPr bwMode="auto">
              <a:xfrm>
                <a:off x="1050" y="3608"/>
                <a:ext cx="3" cy="399"/>
              </a:xfrm>
              <a:prstGeom prst="rect">
                <a:avLst/>
              </a:prstGeom>
              <a:solidFill>
                <a:srgbClr val="5EAF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16" name="Rectangle 345"/>
              <p:cNvSpPr>
                <a:spLocks noChangeArrowheads="1"/>
              </p:cNvSpPr>
              <p:nvPr/>
            </p:nvSpPr>
            <p:spPr bwMode="auto">
              <a:xfrm>
                <a:off x="1053" y="3608"/>
                <a:ext cx="3" cy="399"/>
              </a:xfrm>
              <a:prstGeom prst="rect">
                <a:avLst/>
              </a:prstGeom>
              <a:solidFill>
                <a:srgbClr val="63B1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17" name="Rectangle 346"/>
              <p:cNvSpPr>
                <a:spLocks noChangeArrowheads="1"/>
              </p:cNvSpPr>
              <p:nvPr/>
            </p:nvSpPr>
            <p:spPr bwMode="auto">
              <a:xfrm>
                <a:off x="1056" y="3608"/>
                <a:ext cx="3" cy="399"/>
              </a:xfrm>
              <a:prstGeom prst="rect">
                <a:avLst/>
              </a:prstGeom>
              <a:solidFill>
                <a:srgbClr val="69B42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18" name="Rectangle 347"/>
              <p:cNvSpPr>
                <a:spLocks noChangeArrowheads="1"/>
              </p:cNvSpPr>
              <p:nvPr/>
            </p:nvSpPr>
            <p:spPr bwMode="auto">
              <a:xfrm>
                <a:off x="1059" y="3608"/>
                <a:ext cx="3" cy="399"/>
              </a:xfrm>
              <a:prstGeom prst="rect">
                <a:avLst/>
              </a:prstGeom>
              <a:solidFill>
                <a:srgbClr val="6EB7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19" name="Rectangle 348"/>
              <p:cNvSpPr>
                <a:spLocks noChangeArrowheads="1"/>
              </p:cNvSpPr>
              <p:nvPr/>
            </p:nvSpPr>
            <p:spPr bwMode="auto">
              <a:xfrm>
                <a:off x="1062" y="3608"/>
                <a:ext cx="3" cy="399"/>
              </a:xfrm>
              <a:prstGeom prst="rect">
                <a:avLst/>
              </a:prstGeom>
              <a:solidFill>
                <a:srgbClr val="74BA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20" name="Rectangle 349"/>
              <p:cNvSpPr>
                <a:spLocks noChangeArrowheads="1"/>
              </p:cNvSpPr>
              <p:nvPr/>
            </p:nvSpPr>
            <p:spPr bwMode="auto">
              <a:xfrm>
                <a:off x="1065" y="3608"/>
                <a:ext cx="3" cy="399"/>
              </a:xfrm>
              <a:prstGeom prst="rect">
                <a:avLst/>
              </a:prstGeom>
              <a:solidFill>
                <a:srgbClr val="7AB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21" name="Rectangle 350"/>
              <p:cNvSpPr>
                <a:spLocks noChangeArrowheads="1"/>
              </p:cNvSpPr>
              <p:nvPr/>
            </p:nvSpPr>
            <p:spPr bwMode="auto">
              <a:xfrm>
                <a:off x="1068" y="3608"/>
                <a:ext cx="3" cy="399"/>
              </a:xfrm>
              <a:prstGeom prst="rect">
                <a:avLst/>
              </a:prstGeom>
              <a:solidFill>
                <a:srgbClr val="7FBF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22" name="Rectangle 351"/>
              <p:cNvSpPr>
                <a:spLocks noChangeArrowheads="1"/>
              </p:cNvSpPr>
              <p:nvPr/>
            </p:nvSpPr>
            <p:spPr bwMode="auto">
              <a:xfrm>
                <a:off x="1071" y="3608"/>
                <a:ext cx="3" cy="399"/>
              </a:xfrm>
              <a:prstGeom prst="rect">
                <a:avLst/>
              </a:prstGeom>
              <a:solidFill>
                <a:srgbClr val="85C2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23" name="Rectangle 352"/>
              <p:cNvSpPr>
                <a:spLocks noChangeArrowheads="1"/>
              </p:cNvSpPr>
              <p:nvPr/>
            </p:nvSpPr>
            <p:spPr bwMode="auto">
              <a:xfrm>
                <a:off x="1074" y="3608"/>
                <a:ext cx="3" cy="399"/>
              </a:xfrm>
              <a:prstGeom prst="rect">
                <a:avLst/>
              </a:prstGeom>
              <a:solidFill>
                <a:srgbClr val="8AC52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24" name="Rectangle 353"/>
              <p:cNvSpPr>
                <a:spLocks noChangeArrowheads="1"/>
              </p:cNvSpPr>
              <p:nvPr/>
            </p:nvSpPr>
            <p:spPr bwMode="auto">
              <a:xfrm>
                <a:off x="1077" y="3608"/>
                <a:ext cx="3" cy="399"/>
              </a:xfrm>
              <a:prstGeom prst="rect">
                <a:avLst/>
              </a:prstGeom>
              <a:solidFill>
                <a:srgbClr val="90C8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25" name="Rectangle 354"/>
              <p:cNvSpPr>
                <a:spLocks noChangeArrowheads="1"/>
              </p:cNvSpPr>
              <p:nvPr/>
            </p:nvSpPr>
            <p:spPr bwMode="auto">
              <a:xfrm>
                <a:off x="1080" y="3608"/>
                <a:ext cx="3" cy="399"/>
              </a:xfrm>
              <a:prstGeom prst="rect">
                <a:avLst/>
              </a:prstGeom>
              <a:solidFill>
                <a:srgbClr val="96CB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26" name="Rectangle 355"/>
              <p:cNvSpPr>
                <a:spLocks noChangeArrowheads="1"/>
              </p:cNvSpPr>
              <p:nvPr/>
            </p:nvSpPr>
            <p:spPr bwMode="auto">
              <a:xfrm>
                <a:off x="1083" y="3608"/>
                <a:ext cx="3" cy="399"/>
              </a:xfrm>
              <a:prstGeom prst="rect">
                <a:avLst/>
              </a:prstGeom>
              <a:solidFill>
                <a:srgbClr val="9BCD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27" name="Rectangle 356"/>
              <p:cNvSpPr>
                <a:spLocks noChangeArrowheads="1"/>
              </p:cNvSpPr>
              <p:nvPr/>
            </p:nvSpPr>
            <p:spPr bwMode="auto">
              <a:xfrm>
                <a:off x="1086" y="3608"/>
                <a:ext cx="3" cy="399"/>
              </a:xfrm>
              <a:prstGeom prst="rect">
                <a:avLst/>
              </a:prstGeom>
              <a:solidFill>
                <a:srgbClr val="A1D0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28" name="Rectangle 357"/>
              <p:cNvSpPr>
                <a:spLocks noChangeArrowheads="1"/>
              </p:cNvSpPr>
              <p:nvPr/>
            </p:nvSpPr>
            <p:spPr bwMode="auto">
              <a:xfrm>
                <a:off x="1089" y="3608"/>
                <a:ext cx="3" cy="399"/>
              </a:xfrm>
              <a:prstGeom prst="rect">
                <a:avLst/>
              </a:prstGeom>
              <a:solidFill>
                <a:srgbClr val="A6D3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29" name="Rectangle 358"/>
              <p:cNvSpPr>
                <a:spLocks noChangeArrowheads="1"/>
              </p:cNvSpPr>
              <p:nvPr/>
            </p:nvSpPr>
            <p:spPr bwMode="auto">
              <a:xfrm>
                <a:off x="1092" y="3608"/>
                <a:ext cx="3" cy="399"/>
              </a:xfrm>
              <a:prstGeom prst="rect">
                <a:avLst/>
              </a:prstGeom>
              <a:solidFill>
                <a:srgbClr val="ACD6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30" name="Rectangle 359"/>
              <p:cNvSpPr>
                <a:spLocks noChangeArrowheads="1"/>
              </p:cNvSpPr>
              <p:nvPr/>
            </p:nvSpPr>
            <p:spPr bwMode="auto">
              <a:xfrm>
                <a:off x="1095" y="3608"/>
                <a:ext cx="3" cy="399"/>
              </a:xfrm>
              <a:prstGeom prst="rect">
                <a:avLst/>
              </a:prstGeom>
              <a:solidFill>
                <a:srgbClr val="B2D9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31" name="Rectangle 360"/>
              <p:cNvSpPr>
                <a:spLocks noChangeArrowheads="1"/>
              </p:cNvSpPr>
              <p:nvPr/>
            </p:nvSpPr>
            <p:spPr bwMode="auto">
              <a:xfrm>
                <a:off x="1098" y="3608"/>
                <a:ext cx="3" cy="399"/>
              </a:xfrm>
              <a:prstGeom prst="rect">
                <a:avLst/>
              </a:prstGeom>
              <a:solidFill>
                <a:srgbClr val="B7DB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32" name="Rectangle 361"/>
              <p:cNvSpPr>
                <a:spLocks noChangeArrowheads="1"/>
              </p:cNvSpPr>
              <p:nvPr/>
            </p:nvSpPr>
            <p:spPr bwMode="auto">
              <a:xfrm>
                <a:off x="1101" y="3608"/>
                <a:ext cx="3" cy="399"/>
              </a:xfrm>
              <a:prstGeom prst="rect">
                <a:avLst/>
              </a:prstGeom>
              <a:solidFill>
                <a:srgbClr val="BDDE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33" name="Rectangle 362"/>
              <p:cNvSpPr>
                <a:spLocks noChangeArrowheads="1"/>
              </p:cNvSpPr>
              <p:nvPr/>
            </p:nvSpPr>
            <p:spPr bwMode="auto">
              <a:xfrm>
                <a:off x="1104" y="3608"/>
                <a:ext cx="3" cy="399"/>
              </a:xfrm>
              <a:prstGeom prst="rect">
                <a:avLst/>
              </a:prstGeom>
              <a:solidFill>
                <a:srgbClr val="C2E11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34" name="Rectangle 363"/>
              <p:cNvSpPr>
                <a:spLocks noChangeArrowheads="1"/>
              </p:cNvSpPr>
              <p:nvPr/>
            </p:nvSpPr>
            <p:spPr bwMode="auto">
              <a:xfrm>
                <a:off x="1107" y="3608"/>
                <a:ext cx="3" cy="399"/>
              </a:xfrm>
              <a:prstGeom prst="rect">
                <a:avLst/>
              </a:prstGeom>
              <a:solidFill>
                <a:srgbClr val="C8E4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35" name="Rectangle 364"/>
              <p:cNvSpPr>
                <a:spLocks noChangeArrowheads="1"/>
              </p:cNvSpPr>
              <p:nvPr/>
            </p:nvSpPr>
            <p:spPr bwMode="auto">
              <a:xfrm>
                <a:off x="1110" y="3608"/>
                <a:ext cx="3" cy="399"/>
              </a:xfrm>
              <a:prstGeom prst="rect">
                <a:avLst/>
              </a:prstGeom>
              <a:solidFill>
                <a:srgbClr val="CEE6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36" name="Rectangle 365"/>
              <p:cNvSpPr>
                <a:spLocks noChangeArrowheads="1"/>
              </p:cNvSpPr>
              <p:nvPr/>
            </p:nvSpPr>
            <p:spPr bwMode="auto">
              <a:xfrm>
                <a:off x="1113" y="3608"/>
                <a:ext cx="3" cy="399"/>
              </a:xfrm>
              <a:prstGeom prst="rect">
                <a:avLst/>
              </a:prstGeom>
              <a:solidFill>
                <a:srgbClr val="D3E9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37" name="Rectangle 366"/>
              <p:cNvSpPr>
                <a:spLocks noChangeArrowheads="1"/>
              </p:cNvSpPr>
              <p:nvPr/>
            </p:nvSpPr>
            <p:spPr bwMode="auto">
              <a:xfrm>
                <a:off x="1116" y="3608"/>
                <a:ext cx="2" cy="399"/>
              </a:xfrm>
              <a:prstGeom prst="rect">
                <a:avLst/>
              </a:prstGeom>
              <a:solidFill>
                <a:srgbClr val="D9E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38" name="Rectangle 367"/>
              <p:cNvSpPr>
                <a:spLocks noChangeArrowheads="1"/>
              </p:cNvSpPr>
              <p:nvPr/>
            </p:nvSpPr>
            <p:spPr bwMode="auto">
              <a:xfrm>
                <a:off x="1118" y="3608"/>
                <a:ext cx="3" cy="399"/>
              </a:xfrm>
              <a:prstGeom prst="rect">
                <a:avLst/>
              </a:prstGeom>
              <a:solidFill>
                <a:srgbClr val="DEEF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39" name="Rectangle 368"/>
              <p:cNvSpPr>
                <a:spLocks noChangeArrowheads="1"/>
              </p:cNvSpPr>
              <p:nvPr/>
            </p:nvSpPr>
            <p:spPr bwMode="auto">
              <a:xfrm>
                <a:off x="1121" y="3608"/>
                <a:ext cx="3" cy="399"/>
              </a:xfrm>
              <a:prstGeom prst="rect">
                <a:avLst/>
              </a:prstGeom>
              <a:solidFill>
                <a:srgbClr val="E4F20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40" name="Rectangle 369"/>
              <p:cNvSpPr>
                <a:spLocks noChangeArrowheads="1"/>
              </p:cNvSpPr>
              <p:nvPr/>
            </p:nvSpPr>
            <p:spPr bwMode="auto">
              <a:xfrm>
                <a:off x="1124" y="3608"/>
                <a:ext cx="3" cy="399"/>
              </a:xfrm>
              <a:prstGeom prst="rect">
                <a:avLst/>
              </a:prstGeom>
              <a:solidFill>
                <a:srgbClr val="EAF50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41" name="Rectangle 370"/>
              <p:cNvSpPr>
                <a:spLocks noChangeArrowheads="1"/>
              </p:cNvSpPr>
              <p:nvPr/>
            </p:nvSpPr>
            <p:spPr bwMode="auto">
              <a:xfrm>
                <a:off x="1127" y="3608"/>
                <a:ext cx="3" cy="399"/>
              </a:xfrm>
              <a:prstGeom prst="rect">
                <a:avLst/>
              </a:prstGeom>
              <a:solidFill>
                <a:srgbClr val="EFF70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42" name="Rectangle 371"/>
              <p:cNvSpPr>
                <a:spLocks noChangeArrowheads="1"/>
              </p:cNvSpPr>
              <p:nvPr/>
            </p:nvSpPr>
            <p:spPr bwMode="auto">
              <a:xfrm>
                <a:off x="1130" y="3608"/>
                <a:ext cx="3" cy="399"/>
              </a:xfrm>
              <a:prstGeom prst="rect">
                <a:avLst/>
              </a:prstGeom>
              <a:solidFill>
                <a:srgbClr val="F5FA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43" name="Rectangle 372"/>
              <p:cNvSpPr>
                <a:spLocks noChangeArrowheads="1"/>
              </p:cNvSpPr>
              <p:nvPr/>
            </p:nvSpPr>
            <p:spPr bwMode="auto">
              <a:xfrm>
                <a:off x="1133" y="3608"/>
                <a:ext cx="3" cy="399"/>
              </a:xfrm>
              <a:prstGeom prst="rect">
                <a:avLst/>
              </a:prstGeom>
              <a:solidFill>
                <a:srgbClr val="F9FC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44" name="Rectangle 373"/>
              <p:cNvSpPr>
                <a:spLocks noChangeArrowheads="1"/>
              </p:cNvSpPr>
              <p:nvPr/>
            </p:nvSpPr>
            <p:spPr bwMode="auto">
              <a:xfrm>
                <a:off x="1136" y="3608"/>
                <a:ext cx="3" cy="399"/>
              </a:xfrm>
              <a:prstGeom prst="rect">
                <a:avLst/>
              </a:prstGeom>
              <a:solidFill>
                <a:srgbClr val="FBFA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45" name="Rectangle 374"/>
              <p:cNvSpPr>
                <a:spLocks noChangeArrowheads="1"/>
              </p:cNvSpPr>
              <p:nvPr/>
            </p:nvSpPr>
            <p:spPr bwMode="auto">
              <a:xfrm>
                <a:off x="1139" y="3608"/>
                <a:ext cx="3" cy="399"/>
              </a:xfrm>
              <a:prstGeom prst="rect">
                <a:avLst/>
              </a:prstGeom>
              <a:solidFill>
                <a:srgbClr val="FCF8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46" name="Rectangle 375"/>
              <p:cNvSpPr>
                <a:spLocks noChangeArrowheads="1"/>
              </p:cNvSpPr>
              <p:nvPr/>
            </p:nvSpPr>
            <p:spPr bwMode="auto">
              <a:xfrm>
                <a:off x="1142" y="3608"/>
                <a:ext cx="3" cy="399"/>
              </a:xfrm>
              <a:prstGeom prst="rect">
                <a:avLst/>
              </a:prstGeom>
              <a:solidFill>
                <a:srgbClr val="FDF6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47" name="Rectangle 376"/>
              <p:cNvSpPr>
                <a:spLocks noChangeArrowheads="1"/>
              </p:cNvSpPr>
              <p:nvPr/>
            </p:nvSpPr>
            <p:spPr bwMode="auto">
              <a:xfrm>
                <a:off x="1145" y="3608"/>
                <a:ext cx="3" cy="399"/>
              </a:xfrm>
              <a:prstGeom prst="rect">
                <a:avLst/>
              </a:prstGeom>
              <a:solidFill>
                <a:srgbClr val="FEF3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48" name="Rectangle 377"/>
              <p:cNvSpPr>
                <a:spLocks noChangeArrowheads="1"/>
              </p:cNvSpPr>
              <p:nvPr/>
            </p:nvSpPr>
            <p:spPr bwMode="auto">
              <a:xfrm>
                <a:off x="1148" y="3608"/>
                <a:ext cx="3" cy="399"/>
              </a:xfrm>
              <a:prstGeom prst="rect">
                <a:avLst/>
              </a:prstGeom>
              <a:solidFill>
                <a:srgbClr val="FEEF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49" name="Rectangle 378"/>
              <p:cNvSpPr>
                <a:spLocks noChangeArrowheads="1"/>
              </p:cNvSpPr>
              <p:nvPr/>
            </p:nvSpPr>
            <p:spPr bwMode="auto">
              <a:xfrm>
                <a:off x="1151" y="3608"/>
                <a:ext cx="3" cy="399"/>
              </a:xfrm>
              <a:prstGeom prst="rect">
                <a:avLst/>
              </a:prstGeom>
              <a:solidFill>
                <a:srgbClr val="FDEB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50" name="Rectangle 379"/>
              <p:cNvSpPr>
                <a:spLocks noChangeArrowheads="1"/>
              </p:cNvSpPr>
              <p:nvPr/>
            </p:nvSpPr>
            <p:spPr bwMode="auto">
              <a:xfrm>
                <a:off x="1154" y="3608"/>
                <a:ext cx="3" cy="399"/>
              </a:xfrm>
              <a:prstGeom prst="rect">
                <a:avLst/>
              </a:prstGeom>
              <a:solidFill>
                <a:srgbClr val="FDE7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51" name="Rectangle 380"/>
              <p:cNvSpPr>
                <a:spLocks noChangeArrowheads="1"/>
              </p:cNvSpPr>
              <p:nvPr/>
            </p:nvSpPr>
            <p:spPr bwMode="auto">
              <a:xfrm>
                <a:off x="1157" y="3608"/>
                <a:ext cx="3" cy="399"/>
              </a:xfrm>
              <a:prstGeom prst="rect">
                <a:avLst/>
              </a:prstGeom>
              <a:solidFill>
                <a:srgbClr val="FDE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52" name="Rectangle 381"/>
              <p:cNvSpPr>
                <a:spLocks noChangeArrowheads="1"/>
              </p:cNvSpPr>
              <p:nvPr/>
            </p:nvSpPr>
            <p:spPr bwMode="auto">
              <a:xfrm>
                <a:off x="1160" y="3608"/>
                <a:ext cx="3" cy="399"/>
              </a:xfrm>
              <a:prstGeom prst="rect">
                <a:avLst/>
              </a:prstGeom>
              <a:solidFill>
                <a:srgbClr val="FDDF0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53" name="Rectangle 382"/>
              <p:cNvSpPr>
                <a:spLocks noChangeArrowheads="1"/>
              </p:cNvSpPr>
              <p:nvPr/>
            </p:nvSpPr>
            <p:spPr bwMode="auto">
              <a:xfrm>
                <a:off x="1163" y="3608"/>
                <a:ext cx="3" cy="399"/>
              </a:xfrm>
              <a:prstGeom prst="rect">
                <a:avLst/>
              </a:prstGeom>
              <a:solidFill>
                <a:srgbClr val="FCDC0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54" name="Rectangle 383"/>
              <p:cNvSpPr>
                <a:spLocks noChangeArrowheads="1"/>
              </p:cNvSpPr>
              <p:nvPr/>
            </p:nvSpPr>
            <p:spPr bwMode="auto">
              <a:xfrm>
                <a:off x="1166" y="3608"/>
                <a:ext cx="3" cy="399"/>
              </a:xfrm>
              <a:prstGeom prst="rect">
                <a:avLst/>
              </a:prstGeom>
              <a:solidFill>
                <a:srgbClr val="FCD80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55" name="Rectangle 384"/>
              <p:cNvSpPr>
                <a:spLocks noChangeArrowheads="1"/>
              </p:cNvSpPr>
              <p:nvPr/>
            </p:nvSpPr>
            <p:spPr bwMode="auto">
              <a:xfrm>
                <a:off x="1169" y="3608"/>
                <a:ext cx="3" cy="399"/>
              </a:xfrm>
              <a:prstGeom prst="rect">
                <a:avLst/>
              </a:prstGeom>
              <a:solidFill>
                <a:srgbClr val="FBD40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56" name="Rectangle 385"/>
              <p:cNvSpPr>
                <a:spLocks noChangeArrowheads="1"/>
              </p:cNvSpPr>
              <p:nvPr/>
            </p:nvSpPr>
            <p:spPr bwMode="auto">
              <a:xfrm>
                <a:off x="1172" y="3608"/>
                <a:ext cx="3" cy="399"/>
              </a:xfrm>
              <a:prstGeom prst="rect">
                <a:avLst/>
              </a:prstGeom>
              <a:solidFill>
                <a:srgbClr val="FBD10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57" name="Rectangle 386"/>
              <p:cNvSpPr>
                <a:spLocks noChangeArrowheads="1"/>
              </p:cNvSpPr>
              <p:nvPr/>
            </p:nvSpPr>
            <p:spPr bwMode="auto">
              <a:xfrm>
                <a:off x="1175" y="3608"/>
                <a:ext cx="3" cy="399"/>
              </a:xfrm>
              <a:prstGeom prst="rect">
                <a:avLst/>
              </a:prstGeom>
              <a:solidFill>
                <a:srgbClr val="FACD0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58" name="Rectangle 387"/>
              <p:cNvSpPr>
                <a:spLocks noChangeArrowheads="1"/>
              </p:cNvSpPr>
              <p:nvPr/>
            </p:nvSpPr>
            <p:spPr bwMode="auto">
              <a:xfrm>
                <a:off x="1178" y="3608"/>
                <a:ext cx="3" cy="399"/>
              </a:xfrm>
              <a:prstGeom prst="rect">
                <a:avLst/>
              </a:prstGeom>
              <a:solidFill>
                <a:srgbClr val="FAC90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59" name="Rectangle 388"/>
              <p:cNvSpPr>
                <a:spLocks noChangeArrowheads="1"/>
              </p:cNvSpPr>
              <p:nvPr/>
            </p:nvSpPr>
            <p:spPr bwMode="auto">
              <a:xfrm>
                <a:off x="1181" y="3608"/>
                <a:ext cx="3" cy="399"/>
              </a:xfrm>
              <a:prstGeom prst="rect">
                <a:avLst/>
              </a:prstGeom>
              <a:solidFill>
                <a:srgbClr val="FAC5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60" name="Rectangle 389"/>
              <p:cNvSpPr>
                <a:spLocks noChangeArrowheads="1"/>
              </p:cNvSpPr>
              <p:nvPr/>
            </p:nvSpPr>
            <p:spPr bwMode="auto">
              <a:xfrm>
                <a:off x="1184" y="3608"/>
                <a:ext cx="3" cy="399"/>
              </a:xfrm>
              <a:prstGeom prst="rect">
                <a:avLst/>
              </a:prstGeom>
              <a:solidFill>
                <a:srgbClr val="F9C2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61" name="Rectangle 390"/>
              <p:cNvSpPr>
                <a:spLocks noChangeArrowheads="1"/>
              </p:cNvSpPr>
              <p:nvPr/>
            </p:nvSpPr>
            <p:spPr bwMode="auto">
              <a:xfrm>
                <a:off x="1187" y="3608"/>
                <a:ext cx="3" cy="399"/>
              </a:xfrm>
              <a:prstGeom prst="rect">
                <a:avLst/>
              </a:prstGeom>
              <a:solidFill>
                <a:srgbClr val="F9BE0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62" name="Rectangle 391"/>
              <p:cNvSpPr>
                <a:spLocks noChangeArrowheads="1"/>
              </p:cNvSpPr>
              <p:nvPr/>
            </p:nvSpPr>
            <p:spPr bwMode="auto">
              <a:xfrm>
                <a:off x="1190" y="3608"/>
                <a:ext cx="2" cy="399"/>
              </a:xfrm>
              <a:prstGeom prst="rect">
                <a:avLst/>
              </a:prstGeom>
              <a:solidFill>
                <a:srgbClr val="F9BA0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63" name="Rectangle 392"/>
              <p:cNvSpPr>
                <a:spLocks noChangeArrowheads="1"/>
              </p:cNvSpPr>
              <p:nvPr/>
            </p:nvSpPr>
            <p:spPr bwMode="auto">
              <a:xfrm>
                <a:off x="1192" y="3608"/>
                <a:ext cx="3" cy="399"/>
              </a:xfrm>
              <a:prstGeom prst="rect">
                <a:avLst/>
              </a:prstGeom>
              <a:solidFill>
                <a:srgbClr val="F9B6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64" name="Rectangle 393"/>
              <p:cNvSpPr>
                <a:spLocks noChangeArrowheads="1"/>
              </p:cNvSpPr>
              <p:nvPr/>
            </p:nvSpPr>
            <p:spPr bwMode="auto">
              <a:xfrm>
                <a:off x="1195" y="3608"/>
                <a:ext cx="3" cy="399"/>
              </a:xfrm>
              <a:prstGeom prst="rect">
                <a:avLst/>
              </a:prstGeom>
              <a:solidFill>
                <a:srgbClr val="F8B2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65" name="Rectangle 394"/>
              <p:cNvSpPr>
                <a:spLocks noChangeArrowheads="1"/>
              </p:cNvSpPr>
              <p:nvPr/>
            </p:nvSpPr>
            <p:spPr bwMode="auto">
              <a:xfrm>
                <a:off x="1198" y="3608"/>
                <a:ext cx="3" cy="399"/>
              </a:xfrm>
              <a:prstGeom prst="rect">
                <a:avLst/>
              </a:prstGeom>
              <a:solidFill>
                <a:srgbClr val="F8AE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66" name="Rectangle 395"/>
              <p:cNvSpPr>
                <a:spLocks noChangeArrowheads="1"/>
              </p:cNvSpPr>
              <p:nvPr/>
            </p:nvSpPr>
            <p:spPr bwMode="auto">
              <a:xfrm>
                <a:off x="1201" y="3608"/>
                <a:ext cx="3" cy="399"/>
              </a:xfrm>
              <a:prstGeom prst="rect">
                <a:avLst/>
              </a:prstGeom>
              <a:solidFill>
                <a:srgbClr val="F8A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67" name="Rectangle 396"/>
              <p:cNvSpPr>
                <a:spLocks noChangeArrowheads="1"/>
              </p:cNvSpPr>
              <p:nvPr/>
            </p:nvSpPr>
            <p:spPr bwMode="auto">
              <a:xfrm>
                <a:off x="1204" y="3608"/>
                <a:ext cx="3" cy="399"/>
              </a:xfrm>
              <a:prstGeom prst="rect">
                <a:avLst/>
              </a:prstGeom>
              <a:solidFill>
                <a:srgbClr val="F8A6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68" name="Rectangle 397"/>
              <p:cNvSpPr>
                <a:spLocks noChangeArrowheads="1"/>
              </p:cNvSpPr>
              <p:nvPr/>
            </p:nvSpPr>
            <p:spPr bwMode="auto">
              <a:xfrm>
                <a:off x="1207" y="3608"/>
                <a:ext cx="3" cy="399"/>
              </a:xfrm>
              <a:prstGeom prst="rect">
                <a:avLst/>
              </a:prstGeom>
              <a:solidFill>
                <a:srgbClr val="F7A3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69" name="Rectangle 398"/>
              <p:cNvSpPr>
                <a:spLocks noChangeArrowheads="1"/>
              </p:cNvSpPr>
              <p:nvPr/>
            </p:nvSpPr>
            <p:spPr bwMode="auto">
              <a:xfrm>
                <a:off x="1210" y="3608"/>
                <a:ext cx="3" cy="399"/>
              </a:xfrm>
              <a:prstGeom prst="rect">
                <a:avLst/>
              </a:prstGeom>
              <a:solidFill>
                <a:srgbClr val="F79F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70" name="Rectangle 399"/>
              <p:cNvSpPr>
                <a:spLocks noChangeArrowheads="1"/>
              </p:cNvSpPr>
              <p:nvPr/>
            </p:nvSpPr>
            <p:spPr bwMode="auto">
              <a:xfrm>
                <a:off x="1213" y="3608"/>
                <a:ext cx="3" cy="399"/>
              </a:xfrm>
              <a:prstGeom prst="rect">
                <a:avLst/>
              </a:prstGeom>
              <a:solidFill>
                <a:srgbClr val="F69B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71" name="Rectangle 400"/>
              <p:cNvSpPr>
                <a:spLocks noChangeArrowheads="1"/>
              </p:cNvSpPr>
              <p:nvPr/>
            </p:nvSpPr>
            <p:spPr bwMode="auto">
              <a:xfrm>
                <a:off x="1216" y="3608"/>
                <a:ext cx="3" cy="399"/>
              </a:xfrm>
              <a:prstGeom prst="rect">
                <a:avLst/>
              </a:prstGeom>
              <a:solidFill>
                <a:srgbClr val="F698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72" name="Rectangle 401"/>
              <p:cNvSpPr>
                <a:spLocks noChangeArrowheads="1"/>
              </p:cNvSpPr>
              <p:nvPr/>
            </p:nvSpPr>
            <p:spPr bwMode="auto">
              <a:xfrm>
                <a:off x="1219" y="3608"/>
                <a:ext cx="3" cy="399"/>
              </a:xfrm>
              <a:prstGeom prst="rect">
                <a:avLst/>
              </a:prstGeom>
              <a:solidFill>
                <a:srgbClr val="F594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73" name="Rectangle 402"/>
              <p:cNvSpPr>
                <a:spLocks noChangeArrowheads="1"/>
              </p:cNvSpPr>
              <p:nvPr/>
            </p:nvSpPr>
            <p:spPr bwMode="auto">
              <a:xfrm>
                <a:off x="1222" y="3608"/>
                <a:ext cx="3" cy="399"/>
              </a:xfrm>
              <a:prstGeom prst="rect">
                <a:avLst/>
              </a:prstGeom>
              <a:solidFill>
                <a:srgbClr val="F590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74" name="Rectangle 403"/>
              <p:cNvSpPr>
                <a:spLocks noChangeArrowheads="1"/>
              </p:cNvSpPr>
              <p:nvPr/>
            </p:nvSpPr>
            <p:spPr bwMode="auto">
              <a:xfrm>
                <a:off x="1225" y="3608"/>
                <a:ext cx="3" cy="399"/>
              </a:xfrm>
              <a:prstGeom prst="rect">
                <a:avLst/>
              </a:prstGeom>
              <a:solidFill>
                <a:srgbClr val="F58C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75" name="Rectangle 404"/>
              <p:cNvSpPr>
                <a:spLocks noChangeArrowheads="1"/>
              </p:cNvSpPr>
              <p:nvPr/>
            </p:nvSpPr>
            <p:spPr bwMode="auto">
              <a:xfrm>
                <a:off x="1228" y="3608"/>
                <a:ext cx="3" cy="399"/>
              </a:xfrm>
              <a:prstGeom prst="rect">
                <a:avLst/>
              </a:prstGeom>
              <a:solidFill>
                <a:srgbClr val="F488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76" name="Rectangle 405"/>
              <p:cNvSpPr>
                <a:spLocks noChangeArrowheads="1"/>
              </p:cNvSpPr>
              <p:nvPr/>
            </p:nvSpPr>
            <p:spPr bwMode="auto">
              <a:xfrm>
                <a:off x="1231" y="3608"/>
                <a:ext cx="3" cy="399"/>
              </a:xfrm>
              <a:prstGeom prst="rect">
                <a:avLst/>
              </a:prstGeom>
              <a:solidFill>
                <a:srgbClr val="F484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77" name="Rectangle 406"/>
              <p:cNvSpPr>
                <a:spLocks noChangeArrowheads="1"/>
              </p:cNvSpPr>
              <p:nvPr/>
            </p:nvSpPr>
            <p:spPr bwMode="auto">
              <a:xfrm>
                <a:off x="1234" y="3608"/>
                <a:ext cx="3" cy="399"/>
              </a:xfrm>
              <a:prstGeom prst="rect">
                <a:avLst/>
              </a:prstGeom>
              <a:solidFill>
                <a:srgbClr val="F480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78" name="Rectangle 407"/>
              <p:cNvSpPr>
                <a:spLocks noChangeArrowheads="1"/>
              </p:cNvSpPr>
              <p:nvPr/>
            </p:nvSpPr>
            <p:spPr bwMode="auto">
              <a:xfrm>
                <a:off x="1237" y="3608"/>
                <a:ext cx="3" cy="399"/>
              </a:xfrm>
              <a:prstGeom prst="rect">
                <a:avLst/>
              </a:prstGeom>
              <a:solidFill>
                <a:srgbClr val="F47C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79" name="Rectangle 408"/>
              <p:cNvSpPr>
                <a:spLocks noChangeArrowheads="1"/>
              </p:cNvSpPr>
              <p:nvPr/>
            </p:nvSpPr>
            <p:spPr bwMode="auto">
              <a:xfrm>
                <a:off x="1240" y="3608"/>
                <a:ext cx="3" cy="399"/>
              </a:xfrm>
              <a:prstGeom prst="rect">
                <a:avLst/>
              </a:prstGeom>
              <a:solidFill>
                <a:srgbClr val="F379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80" name="Rectangle 409"/>
              <p:cNvSpPr>
                <a:spLocks noChangeArrowheads="1"/>
              </p:cNvSpPr>
              <p:nvPr/>
            </p:nvSpPr>
            <p:spPr bwMode="auto">
              <a:xfrm>
                <a:off x="1243" y="3608"/>
                <a:ext cx="3" cy="399"/>
              </a:xfrm>
              <a:prstGeom prst="rect">
                <a:avLst/>
              </a:prstGeom>
              <a:solidFill>
                <a:srgbClr val="F375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81" name="Rectangle 410"/>
              <p:cNvSpPr>
                <a:spLocks noChangeArrowheads="1"/>
              </p:cNvSpPr>
              <p:nvPr/>
            </p:nvSpPr>
            <p:spPr bwMode="auto">
              <a:xfrm>
                <a:off x="1246" y="3608"/>
                <a:ext cx="3" cy="399"/>
              </a:xfrm>
              <a:prstGeom prst="rect">
                <a:avLst/>
              </a:prstGeom>
              <a:solidFill>
                <a:srgbClr val="F37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82" name="Rectangle 411"/>
              <p:cNvSpPr>
                <a:spLocks noChangeArrowheads="1"/>
              </p:cNvSpPr>
              <p:nvPr/>
            </p:nvSpPr>
            <p:spPr bwMode="auto">
              <a:xfrm>
                <a:off x="1249" y="3608"/>
                <a:ext cx="3" cy="399"/>
              </a:xfrm>
              <a:prstGeom prst="rect">
                <a:avLst/>
              </a:prstGeom>
              <a:solidFill>
                <a:srgbClr val="F26D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83" name="Rectangle 412"/>
              <p:cNvSpPr>
                <a:spLocks noChangeArrowheads="1"/>
              </p:cNvSpPr>
              <p:nvPr/>
            </p:nvSpPr>
            <p:spPr bwMode="auto">
              <a:xfrm>
                <a:off x="1252" y="3608"/>
                <a:ext cx="3" cy="399"/>
              </a:xfrm>
              <a:prstGeom prst="rect">
                <a:avLst/>
              </a:prstGeom>
              <a:solidFill>
                <a:srgbClr val="F26A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84" name="Rectangle 413"/>
              <p:cNvSpPr>
                <a:spLocks noChangeArrowheads="1"/>
              </p:cNvSpPr>
              <p:nvPr/>
            </p:nvSpPr>
            <p:spPr bwMode="auto">
              <a:xfrm>
                <a:off x="1255" y="3608"/>
                <a:ext cx="3" cy="399"/>
              </a:xfrm>
              <a:prstGeom prst="rect">
                <a:avLst/>
              </a:prstGeom>
              <a:solidFill>
                <a:srgbClr val="F166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85" name="Rectangle 414"/>
              <p:cNvSpPr>
                <a:spLocks noChangeArrowheads="1"/>
              </p:cNvSpPr>
              <p:nvPr/>
            </p:nvSpPr>
            <p:spPr bwMode="auto">
              <a:xfrm>
                <a:off x="1258" y="3608"/>
                <a:ext cx="3" cy="399"/>
              </a:xfrm>
              <a:prstGeom prst="rect">
                <a:avLst/>
              </a:prstGeom>
              <a:solidFill>
                <a:srgbClr val="F1621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86" name="Rectangle 415"/>
              <p:cNvSpPr>
                <a:spLocks noChangeArrowheads="1"/>
              </p:cNvSpPr>
              <p:nvPr/>
            </p:nvSpPr>
            <p:spPr bwMode="auto">
              <a:xfrm>
                <a:off x="1261" y="3608"/>
                <a:ext cx="3" cy="399"/>
              </a:xfrm>
              <a:prstGeom prst="rect">
                <a:avLst/>
              </a:prstGeom>
              <a:solidFill>
                <a:srgbClr val="F05F1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87" name="Rectangle 416"/>
              <p:cNvSpPr>
                <a:spLocks noChangeArrowheads="1"/>
              </p:cNvSpPr>
              <p:nvPr/>
            </p:nvSpPr>
            <p:spPr bwMode="auto">
              <a:xfrm>
                <a:off x="1264" y="3608"/>
                <a:ext cx="2" cy="399"/>
              </a:xfrm>
              <a:prstGeom prst="rect">
                <a:avLst/>
              </a:prstGeom>
              <a:solidFill>
                <a:srgbClr val="F05B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88" name="Rectangle 417"/>
              <p:cNvSpPr>
                <a:spLocks noChangeArrowheads="1"/>
              </p:cNvSpPr>
              <p:nvPr/>
            </p:nvSpPr>
            <p:spPr bwMode="auto">
              <a:xfrm>
                <a:off x="1266" y="3608"/>
                <a:ext cx="3" cy="399"/>
              </a:xfrm>
              <a:prstGeom prst="rect">
                <a:avLst/>
              </a:prstGeom>
              <a:solidFill>
                <a:srgbClr val="F057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89" name="Rectangle 418"/>
              <p:cNvSpPr>
                <a:spLocks noChangeArrowheads="1"/>
              </p:cNvSpPr>
              <p:nvPr/>
            </p:nvSpPr>
            <p:spPr bwMode="auto">
              <a:xfrm>
                <a:off x="1269" y="3608"/>
                <a:ext cx="3" cy="399"/>
              </a:xfrm>
              <a:prstGeom prst="rect">
                <a:avLst/>
              </a:prstGeom>
              <a:solidFill>
                <a:srgbClr val="F053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90" name="Rectangle 419"/>
              <p:cNvSpPr>
                <a:spLocks noChangeArrowheads="1"/>
              </p:cNvSpPr>
              <p:nvPr/>
            </p:nvSpPr>
            <p:spPr bwMode="auto">
              <a:xfrm>
                <a:off x="1272" y="3608"/>
                <a:ext cx="3" cy="399"/>
              </a:xfrm>
              <a:prstGeom prst="rect">
                <a:avLst/>
              </a:prstGeom>
              <a:solidFill>
                <a:srgbClr val="EF4F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91" name="Rectangle 420"/>
              <p:cNvSpPr>
                <a:spLocks noChangeArrowheads="1"/>
              </p:cNvSpPr>
              <p:nvPr/>
            </p:nvSpPr>
            <p:spPr bwMode="auto">
              <a:xfrm>
                <a:off x="1275" y="3608"/>
                <a:ext cx="3" cy="399"/>
              </a:xfrm>
              <a:prstGeom prst="rect">
                <a:avLst/>
              </a:prstGeom>
              <a:solidFill>
                <a:srgbClr val="EF4B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92" name="Rectangle 421"/>
              <p:cNvSpPr>
                <a:spLocks noChangeArrowheads="1"/>
              </p:cNvSpPr>
              <p:nvPr/>
            </p:nvSpPr>
            <p:spPr bwMode="auto">
              <a:xfrm>
                <a:off x="1278" y="3608"/>
                <a:ext cx="3" cy="399"/>
              </a:xfrm>
              <a:prstGeom prst="rect">
                <a:avLst/>
              </a:prstGeom>
              <a:solidFill>
                <a:srgbClr val="EF48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93" name="Rectangle 422"/>
              <p:cNvSpPr>
                <a:spLocks noChangeArrowheads="1"/>
              </p:cNvSpPr>
              <p:nvPr/>
            </p:nvSpPr>
            <p:spPr bwMode="auto">
              <a:xfrm>
                <a:off x="1281" y="3608"/>
                <a:ext cx="3" cy="399"/>
              </a:xfrm>
              <a:prstGeom prst="rect">
                <a:avLst/>
              </a:prstGeom>
              <a:solidFill>
                <a:srgbClr val="EF45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94" name="Rectangle 423"/>
              <p:cNvSpPr>
                <a:spLocks noChangeArrowheads="1"/>
              </p:cNvSpPr>
              <p:nvPr/>
            </p:nvSpPr>
            <p:spPr bwMode="auto">
              <a:xfrm>
                <a:off x="1284" y="3608"/>
                <a:ext cx="3" cy="399"/>
              </a:xfrm>
              <a:prstGeom prst="rect">
                <a:avLst/>
              </a:prstGeom>
              <a:solidFill>
                <a:srgbClr val="EE42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95" name="Rectangle 424"/>
              <p:cNvSpPr>
                <a:spLocks noChangeArrowheads="1"/>
              </p:cNvSpPr>
              <p:nvPr/>
            </p:nvSpPr>
            <p:spPr bwMode="auto">
              <a:xfrm>
                <a:off x="1287" y="3608"/>
                <a:ext cx="3" cy="399"/>
              </a:xfrm>
              <a:prstGeom prst="rect">
                <a:avLst/>
              </a:prstGeom>
              <a:solidFill>
                <a:srgbClr val="EE3F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96" name="Rectangle 425"/>
              <p:cNvSpPr>
                <a:spLocks noChangeArrowheads="1"/>
              </p:cNvSpPr>
              <p:nvPr/>
            </p:nvSpPr>
            <p:spPr bwMode="auto">
              <a:xfrm>
                <a:off x="1290" y="3608"/>
                <a:ext cx="3" cy="399"/>
              </a:xfrm>
              <a:prstGeom prst="rect">
                <a:avLst/>
              </a:prstGeom>
              <a:solidFill>
                <a:srgbClr val="EE3D1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97" name="Rectangle 426"/>
              <p:cNvSpPr>
                <a:spLocks noChangeArrowheads="1"/>
              </p:cNvSpPr>
              <p:nvPr/>
            </p:nvSpPr>
            <p:spPr bwMode="auto">
              <a:xfrm>
                <a:off x="1293" y="3608"/>
                <a:ext cx="3" cy="399"/>
              </a:xfrm>
              <a:prstGeom prst="rect">
                <a:avLst/>
              </a:prstGeom>
              <a:solidFill>
                <a:srgbClr val="EE3C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98" name="Rectangle 427"/>
              <p:cNvSpPr>
                <a:spLocks noChangeArrowheads="1"/>
              </p:cNvSpPr>
              <p:nvPr/>
            </p:nvSpPr>
            <p:spPr bwMode="auto">
              <a:xfrm>
                <a:off x="1296" y="3608"/>
                <a:ext cx="3" cy="399"/>
              </a:xfrm>
              <a:prstGeom prst="rect">
                <a:avLst/>
              </a:prstGeom>
              <a:solidFill>
                <a:srgbClr val="ED3B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199" name="Rectangle 428"/>
              <p:cNvSpPr>
                <a:spLocks noChangeArrowheads="1"/>
              </p:cNvSpPr>
              <p:nvPr/>
            </p:nvSpPr>
            <p:spPr bwMode="auto">
              <a:xfrm>
                <a:off x="1299" y="3608"/>
                <a:ext cx="3" cy="399"/>
              </a:xfrm>
              <a:prstGeom prst="rect">
                <a:avLst/>
              </a:prstGeom>
              <a:solidFill>
                <a:srgbClr val="ED3A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00" name="Rectangle 429"/>
              <p:cNvSpPr>
                <a:spLocks noChangeArrowheads="1"/>
              </p:cNvSpPr>
              <p:nvPr/>
            </p:nvSpPr>
            <p:spPr bwMode="auto">
              <a:xfrm>
                <a:off x="1302" y="3608"/>
                <a:ext cx="3" cy="399"/>
              </a:xfrm>
              <a:prstGeom prst="rect">
                <a:avLst/>
              </a:prstGeom>
              <a:solidFill>
                <a:srgbClr val="ED39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01" name="Rectangle 430"/>
              <p:cNvSpPr>
                <a:spLocks noChangeArrowheads="1"/>
              </p:cNvSpPr>
              <p:nvPr/>
            </p:nvSpPr>
            <p:spPr bwMode="auto">
              <a:xfrm>
                <a:off x="1305" y="3608"/>
                <a:ext cx="3" cy="399"/>
              </a:xfrm>
              <a:prstGeom prst="rect">
                <a:avLst/>
              </a:prstGeom>
              <a:solidFill>
                <a:srgbClr val="ED37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02" name="Rectangle 431"/>
              <p:cNvSpPr>
                <a:spLocks noChangeArrowheads="1"/>
              </p:cNvSpPr>
              <p:nvPr/>
            </p:nvSpPr>
            <p:spPr bwMode="auto">
              <a:xfrm>
                <a:off x="1308" y="3608"/>
                <a:ext cx="3" cy="399"/>
              </a:xfrm>
              <a:prstGeom prst="rect">
                <a:avLst/>
              </a:prstGeom>
              <a:solidFill>
                <a:srgbClr val="ED36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03" name="Rectangle 432"/>
              <p:cNvSpPr>
                <a:spLocks noChangeArrowheads="1"/>
              </p:cNvSpPr>
              <p:nvPr/>
            </p:nvSpPr>
            <p:spPr bwMode="auto">
              <a:xfrm>
                <a:off x="1311" y="3608"/>
                <a:ext cx="3" cy="399"/>
              </a:xfrm>
              <a:prstGeom prst="rect">
                <a:avLst/>
              </a:prstGeom>
              <a:solidFill>
                <a:srgbClr val="ED35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04" name="Rectangle 433"/>
              <p:cNvSpPr>
                <a:spLocks noChangeArrowheads="1"/>
              </p:cNvSpPr>
              <p:nvPr/>
            </p:nvSpPr>
            <p:spPr bwMode="auto">
              <a:xfrm>
                <a:off x="1314" y="3608"/>
                <a:ext cx="3" cy="399"/>
              </a:xfrm>
              <a:prstGeom prst="rect">
                <a:avLst/>
              </a:prstGeom>
              <a:solidFill>
                <a:srgbClr val="ED34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05" name="Rectangle 434"/>
              <p:cNvSpPr>
                <a:spLocks noChangeArrowheads="1"/>
              </p:cNvSpPr>
              <p:nvPr/>
            </p:nvSpPr>
            <p:spPr bwMode="auto">
              <a:xfrm>
                <a:off x="1317" y="3608"/>
                <a:ext cx="3" cy="399"/>
              </a:xfrm>
              <a:prstGeom prst="rect">
                <a:avLst/>
              </a:prstGeom>
              <a:solidFill>
                <a:srgbClr val="EC332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06" name="Rectangle 435"/>
              <p:cNvSpPr>
                <a:spLocks noChangeArrowheads="1"/>
              </p:cNvSpPr>
              <p:nvPr/>
            </p:nvSpPr>
            <p:spPr bwMode="auto">
              <a:xfrm>
                <a:off x="1320" y="3608"/>
                <a:ext cx="3" cy="399"/>
              </a:xfrm>
              <a:prstGeom prst="rect">
                <a:avLst/>
              </a:prstGeom>
              <a:solidFill>
                <a:srgbClr val="EC32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07" name="Rectangle 436"/>
              <p:cNvSpPr>
                <a:spLocks noChangeArrowheads="1"/>
              </p:cNvSpPr>
              <p:nvPr/>
            </p:nvSpPr>
            <p:spPr bwMode="auto">
              <a:xfrm>
                <a:off x="1323" y="3608"/>
                <a:ext cx="3" cy="399"/>
              </a:xfrm>
              <a:prstGeom prst="rect">
                <a:avLst/>
              </a:prstGeom>
              <a:solidFill>
                <a:srgbClr val="EC3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08" name="Rectangle 437"/>
              <p:cNvSpPr>
                <a:spLocks noChangeArrowheads="1"/>
              </p:cNvSpPr>
              <p:nvPr/>
            </p:nvSpPr>
            <p:spPr bwMode="auto">
              <a:xfrm>
                <a:off x="1326" y="3608"/>
                <a:ext cx="3" cy="399"/>
              </a:xfrm>
              <a:prstGeom prst="rect">
                <a:avLst/>
              </a:prstGeom>
              <a:solidFill>
                <a:srgbClr val="EC2F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09" name="Rectangle 438"/>
              <p:cNvSpPr>
                <a:spLocks noChangeArrowheads="1"/>
              </p:cNvSpPr>
              <p:nvPr/>
            </p:nvSpPr>
            <p:spPr bwMode="auto">
              <a:xfrm>
                <a:off x="1329" y="3608"/>
                <a:ext cx="3" cy="399"/>
              </a:xfrm>
              <a:prstGeom prst="rect">
                <a:avLst/>
              </a:prstGeom>
              <a:solidFill>
                <a:srgbClr val="EB2E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10" name="Rectangle 439"/>
              <p:cNvSpPr>
                <a:spLocks noChangeArrowheads="1"/>
              </p:cNvSpPr>
              <p:nvPr/>
            </p:nvSpPr>
            <p:spPr bwMode="auto">
              <a:xfrm>
                <a:off x="1332" y="3608"/>
                <a:ext cx="3" cy="399"/>
              </a:xfrm>
              <a:prstGeom prst="rect">
                <a:avLst/>
              </a:prstGeom>
              <a:solidFill>
                <a:srgbClr val="EB2D3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11" name="Rectangle 440"/>
              <p:cNvSpPr>
                <a:spLocks noChangeArrowheads="1"/>
              </p:cNvSpPr>
              <p:nvPr/>
            </p:nvSpPr>
            <p:spPr bwMode="auto">
              <a:xfrm>
                <a:off x="1335" y="3608"/>
                <a:ext cx="3" cy="399"/>
              </a:xfrm>
              <a:prstGeom prst="rect">
                <a:avLst/>
              </a:prstGeom>
              <a:solidFill>
                <a:srgbClr val="EB2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12" name="Rectangle 441"/>
              <p:cNvSpPr>
                <a:spLocks noChangeArrowheads="1"/>
              </p:cNvSpPr>
              <p:nvPr/>
            </p:nvSpPr>
            <p:spPr bwMode="auto">
              <a:xfrm>
                <a:off x="1338" y="3608"/>
                <a:ext cx="2" cy="399"/>
              </a:xfrm>
              <a:prstGeom prst="rect">
                <a:avLst/>
              </a:prstGeom>
              <a:solidFill>
                <a:srgbClr val="EB2B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13" name="Rectangle 442"/>
              <p:cNvSpPr>
                <a:spLocks noChangeArrowheads="1"/>
              </p:cNvSpPr>
              <p:nvPr/>
            </p:nvSpPr>
            <p:spPr bwMode="auto">
              <a:xfrm>
                <a:off x="1340" y="3608"/>
                <a:ext cx="3" cy="399"/>
              </a:xfrm>
              <a:prstGeom prst="rect">
                <a:avLst/>
              </a:prstGeom>
              <a:solidFill>
                <a:srgbClr val="EB2A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14" name="Rectangle 443"/>
              <p:cNvSpPr>
                <a:spLocks noChangeArrowheads="1"/>
              </p:cNvSpPr>
              <p:nvPr/>
            </p:nvSpPr>
            <p:spPr bwMode="auto">
              <a:xfrm>
                <a:off x="1343" y="3608"/>
                <a:ext cx="3" cy="399"/>
              </a:xfrm>
              <a:prstGeom prst="rect">
                <a:avLst/>
              </a:prstGeom>
              <a:solidFill>
                <a:srgbClr val="EB29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15" name="Rectangle 444"/>
              <p:cNvSpPr>
                <a:spLocks noChangeArrowheads="1"/>
              </p:cNvSpPr>
              <p:nvPr/>
            </p:nvSpPr>
            <p:spPr bwMode="auto">
              <a:xfrm>
                <a:off x="1346" y="3608"/>
                <a:ext cx="3" cy="399"/>
              </a:xfrm>
              <a:prstGeom prst="rect">
                <a:avLst/>
              </a:prstGeom>
              <a:solidFill>
                <a:srgbClr val="EB28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16" name="Rectangle 445"/>
              <p:cNvSpPr>
                <a:spLocks noChangeArrowheads="1"/>
              </p:cNvSpPr>
              <p:nvPr/>
            </p:nvSpPr>
            <p:spPr bwMode="auto">
              <a:xfrm>
                <a:off x="1349" y="3608"/>
                <a:ext cx="3" cy="399"/>
              </a:xfrm>
              <a:prstGeom prst="rect">
                <a:avLst/>
              </a:prstGeom>
              <a:solidFill>
                <a:srgbClr val="EA27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17" name="Rectangle 446"/>
              <p:cNvSpPr>
                <a:spLocks noChangeArrowheads="1"/>
              </p:cNvSpPr>
              <p:nvPr/>
            </p:nvSpPr>
            <p:spPr bwMode="auto">
              <a:xfrm>
                <a:off x="1352" y="3608"/>
                <a:ext cx="3" cy="399"/>
              </a:xfrm>
              <a:prstGeom prst="rect">
                <a:avLst/>
              </a:prstGeom>
              <a:solidFill>
                <a:srgbClr val="EA26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218" name="Rectangle 447"/>
              <p:cNvSpPr>
                <a:spLocks noChangeArrowheads="1"/>
              </p:cNvSpPr>
              <p:nvPr/>
            </p:nvSpPr>
            <p:spPr bwMode="auto">
              <a:xfrm>
                <a:off x="1355" y="3608"/>
                <a:ext cx="3" cy="399"/>
              </a:xfrm>
              <a:prstGeom prst="rect">
                <a:avLst/>
              </a:prstGeom>
              <a:solidFill>
                <a:srgbClr val="EA25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9979" name="Rectangle 448"/>
            <p:cNvSpPr>
              <a:spLocks noChangeArrowheads="1"/>
            </p:cNvSpPr>
            <p:nvPr/>
          </p:nvSpPr>
          <p:spPr bwMode="auto">
            <a:xfrm>
              <a:off x="1358" y="3608"/>
              <a:ext cx="3" cy="399"/>
            </a:xfrm>
            <a:prstGeom prst="rect">
              <a:avLst/>
            </a:prstGeom>
            <a:solidFill>
              <a:srgbClr val="EA24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80" name="Rectangle 449"/>
            <p:cNvSpPr>
              <a:spLocks noChangeArrowheads="1"/>
            </p:cNvSpPr>
            <p:nvPr/>
          </p:nvSpPr>
          <p:spPr bwMode="auto">
            <a:xfrm>
              <a:off x="1361" y="3608"/>
              <a:ext cx="3" cy="399"/>
            </a:xfrm>
            <a:prstGeom prst="rect">
              <a:avLst/>
            </a:prstGeom>
            <a:solidFill>
              <a:srgbClr val="E923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81" name="Rectangle 450"/>
            <p:cNvSpPr>
              <a:spLocks noChangeArrowheads="1"/>
            </p:cNvSpPr>
            <p:nvPr/>
          </p:nvSpPr>
          <p:spPr bwMode="auto">
            <a:xfrm>
              <a:off x="1364" y="3608"/>
              <a:ext cx="3" cy="399"/>
            </a:xfrm>
            <a:prstGeom prst="rect">
              <a:avLst/>
            </a:prstGeom>
            <a:solidFill>
              <a:srgbClr val="E92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82" name="Rectangle 451"/>
            <p:cNvSpPr>
              <a:spLocks noChangeArrowheads="1"/>
            </p:cNvSpPr>
            <p:nvPr/>
          </p:nvSpPr>
          <p:spPr bwMode="auto">
            <a:xfrm>
              <a:off x="1367" y="3608"/>
              <a:ext cx="3" cy="399"/>
            </a:xfrm>
            <a:prstGeom prst="rect">
              <a:avLst/>
            </a:prstGeom>
            <a:solidFill>
              <a:srgbClr val="E92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83" name="Rectangle 452"/>
            <p:cNvSpPr>
              <a:spLocks noChangeArrowheads="1"/>
            </p:cNvSpPr>
            <p:nvPr/>
          </p:nvSpPr>
          <p:spPr bwMode="auto">
            <a:xfrm>
              <a:off x="1370" y="3608"/>
              <a:ext cx="3" cy="399"/>
            </a:xfrm>
            <a:prstGeom prst="rect">
              <a:avLst/>
            </a:prstGeom>
            <a:solidFill>
              <a:srgbClr val="E91F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84" name="Rectangle 453"/>
            <p:cNvSpPr>
              <a:spLocks noChangeArrowheads="1"/>
            </p:cNvSpPr>
            <p:nvPr/>
          </p:nvSpPr>
          <p:spPr bwMode="auto">
            <a:xfrm>
              <a:off x="1373" y="3608"/>
              <a:ext cx="3" cy="399"/>
            </a:xfrm>
            <a:prstGeom prst="rect">
              <a:avLst/>
            </a:prstGeom>
            <a:solidFill>
              <a:srgbClr val="E91E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85" name="Rectangle 454"/>
            <p:cNvSpPr>
              <a:spLocks noChangeArrowheads="1"/>
            </p:cNvSpPr>
            <p:nvPr/>
          </p:nvSpPr>
          <p:spPr bwMode="auto">
            <a:xfrm>
              <a:off x="1376" y="3608"/>
              <a:ext cx="3" cy="399"/>
            </a:xfrm>
            <a:prstGeom prst="rect">
              <a:avLst/>
            </a:prstGeom>
            <a:solidFill>
              <a:srgbClr val="E91D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86" name="Rectangle 455"/>
            <p:cNvSpPr>
              <a:spLocks noChangeArrowheads="1"/>
            </p:cNvSpPr>
            <p:nvPr/>
          </p:nvSpPr>
          <p:spPr bwMode="auto">
            <a:xfrm>
              <a:off x="1379" y="3608"/>
              <a:ext cx="3" cy="399"/>
            </a:xfrm>
            <a:prstGeom prst="rect">
              <a:avLst/>
            </a:prstGeom>
            <a:solidFill>
              <a:srgbClr val="E91C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87" name="Rectangle 456"/>
            <p:cNvSpPr>
              <a:spLocks noChangeArrowheads="1"/>
            </p:cNvSpPr>
            <p:nvPr/>
          </p:nvSpPr>
          <p:spPr bwMode="auto">
            <a:xfrm>
              <a:off x="1382" y="3608"/>
              <a:ext cx="3" cy="399"/>
            </a:xfrm>
            <a:prstGeom prst="rect">
              <a:avLst/>
            </a:prstGeom>
            <a:solidFill>
              <a:srgbClr val="E91B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88" name="Rectangle 457"/>
            <p:cNvSpPr>
              <a:spLocks noChangeArrowheads="1"/>
            </p:cNvSpPr>
            <p:nvPr/>
          </p:nvSpPr>
          <p:spPr bwMode="auto">
            <a:xfrm>
              <a:off x="1385" y="3608"/>
              <a:ext cx="3" cy="399"/>
            </a:xfrm>
            <a:prstGeom prst="rect">
              <a:avLst/>
            </a:prstGeom>
            <a:solidFill>
              <a:srgbClr val="E819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89" name="Rectangle 458"/>
            <p:cNvSpPr>
              <a:spLocks noChangeArrowheads="1"/>
            </p:cNvSpPr>
            <p:nvPr/>
          </p:nvSpPr>
          <p:spPr bwMode="auto">
            <a:xfrm>
              <a:off x="1388" y="3608"/>
              <a:ext cx="3" cy="399"/>
            </a:xfrm>
            <a:prstGeom prst="rect">
              <a:avLst/>
            </a:prstGeom>
            <a:solidFill>
              <a:srgbClr val="E818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90" name="Rectangle 459"/>
            <p:cNvSpPr>
              <a:spLocks noChangeArrowheads="1"/>
            </p:cNvSpPr>
            <p:nvPr/>
          </p:nvSpPr>
          <p:spPr bwMode="auto">
            <a:xfrm>
              <a:off x="1391" y="3608"/>
              <a:ext cx="3" cy="399"/>
            </a:xfrm>
            <a:prstGeom prst="rect">
              <a:avLst/>
            </a:prstGeom>
            <a:solidFill>
              <a:srgbClr val="E617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91" name="Rectangle 460"/>
            <p:cNvSpPr>
              <a:spLocks noChangeArrowheads="1"/>
            </p:cNvSpPr>
            <p:nvPr/>
          </p:nvSpPr>
          <p:spPr bwMode="auto">
            <a:xfrm>
              <a:off x="1394" y="3608"/>
              <a:ext cx="3" cy="399"/>
            </a:xfrm>
            <a:prstGeom prst="rect">
              <a:avLst/>
            </a:prstGeom>
            <a:solidFill>
              <a:srgbClr val="E516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92" name="Rectangle 461"/>
            <p:cNvSpPr>
              <a:spLocks noChangeArrowheads="1"/>
            </p:cNvSpPr>
            <p:nvPr/>
          </p:nvSpPr>
          <p:spPr bwMode="auto">
            <a:xfrm>
              <a:off x="1397" y="3608"/>
              <a:ext cx="3" cy="399"/>
            </a:xfrm>
            <a:prstGeom prst="rect">
              <a:avLst/>
            </a:prstGeom>
            <a:solidFill>
              <a:srgbClr val="E316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93" name="Rectangle 462"/>
            <p:cNvSpPr>
              <a:spLocks noChangeArrowheads="1"/>
            </p:cNvSpPr>
            <p:nvPr/>
          </p:nvSpPr>
          <p:spPr bwMode="auto">
            <a:xfrm>
              <a:off x="1400" y="3608"/>
              <a:ext cx="3" cy="399"/>
            </a:xfrm>
            <a:prstGeom prst="rect">
              <a:avLst/>
            </a:prstGeom>
            <a:solidFill>
              <a:srgbClr val="E215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94" name="Rectangle 463"/>
            <p:cNvSpPr>
              <a:spLocks noChangeArrowheads="1"/>
            </p:cNvSpPr>
            <p:nvPr/>
          </p:nvSpPr>
          <p:spPr bwMode="auto">
            <a:xfrm>
              <a:off x="1403" y="3608"/>
              <a:ext cx="3" cy="399"/>
            </a:xfrm>
            <a:prstGeom prst="rect">
              <a:avLst/>
            </a:prstGeom>
            <a:solidFill>
              <a:srgbClr val="DF14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95" name="Rectangle 464"/>
            <p:cNvSpPr>
              <a:spLocks noChangeArrowheads="1"/>
            </p:cNvSpPr>
            <p:nvPr/>
          </p:nvSpPr>
          <p:spPr bwMode="auto">
            <a:xfrm>
              <a:off x="1406" y="3608"/>
              <a:ext cx="3" cy="399"/>
            </a:xfrm>
            <a:prstGeom prst="rect">
              <a:avLst/>
            </a:prstGeom>
            <a:solidFill>
              <a:srgbClr val="DD14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96" name="Rectangle 465"/>
            <p:cNvSpPr>
              <a:spLocks noChangeArrowheads="1"/>
            </p:cNvSpPr>
            <p:nvPr/>
          </p:nvSpPr>
          <p:spPr bwMode="auto">
            <a:xfrm>
              <a:off x="1409" y="3608"/>
              <a:ext cx="3" cy="399"/>
            </a:xfrm>
            <a:prstGeom prst="rect">
              <a:avLst/>
            </a:prstGeom>
            <a:solidFill>
              <a:srgbClr val="DB13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97" name="Rectangle 466"/>
            <p:cNvSpPr>
              <a:spLocks noChangeArrowheads="1"/>
            </p:cNvSpPr>
            <p:nvPr/>
          </p:nvSpPr>
          <p:spPr bwMode="auto">
            <a:xfrm>
              <a:off x="1412" y="3608"/>
              <a:ext cx="2" cy="399"/>
            </a:xfrm>
            <a:prstGeom prst="rect">
              <a:avLst/>
            </a:prstGeom>
            <a:solidFill>
              <a:srgbClr val="D913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98" name="Rectangle 467"/>
            <p:cNvSpPr>
              <a:spLocks noChangeArrowheads="1"/>
            </p:cNvSpPr>
            <p:nvPr/>
          </p:nvSpPr>
          <p:spPr bwMode="auto">
            <a:xfrm>
              <a:off x="1414" y="3608"/>
              <a:ext cx="3" cy="399"/>
            </a:xfrm>
            <a:prstGeom prst="rect">
              <a:avLst/>
            </a:prstGeom>
            <a:solidFill>
              <a:srgbClr val="D612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99" name="Rectangle 468"/>
            <p:cNvSpPr>
              <a:spLocks noChangeArrowheads="1"/>
            </p:cNvSpPr>
            <p:nvPr/>
          </p:nvSpPr>
          <p:spPr bwMode="auto">
            <a:xfrm>
              <a:off x="1417" y="3608"/>
              <a:ext cx="3" cy="399"/>
            </a:xfrm>
            <a:prstGeom prst="rect">
              <a:avLst/>
            </a:prstGeom>
            <a:solidFill>
              <a:srgbClr val="D411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00" name="Rectangle 469"/>
            <p:cNvSpPr>
              <a:spLocks noChangeArrowheads="1"/>
            </p:cNvSpPr>
            <p:nvPr/>
          </p:nvSpPr>
          <p:spPr bwMode="auto">
            <a:xfrm>
              <a:off x="1420" y="3608"/>
              <a:ext cx="3" cy="399"/>
            </a:xfrm>
            <a:prstGeom prst="rect">
              <a:avLst/>
            </a:prstGeom>
            <a:solidFill>
              <a:srgbClr val="D21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01" name="Rectangle 470"/>
            <p:cNvSpPr>
              <a:spLocks noChangeArrowheads="1"/>
            </p:cNvSpPr>
            <p:nvPr/>
          </p:nvSpPr>
          <p:spPr bwMode="auto">
            <a:xfrm>
              <a:off x="1423" y="3608"/>
              <a:ext cx="3" cy="399"/>
            </a:xfrm>
            <a:prstGeom prst="rect">
              <a:avLst/>
            </a:prstGeom>
            <a:solidFill>
              <a:srgbClr val="CF0F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02" name="Rectangle 471"/>
            <p:cNvSpPr>
              <a:spLocks noChangeArrowheads="1"/>
            </p:cNvSpPr>
            <p:nvPr/>
          </p:nvSpPr>
          <p:spPr bwMode="auto">
            <a:xfrm>
              <a:off x="1426" y="3608"/>
              <a:ext cx="3" cy="399"/>
            </a:xfrm>
            <a:prstGeom prst="rect">
              <a:avLst/>
            </a:prstGeom>
            <a:solidFill>
              <a:srgbClr val="CD0F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03" name="Rectangle 472"/>
            <p:cNvSpPr>
              <a:spLocks noChangeArrowheads="1"/>
            </p:cNvSpPr>
            <p:nvPr/>
          </p:nvSpPr>
          <p:spPr bwMode="auto">
            <a:xfrm>
              <a:off x="1429" y="3608"/>
              <a:ext cx="3" cy="399"/>
            </a:xfrm>
            <a:prstGeom prst="rect">
              <a:avLst/>
            </a:prstGeom>
            <a:solidFill>
              <a:srgbClr val="CA0E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04" name="Rectangle 473"/>
            <p:cNvSpPr>
              <a:spLocks noChangeArrowheads="1"/>
            </p:cNvSpPr>
            <p:nvPr/>
          </p:nvSpPr>
          <p:spPr bwMode="auto">
            <a:xfrm>
              <a:off x="1432" y="3608"/>
              <a:ext cx="3" cy="399"/>
            </a:xfrm>
            <a:prstGeom prst="rect">
              <a:avLst/>
            </a:prstGeom>
            <a:solidFill>
              <a:srgbClr val="C80D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05" name="Rectangle 474"/>
            <p:cNvSpPr>
              <a:spLocks noChangeArrowheads="1"/>
            </p:cNvSpPr>
            <p:nvPr/>
          </p:nvSpPr>
          <p:spPr bwMode="auto">
            <a:xfrm>
              <a:off x="1435" y="3608"/>
              <a:ext cx="3" cy="399"/>
            </a:xfrm>
            <a:prstGeom prst="rect">
              <a:avLst/>
            </a:prstGeom>
            <a:solidFill>
              <a:srgbClr val="C60C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06" name="Rectangle 475"/>
            <p:cNvSpPr>
              <a:spLocks noChangeArrowheads="1"/>
            </p:cNvSpPr>
            <p:nvPr/>
          </p:nvSpPr>
          <p:spPr bwMode="auto">
            <a:xfrm>
              <a:off x="1438" y="3608"/>
              <a:ext cx="3" cy="399"/>
            </a:xfrm>
            <a:prstGeom prst="rect">
              <a:avLst/>
            </a:prstGeom>
            <a:solidFill>
              <a:srgbClr val="C40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07" name="Rectangle 476"/>
            <p:cNvSpPr>
              <a:spLocks noChangeArrowheads="1"/>
            </p:cNvSpPr>
            <p:nvPr/>
          </p:nvSpPr>
          <p:spPr bwMode="auto">
            <a:xfrm>
              <a:off x="1441" y="3608"/>
              <a:ext cx="3" cy="399"/>
            </a:xfrm>
            <a:prstGeom prst="rect">
              <a:avLst/>
            </a:prstGeom>
            <a:solidFill>
              <a:srgbClr val="C20B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08" name="Rectangle 477"/>
            <p:cNvSpPr>
              <a:spLocks noChangeArrowheads="1"/>
            </p:cNvSpPr>
            <p:nvPr/>
          </p:nvSpPr>
          <p:spPr bwMode="auto">
            <a:xfrm>
              <a:off x="1444" y="3608"/>
              <a:ext cx="3" cy="399"/>
            </a:xfrm>
            <a:prstGeom prst="rect">
              <a:avLst/>
            </a:prstGeom>
            <a:solidFill>
              <a:srgbClr val="BF0B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09" name="Rectangle 478"/>
            <p:cNvSpPr>
              <a:spLocks noChangeArrowheads="1"/>
            </p:cNvSpPr>
            <p:nvPr/>
          </p:nvSpPr>
          <p:spPr bwMode="auto">
            <a:xfrm>
              <a:off x="1447" y="3608"/>
              <a:ext cx="3" cy="399"/>
            </a:xfrm>
            <a:prstGeom prst="rect">
              <a:avLst/>
            </a:prstGeom>
            <a:solidFill>
              <a:srgbClr val="BD0A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10" name="Rectangle 479"/>
            <p:cNvSpPr>
              <a:spLocks noChangeArrowheads="1"/>
            </p:cNvSpPr>
            <p:nvPr/>
          </p:nvSpPr>
          <p:spPr bwMode="auto">
            <a:xfrm>
              <a:off x="1450" y="3608"/>
              <a:ext cx="3" cy="399"/>
            </a:xfrm>
            <a:prstGeom prst="rect">
              <a:avLst/>
            </a:prstGeom>
            <a:solidFill>
              <a:srgbClr val="BB09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11" name="Rectangle 480"/>
            <p:cNvSpPr>
              <a:spLocks noChangeArrowheads="1"/>
            </p:cNvSpPr>
            <p:nvPr/>
          </p:nvSpPr>
          <p:spPr bwMode="auto">
            <a:xfrm>
              <a:off x="1453" y="3608"/>
              <a:ext cx="3" cy="399"/>
            </a:xfrm>
            <a:prstGeom prst="rect">
              <a:avLst/>
            </a:prstGeom>
            <a:solidFill>
              <a:srgbClr val="B80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12" name="Rectangle 481"/>
            <p:cNvSpPr>
              <a:spLocks noChangeArrowheads="1"/>
            </p:cNvSpPr>
            <p:nvPr/>
          </p:nvSpPr>
          <p:spPr bwMode="auto">
            <a:xfrm>
              <a:off x="1456" y="3608"/>
              <a:ext cx="3" cy="399"/>
            </a:xfrm>
            <a:prstGeom prst="rect">
              <a:avLst/>
            </a:prstGeom>
            <a:solidFill>
              <a:srgbClr val="B608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13" name="Rectangle 482"/>
            <p:cNvSpPr>
              <a:spLocks noChangeArrowheads="1"/>
            </p:cNvSpPr>
            <p:nvPr/>
          </p:nvSpPr>
          <p:spPr bwMode="auto">
            <a:xfrm>
              <a:off x="1459" y="3608"/>
              <a:ext cx="3" cy="399"/>
            </a:xfrm>
            <a:prstGeom prst="rect">
              <a:avLst/>
            </a:prstGeom>
            <a:solidFill>
              <a:srgbClr val="B40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14" name="Rectangle 483"/>
            <p:cNvSpPr>
              <a:spLocks noChangeArrowheads="1"/>
            </p:cNvSpPr>
            <p:nvPr/>
          </p:nvSpPr>
          <p:spPr bwMode="auto">
            <a:xfrm>
              <a:off x="1462" y="3608"/>
              <a:ext cx="3" cy="399"/>
            </a:xfrm>
            <a:prstGeom prst="rect">
              <a:avLst/>
            </a:prstGeom>
            <a:solidFill>
              <a:srgbClr val="B207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15" name="Rectangle 484"/>
            <p:cNvSpPr>
              <a:spLocks noChangeArrowheads="1"/>
            </p:cNvSpPr>
            <p:nvPr/>
          </p:nvSpPr>
          <p:spPr bwMode="auto">
            <a:xfrm>
              <a:off x="1465" y="3608"/>
              <a:ext cx="3" cy="399"/>
            </a:xfrm>
            <a:prstGeom prst="rect">
              <a:avLst/>
            </a:prstGeom>
            <a:solidFill>
              <a:srgbClr val="B006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16" name="Rectangle 485"/>
            <p:cNvSpPr>
              <a:spLocks noChangeArrowheads="1"/>
            </p:cNvSpPr>
            <p:nvPr/>
          </p:nvSpPr>
          <p:spPr bwMode="auto">
            <a:xfrm>
              <a:off x="1468" y="3608"/>
              <a:ext cx="3" cy="399"/>
            </a:xfrm>
            <a:prstGeom prst="rect">
              <a:avLst/>
            </a:prstGeom>
            <a:solidFill>
              <a:srgbClr val="AD05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17" name="Rectangle 486"/>
            <p:cNvSpPr>
              <a:spLocks noChangeArrowheads="1"/>
            </p:cNvSpPr>
            <p:nvPr/>
          </p:nvSpPr>
          <p:spPr bwMode="auto">
            <a:xfrm>
              <a:off x="1471" y="3608"/>
              <a:ext cx="3" cy="399"/>
            </a:xfrm>
            <a:prstGeom prst="rect">
              <a:avLst/>
            </a:prstGeom>
            <a:solidFill>
              <a:srgbClr val="AB05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018" name="Rectangle 487"/>
            <p:cNvSpPr>
              <a:spLocks noChangeArrowheads="1"/>
            </p:cNvSpPr>
            <p:nvPr/>
          </p:nvSpPr>
          <p:spPr bwMode="auto">
            <a:xfrm>
              <a:off x="768" y="3609"/>
              <a:ext cx="710" cy="400"/>
            </a:xfrm>
            <a:prstGeom prst="rect">
              <a:avLst/>
            </a:prstGeom>
            <a:noFill/>
            <a:ln w="1111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9666" name="Line 488"/>
          <p:cNvSpPr>
            <a:spLocks noChangeShapeType="1"/>
          </p:cNvSpPr>
          <p:nvPr/>
        </p:nvSpPr>
        <p:spPr bwMode="auto">
          <a:xfrm>
            <a:off x="7400925" y="4687888"/>
            <a:ext cx="1588" cy="1112837"/>
          </a:xfrm>
          <a:prstGeom prst="line">
            <a:avLst/>
          </a:prstGeom>
          <a:noFill/>
          <a:ln w="26988">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7" name="Line 489"/>
          <p:cNvSpPr>
            <a:spLocks noChangeShapeType="1"/>
          </p:cNvSpPr>
          <p:nvPr/>
        </p:nvSpPr>
        <p:spPr bwMode="auto">
          <a:xfrm>
            <a:off x="7189788" y="4687888"/>
            <a:ext cx="1587" cy="982662"/>
          </a:xfrm>
          <a:prstGeom prst="line">
            <a:avLst/>
          </a:prstGeom>
          <a:noFill/>
          <a:ln w="26988">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8" name="Line 490"/>
          <p:cNvSpPr>
            <a:spLocks noChangeShapeType="1"/>
          </p:cNvSpPr>
          <p:nvPr/>
        </p:nvSpPr>
        <p:spPr bwMode="auto">
          <a:xfrm>
            <a:off x="7261225" y="4687888"/>
            <a:ext cx="1588" cy="1112837"/>
          </a:xfrm>
          <a:prstGeom prst="line">
            <a:avLst/>
          </a:prstGeom>
          <a:noFill/>
          <a:ln w="26988">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 name="Line 491"/>
          <p:cNvSpPr>
            <a:spLocks noChangeShapeType="1"/>
          </p:cNvSpPr>
          <p:nvPr/>
        </p:nvSpPr>
        <p:spPr bwMode="auto">
          <a:xfrm>
            <a:off x="7189788" y="4687888"/>
            <a:ext cx="1587" cy="1112837"/>
          </a:xfrm>
          <a:prstGeom prst="line">
            <a:avLst/>
          </a:prstGeom>
          <a:noFill/>
          <a:ln w="26988">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 name="Rectangle 492"/>
          <p:cNvSpPr>
            <a:spLocks noChangeArrowheads="1"/>
          </p:cNvSpPr>
          <p:nvPr/>
        </p:nvSpPr>
        <p:spPr bwMode="auto">
          <a:xfrm>
            <a:off x="1512888" y="5876925"/>
            <a:ext cx="381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C0C0C0"/>
                </a:solidFill>
                <a:latin typeface="Arial Narrow" panose="020B0606020202030204" pitchFamily="34" charset="0"/>
              </a:rPr>
              <a:t> </a:t>
            </a:r>
            <a:endParaRPr lang="en-US" altLang="en-US" sz="1800" b="0">
              <a:solidFill>
                <a:schemeClr val="tx1"/>
              </a:solidFill>
            </a:endParaRPr>
          </a:p>
        </p:txBody>
      </p:sp>
      <p:sp>
        <p:nvSpPr>
          <p:cNvPr id="19671" name="Rectangle 493"/>
          <p:cNvSpPr>
            <a:spLocks noChangeArrowheads="1"/>
          </p:cNvSpPr>
          <p:nvPr/>
        </p:nvSpPr>
        <p:spPr bwMode="auto">
          <a:xfrm>
            <a:off x="1449388" y="5875338"/>
            <a:ext cx="9334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FFFFFF"/>
                </a:solidFill>
                <a:latin typeface="Arial Narrow" panose="020B0606020202030204" pitchFamily="34" charset="0"/>
              </a:rPr>
              <a:t>FICON Switch,</a:t>
            </a:r>
            <a:endParaRPr lang="en-US" altLang="en-US" sz="1800" b="0">
              <a:solidFill>
                <a:schemeClr val="tx1"/>
              </a:solidFill>
            </a:endParaRPr>
          </a:p>
        </p:txBody>
      </p:sp>
      <p:sp>
        <p:nvSpPr>
          <p:cNvPr id="19672" name="Rectangle 494"/>
          <p:cNvSpPr>
            <a:spLocks noChangeArrowheads="1"/>
          </p:cNvSpPr>
          <p:nvPr/>
        </p:nvSpPr>
        <p:spPr bwMode="auto">
          <a:xfrm>
            <a:off x="1373188" y="6088063"/>
            <a:ext cx="10969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FFFFFF"/>
                </a:solidFill>
                <a:latin typeface="Arial Narrow" panose="020B0606020202030204" pitchFamily="34" charset="0"/>
              </a:rPr>
              <a:t>CU - Devices, etc</a:t>
            </a:r>
            <a:endParaRPr lang="en-US" altLang="en-US" sz="1800" b="0">
              <a:solidFill>
                <a:schemeClr val="tx1"/>
              </a:solidFill>
            </a:endParaRPr>
          </a:p>
        </p:txBody>
      </p:sp>
      <p:grpSp>
        <p:nvGrpSpPr>
          <p:cNvPr id="19673" name="Group 495"/>
          <p:cNvGrpSpPr>
            <a:grpSpLocks/>
          </p:cNvGrpSpPr>
          <p:nvPr/>
        </p:nvGrpSpPr>
        <p:grpSpPr bwMode="auto">
          <a:xfrm>
            <a:off x="6630988" y="5799138"/>
            <a:ext cx="1371600" cy="592137"/>
            <a:chOff x="4407" y="3608"/>
            <a:chExt cx="756" cy="401"/>
          </a:xfrm>
        </p:grpSpPr>
        <p:grpSp>
          <p:nvGrpSpPr>
            <p:cNvPr id="19725" name="Group 496"/>
            <p:cNvGrpSpPr>
              <a:grpSpLocks/>
            </p:cNvGrpSpPr>
            <p:nvPr/>
          </p:nvGrpSpPr>
          <p:grpSpPr bwMode="auto">
            <a:xfrm>
              <a:off x="4407" y="3608"/>
              <a:ext cx="601" cy="399"/>
              <a:chOff x="4407" y="3608"/>
              <a:chExt cx="601" cy="399"/>
            </a:xfrm>
          </p:grpSpPr>
          <p:sp>
            <p:nvSpPr>
              <p:cNvPr id="19778" name="Rectangle 497"/>
              <p:cNvSpPr>
                <a:spLocks noChangeArrowheads="1"/>
              </p:cNvSpPr>
              <p:nvPr/>
            </p:nvSpPr>
            <p:spPr bwMode="auto">
              <a:xfrm>
                <a:off x="4407" y="3608"/>
                <a:ext cx="3" cy="399"/>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79" name="Rectangle 498"/>
              <p:cNvSpPr>
                <a:spLocks noChangeArrowheads="1"/>
              </p:cNvSpPr>
              <p:nvPr/>
            </p:nvSpPr>
            <p:spPr bwMode="auto">
              <a:xfrm>
                <a:off x="4410" y="3608"/>
                <a:ext cx="3" cy="399"/>
              </a:xfrm>
              <a:prstGeom prst="rect">
                <a:avLst/>
              </a:prstGeom>
              <a:solidFill>
                <a:srgbClr val="016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80" name="Rectangle 499"/>
              <p:cNvSpPr>
                <a:spLocks noChangeArrowheads="1"/>
              </p:cNvSpPr>
              <p:nvPr/>
            </p:nvSpPr>
            <p:spPr bwMode="auto">
              <a:xfrm>
                <a:off x="4413" y="3608"/>
                <a:ext cx="3" cy="399"/>
              </a:xfrm>
              <a:prstGeom prst="rect">
                <a:avLst/>
              </a:prstGeom>
              <a:solidFill>
                <a:srgbClr val="0267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81" name="Rectangle 500"/>
              <p:cNvSpPr>
                <a:spLocks noChangeArrowheads="1"/>
              </p:cNvSpPr>
              <p:nvPr/>
            </p:nvSpPr>
            <p:spPr bwMode="auto">
              <a:xfrm>
                <a:off x="4416" y="3608"/>
                <a:ext cx="3" cy="399"/>
              </a:xfrm>
              <a:prstGeom prst="rect">
                <a:avLst/>
              </a:prstGeom>
              <a:solidFill>
                <a:srgbClr val="0268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82" name="Rectangle 501"/>
              <p:cNvSpPr>
                <a:spLocks noChangeArrowheads="1"/>
              </p:cNvSpPr>
              <p:nvPr/>
            </p:nvSpPr>
            <p:spPr bwMode="auto">
              <a:xfrm>
                <a:off x="4419" y="3608"/>
                <a:ext cx="3" cy="399"/>
              </a:xfrm>
              <a:prstGeom prst="rect">
                <a:avLst/>
              </a:prstGeom>
              <a:solidFill>
                <a:srgbClr val="036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83" name="Rectangle 502"/>
              <p:cNvSpPr>
                <a:spLocks noChangeArrowheads="1"/>
              </p:cNvSpPr>
              <p:nvPr/>
            </p:nvSpPr>
            <p:spPr bwMode="auto">
              <a:xfrm>
                <a:off x="4422" y="3608"/>
                <a:ext cx="3" cy="399"/>
              </a:xfrm>
              <a:prstGeom prst="rect">
                <a:avLst/>
              </a:prstGeom>
              <a:solidFill>
                <a:srgbClr val="0468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84" name="Rectangle 503"/>
              <p:cNvSpPr>
                <a:spLocks noChangeArrowheads="1"/>
              </p:cNvSpPr>
              <p:nvPr/>
            </p:nvSpPr>
            <p:spPr bwMode="auto">
              <a:xfrm>
                <a:off x="4425" y="3608"/>
                <a:ext cx="3" cy="399"/>
              </a:xfrm>
              <a:prstGeom prst="rect">
                <a:avLst/>
              </a:prstGeom>
              <a:solidFill>
                <a:srgbClr val="0569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85" name="Rectangle 504"/>
              <p:cNvSpPr>
                <a:spLocks noChangeArrowheads="1"/>
              </p:cNvSpPr>
              <p:nvPr/>
            </p:nvSpPr>
            <p:spPr bwMode="auto">
              <a:xfrm>
                <a:off x="4428" y="3608"/>
                <a:ext cx="3" cy="399"/>
              </a:xfrm>
              <a:prstGeom prst="rect">
                <a:avLst/>
              </a:prstGeom>
              <a:solidFill>
                <a:srgbClr val="0569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86" name="Rectangle 505"/>
              <p:cNvSpPr>
                <a:spLocks noChangeArrowheads="1"/>
              </p:cNvSpPr>
              <p:nvPr/>
            </p:nvSpPr>
            <p:spPr bwMode="auto">
              <a:xfrm>
                <a:off x="4431" y="3608"/>
                <a:ext cx="3" cy="399"/>
              </a:xfrm>
              <a:prstGeom prst="rect">
                <a:avLst/>
              </a:prstGeom>
              <a:solidFill>
                <a:srgbClr val="0669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87" name="Rectangle 506"/>
              <p:cNvSpPr>
                <a:spLocks noChangeArrowheads="1"/>
              </p:cNvSpPr>
              <p:nvPr/>
            </p:nvSpPr>
            <p:spPr bwMode="auto">
              <a:xfrm>
                <a:off x="4434" y="3608"/>
                <a:ext cx="3" cy="399"/>
              </a:xfrm>
              <a:prstGeom prst="rect">
                <a:avLst/>
              </a:prstGeom>
              <a:solidFill>
                <a:srgbClr val="076A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88" name="Rectangle 507"/>
              <p:cNvSpPr>
                <a:spLocks noChangeArrowheads="1"/>
              </p:cNvSpPr>
              <p:nvPr/>
            </p:nvSpPr>
            <p:spPr bwMode="auto">
              <a:xfrm>
                <a:off x="4437" y="3608"/>
                <a:ext cx="3" cy="399"/>
              </a:xfrm>
              <a:prstGeom prst="rect">
                <a:avLst/>
              </a:prstGeom>
              <a:solidFill>
                <a:srgbClr val="076A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89" name="Rectangle 508"/>
              <p:cNvSpPr>
                <a:spLocks noChangeArrowheads="1"/>
              </p:cNvSpPr>
              <p:nvPr/>
            </p:nvSpPr>
            <p:spPr bwMode="auto">
              <a:xfrm>
                <a:off x="4440" y="3608"/>
                <a:ext cx="2" cy="399"/>
              </a:xfrm>
              <a:prstGeom prst="rect">
                <a:avLst/>
              </a:prstGeom>
              <a:solidFill>
                <a:srgbClr val="086B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90" name="Rectangle 509"/>
              <p:cNvSpPr>
                <a:spLocks noChangeArrowheads="1"/>
              </p:cNvSpPr>
              <p:nvPr/>
            </p:nvSpPr>
            <p:spPr bwMode="auto">
              <a:xfrm>
                <a:off x="4442" y="3608"/>
                <a:ext cx="3" cy="399"/>
              </a:xfrm>
              <a:prstGeom prst="rect">
                <a:avLst/>
              </a:prstGeom>
              <a:solidFill>
                <a:srgbClr val="086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91" name="Rectangle 510"/>
              <p:cNvSpPr>
                <a:spLocks noChangeArrowheads="1"/>
              </p:cNvSpPr>
              <p:nvPr/>
            </p:nvSpPr>
            <p:spPr bwMode="auto">
              <a:xfrm>
                <a:off x="4445" y="3608"/>
                <a:ext cx="3" cy="399"/>
              </a:xfrm>
              <a:prstGeom prst="rect">
                <a:avLst/>
              </a:prstGeom>
              <a:solidFill>
                <a:srgbClr val="096C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92" name="Rectangle 511"/>
              <p:cNvSpPr>
                <a:spLocks noChangeArrowheads="1"/>
              </p:cNvSpPr>
              <p:nvPr/>
            </p:nvSpPr>
            <p:spPr bwMode="auto">
              <a:xfrm>
                <a:off x="4448" y="3608"/>
                <a:ext cx="3" cy="399"/>
              </a:xfrm>
              <a:prstGeom prst="rect">
                <a:avLst/>
              </a:prstGeom>
              <a:solidFill>
                <a:srgbClr val="0A6C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93" name="Rectangle 512"/>
              <p:cNvSpPr>
                <a:spLocks noChangeArrowheads="1"/>
              </p:cNvSpPr>
              <p:nvPr/>
            </p:nvSpPr>
            <p:spPr bwMode="auto">
              <a:xfrm>
                <a:off x="4451" y="3608"/>
                <a:ext cx="3" cy="399"/>
              </a:xfrm>
              <a:prstGeom prst="rect">
                <a:avLst/>
              </a:prstGeom>
              <a:solidFill>
                <a:srgbClr val="0A6D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94" name="Rectangle 513"/>
              <p:cNvSpPr>
                <a:spLocks noChangeArrowheads="1"/>
              </p:cNvSpPr>
              <p:nvPr/>
            </p:nvSpPr>
            <p:spPr bwMode="auto">
              <a:xfrm>
                <a:off x="4454" y="3608"/>
                <a:ext cx="3" cy="399"/>
              </a:xfrm>
              <a:prstGeom prst="rect">
                <a:avLst/>
              </a:prstGeom>
              <a:solidFill>
                <a:srgbClr val="0B6D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95" name="Rectangle 514"/>
              <p:cNvSpPr>
                <a:spLocks noChangeArrowheads="1"/>
              </p:cNvSpPr>
              <p:nvPr/>
            </p:nvSpPr>
            <p:spPr bwMode="auto">
              <a:xfrm>
                <a:off x="4457" y="3608"/>
                <a:ext cx="3" cy="399"/>
              </a:xfrm>
              <a:prstGeom prst="rect">
                <a:avLst/>
              </a:prstGeom>
              <a:solidFill>
                <a:srgbClr val="0C6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96" name="Rectangle 515"/>
              <p:cNvSpPr>
                <a:spLocks noChangeArrowheads="1"/>
              </p:cNvSpPr>
              <p:nvPr/>
            </p:nvSpPr>
            <p:spPr bwMode="auto">
              <a:xfrm>
                <a:off x="4460" y="3608"/>
                <a:ext cx="3" cy="399"/>
              </a:xfrm>
              <a:prstGeom prst="rect">
                <a:avLst/>
              </a:prstGeom>
              <a:solidFill>
                <a:srgbClr val="0D6E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97" name="Rectangle 516"/>
              <p:cNvSpPr>
                <a:spLocks noChangeArrowheads="1"/>
              </p:cNvSpPr>
              <p:nvPr/>
            </p:nvSpPr>
            <p:spPr bwMode="auto">
              <a:xfrm>
                <a:off x="4463" y="3608"/>
                <a:ext cx="3" cy="399"/>
              </a:xfrm>
              <a:prstGeom prst="rect">
                <a:avLst/>
              </a:prstGeom>
              <a:solidFill>
                <a:srgbClr val="0D6E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98" name="Rectangle 517"/>
              <p:cNvSpPr>
                <a:spLocks noChangeArrowheads="1"/>
              </p:cNvSpPr>
              <p:nvPr/>
            </p:nvSpPr>
            <p:spPr bwMode="auto">
              <a:xfrm>
                <a:off x="4466" y="3608"/>
                <a:ext cx="3" cy="399"/>
              </a:xfrm>
              <a:prstGeom prst="rect">
                <a:avLst/>
              </a:prstGeom>
              <a:solidFill>
                <a:srgbClr val="0E6E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99" name="Rectangle 518"/>
              <p:cNvSpPr>
                <a:spLocks noChangeArrowheads="1"/>
              </p:cNvSpPr>
              <p:nvPr/>
            </p:nvSpPr>
            <p:spPr bwMode="auto">
              <a:xfrm>
                <a:off x="4469" y="3608"/>
                <a:ext cx="3" cy="399"/>
              </a:xfrm>
              <a:prstGeom prst="rect">
                <a:avLst/>
              </a:prstGeom>
              <a:solidFill>
                <a:srgbClr val="0F6F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00" name="Rectangle 519"/>
              <p:cNvSpPr>
                <a:spLocks noChangeArrowheads="1"/>
              </p:cNvSpPr>
              <p:nvPr/>
            </p:nvSpPr>
            <p:spPr bwMode="auto">
              <a:xfrm>
                <a:off x="4472" y="3608"/>
                <a:ext cx="3" cy="399"/>
              </a:xfrm>
              <a:prstGeom prst="rect">
                <a:avLst/>
              </a:prstGeom>
              <a:solidFill>
                <a:srgbClr val="106F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01" name="Rectangle 520"/>
              <p:cNvSpPr>
                <a:spLocks noChangeArrowheads="1"/>
              </p:cNvSpPr>
              <p:nvPr/>
            </p:nvSpPr>
            <p:spPr bwMode="auto">
              <a:xfrm>
                <a:off x="4475" y="3608"/>
                <a:ext cx="3" cy="399"/>
              </a:xfrm>
              <a:prstGeom prst="rect">
                <a:avLst/>
              </a:prstGeom>
              <a:solidFill>
                <a:srgbClr val="1070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02" name="Rectangle 521"/>
              <p:cNvSpPr>
                <a:spLocks noChangeArrowheads="1"/>
              </p:cNvSpPr>
              <p:nvPr/>
            </p:nvSpPr>
            <p:spPr bwMode="auto">
              <a:xfrm>
                <a:off x="4478" y="3608"/>
                <a:ext cx="3" cy="399"/>
              </a:xfrm>
              <a:prstGeom prst="rect">
                <a:avLst/>
              </a:prstGeom>
              <a:solidFill>
                <a:srgbClr val="1170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03" name="Rectangle 522"/>
              <p:cNvSpPr>
                <a:spLocks noChangeArrowheads="1"/>
              </p:cNvSpPr>
              <p:nvPr/>
            </p:nvSpPr>
            <p:spPr bwMode="auto">
              <a:xfrm>
                <a:off x="4481" y="3608"/>
                <a:ext cx="3" cy="399"/>
              </a:xfrm>
              <a:prstGeom prst="rect">
                <a:avLst/>
              </a:prstGeom>
              <a:solidFill>
                <a:srgbClr val="146B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04" name="Rectangle 523"/>
              <p:cNvSpPr>
                <a:spLocks noChangeArrowheads="1"/>
              </p:cNvSpPr>
              <p:nvPr/>
            </p:nvSpPr>
            <p:spPr bwMode="auto">
              <a:xfrm>
                <a:off x="4484" y="3608"/>
                <a:ext cx="3" cy="399"/>
              </a:xfrm>
              <a:prstGeom prst="rect">
                <a:avLst/>
              </a:prstGeom>
              <a:solidFill>
                <a:srgbClr val="166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05" name="Rectangle 524"/>
              <p:cNvSpPr>
                <a:spLocks noChangeArrowheads="1"/>
              </p:cNvSpPr>
              <p:nvPr/>
            </p:nvSpPr>
            <p:spPr bwMode="auto">
              <a:xfrm>
                <a:off x="4487" y="3608"/>
                <a:ext cx="3" cy="399"/>
              </a:xfrm>
              <a:prstGeom prst="rect">
                <a:avLst/>
              </a:prstGeom>
              <a:solidFill>
                <a:srgbClr val="1962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06" name="Rectangle 525"/>
              <p:cNvSpPr>
                <a:spLocks noChangeArrowheads="1"/>
              </p:cNvSpPr>
              <p:nvPr/>
            </p:nvSpPr>
            <p:spPr bwMode="auto">
              <a:xfrm>
                <a:off x="4490" y="3608"/>
                <a:ext cx="3" cy="399"/>
              </a:xfrm>
              <a:prstGeom prst="rect">
                <a:avLst/>
              </a:prstGeom>
              <a:solidFill>
                <a:srgbClr val="1B5D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07" name="Rectangle 526"/>
              <p:cNvSpPr>
                <a:spLocks noChangeArrowheads="1"/>
              </p:cNvSpPr>
              <p:nvPr/>
            </p:nvSpPr>
            <p:spPr bwMode="auto">
              <a:xfrm>
                <a:off x="4493" y="3608"/>
                <a:ext cx="3" cy="399"/>
              </a:xfrm>
              <a:prstGeom prst="rect">
                <a:avLst/>
              </a:prstGeom>
              <a:solidFill>
                <a:srgbClr val="1E59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08" name="Rectangle 527"/>
              <p:cNvSpPr>
                <a:spLocks noChangeArrowheads="1"/>
              </p:cNvSpPr>
              <p:nvPr/>
            </p:nvSpPr>
            <p:spPr bwMode="auto">
              <a:xfrm>
                <a:off x="4496" y="3608"/>
                <a:ext cx="3" cy="399"/>
              </a:xfrm>
              <a:prstGeom prst="rect">
                <a:avLst/>
              </a:prstGeom>
              <a:solidFill>
                <a:srgbClr val="2054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09" name="Rectangle 528"/>
              <p:cNvSpPr>
                <a:spLocks noChangeArrowheads="1"/>
              </p:cNvSpPr>
              <p:nvPr/>
            </p:nvSpPr>
            <p:spPr bwMode="auto">
              <a:xfrm>
                <a:off x="4499" y="3608"/>
                <a:ext cx="3" cy="399"/>
              </a:xfrm>
              <a:prstGeom prst="rect">
                <a:avLst/>
              </a:prstGeom>
              <a:solidFill>
                <a:srgbClr val="234F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10" name="Rectangle 529"/>
              <p:cNvSpPr>
                <a:spLocks noChangeArrowheads="1"/>
              </p:cNvSpPr>
              <p:nvPr/>
            </p:nvSpPr>
            <p:spPr bwMode="auto">
              <a:xfrm>
                <a:off x="4502" y="3608"/>
                <a:ext cx="3" cy="399"/>
              </a:xfrm>
              <a:prstGeom prst="rect">
                <a:avLst/>
              </a:prstGeom>
              <a:solidFill>
                <a:srgbClr val="254A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11" name="Rectangle 530"/>
              <p:cNvSpPr>
                <a:spLocks noChangeArrowheads="1"/>
              </p:cNvSpPr>
              <p:nvPr/>
            </p:nvSpPr>
            <p:spPr bwMode="auto">
              <a:xfrm>
                <a:off x="4505" y="3608"/>
                <a:ext cx="3" cy="399"/>
              </a:xfrm>
              <a:prstGeom prst="rect">
                <a:avLst/>
              </a:prstGeom>
              <a:solidFill>
                <a:srgbClr val="2846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12" name="Rectangle 531"/>
              <p:cNvSpPr>
                <a:spLocks noChangeArrowheads="1"/>
              </p:cNvSpPr>
              <p:nvPr/>
            </p:nvSpPr>
            <p:spPr bwMode="auto">
              <a:xfrm>
                <a:off x="4508" y="3608"/>
                <a:ext cx="3" cy="399"/>
              </a:xfrm>
              <a:prstGeom prst="rect">
                <a:avLst/>
              </a:prstGeom>
              <a:solidFill>
                <a:srgbClr val="2B41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13" name="Rectangle 532"/>
              <p:cNvSpPr>
                <a:spLocks noChangeArrowheads="1"/>
              </p:cNvSpPr>
              <p:nvPr/>
            </p:nvSpPr>
            <p:spPr bwMode="auto">
              <a:xfrm>
                <a:off x="4511" y="3608"/>
                <a:ext cx="2" cy="399"/>
              </a:xfrm>
              <a:prstGeom prst="rect">
                <a:avLst/>
              </a:prstGeom>
              <a:solidFill>
                <a:srgbClr val="2E3C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14" name="Rectangle 533"/>
              <p:cNvSpPr>
                <a:spLocks noChangeArrowheads="1"/>
              </p:cNvSpPr>
              <p:nvPr/>
            </p:nvSpPr>
            <p:spPr bwMode="auto">
              <a:xfrm>
                <a:off x="4513" y="3608"/>
                <a:ext cx="3" cy="399"/>
              </a:xfrm>
              <a:prstGeom prst="rect">
                <a:avLst/>
              </a:prstGeom>
              <a:solidFill>
                <a:srgbClr val="3038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15" name="Rectangle 534"/>
              <p:cNvSpPr>
                <a:spLocks noChangeArrowheads="1"/>
              </p:cNvSpPr>
              <p:nvPr/>
            </p:nvSpPr>
            <p:spPr bwMode="auto">
              <a:xfrm>
                <a:off x="4516" y="3608"/>
                <a:ext cx="3" cy="399"/>
              </a:xfrm>
              <a:prstGeom prst="rect">
                <a:avLst/>
              </a:prstGeom>
              <a:solidFill>
                <a:srgbClr val="313A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16" name="Rectangle 535"/>
              <p:cNvSpPr>
                <a:spLocks noChangeArrowheads="1"/>
              </p:cNvSpPr>
              <p:nvPr/>
            </p:nvSpPr>
            <p:spPr bwMode="auto">
              <a:xfrm>
                <a:off x="4519" y="3608"/>
                <a:ext cx="3" cy="399"/>
              </a:xfrm>
              <a:prstGeom prst="rect">
                <a:avLst/>
              </a:prstGeom>
              <a:solidFill>
                <a:srgbClr val="313B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17" name="Rectangle 536"/>
              <p:cNvSpPr>
                <a:spLocks noChangeArrowheads="1"/>
              </p:cNvSpPr>
              <p:nvPr/>
            </p:nvSpPr>
            <p:spPr bwMode="auto">
              <a:xfrm>
                <a:off x="4522" y="3608"/>
                <a:ext cx="3" cy="399"/>
              </a:xfrm>
              <a:prstGeom prst="rect">
                <a:avLst/>
              </a:prstGeom>
              <a:solidFill>
                <a:srgbClr val="323D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18" name="Rectangle 537"/>
              <p:cNvSpPr>
                <a:spLocks noChangeArrowheads="1"/>
              </p:cNvSpPr>
              <p:nvPr/>
            </p:nvSpPr>
            <p:spPr bwMode="auto">
              <a:xfrm>
                <a:off x="4525" y="3608"/>
                <a:ext cx="3" cy="399"/>
              </a:xfrm>
              <a:prstGeom prst="rect">
                <a:avLst/>
              </a:prstGeom>
              <a:solidFill>
                <a:srgbClr val="323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19" name="Rectangle 538"/>
              <p:cNvSpPr>
                <a:spLocks noChangeArrowheads="1"/>
              </p:cNvSpPr>
              <p:nvPr/>
            </p:nvSpPr>
            <p:spPr bwMode="auto">
              <a:xfrm>
                <a:off x="4528" y="3608"/>
                <a:ext cx="3" cy="399"/>
              </a:xfrm>
              <a:prstGeom prst="rect">
                <a:avLst/>
              </a:prstGeom>
              <a:solidFill>
                <a:srgbClr val="3242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20" name="Rectangle 539"/>
              <p:cNvSpPr>
                <a:spLocks noChangeArrowheads="1"/>
              </p:cNvSpPr>
              <p:nvPr/>
            </p:nvSpPr>
            <p:spPr bwMode="auto">
              <a:xfrm>
                <a:off x="4531" y="3608"/>
                <a:ext cx="3" cy="399"/>
              </a:xfrm>
              <a:prstGeom prst="rect">
                <a:avLst/>
              </a:prstGeom>
              <a:solidFill>
                <a:srgbClr val="3146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21" name="Rectangle 540"/>
              <p:cNvSpPr>
                <a:spLocks noChangeArrowheads="1"/>
              </p:cNvSpPr>
              <p:nvPr/>
            </p:nvSpPr>
            <p:spPr bwMode="auto">
              <a:xfrm>
                <a:off x="4534" y="3608"/>
                <a:ext cx="3" cy="399"/>
              </a:xfrm>
              <a:prstGeom prst="rect">
                <a:avLst/>
              </a:prstGeom>
              <a:solidFill>
                <a:srgbClr val="3149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22" name="Rectangle 541"/>
              <p:cNvSpPr>
                <a:spLocks noChangeArrowheads="1"/>
              </p:cNvSpPr>
              <p:nvPr/>
            </p:nvSpPr>
            <p:spPr bwMode="auto">
              <a:xfrm>
                <a:off x="4537" y="3608"/>
                <a:ext cx="3" cy="399"/>
              </a:xfrm>
              <a:prstGeom prst="rect">
                <a:avLst/>
              </a:prstGeom>
              <a:solidFill>
                <a:srgbClr val="314D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23" name="Rectangle 542"/>
              <p:cNvSpPr>
                <a:spLocks noChangeArrowheads="1"/>
              </p:cNvSpPr>
              <p:nvPr/>
            </p:nvSpPr>
            <p:spPr bwMode="auto">
              <a:xfrm>
                <a:off x="4540" y="3608"/>
                <a:ext cx="3" cy="399"/>
              </a:xfrm>
              <a:prstGeom prst="rect">
                <a:avLst/>
              </a:prstGeom>
              <a:solidFill>
                <a:srgbClr val="3050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24" name="Rectangle 543"/>
              <p:cNvSpPr>
                <a:spLocks noChangeArrowheads="1"/>
              </p:cNvSpPr>
              <p:nvPr/>
            </p:nvSpPr>
            <p:spPr bwMode="auto">
              <a:xfrm>
                <a:off x="4543" y="3608"/>
                <a:ext cx="3" cy="399"/>
              </a:xfrm>
              <a:prstGeom prst="rect">
                <a:avLst/>
              </a:prstGeom>
              <a:solidFill>
                <a:srgbClr val="3054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25" name="Rectangle 544"/>
              <p:cNvSpPr>
                <a:spLocks noChangeArrowheads="1"/>
              </p:cNvSpPr>
              <p:nvPr/>
            </p:nvSpPr>
            <p:spPr bwMode="auto">
              <a:xfrm>
                <a:off x="4546" y="3608"/>
                <a:ext cx="3" cy="399"/>
              </a:xfrm>
              <a:prstGeom prst="rect">
                <a:avLst/>
              </a:prstGeom>
              <a:solidFill>
                <a:srgbClr val="2F58A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26" name="Rectangle 545"/>
              <p:cNvSpPr>
                <a:spLocks noChangeArrowheads="1"/>
              </p:cNvSpPr>
              <p:nvPr/>
            </p:nvSpPr>
            <p:spPr bwMode="auto">
              <a:xfrm>
                <a:off x="4549" y="3608"/>
                <a:ext cx="3" cy="399"/>
              </a:xfrm>
              <a:prstGeom prst="rect">
                <a:avLst/>
              </a:prstGeom>
              <a:solidFill>
                <a:srgbClr val="2F5C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27" name="Rectangle 546"/>
              <p:cNvSpPr>
                <a:spLocks noChangeArrowheads="1"/>
              </p:cNvSpPr>
              <p:nvPr/>
            </p:nvSpPr>
            <p:spPr bwMode="auto">
              <a:xfrm>
                <a:off x="4552" y="3608"/>
                <a:ext cx="3" cy="399"/>
              </a:xfrm>
              <a:prstGeom prst="rect">
                <a:avLst/>
              </a:prstGeom>
              <a:solidFill>
                <a:srgbClr val="305F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28" name="Rectangle 547"/>
              <p:cNvSpPr>
                <a:spLocks noChangeArrowheads="1"/>
              </p:cNvSpPr>
              <p:nvPr/>
            </p:nvSpPr>
            <p:spPr bwMode="auto">
              <a:xfrm>
                <a:off x="4555" y="3608"/>
                <a:ext cx="3" cy="399"/>
              </a:xfrm>
              <a:prstGeom prst="rect">
                <a:avLst/>
              </a:prstGeom>
              <a:solidFill>
                <a:srgbClr val="3163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29" name="Rectangle 548"/>
              <p:cNvSpPr>
                <a:spLocks noChangeArrowheads="1"/>
              </p:cNvSpPr>
              <p:nvPr/>
            </p:nvSpPr>
            <p:spPr bwMode="auto">
              <a:xfrm>
                <a:off x="4558" y="3608"/>
                <a:ext cx="3" cy="399"/>
              </a:xfrm>
              <a:prstGeom prst="rect">
                <a:avLst/>
              </a:prstGeom>
              <a:solidFill>
                <a:srgbClr val="32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30" name="Rectangle 549"/>
              <p:cNvSpPr>
                <a:spLocks noChangeArrowheads="1"/>
              </p:cNvSpPr>
              <p:nvPr/>
            </p:nvSpPr>
            <p:spPr bwMode="auto">
              <a:xfrm>
                <a:off x="4561" y="3608"/>
                <a:ext cx="3" cy="399"/>
              </a:xfrm>
              <a:prstGeom prst="rect">
                <a:avLst/>
              </a:prstGeom>
              <a:solidFill>
                <a:srgbClr val="346A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31" name="Rectangle 550"/>
              <p:cNvSpPr>
                <a:spLocks noChangeArrowheads="1"/>
              </p:cNvSpPr>
              <p:nvPr/>
            </p:nvSpPr>
            <p:spPr bwMode="auto">
              <a:xfrm>
                <a:off x="4564" y="3608"/>
                <a:ext cx="3" cy="399"/>
              </a:xfrm>
              <a:prstGeom prst="rect">
                <a:avLst/>
              </a:prstGeom>
              <a:solidFill>
                <a:srgbClr val="3B6D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32" name="Rectangle 551"/>
              <p:cNvSpPr>
                <a:spLocks noChangeArrowheads="1"/>
              </p:cNvSpPr>
              <p:nvPr/>
            </p:nvSpPr>
            <p:spPr bwMode="auto">
              <a:xfrm>
                <a:off x="4567" y="3608"/>
                <a:ext cx="3" cy="399"/>
              </a:xfrm>
              <a:prstGeom prst="rect">
                <a:avLst/>
              </a:prstGeom>
              <a:solidFill>
                <a:srgbClr val="4170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33" name="Rectangle 552"/>
              <p:cNvSpPr>
                <a:spLocks noChangeArrowheads="1"/>
              </p:cNvSpPr>
              <p:nvPr/>
            </p:nvSpPr>
            <p:spPr bwMode="auto">
              <a:xfrm>
                <a:off x="4570" y="3608"/>
                <a:ext cx="3" cy="399"/>
              </a:xfrm>
              <a:prstGeom prst="rect">
                <a:avLst/>
              </a:prstGeom>
              <a:solidFill>
                <a:srgbClr val="4873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34" name="Rectangle 553"/>
              <p:cNvSpPr>
                <a:spLocks noChangeArrowheads="1"/>
              </p:cNvSpPr>
              <p:nvPr/>
            </p:nvSpPr>
            <p:spPr bwMode="auto">
              <a:xfrm>
                <a:off x="4573" y="3608"/>
                <a:ext cx="3" cy="399"/>
              </a:xfrm>
              <a:prstGeom prst="rect">
                <a:avLst/>
              </a:prstGeom>
              <a:solidFill>
                <a:srgbClr val="4E76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35" name="Rectangle 554"/>
              <p:cNvSpPr>
                <a:spLocks noChangeArrowheads="1"/>
              </p:cNvSpPr>
              <p:nvPr/>
            </p:nvSpPr>
            <p:spPr bwMode="auto">
              <a:xfrm>
                <a:off x="4576" y="3608"/>
                <a:ext cx="3" cy="399"/>
              </a:xfrm>
              <a:prstGeom prst="rect">
                <a:avLst/>
              </a:prstGeom>
              <a:solidFill>
                <a:srgbClr val="557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36" name="Rectangle 555"/>
              <p:cNvSpPr>
                <a:spLocks noChangeArrowheads="1"/>
              </p:cNvSpPr>
              <p:nvPr/>
            </p:nvSpPr>
            <p:spPr bwMode="auto">
              <a:xfrm>
                <a:off x="4579" y="3608"/>
                <a:ext cx="3" cy="399"/>
              </a:xfrm>
              <a:prstGeom prst="rect">
                <a:avLst/>
              </a:prstGeom>
              <a:solidFill>
                <a:srgbClr val="5B7C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37" name="Rectangle 556"/>
              <p:cNvSpPr>
                <a:spLocks noChangeArrowheads="1"/>
              </p:cNvSpPr>
              <p:nvPr/>
            </p:nvSpPr>
            <p:spPr bwMode="auto">
              <a:xfrm>
                <a:off x="4582" y="3608"/>
                <a:ext cx="3" cy="399"/>
              </a:xfrm>
              <a:prstGeom prst="rect">
                <a:avLst/>
              </a:prstGeom>
              <a:solidFill>
                <a:srgbClr val="627F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38" name="Rectangle 557"/>
              <p:cNvSpPr>
                <a:spLocks noChangeArrowheads="1"/>
              </p:cNvSpPr>
              <p:nvPr/>
            </p:nvSpPr>
            <p:spPr bwMode="auto">
              <a:xfrm>
                <a:off x="4585" y="3608"/>
                <a:ext cx="2" cy="399"/>
              </a:xfrm>
              <a:prstGeom prst="rect">
                <a:avLst/>
              </a:prstGeom>
              <a:solidFill>
                <a:srgbClr val="6882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39" name="Rectangle 558"/>
              <p:cNvSpPr>
                <a:spLocks noChangeArrowheads="1"/>
              </p:cNvSpPr>
              <p:nvPr/>
            </p:nvSpPr>
            <p:spPr bwMode="auto">
              <a:xfrm>
                <a:off x="4587" y="3608"/>
                <a:ext cx="3" cy="399"/>
              </a:xfrm>
              <a:prstGeom prst="rect">
                <a:avLst/>
              </a:prstGeom>
              <a:solidFill>
                <a:srgbClr val="6F85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40" name="Rectangle 559"/>
              <p:cNvSpPr>
                <a:spLocks noChangeArrowheads="1"/>
              </p:cNvSpPr>
              <p:nvPr/>
            </p:nvSpPr>
            <p:spPr bwMode="auto">
              <a:xfrm>
                <a:off x="4590" y="3608"/>
                <a:ext cx="3" cy="399"/>
              </a:xfrm>
              <a:prstGeom prst="rect">
                <a:avLst/>
              </a:prstGeom>
              <a:solidFill>
                <a:srgbClr val="7588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41" name="Rectangle 560"/>
              <p:cNvSpPr>
                <a:spLocks noChangeArrowheads="1"/>
              </p:cNvSpPr>
              <p:nvPr/>
            </p:nvSpPr>
            <p:spPr bwMode="auto">
              <a:xfrm>
                <a:off x="4593" y="3608"/>
                <a:ext cx="3" cy="399"/>
              </a:xfrm>
              <a:prstGeom prst="rect">
                <a:avLst/>
              </a:prstGeom>
              <a:solidFill>
                <a:srgbClr val="7B8B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42" name="Rectangle 561"/>
              <p:cNvSpPr>
                <a:spLocks noChangeArrowheads="1"/>
              </p:cNvSpPr>
              <p:nvPr/>
            </p:nvSpPr>
            <p:spPr bwMode="auto">
              <a:xfrm>
                <a:off x="4596" y="3608"/>
                <a:ext cx="3" cy="399"/>
              </a:xfrm>
              <a:prstGeom prst="rect">
                <a:avLst/>
              </a:prstGeom>
              <a:solidFill>
                <a:srgbClr val="828E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43" name="Rectangle 562"/>
              <p:cNvSpPr>
                <a:spLocks noChangeArrowheads="1"/>
              </p:cNvSpPr>
              <p:nvPr/>
            </p:nvSpPr>
            <p:spPr bwMode="auto">
              <a:xfrm>
                <a:off x="4599" y="3608"/>
                <a:ext cx="3" cy="399"/>
              </a:xfrm>
              <a:prstGeom prst="rect">
                <a:avLst/>
              </a:prstGeom>
              <a:solidFill>
                <a:srgbClr val="8891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44" name="Rectangle 563"/>
              <p:cNvSpPr>
                <a:spLocks noChangeArrowheads="1"/>
              </p:cNvSpPr>
              <p:nvPr/>
            </p:nvSpPr>
            <p:spPr bwMode="auto">
              <a:xfrm>
                <a:off x="4602" y="3608"/>
                <a:ext cx="3" cy="399"/>
              </a:xfrm>
              <a:prstGeom prst="rect">
                <a:avLst/>
              </a:prstGeom>
              <a:solidFill>
                <a:srgbClr val="8E9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45" name="Rectangle 564"/>
              <p:cNvSpPr>
                <a:spLocks noChangeArrowheads="1"/>
              </p:cNvSpPr>
              <p:nvPr/>
            </p:nvSpPr>
            <p:spPr bwMode="auto">
              <a:xfrm>
                <a:off x="4605" y="3608"/>
                <a:ext cx="3" cy="399"/>
              </a:xfrm>
              <a:prstGeom prst="rect">
                <a:avLst/>
              </a:prstGeom>
              <a:solidFill>
                <a:srgbClr val="9497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46" name="Rectangle 565"/>
              <p:cNvSpPr>
                <a:spLocks noChangeArrowheads="1"/>
              </p:cNvSpPr>
              <p:nvPr/>
            </p:nvSpPr>
            <p:spPr bwMode="auto">
              <a:xfrm>
                <a:off x="4608" y="3608"/>
                <a:ext cx="3" cy="399"/>
              </a:xfrm>
              <a:prstGeom prst="rect">
                <a:avLst/>
              </a:prstGeom>
              <a:solidFill>
                <a:srgbClr val="97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47" name="Rectangle 566"/>
              <p:cNvSpPr>
                <a:spLocks noChangeArrowheads="1"/>
              </p:cNvSpPr>
              <p:nvPr/>
            </p:nvSpPr>
            <p:spPr bwMode="auto">
              <a:xfrm>
                <a:off x="4611" y="3608"/>
                <a:ext cx="3" cy="399"/>
              </a:xfrm>
              <a:prstGeom prst="rect">
                <a:avLst/>
              </a:prstGeom>
              <a:solidFill>
                <a:srgbClr val="939B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48" name="Rectangle 567"/>
              <p:cNvSpPr>
                <a:spLocks noChangeArrowheads="1"/>
              </p:cNvSpPr>
              <p:nvPr/>
            </p:nvSpPr>
            <p:spPr bwMode="auto">
              <a:xfrm>
                <a:off x="4614" y="3608"/>
                <a:ext cx="3" cy="399"/>
              </a:xfrm>
              <a:prstGeom prst="rect">
                <a:avLst/>
              </a:prstGeom>
              <a:solidFill>
                <a:srgbClr val="909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49" name="Rectangle 568"/>
              <p:cNvSpPr>
                <a:spLocks noChangeArrowheads="1"/>
              </p:cNvSpPr>
              <p:nvPr/>
            </p:nvSpPr>
            <p:spPr bwMode="auto">
              <a:xfrm>
                <a:off x="4617" y="3608"/>
                <a:ext cx="3" cy="399"/>
              </a:xfrm>
              <a:prstGeom prst="rect">
                <a:avLst/>
              </a:prstGeom>
              <a:solidFill>
                <a:srgbClr val="8C9D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50" name="Rectangle 569"/>
              <p:cNvSpPr>
                <a:spLocks noChangeArrowheads="1"/>
              </p:cNvSpPr>
              <p:nvPr/>
            </p:nvSpPr>
            <p:spPr bwMode="auto">
              <a:xfrm>
                <a:off x="4620" y="3608"/>
                <a:ext cx="3" cy="399"/>
              </a:xfrm>
              <a:prstGeom prst="rect">
                <a:avLst/>
              </a:prstGeom>
              <a:solidFill>
                <a:srgbClr val="889E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51" name="Rectangle 570"/>
              <p:cNvSpPr>
                <a:spLocks noChangeArrowheads="1"/>
              </p:cNvSpPr>
              <p:nvPr/>
            </p:nvSpPr>
            <p:spPr bwMode="auto">
              <a:xfrm>
                <a:off x="4623" y="3608"/>
                <a:ext cx="3" cy="399"/>
              </a:xfrm>
              <a:prstGeom prst="rect">
                <a:avLst/>
              </a:prstGeom>
              <a:solidFill>
                <a:srgbClr val="84A0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52" name="Rectangle 571"/>
              <p:cNvSpPr>
                <a:spLocks noChangeArrowheads="1"/>
              </p:cNvSpPr>
              <p:nvPr/>
            </p:nvSpPr>
            <p:spPr bwMode="auto">
              <a:xfrm>
                <a:off x="4626" y="3608"/>
                <a:ext cx="3" cy="399"/>
              </a:xfrm>
              <a:prstGeom prst="rect">
                <a:avLst/>
              </a:prstGeom>
              <a:solidFill>
                <a:srgbClr val="80A1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53" name="Rectangle 572"/>
              <p:cNvSpPr>
                <a:spLocks noChangeArrowheads="1"/>
              </p:cNvSpPr>
              <p:nvPr/>
            </p:nvSpPr>
            <p:spPr bwMode="auto">
              <a:xfrm>
                <a:off x="4629" y="3608"/>
                <a:ext cx="3" cy="399"/>
              </a:xfrm>
              <a:prstGeom prst="rect">
                <a:avLst/>
              </a:prstGeom>
              <a:solidFill>
                <a:srgbClr val="7DA2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54" name="Rectangle 573"/>
              <p:cNvSpPr>
                <a:spLocks noChangeArrowheads="1"/>
              </p:cNvSpPr>
              <p:nvPr/>
            </p:nvSpPr>
            <p:spPr bwMode="auto">
              <a:xfrm>
                <a:off x="4632" y="3608"/>
                <a:ext cx="3" cy="399"/>
              </a:xfrm>
              <a:prstGeom prst="rect">
                <a:avLst/>
              </a:prstGeom>
              <a:solidFill>
                <a:srgbClr val="79A3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55" name="Rectangle 574"/>
              <p:cNvSpPr>
                <a:spLocks noChangeArrowheads="1"/>
              </p:cNvSpPr>
              <p:nvPr/>
            </p:nvSpPr>
            <p:spPr bwMode="auto">
              <a:xfrm>
                <a:off x="4635" y="3608"/>
                <a:ext cx="3" cy="399"/>
              </a:xfrm>
              <a:prstGeom prst="rect">
                <a:avLst/>
              </a:prstGeom>
              <a:solidFill>
                <a:srgbClr val="75A5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56" name="Rectangle 575"/>
              <p:cNvSpPr>
                <a:spLocks noChangeArrowheads="1"/>
              </p:cNvSpPr>
              <p:nvPr/>
            </p:nvSpPr>
            <p:spPr bwMode="auto">
              <a:xfrm>
                <a:off x="4638" y="3608"/>
                <a:ext cx="3" cy="399"/>
              </a:xfrm>
              <a:prstGeom prst="rect">
                <a:avLst/>
              </a:prstGeom>
              <a:solidFill>
                <a:srgbClr val="71A6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57" name="Rectangle 576"/>
              <p:cNvSpPr>
                <a:spLocks noChangeArrowheads="1"/>
              </p:cNvSpPr>
              <p:nvPr/>
            </p:nvSpPr>
            <p:spPr bwMode="auto">
              <a:xfrm>
                <a:off x="4641" y="3608"/>
                <a:ext cx="3" cy="399"/>
              </a:xfrm>
              <a:prstGeom prst="rect">
                <a:avLst/>
              </a:prstGeom>
              <a:solidFill>
                <a:srgbClr val="6DA8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58" name="Rectangle 577"/>
              <p:cNvSpPr>
                <a:spLocks noChangeArrowheads="1"/>
              </p:cNvSpPr>
              <p:nvPr/>
            </p:nvSpPr>
            <p:spPr bwMode="auto">
              <a:xfrm>
                <a:off x="4644" y="3608"/>
                <a:ext cx="3" cy="399"/>
              </a:xfrm>
              <a:prstGeom prst="rect">
                <a:avLst/>
              </a:prstGeom>
              <a:solidFill>
                <a:srgbClr val="69A9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59" name="Rectangle 578"/>
              <p:cNvSpPr>
                <a:spLocks noChangeArrowheads="1"/>
              </p:cNvSpPr>
              <p:nvPr/>
            </p:nvSpPr>
            <p:spPr bwMode="auto">
              <a:xfrm>
                <a:off x="4647" y="3608"/>
                <a:ext cx="3" cy="399"/>
              </a:xfrm>
              <a:prstGeom prst="rect">
                <a:avLst/>
              </a:prstGeom>
              <a:solidFill>
                <a:srgbClr val="65AB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60" name="Rectangle 579"/>
              <p:cNvSpPr>
                <a:spLocks noChangeArrowheads="1"/>
              </p:cNvSpPr>
              <p:nvPr/>
            </p:nvSpPr>
            <p:spPr bwMode="auto">
              <a:xfrm>
                <a:off x="4650" y="3608"/>
                <a:ext cx="3" cy="399"/>
              </a:xfrm>
              <a:prstGeom prst="rect">
                <a:avLst/>
              </a:prstGeom>
              <a:solidFill>
                <a:srgbClr val="61A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61" name="Rectangle 580"/>
              <p:cNvSpPr>
                <a:spLocks noChangeArrowheads="1"/>
              </p:cNvSpPr>
              <p:nvPr/>
            </p:nvSpPr>
            <p:spPr bwMode="auto">
              <a:xfrm>
                <a:off x="4653" y="3608"/>
                <a:ext cx="3" cy="399"/>
              </a:xfrm>
              <a:prstGeom prst="rect">
                <a:avLst/>
              </a:prstGeom>
              <a:solidFill>
                <a:srgbClr val="5EAD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62" name="Rectangle 581"/>
              <p:cNvSpPr>
                <a:spLocks noChangeArrowheads="1"/>
              </p:cNvSpPr>
              <p:nvPr/>
            </p:nvSpPr>
            <p:spPr bwMode="auto">
              <a:xfrm>
                <a:off x="4656" y="3608"/>
                <a:ext cx="3" cy="399"/>
              </a:xfrm>
              <a:prstGeom prst="rect">
                <a:avLst/>
              </a:prstGeom>
              <a:solidFill>
                <a:srgbClr val="5AAE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63" name="Rectangle 582"/>
              <p:cNvSpPr>
                <a:spLocks noChangeArrowheads="1"/>
              </p:cNvSpPr>
              <p:nvPr/>
            </p:nvSpPr>
            <p:spPr bwMode="auto">
              <a:xfrm>
                <a:off x="4659" y="3608"/>
                <a:ext cx="2" cy="399"/>
              </a:xfrm>
              <a:prstGeom prst="rect">
                <a:avLst/>
              </a:prstGeom>
              <a:solidFill>
                <a:srgbClr val="56B0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64" name="Rectangle 583"/>
              <p:cNvSpPr>
                <a:spLocks noChangeArrowheads="1"/>
              </p:cNvSpPr>
              <p:nvPr/>
            </p:nvSpPr>
            <p:spPr bwMode="auto">
              <a:xfrm>
                <a:off x="4661" y="3608"/>
                <a:ext cx="3" cy="399"/>
              </a:xfrm>
              <a:prstGeom prst="rect">
                <a:avLst/>
              </a:prstGeom>
              <a:solidFill>
                <a:srgbClr val="52B1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65" name="Rectangle 584"/>
              <p:cNvSpPr>
                <a:spLocks noChangeArrowheads="1"/>
              </p:cNvSpPr>
              <p:nvPr/>
            </p:nvSpPr>
            <p:spPr bwMode="auto">
              <a:xfrm>
                <a:off x="4664" y="3608"/>
                <a:ext cx="3" cy="399"/>
              </a:xfrm>
              <a:prstGeom prst="rect">
                <a:avLst/>
              </a:prstGeom>
              <a:solidFill>
                <a:srgbClr val="4EB2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66" name="Rectangle 585"/>
              <p:cNvSpPr>
                <a:spLocks noChangeArrowheads="1"/>
              </p:cNvSpPr>
              <p:nvPr/>
            </p:nvSpPr>
            <p:spPr bwMode="auto">
              <a:xfrm>
                <a:off x="4667" y="3608"/>
                <a:ext cx="3" cy="399"/>
              </a:xfrm>
              <a:prstGeom prst="rect">
                <a:avLst/>
              </a:prstGeom>
              <a:solidFill>
                <a:srgbClr val="4AB3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67" name="Rectangle 586"/>
              <p:cNvSpPr>
                <a:spLocks noChangeArrowheads="1"/>
              </p:cNvSpPr>
              <p:nvPr/>
            </p:nvSpPr>
            <p:spPr bwMode="auto">
              <a:xfrm>
                <a:off x="4670" y="3608"/>
                <a:ext cx="3" cy="399"/>
              </a:xfrm>
              <a:prstGeom prst="rect">
                <a:avLst/>
              </a:prstGeom>
              <a:solidFill>
                <a:srgbClr val="46B5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68" name="Rectangle 587"/>
              <p:cNvSpPr>
                <a:spLocks noChangeArrowheads="1"/>
              </p:cNvSpPr>
              <p:nvPr/>
            </p:nvSpPr>
            <p:spPr bwMode="auto">
              <a:xfrm>
                <a:off x="4673" y="3608"/>
                <a:ext cx="3" cy="399"/>
              </a:xfrm>
              <a:prstGeom prst="rect">
                <a:avLst/>
              </a:prstGeom>
              <a:solidFill>
                <a:srgbClr val="42B6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69" name="Rectangle 588"/>
              <p:cNvSpPr>
                <a:spLocks noChangeArrowheads="1"/>
              </p:cNvSpPr>
              <p:nvPr/>
            </p:nvSpPr>
            <p:spPr bwMode="auto">
              <a:xfrm>
                <a:off x="4676" y="3608"/>
                <a:ext cx="3" cy="399"/>
              </a:xfrm>
              <a:prstGeom prst="rect">
                <a:avLst/>
              </a:prstGeom>
              <a:solidFill>
                <a:srgbClr val="3EB7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70" name="Rectangle 589"/>
              <p:cNvSpPr>
                <a:spLocks noChangeArrowheads="1"/>
              </p:cNvSpPr>
              <p:nvPr/>
            </p:nvSpPr>
            <p:spPr bwMode="auto">
              <a:xfrm>
                <a:off x="4679" y="3608"/>
                <a:ext cx="3" cy="399"/>
              </a:xfrm>
              <a:prstGeom prst="rect">
                <a:avLst/>
              </a:prstGeom>
              <a:solidFill>
                <a:srgbClr val="3BB8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71" name="Rectangle 590"/>
              <p:cNvSpPr>
                <a:spLocks noChangeArrowheads="1"/>
              </p:cNvSpPr>
              <p:nvPr/>
            </p:nvSpPr>
            <p:spPr bwMode="auto">
              <a:xfrm>
                <a:off x="4682" y="3608"/>
                <a:ext cx="3" cy="399"/>
              </a:xfrm>
              <a:prstGeom prst="rect">
                <a:avLst/>
              </a:prstGeom>
              <a:solidFill>
                <a:srgbClr val="37BA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72" name="Rectangle 591"/>
              <p:cNvSpPr>
                <a:spLocks noChangeArrowheads="1"/>
              </p:cNvSpPr>
              <p:nvPr/>
            </p:nvSpPr>
            <p:spPr bwMode="auto">
              <a:xfrm>
                <a:off x="4685" y="3608"/>
                <a:ext cx="3" cy="399"/>
              </a:xfrm>
              <a:prstGeom prst="rect">
                <a:avLst/>
              </a:prstGeom>
              <a:solidFill>
                <a:srgbClr val="33BB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73" name="Rectangle 592"/>
              <p:cNvSpPr>
                <a:spLocks noChangeArrowheads="1"/>
              </p:cNvSpPr>
              <p:nvPr/>
            </p:nvSpPr>
            <p:spPr bwMode="auto">
              <a:xfrm>
                <a:off x="4688" y="3608"/>
                <a:ext cx="3" cy="399"/>
              </a:xfrm>
              <a:prstGeom prst="rect">
                <a:avLst/>
              </a:prstGeom>
              <a:solidFill>
                <a:srgbClr val="2FB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74" name="Rectangle 593"/>
              <p:cNvSpPr>
                <a:spLocks noChangeArrowheads="1"/>
              </p:cNvSpPr>
              <p:nvPr/>
            </p:nvSpPr>
            <p:spPr bwMode="auto">
              <a:xfrm>
                <a:off x="4691" y="3608"/>
                <a:ext cx="3" cy="399"/>
              </a:xfrm>
              <a:prstGeom prst="rect">
                <a:avLst/>
              </a:prstGeom>
              <a:solidFill>
                <a:srgbClr val="2BBD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75" name="Rectangle 594"/>
              <p:cNvSpPr>
                <a:spLocks noChangeArrowheads="1"/>
              </p:cNvSpPr>
              <p:nvPr/>
            </p:nvSpPr>
            <p:spPr bwMode="auto">
              <a:xfrm>
                <a:off x="4694" y="3608"/>
                <a:ext cx="3" cy="399"/>
              </a:xfrm>
              <a:prstGeom prst="rect">
                <a:avLst/>
              </a:prstGeom>
              <a:solidFill>
                <a:srgbClr val="27BF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76" name="Rectangle 595"/>
              <p:cNvSpPr>
                <a:spLocks noChangeArrowheads="1"/>
              </p:cNvSpPr>
              <p:nvPr/>
            </p:nvSpPr>
            <p:spPr bwMode="auto">
              <a:xfrm>
                <a:off x="4697" y="3608"/>
                <a:ext cx="3" cy="399"/>
              </a:xfrm>
              <a:prstGeom prst="rect">
                <a:avLst/>
              </a:prstGeom>
              <a:solidFill>
                <a:srgbClr val="23C0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77" name="Rectangle 596"/>
              <p:cNvSpPr>
                <a:spLocks noChangeArrowheads="1"/>
              </p:cNvSpPr>
              <p:nvPr/>
            </p:nvSpPr>
            <p:spPr bwMode="auto">
              <a:xfrm>
                <a:off x="4700" y="3608"/>
                <a:ext cx="3" cy="399"/>
              </a:xfrm>
              <a:prstGeom prst="rect">
                <a:avLst/>
              </a:prstGeom>
              <a:solidFill>
                <a:srgbClr val="1FC1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78" name="Rectangle 597"/>
              <p:cNvSpPr>
                <a:spLocks noChangeArrowheads="1"/>
              </p:cNvSpPr>
              <p:nvPr/>
            </p:nvSpPr>
            <p:spPr bwMode="auto">
              <a:xfrm>
                <a:off x="4703" y="3608"/>
                <a:ext cx="3" cy="399"/>
              </a:xfrm>
              <a:prstGeom prst="rect">
                <a:avLst/>
              </a:prstGeom>
              <a:solidFill>
                <a:srgbClr val="1CC2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79" name="Rectangle 598"/>
              <p:cNvSpPr>
                <a:spLocks noChangeArrowheads="1"/>
              </p:cNvSpPr>
              <p:nvPr/>
            </p:nvSpPr>
            <p:spPr bwMode="auto">
              <a:xfrm>
                <a:off x="4706" y="3608"/>
                <a:ext cx="3" cy="399"/>
              </a:xfrm>
              <a:prstGeom prst="rect">
                <a:avLst/>
              </a:prstGeom>
              <a:solidFill>
                <a:srgbClr val="18C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80" name="Rectangle 599"/>
              <p:cNvSpPr>
                <a:spLocks noChangeArrowheads="1"/>
              </p:cNvSpPr>
              <p:nvPr/>
            </p:nvSpPr>
            <p:spPr bwMode="auto">
              <a:xfrm>
                <a:off x="4709" y="3608"/>
                <a:ext cx="3" cy="399"/>
              </a:xfrm>
              <a:prstGeom prst="rect">
                <a:avLst/>
              </a:prstGeom>
              <a:solidFill>
                <a:srgbClr val="14C5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81" name="Rectangle 600"/>
              <p:cNvSpPr>
                <a:spLocks noChangeArrowheads="1"/>
              </p:cNvSpPr>
              <p:nvPr/>
            </p:nvSpPr>
            <p:spPr bwMode="auto">
              <a:xfrm>
                <a:off x="4712" y="3608"/>
                <a:ext cx="3" cy="399"/>
              </a:xfrm>
              <a:prstGeom prst="rect">
                <a:avLst/>
              </a:prstGeom>
              <a:solidFill>
                <a:srgbClr val="10C6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82" name="Rectangle 601"/>
              <p:cNvSpPr>
                <a:spLocks noChangeArrowheads="1"/>
              </p:cNvSpPr>
              <p:nvPr/>
            </p:nvSpPr>
            <p:spPr bwMode="auto">
              <a:xfrm>
                <a:off x="4715" y="3608"/>
                <a:ext cx="3" cy="399"/>
              </a:xfrm>
              <a:prstGeom prst="rect">
                <a:avLst/>
              </a:prstGeom>
              <a:solidFill>
                <a:srgbClr val="0DC7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83" name="Rectangle 602"/>
              <p:cNvSpPr>
                <a:spLocks noChangeArrowheads="1"/>
              </p:cNvSpPr>
              <p:nvPr/>
            </p:nvSpPr>
            <p:spPr bwMode="auto">
              <a:xfrm>
                <a:off x="4718" y="3608"/>
                <a:ext cx="3" cy="399"/>
              </a:xfrm>
              <a:prstGeom prst="rect">
                <a:avLst/>
              </a:prstGeom>
              <a:solidFill>
                <a:srgbClr val="09C8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84" name="Rectangle 603"/>
              <p:cNvSpPr>
                <a:spLocks noChangeArrowheads="1"/>
              </p:cNvSpPr>
              <p:nvPr/>
            </p:nvSpPr>
            <p:spPr bwMode="auto">
              <a:xfrm>
                <a:off x="4721" y="3608"/>
                <a:ext cx="3" cy="399"/>
              </a:xfrm>
              <a:prstGeom prst="rect">
                <a:avLst/>
              </a:prstGeom>
              <a:solidFill>
                <a:srgbClr val="06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85" name="Rectangle 604"/>
              <p:cNvSpPr>
                <a:spLocks noChangeArrowheads="1"/>
              </p:cNvSpPr>
              <p:nvPr/>
            </p:nvSpPr>
            <p:spPr bwMode="auto">
              <a:xfrm>
                <a:off x="4724" y="3608"/>
                <a:ext cx="6" cy="399"/>
              </a:xfrm>
              <a:prstGeom prst="rect">
                <a:avLst/>
              </a:prstGeom>
              <a:solidFill>
                <a:srgbClr val="03CA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86" name="Rectangle 605"/>
              <p:cNvSpPr>
                <a:spLocks noChangeArrowheads="1"/>
              </p:cNvSpPr>
              <p:nvPr/>
            </p:nvSpPr>
            <p:spPr bwMode="auto">
              <a:xfrm>
                <a:off x="4730" y="3608"/>
                <a:ext cx="3" cy="399"/>
              </a:xfrm>
              <a:prstGeom prst="rect">
                <a:avLst/>
              </a:prstGeom>
              <a:solidFill>
                <a:srgbClr val="05C7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87" name="Rectangle 606"/>
              <p:cNvSpPr>
                <a:spLocks noChangeArrowheads="1"/>
              </p:cNvSpPr>
              <p:nvPr/>
            </p:nvSpPr>
            <p:spPr bwMode="auto">
              <a:xfrm>
                <a:off x="4733" y="3608"/>
                <a:ext cx="2" cy="399"/>
              </a:xfrm>
              <a:prstGeom prst="rect">
                <a:avLst/>
              </a:prstGeom>
              <a:solidFill>
                <a:srgbClr val="07C5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88" name="Rectangle 607"/>
              <p:cNvSpPr>
                <a:spLocks noChangeArrowheads="1"/>
              </p:cNvSpPr>
              <p:nvPr/>
            </p:nvSpPr>
            <p:spPr bwMode="auto">
              <a:xfrm>
                <a:off x="4735" y="3608"/>
                <a:ext cx="3" cy="399"/>
              </a:xfrm>
              <a:prstGeom prst="rect">
                <a:avLst/>
              </a:prstGeom>
              <a:solidFill>
                <a:srgbClr val="0AC2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89" name="Rectangle 608"/>
              <p:cNvSpPr>
                <a:spLocks noChangeArrowheads="1"/>
              </p:cNvSpPr>
              <p:nvPr/>
            </p:nvSpPr>
            <p:spPr bwMode="auto">
              <a:xfrm>
                <a:off x="4738" y="3608"/>
                <a:ext cx="3" cy="399"/>
              </a:xfrm>
              <a:prstGeom prst="rect">
                <a:avLst/>
              </a:prstGeom>
              <a:solidFill>
                <a:srgbClr val="0CC0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90" name="Rectangle 609"/>
              <p:cNvSpPr>
                <a:spLocks noChangeArrowheads="1"/>
              </p:cNvSpPr>
              <p:nvPr/>
            </p:nvSpPr>
            <p:spPr bwMode="auto">
              <a:xfrm>
                <a:off x="4741" y="3608"/>
                <a:ext cx="3" cy="399"/>
              </a:xfrm>
              <a:prstGeom prst="rect">
                <a:avLst/>
              </a:prstGeom>
              <a:solidFill>
                <a:srgbClr val="0FBD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91" name="Rectangle 610"/>
              <p:cNvSpPr>
                <a:spLocks noChangeArrowheads="1"/>
              </p:cNvSpPr>
              <p:nvPr/>
            </p:nvSpPr>
            <p:spPr bwMode="auto">
              <a:xfrm>
                <a:off x="4744" y="3608"/>
                <a:ext cx="3" cy="399"/>
              </a:xfrm>
              <a:prstGeom prst="rect">
                <a:avLst/>
              </a:prstGeom>
              <a:solidFill>
                <a:srgbClr val="11BB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92" name="Rectangle 611"/>
              <p:cNvSpPr>
                <a:spLocks noChangeArrowheads="1"/>
              </p:cNvSpPr>
              <p:nvPr/>
            </p:nvSpPr>
            <p:spPr bwMode="auto">
              <a:xfrm>
                <a:off x="4747" y="3608"/>
                <a:ext cx="3" cy="399"/>
              </a:xfrm>
              <a:prstGeom prst="rect">
                <a:avLst/>
              </a:prstGeom>
              <a:solidFill>
                <a:srgbClr val="14B8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93" name="Rectangle 612"/>
              <p:cNvSpPr>
                <a:spLocks noChangeArrowheads="1"/>
              </p:cNvSpPr>
              <p:nvPr/>
            </p:nvSpPr>
            <p:spPr bwMode="auto">
              <a:xfrm>
                <a:off x="4750" y="3608"/>
                <a:ext cx="3" cy="399"/>
              </a:xfrm>
              <a:prstGeom prst="rect">
                <a:avLst/>
              </a:prstGeom>
              <a:solidFill>
                <a:srgbClr val="16B6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94" name="Rectangle 613"/>
              <p:cNvSpPr>
                <a:spLocks noChangeArrowheads="1"/>
              </p:cNvSpPr>
              <p:nvPr/>
            </p:nvSpPr>
            <p:spPr bwMode="auto">
              <a:xfrm>
                <a:off x="4753" y="3608"/>
                <a:ext cx="3" cy="399"/>
              </a:xfrm>
              <a:prstGeom prst="rect">
                <a:avLst/>
              </a:prstGeom>
              <a:solidFill>
                <a:srgbClr val="19B3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95" name="Rectangle 614"/>
              <p:cNvSpPr>
                <a:spLocks noChangeArrowheads="1"/>
              </p:cNvSpPr>
              <p:nvPr/>
            </p:nvSpPr>
            <p:spPr bwMode="auto">
              <a:xfrm>
                <a:off x="4756" y="3608"/>
                <a:ext cx="3" cy="399"/>
              </a:xfrm>
              <a:prstGeom prst="rect">
                <a:avLst/>
              </a:prstGeom>
              <a:solidFill>
                <a:srgbClr val="1BB1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96" name="Rectangle 615"/>
              <p:cNvSpPr>
                <a:spLocks noChangeArrowheads="1"/>
              </p:cNvSpPr>
              <p:nvPr/>
            </p:nvSpPr>
            <p:spPr bwMode="auto">
              <a:xfrm>
                <a:off x="4759" y="3608"/>
                <a:ext cx="3" cy="399"/>
              </a:xfrm>
              <a:prstGeom prst="rect">
                <a:avLst/>
              </a:prstGeom>
              <a:solidFill>
                <a:srgbClr val="1EAE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97" name="Rectangle 616"/>
              <p:cNvSpPr>
                <a:spLocks noChangeArrowheads="1"/>
              </p:cNvSpPr>
              <p:nvPr/>
            </p:nvSpPr>
            <p:spPr bwMode="auto">
              <a:xfrm>
                <a:off x="4762" y="3608"/>
                <a:ext cx="3" cy="399"/>
              </a:xfrm>
              <a:prstGeom prst="rect">
                <a:avLst/>
              </a:prstGeom>
              <a:solidFill>
                <a:srgbClr val="20A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98" name="Rectangle 617"/>
              <p:cNvSpPr>
                <a:spLocks noChangeArrowheads="1"/>
              </p:cNvSpPr>
              <p:nvPr/>
            </p:nvSpPr>
            <p:spPr bwMode="auto">
              <a:xfrm>
                <a:off x="4765" y="3608"/>
                <a:ext cx="3" cy="399"/>
              </a:xfrm>
              <a:prstGeom prst="rect">
                <a:avLst/>
              </a:prstGeom>
              <a:solidFill>
                <a:srgbClr val="23A9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899" name="Rectangle 618"/>
              <p:cNvSpPr>
                <a:spLocks noChangeArrowheads="1"/>
              </p:cNvSpPr>
              <p:nvPr/>
            </p:nvSpPr>
            <p:spPr bwMode="auto">
              <a:xfrm>
                <a:off x="4768" y="3608"/>
                <a:ext cx="3" cy="399"/>
              </a:xfrm>
              <a:prstGeom prst="rect">
                <a:avLst/>
              </a:prstGeom>
              <a:solidFill>
                <a:srgbClr val="25A7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00" name="Rectangle 619"/>
              <p:cNvSpPr>
                <a:spLocks noChangeArrowheads="1"/>
              </p:cNvSpPr>
              <p:nvPr/>
            </p:nvSpPr>
            <p:spPr bwMode="auto">
              <a:xfrm>
                <a:off x="4771" y="3608"/>
                <a:ext cx="3" cy="399"/>
              </a:xfrm>
              <a:prstGeom prst="rect">
                <a:avLst/>
              </a:prstGeom>
              <a:solidFill>
                <a:srgbClr val="28A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01" name="Rectangle 620"/>
              <p:cNvSpPr>
                <a:spLocks noChangeArrowheads="1"/>
              </p:cNvSpPr>
              <p:nvPr/>
            </p:nvSpPr>
            <p:spPr bwMode="auto">
              <a:xfrm>
                <a:off x="4774" y="3608"/>
                <a:ext cx="3" cy="399"/>
              </a:xfrm>
              <a:prstGeom prst="rect">
                <a:avLst/>
              </a:prstGeom>
              <a:solidFill>
                <a:srgbClr val="2AA2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02" name="Rectangle 621"/>
              <p:cNvSpPr>
                <a:spLocks noChangeArrowheads="1"/>
              </p:cNvSpPr>
              <p:nvPr/>
            </p:nvSpPr>
            <p:spPr bwMode="auto">
              <a:xfrm>
                <a:off x="4777" y="3608"/>
                <a:ext cx="3" cy="399"/>
              </a:xfrm>
              <a:prstGeom prst="rect">
                <a:avLst/>
              </a:prstGeom>
              <a:solidFill>
                <a:srgbClr val="2D9F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03" name="Rectangle 622"/>
              <p:cNvSpPr>
                <a:spLocks noChangeArrowheads="1"/>
              </p:cNvSpPr>
              <p:nvPr/>
            </p:nvSpPr>
            <p:spPr bwMode="auto">
              <a:xfrm>
                <a:off x="4780" y="3608"/>
                <a:ext cx="3" cy="399"/>
              </a:xfrm>
              <a:prstGeom prst="rect">
                <a:avLst/>
              </a:prstGeom>
              <a:solidFill>
                <a:srgbClr val="2F9D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04" name="Rectangle 623"/>
              <p:cNvSpPr>
                <a:spLocks noChangeArrowheads="1"/>
              </p:cNvSpPr>
              <p:nvPr/>
            </p:nvSpPr>
            <p:spPr bwMode="auto">
              <a:xfrm>
                <a:off x="4783" y="3608"/>
                <a:ext cx="6" cy="399"/>
              </a:xfrm>
              <a:prstGeom prst="rect">
                <a:avLst/>
              </a:prstGeom>
              <a:solidFill>
                <a:srgbClr val="329A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05" name="Rectangle 624"/>
              <p:cNvSpPr>
                <a:spLocks noChangeArrowheads="1"/>
              </p:cNvSpPr>
              <p:nvPr/>
            </p:nvSpPr>
            <p:spPr bwMode="auto">
              <a:xfrm>
                <a:off x="4789" y="3608"/>
                <a:ext cx="3" cy="399"/>
              </a:xfrm>
              <a:prstGeom prst="rect">
                <a:avLst/>
              </a:prstGeom>
              <a:solidFill>
                <a:srgbClr val="2F9D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06" name="Rectangle 625"/>
              <p:cNvSpPr>
                <a:spLocks noChangeArrowheads="1"/>
              </p:cNvSpPr>
              <p:nvPr/>
            </p:nvSpPr>
            <p:spPr bwMode="auto">
              <a:xfrm>
                <a:off x="4792" y="3608"/>
                <a:ext cx="3" cy="399"/>
              </a:xfrm>
              <a:prstGeom prst="rect">
                <a:avLst/>
              </a:prstGeom>
              <a:solidFill>
                <a:srgbClr val="2D9F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07" name="Rectangle 626"/>
              <p:cNvSpPr>
                <a:spLocks noChangeArrowheads="1"/>
              </p:cNvSpPr>
              <p:nvPr/>
            </p:nvSpPr>
            <p:spPr bwMode="auto">
              <a:xfrm>
                <a:off x="4795" y="3608"/>
                <a:ext cx="3" cy="399"/>
              </a:xfrm>
              <a:prstGeom prst="rect">
                <a:avLst/>
              </a:prstGeom>
              <a:solidFill>
                <a:srgbClr val="2AA2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08" name="Rectangle 627"/>
              <p:cNvSpPr>
                <a:spLocks noChangeArrowheads="1"/>
              </p:cNvSpPr>
              <p:nvPr/>
            </p:nvSpPr>
            <p:spPr bwMode="auto">
              <a:xfrm>
                <a:off x="4798" y="3608"/>
                <a:ext cx="3" cy="399"/>
              </a:xfrm>
              <a:prstGeom prst="rect">
                <a:avLst/>
              </a:prstGeom>
              <a:solidFill>
                <a:srgbClr val="28A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09" name="Rectangle 628"/>
              <p:cNvSpPr>
                <a:spLocks noChangeArrowheads="1"/>
              </p:cNvSpPr>
              <p:nvPr/>
            </p:nvSpPr>
            <p:spPr bwMode="auto">
              <a:xfrm>
                <a:off x="4801" y="3608"/>
                <a:ext cx="3" cy="399"/>
              </a:xfrm>
              <a:prstGeom prst="rect">
                <a:avLst/>
              </a:prstGeom>
              <a:solidFill>
                <a:srgbClr val="25A7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10" name="Rectangle 629"/>
              <p:cNvSpPr>
                <a:spLocks noChangeArrowheads="1"/>
              </p:cNvSpPr>
              <p:nvPr/>
            </p:nvSpPr>
            <p:spPr bwMode="auto">
              <a:xfrm>
                <a:off x="4804" y="3608"/>
                <a:ext cx="3" cy="399"/>
              </a:xfrm>
              <a:prstGeom prst="rect">
                <a:avLst/>
              </a:prstGeom>
              <a:solidFill>
                <a:srgbClr val="23A9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11" name="Rectangle 630"/>
              <p:cNvSpPr>
                <a:spLocks noChangeArrowheads="1"/>
              </p:cNvSpPr>
              <p:nvPr/>
            </p:nvSpPr>
            <p:spPr bwMode="auto">
              <a:xfrm>
                <a:off x="4807" y="3608"/>
                <a:ext cx="2" cy="399"/>
              </a:xfrm>
              <a:prstGeom prst="rect">
                <a:avLst/>
              </a:prstGeom>
              <a:solidFill>
                <a:srgbClr val="20A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12" name="Rectangle 631"/>
              <p:cNvSpPr>
                <a:spLocks noChangeArrowheads="1"/>
              </p:cNvSpPr>
              <p:nvPr/>
            </p:nvSpPr>
            <p:spPr bwMode="auto">
              <a:xfrm>
                <a:off x="4809" y="3608"/>
                <a:ext cx="3" cy="399"/>
              </a:xfrm>
              <a:prstGeom prst="rect">
                <a:avLst/>
              </a:prstGeom>
              <a:solidFill>
                <a:srgbClr val="1EAE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13" name="Rectangle 632"/>
              <p:cNvSpPr>
                <a:spLocks noChangeArrowheads="1"/>
              </p:cNvSpPr>
              <p:nvPr/>
            </p:nvSpPr>
            <p:spPr bwMode="auto">
              <a:xfrm>
                <a:off x="4812" y="3608"/>
                <a:ext cx="3" cy="399"/>
              </a:xfrm>
              <a:prstGeom prst="rect">
                <a:avLst/>
              </a:prstGeom>
              <a:solidFill>
                <a:srgbClr val="1BB1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14" name="Rectangle 633"/>
              <p:cNvSpPr>
                <a:spLocks noChangeArrowheads="1"/>
              </p:cNvSpPr>
              <p:nvPr/>
            </p:nvSpPr>
            <p:spPr bwMode="auto">
              <a:xfrm>
                <a:off x="4815" y="3608"/>
                <a:ext cx="3" cy="399"/>
              </a:xfrm>
              <a:prstGeom prst="rect">
                <a:avLst/>
              </a:prstGeom>
              <a:solidFill>
                <a:srgbClr val="19B3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15" name="Rectangle 634"/>
              <p:cNvSpPr>
                <a:spLocks noChangeArrowheads="1"/>
              </p:cNvSpPr>
              <p:nvPr/>
            </p:nvSpPr>
            <p:spPr bwMode="auto">
              <a:xfrm>
                <a:off x="4818" y="3608"/>
                <a:ext cx="3" cy="399"/>
              </a:xfrm>
              <a:prstGeom prst="rect">
                <a:avLst/>
              </a:prstGeom>
              <a:solidFill>
                <a:srgbClr val="16B6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16" name="Rectangle 635"/>
              <p:cNvSpPr>
                <a:spLocks noChangeArrowheads="1"/>
              </p:cNvSpPr>
              <p:nvPr/>
            </p:nvSpPr>
            <p:spPr bwMode="auto">
              <a:xfrm>
                <a:off x="4821" y="3608"/>
                <a:ext cx="3" cy="399"/>
              </a:xfrm>
              <a:prstGeom prst="rect">
                <a:avLst/>
              </a:prstGeom>
              <a:solidFill>
                <a:srgbClr val="14B8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17" name="Rectangle 636"/>
              <p:cNvSpPr>
                <a:spLocks noChangeArrowheads="1"/>
              </p:cNvSpPr>
              <p:nvPr/>
            </p:nvSpPr>
            <p:spPr bwMode="auto">
              <a:xfrm>
                <a:off x="4824" y="3608"/>
                <a:ext cx="3" cy="399"/>
              </a:xfrm>
              <a:prstGeom prst="rect">
                <a:avLst/>
              </a:prstGeom>
              <a:solidFill>
                <a:srgbClr val="11BB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18" name="Rectangle 637"/>
              <p:cNvSpPr>
                <a:spLocks noChangeArrowheads="1"/>
              </p:cNvSpPr>
              <p:nvPr/>
            </p:nvSpPr>
            <p:spPr bwMode="auto">
              <a:xfrm>
                <a:off x="4827" y="3608"/>
                <a:ext cx="3" cy="399"/>
              </a:xfrm>
              <a:prstGeom prst="rect">
                <a:avLst/>
              </a:prstGeom>
              <a:solidFill>
                <a:srgbClr val="0FBD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19" name="Rectangle 638"/>
              <p:cNvSpPr>
                <a:spLocks noChangeArrowheads="1"/>
              </p:cNvSpPr>
              <p:nvPr/>
            </p:nvSpPr>
            <p:spPr bwMode="auto">
              <a:xfrm>
                <a:off x="4830" y="3608"/>
                <a:ext cx="3" cy="399"/>
              </a:xfrm>
              <a:prstGeom prst="rect">
                <a:avLst/>
              </a:prstGeom>
              <a:solidFill>
                <a:srgbClr val="0CC0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20" name="Rectangle 639"/>
              <p:cNvSpPr>
                <a:spLocks noChangeArrowheads="1"/>
              </p:cNvSpPr>
              <p:nvPr/>
            </p:nvSpPr>
            <p:spPr bwMode="auto">
              <a:xfrm>
                <a:off x="4833" y="3608"/>
                <a:ext cx="3" cy="399"/>
              </a:xfrm>
              <a:prstGeom prst="rect">
                <a:avLst/>
              </a:prstGeom>
              <a:solidFill>
                <a:srgbClr val="0AC2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21" name="Rectangle 640"/>
              <p:cNvSpPr>
                <a:spLocks noChangeArrowheads="1"/>
              </p:cNvSpPr>
              <p:nvPr/>
            </p:nvSpPr>
            <p:spPr bwMode="auto">
              <a:xfrm>
                <a:off x="4836" y="3608"/>
                <a:ext cx="3" cy="399"/>
              </a:xfrm>
              <a:prstGeom prst="rect">
                <a:avLst/>
              </a:prstGeom>
              <a:solidFill>
                <a:srgbClr val="07C5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22" name="Rectangle 641"/>
              <p:cNvSpPr>
                <a:spLocks noChangeArrowheads="1"/>
              </p:cNvSpPr>
              <p:nvPr/>
            </p:nvSpPr>
            <p:spPr bwMode="auto">
              <a:xfrm>
                <a:off x="4839" y="3608"/>
                <a:ext cx="3" cy="399"/>
              </a:xfrm>
              <a:prstGeom prst="rect">
                <a:avLst/>
              </a:prstGeom>
              <a:solidFill>
                <a:srgbClr val="05C7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23" name="Rectangle 642"/>
              <p:cNvSpPr>
                <a:spLocks noChangeArrowheads="1"/>
              </p:cNvSpPr>
              <p:nvPr/>
            </p:nvSpPr>
            <p:spPr bwMode="auto">
              <a:xfrm>
                <a:off x="4842" y="3608"/>
                <a:ext cx="6" cy="399"/>
              </a:xfrm>
              <a:prstGeom prst="rect">
                <a:avLst/>
              </a:prstGeom>
              <a:solidFill>
                <a:srgbClr val="02CA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24" name="Rectangle 643"/>
              <p:cNvSpPr>
                <a:spLocks noChangeArrowheads="1"/>
              </p:cNvSpPr>
              <p:nvPr/>
            </p:nvSpPr>
            <p:spPr bwMode="auto">
              <a:xfrm>
                <a:off x="4848" y="3608"/>
                <a:ext cx="3" cy="399"/>
              </a:xfrm>
              <a:prstGeom prst="rect">
                <a:avLst/>
              </a:prstGeom>
              <a:solidFill>
                <a:srgbClr val="06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25" name="Rectangle 644"/>
              <p:cNvSpPr>
                <a:spLocks noChangeArrowheads="1"/>
              </p:cNvSpPr>
              <p:nvPr/>
            </p:nvSpPr>
            <p:spPr bwMode="auto">
              <a:xfrm>
                <a:off x="4851" y="3608"/>
                <a:ext cx="3" cy="399"/>
              </a:xfrm>
              <a:prstGeom prst="rect">
                <a:avLst/>
              </a:prstGeom>
              <a:solidFill>
                <a:srgbClr val="09C8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26" name="Rectangle 645"/>
              <p:cNvSpPr>
                <a:spLocks noChangeArrowheads="1"/>
              </p:cNvSpPr>
              <p:nvPr/>
            </p:nvSpPr>
            <p:spPr bwMode="auto">
              <a:xfrm>
                <a:off x="4854" y="3608"/>
                <a:ext cx="3" cy="399"/>
              </a:xfrm>
              <a:prstGeom prst="rect">
                <a:avLst/>
              </a:prstGeom>
              <a:solidFill>
                <a:srgbClr val="0DC7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27" name="Rectangle 646"/>
              <p:cNvSpPr>
                <a:spLocks noChangeArrowheads="1"/>
              </p:cNvSpPr>
              <p:nvPr/>
            </p:nvSpPr>
            <p:spPr bwMode="auto">
              <a:xfrm>
                <a:off x="4857" y="3608"/>
                <a:ext cx="3" cy="399"/>
              </a:xfrm>
              <a:prstGeom prst="rect">
                <a:avLst/>
              </a:prstGeom>
              <a:solidFill>
                <a:srgbClr val="10C6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28" name="Rectangle 647"/>
              <p:cNvSpPr>
                <a:spLocks noChangeArrowheads="1"/>
              </p:cNvSpPr>
              <p:nvPr/>
            </p:nvSpPr>
            <p:spPr bwMode="auto">
              <a:xfrm>
                <a:off x="4860" y="3608"/>
                <a:ext cx="3" cy="399"/>
              </a:xfrm>
              <a:prstGeom prst="rect">
                <a:avLst/>
              </a:prstGeom>
              <a:solidFill>
                <a:srgbClr val="14C5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29" name="Rectangle 648"/>
              <p:cNvSpPr>
                <a:spLocks noChangeArrowheads="1"/>
              </p:cNvSpPr>
              <p:nvPr/>
            </p:nvSpPr>
            <p:spPr bwMode="auto">
              <a:xfrm>
                <a:off x="4863" y="3608"/>
                <a:ext cx="3" cy="399"/>
              </a:xfrm>
              <a:prstGeom prst="rect">
                <a:avLst/>
              </a:prstGeom>
              <a:solidFill>
                <a:srgbClr val="18C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30" name="Rectangle 649"/>
              <p:cNvSpPr>
                <a:spLocks noChangeArrowheads="1"/>
              </p:cNvSpPr>
              <p:nvPr/>
            </p:nvSpPr>
            <p:spPr bwMode="auto">
              <a:xfrm>
                <a:off x="4866" y="3608"/>
                <a:ext cx="3" cy="399"/>
              </a:xfrm>
              <a:prstGeom prst="rect">
                <a:avLst/>
              </a:prstGeom>
              <a:solidFill>
                <a:srgbClr val="1BC3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31" name="Rectangle 650"/>
              <p:cNvSpPr>
                <a:spLocks noChangeArrowheads="1"/>
              </p:cNvSpPr>
              <p:nvPr/>
            </p:nvSpPr>
            <p:spPr bwMode="auto">
              <a:xfrm>
                <a:off x="4869" y="3608"/>
                <a:ext cx="3" cy="399"/>
              </a:xfrm>
              <a:prstGeom prst="rect">
                <a:avLst/>
              </a:prstGeom>
              <a:solidFill>
                <a:srgbClr val="1FC1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32" name="Rectangle 651"/>
              <p:cNvSpPr>
                <a:spLocks noChangeArrowheads="1"/>
              </p:cNvSpPr>
              <p:nvPr/>
            </p:nvSpPr>
            <p:spPr bwMode="auto">
              <a:xfrm>
                <a:off x="4872" y="3608"/>
                <a:ext cx="3" cy="399"/>
              </a:xfrm>
              <a:prstGeom prst="rect">
                <a:avLst/>
              </a:prstGeom>
              <a:solidFill>
                <a:srgbClr val="23C0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33" name="Rectangle 652"/>
              <p:cNvSpPr>
                <a:spLocks noChangeArrowheads="1"/>
              </p:cNvSpPr>
              <p:nvPr/>
            </p:nvSpPr>
            <p:spPr bwMode="auto">
              <a:xfrm>
                <a:off x="4875" y="3608"/>
                <a:ext cx="3" cy="399"/>
              </a:xfrm>
              <a:prstGeom prst="rect">
                <a:avLst/>
              </a:prstGeom>
              <a:solidFill>
                <a:srgbClr val="27BF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34" name="Rectangle 653"/>
              <p:cNvSpPr>
                <a:spLocks noChangeArrowheads="1"/>
              </p:cNvSpPr>
              <p:nvPr/>
            </p:nvSpPr>
            <p:spPr bwMode="auto">
              <a:xfrm>
                <a:off x="4878" y="3608"/>
                <a:ext cx="3" cy="399"/>
              </a:xfrm>
              <a:prstGeom prst="rect">
                <a:avLst/>
              </a:prstGeom>
              <a:solidFill>
                <a:srgbClr val="2BBD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35" name="Rectangle 654"/>
              <p:cNvSpPr>
                <a:spLocks noChangeArrowheads="1"/>
              </p:cNvSpPr>
              <p:nvPr/>
            </p:nvSpPr>
            <p:spPr bwMode="auto">
              <a:xfrm>
                <a:off x="4881" y="3608"/>
                <a:ext cx="2" cy="399"/>
              </a:xfrm>
              <a:prstGeom prst="rect">
                <a:avLst/>
              </a:prstGeom>
              <a:solidFill>
                <a:srgbClr val="2FB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36" name="Rectangle 655"/>
              <p:cNvSpPr>
                <a:spLocks noChangeArrowheads="1"/>
              </p:cNvSpPr>
              <p:nvPr/>
            </p:nvSpPr>
            <p:spPr bwMode="auto">
              <a:xfrm>
                <a:off x="4883" y="3608"/>
                <a:ext cx="3" cy="399"/>
              </a:xfrm>
              <a:prstGeom prst="rect">
                <a:avLst/>
              </a:prstGeom>
              <a:solidFill>
                <a:srgbClr val="33BB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37" name="Rectangle 656"/>
              <p:cNvSpPr>
                <a:spLocks noChangeArrowheads="1"/>
              </p:cNvSpPr>
              <p:nvPr/>
            </p:nvSpPr>
            <p:spPr bwMode="auto">
              <a:xfrm>
                <a:off x="4886" y="3608"/>
                <a:ext cx="3" cy="399"/>
              </a:xfrm>
              <a:prstGeom prst="rect">
                <a:avLst/>
              </a:prstGeom>
              <a:solidFill>
                <a:srgbClr val="37BA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38" name="Rectangle 657"/>
              <p:cNvSpPr>
                <a:spLocks noChangeArrowheads="1"/>
              </p:cNvSpPr>
              <p:nvPr/>
            </p:nvSpPr>
            <p:spPr bwMode="auto">
              <a:xfrm>
                <a:off x="4889" y="3608"/>
                <a:ext cx="3" cy="399"/>
              </a:xfrm>
              <a:prstGeom prst="rect">
                <a:avLst/>
              </a:prstGeom>
              <a:solidFill>
                <a:srgbClr val="3BB8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39" name="Rectangle 658"/>
              <p:cNvSpPr>
                <a:spLocks noChangeArrowheads="1"/>
              </p:cNvSpPr>
              <p:nvPr/>
            </p:nvSpPr>
            <p:spPr bwMode="auto">
              <a:xfrm>
                <a:off x="4892" y="3608"/>
                <a:ext cx="3" cy="399"/>
              </a:xfrm>
              <a:prstGeom prst="rect">
                <a:avLst/>
              </a:prstGeom>
              <a:solidFill>
                <a:srgbClr val="3EB7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40" name="Rectangle 659"/>
              <p:cNvSpPr>
                <a:spLocks noChangeArrowheads="1"/>
              </p:cNvSpPr>
              <p:nvPr/>
            </p:nvSpPr>
            <p:spPr bwMode="auto">
              <a:xfrm>
                <a:off x="4895" y="3608"/>
                <a:ext cx="3" cy="399"/>
              </a:xfrm>
              <a:prstGeom prst="rect">
                <a:avLst/>
              </a:prstGeom>
              <a:solidFill>
                <a:srgbClr val="42B6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41" name="Rectangle 660"/>
              <p:cNvSpPr>
                <a:spLocks noChangeArrowheads="1"/>
              </p:cNvSpPr>
              <p:nvPr/>
            </p:nvSpPr>
            <p:spPr bwMode="auto">
              <a:xfrm>
                <a:off x="4898" y="3608"/>
                <a:ext cx="3" cy="399"/>
              </a:xfrm>
              <a:prstGeom prst="rect">
                <a:avLst/>
              </a:prstGeom>
              <a:solidFill>
                <a:srgbClr val="46B5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42" name="Rectangle 661"/>
              <p:cNvSpPr>
                <a:spLocks noChangeArrowheads="1"/>
              </p:cNvSpPr>
              <p:nvPr/>
            </p:nvSpPr>
            <p:spPr bwMode="auto">
              <a:xfrm>
                <a:off x="4901" y="3608"/>
                <a:ext cx="3" cy="399"/>
              </a:xfrm>
              <a:prstGeom prst="rect">
                <a:avLst/>
              </a:prstGeom>
              <a:solidFill>
                <a:srgbClr val="4AB3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43" name="Rectangle 662"/>
              <p:cNvSpPr>
                <a:spLocks noChangeArrowheads="1"/>
              </p:cNvSpPr>
              <p:nvPr/>
            </p:nvSpPr>
            <p:spPr bwMode="auto">
              <a:xfrm>
                <a:off x="4904" y="3608"/>
                <a:ext cx="3" cy="399"/>
              </a:xfrm>
              <a:prstGeom prst="rect">
                <a:avLst/>
              </a:prstGeom>
              <a:solidFill>
                <a:srgbClr val="4EB2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44" name="Rectangle 663"/>
              <p:cNvSpPr>
                <a:spLocks noChangeArrowheads="1"/>
              </p:cNvSpPr>
              <p:nvPr/>
            </p:nvSpPr>
            <p:spPr bwMode="auto">
              <a:xfrm>
                <a:off x="4907" y="3608"/>
                <a:ext cx="3" cy="399"/>
              </a:xfrm>
              <a:prstGeom prst="rect">
                <a:avLst/>
              </a:prstGeom>
              <a:solidFill>
                <a:srgbClr val="52B1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45" name="Rectangle 664"/>
              <p:cNvSpPr>
                <a:spLocks noChangeArrowheads="1"/>
              </p:cNvSpPr>
              <p:nvPr/>
            </p:nvSpPr>
            <p:spPr bwMode="auto">
              <a:xfrm>
                <a:off x="4910" y="3608"/>
                <a:ext cx="3" cy="399"/>
              </a:xfrm>
              <a:prstGeom prst="rect">
                <a:avLst/>
              </a:prstGeom>
              <a:solidFill>
                <a:srgbClr val="56B0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46" name="Rectangle 665"/>
              <p:cNvSpPr>
                <a:spLocks noChangeArrowheads="1"/>
              </p:cNvSpPr>
              <p:nvPr/>
            </p:nvSpPr>
            <p:spPr bwMode="auto">
              <a:xfrm>
                <a:off x="4913" y="3608"/>
                <a:ext cx="3" cy="399"/>
              </a:xfrm>
              <a:prstGeom prst="rect">
                <a:avLst/>
              </a:prstGeom>
              <a:solidFill>
                <a:srgbClr val="5AAE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47" name="Rectangle 666"/>
              <p:cNvSpPr>
                <a:spLocks noChangeArrowheads="1"/>
              </p:cNvSpPr>
              <p:nvPr/>
            </p:nvSpPr>
            <p:spPr bwMode="auto">
              <a:xfrm>
                <a:off x="4916" y="3608"/>
                <a:ext cx="3" cy="399"/>
              </a:xfrm>
              <a:prstGeom prst="rect">
                <a:avLst/>
              </a:prstGeom>
              <a:solidFill>
                <a:srgbClr val="5EAD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48" name="Rectangle 667"/>
              <p:cNvSpPr>
                <a:spLocks noChangeArrowheads="1"/>
              </p:cNvSpPr>
              <p:nvPr/>
            </p:nvSpPr>
            <p:spPr bwMode="auto">
              <a:xfrm>
                <a:off x="4919" y="3608"/>
                <a:ext cx="3" cy="399"/>
              </a:xfrm>
              <a:prstGeom prst="rect">
                <a:avLst/>
              </a:prstGeom>
              <a:solidFill>
                <a:srgbClr val="61A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49" name="Rectangle 668"/>
              <p:cNvSpPr>
                <a:spLocks noChangeArrowheads="1"/>
              </p:cNvSpPr>
              <p:nvPr/>
            </p:nvSpPr>
            <p:spPr bwMode="auto">
              <a:xfrm>
                <a:off x="4922" y="3608"/>
                <a:ext cx="3" cy="399"/>
              </a:xfrm>
              <a:prstGeom prst="rect">
                <a:avLst/>
              </a:prstGeom>
              <a:solidFill>
                <a:srgbClr val="65AB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50" name="Rectangle 669"/>
              <p:cNvSpPr>
                <a:spLocks noChangeArrowheads="1"/>
              </p:cNvSpPr>
              <p:nvPr/>
            </p:nvSpPr>
            <p:spPr bwMode="auto">
              <a:xfrm>
                <a:off x="4925" y="3608"/>
                <a:ext cx="3" cy="399"/>
              </a:xfrm>
              <a:prstGeom prst="rect">
                <a:avLst/>
              </a:prstGeom>
              <a:solidFill>
                <a:srgbClr val="69A9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51" name="Rectangle 670"/>
              <p:cNvSpPr>
                <a:spLocks noChangeArrowheads="1"/>
              </p:cNvSpPr>
              <p:nvPr/>
            </p:nvSpPr>
            <p:spPr bwMode="auto">
              <a:xfrm>
                <a:off x="4928" y="3608"/>
                <a:ext cx="3" cy="399"/>
              </a:xfrm>
              <a:prstGeom prst="rect">
                <a:avLst/>
              </a:prstGeom>
              <a:solidFill>
                <a:srgbClr val="6DA8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52" name="Rectangle 671"/>
              <p:cNvSpPr>
                <a:spLocks noChangeArrowheads="1"/>
              </p:cNvSpPr>
              <p:nvPr/>
            </p:nvSpPr>
            <p:spPr bwMode="auto">
              <a:xfrm>
                <a:off x="4931" y="3608"/>
                <a:ext cx="3" cy="399"/>
              </a:xfrm>
              <a:prstGeom prst="rect">
                <a:avLst/>
              </a:prstGeom>
              <a:solidFill>
                <a:srgbClr val="71A6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53" name="Rectangle 672"/>
              <p:cNvSpPr>
                <a:spLocks noChangeArrowheads="1"/>
              </p:cNvSpPr>
              <p:nvPr/>
            </p:nvSpPr>
            <p:spPr bwMode="auto">
              <a:xfrm>
                <a:off x="4934" y="3608"/>
                <a:ext cx="3" cy="399"/>
              </a:xfrm>
              <a:prstGeom prst="rect">
                <a:avLst/>
              </a:prstGeom>
              <a:solidFill>
                <a:srgbClr val="75A5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54" name="Rectangle 673"/>
              <p:cNvSpPr>
                <a:spLocks noChangeArrowheads="1"/>
              </p:cNvSpPr>
              <p:nvPr/>
            </p:nvSpPr>
            <p:spPr bwMode="auto">
              <a:xfrm>
                <a:off x="4937" y="3608"/>
                <a:ext cx="3" cy="399"/>
              </a:xfrm>
              <a:prstGeom prst="rect">
                <a:avLst/>
              </a:prstGeom>
              <a:solidFill>
                <a:srgbClr val="79A3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55" name="Rectangle 674"/>
              <p:cNvSpPr>
                <a:spLocks noChangeArrowheads="1"/>
              </p:cNvSpPr>
              <p:nvPr/>
            </p:nvSpPr>
            <p:spPr bwMode="auto">
              <a:xfrm>
                <a:off x="4940" y="3608"/>
                <a:ext cx="3" cy="399"/>
              </a:xfrm>
              <a:prstGeom prst="rect">
                <a:avLst/>
              </a:prstGeom>
              <a:solidFill>
                <a:srgbClr val="7DA2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56" name="Rectangle 675"/>
              <p:cNvSpPr>
                <a:spLocks noChangeArrowheads="1"/>
              </p:cNvSpPr>
              <p:nvPr/>
            </p:nvSpPr>
            <p:spPr bwMode="auto">
              <a:xfrm>
                <a:off x="4943" y="3608"/>
                <a:ext cx="3" cy="399"/>
              </a:xfrm>
              <a:prstGeom prst="rect">
                <a:avLst/>
              </a:prstGeom>
              <a:solidFill>
                <a:srgbClr val="80A1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57" name="Rectangle 676"/>
              <p:cNvSpPr>
                <a:spLocks noChangeArrowheads="1"/>
              </p:cNvSpPr>
              <p:nvPr/>
            </p:nvSpPr>
            <p:spPr bwMode="auto">
              <a:xfrm>
                <a:off x="4946" y="3608"/>
                <a:ext cx="3" cy="399"/>
              </a:xfrm>
              <a:prstGeom prst="rect">
                <a:avLst/>
              </a:prstGeom>
              <a:solidFill>
                <a:srgbClr val="84A0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58" name="Rectangle 677"/>
              <p:cNvSpPr>
                <a:spLocks noChangeArrowheads="1"/>
              </p:cNvSpPr>
              <p:nvPr/>
            </p:nvSpPr>
            <p:spPr bwMode="auto">
              <a:xfrm>
                <a:off x="4949" y="3608"/>
                <a:ext cx="3" cy="399"/>
              </a:xfrm>
              <a:prstGeom prst="rect">
                <a:avLst/>
              </a:prstGeom>
              <a:solidFill>
                <a:srgbClr val="889E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59" name="Rectangle 678"/>
              <p:cNvSpPr>
                <a:spLocks noChangeArrowheads="1"/>
              </p:cNvSpPr>
              <p:nvPr/>
            </p:nvSpPr>
            <p:spPr bwMode="auto">
              <a:xfrm>
                <a:off x="4952" y="3608"/>
                <a:ext cx="3" cy="399"/>
              </a:xfrm>
              <a:prstGeom prst="rect">
                <a:avLst/>
              </a:prstGeom>
              <a:solidFill>
                <a:srgbClr val="8C9D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60" name="Rectangle 679"/>
              <p:cNvSpPr>
                <a:spLocks noChangeArrowheads="1"/>
              </p:cNvSpPr>
              <p:nvPr/>
            </p:nvSpPr>
            <p:spPr bwMode="auto">
              <a:xfrm>
                <a:off x="4955" y="3608"/>
                <a:ext cx="2" cy="399"/>
              </a:xfrm>
              <a:prstGeom prst="rect">
                <a:avLst/>
              </a:prstGeom>
              <a:solidFill>
                <a:srgbClr val="8F9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61" name="Rectangle 680"/>
              <p:cNvSpPr>
                <a:spLocks noChangeArrowheads="1"/>
              </p:cNvSpPr>
              <p:nvPr/>
            </p:nvSpPr>
            <p:spPr bwMode="auto">
              <a:xfrm>
                <a:off x="4957" y="3608"/>
                <a:ext cx="3" cy="399"/>
              </a:xfrm>
              <a:prstGeom prst="rect">
                <a:avLst/>
              </a:prstGeom>
              <a:solidFill>
                <a:srgbClr val="939B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62" name="Rectangle 681"/>
              <p:cNvSpPr>
                <a:spLocks noChangeArrowheads="1"/>
              </p:cNvSpPr>
              <p:nvPr/>
            </p:nvSpPr>
            <p:spPr bwMode="auto">
              <a:xfrm>
                <a:off x="4960" y="3608"/>
                <a:ext cx="3" cy="399"/>
              </a:xfrm>
              <a:prstGeom prst="rect">
                <a:avLst/>
              </a:prstGeom>
              <a:solidFill>
                <a:srgbClr val="97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63" name="Rectangle 682"/>
              <p:cNvSpPr>
                <a:spLocks noChangeArrowheads="1"/>
              </p:cNvSpPr>
              <p:nvPr/>
            </p:nvSpPr>
            <p:spPr bwMode="auto">
              <a:xfrm>
                <a:off x="4963" y="3608"/>
                <a:ext cx="3" cy="399"/>
              </a:xfrm>
              <a:prstGeom prst="rect">
                <a:avLst/>
              </a:prstGeom>
              <a:solidFill>
                <a:srgbClr val="9497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64" name="Rectangle 683"/>
              <p:cNvSpPr>
                <a:spLocks noChangeArrowheads="1"/>
              </p:cNvSpPr>
              <p:nvPr/>
            </p:nvSpPr>
            <p:spPr bwMode="auto">
              <a:xfrm>
                <a:off x="4966" y="3608"/>
                <a:ext cx="3" cy="399"/>
              </a:xfrm>
              <a:prstGeom prst="rect">
                <a:avLst/>
              </a:prstGeom>
              <a:solidFill>
                <a:srgbClr val="8E9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65" name="Rectangle 684"/>
              <p:cNvSpPr>
                <a:spLocks noChangeArrowheads="1"/>
              </p:cNvSpPr>
              <p:nvPr/>
            </p:nvSpPr>
            <p:spPr bwMode="auto">
              <a:xfrm>
                <a:off x="4969" y="3608"/>
                <a:ext cx="3" cy="399"/>
              </a:xfrm>
              <a:prstGeom prst="rect">
                <a:avLst/>
              </a:prstGeom>
              <a:solidFill>
                <a:srgbClr val="8891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66" name="Rectangle 685"/>
              <p:cNvSpPr>
                <a:spLocks noChangeArrowheads="1"/>
              </p:cNvSpPr>
              <p:nvPr/>
            </p:nvSpPr>
            <p:spPr bwMode="auto">
              <a:xfrm>
                <a:off x="4972" y="3608"/>
                <a:ext cx="3" cy="399"/>
              </a:xfrm>
              <a:prstGeom prst="rect">
                <a:avLst/>
              </a:prstGeom>
              <a:solidFill>
                <a:srgbClr val="828E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67" name="Rectangle 686"/>
              <p:cNvSpPr>
                <a:spLocks noChangeArrowheads="1"/>
              </p:cNvSpPr>
              <p:nvPr/>
            </p:nvSpPr>
            <p:spPr bwMode="auto">
              <a:xfrm>
                <a:off x="4975" y="3608"/>
                <a:ext cx="3" cy="399"/>
              </a:xfrm>
              <a:prstGeom prst="rect">
                <a:avLst/>
              </a:prstGeom>
              <a:solidFill>
                <a:srgbClr val="7B8B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68" name="Rectangle 687"/>
              <p:cNvSpPr>
                <a:spLocks noChangeArrowheads="1"/>
              </p:cNvSpPr>
              <p:nvPr/>
            </p:nvSpPr>
            <p:spPr bwMode="auto">
              <a:xfrm>
                <a:off x="4978" y="3608"/>
                <a:ext cx="3" cy="399"/>
              </a:xfrm>
              <a:prstGeom prst="rect">
                <a:avLst/>
              </a:prstGeom>
              <a:solidFill>
                <a:srgbClr val="7588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69" name="Rectangle 688"/>
              <p:cNvSpPr>
                <a:spLocks noChangeArrowheads="1"/>
              </p:cNvSpPr>
              <p:nvPr/>
            </p:nvSpPr>
            <p:spPr bwMode="auto">
              <a:xfrm>
                <a:off x="4981" y="3608"/>
                <a:ext cx="3" cy="399"/>
              </a:xfrm>
              <a:prstGeom prst="rect">
                <a:avLst/>
              </a:prstGeom>
              <a:solidFill>
                <a:srgbClr val="6F85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70" name="Rectangle 689"/>
              <p:cNvSpPr>
                <a:spLocks noChangeArrowheads="1"/>
              </p:cNvSpPr>
              <p:nvPr/>
            </p:nvSpPr>
            <p:spPr bwMode="auto">
              <a:xfrm>
                <a:off x="4984" y="3608"/>
                <a:ext cx="3" cy="399"/>
              </a:xfrm>
              <a:prstGeom prst="rect">
                <a:avLst/>
              </a:prstGeom>
              <a:solidFill>
                <a:srgbClr val="6982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71" name="Rectangle 690"/>
              <p:cNvSpPr>
                <a:spLocks noChangeArrowheads="1"/>
              </p:cNvSpPr>
              <p:nvPr/>
            </p:nvSpPr>
            <p:spPr bwMode="auto">
              <a:xfrm>
                <a:off x="4987" y="3608"/>
                <a:ext cx="3" cy="399"/>
              </a:xfrm>
              <a:prstGeom prst="rect">
                <a:avLst/>
              </a:prstGeom>
              <a:solidFill>
                <a:srgbClr val="627F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72" name="Rectangle 691"/>
              <p:cNvSpPr>
                <a:spLocks noChangeArrowheads="1"/>
              </p:cNvSpPr>
              <p:nvPr/>
            </p:nvSpPr>
            <p:spPr bwMode="auto">
              <a:xfrm>
                <a:off x="4990" y="3608"/>
                <a:ext cx="3" cy="399"/>
              </a:xfrm>
              <a:prstGeom prst="rect">
                <a:avLst/>
              </a:prstGeom>
              <a:solidFill>
                <a:srgbClr val="5C7C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73" name="Rectangle 692"/>
              <p:cNvSpPr>
                <a:spLocks noChangeArrowheads="1"/>
              </p:cNvSpPr>
              <p:nvPr/>
            </p:nvSpPr>
            <p:spPr bwMode="auto">
              <a:xfrm>
                <a:off x="4993" y="3608"/>
                <a:ext cx="3" cy="399"/>
              </a:xfrm>
              <a:prstGeom prst="rect">
                <a:avLst/>
              </a:prstGeom>
              <a:solidFill>
                <a:srgbClr val="557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74" name="Rectangle 693"/>
              <p:cNvSpPr>
                <a:spLocks noChangeArrowheads="1"/>
              </p:cNvSpPr>
              <p:nvPr/>
            </p:nvSpPr>
            <p:spPr bwMode="auto">
              <a:xfrm>
                <a:off x="4996" y="3608"/>
                <a:ext cx="3" cy="399"/>
              </a:xfrm>
              <a:prstGeom prst="rect">
                <a:avLst/>
              </a:prstGeom>
              <a:solidFill>
                <a:srgbClr val="4F76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75" name="Rectangle 694"/>
              <p:cNvSpPr>
                <a:spLocks noChangeArrowheads="1"/>
              </p:cNvSpPr>
              <p:nvPr/>
            </p:nvSpPr>
            <p:spPr bwMode="auto">
              <a:xfrm>
                <a:off x="4999" y="3608"/>
                <a:ext cx="3" cy="399"/>
              </a:xfrm>
              <a:prstGeom prst="rect">
                <a:avLst/>
              </a:prstGeom>
              <a:solidFill>
                <a:srgbClr val="4873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76" name="Rectangle 695"/>
              <p:cNvSpPr>
                <a:spLocks noChangeArrowheads="1"/>
              </p:cNvSpPr>
              <p:nvPr/>
            </p:nvSpPr>
            <p:spPr bwMode="auto">
              <a:xfrm>
                <a:off x="5002" y="3608"/>
                <a:ext cx="3" cy="399"/>
              </a:xfrm>
              <a:prstGeom prst="rect">
                <a:avLst/>
              </a:prstGeom>
              <a:solidFill>
                <a:srgbClr val="4170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977" name="Rectangle 696"/>
              <p:cNvSpPr>
                <a:spLocks noChangeArrowheads="1"/>
              </p:cNvSpPr>
              <p:nvPr/>
            </p:nvSpPr>
            <p:spPr bwMode="auto">
              <a:xfrm>
                <a:off x="5005" y="3608"/>
                <a:ext cx="3" cy="399"/>
              </a:xfrm>
              <a:prstGeom prst="rect">
                <a:avLst/>
              </a:prstGeom>
              <a:solidFill>
                <a:srgbClr val="3B6D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9726" name="Rectangle 697"/>
            <p:cNvSpPr>
              <a:spLocks noChangeArrowheads="1"/>
            </p:cNvSpPr>
            <p:nvPr/>
          </p:nvSpPr>
          <p:spPr bwMode="auto">
            <a:xfrm>
              <a:off x="5008" y="3608"/>
              <a:ext cx="3" cy="399"/>
            </a:xfrm>
            <a:prstGeom prst="rect">
              <a:avLst/>
            </a:prstGeom>
            <a:solidFill>
              <a:srgbClr val="346A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27" name="Rectangle 698"/>
            <p:cNvSpPr>
              <a:spLocks noChangeArrowheads="1"/>
            </p:cNvSpPr>
            <p:nvPr/>
          </p:nvSpPr>
          <p:spPr bwMode="auto">
            <a:xfrm>
              <a:off x="5011" y="3608"/>
              <a:ext cx="3" cy="399"/>
            </a:xfrm>
            <a:prstGeom prst="rect">
              <a:avLst/>
            </a:prstGeom>
            <a:solidFill>
              <a:srgbClr val="32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28" name="Rectangle 699"/>
            <p:cNvSpPr>
              <a:spLocks noChangeArrowheads="1"/>
            </p:cNvSpPr>
            <p:nvPr/>
          </p:nvSpPr>
          <p:spPr bwMode="auto">
            <a:xfrm>
              <a:off x="5014" y="3608"/>
              <a:ext cx="3" cy="399"/>
            </a:xfrm>
            <a:prstGeom prst="rect">
              <a:avLst/>
            </a:prstGeom>
            <a:solidFill>
              <a:srgbClr val="3163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29" name="Rectangle 700"/>
            <p:cNvSpPr>
              <a:spLocks noChangeArrowheads="1"/>
            </p:cNvSpPr>
            <p:nvPr/>
          </p:nvSpPr>
          <p:spPr bwMode="auto">
            <a:xfrm>
              <a:off x="5017" y="3608"/>
              <a:ext cx="3" cy="399"/>
            </a:xfrm>
            <a:prstGeom prst="rect">
              <a:avLst/>
            </a:prstGeom>
            <a:solidFill>
              <a:srgbClr val="305F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30" name="Rectangle 701"/>
            <p:cNvSpPr>
              <a:spLocks noChangeArrowheads="1"/>
            </p:cNvSpPr>
            <p:nvPr/>
          </p:nvSpPr>
          <p:spPr bwMode="auto">
            <a:xfrm>
              <a:off x="5020" y="3608"/>
              <a:ext cx="3" cy="399"/>
            </a:xfrm>
            <a:prstGeom prst="rect">
              <a:avLst/>
            </a:prstGeom>
            <a:solidFill>
              <a:srgbClr val="2F5C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31" name="Rectangle 702"/>
            <p:cNvSpPr>
              <a:spLocks noChangeArrowheads="1"/>
            </p:cNvSpPr>
            <p:nvPr/>
          </p:nvSpPr>
          <p:spPr bwMode="auto">
            <a:xfrm>
              <a:off x="5023" y="3608"/>
              <a:ext cx="3" cy="399"/>
            </a:xfrm>
            <a:prstGeom prst="rect">
              <a:avLst/>
            </a:prstGeom>
            <a:solidFill>
              <a:srgbClr val="2F58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32" name="Rectangle 703"/>
            <p:cNvSpPr>
              <a:spLocks noChangeArrowheads="1"/>
            </p:cNvSpPr>
            <p:nvPr/>
          </p:nvSpPr>
          <p:spPr bwMode="auto">
            <a:xfrm>
              <a:off x="5026" y="3608"/>
              <a:ext cx="3" cy="399"/>
            </a:xfrm>
            <a:prstGeom prst="rect">
              <a:avLst/>
            </a:prstGeom>
            <a:solidFill>
              <a:srgbClr val="3054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33" name="Rectangle 704"/>
            <p:cNvSpPr>
              <a:spLocks noChangeArrowheads="1"/>
            </p:cNvSpPr>
            <p:nvPr/>
          </p:nvSpPr>
          <p:spPr bwMode="auto">
            <a:xfrm>
              <a:off x="5029" y="3608"/>
              <a:ext cx="2" cy="399"/>
            </a:xfrm>
            <a:prstGeom prst="rect">
              <a:avLst/>
            </a:prstGeom>
            <a:solidFill>
              <a:srgbClr val="3050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34" name="Rectangle 705"/>
            <p:cNvSpPr>
              <a:spLocks noChangeArrowheads="1"/>
            </p:cNvSpPr>
            <p:nvPr/>
          </p:nvSpPr>
          <p:spPr bwMode="auto">
            <a:xfrm>
              <a:off x="5031" y="3608"/>
              <a:ext cx="3" cy="399"/>
            </a:xfrm>
            <a:prstGeom prst="rect">
              <a:avLst/>
            </a:prstGeom>
            <a:solidFill>
              <a:srgbClr val="314D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35" name="Rectangle 706"/>
            <p:cNvSpPr>
              <a:spLocks noChangeArrowheads="1"/>
            </p:cNvSpPr>
            <p:nvPr/>
          </p:nvSpPr>
          <p:spPr bwMode="auto">
            <a:xfrm>
              <a:off x="5034" y="3608"/>
              <a:ext cx="3" cy="399"/>
            </a:xfrm>
            <a:prstGeom prst="rect">
              <a:avLst/>
            </a:prstGeom>
            <a:solidFill>
              <a:srgbClr val="3149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36" name="Rectangle 707"/>
            <p:cNvSpPr>
              <a:spLocks noChangeArrowheads="1"/>
            </p:cNvSpPr>
            <p:nvPr/>
          </p:nvSpPr>
          <p:spPr bwMode="auto">
            <a:xfrm>
              <a:off x="5037" y="3608"/>
              <a:ext cx="3" cy="399"/>
            </a:xfrm>
            <a:prstGeom prst="rect">
              <a:avLst/>
            </a:prstGeom>
            <a:solidFill>
              <a:srgbClr val="3146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37" name="Rectangle 708"/>
            <p:cNvSpPr>
              <a:spLocks noChangeArrowheads="1"/>
            </p:cNvSpPr>
            <p:nvPr/>
          </p:nvSpPr>
          <p:spPr bwMode="auto">
            <a:xfrm>
              <a:off x="5040" y="3608"/>
              <a:ext cx="3" cy="399"/>
            </a:xfrm>
            <a:prstGeom prst="rect">
              <a:avLst/>
            </a:prstGeom>
            <a:solidFill>
              <a:srgbClr val="3242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38" name="Rectangle 709"/>
            <p:cNvSpPr>
              <a:spLocks noChangeArrowheads="1"/>
            </p:cNvSpPr>
            <p:nvPr/>
          </p:nvSpPr>
          <p:spPr bwMode="auto">
            <a:xfrm>
              <a:off x="5043" y="3608"/>
              <a:ext cx="3" cy="399"/>
            </a:xfrm>
            <a:prstGeom prst="rect">
              <a:avLst/>
            </a:prstGeom>
            <a:solidFill>
              <a:srgbClr val="323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39" name="Rectangle 710"/>
            <p:cNvSpPr>
              <a:spLocks noChangeArrowheads="1"/>
            </p:cNvSpPr>
            <p:nvPr/>
          </p:nvSpPr>
          <p:spPr bwMode="auto">
            <a:xfrm>
              <a:off x="5046" y="3608"/>
              <a:ext cx="3" cy="399"/>
            </a:xfrm>
            <a:prstGeom prst="rect">
              <a:avLst/>
            </a:prstGeom>
            <a:solidFill>
              <a:srgbClr val="323D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40" name="Rectangle 711"/>
            <p:cNvSpPr>
              <a:spLocks noChangeArrowheads="1"/>
            </p:cNvSpPr>
            <p:nvPr/>
          </p:nvSpPr>
          <p:spPr bwMode="auto">
            <a:xfrm>
              <a:off x="5049" y="3608"/>
              <a:ext cx="3" cy="399"/>
            </a:xfrm>
            <a:prstGeom prst="rect">
              <a:avLst/>
            </a:prstGeom>
            <a:solidFill>
              <a:srgbClr val="313B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41" name="Rectangle 712"/>
            <p:cNvSpPr>
              <a:spLocks noChangeArrowheads="1"/>
            </p:cNvSpPr>
            <p:nvPr/>
          </p:nvSpPr>
          <p:spPr bwMode="auto">
            <a:xfrm>
              <a:off x="5052" y="3608"/>
              <a:ext cx="3" cy="399"/>
            </a:xfrm>
            <a:prstGeom prst="rect">
              <a:avLst/>
            </a:prstGeom>
            <a:solidFill>
              <a:srgbClr val="313A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42" name="Rectangle 713"/>
            <p:cNvSpPr>
              <a:spLocks noChangeArrowheads="1"/>
            </p:cNvSpPr>
            <p:nvPr/>
          </p:nvSpPr>
          <p:spPr bwMode="auto">
            <a:xfrm>
              <a:off x="5055" y="3608"/>
              <a:ext cx="3" cy="399"/>
            </a:xfrm>
            <a:prstGeom prst="rect">
              <a:avLst/>
            </a:prstGeom>
            <a:solidFill>
              <a:srgbClr val="3038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43" name="Rectangle 714"/>
            <p:cNvSpPr>
              <a:spLocks noChangeArrowheads="1"/>
            </p:cNvSpPr>
            <p:nvPr/>
          </p:nvSpPr>
          <p:spPr bwMode="auto">
            <a:xfrm>
              <a:off x="5058" y="3608"/>
              <a:ext cx="3" cy="399"/>
            </a:xfrm>
            <a:prstGeom prst="rect">
              <a:avLst/>
            </a:prstGeom>
            <a:solidFill>
              <a:srgbClr val="2E3C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44" name="Rectangle 715"/>
            <p:cNvSpPr>
              <a:spLocks noChangeArrowheads="1"/>
            </p:cNvSpPr>
            <p:nvPr/>
          </p:nvSpPr>
          <p:spPr bwMode="auto">
            <a:xfrm>
              <a:off x="5061" y="3608"/>
              <a:ext cx="3" cy="399"/>
            </a:xfrm>
            <a:prstGeom prst="rect">
              <a:avLst/>
            </a:prstGeom>
            <a:solidFill>
              <a:srgbClr val="2B41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45" name="Rectangle 716"/>
            <p:cNvSpPr>
              <a:spLocks noChangeArrowheads="1"/>
            </p:cNvSpPr>
            <p:nvPr/>
          </p:nvSpPr>
          <p:spPr bwMode="auto">
            <a:xfrm>
              <a:off x="5064" y="3608"/>
              <a:ext cx="3" cy="399"/>
            </a:xfrm>
            <a:prstGeom prst="rect">
              <a:avLst/>
            </a:prstGeom>
            <a:solidFill>
              <a:srgbClr val="2846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46" name="Rectangle 717"/>
            <p:cNvSpPr>
              <a:spLocks noChangeArrowheads="1"/>
            </p:cNvSpPr>
            <p:nvPr/>
          </p:nvSpPr>
          <p:spPr bwMode="auto">
            <a:xfrm>
              <a:off x="5067" y="3608"/>
              <a:ext cx="3" cy="399"/>
            </a:xfrm>
            <a:prstGeom prst="rect">
              <a:avLst/>
            </a:prstGeom>
            <a:solidFill>
              <a:srgbClr val="254A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47" name="Rectangle 718"/>
            <p:cNvSpPr>
              <a:spLocks noChangeArrowheads="1"/>
            </p:cNvSpPr>
            <p:nvPr/>
          </p:nvSpPr>
          <p:spPr bwMode="auto">
            <a:xfrm>
              <a:off x="5070" y="3608"/>
              <a:ext cx="3" cy="399"/>
            </a:xfrm>
            <a:prstGeom prst="rect">
              <a:avLst/>
            </a:prstGeom>
            <a:solidFill>
              <a:srgbClr val="234F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48" name="Rectangle 719"/>
            <p:cNvSpPr>
              <a:spLocks noChangeArrowheads="1"/>
            </p:cNvSpPr>
            <p:nvPr/>
          </p:nvSpPr>
          <p:spPr bwMode="auto">
            <a:xfrm>
              <a:off x="5073" y="3608"/>
              <a:ext cx="3" cy="399"/>
            </a:xfrm>
            <a:prstGeom prst="rect">
              <a:avLst/>
            </a:prstGeom>
            <a:solidFill>
              <a:srgbClr val="2054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49" name="Rectangle 720"/>
            <p:cNvSpPr>
              <a:spLocks noChangeArrowheads="1"/>
            </p:cNvSpPr>
            <p:nvPr/>
          </p:nvSpPr>
          <p:spPr bwMode="auto">
            <a:xfrm>
              <a:off x="5076" y="3608"/>
              <a:ext cx="3" cy="399"/>
            </a:xfrm>
            <a:prstGeom prst="rect">
              <a:avLst/>
            </a:prstGeom>
            <a:solidFill>
              <a:srgbClr val="1E59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50" name="Rectangle 721"/>
            <p:cNvSpPr>
              <a:spLocks noChangeArrowheads="1"/>
            </p:cNvSpPr>
            <p:nvPr/>
          </p:nvSpPr>
          <p:spPr bwMode="auto">
            <a:xfrm>
              <a:off x="5079" y="3608"/>
              <a:ext cx="3" cy="399"/>
            </a:xfrm>
            <a:prstGeom prst="rect">
              <a:avLst/>
            </a:prstGeom>
            <a:solidFill>
              <a:srgbClr val="1B5D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51" name="Rectangle 722"/>
            <p:cNvSpPr>
              <a:spLocks noChangeArrowheads="1"/>
            </p:cNvSpPr>
            <p:nvPr/>
          </p:nvSpPr>
          <p:spPr bwMode="auto">
            <a:xfrm>
              <a:off x="5082" y="3608"/>
              <a:ext cx="3" cy="399"/>
            </a:xfrm>
            <a:prstGeom prst="rect">
              <a:avLst/>
            </a:prstGeom>
            <a:solidFill>
              <a:srgbClr val="1962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52" name="Rectangle 723"/>
            <p:cNvSpPr>
              <a:spLocks noChangeArrowheads="1"/>
            </p:cNvSpPr>
            <p:nvPr/>
          </p:nvSpPr>
          <p:spPr bwMode="auto">
            <a:xfrm>
              <a:off x="5085" y="3608"/>
              <a:ext cx="3" cy="399"/>
            </a:xfrm>
            <a:prstGeom prst="rect">
              <a:avLst/>
            </a:prstGeom>
            <a:solidFill>
              <a:srgbClr val="166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53" name="Rectangle 724"/>
            <p:cNvSpPr>
              <a:spLocks noChangeArrowheads="1"/>
            </p:cNvSpPr>
            <p:nvPr/>
          </p:nvSpPr>
          <p:spPr bwMode="auto">
            <a:xfrm>
              <a:off x="5088" y="3608"/>
              <a:ext cx="3" cy="399"/>
            </a:xfrm>
            <a:prstGeom prst="rect">
              <a:avLst/>
            </a:prstGeom>
            <a:solidFill>
              <a:srgbClr val="146B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54" name="Rectangle 725"/>
            <p:cNvSpPr>
              <a:spLocks noChangeArrowheads="1"/>
            </p:cNvSpPr>
            <p:nvPr/>
          </p:nvSpPr>
          <p:spPr bwMode="auto">
            <a:xfrm>
              <a:off x="5091" y="3608"/>
              <a:ext cx="3" cy="399"/>
            </a:xfrm>
            <a:prstGeom prst="rect">
              <a:avLst/>
            </a:prstGeom>
            <a:solidFill>
              <a:srgbClr val="1170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55" name="Rectangle 726"/>
            <p:cNvSpPr>
              <a:spLocks noChangeArrowheads="1"/>
            </p:cNvSpPr>
            <p:nvPr/>
          </p:nvSpPr>
          <p:spPr bwMode="auto">
            <a:xfrm>
              <a:off x="5094" y="3608"/>
              <a:ext cx="3" cy="399"/>
            </a:xfrm>
            <a:prstGeom prst="rect">
              <a:avLst/>
            </a:prstGeom>
            <a:solidFill>
              <a:srgbClr val="1070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56" name="Rectangle 727"/>
            <p:cNvSpPr>
              <a:spLocks noChangeArrowheads="1"/>
            </p:cNvSpPr>
            <p:nvPr/>
          </p:nvSpPr>
          <p:spPr bwMode="auto">
            <a:xfrm>
              <a:off x="5097" y="3608"/>
              <a:ext cx="3" cy="399"/>
            </a:xfrm>
            <a:prstGeom prst="rect">
              <a:avLst/>
            </a:prstGeom>
            <a:solidFill>
              <a:srgbClr val="106F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57" name="Rectangle 728"/>
            <p:cNvSpPr>
              <a:spLocks noChangeArrowheads="1"/>
            </p:cNvSpPr>
            <p:nvPr/>
          </p:nvSpPr>
          <p:spPr bwMode="auto">
            <a:xfrm>
              <a:off x="5100" y="3608"/>
              <a:ext cx="3" cy="399"/>
            </a:xfrm>
            <a:prstGeom prst="rect">
              <a:avLst/>
            </a:prstGeom>
            <a:solidFill>
              <a:srgbClr val="0F6F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58" name="Rectangle 729"/>
            <p:cNvSpPr>
              <a:spLocks noChangeArrowheads="1"/>
            </p:cNvSpPr>
            <p:nvPr/>
          </p:nvSpPr>
          <p:spPr bwMode="auto">
            <a:xfrm>
              <a:off x="5103" y="3608"/>
              <a:ext cx="2" cy="399"/>
            </a:xfrm>
            <a:prstGeom prst="rect">
              <a:avLst/>
            </a:prstGeom>
            <a:solidFill>
              <a:srgbClr val="0E6E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59" name="Rectangle 730"/>
            <p:cNvSpPr>
              <a:spLocks noChangeArrowheads="1"/>
            </p:cNvSpPr>
            <p:nvPr/>
          </p:nvSpPr>
          <p:spPr bwMode="auto">
            <a:xfrm>
              <a:off x="5105" y="3608"/>
              <a:ext cx="3" cy="399"/>
            </a:xfrm>
            <a:prstGeom prst="rect">
              <a:avLst/>
            </a:prstGeom>
            <a:solidFill>
              <a:srgbClr val="0D6E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60" name="Rectangle 731"/>
            <p:cNvSpPr>
              <a:spLocks noChangeArrowheads="1"/>
            </p:cNvSpPr>
            <p:nvPr/>
          </p:nvSpPr>
          <p:spPr bwMode="auto">
            <a:xfrm>
              <a:off x="5108" y="3608"/>
              <a:ext cx="3" cy="399"/>
            </a:xfrm>
            <a:prstGeom prst="rect">
              <a:avLst/>
            </a:prstGeom>
            <a:solidFill>
              <a:srgbClr val="0D6E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61" name="Rectangle 732"/>
            <p:cNvSpPr>
              <a:spLocks noChangeArrowheads="1"/>
            </p:cNvSpPr>
            <p:nvPr/>
          </p:nvSpPr>
          <p:spPr bwMode="auto">
            <a:xfrm>
              <a:off x="5111" y="3608"/>
              <a:ext cx="3" cy="399"/>
            </a:xfrm>
            <a:prstGeom prst="rect">
              <a:avLst/>
            </a:prstGeom>
            <a:solidFill>
              <a:srgbClr val="0C6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62" name="Rectangle 733"/>
            <p:cNvSpPr>
              <a:spLocks noChangeArrowheads="1"/>
            </p:cNvSpPr>
            <p:nvPr/>
          </p:nvSpPr>
          <p:spPr bwMode="auto">
            <a:xfrm>
              <a:off x="5114" y="3608"/>
              <a:ext cx="3" cy="399"/>
            </a:xfrm>
            <a:prstGeom prst="rect">
              <a:avLst/>
            </a:prstGeom>
            <a:solidFill>
              <a:srgbClr val="0B6D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63" name="Rectangle 734"/>
            <p:cNvSpPr>
              <a:spLocks noChangeArrowheads="1"/>
            </p:cNvSpPr>
            <p:nvPr/>
          </p:nvSpPr>
          <p:spPr bwMode="auto">
            <a:xfrm>
              <a:off x="5117" y="3608"/>
              <a:ext cx="3" cy="399"/>
            </a:xfrm>
            <a:prstGeom prst="rect">
              <a:avLst/>
            </a:prstGeom>
            <a:solidFill>
              <a:srgbClr val="0A6D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64" name="Rectangle 735"/>
            <p:cNvSpPr>
              <a:spLocks noChangeArrowheads="1"/>
            </p:cNvSpPr>
            <p:nvPr/>
          </p:nvSpPr>
          <p:spPr bwMode="auto">
            <a:xfrm>
              <a:off x="5120" y="3608"/>
              <a:ext cx="3" cy="399"/>
            </a:xfrm>
            <a:prstGeom prst="rect">
              <a:avLst/>
            </a:prstGeom>
            <a:solidFill>
              <a:srgbClr val="0A6C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65" name="Rectangle 736"/>
            <p:cNvSpPr>
              <a:spLocks noChangeArrowheads="1"/>
            </p:cNvSpPr>
            <p:nvPr/>
          </p:nvSpPr>
          <p:spPr bwMode="auto">
            <a:xfrm>
              <a:off x="5123" y="3608"/>
              <a:ext cx="3" cy="399"/>
            </a:xfrm>
            <a:prstGeom prst="rect">
              <a:avLst/>
            </a:prstGeom>
            <a:solidFill>
              <a:srgbClr val="096C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66" name="Rectangle 737"/>
            <p:cNvSpPr>
              <a:spLocks noChangeArrowheads="1"/>
            </p:cNvSpPr>
            <p:nvPr/>
          </p:nvSpPr>
          <p:spPr bwMode="auto">
            <a:xfrm>
              <a:off x="5126" y="3608"/>
              <a:ext cx="3" cy="399"/>
            </a:xfrm>
            <a:prstGeom prst="rect">
              <a:avLst/>
            </a:prstGeom>
            <a:solidFill>
              <a:srgbClr val="086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67" name="Rectangle 738"/>
            <p:cNvSpPr>
              <a:spLocks noChangeArrowheads="1"/>
            </p:cNvSpPr>
            <p:nvPr/>
          </p:nvSpPr>
          <p:spPr bwMode="auto">
            <a:xfrm>
              <a:off x="5129" y="3608"/>
              <a:ext cx="3" cy="399"/>
            </a:xfrm>
            <a:prstGeom prst="rect">
              <a:avLst/>
            </a:prstGeom>
            <a:solidFill>
              <a:srgbClr val="086B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68" name="Rectangle 739"/>
            <p:cNvSpPr>
              <a:spLocks noChangeArrowheads="1"/>
            </p:cNvSpPr>
            <p:nvPr/>
          </p:nvSpPr>
          <p:spPr bwMode="auto">
            <a:xfrm>
              <a:off x="5132" y="3608"/>
              <a:ext cx="3" cy="399"/>
            </a:xfrm>
            <a:prstGeom prst="rect">
              <a:avLst/>
            </a:prstGeom>
            <a:solidFill>
              <a:srgbClr val="076A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69" name="Rectangle 740"/>
            <p:cNvSpPr>
              <a:spLocks noChangeArrowheads="1"/>
            </p:cNvSpPr>
            <p:nvPr/>
          </p:nvSpPr>
          <p:spPr bwMode="auto">
            <a:xfrm>
              <a:off x="5135" y="3608"/>
              <a:ext cx="3" cy="399"/>
            </a:xfrm>
            <a:prstGeom prst="rect">
              <a:avLst/>
            </a:prstGeom>
            <a:solidFill>
              <a:srgbClr val="076A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70" name="Rectangle 741"/>
            <p:cNvSpPr>
              <a:spLocks noChangeArrowheads="1"/>
            </p:cNvSpPr>
            <p:nvPr/>
          </p:nvSpPr>
          <p:spPr bwMode="auto">
            <a:xfrm>
              <a:off x="5138" y="3608"/>
              <a:ext cx="3" cy="399"/>
            </a:xfrm>
            <a:prstGeom prst="rect">
              <a:avLst/>
            </a:prstGeom>
            <a:solidFill>
              <a:srgbClr val="0669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71" name="Rectangle 742"/>
            <p:cNvSpPr>
              <a:spLocks noChangeArrowheads="1"/>
            </p:cNvSpPr>
            <p:nvPr/>
          </p:nvSpPr>
          <p:spPr bwMode="auto">
            <a:xfrm>
              <a:off x="5141" y="3608"/>
              <a:ext cx="3" cy="399"/>
            </a:xfrm>
            <a:prstGeom prst="rect">
              <a:avLst/>
            </a:prstGeom>
            <a:solidFill>
              <a:srgbClr val="0569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72" name="Rectangle 743"/>
            <p:cNvSpPr>
              <a:spLocks noChangeArrowheads="1"/>
            </p:cNvSpPr>
            <p:nvPr/>
          </p:nvSpPr>
          <p:spPr bwMode="auto">
            <a:xfrm>
              <a:off x="5144" y="3608"/>
              <a:ext cx="3" cy="399"/>
            </a:xfrm>
            <a:prstGeom prst="rect">
              <a:avLst/>
            </a:prstGeom>
            <a:solidFill>
              <a:srgbClr val="0569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73" name="Rectangle 744"/>
            <p:cNvSpPr>
              <a:spLocks noChangeArrowheads="1"/>
            </p:cNvSpPr>
            <p:nvPr/>
          </p:nvSpPr>
          <p:spPr bwMode="auto">
            <a:xfrm>
              <a:off x="5147" y="3608"/>
              <a:ext cx="3" cy="399"/>
            </a:xfrm>
            <a:prstGeom prst="rect">
              <a:avLst/>
            </a:prstGeom>
            <a:solidFill>
              <a:srgbClr val="0468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74" name="Rectangle 745"/>
            <p:cNvSpPr>
              <a:spLocks noChangeArrowheads="1"/>
            </p:cNvSpPr>
            <p:nvPr/>
          </p:nvSpPr>
          <p:spPr bwMode="auto">
            <a:xfrm>
              <a:off x="5150" y="3608"/>
              <a:ext cx="3" cy="399"/>
            </a:xfrm>
            <a:prstGeom prst="rect">
              <a:avLst/>
            </a:prstGeom>
            <a:solidFill>
              <a:srgbClr val="036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75" name="Rectangle 746"/>
            <p:cNvSpPr>
              <a:spLocks noChangeArrowheads="1"/>
            </p:cNvSpPr>
            <p:nvPr/>
          </p:nvSpPr>
          <p:spPr bwMode="auto">
            <a:xfrm>
              <a:off x="5153" y="3608"/>
              <a:ext cx="3" cy="399"/>
            </a:xfrm>
            <a:prstGeom prst="rect">
              <a:avLst/>
            </a:prstGeom>
            <a:solidFill>
              <a:srgbClr val="0268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76" name="Rectangle 747"/>
            <p:cNvSpPr>
              <a:spLocks noChangeArrowheads="1"/>
            </p:cNvSpPr>
            <p:nvPr/>
          </p:nvSpPr>
          <p:spPr bwMode="auto">
            <a:xfrm>
              <a:off x="5156" y="3608"/>
              <a:ext cx="3" cy="399"/>
            </a:xfrm>
            <a:prstGeom prst="rect">
              <a:avLst/>
            </a:prstGeom>
            <a:solidFill>
              <a:srgbClr val="0267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777" name="Rectangle 748"/>
            <p:cNvSpPr>
              <a:spLocks noChangeArrowheads="1"/>
            </p:cNvSpPr>
            <p:nvPr/>
          </p:nvSpPr>
          <p:spPr bwMode="auto">
            <a:xfrm>
              <a:off x="4408" y="3609"/>
              <a:ext cx="755" cy="400"/>
            </a:xfrm>
            <a:prstGeom prst="rect">
              <a:avLst/>
            </a:prstGeom>
            <a:noFill/>
            <a:ln w="1111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9674" name="Rectangle 749"/>
          <p:cNvSpPr>
            <a:spLocks noChangeArrowheads="1"/>
          </p:cNvSpPr>
          <p:nvPr/>
        </p:nvSpPr>
        <p:spPr bwMode="auto">
          <a:xfrm>
            <a:off x="6935788" y="5946775"/>
            <a:ext cx="6985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latin typeface="Arial Narrow" panose="020B0606020202030204" pitchFamily="34" charset="0"/>
              </a:rPr>
              <a:t> Switches,</a:t>
            </a:r>
            <a:r>
              <a:rPr lang="en-US" altLang="en-US" sz="1300">
                <a:solidFill>
                  <a:schemeClr val="tx1"/>
                </a:solidFill>
                <a:latin typeface="Arial Narrow" panose="020B0606020202030204" pitchFamily="34" charset="0"/>
              </a:rPr>
              <a:t> </a:t>
            </a:r>
            <a:endParaRPr lang="en-US" altLang="en-US" sz="1800" b="0">
              <a:solidFill>
                <a:schemeClr val="tx1"/>
              </a:solidFill>
            </a:endParaRPr>
          </a:p>
        </p:txBody>
      </p:sp>
      <p:sp>
        <p:nvSpPr>
          <p:cNvPr id="19675" name="Rectangle 750"/>
          <p:cNvSpPr>
            <a:spLocks noChangeArrowheads="1"/>
          </p:cNvSpPr>
          <p:nvPr/>
        </p:nvSpPr>
        <p:spPr bwMode="auto">
          <a:xfrm>
            <a:off x="6707188" y="6088063"/>
            <a:ext cx="12303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latin typeface="Arial Narrow" panose="020B0606020202030204" pitchFamily="34" charset="0"/>
              </a:rPr>
              <a:t>Network Links, etc.</a:t>
            </a:r>
            <a:endParaRPr lang="en-US" altLang="en-US" sz="1800" b="0"/>
          </a:p>
        </p:txBody>
      </p:sp>
      <p:sp>
        <p:nvSpPr>
          <p:cNvPr id="19676" name="Rectangle 751"/>
          <p:cNvSpPr>
            <a:spLocks noChangeArrowheads="1"/>
          </p:cNvSpPr>
          <p:nvPr/>
        </p:nvSpPr>
        <p:spPr bwMode="auto">
          <a:xfrm>
            <a:off x="6783388" y="4318000"/>
            <a:ext cx="7572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FFFFFF"/>
                </a:solidFill>
                <a:latin typeface="Arial Narrow" panose="020B0606020202030204" pitchFamily="34" charset="0"/>
              </a:rPr>
              <a:t>Subsystem </a:t>
            </a:r>
            <a:endParaRPr lang="en-US" altLang="en-US" sz="1800" b="0">
              <a:solidFill>
                <a:schemeClr val="tx1"/>
              </a:solidFill>
            </a:endParaRPr>
          </a:p>
        </p:txBody>
      </p:sp>
      <p:sp>
        <p:nvSpPr>
          <p:cNvPr id="19677" name="Rectangle 752"/>
          <p:cNvSpPr>
            <a:spLocks noChangeArrowheads="1"/>
          </p:cNvSpPr>
          <p:nvPr/>
        </p:nvSpPr>
        <p:spPr bwMode="auto">
          <a:xfrm>
            <a:off x="6935788" y="4459288"/>
            <a:ext cx="5032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FFFFFF"/>
                </a:solidFill>
                <a:latin typeface="Arial Narrow" panose="020B0606020202030204" pitchFamily="34" charset="0"/>
              </a:rPr>
              <a:t>Image 4</a:t>
            </a:r>
            <a:endParaRPr lang="en-US" altLang="en-US" sz="1800" b="0">
              <a:solidFill>
                <a:schemeClr val="tx1"/>
              </a:solidFill>
            </a:endParaRPr>
          </a:p>
        </p:txBody>
      </p:sp>
      <p:sp>
        <p:nvSpPr>
          <p:cNvPr id="19678" name="Rectangle 753"/>
          <p:cNvSpPr>
            <a:spLocks noChangeArrowheads="1"/>
          </p:cNvSpPr>
          <p:nvPr/>
        </p:nvSpPr>
        <p:spPr bwMode="auto">
          <a:xfrm>
            <a:off x="4954588" y="4318000"/>
            <a:ext cx="8382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spcBef>
                <a:spcPct val="0"/>
              </a:spcBef>
            </a:pPr>
            <a:r>
              <a:rPr lang="en-US" altLang="en-US" sz="1300">
                <a:solidFill>
                  <a:srgbClr val="FFFFFF"/>
                </a:solidFill>
                <a:latin typeface="Arial Narrow" panose="020B0606020202030204" pitchFamily="34" charset="0"/>
              </a:rPr>
              <a:t>Subsystem </a:t>
            </a:r>
            <a:endParaRPr lang="en-US" altLang="en-US" sz="1800" b="0">
              <a:solidFill>
                <a:schemeClr val="tx1"/>
              </a:solidFill>
            </a:endParaRPr>
          </a:p>
        </p:txBody>
      </p:sp>
      <p:sp>
        <p:nvSpPr>
          <p:cNvPr id="19679" name="Rectangle 754"/>
          <p:cNvSpPr>
            <a:spLocks noChangeArrowheads="1"/>
          </p:cNvSpPr>
          <p:nvPr/>
        </p:nvSpPr>
        <p:spPr bwMode="auto">
          <a:xfrm>
            <a:off x="5106988" y="4459288"/>
            <a:ext cx="5032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FFFFFF"/>
                </a:solidFill>
                <a:latin typeface="Arial Narrow" panose="020B0606020202030204" pitchFamily="34" charset="0"/>
              </a:rPr>
              <a:t>Image 3</a:t>
            </a:r>
            <a:endParaRPr lang="en-US" altLang="en-US" sz="1800" b="0">
              <a:solidFill>
                <a:schemeClr val="tx1"/>
              </a:solidFill>
            </a:endParaRPr>
          </a:p>
        </p:txBody>
      </p:sp>
      <p:sp>
        <p:nvSpPr>
          <p:cNvPr id="19680" name="Rectangle 755"/>
          <p:cNvSpPr>
            <a:spLocks noChangeArrowheads="1"/>
          </p:cNvSpPr>
          <p:nvPr/>
        </p:nvSpPr>
        <p:spPr bwMode="auto">
          <a:xfrm>
            <a:off x="3049588" y="4175125"/>
            <a:ext cx="10445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FFFFFF"/>
                </a:solidFill>
                <a:latin typeface="Arial Narrow" panose="020B0606020202030204" pitchFamily="34" charset="0"/>
              </a:rPr>
              <a:t>Logical Channel</a:t>
            </a:r>
            <a:endParaRPr lang="en-US" altLang="en-US" sz="1800" b="0">
              <a:solidFill>
                <a:schemeClr val="tx1"/>
              </a:solidFill>
            </a:endParaRPr>
          </a:p>
        </p:txBody>
      </p:sp>
      <p:sp>
        <p:nvSpPr>
          <p:cNvPr id="19681" name="Rectangle 756"/>
          <p:cNvSpPr>
            <a:spLocks noChangeArrowheads="1"/>
          </p:cNvSpPr>
          <p:nvPr/>
        </p:nvSpPr>
        <p:spPr bwMode="auto">
          <a:xfrm>
            <a:off x="3201988" y="4318000"/>
            <a:ext cx="7953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FFFFFF"/>
                </a:solidFill>
                <a:latin typeface="Arial Narrow" panose="020B0606020202030204" pitchFamily="34" charset="0"/>
              </a:rPr>
              <a:t>Subsystem  </a:t>
            </a:r>
            <a:endParaRPr lang="en-US" altLang="en-US" sz="1800" b="0">
              <a:solidFill>
                <a:schemeClr val="tx1"/>
              </a:solidFill>
            </a:endParaRPr>
          </a:p>
        </p:txBody>
      </p:sp>
      <p:sp>
        <p:nvSpPr>
          <p:cNvPr id="19682" name="Rectangle 757"/>
          <p:cNvSpPr>
            <a:spLocks noChangeArrowheads="1"/>
          </p:cNvSpPr>
          <p:nvPr/>
        </p:nvSpPr>
        <p:spPr bwMode="auto">
          <a:xfrm>
            <a:off x="3354388" y="4459288"/>
            <a:ext cx="5032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FFFFFF"/>
                </a:solidFill>
                <a:latin typeface="Arial Narrow" panose="020B0606020202030204" pitchFamily="34" charset="0"/>
              </a:rPr>
              <a:t>Image 2</a:t>
            </a:r>
            <a:endParaRPr lang="en-US" altLang="en-US" sz="1800" b="0">
              <a:solidFill>
                <a:schemeClr val="tx1"/>
              </a:solidFill>
            </a:endParaRPr>
          </a:p>
        </p:txBody>
      </p:sp>
      <p:sp>
        <p:nvSpPr>
          <p:cNvPr id="19683" name="Line 758"/>
          <p:cNvSpPr>
            <a:spLocks noChangeShapeType="1"/>
          </p:cNvSpPr>
          <p:nvPr/>
        </p:nvSpPr>
        <p:spPr bwMode="auto">
          <a:xfrm>
            <a:off x="7470775" y="3271838"/>
            <a:ext cx="0" cy="496887"/>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4" name="Line 759"/>
          <p:cNvSpPr>
            <a:spLocks noChangeShapeType="1"/>
          </p:cNvSpPr>
          <p:nvPr/>
        </p:nvSpPr>
        <p:spPr bwMode="auto">
          <a:xfrm flipH="1" flipV="1">
            <a:off x="3203575" y="3768725"/>
            <a:ext cx="4267200" cy="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5" name="Line 760"/>
          <p:cNvSpPr>
            <a:spLocks noChangeShapeType="1"/>
          </p:cNvSpPr>
          <p:nvPr/>
        </p:nvSpPr>
        <p:spPr bwMode="auto">
          <a:xfrm>
            <a:off x="5032375" y="3271838"/>
            <a:ext cx="0" cy="850900"/>
          </a:xfrm>
          <a:prstGeom prst="line">
            <a:avLst/>
          </a:prstGeom>
          <a:noFill/>
          <a:ln w="26988">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6" name="Line 761"/>
          <p:cNvSpPr>
            <a:spLocks noChangeShapeType="1"/>
          </p:cNvSpPr>
          <p:nvPr/>
        </p:nvSpPr>
        <p:spPr bwMode="auto">
          <a:xfrm>
            <a:off x="2008188" y="5080000"/>
            <a:ext cx="5003800" cy="17463"/>
          </a:xfrm>
          <a:prstGeom prst="line">
            <a:avLst/>
          </a:prstGeom>
          <a:noFill/>
          <a:ln w="26988">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7" name="Line 762"/>
          <p:cNvSpPr>
            <a:spLocks noChangeShapeType="1"/>
          </p:cNvSpPr>
          <p:nvPr/>
        </p:nvSpPr>
        <p:spPr bwMode="auto">
          <a:xfrm flipV="1">
            <a:off x="7013575" y="4672013"/>
            <a:ext cx="0" cy="442912"/>
          </a:xfrm>
          <a:prstGeom prst="line">
            <a:avLst/>
          </a:prstGeom>
          <a:noFill/>
          <a:ln w="26988">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8" name="Line 763"/>
          <p:cNvSpPr>
            <a:spLocks noChangeShapeType="1"/>
          </p:cNvSpPr>
          <p:nvPr/>
        </p:nvSpPr>
        <p:spPr bwMode="auto">
          <a:xfrm>
            <a:off x="3203575" y="3271838"/>
            <a:ext cx="1588" cy="51435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9" name="Line 764"/>
          <p:cNvSpPr>
            <a:spLocks noChangeShapeType="1"/>
          </p:cNvSpPr>
          <p:nvPr/>
        </p:nvSpPr>
        <p:spPr bwMode="auto">
          <a:xfrm>
            <a:off x="4422775" y="3271838"/>
            <a:ext cx="0" cy="496887"/>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0" name="Line 765"/>
          <p:cNvSpPr>
            <a:spLocks noChangeShapeType="1"/>
          </p:cNvSpPr>
          <p:nvPr/>
        </p:nvSpPr>
        <p:spPr bwMode="auto">
          <a:xfrm flipH="1">
            <a:off x="1906588" y="3484563"/>
            <a:ext cx="1587" cy="612775"/>
          </a:xfrm>
          <a:prstGeom prst="line">
            <a:avLst/>
          </a:prstGeom>
          <a:noFill/>
          <a:ln w="26988">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1" name="Line 766"/>
          <p:cNvSpPr>
            <a:spLocks noChangeShapeType="1"/>
          </p:cNvSpPr>
          <p:nvPr/>
        </p:nvSpPr>
        <p:spPr bwMode="auto">
          <a:xfrm>
            <a:off x="2593975" y="3271838"/>
            <a:ext cx="0" cy="354012"/>
          </a:xfrm>
          <a:prstGeom prst="line">
            <a:avLst/>
          </a:prstGeom>
          <a:noFill/>
          <a:ln w="26988">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2" name="Line 767"/>
          <p:cNvSpPr>
            <a:spLocks noChangeShapeType="1"/>
          </p:cNvSpPr>
          <p:nvPr/>
        </p:nvSpPr>
        <p:spPr bwMode="auto">
          <a:xfrm flipV="1">
            <a:off x="2593975" y="3625850"/>
            <a:ext cx="5562600" cy="0"/>
          </a:xfrm>
          <a:prstGeom prst="line">
            <a:avLst/>
          </a:prstGeom>
          <a:noFill/>
          <a:ln w="26988">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3" name="Line 768"/>
          <p:cNvSpPr>
            <a:spLocks noChangeShapeType="1"/>
          </p:cNvSpPr>
          <p:nvPr/>
        </p:nvSpPr>
        <p:spPr bwMode="auto">
          <a:xfrm>
            <a:off x="5641975" y="3271838"/>
            <a:ext cx="0" cy="354012"/>
          </a:xfrm>
          <a:prstGeom prst="line">
            <a:avLst/>
          </a:prstGeom>
          <a:noFill/>
          <a:ln w="26988">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4" name="Line 769"/>
          <p:cNvSpPr>
            <a:spLocks noChangeShapeType="1"/>
          </p:cNvSpPr>
          <p:nvPr/>
        </p:nvSpPr>
        <p:spPr bwMode="auto">
          <a:xfrm>
            <a:off x="7240588" y="3608388"/>
            <a:ext cx="1587" cy="528637"/>
          </a:xfrm>
          <a:prstGeom prst="line">
            <a:avLst/>
          </a:prstGeom>
          <a:noFill/>
          <a:ln w="26988">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5" name="Line 770"/>
          <p:cNvSpPr>
            <a:spLocks noChangeShapeType="1"/>
          </p:cNvSpPr>
          <p:nvPr/>
        </p:nvSpPr>
        <p:spPr bwMode="auto">
          <a:xfrm flipV="1">
            <a:off x="3584575" y="4689475"/>
            <a:ext cx="1588" cy="19685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6" name="Line 771"/>
          <p:cNvSpPr>
            <a:spLocks noChangeShapeType="1"/>
          </p:cNvSpPr>
          <p:nvPr/>
        </p:nvSpPr>
        <p:spPr bwMode="auto">
          <a:xfrm>
            <a:off x="1938338" y="4949825"/>
            <a:ext cx="3397250" cy="4763"/>
          </a:xfrm>
          <a:prstGeom prst="line">
            <a:avLst/>
          </a:prstGeom>
          <a:noFill/>
          <a:ln w="26988">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7" name="Line 772"/>
          <p:cNvSpPr>
            <a:spLocks noChangeShapeType="1"/>
          </p:cNvSpPr>
          <p:nvPr/>
        </p:nvSpPr>
        <p:spPr bwMode="auto">
          <a:xfrm flipV="1">
            <a:off x="5337175" y="4689475"/>
            <a:ext cx="1588" cy="260350"/>
          </a:xfrm>
          <a:prstGeom prst="line">
            <a:avLst/>
          </a:prstGeom>
          <a:noFill/>
          <a:ln w="26988">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8" name="Line 773"/>
          <p:cNvSpPr>
            <a:spLocks noChangeShapeType="1"/>
          </p:cNvSpPr>
          <p:nvPr/>
        </p:nvSpPr>
        <p:spPr bwMode="auto">
          <a:xfrm>
            <a:off x="7331075" y="4687888"/>
            <a:ext cx="1588" cy="1112837"/>
          </a:xfrm>
          <a:prstGeom prst="line">
            <a:avLst/>
          </a:prstGeom>
          <a:noFill/>
          <a:ln w="26988">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9" name="Rectangle 774"/>
          <p:cNvSpPr>
            <a:spLocks noChangeArrowheads="1"/>
          </p:cNvSpPr>
          <p:nvPr/>
        </p:nvSpPr>
        <p:spPr bwMode="auto">
          <a:xfrm>
            <a:off x="2898775" y="5114925"/>
            <a:ext cx="3616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800" i="1" dirty="0" smtClean="0">
                <a:solidFill>
                  <a:srgbClr val="000000"/>
                </a:solidFill>
                <a:latin typeface="Arial Narrow" panose="020B0606020202030204" pitchFamily="34" charset="0"/>
              </a:rPr>
              <a:t>z Systems </a:t>
            </a:r>
            <a:r>
              <a:rPr lang="en-US" altLang="en-US" sz="1800" i="1" dirty="0">
                <a:solidFill>
                  <a:srgbClr val="000000"/>
                </a:solidFill>
                <a:latin typeface="Arial Narrow" panose="020B0606020202030204" pitchFamily="34" charset="0"/>
              </a:rPr>
              <a:t>Physical Channel Subsystem</a:t>
            </a:r>
            <a:endParaRPr lang="en-US" altLang="en-US" sz="1800" b="0" i="1" dirty="0">
              <a:solidFill>
                <a:schemeClr val="tx1"/>
              </a:solidFill>
            </a:endParaRPr>
          </a:p>
        </p:txBody>
      </p:sp>
      <p:grpSp>
        <p:nvGrpSpPr>
          <p:cNvPr id="19700" name="Group 775"/>
          <p:cNvGrpSpPr>
            <a:grpSpLocks/>
          </p:cNvGrpSpPr>
          <p:nvPr/>
        </p:nvGrpSpPr>
        <p:grpSpPr bwMode="auto">
          <a:xfrm>
            <a:off x="1090613" y="4094163"/>
            <a:ext cx="1552575" cy="593725"/>
            <a:chOff x="589" y="2453"/>
            <a:chExt cx="978" cy="402"/>
          </a:xfrm>
        </p:grpSpPr>
        <p:pic>
          <p:nvPicPr>
            <p:cNvPr id="19723" name="Picture 77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89" y="2453"/>
              <a:ext cx="973"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24" name="Rectangle 777"/>
            <p:cNvSpPr>
              <a:spLocks noChangeArrowheads="1"/>
            </p:cNvSpPr>
            <p:nvPr/>
          </p:nvSpPr>
          <p:spPr bwMode="auto">
            <a:xfrm>
              <a:off x="590" y="2455"/>
              <a:ext cx="977" cy="400"/>
            </a:xfrm>
            <a:prstGeom prst="rect">
              <a:avLst/>
            </a:prstGeom>
            <a:noFill/>
            <a:ln w="1111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9701" name="Rectangle 778"/>
          <p:cNvSpPr>
            <a:spLocks noChangeArrowheads="1"/>
          </p:cNvSpPr>
          <p:nvPr/>
        </p:nvSpPr>
        <p:spPr bwMode="auto">
          <a:xfrm>
            <a:off x="1277938" y="4141788"/>
            <a:ext cx="1044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008000"/>
                </a:solidFill>
                <a:latin typeface="Arial Narrow" panose="020B0606020202030204" pitchFamily="34" charset="0"/>
              </a:rPr>
              <a:t>Logical Channel</a:t>
            </a:r>
            <a:endParaRPr lang="en-US" altLang="en-US" sz="1300" b="0">
              <a:solidFill>
                <a:schemeClr val="tx1"/>
              </a:solidFill>
              <a:latin typeface="Arial Narrow" panose="020B0606020202030204" pitchFamily="34" charset="0"/>
            </a:endParaRPr>
          </a:p>
        </p:txBody>
      </p:sp>
      <p:sp>
        <p:nvSpPr>
          <p:cNvPr id="19702" name="Rectangle 779"/>
          <p:cNvSpPr>
            <a:spLocks noChangeArrowheads="1"/>
          </p:cNvSpPr>
          <p:nvPr/>
        </p:nvSpPr>
        <p:spPr bwMode="auto">
          <a:xfrm>
            <a:off x="1738313" y="4275138"/>
            <a:ext cx="492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400">
                <a:solidFill>
                  <a:srgbClr val="C0C0C0"/>
                </a:solidFill>
                <a:latin typeface="Arial Narrow" panose="020B0606020202030204" pitchFamily="34" charset="0"/>
              </a:rPr>
              <a:t>-</a:t>
            </a:r>
            <a:endParaRPr lang="en-US" altLang="en-US" sz="1400" b="0">
              <a:solidFill>
                <a:schemeClr val="tx1"/>
              </a:solidFill>
            </a:endParaRPr>
          </a:p>
        </p:txBody>
      </p:sp>
      <p:sp>
        <p:nvSpPr>
          <p:cNvPr id="19703" name="Rectangle 780"/>
          <p:cNvSpPr>
            <a:spLocks noChangeArrowheads="1"/>
          </p:cNvSpPr>
          <p:nvPr/>
        </p:nvSpPr>
        <p:spPr bwMode="auto">
          <a:xfrm>
            <a:off x="1733550" y="4271963"/>
            <a:ext cx="492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400">
                <a:solidFill>
                  <a:srgbClr val="008000"/>
                </a:solidFill>
                <a:latin typeface="Arial Narrow" panose="020B0606020202030204" pitchFamily="34" charset="0"/>
              </a:rPr>
              <a:t>-</a:t>
            </a:r>
            <a:endParaRPr lang="en-US" altLang="en-US" sz="1400" b="0">
              <a:solidFill>
                <a:schemeClr val="tx1"/>
              </a:solidFill>
            </a:endParaRPr>
          </a:p>
        </p:txBody>
      </p:sp>
      <p:sp>
        <p:nvSpPr>
          <p:cNvPr id="19704" name="Rectangle 781"/>
          <p:cNvSpPr>
            <a:spLocks noChangeArrowheads="1"/>
          </p:cNvSpPr>
          <p:nvPr/>
        </p:nvSpPr>
        <p:spPr bwMode="auto">
          <a:xfrm>
            <a:off x="1430338" y="4283075"/>
            <a:ext cx="7572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008000"/>
                </a:solidFill>
                <a:latin typeface="Arial Narrow" panose="020B0606020202030204" pitchFamily="34" charset="0"/>
              </a:rPr>
              <a:t>Subsystem </a:t>
            </a:r>
            <a:endParaRPr lang="en-US" altLang="en-US" sz="1300" b="0">
              <a:solidFill>
                <a:schemeClr val="tx1"/>
              </a:solidFill>
              <a:latin typeface="Arial Narrow" panose="020B0606020202030204" pitchFamily="34" charset="0"/>
            </a:endParaRPr>
          </a:p>
        </p:txBody>
      </p:sp>
      <p:sp>
        <p:nvSpPr>
          <p:cNvPr id="19705" name="Rectangle 782"/>
          <p:cNvSpPr>
            <a:spLocks noChangeArrowheads="1"/>
          </p:cNvSpPr>
          <p:nvPr/>
        </p:nvSpPr>
        <p:spPr bwMode="auto">
          <a:xfrm>
            <a:off x="1601788" y="4459288"/>
            <a:ext cx="463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400">
                <a:solidFill>
                  <a:srgbClr val="C0C0C0"/>
                </a:solidFill>
                <a:latin typeface="Arial Narrow" panose="020B0606020202030204" pitchFamily="34" charset="0"/>
              </a:rPr>
              <a:t>Image </a:t>
            </a:r>
            <a:endParaRPr lang="en-US" altLang="en-US" sz="1400" b="0">
              <a:solidFill>
                <a:schemeClr val="tx1"/>
              </a:solidFill>
            </a:endParaRPr>
          </a:p>
        </p:txBody>
      </p:sp>
      <p:sp>
        <p:nvSpPr>
          <p:cNvPr id="19706" name="Rectangle 783"/>
          <p:cNvSpPr>
            <a:spLocks noChangeArrowheads="1"/>
          </p:cNvSpPr>
          <p:nvPr/>
        </p:nvSpPr>
        <p:spPr bwMode="auto">
          <a:xfrm>
            <a:off x="1597025" y="4454525"/>
            <a:ext cx="54133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008000"/>
                </a:solidFill>
                <a:latin typeface="Arial Narrow" panose="020B0606020202030204" pitchFamily="34" charset="0"/>
              </a:rPr>
              <a:t>Image 1 </a:t>
            </a:r>
            <a:endParaRPr lang="en-US" altLang="en-US" sz="1300" b="0">
              <a:solidFill>
                <a:schemeClr val="tx1"/>
              </a:solidFill>
              <a:latin typeface="Arial Narrow" panose="020B0606020202030204" pitchFamily="34" charset="0"/>
            </a:endParaRPr>
          </a:p>
        </p:txBody>
      </p:sp>
      <p:sp>
        <p:nvSpPr>
          <p:cNvPr id="19707" name="Rectangle 784"/>
          <p:cNvSpPr>
            <a:spLocks noChangeArrowheads="1"/>
          </p:cNvSpPr>
          <p:nvPr/>
        </p:nvSpPr>
        <p:spPr bwMode="auto">
          <a:xfrm>
            <a:off x="4878388" y="4175125"/>
            <a:ext cx="10445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FFFFFF"/>
                </a:solidFill>
                <a:latin typeface="Arial Narrow" panose="020B0606020202030204" pitchFamily="34" charset="0"/>
              </a:rPr>
              <a:t>Logical Channel</a:t>
            </a:r>
            <a:endParaRPr lang="en-US" altLang="en-US" sz="1800" b="0">
              <a:solidFill>
                <a:schemeClr val="tx1"/>
              </a:solidFill>
            </a:endParaRPr>
          </a:p>
        </p:txBody>
      </p:sp>
      <p:sp>
        <p:nvSpPr>
          <p:cNvPr id="19708" name="Rectangle 785"/>
          <p:cNvSpPr>
            <a:spLocks noChangeArrowheads="1"/>
          </p:cNvSpPr>
          <p:nvPr/>
        </p:nvSpPr>
        <p:spPr bwMode="auto">
          <a:xfrm>
            <a:off x="6630988" y="4175125"/>
            <a:ext cx="10445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300">
                <a:solidFill>
                  <a:srgbClr val="FFFFFF"/>
                </a:solidFill>
                <a:latin typeface="Arial Narrow" panose="020B0606020202030204" pitchFamily="34" charset="0"/>
              </a:rPr>
              <a:t>Logical Channel</a:t>
            </a:r>
            <a:endParaRPr lang="en-US" altLang="en-US" sz="1800" b="0">
              <a:solidFill>
                <a:schemeClr val="tx1"/>
              </a:solidFill>
            </a:endParaRPr>
          </a:p>
        </p:txBody>
      </p:sp>
      <p:sp>
        <p:nvSpPr>
          <p:cNvPr id="19709" name="Line 786"/>
          <p:cNvSpPr>
            <a:spLocks noChangeShapeType="1"/>
          </p:cNvSpPr>
          <p:nvPr/>
        </p:nvSpPr>
        <p:spPr bwMode="auto">
          <a:xfrm flipH="1">
            <a:off x="839788" y="3910013"/>
            <a:ext cx="1587" cy="1470025"/>
          </a:xfrm>
          <a:prstGeom prst="line">
            <a:avLst/>
          </a:prstGeom>
          <a:noFill/>
          <a:ln w="38100" cmpd="dbl">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0" name="Line 787"/>
          <p:cNvSpPr>
            <a:spLocks noChangeShapeType="1"/>
          </p:cNvSpPr>
          <p:nvPr/>
        </p:nvSpPr>
        <p:spPr bwMode="auto">
          <a:xfrm flipH="1">
            <a:off x="2060575" y="5610225"/>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711" name="Line 788"/>
          <p:cNvSpPr>
            <a:spLocks noChangeShapeType="1"/>
          </p:cNvSpPr>
          <p:nvPr/>
        </p:nvSpPr>
        <p:spPr bwMode="auto">
          <a:xfrm>
            <a:off x="6327775" y="5610225"/>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712" name="Text Box 789"/>
          <p:cNvSpPr txBox="1">
            <a:spLocks noChangeArrowheads="1"/>
          </p:cNvSpPr>
          <p:nvPr/>
        </p:nvSpPr>
        <p:spPr bwMode="auto">
          <a:xfrm>
            <a:off x="4422775" y="5468938"/>
            <a:ext cx="21336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pPr>
            <a:r>
              <a:rPr lang="en-US" altLang="en-US" sz="1200" b="0">
                <a:solidFill>
                  <a:schemeClr val="tx1"/>
                </a:solidFill>
              </a:rPr>
              <a:t>OSA Ethernet Adapter Transparently Shared By Logical Partitions Configured to Channel Subsystem Image N</a:t>
            </a:r>
          </a:p>
        </p:txBody>
      </p:sp>
      <p:sp>
        <p:nvSpPr>
          <p:cNvPr id="19713" name="Text Box 790"/>
          <p:cNvSpPr txBox="1">
            <a:spLocks noChangeArrowheads="1"/>
          </p:cNvSpPr>
          <p:nvPr/>
        </p:nvSpPr>
        <p:spPr bwMode="auto">
          <a:xfrm>
            <a:off x="2593975" y="5468938"/>
            <a:ext cx="1981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lnSpc>
                <a:spcPct val="85000"/>
              </a:lnSpc>
            </a:pPr>
            <a:r>
              <a:rPr lang="en-US" altLang="en-US" sz="1200" b="0">
                <a:solidFill>
                  <a:schemeClr val="tx1"/>
                </a:solidFill>
              </a:rPr>
              <a:t>FICON Channel Path Transparently Shared by All Logical Partitions</a:t>
            </a:r>
          </a:p>
        </p:txBody>
      </p:sp>
      <p:sp>
        <p:nvSpPr>
          <p:cNvPr id="19714" name="Line 791"/>
          <p:cNvSpPr>
            <a:spLocks noChangeShapeType="1"/>
          </p:cNvSpPr>
          <p:nvPr/>
        </p:nvSpPr>
        <p:spPr bwMode="auto">
          <a:xfrm>
            <a:off x="6480175" y="3271838"/>
            <a:ext cx="0" cy="35401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5" name="Line 792"/>
          <p:cNvSpPr>
            <a:spLocks noChangeShapeType="1"/>
          </p:cNvSpPr>
          <p:nvPr/>
        </p:nvSpPr>
        <p:spPr bwMode="auto">
          <a:xfrm>
            <a:off x="3584575" y="3768725"/>
            <a:ext cx="0" cy="3540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6" name="Line 793"/>
          <p:cNvSpPr>
            <a:spLocks noChangeShapeType="1"/>
          </p:cNvSpPr>
          <p:nvPr/>
        </p:nvSpPr>
        <p:spPr bwMode="auto">
          <a:xfrm>
            <a:off x="8156575" y="3271838"/>
            <a:ext cx="0" cy="35401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7" name="Line 794"/>
          <p:cNvSpPr>
            <a:spLocks noChangeShapeType="1"/>
          </p:cNvSpPr>
          <p:nvPr/>
        </p:nvSpPr>
        <p:spPr bwMode="auto">
          <a:xfrm>
            <a:off x="1146175" y="3484563"/>
            <a:ext cx="266700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8" name="Line 795"/>
          <p:cNvSpPr>
            <a:spLocks noChangeShapeType="1"/>
          </p:cNvSpPr>
          <p:nvPr/>
        </p:nvSpPr>
        <p:spPr bwMode="auto">
          <a:xfrm flipV="1">
            <a:off x="1146175" y="3271838"/>
            <a:ext cx="0" cy="21272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9" name="Line 796"/>
          <p:cNvSpPr>
            <a:spLocks noChangeShapeType="1"/>
          </p:cNvSpPr>
          <p:nvPr/>
        </p:nvSpPr>
        <p:spPr bwMode="auto">
          <a:xfrm>
            <a:off x="1984375" y="3271838"/>
            <a:ext cx="0" cy="21272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20" name="Line 797"/>
          <p:cNvSpPr>
            <a:spLocks noChangeShapeType="1"/>
          </p:cNvSpPr>
          <p:nvPr/>
        </p:nvSpPr>
        <p:spPr bwMode="auto">
          <a:xfrm>
            <a:off x="3813175" y="3271838"/>
            <a:ext cx="0" cy="21272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21" name="Line 798"/>
          <p:cNvSpPr>
            <a:spLocks noChangeShapeType="1"/>
          </p:cNvSpPr>
          <p:nvPr/>
        </p:nvSpPr>
        <p:spPr bwMode="auto">
          <a:xfrm>
            <a:off x="841375" y="3910013"/>
            <a:ext cx="7315200" cy="0"/>
          </a:xfrm>
          <a:prstGeom prst="line">
            <a:avLst/>
          </a:prstGeom>
          <a:noFill/>
          <a:ln w="38100" cmpd="dbl">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22" name="Rectangle 801"/>
          <p:cNvSpPr>
            <a:spLocks noGrp="1" noChangeArrowheads="1"/>
          </p:cNvSpPr>
          <p:nvPr>
            <p:ph type="title"/>
          </p:nvPr>
        </p:nvSpPr>
        <p:spPr>
          <a:noFill/>
        </p:spPr>
        <p:txBody>
          <a:bodyPr anchor="t"/>
          <a:lstStyle/>
          <a:p>
            <a:r>
              <a:rPr lang="en-US" altLang="en-US" sz="3200" smtClean="0">
                <a:solidFill>
                  <a:schemeClr val="tx2"/>
                </a:solidFill>
              </a:rPr>
              <a:t>LPAR  Multiple Logical Channel Subsystems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243638" y="1366838"/>
            <a:ext cx="2443162" cy="3798887"/>
          </a:xfrm>
          <a:prstGeom prst="rect">
            <a:avLst/>
          </a:prstGeom>
          <a:gradFill rotWithShape="1">
            <a:gsLst>
              <a:gs pos="0">
                <a:srgbClr val="969696"/>
              </a:gs>
              <a:gs pos="50000">
                <a:srgbClr val="DDDDDD"/>
              </a:gs>
              <a:gs pos="100000">
                <a:srgbClr val="969696"/>
              </a:gs>
            </a:gsLst>
            <a:lin ang="2700000" scaled="1"/>
          </a:gradFill>
          <a:ln w="25400">
            <a:solidFill>
              <a:schemeClr val="tx1"/>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solidFill>
                  <a:schemeClr val="tx1"/>
                </a:solidFill>
              </a:rPr>
              <a:t>Storage Controller</a:t>
            </a:r>
          </a:p>
        </p:txBody>
      </p:sp>
      <p:sp>
        <p:nvSpPr>
          <p:cNvPr id="20483" name="Rectangle 3"/>
          <p:cNvSpPr>
            <a:spLocks noChangeArrowheads="1"/>
          </p:cNvSpPr>
          <p:nvPr/>
        </p:nvSpPr>
        <p:spPr bwMode="auto">
          <a:xfrm>
            <a:off x="2706688" y="1219200"/>
            <a:ext cx="2238375" cy="4265613"/>
          </a:xfrm>
          <a:prstGeom prst="rect">
            <a:avLst/>
          </a:prstGeom>
          <a:gradFill rotWithShape="1">
            <a:gsLst>
              <a:gs pos="0">
                <a:srgbClr val="969696"/>
              </a:gs>
              <a:gs pos="50000">
                <a:srgbClr val="DDDDDD"/>
              </a:gs>
              <a:gs pos="100000">
                <a:srgbClr val="969696"/>
              </a:gs>
            </a:gsLst>
            <a:lin ang="2700000" scaled="1"/>
          </a:gra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484" name="Text Box 4"/>
          <p:cNvSpPr txBox="1">
            <a:spLocks noChangeArrowheads="1"/>
          </p:cNvSpPr>
          <p:nvPr/>
        </p:nvSpPr>
        <p:spPr bwMode="auto">
          <a:xfrm>
            <a:off x="2814638" y="1268413"/>
            <a:ext cx="20224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pPr>
            <a:r>
              <a:rPr lang="en-US" altLang="en-US" sz="1400">
                <a:solidFill>
                  <a:schemeClr val="tx1"/>
                </a:solidFill>
              </a:rPr>
              <a:t>Shared I/O Adapter</a:t>
            </a:r>
          </a:p>
        </p:txBody>
      </p:sp>
      <p:sp>
        <p:nvSpPr>
          <p:cNvPr id="180229" name="Rectangle 5"/>
          <p:cNvSpPr>
            <a:spLocks noChangeArrowheads="1"/>
          </p:cNvSpPr>
          <p:nvPr/>
        </p:nvSpPr>
        <p:spPr bwMode="auto">
          <a:xfrm>
            <a:off x="457200" y="1219200"/>
            <a:ext cx="2105025" cy="4265613"/>
          </a:xfrm>
          <a:prstGeom prst="rect">
            <a:avLst/>
          </a:prstGeom>
          <a:gradFill rotWithShape="1">
            <a:gsLst>
              <a:gs pos="0">
                <a:schemeClr val="bg2"/>
              </a:gs>
              <a:gs pos="50000">
                <a:srgbClr val="E9E7E9"/>
              </a:gs>
              <a:gs pos="100000">
                <a:schemeClr val="bg2"/>
              </a:gs>
            </a:gsLst>
            <a:lin ang="27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20486" name="Text Box 6"/>
          <p:cNvSpPr txBox="1">
            <a:spLocks noChangeArrowheads="1"/>
          </p:cNvSpPr>
          <p:nvPr/>
        </p:nvSpPr>
        <p:spPr bwMode="auto">
          <a:xfrm>
            <a:off x="817563" y="4527550"/>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600">
                <a:solidFill>
                  <a:srgbClr val="990099"/>
                </a:solidFill>
                <a:latin typeface="Verdana" panose="020B0604030504040204" pitchFamily="34" charset="0"/>
              </a:rPr>
              <a:t>Logical Partition N</a:t>
            </a:r>
          </a:p>
        </p:txBody>
      </p:sp>
      <p:sp>
        <p:nvSpPr>
          <p:cNvPr id="180231" name="Rectangle 7"/>
          <p:cNvSpPr>
            <a:spLocks noChangeArrowheads="1"/>
          </p:cNvSpPr>
          <p:nvPr/>
        </p:nvSpPr>
        <p:spPr bwMode="auto">
          <a:xfrm>
            <a:off x="4945063" y="2836863"/>
            <a:ext cx="1311275" cy="735012"/>
          </a:xfrm>
          <a:prstGeom prst="rect">
            <a:avLst/>
          </a:prstGeom>
          <a:gradFill rotWithShape="1">
            <a:gsLst>
              <a:gs pos="0">
                <a:schemeClr val="bg2"/>
              </a:gs>
              <a:gs pos="50000">
                <a:srgbClr val="DDDDDD"/>
              </a:gs>
              <a:gs pos="100000">
                <a:schemeClr val="bg2"/>
              </a:gs>
            </a:gsLst>
            <a:lin ang="2700000" scaled="1"/>
          </a:gradFill>
          <a:ln w="57150" cmpd="thinThick">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20488" name="Text Box 8"/>
          <p:cNvSpPr txBox="1">
            <a:spLocks noChangeArrowheads="1"/>
          </p:cNvSpPr>
          <p:nvPr/>
        </p:nvSpPr>
        <p:spPr bwMode="auto">
          <a:xfrm>
            <a:off x="4945063" y="1587500"/>
            <a:ext cx="129857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0000"/>
              </a:lnSpc>
            </a:pPr>
            <a:r>
              <a:rPr lang="en-US" altLang="en-US" sz="1400">
                <a:solidFill>
                  <a:schemeClr val="tx1"/>
                </a:solidFill>
                <a:latin typeface="Gill Sans Condensed" pitchFamily="2" charset="0"/>
              </a:rPr>
              <a:t>Physical Adapter Interface (e.g., a FICON channel path)</a:t>
            </a:r>
          </a:p>
        </p:txBody>
      </p:sp>
      <p:sp>
        <p:nvSpPr>
          <p:cNvPr id="20489" name="Line 9"/>
          <p:cNvSpPr>
            <a:spLocks noChangeShapeType="1"/>
          </p:cNvSpPr>
          <p:nvPr/>
        </p:nvSpPr>
        <p:spPr bwMode="auto">
          <a:xfrm flipV="1">
            <a:off x="4800600" y="2984500"/>
            <a:ext cx="1600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10"/>
          <p:cNvSpPr>
            <a:spLocks noChangeShapeType="1"/>
          </p:cNvSpPr>
          <p:nvPr/>
        </p:nvSpPr>
        <p:spPr bwMode="auto">
          <a:xfrm flipV="1">
            <a:off x="4584700" y="3130550"/>
            <a:ext cx="2020888"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11"/>
          <p:cNvSpPr>
            <a:spLocks noChangeShapeType="1"/>
          </p:cNvSpPr>
          <p:nvPr/>
        </p:nvSpPr>
        <p:spPr bwMode="auto">
          <a:xfrm flipH="1">
            <a:off x="4656138" y="3278188"/>
            <a:ext cx="1804987"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12"/>
          <p:cNvSpPr>
            <a:spLocks noChangeShapeType="1"/>
          </p:cNvSpPr>
          <p:nvPr/>
        </p:nvSpPr>
        <p:spPr bwMode="auto">
          <a:xfrm>
            <a:off x="4800600" y="3425825"/>
            <a:ext cx="1516063" cy="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13"/>
          <p:cNvSpPr>
            <a:spLocks noChangeShapeType="1"/>
          </p:cNvSpPr>
          <p:nvPr/>
        </p:nvSpPr>
        <p:spPr bwMode="auto">
          <a:xfrm>
            <a:off x="5594350" y="2455863"/>
            <a:ext cx="0" cy="3571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4" name="Line 14"/>
          <p:cNvSpPr>
            <a:spLocks noChangeShapeType="1"/>
          </p:cNvSpPr>
          <p:nvPr/>
        </p:nvSpPr>
        <p:spPr bwMode="auto">
          <a:xfrm>
            <a:off x="2562225" y="4602163"/>
            <a:ext cx="288925" cy="0"/>
          </a:xfrm>
          <a:prstGeom prst="line">
            <a:avLst/>
          </a:prstGeom>
          <a:noFill/>
          <a:ln w="28575">
            <a:solidFill>
              <a:srgbClr val="80008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495" name="Text Box 15"/>
          <p:cNvSpPr txBox="1">
            <a:spLocks noChangeArrowheads="1"/>
          </p:cNvSpPr>
          <p:nvPr/>
        </p:nvSpPr>
        <p:spPr bwMode="auto">
          <a:xfrm>
            <a:off x="757238" y="3548063"/>
            <a:ext cx="1504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600">
                <a:solidFill>
                  <a:srgbClr val="3333CC"/>
                </a:solidFill>
                <a:latin typeface="Verdana" panose="020B0604030504040204" pitchFamily="34" charset="0"/>
              </a:rPr>
              <a:t>Logical Partition 3</a:t>
            </a:r>
          </a:p>
        </p:txBody>
      </p:sp>
      <p:sp>
        <p:nvSpPr>
          <p:cNvPr id="20496" name="Line 16"/>
          <p:cNvSpPr>
            <a:spLocks noChangeShapeType="1"/>
          </p:cNvSpPr>
          <p:nvPr/>
        </p:nvSpPr>
        <p:spPr bwMode="auto">
          <a:xfrm>
            <a:off x="457200" y="3498850"/>
            <a:ext cx="20939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Rectangle 17"/>
          <p:cNvSpPr>
            <a:spLocks noChangeArrowheads="1"/>
          </p:cNvSpPr>
          <p:nvPr/>
        </p:nvSpPr>
        <p:spPr bwMode="auto">
          <a:xfrm>
            <a:off x="673100" y="2909888"/>
            <a:ext cx="16589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600">
                <a:solidFill>
                  <a:srgbClr val="008000"/>
                </a:solidFill>
                <a:latin typeface="Verdana" panose="020B0604030504040204" pitchFamily="34" charset="0"/>
              </a:rPr>
              <a:t>Logical Partition 2</a:t>
            </a:r>
          </a:p>
        </p:txBody>
      </p:sp>
      <p:sp>
        <p:nvSpPr>
          <p:cNvPr id="20498" name="Line 18"/>
          <p:cNvSpPr>
            <a:spLocks noChangeShapeType="1"/>
          </p:cNvSpPr>
          <p:nvPr/>
        </p:nvSpPr>
        <p:spPr bwMode="auto">
          <a:xfrm>
            <a:off x="469900" y="2813050"/>
            <a:ext cx="2092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Rectangle 19"/>
          <p:cNvSpPr>
            <a:spLocks noChangeArrowheads="1"/>
          </p:cNvSpPr>
          <p:nvPr/>
        </p:nvSpPr>
        <p:spPr bwMode="auto">
          <a:xfrm>
            <a:off x="746125" y="1733550"/>
            <a:ext cx="1501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600">
                <a:solidFill>
                  <a:srgbClr val="FF0000"/>
                </a:solidFill>
                <a:latin typeface="Verdana" panose="020B0604030504040204" pitchFamily="34" charset="0"/>
              </a:rPr>
              <a:t>Logical Partition 1</a:t>
            </a:r>
          </a:p>
        </p:txBody>
      </p:sp>
      <p:sp>
        <p:nvSpPr>
          <p:cNvPr id="20500" name="Line 20"/>
          <p:cNvSpPr>
            <a:spLocks noChangeShapeType="1"/>
          </p:cNvSpPr>
          <p:nvPr/>
        </p:nvSpPr>
        <p:spPr bwMode="auto">
          <a:xfrm flipV="1">
            <a:off x="2562225" y="2543175"/>
            <a:ext cx="288925" cy="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501" name="Line 21"/>
          <p:cNvSpPr>
            <a:spLocks noChangeShapeType="1"/>
          </p:cNvSpPr>
          <p:nvPr/>
        </p:nvSpPr>
        <p:spPr bwMode="auto">
          <a:xfrm>
            <a:off x="2562225" y="3130550"/>
            <a:ext cx="288925" cy="0"/>
          </a:xfrm>
          <a:prstGeom prst="line">
            <a:avLst/>
          </a:prstGeom>
          <a:noFill/>
          <a:ln w="28575">
            <a:solidFill>
              <a:srgbClr val="008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502" name="Line 22"/>
          <p:cNvSpPr>
            <a:spLocks noChangeShapeType="1"/>
          </p:cNvSpPr>
          <p:nvPr/>
        </p:nvSpPr>
        <p:spPr bwMode="auto">
          <a:xfrm>
            <a:off x="2562225" y="3719513"/>
            <a:ext cx="288925" cy="0"/>
          </a:xfrm>
          <a:prstGeom prst="line">
            <a:avLst/>
          </a:prstGeom>
          <a:noFill/>
          <a:ln w="28575">
            <a:solidFill>
              <a:srgbClr val="3333CC"/>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503" name="Text Box 23"/>
          <p:cNvSpPr txBox="1">
            <a:spLocks noChangeArrowheads="1"/>
          </p:cNvSpPr>
          <p:nvPr/>
        </p:nvSpPr>
        <p:spPr bwMode="auto">
          <a:xfrm>
            <a:off x="4945063" y="3792538"/>
            <a:ext cx="12985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0000"/>
              </a:lnSpc>
            </a:pPr>
            <a:r>
              <a:rPr lang="en-US" altLang="en-US" sz="1200">
                <a:solidFill>
                  <a:schemeClr val="tx1"/>
                </a:solidFill>
                <a:latin typeface="Gill Sans Condensed" pitchFamily="2" charset="0"/>
              </a:rPr>
              <a:t>T</a:t>
            </a:r>
            <a:r>
              <a:rPr lang="en-US" altLang="en-US" sz="1400">
                <a:solidFill>
                  <a:schemeClr val="tx1"/>
                </a:solidFill>
                <a:latin typeface="Gill Sans Condensed" pitchFamily="2" charset="0"/>
              </a:rPr>
              <a:t>he I/O operations for each logical partition are multiplexed within the adapter/channel path and on the associated I/O interface</a:t>
            </a:r>
          </a:p>
        </p:txBody>
      </p:sp>
      <p:sp>
        <p:nvSpPr>
          <p:cNvPr id="20504" name="Line 24"/>
          <p:cNvSpPr>
            <a:spLocks noChangeShapeType="1"/>
          </p:cNvSpPr>
          <p:nvPr/>
        </p:nvSpPr>
        <p:spPr bwMode="auto">
          <a:xfrm flipV="1">
            <a:off x="6027738" y="3425825"/>
            <a:ext cx="0" cy="366713"/>
          </a:xfrm>
          <a:prstGeom prst="line">
            <a:avLst/>
          </a:prstGeom>
          <a:noFill/>
          <a:ln w="19050">
            <a:solidFill>
              <a:srgbClr val="80008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5" name="Line 25"/>
          <p:cNvSpPr>
            <a:spLocks noChangeShapeType="1"/>
          </p:cNvSpPr>
          <p:nvPr/>
        </p:nvSpPr>
        <p:spPr bwMode="auto">
          <a:xfrm flipV="1">
            <a:off x="5811838" y="3278188"/>
            <a:ext cx="0" cy="514350"/>
          </a:xfrm>
          <a:prstGeom prst="line">
            <a:avLst/>
          </a:prstGeom>
          <a:noFill/>
          <a:ln w="19050">
            <a:solidFill>
              <a:srgbClr val="3333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6" name="Line 26"/>
          <p:cNvSpPr>
            <a:spLocks noChangeShapeType="1"/>
          </p:cNvSpPr>
          <p:nvPr/>
        </p:nvSpPr>
        <p:spPr bwMode="auto">
          <a:xfrm flipV="1">
            <a:off x="5594350" y="3130550"/>
            <a:ext cx="0" cy="661988"/>
          </a:xfrm>
          <a:prstGeom prst="line">
            <a:avLst/>
          </a:prstGeom>
          <a:noFill/>
          <a:ln w="19050">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7" name="Line 27"/>
          <p:cNvSpPr>
            <a:spLocks noChangeShapeType="1"/>
          </p:cNvSpPr>
          <p:nvPr/>
        </p:nvSpPr>
        <p:spPr bwMode="auto">
          <a:xfrm flipV="1">
            <a:off x="5378450" y="2984500"/>
            <a:ext cx="0" cy="808038"/>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8" name="Text Box 28"/>
          <p:cNvSpPr txBox="1">
            <a:spLocks noChangeArrowheads="1"/>
          </p:cNvSpPr>
          <p:nvPr/>
        </p:nvSpPr>
        <p:spPr bwMode="auto">
          <a:xfrm>
            <a:off x="6616700" y="2297113"/>
            <a:ext cx="795338" cy="500062"/>
          </a:xfrm>
          <a:prstGeom prst="rect">
            <a:avLst/>
          </a:prstGeom>
          <a:solidFill>
            <a:schemeClr val="bg1"/>
          </a:solidFill>
          <a:ln w="19050">
            <a:solidFill>
              <a:srgbClr val="FF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1"/>
                </a:solidFill>
              </a:rPr>
              <a:t>Logical Device</a:t>
            </a:r>
          </a:p>
        </p:txBody>
      </p:sp>
      <p:sp>
        <p:nvSpPr>
          <p:cNvPr id="20509" name="Line 29"/>
          <p:cNvSpPr>
            <a:spLocks noChangeShapeType="1"/>
          </p:cNvSpPr>
          <p:nvPr/>
        </p:nvSpPr>
        <p:spPr bwMode="auto">
          <a:xfrm flipV="1">
            <a:off x="6388100" y="2028825"/>
            <a:ext cx="0" cy="9556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 name="Line 30"/>
          <p:cNvSpPr>
            <a:spLocks noChangeShapeType="1"/>
          </p:cNvSpPr>
          <p:nvPr/>
        </p:nvSpPr>
        <p:spPr bwMode="auto">
          <a:xfrm flipV="1">
            <a:off x="6388100" y="2543175"/>
            <a:ext cx="2174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 name="Text Box 31"/>
          <p:cNvSpPr txBox="1">
            <a:spLocks noChangeArrowheads="1"/>
          </p:cNvSpPr>
          <p:nvPr/>
        </p:nvSpPr>
        <p:spPr bwMode="auto">
          <a:xfrm>
            <a:off x="6616700" y="2886075"/>
            <a:ext cx="795338" cy="500063"/>
          </a:xfrm>
          <a:prstGeom prst="rect">
            <a:avLst/>
          </a:prstGeom>
          <a:solidFill>
            <a:schemeClr val="bg1"/>
          </a:solidFill>
          <a:ln w="19050">
            <a:solidFill>
              <a:srgbClr val="008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1"/>
                </a:solidFill>
              </a:rPr>
              <a:t>Logical Device</a:t>
            </a:r>
          </a:p>
        </p:txBody>
      </p:sp>
      <p:sp>
        <p:nvSpPr>
          <p:cNvPr id="20512" name="Text Box 32"/>
          <p:cNvSpPr txBox="1">
            <a:spLocks noChangeArrowheads="1"/>
          </p:cNvSpPr>
          <p:nvPr/>
        </p:nvSpPr>
        <p:spPr bwMode="auto">
          <a:xfrm>
            <a:off x="6616700" y="3475038"/>
            <a:ext cx="795338" cy="498475"/>
          </a:xfrm>
          <a:prstGeom prst="rect">
            <a:avLst/>
          </a:prstGeom>
          <a:solidFill>
            <a:schemeClr val="bg1"/>
          </a:solidFill>
          <a:ln w="19050">
            <a:solidFill>
              <a:srgbClr val="3333CC"/>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1"/>
                </a:solidFill>
              </a:rPr>
              <a:t>Logical Device</a:t>
            </a:r>
          </a:p>
        </p:txBody>
      </p:sp>
      <p:sp>
        <p:nvSpPr>
          <p:cNvPr id="20513" name="Text Box 33"/>
          <p:cNvSpPr txBox="1">
            <a:spLocks noChangeArrowheads="1"/>
          </p:cNvSpPr>
          <p:nvPr/>
        </p:nvSpPr>
        <p:spPr bwMode="auto">
          <a:xfrm>
            <a:off x="6605588" y="4087813"/>
            <a:ext cx="793750" cy="498475"/>
          </a:xfrm>
          <a:prstGeom prst="rect">
            <a:avLst/>
          </a:prstGeom>
          <a:solidFill>
            <a:schemeClr val="bg1"/>
          </a:solidFill>
          <a:ln w="19050">
            <a:solidFill>
              <a:srgbClr val="80008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1"/>
                </a:solidFill>
              </a:rPr>
              <a:t>Logical Device</a:t>
            </a:r>
          </a:p>
        </p:txBody>
      </p:sp>
      <p:sp>
        <p:nvSpPr>
          <p:cNvPr id="20514" name="Text Box 34"/>
          <p:cNvSpPr txBox="1">
            <a:spLocks noChangeArrowheads="1"/>
          </p:cNvSpPr>
          <p:nvPr/>
        </p:nvSpPr>
        <p:spPr bwMode="auto">
          <a:xfrm>
            <a:off x="7832725" y="2322513"/>
            <a:ext cx="793750" cy="1690687"/>
          </a:xfrm>
          <a:prstGeom prst="rect">
            <a:avLst/>
          </a:prstGeom>
          <a:solidFill>
            <a:schemeClr val="bg1"/>
          </a:solidFill>
          <a:ln w="19050">
            <a:solidFill>
              <a:schemeClr val="tx1"/>
            </a:solidFill>
            <a:miter lim="800000"/>
            <a:headEnd/>
            <a:tailEnd/>
          </a:ln>
        </p:spPr>
        <p:txBody>
          <a:bodyPr lIns="0" r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solidFill>
                  <a:schemeClr val="tx1"/>
                </a:solidFill>
              </a:rPr>
              <a:t>Physical Device –Volume</a:t>
            </a:r>
          </a:p>
          <a:p>
            <a:pPr eaLnBrk="1" hangingPunct="1"/>
            <a:r>
              <a:rPr lang="en-US" altLang="en-US" sz="1200">
                <a:solidFill>
                  <a:schemeClr val="tx1"/>
                </a:solidFill>
              </a:rPr>
              <a:t>e.g., a Parallel Access Volume (PAV)</a:t>
            </a:r>
          </a:p>
        </p:txBody>
      </p:sp>
      <p:sp>
        <p:nvSpPr>
          <p:cNvPr id="20515" name="Line 35"/>
          <p:cNvSpPr>
            <a:spLocks noChangeShapeType="1"/>
          </p:cNvSpPr>
          <p:nvPr/>
        </p:nvSpPr>
        <p:spPr bwMode="auto">
          <a:xfrm flipV="1">
            <a:off x="2562225" y="1954213"/>
            <a:ext cx="288925" cy="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516" name="Line 36"/>
          <p:cNvSpPr>
            <a:spLocks noChangeShapeType="1"/>
          </p:cNvSpPr>
          <p:nvPr/>
        </p:nvSpPr>
        <p:spPr bwMode="auto">
          <a:xfrm>
            <a:off x="4800600" y="2101850"/>
            <a:ext cx="0" cy="8826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37"/>
          <p:cNvSpPr>
            <a:spLocks noChangeShapeType="1"/>
          </p:cNvSpPr>
          <p:nvPr/>
        </p:nvSpPr>
        <p:spPr bwMode="auto">
          <a:xfrm flipH="1">
            <a:off x="4584700" y="2101850"/>
            <a:ext cx="2159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8" name="Text Box 38"/>
          <p:cNvSpPr txBox="1">
            <a:spLocks noChangeArrowheads="1"/>
          </p:cNvSpPr>
          <p:nvPr/>
        </p:nvSpPr>
        <p:spPr bwMode="auto">
          <a:xfrm>
            <a:off x="6605588" y="1733550"/>
            <a:ext cx="793750" cy="500063"/>
          </a:xfrm>
          <a:prstGeom prst="rect">
            <a:avLst/>
          </a:prstGeom>
          <a:solidFill>
            <a:schemeClr val="bg1"/>
          </a:solidFill>
          <a:ln w="19050">
            <a:solidFill>
              <a:srgbClr val="FF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1"/>
                </a:solidFill>
              </a:rPr>
              <a:t>Logical Device</a:t>
            </a:r>
          </a:p>
        </p:txBody>
      </p:sp>
      <p:sp>
        <p:nvSpPr>
          <p:cNvPr id="20519" name="Line 39"/>
          <p:cNvSpPr>
            <a:spLocks noChangeShapeType="1"/>
          </p:cNvSpPr>
          <p:nvPr/>
        </p:nvSpPr>
        <p:spPr bwMode="auto">
          <a:xfrm flipV="1">
            <a:off x="6388100" y="2028825"/>
            <a:ext cx="2174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0" name="Line 40"/>
          <p:cNvSpPr>
            <a:spLocks noChangeShapeType="1"/>
          </p:cNvSpPr>
          <p:nvPr/>
        </p:nvSpPr>
        <p:spPr bwMode="auto">
          <a:xfrm>
            <a:off x="6461125" y="3278188"/>
            <a:ext cx="0" cy="4413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1" name="Line 41"/>
          <p:cNvSpPr>
            <a:spLocks noChangeShapeType="1"/>
          </p:cNvSpPr>
          <p:nvPr/>
        </p:nvSpPr>
        <p:spPr bwMode="auto">
          <a:xfrm>
            <a:off x="6461125" y="3719513"/>
            <a:ext cx="144463"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2" name="Line 42"/>
          <p:cNvSpPr>
            <a:spLocks noChangeShapeType="1"/>
          </p:cNvSpPr>
          <p:nvPr/>
        </p:nvSpPr>
        <p:spPr bwMode="auto">
          <a:xfrm>
            <a:off x="4800600" y="3425825"/>
            <a:ext cx="0" cy="1176338"/>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3" name="Line 43"/>
          <p:cNvSpPr>
            <a:spLocks noChangeShapeType="1"/>
          </p:cNvSpPr>
          <p:nvPr/>
        </p:nvSpPr>
        <p:spPr bwMode="auto">
          <a:xfrm flipH="1">
            <a:off x="4584700" y="4602163"/>
            <a:ext cx="215900" cy="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4" name="Line 44"/>
          <p:cNvSpPr>
            <a:spLocks noChangeShapeType="1"/>
          </p:cNvSpPr>
          <p:nvPr/>
        </p:nvSpPr>
        <p:spPr bwMode="auto">
          <a:xfrm>
            <a:off x="6316663" y="3425825"/>
            <a:ext cx="0" cy="881063"/>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5" name="Line 45"/>
          <p:cNvSpPr>
            <a:spLocks noChangeShapeType="1"/>
          </p:cNvSpPr>
          <p:nvPr/>
        </p:nvSpPr>
        <p:spPr bwMode="auto">
          <a:xfrm flipH="1">
            <a:off x="6316663" y="4306888"/>
            <a:ext cx="288925" cy="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6" name="Line 46"/>
          <p:cNvSpPr>
            <a:spLocks noChangeShapeType="1"/>
          </p:cNvSpPr>
          <p:nvPr/>
        </p:nvSpPr>
        <p:spPr bwMode="auto">
          <a:xfrm>
            <a:off x="7615238" y="2028825"/>
            <a:ext cx="0" cy="9556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7" name="Line 47"/>
          <p:cNvSpPr>
            <a:spLocks noChangeShapeType="1"/>
          </p:cNvSpPr>
          <p:nvPr/>
        </p:nvSpPr>
        <p:spPr bwMode="auto">
          <a:xfrm>
            <a:off x="7543800" y="3130550"/>
            <a:ext cx="288925"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28" name="Line 48"/>
          <p:cNvSpPr>
            <a:spLocks noChangeShapeType="1"/>
          </p:cNvSpPr>
          <p:nvPr/>
        </p:nvSpPr>
        <p:spPr bwMode="auto">
          <a:xfrm flipH="1">
            <a:off x="7399338" y="4306888"/>
            <a:ext cx="288925" cy="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9" name="Line 49"/>
          <p:cNvSpPr>
            <a:spLocks noChangeShapeType="1"/>
          </p:cNvSpPr>
          <p:nvPr/>
        </p:nvSpPr>
        <p:spPr bwMode="auto">
          <a:xfrm flipH="1">
            <a:off x="7399338" y="3719513"/>
            <a:ext cx="144462"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0" name="Line 50"/>
          <p:cNvSpPr>
            <a:spLocks noChangeShapeType="1"/>
          </p:cNvSpPr>
          <p:nvPr/>
        </p:nvSpPr>
        <p:spPr bwMode="auto">
          <a:xfrm flipH="1">
            <a:off x="7399338" y="3130550"/>
            <a:ext cx="144462"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1" name="Line 51"/>
          <p:cNvSpPr>
            <a:spLocks noChangeShapeType="1"/>
          </p:cNvSpPr>
          <p:nvPr/>
        </p:nvSpPr>
        <p:spPr bwMode="auto">
          <a:xfrm flipH="1">
            <a:off x="7399338" y="2028825"/>
            <a:ext cx="2159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2" name="Line 52"/>
          <p:cNvSpPr>
            <a:spLocks noChangeShapeType="1"/>
          </p:cNvSpPr>
          <p:nvPr/>
        </p:nvSpPr>
        <p:spPr bwMode="auto">
          <a:xfrm flipH="1">
            <a:off x="7399338" y="2543175"/>
            <a:ext cx="2159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3" name="Line 53"/>
          <p:cNvSpPr>
            <a:spLocks noChangeShapeType="1"/>
          </p:cNvSpPr>
          <p:nvPr/>
        </p:nvSpPr>
        <p:spPr bwMode="auto">
          <a:xfrm>
            <a:off x="7615238" y="2984500"/>
            <a:ext cx="2174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34" name="Line 54"/>
          <p:cNvSpPr>
            <a:spLocks noChangeShapeType="1"/>
          </p:cNvSpPr>
          <p:nvPr/>
        </p:nvSpPr>
        <p:spPr bwMode="auto">
          <a:xfrm flipV="1">
            <a:off x="7543800" y="3278188"/>
            <a:ext cx="0" cy="4413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5" name="Line 55"/>
          <p:cNvSpPr>
            <a:spLocks noChangeShapeType="1"/>
          </p:cNvSpPr>
          <p:nvPr/>
        </p:nvSpPr>
        <p:spPr bwMode="auto">
          <a:xfrm>
            <a:off x="7543800" y="3278188"/>
            <a:ext cx="288925" cy="0"/>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36" name="Line 56"/>
          <p:cNvSpPr>
            <a:spLocks noChangeShapeType="1"/>
          </p:cNvSpPr>
          <p:nvPr/>
        </p:nvSpPr>
        <p:spPr bwMode="auto">
          <a:xfrm>
            <a:off x="7688263" y="3425825"/>
            <a:ext cx="0" cy="881063"/>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7" name="Line 57"/>
          <p:cNvSpPr>
            <a:spLocks noChangeShapeType="1"/>
          </p:cNvSpPr>
          <p:nvPr/>
        </p:nvSpPr>
        <p:spPr bwMode="auto">
          <a:xfrm>
            <a:off x="7688263" y="3425825"/>
            <a:ext cx="144462" cy="0"/>
          </a:xfrm>
          <a:prstGeom prst="line">
            <a:avLst/>
          </a:prstGeom>
          <a:noFill/>
          <a:ln w="2857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38" name="Text Box 58"/>
          <p:cNvSpPr txBox="1">
            <a:spLocks noChangeArrowheads="1"/>
          </p:cNvSpPr>
          <p:nvPr/>
        </p:nvSpPr>
        <p:spPr bwMode="auto">
          <a:xfrm>
            <a:off x="2840038" y="2247900"/>
            <a:ext cx="879475" cy="512763"/>
          </a:xfrm>
          <a:prstGeom prst="rect">
            <a:avLst/>
          </a:prstGeom>
          <a:solidFill>
            <a:schemeClr val="bg1"/>
          </a:solidFill>
          <a:ln w="19050">
            <a:solidFill>
              <a:srgbClr val="FF0000"/>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spcBef>
                <a:spcPct val="0"/>
              </a:spcBef>
            </a:pPr>
            <a:r>
              <a:rPr lang="en-US" altLang="en-US" sz="1000">
                <a:solidFill>
                  <a:schemeClr val="tx1"/>
                </a:solidFill>
                <a:latin typeface="Verdana" panose="020B0604030504040204" pitchFamily="34" charset="0"/>
              </a:rPr>
              <a:t>Subchannel</a:t>
            </a:r>
          </a:p>
          <a:p>
            <a:pPr eaLnBrk="1" hangingPunct="1">
              <a:spcBef>
                <a:spcPct val="0"/>
              </a:spcBef>
            </a:pPr>
            <a:r>
              <a:rPr lang="en-US" altLang="en-US" sz="1000">
                <a:solidFill>
                  <a:schemeClr val="tx1"/>
                </a:solidFill>
                <a:latin typeface="Verdana" panose="020B0604030504040204" pitchFamily="34" charset="0"/>
              </a:rPr>
              <a:t>Image For Partition 1</a:t>
            </a:r>
          </a:p>
        </p:txBody>
      </p:sp>
      <p:sp>
        <p:nvSpPr>
          <p:cNvPr id="20539" name="Text Box 59"/>
          <p:cNvSpPr txBox="1">
            <a:spLocks noChangeArrowheads="1"/>
          </p:cNvSpPr>
          <p:nvPr/>
        </p:nvSpPr>
        <p:spPr bwMode="auto">
          <a:xfrm>
            <a:off x="2851150" y="2836863"/>
            <a:ext cx="866775" cy="523875"/>
          </a:xfrm>
          <a:prstGeom prst="rect">
            <a:avLst/>
          </a:prstGeom>
          <a:solidFill>
            <a:schemeClr val="bg1"/>
          </a:solidFill>
          <a:ln w="19050">
            <a:solidFill>
              <a:srgbClr val="008000"/>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spcBef>
                <a:spcPct val="0"/>
              </a:spcBef>
            </a:pPr>
            <a:r>
              <a:rPr lang="en-US" altLang="en-US" sz="1000">
                <a:solidFill>
                  <a:schemeClr val="tx1"/>
                </a:solidFill>
                <a:latin typeface="Verdana" panose="020B0604030504040204" pitchFamily="34" charset="0"/>
              </a:rPr>
              <a:t>Subchannel Image for Partition 2</a:t>
            </a:r>
          </a:p>
        </p:txBody>
      </p:sp>
      <p:sp>
        <p:nvSpPr>
          <p:cNvPr id="20540" name="Text Box 60"/>
          <p:cNvSpPr txBox="1">
            <a:spLocks noChangeArrowheads="1"/>
          </p:cNvSpPr>
          <p:nvPr/>
        </p:nvSpPr>
        <p:spPr bwMode="auto">
          <a:xfrm>
            <a:off x="2851150" y="3425825"/>
            <a:ext cx="866775" cy="514350"/>
          </a:xfrm>
          <a:prstGeom prst="rect">
            <a:avLst/>
          </a:prstGeom>
          <a:solidFill>
            <a:schemeClr val="bg1"/>
          </a:solidFill>
          <a:ln w="19050">
            <a:solidFill>
              <a:srgbClr val="3333CC"/>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spcBef>
                <a:spcPct val="0"/>
              </a:spcBef>
            </a:pPr>
            <a:r>
              <a:rPr lang="en-US" altLang="en-US" sz="1000">
                <a:solidFill>
                  <a:schemeClr val="tx1"/>
                </a:solidFill>
                <a:latin typeface="Verdana" panose="020B0604030504040204" pitchFamily="34" charset="0"/>
              </a:rPr>
              <a:t>Subchannel</a:t>
            </a:r>
          </a:p>
          <a:p>
            <a:pPr eaLnBrk="1" hangingPunct="1">
              <a:spcBef>
                <a:spcPct val="0"/>
              </a:spcBef>
            </a:pPr>
            <a:r>
              <a:rPr lang="en-US" altLang="en-US" sz="1000">
                <a:solidFill>
                  <a:schemeClr val="tx1"/>
                </a:solidFill>
                <a:latin typeface="Verdana" panose="020B0604030504040204" pitchFamily="34" charset="0"/>
              </a:rPr>
              <a:t>Image for Partition 3</a:t>
            </a:r>
          </a:p>
        </p:txBody>
      </p:sp>
      <p:sp>
        <p:nvSpPr>
          <p:cNvPr id="20541" name="Text Box 61"/>
          <p:cNvSpPr txBox="1">
            <a:spLocks noChangeArrowheads="1"/>
          </p:cNvSpPr>
          <p:nvPr/>
        </p:nvSpPr>
        <p:spPr bwMode="auto">
          <a:xfrm>
            <a:off x="2863850" y="4356100"/>
            <a:ext cx="854075" cy="539750"/>
          </a:xfrm>
          <a:prstGeom prst="rect">
            <a:avLst/>
          </a:prstGeom>
          <a:solidFill>
            <a:schemeClr val="bg1"/>
          </a:solidFill>
          <a:ln w="19050">
            <a:solidFill>
              <a:srgbClr val="800080"/>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spcBef>
                <a:spcPct val="0"/>
              </a:spcBef>
            </a:pPr>
            <a:r>
              <a:rPr lang="en-US" altLang="en-US" sz="1000">
                <a:solidFill>
                  <a:schemeClr val="tx1"/>
                </a:solidFill>
                <a:latin typeface="Verdana" panose="020B0604030504040204" pitchFamily="34" charset="0"/>
              </a:rPr>
              <a:t>Subchannel Image for Partition N</a:t>
            </a:r>
          </a:p>
        </p:txBody>
      </p:sp>
      <p:sp>
        <p:nvSpPr>
          <p:cNvPr id="20542" name="Line 62"/>
          <p:cNvSpPr>
            <a:spLocks noChangeShapeType="1"/>
          </p:cNvSpPr>
          <p:nvPr/>
        </p:nvSpPr>
        <p:spPr bwMode="auto">
          <a:xfrm>
            <a:off x="3357563" y="3940175"/>
            <a:ext cx="0" cy="366713"/>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43" name="Line 63"/>
          <p:cNvSpPr>
            <a:spLocks noChangeShapeType="1"/>
          </p:cNvSpPr>
          <p:nvPr/>
        </p:nvSpPr>
        <p:spPr bwMode="auto">
          <a:xfrm flipH="1">
            <a:off x="3717925" y="2322513"/>
            <a:ext cx="144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4" name="Line 64"/>
          <p:cNvSpPr>
            <a:spLocks noChangeShapeType="1"/>
          </p:cNvSpPr>
          <p:nvPr/>
        </p:nvSpPr>
        <p:spPr bwMode="auto">
          <a:xfrm flipH="1" flipV="1">
            <a:off x="3717925" y="3646488"/>
            <a:ext cx="153988" cy="317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5" name="Line 65"/>
          <p:cNvSpPr>
            <a:spLocks noChangeShapeType="1"/>
          </p:cNvSpPr>
          <p:nvPr/>
        </p:nvSpPr>
        <p:spPr bwMode="auto">
          <a:xfrm>
            <a:off x="3717925" y="4602163"/>
            <a:ext cx="144463" cy="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6" name="Text Box 66"/>
          <p:cNvSpPr txBox="1">
            <a:spLocks noChangeArrowheads="1"/>
          </p:cNvSpPr>
          <p:nvPr/>
        </p:nvSpPr>
        <p:spPr bwMode="auto">
          <a:xfrm>
            <a:off x="3862388" y="1808163"/>
            <a:ext cx="722312" cy="660400"/>
          </a:xfrm>
          <a:prstGeom prst="rect">
            <a:avLst/>
          </a:prstGeom>
          <a:solidFill>
            <a:schemeClr val="bg1"/>
          </a:solidFill>
          <a:ln w="19050">
            <a:solidFill>
              <a:srgbClr val="FF0000"/>
            </a:solidFill>
            <a:miter lim="800000"/>
            <a:headEnd/>
            <a:tailEnd/>
          </a:ln>
        </p:spPr>
        <p:txBody>
          <a:bodyPr lIns="0" r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0000"/>
              </a:lnSpc>
            </a:pPr>
            <a:r>
              <a:rPr lang="en-US" altLang="en-US" sz="1200">
                <a:solidFill>
                  <a:schemeClr val="tx1"/>
                </a:solidFill>
              </a:rPr>
              <a:t>Channel Path Image 1</a:t>
            </a:r>
          </a:p>
        </p:txBody>
      </p:sp>
      <p:sp>
        <p:nvSpPr>
          <p:cNvPr id="20547" name="Text Box 67"/>
          <p:cNvSpPr txBox="1">
            <a:spLocks noChangeArrowheads="1"/>
          </p:cNvSpPr>
          <p:nvPr/>
        </p:nvSpPr>
        <p:spPr bwMode="auto">
          <a:xfrm>
            <a:off x="3862388" y="2763838"/>
            <a:ext cx="722312" cy="587375"/>
          </a:xfrm>
          <a:prstGeom prst="rect">
            <a:avLst/>
          </a:prstGeom>
          <a:solidFill>
            <a:schemeClr val="bg1"/>
          </a:solidFill>
          <a:ln w="19050">
            <a:solidFill>
              <a:srgbClr val="008000"/>
            </a:solidFill>
            <a:miter lim="800000"/>
            <a:headEnd/>
            <a:tailEnd/>
          </a:ln>
        </p:spPr>
        <p:txBody>
          <a:bodyPr lIns="0" r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0000"/>
              </a:lnSpc>
            </a:pPr>
            <a:r>
              <a:rPr lang="en-US" altLang="en-US" sz="1200">
                <a:solidFill>
                  <a:schemeClr val="tx1"/>
                </a:solidFill>
              </a:rPr>
              <a:t>Channel Path Image 2</a:t>
            </a:r>
          </a:p>
        </p:txBody>
      </p:sp>
      <p:sp>
        <p:nvSpPr>
          <p:cNvPr id="20548" name="Text Box 68"/>
          <p:cNvSpPr txBox="1">
            <a:spLocks noChangeArrowheads="1"/>
          </p:cNvSpPr>
          <p:nvPr/>
        </p:nvSpPr>
        <p:spPr bwMode="auto">
          <a:xfrm>
            <a:off x="3862388" y="3425825"/>
            <a:ext cx="722312" cy="587375"/>
          </a:xfrm>
          <a:prstGeom prst="rect">
            <a:avLst/>
          </a:prstGeom>
          <a:solidFill>
            <a:schemeClr val="bg1"/>
          </a:solidFill>
          <a:ln w="19050">
            <a:solidFill>
              <a:srgbClr val="3333CC"/>
            </a:solidFill>
            <a:miter lim="800000"/>
            <a:headEnd/>
            <a:tailEnd/>
          </a:ln>
        </p:spPr>
        <p:txBody>
          <a:bodyPr lIns="0" r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0000"/>
              </a:lnSpc>
            </a:pPr>
            <a:r>
              <a:rPr lang="en-US" altLang="en-US" sz="1200">
                <a:solidFill>
                  <a:schemeClr val="tx1"/>
                </a:solidFill>
              </a:rPr>
              <a:t>Channel Path Image 3</a:t>
            </a:r>
          </a:p>
        </p:txBody>
      </p:sp>
      <p:sp>
        <p:nvSpPr>
          <p:cNvPr id="20549" name="Text Box 69"/>
          <p:cNvSpPr txBox="1">
            <a:spLocks noChangeArrowheads="1"/>
          </p:cNvSpPr>
          <p:nvPr/>
        </p:nvSpPr>
        <p:spPr bwMode="auto">
          <a:xfrm>
            <a:off x="3862388" y="4306888"/>
            <a:ext cx="722312" cy="588962"/>
          </a:xfrm>
          <a:prstGeom prst="rect">
            <a:avLst/>
          </a:prstGeom>
          <a:solidFill>
            <a:schemeClr val="bg1"/>
          </a:solidFill>
          <a:ln w="19050">
            <a:solidFill>
              <a:srgbClr val="800080"/>
            </a:solidFill>
            <a:miter lim="800000"/>
            <a:headEnd/>
            <a:tailEnd/>
          </a:ln>
        </p:spPr>
        <p:txBody>
          <a:bodyPr lIns="0" r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0000"/>
              </a:lnSpc>
            </a:pPr>
            <a:r>
              <a:rPr lang="en-US" altLang="en-US" sz="1200">
                <a:solidFill>
                  <a:schemeClr val="tx1"/>
                </a:solidFill>
              </a:rPr>
              <a:t>Channel Path Image N</a:t>
            </a:r>
          </a:p>
        </p:txBody>
      </p:sp>
      <p:sp>
        <p:nvSpPr>
          <p:cNvPr id="20550" name="Text Box 70"/>
          <p:cNvSpPr txBox="1">
            <a:spLocks noChangeArrowheads="1"/>
          </p:cNvSpPr>
          <p:nvPr/>
        </p:nvSpPr>
        <p:spPr bwMode="auto">
          <a:xfrm>
            <a:off x="2851150" y="1660525"/>
            <a:ext cx="866775" cy="511175"/>
          </a:xfrm>
          <a:prstGeom prst="rect">
            <a:avLst/>
          </a:prstGeom>
          <a:solidFill>
            <a:schemeClr val="bg1"/>
          </a:solidFill>
          <a:ln w="19050">
            <a:solidFill>
              <a:srgbClr val="FF0000"/>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spcBef>
                <a:spcPct val="0"/>
              </a:spcBef>
            </a:pPr>
            <a:r>
              <a:rPr lang="en-US" altLang="en-US" sz="1000">
                <a:solidFill>
                  <a:schemeClr val="tx1"/>
                </a:solidFill>
                <a:latin typeface="Verdana" panose="020B0604030504040204" pitchFamily="34" charset="0"/>
              </a:rPr>
              <a:t>Subchannel</a:t>
            </a:r>
          </a:p>
          <a:p>
            <a:pPr eaLnBrk="1" hangingPunct="1">
              <a:spcBef>
                <a:spcPct val="0"/>
              </a:spcBef>
            </a:pPr>
            <a:r>
              <a:rPr lang="en-US" altLang="en-US" sz="1000">
                <a:solidFill>
                  <a:schemeClr val="tx1"/>
                </a:solidFill>
                <a:latin typeface="Verdana" panose="020B0604030504040204" pitchFamily="34" charset="0"/>
              </a:rPr>
              <a:t>Image For Partition 1</a:t>
            </a:r>
          </a:p>
        </p:txBody>
      </p:sp>
      <p:sp>
        <p:nvSpPr>
          <p:cNvPr id="20551" name="Line 71"/>
          <p:cNvSpPr>
            <a:spLocks noChangeShapeType="1"/>
          </p:cNvSpPr>
          <p:nvPr/>
        </p:nvSpPr>
        <p:spPr bwMode="auto">
          <a:xfrm flipH="1">
            <a:off x="3717925" y="2028825"/>
            <a:ext cx="144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2" name="Line 72"/>
          <p:cNvSpPr>
            <a:spLocks noChangeShapeType="1"/>
          </p:cNvSpPr>
          <p:nvPr/>
        </p:nvSpPr>
        <p:spPr bwMode="auto">
          <a:xfrm>
            <a:off x="4656138" y="3278188"/>
            <a:ext cx="0" cy="3683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3" name="Line 73"/>
          <p:cNvSpPr>
            <a:spLocks noChangeShapeType="1"/>
          </p:cNvSpPr>
          <p:nvPr/>
        </p:nvSpPr>
        <p:spPr bwMode="auto">
          <a:xfrm flipH="1">
            <a:off x="4584700" y="3646488"/>
            <a:ext cx="71438"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4" name="Line 74"/>
          <p:cNvSpPr>
            <a:spLocks noChangeShapeType="1"/>
          </p:cNvSpPr>
          <p:nvPr/>
        </p:nvSpPr>
        <p:spPr bwMode="auto">
          <a:xfrm>
            <a:off x="457200" y="4160838"/>
            <a:ext cx="20939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5" name="Line 75"/>
          <p:cNvSpPr>
            <a:spLocks noChangeShapeType="1"/>
          </p:cNvSpPr>
          <p:nvPr/>
        </p:nvSpPr>
        <p:spPr bwMode="auto">
          <a:xfrm flipH="1">
            <a:off x="3717925" y="3130550"/>
            <a:ext cx="144463"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6" name="Text Box 76"/>
          <p:cNvSpPr txBox="1">
            <a:spLocks noChangeArrowheads="1"/>
          </p:cNvSpPr>
          <p:nvPr/>
        </p:nvSpPr>
        <p:spPr bwMode="auto">
          <a:xfrm>
            <a:off x="541338" y="5551488"/>
            <a:ext cx="8085137"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114300" indent="-114300"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lnSpc>
                <a:spcPct val="90000"/>
              </a:lnSpc>
              <a:buClr>
                <a:schemeClr val="accent2"/>
              </a:buClr>
              <a:buFont typeface="Wingdings" panose="05000000000000000000" pitchFamily="2" charset="2"/>
              <a:buChar char="§"/>
            </a:pPr>
            <a:r>
              <a:rPr lang="en-US" altLang="en-US" sz="1200">
                <a:solidFill>
                  <a:schemeClr val="tx1"/>
                </a:solidFill>
              </a:rPr>
              <a:t>The I/O infrastructure (adapters/channels, their transmission links, and attached I/O resources are shared by LPARs at native speeds (without hypervisor involvement)</a:t>
            </a:r>
          </a:p>
          <a:p>
            <a:pPr algn="l" eaLnBrk="1" hangingPunct="1">
              <a:lnSpc>
                <a:spcPct val="90000"/>
              </a:lnSpc>
              <a:buClr>
                <a:schemeClr val="accent2"/>
              </a:buClr>
              <a:buFont typeface="Wingdings" panose="05000000000000000000" pitchFamily="2" charset="2"/>
              <a:buChar char="§"/>
            </a:pPr>
            <a:r>
              <a:rPr lang="en-US" altLang="en-US" sz="1200">
                <a:solidFill>
                  <a:schemeClr val="tx1"/>
                </a:solidFill>
              </a:rPr>
              <a:t> I/O requests, their associated data transfers , and I/O interruptions flow between each OS instance and the shared I/O components just as if the I/O components were physically dedicated to a single OS instance</a:t>
            </a:r>
          </a:p>
        </p:txBody>
      </p:sp>
      <p:sp>
        <p:nvSpPr>
          <p:cNvPr id="20557" name="Rectangle 79"/>
          <p:cNvSpPr>
            <a:spLocks noGrp="1" noChangeArrowheads="1"/>
          </p:cNvSpPr>
          <p:nvPr>
            <p:ph type="title"/>
          </p:nvPr>
        </p:nvSpPr>
        <p:spPr>
          <a:noFill/>
        </p:spPr>
        <p:txBody>
          <a:bodyPr anchor="t"/>
          <a:lstStyle/>
          <a:p>
            <a:r>
              <a:rPr lang="en-US" altLang="en-US" sz="3200" smtClean="0">
                <a:solidFill>
                  <a:schemeClr val="tx2"/>
                </a:solidFill>
              </a:rPr>
              <a:t>LPAR High-Performance I/O Sharing</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09600" y="1519238"/>
            <a:ext cx="1876425" cy="4595812"/>
          </a:xfrm>
          <a:prstGeom prst="rect">
            <a:avLst/>
          </a:prstGeom>
          <a:gradFill rotWithShape="1">
            <a:gsLst>
              <a:gs pos="0">
                <a:srgbClr val="FFFFFF"/>
              </a:gs>
              <a:gs pos="50000">
                <a:srgbClr val="FFFFCC"/>
              </a:gs>
              <a:gs pos="100000">
                <a:srgbClr val="FFFFFF"/>
              </a:gs>
            </a:gsLst>
            <a:lin ang="18900000" scaled="1"/>
          </a:gradFill>
          <a:ln w="19050">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07" name="Rectangle 3"/>
          <p:cNvSpPr>
            <a:spLocks noChangeArrowheads="1"/>
          </p:cNvSpPr>
          <p:nvPr/>
        </p:nvSpPr>
        <p:spPr bwMode="auto">
          <a:xfrm>
            <a:off x="5181600" y="1657350"/>
            <a:ext cx="3352800" cy="4819650"/>
          </a:xfrm>
          <a:prstGeom prst="rect">
            <a:avLst/>
          </a:prstGeom>
          <a:gradFill rotWithShape="1">
            <a:gsLst>
              <a:gs pos="0">
                <a:srgbClr val="5F5F5F"/>
              </a:gs>
              <a:gs pos="50000">
                <a:srgbClr val="2007DD"/>
              </a:gs>
              <a:gs pos="100000">
                <a:srgbClr val="5F5F5F"/>
              </a:gs>
            </a:gsLst>
            <a:lin ang="2700000" scaled="1"/>
          </a:gra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08" name="Rectangle 4"/>
          <p:cNvSpPr>
            <a:spLocks noChangeArrowheads="1"/>
          </p:cNvSpPr>
          <p:nvPr/>
        </p:nvSpPr>
        <p:spPr bwMode="auto">
          <a:xfrm>
            <a:off x="890588" y="4754563"/>
            <a:ext cx="1336675" cy="963612"/>
          </a:xfrm>
          <a:prstGeom prst="rect">
            <a:avLst/>
          </a:prstGeom>
          <a:solidFill>
            <a:srgbClr val="008080"/>
          </a:soli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09" name="Rectangle 5"/>
          <p:cNvSpPr>
            <a:spLocks noChangeArrowheads="1"/>
          </p:cNvSpPr>
          <p:nvPr/>
        </p:nvSpPr>
        <p:spPr bwMode="auto">
          <a:xfrm>
            <a:off x="7713663" y="2019300"/>
            <a:ext cx="731837" cy="387350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10" name="Rectangle 6"/>
          <p:cNvSpPr>
            <a:spLocks noChangeArrowheads="1"/>
          </p:cNvSpPr>
          <p:nvPr/>
        </p:nvSpPr>
        <p:spPr bwMode="auto">
          <a:xfrm>
            <a:off x="890588" y="3843338"/>
            <a:ext cx="1336675" cy="911225"/>
          </a:xfrm>
          <a:prstGeom prst="rect">
            <a:avLst/>
          </a:prstGeom>
          <a:solidFill>
            <a:srgbClr val="FFFF99"/>
          </a:soli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11" name="Text Box 7"/>
          <p:cNvSpPr txBox="1">
            <a:spLocks noChangeArrowheads="1"/>
          </p:cNvSpPr>
          <p:nvPr/>
        </p:nvSpPr>
        <p:spPr bwMode="auto">
          <a:xfrm>
            <a:off x="609600" y="1490663"/>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800">
                <a:solidFill>
                  <a:schemeClr val="tx1"/>
                </a:solidFill>
                <a:latin typeface="Times New Roman" panose="02020603050405020304" pitchFamily="18" charset="0"/>
              </a:rPr>
              <a:t>Virtual CPU</a:t>
            </a:r>
          </a:p>
        </p:txBody>
      </p:sp>
      <p:sp>
        <p:nvSpPr>
          <p:cNvPr id="21512" name="Rectangle 8"/>
          <p:cNvSpPr>
            <a:spLocks noChangeArrowheads="1"/>
          </p:cNvSpPr>
          <p:nvPr/>
        </p:nvSpPr>
        <p:spPr bwMode="auto">
          <a:xfrm>
            <a:off x="5322888" y="2000250"/>
            <a:ext cx="1125537" cy="2444750"/>
          </a:xfrm>
          <a:prstGeom prst="rect">
            <a:avLst/>
          </a:prstGeom>
          <a:solidFill>
            <a:srgbClr val="008000"/>
          </a:solidFill>
          <a:ln w="28575">
            <a:solidFill>
              <a:schemeClr val="bg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13" name="Text Box 9"/>
          <p:cNvSpPr txBox="1">
            <a:spLocks noChangeArrowheads="1"/>
          </p:cNvSpPr>
          <p:nvPr/>
        </p:nvSpPr>
        <p:spPr bwMode="auto">
          <a:xfrm>
            <a:off x="5111750" y="3032125"/>
            <a:ext cx="15001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Instruction  Execution      Controls</a:t>
            </a:r>
          </a:p>
        </p:txBody>
      </p:sp>
      <p:sp>
        <p:nvSpPr>
          <p:cNvPr id="182282" name="Rectangle 10"/>
          <p:cNvSpPr>
            <a:spLocks noChangeArrowheads="1"/>
          </p:cNvSpPr>
          <p:nvPr/>
        </p:nvSpPr>
        <p:spPr bwMode="auto">
          <a:xfrm>
            <a:off x="3633788" y="4549775"/>
            <a:ext cx="1195387" cy="1514475"/>
          </a:xfrm>
          <a:prstGeom prst="rect">
            <a:avLst/>
          </a:prstGeom>
          <a:gradFill rotWithShape="1">
            <a:gsLst>
              <a:gs pos="0">
                <a:schemeClr val="bg2"/>
              </a:gs>
              <a:gs pos="50000">
                <a:srgbClr val="800080"/>
              </a:gs>
              <a:gs pos="100000">
                <a:schemeClr val="bg2"/>
              </a:gs>
            </a:gsLst>
            <a:lin ang="27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21515" name="Text Box 11"/>
          <p:cNvSpPr txBox="1">
            <a:spLocks noChangeArrowheads="1"/>
          </p:cNvSpPr>
          <p:nvPr/>
        </p:nvSpPr>
        <p:spPr bwMode="auto">
          <a:xfrm>
            <a:off x="3633788" y="4754563"/>
            <a:ext cx="11953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r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800">
                <a:solidFill>
                  <a:schemeClr val="tx2"/>
                </a:solidFill>
                <a:latin typeface="Times New Roman" panose="02020603050405020304" pitchFamily="18" charset="0"/>
              </a:rPr>
              <a:t>z/VM              hypervisor</a:t>
            </a:r>
          </a:p>
        </p:txBody>
      </p:sp>
      <p:sp>
        <p:nvSpPr>
          <p:cNvPr id="21516" name="Line 12"/>
          <p:cNvSpPr>
            <a:spLocks noChangeShapeType="1"/>
          </p:cNvSpPr>
          <p:nvPr/>
        </p:nvSpPr>
        <p:spPr bwMode="auto">
          <a:xfrm>
            <a:off x="2227263" y="2897188"/>
            <a:ext cx="541655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7" name="Rectangle 13"/>
          <p:cNvSpPr>
            <a:spLocks noChangeArrowheads="1"/>
          </p:cNvSpPr>
          <p:nvPr/>
        </p:nvSpPr>
        <p:spPr bwMode="auto">
          <a:xfrm>
            <a:off x="890588" y="2346325"/>
            <a:ext cx="1336675" cy="1497013"/>
          </a:xfrm>
          <a:prstGeom prst="rect">
            <a:avLst/>
          </a:prstGeom>
          <a:solidFill>
            <a:srgbClr val="CC3300"/>
          </a:soli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18" name="Line 14"/>
          <p:cNvSpPr>
            <a:spLocks noChangeShapeType="1"/>
          </p:cNvSpPr>
          <p:nvPr/>
        </p:nvSpPr>
        <p:spPr bwMode="auto">
          <a:xfrm>
            <a:off x="2227263" y="4135438"/>
            <a:ext cx="3657600"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9" name="Text Box 15"/>
          <p:cNvSpPr txBox="1">
            <a:spLocks noChangeArrowheads="1"/>
          </p:cNvSpPr>
          <p:nvPr/>
        </p:nvSpPr>
        <p:spPr bwMode="auto">
          <a:xfrm>
            <a:off x="2860675" y="2551113"/>
            <a:ext cx="21796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140000"/>
              </a:lnSpc>
            </a:pPr>
            <a:r>
              <a:rPr lang="en-US" altLang="en-US" sz="1400">
                <a:solidFill>
                  <a:schemeClr val="tx1"/>
                </a:solidFill>
                <a:latin typeface="Times New Roman" panose="02020603050405020304" pitchFamily="18" charset="0"/>
              </a:rPr>
              <a:t>Load, Store, Add, ...</a:t>
            </a:r>
          </a:p>
        </p:txBody>
      </p:sp>
      <p:sp>
        <p:nvSpPr>
          <p:cNvPr id="21520" name="Text Box 16"/>
          <p:cNvSpPr txBox="1">
            <a:spLocks noChangeArrowheads="1"/>
          </p:cNvSpPr>
          <p:nvPr/>
        </p:nvSpPr>
        <p:spPr bwMode="auto">
          <a:xfrm>
            <a:off x="2719388" y="3797300"/>
            <a:ext cx="225107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solidFill>
                  <a:schemeClr val="tx1"/>
                </a:solidFill>
                <a:latin typeface="Times New Roman" panose="02020603050405020304" pitchFamily="18" charset="0"/>
              </a:rPr>
              <a:t>Set Storage Key,</a:t>
            </a:r>
          </a:p>
          <a:p>
            <a:pPr eaLnBrk="1" hangingPunct="1"/>
            <a:r>
              <a:rPr lang="en-US" altLang="en-US" sz="1400">
                <a:solidFill>
                  <a:schemeClr val="tx1"/>
                </a:solidFill>
                <a:latin typeface="Times New Roman" panose="02020603050405020304" pitchFamily="18" charset="0"/>
              </a:rPr>
              <a:t> Signal Processor, ...</a:t>
            </a:r>
          </a:p>
        </p:txBody>
      </p:sp>
      <p:sp>
        <p:nvSpPr>
          <p:cNvPr id="21521" name="Text Box 17"/>
          <p:cNvSpPr txBox="1">
            <a:spLocks noChangeArrowheads="1"/>
          </p:cNvSpPr>
          <p:nvPr/>
        </p:nvSpPr>
        <p:spPr bwMode="auto">
          <a:xfrm>
            <a:off x="2579688" y="5237163"/>
            <a:ext cx="1195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r>
              <a:rPr lang="en-US" altLang="en-US" sz="1200">
                <a:solidFill>
                  <a:schemeClr val="tx1"/>
                </a:solidFill>
                <a:latin typeface="Times New Roman" panose="02020603050405020304" pitchFamily="18" charset="0"/>
              </a:rPr>
              <a:t>E.g., Start Subchannel</a:t>
            </a:r>
          </a:p>
        </p:txBody>
      </p:sp>
      <p:sp>
        <p:nvSpPr>
          <p:cNvPr id="21522" name="Line 18"/>
          <p:cNvSpPr>
            <a:spLocks noChangeShapeType="1"/>
          </p:cNvSpPr>
          <p:nvPr/>
        </p:nvSpPr>
        <p:spPr bwMode="auto">
          <a:xfrm>
            <a:off x="4829175" y="5856288"/>
            <a:ext cx="2814638"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3" name="Text Box 19"/>
          <p:cNvSpPr txBox="1">
            <a:spLocks noChangeArrowheads="1"/>
          </p:cNvSpPr>
          <p:nvPr/>
        </p:nvSpPr>
        <p:spPr bwMode="auto">
          <a:xfrm>
            <a:off x="4548188" y="5172075"/>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solidFill>
                  <a:srgbClr val="FF0000"/>
                </a:solidFill>
                <a:latin typeface="Times New Roman" panose="02020603050405020304" pitchFamily="18" charset="0"/>
              </a:rPr>
              <a:t>SIE</a:t>
            </a:r>
          </a:p>
        </p:txBody>
      </p:sp>
      <p:sp>
        <p:nvSpPr>
          <p:cNvPr id="21524" name="Rectangle 20"/>
          <p:cNvSpPr>
            <a:spLocks noChangeArrowheads="1"/>
          </p:cNvSpPr>
          <p:nvPr/>
        </p:nvSpPr>
        <p:spPr bwMode="auto">
          <a:xfrm>
            <a:off x="6518275" y="3241675"/>
            <a:ext cx="1054100" cy="2271713"/>
          </a:xfrm>
          <a:prstGeom prst="rect">
            <a:avLst/>
          </a:prstGeom>
          <a:solidFill>
            <a:srgbClr val="FFFF99"/>
          </a:solidFill>
          <a:ln w="9525">
            <a:solidFill>
              <a:schemeClr val="bg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25" name="Line 21"/>
          <p:cNvSpPr>
            <a:spLocks noChangeShapeType="1"/>
          </p:cNvSpPr>
          <p:nvPr/>
        </p:nvSpPr>
        <p:spPr bwMode="auto">
          <a:xfrm>
            <a:off x="5954713" y="4135438"/>
            <a:ext cx="774700"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6" name="Text Box 22"/>
          <p:cNvSpPr txBox="1">
            <a:spLocks noChangeArrowheads="1"/>
          </p:cNvSpPr>
          <p:nvPr/>
        </p:nvSpPr>
        <p:spPr bwMode="auto">
          <a:xfrm>
            <a:off x="6448425" y="4411663"/>
            <a:ext cx="1195388"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bg2"/>
                </a:solidFill>
                <a:latin typeface="Times New Roman" panose="02020603050405020304" pitchFamily="18" charset="0"/>
              </a:rPr>
              <a:t>Instruction Interpretation Handling</a:t>
            </a:r>
          </a:p>
          <a:p>
            <a:pPr eaLnBrk="1" hangingPunct="1"/>
            <a:r>
              <a:rPr lang="en-US" altLang="en-US" sz="1200">
                <a:solidFill>
                  <a:schemeClr val="bg2"/>
                </a:solidFill>
                <a:latin typeface="Times New Roman" panose="02020603050405020304" pitchFamily="18" charset="0"/>
              </a:rPr>
              <a:t>Virtualization Assists</a:t>
            </a:r>
          </a:p>
        </p:txBody>
      </p:sp>
      <p:sp>
        <p:nvSpPr>
          <p:cNvPr id="21527" name="Text Box 23"/>
          <p:cNvSpPr txBox="1">
            <a:spLocks noChangeArrowheads="1"/>
          </p:cNvSpPr>
          <p:nvPr/>
        </p:nvSpPr>
        <p:spPr bwMode="auto">
          <a:xfrm>
            <a:off x="7788275" y="2432050"/>
            <a:ext cx="5222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spcBef>
                <a:spcPct val="0"/>
              </a:spcBef>
            </a:pPr>
            <a:r>
              <a:rPr lang="en-US" altLang="en-US" sz="1200">
                <a:solidFill>
                  <a:schemeClr val="tx2"/>
                </a:solidFill>
                <a:latin typeface="Times New Roman" panose="02020603050405020304" pitchFamily="18" charset="0"/>
              </a:rPr>
              <a:t>Load</a:t>
            </a:r>
          </a:p>
        </p:txBody>
      </p:sp>
      <p:sp>
        <p:nvSpPr>
          <p:cNvPr id="21528" name="Text Box 24"/>
          <p:cNvSpPr txBox="1">
            <a:spLocks noChangeArrowheads="1"/>
          </p:cNvSpPr>
          <p:nvPr/>
        </p:nvSpPr>
        <p:spPr bwMode="auto">
          <a:xfrm>
            <a:off x="7713663" y="2759075"/>
            <a:ext cx="703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2"/>
                </a:solidFill>
                <a:latin typeface="Times New Roman" panose="02020603050405020304" pitchFamily="18" charset="0"/>
              </a:rPr>
              <a:t>Store</a:t>
            </a:r>
          </a:p>
        </p:txBody>
      </p:sp>
      <p:sp>
        <p:nvSpPr>
          <p:cNvPr id="21529" name="Line 25"/>
          <p:cNvSpPr>
            <a:spLocks noChangeShapeType="1"/>
          </p:cNvSpPr>
          <p:nvPr/>
        </p:nvSpPr>
        <p:spPr bwMode="auto">
          <a:xfrm flipH="1">
            <a:off x="7713663" y="3032125"/>
            <a:ext cx="73183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26"/>
          <p:cNvSpPr>
            <a:spLocks noChangeShapeType="1"/>
          </p:cNvSpPr>
          <p:nvPr/>
        </p:nvSpPr>
        <p:spPr bwMode="auto">
          <a:xfrm>
            <a:off x="7713663" y="3929063"/>
            <a:ext cx="73183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Text Box 27"/>
          <p:cNvSpPr txBox="1">
            <a:spLocks noChangeArrowheads="1"/>
          </p:cNvSpPr>
          <p:nvPr/>
        </p:nvSpPr>
        <p:spPr bwMode="auto">
          <a:xfrm>
            <a:off x="7643813" y="3929063"/>
            <a:ext cx="8207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2"/>
                </a:solidFill>
                <a:latin typeface="Times New Roman" panose="02020603050405020304" pitchFamily="18" charset="0"/>
              </a:rPr>
              <a:t>SSKE</a:t>
            </a:r>
          </a:p>
        </p:txBody>
      </p:sp>
      <p:sp>
        <p:nvSpPr>
          <p:cNvPr id="21532" name="Line 28"/>
          <p:cNvSpPr>
            <a:spLocks noChangeShapeType="1"/>
          </p:cNvSpPr>
          <p:nvPr/>
        </p:nvSpPr>
        <p:spPr bwMode="auto">
          <a:xfrm>
            <a:off x="7151688" y="4135438"/>
            <a:ext cx="492125"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3" name="Line 29"/>
          <p:cNvSpPr>
            <a:spLocks noChangeShapeType="1"/>
          </p:cNvSpPr>
          <p:nvPr/>
        </p:nvSpPr>
        <p:spPr bwMode="auto">
          <a:xfrm>
            <a:off x="7713663" y="4205288"/>
            <a:ext cx="73183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4" name="Line 30"/>
          <p:cNvSpPr>
            <a:spLocks noChangeShapeType="1"/>
          </p:cNvSpPr>
          <p:nvPr/>
        </p:nvSpPr>
        <p:spPr bwMode="auto">
          <a:xfrm>
            <a:off x="7713663" y="3309938"/>
            <a:ext cx="73183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5" name="Text Box 31"/>
          <p:cNvSpPr txBox="1">
            <a:spLocks noChangeArrowheads="1"/>
          </p:cNvSpPr>
          <p:nvPr/>
        </p:nvSpPr>
        <p:spPr bwMode="auto">
          <a:xfrm>
            <a:off x="7713663" y="3032125"/>
            <a:ext cx="703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2"/>
                </a:solidFill>
                <a:latin typeface="Times New Roman" panose="02020603050405020304" pitchFamily="18" charset="0"/>
              </a:rPr>
              <a:t>Add</a:t>
            </a:r>
          </a:p>
        </p:txBody>
      </p:sp>
      <p:sp>
        <p:nvSpPr>
          <p:cNvPr id="21536" name="Line 32"/>
          <p:cNvSpPr>
            <a:spLocks noChangeShapeType="1"/>
          </p:cNvSpPr>
          <p:nvPr/>
        </p:nvSpPr>
        <p:spPr bwMode="auto">
          <a:xfrm flipH="1">
            <a:off x="7713663" y="3584575"/>
            <a:ext cx="73183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7" name="Text Box 33"/>
          <p:cNvSpPr txBox="1">
            <a:spLocks noChangeArrowheads="1"/>
          </p:cNvSpPr>
          <p:nvPr/>
        </p:nvSpPr>
        <p:spPr bwMode="auto">
          <a:xfrm>
            <a:off x="5181600" y="2416175"/>
            <a:ext cx="145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Hardware </a:t>
            </a:r>
          </a:p>
        </p:txBody>
      </p:sp>
      <p:sp>
        <p:nvSpPr>
          <p:cNvPr id="21538" name="Text Box 34"/>
          <p:cNvSpPr txBox="1">
            <a:spLocks noChangeArrowheads="1"/>
          </p:cNvSpPr>
          <p:nvPr/>
        </p:nvSpPr>
        <p:spPr bwMode="auto">
          <a:xfrm>
            <a:off x="6588125" y="3448050"/>
            <a:ext cx="8445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0000"/>
              </a:lnSpc>
            </a:pPr>
            <a:r>
              <a:rPr lang="en-US" altLang="en-US" sz="1400">
                <a:solidFill>
                  <a:schemeClr val="bg2"/>
                </a:solidFill>
                <a:latin typeface="Times New Roman" panose="02020603050405020304" pitchFamily="18" charset="0"/>
              </a:rPr>
              <a:t>Hardware or Firmware</a:t>
            </a:r>
          </a:p>
        </p:txBody>
      </p:sp>
      <p:sp>
        <p:nvSpPr>
          <p:cNvPr id="21539" name="Text Box 35"/>
          <p:cNvSpPr txBox="1">
            <a:spLocks noChangeArrowheads="1"/>
          </p:cNvSpPr>
          <p:nvPr/>
        </p:nvSpPr>
        <p:spPr bwMode="auto">
          <a:xfrm>
            <a:off x="5207000" y="5926138"/>
            <a:ext cx="32956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0000"/>
              </a:lnSpc>
            </a:pPr>
            <a:r>
              <a:rPr lang="en-US" altLang="en-US" sz="1800">
                <a:solidFill>
                  <a:schemeClr val="tx2"/>
                </a:solidFill>
                <a:latin typeface="Times New Roman" panose="02020603050405020304" pitchFamily="18" charset="0"/>
              </a:rPr>
              <a:t>Logical CPU =&gt; Physical CPU Instruction Execution Unit </a:t>
            </a:r>
          </a:p>
        </p:txBody>
      </p:sp>
      <p:sp>
        <p:nvSpPr>
          <p:cNvPr id="21540" name="Text Box 36"/>
          <p:cNvSpPr txBox="1">
            <a:spLocks noChangeArrowheads="1"/>
          </p:cNvSpPr>
          <p:nvPr/>
        </p:nvSpPr>
        <p:spPr bwMode="auto">
          <a:xfrm>
            <a:off x="2438400" y="4549775"/>
            <a:ext cx="12192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solidFill>
                  <a:schemeClr val="tx1"/>
                </a:solidFill>
                <a:latin typeface="Times New Roman" panose="02020603050405020304" pitchFamily="18" charset="0"/>
              </a:rPr>
              <a:t>SIE </a:t>
            </a:r>
            <a:r>
              <a:rPr lang="en-US" altLang="en-US" sz="1200">
                <a:solidFill>
                  <a:schemeClr val="tx1"/>
                </a:solidFill>
                <a:latin typeface="Times New Roman" panose="02020603050405020304" pitchFamily="18" charset="0"/>
              </a:rPr>
              <a:t>Interception to hypervisor</a:t>
            </a:r>
          </a:p>
        </p:txBody>
      </p:sp>
      <p:sp>
        <p:nvSpPr>
          <p:cNvPr id="21541" name="Line 37"/>
          <p:cNvSpPr>
            <a:spLocks noChangeShapeType="1"/>
          </p:cNvSpPr>
          <p:nvPr/>
        </p:nvSpPr>
        <p:spPr bwMode="auto">
          <a:xfrm flipH="1">
            <a:off x="1524000" y="2068513"/>
            <a:ext cx="0" cy="277812"/>
          </a:xfrm>
          <a:prstGeom prst="line">
            <a:avLst/>
          </a:prstGeom>
          <a:noFill/>
          <a:ln w="28575">
            <a:solidFill>
              <a:srgbClr val="3333CC"/>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42" name="Line 38"/>
          <p:cNvSpPr>
            <a:spLocks noChangeShapeType="1"/>
          </p:cNvSpPr>
          <p:nvPr/>
        </p:nvSpPr>
        <p:spPr bwMode="auto">
          <a:xfrm>
            <a:off x="7151688" y="4343400"/>
            <a:ext cx="492125"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43" name="Text Box 39"/>
          <p:cNvSpPr txBox="1">
            <a:spLocks noChangeArrowheads="1"/>
          </p:cNvSpPr>
          <p:nvPr/>
        </p:nvSpPr>
        <p:spPr bwMode="auto">
          <a:xfrm>
            <a:off x="7643813" y="4205288"/>
            <a:ext cx="8429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tx2"/>
                </a:solidFill>
                <a:latin typeface="Times New Roman" panose="02020603050405020304" pitchFamily="18" charset="0"/>
              </a:rPr>
              <a:t>SIGP</a:t>
            </a:r>
          </a:p>
        </p:txBody>
      </p:sp>
      <p:sp>
        <p:nvSpPr>
          <p:cNvPr id="21544" name="Text Box 40"/>
          <p:cNvSpPr txBox="1">
            <a:spLocks noChangeArrowheads="1"/>
          </p:cNvSpPr>
          <p:nvPr/>
        </p:nvSpPr>
        <p:spPr bwMode="auto">
          <a:xfrm>
            <a:off x="890588" y="1490663"/>
            <a:ext cx="1336675"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rgbClr val="3333CC"/>
                </a:solidFill>
                <a:latin typeface="Times New Roman" panose="02020603050405020304" pitchFamily="18" charset="0"/>
              </a:rPr>
              <a:t>Program Instruction stream</a:t>
            </a:r>
          </a:p>
          <a:p>
            <a:pPr eaLnBrk="1" hangingPunct="1"/>
            <a:endParaRPr lang="en-US" altLang="en-US" sz="1200">
              <a:solidFill>
                <a:srgbClr val="3333CC"/>
              </a:solidFill>
              <a:latin typeface="Times New Roman" panose="02020603050405020304" pitchFamily="18" charset="0"/>
            </a:endParaRPr>
          </a:p>
          <a:p>
            <a:pPr eaLnBrk="1" hangingPunct="1"/>
            <a:endParaRPr lang="en-US" altLang="en-US" sz="1200">
              <a:solidFill>
                <a:srgbClr val="3333CC"/>
              </a:solidFill>
              <a:latin typeface="Times New Roman" panose="02020603050405020304" pitchFamily="18" charset="0"/>
            </a:endParaRPr>
          </a:p>
          <a:p>
            <a:pPr eaLnBrk="1" hangingPunct="1"/>
            <a:r>
              <a:rPr lang="en-US" altLang="en-US" sz="1200">
                <a:latin typeface="Times New Roman" panose="02020603050405020304" pitchFamily="18" charset="0"/>
              </a:rPr>
              <a:t>Problem state Instructions</a:t>
            </a:r>
          </a:p>
          <a:p>
            <a:pPr eaLnBrk="1" hangingPunct="1">
              <a:lnSpc>
                <a:spcPct val="90000"/>
              </a:lnSpc>
            </a:pPr>
            <a:endParaRPr lang="en-US" altLang="en-US" sz="1200">
              <a:solidFill>
                <a:schemeClr val="tx1"/>
              </a:solidFill>
              <a:latin typeface="Times New Roman" panose="02020603050405020304" pitchFamily="18" charset="0"/>
            </a:endParaRPr>
          </a:p>
          <a:p>
            <a:pPr eaLnBrk="1" hangingPunct="1">
              <a:lnSpc>
                <a:spcPct val="90000"/>
              </a:lnSpc>
            </a:pPr>
            <a:endParaRPr lang="en-US" altLang="en-US" sz="1200">
              <a:solidFill>
                <a:schemeClr val="tx1"/>
              </a:solidFill>
              <a:latin typeface="Times New Roman" panose="02020603050405020304" pitchFamily="18" charset="0"/>
            </a:endParaRPr>
          </a:p>
          <a:p>
            <a:pPr eaLnBrk="1" hangingPunct="1">
              <a:lnSpc>
                <a:spcPct val="90000"/>
              </a:lnSpc>
            </a:pPr>
            <a:endParaRPr lang="en-US" altLang="en-US" sz="1200">
              <a:solidFill>
                <a:schemeClr val="tx1"/>
              </a:solidFill>
              <a:latin typeface="Times New Roman" panose="02020603050405020304" pitchFamily="18" charset="0"/>
            </a:endParaRPr>
          </a:p>
          <a:p>
            <a:pPr eaLnBrk="1" hangingPunct="1">
              <a:lnSpc>
                <a:spcPct val="85000"/>
              </a:lnSpc>
            </a:pPr>
            <a:r>
              <a:rPr lang="en-US" altLang="en-US" sz="1200">
                <a:solidFill>
                  <a:schemeClr val="bg2"/>
                </a:solidFill>
                <a:latin typeface="Times New Roman" panose="02020603050405020304" pitchFamily="18" charset="0"/>
              </a:rPr>
              <a:t>High-Frequency Control Instructions that require virtualization</a:t>
            </a:r>
            <a:endParaRPr lang="en-US" altLang="en-US" sz="1200">
              <a:latin typeface="Times New Roman" panose="02020603050405020304" pitchFamily="18" charset="0"/>
            </a:endParaRPr>
          </a:p>
          <a:p>
            <a:pPr eaLnBrk="1" hangingPunct="1">
              <a:lnSpc>
                <a:spcPct val="85000"/>
              </a:lnSpc>
              <a:spcBef>
                <a:spcPct val="0"/>
              </a:spcBef>
            </a:pPr>
            <a:endParaRPr lang="en-US" altLang="en-US" sz="1200">
              <a:latin typeface="Times New Roman" panose="02020603050405020304" pitchFamily="18" charset="0"/>
            </a:endParaRPr>
          </a:p>
          <a:p>
            <a:pPr eaLnBrk="1" hangingPunct="1">
              <a:lnSpc>
                <a:spcPct val="85000"/>
              </a:lnSpc>
              <a:spcBef>
                <a:spcPct val="0"/>
              </a:spcBef>
            </a:pPr>
            <a:r>
              <a:rPr lang="en-US" altLang="en-US" sz="1200">
                <a:latin typeface="Times New Roman" panose="02020603050405020304" pitchFamily="18" charset="0"/>
              </a:rPr>
              <a:t>Control Instructions that require hypervisor virtualization</a:t>
            </a:r>
          </a:p>
        </p:txBody>
      </p:sp>
      <p:sp>
        <p:nvSpPr>
          <p:cNvPr id="182313" name="Text Box 41"/>
          <p:cNvSpPr txBox="1">
            <a:spLocks noChangeArrowheads="1"/>
          </p:cNvSpPr>
          <p:nvPr/>
        </p:nvSpPr>
        <p:spPr bwMode="auto">
          <a:xfrm>
            <a:off x="5773738" y="5183188"/>
            <a:ext cx="633412" cy="638175"/>
          </a:xfrm>
          <a:prstGeom prst="rect">
            <a:avLst/>
          </a:prstGeom>
          <a:gradFill rotWithShape="1">
            <a:gsLst>
              <a:gs pos="0">
                <a:schemeClr val="bg2"/>
              </a:gs>
              <a:gs pos="50000">
                <a:srgbClr val="990099"/>
              </a:gs>
              <a:gs pos="100000">
                <a:schemeClr val="bg2"/>
              </a:gs>
            </a:gsLst>
            <a:lin ang="2700000" scaled="1"/>
          </a:gradFill>
          <a:ln w="28575" algn="ctr">
            <a:solidFill>
              <a:schemeClr val="bg1"/>
            </a:solidFill>
            <a:miter lim="800000"/>
            <a:headEnd/>
            <a:tailEnd/>
          </a:ln>
          <a:effectLst/>
        </p:spPr>
        <p:txBody>
          <a:bodyPr lIns="0" tIns="0" rIns="0" bIns="0">
            <a:spAutoFit/>
          </a:bodyPr>
          <a:lstStyle/>
          <a:p>
            <a:pPr>
              <a:spcBef>
                <a:spcPct val="0"/>
              </a:spcBef>
              <a:defRPr/>
            </a:pPr>
            <a:r>
              <a:rPr lang="en-US" sz="1000">
                <a:solidFill>
                  <a:schemeClr val="tx2"/>
                </a:solidFill>
                <a:latin typeface="Times New Roman" pitchFamily="18" charset="0"/>
                <a:cs typeface="Arial" charset="0"/>
              </a:rPr>
              <a:t>z/VM   CPU </a:t>
            </a:r>
          </a:p>
          <a:p>
            <a:pPr>
              <a:spcBef>
                <a:spcPct val="0"/>
              </a:spcBef>
              <a:defRPr/>
            </a:pPr>
            <a:r>
              <a:rPr lang="en-US" sz="1000">
                <a:solidFill>
                  <a:schemeClr val="tx2"/>
                </a:solidFill>
                <a:latin typeface="Times New Roman" pitchFamily="18" charset="0"/>
                <a:cs typeface="Arial" charset="0"/>
              </a:rPr>
              <a:t>STATE Descriptor</a:t>
            </a:r>
          </a:p>
        </p:txBody>
      </p:sp>
      <p:sp>
        <p:nvSpPr>
          <p:cNvPr id="21546" name="Text Box 42"/>
          <p:cNvSpPr txBox="1">
            <a:spLocks noChangeArrowheads="1"/>
          </p:cNvSpPr>
          <p:nvPr/>
        </p:nvSpPr>
        <p:spPr bwMode="auto">
          <a:xfrm>
            <a:off x="7783513" y="2138363"/>
            <a:ext cx="6381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900" i="1">
                <a:solidFill>
                  <a:schemeClr val="tx2"/>
                </a:solidFill>
                <a:latin typeface="Times New Roman" panose="02020603050405020304" pitchFamily="18" charset="0"/>
              </a:rPr>
              <a:t>I</a:t>
            </a:r>
            <a:r>
              <a:rPr lang="en-US" altLang="en-US" sz="1000" i="1">
                <a:solidFill>
                  <a:schemeClr val="tx2"/>
                </a:solidFill>
                <a:latin typeface="Times New Roman" panose="02020603050405020304" pitchFamily="18" charset="0"/>
              </a:rPr>
              <a:t>nstructions</a:t>
            </a:r>
          </a:p>
        </p:txBody>
      </p:sp>
      <p:sp>
        <p:nvSpPr>
          <p:cNvPr id="21547" name="Line 43"/>
          <p:cNvSpPr>
            <a:spLocks noChangeShapeType="1"/>
          </p:cNvSpPr>
          <p:nvPr/>
        </p:nvSpPr>
        <p:spPr bwMode="auto">
          <a:xfrm flipV="1">
            <a:off x="7713663" y="2416175"/>
            <a:ext cx="7032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8" name="Line 44"/>
          <p:cNvSpPr>
            <a:spLocks noChangeShapeType="1"/>
          </p:cNvSpPr>
          <p:nvPr/>
        </p:nvSpPr>
        <p:spPr bwMode="auto">
          <a:xfrm>
            <a:off x="7713663" y="2689225"/>
            <a:ext cx="73183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9" name="Line 45"/>
          <p:cNvSpPr>
            <a:spLocks noChangeShapeType="1"/>
          </p:cNvSpPr>
          <p:nvPr/>
        </p:nvSpPr>
        <p:spPr bwMode="auto">
          <a:xfrm flipH="1">
            <a:off x="7713663" y="4479925"/>
            <a:ext cx="7032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1550" name="Line 46"/>
          <p:cNvSpPr>
            <a:spLocks noChangeShapeType="1"/>
          </p:cNvSpPr>
          <p:nvPr/>
        </p:nvSpPr>
        <p:spPr bwMode="auto">
          <a:xfrm>
            <a:off x="8066088" y="3309938"/>
            <a:ext cx="0" cy="481012"/>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1551" name="Line 47"/>
          <p:cNvSpPr>
            <a:spLocks noChangeShapeType="1"/>
          </p:cNvSpPr>
          <p:nvPr/>
        </p:nvSpPr>
        <p:spPr bwMode="auto">
          <a:xfrm>
            <a:off x="7151688" y="2551113"/>
            <a:ext cx="49212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52" name="Line 48"/>
          <p:cNvSpPr>
            <a:spLocks noChangeShapeType="1"/>
          </p:cNvSpPr>
          <p:nvPr/>
        </p:nvSpPr>
        <p:spPr bwMode="auto">
          <a:xfrm>
            <a:off x="7151688" y="2551113"/>
            <a:ext cx="0" cy="62071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1553" name="Line 49"/>
          <p:cNvSpPr>
            <a:spLocks noChangeShapeType="1"/>
          </p:cNvSpPr>
          <p:nvPr/>
        </p:nvSpPr>
        <p:spPr bwMode="auto">
          <a:xfrm>
            <a:off x="7151688" y="3171825"/>
            <a:ext cx="49212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54" name="Line 50"/>
          <p:cNvSpPr>
            <a:spLocks noChangeShapeType="1"/>
          </p:cNvSpPr>
          <p:nvPr/>
        </p:nvSpPr>
        <p:spPr bwMode="auto">
          <a:xfrm flipV="1">
            <a:off x="2227263" y="5237163"/>
            <a:ext cx="1406525"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55" name="Text Box 51"/>
          <p:cNvSpPr txBox="1">
            <a:spLocks noChangeArrowheads="1"/>
          </p:cNvSpPr>
          <p:nvPr/>
        </p:nvSpPr>
        <p:spPr bwMode="auto">
          <a:xfrm>
            <a:off x="2579688" y="1635125"/>
            <a:ext cx="2484437"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nSpc>
                <a:spcPct val="75000"/>
              </a:lnSpc>
              <a:spcBef>
                <a:spcPct val="0"/>
              </a:spcBef>
            </a:pPr>
            <a:r>
              <a:rPr lang="en-US" altLang="en-US" sz="1600" i="1">
                <a:solidFill>
                  <a:srgbClr val="CC3300"/>
                </a:solidFill>
              </a:rPr>
              <a:t>SIE: Start Interpretive “instruction” Execution</a:t>
            </a:r>
            <a:endParaRPr lang="en-US" altLang="en-US" sz="1600" b="0">
              <a:solidFill>
                <a:schemeClr val="tx1"/>
              </a:solidFill>
            </a:endParaRPr>
          </a:p>
        </p:txBody>
      </p:sp>
      <p:sp>
        <p:nvSpPr>
          <p:cNvPr id="21556" name="Line 53"/>
          <p:cNvSpPr>
            <a:spLocks noChangeShapeType="1"/>
          </p:cNvSpPr>
          <p:nvPr/>
        </p:nvSpPr>
        <p:spPr bwMode="auto">
          <a:xfrm flipV="1">
            <a:off x="6096000" y="4273550"/>
            <a:ext cx="0" cy="895350"/>
          </a:xfrm>
          <a:prstGeom prst="line">
            <a:avLst/>
          </a:prstGeom>
          <a:noFill/>
          <a:ln w="57150" cmpd="thinThick">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1557" name="Line 54"/>
          <p:cNvSpPr>
            <a:spLocks noChangeShapeType="1"/>
          </p:cNvSpPr>
          <p:nvPr/>
        </p:nvSpPr>
        <p:spPr bwMode="auto">
          <a:xfrm>
            <a:off x="4537075" y="5445125"/>
            <a:ext cx="1195388"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58" name="Rectangle 56"/>
          <p:cNvSpPr>
            <a:spLocks noGrp="1" noChangeArrowheads="1"/>
          </p:cNvSpPr>
          <p:nvPr>
            <p:ph type="title"/>
          </p:nvPr>
        </p:nvSpPr>
        <p:spPr>
          <a:noFill/>
        </p:spPr>
        <p:txBody>
          <a:bodyPr anchor="t"/>
          <a:lstStyle/>
          <a:p>
            <a:r>
              <a:rPr lang="en-US" altLang="en-US" sz="3200" smtClean="0">
                <a:solidFill>
                  <a:schemeClr val="tx2"/>
                </a:solidFill>
              </a:rPr>
              <a:t>z/VM Dispatching and Execution Control</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1066800"/>
            <a:ext cx="7772400" cy="4648200"/>
          </a:xfrm>
        </p:spPr>
        <p:txBody>
          <a:bodyPr/>
          <a:lstStyle/>
          <a:p>
            <a:r>
              <a:rPr lang="en-US" altLang="en-US" sz="4000" b="1" smtClean="0">
                <a:solidFill>
                  <a:schemeClr val="tx1"/>
                </a:solidFill>
              </a:rPr>
              <a:t>Binghamton University</a:t>
            </a:r>
            <a:br>
              <a:rPr lang="en-US" altLang="en-US" sz="4000" b="1" smtClean="0">
                <a:solidFill>
                  <a:schemeClr val="tx1"/>
                </a:solidFill>
              </a:rPr>
            </a:br>
            <a:r>
              <a:rPr lang="en-US" altLang="en-US" sz="3600" b="1" smtClean="0">
                <a:solidFill>
                  <a:schemeClr val="tx1"/>
                </a:solidFill>
              </a:rPr>
              <a:t/>
            </a:r>
            <a:br>
              <a:rPr lang="en-US" altLang="en-US" sz="3600" b="1" smtClean="0">
                <a:solidFill>
                  <a:schemeClr val="tx1"/>
                </a:solidFill>
              </a:rPr>
            </a:br>
            <a:r>
              <a:rPr lang="en-US" altLang="en-US" sz="4000" b="1" smtClean="0"/>
              <a:t>EngiNet™</a:t>
            </a:r>
            <a:br>
              <a:rPr lang="en-US" altLang="en-US" sz="4000" b="1" smtClean="0"/>
            </a:br>
            <a:r>
              <a:rPr lang="en-US" altLang="en-US" sz="3600" b="1" smtClean="0"/>
              <a:t/>
            </a:r>
            <a:br>
              <a:rPr lang="en-US" altLang="en-US" sz="3600" b="1" smtClean="0"/>
            </a:br>
            <a:r>
              <a:rPr lang="en-US" altLang="en-US" sz="3600" b="1" smtClean="0">
                <a:solidFill>
                  <a:schemeClr val="tx1"/>
                </a:solidFill>
              </a:rPr>
              <a:t>State University of New York</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57200" y="1295400"/>
            <a:ext cx="8153400" cy="5105400"/>
          </a:xfrm>
          <a:prstGeom prst="rect">
            <a:avLst/>
          </a:prstGeom>
          <a:solidFill>
            <a:srgbClr val="DDDDDD"/>
          </a:solidFill>
          <a:ln w="9525" algn="ctr">
            <a:solidFill>
              <a:schemeClr val="tx1"/>
            </a:solidFill>
            <a:miter lim="800000"/>
            <a:headEnd/>
            <a:tailEnd/>
          </a:ln>
        </p:spPr>
        <p:txBody>
          <a:bodyPr anchor="ct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323" name="Rectangle 3"/>
          <p:cNvSpPr>
            <a:spLocks noChangeArrowheads="1"/>
          </p:cNvSpPr>
          <p:nvPr/>
        </p:nvSpPr>
        <p:spPr bwMode="auto">
          <a:xfrm>
            <a:off x="3276600" y="1439863"/>
            <a:ext cx="3733800" cy="1797050"/>
          </a:xfrm>
          <a:prstGeom prst="rect">
            <a:avLst/>
          </a:prstGeom>
          <a:gradFill rotWithShape="1">
            <a:gsLst>
              <a:gs pos="0">
                <a:srgbClr val="DDDDDD"/>
              </a:gs>
              <a:gs pos="50000">
                <a:srgbClr val="FFFFCC">
                  <a:alpha val="89999"/>
                </a:srgbClr>
              </a:gs>
              <a:gs pos="100000">
                <a:srgbClr val="DDDDDD"/>
              </a:gs>
            </a:gsLst>
            <a:lin ang="27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22534" name="Rectangle 4"/>
          <p:cNvSpPr>
            <a:spLocks noChangeArrowheads="1"/>
          </p:cNvSpPr>
          <p:nvPr/>
        </p:nvSpPr>
        <p:spPr bwMode="auto">
          <a:xfrm>
            <a:off x="5410200" y="4603750"/>
            <a:ext cx="1524000" cy="1725613"/>
          </a:xfrm>
          <a:prstGeom prst="rect">
            <a:avLst/>
          </a:pr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325" name="Rectangle 5"/>
          <p:cNvSpPr>
            <a:spLocks noChangeArrowheads="1"/>
          </p:cNvSpPr>
          <p:nvPr/>
        </p:nvSpPr>
        <p:spPr bwMode="auto">
          <a:xfrm>
            <a:off x="457200" y="1447800"/>
            <a:ext cx="2743200" cy="1797050"/>
          </a:xfrm>
          <a:prstGeom prst="rect">
            <a:avLst/>
          </a:prstGeom>
          <a:gradFill rotWithShape="1">
            <a:gsLst>
              <a:gs pos="0">
                <a:srgbClr val="DDDDDD"/>
              </a:gs>
              <a:gs pos="50000">
                <a:srgbClr val="FFFFCC">
                  <a:alpha val="89999"/>
                </a:srgbClr>
              </a:gs>
              <a:gs pos="100000">
                <a:srgbClr val="DDDDDD"/>
              </a:gs>
            </a:gsLst>
            <a:lin ang="27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22538" name="Text Box 6"/>
          <p:cNvSpPr txBox="1">
            <a:spLocks noChangeArrowheads="1"/>
          </p:cNvSpPr>
          <p:nvPr/>
        </p:nvSpPr>
        <p:spPr bwMode="auto">
          <a:xfrm>
            <a:off x="496888" y="1792288"/>
            <a:ext cx="646112" cy="438150"/>
          </a:xfrm>
          <a:prstGeom prst="rect">
            <a:avLst/>
          </a:prstGeom>
          <a:solidFill>
            <a:schemeClr val="bg1"/>
          </a:solidFill>
          <a:ln w="28575">
            <a:solidFill>
              <a:srgbClr val="080808"/>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0000"/>
              </a:lnSpc>
              <a:spcBef>
                <a:spcPct val="0"/>
              </a:spcBef>
            </a:pPr>
            <a:r>
              <a:rPr lang="en-US" altLang="en-US" sz="900">
                <a:solidFill>
                  <a:schemeClr val="tx1"/>
                </a:solidFill>
              </a:rPr>
              <a:t>General Purpose </a:t>
            </a:r>
          </a:p>
          <a:p>
            <a:pPr eaLnBrk="1" hangingPunct="1">
              <a:lnSpc>
                <a:spcPct val="70000"/>
              </a:lnSpc>
              <a:spcBef>
                <a:spcPct val="0"/>
              </a:spcBef>
            </a:pPr>
            <a:r>
              <a:rPr lang="en-US" altLang="en-US" sz="900">
                <a:solidFill>
                  <a:schemeClr val="tx1"/>
                </a:solidFill>
              </a:rPr>
              <a:t>Virtual </a:t>
            </a:r>
          </a:p>
          <a:p>
            <a:pPr eaLnBrk="1" hangingPunct="1">
              <a:lnSpc>
                <a:spcPct val="70000"/>
              </a:lnSpc>
              <a:spcBef>
                <a:spcPct val="0"/>
              </a:spcBef>
            </a:pPr>
            <a:r>
              <a:rPr lang="en-US" altLang="en-US" sz="900">
                <a:solidFill>
                  <a:schemeClr val="tx1"/>
                </a:solidFill>
              </a:rPr>
              <a:t>Processor</a:t>
            </a:r>
          </a:p>
        </p:txBody>
      </p:sp>
      <p:sp>
        <p:nvSpPr>
          <p:cNvPr id="22539" name="Text Box 7"/>
          <p:cNvSpPr txBox="1">
            <a:spLocks noChangeArrowheads="1"/>
          </p:cNvSpPr>
          <p:nvPr/>
        </p:nvSpPr>
        <p:spPr bwMode="auto">
          <a:xfrm>
            <a:off x="685800" y="1511300"/>
            <a:ext cx="228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32" tIns="45674" rIns="91332" bIns="45674">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solidFill>
                  <a:schemeClr val="bg2"/>
                </a:solidFill>
              </a:rPr>
              <a:t>z/OS Guest  </a:t>
            </a:r>
          </a:p>
        </p:txBody>
      </p:sp>
      <p:sp>
        <p:nvSpPr>
          <p:cNvPr id="22540" name="Line 8"/>
          <p:cNvSpPr>
            <a:spLocks noChangeShapeType="1"/>
          </p:cNvSpPr>
          <p:nvPr/>
        </p:nvSpPr>
        <p:spPr bwMode="auto">
          <a:xfrm flipH="1">
            <a:off x="1219200" y="3092450"/>
            <a:ext cx="0" cy="360363"/>
          </a:xfrm>
          <a:prstGeom prst="line">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1" name="Text Box 9"/>
          <p:cNvSpPr txBox="1">
            <a:spLocks noChangeArrowheads="1"/>
          </p:cNvSpPr>
          <p:nvPr/>
        </p:nvSpPr>
        <p:spPr bwMode="auto">
          <a:xfrm>
            <a:off x="2590800" y="2085975"/>
            <a:ext cx="609600" cy="792163"/>
          </a:xfrm>
          <a:prstGeom prst="rect">
            <a:avLst/>
          </a:prstGeom>
          <a:gradFill rotWithShape="1">
            <a:gsLst>
              <a:gs pos="0">
                <a:srgbClr val="DDDDDD"/>
              </a:gs>
              <a:gs pos="50000">
                <a:srgbClr val="6699FF"/>
              </a:gs>
              <a:gs pos="100000">
                <a:srgbClr val="DDDDDD"/>
              </a:gs>
            </a:gsLst>
            <a:lin ang="2700000" scaled="1"/>
          </a:gradFill>
          <a:ln w="28575">
            <a:solidFill>
              <a:schemeClr val="tx1"/>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sz="800">
              <a:solidFill>
                <a:schemeClr val="tx1"/>
              </a:solidFill>
            </a:endParaRPr>
          </a:p>
          <a:p>
            <a:pPr eaLnBrk="1" hangingPunct="1">
              <a:lnSpc>
                <a:spcPct val="45000"/>
              </a:lnSpc>
            </a:pPr>
            <a:endParaRPr lang="en-US" altLang="en-US" sz="1200"/>
          </a:p>
          <a:p>
            <a:pPr eaLnBrk="1" hangingPunct="1">
              <a:lnSpc>
                <a:spcPct val="45000"/>
              </a:lnSpc>
            </a:pPr>
            <a:r>
              <a:rPr lang="en-US" altLang="en-US" sz="1200"/>
              <a:t>DB2</a:t>
            </a:r>
          </a:p>
        </p:txBody>
      </p:sp>
      <p:sp>
        <p:nvSpPr>
          <p:cNvPr id="22542" name="Text Box 10"/>
          <p:cNvSpPr txBox="1">
            <a:spLocks noChangeArrowheads="1"/>
          </p:cNvSpPr>
          <p:nvPr/>
        </p:nvSpPr>
        <p:spPr bwMode="auto">
          <a:xfrm>
            <a:off x="2590800" y="1798638"/>
            <a:ext cx="609600" cy="431800"/>
          </a:xfrm>
          <a:prstGeom prst="rect">
            <a:avLst/>
          </a:prstGeom>
          <a:solidFill>
            <a:schemeClr val="bg1"/>
          </a:solidFill>
          <a:ln w="28575">
            <a:solidFill>
              <a:schemeClr val="tx1"/>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5000"/>
              </a:lnSpc>
              <a:spcBef>
                <a:spcPct val="0"/>
              </a:spcBef>
            </a:pPr>
            <a:r>
              <a:rPr lang="en-US" altLang="en-US" sz="900">
                <a:solidFill>
                  <a:schemeClr val="tx1"/>
                </a:solidFill>
              </a:rPr>
              <a:t>zIIP Virtual Processo</a:t>
            </a:r>
            <a:r>
              <a:rPr lang="en-US" altLang="en-US" sz="800">
                <a:solidFill>
                  <a:schemeClr val="tx1"/>
                </a:solidFill>
              </a:rPr>
              <a:t>r</a:t>
            </a:r>
          </a:p>
        </p:txBody>
      </p:sp>
      <p:sp>
        <p:nvSpPr>
          <p:cNvPr id="22543" name="Line 11"/>
          <p:cNvSpPr>
            <a:spLocks noChangeShapeType="1"/>
          </p:cNvSpPr>
          <p:nvPr/>
        </p:nvSpPr>
        <p:spPr bwMode="auto">
          <a:xfrm>
            <a:off x="6629400" y="2878138"/>
            <a:ext cx="0" cy="57467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4" name="Rectangle 12"/>
          <p:cNvSpPr>
            <a:spLocks noChangeArrowheads="1"/>
          </p:cNvSpPr>
          <p:nvPr/>
        </p:nvSpPr>
        <p:spPr bwMode="auto">
          <a:xfrm>
            <a:off x="3733800" y="4603750"/>
            <a:ext cx="1600200" cy="1725613"/>
          </a:xfrm>
          <a:prstGeom prst="rect">
            <a:avLst/>
          </a:prstGeom>
          <a:noFill/>
          <a:ln w="28575">
            <a:solidFill>
              <a:srgbClr val="CC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82276" tIns="41139" rIns="82276" bIns="41139" anchor="ctr"/>
          <a:lstStyle>
            <a:lvl1pPr defTabSz="822325"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2325"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2325"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2325"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2325"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23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23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23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2325"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spcBef>
                <a:spcPct val="0"/>
              </a:spcBef>
            </a:pPr>
            <a:endParaRPr lang="en-US" altLang="en-US" sz="2200" b="0">
              <a:solidFill>
                <a:schemeClr val="tx1"/>
              </a:solidFill>
              <a:latin typeface="Times New Roman" panose="02020603050405020304" pitchFamily="18" charset="0"/>
            </a:endParaRPr>
          </a:p>
        </p:txBody>
      </p:sp>
      <p:sp>
        <p:nvSpPr>
          <p:cNvPr id="22545" name="Rectangle 13"/>
          <p:cNvSpPr>
            <a:spLocks noChangeArrowheads="1"/>
          </p:cNvSpPr>
          <p:nvPr/>
        </p:nvSpPr>
        <p:spPr bwMode="auto">
          <a:xfrm>
            <a:off x="457200" y="4603750"/>
            <a:ext cx="3200400" cy="1725613"/>
          </a:xfrm>
          <a:prstGeom prst="rect">
            <a:avLst/>
          </a:prstGeom>
          <a:noFill/>
          <a:ln w="28575">
            <a:solidFill>
              <a:srgbClr val="080808"/>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334" name="Rectangle 14"/>
          <p:cNvSpPr>
            <a:spLocks noChangeArrowheads="1"/>
          </p:cNvSpPr>
          <p:nvPr/>
        </p:nvSpPr>
        <p:spPr bwMode="auto">
          <a:xfrm>
            <a:off x="609600" y="4891088"/>
            <a:ext cx="644525" cy="790575"/>
          </a:xfrm>
          <a:prstGeom prst="rect">
            <a:avLst/>
          </a:prstGeom>
          <a:gradFill rotWithShape="1">
            <a:gsLst>
              <a:gs pos="0">
                <a:srgbClr val="5F5F5F"/>
              </a:gs>
              <a:gs pos="50000">
                <a:schemeClr val="bg1"/>
              </a:gs>
              <a:gs pos="100000">
                <a:srgbClr val="5F5F5F"/>
              </a:gs>
            </a:gsLst>
            <a:lin ang="2700000" scaled="1"/>
          </a:gradFill>
          <a:ln w="28575">
            <a:solidFill>
              <a:srgbClr val="080808"/>
            </a:solidFill>
            <a:miter lim="800000"/>
            <a:headEnd/>
            <a:tailEnd/>
          </a:ln>
          <a:effectLst/>
        </p:spPr>
        <p:txBody>
          <a:bodyPr wrap="none" lIns="91332" tIns="45674" rIns="91332" bIns="45674" anchor="ctr"/>
          <a:lstStyle/>
          <a:p>
            <a:pPr>
              <a:lnSpc>
                <a:spcPct val="80000"/>
              </a:lnSpc>
              <a:spcBef>
                <a:spcPct val="0"/>
              </a:spcBef>
              <a:defRPr/>
            </a:pPr>
            <a:r>
              <a:rPr lang="en-US" sz="1000">
                <a:solidFill>
                  <a:schemeClr val="tx1"/>
                </a:solidFill>
                <a:latin typeface="Arial" charset="0"/>
                <a:cs typeface="Arial" charset="0"/>
              </a:rPr>
              <a:t>Shared </a:t>
            </a:r>
          </a:p>
          <a:p>
            <a:pPr>
              <a:lnSpc>
                <a:spcPct val="80000"/>
              </a:lnSpc>
              <a:spcBef>
                <a:spcPct val="0"/>
              </a:spcBef>
              <a:defRPr/>
            </a:pPr>
            <a:r>
              <a:rPr lang="en-US" sz="1000">
                <a:solidFill>
                  <a:schemeClr val="tx1"/>
                </a:solidFill>
                <a:latin typeface="Arial" charset="0"/>
                <a:cs typeface="Arial" charset="0"/>
              </a:rPr>
              <a:t>General </a:t>
            </a:r>
          </a:p>
          <a:p>
            <a:pPr>
              <a:lnSpc>
                <a:spcPct val="80000"/>
              </a:lnSpc>
              <a:spcBef>
                <a:spcPct val="0"/>
              </a:spcBef>
              <a:defRPr/>
            </a:pPr>
            <a:r>
              <a:rPr lang="en-US" sz="1000">
                <a:solidFill>
                  <a:schemeClr val="tx1"/>
                </a:solidFill>
                <a:latin typeface="Arial" charset="0"/>
                <a:cs typeface="Arial" charset="0"/>
              </a:rPr>
              <a:t>Purpose</a:t>
            </a:r>
          </a:p>
          <a:p>
            <a:pPr>
              <a:lnSpc>
                <a:spcPct val="80000"/>
              </a:lnSpc>
              <a:spcBef>
                <a:spcPct val="0"/>
              </a:spcBef>
              <a:defRPr/>
            </a:pPr>
            <a:r>
              <a:rPr lang="en-US" sz="1000">
                <a:solidFill>
                  <a:schemeClr val="tx1"/>
                </a:solidFill>
                <a:latin typeface="Arial" charset="0"/>
                <a:cs typeface="Arial" charset="0"/>
              </a:rPr>
              <a:t>Physical </a:t>
            </a:r>
          </a:p>
          <a:p>
            <a:pPr>
              <a:lnSpc>
                <a:spcPct val="80000"/>
              </a:lnSpc>
              <a:spcBef>
                <a:spcPct val="0"/>
              </a:spcBef>
              <a:defRPr/>
            </a:pPr>
            <a:r>
              <a:rPr lang="en-US" sz="1000">
                <a:solidFill>
                  <a:schemeClr val="tx1"/>
                </a:solidFill>
                <a:latin typeface="Arial" charset="0"/>
                <a:cs typeface="Arial" charset="0"/>
              </a:rPr>
              <a:t>Processor</a:t>
            </a:r>
          </a:p>
        </p:txBody>
      </p:sp>
      <p:sp>
        <p:nvSpPr>
          <p:cNvPr id="22547" name="Rectangle 15"/>
          <p:cNvSpPr>
            <a:spLocks noChangeArrowheads="1"/>
          </p:cNvSpPr>
          <p:nvPr/>
        </p:nvSpPr>
        <p:spPr bwMode="auto">
          <a:xfrm>
            <a:off x="3810000" y="4891088"/>
            <a:ext cx="685800" cy="776287"/>
          </a:xfrm>
          <a:prstGeom prst="rect">
            <a:avLst/>
          </a:prstGeom>
          <a:gradFill rotWithShape="1">
            <a:gsLst>
              <a:gs pos="0">
                <a:srgbClr val="C0C0C0"/>
              </a:gs>
              <a:gs pos="50000">
                <a:srgbClr val="CC3300"/>
              </a:gs>
              <a:gs pos="100000">
                <a:srgbClr val="C0C0C0"/>
              </a:gs>
            </a:gsLst>
            <a:lin ang="2700000" scaled="1"/>
          </a:gradFill>
          <a:ln w="28575">
            <a:solidFill>
              <a:schemeClr val="tx1"/>
            </a:solidFill>
            <a:miter lim="800000"/>
            <a:headEnd/>
            <a:tailEnd/>
          </a:ln>
        </p:spPr>
        <p:txBody>
          <a:bodyPr wrap="none" lIns="91332" tIns="45674" rIns="91332" bIns="45674"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spcBef>
                <a:spcPct val="0"/>
              </a:spcBef>
            </a:pPr>
            <a:r>
              <a:rPr lang="en-US" altLang="en-US" sz="1000"/>
              <a:t>Shared</a:t>
            </a:r>
          </a:p>
          <a:p>
            <a:pPr eaLnBrk="1" hangingPunct="1">
              <a:lnSpc>
                <a:spcPct val="85000"/>
              </a:lnSpc>
              <a:spcBef>
                <a:spcPct val="0"/>
              </a:spcBef>
            </a:pPr>
            <a:r>
              <a:rPr lang="en-US" altLang="en-US" sz="1000"/>
              <a:t>zAAP</a:t>
            </a:r>
          </a:p>
          <a:p>
            <a:pPr eaLnBrk="1" hangingPunct="1">
              <a:lnSpc>
                <a:spcPct val="85000"/>
              </a:lnSpc>
              <a:spcBef>
                <a:spcPct val="0"/>
              </a:spcBef>
            </a:pPr>
            <a:r>
              <a:rPr lang="en-US" altLang="en-US" sz="1000"/>
              <a:t>Physical </a:t>
            </a:r>
          </a:p>
          <a:p>
            <a:pPr eaLnBrk="1" hangingPunct="1">
              <a:lnSpc>
                <a:spcPct val="85000"/>
              </a:lnSpc>
              <a:spcBef>
                <a:spcPct val="0"/>
              </a:spcBef>
            </a:pPr>
            <a:r>
              <a:rPr lang="en-US" altLang="en-US" sz="1000"/>
              <a:t>Processor</a:t>
            </a:r>
          </a:p>
        </p:txBody>
      </p:sp>
      <p:sp>
        <p:nvSpPr>
          <p:cNvPr id="22548" name="Text Box 16"/>
          <p:cNvSpPr txBox="1">
            <a:spLocks noChangeArrowheads="1"/>
          </p:cNvSpPr>
          <p:nvPr/>
        </p:nvSpPr>
        <p:spPr bwMode="auto">
          <a:xfrm>
            <a:off x="477838" y="5789613"/>
            <a:ext cx="3170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1332" tIns="45674" rIns="91332" bIns="45674">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chemeClr val="bg2"/>
                </a:solidFill>
              </a:rPr>
              <a:t>General-Purpose Logical  Processor Pool</a:t>
            </a:r>
          </a:p>
        </p:txBody>
      </p:sp>
      <p:sp>
        <p:nvSpPr>
          <p:cNvPr id="22549" name="Line 17"/>
          <p:cNvSpPr>
            <a:spLocks noChangeShapeType="1"/>
          </p:cNvSpPr>
          <p:nvPr/>
        </p:nvSpPr>
        <p:spPr bwMode="auto">
          <a:xfrm flipH="1">
            <a:off x="4572000" y="4459288"/>
            <a:ext cx="0" cy="2159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0" name="Line 18"/>
          <p:cNvSpPr>
            <a:spLocks noChangeShapeType="1"/>
          </p:cNvSpPr>
          <p:nvPr/>
        </p:nvSpPr>
        <p:spPr bwMode="auto">
          <a:xfrm>
            <a:off x="4191000" y="4675188"/>
            <a:ext cx="7620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1" name="Line 19"/>
          <p:cNvSpPr>
            <a:spLocks noChangeShapeType="1"/>
          </p:cNvSpPr>
          <p:nvPr/>
        </p:nvSpPr>
        <p:spPr bwMode="auto">
          <a:xfrm flipV="1">
            <a:off x="914400" y="4675188"/>
            <a:ext cx="2286000" cy="0"/>
          </a:xfrm>
          <a:prstGeom prst="line">
            <a:avLst/>
          </a:prstGeom>
          <a:noFill/>
          <a:ln w="28575">
            <a:solidFill>
              <a:srgbClr val="08080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2" name="Line 20"/>
          <p:cNvSpPr>
            <a:spLocks noChangeShapeType="1"/>
          </p:cNvSpPr>
          <p:nvPr/>
        </p:nvSpPr>
        <p:spPr bwMode="auto">
          <a:xfrm>
            <a:off x="1752600" y="4675188"/>
            <a:ext cx="0" cy="215900"/>
          </a:xfrm>
          <a:prstGeom prst="line">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3" name="Line 21"/>
          <p:cNvSpPr>
            <a:spLocks noChangeShapeType="1"/>
          </p:cNvSpPr>
          <p:nvPr/>
        </p:nvSpPr>
        <p:spPr bwMode="auto">
          <a:xfrm flipH="1">
            <a:off x="2133600" y="4459288"/>
            <a:ext cx="0" cy="215900"/>
          </a:xfrm>
          <a:prstGeom prst="line">
            <a:avLst/>
          </a:prstGeom>
          <a:noFill/>
          <a:ln w="28575">
            <a:solidFill>
              <a:srgbClr val="08080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4" name="Line 22"/>
          <p:cNvSpPr>
            <a:spLocks noChangeShapeType="1"/>
          </p:cNvSpPr>
          <p:nvPr/>
        </p:nvSpPr>
        <p:spPr bwMode="auto">
          <a:xfrm>
            <a:off x="3200400" y="4675188"/>
            <a:ext cx="7938" cy="196850"/>
          </a:xfrm>
          <a:prstGeom prst="line">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5" name="Text Box 23"/>
          <p:cNvSpPr txBox="1">
            <a:spLocks noChangeArrowheads="1"/>
          </p:cNvSpPr>
          <p:nvPr/>
        </p:nvSpPr>
        <p:spPr bwMode="auto">
          <a:xfrm>
            <a:off x="533400" y="3452813"/>
            <a:ext cx="8001000" cy="1006475"/>
          </a:xfrm>
          <a:prstGeom prst="rect">
            <a:avLst/>
          </a:prstGeom>
          <a:gradFill rotWithShape="1">
            <a:gsLst>
              <a:gs pos="0">
                <a:srgbClr val="DDDDDD"/>
              </a:gs>
              <a:gs pos="50000">
                <a:srgbClr val="FFFFCC"/>
              </a:gs>
              <a:gs pos="100000">
                <a:srgbClr val="DDDDDD"/>
              </a:gs>
            </a:gsLst>
            <a:lin ang="2700000" scaled="1"/>
          </a:gradFill>
          <a:ln w="28575">
            <a:solidFill>
              <a:schemeClr val="tx1"/>
            </a:solidFill>
            <a:miter lim="800000"/>
            <a:headEnd/>
            <a:tailEnd/>
          </a:ln>
        </p:spPr>
        <p:txBody>
          <a:bodyPr lIns="91332" tIns="137160" rIns="91332" bIns="45674" anchor="ctr" anchorCtr="1"/>
          <a:lstStyle>
            <a:lvl1pPr eaLnBrk="0" hangingPunct="0">
              <a:tabLst>
                <a:tab pos="2684463" algn="l"/>
              </a:tabLst>
              <a:defRPr sz="1100" b="1">
                <a:solidFill>
                  <a:schemeClr val="bg1"/>
                </a:solidFill>
                <a:latin typeface="Arial" panose="020B0604020202020204" pitchFamily="34" charset="0"/>
                <a:cs typeface="Arial" panose="020B0604020202020204" pitchFamily="34" charset="0"/>
              </a:defRPr>
            </a:lvl1pPr>
            <a:lvl2pPr marL="742950" indent="-285750" eaLnBrk="0" hangingPunct="0">
              <a:tabLst>
                <a:tab pos="2684463" algn="l"/>
              </a:tabLst>
              <a:defRPr sz="1100" b="1">
                <a:solidFill>
                  <a:schemeClr val="bg1"/>
                </a:solidFill>
                <a:latin typeface="Arial" panose="020B0604020202020204" pitchFamily="34" charset="0"/>
                <a:cs typeface="Arial" panose="020B0604020202020204" pitchFamily="34" charset="0"/>
              </a:defRPr>
            </a:lvl2pPr>
            <a:lvl3pPr marL="1143000" indent="-228600" eaLnBrk="0" hangingPunct="0">
              <a:tabLst>
                <a:tab pos="2684463" algn="l"/>
              </a:tabLst>
              <a:defRPr sz="1100" b="1">
                <a:solidFill>
                  <a:schemeClr val="bg1"/>
                </a:solidFill>
                <a:latin typeface="Arial" panose="020B0604020202020204" pitchFamily="34" charset="0"/>
                <a:cs typeface="Arial" panose="020B0604020202020204" pitchFamily="34" charset="0"/>
              </a:defRPr>
            </a:lvl3pPr>
            <a:lvl4pPr marL="1600200" indent="-228600" eaLnBrk="0" hangingPunct="0">
              <a:tabLst>
                <a:tab pos="2684463" algn="l"/>
              </a:tabLst>
              <a:defRPr sz="1100" b="1">
                <a:solidFill>
                  <a:schemeClr val="bg1"/>
                </a:solidFill>
                <a:latin typeface="Arial" panose="020B0604020202020204" pitchFamily="34" charset="0"/>
                <a:cs typeface="Arial" panose="020B0604020202020204" pitchFamily="34" charset="0"/>
              </a:defRPr>
            </a:lvl4pPr>
            <a:lvl5pPr marL="2057400" indent="-228600" eaLnBrk="0" hangingPunct="0">
              <a:tabLst>
                <a:tab pos="2684463" algn="l"/>
              </a:tabLst>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tabLst>
                <a:tab pos="2684463" algn="l"/>
              </a:tabLs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tabLst>
                <a:tab pos="2684463" algn="l"/>
              </a:tabLs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tabLst>
                <a:tab pos="2684463" algn="l"/>
              </a:tabLs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tabLst>
                <a:tab pos="2684463" algn="l"/>
              </a:tabLst>
              <a:defRPr sz="1100" b="1">
                <a:solidFill>
                  <a:schemeClr val="bg1"/>
                </a:solidFill>
                <a:latin typeface="Arial" panose="020B0604020202020204" pitchFamily="34" charset="0"/>
                <a:cs typeface="Arial" panose="020B0604020202020204" pitchFamily="34" charset="0"/>
              </a:defRPr>
            </a:lvl9pPr>
          </a:lstStyle>
          <a:p>
            <a:pPr eaLnBrk="1" hangingPunct="1">
              <a:lnSpc>
                <a:spcPct val="45000"/>
              </a:lnSpc>
            </a:pPr>
            <a:r>
              <a:rPr lang="en-US" altLang="en-US" sz="1200">
                <a:solidFill>
                  <a:schemeClr val="bg2"/>
                </a:solidFill>
              </a:rPr>
              <a:t>z/VM hypervisor dynamically dispatches:</a:t>
            </a:r>
          </a:p>
          <a:p>
            <a:pPr eaLnBrk="1" hangingPunct="1">
              <a:lnSpc>
                <a:spcPct val="45000"/>
              </a:lnSpc>
            </a:pPr>
            <a:r>
              <a:rPr lang="en-US" altLang="en-US" sz="1200">
                <a:solidFill>
                  <a:schemeClr val="bg2"/>
                </a:solidFill>
              </a:rPr>
              <a:t>1. General-purpose Virtual processors on general-purpose Logical processors</a:t>
            </a:r>
          </a:p>
          <a:p>
            <a:pPr eaLnBrk="1" hangingPunct="1">
              <a:lnSpc>
                <a:spcPct val="45000"/>
              </a:lnSpc>
            </a:pPr>
            <a:r>
              <a:rPr lang="en-US" altLang="en-US" sz="1200">
                <a:solidFill>
                  <a:srgbClr val="CC3300"/>
                </a:solidFill>
              </a:rPr>
              <a:t>2.</a:t>
            </a:r>
            <a:r>
              <a:rPr lang="en-US" altLang="en-US" sz="1200">
                <a:solidFill>
                  <a:schemeClr val="tx1"/>
                </a:solidFill>
              </a:rPr>
              <a:t> </a:t>
            </a:r>
            <a:r>
              <a:rPr lang="en-US" altLang="en-US" sz="1200">
                <a:solidFill>
                  <a:srgbClr val="CC3300"/>
                </a:solidFill>
              </a:rPr>
              <a:t>zAAP Virtual processors on zAAP or general-purpose Logical processors</a:t>
            </a:r>
          </a:p>
          <a:p>
            <a:pPr eaLnBrk="1" hangingPunct="1">
              <a:lnSpc>
                <a:spcPct val="45000"/>
              </a:lnSpc>
            </a:pPr>
            <a:r>
              <a:rPr lang="en-US" altLang="en-US" sz="1200">
                <a:solidFill>
                  <a:srgbClr val="0000FF"/>
                </a:solidFill>
              </a:rPr>
              <a:t>3. zIIP Virtual processors on zIIP or general-purpose Logical processors</a:t>
            </a:r>
          </a:p>
          <a:p>
            <a:pPr eaLnBrk="1" hangingPunct="1">
              <a:lnSpc>
                <a:spcPct val="45000"/>
              </a:lnSpc>
            </a:pPr>
            <a:r>
              <a:rPr lang="en-US" altLang="en-US" sz="1200">
                <a:solidFill>
                  <a:srgbClr val="990099"/>
                </a:solidFill>
              </a:rPr>
              <a:t>4. IFL Virtual processors to IFL or general-purpose Logical processors</a:t>
            </a:r>
          </a:p>
        </p:txBody>
      </p:sp>
      <p:sp>
        <p:nvSpPr>
          <p:cNvPr id="22556" name="Text Box 24"/>
          <p:cNvSpPr txBox="1">
            <a:spLocks noChangeArrowheads="1"/>
          </p:cNvSpPr>
          <p:nvPr/>
        </p:nvSpPr>
        <p:spPr bwMode="auto">
          <a:xfrm>
            <a:off x="3733800" y="5876925"/>
            <a:ext cx="1676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rgbClr val="CC3300"/>
                </a:solidFill>
              </a:rPr>
              <a:t>zAAP Logical Processor Pool</a:t>
            </a:r>
          </a:p>
        </p:txBody>
      </p:sp>
      <p:sp>
        <p:nvSpPr>
          <p:cNvPr id="22557" name="Line 25"/>
          <p:cNvSpPr>
            <a:spLocks noChangeShapeType="1"/>
          </p:cNvSpPr>
          <p:nvPr/>
        </p:nvSpPr>
        <p:spPr bwMode="auto">
          <a:xfrm>
            <a:off x="914400" y="4675188"/>
            <a:ext cx="0" cy="211137"/>
          </a:xfrm>
          <a:prstGeom prst="line">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46" name="Rectangle 26"/>
          <p:cNvSpPr>
            <a:spLocks noChangeArrowheads="1"/>
          </p:cNvSpPr>
          <p:nvPr/>
        </p:nvSpPr>
        <p:spPr bwMode="auto">
          <a:xfrm>
            <a:off x="7086600" y="1439863"/>
            <a:ext cx="1524000" cy="1797050"/>
          </a:xfrm>
          <a:prstGeom prst="rect">
            <a:avLst/>
          </a:prstGeom>
          <a:gradFill rotWithShape="1">
            <a:gsLst>
              <a:gs pos="0">
                <a:srgbClr val="DDDDDD"/>
              </a:gs>
              <a:gs pos="50000">
                <a:srgbClr val="FFFFCC">
                  <a:alpha val="89999"/>
                </a:srgbClr>
              </a:gs>
              <a:gs pos="100000">
                <a:srgbClr val="DDDDDD"/>
              </a:gs>
            </a:gsLst>
            <a:lin ang="27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22561" name="Text Box 27"/>
          <p:cNvSpPr txBox="1">
            <a:spLocks noChangeArrowheads="1"/>
          </p:cNvSpPr>
          <p:nvPr/>
        </p:nvSpPr>
        <p:spPr bwMode="auto">
          <a:xfrm>
            <a:off x="6934200" y="1558925"/>
            <a:ext cx="19050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32" tIns="45674" rIns="91332" bIns="45674">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5000"/>
              </a:lnSpc>
            </a:pPr>
            <a:r>
              <a:rPr lang="en-US" altLang="en-US" sz="1400">
                <a:solidFill>
                  <a:schemeClr val="bg2"/>
                </a:solidFill>
              </a:rPr>
              <a:t>Linux Guest</a:t>
            </a:r>
          </a:p>
        </p:txBody>
      </p:sp>
      <p:sp>
        <p:nvSpPr>
          <p:cNvPr id="22562" name="Line 28"/>
          <p:cNvSpPr>
            <a:spLocks noChangeShapeType="1"/>
          </p:cNvSpPr>
          <p:nvPr/>
        </p:nvSpPr>
        <p:spPr bwMode="auto">
          <a:xfrm>
            <a:off x="4419600" y="2878138"/>
            <a:ext cx="0" cy="574675"/>
          </a:xfrm>
          <a:prstGeom prst="line">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3" name="Line 29"/>
          <p:cNvSpPr>
            <a:spLocks noChangeShapeType="1"/>
          </p:cNvSpPr>
          <p:nvPr/>
        </p:nvSpPr>
        <p:spPr bwMode="auto">
          <a:xfrm flipV="1">
            <a:off x="838200" y="3092450"/>
            <a:ext cx="762000" cy="0"/>
          </a:xfrm>
          <a:prstGeom prst="line">
            <a:avLst/>
          </a:prstGeom>
          <a:noFill/>
          <a:ln w="28575">
            <a:solidFill>
              <a:srgbClr val="08080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4" name="Rectangle 30"/>
          <p:cNvSpPr>
            <a:spLocks noChangeArrowheads="1"/>
          </p:cNvSpPr>
          <p:nvPr/>
        </p:nvSpPr>
        <p:spPr bwMode="auto">
          <a:xfrm>
            <a:off x="4572000" y="4891088"/>
            <a:ext cx="685800" cy="776287"/>
          </a:xfrm>
          <a:prstGeom prst="rect">
            <a:avLst/>
          </a:prstGeom>
          <a:gradFill rotWithShape="1">
            <a:gsLst>
              <a:gs pos="0">
                <a:srgbClr val="C0C0C0"/>
              </a:gs>
              <a:gs pos="50000">
                <a:srgbClr val="CC3300"/>
              </a:gs>
              <a:gs pos="100000">
                <a:srgbClr val="C0C0C0"/>
              </a:gs>
            </a:gsLst>
            <a:lin ang="2700000" scaled="1"/>
          </a:gradFill>
          <a:ln w="28575">
            <a:solidFill>
              <a:schemeClr val="tx1"/>
            </a:solidFill>
            <a:miter lim="800000"/>
            <a:headEnd/>
            <a:tailEnd/>
          </a:ln>
        </p:spPr>
        <p:txBody>
          <a:bodyPr wrap="none" lIns="91332" tIns="45674" rIns="91332" bIns="45674"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spcBef>
                <a:spcPct val="0"/>
              </a:spcBef>
            </a:pPr>
            <a:r>
              <a:rPr lang="en-US" altLang="en-US" sz="1000"/>
              <a:t>Shared</a:t>
            </a:r>
          </a:p>
          <a:p>
            <a:pPr eaLnBrk="1" hangingPunct="1">
              <a:lnSpc>
                <a:spcPct val="85000"/>
              </a:lnSpc>
              <a:spcBef>
                <a:spcPct val="0"/>
              </a:spcBef>
            </a:pPr>
            <a:r>
              <a:rPr lang="en-US" altLang="en-US" sz="1000"/>
              <a:t>zAAP</a:t>
            </a:r>
          </a:p>
          <a:p>
            <a:pPr eaLnBrk="1" hangingPunct="1">
              <a:lnSpc>
                <a:spcPct val="85000"/>
              </a:lnSpc>
              <a:spcBef>
                <a:spcPct val="0"/>
              </a:spcBef>
            </a:pPr>
            <a:r>
              <a:rPr lang="en-US" altLang="en-US" sz="1000"/>
              <a:t>Logical </a:t>
            </a:r>
          </a:p>
          <a:p>
            <a:pPr eaLnBrk="1" hangingPunct="1">
              <a:lnSpc>
                <a:spcPct val="85000"/>
              </a:lnSpc>
              <a:spcBef>
                <a:spcPct val="0"/>
              </a:spcBef>
            </a:pPr>
            <a:r>
              <a:rPr lang="en-US" altLang="en-US" sz="1000"/>
              <a:t>Processor</a:t>
            </a:r>
          </a:p>
        </p:txBody>
      </p:sp>
      <p:sp>
        <p:nvSpPr>
          <p:cNvPr id="22565" name="Line 31"/>
          <p:cNvSpPr>
            <a:spLocks noChangeShapeType="1"/>
          </p:cNvSpPr>
          <p:nvPr/>
        </p:nvSpPr>
        <p:spPr bwMode="auto">
          <a:xfrm>
            <a:off x="4191000" y="4675188"/>
            <a:ext cx="0" cy="21590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6" name="Line 32"/>
          <p:cNvSpPr>
            <a:spLocks noChangeShapeType="1"/>
          </p:cNvSpPr>
          <p:nvPr/>
        </p:nvSpPr>
        <p:spPr bwMode="auto">
          <a:xfrm>
            <a:off x="4953000" y="4675188"/>
            <a:ext cx="0" cy="21590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7" name="Line 33"/>
          <p:cNvSpPr>
            <a:spLocks noChangeShapeType="1"/>
          </p:cNvSpPr>
          <p:nvPr/>
        </p:nvSpPr>
        <p:spPr bwMode="auto">
          <a:xfrm>
            <a:off x="2514600" y="4675188"/>
            <a:ext cx="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8" name="Rectangle 34"/>
          <p:cNvSpPr>
            <a:spLocks noChangeArrowheads="1"/>
          </p:cNvSpPr>
          <p:nvPr/>
        </p:nvSpPr>
        <p:spPr bwMode="auto">
          <a:xfrm>
            <a:off x="5486400" y="4891088"/>
            <a:ext cx="685800" cy="776287"/>
          </a:xfrm>
          <a:prstGeom prst="rect">
            <a:avLst/>
          </a:prstGeom>
          <a:gradFill rotWithShape="1">
            <a:gsLst>
              <a:gs pos="0">
                <a:srgbClr val="DDDDDD"/>
              </a:gs>
              <a:gs pos="50000">
                <a:srgbClr val="6699FF"/>
              </a:gs>
              <a:gs pos="100000">
                <a:srgbClr val="DDDDDD"/>
              </a:gs>
            </a:gsLst>
            <a:lin ang="2700000" scaled="1"/>
          </a:gradFill>
          <a:ln w="28575">
            <a:solidFill>
              <a:schemeClr val="tx1"/>
            </a:solidFill>
            <a:miter lim="800000"/>
            <a:headEnd/>
            <a:tailEnd/>
          </a:ln>
        </p:spPr>
        <p:txBody>
          <a:bodyPr wrap="none" lIns="91332" tIns="45674" rIns="91332" bIns="45674"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spcBef>
                <a:spcPct val="0"/>
              </a:spcBef>
            </a:pPr>
            <a:r>
              <a:rPr lang="en-US" altLang="en-US" sz="1000">
                <a:solidFill>
                  <a:schemeClr val="tx1"/>
                </a:solidFill>
              </a:rPr>
              <a:t> </a:t>
            </a:r>
            <a:r>
              <a:rPr lang="en-US" altLang="en-US" sz="1000"/>
              <a:t>Shared </a:t>
            </a:r>
          </a:p>
          <a:p>
            <a:pPr eaLnBrk="1" hangingPunct="1">
              <a:lnSpc>
                <a:spcPct val="85000"/>
              </a:lnSpc>
              <a:spcBef>
                <a:spcPct val="0"/>
              </a:spcBef>
            </a:pPr>
            <a:r>
              <a:rPr lang="en-US" altLang="en-US" sz="1000"/>
              <a:t>zIIP</a:t>
            </a:r>
          </a:p>
          <a:p>
            <a:pPr eaLnBrk="1" hangingPunct="1">
              <a:lnSpc>
                <a:spcPct val="85000"/>
              </a:lnSpc>
              <a:spcBef>
                <a:spcPct val="0"/>
              </a:spcBef>
            </a:pPr>
            <a:r>
              <a:rPr lang="en-US" altLang="en-US" sz="1000"/>
              <a:t>Logical </a:t>
            </a:r>
          </a:p>
          <a:p>
            <a:pPr eaLnBrk="1" hangingPunct="1">
              <a:lnSpc>
                <a:spcPct val="85000"/>
              </a:lnSpc>
              <a:spcBef>
                <a:spcPct val="0"/>
              </a:spcBef>
            </a:pPr>
            <a:r>
              <a:rPr lang="en-US" altLang="en-US" sz="1000"/>
              <a:t>Processor</a:t>
            </a:r>
          </a:p>
        </p:txBody>
      </p:sp>
      <p:sp>
        <p:nvSpPr>
          <p:cNvPr id="22569" name="Line 35"/>
          <p:cNvSpPr>
            <a:spLocks noChangeShapeType="1"/>
          </p:cNvSpPr>
          <p:nvPr/>
        </p:nvSpPr>
        <p:spPr bwMode="auto">
          <a:xfrm>
            <a:off x="6172200" y="4459288"/>
            <a:ext cx="0" cy="2159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0" name="Line 36"/>
          <p:cNvSpPr>
            <a:spLocks noChangeShapeType="1"/>
          </p:cNvSpPr>
          <p:nvPr/>
        </p:nvSpPr>
        <p:spPr bwMode="auto">
          <a:xfrm>
            <a:off x="5791200" y="4675188"/>
            <a:ext cx="76200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1" name="Line 37"/>
          <p:cNvSpPr>
            <a:spLocks noChangeShapeType="1"/>
          </p:cNvSpPr>
          <p:nvPr/>
        </p:nvSpPr>
        <p:spPr bwMode="auto">
          <a:xfrm>
            <a:off x="5791200" y="4675188"/>
            <a:ext cx="0" cy="2159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72" name="Line 38"/>
          <p:cNvSpPr>
            <a:spLocks noChangeShapeType="1"/>
          </p:cNvSpPr>
          <p:nvPr/>
        </p:nvSpPr>
        <p:spPr bwMode="auto">
          <a:xfrm>
            <a:off x="6553200" y="4675188"/>
            <a:ext cx="0" cy="2159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73" name="Text Box 39"/>
          <p:cNvSpPr txBox="1">
            <a:spLocks noChangeArrowheads="1"/>
          </p:cNvSpPr>
          <p:nvPr/>
        </p:nvSpPr>
        <p:spPr bwMode="auto">
          <a:xfrm>
            <a:off x="5410200" y="5876925"/>
            <a:ext cx="1600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rgbClr val="0000FF"/>
                </a:solidFill>
              </a:rPr>
              <a:t>zIIP Logical Processor Pool</a:t>
            </a:r>
          </a:p>
        </p:txBody>
      </p:sp>
      <p:sp>
        <p:nvSpPr>
          <p:cNvPr id="184360" name="Text Box 40"/>
          <p:cNvSpPr txBox="1">
            <a:spLocks noChangeArrowheads="1"/>
          </p:cNvSpPr>
          <p:nvPr/>
        </p:nvSpPr>
        <p:spPr bwMode="auto">
          <a:xfrm>
            <a:off x="496888" y="2230438"/>
            <a:ext cx="646112" cy="647700"/>
          </a:xfrm>
          <a:prstGeom prst="rect">
            <a:avLst/>
          </a:prstGeom>
          <a:gradFill rotWithShape="1">
            <a:gsLst>
              <a:gs pos="0">
                <a:srgbClr val="CBCBCB"/>
              </a:gs>
              <a:gs pos="50000">
                <a:schemeClr val="bg1"/>
              </a:gs>
              <a:gs pos="100000">
                <a:srgbClr val="CBCBCB"/>
              </a:gs>
            </a:gsLst>
            <a:lin ang="2700000" scaled="1"/>
          </a:gradFill>
          <a:ln w="28575">
            <a:solidFill>
              <a:srgbClr val="080808"/>
            </a:solidFill>
            <a:miter lim="800000"/>
            <a:headEnd/>
            <a:tailEnd/>
          </a:ln>
          <a:effectLst/>
        </p:spPr>
        <p:txBody>
          <a:bodyPr lIns="0" tIns="45674" rIns="0" bIns="45674" anchor="ctr" anchorCtr="1"/>
          <a:lstStyle/>
          <a:p>
            <a:pPr>
              <a:defRPr/>
            </a:pPr>
            <a:r>
              <a:rPr lang="en-US" sz="1000">
                <a:solidFill>
                  <a:schemeClr val="tx1"/>
                </a:solidFill>
                <a:latin typeface="Arial" charset="0"/>
                <a:cs typeface="Arial" charset="0"/>
              </a:rPr>
              <a:t> </a:t>
            </a:r>
            <a:r>
              <a:rPr lang="en-US" sz="1200">
                <a:solidFill>
                  <a:schemeClr val="tx1"/>
                </a:solidFill>
                <a:latin typeface="Arial" charset="0"/>
                <a:cs typeface="Arial" charset="0"/>
              </a:rPr>
              <a:t>z/OS  &amp;      DB2</a:t>
            </a:r>
          </a:p>
        </p:txBody>
      </p:sp>
      <p:sp>
        <p:nvSpPr>
          <p:cNvPr id="22575" name="Rectangle 41"/>
          <p:cNvSpPr>
            <a:spLocks noChangeArrowheads="1"/>
          </p:cNvSpPr>
          <p:nvPr/>
        </p:nvSpPr>
        <p:spPr bwMode="auto">
          <a:xfrm>
            <a:off x="6248400" y="4891088"/>
            <a:ext cx="685800" cy="776287"/>
          </a:xfrm>
          <a:prstGeom prst="rect">
            <a:avLst/>
          </a:prstGeom>
          <a:gradFill rotWithShape="1">
            <a:gsLst>
              <a:gs pos="0">
                <a:srgbClr val="DDDDDD"/>
              </a:gs>
              <a:gs pos="50000">
                <a:srgbClr val="6699FF"/>
              </a:gs>
              <a:gs pos="100000">
                <a:srgbClr val="DDDDDD"/>
              </a:gs>
            </a:gsLst>
            <a:lin ang="2700000" scaled="1"/>
          </a:gradFill>
          <a:ln w="28575">
            <a:solidFill>
              <a:schemeClr val="tx1"/>
            </a:solidFill>
            <a:miter lim="800000"/>
            <a:headEnd/>
            <a:tailEnd/>
          </a:ln>
        </p:spPr>
        <p:txBody>
          <a:bodyPr wrap="none" lIns="91332" tIns="45674" rIns="91332" bIns="45674"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spcBef>
                <a:spcPct val="0"/>
              </a:spcBef>
            </a:pPr>
            <a:r>
              <a:rPr lang="en-US" altLang="en-US" sz="1000">
                <a:solidFill>
                  <a:schemeClr val="tx1"/>
                </a:solidFill>
              </a:rPr>
              <a:t> </a:t>
            </a:r>
            <a:r>
              <a:rPr lang="en-US" altLang="en-US" sz="1000"/>
              <a:t>Shared </a:t>
            </a:r>
          </a:p>
          <a:p>
            <a:pPr eaLnBrk="1" hangingPunct="1">
              <a:lnSpc>
                <a:spcPct val="85000"/>
              </a:lnSpc>
              <a:spcBef>
                <a:spcPct val="0"/>
              </a:spcBef>
            </a:pPr>
            <a:r>
              <a:rPr lang="en-US" altLang="en-US" sz="1000"/>
              <a:t>zIIP</a:t>
            </a:r>
          </a:p>
          <a:p>
            <a:pPr eaLnBrk="1" hangingPunct="1">
              <a:lnSpc>
                <a:spcPct val="85000"/>
              </a:lnSpc>
              <a:spcBef>
                <a:spcPct val="0"/>
              </a:spcBef>
            </a:pPr>
            <a:r>
              <a:rPr lang="en-US" altLang="en-US" sz="1000"/>
              <a:t>Logical </a:t>
            </a:r>
          </a:p>
          <a:p>
            <a:pPr eaLnBrk="1" hangingPunct="1">
              <a:lnSpc>
                <a:spcPct val="85000"/>
              </a:lnSpc>
              <a:spcBef>
                <a:spcPct val="0"/>
              </a:spcBef>
            </a:pPr>
            <a:r>
              <a:rPr lang="en-US" altLang="en-US" sz="1000"/>
              <a:t>Processor</a:t>
            </a:r>
          </a:p>
        </p:txBody>
      </p:sp>
      <p:sp>
        <p:nvSpPr>
          <p:cNvPr id="184362" name="Rectangle 42"/>
          <p:cNvSpPr>
            <a:spLocks noChangeArrowheads="1"/>
          </p:cNvSpPr>
          <p:nvPr/>
        </p:nvSpPr>
        <p:spPr bwMode="auto">
          <a:xfrm>
            <a:off x="1371600" y="4891088"/>
            <a:ext cx="644525" cy="790575"/>
          </a:xfrm>
          <a:prstGeom prst="rect">
            <a:avLst/>
          </a:prstGeom>
          <a:gradFill rotWithShape="1">
            <a:gsLst>
              <a:gs pos="0">
                <a:srgbClr val="5F5F5F"/>
              </a:gs>
              <a:gs pos="50000">
                <a:schemeClr val="bg1"/>
              </a:gs>
              <a:gs pos="100000">
                <a:srgbClr val="5F5F5F"/>
              </a:gs>
            </a:gsLst>
            <a:lin ang="2700000" scaled="1"/>
          </a:gradFill>
          <a:ln w="28575">
            <a:solidFill>
              <a:srgbClr val="080808"/>
            </a:solidFill>
            <a:miter lim="800000"/>
            <a:headEnd/>
            <a:tailEnd/>
          </a:ln>
          <a:effectLst/>
        </p:spPr>
        <p:txBody>
          <a:bodyPr wrap="none" lIns="91332" tIns="45674" rIns="91332" bIns="45674" anchor="ctr"/>
          <a:lstStyle/>
          <a:p>
            <a:pPr>
              <a:lnSpc>
                <a:spcPct val="80000"/>
              </a:lnSpc>
              <a:spcBef>
                <a:spcPct val="0"/>
              </a:spcBef>
              <a:defRPr/>
            </a:pPr>
            <a:r>
              <a:rPr lang="en-US" sz="1000">
                <a:solidFill>
                  <a:schemeClr val="tx1"/>
                </a:solidFill>
                <a:latin typeface="Arial" charset="0"/>
                <a:cs typeface="Arial" charset="0"/>
              </a:rPr>
              <a:t>Shared </a:t>
            </a:r>
          </a:p>
          <a:p>
            <a:pPr>
              <a:lnSpc>
                <a:spcPct val="80000"/>
              </a:lnSpc>
              <a:spcBef>
                <a:spcPct val="0"/>
              </a:spcBef>
              <a:defRPr/>
            </a:pPr>
            <a:r>
              <a:rPr lang="en-US" sz="1000">
                <a:solidFill>
                  <a:schemeClr val="tx1"/>
                </a:solidFill>
                <a:latin typeface="Arial" charset="0"/>
                <a:cs typeface="Arial" charset="0"/>
              </a:rPr>
              <a:t>General </a:t>
            </a:r>
          </a:p>
          <a:p>
            <a:pPr>
              <a:lnSpc>
                <a:spcPct val="80000"/>
              </a:lnSpc>
              <a:spcBef>
                <a:spcPct val="0"/>
              </a:spcBef>
              <a:defRPr/>
            </a:pPr>
            <a:r>
              <a:rPr lang="en-US" sz="1000">
                <a:solidFill>
                  <a:schemeClr val="tx1"/>
                </a:solidFill>
                <a:latin typeface="Arial" charset="0"/>
                <a:cs typeface="Arial" charset="0"/>
              </a:rPr>
              <a:t>Purpose</a:t>
            </a:r>
          </a:p>
          <a:p>
            <a:pPr>
              <a:lnSpc>
                <a:spcPct val="80000"/>
              </a:lnSpc>
              <a:spcBef>
                <a:spcPct val="0"/>
              </a:spcBef>
              <a:defRPr/>
            </a:pPr>
            <a:r>
              <a:rPr lang="en-US" sz="1000">
                <a:solidFill>
                  <a:schemeClr val="tx1"/>
                </a:solidFill>
                <a:latin typeface="Arial" charset="0"/>
                <a:cs typeface="Arial" charset="0"/>
              </a:rPr>
              <a:t>Logical </a:t>
            </a:r>
          </a:p>
          <a:p>
            <a:pPr>
              <a:lnSpc>
                <a:spcPct val="80000"/>
              </a:lnSpc>
              <a:spcBef>
                <a:spcPct val="0"/>
              </a:spcBef>
              <a:defRPr/>
            </a:pPr>
            <a:r>
              <a:rPr lang="en-US" sz="1000">
                <a:solidFill>
                  <a:schemeClr val="tx1"/>
                </a:solidFill>
                <a:latin typeface="Arial" charset="0"/>
                <a:cs typeface="Arial" charset="0"/>
              </a:rPr>
              <a:t>Processor</a:t>
            </a:r>
          </a:p>
        </p:txBody>
      </p:sp>
      <p:sp>
        <p:nvSpPr>
          <p:cNvPr id="184363" name="Rectangle 43"/>
          <p:cNvSpPr>
            <a:spLocks noChangeArrowheads="1"/>
          </p:cNvSpPr>
          <p:nvPr/>
        </p:nvSpPr>
        <p:spPr bwMode="auto">
          <a:xfrm>
            <a:off x="2133600" y="4891088"/>
            <a:ext cx="644525" cy="790575"/>
          </a:xfrm>
          <a:prstGeom prst="rect">
            <a:avLst/>
          </a:prstGeom>
          <a:gradFill rotWithShape="1">
            <a:gsLst>
              <a:gs pos="0">
                <a:srgbClr val="5F5F5F"/>
              </a:gs>
              <a:gs pos="50000">
                <a:schemeClr val="bg1"/>
              </a:gs>
              <a:gs pos="100000">
                <a:srgbClr val="5F5F5F"/>
              </a:gs>
            </a:gsLst>
            <a:lin ang="2700000" scaled="1"/>
          </a:gradFill>
          <a:ln w="28575">
            <a:solidFill>
              <a:srgbClr val="080808"/>
            </a:solidFill>
            <a:miter lim="800000"/>
            <a:headEnd/>
            <a:tailEnd/>
          </a:ln>
          <a:effectLst/>
        </p:spPr>
        <p:txBody>
          <a:bodyPr wrap="none" lIns="91332" tIns="45674" rIns="91332" bIns="45674" anchor="ctr"/>
          <a:lstStyle/>
          <a:p>
            <a:pPr>
              <a:lnSpc>
                <a:spcPct val="80000"/>
              </a:lnSpc>
              <a:spcBef>
                <a:spcPct val="0"/>
              </a:spcBef>
              <a:defRPr/>
            </a:pPr>
            <a:r>
              <a:rPr lang="en-US" sz="1000">
                <a:solidFill>
                  <a:schemeClr val="tx1"/>
                </a:solidFill>
                <a:latin typeface="Arial" charset="0"/>
                <a:cs typeface="Arial" charset="0"/>
              </a:rPr>
              <a:t>Shared </a:t>
            </a:r>
          </a:p>
          <a:p>
            <a:pPr>
              <a:lnSpc>
                <a:spcPct val="80000"/>
              </a:lnSpc>
              <a:spcBef>
                <a:spcPct val="0"/>
              </a:spcBef>
              <a:defRPr/>
            </a:pPr>
            <a:r>
              <a:rPr lang="en-US" sz="1000">
                <a:solidFill>
                  <a:schemeClr val="tx1"/>
                </a:solidFill>
                <a:latin typeface="Arial" charset="0"/>
                <a:cs typeface="Arial" charset="0"/>
              </a:rPr>
              <a:t>General </a:t>
            </a:r>
          </a:p>
          <a:p>
            <a:pPr>
              <a:lnSpc>
                <a:spcPct val="80000"/>
              </a:lnSpc>
              <a:spcBef>
                <a:spcPct val="0"/>
              </a:spcBef>
              <a:defRPr/>
            </a:pPr>
            <a:r>
              <a:rPr lang="en-US" sz="1000">
                <a:solidFill>
                  <a:schemeClr val="tx1"/>
                </a:solidFill>
                <a:latin typeface="Arial" charset="0"/>
                <a:cs typeface="Arial" charset="0"/>
              </a:rPr>
              <a:t>Purpose</a:t>
            </a:r>
          </a:p>
          <a:p>
            <a:pPr>
              <a:lnSpc>
                <a:spcPct val="80000"/>
              </a:lnSpc>
              <a:spcBef>
                <a:spcPct val="0"/>
              </a:spcBef>
              <a:defRPr/>
            </a:pPr>
            <a:r>
              <a:rPr lang="en-US" sz="1000">
                <a:solidFill>
                  <a:schemeClr val="tx1"/>
                </a:solidFill>
                <a:latin typeface="Arial" charset="0"/>
                <a:cs typeface="Arial" charset="0"/>
              </a:rPr>
              <a:t>Logical </a:t>
            </a:r>
          </a:p>
          <a:p>
            <a:pPr>
              <a:lnSpc>
                <a:spcPct val="80000"/>
              </a:lnSpc>
              <a:spcBef>
                <a:spcPct val="0"/>
              </a:spcBef>
              <a:defRPr/>
            </a:pPr>
            <a:r>
              <a:rPr lang="en-US" sz="1000">
                <a:solidFill>
                  <a:schemeClr val="tx1"/>
                </a:solidFill>
                <a:latin typeface="Arial" charset="0"/>
                <a:cs typeface="Arial" charset="0"/>
              </a:rPr>
              <a:t>Processor</a:t>
            </a:r>
          </a:p>
        </p:txBody>
      </p:sp>
      <p:sp>
        <p:nvSpPr>
          <p:cNvPr id="184364" name="Rectangle 44"/>
          <p:cNvSpPr>
            <a:spLocks noChangeArrowheads="1"/>
          </p:cNvSpPr>
          <p:nvPr/>
        </p:nvSpPr>
        <p:spPr bwMode="auto">
          <a:xfrm>
            <a:off x="2895600" y="4891088"/>
            <a:ext cx="644525" cy="790575"/>
          </a:xfrm>
          <a:prstGeom prst="rect">
            <a:avLst/>
          </a:prstGeom>
          <a:gradFill rotWithShape="1">
            <a:gsLst>
              <a:gs pos="0">
                <a:srgbClr val="5F5F5F"/>
              </a:gs>
              <a:gs pos="50000">
                <a:schemeClr val="bg1"/>
              </a:gs>
              <a:gs pos="100000">
                <a:srgbClr val="5F5F5F"/>
              </a:gs>
            </a:gsLst>
            <a:lin ang="2700000" scaled="1"/>
          </a:gradFill>
          <a:ln w="28575">
            <a:solidFill>
              <a:srgbClr val="080808"/>
            </a:solidFill>
            <a:miter lim="800000"/>
            <a:headEnd/>
            <a:tailEnd/>
          </a:ln>
          <a:effectLst/>
        </p:spPr>
        <p:txBody>
          <a:bodyPr wrap="none" lIns="91332" tIns="45674" rIns="91332" bIns="45674" anchor="ctr"/>
          <a:lstStyle/>
          <a:p>
            <a:pPr>
              <a:lnSpc>
                <a:spcPct val="80000"/>
              </a:lnSpc>
              <a:spcBef>
                <a:spcPct val="0"/>
              </a:spcBef>
              <a:defRPr/>
            </a:pPr>
            <a:r>
              <a:rPr lang="en-US" sz="1000">
                <a:solidFill>
                  <a:schemeClr val="tx1"/>
                </a:solidFill>
                <a:latin typeface="Arial" charset="0"/>
                <a:cs typeface="Arial" charset="0"/>
              </a:rPr>
              <a:t>Shared </a:t>
            </a:r>
          </a:p>
          <a:p>
            <a:pPr>
              <a:lnSpc>
                <a:spcPct val="80000"/>
              </a:lnSpc>
              <a:spcBef>
                <a:spcPct val="0"/>
              </a:spcBef>
              <a:defRPr/>
            </a:pPr>
            <a:r>
              <a:rPr lang="en-US" sz="1000">
                <a:solidFill>
                  <a:schemeClr val="tx1"/>
                </a:solidFill>
                <a:latin typeface="Arial" charset="0"/>
                <a:cs typeface="Arial" charset="0"/>
              </a:rPr>
              <a:t>General </a:t>
            </a:r>
          </a:p>
          <a:p>
            <a:pPr>
              <a:lnSpc>
                <a:spcPct val="80000"/>
              </a:lnSpc>
              <a:spcBef>
                <a:spcPct val="0"/>
              </a:spcBef>
              <a:defRPr/>
            </a:pPr>
            <a:r>
              <a:rPr lang="en-US" sz="1000">
                <a:solidFill>
                  <a:schemeClr val="tx1"/>
                </a:solidFill>
                <a:latin typeface="Arial" charset="0"/>
                <a:cs typeface="Arial" charset="0"/>
              </a:rPr>
              <a:t>Purpose</a:t>
            </a:r>
          </a:p>
          <a:p>
            <a:pPr>
              <a:lnSpc>
                <a:spcPct val="80000"/>
              </a:lnSpc>
              <a:spcBef>
                <a:spcPct val="0"/>
              </a:spcBef>
              <a:defRPr/>
            </a:pPr>
            <a:r>
              <a:rPr lang="en-US" sz="1000">
                <a:solidFill>
                  <a:schemeClr val="tx1"/>
                </a:solidFill>
                <a:latin typeface="Arial" charset="0"/>
                <a:cs typeface="Arial" charset="0"/>
              </a:rPr>
              <a:t>Logical </a:t>
            </a:r>
          </a:p>
          <a:p>
            <a:pPr>
              <a:lnSpc>
                <a:spcPct val="80000"/>
              </a:lnSpc>
              <a:spcBef>
                <a:spcPct val="0"/>
              </a:spcBef>
              <a:defRPr/>
            </a:pPr>
            <a:r>
              <a:rPr lang="en-US" sz="1000">
                <a:solidFill>
                  <a:schemeClr val="tx1"/>
                </a:solidFill>
                <a:latin typeface="Arial" charset="0"/>
                <a:cs typeface="Arial" charset="0"/>
              </a:rPr>
              <a:t>Processor</a:t>
            </a:r>
          </a:p>
        </p:txBody>
      </p:sp>
      <p:sp>
        <p:nvSpPr>
          <p:cNvPr id="22579" name="Text Box 45"/>
          <p:cNvSpPr txBox="1">
            <a:spLocks noChangeArrowheads="1"/>
          </p:cNvSpPr>
          <p:nvPr/>
        </p:nvSpPr>
        <p:spPr bwMode="auto">
          <a:xfrm>
            <a:off x="1258888" y="1798638"/>
            <a:ext cx="646112" cy="438150"/>
          </a:xfrm>
          <a:prstGeom prst="rect">
            <a:avLst/>
          </a:prstGeom>
          <a:solidFill>
            <a:schemeClr val="bg1"/>
          </a:solidFill>
          <a:ln w="28575">
            <a:solidFill>
              <a:srgbClr val="080808"/>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0000"/>
              </a:lnSpc>
              <a:spcBef>
                <a:spcPct val="0"/>
              </a:spcBef>
            </a:pPr>
            <a:r>
              <a:rPr lang="en-US" altLang="en-US" sz="900">
                <a:solidFill>
                  <a:schemeClr val="tx1"/>
                </a:solidFill>
              </a:rPr>
              <a:t>General Purpose </a:t>
            </a:r>
          </a:p>
          <a:p>
            <a:pPr eaLnBrk="1" hangingPunct="1">
              <a:lnSpc>
                <a:spcPct val="70000"/>
              </a:lnSpc>
              <a:spcBef>
                <a:spcPct val="0"/>
              </a:spcBef>
            </a:pPr>
            <a:r>
              <a:rPr lang="en-US" altLang="en-US" sz="900">
                <a:solidFill>
                  <a:schemeClr val="tx1"/>
                </a:solidFill>
              </a:rPr>
              <a:t>Virtual </a:t>
            </a:r>
          </a:p>
          <a:p>
            <a:pPr eaLnBrk="1" hangingPunct="1">
              <a:lnSpc>
                <a:spcPct val="70000"/>
              </a:lnSpc>
              <a:spcBef>
                <a:spcPct val="0"/>
              </a:spcBef>
            </a:pPr>
            <a:r>
              <a:rPr lang="en-US" altLang="en-US" sz="900">
                <a:solidFill>
                  <a:schemeClr val="tx1"/>
                </a:solidFill>
              </a:rPr>
              <a:t>Processor</a:t>
            </a:r>
          </a:p>
        </p:txBody>
      </p:sp>
      <p:sp>
        <p:nvSpPr>
          <p:cNvPr id="184366" name="Text Box 46"/>
          <p:cNvSpPr txBox="1">
            <a:spLocks noChangeArrowheads="1"/>
          </p:cNvSpPr>
          <p:nvPr/>
        </p:nvSpPr>
        <p:spPr bwMode="auto">
          <a:xfrm>
            <a:off x="1258888" y="2236788"/>
            <a:ext cx="646112" cy="646112"/>
          </a:xfrm>
          <a:prstGeom prst="rect">
            <a:avLst/>
          </a:prstGeom>
          <a:gradFill rotWithShape="1">
            <a:gsLst>
              <a:gs pos="0">
                <a:srgbClr val="CBCBCB"/>
              </a:gs>
              <a:gs pos="50000">
                <a:schemeClr val="bg1"/>
              </a:gs>
              <a:gs pos="100000">
                <a:srgbClr val="CBCBCB"/>
              </a:gs>
            </a:gsLst>
            <a:lin ang="2700000" scaled="1"/>
          </a:gradFill>
          <a:ln w="28575">
            <a:solidFill>
              <a:srgbClr val="080808"/>
            </a:solidFill>
            <a:miter lim="800000"/>
            <a:headEnd/>
            <a:tailEnd/>
          </a:ln>
          <a:effectLst/>
        </p:spPr>
        <p:txBody>
          <a:bodyPr lIns="0" tIns="45674" rIns="0" bIns="45674" anchor="ctr" anchorCtr="1"/>
          <a:lstStyle/>
          <a:p>
            <a:pPr>
              <a:defRPr/>
            </a:pPr>
            <a:r>
              <a:rPr lang="en-US" sz="1000">
                <a:solidFill>
                  <a:schemeClr val="tx1"/>
                </a:solidFill>
                <a:latin typeface="Arial" charset="0"/>
                <a:cs typeface="Arial" charset="0"/>
              </a:rPr>
              <a:t> </a:t>
            </a:r>
            <a:r>
              <a:rPr lang="en-US" sz="1200">
                <a:solidFill>
                  <a:schemeClr val="tx1"/>
                </a:solidFill>
                <a:latin typeface="Arial" charset="0"/>
                <a:cs typeface="Arial" charset="0"/>
              </a:rPr>
              <a:t>z/OS  &amp;      DB2</a:t>
            </a:r>
          </a:p>
        </p:txBody>
      </p:sp>
      <p:sp>
        <p:nvSpPr>
          <p:cNvPr id="22581" name="Text Box 47"/>
          <p:cNvSpPr txBox="1">
            <a:spLocks noChangeArrowheads="1"/>
          </p:cNvSpPr>
          <p:nvPr/>
        </p:nvSpPr>
        <p:spPr bwMode="auto">
          <a:xfrm>
            <a:off x="4876800" y="1792288"/>
            <a:ext cx="646113" cy="438150"/>
          </a:xfrm>
          <a:prstGeom prst="rect">
            <a:avLst/>
          </a:prstGeom>
          <a:solidFill>
            <a:schemeClr val="bg1"/>
          </a:solidFill>
          <a:ln w="28575">
            <a:solidFill>
              <a:srgbClr val="080808"/>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0000"/>
              </a:lnSpc>
              <a:spcBef>
                <a:spcPct val="0"/>
              </a:spcBef>
            </a:pPr>
            <a:r>
              <a:rPr lang="en-US" altLang="en-US" sz="900">
                <a:solidFill>
                  <a:schemeClr val="tx1"/>
                </a:solidFill>
              </a:rPr>
              <a:t>General Purpose </a:t>
            </a:r>
          </a:p>
          <a:p>
            <a:pPr eaLnBrk="1" hangingPunct="1">
              <a:lnSpc>
                <a:spcPct val="70000"/>
              </a:lnSpc>
              <a:spcBef>
                <a:spcPct val="0"/>
              </a:spcBef>
            </a:pPr>
            <a:r>
              <a:rPr lang="en-US" altLang="en-US" sz="900">
                <a:solidFill>
                  <a:schemeClr val="tx1"/>
                </a:solidFill>
              </a:rPr>
              <a:t>Virtual </a:t>
            </a:r>
          </a:p>
          <a:p>
            <a:pPr eaLnBrk="1" hangingPunct="1">
              <a:lnSpc>
                <a:spcPct val="70000"/>
              </a:lnSpc>
              <a:spcBef>
                <a:spcPct val="0"/>
              </a:spcBef>
            </a:pPr>
            <a:r>
              <a:rPr lang="en-US" altLang="en-US" sz="900">
                <a:solidFill>
                  <a:schemeClr val="tx1"/>
                </a:solidFill>
              </a:rPr>
              <a:t>Processor</a:t>
            </a:r>
          </a:p>
        </p:txBody>
      </p:sp>
      <p:sp>
        <p:nvSpPr>
          <p:cNvPr id="22582" name="Text Box 48"/>
          <p:cNvSpPr txBox="1">
            <a:spLocks noChangeArrowheads="1"/>
          </p:cNvSpPr>
          <p:nvPr/>
        </p:nvSpPr>
        <p:spPr bwMode="auto">
          <a:xfrm>
            <a:off x="4114800" y="1792288"/>
            <a:ext cx="646113" cy="438150"/>
          </a:xfrm>
          <a:prstGeom prst="rect">
            <a:avLst/>
          </a:prstGeom>
          <a:solidFill>
            <a:schemeClr val="bg1"/>
          </a:solidFill>
          <a:ln w="28575">
            <a:solidFill>
              <a:srgbClr val="080808"/>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0000"/>
              </a:lnSpc>
              <a:spcBef>
                <a:spcPct val="0"/>
              </a:spcBef>
            </a:pPr>
            <a:r>
              <a:rPr lang="en-US" altLang="en-US" sz="900">
                <a:solidFill>
                  <a:schemeClr val="tx1"/>
                </a:solidFill>
              </a:rPr>
              <a:t>General Purpose </a:t>
            </a:r>
          </a:p>
          <a:p>
            <a:pPr eaLnBrk="1" hangingPunct="1">
              <a:lnSpc>
                <a:spcPct val="70000"/>
              </a:lnSpc>
              <a:spcBef>
                <a:spcPct val="0"/>
              </a:spcBef>
            </a:pPr>
            <a:r>
              <a:rPr lang="en-US" altLang="en-US" sz="900">
                <a:solidFill>
                  <a:schemeClr val="tx1"/>
                </a:solidFill>
              </a:rPr>
              <a:t>Virtual </a:t>
            </a:r>
          </a:p>
          <a:p>
            <a:pPr eaLnBrk="1" hangingPunct="1">
              <a:lnSpc>
                <a:spcPct val="70000"/>
              </a:lnSpc>
              <a:spcBef>
                <a:spcPct val="0"/>
              </a:spcBef>
            </a:pPr>
            <a:r>
              <a:rPr lang="en-US" altLang="en-US" sz="900">
                <a:solidFill>
                  <a:schemeClr val="tx1"/>
                </a:solidFill>
              </a:rPr>
              <a:t>Processor</a:t>
            </a:r>
          </a:p>
        </p:txBody>
      </p:sp>
      <p:sp>
        <p:nvSpPr>
          <p:cNvPr id="184369" name="Text Box 49"/>
          <p:cNvSpPr txBox="1">
            <a:spLocks noChangeArrowheads="1"/>
          </p:cNvSpPr>
          <p:nvPr/>
        </p:nvSpPr>
        <p:spPr bwMode="auto">
          <a:xfrm>
            <a:off x="7162800" y="2230438"/>
            <a:ext cx="609600" cy="647700"/>
          </a:xfrm>
          <a:prstGeom prst="rect">
            <a:avLst/>
          </a:prstGeom>
          <a:gradFill rotWithShape="1">
            <a:gsLst>
              <a:gs pos="0">
                <a:srgbClr val="990099"/>
              </a:gs>
              <a:gs pos="50000">
                <a:schemeClr val="bg2"/>
              </a:gs>
              <a:gs pos="100000">
                <a:srgbClr val="990099"/>
              </a:gs>
            </a:gsLst>
            <a:lin ang="2700000" scaled="1"/>
          </a:gradFill>
          <a:ln w="28575">
            <a:solidFill>
              <a:schemeClr val="tx1"/>
            </a:solidFill>
            <a:miter lim="800000"/>
            <a:headEnd/>
            <a:tailEnd/>
          </a:ln>
          <a:effectLst/>
        </p:spPr>
        <p:txBody>
          <a:bodyPr lIns="0" tIns="0" rIns="0" bIns="0"/>
          <a:lstStyle/>
          <a:p>
            <a:pPr>
              <a:lnSpc>
                <a:spcPct val="80000"/>
              </a:lnSpc>
              <a:spcBef>
                <a:spcPct val="0"/>
              </a:spcBef>
              <a:defRPr/>
            </a:pPr>
            <a:endParaRPr lang="en-US" sz="900">
              <a:latin typeface="Arial" charset="0"/>
              <a:cs typeface="Arial" charset="0"/>
            </a:endParaRPr>
          </a:p>
          <a:p>
            <a:pPr>
              <a:lnSpc>
                <a:spcPct val="80000"/>
              </a:lnSpc>
              <a:spcBef>
                <a:spcPct val="0"/>
              </a:spcBef>
              <a:defRPr/>
            </a:pPr>
            <a:r>
              <a:rPr lang="en-US" sz="900">
                <a:latin typeface="Arial" charset="0"/>
                <a:cs typeface="Arial" charset="0"/>
              </a:rPr>
              <a:t>Linux Process</a:t>
            </a:r>
          </a:p>
        </p:txBody>
      </p:sp>
      <p:sp>
        <p:nvSpPr>
          <p:cNvPr id="22584" name="Text Box 50"/>
          <p:cNvSpPr txBox="1">
            <a:spLocks noChangeArrowheads="1"/>
          </p:cNvSpPr>
          <p:nvPr/>
        </p:nvSpPr>
        <p:spPr bwMode="auto">
          <a:xfrm>
            <a:off x="7162800" y="1798638"/>
            <a:ext cx="609600" cy="431800"/>
          </a:xfrm>
          <a:prstGeom prst="rect">
            <a:avLst/>
          </a:prstGeom>
          <a:solidFill>
            <a:schemeClr val="bg1"/>
          </a:solidFill>
          <a:ln w="28575">
            <a:solidFill>
              <a:schemeClr val="tx1"/>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5000"/>
              </a:lnSpc>
              <a:spcBef>
                <a:spcPct val="0"/>
              </a:spcBef>
            </a:pPr>
            <a:r>
              <a:rPr lang="en-US" altLang="en-US" sz="900">
                <a:solidFill>
                  <a:schemeClr val="tx1"/>
                </a:solidFill>
              </a:rPr>
              <a:t>IFL Virtual Processo</a:t>
            </a:r>
            <a:r>
              <a:rPr lang="en-US" altLang="en-US" sz="800">
                <a:solidFill>
                  <a:schemeClr val="tx1"/>
                </a:solidFill>
              </a:rPr>
              <a:t>r</a:t>
            </a:r>
          </a:p>
        </p:txBody>
      </p:sp>
      <p:sp>
        <p:nvSpPr>
          <p:cNvPr id="184371" name="Text Box 51"/>
          <p:cNvSpPr txBox="1">
            <a:spLocks noChangeArrowheads="1"/>
          </p:cNvSpPr>
          <p:nvPr/>
        </p:nvSpPr>
        <p:spPr bwMode="auto">
          <a:xfrm>
            <a:off x="7924800" y="2230438"/>
            <a:ext cx="609600" cy="647700"/>
          </a:xfrm>
          <a:prstGeom prst="rect">
            <a:avLst/>
          </a:prstGeom>
          <a:gradFill rotWithShape="1">
            <a:gsLst>
              <a:gs pos="0">
                <a:srgbClr val="990099"/>
              </a:gs>
              <a:gs pos="50000">
                <a:schemeClr val="bg2"/>
              </a:gs>
              <a:gs pos="100000">
                <a:srgbClr val="990099"/>
              </a:gs>
            </a:gsLst>
            <a:lin ang="2700000" scaled="1"/>
          </a:gradFill>
          <a:ln w="28575">
            <a:solidFill>
              <a:schemeClr val="tx1"/>
            </a:solidFill>
            <a:miter lim="800000"/>
            <a:headEnd/>
            <a:tailEnd/>
          </a:ln>
          <a:effectLst/>
        </p:spPr>
        <p:txBody>
          <a:bodyPr lIns="0" tIns="0" rIns="0" bIns="0"/>
          <a:lstStyle/>
          <a:p>
            <a:pPr>
              <a:lnSpc>
                <a:spcPct val="80000"/>
              </a:lnSpc>
              <a:spcBef>
                <a:spcPct val="0"/>
              </a:spcBef>
              <a:defRPr/>
            </a:pPr>
            <a:endParaRPr lang="en-US" sz="900">
              <a:latin typeface="Arial" charset="0"/>
              <a:cs typeface="Arial" charset="0"/>
            </a:endParaRPr>
          </a:p>
          <a:p>
            <a:pPr>
              <a:lnSpc>
                <a:spcPct val="80000"/>
              </a:lnSpc>
              <a:spcBef>
                <a:spcPct val="0"/>
              </a:spcBef>
              <a:defRPr/>
            </a:pPr>
            <a:r>
              <a:rPr lang="en-US" sz="900">
                <a:latin typeface="Arial" charset="0"/>
                <a:cs typeface="Arial" charset="0"/>
              </a:rPr>
              <a:t>Linux Process</a:t>
            </a:r>
          </a:p>
        </p:txBody>
      </p:sp>
      <p:sp>
        <p:nvSpPr>
          <p:cNvPr id="22586" name="Text Box 52"/>
          <p:cNvSpPr txBox="1">
            <a:spLocks noChangeArrowheads="1"/>
          </p:cNvSpPr>
          <p:nvPr/>
        </p:nvSpPr>
        <p:spPr bwMode="auto">
          <a:xfrm>
            <a:off x="7924800" y="1798638"/>
            <a:ext cx="609600" cy="431800"/>
          </a:xfrm>
          <a:prstGeom prst="rect">
            <a:avLst/>
          </a:prstGeom>
          <a:solidFill>
            <a:schemeClr val="bg1"/>
          </a:solidFill>
          <a:ln w="28575">
            <a:solidFill>
              <a:schemeClr val="tx1"/>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5000"/>
              </a:lnSpc>
              <a:spcBef>
                <a:spcPct val="0"/>
              </a:spcBef>
            </a:pPr>
            <a:r>
              <a:rPr lang="en-US" altLang="en-US" sz="900">
                <a:solidFill>
                  <a:schemeClr val="tx1"/>
                </a:solidFill>
              </a:rPr>
              <a:t>IFL Virtual Processo</a:t>
            </a:r>
            <a:r>
              <a:rPr lang="en-US" altLang="en-US" sz="800">
                <a:solidFill>
                  <a:schemeClr val="tx1"/>
                </a:solidFill>
              </a:rPr>
              <a:t>r</a:t>
            </a:r>
          </a:p>
        </p:txBody>
      </p:sp>
      <p:sp>
        <p:nvSpPr>
          <p:cNvPr id="22587" name="Line 53"/>
          <p:cNvSpPr>
            <a:spLocks noChangeShapeType="1"/>
          </p:cNvSpPr>
          <p:nvPr/>
        </p:nvSpPr>
        <p:spPr bwMode="auto">
          <a:xfrm flipH="1">
            <a:off x="7848600" y="3021013"/>
            <a:ext cx="0" cy="431800"/>
          </a:xfrm>
          <a:prstGeom prst="line">
            <a:avLst/>
          </a:prstGeom>
          <a:noFill/>
          <a:ln w="28575">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8" name="Line 54"/>
          <p:cNvSpPr>
            <a:spLocks noChangeShapeType="1"/>
          </p:cNvSpPr>
          <p:nvPr/>
        </p:nvSpPr>
        <p:spPr bwMode="auto">
          <a:xfrm flipV="1">
            <a:off x="7467600" y="3021013"/>
            <a:ext cx="762000" cy="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9" name="Line 55"/>
          <p:cNvSpPr>
            <a:spLocks noChangeShapeType="1"/>
          </p:cNvSpPr>
          <p:nvPr/>
        </p:nvSpPr>
        <p:spPr bwMode="auto">
          <a:xfrm>
            <a:off x="8229600" y="2878138"/>
            <a:ext cx="0" cy="13335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0" name="Line 56"/>
          <p:cNvSpPr>
            <a:spLocks noChangeShapeType="1"/>
          </p:cNvSpPr>
          <p:nvPr/>
        </p:nvSpPr>
        <p:spPr bwMode="auto">
          <a:xfrm>
            <a:off x="7467600" y="2878138"/>
            <a:ext cx="0" cy="142875"/>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1" name="Text Box 57"/>
          <p:cNvSpPr txBox="1">
            <a:spLocks noChangeArrowheads="1"/>
          </p:cNvSpPr>
          <p:nvPr/>
        </p:nvSpPr>
        <p:spPr bwMode="auto">
          <a:xfrm>
            <a:off x="1981200" y="2159000"/>
            <a:ext cx="609600" cy="719138"/>
          </a:xfrm>
          <a:prstGeom prst="rect">
            <a:avLst/>
          </a:prstGeom>
          <a:gradFill rotWithShape="1">
            <a:gsLst>
              <a:gs pos="0">
                <a:srgbClr val="C0C0C0"/>
              </a:gs>
              <a:gs pos="50000">
                <a:srgbClr val="CC3300"/>
              </a:gs>
              <a:gs pos="100000">
                <a:srgbClr val="C0C0C0"/>
              </a:gs>
            </a:gsLst>
            <a:lin ang="2700000" scaled="1"/>
          </a:gradFill>
          <a:ln w="28575">
            <a:solidFill>
              <a:schemeClr val="tx1"/>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45000"/>
              </a:lnSpc>
            </a:pPr>
            <a:endParaRPr lang="en-US" altLang="en-US" sz="1200"/>
          </a:p>
          <a:p>
            <a:pPr eaLnBrk="1" hangingPunct="1">
              <a:lnSpc>
                <a:spcPct val="45000"/>
              </a:lnSpc>
            </a:pPr>
            <a:r>
              <a:rPr lang="en-US" altLang="en-US" sz="1200"/>
              <a:t>JAVA</a:t>
            </a:r>
          </a:p>
          <a:p>
            <a:pPr eaLnBrk="1" hangingPunct="1">
              <a:lnSpc>
                <a:spcPct val="45000"/>
              </a:lnSpc>
            </a:pPr>
            <a:r>
              <a:rPr lang="en-US" altLang="en-US" sz="1200"/>
              <a:t>&amp;</a:t>
            </a:r>
          </a:p>
          <a:p>
            <a:pPr eaLnBrk="1" hangingPunct="1">
              <a:lnSpc>
                <a:spcPct val="45000"/>
              </a:lnSpc>
            </a:pPr>
            <a:r>
              <a:rPr lang="en-US" altLang="en-US" sz="1200"/>
              <a:t>XML</a:t>
            </a:r>
          </a:p>
        </p:txBody>
      </p:sp>
      <p:sp>
        <p:nvSpPr>
          <p:cNvPr id="22592" name="Line 58"/>
          <p:cNvSpPr>
            <a:spLocks noChangeShapeType="1"/>
          </p:cNvSpPr>
          <p:nvPr/>
        </p:nvSpPr>
        <p:spPr bwMode="auto">
          <a:xfrm>
            <a:off x="5943600" y="2878138"/>
            <a:ext cx="0" cy="574675"/>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93" name="Text Box 59"/>
          <p:cNvSpPr txBox="1">
            <a:spLocks noChangeArrowheads="1"/>
          </p:cNvSpPr>
          <p:nvPr/>
        </p:nvSpPr>
        <p:spPr bwMode="auto">
          <a:xfrm>
            <a:off x="1981200" y="1798638"/>
            <a:ext cx="609600" cy="431800"/>
          </a:xfrm>
          <a:prstGeom prst="rect">
            <a:avLst/>
          </a:prstGeom>
          <a:solidFill>
            <a:schemeClr val="bg1"/>
          </a:solidFill>
          <a:ln w="28575">
            <a:solidFill>
              <a:schemeClr val="tx1"/>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5000"/>
              </a:lnSpc>
              <a:spcBef>
                <a:spcPct val="0"/>
              </a:spcBef>
            </a:pPr>
            <a:r>
              <a:rPr lang="en-US" altLang="en-US" sz="900">
                <a:solidFill>
                  <a:schemeClr val="tx1"/>
                </a:solidFill>
              </a:rPr>
              <a:t>zAAP Virtual Processor</a:t>
            </a:r>
          </a:p>
        </p:txBody>
      </p:sp>
      <p:sp>
        <p:nvSpPr>
          <p:cNvPr id="22594" name="Line 60"/>
          <p:cNvSpPr>
            <a:spLocks noChangeShapeType="1"/>
          </p:cNvSpPr>
          <p:nvPr/>
        </p:nvSpPr>
        <p:spPr bwMode="auto">
          <a:xfrm>
            <a:off x="2286000" y="2878138"/>
            <a:ext cx="0" cy="574675"/>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95" name="Text Box 61"/>
          <p:cNvSpPr txBox="1">
            <a:spLocks noChangeArrowheads="1"/>
          </p:cNvSpPr>
          <p:nvPr/>
        </p:nvSpPr>
        <p:spPr bwMode="auto">
          <a:xfrm>
            <a:off x="5638800" y="2222500"/>
            <a:ext cx="609600" cy="655638"/>
          </a:xfrm>
          <a:prstGeom prst="rect">
            <a:avLst/>
          </a:prstGeom>
          <a:gradFill rotWithShape="1">
            <a:gsLst>
              <a:gs pos="0">
                <a:srgbClr val="C0C0C0"/>
              </a:gs>
              <a:gs pos="50000">
                <a:srgbClr val="CC3300"/>
              </a:gs>
              <a:gs pos="100000">
                <a:srgbClr val="C0C0C0"/>
              </a:gs>
            </a:gsLst>
            <a:lin ang="2700000" scaled="1"/>
          </a:gradFill>
          <a:ln w="28575">
            <a:solidFill>
              <a:schemeClr val="tx1"/>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pPr>
            <a:endParaRPr lang="en-US" altLang="en-US" sz="900"/>
          </a:p>
          <a:p>
            <a:pPr eaLnBrk="1" hangingPunct="1">
              <a:lnSpc>
                <a:spcPct val="85000"/>
              </a:lnSpc>
            </a:pPr>
            <a:r>
              <a:rPr lang="en-US" altLang="en-US" sz="900"/>
              <a:t>zAAP Virtual Processor</a:t>
            </a:r>
          </a:p>
        </p:txBody>
      </p:sp>
      <p:sp>
        <p:nvSpPr>
          <p:cNvPr id="22596" name="Text Box 62"/>
          <p:cNvSpPr txBox="1">
            <a:spLocks noChangeArrowheads="1"/>
          </p:cNvSpPr>
          <p:nvPr/>
        </p:nvSpPr>
        <p:spPr bwMode="auto">
          <a:xfrm>
            <a:off x="5638800" y="1798638"/>
            <a:ext cx="609600" cy="431800"/>
          </a:xfrm>
          <a:prstGeom prst="rect">
            <a:avLst/>
          </a:prstGeom>
          <a:solidFill>
            <a:schemeClr val="bg1"/>
          </a:solidFill>
          <a:ln w="28575">
            <a:solidFill>
              <a:schemeClr val="tx1"/>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5000"/>
              </a:lnSpc>
              <a:spcBef>
                <a:spcPct val="0"/>
              </a:spcBef>
            </a:pPr>
            <a:r>
              <a:rPr lang="en-US" altLang="en-US" sz="900">
                <a:solidFill>
                  <a:schemeClr val="tx1"/>
                </a:solidFill>
              </a:rPr>
              <a:t>zAAP Virtual Processor</a:t>
            </a:r>
          </a:p>
        </p:txBody>
      </p:sp>
      <p:sp>
        <p:nvSpPr>
          <p:cNvPr id="22597" name="Rectangle 63"/>
          <p:cNvSpPr>
            <a:spLocks noChangeArrowheads="1"/>
          </p:cNvSpPr>
          <p:nvPr/>
        </p:nvSpPr>
        <p:spPr bwMode="auto">
          <a:xfrm>
            <a:off x="7010400" y="4603750"/>
            <a:ext cx="1600200" cy="1725613"/>
          </a:xfrm>
          <a:prstGeom prst="rect">
            <a:avLst/>
          </a:prstGeom>
          <a:noFill/>
          <a:ln w="28575">
            <a:solidFill>
              <a:srgbClr val="99009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98" name="Rectangle 64"/>
          <p:cNvSpPr>
            <a:spLocks noChangeArrowheads="1"/>
          </p:cNvSpPr>
          <p:nvPr/>
        </p:nvSpPr>
        <p:spPr bwMode="auto">
          <a:xfrm>
            <a:off x="7086600" y="4891088"/>
            <a:ext cx="685800" cy="776287"/>
          </a:xfrm>
          <a:prstGeom prst="rect">
            <a:avLst/>
          </a:prstGeom>
          <a:gradFill rotWithShape="1">
            <a:gsLst>
              <a:gs pos="0">
                <a:srgbClr val="800080"/>
              </a:gs>
              <a:gs pos="50000">
                <a:srgbClr val="B2B2B2"/>
              </a:gs>
              <a:gs pos="100000">
                <a:srgbClr val="800080"/>
              </a:gs>
            </a:gsLst>
            <a:lin ang="2700000" scaled="1"/>
          </a:gradFill>
          <a:ln w="28575">
            <a:solidFill>
              <a:schemeClr val="tx1"/>
            </a:solidFill>
            <a:miter lim="800000"/>
            <a:headEnd/>
            <a:tailEnd/>
          </a:ln>
        </p:spPr>
        <p:txBody>
          <a:bodyPr wrap="none" lIns="91332" tIns="45674" rIns="91332" bIns="45674"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5000"/>
              </a:lnSpc>
              <a:spcBef>
                <a:spcPct val="0"/>
              </a:spcBef>
            </a:pPr>
            <a:r>
              <a:rPr lang="en-US" altLang="en-US" sz="1000">
                <a:solidFill>
                  <a:schemeClr val="tx1"/>
                </a:solidFill>
              </a:rPr>
              <a:t> </a:t>
            </a:r>
            <a:r>
              <a:rPr lang="en-US" altLang="en-US" sz="1000"/>
              <a:t>Shared </a:t>
            </a:r>
          </a:p>
          <a:p>
            <a:pPr eaLnBrk="1" hangingPunct="1">
              <a:lnSpc>
                <a:spcPct val="85000"/>
              </a:lnSpc>
              <a:spcBef>
                <a:spcPct val="0"/>
              </a:spcBef>
            </a:pPr>
            <a:r>
              <a:rPr lang="en-US" altLang="en-US" sz="1000"/>
              <a:t>IFL</a:t>
            </a:r>
          </a:p>
          <a:p>
            <a:pPr eaLnBrk="1" hangingPunct="1">
              <a:lnSpc>
                <a:spcPct val="85000"/>
              </a:lnSpc>
              <a:spcBef>
                <a:spcPct val="0"/>
              </a:spcBef>
            </a:pPr>
            <a:r>
              <a:rPr lang="en-US" altLang="en-US" sz="1000"/>
              <a:t>Logical </a:t>
            </a:r>
          </a:p>
          <a:p>
            <a:pPr eaLnBrk="1" hangingPunct="1">
              <a:lnSpc>
                <a:spcPct val="85000"/>
              </a:lnSpc>
              <a:spcBef>
                <a:spcPct val="0"/>
              </a:spcBef>
            </a:pPr>
            <a:r>
              <a:rPr lang="en-US" altLang="en-US" sz="1000"/>
              <a:t>Processor</a:t>
            </a:r>
          </a:p>
        </p:txBody>
      </p:sp>
      <p:sp>
        <p:nvSpPr>
          <p:cNvPr id="22599" name="Line 65"/>
          <p:cNvSpPr>
            <a:spLocks noChangeShapeType="1"/>
          </p:cNvSpPr>
          <p:nvPr/>
        </p:nvSpPr>
        <p:spPr bwMode="auto">
          <a:xfrm>
            <a:off x="7772400" y="4459288"/>
            <a:ext cx="0" cy="21590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0" name="Line 66"/>
          <p:cNvSpPr>
            <a:spLocks noChangeShapeType="1"/>
          </p:cNvSpPr>
          <p:nvPr/>
        </p:nvSpPr>
        <p:spPr bwMode="auto">
          <a:xfrm>
            <a:off x="7391400" y="4675188"/>
            <a:ext cx="762000" cy="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1" name="Line 67"/>
          <p:cNvSpPr>
            <a:spLocks noChangeShapeType="1"/>
          </p:cNvSpPr>
          <p:nvPr/>
        </p:nvSpPr>
        <p:spPr bwMode="auto">
          <a:xfrm>
            <a:off x="7391400" y="4675188"/>
            <a:ext cx="0" cy="215900"/>
          </a:xfrm>
          <a:prstGeom prst="line">
            <a:avLst/>
          </a:prstGeom>
          <a:noFill/>
          <a:ln w="28575">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602" name="Line 68"/>
          <p:cNvSpPr>
            <a:spLocks noChangeShapeType="1"/>
          </p:cNvSpPr>
          <p:nvPr/>
        </p:nvSpPr>
        <p:spPr bwMode="auto">
          <a:xfrm>
            <a:off x="8153400" y="4675188"/>
            <a:ext cx="0" cy="215900"/>
          </a:xfrm>
          <a:prstGeom prst="line">
            <a:avLst/>
          </a:prstGeom>
          <a:noFill/>
          <a:ln w="28575">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603" name="Text Box 69"/>
          <p:cNvSpPr txBox="1">
            <a:spLocks noChangeArrowheads="1"/>
          </p:cNvSpPr>
          <p:nvPr/>
        </p:nvSpPr>
        <p:spPr bwMode="auto">
          <a:xfrm>
            <a:off x="7034213" y="5876925"/>
            <a:ext cx="1550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a:solidFill>
                  <a:srgbClr val="990099"/>
                </a:solidFill>
              </a:rPr>
              <a:t>IFL Logical Processor Pool</a:t>
            </a:r>
          </a:p>
        </p:txBody>
      </p:sp>
      <p:sp>
        <p:nvSpPr>
          <p:cNvPr id="184390" name="Rectangle 70"/>
          <p:cNvSpPr>
            <a:spLocks noChangeArrowheads="1"/>
          </p:cNvSpPr>
          <p:nvPr/>
        </p:nvSpPr>
        <p:spPr bwMode="auto">
          <a:xfrm>
            <a:off x="7848600" y="4891088"/>
            <a:ext cx="685800" cy="776287"/>
          </a:xfrm>
          <a:prstGeom prst="rect">
            <a:avLst/>
          </a:prstGeom>
          <a:gradFill rotWithShape="1">
            <a:gsLst>
              <a:gs pos="0">
                <a:srgbClr val="800080"/>
              </a:gs>
              <a:gs pos="50000">
                <a:schemeClr val="bg2"/>
              </a:gs>
              <a:gs pos="100000">
                <a:srgbClr val="800080"/>
              </a:gs>
            </a:gsLst>
            <a:lin ang="2700000" scaled="1"/>
          </a:gradFill>
          <a:ln w="28575">
            <a:solidFill>
              <a:schemeClr val="tx1"/>
            </a:solidFill>
            <a:miter lim="800000"/>
            <a:headEnd/>
            <a:tailEnd/>
          </a:ln>
          <a:effectLst/>
        </p:spPr>
        <p:txBody>
          <a:bodyPr wrap="none" lIns="91332" tIns="45674" rIns="91332" bIns="45674" anchor="ctr"/>
          <a:lstStyle/>
          <a:p>
            <a:pPr>
              <a:lnSpc>
                <a:spcPct val="85000"/>
              </a:lnSpc>
              <a:spcBef>
                <a:spcPct val="0"/>
              </a:spcBef>
              <a:defRPr/>
            </a:pPr>
            <a:r>
              <a:rPr lang="en-US" sz="1000">
                <a:solidFill>
                  <a:schemeClr val="tx1"/>
                </a:solidFill>
                <a:latin typeface="Arial" charset="0"/>
                <a:cs typeface="Arial" charset="0"/>
              </a:rPr>
              <a:t> </a:t>
            </a:r>
            <a:r>
              <a:rPr lang="en-US" sz="1000">
                <a:latin typeface="Arial" charset="0"/>
                <a:cs typeface="Arial" charset="0"/>
              </a:rPr>
              <a:t>Shared </a:t>
            </a:r>
          </a:p>
          <a:p>
            <a:pPr>
              <a:lnSpc>
                <a:spcPct val="85000"/>
              </a:lnSpc>
              <a:spcBef>
                <a:spcPct val="0"/>
              </a:spcBef>
              <a:defRPr/>
            </a:pPr>
            <a:r>
              <a:rPr lang="en-US" sz="1000">
                <a:latin typeface="Arial" charset="0"/>
                <a:cs typeface="Arial" charset="0"/>
              </a:rPr>
              <a:t>IFL</a:t>
            </a:r>
          </a:p>
          <a:p>
            <a:pPr>
              <a:lnSpc>
                <a:spcPct val="85000"/>
              </a:lnSpc>
              <a:spcBef>
                <a:spcPct val="0"/>
              </a:spcBef>
              <a:defRPr/>
            </a:pPr>
            <a:r>
              <a:rPr lang="en-US" sz="1000">
                <a:latin typeface="Arial" charset="0"/>
                <a:cs typeface="Arial" charset="0"/>
              </a:rPr>
              <a:t>Logical </a:t>
            </a:r>
          </a:p>
          <a:p>
            <a:pPr>
              <a:lnSpc>
                <a:spcPct val="85000"/>
              </a:lnSpc>
              <a:spcBef>
                <a:spcPct val="0"/>
              </a:spcBef>
              <a:defRPr/>
            </a:pPr>
            <a:r>
              <a:rPr lang="en-US" sz="1000">
                <a:latin typeface="Arial" charset="0"/>
                <a:cs typeface="Arial" charset="0"/>
              </a:rPr>
              <a:t>Processor</a:t>
            </a:r>
          </a:p>
        </p:txBody>
      </p:sp>
      <p:sp>
        <p:nvSpPr>
          <p:cNvPr id="22605" name="Text Box 71"/>
          <p:cNvSpPr txBox="1">
            <a:spLocks noChangeArrowheads="1"/>
          </p:cNvSpPr>
          <p:nvPr/>
        </p:nvSpPr>
        <p:spPr bwMode="auto">
          <a:xfrm>
            <a:off x="6324600" y="2212975"/>
            <a:ext cx="609600" cy="665163"/>
          </a:xfrm>
          <a:prstGeom prst="rect">
            <a:avLst/>
          </a:prstGeom>
          <a:gradFill rotWithShape="1">
            <a:gsLst>
              <a:gs pos="0">
                <a:srgbClr val="DDDDDD"/>
              </a:gs>
              <a:gs pos="50000">
                <a:srgbClr val="6699FF"/>
              </a:gs>
              <a:gs pos="100000">
                <a:srgbClr val="DDDDDD"/>
              </a:gs>
            </a:gsLst>
            <a:lin ang="2700000" scaled="1"/>
          </a:gradFill>
          <a:ln w="28575">
            <a:solidFill>
              <a:schemeClr val="tx1"/>
            </a:solidFill>
            <a:miter lim="800000"/>
            <a:headEnd/>
            <a:tailEnd/>
          </a:ln>
        </p:spPr>
        <p:txBody>
          <a:bodyPr lIns="0" tIns="0" rIns="0" bIns="0"/>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0000"/>
              </a:lnSpc>
            </a:pPr>
            <a:endParaRPr lang="en-US" altLang="en-US" sz="900">
              <a:solidFill>
                <a:schemeClr val="tx1"/>
              </a:solidFill>
            </a:endParaRPr>
          </a:p>
          <a:p>
            <a:pPr eaLnBrk="1" hangingPunct="1">
              <a:lnSpc>
                <a:spcPct val="80000"/>
              </a:lnSpc>
            </a:pPr>
            <a:r>
              <a:rPr lang="en-US" altLang="en-US" sz="900"/>
              <a:t>zIIP Virtual Processor</a:t>
            </a:r>
          </a:p>
        </p:txBody>
      </p:sp>
      <p:sp>
        <p:nvSpPr>
          <p:cNvPr id="22606" name="Text Box 72"/>
          <p:cNvSpPr txBox="1">
            <a:spLocks noChangeArrowheads="1"/>
          </p:cNvSpPr>
          <p:nvPr/>
        </p:nvSpPr>
        <p:spPr bwMode="auto">
          <a:xfrm>
            <a:off x="6324600" y="1798638"/>
            <a:ext cx="609600" cy="431800"/>
          </a:xfrm>
          <a:prstGeom prst="rect">
            <a:avLst/>
          </a:prstGeom>
          <a:solidFill>
            <a:schemeClr val="bg1"/>
          </a:solidFill>
          <a:ln w="28575">
            <a:solidFill>
              <a:schemeClr val="tx1"/>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5000"/>
              </a:lnSpc>
              <a:spcBef>
                <a:spcPct val="0"/>
              </a:spcBef>
            </a:pPr>
            <a:r>
              <a:rPr lang="en-US" altLang="en-US" sz="900">
                <a:solidFill>
                  <a:schemeClr val="tx1"/>
                </a:solidFill>
              </a:rPr>
              <a:t>zIIP Virtual Processo</a:t>
            </a:r>
            <a:r>
              <a:rPr lang="en-US" altLang="en-US" sz="800">
                <a:solidFill>
                  <a:schemeClr val="tx1"/>
                </a:solidFill>
              </a:rPr>
              <a:t>r</a:t>
            </a:r>
          </a:p>
        </p:txBody>
      </p:sp>
      <p:sp>
        <p:nvSpPr>
          <p:cNvPr id="22607" name="Line 73"/>
          <p:cNvSpPr>
            <a:spLocks noChangeShapeType="1"/>
          </p:cNvSpPr>
          <p:nvPr/>
        </p:nvSpPr>
        <p:spPr bwMode="auto">
          <a:xfrm>
            <a:off x="3657600" y="2805113"/>
            <a:ext cx="0" cy="28733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8" name="Text Box 74"/>
          <p:cNvSpPr txBox="1">
            <a:spLocks noChangeArrowheads="1"/>
          </p:cNvSpPr>
          <p:nvPr/>
        </p:nvSpPr>
        <p:spPr bwMode="auto">
          <a:xfrm>
            <a:off x="3352800" y="1792288"/>
            <a:ext cx="646113" cy="438150"/>
          </a:xfrm>
          <a:prstGeom prst="rect">
            <a:avLst/>
          </a:prstGeom>
          <a:solidFill>
            <a:schemeClr val="bg1"/>
          </a:solidFill>
          <a:ln w="28575">
            <a:solidFill>
              <a:srgbClr val="080808"/>
            </a:solidFill>
            <a:miter lim="800000"/>
            <a:headEnd/>
            <a:tailEnd/>
          </a:ln>
        </p:spPr>
        <p:txBody>
          <a:bodyPr lIns="0" tIns="0" rIns="0" bIns="0" anchor="ctr" anchorCtr="1"/>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70000"/>
              </a:lnSpc>
              <a:spcBef>
                <a:spcPct val="0"/>
              </a:spcBef>
            </a:pPr>
            <a:r>
              <a:rPr lang="en-US" altLang="en-US" sz="900">
                <a:solidFill>
                  <a:schemeClr val="tx1"/>
                </a:solidFill>
              </a:rPr>
              <a:t>General Purpose </a:t>
            </a:r>
          </a:p>
          <a:p>
            <a:pPr eaLnBrk="1" hangingPunct="1">
              <a:lnSpc>
                <a:spcPct val="70000"/>
              </a:lnSpc>
              <a:spcBef>
                <a:spcPct val="0"/>
              </a:spcBef>
            </a:pPr>
            <a:r>
              <a:rPr lang="en-US" altLang="en-US" sz="900">
                <a:solidFill>
                  <a:schemeClr val="tx1"/>
                </a:solidFill>
              </a:rPr>
              <a:t>Virtual </a:t>
            </a:r>
          </a:p>
          <a:p>
            <a:pPr eaLnBrk="1" hangingPunct="1">
              <a:lnSpc>
                <a:spcPct val="70000"/>
              </a:lnSpc>
              <a:spcBef>
                <a:spcPct val="0"/>
              </a:spcBef>
            </a:pPr>
            <a:r>
              <a:rPr lang="en-US" altLang="en-US" sz="900">
                <a:solidFill>
                  <a:schemeClr val="tx1"/>
                </a:solidFill>
              </a:rPr>
              <a:t>Processor</a:t>
            </a:r>
          </a:p>
        </p:txBody>
      </p:sp>
      <p:sp>
        <p:nvSpPr>
          <p:cNvPr id="184395" name="Text Box 75"/>
          <p:cNvSpPr txBox="1">
            <a:spLocks noChangeArrowheads="1"/>
          </p:cNvSpPr>
          <p:nvPr/>
        </p:nvSpPr>
        <p:spPr bwMode="auto">
          <a:xfrm>
            <a:off x="3352800" y="2230438"/>
            <a:ext cx="646113" cy="647700"/>
          </a:xfrm>
          <a:prstGeom prst="rect">
            <a:avLst/>
          </a:prstGeom>
          <a:gradFill rotWithShape="1">
            <a:gsLst>
              <a:gs pos="0">
                <a:srgbClr val="CBCBCB"/>
              </a:gs>
              <a:gs pos="50000">
                <a:schemeClr val="bg1"/>
              </a:gs>
              <a:gs pos="100000">
                <a:srgbClr val="CBCBCB"/>
              </a:gs>
            </a:gsLst>
            <a:lin ang="2700000" scaled="1"/>
          </a:gradFill>
          <a:ln w="28575">
            <a:solidFill>
              <a:srgbClr val="080808"/>
            </a:solidFill>
            <a:miter lim="800000"/>
            <a:headEnd/>
            <a:tailEnd/>
          </a:ln>
          <a:effectLst/>
        </p:spPr>
        <p:txBody>
          <a:bodyPr lIns="0" tIns="45674" rIns="0" bIns="45674" anchor="ctr" anchorCtr="1"/>
          <a:lstStyle/>
          <a:p>
            <a:pPr>
              <a:defRPr/>
            </a:pPr>
            <a:r>
              <a:rPr lang="en-US" sz="900">
                <a:solidFill>
                  <a:schemeClr val="tx1"/>
                </a:solidFill>
                <a:latin typeface="Arial" charset="0"/>
                <a:cs typeface="Arial" charset="0"/>
              </a:rPr>
              <a:t> General Purpose Virtual Processor</a:t>
            </a:r>
          </a:p>
        </p:txBody>
      </p:sp>
      <p:sp>
        <p:nvSpPr>
          <p:cNvPr id="22610" name="Line 76"/>
          <p:cNvSpPr>
            <a:spLocks noChangeShapeType="1"/>
          </p:cNvSpPr>
          <p:nvPr/>
        </p:nvSpPr>
        <p:spPr bwMode="auto">
          <a:xfrm>
            <a:off x="2895600" y="2878138"/>
            <a:ext cx="0" cy="57467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611" name="Line 77"/>
          <p:cNvSpPr>
            <a:spLocks noChangeShapeType="1"/>
          </p:cNvSpPr>
          <p:nvPr/>
        </p:nvSpPr>
        <p:spPr bwMode="auto">
          <a:xfrm>
            <a:off x="5181600" y="2878138"/>
            <a:ext cx="0" cy="21431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2" name="Line 78"/>
          <p:cNvSpPr>
            <a:spLocks noChangeShapeType="1"/>
          </p:cNvSpPr>
          <p:nvPr/>
        </p:nvSpPr>
        <p:spPr bwMode="auto">
          <a:xfrm>
            <a:off x="3657600" y="3092450"/>
            <a:ext cx="1524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3" name="Line 79"/>
          <p:cNvSpPr>
            <a:spLocks noChangeShapeType="1"/>
          </p:cNvSpPr>
          <p:nvPr/>
        </p:nvSpPr>
        <p:spPr bwMode="auto">
          <a:xfrm>
            <a:off x="1600200" y="2878138"/>
            <a:ext cx="0" cy="21431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4" name="Line 80"/>
          <p:cNvSpPr>
            <a:spLocks noChangeShapeType="1"/>
          </p:cNvSpPr>
          <p:nvPr/>
        </p:nvSpPr>
        <p:spPr bwMode="auto">
          <a:xfrm>
            <a:off x="838200" y="2878138"/>
            <a:ext cx="0" cy="21431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5" name="Text Box 81"/>
          <p:cNvSpPr txBox="1">
            <a:spLocks noChangeArrowheads="1"/>
          </p:cNvSpPr>
          <p:nvPr/>
        </p:nvSpPr>
        <p:spPr bwMode="auto">
          <a:xfrm>
            <a:off x="3810000" y="1511300"/>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32" tIns="45674" rIns="91332" bIns="45674">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400">
                <a:solidFill>
                  <a:schemeClr val="bg2"/>
                </a:solidFill>
              </a:rPr>
              <a:t>z/VM Guest  </a:t>
            </a:r>
          </a:p>
        </p:txBody>
      </p:sp>
      <p:sp>
        <p:nvSpPr>
          <p:cNvPr id="184402" name="Text Box 82"/>
          <p:cNvSpPr txBox="1">
            <a:spLocks noChangeArrowheads="1"/>
          </p:cNvSpPr>
          <p:nvPr/>
        </p:nvSpPr>
        <p:spPr bwMode="auto">
          <a:xfrm>
            <a:off x="4114800" y="2230438"/>
            <a:ext cx="646113" cy="647700"/>
          </a:xfrm>
          <a:prstGeom prst="rect">
            <a:avLst/>
          </a:prstGeom>
          <a:gradFill rotWithShape="1">
            <a:gsLst>
              <a:gs pos="0">
                <a:srgbClr val="CBCBCB"/>
              </a:gs>
              <a:gs pos="50000">
                <a:schemeClr val="bg1"/>
              </a:gs>
              <a:gs pos="100000">
                <a:srgbClr val="CBCBCB"/>
              </a:gs>
            </a:gsLst>
            <a:lin ang="2700000" scaled="1"/>
          </a:gradFill>
          <a:ln w="28575">
            <a:solidFill>
              <a:srgbClr val="080808"/>
            </a:solidFill>
            <a:miter lim="800000"/>
            <a:headEnd/>
            <a:tailEnd/>
          </a:ln>
          <a:effectLst/>
        </p:spPr>
        <p:txBody>
          <a:bodyPr lIns="0" tIns="45674" rIns="0" bIns="45674" anchor="ctr" anchorCtr="1"/>
          <a:lstStyle/>
          <a:p>
            <a:pPr>
              <a:defRPr/>
            </a:pPr>
            <a:r>
              <a:rPr lang="en-US" sz="900">
                <a:solidFill>
                  <a:schemeClr val="tx1"/>
                </a:solidFill>
                <a:latin typeface="Arial" charset="0"/>
                <a:cs typeface="Arial" charset="0"/>
              </a:rPr>
              <a:t> General Purpose Virtual Processor</a:t>
            </a:r>
          </a:p>
        </p:txBody>
      </p:sp>
      <p:sp>
        <p:nvSpPr>
          <p:cNvPr id="184403" name="Text Box 83"/>
          <p:cNvSpPr txBox="1">
            <a:spLocks noChangeArrowheads="1"/>
          </p:cNvSpPr>
          <p:nvPr/>
        </p:nvSpPr>
        <p:spPr bwMode="auto">
          <a:xfrm>
            <a:off x="4876800" y="2230438"/>
            <a:ext cx="646113" cy="647700"/>
          </a:xfrm>
          <a:prstGeom prst="rect">
            <a:avLst/>
          </a:prstGeom>
          <a:gradFill rotWithShape="1">
            <a:gsLst>
              <a:gs pos="0">
                <a:srgbClr val="CBCBCB"/>
              </a:gs>
              <a:gs pos="50000">
                <a:schemeClr val="bg1"/>
              </a:gs>
              <a:gs pos="100000">
                <a:srgbClr val="CBCBCB"/>
              </a:gs>
            </a:gsLst>
            <a:lin ang="2700000" scaled="1"/>
          </a:gradFill>
          <a:ln w="28575">
            <a:solidFill>
              <a:srgbClr val="080808"/>
            </a:solidFill>
            <a:miter lim="800000"/>
            <a:headEnd/>
            <a:tailEnd/>
          </a:ln>
          <a:effectLst/>
        </p:spPr>
        <p:txBody>
          <a:bodyPr lIns="0" tIns="45674" rIns="0" bIns="45674" anchor="ctr" anchorCtr="1"/>
          <a:lstStyle/>
          <a:p>
            <a:pPr>
              <a:defRPr/>
            </a:pPr>
            <a:r>
              <a:rPr lang="en-US" sz="900">
                <a:solidFill>
                  <a:schemeClr val="tx1"/>
                </a:solidFill>
                <a:latin typeface="Arial" charset="0"/>
                <a:cs typeface="Arial" charset="0"/>
              </a:rPr>
              <a:t> General Purpose Virtual Processor</a:t>
            </a:r>
          </a:p>
        </p:txBody>
      </p:sp>
      <p:sp>
        <p:nvSpPr>
          <p:cNvPr id="22618" name="Rectangle 86"/>
          <p:cNvSpPr>
            <a:spLocks noGrp="1" noChangeArrowheads="1"/>
          </p:cNvSpPr>
          <p:nvPr>
            <p:ph type="title"/>
          </p:nvPr>
        </p:nvSpPr>
        <p:spPr>
          <a:noFill/>
        </p:spPr>
        <p:txBody>
          <a:bodyPr anchor="t"/>
          <a:lstStyle/>
          <a:p>
            <a:r>
              <a:rPr lang="en-US" altLang="en-US" sz="3200" smtClean="0">
                <a:solidFill>
                  <a:schemeClr val="tx2"/>
                </a:solidFill>
              </a:rPr>
              <a:t>z/VM Virtual Processor Dispatching</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447800" y="1612900"/>
            <a:ext cx="6251575" cy="3000375"/>
          </a:xfrm>
          <a:prstGeom prst="rect">
            <a:avLst/>
          </a:prstGeom>
          <a:gradFill rotWithShape="0">
            <a:gsLst>
              <a:gs pos="0">
                <a:srgbClr val="2F4776"/>
              </a:gs>
              <a:gs pos="50000">
                <a:srgbClr val="6699FF"/>
              </a:gs>
              <a:gs pos="100000">
                <a:srgbClr val="2F4776"/>
              </a:gs>
            </a:gsLst>
            <a:lin ang="18900000" scaled="1"/>
          </a:gra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6371" name="Rectangle 3"/>
          <p:cNvSpPr>
            <a:spLocks noChangeArrowheads="1"/>
          </p:cNvSpPr>
          <p:nvPr/>
        </p:nvSpPr>
        <p:spPr bwMode="auto">
          <a:xfrm>
            <a:off x="1447800" y="4997450"/>
            <a:ext cx="6248400" cy="381000"/>
          </a:xfrm>
          <a:prstGeom prst="rect">
            <a:avLst/>
          </a:prstGeom>
          <a:gradFill rotWithShape="0">
            <a:gsLst>
              <a:gs pos="0">
                <a:srgbClr val="969696"/>
              </a:gs>
              <a:gs pos="50000">
                <a:schemeClr val="accent2"/>
              </a:gs>
              <a:gs pos="100000">
                <a:srgbClr val="969696"/>
              </a:gs>
            </a:gsLst>
            <a:lin ang="189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23556" name="Text Box 4"/>
          <p:cNvSpPr txBox="1">
            <a:spLocks noChangeArrowheads="1"/>
          </p:cNvSpPr>
          <p:nvPr/>
        </p:nvSpPr>
        <p:spPr bwMode="auto">
          <a:xfrm>
            <a:off x="1600200" y="5051425"/>
            <a:ext cx="5954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800" i="1"/>
              <a:t>Logical Partition Hypervisor</a:t>
            </a:r>
          </a:p>
        </p:txBody>
      </p:sp>
      <p:sp>
        <p:nvSpPr>
          <p:cNvPr id="186373" name="Rectangle 5"/>
          <p:cNvSpPr>
            <a:spLocks noChangeArrowheads="1"/>
          </p:cNvSpPr>
          <p:nvPr/>
        </p:nvSpPr>
        <p:spPr bwMode="auto">
          <a:xfrm>
            <a:off x="1447800" y="4614863"/>
            <a:ext cx="6251575" cy="371475"/>
          </a:xfrm>
          <a:prstGeom prst="rect">
            <a:avLst/>
          </a:prstGeom>
          <a:gradFill rotWithShape="0">
            <a:gsLst>
              <a:gs pos="0">
                <a:schemeClr val="bg2"/>
              </a:gs>
              <a:gs pos="50000">
                <a:srgbClr val="CC0000"/>
              </a:gs>
              <a:gs pos="100000">
                <a:schemeClr val="bg2"/>
              </a:gs>
            </a:gsLst>
            <a:lin ang="189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23558" name="Text Box 6"/>
          <p:cNvSpPr txBox="1">
            <a:spLocks noChangeArrowheads="1"/>
          </p:cNvSpPr>
          <p:nvPr/>
        </p:nvSpPr>
        <p:spPr bwMode="auto">
          <a:xfrm>
            <a:off x="1447800" y="4625975"/>
            <a:ext cx="6246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800" i="1"/>
              <a:t>z/VM Hypervisor</a:t>
            </a:r>
          </a:p>
        </p:txBody>
      </p:sp>
      <p:sp>
        <p:nvSpPr>
          <p:cNvPr id="23559" name="Rectangle 8"/>
          <p:cNvSpPr>
            <a:spLocks noChangeArrowheads="1"/>
          </p:cNvSpPr>
          <p:nvPr/>
        </p:nvSpPr>
        <p:spPr bwMode="auto">
          <a:xfrm>
            <a:off x="4267200" y="1611313"/>
            <a:ext cx="3429000" cy="2989262"/>
          </a:xfrm>
          <a:prstGeom prst="rect">
            <a:avLst/>
          </a:prstGeom>
          <a:gradFill rotWithShape="0">
            <a:gsLst>
              <a:gs pos="0">
                <a:srgbClr val="6699FF"/>
              </a:gs>
              <a:gs pos="100000">
                <a:srgbClr val="2F4776"/>
              </a:gs>
            </a:gsLst>
            <a:lin ang="18900000" scaled="1"/>
          </a:gradFill>
          <a:ln w="2857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spcBef>
                <a:spcPct val="0"/>
              </a:spcBef>
            </a:pPr>
            <a:endParaRPr lang="en-US" altLang="en-US" sz="2400" b="0">
              <a:solidFill>
                <a:schemeClr val="tx1"/>
              </a:solidFill>
              <a:latin typeface="Times New Roman" panose="02020603050405020304" pitchFamily="18" charset="0"/>
            </a:endParaRPr>
          </a:p>
        </p:txBody>
      </p:sp>
      <p:sp>
        <p:nvSpPr>
          <p:cNvPr id="23560" name="Line 9"/>
          <p:cNvSpPr>
            <a:spLocks noChangeShapeType="1"/>
          </p:cNvSpPr>
          <p:nvPr/>
        </p:nvSpPr>
        <p:spPr bwMode="auto">
          <a:xfrm flipH="1">
            <a:off x="5551488" y="1601788"/>
            <a:ext cx="11112" cy="3025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378" name="Rectangle 10"/>
          <p:cNvSpPr>
            <a:spLocks noChangeArrowheads="1"/>
          </p:cNvSpPr>
          <p:nvPr/>
        </p:nvSpPr>
        <p:spPr bwMode="auto">
          <a:xfrm>
            <a:off x="4343400" y="2474913"/>
            <a:ext cx="547688" cy="2032000"/>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186379" name="Rectangle 11"/>
          <p:cNvSpPr>
            <a:spLocks noChangeArrowheads="1"/>
          </p:cNvSpPr>
          <p:nvPr/>
        </p:nvSpPr>
        <p:spPr bwMode="auto">
          <a:xfrm>
            <a:off x="1447800" y="4237038"/>
            <a:ext cx="2819400" cy="371475"/>
          </a:xfrm>
          <a:prstGeom prst="rect">
            <a:avLst/>
          </a:prstGeom>
          <a:gradFill rotWithShape="0">
            <a:gsLst>
              <a:gs pos="0">
                <a:schemeClr val="bg2"/>
              </a:gs>
              <a:gs pos="50000">
                <a:srgbClr val="CC0000"/>
              </a:gs>
              <a:gs pos="100000">
                <a:schemeClr val="bg2"/>
              </a:gs>
            </a:gsLst>
            <a:lin ang="18900000" scaled="1"/>
          </a:gradFill>
          <a:ln w="2857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23563" name="Text Box 12"/>
          <p:cNvSpPr txBox="1">
            <a:spLocks noChangeArrowheads="1"/>
          </p:cNvSpPr>
          <p:nvPr/>
        </p:nvSpPr>
        <p:spPr bwMode="auto">
          <a:xfrm>
            <a:off x="1447800" y="4237038"/>
            <a:ext cx="2743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800" i="1"/>
              <a:t>z/VM Hypervisor</a:t>
            </a:r>
          </a:p>
        </p:txBody>
      </p:sp>
      <p:sp>
        <p:nvSpPr>
          <p:cNvPr id="186381" name="Rectangle 13"/>
          <p:cNvSpPr>
            <a:spLocks noChangeArrowheads="1"/>
          </p:cNvSpPr>
          <p:nvPr/>
        </p:nvSpPr>
        <p:spPr bwMode="auto">
          <a:xfrm>
            <a:off x="5715000" y="2322513"/>
            <a:ext cx="625475" cy="2133600"/>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23565" name="Line 14"/>
          <p:cNvSpPr>
            <a:spLocks noChangeShapeType="1"/>
          </p:cNvSpPr>
          <p:nvPr/>
        </p:nvSpPr>
        <p:spPr bwMode="auto">
          <a:xfrm flipH="1">
            <a:off x="4522788" y="2481263"/>
            <a:ext cx="6350" cy="203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6" name="Line 15"/>
          <p:cNvSpPr>
            <a:spLocks noChangeShapeType="1"/>
          </p:cNvSpPr>
          <p:nvPr/>
        </p:nvSpPr>
        <p:spPr bwMode="auto">
          <a:xfrm>
            <a:off x="4694238" y="2468563"/>
            <a:ext cx="6350" cy="2038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7" name="Line 16"/>
          <p:cNvSpPr>
            <a:spLocks noChangeShapeType="1"/>
          </p:cNvSpPr>
          <p:nvPr/>
        </p:nvSpPr>
        <p:spPr bwMode="auto">
          <a:xfrm>
            <a:off x="4343400" y="3662363"/>
            <a:ext cx="5540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Line 17"/>
          <p:cNvSpPr>
            <a:spLocks noChangeShapeType="1"/>
          </p:cNvSpPr>
          <p:nvPr/>
        </p:nvSpPr>
        <p:spPr bwMode="auto">
          <a:xfrm>
            <a:off x="4343400" y="3884613"/>
            <a:ext cx="5540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8"/>
          <p:cNvSpPr>
            <a:spLocks noChangeShapeType="1"/>
          </p:cNvSpPr>
          <p:nvPr/>
        </p:nvSpPr>
        <p:spPr bwMode="auto">
          <a:xfrm>
            <a:off x="4337050" y="4094163"/>
            <a:ext cx="5540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19"/>
          <p:cNvSpPr>
            <a:spLocks noChangeShapeType="1"/>
          </p:cNvSpPr>
          <p:nvPr/>
        </p:nvSpPr>
        <p:spPr bwMode="auto">
          <a:xfrm>
            <a:off x="4349750" y="4322763"/>
            <a:ext cx="5413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Line 20"/>
          <p:cNvSpPr>
            <a:spLocks noChangeShapeType="1"/>
          </p:cNvSpPr>
          <p:nvPr/>
        </p:nvSpPr>
        <p:spPr bwMode="auto">
          <a:xfrm>
            <a:off x="5867400" y="2322513"/>
            <a:ext cx="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Line 21"/>
          <p:cNvSpPr>
            <a:spLocks noChangeShapeType="1"/>
          </p:cNvSpPr>
          <p:nvPr/>
        </p:nvSpPr>
        <p:spPr bwMode="auto">
          <a:xfrm>
            <a:off x="6019800" y="2246313"/>
            <a:ext cx="0"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Line 22"/>
          <p:cNvSpPr>
            <a:spLocks noChangeShapeType="1"/>
          </p:cNvSpPr>
          <p:nvPr/>
        </p:nvSpPr>
        <p:spPr bwMode="auto">
          <a:xfrm>
            <a:off x="5716588" y="304006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Line 23"/>
          <p:cNvSpPr>
            <a:spLocks noChangeShapeType="1"/>
          </p:cNvSpPr>
          <p:nvPr/>
        </p:nvSpPr>
        <p:spPr bwMode="auto">
          <a:xfrm>
            <a:off x="5708650" y="32750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Line 24"/>
          <p:cNvSpPr>
            <a:spLocks noChangeShapeType="1"/>
          </p:cNvSpPr>
          <p:nvPr/>
        </p:nvSpPr>
        <p:spPr bwMode="auto">
          <a:xfrm>
            <a:off x="5721350" y="35226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Line 25"/>
          <p:cNvSpPr>
            <a:spLocks noChangeShapeType="1"/>
          </p:cNvSpPr>
          <p:nvPr/>
        </p:nvSpPr>
        <p:spPr bwMode="auto">
          <a:xfrm>
            <a:off x="5721350" y="37639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26"/>
          <p:cNvSpPr>
            <a:spLocks noChangeShapeType="1"/>
          </p:cNvSpPr>
          <p:nvPr/>
        </p:nvSpPr>
        <p:spPr bwMode="auto">
          <a:xfrm>
            <a:off x="5715000" y="39989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27"/>
          <p:cNvSpPr>
            <a:spLocks noChangeShapeType="1"/>
          </p:cNvSpPr>
          <p:nvPr/>
        </p:nvSpPr>
        <p:spPr bwMode="auto">
          <a:xfrm>
            <a:off x="5715000" y="42402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Line 28"/>
          <p:cNvSpPr>
            <a:spLocks noChangeShapeType="1"/>
          </p:cNvSpPr>
          <p:nvPr/>
        </p:nvSpPr>
        <p:spPr bwMode="auto">
          <a:xfrm flipV="1">
            <a:off x="4356100" y="2760663"/>
            <a:ext cx="5286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29"/>
          <p:cNvSpPr>
            <a:spLocks noChangeShapeType="1"/>
          </p:cNvSpPr>
          <p:nvPr/>
        </p:nvSpPr>
        <p:spPr bwMode="auto">
          <a:xfrm flipV="1">
            <a:off x="4362450" y="2982913"/>
            <a:ext cx="5222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Line 30"/>
          <p:cNvSpPr>
            <a:spLocks noChangeShapeType="1"/>
          </p:cNvSpPr>
          <p:nvPr/>
        </p:nvSpPr>
        <p:spPr bwMode="auto">
          <a:xfrm>
            <a:off x="4349750" y="3192463"/>
            <a:ext cx="5286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Line 31"/>
          <p:cNvSpPr>
            <a:spLocks noChangeShapeType="1"/>
          </p:cNvSpPr>
          <p:nvPr/>
        </p:nvSpPr>
        <p:spPr bwMode="auto">
          <a:xfrm>
            <a:off x="4337050" y="3421063"/>
            <a:ext cx="5413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3" name="Line 32"/>
          <p:cNvSpPr>
            <a:spLocks noChangeShapeType="1"/>
          </p:cNvSpPr>
          <p:nvPr/>
        </p:nvSpPr>
        <p:spPr bwMode="auto">
          <a:xfrm>
            <a:off x="5716588" y="230981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Line 33"/>
          <p:cNvSpPr>
            <a:spLocks noChangeShapeType="1"/>
          </p:cNvSpPr>
          <p:nvPr/>
        </p:nvSpPr>
        <p:spPr bwMode="auto">
          <a:xfrm>
            <a:off x="5708650" y="25447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34"/>
          <p:cNvSpPr>
            <a:spLocks noChangeShapeType="1"/>
          </p:cNvSpPr>
          <p:nvPr/>
        </p:nvSpPr>
        <p:spPr bwMode="auto">
          <a:xfrm flipV="1">
            <a:off x="5722938" y="279241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03" name="Rectangle 35"/>
          <p:cNvSpPr>
            <a:spLocks noChangeArrowheads="1"/>
          </p:cNvSpPr>
          <p:nvPr/>
        </p:nvSpPr>
        <p:spPr bwMode="auto">
          <a:xfrm>
            <a:off x="5943600" y="2093913"/>
            <a:ext cx="625475" cy="2286000"/>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23587" name="Line 36"/>
          <p:cNvSpPr>
            <a:spLocks noChangeShapeType="1"/>
          </p:cNvSpPr>
          <p:nvPr/>
        </p:nvSpPr>
        <p:spPr bwMode="auto">
          <a:xfrm>
            <a:off x="6096000" y="2093913"/>
            <a:ext cx="0" cy="228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8" name="Line 37"/>
          <p:cNvSpPr>
            <a:spLocks noChangeShapeType="1"/>
          </p:cNvSpPr>
          <p:nvPr/>
        </p:nvSpPr>
        <p:spPr bwMode="auto">
          <a:xfrm>
            <a:off x="5945188" y="296386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38"/>
          <p:cNvSpPr>
            <a:spLocks noChangeShapeType="1"/>
          </p:cNvSpPr>
          <p:nvPr/>
        </p:nvSpPr>
        <p:spPr bwMode="auto">
          <a:xfrm>
            <a:off x="5937250" y="31988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39"/>
          <p:cNvSpPr>
            <a:spLocks noChangeShapeType="1"/>
          </p:cNvSpPr>
          <p:nvPr/>
        </p:nvSpPr>
        <p:spPr bwMode="auto">
          <a:xfrm>
            <a:off x="5949950" y="34464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Line 40"/>
          <p:cNvSpPr>
            <a:spLocks noChangeShapeType="1"/>
          </p:cNvSpPr>
          <p:nvPr/>
        </p:nvSpPr>
        <p:spPr bwMode="auto">
          <a:xfrm>
            <a:off x="5949950" y="36877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2" name="Line 41"/>
          <p:cNvSpPr>
            <a:spLocks noChangeShapeType="1"/>
          </p:cNvSpPr>
          <p:nvPr/>
        </p:nvSpPr>
        <p:spPr bwMode="auto">
          <a:xfrm>
            <a:off x="5943600" y="39227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3" name="Line 42"/>
          <p:cNvSpPr>
            <a:spLocks noChangeShapeType="1"/>
          </p:cNvSpPr>
          <p:nvPr/>
        </p:nvSpPr>
        <p:spPr bwMode="auto">
          <a:xfrm>
            <a:off x="5943600" y="41640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4" name="Line 43"/>
          <p:cNvSpPr>
            <a:spLocks noChangeShapeType="1"/>
          </p:cNvSpPr>
          <p:nvPr/>
        </p:nvSpPr>
        <p:spPr bwMode="auto">
          <a:xfrm>
            <a:off x="5945188" y="223361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5" name="Line 44"/>
          <p:cNvSpPr>
            <a:spLocks noChangeShapeType="1"/>
          </p:cNvSpPr>
          <p:nvPr/>
        </p:nvSpPr>
        <p:spPr bwMode="auto">
          <a:xfrm>
            <a:off x="5937250" y="24685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6" name="Line 45"/>
          <p:cNvSpPr>
            <a:spLocks noChangeShapeType="1"/>
          </p:cNvSpPr>
          <p:nvPr/>
        </p:nvSpPr>
        <p:spPr bwMode="auto">
          <a:xfrm flipV="1">
            <a:off x="5951538" y="271621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7" name="Line 46"/>
          <p:cNvSpPr>
            <a:spLocks noChangeShapeType="1"/>
          </p:cNvSpPr>
          <p:nvPr/>
        </p:nvSpPr>
        <p:spPr bwMode="auto">
          <a:xfrm>
            <a:off x="6402388" y="288766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8" name="Line 47"/>
          <p:cNvSpPr>
            <a:spLocks noChangeShapeType="1"/>
          </p:cNvSpPr>
          <p:nvPr/>
        </p:nvSpPr>
        <p:spPr bwMode="auto">
          <a:xfrm>
            <a:off x="6394450" y="31226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9" name="Line 48"/>
          <p:cNvSpPr>
            <a:spLocks noChangeShapeType="1"/>
          </p:cNvSpPr>
          <p:nvPr/>
        </p:nvSpPr>
        <p:spPr bwMode="auto">
          <a:xfrm>
            <a:off x="6407150" y="33702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0" name="Line 49"/>
          <p:cNvSpPr>
            <a:spLocks noChangeShapeType="1"/>
          </p:cNvSpPr>
          <p:nvPr/>
        </p:nvSpPr>
        <p:spPr bwMode="auto">
          <a:xfrm>
            <a:off x="6407150" y="36115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1" name="Line 50"/>
          <p:cNvSpPr>
            <a:spLocks noChangeShapeType="1"/>
          </p:cNvSpPr>
          <p:nvPr/>
        </p:nvSpPr>
        <p:spPr bwMode="auto">
          <a:xfrm>
            <a:off x="6400800" y="38465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2" name="Line 51"/>
          <p:cNvSpPr>
            <a:spLocks noChangeShapeType="1"/>
          </p:cNvSpPr>
          <p:nvPr/>
        </p:nvSpPr>
        <p:spPr bwMode="auto">
          <a:xfrm>
            <a:off x="6400800" y="40878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3" name="Line 52"/>
          <p:cNvSpPr>
            <a:spLocks noChangeShapeType="1"/>
          </p:cNvSpPr>
          <p:nvPr/>
        </p:nvSpPr>
        <p:spPr bwMode="auto">
          <a:xfrm>
            <a:off x="6394450" y="23923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4" name="Line 53"/>
          <p:cNvSpPr>
            <a:spLocks noChangeShapeType="1"/>
          </p:cNvSpPr>
          <p:nvPr/>
        </p:nvSpPr>
        <p:spPr bwMode="auto">
          <a:xfrm flipV="1">
            <a:off x="6408738" y="264001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22" name="Rectangle 54"/>
          <p:cNvSpPr>
            <a:spLocks noChangeArrowheads="1"/>
          </p:cNvSpPr>
          <p:nvPr/>
        </p:nvSpPr>
        <p:spPr bwMode="auto">
          <a:xfrm>
            <a:off x="4572000" y="2322513"/>
            <a:ext cx="547688" cy="2032000"/>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23606" name="Line 55"/>
          <p:cNvSpPr>
            <a:spLocks noChangeShapeType="1"/>
          </p:cNvSpPr>
          <p:nvPr/>
        </p:nvSpPr>
        <p:spPr bwMode="auto">
          <a:xfrm flipH="1">
            <a:off x="4751388" y="2328863"/>
            <a:ext cx="6350" cy="203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7" name="Line 56"/>
          <p:cNvSpPr>
            <a:spLocks noChangeShapeType="1"/>
          </p:cNvSpPr>
          <p:nvPr/>
        </p:nvSpPr>
        <p:spPr bwMode="auto">
          <a:xfrm>
            <a:off x="4922838" y="2316163"/>
            <a:ext cx="6350" cy="2038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8" name="Line 57"/>
          <p:cNvSpPr>
            <a:spLocks noChangeShapeType="1"/>
          </p:cNvSpPr>
          <p:nvPr/>
        </p:nvSpPr>
        <p:spPr bwMode="auto">
          <a:xfrm>
            <a:off x="4572000" y="3509963"/>
            <a:ext cx="5540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9" name="Line 58"/>
          <p:cNvSpPr>
            <a:spLocks noChangeShapeType="1"/>
          </p:cNvSpPr>
          <p:nvPr/>
        </p:nvSpPr>
        <p:spPr bwMode="auto">
          <a:xfrm>
            <a:off x="4572000" y="3732213"/>
            <a:ext cx="5540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0" name="Line 59"/>
          <p:cNvSpPr>
            <a:spLocks noChangeShapeType="1"/>
          </p:cNvSpPr>
          <p:nvPr/>
        </p:nvSpPr>
        <p:spPr bwMode="auto">
          <a:xfrm>
            <a:off x="4565650" y="3941763"/>
            <a:ext cx="5540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1" name="Line 60"/>
          <p:cNvSpPr>
            <a:spLocks noChangeShapeType="1"/>
          </p:cNvSpPr>
          <p:nvPr/>
        </p:nvSpPr>
        <p:spPr bwMode="auto">
          <a:xfrm>
            <a:off x="4578350" y="4170363"/>
            <a:ext cx="5413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2" name="Line 61"/>
          <p:cNvSpPr>
            <a:spLocks noChangeShapeType="1"/>
          </p:cNvSpPr>
          <p:nvPr/>
        </p:nvSpPr>
        <p:spPr bwMode="auto">
          <a:xfrm flipV="1">
            <a:off x="4584700" y="2608263"/>
            <a:ext cx="5286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3" name="Line 62"/>
          <p:cNvSpPr>
            <a:spLocks noChangeShapeType="1"/>
          </p:cNvSpPr>
          <p:nvPr/>
        </p:nvSpPr>
        <p:spPr bwMode="auto">
          <a:xfrm flipV="1">
            <a:off x="4591050" y="2830513"/>
            <a:ext cx="5222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4" name="Line 63"/>
          <p:cNvSpPr>
            <a:spLocks noChangeShapeType="1"/>
          </p:cNvSpPr>
          <p:nvPr/>
        </p:nvSpPr>
        <p:spPr bwMode="auto">
          <a:xfrm>
            <a:off x="4578350" y="3040063"/>
            <a:ext cx="5286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5" name="Line 64"/>
          <p:cNvSpPr>
            <a:spLocks noChangeShapeType="1"/>
          </p:cNvSpPr>
          <p:nvPr/>
        </p:nvSpPr>
        <p:spPr bwMode="auto">
          <a:xfrm>
            <a:off x="4565650" y="3268663"/>
            <a:ext cx="5413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33" name="Rectangle 65"/>
          <p:cNvSpPr>
            <a:spLocks noChangeArrowheads="1"/>
          </p:cNvSpPr>
          <p:nvPr/>
        </p:nvSpPr>
        <p:spPr bwMode="auto">
          <a:xfrm>
            <a:off x="4876800" y="2170113"/>
            <a:ext cx="547688" cy="2032000"/>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23617" name="Line 66"/>
          <p:cNvSpPr>
            <a:spLocks noChangeShapeType="1"/>
          </p:cNvSpPr>
          <p:nvPr/>
        </p:nvSpPr>
        <p:spPr bwMode="auto">
          <a:xfrm flipH="1">
            <a:off x="5056188" y="2176463"/>
            <a:ext cx="6350" cy="203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8" name="Line 67"/>
          <p:cNvSpPr>
            <a:spLocks noChangeShapeType="1"/>
          </p:cNvSpPr>
          <p:nvPr/>
        </p:nvSpPr>
        <p:spPr bwMode="auto">
          <a:xfrm>
            <a:off x="5227638" y="2163763"/>
            <a:ext cx="6350" cy="2038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9" name="Line 68"/>
          <p:cNvSpPr>
            <a:spLocks noChangeShapeType="1"/>
          </p:cNvSpPr>
          <p:nvPr/>
        </p:nvSpPr>
        <p:spPr bwMode="auto">
          <a:xfrm>
            <a:off x="4876800" y="3357563"/>
            <a:ext cx="5540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0" name="Line 69"/>
          <p:cNvSpPr>
            <a:spLocks noChangeShapeType="1"/>
          </p:cNvSpPr>
          <p:nvPr/>
        </p:nvSpPr>
        <p:spPr bwMode="auto">
          <a:xfrm>
            <a:off x="4876800" y="3579813"/>
            <a:ext cx="5540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1" name="Line 70"/>
          <p:cNvSpPr>
            <a:spLocks noChangeShapeType="1"/>
          </p:cNvSpPr>
          <p:nvPr/>
        </p:nvSpPr>
        <p:spPr bwMode="auto">
          <a:xfrm>
            <a:off x="4870450" y="3789363"/>
            <a:ext cx="5540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2" name="Line 71"/>
          <p:cNvSpPr>
            <a:spLocks noChangeShapeType="1"/>
          </p:cNvSpPr>
          <p:nvPr/>
        </p:nvSpPr>
        <p:spPr bwMode="auto">
          <a:xfrm>
            <a:off x="4883150" y="4017963"/>
            <a:ext cx="5413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3" name="Line 72"/>
          <p:cNvSpPr>
            <a:spLocks noChangeShapeType="1"/>
          </p:cNvSpPr>
          <p:nvPr/>
        </p:nvSpPr>
        <p:spPr bwMode="auto">
          <a:xfrm flipV="1">
            <a:off x="4889500" y="2455863"/>
            <a:ext cx="5286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4" name="Line 73"/>
          <p:cNvSpPr>
            <a:spLocks noChangeShapeType="1"/>
          </p:cNvSpPr>
          <p:nvPr/>
        </p:nvSpPr>
        <p:spPr bwMode="auto">
          <a:xfrm flipV="1">
            <a:off x="4895850" y="2678113"/>
            <a:ext cx="5222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5" name="Line 74"/>
          <p:cNvSpPr>
            <a:spLocks noChangeShapeType="1"/>
          </p:cNvSpPr>
          <p:nvPr/>
        </p:nvSpPr>
        <p:spPr bwMode="auto">
          <a:xfrm>
            <a:off x="4883150" y="2887663"/>
            <a:ext cx="5286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6" name="Line 75"/>
          <p:cNvSpPr>
            <a:spLocks noChangeShapeType="1"/>
          </p:cNvSpPr>
          <p:nvPr/>
        </p:nvSpPr>
        <p:spPr bwMode="auto">
          <a:xfrm>
            <a:off x="4870450" y="3116263"/>
            <a:ext cx="5413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7" name="Line 76"/>
          <p:cNvSpPr>
            <a:spLocks noChangeShapeType="1"/>
          </p:cNvSpPr>
          <p:nvPr/>
        </p:nvSpPr>
        <p:spPr bwMode="auto">
          <a:xfrm>
            <a:off x="6248400" y="2093913"/>
            <a:ext cx="0" cy="228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45" name="Rectangle 77"/>
          <p:cNvSpPr>
            <a:spLocks noChangeArrowheads="1"/>
          </p:cNvSpPr>
          <p:nvPr/>
        </p:nvSpPr>
        <p:spPr bwMode="auto">
          <a:xfrm>
            <a:off x="6400800" y="2322513"/>
            <a:ext cx="625475" cy="2209800"/>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23629" name="Line 78"/>
          <p:cNvSpPr>
            <a:spLocks noChangeShapeType="1"/>
          </p:cNvSpPr>
          <p:nvPr/>
        </p:nvSpPr>
        <p:spPr bwMode="auto">
          <a:xfrm>
            <a:off x="6705600" y="2322513"/>
            <a:ext cx="0"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0" name="Line 79"/>
          <p:cNvSpPr>
            <a:spLocks noChangeShapeType="1"/>
          </p:cNvSpPr>
          <p:nvPr/>
        </p:nvSpPr>
        <p:spPr bwMode="auto">
          <a:xfrm>
            <a:off x="6402388" y="319246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1" name="Line 80"/>
          <p:cNvSpPr>
            <a:spLocks noChangeShapeType="1"/>
          </p:cNvSpPr>
          <p:nvPr/>
        </p:nvSpPr>
        <p:spPr bwMode="auto">
          <a:xfrm>
            <a:off x="6394450" y="34274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2" name="Line 81"/>
          <p:cNvSpPr>
            <a:spLocks noChangeShapeType="1"/>
          </p:cNvSpPr>
          <p:nvPr/>
        </p:nvSpPr>
        <p:spPr bwMode="auto">
          <a:xfrm>
            <a:off x="6407150" y="36750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3" name="Line 82"/>
          <p:cNvSpPr>
            <a:spLocks noChangeShapeType="1"/>
          </p:cNvSpPr>
          <p:nvPr/>
        </p:nvSpPr>
        <p:spPr bwMode="auto">
          <a:xfrm>
            <a:off x="6407150" y="39163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4" name="Line 83"/>
          <p:cNvSpPr>
            <a:spLocks noChangeShapeType="1"/>
          </p:cNvSpPr>
          <p:nvPr/>
        </p:nvSpPr>
        <p:spPr bwMode="auto">
          <a:xfrm>
            <a:off x="6400800" y="41513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5" name="Line 84"/>
          <p:cNvSpPr>
            <a:spLocks noChangeShapeType="1"/>
          </p:cNvSpPr>
          <p:nvPr/>
        </p:nvSpPr>
        <p:spPr bwMode="auto">
          <a:xfrm>
            <a:off x="6400800" y="43926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6" name="Line 85"/>
          <p:cNvSpPr>
            <a:spLocks noChangeShapeType="1"/>
          </p:cNvSpPr>
          <p:nvPr/>
        </p:nvSpPr>
        <p:spPr bwMode="auto">
          <a:xfrm>
            <a:off x="6402388" y="246221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7" name="Line 86"/>
          <p:cNvSpPr>
            <a:spLocks noChangeShapeType="1"/>
          </p:cNvSpPr>
          <p:nvPr/>
        </p:nvSpPr>
        <p:spPr bwMode="auto">
          <a:xfrm>
            <a:off x="6394450" y="26971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8" name="Line 87"/>
          <p:cNvSpPr>
            <a:spLocks noChangeShapeType="1"/>
          </p:cNvSpPr>
          <p:nvPr/>
        </p:nvSpPr>
        <p:spPr bwMode="auto">
          <a:xfrm flipV="1">
            <a:off x="6408738" y="294481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56" name="Rectangle 88"/>
          <p:cNvSpPr>
            <a:spLocks noChangeArrowheads="1"/>
          </p:cNvSpPr>
          <p:nvPr/>
        </p:nvSpPr>
        <p:spPr bwMode="auto">
          <a:xfrm>
            <a:off x="6629400" y="2093913"/>
            <a:ext cx="625475" cy="2286000"/>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23640" name="Line 89"/>
          <p:cNvSpPr>
            <a:spLocks noChangeShapeType="1"/>
          </p:cNvSpPr>
          <p:nvPr/>
        </p:nvSpPr>
        <p:spPr bwMode="auto">
          <a:xfrm>
            <a:off x="6858000" y="2246313"/>
            <a:ext cx="0" cy="228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1" name="Line 90"/>
          <p:cNvSpPr>
            <a:spLocks noChangeShapeType="1"/>
          </p:cNvSpPr>
          <p:nvPr/>
        </p:nvSpPr>
        <p:spPr bwMode="auto">
          <a:xfrm>
            <a:off x="7086600" y="2093913"/>
            <a:ext cx="0" cy="228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2" name="Line 91"/>
          <p:cNvSpPr>
            <a:spLocks noChangeShapeType="1"/>
          </p:cNvSpPr>
          <p:nvPr/>
        </p:nvSpPr>
        <p:spPr bwMode="auto">
          <a:xfrm>
            <a:off x="6630988" y="296386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3" name="Line 92"/>
          <p:cNvSpPr>
            <a:spLocks noChangeShapeType="1"/>
          </p:cNvSpPr>
          <p:nvPr/>
        </p:nvSpPr>
        <p:spPr bwMode="auto">
          <a:xfrm>
            <a:off x="6623050" y="31988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4" name="Line 93"/>
          <p:cNvSpPr>
            <a:spLocks noChangeShapeType="1"/>
          </p:cNvSpPr>
          <p:nvPr/>
        </p:nvSpPr>
        <p:spPr bwMode="auto">
          <a:xfrm>
            <a:off x="6635750" y="34464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5" name="Line 94"/>
          <p:cNvSpPr>
            <a:spLocks noChangeShapeType="1"/>
          </p:cNvSpPr>
          <p:nvPr/>
        </p:nvSpPr>
        <p:spPr bwMode="auto">
          <a:xfrm>
            <a:off x="6635750" y="36877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6" name="Line 95"/>
          <p:cNvSpPr>
            <a:spLocks noChangeShapeType="1"/>
          </p:cNvSpPr>
          <p:nvPr/>
        </p:nvSpPr>
        <p:spPr bwMode="auto">
          <a:xfrm>
            <a:off x="6629400" y="39227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7" name="Line 96"/>
          <p:cNvSpPr>
            <a:spLocks noChangeShapeType="1"/>
          </p:cNvSpPr>
          <p:nvPr/>
        </p:nvSpPr>
        <p:spPr bwMode="auto">
          <a:xfrm>
            <a:off x="6629400" y="41640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8" name="Line 97"/>
          <p:cNvSpPr>
            <a:spLocks noChangeShapeType="1"/>
          </p:cNvSpPr>
          <p:nvPr/>
        </p:nvSpPr>
        <p:spPr bwMode="auto">
          <a:xfrm>
            <a:off x="6630988" y="223361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9" name="Line 98"/>
          <p:cNvSpPr>
            <a:spLocks noChangeShapeType="1"/>
          </p:cNvSpPr>
          <p:nvPr/>
        </p:nvSpPr>
        <p:spPr bwMode="auto">
          <a:xfrm>
            <a:off x="6623050" y="24685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0" name="Line 99"/>
          <p:cNvSpPr>
            <a:spLocks noChangeShapeType="1"/>
          </p:cNvSpPr>
          <p:nvPr/>
        </p:nvSpPr>
        <p:spPr bwMode="auto">
          <a:xfrm flipV="1">
            <a:off x="6637338" y="271621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68" name="Rectangle 100"/>
          <p:cNvSpPr>
            <a:spLocks noChangeArrowheads="1"/>
          </p:cNvSpPr>
          <p:nvPr/>
        </p:nvSpPr>
        <p:spPr bwMode="auto">
          <a:xfrm>
            <a:off x="6858000" y="2170113"/>
            <a:ext cx="625475" cy="2286000"/>
          </a:xfrm>
          <a:prstGeom prst="rect">
            <a:avLst/>
          </a:prstGeom>
          <a:gradFill rotWithShape="0">
            <a:gsLst>
              <a:gs pos="0">
                <a:schemeClr val="tx1"/>
              </a:gs>
              <a:gs pos="50000">
                <a:srgbClr val="FFFF99"/>
              </a:gs>
              <a:gs pos="100000">
                <a:schemeClr val="tx1"/>
              </a:gs>
            </a:gsLst>
            <a:lin ang="18900000" scaled="1"/>
          </a:gradFill>
          <a:ln w="2857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23652" name="Line 101"/>
          <p:cNvSpPr>
            <a:spLocks noChangeShapeType="1"/>
          </p:cNvSpPr>
          <p:nvPr/>
        </p:nvSpPr>
        <p:spPr bwMode="auto">
          <a:xfrm>
            <a:off x="7010400" y="2170113"/>
            <a:ext cx="0" cy="228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3" name="Line 102"/>
          <p:cNvSpPr>
            <a:spLocks noChangeShapeType="1"/>
          </p:cNvSpPr>
          <p:nvPr/>
        </p:nvSpPr>
        <p:spPr bwMode="auto">
          <a:xfrm>
            <a:off x="7162800" y="2170113"/>
            <a:ext cx="0" cy="228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4" name="Line 103"/>
          <p:cNvSpPr>
            <a:spLocks noChangeShapeType="1"/>
          </p:cNvSpPr>
          <p:nvPr/>
        </p:nvSpPr>
        <p:spPr bwMode="auto">
          <a:xfrm>
            <a:off x="7315200" y="2170113"/>
            <a:ext cx="0" cy="228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5" name="Line 104"/>
          <p:cNvSpPr>
            <a:spLocks noChangeShapeType="1"/>
          </p:cNvSpPr>
          <p:nvPr/>
        </p:nvSpPr>
        <p:spPr bwMode="auto">
          <a:xfrm>
            <a:off x="6859588" y="304006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6" name="Line 105"/>
          <p:cNvSpPr>
            <a:spLocks noChangeShapeType="1"/>
          </p:cNvSpPr>
          <p:nvPr/>
        </p:nvSpPr>
        <p:spPr bwMode="auto">
          <a:xfrm>
            <a:off x="6851650" y="32750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7" name="Line 106"/>
          <p:cNvSpPr>
            <a:spLocks noChangeShapeType="1"/>
          </p:cNvSpPr>
          <p:nvPr/>
        </p:nvSpPr>
        <p:spPr bwMode="auto">
          <a:xfrm>
            <a:off x="6864350" y="352266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8" name="Line 107"/>
          <p:cNvSpPr>
            <a:spLocks noChangeShapeType="1"/>
          </p:cNvSpPr>
          <p:nvPr/>
        </p:nvSpPr>
        <p:spPr bwMode="auto">
          <a:xfrm>
            <a:off x="6858000" y="37703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9" name="Line 108"/>
          <p:cNvSpPr>
            <a:spLocks noChangeShapeType="1"/>
          </p:cNvSpPr>
          <p:nvPr/>
        </p:nvSpPr>
        <p:spPr bwMode="auto">
          <a:xfrm>
            <a:off x="6858000" y="39989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0" name="Line 109"/>
          <p:cNvSpPr>
            <a:spLocks noChangeShapeType="1"/>
          </p:cNvSpPr>
          <p:nvPr/>
        </p:nvSpPr>
        <p:spPr bwMode="auto">
          <a:xfrm>
            <a:off x="6858000" y="42402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1" name="Line 110"/>
          <p:cNvSpPr>
            <a:spLocks noChangeShapeType="1"/>
          </p:cNvSpPr>
          <p:nvPr/>
        </p:nvSpPr>
        <p:spPr bwMode="auto">
          <a:xfrm>
            <a:off x="6859588" y="230981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2" name="Line 111"/>
          <p:cNvSpPr>
            <a:spLocks noChangeShapeType="1"/>
          </p:cNvSpPr>
          <p:nvPr/>
        </p:nvSpPr>
        <p:spPr bwMode="auto">
          <a:xfrm>
            <a:off x="6858000" y="2551113"/>
            <a:ext cx="63341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3" name="Line 112"/>
          <p:cNvSpPr>
            <a:spLocks noChangeShapeType="1"/>
          </p:cNvSpPr>
          <p:nvPr/>
        </p:nvSpPr>
        <p:spPr bwMode="auto">
          <a:xfrm flipV="1">
            <a:off x="6865938" y="2792413"/>
            <a:ext cx="6254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4" name="Text Box 113"/>
          <p:cNvSpPr txBox="1">
            <a:spLocks noChangeArrowheads="1"/>
          </p:cNvSpPr>
          <p:nvPr/>
        </p:nvSpPr>
        <p:spPr bwMode="auto">
          <a:xfrm>
            <a:off x="4800600" y="2627313"/>
            <a:ext cx="2209800" cy="677862"/>
          </a:xfrm>
          <a:prstGeom prst="rect">
            <a:avLst/>
          </a:prstGeom>
          <a:solidFill>
            <a:schemeClr val="accent2"/>
          </a:solidFill>
          <a:ln w="9525">
            <a:solidFill>
              <a:schemeClr val="bg1"/>
            </a:solidFill>
            <a:miter lim="800000"/>
            <a:headEnd/>
            <a:tailEnd/>
          </a:ln>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0000"/>
              </a:lnSpc>
            </a:pPr>
            <a:r>
              <a:rPr lang="en-US" altLang="en-US" sz="1400" i="1">
                <a:latin typeface="Times New Roman" panose="02020603050405020304" pitchFamily="18" charset="0"/>
              </a:rPr>
              <a:t>z/OS or Linux Virtual  Machine Virtual Memory Spaces</a:t>
            </a:r>
          </a:p>
        </p:txBody>
      </p:sp>
      <p:sp>
        <p:nvSpPr>
          <p:cNvPr id="23665" name="Line 114"/>
          <p:cNvSpPr>
            <a:spLocks noChangeShapeType="1"/>
          </p:cNvSpPr>
          <p:nvPr/>
        </p:nvSpPr>
        <p:spPr bwMode="auto">
          <a:xfrm>
            <a:off x="6553200" y="2322513"/>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6" name="Line 115"/>
          <p:cNvSpPr>
            <a:spLocks noChangeShapeType="1"/>
          </p:cNvSpPr>
          <p:nvPr/>
        </p:nvSpPr>
        <p:spPr bwMode="auto">
          <a:xfrm>
            <a:off x="6934200" y="2093913"/>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7" name="Line 116"/>
          <p:cNvSpPr>
            <a:spLocks noChangeShapeType="1"/>
          </p:cNvSpPr>
          <p:nvPr/>
        </p:nvSpPr>
        <p:spPr bwMode="auto">
          <a:xfrm>
            <a:off x="6781800" y="2093913"/>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8" name="Line 117"/>
          <p:cNvSpPr>
            <a:spLocks noChangeShapeType="1"/>
          </p:cNvSpPr>
          <p:nvPr/>
        </p:nvSpPr>
        <p:spPr bwMode="auto">
          <a:xfrm>
            <a:off x="6781800" y="3313113"/>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9" name="Line 118"/>
          <p:cNvSpPr>
            <a:spLocks noChangeShapeType="1"/>
          </p:cNvSpPr>
          <p:nvPr/>
        </p:nvSpPr>
        <p:spPr bwMode="auto">
          <a:xfrm>
            <a:off x="6553200" y="3313113"/>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0" name="Line 119"/>
          <p:cNvSpPr>
            <a:spLocks noChangeShapeType="1"/>
          </p:cNvSpPr>
          <p:nvPr/>
        </p:nvSpPr>
        <p:spPr bwMode="auto">
          <a:xfrm>
            <a:off x="6400800" y="2093913"/>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1" name="Text Box 120"/>
          <p:cNvSpPr txBox="1">
            <a:spLocks noChangeArrowheads="1"/>
          </p:cNvSpPr>
          <p:nvPr/>
        </p:nvSpPr>
        <p:spPr bwMode="auto">
          <a:xfrm>
            <a:off x="7696200" y="4597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r>
              <a:rPr lang="en-US" altLang="en-US" sz="1800" b="0">
                <a:solidFill>
                  <a:schemeClr val="tx1"/>
                </a:solidFill>
              </a:rPr>
              <a:t>LPAR 1</a:t>
            </a:r>
          </a:p>
        </p:txBody>
      </p:sp>
      <p:sp>
        <p:nvSpPr>
          <p:cNvPr id="23672" name="Text Box 121"/>
          <p:cNvSpPr txBox="1">
            <a:spLocks noChangeArrowheads="1"/>
          </p:cNvSpPr>
          <p:nvPr/>
        </p:nvSpPr>
        <p:spPr bwMode="auto">
          <a:xfrm>
            <a:off x="4176713" y="1601788"/>
            <a:ext cx="14160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80000"/>
              </a:lnSpc>
            </a:pPr>
            <a:r>
              <a:rPr lang="en-US" altLang="en-US" sz="1800" b="0">
                <a:solidFill>
                  <a:schemeClr val="tx1"/>
                </a:solidFill>
              </a:rPr>
              <a:t>Virtual Machine 2</a:t>
            </a:r>
          </a:p>
        </p:txBody>
      </p:sp>
      <p:sp>
        <p:nvSpPr>
          <p:cNvPr id="23673" name="Text Box 122"/>
          <p:cNvSpPr txBox="1">
            <a:spLocks noChangeArrowheads="1"/>
          </p:cNvSpPr>
          <p:nvPr/>
        </p:nvSpPr>
        <p:spPr bwMode="auto">
          <a:xfrm>
            <a:off x="5568950" y="1568450"/>
            <a:ext cx="2163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800" b="0">
                <a:solidFill>
                  <a:schemeClr val="tx1"/>
                </a:solidFill>
              </a:rPr>
              <a:t>Virtual Machine N</a:t>
            </a:r>
          </a:p>
        </p:txBody>
      </p:sp>
      <p:grpSp>
        <p:nvGrpSpPr>
          <p:cNvPr id="23674" name="Group 123"/>
          <p:cNvGrpSpPr>
            <a:grpSpLocks/>
          </p:cNvGrpSpPr>
          <p:nvPr/>
        </p:nvGrpSpPr>
        <p:grpSpPr bwMode="auto">
          <a:xfrm>
            <a:off x="1590675" y="2762250"/>
            <a:ext cx="477838" cy="1370013"/>
            <a:chOff x="1002" y="815"/>
            <a:chExt cx="301" cy="863"/>
          </a:xfrm>
        </p:grpSpPr>
        <p:sp>
          <p:nvSpPr>
            <p:cNvPr id="23879" name="Rectangle 124"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880" name="Line 125"/>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81" name="Line 126"/>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82" name="Line 127"/>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83" name="Line 128"/>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84" name="Line 129"/>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85" name="Line 130"/>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86" name="Line 131"/>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87" name="Line 132"/>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88" name="Line 133"/>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75" name="Group 134"/>
          <p:cNvGrpSpPr>
            <a:grpSpLocks/>
          </p:cNvGrpSpPr>
          <p:nvPr/>
        </p:nvGrpSpPr>
        <p:grpSpPr bwMode="auto">
          <a:xfrm>
            <a:off x="1743075" y="2636838"/>
            <a:ext cx="477838" cy="1370012"/>
            <a:chOff x="1002" y="815"/>
            <a:chExt cx="301" cy="863"/>
          </a:xfrm>
        </p:grpSpPr>
        <p:sp>
          <p:nvSpPr>
            <p:cNvPr id="23869" name="Rectangle 135"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870" name="Line 136"/>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71" name="Line 137"/>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72" name="Line 138"/>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73" name="Line 139"/>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74" name="Line 140"/>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75" name="Line 141"/>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76" name="Line 142"/>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77" name="Line 143"/>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78" name="Line 144"/>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76" name="Group 145"/>
          <p:cNvGrpSpPr>
            <a:grpSpLocks/>
          </p:cNvGrpSpPr>
          <p:nvPr/>
        </p:nvGrpSpPr>
        <p:grpSpPr bwMode="auto">
          <a:xfrm>
            <a:off x="1876425" y="2514600"/>
            <a:ext cx="477838" cy="1370013"/>
            <a:chOff x="1002" y="815"/>
            <a:chExt cx="301" cy="863"/>
          </a:xfrm>
        </p:grpSpPr>
        <p:sp>
          <p:nvSpPr>
            <p:cNvPr id="23859" name="Rectangle 146"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860" name="Line 147"/>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61" name="Line 148"/>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62" name="Line 149"/>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63" name="Line 150"/>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64" name="Line 151"/>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65" name="Line 152"/>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66" name="Line 153"/>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67" name="Line 154"/>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68" name="Line 155"/>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77" name="Group 156"/>
          <p:cNvGrpSpPr>
            <a:grpSpLocks/>
          </p:cNvGrpSpPr>
          <p:nvPr/>
        </p:nvGrpSpPr>
        <p:grpSpPr bwMode="auto">
          <a:xfrm>
            <a:off x="2009775" y="2381250"/>
            <a:ext cx="477838" cy="1370013"/>
            <a:chOff x="1002" y="815"/>
            <a:chExt cx="301" cy="863"/>
          </a:xfrm>
        </p:grpSpPr>
        <p:sp>
          <p:nvSpPr>
            <p:cNvPr id="23849" name="Rectangle 157"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850" name="Line 158"/>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51" name="Line 159"/>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52" name="Line 160"/>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53" name="Line 161"/>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54" name="Line 162"/>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55" name="Line 163"/>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56" name="Line 164"/>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57" name="Line 165"/>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58" name="Line 166"/>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78" name="Group 167"/>
          <p:cNvGrpSpPr>
            <a:grpSpLocks/>
          </p:cNvGrpSpPr>
          <p:nvPr/>
        </p:nvGrpSpPr>
        <p:grpSpPr bwMode="auto">
          <a:xfrm>
            <a:off x="2173288" y="2255838"/>
            <a:ext cx="477837" cy="1370012"/>
            <a:chOff x="1002" y="815"/>
            <a:chExt cx="301" cy="863"/>
          </a:xfrm>
        </p:grpSpPr>
        <p:sp>
          <p:nvSpPr>
            <p:cNvPr id="23839" name="Rectangle 168"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840" name="Line 169"/>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41" name="Line 170"/>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42" name="Line 171"/>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43" name="Line 172"/>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44" name="Line 173"/>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45" name="Line 174"/>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46" name="Line 175"/>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47" name="Line 176"/>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48" name="Line 177"/>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79" name="Group 178"/>
          <p:cNvGrpSpPr>
            <a:grpSpLocks/>
          </p:cNvGrpSpPr>
          <p:nvPr/>
        </p:nvGrpSpPr>
        <p:grpSpPr bwMode="auto">
          <a:xfrm>
            <a:off x="2325688" y="2119313"/>
            <a:ext cx="477837" cy="1370012"/>
            <a:chOff x="1002" y="815"/>
            <a:chExt cx="301" cy="863"/>
          </a:xfrm>
        </p:grpSpPr>
        <p:sp>
          <p:nvSpPr>
            <p:cNvPr id="23829" name="Rectangle 179"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830" name="Line 180"/>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31" name="Line 181"/>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32" name="Line 182"/>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33" name="Line 183"/>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34" name="Line 184"/>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35" name="Line 185"/>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36" name="Line 186"/>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37" name="Line 187"/>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38" name="Line 188"/>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80" name="Group 189"/>
          <p:cNvGrpSpPr>
            <a:grpSpLocks/>
          </p:cNvGrpSpPr>
          <p:nvPr/>
        </p:nvGrpSpPr>
        <p:grpSpPr bwMode="auto">
          <a:xfrm>
            <a:off x="2254250" y="2770188"/>
            <a:ext cx="477838" cy="1370012"/>
            <a:chOff x="1002" y="815"/>
            <a:chExt cx="301" cy="863"/>
          </a:xfrm>
        </p:grpSpPr>
        <p:sp>
          <p:nvSpPr>
            <p:cNvPr id="23819" name="Rectangle 190"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820" name="Line 191"/>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21" name="Line 192"/>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22" name="Line 193"/>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23" name="Line 194"/>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24" name="Line 195"/>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25" name="Line 196"/>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26" name="Line 197"/>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27" name="Line 198"/>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28" name="Line 199"/>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81" name="Group 200"/>
          <p:cNvGrpSpPr>
            <a:grpSpLocks/>
          </p:cNvGrpSpPr>
          <p:nvPr/>
        </p:nvGrpSpPr>
        <p:grpSpPr bwMode="auto">
          <a:xfrm>
            <a:off x="2406650" y="2644775"/>
            <a:ext cx="477838" cy="1370013"/>
            <a:chOff x="1002" y="815"/>
            <a:chExt cx="301" cy="863"/>
          </a:xfrm>
        </p:grpSpPr>
        <p:sp>
          <p:nvSpPr>
            <p:cNvPr id="23809" name="Rectangle 201"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810" name="Line 202"/>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11" name="Line 203"/>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12" name="Line 204"/>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13" name="Line 205"/>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14" name="Line 206"/>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15" name="Line 207"/>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16" name="Line 208"/>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17" name="Line 209"/>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18" name="Line 210"/>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82" name="Group 211"/>
          <p:cNvGrpSpPr>
            <a:grpSpLocks/>
          </p:cNvGrpSpPr>
          <p:nvPr/>
        </p:nvGrpSpPr>
        <p:grpSpPr bwMode="auto">
          <a:xfrm>
            <a:off x="2540000" y="2522538"/>
            <a:ext cx="477838" cy="1370012"/>
            <a:chOff x="1002" y="815"/>
            <a:chExt cx="301" cy="863"/>
          </a:xfrm>
        </p:grpSpPr>
        <p:sp>
          <p:nvSpPr>
            <p:cNvPr id="23799" name="Rectangle 212"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800" name="Line 213"/>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01" name="Line 214"/>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02" name="Line 215"/>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03" name="Line 216"/>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04" name="Line 217"/>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05" name="Line 218"/>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06" name="Line 219"/>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07" name="Line 220"/>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808" name="Line 221"/>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83" name="Group 222"/>
          <p:cNvGrpSpPr>
            <a:grpSpLocks/>
          </p:cNvGrpSpPr>
          <p:nvPr/>
        </p:nvGrpSpPr>
        <p:grpSpPr bwMode="auto">
          <a:xfrm>
            <a:off x="2673350" y="2389188"/>
            <a:ext cx="477838" cy="1370012"/>
            <a:chOff x="1002" y="815"/>
            <a:chExt cx="301" cy="863"/>
          </a:xfrm>
        </p:grpSpPr>
        <p:sp>
          <p:nvSpPr>
            <p:cNvPr id="23789" name="Rectangle 223"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790" name="Line 224"/>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91" name="Line 225"/>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92" name="Line 226"/>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93" name="Line 227"/>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94" name="Line 228"/>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95" name="Line 229"/>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96" name="Line 230"/>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97" name="Line 231"/>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98" name="Line 232"/>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84" name="Group 233"/>
          <p:cNvGrpSpPr>
            <a:grpSpLocks/>
          </p:cNvGrpSpPr>
          <p:nvPr/>
        </p:nvGrpSpPr>
        <p:grpSpPr bwMode="auto">
          <a:xfrm>
            <a:off x="2836863" y="2263775"/>
            <a:ext cx="477837" cy="1370013"/>
            <a:chOff x="1002" y="815"/>
            <a:chExt cx="301" cy="863"/>
          </a:xfrm>
        </p:grpSpPr>
        <p:sp>
          <p:nvSpPr>
            <p:cNvPr id="23779" name="Rectangle 234"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780" name="Line 235"/>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81" name="Line 236"/>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82" name="Line 237"/>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83" name="Line 238"/>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84" name="Line 239"/>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85" name="Line 240"/>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86" name="Line 241"/>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87" name="Line 242"/>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88" name="Line 243"/>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85" name="Group 244"/>
          <p:cNvGrpSpPr>
            <a:grpSpLocks/>
          </p:cNvGrpSpPr>
          <p:nvPr/>
        </p:nvGrpSpPr>
        <p:grpSpPr bwMode="auto">
          <a:xfrm>
            <a:off x="2989263" y="2127250"/>
            <a:ext cx="477837" cy="1370013"/>
            <a:chOff x="1002" y="815"/>
            <a:chExt cx="301" cy="863"/>
          </a:xfrm>
        </p:grpSpPr>
        <p:sp>
          <p:nvSpPr>
            <p:cNvPr id="23769" name="Rectangle 245"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770" name="Line 246"/>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71" name="Line 247"/>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72" name="Line 248"/>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73" name="Line 249"/>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74" name="Line 250"/>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75" name="Line 251"/>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76" name="Line 252"/>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77" name="Line 253"/>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78" name="Line 254"/>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86" name="Group 255"/>
          <p:cNvGrpSpPr>
            <a:grpSpLocks/>
          </p:cNvGrpSpPr>
          <p:nvPr/>
        </p:nvGrpSpPr>
        <p:grpSpPr bwMode="auto">
          <a:xfrm>
            <a:off x="2909888" y="2770188"/>
            <a:ext cx="477837" cy="1370012"/>
            <a:chOff x="1002" y="815"/>
            <a:chExt cx="301" cy="863"/>
          </a:xfrm>
        </p:grpSpPr>
        <p:sp>
          <p:nvSpPr>
            <p:cNvPr id="23759" name="Rectangle 256"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760" name="Line 257"/>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61" name="Line 258"/>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62" name="Line 259"/>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63" name="Line 260"/>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64" name="Line 261"/>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65" name="Line 262"/>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66" name="Line 263"/>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67" name="Line 264"/>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68" name="Line 265"/>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87" name="Group 266"/>
          <p:cNvGrpSpPr>
            <a:grpSpLocks/>
          </p:cNvGrpSpPr>
          <p:nvPr/>
        </p:nvGrpSpPr>
        <p:grpSpPr bwMode="auto">
          <a:xfrm>
            <a:off x="3062288" y="2644775"/>
            <a:ext cx="477837" cy="1370013"/>
            <a:chOff x="1002" y="815"/>
            <a:chExt cx="301" cy="863"/>
          </a:xfrm>
        </p:grpSpPr>
        <p:sp>
          <p:nvSpPr>
            <p:cNvPr id="23749" name="Rectangle 267"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750" name="Line 268"/>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51" name="Line 269"/>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52" name="Line 270"/>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53" name="Line 271"/>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54" name="Line 272"/>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55" name="Line 273"/>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56" name="Line 274"/>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57" name="Line 275"/>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58" name="Line 276"/>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88" name="Group 277"/>
          <p:cNvGrpSpPr>
            <a:grpSpLocks/>
          </p:cNvGrpSpPr>
          <p:nvPr/>
        </p:nvGrpSpPr>
        <p:grpSpPr bwMode="auto">
          <a:xfrm>
            <a:off x="3195638" y="2522538"/>
            <a:ext cx="477837" cy="1370012"/>
            <a:chOff x="1002" y="815"/>
            <a:chExt cx="301" cy="863"/>
          </a:xfrm>
        </p:grpSpPr>
        <p:sp>
          <p:nvSpPr>
            <p:cNvPr id="23739" name="Rectangle 278"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740" name="Line 279"/>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41" name="Line 280"/>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42" name="Line 281"/>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43" name="Line 282"/>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44" name="Line 283"/>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45" name="Line 284"/>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46" name="Line 285"/>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47" name="Line 286"/>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48" name="Line 287"/>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89" name="Group 288"/>
          <p:cNvGrpSpPr>
            <a:grpSpLocks/>
          </p:cNvGrpSpPr>
          <p:nvPr/>
        </p:nvGrpSpPr>
        <p:grpSpPr bwMode="auto">
          <a:xfrm>
            <a:off x="3328988" y="2389188"/>
            <a:ext cx="477837" cy="1370012"/>
            <a:chOff x="1002" y="815"/>
            <a:chExt cx="301" cy="863"/>
          </a:xfrm>
        </p:grpSpPr>
        <p:sp>
          <p:nvSpPr>
            <p:cNvPr id="23729" name="Rectangle 289"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730" name="Line 290"/>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31" name="Line 291"/>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32" name="Line 292"/>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33" name="Line 293"/>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34" name="Line 294"/>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35" name="Line 295"/>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36" name="Line 296"/>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37" name="Line 297"/>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38" name="Line 298"/>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90" name="Group 299"/>
          <p:cNvGrpSpPr>
            <a:grpSpLocks/>
          </p:cNvGrpSpPr>
          <p:nvPr/>
        </p:nvGrpSpPr>
        <p:grpSpPr bwMode="auto">
          <a:xfrm>
            <a:off x="3492500" y="2263775"/>
            <a:ext cx="477838" cy="1370013"/>
            <a:chOff x="1002" y="815"/>
            <a:chExt cx="301" cy="863"/>
          </a:xfrm>
        </p:grpSpPr>
        <p:sp>
          <p:nvSpPr>
            <p:cNvPr id="23719" name="Rectangle 300"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720" name="Line 301"/>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21" name="Line 302"/>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22" name="Line 303"/>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23" name="Line 304"/>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24" name="Line 305"/>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25" name="Line 306"/>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26" name="Line 307"/>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27" name="Line 308"/>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28" name="Line 309"/>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23691" name="Group 310"/>
          <p:cNvGrpSpPr>
            <a:grpSpLocks/>
          </p:cNvGrpSpPr>
          <p:nvPr/>
        </p:nvGrpSpPr>
        <p:grpSpPr bwMode="auto">
          <a:xfrm>
            <a:off x="3644900" y="2127250"/>
            <a:ext cx="477838" cy="1370013"/>
            <a:chOff x="1002" y="815"/>
            <a:chExt cx="301" cy="863"/>
          </a:xfrm>
        </p:grpSpPr>
        <p:sp>
          <p:nvSpPr>
            <p:cNvPr id="23709" name="Rectangle 311" descr="Blue tissue paper"/>
            <p:cNvSpPr>
              <a:spLocks noChangeArrowheads="1"/>
            </p:cNvSpPr>
            <p:nvPr/>
          </p:nvSpPr>
          <p:spPr bwMode="auto">
            <a:xfrm>
              <a:off x="1002" y="815"/>
              <a:ext cx="300" cy="861"/>
            </a:xfrm>
            <a:prstGeom prst="rect">
              <a:avLst/>
            </a:prstGeom>
            <a:blipFill dpi="0" rotWithShape="1">
              <a:blip r:embed="rId3" cstate="print"/>
              <a:srcRect/>
              <a:tile tx="0" ty="0" sx="100000" sy="100000" flip="none" algn="tl"/>
            </a:blipFill>
            <a:ln w="25400" algn="ctr">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710" name="Line 312"/>
            <p:cNvSpPr>
              <a:spLocks noChangeShapeType="1"/>
            </p:cNvSpPr>
            <p:nvPr/>
          </p:nvSpPr>
          <p:spPr bwMode="auto">
            <a:xfrm>
              <a:off x="1111"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11" name="Line 313"/>
            <p:cNvSpPr>
              <a:spLocks noChangeShapeType="1"/>
            </p:cNvSpPr>
            <p:nvPr/>
          </p:nvSpPr>
          <p:spPr bwMode="auto">
            <a:xfrm>
              <a:off x="1207" y="821"/>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12" name="Line 314"/>
            <p:cNvSpPr>
              <a:spLocks noChangeShapeType="1"/>
            </p:cNvSpPr>
            <p:nvPr/>
          </p:nvSpPr>
          <p:spPr bwMode="auto">
            <a:xfrm flipH="1">
              <a:off x="1015" y="965"/>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13" name="Line 315"/>
            <p:cNvSpPr>
              <a:spLocks noChangeShapeType="1"/>
            </p:cNvSpPr>
            <p:nvPr/>
          </p:nvSpPr>
          <p:spPr bwMode="auto">
            <a:xfrm flipH="1">
              <a:off x="1015" y="1109"/>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14" name="Line 316"/>
            <p:cNvSpPr>
              <a:spLocks noChangeShapeType="1"/>
            </p:cNvSpPr>
            <p:nvPr/>
          </p:nvSpPr>
          <p:spPr bwMode="auto">
            <a:xfrm>
              <a:off x="1109"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15" name="Line 317"/>
            <p:cNvSpPr>
              <a:spLocks noChangeShapeType="1"/>
            </p:cNvSpPr>
            <p:nvPr/>
          </p:nvSpPr>
          <p:spPr bwMode="auto">
            <a:xfrm>
              <a:off x="1205" y="124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16" name="Line 318"/>
            <p:cNvSpPr>
              <a:spLocks noChangeShapeType="1"/>
            </p:cNvSpPr>
            <p:nvPr/>
          </p:nvSpPr>
          <p:spPr bwMode="auto">
            <a:xfrm flipH="1">
              <a:off x="1013" y="139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17" name="Line 319"/>
            <p:cNvSpPr>
              <a:spLocks noChangeShapeType="1"/>
            </p:cNvSpPr>
            <p:nvPr/>
          </p:nvSpPr>
          <p:spPr bwMode="auto">
            <a:xfrm flipH="1">
              <a:off x="1013" y="153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18" name="Line 320"/>
            <p:cNvSpPr>
              <a:spLocks noChangeShapeType="1"/>
            </p:cNvSpPr>
            <p:nvPr/>
          </p:nvSpPr>
          <p:spPr bwMode="auto">
            <a:xfrm flipH="1">
              <a:off x="1013" y="1247"/>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23692" name="Text Box 321"/>
          <p:cNvSpPr txBox="1">
            <a:spLocks noChangeArrowheads="1"/>
          </p:cNvSpPr>
          <p:nvPr/>
        </p:nvSpPr>
        <p:spPr bwMode="auto">
          <a:xfrm>
            <a:off x="1752600" y="2725738"/>
            <a:ext cx="2209800" cy="485775"/>
          </a:xfrm>
          <a:prstGeom prst="rect">
            <a:avLst/>
          </a:prstGeom>
          <a:solidFill>
            <a:schemeClr val="accent2"/>
          </a:solidFill>
          <a:ln w="9525">
            <a:solidFill>
              <a:schemeClr val="bg1"/>
            </a:solidFill>
            <a:miter lim="800000"/>
            <a:headEnd/>
            <a:tailEnd/>
          </a:ln>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90000"/>
              </a:lnSpc>
            </a:pPr>
            <a:r>
              <a:rPr lang="en-US" altLang="en-US" sz="1400" i="1">
                <a:latin typeface="Times New Roman" panose="02020603050405020304" pitchFamily="18" charset="0"/>
              </a:rPr>
              <a:t>z/VM Virtual Machine Virtual Memory Space </a:t>
            </a:r>
          </a:p>
        </p:txBody>
      </p:sp>
      <p:sp>
        <p:nvSpPr>
          <p:cNvPr id="23693" name="Text Box 322"/>
          <p:cNvSpPr txBox="1">
            <a:spLocks noChangeArrowheads="1"/>
          </p:cNvSpPr>
          <p:nvPr/>
        </p:nvSpPr>
        <p:spPr bwMode="auto">
          <a:xfrm>
            <a:off x="1455738" y="1568450"/>
            <a:ext cx="2806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800" b="0">
                <a:solidFill>
                  <a:schemeClr val="tx1"/>
                </a:solidFill>
              </a:rPr>
              <a:t>Virtual Machine 1</a:t>
            </a:r>
          </a:p>
        </p:txBody>
      </p:sp>
      <p:sp>
        <p:nvSpPr>
          <p:cNvPr id="23694" name="Rectangle 323"/>
          <p:cNvSpPr>
            <a:spLocks noChangeArrowheads="1"/>
          </p:cNvSpPr>
          <p:nvPr/>
        </p:nvSpPr>
        <p:spPr bwMode="auto">
          <a:xfrm>
            <a:off x="1377950" y="5410200"/>
            <a:ext cx="6581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r>
              <a:rPr lang="en-US" altLang="en-US" sz="1200">
                <a:solidFill>
                  <a:schemeClr val="tx1"/>
                </a:solidFill>
                <a:latin typeface="Times New Roman" panose="02020603050405020304" pitchFamily="18" charset="0"/>
              </a:rPr>
              <a:t>= the guest real memory pages associated with a virtual address space; that is, the sets of dynamically-allocated host virtual memory pages necessary to run a z/OS task or a Linux process</a:t>
            </a:r>
          </a:p>
        </p:txBody>
      </p:sp>
      <p:grpSp>
        <p:nvGrpSpPr>
          <p:cNvPr id="23695" name="Group 330"/>
          <p:cNvGrpSpPr>
            <a:grpSpLocks/>
          </p:cNvGrpSpPr>
          <p:nvPr/>
        </p:nvGrpSpPr>
        <p:grpSpPr bwMode="auto">
          <a:xfrm>
            <a:off x="854075" y="5953125"/>
            <a:ext cx="517525" cy="447675"/>
            <a:chOff x="332" y="3486"/>
            <a:chExt cx="296" cy="434"/>
          </a:xfrm>
        </p:grpSpPr>
        <p:sp>
          <p:nvSpPr>
            <p:cNvPr id="23704" name="Rectangle 331" descr="Blue tissue paper"/>
            <p:cNvSpPr>
              <a:spLocks noChangeArrowheads="1"/>
            </p:cNvSpPr>
            <p:nvPr/>
          </p:nvSpPr>
          <p:spPr bwMode="auto">
            <a:xfrm>
              <a:off x="332" y="3488"/>
              <a:ext cx="296" cy="432"/>
            </a:xfrm>
            <a:prstGeom prst="rect">
              <a:avLst/>
            </a:prstGeom>
            <a:blipFill dpi="0" rotWithShape="0">
              <a:blip r:embed="rId3" cstate="print"/>
              <a:srcRect/>
              <a:tile tx="0" ty="0" sx="100000" sy="100000" flip="none" algn="tl"/>
            </a:blipFill>
            <a:ln w="9525">
              <a:solidFill>
                <a:schemeClr val="bg2"/>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705" name="Line 332"/>
            <p:cNvSpPr>
              <a:spLocks noChangeShapeType="1"/>
            </p:cNvSpPr>
            <p:nvPr/>
          </p:nvSpPr>
          <p:spPr bwMode="auto">
            <a:xfrm>
              <a:off x="432" y="348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06" name="Line 333"/>
            <p:cNvSpPr>
              <a:spLocks noChangeShapeType="1"/>
            </p:cNvSpPr>
            <p:nvPr/>
          </p:nvSpPr>
          <p:spPr bwMode="auto">
            <a:xfrm>
              <a:off x="528" y="3486"/>
              <a:ext cx="0" cy="4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07" name="Line 334"/>
            <p:cNvSpPr>
              <a:spLocks noChangeShapeType="1"/>
            </p:cNvSpPr>
            <p:nvPr/>
          </p:nvSpPr>
          <p:spPr bwMode="auto">
            <a:xfrm flipH="1">
              <a:off x="336" y="3630"/>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08" name="Line 335"/>
            <p:cNvSpPr>
              <a:spLocks noChangeShapeType="1"/>
            </p:cNvSpPr>
            <p:nvPr/>
          </p:nvSpPr>
          <p:spPr bwMode="auto">
            <a:xfrm flipH="1">
              <a:off x="336" y="3774"/>
              <a:ext cx="2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23696" name="Rectangle 336"/>
          <p:cNvSpPr>
            <a:spLocks noChangeArrowheads="1"/>
          </p:cNvSpPr>
          <p:nvPr/>
        </p:nvSpPr>
        <p:spPr bwMode="auto">
          <a:xfrm>
            <a:off x="1371600" y="5867400"/>
            <a:ext cx="681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r>
              <a:rPr lang="en-US" altLang="en-US" sz="1200">
                <a:solidFill>
                  <a:schemeClr val="tx1"/>
                </a:solidFill>
                <a:latin typeface="Times New Roman" panose="02020603050405020304" pitchFamily="18" charset="0"/>
              </a:rPr>
              <a:t>= the guest real memory pages associated with a virtual machine; that is, the sets of dynamically-allocated host virtual memory pages necessary to run a guest operating system in a virtual machine</a:t>
            </a:r>
          </a:p>
        </p:txBody>
      </p:sp>
      <p:sp>
        <p:nvSpPr>
          <p:cNvPr id="23697" name="Rectangle 337"/>
          <p:cNvSpPr>
            <a:spLocks noGrp="1" noChangeArrowheads="1"/>
          </p:cNvSpPr>
          <p:nvPr>
            <p:ph type="title"/>
          </p:nvPr>
        </p:nvSpPr>
        <p:spPr>
          <a:noFill/>
        </p:spPr>
        <p:txBody>
          <a:bodyPr anchor="t"/>
          <a:lstStyle/>
          <a:p>
            <a:r>
              <a:rPr lang="en-US" altLang="en-US" sz="3200" smtClean="0">
                <a:solidFill>
                  <a:schemeClr val="tx2"/>
                </a:solidFill>
              </a:rPr>
              <a:t>z/VM Memory Virtualization</a:t>
            </a:r>
          </a:p>
        </p:txBody>
      </p:sp>
      <p:grpSp>
        <p:nvGrpSpPr>
          <p:cNvPr id="23698" name="Group 338"/>
          <p:cNvGrpSpPr>
            <a:grpSpLocks/>
          </p:cNvGrpSpPr>
          <p:nvPr/>
        </p:nvGrpSpPr>
        <p:grpSpPr bwMode="auto">
          <a:xfrm>
            <a:off x="854075" y="5410200"/>
            <a:ext cx="517525" cy="447675"/>
            <a:chOff x="332" y="3486"/>
            <a:chExt cx="296" cy="434"/>
          </a:xfrm>
        </p:grpSpPr>
        <p:sp>
          <p:nvSpPr>
            <p:cNvPr id="23699" name="Rectangle 339"/>
            <p:cNvSpPr>
              <a:spLocks noChangeArrowheads="1"/>
            </p:cNvSpPr>
            <p:nvPr/>
          </p:nvSpPr>
          <p:spPr bwMode="auto">
            <a:xfrm>
              <a:off x="332" y="3488"/>
              <a:ext cx="296" cy="432"/>
            </a:xfrm>
            <a:prstGeom prst="rect">
              <a:avLst/>
            </a:prstGeom>
            <a:gradFill rotWithShape="1">
              <a:gsLst>
                <a:gs pos="0">
                  <a:srgbClr val="D1D17D"/>
                </a:gs>
                <a:gs pos="100000">
                  <a:srgbClr val="FFFF99"/>
                </a:gs>
              </a:gsLst>
              <a:lin ang="18900000" scaled="1"/>
            </a:gradFill>
            <a:ln w="9525">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700" name="Line 340"/>
            <p:cNvSpPr>
              <a:spLocks noChangeShapeType="1"/>
            </p:cNvSpPr>
            <p:nvPr/>
          </p:nvSpPr>
          <p:spPr bwMode="auto">
            <a:xfrm>
              <a:off x="432" y="3486"/>
              <a:ext cx="0"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01" name="Line 341"/>
            <p:cNvSpPr>
              <a:spLocks noChangeShapeType="1"/>
            </p:cNvSpPr>
            <p:nvPr/>
          </p:nvSpPr>
          <p:spPr bwMode="auto">
            <a:xfrm>
              <a:off x="528" y="3486"/>
              <a:ext cx="0"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02" name="Line 342"/>
            <p:cNvSpPr>
              <a:spLocks noChangeShapeType="1"/>
            </p:cNvSpPr>
            <p:nvPr/>
          </p:nvSpPr>
          <p:spPr bwMode="auto">
            <a:xfrm flipH="1">
              <a:off x="336" y="3630"/>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703" name="Line 343"/>
            <p:cNvSpPr>
              <a:spLocks noChangeShapeType="1"/>
            </p:cNvSpPr>
            <p:nvPr/>
          </p:nvSpPr>
          <p:spPr bwMode="auto">
            <a:xfrm flipH="1">
              <a:off x="336" y="3774"/>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463550" y="1530350"/>
          <a:ext cx="8228013" cy="4794250"/>
        </p:xfrm>
        <a:graphic>
          <a:graphicData uri="http://schemas.openxmlformats.org/presentationml/2006/ole">
            <mc:AlternateContent xmlns:mc="http://schemas.openxmlformats.org/markup-compatibility/2006">
              <mc:Choice xmlns:v="urn:schemas-microsoft-com:vml" Requires="v">
                <p:oleObj spid="_x0000_s4105" name="Drawing" r:id="rId4" imgW="2242625" imgH="1256354" progId="">
                  <p:embed/>
                </p:oleObj>
              </mc:Choice>
              <mc:Fallback>
                <p:oleObj name="Drawing" r:id="rId4" imgW="2242625" imgH="1256354"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50" y="1530350"/>
                        <a:ext cx="8228013"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4"/>
          <p:cNvSpPr>
            <a:spLocks noGrp="1" noChangeArrowheads="1"/>
          </p:cNvSpPr>
          <p:nvPr>
            <p:ph type="title"/>
          </p:nvPr>
        </p:nvSpPr>
        <p:spPr>
          <a:noFill/>
        </p:spPr>
        <p:txBody>
          <a:bodyPr anchor="t"/>
          <a:lstStyle/>
          <a:p>
            <a:r>
              <a:rPr lang="en-US" altLang="en-US" sz="3200" smtClean="0">
                <a:solidFill>
                  <a:schemeClr val="tx2"/>
                </a:solidFill>
              </a:rPr>
              <a:t>z/VM Disk Virtualization</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066800" y="5464175"/>
            <a:ext cx="5181600" cy="838200"/>
          </a:xfrm>
          <a:prstGeom prst="rect">
            <a:avLst/>
          </a:prstGeom>
          <a:gradFill rotWithShape="1">
            <a:gsLst>
              <a:gs pos="0">
                <a:srgbClr val="D3E9FF"/>
              </a:gs>
              <a:gs pos="100000">
                <a:srgbClr val="626C76"/>
              </a:gs>
            </a:gsLst>
            <a:lin ang="5400000" scaled="1"/>
          </a:gra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79" name="Rectangle 3"/>
          <p:cNvSpPr>
            <a:spLocks noChangeArrowheads="1"/>
          </p:cNvSpPr>
          <p:nvPr/>
        </p:nvSpPr>
        <p:spPr bwMode="auto">
          <a:xfrm>
            <a:off x="1219200" y="5464175"/>
            <a:ext cx="4876800" cy="609600"/>
          </a:xfrm>
          <a:prstGeom prst="rect">
            <a:avLst/>
          </a:prstGeom>
          <a:solidFill>
            <a:srgbClr val="C0C0C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0" name="Rectangle 4"/>
          <p:cNvSpPr>
            <a:spLocks noChangeArrowheads="1"/>
          </p:cNvSpPr>
          <p:nvPr/>
        </p:nvSpPr>
        <p:spPr bwMode="auto">
          <a:xfrm>
            <a:off x="838200" y="1730375"/>
            <a:ext cx="7162800" cy="2895600"/>
          </a:xfrm>
          <a:prstGeom prst="rect">
            <a:avLst/>
          </a:prstGeom>
          <a:solidFill>
            <a:srgbClr val="66CCFF"/>
          </a:solidFill>
          <a:ln w="9525" algn="ctr">
            <a:solidFill>
              <a:srgbClr val="000000"/>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1" name="Rectangle 5"/>
          <p:cNvSpPr>
            <a:spLocks noChangeArrowheads="1"/>
          </p:cNvSpPr>
          <p:nvPr/>
        </p:nvSpPr>
        <p:spPr bwMode="auto">
          <a:xfrm>
            <a:off x="762000" y="1577975"/>
            <a:ext cx="7391400" cy="3276600"/>
          </a:xfrm>
          <a:prstGeom prst="rect">
            <a:avLst/>
          </a:prstGeom>
          <a:solidFill>
            <a:srgbClr val="E0E0E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2" name="Text Box 6"/>
          <p:cNvSpPr txBox="1">
            <a:spLocks noChangeArrowheads="1"/>
          </p:cNvSpPr>
          <p:nvPr/>
        </p:nvSpPr>
        <p:spPr bwMode="auto">
          <a:xfrm>
            <a:off x="7083425" y="4625975"/>
            <a:ext cx="11432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buClr>
                <a:schemeClr val="accent2"/>
              </a:buClr>
              <a:buFont typeface="Wingdings" panose="05000000000000000000" pitchFamily="2" charset="2"/>
              <a:buNone/>
            </a:pPr>
            <a:r>
              <a:rPr lang="en-US" altLang="en-US" sz="1000" b="0" dirty="0" smtClean="0">
                <a:solidFill>
                  <a:schemeClr val="tx1"/>
                </a:solidFill>
              </a:rPr>
              <a:t>z Systems </a:t>
            </a:r>
            <a:r>
              <a:rPr lang="en-US" altLang="en-US" sz="1000" b="0" dirty="0">
                <a:solidFill>
                  <a:schemeClr val="tx1"/>
                </a:solidFill>
              </a:rPr>
              <a:t>LPAR</a:t>
            </a:r>
          </a:p>
        </p:txBody>
      </p:sp>
      <p:sp>
        <p:nvSpPr>
          <p:cNvPr id="24583" name="Rectangle 7"/>
          <p:cNvSpPr>
            <a:spLocks noChangeArrowheads="1"/>
          </p:cNvSpPr>
          <p:nvPr/>
        </p:nvSpPr>
        <p:spPr bwMode="auto">
          <a:xfrm>
            <a:off x="885825" y="1730375"/>
            <a:ext cx="7129463" cy="2895600"/>
          </a:xfrm>
          <a:prstGeom prst="rect">
            <a:avLst/>
          </a:prstGeom>
          <a:solidFill>
            <a:srgbClr val="66CCFF"/>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4" name="Rectangle 8"/>
          <p:cNvSpPr>
            <a:spLocks noChangeArrowheads="1"/>
          </p:cNvSpPr>
          <p:nvPr/>
        </p:nvSpPr>
        <p:spPr bwMode="auto">
          <a:xfrm>
            <a:off x="1066800" y="3178175"/>
            <a:ext cx="6172200" cy="1447800"/>
          </a:xfrm>
          <a:prstGeom prst="rect">
            <a:avLst/>
          </a:prstGeom>
          <a:gradFill rotWithShape="1">
            <a:gsLst>
              <a:gs pos="0">
                <a:srgbClr val="007647"/>
              </a:gs>
              <a:gs pos="100000">
                <a:srgbClr val="00FF99"/>
              </a:gs>
            </a:gsLst>
            <a:lin ang="5400000" scaled="1"/>
          </a:gra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5" name="Text Box 9"/>
          <p:cNvSpPr txBox="1">
            <a:spLocks noChangeArrowheads="1"/>
          </p:cNvSpPr>
          <p:nvPr/>
        </p:nvSpPr>
        <p:spPr bwMode="auto">
          <a:xfrm>
            <a:off x="6140450" y="4251325"/>
            <a:ext cx="89376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z/VM Virtual Switch</a:t>
            </a:r>
          </a:p>
        </p:txBody>
      </p:sp>
      <p:sp>
        <p:nvSpPr>
          <p:cNvPr id="24586" name="Rectangle 10"/>
          <p:cNvSpPr>
            <a:spLocks noChangeArrowheads="1"/>
          </p:cNvSpPr>
          <p:nvPr/>
        </p:nvSpPr>
        <p:spPr bwMode="auto">
          <a:xfrm>
            <a:off x="1219200" y="4168775"/>
            <a:ext cx="4876800" cy="457200"/>
          </a:xfrm>
          <a:prstGeom prst="rect">
            <a:avLst/>
          </a:prstGeom>
          <a:solidFill>
            <a:srgbClr val="C0C0C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7" name="Text Box 11"/>
          <p:cNvSpPr txBox="1">
            <a:spLocks noChangeArrowheads="1"/>
          </p:cNvSpPr>
          <p:nvPr/>
        </p:nvSpPr>
        <p:spPr bwMode="auto">
          <a:xfrm>
            <a:off x="1219200" y="4198938"/>
            <a:ext cx="581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200" b="0">
                <a:solidFill>
                  <a:schemeClr val="tx1"/>
                </a:solidFill>
              </a:rPr>
              <a:t>LACP</a:t>
            </a:r>
          </a:p>
        </p:txBody>
      </p:sp>
      <p:grpSp>
        <p:nvGrpSpPr>
          <p:cNvPr id="24588" name="Group 12"/>
          <p:cNvGrpSpPr>
            <a:grpSpLocks/>
          </p:cNvGrpSpPr>
          <p:nvPr/>
        </p:nvGrpSpPr>
        <p:grpSpPr bwMode="auto">
          <a:xfrm>
            <a:off x="1828800" y="4321175"/>
            <a:ext cx="536575" cy="304800"/>
            <a:chOff x="1440" y="2688"/>
            <a:chExt cx="338" cy="192"/>
          </a:xfrm>
        </p:grpSpPr>
        <p:sp>
          <p:nvSpPr>
            <p:cNvPr id="24696" name="Rectangle 13"/>
            <p:cNvSpPr>
              <a:spLocks noChangeArrowheads="1"/>
            </p:cNvSpPr>
            <p:nvPr/>
          </p:nvSpPr>
          <p:spPr bwMode="auto">
            <a:xfrm>
              <a:off x="1440" y="2688"/>
              <a:ext cx="336" cy="192"/>
            </a:xfrm>
            <a:prstGeom prst="rect">
              <a:avLst/>
            </a:prstGeom>
            <a:solidFill>
              <a:srgbClr val="B4F4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97" name="Text Box 14"/>
            <p:cNvSpPr txBox="1">
              <a:spLocks noChangeArrowheads="1"/>
            </p:cNvSpPr>
            <p:nvPr/>
          </p:nvSpPr>
          <p:spPr bwMode="auto">
            <a:xfrm>
              <a:off x="1450" y="2712"/>
              <a:ext cx="3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1</a:t>
              </a:r>
            </a:p>
          </p:txBody>
        </p:sp>
      </p:grpSp>
      <p:grpSp>
        <p:nvGrpSpPr>
          <p:cNvPr id="24589" name="Group 15"/>
          <p:cNvGrpSpPr>
            <a:grpSpLocks/>
          </p:cNvGrpSpPr>
          <p:nvPr/>
        </p:nvGrpSpPr>
        <p:grpSpPr bwMode="auto">
          <a:xfrm>
            <a:off x="5029200" y="4321175"/>
            <a:ext cx="536575" cy="304800"/>
            <a:chOff x="1440" y="2688"/>
            <a:chExt cx="338" cy="192"/>
          </a:xfrm>
        </p:grpSpPr>
        <p:sp>
          <p:nvSpPr>
            <p:cNvPr id="24694" name="Rectangle 16"/>
            <p:cNvSpPr>
              <a:spLocks noChangeArrowheads="1"/>
            </p:cNvSpPr>
            <p:nvPr/>
          </p:nvSpPr>
          <p:spPr bwMode="auto">
            <a:xfrm>
              <a:off x="1440" y="2688"/>
              <a:ext cx="336" cy="192"/>
            </a:xfrm>
            <a:prstGeom prst="rect">
              <a:avLst/>
            </a:prstGeom>
            <a:solidFill>
              <a:srgbClr val="B4F4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95" name="Text Box 17"/>
            <p:cNvSpPr txBox="1">
              <a:spLocks noChangeArrowheads="1"/>
            </p:cNvSpPr>
            <p:nvPr/>
          </p:nvSpPr>
          <p:spPr bwMode="auto">
            <a:xfrm>
              <a:off x="1450" y="2712"/>
              <a:ext cx="3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4</a:t>
              </a:r>
            </a:p>
          </p:txBody>
        </p:sp>
      </p:grpSp>
      <p:grpSp>
        <p:nvGrpSpPr>
          <p:cNvPr id="24590" name="Group 18"/>
          <p:cNvGrpSpPr>
            <a:grpSpLocks/>
          </p:cNvGrpSpPr>
          <p:nvPr/>
        </p:nvGrpSpPr>
        <p:grpSpPr bwMode="auto">
          <a:xfrm>
            <a:off x="2895600" y="4321175"/>
            <a:ext cx="536575" cy="304800"/>
            <a:chOff x="1440" y="2688"/>
            <a:chExt cx="338" cy="192"/>
          </a:xfrm>
        </p:grpSpPr>
        <p:sp>
          <p:nvSpPr>
            <p:cNvPr id="24692" name="Rectangle 19"/>
            <p:cNvSpPr>
              <a:spLocks noChangeArrowheads="1"/>
            </p:cNvSpPr>
            <p:nvPr/>
          </p:nvSpPr>
          <p:spPr bwMode="auto">
            <a:xfrm>
              <a:off x="1440" y="2688"/>
              <a:ext cx="336" cy="192"/>
            </a:xfrm>
            <a:prstGeom prst="rect">
              <a:avLst/>
            </a:prstGeom>
            <a:solidFill>
              <a:srgbClr val="B4F4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93" name="Text Box 20"/>
            <p:cNvSpPr txBox="1">
              <a:spLocks noChangeArrowheads="1"/>
            </p:cNvSpPr>
            <p:nvPr/>
          </p:nvSpPr>
          <p:spPr bwMode="auto">
            <a:xfrm>
              <a:off x="1450" y="2712"/>
              <a:ext cx="3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2</a:t>
              </a:r>
            </a:p>
          </p:txBody>
        </p:sp>
      </p:grpSp>
      <p:grpSp>
        <p:nvGrpSpPr>
          <p:cNvPr id="24591" name="Group 21"/>
          <p:cNvGrpSpPr>
            <a:grpSpLocks/>
          </p:cNvGrpSpPr>
          <p:nvPr/>
        </p:nvGrpSpPr>
        <p:grpSpPr bwMode="auto">
          <a:xfrm>
            <a:off x="3962400" y="4321175"/>
            <a:ext cx="536575" cy="304800"/>
            <a:chOff x="1440" y="2688"/>
            <a:chExt cx="338" cy="192"/>
          </a:xfrm>
        </p:grpSpPr>
        <p:sp>
          <p:nvSpPr>
            <p:cNvPr id="24690" name="Rectangle 22"/>
            <p:cNvSpPr>
              <a:spLocks noChangeArrowheads="1"/>
            </p:cNvSpPr>
            <p:nvPr/>
          </p:nvSpPr>
          <p:spPr bwMode="auto">
            <a:xfrm>
              <a:off x="1440" y="2688"/>
              <a:ext cx="336" cy="192"/>
            </a:xfrm>
            <a:prstGeom prst="rect">
              <a:avLst/>
            </a:prstGeom>
            <a:solidFill>
              <a:srgbClr val="B4F4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91" name="Text Box 23"/>
            <p:cNvSpPr txBox="1">
              <a:spLocks noChangeArrowheads="1"/>
            </p:cNvSpPr>
            <p:nvPr/>
          </p:nvSpPr>
          <p:spPr bwMode="auto">
            <a:xfrm>
              <a:off x="1450" y="2712"/>
              <a:ext cx="3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3</a:t>
              </a:r>
            </a:p>
          </p:txBody>
        </p:sp>
      </p:grpSp>
      <p:sp>
        <p:nvSpPr>
          <p:cNvPr id="24592" name="Rectangle 24"/>
          <p:cNvSpPr>
            <a:spLocks noChangeArrowheads="1"/>
          </p:cNvSpPr>
          <p:nvPr/>
        </p:nvSpPr>
        <p:spPr bwMode="auto">
          <a:xfrm>
            <a:off x="1409700" y="3178175"/>
            <a:ext cx="533400" cy="304800"/>
          </a:xfrm>
          <a:prstGeom prst="rect">
            <a:avLst/>
          </a:prstGeom>
          <a:solidFill>
            <a:srgbClr val="B4F4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3" name="Text Box 25"/>
          <p:cNvSpPr txBox="1">
            <a:spLocks noChangeArrowheads="1"/>
          </p:cNvSpPr>
          <p:nvPr/>
        </p:nvSpPr>
        <p:spPr bwMode="auto">
          <a:xfrm>
            <a:off x="1371600" y="3206750"/>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65</a:t>
            </a:r>
          </a:p>
        </p:txBody>
      </p:sp>
      <p:sp>
        <p:nvSpPr>
          <p:cNvPr id="24594" name="Text Box 26"/>
          <p:cNvSpPr txBox="1">
            <a:spLocks noChangeArrowheads="1"/>
          </p:cNvSpPr>
          <p:nvPr/>
        </p:nvSpPr>
        <p:spPr bwMode="auto">
          <a:xfrm>
            <a:off x="7467600" y="4371975"/>
            <a:ext cx="531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buClr>
                <a:schemeClr val="accent2"/>
              </a:buClr>
              <a:buFont typeface="Wingdings" panose="05000000000000000000" pitchFamily="2" charset="2"/>
              <a:buNone/>
            </a:pPr>
            <a:r>
              <a:rPr lang="en-US" altLang="en-US" sz="1200" b="0">
                <a:solidFill>
                  <a:schemeClr val="tx1"/>
                </a:solidFill>
              </a:rPr>
              <a:t>z/VM</a:t>
            </a:r>
          </a:p>
        </p:txBody>
      </p:sp>
      <p:sp>
        <p:nvSpPr>
          <p:cNvPr id="24595" name="Rectangle 27"/>
          <p:cNvSpPr>
            <a:spLocks noChangeArrowheads="1"/>
          </p:cNvSpPr>
          <p:nvPr/>
        </p:nvSpPr>
        <p:spPr bwMode="auto">
          <a:xfrm>
            <a:off x="2324100" y="3178175"/>
            <a:ext cx="533400" cy="304800"/>
          </a:xfrm>
          <a:prstGeom prst="rect">
            <a:avLst/>
          </a:prstGeom>
          <a:solidFill>
            <a:srgbClr val="B4F4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6" name="Text Box 28"/>
          <p:cNvSpPr txBox="1">
            <a:spLocks noChangeArrowheads="1"/>
          </p:cNvSpPr>
          <p:nvPr/>
        </p:nvSpPr>
        <p:spPr bwMode="auto">
          <a:xfrm>
            <a:off x="2286000" y="3206750"/>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66</a:t>
            </a:r>
          </a:p>
        </p:txBody>
      </p:sp>
      <p:sp>
        <p:nvSpPr>
          <p:cNvPr id="24597" name="Rectangle 29"/>
          <p:cNvSpPr>
            <a:spLocks noChangeArrowheads="1"/>
          </p:cNvSpPr>
          <p:nvPr/>
        </p:nvSpPr>
        <p:spPr bwMode="auto">
          <a:xfrm>
            <a:off x="3238500" y="3178175"/>
            <a:ext cx="533400" cy="304800"/>
          </a:xfrm>
          <a:prstGeom prst="rect">
            <a:avLst/>
          </a:prstGeom>
          <a:solidFill>
            <a:srgbClr val="B4F4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8" name="Text Box 30"/>
          <p:cNvSpPr txBox="1">
            <a:spLocks noChangeArrowheads="1"/>
          </p:cNvSpPr>
          <p:nvPr/>
        </p:nvSpPr>
        <p:spPr bwMode="auto">
          <a:xfrm>
            <a:off x="3219450" y="3206750"/>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67</a:t>
            </a:r>
          </a:p>
        </p:txBody>
      </p:sp>
      <p:sp>
        <p:nvSpPr>
          <p:cNvPr id="24599" name="Rectangle 31"/>
          <p:cNvSpPr>
            <a:spLocks noChangeArrowheads="1"/>
          </p:cNvSpPr>
          <p:nvPr/>
        </p:nvSpPr>
        <p:spPr bwMode="auto">
          <a:xfrm>
            <a:off x="4165600" y="3178175"/>
            <a:ext cx="533400" cy="304800"/>
          </a:xfrm>
          <a:prstGeom prst="rect">
            <a:avLst/>
          </a:prstGeom>
          <a:solidFill>
            <a:srgbClr val="B4F4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0" name="Text Box 32"/>
          <p:cNvSpPr txBox="1">
            <a:spLocks noChangeArrowheads="1"/>
          </p:cNvSpPr>
          <p:nvPr/>
        </p:nvSpPr>
        <p:spPr bwMode="auto">
          <a:xfrm>
            <a:off x="4146550" y="3206750"/>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68</a:t>
            </a:r>
          </a:p>
        </p:txBody>
      </p:sp>
      <p:sp>
        <p:nvSpPr>
          <p:cNvPr id="24601" name="Rectangle 33"/>
          <p:cNvSpPr>
            <a:spLocks noChangeArrowheads="1"/>
          </p:cNvSpPr>
          <p:nvPr/>
        </p:nvSpPr>
        <p:spPr bwMode="auto">
          <a:xfrm>
            <a:off x="5080000" y="3178175"/>
            <a:ext cx="533400" cy="304800"/>
          </a:xfrm>
          <a:prstGeom prst="rect">
            <a:avLst/>
          </a:prstGeom>
          <a:solidFill>
            <a:srgbClr val="B4F4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2" name="Text Box 34"/>
          <p:cNvSpPr txBox="1">
            <a:spLocks noChangeArrowheads="1"/>
          </p:cNvSpPr>
          <p:nvPr/>
        </p:nvSpPr>
        <p:spPr bwMode="auto">
          <a:xfrm>
            <a:off x="5041900" y="3206750"/>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69</a:t>
            </a:r>
          </a:p>
        </p:txBody>
      </p:sp>
      <p:sp>
        <p:nvSpPr>
          <p:cNvPr id="24603" name="Rectangle 35"/>
          <p:cNvSpPr>
            <a:spLocks noChangeArrowheads="1"/>
          </p:cNvSpPr>
          <p:nvPr/>
        </p:nvSpPr>
        <p:spPr bwMode="auto">
          <a:xfrm>
            <a:off x="5981700" y="3178175"/>
            <a:ext cx="533400" cy="304800"/>
          </a:xfrm>
          <a:prstGeom prst="rect">
            <a:avLst/>
          </a:prstGeom>
          <a:solidFill>
            <a:srgbClr val="B4F4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4" name="Text Box 36"/>
          <p:cNvSpPr txBox="1">
            <a:spLocks noChangeArrowheads="1"/>
          </p:cNvSpPr>
          <p:nvPr/>
        </p:nvSpPr>
        <p:spPr bwMode="auto">
          <a:xfrm>
            <a:off x="5962650" y="3206750"/>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70</a:t>
            </a:r>
          </a:p>
        </p:txBody>
      </p:sp>
      <p:sp>
        <p:nvSpPr>
          <p:cNvPr id="24605" name="Rectangle 37"/>
          <p:cNvSpPr>
            <a:spLocks noChangeArrowheads="1"/>
          </p:cNvSpPr>
          <p:nvPr/>
        </p:nvSpPr>
        <p:spPr bwMode="auto">
          <a:xfrm>
            <a:off x="1371600" y="3711575"/>
            <a:ext cx="5181600" cy="381000"/>
          </a:xfrm>
          <a:prstGeom prst="rect">
            <a:avLst/>
          </a:prstGeom>
          <a:gradFill rotWithShape="1">
            <a:gsLst>
              <a:gs pos="0">
                <a:srgbClr val="666666"/>
              </a:gs>
              <a:gs pos="50000">
                <a:srgbClr val="DDDDDD"/>
              </a:gs>
              <a:gs pos="100000">
                <a:srgbClr val="666666"/>
              </a:gs>
            </a:gsLst>
            <a:lin ang="5400000" scaled="1"/>
          </a:gra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6" name="Text Box 38"/>
          <p:cNvSpPr txBox="1">
            <a:spLocks noChangeArrowheads="1"/>
          </p:cNvSpPr>
          <p:nvPr/>
        </p:nvSpPr>
        <p:spPr bwMode="auto">
          <a:xfrm>
            <a:off x="1828800" y="3773488"/>
            <a:ext cx="4171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200" b="0">
                <a:solidFill>
                  <a:schemeClr val="tx1"/>
                </a:solidFill>
              </a:rPr>
              <a:t>Load Balancer Aggregator / Multiplexer</a:t>
            </a:r>
          </a:p>
        </p:txBody>
      </p:sp>
      <p:sp>
        <p:nvSpPr>
          <p:cNvPr id="24607" name="AutoShape 39"/>
          <p:cNvSpPr>
            <a:spLocks noChangeArrowheads="1"/>
          </p:cNvSpPr>
          <p:nvPr/>
        </p:nvSpPr>
        <p:spPr bwMode="auto">
          <a:xfrm>
            <a:off x="3402013" y="3430588"/>
            <a:ext cx="255587" cy="357187"/>
          </a:xfrm>
          <a:prstGeom prst="upDownArrow">
            <a:avLst>
              <a:gd name="adj1" fmla="val 56519"/>
              <a:gd name="adj2" fmla="val 33540"/>
            </a:avLst>
          </a:prstGeom>
          <a:solidFill>
            <a:srgbClr val="FF99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8" name="AutoShape 40"/>
          <p:cNvSpPr>
            <a:spLocks noChangeArrowheads="1"/>
          </p:cNvSpPr>
          <p:nvPr/>
        </p:nvSpPr>
        <p:spPr bwMode="auto">
          <a:xfrm>
            <a:off x="4316413" y="3430588"/>
            <a:ext cx="255587" cy="357187"/>
          </a:xfrm>
          <a:prstGeom prst="upDownArrow">
            <a:avLst>
              <a:gd name="adj1" fmla="val 56519"/>
              <a:gd name="adj2" fmla="val 33540"/>
            </a:avLst>
          </a:prstGeom>
          <a:solidFill>
            <a:srgbClr val="FF99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9" name="AutoShape 41"/>
          <p:cNvSpPr>
            <a:spLocks noChangeArrowheads="1"/>
          </p:cNvSpPr>
          <p:nvPr/>
        </p:nvSpPr>
        <p:spPr bwMode="auto">
          <a:xfrm>
            <a:off x="5230813" y="3430588"/>
            <a:ext cx="255587" cy="357187"/>
          </a:xfrm>
          <a:prstGeom prst="upDownArrow">
            <a:avLst>
              <a:gd name="adj1" fmla="val 56519"/>
              <a:gd name="adj2" fmla="val 33540"/>
            </a:avLst>
          </a:prstGeom>
          <a:solidFill>
            <a:srgbClr val="FF99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10" name="AutoShape 42"/>
          <p:cNvSpPr>
            <a:spLocks noChangeArrowheads="1"/>
          </p:cNvSpPr>
          <p:nvPr/>
        </p:nvSpPr>
        <p:spPr bwMode="auto">
          <a:xfrm>
            <a:off x="6145213" y="3430588"/>
            <a:ext cx="255587" cy="357187"/>
          </a:xfrm>
          <a:prstGeom prst="upDownArrow">
            <a:avLst>
              <a:gd name="adj1" fmla="val 56519"/>
              <a:gd name="adj2" fmla="val 33540"/>
            </a:avLst>
          </a:prstGeom>
          <a:solidFill>
            <a:srgbClr val="FF99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11" name="AutoShape 43"/>
          <p:cNvSpPr>
            <a:spLocks noChangeArrowheads="1"/>
          </p:cNvSpPr>
          <p:nvPr/>
        </p:nvSpPr>
        <p:spPr bwMode="auto">
          <a:xfrm>
            <a:off x="1573213" y="3430588"/>
            <a:ext cx="255587" cy="357187"/>
          </a:xfrm>
          <a:prstGeom prst="upDownArrow">
            <a:avLst>
              <a:gd name="adj1" fmla="val 56519"/>
              <a:gd name="adj2" fmla="val 33540"/>
            </a:avLst>
          </a:prstGeom>
          <a:solidFill>
            <a:srgbClr val="FF99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12" name="AutoShape 44"/>
          <p:cNvSpPr>
            <a:spLocks noChangeArrowheads="1"/>
          </p:cNvSpPr>
          <p:nvPr/>
        </p:nvSpPr>
        <p:spPr bwMode="auto">
          <a:xfrm>
            <a:off x="2487613" y="3430588"/>
            <a:ext cx="255587" cy="357187"/>
          </a:xfrm>
          <a:prstGeom prst="upDownArrow">
            <a:avLst>
              <a:gd name="adj1" fmla="val 56519"/>
              <a:gd name="adj2" fmla="val 33540"/>
            </a:avLst>
          </a:prstGeom>
          <a:solidFill>
            <a:srgbClr val="FF99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13" name="AutoShape 45"/>
          <p:cNvSpPr>
            <a:spLocks noChangeArrowheads="1"/>
          </p:cNvSpPr>
          <p:nvPr/>
        </p:nvSpPr>
        <p:spPr bwMode="auto">
          <a:xfrm>
            <a:off x="1954213" y="4040188"/>
            <a:ext cx="255587" cy="357187"/>
          </a:xfrm>
          <a:prstGeom prst="upDownArrow">
            <a:avLst>
              <a:gd name="adj1" fmla="val 56519"/>
              <a:gd name="adj2" fmla="val 33540"/>
            </a:avLst>
          </a:prstGeom>
          <a:solidFill>
            <a:srgbClr val="FF99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14" name="AutoShape 46"/>
          <p:cNvSpPr>
            <a:spLocks noChangeArrowheads="1"/>
          </p:cNvSpPr>
          <p:nvPr/>
        </p:nvSpPr>
        <p:spPr bwMode="auto">
          <a:xfrm>
            <a:off x="3021013" y="4040188"/>
            <a:ext cx="255587" cy="357187"/>
          </a:xfrm>
          <a:prstGeom prst="upDownArrow">
            <a:avLst>
              <a:gd name="adj1" fmla="val 56519"/>
              <a:gd name="adj2" fmla="val 33540"/>
            </a:avLst>
          </a:prstGeom>
          <a:solidFill>
            <a:srgbClr val="FF99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15" name="AutoShape 47"/>
          <p:cNvSpPr>
            <a:spLocks noChangeArrowheads="1"/>
          </p:cNvSpPr>
          <p:nvPr/>
        </p:nvSpPr>
        <p:spPr bwMode="auto">
          <a:xfrm>
            <a:off x="4087813" y="4040188"/>
            <a:ext cx="255587" cy="357187"/>
          </a:xfrm>
          <a:prstGeom prst="upDownArrow">
            <a:avLst>
              <a:gd name="adj1" fmla="val 56519"/>
              <a:gd name="adj2" fmla="val 33540"/>
            </a:avLst>
          </a:prstGeom>
          <a:solidFill>
            <a:srgbClr val="FF99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16" name="AutoShape 48"/>
          <p:cNvSpPr>
            <a:spLocks noChangeArrowheads="1"/>
          </p:cNvSpPr>
          <p:nvPr/>
        </p:nvSpPr>
        <p:spPr bwMode="auto">
          <a:xfrm>
            <a:off x="5154613" y="4040188"/>
            <a:ext cx="255587" cy="357187"/>
          </a:xfrm>
          <a:prstGeom prst="upDownArrow">
            <a:avLst>
              <a:gd name="adj1" fmla="val 56519"/>
              <a:gd name="adj2" fmla="val 33540"/>
            </a:avLst>
          </a:prstGeom>
          <a:solidFill>
            <a:srgbClr val="FF99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24617" name="Group 49"/>
          <p:cNvGrpSpPr>
            <a:grpSpLocks/>
          </p:cNvGrpSpPr>
          <p:nvPr/>
        </p:nvGrpSpPr>
        <p:grpSpPr bwMode="auto">
          <a:xfrm>
            <a:off x="1279525" y="2111375"/>
            <a:ext cx="838200" cy="838200"/>
            <a:chOff x="1094" y="1296"/>
            <a:chExt cx="528" cy="528"/>
          </a:xfrm>
        </p:grpSpPr>
        <p:sp>
          <p:nvSpPr>
            <p:cNvPr id="24686" name="Rectangle 50"/>
            <p:cNvSpPr>
              <a:spLocks noChangeArrowheads="1"/>
            </p:cNvSpPr>
            <p:nvPr/>
          </p:nvSpPr>
          <p:spPr bwMode="auto">
            <a:xfrm>
              <a:off x="1094" y="1296"/>
              <a:ext cx="528" cy="528"/>
            </a:xfrm>
            <a:prstGeom prst="rect">
              <a:avLst/>
            </a:prstGeom>
            <a:gradFill rotWithShape="1">
              <a:gsLst>
                <a:gs pos="0">
                  <a:srgbClr val="FFCC00"/>
                </a:gs>
                <a:gs pos="100000">
                  <a:srgbClr val="765E00"/>
                </a:gs>
              </a:gsLst>
              <a:lin ang="5400000" scaled="1"/>
            </a:gra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87" name="Text Box 51"/>
            <p:cNvSpPr txBox="1">
              <a:spLocks noChangeArrowheads="1"/>
            </p:cNvSpPr>
            <p:nvPr/>
          </p:nvSpPr>
          <p:spPr bwMode="auto">
            <a:xfrm>
              <a:off x="1163" y="1344"/>
              <a:ext cx="38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60000"/>
                </a:lnSpc>
                <a:buClr>
                  <a:schemeClr val="accent2"/>
                </a:buClr>
                <a:buFont typeface="Wingdings" panose="05000000000000000000" pitchFamily="2" charset="2"/>
                <a:buNone/>
              </a:pPr>
              <a:r>
                <a:rPr lang="en-US" altLang="en-US" sz="1200" b="0">
                  <a:solidFill>
                    <a:schemeClr val="tx1"/>
                  </a:solidFill>
                </a:rPr>
                <a:t>Linux</a:t>
              </a:r>
            </a:p>
            <a:p>
              <a:pPr eaLnBrk="1" hangingPunct="1">
                <a:lnSpc>
                  <a:spcPct val="60000"/>
                </a:lnSpc>
                <a:buClr>
                  <a:schemeClr val="accent2"/>
                </a:buClr>
                <a:buFont typeface="Wingdings" panose="05000000000000000000" pitchFamily="2" charset="2"/>
                <a:buNone/>
              </a:pPr>
              <a:r>
                <a:rPr lang="en-US" altLang="en-US" sz="1200" b="0">
                  <a:solidFill>
                    <a:schemeClr val="tx1"/>
                  </a:solidFill>
                </a:rPr>
                <a:t>Guest</a:t>
              </a:r>
            </a:p>
          </p:txBody>
        </p:sp>
        <p:sp>
          <p:nvSpPr>
            <p:cNvPr id="24688" name="Rectangle 52"/>
            <p:cNvSpPr>
              <a:spLocks noChangeArrowheads="1"/>
            </p:cNvSpPr>
            <p:nvPr/>
          </p:nvSpPr>
          <p:spPr bwMode="auto">
            <a:xfrm>
              <a:off x="1200" y="1598"/>
              <a:ext cx="288" cy="192"/>
            </a:xfrm>
            <a:prstGeom prst="rect">
              <a:avLst/>
            </a:prstGeom>
            <a:solidFill>
              <a:srgbClr val="FCDB62"/>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89" name="Text Box 53"/>
            <p:cNvSpPr txBox="1">
              <a:spLocks noChangeArrowheads="1"/>
            </p:cNvSpPr>
            <p:nvPr/>
          </p:nvSpPr>
          <p:spPr bwMode="auto">
            <a:xfrm>
              <a:off x="1207" y="1603"/>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200" b="0">
                  <a:solidFill>
                    <a:schemeClr val="tx1"/>
                  </a:solidFill>
                </a:rPr>
                <a:t>NIC</a:t>
              </a:r>
            </a:p>
          </p:txBody>
        </p:sp>
      </p:grpSp>
      <p:sp>
        <p:nvSpPr>
          <p:cNvPr id="24618" name="AutoShape 54"/>
          <p:cNvSpPr>
            <a:spLocks noChangeArrowheads="1"/>
          </p:cNvSpPr>
          <p:nvPr/>
        </p:nvSpPr>
        <p:spPr bwMode="auto">
          <a:xfrm>
            <a:off x="1573213" y="2873375"/>
            <a:ext cx="255587" cy="357188"/>
          </a:xfrm>
          <a:prstGeom prst="upDownArrow">
            <a:avLst>
              <a:gd name="adj1" fmla="val 56519"/>
              <a:gd name="adj2" fmla="val 33540"/>
            </a:avLst>
          </a:prstGeom>
          <a:solidFill>
            <a:srgbClr val="FF00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24619" name="Group 55"/>
          <p:cNvGrpSpPr>
            <a:grpSpLocks/>
          </p:cNvGrpSpPr>
          <p:nvPr/>
        </p:nvGrpSpPr>
        <p:grpSpPr bwMode="auto">
          <a:xfrm>
            <a:off x="2209800" y="2111375"/>
            <a:ext cx="838200" cy="838200"/>
            <a:chOff x="1094" y="1296"/>
            <a:chExt cx="528" cy="528"/>
          </a:xfrm>
        </p:grpSpPr>
        <p:sp>
          <p:nvSpPr>
            <p:cNvPr id="24682" name="Rectangle 56"/>
            <p:cNvSpPr>
              <a:spLocks noChangeArrowheads="1"/>
            </p:cNvSpPr>
            <p:nvPr/>
          </p:nvSpPr>
          <p:spPr bwMode="auto">
            <a:xfrm>
              <a:off x="1094" y="1296"/>
              <a:ext cx="528" cy="528"/>
            </a:xfrm>
            <a:prstGeom prst="rect">
              <a:avLst/>
            </a:prstGeom>
            <a:gradFill rotWithShape="1">
              <a:gsLst>
                <a:gs pos="0">
                  <a:srgbClr val="FFCC00"/>
                </a:gs>
                <a:gs pos="100000">
                  <a:srgbClr val="765E00"/>
                </a:gs>
              </a:gsLst>
              <a:lin ang="5400000" scaled="1"/>
            </a:gra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83" name="Text Box 57"/>
            <p:cNvSpPr txBox="1">
              <a:spLocks noChangeArrowheads="1"/>
            </p:cNvSpPr>
            <p:nvPr/>
          </p:nvSpPr>
          <p:spPr bwMode="auto">
            <a:xfrm>
              <a:off x="1163" y="1344"/>
              <a:ext cx="38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60000"/>
                </a:lnSpc>
                <a:buClr>
                  <a:schemeClr val="accent2"/>
                </a:buClr>
                <a:buFont typeface="Wingdings" panose="05000000000000000000" pitchFamily="2" charset="2"/>
                <a:buNone/>
              </a:pPr>
              <a:r>
                <a:rPr lang="en-US" altLang="en-US" sz="1200" b="0">
                  <a:solidFill>
                    <a:schemeClr val="tx1"/>
                  </a:solidFill>
                </a:rPr>
                <a:t>Linux</a:t>
              </a:r>
            </a:p>
            <a:p>
              <a:pPr eaLnBrk="1" hangingPunct="1">
                <a:lnSpc>
                  <a:spcPct val="60000"/>
                </a:lnSpc>
                <a:buClr>
                  <a:schemeClr val="accent2"/>
                </a:buClr>
                <a:buFont typeface="Wingdings" panose="05000000000000000000" pitchFamily="2" charset="2"/>
                <a:buNone/>
              </a:pPr>
              <a:r>
                <a:rPr lang="en-US" altLang="en-US" sz="1200" b="0">
                  <a:solidFill>
                    <a:schemeClr val="tx1"/>
                  </a:solidFill>
                </a:rPr>
                <a:t>Guest</a:t>
              </a:r>
            </a:p>
          </p:txBody>
        </p:sp>
        <p:sp>
          <p:nvSpPr>
            <p:cNvPr id="24684" name="Rectangle 58"/>
            <p:cNvSpPr>
              <a:spLocks noChangeArrowheads="1"/>
            </p:cNvSpPr>
            <p:nvPr/>
          </p:nvSpPr>
          <p:spPr bwMode="auto">
            <a:xfrm>
              <a:off x="1200" y="1598"/>
              <a:ext cx="288" cy="192"/>
            </a:xfrm>
            <a:prstGeom prst="rect">
              <a:avLst/>
            </a:prstGeom>
            <a:solidFill>
              <a:srgbClr val="FCDB62"/>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85" name="Text Box 59"/>
            <p:cNvSpPr txBox="1">
              <a:spLocks noChangeArrowheads="1"/>
            </p:cNvSpPr>
            <p:nvPr/>
          </p:nvSpPr>
          <p:spPr bwMode="auto">
            <a:xfrm>
              <a:off x="1207" y="1603"/>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200" b="0">
                  <a:solidFill>
                    <a:schemeClr val="tx1"/>
                  </a:solidFill>
                </a:rPr>
                <a:t>NIC</a:t>
              </a:r>
            </a:p>
          </p:txBody>
        </p:sp>
      </p:grpSp>
      <p:grpSp>
        <p:nvGrpSpPr>
          <p:cNvPr id="24620" name="Group 60"/>
          <p:cNvGrpSpPr>
            <a:grpSpLocks/>
          </p:cNvGrpSpPr>
          <p:nvPr/>
        </p:nvGrpSpPr>
        <p:grpSpPr bwMode="auto">
          <a:xfrm>
            <a:off x="3124200" y="2111375"/>
            <a:ext cx="838200" cy="838200"/>
            <a:chOff x="1094" y="1296"/>
            <a:chExt cx="528" cy="528"/>
          </a:xfrm>
        </p:grpSpPr>
        <p:sp>
          <p:nvSpPr>
            <p:cNvPr id="24678" name="Rectangle 61"/>
            <p:cNvSpPr>
              <a:spLocks noChangeArrowheads="1"/>
            </p:cNvSpPr>
            <p:nvPr/>
          </p:nvSpPr>
          <p:spPr bwMode="auto">
            <a:xfrm>
              <a:off x="1094" y="1296"/>
              <a:ext cx="528" cy="528"/>
            </a:xfrm>
            <a:prstGeom prst="rect">
              <a:avLst/>
            </a:prstGeom>
            <a:gradFill rotWithShape="1">
              <a:gsLst>
                <a:gs pos="0">
                  <a:srgbClr val="FFCC00"/>
                </a:gs>
                <a:gs pos="100000">
                  <a:srgbClr val="765E00"/>
                </a:gs>
              </a:gsLst>
              <a:lin ang="5400000" scaled="1"/>
            </a:gra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9" name="Text Box 62"/>
            <p:cNvSpPr txBox="1">
              <a:spLocks noChangeArrowheads="1"/>
            </p:cNvSpPr>
            <p:nvPr/>
          </p:nvSpPr>
          <p:spPr bwMode="auto">
            <a:xfrm>
              <a:off x="1163" y="1344"/>
              <a:ext cx="38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60000"/>
                </a:lnSpc>
                <a:buClr>
                  <a:schemeClr val="accent2"/>
                </a:buClr>
                <a:buFont typeface="Wingdings" panose="05000000000000000000" pitchFamily="2" charset="2"/>
                <a:buNone/>
              </a:pPr>
              <a:r>
                <a:rPr lang="en-US" altLang="en-US" sz="1200" b="0">
                  <a:solidFill>
                    <a:schemeClr val="tx1"/>
                  </a:solidFill>
                </a:rPr>
                <a:t>Linux</a:t>
              </a:r>
            </a:p>
            <a:p>
              <a:pPr eaLnBrk="1" hangingPunct="1">
                <a:lnSpc>
                  <a:spcPct val="60000"/>
                </a:lnSpc>
                <a:buClr>
                  <a:schemeClr val="accent2"/>
                </a:buClr>
                <a:buFont typeface="Wingdings" panose="05000000000000000000" pitchFamily="2" charset="2"/>
                <a:buNone/>
              </a:pPr>
              <a:r>
                <a:rPr lang="en-US" altLang="en-US" sz="1200" b="0">
                  <a:solidFill>
                    <a:schemeClr val="tx1"/>
                  </a:solidFill>
                </a:rPr>
                <a:t>Guest</a:t>
              </a:r>
            </a:p>
          </p:txBody>
        </p:sp>
        <p:sp>
          <p:nvSpPr>
            <p:cNvPr id="24680" name="Rectangle 63"/>
            <p:cNvSpPr>
              <a:spLocks noChangeArrowheads="1"/>
            </p:cNvSpPr>
            <p:nvPr/>
          </p:nvSpPr>
          <p:spPr bwMode="auto">
            <a:xfrm>
              <a:off x="1200" y="1598"/>
              <a:ext cx="288" cy="192"/>
            </a:xfrm>
            <a:prstGeom prst="rect">
              <a:avLst/>
            </a:prstGeom>
            <a:solidFill>
              <a:srgbClr val="FCDB62"/>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81" name="Text Box 64"/>
            <p:cNvSpPr txBox="1">
              <a:spLocks noChangeArrowheads="1"/>
            </p:cNvSpPr>
            <p:nvPr/>
          </p:nvSpPr>
          <p:spPr bwMode="auto">
            <a:xfrm>
              <a:off x="1207" y="1641"/>
              <a:ext cx="28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60000"/>
                </a:lnSpc>
                <a:buClr>
                  <a:schemeClr val="accent2"/>
                </a:buClr>
                <a:buFont typeface="Wingdings" panose="05000000000000000000" pitchFamily="2" charset="2"/>
                <a:buNone/>
              </a:pPr>
              <a:r>
                <a:rPr lang="en-US" altLang="en-US" sz="1200" b="0">
                  <a:solidFill>
                    <a:schemeClr val="tx1"/>
                  </a:solidFill>
                </a:rPr>
                <a:t>NIC</a:t>
              </a:r>
            </a:p>
          </p:txBody>
        </p:sp>
      </p:grpSp>
      <p:grpSp>
        <p:nvGrpSpPr>
          <p:cNvPr id="24621" name="Group 65"/>
          <p:cNvGrpSpPr>
            <a:grpSpLocks/>
          </p:cNvGrpSpPr>
          <p:nvPr/>
        </p:nvGrpSpPr>
        <p:grpSpPr bwMode="auto">
          <a:xfrm>
            <a:off x="4038600" y="2111375"/>
            <a:ext cx="838200" cy="838200"/>
            <a:chOff x="1094" y="1296"/>
            <a:chExt cx="528" cy="528"/>
          </a:xfrm>
        </p:grpSpPr>
        <p:sp>
          <p:nvSpPr>
            <p:cNvPr id="24674" name="Rectangle 66"/>
            <p:cNvSpPr>
              <a:spLocks noChangeArrowheads="1"/>
            </p:cNvSpPr>
            <p:nvPr/>
          </p:nvSpPr>
          <p:spPr bwMode="auto">
            <a:xfrm>
              <a:off x="1094" y="1296"/>
              <a:ext cx="528" cy="528"/>
            </a:xfrm>
            <a:prstGeom prst="rect">
              <a:avLst/>
            </a:prstGeom>
            <a:gradFill rotWithShape="1">
              <a:gsLst>
                <a:gs pos="0">
                  <a:srgbClr val="FFCC00"/>
                </a:gs>
                <a:gs pos="100000">
                  <a:srgbClr val="765E00"/>
                </a:gs>
              </a:gsLst>
              <a:lin ang="5400000" scaled="1"/>
            </a:gra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5" name="Text Box 67"/>
            <p:cNvSpPr txBox="1">
              <a:spLocks noChangeArrowheads="1"/>
            </p:cNvSpPr>
            <p:nvPr/>
          </p:nvSpPr>
          <p:spPr bwMode="auto">
            <a:xfrm>
              <a:off x="1163" y="1344"/>
              <a:ext cx="38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60000"/>
                </a:lnSpc>
                <a:buClr>
                  <a:schemeClr val="accent2"/>
                </a:buClr>
                <a:buFont typeface="Wingdings" panose="05000000000000000000" pitchFamily="2" charset="2"/>
                <a:buNone/>
              </a:pPr>
              <a:r>
                <a:rPr lang="en-US" altLang="en-US" sz="1200" b="0">
                  <a:solidFill>
                    <a:schemeClr val="tx1"/>
                  </a:solidFill>
                </a:rPr>
                <a:t>Linux</a:t>
              </a:r>
            </a:p>
            <a:p>
              <a:pPr eaLnBrk="1" hangingPunct="1">
                <a:lnSpc>
                  <a:spcPct val="60000"/>
                </a:lnSpc>
                <a:buClr>
                  <a:schemeClr val="accent2"/>
                </a:buClr>
                <a:buFont typeface="Wingdings" panose="05000000000000000000" pitchFamily="2" charset="2"/>
                <a:buNone/>
              </a:pPr>
              <a:r>
                <a:rPr lang="en-US" altLang="en-US" sz="1200" b="0">
                  <a:solidFill>
                    <a:schemeClr val="tx1"/>
                  </a:solidFill>
                </a:rPr>
                <a:t>Guest</a:t>
              </a:r>
            </a:p>
          </p:txBody>
        </p:sp>
        <p:sp>
          <p:nvSpPr>
            <p:cNvPr id="24676" name="Rectangle 68"/>
            <p:cNvSpPr>
              <a:spLocks noChangeArrowheads="1"/>
            </p:cNvSpPr>
            <p:nvPr/>
          </p:nvSpPr>
          <p:spPr bwMode="auto">
            <a:xfrm>
              <a:off x="1200" y="1598"/>
              <a:ext cx="288" cy="192"/>
            </a:xfrm>
            <a:prstGeom prst="rect">
              <a:avLst/>
            </a:prstGeom>
            <a:solidFill>
              <a:srgbClr val="FCDB62"/>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7" name="Text Box 69"/>
            <p:cNvSpPr txBox="1">
              <a:spLocks noChangeArrowheads="1"/>
            </p:cNvSpPr>
            <p:nvPr/>
          </p:nvSpPr>
          <p:spPr bwMode="auto">
            <a:xfrm>
              <a:off x="1207" y="1641"/>
              <a:ext cx="28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60000"/>
                </a:lnSpc>
                <a:buClr>
                  <a:schemeClr val="accent2"/>
                </a:buClr>
                <a:buFont typeface="Wingdings" panose="05000000000000000000" pitchFamily="2" charset="2"/>
                <a:buNone/>
              </a:pPr>
              <a:r>
                <a:rPr lang="en-US" altLang="en-US" sz="1200" b="0">
                  <a:solidFill>
                    <a:schemeClr val="tx1"/>
                  </a:solidFill>
                </a:rPr>
                <a:t>NIC</a:t>
              </a:r>
            </a:p>
          </p:txBody>
        </p:sp>
      </p:grpSp>
      <p:grpSp>
        <p:nvGrpSpPr>
          <p:cNvPr id="24622" name="Group 70"/>
          <p:cNvGrpSpPr>
            <a:grpSpLocks/>
          </p:cNvGrpSpPr>
          <p:nvPr/>
        </p:nvGrpSpPr>
        <p:grpSpPr bwMode="auto">
          <a:xfrm>
            <a:off x="4953000" y="2111375"/>
            <a:ext cx="838200" cy="838200"/>
            <a:chOff x="1094" y="1296"/>
            <a:chExt cx="528" cy="528"/>
          </a:xfrm>
        </p:grpSpPr>
        <p:sp>
          <p:nvSpPr>
            <p:cNvPr id="24670" name="Rectangle 71"/>
            <p:cNvSpPr>
              <a:spLocks noChangeArrowheads="1"/>
            </p:cNvSpPr>
            <p:nvPr/>
          </p:nvSpPr>
          <p:spPr bwMode="auto">
            <a:xfrm>
              <a:off x="1094" y="1296"/>
              <a:ext cx="528" cy="528"/>
            </a:xfrm>
            <a:prstGeom prst="rect">
              <a:avLst/>
            </a:prstGeom>
            <a:gradFill rotWithShape="1">
              <a:gsLst>
                <a:gs pos="0">
                  <a:srgbClr val="FFCC00"/>
                </a:gs>
                <a:gs pos="100000">
                  <a:srgbClr val="765E00"/>
                </a:gs>
              </a:gsLst>
              <a:lin ang="5400000" scaled="1"/>
            </a:gra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1" name="Text Box 72"/>
            <p:cNvSpPr txBox="1">
              <a:spLocks noChangeArrowheads="1"/>
            </p:cNvSpPr>
            <p:nvPr/>
          </p:nvSpPr>
          <p:spPr bwMode="auto">
            <a:xfrm>
              <a:off x="1163" y="1344"/>
              <a:ext cx="38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60000"/>
                </a:lnSpc>
                <a:buClr>
                  <a:schemeClr val="accent2"/>
                </a:buClr>
                <a:buFont typeface="Wingdings" panose="05000000000000000000" pitchFamily="2" charset="2"/>
                <a:buNone/>
              </a:pPr>
              <a:r>
                <a:rPr lang="en-US" altLang="en-US" sz="1200" b="0">
                  <a:solidFill>
                    <a:schemeClr val="tx1"/>
                  </a:solidFill>
                </a:rPr>
                <a:t>Linux</a:t>
              </a:r>
            </a:p>
            <a:p>
              <a:pPr eaLnBrk="1" hangingPunct="1">
                <a:lnSpc>
                  <a:spcPct val="60000"/>
                </a:lnSpc>
                <a:buClr>
                  <a:schemeClr val="accent2"/>
                </a:buClr>
                <a:buFont typeface="Wingdings" panose="05000000000000000000" pitchFamily="2" charset="2"/>
                <a:buNone/>
              </a:pPr>
              <a:r>
                <a:rPr lang="en-US" altLang="en-US" sz="1200" b="0">
                  <a:solidFill>
                    <a:schemeClr val="tx1"/>
                  </a:solidFill>
                </a:rPr>
                <a:t>Guest</a:t>
              </a:r>
            </a:p>
          </p:txBody>
        </p:sp>
        <p:sp>
          <p:nvSpPr>
            <p:cNvPr id="24672" name="Rectangle 73"/>
            <p:cNvSpPr>
              <a:spLocks noChangeArrowheads="1"/>
            </p:cNvSpPr>
            <p:nvPr/>
          </p:nvSpPr>
          <p:spPr bwMode="auto">
            <a:xfrm>
              <a:off x="1200" y="1598"/>
              <a:ext cx="288" cy="192"/>
            </a:xfrm>
            <a:prstGeom prst="rect">
              <a:avLst/>
            </a:prstGeom>
            <a:solidFill>
              <a:srgbClr val="FCDB62"/>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3" name="Text Box 74"/>
            <p:cNvSpPr txBox="1">
              <a:spLocks noChangeArrowheads="1"/>
            </p:cNvSpPr>
            <p:nvPr/>
          </p:nvSpPr>
          <p:spPr bwMode="auto">
            <a:xfrm>
              <a:off x="1207" y="1641"/>
              <a:ext cx="28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60000"/>
                </a:lnSpc>
                <a:buClr>
                  <a:schemeClr val="accent2"/>
                </a:buClr>
                <a:buFont typeface="Wingdings" panose="05000000000000000000" pitchFamily="2" charset="2"/>
                <a:buNone/>
              </a:pPr>
              <a:r>
                <a:rPr lang="en-US" altLang="en-US" sz="1200" b="0">
                  <a:solidFill>
                    <a:schemeClr val="tx1"/>
                  </a:solidFill>
                </a:rPr>
                <a:t>NIC</a:t>
              </a:r>
            </a:p>
          </p:txBody>
        </p:sp>
      </p:grpSp>
      <p:grpSp>
        <p:nvGrpSpPr>
          <p:cNvPr id="24623" name="Group 75"/>
          <p:cNvGrpSpPr>
            <a:grpSpLocks/>
          </p:cNvGrpSpPr>
          <p:nvPr/>
        </p:nvGrpSpPr>
        <p:grpSpPr bwMode="auto">
          <a:xfrm>
            <a:off x="5867400" y="2111375"/>
            <a:ext cx="838200" cy="838200"/>
            <a:chOff x="1094" y="1296"/>
            <a:chExt cx="528" cy="528"/>
          </a:xfrm>
        </p:grpSpPr>
        <p:sp>
          <p:nvSpPr>
            <p:cNvPr id="24666" name="Rectangle 76"/>
            <p:cNvSpPr>
              <a:spLocks noChangeArrowheads="1"/>
            </p:cNvSpPr>
            <p:nvPr/>
          </p:nvSpPr>
          <p:spPr bwMode="auto">
            <a:xfrm>
              <a:off x="1094" y="1296"/>
              <a:ext cx="528" cy="528"/>
            </a:xfrm>
            <a:prstGeom prst="rect">
              <a:avLst/>
            </a:prstGeom>
            <a:gradFill rotWithShape="1">
              <a:gsLst>
                <a:gs pos="0">
                  <a:srgbClr val="FFCC00"/>
                </a:gs>
                <a:gs pos="100000">
                  <a:srgbClr val="765E00"/>
                </a:gs>
              </a:gsLst>
              <a:lin ang="5400000" scaled="1"/>
            </a:gra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7" name="Text Box 77"/>
            <p:cNvSpPr txBox="1">
              <a:spLocks noChangeArrowheads="1"/>
            </p:cNvSpPr>
            <p:nvPr/>
          </p:nvSpPr>
          <p:spPr bwMode="auto">
            <a:xfrm>
              <a:off x="1163" y="1344"/>
              <a:ext cx="38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60000"/>
                </a:lnSpc>
                <a:buClr>
                  <a:schemeClr val="accent2"/>
                </a:buClr>
                <a:buFont typeface="Wingdings" panose="05000000000000000000" pitchFamily="2" charset="2"/>
                <a:buNone/>
              </a:pPr>
              <a:r>
                <a:rPr lang="en-US" altLang="en-US" sz="1200" b="0">
                  <a:solidFill>
                    <a:schemeClr val="tx1"/>
                  </a:solidFill>
                </a:rPr>
                <a:t>Linux</a:t>
              </a:r>
            </a:p>
            <a:p>
              <a:pPr eaLnBrk="1" hangingPunct="1">
                <a:lnSpc>
                  <a:spcPct val="60000"/>
                </a:lnSpc>
                <a:buClr>
                  <a:schemeClr val="accent2"/>
                </a:buClr>
                <a:buFont typeface="Wingdings" panose="05000000000000000000" pitchFamily="2" charset="2"/>
                <a:buNone/>
              </a:pPr>
              <a:r>
                <a:rPr lang="en-US" altLang="en-US" sz="1200" b="0">
                  <a:solidFill>
                    <a:schemeClr val="tx1"/>
                  </a:solidFill>
                </a:rPr>
                <a:t>Guest</a:t>
              </a:r>
            </a:p>
          </p:txBody>
        </p:sp>
        <p:sp>
          <p:nvSpPr>
            <p:cNvPr id="24668" name="Rectangle 78"/>
            <p:cNvSpPr>
              <a:spLocks noChangeArrowheads="1"/>
            </p:cNvSpPr>
            <p:nvPr/>
          </p:nvSpPr>
          <p:spPr bwMode="auto">
            <a:xfrm>
              <a:off x="1200" y="1598"/>
              <a:ext cx="288" cy="192"/>
            </a:xfrm>
            <a:prstGeom prst="rect">
              <a:avLst/>
            </a:prstGeom>
            <a:solidFill>
              <a:srgbClr val="FCDB62"/>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9" name="Text Box 79"/>
            <p:cNvSpPr txBox="1">
              <a:spLocks noChangeArrowheads="1"/>
            </p:cNvSpPr>
            <p:nvPr/>
          </p:nvSpPr>
          <p:spPr bwMode="auto">
            <a:xfrm>
              <a:off x="1207" y="1641"/>
              <a:ext cx="28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lnSpc>
                  <a:spcPct val="60000"/>
                </a:lnSpc>
                <a:buClr>
                  <a:schemeClr val="accent2"/>
                </a:buClr>
                <a:buFont typeface="Wingdings" panose="05000000000000000000" pitchFamily="2" charset="2"/>
                <a:buNone/>
              </a:pPr>
              <a:r>
                <a:rPr lang="en-US" altLang="en-US" sz="1200" b="0">
                  <a:solidFill>
                    <a:schemeClr val="tx1"/>
                  </a:solidFill>
                </a:rPr>
                <a:t>NIC</a:t>
              </a:r>
            </a:p>
          </p:txBody>
        </p:sp>
      </p:grpSp>
      <p:sp>
        <p:nvSpPr>
          <p:cNvPr id="24624" name="AutoShape 80"/>
          <p:cNvSpPr>
            <a:spLocks noChangeArrowheads="1"/>
          </p:cNvSpPr>
          <p:nvPr/>
        </p:nvSpPr>
        <p:spPr bwMode="auto">
          <a:xfrm>
            <a:off x="2487613" y="2873375"/>
            <a:ext cx="255587" cy="357188"/>
          </a:xfrm>
          <a:prstGeom prst="upDownArrow">
            <a:avLst>
              <a:gd name="adj1" fmla="val 56519"/>
              <a:gd name="adj2" fmla="val 33540"/>
            </a:avLst>
          </a:prstGeom>
          <a:solidFill>
            <a:srgbClr val="FF00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5" name="AutoShape 81"/>
          <p:cNvSpPr>
            <a:spLocks noChangeArrowheads="1"/>
          </p:cNvSpPr>
          <p:nvPr/>
        </p:nvSpPr>
        <p:spPr bwMode="auto">
          <a:xfrm>
            <a:off x="3402013" y="2873375"/>
            <a:ext cx="255587" cy="357188"/>
          </a:xfrm>
          <a:prstGeom prst="upDownArrow">
            <a:avLst>
              <a:gd name="adj1" fmla="val 56519"/>
              <a:gd name="adj2" fmla="val 33540"/>
            </a:avLst>
          </a:prstGeom>
          <a:solidFill>
            <a:srgbClr val="FF00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6" name="AutoShape 82"/>
          <p:cNvSpPr>
            <a:spLocks noChangeArrowheads="1"/>
          </p:cNvSpPr>
          <p:nvPr/>
        </p:nvSpPr>
        <p:spPr bwMode="auto">
          <a:xfrm>
            <a:off x="4316413" y="2873375"/>
            <a:ext cx="255587" cy="357188"/>
          </a:xfrm>
          <a:prstGeom prst="upDownArrow">
            <a:avLst>
              <a:gd name="adj1" fmla="val 56519"/>
              <a:gd name="adj2" fmla="val 33540"/>
            </a:avLst>
          </a:prstGeom>
          <a:solidFill>
            <a:srgbClr val="FF00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7" name="AutoShape 83"/>
          <p:cNvSpPr>
            <a:spLocks noChangeArrowheads="1"/>
          </p:cNvSpPr>
          <p:nvPr/>
        </p:nvSpPr>
        <p:spPr bwMode="auto">
          <a:xfrm>
            <a:off x="5230813" y="2873375"/>
            <a:ext cx="255587" cy="357188"/>
          </a:xfrm>
          <a:prstGeom prst="upDownArrow">
            <a:avLst>
              <a:gd name="adj1" fmla="val 56519"/>
              <a:gd name="adj2" fmla="val 33540"/>
            </a:avLst>
          </a:prstGeom>
          <a:solidFill>
            <a:srgbClr val="FF00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8" name="AutoShape 84"/>
          <p:cNvSpPr>
            <a:spLocks noChangeArrowheads="1"/>
          </p:cNvSpPr>
          <p:nvPr/>
        </p:nvSpPr>
        <p:spPr bwMode="auto">
          <a:xfrm>
            <a:off x="6145213" y="2873375"/>
            <a:ext cx="255587" cy="357188"/>
          </a:xfrm>
          <a:prstGeom prst="upDownArrow">
            <a:avLst>
              <a:gd name="adj1" fmla="val 56519"/>
              <a:gd name="adj2" fmla="val 33540"/>
            </a:avLst>
          </a:prstGeom>
          <a:solidFill>
            <a:srgbClr val="FF0000"/>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9" name="Rectangle 85"/>
          <p:cNvSpPr>
            <a:spLocks noChangeArrowheads="1"/>
          </p:cNvSpPr>
          <p:nvPr/>
        </p:nvSpPr>
        <p:spPr bwMode="auto">
          <a:xfrm>
            <a:off x="7010400" y="2111375"/>
            <a:ext cx="838200" cy="838200"/>
          </a:xfrm>
          <a:prstGeom prst="rect">
            <a:avLst/>
          </a:prstGeom>
          <a:gradFill rotWithShape="1">
            <a:gsLst>
              <a:gs pos="0">
                <a:srgbClr val="CCFFFF"/>
              </a:gs>
              <a:gs pos="100000">
                <a:srgbClr val="5E7676"/>
              </a:gs>
            </a:gsLst>
            <a:lin ang="5400000" scaled="1"/>
          </a:gra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0" name="Text Box 86"/>
          <p:cNvSpPr txBox="1">
            <a:spLocks noChangeArrowheads="1"/>
          </p:cNvSpPr>
          <p:nvPr/>
        </p:nvSpPr>
        <p:spPr bwMode="auto">
          <a:xfrm>
            <a:off x="6973888" y="2187575"/>
            <a:ext cx="914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200" b="0">
                <a:solidFill>
                  <a:schemeClr val="tx1"/>
                </a:solidFill>
              </a:rPr>
              <a:t>VM</a:t>
            </a:r>
            <a:br>
              <a:rPr lang="en-US" altLang="en-US" sz="1200" b="0">
                <a:solidFill>
                  <a:schemeClr val="tx1"/>
                </a:solidFill>
              </a:rPr>
            </a:br>
            <a:r>
              <a:rPr lang="en-US" altLang="en-US" sz="1200" b="0">
                <a:solidFill>
                  <a:schemeClr val="tx1"/>
                </a:solidFill>
              </a:rPr>
              <a:t>Switch Controller</a:t>
            </a:r>
          </a:p>
        </p:txBody>
      </p:sp>
      <p:grpSp>
        <p:nvGrpSpPr>
          <p:cNvPr id="24631" name="Group 87"/>
          <p:cNvGrpSpPr>
            <a:grpSpLocks/>
          </p:cNvGrpSpPr>
          <p:nvPr/>
        </p:nvGrpSpPr>
        <p:grpSpPr bwMode="auto">
          <a:xfrm>
            <a:off x="7239000" y="2949575"/>
            <a:ext cx="381000" cy="990600"/>
            <a:chOff x="4560" y="1824"/>
            <a:chExt cx="240" cy="624"/>
          </a:xfrm>
        </p:grpSpPr>
        <p:sp>
          <p:nvSpPr>
            <p:cNvPr id="24664" name="Line 88"/>
            <p:cNvSpPr>
              <a:spLocks noChangeShapeType="1"/>
            </p:cNvSpPr>
            <p:nvPr/>
          </p:nvSpPr>
          <p:spPr bwMode="auto">
            <a:xfrm>
              <a:off x="4800" y="1824"/>
              <a:ext cx="0" cy="624"/>
            </a:xfrm>
            <a:prstGeom prst="line">
              <a:avLst/>
            </a:prstGeom>
            <a:noFill/>
            <a:ln w="25400">
              <a:solidFill>
                <a:schemeClr val="tx1"/>
              </a:solidFill>
              <a:round/>
              <a:headEnd type="arrow" w="lg" len="lg"/>
              <a:tailEnd/>
            </a:ln>
            <a:extLst>
              <a:ext uri="{909E8E84-426E-40DD-AFC4-6F175D3DCCD1}">
                <a14:hiddenFill xmlns:a14="http://schemas.microsoft.com/office/drawing/2010/main">
                  <a:noFill/>
                </a14:hiddenFill>
              </a:ext>
            </a:extLst>
          </p:spPr>
          <p:txBody>
            <a:bodyPr anchor="ctr"/>
            <a:lstStyle/>
            <a:p>
              <a:endParaRPr lang="en-US"/>
            </a:p>
          </p:txBody>
        </p:sp>
        <p:sp>
          <p:nvSpPr>
            <p:cNvPr id="24665" name="Line 89"/>
            <p:cNvSpPr>
              <a:spLocks noChangeShapeType="1"/>
            </p:cNvSpPr>
            <p:nvPr/>
          </p:nvSpPr>
          <p:spPr bwMode="auto">
            <a:xfrm flipH="1">
              <a:off x="4560" y="2441"/>
              <a:ext cx="240"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nchor="ctr"/>
            <a:lstStyle/>
            <a:p>
              <a:endParaRPr lang="en-US"/>
            </a:p>
          </p:txBody>
        </p:sp>
      </p:grpSp>
      <p:grpSp>
        <p:nvGrpSpPr>
          <p:cNvPr id="24632" name="Group 90"/>
          <p:cNvGrpSpPr>
            <a:grpSpLocks/>
          </p:cNvGrpSpPr>
          <p:nvPr/>
        </p:nvGrpSpPr>
        <p:grpSpPr bwMode="auto">
          <a:xfrm>
            <a:off x="1752600" y="4930775"/>
            <a:ext cx="685800" cy="304800"/>
            <a:chOff x="1392" y="3120"/>
            <a:chExt cx="432" cy="192"/>
          </a:xfrm>
        </p:grpSpPr>
        <p:sp>
          <p:nvSpPr>
            <p:cNvPr id="24662" name="Rectangle 91"/>
            <p:cNvSpPr>
              <a:spLocks noChangeArrowheads="1"/>
            </p:cNvSpPr>
            <p:nvPr/>
          </p:nvSpPr>
          <p:spPr bwMode="auto">
            <a:xfrm>
              <a:off x="1392" y="3120"/>
              <a:ext cx="432" cy="192"/>
            </a:xfrm>
            <a:prstGeom prst="rect">
              <a:avLst/>
            </a:prstGeom>
            <a:solidFill>
              <a:srgbClr val="A0ABFC"/>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3" name="Text Box 92"/>
            <p:cNvSpPr txBox="1">
              <a:spLocks noChangeArrowheads="1"/>
            </p:cNvSpPr>
            <p:nvPr/>
          </p:nvSpPr>
          <p:spPr bwMode="auto">
            <a:xfrm>
              <a:off x="1451" y="3132"/>
              <a:ext cx="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200" b="0">
                  <a:solidFill>
                    <a:schemeClr val="tx1"/>
                  </a:solidFill>
                </a:rPr>
                <a:t>OSA</a:t>
              </a:r>
            </a:p>
          </p:txBody>
        </p:sp>
      </p:grpSp>
      <p:grpSp>
        <p:nvGrpSpPr>
          <p:cNvPr id="24633" name="Group 93"/>
          <p:cNvGrpSpPr>
            <a:grpSpLocks/>
          </p:cNvGrpSpPr>
          <p:nvPr/>
        </p:nvGrpSpPr>
        <p:grpSpPr bwMode="auto">
          <a:xfrm>
            <a:off x="2805113" y="4930775"/>
            <a:ext cx="685800" cy="304800"/>
            <a:chOff x="1392" y="3120"/>
            <a:chExt cx="432" cy="192"/>
          </a:xfrm>
        </p:grpSpPr>
        <p:sp>
          <p:nvSpPr>
            <p:cNvPr id="24660" name="Rectangle 94"/>
            <p:cNvSpPr>
              <a:spLocks noChangeArrowheads="1"/>
            </p:cNvSpPr>
            <p:nvPr/>
          </p:nvSpPr>
          <p:spPr bwMode="auto">
            <a:xfrm>
              <a:off x="1392" y="3120"/>
              <a:ext cx="432" cy="192"/>
            </a:xfrm>
            <a:prstGeom prst="rect">
              <a:avLst/>
            </a:prstGeom>
            <a:solidFill>
              <a:srgbClr val="A0ABFC"/>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1" name="Text Box 95"/>
            <p:cNvSpPr txBox="1">
              <a:spLocks noChangeArrowheads="1"/>
            </p:cNvSpPr>
            <p:nvPr/>
          </p:nvSpPr>
          <p:spPr bwMode="auto">
            <a:xfrm>
              <a:off x="1451" y="3132"/>
              <a:ext cx="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200" b="0">
                  <a:solidFill>
                    <a:schemeClr val="tx1"/>
                  </a:solidFill>
                </a:rPr>
                <a:t>OSA</a:t>
              </a:r>
            </a:p>
          </p:txBody>
        </p:sp>
      </p:grpSp>
      <p:grpSp>
        <p:nvGrpSpPr>
          <p:cNvPr id="24634" name="Group 96"/>
          <p:cNvGrpSpPr>
            <a:grpSpLocks/>
          </p:cNvGrpSpPr>
          <p:nvPr/>
        </p:nvGrpSpPr>
        <p:grpSpPr bwMode="auto">
          <a:xfrm>
            <a:off x="3875088" y="4930775"/>
            <a:ext cx="685800" cy="304800"/>
            <a:chOff x="1392" y="3120"/>
            <a:chExt cx="432" cy="192"/>
          </a:xfrm>
        </p:grpSpPr>
        <p:sp>
          <p:nvSpPr>
            <p:cNvPr id="24658" name="Rectangle 97"/>
            <p:cNvSpPr>
              <a:spLocks noChangeArrowheads="1"/>
            </p:cNvSpPr>
            <p:nvPr/>
          </p:nvSpPr>
          <p:spPr bwMode="auto">
            <a:xfrm>
              <a:off x="1392" y="3120"/>
              <a:ext cx="432" cy="192"/>
            </a:xfrm>
            <a:prstGeom prst="rect">
              <a:avLst/>
            </a:prstGeom>
            <a:solidFill>
              <a:srgbClr val="A0ABFC"/>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9" name="Text Box 98"/>
            <p:cNvSpPr txBox="1">
              <a:spLocks noChangeArrowheads="1"/>
            </p:cNvSpPr>
            <p:nvPr/>
          </p:nvSpPr>
          <p:spPr bwMode="auto">
            <a:xfrm>
              <a:off x="1451" y="3132"/>
              <a:ext cx="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200" b="0">
                  <a:solidFill>
                    <a:schemeClr val="tx1"/>
                  </a:solidFill>
                </a:rPr>
                <a:t>OSA</a:t>
              </a:r>
            </a:p>
          </p:txBody>
        </p:sp>
      </p:grpSp>
      <p:grpSp>
        <p:nvGrpSpPr>
          <p:cNvPr id="24635" name="Group 99"/>
          <p:cNvGrpSpPr>
            <a:grpSpLocks/>
          </p:cNvGrpSpPr>
          <p:nvPr/>
        </p:nvGrpSpPr>
        <p:grpSpPr bwMode="auto">
          <a:xfrm>
            <a:off x="4945063" y="4930775"/>
            <a:ext cx="685800" cy="304800"/>
            <a:chOff x="1392" y="3120"/>
            <a:chExt cx="432" cy="192"/>
          </a:xfrm>
        </p:grpSpPr>
        <p:sp>
          <p:nvSpPr>
            <p:cNvPr id="24656" name="Rectangle 100"/>
            <p:cNvSpPr>
              <a:spLocks noChangeArrowheads="1"/>
            </p:cNvSpPr>
            <p:nvPr/>
          </p:nvSpPr>
          <p:spPr bwMode="auto">
            <a:xfrm>
              <a:off x="1392" y="3120"/>
              <a:ext cx="432" cy="192"/>
            </a:xfrm>
            <a:prstGeom prst="rect">
              <a:avLst/>
            </a:prstGeom>
            <a:solidFill>
              <a:srgbClr val="A0ABFC"/>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7" name="Text Box 101"/>
            <p:cNvSpPr txBox="1">
              <a:spLocks noChangeArrowheads="1"/>
            </p:cNvSpPr>
            <p:nvPr/>
          </p:nvSpPr>
          <p:spPr bwMode="auto">
            <a:xfrm>
              <a:off x="1451" y="3132"/>
              <a:ext cx="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200" b="0">
                  <a:solidFill>
                    <a:schemeClr val="tx1"/>
                  </a:solidFill>
                </a:rPr>
                <a:t>OSA</a:t>
              </a:r>
            </a:p>
          </p:txBody>
        </p:sp>
      </p:grpSp>
      <p:sp>
        <p:nvSpPr>
          <p:cNvPr id="24636" name="AutoShape 102"/>
          <p:cNvSpPr>
            <a:spLocks noChangeArrowheads="1"/>
          </p:cNvSpPr>
          <p:nvPr/>
        </p:nvSpPr>
        <p:spPr bwMode="auto">
          <a:xfrm>
            <a:off x="1954213" y="4573588"/>
            <a:ext cx="255587" cy="357187"/>
          </a:xfrm>
          <a:prstGeom prst="upDownArrow">
            <a:avLst>
              <a:gd name="adj1" fmla="val 56519"/>
              <a:gd name="adj2" fmla="val 33540"/>
            </a:avLst>
          </a:prstGeom>
          <a:solidFill>
            <a:srgbClr val="5FFF53"/>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7" name="AutoShape 103"/>
          <p:cNvSpPr>
            <a:spLocks noChangeArrowheads="1"/>
          </p:cNvSpPr>
          <p:nvPr/>
        </p:nvSpPr>
        <p:spPr bwMode="auto">
          <a:xfrm>
            <a:off x="3021013" y="4573588"/>
            <a:ext cx="255587" cy="357187"/>
          </a:xfrm>
          <a:prstGeom prst="upDownArrow">
            <a:avLst>
              <a:gd name="adj1" fmla="val 56519"/>
              <a:gd name="adj2" fmla="val 33540"/>
            </a:avLst>
          </a:prstGeom>
          <a:solidFill>
            <a:srgbClr val="5FFF53"/>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8" name="AutoShape 104"/>
          <p:cNvSpPr>
            <a:spLocks noChangeArrowheads="1"/>
          </p:cNvSpPr>
          <p:nvPr/>
        </p:nvSpPr>
        <p:spPr bwMode="auto">
          <a:xfrm>
            <a:off x="4087813" y="4573588"/>
            <a:ext cx="255587" cy="357187"/>
          </a:xfrm>
          <a:prstGeom prst="upDownArrow">
            <a:avLst>
              <a:gd name="adj1" fmla="val 56519"/>
              <a:gd name="adj2" fmla="val 33540"/>
            </a:avLst>
          </a:prstGeom>
          <a:solidFill>
            <a:srgbClr val="5FFF53"/>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9" name="AutoShape 105"/>
          <p:cNvSpPr>
            <a:spLocks noChangeArrowheads="1"/>
          </p:cNvSpPr>
          <p:nvPr/>
        </p:nvSpPr>
        <p:spPr bwMode="auto">
          <a:xfrm>
            <a:off x="5154613" y="4573588"/>
            <a:ext cx="255587" cy="357187"/>
          </a:xfrm>
          <a:prstGeom prst="upDownArrow">
            <a:avLst>
              <a:gd name="adj1" fmla="val 56519"/>
              <a:gd name="adj2" fmla="val 33540"/>
            </a:avLst>
          </a:prstGeom>
          <a:solidFill>
            <a:srgbClr val="5FFF53"/>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0" name="Rectangle 106"/>
          <p:cNvSpPr>
            <a:spLocks noChangeArrowheads="1"/>
          </p:cNvSpPr>
          <p:nvPr/>
        </p:nvSpPr>
        <p:spPr bwMode="auto">
          <a:xfrm>
            <a:off x="1828800" y="5464175"/>
            <a:ext cx="533400" cy="304800"/>
          </a:xfrm>
          <a:prstGeom prst="rect">
            <a:avLst/>
          </a:prstGeom>
          <a:solidFill>
            <a:srgbClr val="66FFFF"/>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1" name="Text Box 107"/>
          <p:cNvSpPr txBox="1">
            <a:spLocks noChangeArrowheads="1"/>
          </p:cNvSpPr>
          <p:nvPr/>
        </p:nvSpPr>
        <p:spPr bwMode="auto">
          <a:xfrm>
            <a:off x="1844675" y="5502275"/>
            <a:ext cx="520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1</a:t>
            </a:r>
          </a:p>
        </p:txBody>
      </p:sp>
      <p:sp>
        <p:nvSpPr>
          <p:cNvPr id="24642" name="Rectangle 108"/>
          <p:cNvSpPr>
            <a:spLocks noChangeArrowheads="1"/>
          </p:cNvSpPr>
          <p:nvPr/>
        </p:nvSpPr>
        <p:spPr bwMode="auto">
          <a:xfrm>
            <a:off x="5029200" y="5464175"/>
            <a:ext cx="533400" cy="304800"/>
          </a:xfrm>
          <a:prstGeom prst="rect">
            <a:avLst/>
          </a:prstGeom>
          <a:solidFill>
            <a:srgbClr val="66FFFF"/>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3" name="Text Box 109"/>
          <p:cNvSpPr txBox="1">
            <a:spLocks noChangeArrowheads="1"/>
          </p:cNvSpPr>
          <p:nvPr/>
        </p:nvSpPr>
        <p:spPr bwMode="auto">
          <a:xfrm>
            <a:off x="5045075" y="5502275"/>
            <a:ext cx="520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4</a:t>
            </a:r>
          </a:p>
        </p:txBody>
      </p:sp>
      <p:sp>
        <p:nvSpPr>
          <p:cNvPr id="24644" name="Rectangle 110"/>
          <p:cNvSpPr>
            <a:spLocks noChangeArrowheads="1"/>
          </p:cNvSpPr>
          <p:nvPr/>
        </p:nvSpPr>
        <p:spPr bwMode="auto">
          <a:xfrm>
            <a:off x="2895600" y="5464175"/>
            <a:ext cx="533400" cy="304800"/>
          </a:xfrm>
          <a:prstGeom prst="rect">
            <a:avLst/>
          </a:prstGeom>
          <a:solidFill>
            <a:srgbClr val="66FFFF"/>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5" name="Text Box 111"/>
          <p:cNvSpPr txBox="1">
            <a:spLocks noChangeArrowheads="1"/>
          </p:cNvSpPr>
          <p:nvPr/>
        </p:nvSpPr>
        <p:spPr bwMode="auto">
          <a:xfrm>
            <a:off x="2911475" y="5502275"/>
            <a:ext cx="520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2</a:t>
            </a:r>
          </a:p>
        </p:txBody>
      </p:sp>
      <p:sp>
        <p:nvSpPr>
          <p:cNvPr id="24646" name="Rectangle 112"/>
          <p:cNvSpPr>
            <a:spLocks noChangeArrowheads="1"/>
          </p:cNvSpPr>
          <p:nvPr/>
        </p:nvSpPr>
        <p:spPr bwMode="auto">
          <a:xfrm>
            <a:off x="3962400" y="5464175"/>
            <a:ext cx="533400" cy="304800"/>
          </a:xfrm>
          <a:prstGeom prst="rect">
            <a:avLst/>
          </a:prstGeom>
          <a:solidFill>
            <a:srgbClr val="66FFFF"/>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7" name="Text Box 113"/>
          <p:cNvSpPr txBox="1">
            <a:spLocks noChangeArrowheads="1"/>
          </p:cNvSpPr>
          <p:nvPr/>
        </p:nvSpPr>
        <p:spPr bwMode="auto">
          <a:xfrm>
            <a:off x="3978275" y="5502275"/>
            <a:ext cx="520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000" b="0">
                <a:solidFill>
                  <a:schemeClr val="tx1"/>
                </a:solidFill>
              </a:rPr>
              <a:t>Port 3</a:t>
            </a:r>
          </a:p>
        </p:txBody>
      </p:sp>
      <p:sp>
        <p:nvSpPr>
          <p:cNvPr id="24648" name="Text Box 114"/>
          <p:cNvSpPr txBox="1">
            <a:spLocks noChangeArrowheads="1"/>
          </p:cNvSpPr>
          <p:nvPr/>
        </p:nvSpPr>
        <p:spPr bwMode="auto">
          <a:xfrm>
            <a:off x="1219200" y="5570538"/>
            <a:ext cx="581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buClr>
                <a:schemeClr val="accent2"/>
              </a:buClr>
              <a:buFont typeface="Wingdings" panose="05000000000000000000" pitchFamily="2" charset="2"/>
              <a:buNone/>
            </a:pPr>
            <a:r>
              <a:rPr lang="en-US" altLang="en-US" sz="1200" b="0">
                <a:solidFill>
                  <a:schemeClr val="tx1"/>
                </a:solidFill>
              </a:rPr>
              <a:t>LACP</a:t>
            </a:r>
          </a:p>
        </p:txBody>
      </p:sp>
      <p:sp>
        <p:nvSpPr>
          <p:cNvPr id="24649" name="Text Box 115"/>
          <p:cNvSpPr txBox="1">
            <a:spLocks noChangeArrowheads="1"/>
          </p:cNvSpPr>
          <p:nvPr/>
        </p:nvSpPr>
        <p:spPr bwMode="auto">
          <a:xfrm>
            <a:off x="1219200" y="5799138"/>
            <a:ext cx="441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buClr>
                <a:schemeClr val="accent2"/>
              </a:buClr>
              <a:buFont typeface="Wingdings" panose="05000000000000000000" pitchFamily="2" charset="2"/>
              <a:buNone/>
            </a:pPr>
            <a:r>
              <a:rPr lang="en-US" altLang="en-US" sz="1200" b="0">
                <a:solidFill>
                  <a:schemeClr val="tx1"/>
                </a:solidFill>
              </a:rPr>
              <a:t>(Link Aggregation Control Protocol)</a:t>
            </a:r>
          </a:p>
        </p:txBody>
      </p:sp>
      <p:sp>
        <p:nvSpPr>
          <p:cNvPr id="24650" name="Text Box 116"/>
          <p:cNvSpPr txBox="1">
            <a:spLocks noChangeArrowheads="1"/>
          </p:cNvSpPr>
          <p:nvPr/>
        </p:nvSpPr>
        <p:spPr bwMode="auto">
          <a:xfrm>
            <a:off x="5187950" y="6049963"/>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buClr>
                <a:schemeClr val="accent2"/>
              </a:buClr>
              <a:buFont typeface="Wingdings" panose="05000000000000000000" pitchFamily="2" charset="2"/>
              <a:buNone/>
            </a:pPr>
            <a:r>
              <a:rPr lang="en-US" altLang="en-US" sz="1200" b="0"/>
              <a:t>Real Switch</a:t>
            </a:r>
          </a:p>
        </p:txBody>
      </p:sp>
      <p:sp>
        <p:nvSpPr>
          <p:cNvPr id="24651" name="AutoShape 117"/>
          <p:cNvSpPr>
            <a:spLocks noChangeArrowheads="1"/>
          </p:cNvSpPr>
          <p:nvPr/>
        </p:nvSpPr>
        <p:spPr bwMode="auto">
          <a:xfrm>
            <a:off x="1954213" y="5183188"/>
            <a:ext cx="255587" cy="357187"/>
          </a:xfrm>
          <a:prstGeom prst="upDownArrow">
            <a:avLst>
              <a:gd name="adj1" fmla="val 56519"/>
              <a:gd name="adj2" fmla="val 33540"/>
            </a:avLst>
          </a:prstGeom>
          <a:solidFill>
            <a:srgbClr val="5FFF53"/>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2" name="AutoShape 118"/>
          <p:cNvSpPr>
            <a:spLocks noChangeArrowheads="1"/>
          </p:cNvSpPr>
          <p:nvPr/>
        </p:nvSpPr>
        <p:spPr bwMode="auto">
          <a:xfrm>
            <a:off x="3021013" y="5183188"/>
            <a:ext cx="255587" cy="357187"/>
          </a:xfrm>
          <a:prstGeom prst="upDownArrow">
            <a:avLst>
              <a:gd name="adj1" fmla="val 56519"/>
              <a:gd name="adj2" fmla="val 33540"/>
            </a:avLst>
          </a:prstGeom>
          <a:solidFill>
            <a:srgbClr val="5FFF53"/>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3" name="AutoShape 119"/>
          <p:cNvSpPr>
            <a:spLocks noChangeArrowheads="1"/>
          </p:cNvSpPr>
          <p:nvPr/>
        </p:nvSpPr>
        <p:spPr bwMode="auto">
          <a:xfrm>
            <a:off x="4087813" y="5183188"/>
            <a:ext cx="255587" cy="357187"/>
          </a:xfrm>
          <a:prstGeom prst="upDownArrow">
            <a:avLst>
              <a:gd name="adj1" fmla="val 56519"/>
              <a:gd name="adj2" fmla="val 33540"/>
            </a:avLst>
          </a:prstGeom>
          <a:solidFill>
            <a:srgbClr val="5FFF53"/>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4" name="AutoShape 120"/>
          <p:cNvSpPr>
            <a:spLocks noChangeArrowheads="1"/>
          </p:cNvSpPr>
          <p:nvPr/>
        </p:nvSpPr>
        <p:spPr bwMode="auto">
          <a:xfrm>
            <a:off x="5154613" y="5183188"/>
            <a:ext cx="255587" cy="357187"/>
          </a:xfrm>
          <a:prstGeom prst="upDownArrow">
            <a:avLst>
              <a:gd name="adj1" fmla="val 56519"/>
              <a:gd name="adj2" fmla="val 33540"/>
            </a:avLst>
          </a:prstGeom>
          <a:solidFill>
            <a:srgbClr val="5FFF53"/>
          </a:solidFill>
          <a:ln w="12700" algn="ctr">
            <a:solidFill>
              <a:schemeClr val="tx1"/>
            </a:solidFill>
            <a:miter lim="800000"/>
            <a:headEnd/>
            <a:tailEnd/>
          </a:ln>
        </p:spPr>
        <p:txBody>
          <a:bodyPr wrap="none" anchor="ct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5" name="Rectangle 122"/>
          <p:cNvSpPr>
            <a:spLocks noGrp="1" noChangeArrowheads="1"/>
          </p:cNvSpPr>
          <p:nvPr>
            <p:ph type="title"/>
          </p:nvPr>
        </p:nvSpPr>
        <p:spPr>
          <a:noFill/>
        </p:spPr>
        <p:txBody>
          <a:bodyPr anchor="t"/>
          <a:lstStyle/>
          <a:p>
            <a:r>
              <a:rPr lang="en-US" altLang="en-US" sz="3600" smtClean="0">
                <a:solidFill>
                  <a:schemeClr val="tx2"/>
                </a:solidFill>
              </a:rPr>
              <a:t>z/VM LAN and Switch Virtualization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a:noFill/>
        </p:spPr>
        <p:txBody>
          <a:bodyPr anchor="t"/>
          <a:lstStyle/>
          <a:p>
            <a:r>
              <a:rPr lang="en-US" altLang="en-US" sz="3600" smtClean="0">
                <a:solidFill>
                  <a:schemeClr val="tx2"/>
                </a:solidFill>
              </a:rPr>
              <a:t>z/VM Operations Automation</a:t>
            </a:r>
          </a:p>
        </p:txBody>
      </p:sp>
      <p:sp>
        <p:nvSpPr>
          <p:cNvPr id="5124" name="AutoShape 5"/>
          <p:cNvSpPr>
            <a:spLocks noChangeAspect="1" noChangeArrowheads="1" noTextEdit="1"/>
          </p:cNvSpPr>
          <p:nvPr/>
        </p:nvSpPr>
        <p:spPr bwMode="auto">
          <a:xfrm>
            <a:off x="585788" y="1524000"/>
            <a:ext cx="8024812"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 name="Rectangle 7"/>
          <p:cNvSpPr>
            <a:spLocks noChangeArrowheads="1"/>
          </p:cNvSpPr>
          <p:nvPr/>
        </p:nvSpPr>
        <p:spPr bwMode="auto">
          <a:xfrm>
            <a:off x="1838325" y="4775200"/>
            <a:ext cx="5405438" cy="635000"/>
          </a:xfrm>
          <a:prstGeom prst="rect">
            <a:avLst/>
          </a:prstGeom>
          <a:blipFill dpi="0" rotWithShape="0">
            <a:blip r:embed="rId4" cstate="print"/>
            <a:srcRect/>
            <a:tile tx="0" ty="0" sx="100000" sy="100000" flip="none" algn="tl"/>
          </a:blipFill>
          <a:ln w="22225">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26" name="Rectangle 8"/>
          <p:cNvSpPr>
            <a:spLocks noChangeArrowheads="1"/>
          </p:cNvSpPr>
          <p:nvPr/>
        </p:nvSpPr>
        <p:spPr bwMode="auto">
          <a:xfrm>
            <a:off x="2035175" y="4948238"/>
            <a:ext cx="3349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900" b="0">
                <a:solidFill>
                  <a:srgbClr val="000000"/>
                </a:solidFill>
              </a:rPr>
              <a:t>CP</a:t>
            </a:r>
            <a:endParaRPr lang="en-US" altLang="en-US"/>
          </a:p>
        </p:txBody>
      </p:sp>
      <p:sp>
        <p:nvSpPr>
          <p:cNvPr id="5127" name="Rectangle 9"/>
          <p:cNvSpPr>
            <a:spLocks noChangeArrowheads="1"/>
          </p:cNvSpPr>
          <p:nvPr/>
        </p:nvSpPr>
        <p:spPr bwMode="auto">
          <a:xfrm>
            <a:off x="4748213" y="2155825"/>
            <a:ext cx="790575" cy="1770063"/>
          </a:xfrm>
          <a:prstGeom prst="rect">
            <a:avLst/>
          </a:prstGeom>
          <a:blipFill dpi="0" rotWithShape="0">
            <a:blip r:embed="rId5" cstate="print"/>
            <a:srcRect/>
            <a:tile tx="0" ty="0" sx="100000" sy="100000" flip="none" algn="tl"/>
          </a:blipFill>
          <a:ln w="22225">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28" name="Rectangle 10"/>
          <p:cNvSpPr>
            <a:spLocks noChangeArrowheads="1"/>
          </p:cNvSpPr>
          <p:nvPr/>
        </p:nvSpPr>
        <p:spPr bwMode="auto">
          <a:xfrm>
            <a:off x="4914900" y="2947988"/>
            <a:ext cx="484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600" b="0">
                <a:solidFill>
                  <a:srgbClr val="000000"/>
                </a:solidFill>
              </a:rPr>
              <a:t>Linux</a:t>
            </a:r>
            <a:endParaRPr lang="en-US" altLang="en-US"/>
          </a:p>
        </p:txBody>
      </p:sp>
      <p:sp>
        <p:nvSpPr>
          <p:cNvPr id="5129" name="Rectangle 11"/>
          <p:cNvSpPr>
            <a:spLocks noChangeArrowheads="1"/>
          </p:cNvSpPr>
          <p:nvPr/>
        </p:nvSpPr>
        <p:spPr bwMode="auto">
          <a:xfrm>
            <a:off x="4071938" y="3867150"/>
            <a:ext cx="312737" cy="41275"/>
          </a:xfrm>
          <a:prstGeom prst="rect">
            <a:avLst/>
          </a:prstGeom>
          <a:solidFill>
            <a:srgbClr val="80808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30" name="Rectangle 12"/>
          <p:cNvSpPr>
            <a:spLocks noChangeArrowheads="1"/>
          </p:cNvSpPr>
          <p:nvPr/>
        </p:nvSpPr>
        <p:spPr bwMode="auto">
          <a:xfrm>
            <a:off x="3943350" y="3900488"/>
            <a:ext cx="569913" cy="23812"/>
          </a:xfrm>
          <a:prstGeom prst="rect">
            <a:avLst/>
          </a:prstGeom>
          <a:solidFill>
            <a:srgbClr val="B4B4B4"/>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31" name="Rectangle 13"/>
          <p:cNvSpPr>
            <a:spLocks noChangeArrowheads="1"/>
          </p:cNvSpPr>
          <p:nvPr/>
        </p:nvSpPr>
        <p:spPr bwMode="auto">
          <a:xfrm>
            <a:off x="3892550" y="3344863"/>
            <a:ext cx="673100" cy="523875"/>
          </a:xfrm>
          <a:prstGeom prst="rect">
            <a:avLst/>
          </a:prstGeom>
          <a:solidFill>
            <a:srgbClr val="A0A0A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32" name="Rectangle 14"/>
          <p:cNvSpPr>
            <a:spLocks noChangeArrowheads="1"/>
          </p:cNvSpPr>
          <p:nvPr/>
        </p:nvSpPr>
        <p:spPr bwMode="auto">
          <a:xfrm>
            <a:off x="3903663" y="3352800"/>
            <a:ext cx="650875" cy="506413"/>
          </a:xfrm>
          <a:prstGeom prst="rect">
            <a:avLst/>
          </a:prstGeom>
          <a:solidFill>
            <a:srgbClr val="D2D2D2"/>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33" name="AutoShape 15"/>
          <p:cNvSpPr>
            <a:spLocks noChangeArrowheads="1"/>
          </p:cNvSpPr>
          <p:nvPr/>
        </p:nvSpPr>
        <p:spPr bwMode="auto">
          <a:xfrm>
            <a:off x="3976688" y="3403600"/>
            <a:ext cx="509587" cy="393700"/>
          </a:xfrm>
          <a:prstGeom prst="roundRect">
            <a:avLst>
              <a:gd name="adj" fmla="val 24153"/>
            </a:avLst>
          </a:prstGeom>
          <a:solidFill>
            <a:srgbClr val="DCDCDC"/>
          </a:solidFill>
          <a:ln w="11113">
            <a:solidFill>
              <a:srgbClr val="000000"/>
            </a:solidFill>
            <a:round/>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34" name="AutoShape 16"/>
          <p:cNvSpPr>
            <a:spLocks noChangeArrowheads="1"/>
          </p:cNvSpPr>
          <p:nvPr/>
        </p:nvSpPr>
        <p:spPr bwMode="auto">
          <a:xfrm>
            <a:off x="3990975" y="3413125"/>
            <a:ext cx="482600" cy="373063"/>
          </a:xfrm>
          <a:prstGeom prst="roundRect">
            <a:avLst>
              <a:gd name="adj" fmla="val 25444"/>
            </a:avLst>
          </a:prstGeom>
          <a:solidFill>
            <a:srgbClr val="FFFFFF"/>
          </a:solidFill>
          <a:ln w="11113">
            <a:solidFill>
              <a:srgbClr val="000000"/>
            </a:solidFill>
            <a:round/>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35" name="Rectangle 17"/>
          <p:cNvSpPr>
            <a:spLocks noChangeArrowheads="1"/>
          </p:cNvSpPr>
          <p:nvPr/>
        </p:nvSpPr>
        <p:spPr bwMode="auto">
          <a:xfrm>
            <a:off x="4452938" y="3829050"/>
            <a:ext cx="33337" cy="14288"/>
          </a:xfrm>
          <a:prstGeom prst="rect">
            <a:avLst/>
          </a:prstGeom>
          <a:solidFill>
            <a:srgbClr val="C0C0C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36" name="Rectangle 18"/>
          <p:cNvSpPr>
            <a:spLocks noChangeArrowheads="1"/>
          </p:cNvSpPr>
          <p:nvPr/>
        </p:nvSpPr>
        <p:spPr bwMode="auto">
          <a:xfrm>
            <a:off x="4452938" y="3819525"/>
            <a:ext cx="33337" cy="4763"/>
          </a:xfrm>
          <a:prstGeom prst="rect">
            <a:avLst/>
          </a:prstGeom>
          <a:solidFill>
            <a:srgbClr val="8DFF7E"/>
          </a:solidFill>
          <a:ln w="1588">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37" name="Rectangle 19"/>
          <p:cNvSpPr>
            <a:spLocks noChangeArrowheads="1"/>
          </p:cNvSpPr>
          <p:nvPr/>
        </p:nvSpPr>
        <p:spPr bwMode="auto">
          <a:xfrm>
            <a:off x="3990975" y="3514725"/>
            <a:ext cx="4635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000" b="0">
                <a:solidFill>
                  <a:srgbClr val="000000"/>
                </a:solidFill>
              </a:rPr>
              <a:t>Console</a:t>
            </a:r>
            <a:endParaRPr lang="en-US" altLang="en-US"/>
          </a:p>
        </p:txBody>
      </p:sp>
      <p:sp>
        <p:nvSpPr>
          <p:cNvPr id="5138" name="Line 20"/>
          <p:cNvSpPr>
            <a:spLocks noChangeShapeType="1"/>
          </p:cNvSpPr>
          <p:nvPr/>
        </p:nvSpPr>
        <p:spPr bwMode="auto">
          <a:xfrm>
            <a:off x="4559300" y="3589338"/>
            <a:ext cx="188913"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Rectangle 21"/>
          <p:cNvSpPr>
            <a:spLocks noChangeArrowheads="1"/>
          </p:cNvSpPr>
          <p:nvPr/>
        </p:nvSpPr>
        <p:spPr bwMode="auto">
          <a:xfrm>
            <a:off x="4683125" y="2220913"/>
            <a:ext cx="768350" cy="1749425"/>
          </a:xfrm>
          <a:prstGeom prst="rect">
            <a:avLst/>
          </a:prstGeom>
          <a:blipFill dpi="0" rotWithShape="0">
            <a:blip r:embed="rId5" cstate="print"/>
            <a:srcRect/>
            <a:tile tx="0" ty="0" sx="100000" sy="100000" flip="none" algn="tl"/>
          </a:blipFill>
          <a:ln w="22225">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40" name="Rectangle 22"/>
          <p:cNvSpPr>
            <a:spLocks noChangeArrowheads="1"/>
          </p:cNvSpPr>
          <p:nvPr/>
        </p:nvSpPr>
        <p:spPr bwMode="auto">
          <a:xfrm>
            <a:off x="4840288" y="3003550"/>
            <a:ext cx="484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600" b="0">
                <a:solidFill>
                  <a:srgbClr val="000000"/>
                </a:solidFill>
              </a:rPr>
              <a:t>Linux</a:t>
            </a:r>
            <a:endParaRPr lang="en-US" altLang="en-US"/>
          </a:p>
        </p:txBody>
      </p:sp>
      <p:sp>
        <p:nvSpPr>
          <p:cNvPr id="5141" name="Rectangle 23"/>
          <p:cNvSpPr>
            <a:spLocks noChangeArrowheads="1"/>
          </p:cNvSpPr>
          <p:nvPr/>
        </p:nvSpPr>
        <p:spPr bwMode="auto">
          <a:xfrm>
            <a:off x="4000500" y="3927475"/>
            <a:ext cx="303213" cy="31750"/>
          </a:xfrm>
          <a:prstGeom prst="rect">
            <a:avLst/>
          </a:prstGeom>
          <a:solidFill>
            <a:srgbClr val="80808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42" name="Rectangle 24"/>
          <p:cNvSpPr>
            <a:spLocks noChangeArrowheads="1"/>
          </p:cNvSpPr>
          <p:nvPr/>
        </p:nvSpPr>
        <p:spPr bwMode="auto">
          <a:xfrm>
            <a:off x="3873500" y="3960813"/>
            <a:ext cx="560388" cy="12700"/>
          </a:xfrm>
          <a:prstGeom prst="rect">
            <a:avLst/>
          </a:prstGeom>
          <a:solidFill>
            <a:srgbClr val="B4B4B4"/>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43" name="Rectangle 25"/>
          <p:cNvSpPr>
            <a:spLocks noChangeArrowheads="1"/>
          </p:cNvSpPr>
          <p:nvPr/>
        </p:nvSpPr>
        <p:spPr bwMode="auto">
          <a:xfrm>
            <a:off x="3821113" y="3403600"/>
            <a:ext cx="661987" cy="515938"/>
          </a:xfrm>
          <a:prstGeom prst="rect">
            <a:avLst/>
          </a:prstGeom>
          <a:solidFill>
            <a:srgbClr val="A0A0A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44" name="Rectangle 26"/>
          <p:cNvSpPr>
            <a:spLocks noChangeArrowheads="1"/>
          </p:cNvSpPr>
          <p:nvPr/>
        </p:nvSpPr>
        <p:spPr bwMode="auto">
          <a:xfrm>
            <a:off x="3832225" y="3413125"/>
            <a:ext cx="641350" cy="496888"/>
          </a:xfrm>
          <a:prstGeom prst="rect">
            <a:avLst/>
          </a:prstGeom>
          <a:solidFill>
            <a:srgbClr val="D2D2D2"/>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45" name="AutoShape 27"/>
          <p:cNvSpPr>
            <a:spLocks noChangeArrowheads="1"/>
          </p:cNvSpPr>
          <p:nvPr/>
        </p:nvSpPr>
        <p:spPr bwMode="auto">
          <a:xfrm>
            <a:off x="3905250" y="3462338"/>
            <a:ext cx="500063" cy="385762"/>
          </a:xfrm>
          <a:prstGeom prst="roundRect">
            <a:avLst>
              <a:gd name="adj" fmla="val 24037"/>
            </a:avLst>
          </a:prstGeom>
          <a:solidFill>
            <a:srgbClr val="DCDCDC"/>
          </a:solidFill>
          <a:ln w="11113">
            <a:solidFill>
              <a:srgbClr val="000000"/>
            </a:solidFill>
            <a:round/>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46" name="AutoShape 28"/>
          <p:cNvSpPr>
            <a:spLocks noChangeArrowheads="1"/>
          </p:cNvSpPr>
          <p:nvPr/>
        </p:nvSpPr>
        <p:spPr bwMode="auto">
          <a:xfrm>
            <a:off x="3917950" y="3470275"/>
            <a:ext cx="474663" cy="366713"/>
          </a:xfrm>
          <a:prstGeom prst="roundRect">
            <a:avLst>
              <a:gd name="adj" fmla="val 25315"/>
            </a:avLst>
          </a:prstGeom>
          <a:solidFill>
            <a:srgbClr val="FFFFFF"/>
          </a:solidFill>
          <a:ln w="11113">
            <a:solidFill>
              <a:srgbClr val="000000"/>
            </a:solidFill>
            <a:round/>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47" name="Rectangle 29"/>
          <p:cNvSpPr>
            <a:spLocks noChangeArrowheads="1"/>
          </p:cNvSpPr>
          <p:nvPr/>
        </p:nvSpPr>
        <p:spPr bwMode="auto">
          <a:xfrm>
            <a:off x="4383088" y="3887788"/>
            <a:ext cx="22225" cy="6350"/>
          </a:xfrm>
          <a:prstGeom prst="rect">
            <a:avLst/>
          </a:prstGeom>
          <a:solidFill>
            <a:srgbClr val="C0C0C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48" name="Rectangle 30"/>
          <p:cNvSpPr>
            <a:spLocks noChangeArrowheads="1"/>
          </p:cNvSpPr>
          <p:nvPr/>
        </p:nvSpPr>
        <p:spPr bwMode="auto">
          <a:xfrm>
            <a:off x="4376738" y="3873500"/>
            <a:ext cx="33337" cy="6350"/>
          </a:xfrm>
          <a:prstGeom prst="rect">
            <a:avLst/>
          </a:prstGeom>
          <a:solidFill>
            <a:srgbClr val="8DFF7E"/>
          </a:solidFill>
          <a:ln w="1588">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49" name="Rectangle 31"/>
          <p:cNvSpPr>
            <a:spLocks noChangeArrowheads="1"/>
          </p:cNvSpPr>
          <p:nvPr/>
        </p:nvSpPr>
        <p:spPr bwMode="auto">
          <a:xfrm>
            <a:off x="3911600" y="3568700"/>
            <a:ext cx="4635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000" b="0">
                <a:solidFill>
                  <a:srgbClr val="000000"/>
                </a:solidFill>
              </a:rPr>
              <a:t>Console</a:t>
            </a:r>
            <a:endParaRPr lang="en-US" altLang="en-US"/>
          </a:p>
        </p:txBody>
      </p:sp>
      <p:sp>
        <p:nvSpPr>
          <p:cNvPr id="5150" name="Line 32"/>
          <p:cNvSpPr>
            <a:spLocks noChangeShapeType="1"/>
          </p:cNvSpPr>
          <p:nvPr/>
        </p:nvSpPr>
        <p:spPr bwMode="auto">
          <a:xfrm>
            <a:off x="4481513" y="3643313"/>
            <a:ext cx="190500"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 name="Rectangle 33"/>
          <p:cNvSpPr>
            <a:spLocks noChangeArrowheads="1"/>
          </p:cNvSpPr>
          <p:nvPr/>
        </p:nvSpPr>
        <p:spPr bwMode="auto">
          <a:xfrm>
            <a:off x="4608513" y="2274888"/>
            <a:ext cx="766762" cy="1749425"/>
          </a:xfrm>
          <a:prstGeom prst="rect">
            <a:avLst/>
          </a:prstGeom>
          <a:blipFill dpi="0" rotWithShape="0">
            <a:blip r:embed="rId5" cstate="print"/>
            <a:srcRect/>
            <a:tile tx="0" ty="0" sx="100000" sy="100000" flip="none" algn="tl"/>
          </a:blipFill>
          <a:ln w="22225">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52" name="Rectangle 34"/>
          <p:cNvSpPr>
            <a:spLocks noChangeArrowheads="1"/>
          </p:cNvSpPr>
          <p:nvPr/>
        </p:nvSpPr>
        <p:spPr bwMode="auto">
          <a:xfrm>
            <a:off x="4762500" y="3057525"/>
            <a:ext cx="484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600" b="0">
                <a:solidFill>
                  <a:srgbClr val="000000"/>
                </a:solidFill>
              </a:rPr>
              <a:t>Linux</a:t>
            </a:r>
            <a:endParaRPr lang="en-US" altLang="en-US"/>
          </a:p>
        </p:txBody>
      </p:sp>
      <p:sp>
        <p:nvSpPr>
          <p:cNvPr id="5153" name="Rectangle 35"/>
          <p:cNvSpPr>
            <a:spLocks noChangeArrowheads="1"/>
          </p:cNvSpPr>
          <p:nvPr/>
        </p:nvSpPr>
        <p:spPr bwMode="auto">
          <a:xfrm>
            <a:off x="3925888" y="3983038"/>
            <a:ext cx="301625" cy="30162"/>
          </a:xfrm>
          <a:prstGeom prst="rect">
            <a:avLst/>
          </a:prstGeom>
          <a:solidFill>
            <a:srgbClr val="80808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54" name="Rectangle 36"/>
          <p:cNvSpPr>
            <a:spLocks noChangeArrowheads="1"/>
          </p:cNvSpPr>
          <p:nvPr/>
        </p:nvSpPr>
        <p:spPr bwMode="auto">
          <a:xfrm>
            <a:off x="3797300" y="4016375"/>
            <a:ext cx="558800" cy="11113"/>
          </a:xfrm>
          <a:prstGeom prst="rect">
            <a:avLst/>
          </a:prstGeom>
          <a:solidFill>
            <a:srgbClr val="B4B4B4"/>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55" name="Rectangle 37"/>
          <p:cNvSpPr>
            <a:spLocks noChangeArrowheads="1"/>
          </p:cNvSpPr>
          <p:nvPr/>
        </p:nvSpPr>
        <p:spPr bwMode="auto">
          <a:xfrm>
            <a:off x="3744913" y="3459163"/>
            <a:ext cx="661987" cy="514350"/>
          </a:xfrm>
          <a:prstGeom prst="rect">
            <a:avLst/>
          </a:prstGeom>
          <a:solidFill>
            <a:srgbClr val="A0A0A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56" name="Rectangle 38"/>
          <p:cNvSpPr>
            <a:spLocks noChangeArrowheads="1"/>
          </p:cNvSpPr>
          <p:nvPr/>
        </p:nvSpPr>
        <p:spPr bwMode="auto">
          <a:xfrm>
            <a:off x="3756025" y="3467100"/>
            <a:ext cx="641350" cy="496888"/>
          </a:xfrm>
          <a:prstGeom prst="rect">
            <a:avLst/>
          </a:prstGeom>
          <a:solidFill>
            <a:srgbClr val="D2D2D2"/>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57" name="AutoShape 39"/>
          <p:cNvSpPr>
            <a:spLocks noChangeArrowheads="1"/>
          </p:cNvSpPr>
          <p:nvPr/>
        </p:nvSpPr>
        <p:spPr bwMode="auto">
          <a:xfrm>
            <a:off x="3829050" y="3516313"/>
            <a:ext cx="501650" cy="384175"/>
          </a:xfrm>
          <a:prstGeom prst="roundRect">
            <a:avLst>
              <a:gd name="adj" fmla="val 24153"/>
            </a:avLst>
          </a:prstGeom>
          <a:solidFill>
            <a:srgbClr val="DCDCDC"/>
          </a:solidFill>
          <a:ln w="11113">
            <a:solidFill>
              <a:srgbClr val="000000"/>
            </a:solidFill>
            <a:round/>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58" name="AutoShape 40"/>
          <p:cNvSpPr>
            <a:spLocks noChangeArrowheads="1"/>
          </p:cNvSpPr>
          <p:nvPr/>
        </p:nvSpPr>
        <p:spPr bwMode="auto">
          <a:xfrm>
            <a:off x="3841750" y="3525838"/>
            <a:ext cx="474663" cy="366712"/>
          </a:xfrm>
          <a:prstGeom prst="roundRect">
            <a:avLst>
              <a:gd name="adj" fmla="val 25255"/>
            </a:avLst>
          </a:prstGeom>
          <a:solidFill>
            <a:srgbClr val="FFFFFF"/>
          </a:solidFill>
          <a:ln w="11113">
            <a:solidFill>
              <a:srgbClr val="000000"/>
            </a:solidFill>
            <a:round/>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59" name="Rectangle 41"/>
          <p:cNvSpPr>
            <a:spLocks noChangeArrowheads="1"/>
          </p:cNvSpPr>
          <p:nvPr/>
        </p:nvSpPr>
        <p:spPr bwMode="auto">
          <a:xfrm>
            <a:off x="4308475" y="3943350"/>
            <a:ext cx="22225" cy="4763"/>
          </a:xfrm>
          <a:prstGeom prst="rect">
            <a:avLst/>
          </a:prstGeom>
          <a:solidFill>
            <a:srgbClr val="C0C0C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60" name="Rectangle 42"/>
          <p:cNvSpPr>
            <a:spLocks noChangeArrowheads="1"/>
          </p:cNvSpPr>
          <p:nvPr/>
        </p:nvSpPr>
        <p:spPr bwMode="auto">
          <a:xfrm>
            <a:off x="4302125" y="3929063"/>
            <a:ext cx="33338" cy="4762"/>
          </a:xfrm>
          <a:prstGeom prst="rect">
            <a:avLst/>
          </a:prstGeom>
          <a:solidFill>
            <a:srgbClr val="8DFF7E"/>
          </a:solidFill>
          <a:ln w="1588">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61" name="Rectangle 43"/>
          <p:cNvSpPr>
            <a:spLocks noChangeArrowheads="1"/>
          </p:cNvSpPr>
          <p:nvPr/>
        </p:nvSpPr>
        <p:spPr bwMode="auto">
          <a:xfrm>
            <a:off x="3836988" y="3624263"/>
            <a:ext cx="4635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000" b="0">
                <a:solidFill>
                  <a:srgbClr val="000000"/>
                </a:solidFill>
              </a:rPr>
              <a:t>Console</a:t>
            </a:r>
            <a:endParaRPr lang="en-US" altLang="en-US"/>
          </a:p>
        </p:txBody>
      </p:sp>
      <p:sp>
        <p:nvSpPr>
          <p:cNvPr id="5162" name="Line 44"/>
          <p:cNvSpPr>
            <a:spLocks noChangeShapeType="1"/>
          </p:cNvSpPr>
          <p:nvPr/>
        </p:nvSpPr>
        <p:spPr bwMode="auto">
          <a:xfrm>
            <a:off x="4406900" y="3698875"/>
            <a:ext cx="190500" cy="15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3" name="Rectangle 45"/>
          <p:cNvSpPr>
            <a:spLocks noChangeArrowheads="1"/>
          </p:cNvSpPr>
          <p:nvPr/>
        </p:nvSpPr>
        <p:spPr bwMode="auto">
          <a:xfrm>
            <a:off x="4530725" y="2328863"/>
            <a:ext cx="769938" cy="1749425"/>
          </a:xfrm>
          <a:prstGeom prst="rect">
            <a:avLst/>
          </a:prstGeom>
          <a:blipFill dpi="0" rotWithShape="0">
            <a:blip r:embed="rId5" cstate="print"/>
            <a:srcRect/>
            <a:tile tx="0" ty="0" sx="100000" sy="100000" flip="none" algn="tl"/>
          </a:blipFill>
          <a:ln w="22225">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64" name="Rectangle 46"/>
          <p:cNvSpPr>
            <a:spLocks noChangeArrowheads="1"/>
          </p:cNvSpPr>
          <p:nvPr/>
        </p:nvSpPr>
        <p:spPr bwMode="auto">
          <a:xfrm>
            <a:off x="4686300" y="3111500"/>
            <a:ext cx="484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600" b="0">
                <a:solidFill>
                  <a:srgbClr val="000000"/>
                </a:solidFill>
              </a:rPr>
              <a:t>Linux</a:t>
            </a:r>
            <a:endParaRPr lang="en-US" altLang="en-US"/>
          </a:p>
        </p:txBody>
      </p:sp>
      <p:sp>
        <p:nvSpPr>
          <p:cNvPr id="5165" name="Rectangle 47"/>
          <p:cNvSpPr>
            <a:spLocks noChangeArrowheads="1"/>
          </p:cNvSpPr>
          <p:nvPr/>
        </p:nvSpPr>
        <p:spPr bwMode="auto">
          <a:xfrm>
            <a:off x="3849688" y="4035425"/>
            <a:ext cx="301625" cy="31750"/>
          </a:xfrm>
          <a:prstGeom prst="rect">
            <a:avLst/>
          </a:prstGeom>
          <a:solidFill>
            <a:srgbClr val="80808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66" name="Rectangle 48"/>
          <p:cNvSpPr>
            <a:spLocks noChangeArrowheads="1"/>
          </p:cNvSpPr>
          <p:nvPr/>
        </p:nvSpPr>
        <p:spPr bwMode="auto">
          <a:xfrm>
            <a:off x="3719513" y="4070350"/>
            <a:ext cx="558800" cy="12700"/>
          </a:xfrm>
          <a:prstGeom prst="rect">
            <a:avLst/>
          </a:prstGeom>
          <a:solidFill>
            <a:srgbClr val="B4B4B4"/>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67" name="Rectangle 49"/>
          <p:cNvSpPr>
            <a:spLocks noChangeArrowheads="1"/>
          </p:cNvSpPr>
          <p:nvPr/>
        </p:nvSpPr>
        <p:spPr bwMode="auto">
          <a:xfrm>
            <a:off x="3670300" y="3513138"/>
            <a:ext cx="661988" cy="514350"/>
          </a:xfrm>
          <a:prstGeom prst="rect">
            <a:avLst/>
          </a:prstGeom>
          <a:solidFill>
            <a:srgbClr val="A0A0A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68" name="Rectangle 50"/>
          <p:cNvSpPr>
            <a:spLocks noChangeArrowheads="1"/>
          </p:cNvSpPr>
          <p:nvPr/>
        </p:nvSpPr>
        <p:spPr bwMode="auto">
          <a:xfrm>
            <a:off x="3679825" y="3521075"/>
            <a:ext cx="639763" cy="498475"/>
          </a:xfrm>
          <a:prstGeom prst="rect">
            <a:avLst/>
          </a:prstGeom>
          <a:solidFill>
            <a:srgbClr val="D2D2D2"/>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69" name="AutoShape 51"/>
          <p:cNvSpPr>
            <a:spLocks noChangeArrowheads="1"/>
          </p:cNvSpPr>
          <p:nvPr/>
        </p:nvSpPr>
        <p:spPr bwMode="auto">
          <a:xfrm>
            <a:off x="3752850" y="3571875"/>
            <a:ext cx="501650" cy="384175"/>
          </a:xfrm>
          <a:prstGeom prst="roundRect">
            <a:avLst>
              <a:gd name="adj" fmla="val 24153"/>
            </a:avLst>
          </a:prstGeom>
          <a:solidFill>
            <a:srgbClr val="DCDCDC"/>
          </a:solidFill>
          <a:ln w="11113">
            <a:solidFill>
              <a:srgbClr val="000000"/>
            </a:solidFill>
            <a:round/>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70" name="AutoShape 52"/>
          <p:cNvSpPr>
            <a:spLocks noChangeArrowheads="1"/>
          </p:cNvSpPr>
          <p:nvPr/>
        </p:nvSpPr>
        <p:spPr bwMode="auto">
          <a:xfrm>
            <a:off x="3767138" y="3581400"/>
            <a:ext cx="473075" cy="365125"/>
          </a:xfrm>
          <a:prstGeom prst="roundRect">
            <a:avLst>
              <a:gd name="adj" fmla="val 25380"/>
            </a:avLst>
          </a:prstGeom>
          <a:solidFill>
            <a:srgbClr val="FFFFFF"/>
          </a:solidFill>
          <a:ln w="11113">
            <a:solidFill>
              <a:srgbClr val="000000"/>
            </a:solidFill>
            <a:round/>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71" name="Rectangle 53"/>
          <p:cNvSpPr>
            <a:spLocks noChangeArrowheads="1"/>
          </p:cNvSpPr>
          <p:nvPr/>
        </p:nvSpPr>
        <p:spPr bwMode="auto">
          <a:xfrm>
            <a:off x="4230688" y="3997325"/>
            <a:ext cx="23812" cy="4763"/>
          </a:xfrm>
          <a:prstGeom prst="rect">
            <a:avLst/>
          </a:prstGeom>
          <a:solidFill>
            <a:srgbClr val="C0C0C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72" name="Rectangle 54"/>
          <p:cNvSpPr>
            <a:spLocks noChangeArrowheads="1"/>
          </p:cNvSpPr>
          <p:nvPr/>
        </p:nvSpPr>
        <p:spPr bwMode="auto">
          <a:xfrm>
            <a:off x="4224338" y="3983038"/>
            <a:ext cx="34925" cy="4762"/>
          </a:xfrm>
          <a:prstGeom prst="rect">
            <a:avLst/>
          </a:prstGeom>
          <a:solidFill>
            <a:srgbClr val="8DFF7E"/>
          </a:solidFill>
          <a:ln w="1588">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73" name="Rectangle 55"/>
          <p:cNvSpPr>
            <a:spLocks noChangeArrowheads="1"/>
          </p:cNvSpPr>
          <p:nvPr/>
        </p:nvSpPr>
        <p:spPr bwMode="auto">
          <a:xfrm>
            <a:off x="3851275" y="3629025"/>
            <a:ext cx="3238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900" b="0">
                <a:solidFill>
                  <a:srgbClr val="000000"/>
                </a:solidFill>
              </a:rPr>
              <a:t>Virtual</a:t>
            </a:r>
            <a:endParaRPr lang="en-US" altLang="en-US"/>
          </a:p>
        </p:txBody>
      </p:sp>
      <p:sp>
        <p:nvSpPr>
          <p:cNvPr id="5174" name="Rectangle 56"/>
          <p:cNvSpPr>
            <a:spLocks noChangeArrowheads="1"/>
          </p:cNvSpPr>
          <p:nvPr/>
        </p:nvSpPr>
        <p:spPr bwMode="auto">
          <a:xfrm>
            <a:off x="3803650" y="3760788"/>
            <a:ext cx="4191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900" b="0">
                <a:solidFill>
                  <a:srgbClr val="000000"/>
                </a:solidFill>
              </a:rPr>
              <a:t>Console</a:t>
            </a:r>
            <a:endParaRPr lang="en-US" altLang="en-US"/>
          </a:p>
        </p:txBody>
      </p:sp>
      <p:sp>
        <p:nvSpPr>
          <p:cNvPr id="5175" name="Line 57"/>
          <p:cNvSpPr>
            <a:spLocks noChangeShapeType="1"/>
          </p:cNvSpPr>
          <p:nvPr/>
        </p:nvSpPr>
        <p:spPr bwMode="auto">
          <a:xfrm>
            <a:off x="4329113" y="3752850"/>
            <a:ext cx="190500" cy="15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6" name="Freeform 58"/>
          <p:cNvSpPr>
            <a:spLocks/>
          </p:cNvSpPr>
          <p:nvPr/>
        </p:nvSpPr>
        <p:spPr bwMode="auto">
          <a:xfrm>
            <a:off x="2570163" y="2105025"/>
            <a:ext cx="1428750" cy="1398588"/>
          </a:xfrm>
          <a:custGeom>
            <a:avLst/>
            <a:gdLst>
              <a:gd name="T0" fmla="*/ 2147483647 w 1798"/>
              <a:gd name="T1" fmla="*/ 2147483647 h 1763"/>
              <a:gd name="T2" fmla="*/ 2147483647 w 1798"/>
              <a:gd name="T3" fmla="*/ 0 h 1763"/>
              <a:gd name="T4" fmla="*/ 0 w 1798"/>
              <a:gd name="T5" fmla="*/ 0 h 1763"/>
              <a:gd name="T6" fmla="*/ 0 w 1798"/>
              <a:gd name="T7" fmla="*/ 2147483647 h 1763"/>
              <a:gd name="T8" fmla="*/ 0 60000 65536"/>
              <a:gd name="T9" fmla="*/ 0 60000 65536"/>
              <a:gd name="T10" fmla="*/ 0 60000 65536"/>
              <a:gd name="T11" fmla="*/ 0 60000 65536"/>
              <a:gd name="T12" fmla="*/ 0 w 1798"/>
              <a:gd name="T13" fmla="*/ 0 h 1763"/>
              <a:gd name="T14" fmla="*/ 1798 w 1798"/>
              <a:gd name="T15" fmla="*/ 1763 h 1763"/>
            </a:gdLst>
            <a:ahLst/>
            <a:cxnLst>
              <a:cxn ang="T8">
                <a:pos x="T0" y="T1"/>
              </a:cxn>
              <a:cxn ang="T9">
                <a:pos x="T2" y="T3"/>
              </a:cxn>
              <a:cxn ang="T10">
                <a:pos x="T4" y="T5"/>
              </a:cxn>
              <a:cxn ang="T11">
                <a:pos x="T6" y="T7"/>
              </a:cxn>
            </a:cxnLst>
            <a:rect l="T12" t="T13" r="T14" b="T15"/>
            <a:pathLst>
              <a:path w="1798" h="1763">
                <a:moveTo>
                  <a:pt x="1798" y="1763"/>
                </a:moveTo>
                <a:lnTo>
                  <a:pt x="1798" y="0"/>
                </a:lnTo>
                <a:lnTo>
                  <a:pt x="0" y="0"/>
                </a:lnTo>
                <a:lnTo>
                  <a:pt x="0" y="206"/>
                </a:lnTo>
              </a:path>
            </a:pathLst>
          </a:custGeom>
          <a:noFill/>
          <a:ln w="11176">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77" name="Freeform 59"/>
          <p:cNvSpPr>
            <a:spLocks/>
          </p:cNvSpPr>
          <p:nvPr/>
        </p:nvSpPr>
        <p:spPr bwMode="auto">
          <a:xfrm>
            <a:off x="2543175" y="2182813"/>
            <a:ext cx="53975" cy="107950"/>
          </a:xfrm>
          <a:custGeom>
            <a:avLst/>
            <a:gdLst>
              <a:gd name="T0" fmla="*/ 2147483647 w 68"/>
              <a:gd name="T1" fmla="*/ 0 h 137"/>
              <a:gd name="T2" fmla="*/ 2147483647 w 68"/>
              <a:gd name="T3" fmla="*/ 2147483647 h 137"/>
              <a:gd name="T4" fmla="*/ 0 w 68"/>
              <a:gd name="T5" fmla="*/ 0 h 137"/>
              <a:gd name="T6" fmla="*/ 2147483647 w 68"/>
              <a:gd name="T7" fmla="*/ 0 h 137"/>
              <a:gd name="T8" fmla="*/ 0 60000 65536"/>
              <a:gd name="T9" fmla="*/ 0 60000 65536"/>
              <a:gd name="T10" fmla="*/ 0 60000 65536"/>
              <a:gd name="T11" fmla="*/ 0 60000 65536"/>
              <a:gd name="T12" fmla="*/ 0 w 68"/>
              <a:gd name="T13" fmla="*/ 0 h 137"/>
              <a:gd name="T14" fmla="*/ 68 w 68"/>
              <a:gd name="T15" fmla="*/ 137 h 137"/>
            </a:gdLst>
            <a:ahLst/>
            <a:cxnLst>
              <a:cxn ang="T8">
                <a:pos x="T0" y="T1"/>
              </a:cxn>
              <a:cxn ang="T9">
                <a:pos x="T2" y="T3"/>
              </a:cxn>
              <a:cxn ang="T10">
                <a:pos x="T4" y="T5"/>
              </a:cxn>
              <a:cxn ang="T11">
                <a:pos x="T6" y="T7"/>
              </a:cxn>
            </a:cxnLst>
            <a:rect l="T12" t="T13" r="T14" b="T15"/>
            <a:pathLst>
              <a:path w="68" h="137">
                <a:moveTo>
                  <a:pt x="68" y="0"/>
                </a:moveTo>
                <a:lnTo>
                  <a:pt x="35" y="137"/>
                </a:lnTo>
                <a:lnTo>
                  <a:pt x="0" y="0"/>
                </a:lnTo>
                <a:lnTo>
                  <a:pt x="68" y="0"/>
                </a:lnTo>
                <a:close/>
              </a:path>
            </a:pathLst>
          </a:custGeom>
          <a:solidFill>
            <a:srgbClr val="FFFFFF"/>
          </a:solidFill>
          <a:ln w="11176">
            <a:solidFill>
              <a:schemeClr val="tx1"/>
            </a:solidFill>
            <a:prstDash val="solid"/>
            <a:round/>
            <a:headEnd/>
            <a:tailEnd/>
          </a:ln>
        </p:spPr>
        <p:txBody>
          <a:bodyPr/>
          <a:lstStyle/>
          <a:p>
            <a:endParaRPr lang="en-US"/>
          </a:p>
        </p:txBody>
      </p:sp>
      <p:sp>
        <p:nvSpPr>
          <p:cNvPr id="5178" name="Freeform 60"/>
          <p:cNvSpPr>
            <a:spLocks/>
          </p:cNvSpPr>
          <p:nvPr/>
        </p:nvSpPr>
        <p:spPr bwMode="auto">
          <a:xfrm>
            <a:off x="3932238" y="2105025"/>
            <a:ext cx="130175" cy="1365250"/>
          </a:xfrm>
          <a:custGeom>
            <a:avLst/>
            <a:gdLst>
              <a:gd name="T0" fmla="*/ 2147483647 w 164"/>
              <a:gd name="T1" fmla="*/ 2147483647 h 1721"/>
              <a:gd name="T2" fmla="*/ 2147483647 w 164"/>
              <a:gd name="T3" fmla="*/ 0 h 1721"/>
              <a:gd name="T4" fmla="*/ 0 w 164"/>
              <a:gd name="T5" fmla="*/ 0 h 1721"/>
              <a:gd name="T6" fmla="*/ 0 60000 65536"/>
              <a:gd name="T7" fmla="*/ 0 60000 65536"/>
              <a:gd name="T8" fmla="*/ 0 60000 65536"/>
              <a:gd name="T9" fmla="*/ 0 w 164"/>
              <a:gd name="T10" fmla="*/ 0 h 1721"/>
              <a:gd name="T11" fmla="*/ 164 w 164"/>
              <a:gd name="T12" fmla="*/ 1721 h 1721"/>
            </a:gdLst>
            <a:ahLst/>
            <a:cxnLst>
              <a:cxn ang="T6">
                <a:pos x="T0" y="T1"/>
              </a:cxn>
              <a:cxn ang="T7">
                <a:pos x="T2" y="T3"/>
              </a:cxn>
              <a:cxn ang="T8">
                <a:pos x="T4" y="T5"/>
              </a:cxn>
            </a:cxnLst>
            <a:rect l="T9" t="T10" r="T11" b="T12"/>
            <a:pathLst>
              <a:path w="164" h="1721">
                <a:moveTo>
                  <a:pt x="164" y="1721"/>
                </a:moveTo>
                <a:lnTo>
                  <a:pt x="164" y="0"/>
                </a:lnTo>
                <a:lnTo>
                  <a:pt x="0" y="0"/>
                </a:lnTo>
              </a:path>
            </a:pathLst>
          </a:custGeom>
          <a:noFill/>
          <a:ln w="11176">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79" name="Freeform 61"/>
          <p:cNvSpPr>
            <a:spLocks/>
          </p:cNvSpPr>
          <p:nvPr/>
        </p:nvSpPr>
        <p:spPr bwMode="auto">
          <a:xfrm>
            <a:off x="3998913" y="2105025"/>
            <a:ext cx="127000" cy="1301750"/>
          </a:xfrm>
          <a:custGeom>
            <a:avLst/>
            <a:gdLst>
              <a:gd name="T0" fmla="*/ 2147483647 w 162"/>
              <a:gd name="T1" fmla="*/ 2147483647 h 1639"/>
              <a:gd name="T2" fmla="*/ 2147483647 w 162"/>
              <a:gd name="T3" fmla="*/ 0 h 1639"/>
              <a:gd name="T4" fmla="*/ 0 w 162"/>
              <a:gd name="T5" fmla="*/ 0 h 1639"/>
              <a:gd name="T6" fmla="*/ 0 60000 65536"/>
              <a:gd name="T7" fmla="*/ 0 60000 65536"/>
              <a:gd name="T8" fmla="*/ 0 60000 65536"/>
              <a:gd name="T9" fmla="*/ 0 w 162"/>
              <a:gd name="T10" fmla="*/ 0 h 1639"/>
              <a:gd name="T11" fmla="*/ 162 w 162"/>
              <a:gd name="T12" fmla="*/ 1639 h 1639"/>
            </a:gdLst>
            <a:ahLst/>
            <a:cxnLst>
              <a:cxn ang="T6">
                <a:pos x="T0" y="T1"/>
              </a:cxn>
              <a:cxn ang="T7">
                <a:pos x="T2" y="T3"/>
              </a:cxn>
              <a:cxn ang="T8">
                <a:pos x="T4" y="T5"/>
              </a:cxn>
            </a:cxnLst>
            <a:rect l="T9" t="T10" r="T11" b="T12"/>
            <a:pathLst>
              <a:path w="162" h="1639">
                <a:moveTo>
                  <a:pt x="162" y="1639"/>
                </a:moveTo>
                <a:lnTo>
                  <a:pt x="162" y="0"/>
                </a:lnTo>
                <a:lnTo>
                  <a:pt x="0" y="0"/>
                </a:lnTo>
              </a:path>
            </a:pathLst>
          </a:custGeom>
          <a:noFill/>
          <a:ln w="11176">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80" name="Freeform 62"/>
          <p:cNvSpPr>
            <a:spLocks/>
          </p:cNvSpPr>
          <p:nvPr/>
        </p:nvSpPr>
        <p:spPr bwMode="auto">
          <a:xfrm>
            <a:off x="3932238" y="2105025"/>
            <a:ext cx="260350" cy="1236663"/>
          </a:xfrm>
          <a:custGeom>
            <a:avLst/>
            <a:gdLst>
              <a:gd name="T0" fmla="*/ 2147483647 w 328"/>
              <a:gd name="T1" fmla="*/ 2147483647 h 1558"/>
              <a:gd name="T2" fmla="*/ 2147483647 w 328"/>
              <a:gd name="T3" fmla="*/ 0 h 1558"/>
              <a:gd name="T4" fmla="*/ 0 w 328"/>
              <a:gd name="T5" fmla="*/ 0 h 1558"/>
              <a:gd name="T6" fmla="*/ 0 60000 65536"/>
              <a:gd name="T7" fmla="*/ 0 60000 65536"/>
              <a:gd name="T8" fmla="*/ 0 60000 65536"/>
              <a:gd name="T9" fmla="*/ 0 w 328"/>
              <a:gd name="T10" fmla="*/ 0 h 1558"/>
              <a:gd name="T11" fmla="*/ 328 w 328"/>
              <a:gd name="T12" fmla="*/ 1558 h 1558"/>
            </a:gdLst>
            <a:ahLst/>
            <a:cxnLst>
              <a:cxn ang="T6">
                <a:pos x="T0" y="T1"/>
              </a:cxn>
              <a:cxn ang="T7">
                <a:pos x="T2" y="T3"/>
              </a:cxn>
              <a:cxn ang="T8">
                <a:pos x="T4" y="T5"/>
              </a:cxn>
            </a:cxnLst>
            <a:rect l="T9" t="T10" r="T11" b="T12"/>
            <a:pathLst>
              <a:path w="328" h="1558">
                <a:moveTo>
                  <a:pt x="328" y="1558"/>
                </a:moveTo>
                <a:lnTo>
                  <a:pt x="328" y="0"/>
                </a:lnTo>
                <a:lnTo>
                  <a:pt x="0" y="0"/>
                </a:lnTo>
              </a:path>
            </a:pathLst>
          </a:custGeom>
          <a:noFill/>
          <a:ln w="11176">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81" name="Rectangle 63"/>
          <p:cNvSpPr>
            <a:spLocks noChangeArrowheads="1"/>
          </p:cNvSpPr>
          <p:nvPr/>
        </p:nvSpPr>
        <p:spPr bwMode="auto">
          <a:xfrm>
            <a:off x="1998663" y="2332038"/>
            <a:ext cx="1017587" cy="1749425"/>
          </a:xfrm>
          <a:prstGeom prst="rect">
            <a:avLst/>
          </a:prstGeom>
          <a:blipFill dpi="0" rotWithShape="0">
            <a:blip r:embed="rId6" cstate="print"/>
            <a:srcRect/>
            <a:tile tx="0" ty="0" sx="100000" sy="100000" flip="none" algn="tl"/>
          </a:blipFill>
          <a:ln w="22225">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82" name="Rectangle 64"/>
          <p:cNvSpPr>
            <a:spLocks noChangeArrowheads="1"/>
          </p:cNvSpPr>
          <p:nvPr/>
        </p:nvSpPr>
        <p:spPr bwMode="auto">
          <a:xfrm>
            <a:off x="2211388" y="3536950"/>
            <a:ext cx="6207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2200" b="0">
                <a:solidFill>
                  <a:srgbClr val="000000"/>
                </a:solidFill>
              </a:rPr>
              <a:t>CMS</a:t>
            </a:r>
            <a:endParaRPr lang="en-US" altLang="en-US"/>
          </a:p>
        </p:txBody>
      </p:sp>
      <p:sp>
        <p:nvSpPr>
          <p:cNvPr id="5183" name="Rectangle 65"/>
          <p:cNvSpPr>
            <a:spLocks noChangeArrowheads="1"/>
          </p:cNvSpPr>
          <p:nvPr/>
        </p:nvSpPr>
        <p:spPr bwMode="auto">
          <a:xfrm>
            <a:off x="2132013" y="2619375"/>
            <a:ext cx="715962" cy="609600"/>
          </a:xfrm>
          <a:prstGeom prst="rect">
            <a:avLst/>
          </a:prstGeom>
          <a:solidFill>
            <a:srgbClr val="FFFFFF"/>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84" name="Rectangle 66"/>
          <p:cNvSpPr>
            <a:spLocks noChangeArrowheads="1"/>
          </p:cNvSpPr>
          <p:nvPr/>
        </p:nvSpPr>
        <p:spPr bwMode="auto">
          <a:xfrm>
            <a:off x="2166938" y="2635250"/>
            <a:ext cx="682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900" b="0">
                <a:solidFill>
                  <a:srgbClr val="000000"/>
                </a:solidFill>
              </a:rPr>
              <a:t>PROP</a:t>
            </a:r>
            <a:endParaRPr lang="en-US" altLang="en-US"/>
          </a:p>
        </p:txBody>
      </p:sp>
      <p:sp>
        <p:nvSpPr>
          <p:cNvPr id="5185" name="Rectangle 67"/>
          <p:cNvSpPr>
            <a:spLocks noChangeArrowheads="1"/>
          </p:cNvSpPr>
          <p:nvPr/>
        </p:nvSpPr>
        <p:spPr bwMode="auto">
          <a:xfrm>
            <a:off x="2182813" y="2935288"/>
            <a:ext cx="6556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900" b="0">
                <a:solidFill>
                  <a:srgbClr val="000000"/>
                </a:solidFill>
              </a:rPr>
              <a:t>REXX</a:t>
            </a:r>
            <a:endParaRPr lang="en-US" altLang="en-US"/>
          </a:p>
        </p:txBody>
      </p:sp>
      <p:sp>
        <p:nvSpPr>
          <p:cNvPr id="5186" name="Freeform 68"/>
          <p:cNvSpPr>
            <a:spLocks/>
          </p:cNvSpPr>
          <p:nvPr/>
        </p:nvSpPr>
        <p:spPr bwMode="auto">
          <a:xfrm>
            <a:off x="6237288" y="5521325"/>
            <a:ext cx="690562" cy="276225"/>
          </a:xfrm>
          <a:custGeom>
            <a:avLst/>
            <a:gdLst>
              <a:gd name="T0" fmla="*/ 0 w 870"/>
              <a:gd name="T1" fmla="*/ 2147483647 h 348"/>
              <a:gd name="T2" fmla="*/ 2147483647 w 870"/>
              <a:gd name="T3" fmla="*/ 2147483647 h 348"/>
              <a:gd name="T4" fmla="*/ 2147483647 w 870"/>
              <a:gd name="T5" fmla="*/ 2147483647 h 348"/>
              <a:gd name="T6" fmla="*/ 2147483647 w 870"/>
              <a:gd name="T7" fmla="*/ 2147483647 h 348"/>
              <a:gd name="T8" fmla="*/ 2147483647 w 870"/>
              <a:gd name="T9" fmla="*/ 2147483647 h 348"/>
              <a:gd name="T10" fmla="*/ 2147483647 w 870"/>
              <a:gd name="T11" fmla="*/ 0 h 348"/>
              <a:gd name="T12" fmla="*/ 2147483647 w 870"/>
              <a:gd name="T13" fmla="*/ 0 h 348"/>
              <a:gd name="T14" fmla="*/ 2147483647 w 870"/>
              <a:gd name="T15" fmla="*/ 2147483647 h 348"/>
              <a:gd name="T16" fmla="*/ 2147483647 w 870"/>
              <a:gd name="T17" fmla="*/ 2147483647 h 348"/>
              <a:gd name="T18" fmla="*/ 2147483647 w 870"/>
              <a:gd name="T19" fmla="*/ 2147483647 h 348"/>
              <a:gd name="T20" fmla="*/ 2147483647 w 870"/>
              <a:gd name="T21" fmla="*/ 2147483647 h 348"/>
              <a:gd name="T22" fmla="*/ 2147483647 w 870"/>
              <a:gd name="T23" fmla="*/ 2147483647 h 348"/>
              <a:gd name="T24" fmla="*/ 2147483647 w 870"/>
              <a:gd name="T25" fmla="*/ 2147483647 h 348"/>
              <a:gd name="T26" fmla="*/ 2147483647 w 870"/>
              <a:gd name="T27" fmla="*/ 2147483647 h 348"/>
              <a:gd name="T28" fmla="*/ 2147483647 w 870"/>
              <a:gd name="T29" fmla="*/ 2147483647 h 348"/>
              <a:gd name="T30" fmla="*/ 2147483647 w 870"/>
              <a:gd name="T31" fmla="*/ 2147483647 h 348"/>
              <a:gd name="T32" fmla="*/ 2147483647 w 870"/>
              <a:gd name="T33" fmla="*/ 2147483647 h 348"/>
              <a:gd name="T34" fmla="*/ 2147483647 w 870"/>
              <a:gd name="T35" fmla="*/ 2147483647 h 348"/>
              <a:gd name="T36" fmla="*/ 2147483647 w 870"/>
              <a:gd name="T37" fmla="*/ 2147483647 h 348"/>
              <a:gd name="T38" fmla="*/ 2147483647 w 870"/>
              <a:gd name="T39" fmla="*/ 2147483647 h 348"/>
              <a:gd name="T40" fmla="*/ 2147483647 w 870"/>
              <a:gd name="T41" fmla="*/ 2147483647 h 348"/>
              <a:gd name="T42" fmla="*/ 2147483647 w 870"/>
              <a:gd name="T43" fmla="*/ 2147483647 h 348"/>
              <a:gd name="T44" fmla="*/ 2147483647 w 870"/>
              <a:gd name="T45" fmla="*/ 2147483647 h 348"/>
              <a:gd name="T46" fmla="*/ 0 w 870"/>
              <a:gd name="T47" fmla="*/ 2147483647 h 3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70"/>
              <a:gd name="T73" fmla="*/ 0 h 348"/>
              <a:gd name="T74" fmla="*/ 870 w 870"/>
              <a:gd name="T75" fmla="*/ 348 h 3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70" h="348">
                <a:moveTo>
                  <a:pt x="0" y="174"/>
                </a:moveTo>
                <a:lnTo>
                  <a:pt x="8" y="134"/>
                </a:lnTo>
                <a:lnTo>
                  <a:pt x="36" y="99"/>
                </a:lnTo>
                <a:lnTo>
                  <a:pt x="135" y="45"/>
                </a:lnTo>
                <a:lnTo>
                  <a:pt x="273" y="12"/>
                </a:lnTo>
                <a:lnTo>
                  <a:pt x="434" y="0"/>
                </a:lnTo>
                <a:lnTo>
                  <a:pt x="474" y="0"/>
                </a:lnTo>
                <a:lnTo>
                  <a:pt x="513" y="1"/>
                </a:lnTo>
                <a:lnTo>
                  <a:pt x="593" y="10"/>
                </a:lnTo>
                <a:lnTo>
                  <a:pt x="733" y="42"/>
                </a:lnTo>
                <a:lnTo>
                  <a:pt x="831" y="96"/>
                </a:lnTo>
                <a:lnTo>
                  <a:pt x="859" y="131"/>
                </a:lnTo>
                <a:lnTo>
                  <a:pt x="870" y="174"/>
                </a:lnTo>
                <a:lnTo>
                  <a:pt x="868" y="193"/>
                </a:lnTo>
                <a:lnTo>
                  <a:pt x="861" y="214"/>
                </a:lnTo>
                <a:lnTo>
                  <a:pt x="834" y="249"/>
                </a:lnTo>
                <a:lnTo>
                  <a:pt x="734" y="303"/>
                </a:lnTo>
                <a:lnTo>
                  <a:pt x="597" y="336"/>
                </a:lnTo>
                <a:lnTo>
                  <a:pt x="435" y="348"/>
                </a:lnTo>
                <a:lnTo>
                  <a:pt x="276" y="338"/>
                </a:lnTo>
                <a:lnTo>
                  <a:pt x="136" y="306"/>
                </a:lnTo>
                <a:lnTo>
                  <a:pt x="38" y="252"/>
                </a:lnTo>
                <a:lnTo>
                  <a:pt x="10" y="217"/>
                </a:lnTo>
                <a:lnTo>
                  <a:pt x="0" y="174"/>
                </a:lnTo>
                <a:close/>
              </a:path>
            </a:pathLst>
          </a:custGeom>
          <a:solidFill>
            <a:srgbClr val="E6E6E6"/>
          </a:solidFill>
          <a:ln w="22225">
            <a:solidFill>
              <a:srgbClr val="000000"/>
            </a:solidFill>
            <a:prstDash val="solid"/>
            <a:round/>
            <a:headEnd/>
            <a:tailEnd/>
          </a:ln>
        </p:spPr>
        <p:txBody>
          <a:bodyPr/>
          <a:lstStyle/>
          <a:p>
            <a:endParaRPr lang="en-US"/>
          </a:p>
        </p:txBody>
      </p:sp>
      <p:sp>
        <p:nvSpPr>
          <p:cNvPr id="5187" name="Freeform 69"/>
          <p:cNvSpPr>
            <a:spLocks/>
          </p:cNvSpPr>
          <p:nvPr/>
        </p:nvSpPr>
        <p:spPr bwMode="auto">
          <a:xfrm>
            <a:off x="6237288" y="5651500"/>
            <a:ext cx="688975" cy="636588"/>
          </a:xfrm>
          <a:custGeom>
            <a:avLst/>
            <a:gdLst>
              <a:gd name="T0" fmla="*/ 0 w 867"/>
              <a:gd name="T1" fmla="*/ 2147483647 h 803"/>
              <a:gd name="T2" fmla="*/ 2147483647 w 867"/>
              <a:gd name="T3" fmla="*/ 2147483647 h 803"/>
              <a:gd name="T4" fmla="*/ 2147483647 w 867"/>
              <a:gd name="T5" fmla="*/ 2147483647 h 803"/>
              <a:gd name="T6" fmla="*/ 2147483647 w 867"/>
              <a:gd name="T7" fmla="*/ 2147483647 h 803"/>
              <a:gd name="T8" fmla="*/ 2147483647 w 867"/>
              <a:gd name="T9" fmla="*/ 2147483647 h 803"/>
              <a:gd name="T10" fmla="*/ 2147483647 w 867"/>
              <a:gd name="T11" fmla="*/ 2147483647 h 803"/>
              <a:gd name="T12" fmla="*/ 2147483647 w 867"/>
              <a:gd name="T13" fmla="*/ 2147483647 h 803"/>
              <a:gd name="T14" fmla="*/ 2147483647 w 867"/>
              <a:gd name="T15" fmla="*/ 2147483647 h 803"/>
              <a:gd name="T16" fmla="*/ 2147483647 w 867"/>
              <a:gd name="T17" fmla="*/ 2147483647 h 803"/>
              <a:gd name="T18" fmla="*/ 2147483647 w 867"/>
              <a:gd name="T19" fmla="*/ 2147483647 h 803"/>
              <a:gd name="T20" fmla="*/ 2147483647 w 867"/>
              <a:gd name="T21" fmla="*/ 2147483647 h 803"/>
              <a:gd name="T22" fmla="*/ 2147483647 w 867"/>
              <a:gd name="T23" fmla="*/ 2147483647 h 803"/>
              <a:gd name="T24" fmla="*/ 2147483647 w 867"/>
              <a:gd name="T25" fmla="*/ 2147483647 h 803"/>
              <a:gd name="T26" fmla="*/ 2147483647 w 867"/>
              <a:gd name="T27" fmla="*/ 2147483647 h 803"/>
              <a:gd name="T28" fmla="*/ 2147483647 w 867"/>
              <a:gd name="T29" fmla="*/ 2147483647 h 803"/>
              <a:gd name="T30" fmla="*/ 2147483647 w 867"/>
              <a:gd name="T31" fmla="*/ 2147483647 h 803"/>
              <a:gd name="T32" fmla="*/ 2147483647 w 867"/>
              <a:gd name="T33" fmla="*/ 2147483647 h 803"/>
              <a:gd name="T34" fmla="*/ 2147483647 w 867"/>
              <a:gd name="T35" fmla="*/ 2147483647 h 803"/>
              <a:gd name="T36" fmla="*/ 2147483647 w 867"/>
              <a:gd name="T37" fmla="*/ 2147483647 h 803"/>
              <a:gd name="T38" fmla="*/ 2147483647 w 867"/>
              <a:gd name="T39" fmla="*/ 2147483647 h 803"/>
              <a:gd name="T40" fmla="*/ 2147483647 w 867"/>
              <a:gd name="T41" fmla="*/ 0 h 803"/>
              <a:gd name="T42" fmla="*/ 2147483647 w 867"/>
              <a:gd name="T43" fmla="*/ 2147483647 h 803"/>
              <a:gd name="T44" fmla="*/ 2147483647 w 867"/>
              <a:gd name="T45" fmla="*/ 2147483647 h 803"/>
              <a:gd name="T46" fmla="*/ 2147483647 w 867"/>
              <a:gd name="T47" fmla="*/ 2147483647 h 803"/>
              <a:gd name="T48" fmla="*/ 2147483647 w 867"/>
              <a:gd name="T49" fmla="*/ 2147483647 h 803"/>
              <a:gd name="T50" fmla="*/ 2147483647 w 867"/>
              <a:gd name="T51" fmla="*/ 2147483647 h 803"/>
              <a:gd name="T52" fmla="*/ 2147483647 w 867"/>
              <a:gd name="T53" fmla="*/ 2147483647 h 803"/>
              <a:gd name="T54" fmla="*/ 2147483647 w 867"/>
              <a:gd name="T55" fmla="*/ 2147483647 h 803"/>
              <a:gd name="T56" fmla="*/ 2147483647 w 867"/>
              <a:gd name="T57" fmla="*/ 2147483647 h 803"/>
              <a:gd name="T58" fmla="*/ 2147483647 w 867"/>
              <a:gd name="T59" fmla="*/ 2147483647 h 803"/>
              <a:gd name="T60" fmla="*/ 2147483647 w 867"/>
              <a:gd name="T61" fmla="*/ 2147483647 h 803"/>
              <a:gd name="T62" fmla="*/ 2147483647 w 867"/>
              <a:gd name="T63" fmla="*/ 2147483647 h 803"/>
              <a:gd name="T64" fmla="*/ 2147483647 w 867"/>
              <a:gd name="T65" fmla="*/ 2147483647 h 803"/>
              <a:gd name="T66" fmla="*/ 2147483647 w 867"/>
              <a:gd name="T67" fmla="*/ 2147483647 h 803"/>
              <a:gd name="T68" fmla="*/ 2147483647 w 867"/>
              <a:gd name="T69" fmla="*/ 2147483647 h 803"/>
              <a:gd name="T70" fmla="*/ 2147483647 w 867"/>
              <a:gd name="T71" fmla="*/ 2147483647 h 803"/>
              <a:gd name="T72" fmla="*/ 2147483647 w 867"/>
              <a:gd name="T73" fmla="*/ 2147483647 h 803"/>
              <a:gd name="T74" fmla="*/ 2147483647 w 867"/>
              <a:gd name="T75" fmla="*/ 2147483647 h 803"/>
              <a:gd name="T76" fmla="*/ 2147483647 w 867"/>
              <a:gd name="T77" fmla="*/ 2147483647 h 803"/>
              <a:gd name="T78" fmla="*/ 2147483647 w 867"/>
              <a:gd name="T79" fmla="*/ 2147483647 h 803"/>
              <a:gd name="T80" fmla="*/ 2147483647 w 867"/>
              <a:gd name="T81" fmla="*/ 2147483647 h 803"/>
              <a:gd name="T82" fmla="*/ 2147483647 w 867"/>
              <a:gd name="T83" fmla="*/ 2147483647 h 803"/>
              <a:gd name="T84" fmla="*/ 0 w 867"/>
              <a:gd name="T85" fmla="*/ 2147483647 h 8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67"/>
              <a:gd name="T130" fmla="*/ 0 h 803"/>
              <a:gd name="T131" fmla="*/ 867 w 867"/>
              <a:gd name="T132" fmla="*/ 803 h 8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67" h="803">
                <a:moveTo>
                  <a:pt x="0" y="647"/>
                </a:moveTo>
                <a:lnTo>
                  <a:pt x="19" y="678"/>
                </a:lnTo>
                <a:lnTo>
                  <a:pt x="61" y="719"/>
                </a:lnTo>
                <a:lnTo>
                  <a:pt x="101" y="746"/>
                </a:lnTo>
                <a:lnTo>
                  <a:pt x="152" y="766"/>
                </a:lnTo>
                <a:lnTo>
                  <a:pt x="214" y="789"/>
                </a:lnTo>
                <a:lnTo>
                  <a:pt x="288" y="798"/>
                </a:lnTo>
                <a:lnTo>
                  <a:pt x="340" y="803"/>
                </a:lnTo>
                <a:lnTo>
                  <a:pt x="387" y="803"/>
                </a:lnTo>
                <a:lnTo>
                  <a:pt x="445" y="803"/>
                </a:lnTo>
                <a:lnTo>
                  <a:pt x="494" y="803"/>
                </a:lnTo>
                <a:lnTo>
                  <a:pt x="544" y="803"/>
                </a:lnTo>
                <a:lnTo>
                  <a:pt x="597" y="795"/>
                </a:lnTo>
                <a:lnTo>
                  <a:pt x="645" y="786"/>
                </a:lnTo>
                <a:lnTo>
                  <a:pt x="693" y="774"/>
                </a:lnTo>
                <a:lnTo>
                  <a:pt x="756" y="750"/>
                </a:lnTo>
                <a:lnTo>
                  <a:pt x="797" y="730"/>
                </a:lnTo>
                <a:lnTo>
                  <a:pt x="825" y="710"/>
                </a:lnTo>
                <a:lnTo>
                  <a:pt x="856" y="677"/>
                </a:lnTo>
                <a:lnTo>
                  <a:pt x="867" y="647"/>
                </a:lnTo>
                <a:lnTo>
                  <a:pt x="867" y="0"/>
                </a:lnTo>
                <a:lnTo>
                  <a:pt x="858" y="35"/>
                </a:lnTo>
                <a:lnTo>
                  <a:pt x="830" y="77"/>
                </a:lnTo>
                <a:lnTo>
                  <a:pt x="791" y="107"/>
                </a:lnTo>
                <a:lnTo>
                  <a:pt x="749" y="127"/>
                </a:lnTo>
                <a:lnTo>
                  <a:pt x="703" y="145"/>
                </a:lnTo>
                <a:lnTo>
                  <a:pt x="649" y="157"/>
                </a:lnTo>
                <a:lnTo>
                  <a:pt x="599" y="169"/>
                </a:lnTo>
                <a:lnTo>
                  <a:pt x="554" y="173"/>
                </a:lnTo>
                <a:lnTo>
                  <a:pt x="501" y="176"/>
                </a:lnTo>
                <a:lnTo>
                  <a:pt x="453" y="180"/>
                </a:lnTo>
                <a:lnTo>
                  <a:pt x="395" y="180"/>
                </a:lnTo>
                <a:lnTo>
                  <a:pt x="343" y="176"/>
                </a:lnTo>
                <a:lnTo>
                  <a:pt x="302" y="173"/>
                </a:lnTo>
                <a:lnTo>
                  <a:pt x="259" y="161"/>
                </a:lnTo>
                <a:lnTo>
                  <a:pt x="210" y="157"/>
                </a:lnTo>
                <a:lnTo>
                  <a:pt x="164" y="142"/>
                </a:lnTo>
                <a:lnTo>
                  <a:pt x="115" y="127"/>
                </a:lnTo>
                <a:lnTo>
                  <a:pt x="73" y="103"/>
                </a:lnTo>
                <a:lnTo>
                  <a:pt x="42" y="77"/>
                </a:lnTo>
                <a:lnTo>
                  <a:pt x="12" y="43"/>
                </a:lnTo>
                <a:lnTo>
                  <a:pt x="1" y="5"/>
                </a:lnTo>
                <a:lnTo>
                  <a:pt x="0" y="647"/>
                </a:lnTo>
                <a:close/>
              </a:path>
            </a:pathLst>
          </a:custGeom>
          <a:solidFill>
            <a:srgbClr val="DCDCDC"/>
          </a:solidFill>
          <a:ln w="22225">
            <a:solidFill>
              <a:srgbClr val="000000"/>
            </a:solidFill>
            <a:prstDash val="solid"/>
            <a:round/>
            <a:headEnd/>
            <a:tailEnd/>
          </a:ln>
        </p:spPr>
        <p:txBody>
          <a:bodyPr/>
          <a:lstStyle/>
          <a:p>
            <a:endParaRPr lang="en-US"/>
          </a:p>
        </p:txBody>
      </p:sp>
      <p:sp>
        <p:nvSpPr>
          <p:cNvPr id="5188" name="Rectangle 70"/>
          <p:cNvSpPr>
            <a:spLocks noChangeArrowheads="1"/>
          </p:cNvSpPr>
          <p:nvPr/>
        </p:nvSpPr>
        <p:spPr bwMode="auto">
          <a:xfrm>
            <a:off x="6323013" y="5865813"/>
            <a:ext cx="5524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300" b="0">
                <a:solidFill>
                  <a:srgbClr val="000000"/>
                </a:solidFill>
              </a:rPr>
              <a:t>Monitor</a:t>
            </a:r>
            <a:endParaRPr lang="en-US" altLang="en-US"/>
          </a:p>
        </p:txBody>
      </p:sp>
      <p:sp>
        <p:nvSpPr>
          <p:cNvPr id="5189" name="Rectangle 71"/>
          <p:cNvSpPr>
            <a:spLocks noChangeArrowheads="1"/>
          </p:cNvSpPr>
          <p:nvPr/>
        </p:nvSpPr>
        <p:spPr bwMode="auto">
          <a:xfrm>
            <a:off x="6429375" y="6042025"/>
            <a:ext cx="3492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300" b="0">
                <a:solidFill>
                  <a:srgbClr val="000000"/>
                </a:solidFill>
              </a:rPr>
              <a:t>Data</a:t>
            </a:r>
            <a:endParaRPr lang="en-US" altLang="en-US"/>
          </a:p>
        </p:txBody>
      </p:sp>
      <p:sp>
        <p:nvSpPr>
          <p:cNvPr id="5190" name="Rectangle 72"/>
          <p:cNvSpPr>
            <a:spLocks noChangeArrowheads="1"/>
          </p:cNvSpPr>
          <p:nvPr/>
        </p:nvSpPr>
        <p:spPr bwMode="auto">
          <a:xfrm>
            <a:off x="3160713" y="4835525"/>
            <a:ext cx="1090612" cy="511175"/>
          </a:xfrm>
          <a:prstGeom prst="rect">
            <a:avLst/>
          </a:prstGeom>
          <a:solidFill>
            <a:srgbClr val="FFFFFF"/>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91" name="Rectangle 73"/>
          <p:cNvSpPr>
            <a:spLocks noChangeArrowheads="1"/>
          </p:cNvSpPr>
          <p:nvPr/>
        </p:nvSpPr>
        <p:spPr bwMode="auto">
          <a:xfrm>
            <a:off x="3227388" y="4860925"/>
            <a:ext cx="969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600" b="0">
                <a:solidFill>
                  <a:srgbClr val="000000"/>
                </a:solidFill>
              </a:rPr>
              <a:t>Hypervisor</a:t>
            </a:r>
            <a:endParaRPr lang="en-US" altLang="en-US"/>
          </a:p>
        </p:txBody>
      </p:sp>
      <p:sp>
        <p:nvSpPr>
          <p:cNvPr id="5192" name="Rectangle 74"/>
          <p:cNvSpPr>
            <a:spLocks noChangeArrowheads="1"/>
          </p:cNvSpPr>
          <p:nvPr/>
        </p:nvSpPr>
        <p:spPr bwMode="auto">
          <a:xfrm>
            <a:off x="3227388" y="5084763"/>
            <a:ext cx="993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600" b="0">
                <a:solidFill>
                  <a:srgbClr val="000000"/>
                </a:solidFill>
              </a:rPr>
              <a:t>Operations</a:t>
            </a:r>
            <a:endParaRPr lang="en-US" altLang="en-US"/>
          </a:p>
        </p:txBody>
      </p:sp>
      <p:sp>
        <p:nvSpPr>
          <p:cNvPr id="5193" name="Freeform 75"/>
          <p:cNvSpPr>
            <a:spLocks/>
          </p:cNvSpPr>
          <p:nvPr/>
        </p:nvSpPr>
        <p:spPr bwMode="auto">
          <a:xfrm>
            <a:off x="2503488" y="4076700"/>
            <a:ext cx="552450" cy="931863"/>
          </a:xfrm>
          <a:custGeom>
            <a:avLst/>
            <a:gdLst>
              <a:gd name="T0" fmla="*/ 0 w 696"/>
              <a:gd name="T1" fmla="*/ 0 h 1173"/>
              <a:gd name="T2" fmla="*/ 0 w 696"/>
              <a:gd name="T3" fmla="*/ 2147483647 h 1173"/>
              <a:gd name="T4" fmla="*/ 2147483647 w 696"/>
              <a:gd name="T5" fmla="*/ 2147483647 h 1173"/>
              <a:gd name="T6" fmla="*/ 0 60000 65536"/>
              <a:gd name="T7" fmla="*/ 0 60000 65536"/>
              <a:gd name="T8" fmla="*/ 0 60000 65536"/>
              <a:gd name="T9" fmla="*/ 0 w 696"/>
              <a:gd name="T10" fmla="*/ 0 h 1173"/>
              <a:gd name="T11" fmla="*/ 696 w 696"/>
              <a:gd name="T12" fmla="*/ 1173 h 1173"/>
            </a:gdLst>
            <a:ahLst/>
            <a:cxnLst>
              <a:cxn ang="T6">
                <a:pos x="T0" y="T1"/>
              </a:cxn>
              <a:cxn ang="T7">
                <a:pos x="T2" y="T3"/>
              </a:cxn>
              <a:cxn ang="T8">
                <a:pos x="T4" y="T5"/>
              </a:cxn>
            </a:cxnLst>
            <a:rect l="T9" t="T10" r="T11" b="T12"/>
            <a:pathLst>
              <a:path w="696" h="1173">
                <a:moveTo>
                  <a:pt x="0" y="0"/>
                </a:moveTo>
                <a:lnTo>
                  <a:pt x="0" y="1173"/>
                </a:lnTo>
                <a:lnTo>
                  <a:pt x="696" y="1173"/>
                </a:lnTo>
              </a:path>
            </a:pathLst>
          </a:custGeom>
          <a:noFill/>
          <a:ln w="22225">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94" name="Freeform 76"/>
          <p:cNvSpPr>
            <a:spLocks/>
          </p:cNvSpPr>
          <p:nvPr/>
        </p:nvSpPr>
        <p:spPr bwMode="auto">
          <a:xfrm>
            <a:off x="2970213" y="4975225"/>
            <a:ext cx="131762" cy="66675"/>
          </a:xfrm>
          <a:custGeom>
            <a:avLst/>
            <a:gdLst>
              <a:gd name="T0" fmla="*/ 0 w 165"/>
              <a:gd name="T1" fmla="*/ 0 h 83"/>
              <a:gd name="T2" fmla="*/ 2147483647 w 165"/>
              <a:gd name="T3" fmla="*/ 2147483647 h 83"/>
              <a:gd name="T4" fmla="*/ 0 w 165"/>
              <a:gd name="T5" fmla="*/ 2147483647 h 83"/>
              <a:gd name="T6" fmla="*/ 0 w 165"/>
              <a:gd name="T7" fmla="*/ 0 h 83"/>
              <a:gd name="T8" fmla="*/ 0 60000 65536"/>
              <a:gd name="T9" fmla="*/ 0 60000 65536"/>
              <a:gd name="T10" fmla="*/ 0 60000 65536"/>
              <a:gd name="T11" fmla="*/ 0 60000 65536"/>
              <a:gd name="T12" fmla="*/ 0 w 165"/>
              <a:gd name="T13" fmla="*/ 0 h 83"/>
              <a:gd name="T14" fmla="*/ 165 w 165"/>
              <a:gd name="T15" fmla="*/ 83 h 83"/>
            </a:gdLst>
            <a:ahLst/>
            <a:cxnLst>
              <a:cxn ang="T8">
                <a:pos x="T0" y="T1"/>
              </a:cxn>
              <a:cxn ang="T9">
                <a:pos x="T2" y="T3"/>
              </a:cxn>
              <a:cxn ang="T10">
                <a:pos x="T4" y="T5"/>
              </a:cxn>
              <a:cxn ang="T11">
                <a:pos x="T6" y="T7"/>
              </a:cxn>
            </a:cxnLst>
            <a:rect l="T12" t="T13" r="T14" b="T15"/>
            <a:pathLst>
              <a:path w="165" h="83">
                <a:moveTo>
                  <a:pt x="0" y="0"/>
                </a:moveTo>
                <a:lnTo>
                  <a:pt x="165" y="41"/>
                </a:lnTo>
                <a:lnTo>
                  <a:pt x="0" y="83"/>
                </a:lnTo>
                <a:lnTo>
                  <a:pt x="0" y="0"/>
                </a:lnTo>
                <a:close/>
              </a:path>
            </a:pathLst>
          </a:custGeom>
          <a:solidFill>
            <a:schemeClr val="tx2"/>
          </a:solidFill>
          <a:ln w="22225">
            <a:solidFill>
              <a:schemeClr val="tx2"/>
            </a:solidFill>
            <a:prstDash val="solid"/>
            <a:round/>
            <a:headEnd/>
            <a:tailEnd/>
          </a:ln>
        </p:spPr>
        <p:txBody>
          <a:bodyPr/>
          <a:lstStyle/>
          <a:p>
            <a:endParaRPr lang="en-US"/>
          </a:p>
        </p:txBody>
      </p:sp>
      <p:sp>
        <p:nvSpPr>
          <p:cNvPr id="5195" name="Freeform 77"/>
          <p:cNvSpPr>
            <a:spLocks/>
          </p:cNvSpPr>
          <p:nvPr/>
        </p:nvSpPr>
        <p:spPr bwMode="auto">
          <a:xfrm>
            <a:off x="4287838" y="4157663"/>
            <a:ext cx="404812" cy="858837"/>
          </a:xfrm>
          <a:custGeom>
            <a:avLst/>
            <a:gdLst>
              <a:gd name="T0" fmla="*/ 0 w 511"/>
              <a:gd name="T1" fmla="*/ 2147483647 h 1082"/>
              <a:gd name="T2" fmla="*/ 2147483647 w 511"/>
              <a:gd name="T3" fmla="*/ 2147483647 h 1082"/>
              <a:gd name="T4" fmla="*/ 2147483647 w 511"/>
              <a:gd name="T5" fmla="*/ 0 h 1082"/>
              <a:gd name="T6" fmla="*/ 0 60000 65536"/>
              <a:gd name="T7" fmla="*/ 0 60000 65536"/>
              <a:gd name="T8" fmla="*/ 0 60000 65536"/>
              <a:gd name="T9" fmla="*/ 0 w 511"/>
              <a:gd name="T10" fmla="*/ 0 h 1082"/>
              <a:gd name="T11" fmla="*/ 511 w 511"/>
              <a:gd name="T12" fmla="*/ 1082 h 1082"/>
            </a:gdLst>
            <a:ahLst/>
            <a:cxnLst>
              <a:cxn ang="T6">
                <a:pos x="T0" y="T1"/>
              </a:cxn>
              <a:cxn ang="T7">
                <a:pos x="T2" y="T3"/>
              </a:cxn>
              <a:cxn ang="T8">
                <a:pos x="T4" y="T5"/>
              </a:cxn>
            </a:cxnLst>
            <a:rect l="T9" t="T10" r="T11" b="T12"/>
            <a:pathLst>
              <a:path w="511" h="1082">
                <a:moveTo>
                  <a:pt x="0" y="1082"/>
                </a:moveTo>
                <a:lnTo>
                  <a:pt x="511" y="1082"/>
                </a:lnTo>
                <a:lnTo>
                  <a:pt x="511" y="0"/>
                </a:lnTo>
              </a:path>
            </a:pathLst>
          </a:custGeom>
          <a:noFill/>
          <a:ln w="22225">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96" name="Freeform 78"/>
          <p:cNvSpPr>
            <a:spLocks/>
          </p:cNvSpPr>
          <p:nvPr/>
        </p:nvSpPr>
        <p:spPr bwMode="auto">
          <a:xfrm>
            <a:off x="4659313" y="4111625"/>
            <a:ext cx="65087" cy="131763"/>
          </a:xfrm>
          <a:custGeom>
            <a:avLst/>
            <a:gdLst>
              <a:gd name="T0" fmla="*/ 0 w 83"/>
              <a:gd name="T1" fmla="*/ 2147483647 h 166"/>
              <a:gd name="T2" fmla="*/ 2147483647 w 83"/>
              <a:gd name="T3" fmla="*/ 0 h 166"/>
              <a:gd name="T4" fmla="*/ 2147483647 w 83"/>
              <a:gd name="T5" fmla="*/ 2147483647 h 166"/>
              <a:gd name="T6" fmla="*/ 0 w 83"/>
              <a:gd name="T7" fmla="*/ 2147483647 h 166"/>
              <a:gd name="T8" fmla="*/ 0 60000 65536"/>
              <a:gd name="T9" fmla="*/ 0 60000 65536"/>
              <a:gd name="T10" fmla="*/ 0 60000 65536"/>
              <a:gd name="T11" fmla="*/ 0 60000 65536"/>
              <a:gd name="T12" fmla="*/ 0 w 83"/>
              <a:gd name="T13" fmla="*/ 0 h 166"/>
              <a:gd name="T14" fmla="*/ 83 w 83"/>
              <a:gd name="T15" fmla="*/ 166 h 166"/>
            </a:gdLst>
            <a:ahLst/>
            <a:cxnLst>
              <a:cxn ang="T8">
                <a:pos x="T0" y="T1"/>
              </a:cxn>
              <a:cxn ang="T9">
                <a:pos x="T2" y="T3"/>
              </a:cxn>
              <a:cxn ang="T10">
                <a:pos x="T4" y="T5"/>
              </a:cxn>
              <a:cxn ang="T11">
                <a:pos x="T6" y="T7"/>
              </a:cxn>
            </a:cxnLst>
            <a:rect l="T12" t="T13" r="T14" b="T15"/>
            <a:pathLst>
              <a:path w="83" h="166">
                <a:moveTo>
                  <a:pt x="0" y="166"/>
                </a:moveTo>
                <a:lnTo>
                  <a:pt x="42" y="0"/>
                </a:lnTo>
                <a:lnTo>
                  <a:pt x="83" y="166"/>
                </a:lnTo>
                <a:lnTo>
                  <a:pt x="0" y="166"/>
                </a:lnTo>
                <a:close/>
              </a:path>
            </a:pathLst>
          </a:custGeom>
          <a:solidFill>
            <a:schemeClr val="tx2"/>
          </a:solidFill>
          <a:ln w="22225">
            <a:solidFill>
              <a:schemeClr val="tx2"/>
            </a:solidFill>
            <a:prstDash val="solid"/>
            <a:round/>
            <a:headEnd/>
            <a:tailEnd/>
          </a:ln>
        </p:spPr>
        <p:txBody>
          <a:bodyPr/>
          <a:lstStyle/>
          <a:p>
            <a:endParaRPr lang="en-US"/>
          </a:p>
        </p:txBody>
      </p:sp>
      <p:sp>
        <p:nvSpPr>
          <p:cNvPr id="5197" name="Rectangle 79"/>
          <p:cNvSpPr>
            <a:spLocks noChangeArrowheads="1"/>
          </p:cNvSpPr>
          <p:nvPr/>
        </p:nvSpPr>
        <p:spPr bwMode="auto">
          <a:xfrm>
            <a:off x="4800600" y="4835525"/>
            <a:ext cx="803275" cy="511175"/>
          </a:xfrm>
          <a:prstGeom prst="rect">
            <a:avLst/>
          </a:prstGeom>
          <a:solidFill>
            <a:srgbClr val="FFFFFF"/>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98" name="Rectangle 80"/>
          <p:cNvSpPr>
            <a:spLocks noChangeArrowheads="1"/>
          </p:cNvSpPr>
          <p:nvPr/>
        </p:nvSpPr>
        <p:spPr bwMode="auto">
          <a:xfrm>
            <a:off x="5094288" y="4856163"/>
            <a:ext cx="280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600" b="0">
                <a:solidFill>
                  <a:srgbClr val="000000"/>
                </a:solidFill>
              </a:rPr>
              <a:t>CP</a:t>
            </a:r>
            <a:endParaRPr lang="en-US" altLang="en-US"/>
          </a:p>
        </p:txBody>
      </p:sp>
      <p:sp>
        <p:nvSpPr>
          <p:cNvPr id="5199" name="Rectangle 81"/>
          <p:cNvSpPr>
            <a:spLocks noChangeArrowheads="1"/>
          </p:cNvSpPr>
          <p:nvPr/>
        </p:nvSpPr>
        <p:spPr bwMode="auto">
          <a:xfrm>
            <a:off x="4878388" y="5080000"/>
            <a:ext cx="677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600" b="0">
                <a:solidFill>
                  <a:srgbClr val="000000"/>
                </a:solidFill>
              </a:rPr>
              <a:t>Monitor</a:t>
            </a:r>
            <a:endParaRPr lang="en-US" altLang="en-US"/>
          </a:p>
        </p:txBody>
      </p:sp>
      <p:sp>
        <p:nvSpPr>
          <p:cNvPr id="5200" name="Rectangle 82"/>
          <p:cNvSpPr>
            <a:spLocks noChangeArrowheads="1"/>
          </p:cNvSpPr>
          <p:nvPr/>
        </p:nvSpPr>
        <p:spPr bwMode="auto">
          <a:xfrm>
            <a:off x="6048375" y="2332038"/>
            <a:ext cx="1019175" cy="1749425"/>
          </a:xfrm>
          <a:prstGeom prst="rect">
            <a:avLst/>
          </a:prstGeom>
          <a:blipFill dpi="0" rotWithShape="0">
            <a:blip r:embed="rId6" cstate="print"/>
            <a:srcRect/>
            <a:tile tx="0" ty="0" sx="100000" sy="100000" flip="none" algn="tl"/>
          </a:blipFill>
          <a:ln w="22225">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201" name="Rectangle 83"/>
          <p:cNvSpPr>
            <a:spLocks noChangeArrowheads="1"/>
          </p:cNvSpPr>
          <p:nvPr/>
        </p:nvSpPr>
        <p:spPr bwMode="auto">
          <a:xfrm>
            <a:off x="6264275" y="3536950"/>
            <a:ext cx="6207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2200" b="0">
                <a:solidFill>
                  <a:srgbClr val="000000"/>
                </a:solidFill>
              </a:rPr>
              <a:t>CMS</a:t>
            </a:r>
            <a:endParaRPr lang="en-US" altLang="en-US"/>
          </a:p>
        </p:txBody>
      </p:sp>
      <p:sp>
        <p:nvSpPr>
          <p:cNvPr id="5202" name="Freeform 84"/>
          <p:cNvSpPr>
            <a:spLocks/>
          </p:cNvSpPr>
          <p:nvPr/>
        </p:nvSpPr>
        <p:spPr bwMode="auto">
          <a:xfrm>
            <a:off x="5195888" y="5351463"/>
            <a:ext cx="935037" cy="522287"/>
          </a:xfrm>
          <a:custGeom>
            <a:avLst/>
            <a:gdLst>
              <a:gd name="T0" fmla="*/ 0 w 1180"/>
              <a:gd name="T1" fmla="*/ 0 h 657"/>
              <a:gd name="T2" fmla="*/ 0 w 1180"/>
              <a:gd name="T3" fmla="*/ 2147483647 h 657"/>
              <a:gd name="T4" fmla="*/ 2147483647 w 1180"/>
              <a:gd name="T5" fmla="*/ 2147483647 h 657"/>
              <a:gd name="T6" fmla="*/ 0 60000 65536"/>
              <a:gd name="T7" fmla="*/ 0 60000 65536"/>
              <a:gd name="T8" fmla="*/ 0 60000 65536"/>
              <a:gd name="T9" fmla="*/ 0 w 1180"/>
              <a:gd name="T10" fmla="*/ 0 h 657"/>
              <a:gd name="T11" fmla="*/ 1180 w 1180"/>
              <a:gd name="T12" fmla="*/ 657 h 657"/>
            </a:gdLst>
            <a:ahLst/>
            <a:cxnLst>
              <a:cxn ang="T6">
                <a:pos x="T0" y="T1"/>
              </a:cxn>
              <a:cxn ang="T7">
                <a:pos x="T2" y="T3"/>
              </a:cxn>
              <a:cxn ang="T8">
                <a:pos x="T4" y="T5"/>
              </a:cxn>
            </a:cxnLst>
            <a:rect l="T9" t="T10" r="T11" b="T12"/>
            <a:pathLst>
              <a:path w="1180" h="657">
                <a:moveTo>
                  <a:pt x="0" y="0"/>
                </a:moveTo>
                <a:lnTo>
                  <a:pt x="0" y="657"/>
                </a:lnTo>
                <a:lnTo>
                  <a:pt x="1180" y="657"/>
                </a:lnTo>
              </a:path>
            </a:pathLst>
          </a:custGeom>
          <a:noFill/>
          <a:ln w="22225">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03" name="Freeform 85"/>
          <p:cNvSpPr>
            <a:spLocks/>
          </p:cNvSpPr>
          <p:nvPr/>
        </p:nvSpPr>
        <p:spPr bwMode="auto">
          <a:xfrm>
            <a:off x="6046788" y="5840413"/>
            <a:ext cx="130175" cy="66675"/>
          </a:xfrm>
          <a:custGeom>
            <a:avLst/>
            <a:gdLst>
              <a:gd name="T0" fmla="*/ 0 w 165"/>
              <a:gd name="T1" fmla="*/ 0 h 83"/>
              <a:gd name="T2" fmla="*/ 2147483647 w 165"/>
              <a:gd name="T3" fmla="*/ 2147483647 h 83"/>
              <a:gd name="T4" fmla="*/ 0 w 165"/>
              <a:gd name="T5" fmla="*/ 2147483647 h 83"/>
              <a:gd name="T6" fmla="*/ 0 w 165"/>
              <a:gd name="T7" fmla="*/ 0 h 83"/>
              <a:gd name="T8" fmla="*/ 0 60000 65536"/>
              <a:gd name="T9" fmla="*/ 0 60000 65536"/>
              <a:gd name="T10" fmla="*/ 0 60000 65536"/>
              <a:gd name="T11" fmla="*/ 0 60000 65536"/>
              <a:gd name="T12" fmla="*/ 0 w 165"/>
              <a:gd name="T13" fmla="*/ 0 h 83"/>
              <a:gd name="T14" fmla="*/ 165 w 165"/>
              <a:gd name="T15" fmla="*/ 83 h 83"/>
            </a:gdLst>
            <a:ahLst/>
            <a:cxnLst>
              <a:cxn ang="T8">
                <a:pos x="T0" y="T1"/>
              </a:cxn>
              <a:cxn ang="T9">
                <a:pos x="T2" y="T3"/>
              </a:cxn>
              <a:cxn ang="T10">
                <a:pos x="T4" y="T5"/>
              </a:cxn>
              <a:cxn ang="T11">
                <a:pos x="T6" y="T7"/>
              </a:cxn>
            </a:cxnLst>
            <a:rect l="T12" t="T13" r="T14" b="T15"/>
            <a:pathLst>
              <a:path w="165" h="83">
                <a:moveTo>
                  <a:pt x="0" y="0"/>
                </a:moveTo>
                <a:lnTo>
                  <a:pt x="165" y="41"/>
                </a:lnTo>
                <a:lnTo>
                  <a:pt x="0" y="83"/>
                </a:lnTo>
                <a:lnTo>
                  <a:pt x="0" y="0"/>
                </a:lnTo>
                <a:close/>
              </a:path>
            </a:pathLst>
          </a:custGeom>
          <a:solidFill>
            <a:schemeClr val="tx2"/>
          </a:solidFill>
          <a:ln w="22225">
            <a:solidFill>
              <a:schemeClr val="tx2"/>
            </a:solidFill>
            <a:prstDash val="solid"/>
            <a:round/>
            <a:headEnd/>
            <a:tailEnd/>
          </a:ln>
        </p:spPr>
        <p:txBody>
          <a:bodyPr/>
          <a:lstStyle/>
          <a:p>
            <a:endParaRPr lang="en-US"/>
          </a:p>
        </p:txBody>
      </p:sp>
      <p:sp>
        <p:nvSpPr>
          <p:cNvPr id="5204" name="Line 86"/>
          <p:cNvSpPr>
            <a:spLocks noChangeShapeType="1"/>
          </p:cNvSpPr>
          <p:nvPr/>
        </p:nvSpPr>
        <p:spPr bwMode="auto">
          <a:xfrm>
            <a:off x="6559550" y="4146550"/>
            <a:ext cx="1588" cy="1376363"/>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5" name="Freeform 87"/>
          <p:cNvSpPr>
            <a:spLocks/>
          </p:cNvSpPr>
          <p:nvPr/>
        </p:nvSpPr>
        <p:spPr bwMode="auto">
          <a:xfrm>
            <a:off x="6526213" y="4100513"/>
            <a:ext cx="66675" cy="131762"/>
          </a:xfrm>
          <a:custGeom>
            <a:avLst/>
            <a:gdLst>
              <a:gd name="T0" fmla="*/ 0 w 82"/>
              <a:gd name="T1" fmla="*/ 2147483647 h 165"/>
              <a:gd name="T2" fmla="*/ 2147483647 w 82"/>
              <a:gd name="T3" fmla="*/ 0 h 165"/>
              <a:gd name="T4" fmla="*/ 2147483647 w 82"/>
              <a:gd name="T5" fmla="*/ 2147483647 h 165"/>
              <a:gd name="T6" fmla="*/ 0 w 82"/>
              <a:gd name="T7" fmla="*/ 2147483647 h 165"/>
              <a:gd name="T8" fmla="*/ 0 60000 65536"/>
              <a:gd name="T9" fmla="*/ 0 60000 65536"/>
              <a:gd name="T10" fmla="*/ 0 60000 65536"/>
              <a:gd name="T11" fmla="*/ 0 60000 65536"/>
              <a:gd name="T12" fmla="*/ 0 w 82"/>
              <a:gd name="T13" fmla="*/ 0 h 165"/>
              <a:gd name="T14" fmla="*/ 82 w 82"/>
              <a:gd name="T15" fmla="*/ 165 h 165"/>
            </a:gdLst>
            <a:ahLst/>
            <a:cxnLst>
              <a:cxn ang="T8">
                <a:pos x="T0" y="T1"/>
              </a:cxn>
              <a:cxn ang="T9">
                <a:pos x="T2" y="T3"/>
              </a:cxn>
              <a:cxn ang="T10">
                <a:pos x="T4" y="T5"/>
              </a:cxn>
              <a:cxn ang="T11">
                <a:pos x="T6" y="T7"/>
              </a:cxn>
            </a:cxnLst>
            <a:rect l="T12" t="T13" r="T14" b="T15"/>
            <a:pathLst>
              <a:path w="82" h="165">
                <a:moveTo>
                  <a:pt x="0" y="165"/>
                </a:moveTo>
                <a:lnTo>
                  <a:pt x="42" y="0"/>
                </a:lnTo>
                <a:lnTo>
                  <a:pt x="82" y="165"/>
                </a:lnTo>
                <a:lnTo>
                  <a:pt x="0" y="165"/>
                </a:lnTo>
                <a:close/>
              </a:path>
            </a:pathLst>
          </a:custGeom>
          <a:solidFill>
            <a:schemeClr val="tx2"/>
          </a:solidFill>
          <a:ln w="22225">
            <a:solidFill>
              <a:schemeClr val="tx2"/>
            </a:solidFill>
            <a:prstDash val="solid"/>
            <a:round/>
            <a:headEnd/>
            <a:tailEnd/>
          </a:ln>
        </p:spPr>
        <p:txBody>
          <a:bodyPr/>
          <a:lstStyle/>
          <a:p>
            <a:endParaRPr lang="en-US"/>
          </a:p>
        </p:txBody>
      </p:sp>
      <p:sp>
        <p:nvSpPr>
          <p:cNvPr id="5206" name="Rectangle 90"/>
          <p:cNvSpPr>
            <a:spLocks noChangeArrowheads="1"/>
          </p:cNvSpPr>
          <p:nvPr/>
        </p:nvSpPr>
        <p:spPr bwMode="auto">
          <a:xfrm>
            <a:off x="7442200" y="2474913"/>
            <a:ext cx="661988" cy="511175"/>
          </a:xfrm>
          <a:prstGeom prst="rect">
            <a:avLst/>
          </a:prstGeom>
          <a:solidFill>
            <a:srgbClr val="A0A0A0"/>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207" name="Rectangle 91"/>
          <p:cNvSpPr>
            <a:spLocks noChangeArrowheads="1"/>
          </p:cNvSpPr>
          <p:nvPr/>
        </p:nvSpPr>
        <p:spPr bwMode="auto">
          <a:xfrm>
            <a:off x="7453313" y="2481263"/>
            <a:ext cx="641350" cy="496887"/>
          </a:xfrm>
          <a:prstGeom prst="rect">
            <a:avLst/>
          </a:prstGeom>
          <a:solidFill>
            <a:srgbClr val="D2D2D2"/>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208" name="AutoShape 92"/>
          <p:cNvSpPr>
            <a:spLocks noChangeArrowheads="1"/>
          </p:cNvSpPr>
          <p:nvPr/>
        </p:nvSpPr>
        <p:spPr bwMode="auto">
          <a:xfrm>
            <a:off x="7526338" y="2530475"/>
            <a:ext cx="501650" cy="384175"/>
          </a:xfrm>
          <a:prstGeom prst="roundRect">
            <a:avLst>
              <a:gd name="adj" fmla="val 24153"/>
            </a:avLst>
          </a:prstGeom>
          <a:solidFill>
            <a:srgbClr val="DCDCDC"/>
          </a:solidFill>
          <a:ln w="11113">
            <a:solidFill>
              <a:srgbClr val="000000"/>
            </a:solidFill>
            <a:round/>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209" name="AutoShape 93"/>
          <p:cNvSpPr>
            <a:spLocks noChangeArrowheads="1"/>
          </p:cNvSpPr>
          <p:nvPr/>
        </p:nvSpPr>
        <p:spPr bwMode="auto">
          <a:xfrm>
            <a:off x="7539038" y="2540000"/>
            <a:ext cx="474662" cy="366713"/>
          </a:xfrm>
          <a:prstGeom prst="roundRect">
            <a:avLst>
              <a:gd name="adj" fmla="val 25315"/>
            </a:avLst>
          </a:prstGeom>
          <a:solidFill>
            <a:srgbClr val="FFFFFF"/>
          </a:solidFill>
          <a:ln w="11113">
            <a:solidFill>
              <a:srgbClr val="000000"/>
            </a:solidFill>
            <a:round/>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210" name="Rectangle 96"/>
          <p:cNvSpPr>
            <a:spLocks noChangeArrowheads="1"/>
          </p:cNvSpPr>
          <p:nvPr/>
        </p:nvSpPr>
        <p:spPr bwMode="auto">
          <a:xfrm>
            <a:off x="7575550" y="2605088"/>
            <a:ext cx="4508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900" b="0">
                <a:solidFill>
                  <a:srgbClr val="000000"/>
                </a:solidFill>
              </a:rPr>
              <a:t>Realtime</a:t>
            </a:r>
            <a:endParaRPr lang="en-US" altLang="en-US"/>
          </a:p>
        </p:txBody>
      </p:sp>
      <p:sp>
        <p:nvSpPr>
          <p:cNvPr id="5211" name="Rectangle 97"/>
          <p:cNvSpPr>
            <a:spLocks noChangeArrowheads="1"/>
          </p:cNvSpPr>
          <p:nvPr/>
        </p:nvSpPr>
        <p:spPr bwMode="auto">
          <a:xfrm>
            <a:off x="7613650" y="2730500"/>
            <a:ext cx="3746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900" b="0">
                <a:solidFill>
                  <a:srgbClr val="000000"/>
                </a:solidFill>
              </a:rPr>
              <a:t>Graphs</a:t>
            </a:r>
            <a:endParaRPr lang="en-US" altLang="en-US"/>
          </a:p>
        </p:txBody>
      </p:sp>
      <p:sp>
        <p:nvSpPr>
          <p:cNvPr id="5212" name="Line 98"/>
          <p:cNvSpPr>
            <a:spLocks noChangeShapeType="1"/>
          </p:cNvSpPr>
          <p:nvPr/>
        </p:nvSpPr>
        <p:spPr bwMode="auto">
          <a:xfrm>
            <a:off x="7024688" y="2732088"/>
            <a:ext cx="327025" cy="1587"/>
          </a:xfrm>
          <a:prstGeom prst="line">
            <a:avLst/>
          </a:prstGeom>
          <a:noFill/>
          <a:ln w="11176">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13" name="Rectangle 345"/>
          <p:cNvSpPr>
            <a:spLocks noChangeArrowheads="1"/>
          </p:cNvSpPr>
          <p:nvPr/>
        </p:nvSpPr>
        <p:spPr bwMode="auto">
          <a:xfrm>
            <a:off x="7694613" y="3775075"/>
            <a:ext cx="4318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900" b="0">
                <a:solidFill>
                  <a:srgbClr val="00FF00"/>
                </a:solidFill>
              </a:rPr>
              <a:t>Reports,</a:t>
            </a:r>
            <a:endParaRPr lang="en-US" altLang="en-US">
              <a:solidFill>
                <a:srgbClr val="00FF00"/>
              </a:solidFill>
            </a:endParaRPr>
          </a:p>
        </p:txBody>
      </p:sp>
      <p:sp>
        <p:nvSpPr>
          <p:cNvPr id="5214" name="Rectangle 346"/>
          <p:cNvSpPr>
            <a:spLocks noChangeArrowheads="1"/>
          </p:cNvSpPr>
          <p:nvPr/>
        </p:nvSpPr>
        <p:spPr bwMode="auto">
          <a:xfrm>
            <a:off x="7539038" y="3930650"/>
            <a:ext cx="7429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900" b="0">
                <a:solidFill>
                  <a:srgbClr val="00FF00"/>
                </a:solidFill>
              </a:rPr>
              <a:t>Historical Data</a:t>
            </a:r>
            <a:endParaRPr lang="en-US" altLang="en-US">
              <a:solidFill>
                <a:srgbClr val="00FF00"/>
              </a:solidFill>
            </a:endParaRPr>
          </a:p>
        </p:txBody>
      </p:sp>
      <p:sp>
        <p:nvSpPr>
          <p:cNvPr id="5215" name="Rectangle 347"/>
          <p:cNvSpPr>
            <a:spLocks noChangeArrowheads="1"/>
          </p:cNvSpPr>
          <p:nvPr/>
        </p:nvSpPr>
        <p:spPr bwMode="auto">
          <a:xfrm>
            <a:off x="5992813" y="1539875"/>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2600" b="0">
                <a:solidFill>
                  <a:schemeClr val="tx2"/>
                </a:solidFill>
              </a:rPr>
              <a:t>Virtual </a:t>
            </a:r>
            <a:endParaRPr lang="en-US" altLang="en-US">
              <a:solidFill>
                <a:schemeClr val="tx2"/>
              </a:solidFill>
            </a:endParaRPr>
          </a:p>
        </p:txBody>
      </p:sp>
      <p:sp>
        <p:nvSpPr>
          <p:cNvPr id="5216" name="Rectangle 348"/>
          <p:cNvSpPr>
            <a:spLocks noChangeArrowheads="1"/>
          </p:cNvSpPr>
          <p:nvPr/>
        </p:nvSpPr>
        <p:spPr bwMode="auto">
          <a:xfrm>
            <a:off x="5970588" y="1911350"/>
            <a:ext cx="1670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2600" b="0">
                <a:solidFill>
                  <a:schemeClr val="tx2"/>
                </a:solidFill>
              </a:rPr>
              <a:t>server farm</a:t>
            </a:r>
            <a:endParaRPr lang="en-US" altLang="en-US">
              <a:solidFill>
                <a:schemeClr val="tx2"/>
              </a:solidFill>
            </a:endParaRPr>
          </a:p>
        </p:txBody>
      </p:sp>
      <p:sp>
        <p:nvSpPr>
          <p:cNvPr id="5217" name="Line 349"/>
          <p:cNvSpPr>
            <a:spLocks noChangeShapeType="1"/>
          </p:cNvSpPr>
          <p:nvPr/>
        </p:nvSpPr>
        <p:spPr bwMode="auto">
          <a:xfrm flipH="1">
            <a:off x="5359400" y="1738313"/>
            <a:ext cx="519113" cy="357187"/>
          </a:xfrm>
          <a:prstGeom prst="line">
            <a:avLst/>
          </a:prstGeom>
          <a:noFill/>
          <a:ln w="11176">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18" name="Freeform 350"/>
          <p:cNvSpPr>
            <a:spLocks/>
          </p:cNvSpPr>
          <p:nvPr/>
        </p:nvSpPr>
        <p:spPr bwMode="auto">
          <a:xfrm>
            <a:off x="5341938" y="1941513"/>
            <a:ext cx="207962" cy="166687"/>
          </a:xfrm>
          <a:custGeom>
            <a:avLst/>
            <a:gdLst>
              <a:gd name="T0" fmla="*/ 2147483647 w 264"/>
              <a:gd name="T1" fmla="*/ 2147483647 h 210"/>
              <a:gd name="T2" fmla="*/ 0 w 264"/>
              <a:gd name="T3" fmla="*/ 2147483647 h 210"/>
              <a:gd name="T4" fmla="*/ 2147483647 w 264"/>
              <a:gd name="T5" fmla="*/ 0 h 210"/>
              <a:gd name="T6" fmla="*/ 2147483647 w 264"/>
              <a:gd name="T7" fmla="*/ 2147483647 h 210"/>
              <a:gd name="T8" fmla="*/ 0 60000 65536"/>
              <a:gd name="T9" fmla="*/ 0 60000 65536"/>
              <a:gd name="T10" fmla="*/ 0 60000 65536"/>
              <a:gd name="T11" fmla="*/ 0 60000 65536"/>
              <a:gd name="T12" fmla="*/ 0 w 264"/>
              <a:gd name="T13" fmla="*/ 0 h 210"/>
              <a:gd name="T14" fmla="*/ 264 w 264"/>
              <a:gd name="T15" fmla="*/ 210 h 210"/>
            </a:gdLst>
            <a:ahLst/>
            <a:cxnLst>
              <a:cxn ang="T8">
                <a:pos x="T0" y="T1"/>
              </a:cxn>
              <a:cxn ang="T9">
                <a:pos x="T2" y="T3"/>
              </a:cxn>
              <a:cxn ang="T10">
                <a:pos x="T4" y="T5"/>
              </a:cxn>
              <a:cxn ang="T11">
                <a:pos x="T6" y="T7"/>
              </a:cxn>
            </a:cxnLst>
            <a:rect l="T12" t="T13" r="T14" b="T15"/>
            <a:pathLst>
              <a:path w="264" h="210">
                <a:moveTo>
                  <a:pt x="264" y="113"/>
                </a:moveTo>
                <a:lnTo>
                  <a:pt x="0" y="210"/>
                </a:lnTo>
                <a:lnTo>
                  <a:pt x="186" y="0"/>
                </a:lnTo>
                <a:lnTo>
                  <a:pt x="264" y="113"/>
                </a:lnTo>
                <a:close/>
              </a:path>
            </a:pathLst>
          </a:custGeom>
          <a:solidFill>
            <a:srgbClr val="FFFFFF"/>
          </a:solidFill>
          <a:ln w="11176">
            <a:solidFill>
              <a:srgbClr val="000000"/>
            </a:solidFill>
            <a:prstDash val="solid"/>
            <a:round/>
            <a:headEnd/>
            <a:tailEnd/>
          </a:ln>
        </p:spPr>
        <p:txBody>
          <a:bodyPr/>
          <a:lstStyle/>
          <a:p>
            <a:endParaRPr lang="en-US"/>
          </a:p>
        </p:txBody>
      </p:sp>
      <p:sp>
        <p:nvSpPr>
          <p:cNvPr id="5219" name="Rectangle 351"/>
          <p:cNvSpPr>
            <a:spLocks noChangeArrowheads="1"/>
          </p:cNvSpPr>
          <p:nvPr/>
        </p:nvSpPr>
        <p:spPr bwMode="auto">
          <a:xfrm>
            <a:off x="2555875" y="1530350"/>
            <a:ext cx="16875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chemeClr val="tx1"/>
                </a:solidFill>
              </a:rPr>
              <a:t>1. Send all Linux console</a:t>
            </a:r>
            <a:endParaRPr lang="en-US" altLang="en-US">
              <a:solidFill>
                <a:schemeClr val="tx1"/>
              </a:solidFill>
            </a:endParaRPr>
          </a:p>
        </p:txBody>
      </p:sp>
      <p:sp>
        <p:nvSpPr>
          <p:cNvPr id="5220" name="Rectangle 352"/>
          <p:cNvSpPr>
            <a:spLocks noChangeArrowheads="1"/>
          </p:cNvSpPr>
          <p:nvPr/>
        </p:nvSpPr>
        <p:spPr bwMode="auto">
          <a:xfrm>
            <a:off x="2560638" y="1695450"/>
            <a:ext cx="15382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chemeClr val="tx1"/>
                </a:solidFill>
              </a:rPr>
              <a:t>output to a single CMS</a:t>
            </a:r>
            <a:endParaRPr lang="en-US" altLang="en-US">
              <a:solidFill>
                <a:schemeClr val="tx1"/>
              </a:solidFill>
            </a:endParaRPr>
          </a:p>
        </p:txBody>
      </p:sp>
      <p:sp>
        <p:nvSpPr>
          <p:cNvPr id="5221" name="Rectangle 353"/>
          <p:cNvSpPr>
            <a:spLocks noChangeArrowheads="1"/>
          </p:cNvSpPr>
          <p:nvPr/>
        </p:nvSpPr>
        <p:spPr bwMode="auto">
          <a:xfrm>
            <a:off x="2589213" y="1858963"/>
            <a:ext cx="10207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chemeClr val="tx1"/>
                </a:solidFill>
              </a:rPr>
              <a:t>virtual machine</a:t>
            </a:r>
            <a:endParaRPr lang="en-US" altLang="en-US">
              <a:solidFill>
                <a:schemeClr val="tx1"/>
              </a:solidFill>
            </a:endParaRPr>
          </a:p>
        </p:txBody>
      </p:sp>
      <p:sp>
        <p:nvSpPr>
          <p:cNvPr id="5222" name="Rectangle 354"/>
          <p:cNvSpPr>
            <a:spLocks noChangeArrowheads="1"/>
          </p:cNvSpPr>
          <p:nvPr/>
        </p:nvSpPr>
        <p:spPr bwMode="auto">
          <a:xfrm>
            <a:off x="2401888" y="5668963"/>
            <a:ext cx="2595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rgbClr val="00FF00"/>
                </a:solidFill>
              </a:rPr>
              <a:t>1.</a:t>
            </a:r>
            <a:r>
              <a:rPr lang="en-US" altLang="en-US" sz="1200" b="0">
                <a:solidFill>
                  <a:srgbClr val="960018"/>
                </a:solidFill>
              </a:rPr>
              <a:t> </a:t>
            </a:r>
            <a:r>
              <a:rPr lang="en-US" altLang="en-US" sz="1200" b="0">
                <a:solidFill>
                  <a:srgbClr val="00FF00"/>
                </a:solidFill>
              </a:rPr>
              <a:t>Use the CP Monitor to automatically</a:t>
            </a:r>
            <a:endParaRPr lang="en-US" altLang="en-US">
              <a:solidFill>
                <a:srgbClr val="00FF00"/>
              </a:solidFill>
            </a:endParaRPr>
          </a:p>
        </p:txBody>
      </p:sp>
      <p:sp>
        <p:nvSpPr>
          <p:cNvPr id="5223" name="Rectangle 355"/>
          <p:cNvSpPr>
            <a:spLocks noChangeArrowheads="1"/>
          </p:cNvSpPr>
          <p:nvPr/>
        </p:nvSpPr>
        <p:spPr bwMode="auto">
          <a:xfrm>
            <a:off x="2406650" y="5840413"/>
            <a:ext cx="23733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rgbClr val="00FF00"/>
                </a:solidFill>
              </a:rPr>
              <a:t>capture performance and resource </a:t>
            </a:r>
            <a:endParaRPr lang="en-US" altLang="en-US">
              <a:solidFill>
                <a:srgbClr val="00FF00"/>
              </a:solidFill>
            </a:endParaRPr>
          </a:p>
        </p:txBody>
      </p:sp>
      <p:sp>
        <p:nvSpPr>
          <p:cNvPr id="5224" name="Rectangle 356"/>
          <p:cNvSpPr>
            <a:spLocks noChangeArrowheads="1"/>
          </p:cNvSpPr>
          <p:nvPr/>
        </p:nvSpPr>
        <p:spPr bwMode="auto">
          <a:xfrm>
            <a:off x="2401888" y="6011863"/>
            <a:ext cx="26606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rgbClr val="00FF00"/>
                </a:solidFill>
              </a:rPr>
              <a:t>consumption data for each Linux server</a:t>
            </a:r>
            <a:endParaRPr lang="en-US" altLang="en-US">
              <a:solidFill>
                <a:srgbClr val="00FF00"/>
              </a:solidFill>
            </a:endParaRPr>
          </a:p>
        </p:txBody>
      </p:sp>
      <p:sp>
        <p:nvSpPr>
          <p:cNvPr id="5225" name="Rectangle 357"/>
          <p:cNvSpPr>
            <a:spLocks noChangeArrowheads="1"/>
          </p:cNvSpPr>
          <p:nvPr/>
        </p:nvSpPr>
        <p:spPr bwMode="auto">
          <a:xfrm>
            <a:off x="576263" y="2659063"/>
            <a:ext cx="1209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chemeClr val="tx1"/>
                </a:solidFill>
              </a:rPr>
              <a:t>2. Use PROP and</a:t>
            </a:r>
            <a:endParaRPr lang="en-US" altLang="en-US">
              <a:solidFill>
                <a:schemeClr val="tx1"/>
              </a:solidFill>
            </a:endParaRPr>
          </a:p>
        </p:txBody>
      </p:sp>
      <p:sp>
        <p:nvSpPr>
          <p:cNvPr id="5226" name="Rectangle 358"/>
          <p:cNvSpPr>
            <a:spLocks noChangeArrowheads="1"/>
          </p:cNvSpPr>
          <p:nvPr/>
        </p:nvSpPr>
        <p:spPr bwMode="auto">
          <a:xfrm>
            <a:off x="569913" y="2824163"/>
            <a:ext cx="13525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chemeClr val="tx1"/>
                </a:solidFill>
              </a:rPr>
              <a:t>REXX to interrogate</a:t>
            </a:r>
            <a:endParaRPr lang="en-US" altLang="en-US">
              <a:solidFill>
                <a:schemeClr val="tx1"/>
              </a:solidFill>
            </a:endParaRPr>
          </a:p>
        </p:txBody>
      </p:sp>
      <p:sp>
        <p:nvSpPr>
          <p:cNvPr id="5227" name="Rectangle 359"/>
          <p:cNvSpPr>
            <a:spLocks noChangeArrowheads="1"/>
          </p:cNvSpPr>
          <p:nvPr/>
        </p:nvSpPr>
        <p:spPr bwMode="auto">
          <a:xfrm>
            <a:off x="576263" y="2987675"/>
            <a:ext cx="12573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chemeClr val="tx1"/>
                </a:solidFill>
              </a:rPr>
              <a:t>console messages</a:t>
            </a:r>
            <a:endParaRPr lang="en-US" altLang="en-US">
              <a:solidFill>
                <a:schemeClr val="tx1"/>
              </a:solidFill>
            </a:endParaRPr>
          </a:p>
        </p:txBody>
      </p:sp>
      <p:sp>
        <p:nvSpPr>
          <p:cNvPr id="5228" name="Rectangle 360"/>
          <p:cNvSpPr>
            <a:spLocks noChangeArrowheads="1"/>
          </p:cNvSpPr>
          <p:nvPr/>
        </p:nvSpPr>
        <p:spPr bwMode="auto">
          <a:xfrm>
            <a:off x="554038" y="4079875"/>
            <a:ext cx="12763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chemeClr val="tx1"/>
                </a:solidFill>
              </a:rPr>
              <a:t>3. Issue hypervisor</a:t>
            </a:r>
            <a:endParaRPr lang="en-US" altLang="en-US">
              <a:solidFill>
                <a:schemeClr val="tx1"/>
              </a:solidFill>
            </a:endParaRPr>
          </a:p>
        </p:txBody>
      </p:sp>
      <p:sp>
        <p:nvSpPr>
          <p:cNvPr id="5229" name="Rectangle 361"/>
          <p:cNvSpPr>
            <a:spLocks noChangeArrowheads="1"/>
          </p:cNvSpPr>
          <p:nvPr/>
        </p:nvSpPr>
        <p:spPr bwMode="auto">
          <a:xfrm>
            <a:off x="547688" y="4244975"/>
            <a:ext cx="14097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chemeClr val="tx1"/>
                </a:solidFill>
              </a:rPr>
              <a:t>commands on behalf</a:t>
            </a:r>
            <a:endParaRPr lang="en-US" altLang="en-US">
              <a:solidFill>
                <a:schemeClr val="tx1"/>
              </a:solidFill>
            </a:endParaRPr>
          </a:p>
        </p:txBody>
      </p:sp>
      <p:sp>
        <p:nvSpPr>
          <p:cNvPr id="5230" name="Rectangle 362"/>
          <p:cNvSpPr>
            <a:spLocks noChangeArrowheads="1"/>
          </p:cNvSpPr>
          <p:nvPr/>
        </p:nvSpPr>
        <p:spPr bwMode="auto">
          <a:xfrm>
            <a:off x="565150" y="4410075"/>
            <a:ext cx="10731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chemeClr val="tx1"/>
                </a:solidFill>
              </a:rPr>
              <a:t>of Linux servers</a:t>
            </a:r>
            <a:endParaRPr lang="en-US" altLang="en-US">
              <a:solidFill>
                <a:schemeClr val="tx1"/>
              </a:solidFill>
            </a:endParaRPr>
          </a:p>
        </p:txBody>
      </p:sp>
      <p:sp>
        <p:nvSpPr>
          <p:cNvPr id="5231" name="Line 363"/>
          <p:cNvSpPr>
            <a:spLocks noChangeShapeType="1"/>
          </p:cNvSpPr>
          <p:nvPr/>
        </p:nvSpPr>
        <p:spPr bwMode="auto">
          <a:xfrm>
            <a:off x="7024688" y="3205163"/>
            <a:ext cx="327025" cy="1587"/>
          </a:xfrm>
          <a:prstGeom prst="line">
            <a:avLst/>
          </a:prstGeom>
          <a:noFill/>
          <a:ln w="11176">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 name="Rectangle 365"/>
          <p:cNvSpPr>
            <a:spLocks noChangeArrowheads="1"/>
          </p:cNvSpPr>
          <p:nvPr/>
        </p:nvSpPr>
        <p:spPr bwMode="auto">
          <a:xfrm>
            <a:off x="6124575" y="2571750"/>
            <a:ext cx="846138" cy="815975"/>
          </a:xfrm>
          <a:prstGeom prst="rect">
            <a:avLst/>
          </a:prstGeom>
          <a:solidFill>
            <a:srgbClr val="FFFFFF"/>
          </a:solidFill>
          <a:ln w="11113">
            <a:solidFill>
              <a:srgbClr val="000000"/>
            </a:solidFill>
            <a:miter lim="800000"/>
            <a:headEnd/>
            <a:tailEnd/>
          </a:ln>
        </p:spPr>
        <p:txBody>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233" name="Rectangle 366"/>
          <p:cNvSpPr>
            <a:spLocks noChangeArrowheads="1"/>
          </p:cNvSpPr>
          <p:nvPr/>
        </p:nvSpPr>
        <p:spPr bwMode="auto">
          <a:xfrm>
            <a:off x="7102475" y="5605463"/>
            <a:ext cx="13525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rgbClr val="00FF00"/>
                </a:solidFill>
              </a:rPr>
              <a:t>2. Use Performance</a:t>
            </a:r>
            <a:endParaRPr lang="en-US" altLang="en-US">
              <a:solidFill>
                <a:srgbClr val="00FF00"/>
              </a:solidFill>
            </a:endParaRPr>
          </a:p>
        </p:txBody>
      </p:sp>
      <p:sp>
        <p:nvSpPr>
          <p:cNvPr id="5234" name="Rectangle 367"/>
          <p:cNvSpPr>
            <a:spLocks noChangeArrowheads="1"/>
          </p:cNvSpPr>
          <p:nvPr/>
        </p:nvSpPr>
        <p:spPr bwMode="auto">
          <a:xfrm>
            <a:off x="7102475" y="5776913"/>
            <a:ext cx="11525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rgbClr val="00FF00"/>
                </a:solidFill>
              </a:rPr>
              <a:t>Toolkit for VM to </a:t>
            </a:r>
            <a:endParaRPr lang="en-US" altLang="en-US">
              <a:solidFill>
                <a:srgbClr val="00FF00"/>
              </a:solidFill>
            </a:endParaRPr>
          </a:p>
        </p:txBody>
      </p:sp>
      <p:sp>
        <p:nvSpPr>
          <p:cNvPr id="5235" name="Rectangle 368"/>
          <p:cNvSpPr>
            <a:spLocks noChangeArrowheads="1"/>
          </p:cNvSpPr>
          <p:nvPr/>
        </p:nvSpPr>
        <p:spPr bwMode="auto">
          <a:xfrm>
            <a:off x="7102475" y="5948363"/>
            <a:ext cx="14192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sz="1200" b="0">
                <a:solidFill>
                  <a:srgbClr val="00FF00"/>
                </a:solidFill>
              </a:rPr>
              <a:t>process Monitor data</a:t>
            </a:r>
            <a:endParaRPr lang="en-US" altLang="en-US">
              <a:solidFill>
                <a:srgbClr val="00FF00"/>
              </a:solidFill>
            </a:endParaRPr>
          </a:p>
        </p:txBody>
      </p:sp>
      <p:sp>
        <p:nvSpPr>
          <p:cNvPr id="5236" name="Line 369"/>
          <p:cNvSpPr>
            <a:spLocks noChangeShapeType="1"/>
          </p:cNvSpPr>
          <p:nvPr/>
        </p:nvSpPr>
        <p:spPr bwMode="auto">
          <a:xfrm>
            <a:off x="4997450" y="4076700"/>
            <a:ext cx="1588" cy="630238"/>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7" name="Freeform 370"/>
          <p:cNvSpPr>
            <a:spLocks/>
          </p:cNvSpPr>
          <p:nvPr/>
        </p:nvSpPr>
        <p:spPr bwMode="auto">
          <a:xfrm>
            <a:off x="4964113" y="4621213"/>
            <a:ext cx="65087" cy="130175"/>
          </a:xfrm>
          <a:custGeom>
            <a:avLst/>
            <a:gdLst>
              <a:gd name="T0" fmla="*/ 2147483647 w 83"/>
              <a:gd name="T1" fmla="*/ 0 h 165"/>
              <a:gd name="T2" fmla="*/ 2147483647 w 83"/>
              <a:gd name="T3" fmla="*/ 2147483647 h 165"/>
              <a:gd name="T4" fmla="*/ 0 w 83"/>
              <a:gd name="T5" fmla="*/ 0 h 165"/>
              <a:gd name="T6" fmla="*/ 2147483647 w 83"/>
              <a:gd name="T7" fmla="*/ 0 h 165"/>
              <a:gd name="T8" fmla="*/ 0 60000 65536"/>
              <a:gd name="T9" fmla="*/ 0 60000 65536"/>
              <a:gd name="T10" fmla="*/ 0 60000 65536"/>
              <a:gd name="T11" fmla="*/ 0 60000 65536"/>
              <a:gd name="T12" fmla="*/ 0 w 83"/>
              <a:gd name="T13" fmla="*/ 0 h 165"/>
              <a:gd name="T14" fmla="*/ 83 w 83"/>
              <a:gd name="T15" fmla="*/ 165 h 165"/>
            </a:gdLst>
            <a:ahLst/>
            <a:cxnLst>
              <a:cxn ang="T8">
                <a:pos x="T0" y="T1"/>
              </a:cxn>
              <a:cxn ang="T9">
                <a:pos x="T2" y="T3"/>
              </a:cxn>
              <a:cxn ang="T10">
                <a:pos x="T4" y="T5"/>
              </a:cxn>
              <a:cxn ang="T11">
                <a:pos x="T6" y="T7"/>
              </a:cxn>
            </a:cxnLst>
            <a:rect l="T12" t="T13" r="T14" b="T15"/>
            <a:pathLst>
              <a:path w="83" h="165">
                <a:moveTo>
                  <a:pt x="83" y="0"/>
                </a:moveTo>
                <a:lnTo>
                  <a:pt x="42" y="165"/>
                </a:lnTo>
                <a:lnTo>
                  <a:pt x="0" y="0"/>
                </a:lnTo>
                <a:lnTo>
                  <a:pt x="83" y="0"/>
                </a:lnTo>
                <a:close/>
              </a:path>
            </a:pathLst>
          </a:custGeom>
          <a:solidFill>
            <a:schemeClr val="tx2"/>
          </a:solidFill>
          <a:ln w="22225">
            <a:solidFill>
              <a:schemeClr val="tx2"/>
            </a:solidFill>
            <a:prstDash val="solid"/>
            <a:round/>
            <a:headEnd/>
            <a:tailEnd/>
          </a:ln>
        </p:spPr>
        <p:txBody>
          <a:bodyPr/>
          <a:lstStyle/>
          <a:p>
            <a:endParaRPr lang="en-US"/>
          </a:p>
        </p:txBody>
      </p:sp>
      <p:sp>
        <p:nvSpPr>
          <p:cNvPr id="5238" name="Rectangle 371"/>
          <p:cNvSpPr>
            <a:spLocks noChangeArrowheads="1"/>
          </p:cNvSpPr>
          <p:nvPr/>
        </p:nvSpPr>
        <p:spPr bwMode="auto">
          <a:xfrm>
            <a:off x="6164263" y="2727325"/>
            <a:ext cx="7985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b="0">
                <a:solidFill>
                  <a:srgbClr val="000000"/>
                </a:solidFill>
              </a:rPr>
              <a:t>Performance</a:t>
            </a:r>
            <a:endParaRPr lang="en-US" altLang="en-US"/>
          </a:p>
        </p:txBody>
      </p:sp>
      <p:sp>
        <p:nvSpPr>
          <p:cNvPr id="5239" name="Rectangle 372"/>
          <p:cNvSpPr>
            <a:spLocks noChangeArrowheads="1"/>
          </p:cNvSpPr>
          <p:nvPr/>
        </p:nvSpPr>
        <p:spPr bwMode="auto">
          <a:xfrm>
            <a:off x="6361113" y="2905125"/>
            <a:ext cx="412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b="0">
                <a:solidFill>
                  <a:srgbClr val="000000"/>
                </a:solidFill>
              </a:rPr>
              <a:t>Toolkit</a:t>
            </a:r>
            <a:endParaRPr lang="en-US" altLang="en-US"/>
          </a:p>
        </p:txBody>
      </p:sp>
      <p:sp>
        <p:nvSpPr>
          <p:cNvPr id="5240" name="Rectangle 373"/>
          <p:cNvSpPr>
            <a:spLocks noChangeArrowheads="1"/>
          </p:cNvSpPr>
          <p:nvPr/>
        </p:nvSpPr>
        <p:spPr bwMode="auto">
          <a:xfrm>
            <a:off x="6364288" y="3081338"/>
            <a:ext cx="409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r>
              <a:rPr lang="en-US" altLang="en-US" b="0">
                <a:solidFill>
                  <a:srgbClr val="000000"/>
                </a:solidFill>
              </a:rPr>
              <a:t>for VM</a:t>
            </a:r>
            <a:endParaRPr lang="en-US" altLang="en-US"/>
          </a:p>
        </p:txBody>
      </p:sp>
      <p:sp>
        <p:nvSpPr>
          <p:cNvPr id="5241" name="Freeform 374"/>
          <p:cNvSpPr>
            <a:spLocks/>
          </p:cNvSpPr>
          <p:nvPr/>
        </p:nvSpPr>
        <p:spPr bwMode="auto">
          <a:xfrm>
            <a:off x="7315200" y="3179763"/>
            <a:ext cx="109538" cy="53975"/>
          </a:xfrm>
          <a:custGeom>
            <a:avLst/>
            <a:gdLst>
              <a:gd name="T0" fmla="*/ 0 w 136"/>
              <a:gd name="T1" fmla="*/ 0 h 69"/>
              <a:gd name="T2" fmla="*/ 2147483647 w 136"/>
              <a:gd name="T3" fmla="*/ 2147483647 h 69"/>
              <a:gd name="T4" fmla="*/ 0 w 136"/>
              <a:gd name="T5" fmla="*/ 2147483647 h 69"/>
              <a:gd name="T6" fmla="*/ 0 w 136"/>
              <a:gd name="T7" fmla="*/ 0 h 69"/>
              <a:gd name="T8" fmla="*/ 0 60000 65536"/>
              <a:gd name="T9" fmla="*/ 0 60000 65536"/>
              <a:gd name="T10" fmla="*/ 0 60000 65536"/>
              <a:gd name="T11" fmla="*/ 0 60000 65536"/>
              <a:gd name="T12" fmla="*/ 0 w 136"/>
              <a:gd name="T13" fmla="*/ 0 h 69"/>
              <a:gd name="T14" fmla="*/ 136 w 136"/>
              <a:gd name="T15" fmla="*/ 69 h 69"/>
            </a:gdLst>
            <a:ahLst/>
            <a:cxnLst>
              <a:cxn ang="T8">
                <a:pos x="T0" y="T1"/>
              </a:cxn>
              <a:cxn ang="T9">
                <a:pos x="T2" y="T3"/>
              </a:cxn>
              <a:cxn ang="T10">
                <a:pos x="T4" y="T5"/>
              </a:cxn>
              <a:cxn ang="T11">
                <a:pos x="T6" y="T7"/>
              </a:cxn>
            </a:cxnLst>
            <a:rect l="T12" t="T13" r="T14" b="T15"/>
            <a:pathLst>
              <a:path w="136" h="69">
                <a:moveTo>
                  <a:pt x="0" y="0"/>
                </a:moveTo>
                <a:lnTo>
                  <a:pt x="136" y="34"/>
                </a:lnTo>
                <a:lnTo>
                  <a:pt x="0" y="69"/>
                </a:lnTo>
                <a:lnTo>
                  <a:pt x="0" y="0"/>
                </a:lnTo>
                <a:close/>
              </a:path>
            </a:pathLst>
          </a:custGeom>
          <a:solidFill>
            <a:schemeClr val="tx1"/>
          </a:solidFill>
          <a:ln w="11176">
            <a:solidFill>
              <a:schemeClr val="tx1"/>
            </a:solidFill>
            <a:prstDash val="solid"/>
            <a:round/>
            <a:headEnd/>
            <a:tailEnd/>
          </a:ln>
        </p:spPr>
        <p:txBody>
          <a:bodyPr/>
          <a:lstStyle/>
          <a:p>
            <a:endParaRPr lang="en-US"/>
          </a:p>
        </p:txBody>
      </p:sp>
      <p:sp>
        <p:nvSpPr>
          <p:cNvPr id="5242" name="Freeform 375"/>
          <p:cNvSpPr>
            <a:spLocks/>
          </p:cNvSpPr>
          <p:nvPr/>
        </p:nvSpPr>
        <p:spPr bwMode="auto">
          <a:xfrm>
            <a:off x="7315200" y="2703513"/>
            <a:ext cx="109538" cy="53975"/>
          </a:xfrm>
          <a:custGeom>
            <a:avLst/>
            <a:gdLst>
              <a:gd name="T0" fmla="*/ 0 w 136"/>
              <a:gd name="T1" fmla="*/ 0 h 68"/>
              <a:gd name="T2" fmla="*/ 2147483647 w 136"/>
              <a:gd name="T3" fmla="*/ 2147483647 h 68"/>
              <a:gd name="T4" fmla="*/ 0 w 136"/>
              <a:gd name="T5" fmla="*/ 2147483647 h 68"/>
              <a:gd name="T6" fmla="*/ 0 w 136"/>
              <a:gd name="T7" fmla="*/ 0 h 68"/>
              <a:gd name="T8" fmla="*/ 0 60000 65536"/>
              <a:gd name="T9" fmla="*/ 0 60000 65536"/>
              <a:gd name="T10" fmla="*/ 0 60000 65536"/>
              <a:gd name="T11" fmla="*/ 0 60000 65536"/>
              <a:gd name="T12" fmla="*/ 0 w 136"/>
              <a:gd name="T13" fmla="*/ 0 h 68"/>
              <a:gd name="T14" fmla="*/ 136 w 136"/>
              <a:gd name="T15" fmla="*/ 68 h 68"/>
            </a:gdLst>
            <a:ahLst/>
            <a:cxnLst>
              <a:cxn ang="T8">
                <a:pos x="T0" y="T1"/>
              </a:cxn>
              <a:cxn ang="T9">
                <a:pos x="T2" y="T3"/>
              </a:cxn>
              <a:cxn ang="T10">
                <a:pos x="T4" y="T5"/>
              </a:cxn>
              <a:cxn ang="T11">
                <a:pos x="T6" y="T7"/>
              </a:cxn>
            </a:cxnLst>
            <a:rect l="T12" t="T13" r="T14" b="T15"/>
            <a:pathLst>
              <a:path w="136" h="68">
                <a:moveTo>
                  <a:pt x="0" y="0"/>
                </a:moveTo>
                <a:lnTo>
                  <a:pt x="136" y="33"/>
                </a:lnTo>
                <a:lnTo>
                  <a:pt x="0" y="68"/>
                </a:lnTo>
                <a:lnTo>
                  <a:pt x="0" y="0"/>
                </a:lnTo>
                <a:close/>
              </a:path>
            </a:pathLst>
          </a:custGeom>
          <a:solidFill>
            <a:schemeClr val="tx1"/>
          </a:solidFill>
          <a:ln w="11176">
            <a:solidFill>
              <a:schemeClr val="tx1"/>
            </a:solidFill>
            <a:prstDash val="solid"/>
            <a:round/>
            <a:headEnd/>
            <a:tailEnd/>
          </a:ln>
        </p:spPr>
        <p:txBody>
          <a:bodyPr/>
          <a:lstStyle/>
          <a:p>
            <a:endParaRPr lang="en-US"/>
          </a:p>
        </p:txBody>
      </p:sp>
      <p:graphicFrame>
        <p:nvGraphicFramePr>
          <p:cNvPr id="5122" name="Object 376"/>
          <p:cNvGraphicFramePr>
            <a:graphicFrameLocks noGrp="1" noChangeAspect="1"/>
          </p:cNvGraphicFramePr>
          <p:nvPr>
            <p:ph idx="1"/>
          </p:nvPr>
        </p:nvGraphicFramePr>
        <p:xfrm>
          <a:off x="7391400" y="2995613"/>
          <a:ext cx="976313" cy="661987"/>
        </p:xfrm>
        <a:graphic>
          <a:graphicData uri="http://schemas.openxmlformats.org/presentationml/2006/ole">
            <mc:AlternateContent xmlns:mc="http://schemas.openxmlformats.org/markup-compatibility/2006">
              <mc:Choice xmlns:v="urn:schemas-microsoft-com:vml" Requires="v">
                <p:oleObj spid="_x0000_s5247" name="Drawing" r:id="rId7" imgW="975561" imgH="662739" progId="">
                  <p:embed/>
                </p:oleObj>
              </mc:Choice>
              <mc:Fallback>
                <p:oleObj name="Drawing" r:id="rId7" imgW="975561" imgH="662739" progId="">
                  <p:embed/>
                  <p:pic>
                    <p:nvPicPr>
                      <p:cNvPr id="0" name="Picture 1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0" y="2995613"/>
                        <a:ext cx="976313"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374" name="Rectangle 102"/>
          <p:cNvSpPr>
            <a:spLocks noChangeArrowheads="1"/>
          </p:cNvSpPr>
          <p:nvPr/>
        </p:nvSpPr>
        <p:spPr bwMode="auto">
          <a:xfrm>
            <a:off x="457200" y="1314768"/>
            <a:ext cx="4341812" cy="1585912"/>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16" tIns="45097" rIns="90216" bIns="45097"/>
          <a:lstStyle>
            <a:lvl1pPr algn="l">
              <a:spcBef>
                <a:spcPct val="35000"/>
              </a:spcBef>
              <a:spcAft>
                <a:spcPct val="15000"/>
              </a:spcAft>
              <a:buChar char="§"/>
              <a:tabLst>
                <a:tab pos="2339975" algn="l"/>
              </a:tabLst>
              <a:defRPr sz="2400" b="1">
                <a:solidFill>
                  <a:schemeClr val="tx1"/>
                </a:solidFill>
                <a:latin typeface="Arial" panose="020B0604020202020204" pitchFamily="34" charset="0"/>
                <a:cs typeface="Arial" panose="020B0604020202020204" pitchFamily="34" charset="0"/>
              </a:defRPr>
            </a:lvl1pPr>
            <a:lvl2pPr marL="339725" indent="-225425" algn="l">
              <a:spcBef>
                <a:spcPct val="25000"/>
              </a:spcBef>
              <a:spcAft>
                <a:spcPct val="15000"/>
              </a:spcAft>
              <a:buFont typeface="Arial" panose="020B0604020202020204" pitchFamily="34" charset="0"/>
              <a:buChar char="–"/>
              <a:tabLst>
                <a:tab pos="2339975" algn="l"/>
              </a:tabLst>
              <a:defRPr sz="2200">
                <a:solidFill>
                  <a:schemeClr val="tx1"/>
                </a:solidFill>
                <a:latin typeface="Arial" panose="020B0604020202020204" pitchFamily="34" charset="0"/>
                <a:cs typeface="Arial" panose="020B0604020202020204" pitchFamily="34" charset="0"/>
              </a:defRPr>
            </a:lvl2pPr>
            <a:lvl3pPr marL="1023938" indent="-227013" algn="l">
              <a:spcBef>
                <a:spcPct val="20000"/>
              </a:spcBef>
              <a:buChar char="•"/>
              <a:tabLst>
                <a:tab pos="2339975" algn="l"/>
              </a:tabLst>
              <a:defRPr sz="2000">
                <a:solidFill>
                  <a:schemeClr val="tx1"/>
                </a:solidFill>
                <a:latin typeface="Arial" panose="020B0604020202020204" pitchFamily="34" charset="0"/>
                <a:cs typeface="Arial" panose="020B0604020202020204" pitchFamily="34" charset="0"/>
              </a:defRPr>
            </a:lvl3pPr>
            <a:lvl4pPr marL="1593850" indent="-681038" algn="l">
              <a:spcBef>
                <a:spcPct val="20000"/>
              </a:spcBef>
              <a:buFont typeface="Arial" panose="020B0604020202020204" pitchFamily="34" charset="0"/>
              <a:buChar char="–"/>
              <a:tabLst>
                <a:tab pos="2339975" algn="l"/>
              </a:tabLst>
              <a:defRPr>
                <a:solidFill>
                  <a:schemeClr val="tx1"/>
                </a:solidFill>
                <a:latin typeface="Arial" panose="020B0604020202020204" pitchFamily="34" charset="0"/>
                <a:cs typeface="Arial" panose="020B0604020202020204" pitchFamily="34" charset="0"/>
              </a:defRPr>
            </a:lvl4pPr>
            <a:lvl5pPr marL="1925638" indent="-217488" algn="l">
              <a:spcBef>
                <a:spcPct val="20000"/>
              </a:spcBef>
              <a:buFont typeface="Arial" panose="020B0604020202020204" pitchFamily="34" charset="0"/>
              <a:buChar char="&gt;"/>
              <a:tabLst>
                <a:tab pos="2339975" algn="l"/>
              </a:tabLst>
              <a:defRPr>
                <a:solidFill>
                  <a:schemeClr val="tx1"/>
                </a:solidFill>
                <a:latin typeface="Arial" panose="020B0604020202020204" pitchFamily="34" charset="0"/>
                <a:cs typeface="Arial" panose="020B0604020202020204" pitchFamily="34" charset="0"/>
              </a:defRPr>
            </a:lvl5pPr>
            <a:lvl6pPr marL="2382838" indent="-217488" fontAlgn="base">
              <a:spcBef>
                <a:spcPct val="20000"/>
              </a:spcBef>
              <a:spcAft>
                <a:spcPct val="0"/>
              </a:spcAft>
              <a:buClr>
                <a:schemeClr val="accent2"/>
              </a:buClr>
              <a:buFont typeface="Arial" panose="020B0604020202020204" pitchFamily="34" charset="0"/>
              <a:buChar char="&gt;"/>
              <a:tabLst>
                <a:tab pos="2339975" algn="l"/>
              </a:tabLst>
              <a:defRPr>
                <a:solidFill>
                  <a:schemeClr val="tx1"/>
                </a:solidFill>
                <a:latin typeface="Arial" panose="020B0604020202020204" pitchFamily="34" charset="0"/>
                <a:cs typeface="Arial" panose="020B0604020202020204" pitchFamily="34" charset="0"/>
              </a:defRPr>
            </a:lvl6pPr>
            <a:lvl7pPr marL="2840038" indent="-217488" fontAlgn="base">
              <a:spcBef>
                <a:spcPct val="20000"/>
              </a:spcBef>
              <a:spcAft>
                <a:spcPct val="0"/>
              </a:spcAft>
              <a:buClr>
                <a:schemeClr val="accent2"/>
              </a:buClr>
              <a:buFont typeface="Arial" panose="020B0604020202020204" pitchFamily="34" charset="0"/>
              <a:buChar char="&gt;"/>
              <a:tabLst>
                <a:tab pos="2339975" algn="l"/>
              </a:tabLst>
              <a:defRPr>
                <a:solidFill>
                  <a:schemeClr val="tx1"/>
                </a:solidFill>
                <a:latin typeface="Arial" panose="020B0604020202020204" pitchFamily="34" charset="0"/>
                <a:cs typeface="Arial" panose="020B0604020202020204" pitchFamily="34" charset="0"/>
              </a:defRPr>
            </a:lvl7pPr>
            <a:lvl8pPr marL="3297238" indent="-217488" fontAlgn="base">
              <a:spcBef>
                <a:spcPct val="20000"/>
              </a:spcBef>
              <a:spcAft>
                <a:spcPct val="0"/>
              </a:spcAft>
              <a:buClr>
                <a:schemeClr val="accent2"/>
              </a:buClr>
              <a:buFont typeface="Arial" panose="020B0604020202020204" pitchFamily="34" charset="0"/>
              <a:buChar char="&gt;"/>
              <a:tabLst>
                <a:tab pos="2339975" algn="l"/>
              </a:tabLst>
              <a:defRPr>
                <a:solidFill>
                  <a:schemeClr val="tx1"/>
                </a:solidFill>
                <a:latin typeface="Arial" panose="020B0604020202020204" pitchFamily="34" charset="0"/>
                <a:cs typeface="Arial" panose="020B0604020202020204" pitchFamily="34" charset="0"/>
              </a:defRPr>
            </a:lvl8pPr>
            <a:lvl9pPr marL="3754438" indent="-217488" fontAlgn="base">
              <a:spcBef>
                <a:spcPct val="20000"/>
              </a:spcBef>
              <a:spcAft>
                <a:spcPct val="0"/>
              </a:spcAft>
              <a:buClr>
                <a:schemeClr val="accent2"/>
              </a:buClr>
              <a:buFont typeface="Arial" panose="020B0604020202020204" pitchFamily="34" charset="0"/>
              <a:buChar char="&gt;"/>
              <a:tabLst>
                <a:tab pos="2339975" algn="l"/>
              </a:tabLst>
              <a:defRPr>
                <a:solidFill>
                  <a:schemeClr val="tx1"/>
                </a:solidFill>
                <a:latin typeface="Arial" panose="020B0604020202020204" pitchFamily="34" charset="0"/>
                <a:cs typeface="Arial" panose="020B0604020202020204" pitchFamily="34" charset="0"/>
              </a:defRPr>
            </a:lvl9pPr>
          </a:lstStyle>
          <a:p>
            <a:pPr>
              <a:spcBef>
                <a:spcPct val="0"/>
              </a:spcBef>
              <a:buFont typeface="Wingdings" panose="05000000000000000000" pitchFamily="2" charset="2"/>
              <a:buNone/>
            </a:pPr>
            <a:r>
              <a:rPr lang="en-US" altLang="en-US" sz="1600" dirty="0"/>
              <a:t>Over 45 years of </a:t>
            </a:r>
            <a:r>
              <a:rPr lang="en-US" altLang="en-US" sz="1600" dirty="0" smtClean="0"/>
              <a:t>continual </a:t>
            </a:r>
            <a:r>
              <a:rPr lang="en-US" altLang="en-US" sz="1600" dirty="0"/>
              <a:t>innovation in virtualization</a:t>
            </a:r>
          </a:p>
          <a:p>
            <a:pPr lvl="1">
              <a:spcBef>
                <a:spcPct val="0"/>
              </a:spcBef>
              <a:spcAft>
                <a:spcPct val="5000"/>
              </a:spcAft>
            </a:pPr>
            <a:r>
              <a:rPr lang="en-US" altLang="en-US" sz="1400" dirty="0"/>
              <a:t>Refined to support modern business requirements</a:t>
            </a:r>
          </a:p>
          <a:p>
            <a:pPr lvl="1">
              <a:spcBef>
                <a:spcPct val="0"/>
              </a:spcBef>
              <a:spcAft>
                <a:spcPct val="5000"/>
              </a:spcAft>
            </a:pPr>
            <a:r>
              <a:rPr lang="en-US" altLang="en-US" sz="1400" dirty="0"/>
              <a:t>Exploiting hardware technology </a:t>
            </a:r>
            <a:r>
              <a:rPr lang="en-US" altLang="en-US" sz="1400" dirty="0" smtClean="0"/>
              <a:t/>
            </a:r>
            <a:br>
              <a:rPr lang="en-US" altLang="en-US" sz="1400" dirty="0" smtClean="0"/>
            </a:br>
            <a:r>
              <a:rPr lang="en-US" altLang="en-US" sz="1400" dirty="0" smtClean="0"/>
              <a:t>for </a:t>
            </a:r>
            <a:r>
              <a:rPr lang="en-US" altLang="en-US" sz="1400" dirty="0"/>
              <a:t>economical growth</a:t>
            </a:r>
          </a:p>
        </p:txBody>
      </p:sp>
      <p:grpSp>
        <p:nvGrpSpPr>
          <p:cNvPr id="950387" name="Group 115"/>
          <p:cNvGrpSpPr>
            <a:grpSpLocks/>
          </p:cNvGrpSpPr>
          <p:nvPr/>
        </p:nvGrpSpPr>
        <p:grpSpPr bwMode="auto">
          <a:xfrm>
            <a:off x="381000" y="523875"/>
            <a:ext cx="8521700" cy="5864225"/>
            <a:chOff x="432" y="330"/>
            <a:chExt cx="5368" cy="3694"/>
          </a:xfrm>
        </p:grpSpPr>
        <p:sp>
          <p:nvSpPr>
            <p:cNvPr id="950274" name="Text Box 2"/>
            <p:cNvSpPr txBox="1">
              <a:spLocks noChangeArrowheads="1"/>
            </p:cNvSpPr>
            <p:nvPr/>
          </p:nvSpPr>
          <p:spPr bwMode="auto">
            <a:xfrm>
              <a:off x="480" y="3729"/>
              <a:ext cx="5221" cy="295"/>
            </a:xfrm>
            <a:prstGeom prst="rect">
              <a:avLst/>
            </a:prstGeom>
            <a:solidFill>
              <a:schemeClr val="tx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Autofit/>
            </a:bodyPr>
            <a:lstStyle/>
            <a:p>
              <a:pPr algn="ctr">
                <a:lnSpc>
                  <a:spcPct val="85000"/>
                </a:lnSpc>
                <a:spcBef>
                  <a:spcPct val="0"/>
                </a:spcBef>
              </a:pPr>
              <a:r>
                <a:rPr lang="en-US" altLang="en-US" sz="1600" b="1" i="1" dirty="0">
                  <a:solidFill>
                    <a:schemeClr val="bg2"/>
                  </a:solidFill>
                  <a:cs typeface="Arial" panose="020B0604020202020204" pitchFamily="34" charset="0"/>
                </a:rPr>
                <a:t>IBM </a:t>
              </a:r>
              <a:r>
                <a:rPr lang="en-US" altLang="en-US" sz="1600" b="1" i="1" dirty="0" smtClean="0">
                  <a:solidFill>
                    <a:schemeClr val="bg2"/>
                  </a:solidFill>
                  <a:cs typeface="Arial" panose="020B0604020202020204" pitchFamily="34" charset="0"/>
                </a:rPr>
                <a:t>z Systems </a:t>
              </a:r>
              <a:r>
                <a:rPr lang="en-US" altLang="en-US" sz="1600" b="1" i="1" dirty="0">
                  <a:solidFill>
                    <a:schemeClr val="bg2"/>
                  </a:solidFill>
                  <a:cs typeface="Arial" panose="020B0604020202020204" pitchFamily="34" charset="0"/>
                </a:rPr>
                <a:t>– a comprehensive and sophisticated suite of virtualization function</a:t>
              </a:r>
            </a:p>
          </p:txBody>
        </p:sp>
        <p:grpSp>
          <p:nvGrpSpPr>
            <p:cNvPr id="950276" name="Group 4"/>
            <p:cNvGrpSpPr>
              <a:grpSpLocks/>
            </p:cNvGrpSpPr>
            <p:nvPr/>
          </p:nvGrpSpPr>
          <p:grpSpPr bwMode="auto">
            <a:xfrm>
              <a:off x="465" y="2784"/>
              <a:ext cx="1274" cy="598"/>
              <a:chOff x="406" y="2208"/>
              <a:chExt cx="1274" cy="598"/>
            </a:xfrm>
          </p:grpSpPr>
          <p:grpSp>
            <p:nvGrpSpPr>
              <p:cNvPr id="950277" name="Group 5"/>
              <p:cNvGrpSpPr>
                <a:grpSpLocks/>
              </p:cNvGrpSpPr>
              <p:nvPr/>
            </p:nvGrpSpPr>
            <p:grpSpPr bwMode="auto">
              <a:xfrm>
                <a:off x="406" y="2507"/>
                <a:ext cx="602" cy="299"/>
                <a:chOff x="550" y="3072"/>
                <a:chExt cx="602" cy="299"/>
              </a:xfrm>
            </p:grpSpPr>
            <p:sp>
              <p:nvSpPr>
                <p:cNvPr id="950278" name="Line 6"/>
                <p:cNvSpPr>
                  <a:spLocks noChangeShapeType="1"/>
                </p:cNvSpPr>
                <p:nvPr/>
              </p:nvSpPr>
              <p:spPr bwMode="auto">
                <a:xfrm flipV="1">
                  <a:off x="550" y="3072"/>
                  <a:ext cx="0" cy="2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950279" name="Line 7"/>
                <p:cNvSpPr>
                  <a:spLocks noChangeShapeType="1"/>
                </p:cNvSpPr>
                <p:nvPr/>
              </p:nvSpPr>
              <p:spPr bwMode="auto">
                <a:xfrm>
                  <a:off x="550" y="3072"/>
                  <a:ext cx="60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grpSp>
            <p:nvGrpSpPr>
              <p:cNvPr id="950280" name="Group 8"/>
              <p:cNvGrpSpPr>
                <a:grpSpLocks/>
              </p:cNvGrpSpPr>
              <p:nvPr/>
            </p:nvGrpSpPr>
            <p:grpSpPr bwMode="auto">
              <a:xfrm>
                <a:off x="1008" y="2208"/>
                <a:ext cx="672" cy="299"/>
                <a:chOff x="480" y="3072"/>
                <a:chExt cx="672" cy="299"/>
              </a:xfrm>
            </p:grpSpPr>
            <p:sp>
              <p:nvSpPr>
                <p:cNvPr id="950281" name="Line 9"/>
                <p:cNvSpPr>
                  <a:spLocks noChangeShapeType="1"/>
                </p:cNvSpPr>
                <p:nvPr/>
              </p:nvSpPr>
              <p:spPr bwMode="auto">
                <a:xfrm flipV="1">
                  <a:off x="480" y="3072"/>
                  <a:ext cx="0" cy="2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950282" name="Line 10"/>
                <p:cNvSpPr>
                  <a:spLocks noChangeShapeType="1"/>
                </p:cNvSpPr>
                <p:nvPr/>
              </p:nvSpPr>
              <p:spPr bwMode="auto">
                <a:xfrm>
                  <a:off x="480" y="3072"/>
                  <a:ext cx="6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grpSp>
        <p:grpSp>
          <p:nvGrpSpPr>
            <p:cNvPr id="950283" name="Group 11"/>
            <p:cNvGrpSpPr>
              <a:grpSpLocks/>
            </p:cNvGrpSpPr>
            <p:nvPr/>
          </p:nvGrpSpPr>
          <p:grpSpPr bwMode="auto">
            <a:xfrm>
              <a:off x="1739" y="2186"/>
              <a:ext cx="1344" cy="598"/>
              <a:chOff x="336" y="2208"/>
              <a:chExt cx="1344" cy="598"/>
            </a:xfrm>
          </p:grpSpPr>
          <p:grpSp>
            <p:nvGrpSpPr>
              <p:cNvPr id="950284" name="Group 12"/>
              <p:cNvGrpSpPr>
                <a:grpSpLocks/>
              </p:cNvGrpSpPr>
              <p:nvPr/>
            </p:nvGrpSpPr>
            <p:grpSpPr bwMode="auto">
              <a:xfrm>
                <a:off x="336" y="2507"/>
                <a:ext cx="672" cy="299"/>
                <a:chOff x="480" y="3072"/>
                <a:chExt cx="672" cy="299"/>
              </a:xfrm>
            </p:grpSpPr>
            <p:sp>
              <p:nvSpPr>
                <p:cNvPr id="950285" name="Line 13"/>
                <p:cNvSpPr>
                  <a:spLocks noChangeShapeType="1"/>
                </p:cNvSpPr>
                <p:nvPr/>
              </p:nvSpPr>
              <p:spPr bwMode="auto">
                <a:xfrm flipV="1">
                  <a:off x="480" y="3072"/>
                  <a:ext cx="0" cy="2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950286" name="Line 14"/>
                <p:cNvSpPr>
                  <a:spLocks noChangeShapeType="1"/>
                </p:cNvSpPr>
                <p:nvPr/>
              </p:nvSpPr>
              <p:spPr bwMode="auto">
                <a:xfrm>
                  <a:off x="480" y="3072"/>
                  <a:ext cx="6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grpSp>
            <p:nvGrpSpPr>
              <p:cNvPr id="950287" name="Group 15"/>
              <p:cNvGrpSpPr>
                <a:grpSpLocks/>
              </p:cNvGrpSpPr>
              <p:nvPr/>
            </p:nvGrpSpPr>
            <p:grpSpPr bwMode="auto">
              <a:xfrm>
                <a:off x="1008" y="2208"/>
                <a:ext cx="672" cy="299"/>
                <a:chOff x="480" y="3072"/>
                <a:chExt cx="672" cy="299"/>
              </a:xfrm>
            </p:grpSpPr>
            <p:sp>
              <p:nvSpPr>
                <p:cNvPr id="950288" name="Line 16"/>
                <p:cNvSpPr>
                  <a:spLocks noChangeShapeType="1"/>
                </p:cNvSpPr>
                <p:nvPr/>
              </p:nvSpPr>
              <p:spPr bwMode="auto">
                <a:xfrm flipV="1">
                  <a:off x="480" y="3072"/>
                  <a:ext cx="0" cy="2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950289" name="Line 17"/>
                <p:cNvSpPr>
                  <a:spLocks noChangeShapeType="1"/>
                </p:cNvSpPr>
                <p:nvPr/>
              </p:nvSpPr>
              <p:spPr bwMode="auto">
                <a:xfrm>
                  <a:off x="480" y="3072"/>
                  <a:ext cx="6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grpSp>
        <p:grpSp>
          <p:nvGrpSpPr>
            <p:cNvPr id="950290" name="Group 18"/>
            <p:cNvGrpSpPr>
              <a:grpSpLocks/>
            </p:cNvGrpSpPr>
            <p:nvPr/>
          </p:nvGrpSpPr>
          <p:grpSpPr bwMode="auto">
            <a:xfrm>
              <a:off x="3083" y="1584"/>
              <a:ext cx="1344" cy="598"/>
              <a:chOff x="336" y="2208"/>
              <a:chExt cx="1344" cy="598"/>
            </a:xfrm>
          </p:grpSpPr>
          <p:grpSp>
            <p:nvGrpSpPr>
              <p:cNvPr id="950291" name="Group 19"/>
              <p:cNvGrpSpPr>
                <a:grpSpLocks/>
              </p:cNvGrpSpPr>
              <p:nvPr/>
            </p:nvGrpSpPr>
            <p:grpSpPr bwMode="auto">
              <a:xfrm>
                <a:off x="336" y="2507"/>
                <a:ext cx="672" cy="299"/>
                <a:chOff x="480" y="3072"/>
                <a:chExt cx="672" cy="299"/>
              </a:xfrm>
            </p:grpSpPr>
            <p:sp>
              <p:nvSpPr>
                <p:cNvPr id="950292" name="Line 20"/>
                <p:cNvSpPr>
                  <a:spLocks noChangeShapeType="1"/>
                </p:cNvSpPr>
                <p:nvPr/>
              </p:nvSpPr>
              <p:spPr bwMode="auto">
                <a:xfrm flipV="1">
                  <a:off x="480" y="3072"/>
                  <a:ext cx="0" cy="2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950293" name="Line 21"/>
                <p:cNvSpPr>
                  <a:spLocks noChangeShapeType="1"/>
                </p:cNvSpPr>
                <p:nvPr/>
              </p:nvSpPr>
              <p:spPr bwMode="auto">
                <a:xfrm>
                  <a:off x="480" y="3072"/>
                  <a:ext cx="6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grpSp>
            <p:nvGrpSpPr>
              <p:cNvPr id="950294" name="Group 22"/>
              <p:cNvGrpSpPr>
                <a:grpSpLocks/>
              </p:cNvGrpSpPr>
              <p:nvPr/>
            </p:nvGrpSpPr>
            <p:grpSpPr bwMode="auto">
              <a:xfrm>
                <a:off x="1008" y="2208"/>
                <a:ext cx="672" cy="299"/>
                <a:chOff x="480" y="3072"/>
                <a:chExt cx="672" cy="299"/>
              </a:xfrm>
            </p:grpSpPr>
            <p:sp>
              <p:nvSpPr>
                <p:cNvPr id="950295" name="Line 23"/>
                <p:cNvSpPr>
                  <a:spLocks noChangeShapeType="1"/>
                </p:cNvSpPr>
                <p:nvPr/>
              </p:nvSpPr>
              <p:spPr bwMode="auto">
                <a:xfrm flipV="1">
                  <a:off x="480" y="3072"/>
                  <a:ext cx="0" cy="2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950296" name="Line 24"/>
                <p:cNvSpPr>
                  <a:spLocks noChangeShapeType="1"/>
                </p:cNvSpPr>
                <p:nvPr/>
              </p:nvSpPr>
              <p:spPr bwMode="auto">
                <a:xfrm>
                  <a:off x="480" y="3072"/>
                  <a:ext cx="6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grpSp>
        <p:grpSp>
          <p:nvGrpSpPr>
            <p:cNvPr id="950297" name="Group 25"/>
            <p:cNvGrpSpPr>
              <a:grpSpLocks/>
            </p:cNvGrpSpPr>
            <p:nvPr/>
          </p:nvGrpSpPr>
          <p:grpSpPr bwMode="auto">
            <a:xfrm>
              <a:off x="4427" y="1266"/>
              <a:ext cx="1210" cy="314"/>
              <a:chOff x="480" y="3057"/>
              <a:chExt cx="714" cy="314"/>
            </a:xfrm>
          </p:grpSpPr>
          <p:sp>
            <p:nvSpPr>
              <p:cNvPr id="950298" name="Line 26"/>
              <p:cNvSpPr>
                <a:spLocks noChangeShapeType="1"/>
              </p:cNvSpPr>
              <p:nvPr/>
            </p:nvSpPr>
            <p:spPr bwMode="auto">
              <a:xfrm flipV="1">
                <a:off x="480" y="3072"/>
                <a:ext cx="0" cy="2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950299" name="Line 27"/>
              <p:cNvSpPr>
                <a:spLocks noChangeShapeType="1"/>
              </p:cNvSpPr>
              <p:nvPr/>
            </p:nvSpPr>
            <p:spPr bwMode="auto">
              <a:xfrm flipV="1">
                <a:off x="480" y="3057"/>
                <a:ext cx="714" cy="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sp>
          <p:nvSpPr>
            <p:cNvPr id="950300" name="Text Box 28"/>
            <p:cNvSpPr txBox="1">
              <a:spLocks noChangeArrowheads="1"/>
            </p:cNvSpPr>
            <p:nvPr/>
          </p:nvSpPr>
          <p:spPr bwMode="auto">
            <a:xfrm>
              <a:off x="510" y="2920"/>
              <a:ext cx="528"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400" dirty="0">
                  <a:solidFill>
                    <a:schemeClr val="tx2"/>
                  </a:solidFill>
                  <a:cs typeface="Arial" panose="020B0604020202020204" pitchFamily="34" charset="0"/>
                </a:rPr>
                <a:t>CP-67</a:t>
              </a:r>
            </a:p>
          </p:txBody>
        </p:sp>
        <p:sp>
          <p:nvSpPr>
            <p:cNvPr id="950301" name="Text Box 29"/>
            <p:cNvSpPr txBox="1">
              <a:spLocks noChangeArrowheads="1"/>
            </p:cNvSpPr>
            <p:nvPr/>
          </p:nvSpPr>
          <p:spPr bwMode="auto">
            <a:xfrm>
              <a:off x="1132" y="2614"/>
              <a:ext cx="62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400" dirty="0">
                  <a:solidFill>
                    <a:schemeClr val="tx2"/>
                  </a:solidFill>
                  <a:cs typeface="Arial" panose="020B0604020202020204" pitchFamily="34" charset="0"/>
                </a:rPr>
                <a:t>VM/370</a:t>
              </a:r>
            </a:p>
          </p:txBody>
        </p:sp>
        <p:sp>
          <p:nvSpPr>
            <p:cNvPr id="950302" name="Text Box 30"/>
            <p:cNvSpPr txBox="1">
              <a:spLocks noChangeArrowheads="1"/>
            </p:cNvSpPr>
            <p:nvPr/>
          </p:nvSpPr>
          <p:spPr bwMode="auto">
            <a:xfrm>
              <a:off x="1824" y="2326"/>
              <a:ext cx="62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400" dirty="0">
                  <a:solidFill>
                    <a:schemeClr val="tx2"/>
                  </a:solidFill>
                  <a:cs typeface="Arial" panose="020B0604020202020204" pitchFamily="34" charset="0"/>
                </a:rPr>
                <a:t>VM/SP</a:t>
              </a:r>
            </a:p>
          </p:txBody>
        </p:sp>
        <p:sp>
          <p:nvSpPr>
            <p:cNvPr id="950303" name="Text Box 31"/>
            <p:cNvSpPr txBox="1">
              <a:spLocks noChangeArrowheads="1"/>
            </p:cNvSpPr>
            <p:nvPr/>
          </p:nvSpPr>
          <p:spPr bwMode="auto">
            <a:xfrm>
              <a:off x="2448" y="2025"/>
              <a:ext cx="720"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400" dirty="0">
                  <a:solidFill>
                    <a:schemeClr val="tx2"/>
                  </a:solidFill>
                  <a:cs typeface="Arial" panose="020B0604020202020204" pitchFamily="34" charset="0"/>
                </a:rPr>
                <a:t>VM/HPO</a:t>
              </a:r>
            </a:p>
          </p:txBody>
        </p:sp>
        <p:sp>
          <p:nvSpPr>
            <p:cNvPr id="950304" name="Text Box 32"/>
            <p:cNvSpPr txBox="1">
              <a:spLocks noChangeArrowheads="1"/>
            </p:cNvSpPr>
            <p:nvPr/>
          </p:nvSpPr>
          <p:spPr bwMode="auto">
            <a:xfrm>
              <a:off x="3168" y="1720"/>
              <a:ext cx="5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400" dirty="0">
                  <a:solidFill>
                    <a:schemeClr val="tx2"/>
                  </a:solidFill>
                  <a:cs typeface="Arial" panose="020B0604020202020204" pitchFamily="34" charset="0"/>
                </a:rPr>
                <a:t>VM/XA</a:t>
              </a:r>
            </a:p>
          </p:txBody>
        </p:sp>
        <p:sp>
          <p:nvSpPr>
            <p:cNvPr id="950305" name="Text Box 33"/>
            <p:cNvSpPr txBox="1">
              <a:spLocks noChangeArrowheads="1"/>
            </p:cNvSpPr>
            <p:nvPr/>
          </p:nvSpPr>
          <p:spPr bwMode="auto">
            <a:xfrm>
              <a:off x="3840" y="1415"/>
              <a:ext cx="67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400" dirty="0">
                  <a:solidFill>
                    <a:schemeClr val="tx2"/>
                  </a:solidFill>
                  <a:cs typeface="Arial" panose="020B0604020202020204" pitchFamily="34" charset="0"/>
                </a:rPr>
                <a:t>VM/ESA</a:t>
              </a:r>
            </a:p>
          </p:txBody>
        </p:sp>
        <p:sp>
          <p:nvSpPr>
            <p:cNvPr id="950306" name="Text Box 34"/>
            <p:cNvSpPr txBox="1">
              <a:spLocks noChangeArrowheads="1"/>
            </p:cNvSpPr>
            <p:nvPr/>
          </p:nvSpPr>
          <p:spPr bwMode="auto">
            <a:xfrm>
              <a:off x="4464" y="1116"/>
              <a:ext cx="67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en-US" altLang="en-US" sz="1400">
                  <a:solidFill>
                    <a:schemeClr val="tx2"/>
                  </a:solidFill>
                  <a:cs typeface="Arial" panose="020B0604020202020204" pitchFamily="34" charset="0"/>
                </a:rPr>
                <a:t>z/VM</a:t>
              </a:r>
            </a:p>
          </p:txBody>
        </p:sp>
        <p:sp>
          <p:nvSpPr>
            <p:cNvPr id="950307" name="Text Box 35"/>
            <p:cNvSpPr txBox="1">
              <a:spLocks noChangeArrowheads="1"/>
            </p:cNvSpPr>
            <p:nvPr/>
          </p:nvSpPr>
          <p:spPr bwMode="auto">
            <a:xfrm>
              <a:off x="502" y="3061"/>
              <a:ext cx="43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200" i="1" u="sng" dirty="0">
                  <a:solidFill>
                    <a:schemeClr val="tx1"/>
                  </a:solidFill>
                  <a:cs typeface="Arial" panose="020B0604020202020204" pitchFamily="34" charset="0"/>
                </a:rPr>
                <a:t>S/360</a:t>
              </a:r>
            </a:p>
          </p:txBody>
        </p:sp>
        <p:sp>
          <p:nvSpPr>
            <p:cNvPr id="950308" name="Text Box 36"/>
            <p:cNvSpPr txBox="1">
              <a:spLocks noChangeArrowheads="1"/>
            </p:cNvSpPr>
            <p:nvPr/>
          </p:nvSpPr>
          <p:spPr bwMode="auto">
            <a:xfrm>
              <a:off x="1176" y="2767"/>
              <a:ext cx="43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200" i="1" u="sng">
                  <a:solidFill>
                    <a:schemeClr val="tx1"/>
                  </a:solidFill>
                  <a:cs typeface="Arial" panose="020B0604020202020204" pitchFamily="34" charset="0"/>
                </a:rPr>
                <a:t>S/370</a:t>
              </a:r>
            </a:p>
          </p:txBody>
        </p:sp>
        <p:sp>
          <p:nvSpPr>
            <p:cNvPr id="950309" name="Text Box 37"/>
            <p:cNvSpPr txBox="1">
              <a:spLocks noChangeArrowheads="1"/>
            </p:cNvSpPr>
            <p:nvPr/>
          </p:nvSpPr>
          <p:spPr bwMode="auto">
            <a:xfrm>
              <a:off x="1883" y="2462"/>
              <a:ext cx="384"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200" i="1" u="sng">
                  <a:solidFill>
                    <a:schemeClr val="tx1"/>
                  </a:solidFill>
                  <a:cs typeface="Arial" panose="020B0604020202020204" pitchFamily="34" charset="0"/>
                </a:rPr>
                <a:t>SMP</a:t>
              </a:r>
            </a:p>
          </p:txBody>
        </p:sp>
        <p:sp>
          <p:nvSpPr>
            <p:cNvPr id="950310" name="Text Box 38"/>
            <p:cNvSpPr txBox="1">
              <a:spLocks noChangeArrowheads="1"/>
            </p:cNvSpPr>
            <p:nvPr/>
          </p:nvSpPr>
          <p:spPr bwMode="auto">
            <a:xfrm>
              <a:off x="2402" y="2168"/>
              <a:ext cx="768"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200" i="1" u="sng">
                  <a:solidFill>
                    <a:schemeClr val="tx1"/>
                  </a:solidFill>
                  <a:cs typeface="Arial" panose="020B0604020202020204" pitchFamily="34" charset="0"/>
                </a:rPr>
                <a:t>64 MB Real</a:t>
              </a:r>
            </a:p>
          </p:txBody>
        </p:sp>
        <p:sp>
          <p:nvSpPr>
            <p:cNvPr id="950311" name="Text Box 39"/>
            <p:cNvSpPr txBox="1">
              <a:spLocks noChangeArrowheads="1"/>
            </p:cNvSpPr>
            <p:nvPr/>
          </p:nvSpPr>
          <p:spPr bwMode="auto">
            <a:xfrm>
              <a:off x="3179" y="1863"/>
              <a:ext cx="43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200" i="1" u="sng">
                  <a:solidFill>
                    <a:schemeClr val="tx1"/>
                  </a:solidFill>
                  <a:cs typeface="Arial" panose="020B0604020202020204" pitchFamily="34" charset="0"/>
                </a:rPr>
                <a:t>31-Bit</a:t>
              </a:r>
            </a:p>
          </p:txBody>
        </p:sp>
        <p:sp>
          <p:nvSpPr>
            <p:cNvPr id="950312" name="Text Box 40"/>
            <p:cNvSpPr txBox="1">
              <a:spLocks noChangeArrowheads="1"/>
            </p:cNvSpPr>
            <p:nvPr/>
          </p:nvSpPr>
          <p:spPr bwMode="auto">
            <a:xfrm>
              <a:off x="3899" y="1569"/>
              <a:ext cx="384"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200" i="1" u="sng">
                  <a:solidFill>
                    <a:schemeClr val="tx1"/>
                  </a:solidFill>
                  <a:cs typeface="Arial" panose="020B0604020202020204" pitchFamily="34" charset="0"/>
                </a:rPr>
                <a:t>ESA</a:t>
              </a:r>
            </a:p>
          </p:txBody>
        </p:sp>
        <p:sp>
          <p:nvSpPr>
            <p:cNvPr id="950313" name="Text Box 41"/>
            <p:cNvSpPr txBox="1">
              <a:spLocks noChangeArrowheads="1"/>
            </p:cNvSpPr>
            <p:nvPr/>
          </p:nvSpPr>
          <p:spPr bwMode="auto">
            <a:xfrm>
              <a:off x="4556" y="1270"/>
              <a:ext cx="447"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200" i="1" u="sng" dirty="0">
                  <a:solidFill>
                    <a:schemeClr val="tx1"/>
                  </a:solidFill>
                  <a:cs typeface="Arial" panose="020B0604020202020204" pitchFamily="34" charset="0"/>
                </a:rPr>
                <a:t>64-Bit</a:t>
              </a:r>
            </a:p>
          </p:txBody>
        </p:sp>
        <p:sp>
          <p:nvSpPr>
            <p:cNvPr id="950314" name="Line 42"/>
            <p:cNvSpPr>
              <a:spLocks noChangeShapeType="1"/>
            </p:cNvSpPr>
            <p:nvPr/>
          </p:nvSpPr>
          <p:spPr bwMode="auto">
            <a:xfrm flipV="1">
              <a:off x="480" y="3566"/>
              <a:ext cx="5158" cy="1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950315" name="Text Box 43"/>
            <p:cNvSpPr txBox="1">
              <a:spLocks noChangeArrowheads="1"/>
            </p:cNvSpPr>
            <p:nvPr/>
          </p:nvSpPr>
          <p:spPr bwMode="auto">
            <a:xfrm>
              <a:off x="480" y="3564"/>
              <a:ext cx="43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200" b="1" dirty="0">
                  <a:solidFill>
                    <a:schemeClr val="tx1"/>
                  </a:solidFill>
                  <a:cs typeface="Arial" panose="020B0604020202020204" pitchFamily="34" charset="0"/>
                </a:rPr>
                <a:t>1960s</a:t>
              </a:r>
            </a:p>
          </p:txBody>
        </p:sp>
        <p:sp>
          <p:nvSpPr>
            <p:cNvPr id="950316" name="Text Box 44"/>
            <p:cNvSpPr txBox="1">
              <a:spLocks noChangeArrowheads="1"/>
            </p:cNvSpPr>
            <p:nvPr/>
          </p:nvSpPr>
          <p:spPr bwMode="auto">
            <a:xfrm>
              <a:off x="1152" y="3564"/>
              <a:ext cx="43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en-US" altLang="en-US" sz="1200" b="1">
                  <a:solidFill>
                    <a:schemeClr val="tx1"/>
                  </a:solidFill>
                  <a:cs typeface="Arial" panose="020B0604020202020204" pitchFamily="34" charset="0"/>
                </a:rPr>
                <a:t>1972</a:t>
              </a:r>
            </a:p>
          </p:txBody>
        </p:sp>
        <p:sp>
          <p:nvSpPr>
            <p:cNvPr id="950317" name="Text Box 45"/>
            <p:cNvSpPr txBox="1">
              <a:spLocks noChangeArrowheads="1"/>
            </p:cNvSpPr>
            <p:nvPr/>
          </p:nvSpPr>
          <p:spPr bwMode="auto">
            <a:xfrm>
              <a:off x="1824" y="3564"/>
              <a:ext cx="43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en-US" altLang="en-US" sz="1200" b="1">
                  <a:solidFill>
                    <a:schemeClr val="tx1"/>
                  </a:solidFill>
                  <a:cs typeface="Arial" panose="020B0604020202020204" pitchFamily="34" charset="0"/>
                </a:rPr>
                <a:t>1980</a:t>
              </a:r>
            </a:p>
          </p:txBody>
        </p:sp>
        <p:sp>
          <p:nvSpPr>
            <p:cNvPr id="950318" name="Text Box 46"/>
            <p:cNvSpPr txBox="1">
              <a:spLocks noChangeArrowheads="1"/>
            </p:cNvSpPr>
            <p:nvPr/>
          </p:nvSpPr>
          <p:spPr bwMode="auto">
            <a:xfrm>
              <a:off x="2496" y="3564"/>
              <a:ext cx="43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en-US" altLang="en-US" sz="1200" b="1">
                  <a:solidFill>
                    <a:schemeClr val="tx1"/>
                  </a:solidFill>
                  <a:cs typeface="Arial" panose="020B0604020202020204" pitchFamily="34" charset="0"/>
                </a:rPr>
                <a:t>1981</a:t>
              </a:r>
            </a:p>
          </p:txBody>
        </p:sp>
        <p:sp>
          <p:nvSpPr>
            <p:cNvPr id="950319" name="Text Box 47"/>
            <p:cNvSpPr txBox="1">
              <a:spLocks noChangeArrowheads="1"/>
            </p:cNvSpPr>
            <p:nvPr/>
          </p:nvSpPr>
          <p:spPr bwMode="auto">
            <a:xfrm>
              <a:off x="3168" y="3564"/>
              <a:ext cx="43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en-US" altLang="en-US" sz="1200" b="1">
                  <a:solidFill>
                    <a:schemeClr val="tx1"/>
                  </a:solidFill>
                  <a:cs typeface="Arial" panose="020B0604020202020204" pitchFamily="34" charset="0"/>
                </a:rPr>
                <a:t>1988</a:t>
              </a:r>
            </a:p>
          </p:txBody>
        </p:sp>
        <p:sp>
          <p:nvSpPr>
            <p:cNvPr id="950320" name="Text Box 48"/>
            <p:cNvSpPr txBox="1">
              <a:spLocks noChangeArrowheads="1"/>
            </p:cNvSpPr>
            <p:nvPr/>
          </p:nvSpPr>
          <p:spPr bwMode="auto">
            <a:xfrm>
              <a:off x="3840" y="3564"/>
              <a:ext cx="43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en-US" altLang="en-US" sz="1200" b="1">
                  <a:solidFill>
                    <a:schemeClr val="tx1"/>
                  </a:solidFill>
                  <a:cs typeface="Arial" panose="020B0604020202020204" pitchFamily="34" charset="0"/>
                </a:rPr>
                <a:t>1995</a:t>
              </a:r>
            </a:p>
          </p:txBody>
        </p:sp>
        <p:sp>
          <p:nvSpPr>
            <p:cNvPr id="950321" name="Text Box 49"/>
            <p:cNvSpPr txBox="1">
              <a:spLocks noChangeArrowheads="1"/>
            </p:cNvSpPr>
            <p:nvPr/>
          </p:nvSpPr>
          <p:spPr bwMode="auto">
            <a:xfrm>
              <a:off x="4448" y="3564"/>
              <a:ext cx="48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en-US" altLang="en-US" sz="1200" b="1">
                  <a:solidFill>
                    <a:schemeClr val="tx1"/>
                  </a:solidFill>
                  <a:cs typeface="Arial" panose="020B0604020202020204" pitchFamily="34" charset="0"/>
                </a:rPr>
                <a:t>2004</a:t>
              </a:r>
            </a:p>
          </p:txBody>
        </p:sp>
        <p:sp>
          <p:nvSpPr>
            <p:cNvPr id="950322" name="Text Box 50"/>
            <p:cNvSpPr txBox="1">
              <a:spLocks noChangeArrowheads="1"/>
            </p:cNvSpPr>
            <p:nvPr/>
          </p:nvSpPr>
          <p:spPr bwMode="auto">
            <a:xfrm>
              <a:off x="2948" y="3269"/>
              <a:ext cx="76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rgbClr val="00B050"/>
                  </a:solidFill>
                  <a:cs typeface="Arial" panose="020B0604020202020204" pitchFamily="34" charset="0"/>
                </a:rPr>
                <a:t>REXX Interpreter</a:t>
              </a:r>
            </a:p>
          </p:txBody>
        </p:sp>
        <p:sp>
          <p:nvSpPr>
            <p:cNvPr id="950323" name="Text Box 51"/>
            <p:cNvSpPr txBox="1">
              <a:spLocks noChangeArrowheads="1"/>
            </p:cNvSpPr>
            <p:nvPr/>
          </p:nvSpPr>
          <p:spPr bwMode="auto">
            <a:xfrm>
              <a:off x="3816" y="1749"/>
              <a:ext cx="145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Virtual Machine Resource Manager</a:t>
              </a:r>
            </a:p>
          </p:txBody>
        </p:sp>
        <p:sp>
          <p:nvSpPr>
            <p:cNvPr id="950324" name="Text Box 52"/>
            <p:cNvSpPr txBox="1">
              <a:spLocks noChangeArrowheads="1"/>
            </p:cNvSpPr>
            <p:nvPr/>
          </p:nvSpPr>
          <p:spPr bwMode="auto">
            <a:xfrm>
              <a:off x="3696" y="1887"/>
              <a:ext cx="101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rgbClr val="00B050"/>
                  </a:solidFill>
                  <a:cs typeface="Arial" panose="020B0604020202020204" pitchFamily="34" charset="0"/>
                </a:rPr>
                <a:t>Virtual Disks in Storage</a:t>
              </a:r>
            </a:p>
          </p:txBody>
        </p:sp>
        <p:sp>
          <p:nvSpPr>
            <p:cNvPr id="950325" name="Text Box 53"/>
            <p:cNvSpPr txBox="1">
              <a:spLocks noChangeArrowheads="1"/>
            </p:cNvSpPr>
            <p:nvPr/>
          </p:nvSpPr>
          <p:spPr bwMode="auto">
            <a:xfrm>
              <a:off x="3456" y="2025"/>
              <a:ext cx="67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CMS Pipelines</a:t>
              </a:r>
            </a:p>
          </p:txBody>
        </p:sp>
        <p:sp>
          <p:nvSpPr>
            <p:cNvPr id="950326" name="Text Box 54"/>
            <p:cNvSpPr txBox="1">
              <a:spLocks noChangeArrowheads="1"/>
            </p:cNvSpPr>
            <p:nvPr/>
          </p:nvSpPr>
          <p:spPr bwMode="auto">
            <a:xfrm>
              <a:off x="3204" y="2163"/>
              <a:ext cx="86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Accounting Facility</a:t>
              </a:r>
            </a:p>
          </p:txBody>
        </p:sp>
        <p:sp>
          <p:nvSpPr>
            <p:cNvPr id="950327" name="Text Box 55"/>
            <p:cNvSpPr txBox="1">
              <a:spLocks noChangeArrowheads="1"/>
            </p:cNvSpPr>
            <p:nvPr/>
          </p:nvSpPr>
          <p:spPr bwMode="auto">
            <a:xfrm>
              <a:off x="3041" y="2301"/>
              <a:ext cx="114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Absolute | Relative SHARE</a:t>
              </a:r>
            </a:p>
          </p:txBody>
        </p:sp>
        <p:sp>
          <p:nvSpPr>
            <p:cNvPr id="950328" name="Text Box 56"/>
            <p:cNvSpPr txBox="1">
              <a:spLocks noChangeArrowheads="1"/>
            </p:cNvSpPr>
            <p:nvPr/>
          </p:nvSpPr>
          <p:spPr bwMode="auto">
            <a:xfrm>
              <a:off x="2380" y="2440"/>
              <a:ext cx="134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err="1">
                  <a:solidFill>
                    <a:srgbClr val="00B050"/>
                  </a:solidFill>
                  <a:cs typeface="Arial" panose="020B0604020202020204" pitchFamily="34" charset="0"/>
                </a:rPr>
                <a:t>Discontiguous</a:t>
              </a:r>
              <a:r>
                <a:rPr lang="en-US" altLang="en-US" sz="1000" dirty="0">
                  <a:solidFill>
                    <a:srgbClr val="00B050"/>
                  </a:solidFill>
                  <a:cs typeface="Arial" panose="020B0604020202020204" pitchFamily="34" charset="0"/>
                </a:rPr>
                <a:t> Saved Segments</a:t>
              </a:r>
            </a:p>
          </p:txBody>
        </p:sp>
        <p:sp>
          <p:nvSpPr>
            <p:cNvPr id="950329" name="Text Box 57"/>
            <p:cNvSpPr txBox="1">
              <a:spLocks noChangeArrowheads="1"/>
            </p:cNvSpPr>
            <p:nvPr/>
          </p:nvSpPr>
          <p:spPr bwMode="auto">
            <a:xfrm>
              <a:off x="2177" y="2578"/>
              <a:ext cx="83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Instruction TRACE</a:t>
              </a:r>
            </a:p>
          </p:txBody>
        </p:sp>
        <p:sp>
          <p:nvSpPr>
            <p:cNvPr id="950330" name="Text Box 58"/>
            <p:cNvSpPr txBox="1">
              <a:spLocks noChangeArrowheads="1"/>
            </p:cNvSpPr>
            <p:nvPr/>
          </p:nvSpPr>
          <p:spPr bwMode="auto">
            <a:xfrm>
              <a:off x="3160" y="2716"/>
              <a:ext cx="77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chemeClr val="tx2"/>
                  </a:solidFill>
                  <a:cs typeface="Arial" panose="020B0604020202020204" pitchFamily="34" charset="0"/>
                </a:rPr>
                <a:t>LPAR Hypervisor</a:t>
              </a:r>
            </a:p>
          </p:txBody>
        </p:sp>
        <p:sp>
          <p:nvSpPr>
            <p:cNvPr id="950331" name="Text Box 59"/>
            <p:cNvSpPr txBox="1">
              <a:spLocks noChangeArrowheads="1"/>
            </p:cNvSpPr>
            <p:nvPr/>
          </p:nvSpPr>
          <p:spPr bwMode="auto">
            <a:xfrm>
              <a:off x="4097" y="2854"/>
              <a:ext cx="146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Adapter Interruption Pass-Through</a:t>
              </a:r>
            </a:p>
          </p:txBody>
        </p:sp>
        <p:sp>
          <p:nvSpPr>
            <p:cNvPr id="950332" name="Text Box 60"/>
            <p:cNvSpPr txBox="1">
              <a:spLocks noChangeArrowheads="1"/>
            </p:cNvSpPr>
            <p:nvPr/>
          </p:nvSpPr>
          <p:spPr bwMode="auto">
            <a:xfrm>
              <a:off x="3640" y="2992"/>
              <a:ext cx="185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Multiple Logical Channel Subsystems (LCSS)</a:t>
              </a:r>
            </a:p>
          </p:txBody>
        </p:sp>
        <p:sp>
          <p:nvSpPr>
            <p:cNvPr id="950333" name="Text Box 61"/>
            <p:cNvSpPr txBox="1">
              <a:spLocks noChangeArrowheads="1"/>
            </p:cNvSpPr>
            <p:nvPr/>
          </p:nvSpPr>
          <p:spPr bwMode="auto">
            <a:xfrm>
              <a:off x="3296" y="3131"/>
              <a:ext cx="199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Open Systems Adapter (OSA) Network Switching</a:t>
              </a:r>
            </a:p>
          </p:txBody>
        </p:sp>
        <p:sp>
          <p:nvSpPr>
            <p:cNvPr id="950334" name="Text Box 62"/>
            <p:cNvSpPr txBox="1">
              <a:spLocks noChangeArrowheads="1"/>
            </p:cNvSpPr>
            <p:nvPr/>
          </p:nvSpPr>
          <p:spPr bwMode="auto">
            <a:xfrm>
              <a:off x="1831" y="3410"/>
              <a:ext cx="74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Zone Relocation</a:t>
              </a:r>
            </a:p>
          </p:txBody>
        </p:sp>
        <p:sp>
          <p:nvSpPr>
            <p:cNvPr id="950335" name="Text Box 63"/>
            <p:cNvSpPr txBox="1">
              <a:spLocks noChangeArrowheads="1"/>
            </p:cNvSpPr>
            <p:nvPr/>
          </p:nvSpPr>
          <p:spPr bwMode="auto">
            <a:xfrm>
              <a:off x="432" y="3269"/>
              <a:ext cx="120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Control Program Hypervisor</a:t>
              </a:r>
            </a:p>
          </p:txBody>
        </p:sp>
        <p:sp>
          <p:nvSpPr>
            <p:cNvPr id="950336" name="Text Box 64"/>
            <p:cNvSpPr txBox="1">
              <a:spLocks noChangeArrowheads="1"/>
            </p:cNvSpPr>
            <p:nvPr/>
          </p:nvSpPr>
          <p:spPr bwMode="auto">
            <a:xfrm>
              <a:off x="432" y="3410"/>
              <a:ext cx="1496"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Dynamic Address Translation (DAT)</a:t>
              </a:r>
            </a:p>
          </p:txBody>
        </p:sp>
        <p:sp>
          <p:nvSpPr>
            <p:cNvPr id="950337" name="Text Box 65"/>
            <p:cNvSpPr txBox="1">
              <a:spLocks noChangeArrowheads="1"/>
            </p:cNvSpPr>
            <p:nvPr/>
          </p:nvSpPr>
          <p:spPr bwMode="auto">
            <a:xfrm>
              <a:off x="832" y="3132"/>
              <a:ext cx="127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rgbClr val="00B050"/>
                  </a:solidFill>
                  <a:cs typeface="Arial" panose="020B0604020202020204" pitchFamily="34" charset="0"/>
                </a:rPr>
                <a:t>Diagnose Hypervisor Interface</a:t>
              </a:r>
            </a:p>
          </p:txBody>
        </p:sp>
        <p:sp>
          <p:nvSpPr>
            <p:cNvPr id="950338" name="Text Box 66"/>
            <p:cNvSpPr txBox="1">
              <a:spLocks noChangeArrowheads="1"/>
            </p:cNvSpPr>
            <p:nvPr/>
          </p:nvSpPr>
          <p:spPr bwMode="auto">
            <a:xfrm>
              <a:off x="1129" y="2988"/>
              <a:ext cx="158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rgbClr val="00B050"/>
                  </a:solidFill>
                  <a:cs typeface="Arial" panose="020B0604020202020204" pitchFamily="34" charset="0"/>
                </a:rPr>
                <a:t>Conversational Monitor System (CMS)</a:t>
              </a:r>
            </a:p>
          </p:txBody>
        </p:sp>
        <p:sp>
          <p:nvSpPr>
            <p:cNvPr id="950339" name="Text Box 67"/>
            <p:cNvSpPr txBox="1">
              <a:spLocks noChangeArrowheads="1"/>
            </p:cNvSpPr>
            <p:nvPr/>
          </p:nvSpPr>
          <p:spPr bwMode="auto">
            <a:xfrm>
              <a:off x="1584" y="2854"/>
              <a:ext cx="170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Inter-User Communication Vehicle (IUCV)</a:t>
              </a:r>
            </a:p>
          </p:txBody>
        </p:sp>
        <p:sp>
          <p:nvSpPr>
            <p:cNvPr id="950340" name="Text Box 68"/>
            <p:cNvSpPr txBox="1">
              <a:spLocks noChangeArrowheads="1"/>
            </p:cNvSpPr>
            <p:nvPr/>
          </p:nvSpPr>
          <p:spPr bwMode="auto">
            <a:xfrm>
              <a:off x="2032" y="3132"/>
              <a:ext cx="135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chemeClr val="tx2"/>
                  </a:solidFill>
                  <a:cs typeface="Arial" panose="020B0604020202020204" pitchFamily="34" charset="0"/>
                </a:rPr>
                <a:t>Program Event Recording (PER)</a:t>
              </a:r>
            </a:p>
          </p:txBody>
        </p:sp>
        <p:sp>
          <p:nvSpPr>
            <p:cNvPr id="950341" name="Text Box 69"/>
            <p:cNvSpPr txBox="1">
              <a:spLocks noChangeArrowheads="1"/>
            </p:cNvSpPr>
            <p:nvPr/>
          </p:nvSpPr>
          <p:spPr bwMode="auto">
            <a:xfrm>
              <a:off x="1536" y="3266"/>
              <a:ext cx="150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Translation Look-Aside Buffer (TLB)</a:t>
              </a:r>
            </a:p>
          </p:txBody>
        </p:sp>
        <p:sp>
          <p:nvSpPr>
            <p:cNvPr id="950342" name="Text Box 70"/>
            <p:cNvSpPr txBox="1">
              <a:spLocks noChangeArrowheads="1"/>
            </p:cNvSpPr>
            <p:nvPr/>
          </p:nvSpPr>
          <p:spPr bwMode="auto">
            <a:xfrm>
              <a:off x="1872" y="2716"/>
              <a:ext cx="13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Programmable Operator (PROP)</a:t>
              </a:r>
            </a:p>
          </p:txBody>
        </p:sp>
        <p:sp>
          <p:nvSpPr>
            <p:cNvPr id="950343" name="Text Box 71"/>
            <p:cNvSpPr txBox="1">
              <a:spLocks noChangeArrowheads="1"/>
            </p:cNvSpPr>
            <p:nvPr/>
          </p:nvSpPr>
          <p:spPr bwMode="auto">
            <a:xfrm>
              <a:off x="2626" y="2988"/>
              <a:ext cx="109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Dedicated I/O Processors</a:t>
              </a:r>
            </a:p>
          </p:txBody>
        </p:sp>
        <p:sp>
          <p:nvSpPr>
            <p:cNvPr id="950344" name="Text Box 72"/>
            <p:cNvSpPr txBox="1">
              <a:spLocks noChangeArrowheads="1"/>
            </p:cNvSpPr>
            <p:nvPr/>
          </p:nvSpPr>
          <p:spPr bwMode="auto">
            <a:xfrm>
              <a:off x="3185" y="2854"/>
              <a:ext cx="926"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chemeClr val="tx2"/>
                  </a:solidFill>
                  <a:cs typeface="Arial" panose="020B0604020202020204" pitchFamily="34" charset="0"/>
                </a:rPr>
                <a:t>VM Assist Microcode</a:t>
              </a:r>
            </a:p>
          </p:txBody>
        </p:sp>
        <p:sp>
          <p:nvSpPr>
            <p:cNvPr id="950345" name="Text Box 73"/>
            <p:cNvSpPr txBox="1">
              <a:spLocks noChangeArrowheads="1"/>
            </p:cNvSpPr>
            <p:nvPr/>
          </p:nvSpPr>
          <p:spPr bwMode="auto">
            <a:xfrm>
              <a:off x="2945" y="2578"/>
              <a:ext cx="137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Start Interpretive Execution (SIE)</a:t>
              </a:r>
            </a:p>
          </p:txBody>
        </p:sp>
        <p:sp>
          <p:nvSpPr>
            <p:cNvPr id="950346" name="Text Box 74"/>
            <p:cNvSpPr txBox="1">
              <a:spLocks noChangeArrowheads="1"/>
            </p:cNvSpPr>
            <p:nvPr/>
          </p:nvSpPr>
          <p:spPr bwMode="auto">
            <a:xfrm>
              <a:off x="3653" y="2440"/>
              <a:ext cx="996"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Named Saved Systems</a:t>
              </a:r>
            </a:p>
          </p:txBody>
        </p:sp>
        <p:sp>
          <p:nvSpPr>
            <p:cNvPr id="950347" name="Text Box 75"/>
            <p:cNvSpPr txBox="1">
              <a:spLocks noChangeArrowheads="1"/>
            </p:cNvSpPr>
            <p:nvPr/>
          </p:nvSpPr>
          <p:spPr bwMode="auto">
            <a:xfrm>
              <a:off x="4252" y="1610"/>
              <a:ext cx="57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Guest LANs</a:t>
              </a:r>
            </a:p>
          </p:txBody>
        </p:sp>
        <p:sp>
          <p:nvSpPr>
            <p:cNvPr id="950348" name="Text Box 76"/>
            <p:cNvSpPr txBox="1">
              <a:spLocks noChangeArrowheads="1"/>
            </p:cNvSpPr>
            <p:nvPr/>
          </p:nvSpPr>
          <p:spPr bwMode="auto">
            <a:xfrm>
              <a:off x="4608" y="2440"/>
              <a:ext cx="87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I/O Priority Queuing</a:t>
              </a:r>
            </a:p>
          </p:txBody>
        </p:sp>
        <p:sp>
          <p:nvSpPr>
            <p:cNvPr id="950349" name="Text Box 77"/>
            <p:cNvSpPr txBox="1">
              <a:spLocks noChangeArrowheads="1"/>
            </p:cNvSpPr>
            <p:nvPr/>
          </p:nvSpPr>
          <p:spPr bwMode="auto">
            <a:xfrm>
              <a:off x="4543" y="1472"/>
              <a:ext cx="64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rgbClr val="00B050"/>
                  </a:solidFill>
                  <a:cs typeface="Arial" panose="020B0604020202020204" pitchFamily="34" charset="0"/>
                </a:rPr>
                <a:t>Virtual Switch</a:t>
              </a:r>
            </a:p>
          </p:txBody>
        </p:sp>
        <p:sp>
          <p:nvSpPr>
            <p:cNvPr id="950350" name="Text Box 78"/>
            <p:cNvSpPr txBox="1">
              <a:spLocks noChangeArrowheads="1"/>
            </p:cNvSpPr>
            <p:nvPr/>
          </p:nvSpPr>
          <p:spPr bwMode="auto">
            <a:xfrm>
              <a:off x="3972" y="2162"/>
              <a:ext cx="70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rgbClr val="00B050"/>
                  </a:solidFill>
                  <a:cs typeface="Arial" panose="020B0604020202020204" pitchFamily="34" charset="0"/>
                </a:rPr>
                <a:t>Minidisk Cache</a:t>
              </a:r>
            </a:p>
          </p:txBody>
        </p:sp>
        <p:sp>
          <p:nvSpPr>
            <p:cNvPr id="950351" name="Text Box 79"/>
            <p:cNvSpPr txBox="1">
              <a:spLocks noChangeArrowheads="1"/>
            </p:cNvSpPr>
            <p:nvPr/>
          </p:nvSpPr>
          <p:spPr bwMode="auto">
            <a:xfrm>
              <a:off x="4783" y="1610"/>
              <a:ext cx="616"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Set Observer</a:t>
              </a:r>
            </a:p>
          </p:txBody>
        </p:sp>
        <p:sp>
          <p:nvSpPr>
            <p:cNvPr id="950352" name="Text Box 80"/>
            <p:cNvSpPr txBox="1">
              <a:spLocks noChangeArrowheads="1"/>
            </p:cNvSpPr>
            <p:nvPr/>
          </p:nvSpPr>
          <p:spPr bwMode="auto">
            <a:xfrm>
              <a:off x="4634" y="1894"/>
              <a:ext cx="89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rgbClr val="00B050"/>
                  </a:solidFill>
                  <a:cs typeface="Arial" panose="020B0604020202020204" pitchFamily="34" charset="0"/>
                </a:rPr>
                <a:t>Performance Toolkit</a:t>
              </a:r>
            </a:p>
          </p:txBody>
        </p:sp>
        <p:sp>
          <p:nvSpPr>
            <p:cNvPr id="950353" name="Text Box 81"/>
            <p:cNvSpPr txBox="1">
              <a:spLocks noChangeArrowheads="1"/>
            </p:cNvSpPr>
            <p:nvPr/>
          </p:nvSpPr>
          <p:spPr bwMode="auto">
            <a:xfrm>
              <a:off x="4109" y="2301"/>
              <a:ext cx="51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chemeClr val="tx2"/>
                  </a:solidFill>
                  <a:cs typeface="Arial" panose="020B0604020202020204" pitchFamily="34" charset="0"/>
                </a:rPr>
                <a:t>SIE on SIE</a:t>
              </a:r>
            </a:p>
          </p:txBody>
        </p:sp>
        <p:sp>
          <p:nvSpPr>
            <p:cNvPr id="950354" name="Text Box 82"/>
            <p:cNvSpPr txBox="1">
              <a:spLocks noChangeArrowheads="1"/>
            </p:cNvSpPr>
            <p:nvPr/>
          </p:nvSpPr>
          <p:spPr bwMode="auto">
            <a:xfrm>
              <a:off x="2488" y="3410"/>
              <a:ext cx="82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Expanded Storage</a:t>
              </a:r>
            </a:p>
          </p:txBody>
        </p:sp>
        <p:sp>
          <p:nvSpPr>
            <p:cNvPr id="950355" name="Text Box 83"/>
            <p:cNvSpPr txBox="1">
              <a:spLocks noChangeArrowheads="1"/>
            </p:cNvSpPr>
            <p:nvPr/>
          </p:nvSpPr>
          <p:spPr bwMode="auto">
            <a:xfrm>
              <a:off x="3228" y="3410"/>
              <a:ext cx="119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Multiple Image Facility (MIF)</a:t>
              </a:r>
            </a:p>
          </p:txBody>
        </p:sp>
        <p:sp>
          <p:nvSpPr>
            <p:cNvPr id="950356" name="Text Box 84"/>
            <p:cNvSpPr txBox="1">
              <a:spLocks noChangeArrowheads="1"/>
            </p:cNvSpPr>
            <p:nvPr/>
          </p:nvSpPr>
          <p:spPr bwMode="auto">
            <a:xfrm>
              <a:off x="3646" y="3269"/>
              <a:ext cx="53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Large SMP</a:t>
              </a:r>
            </a:p>
          </p:txBody>
        </p:sp>
        <p:sp>
          <p:nvSpPr>
            <p:cNvPr id="950357" name="Text Box 85"/>
            <p:cNvSpPr txBox="1">
              <a:spLocks noChangeArrowheads="1"/>
            </p:cNvSpPr>
            <p:nvPr/>
          </p:nvSpPr>
          <p:spPr bwMode="auto">
            <a:xfrm>
              <a:off x="4623" y="2162"/>
              <a:ext cx="63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chemeClr val="tx2"/>
                  </a:solidFill>
                  <a:cs typeface="Arial" panose="020B0604020202020204" pitchFamily="34" charset="0"/>
                </a:rPr>
                <a:t>HiperSockets</a:t>
              </a:r>
            </a:p>
          </p:txBody>
        </p:sp>
        <p:sp>
          <p:nvSpPr>
            <p:cNvPr id="950358" name="Text Box 86"/>
            <p:cNvSpPr txBox="1">
              <a:spLocks noChangeArrowheads="1"/>
            </p:cNvSpPr>
            <p:nvPr/>
          </p:nvSpPr>
          <p:spPr bwMode="auto">
            <a:xfrm>
              <a:off x="3888" y="2716"/>
              <a:ext cx="117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Integrated Facility for Linux</a:t>
              </a:r>
            </a:p>
          </p:txBody>
        </p:sp>
        <p:sp>
          <p:nvSpPr>
            <p:cNvPr id="950359" name="Text Box 87"/>
            <p:cNvSpPr txBox="1">
              <a:spLocks noChangeArrowheads="1"/>
            </p:cNvSpPr>
            <p:nvPr/>
          </p:nvSpPr>
          <p:spPr bwMode="auto">
            <a:xfrm>
              <a:off x="4241" y="2578"/>
              <a:ext cx="129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chemeClr val="tx2"/>
                  </a:solidFill>
                  <a:cs typeface="Arial" panose="020B0604020202020204" pitchFamily="34" charset="0"/>
                </a:rPr>
                <a:t>Host Page-Management Assist</a:t>
              </a:r>
            </a:p>
          </p:txBody>
        </p:sp>
        <p:sp>
          <p:nvSpPr>
            <p:cNvPr id="950360" name="Text Box 88"/>
            <p:cNvSpPr txBox="1">
              <a:spLocks noChangeArrowheads="1"/>
            </p:cNvSpPr>
            <p:nvPr/>
          </p:nvSpPr>
          <p:spPr bwMode="auto">
            <a:xfrm>
              <a:off x="4113" y="2028"/>
              <a:ext cx="14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chemeClr val="tx2"/>
                  </a:solidFill>
                  <a:cs typeface="Arial" panose="020B0604020202020204" pitchFamily="34" charset="0"/>
                </a:rPr>
                <a:t>QDIO Enhanced Buffer State </a:t>
              </a:r>
              <a:r>
                <a:rPr lang="en-US" altLang="en-US" sz="1000" dirty="0" err="1">
                  <a:solidFill>
                    <a:schemeClr val="tx2"/>
                  </a:solidFill>
                  <a:cs typeface="Arial" panose="020B0604020202020204" pitchFamily="34" charset="0"/>
                </a:rPr>
                <a:t>Mgmt</a:t>
              </a:r>
              <a:endParaRPr lang="en-US" altLang="en-US" sz="1000" dirty="0">
                <a:solidFill>
                  <a:schemeClr val="tx2"/>
                </a:solidFill>
                <a:cs typeface="Arial" panose="020B0604020202020204" pitchFamily="34" charset="0"/>
              </a:endParaRPr>
            </a:p>
          </p:txBody>
        </p:sp>
        <p:sp>
          <p:nvSpPr>
            <p:cNvPr id="950361" name="Text Box 89"/>
            <p:cNvSpPr txBox="1">
              <a:spLocks noChangeArrowheads="1"/>
            </p:cNvSpPr>
            <p:nvPr/>
          </p:nvSpPr>
          <p:spPr bwMode="auto">
            <a:xfrm>
              <a:off x="4589" y="2301"/>
              <a:ext cx="95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rgbClr val="00B050"/>
                  </a:solidFill>
                  <a:cs typeface="Arial" panose="020B0604020202020204" pitchFamily="34" charset="0"/>
                </a:rPr>
                <a:t>Automated Shutdown</a:t>
              </a:r>
            </a:p>
          </p:txBody>
        </p:sp>
        <p:sp>
          <p:nvSpPr>
            <p:cNvPr id="950362" name="Text Box 90"/>
            <p:cNvSpPr txBox="1">
              <a:spLocks noChangeArrowheads="1"/>
            </p:cNvSpPr>
            <p:nvPr/>
          </p:nvSpPr>
          <p:spPr bwMode="auto">
            <a:xfrm>
              <a:off x="4174" y="3269"/>
              <a:ext cx="140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Dynamic Virtual Machine Timeout</a:t>
              </a:r>
            </a:p>
          </p:txBody>
        </p:sp>
        <p:sp>
          <p:nvSpPr>
            <p:cNvPr id="950363" name="Text Box 91"/>
            <p:cNvSpPr txBox="1">
              <a:spLocks noChangeArrowheads="1"/>
            </p:cNvSpPr>
            <p:nvPr/>
          </p:nvSpPr>
          <p:spPr bwMode="auto">
            <a:xfrm>
              <a:off x="4964" y="2716"/>
              <a:ext cx="55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err="1">
                  <a:solidFill>
                    <a:srgbClr val="00B050"/>
                  </a:solidFill>
                  <a:cs typeface="Arial" panose="020B0604020202020204" pitchFamily="34" charset="0"/>
                </a:rPr>
                <a:t>HyperSwap</a:t>
              </a:r>
              <a:endParaRPr lang="en-US" altLang="en-US" sz="1000" dirty="0">
                <a:solidFill>
                  <a:srgbClr val="00B050"/>
                </a:solidFill>
                <a:cs typeface="Arial" panose="020B0604020202020204" pitchFamily="34" charset="0"/>
              </a:endParaRPr>
            </a:p>
          </p:txBody>
        </p:sp>
        <p:sp>
          <p:nvSpPr>
            <p:cNvPr id="950364" name="Text Box 92"/>
            <p:cNvSpPr txBox="1">
              <a:spLocks noChangeArrowheads="1"/>
            </p:cNvSpPr>
            <p:nvPr/>
          </p:nvSpPr>
          <p:spPr bwMode="auto">
            <a:xfrm>
              <a:off x="4332" y="3410"/>
              <a:ext cx="127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err="1">
                  <a:solidFill>
                    <a:schemeClr val="tx2"/>
                  </a:solidFill>
                  <a:cs typeface="Arial" panose="020B0604020202020204" pitchFamily="34" charset="0"/>
                </a:rPr>
                <a:t>N_Port</a:t>
              </a:r>
              <a:r>
                <a:rPr lang="en-US" altLang="en-US" sz="1000" dirty="0">
                  <a:solidFill>
                    <a:schemeClr val="tx2"/>
                  </a:solidFill>
                  <a:cs typeface="Arial" panose="020B0604020202020204" pitchFamily="34" charset="0"/>
                </a:rPr>
                <a:t> ID Virtualization (NPIV)</a:t>
              </a:r>
            </a:p>
          </p:txBody>
        </p:sp>
        <p:sp>
          <p:nvSpPr>
            <p:cNvPr id="950365" name="Text Box 93"/>
            <p:cNvSpPr txBox="1">
              <a:spLocks noChangeArrowheads="1"/>
            </p:cNvSpPr>
            <p:nvPr/>
          </p:nvSpPr>
          <p:spPr bwMode="auto">
            <a:xfrm>
              <a:off x="2422" y="1824"/>
              <a:ext cx="45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600" b="1" i="1">
                  <a:solidFill>
                    <a:schemeClr val="hlink"/>
                  </a:solidFill>
                  <a:cs typeface="Arial" panose="020B0604020202020204" pitchFamily="34" charset="0"/>
                </a:rPr>
                <a:t>3090</a:t>
              </a:r>
            </a:p>
          </p:txBody>
        </p:sp>
        <p:sp>
          <p:nvSpPr>
            <p:cNvPr id="950366" name="Text Box 94"/>
            <p:cNvSpPr txBox="1">
              <a:spLocks noChangeArrowheads="1"/>
            </p:cNvSpPr>
            <p:nvPr/>
          </p:nvSpPr>
          <p:spPr bwMode="auto">
            <a:xfrm>
              <a:off x="2738" y="1644"/>
              <a:ext cx="44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600" b="1" i="1">
                  <a:solidFill>
                    <a:schemeClr val="hlink"/>
                  </a:solidFill>
                  <a:cs typeface="Arial" panose="020B0604020202020204" pitchFamily="34" charset="0"/>
                </a:rPr>
                <a:t>9x21</a:t>
              </a:r>
            </a:p>
          </p:txBody>
        </p:sp>
        <p:sp>
          <p:nvSpPr>
            <p:cNvPr id="950367" name="Text Box 95"/>
            <p:cNvSpPr txBox="1">
              <a:spLocks noChangeArrowheads="1"/>
            </p:cNvSpPr>
            <p:nvPr/>
          </p:nvSpPr>
          <p:spPr bwMode="auto">
            <a:xfrm>
              <a:off x="3072" y="1500"/>
              <a:ext cx="4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600" b="1" i="1">
                  <a:solidFill>
                    <a:schemeClr val="hlink"/>
                  </a:solidFill>
                  <a:cs typeface="Arial" panose="020B0604020202020204" pitchFamily="34" charset="0"/>
                </a:rPr>
                <a:t>9672</a:t>
              </a:r>
            </a:p>
          </p:txBody>
        </p:sp>
        <p:sp>
          <p:nvSpPr>
            <p:cNvPr id="950368" name="Text Box 96"/>
            <p:cNvSpPr txBox="1">
              <a:spLocks noChangeArrowheads="1"/>
            </p:cNvSpPr>
            <p:nvPr/>
          </p:nvSpPr>
          <p:spPr bwMode="auto">
            <a:xfrm>
              <a:off x="3360" y="1308"/>
              <a:ext cx="57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600" b="1" i="1">
                  <a:solidFill>
                    <a:schemeClr val="hlink"/>
                  </a:solidFill>
                  <a:cs typeface="Arial" panose="020B0604020202020204" pitchFamily="34" charset="0"/>
                </a:rPr>
                <a:t>zSeries</a:t>
              </a:r>
            </a:p>
          </p:txBody>
        </p:sp>
        <p:sp>
          <p:nvSpPr>
            <p:cNvPr id="950369" name="Text Box 97"/>
            <p:cNvSpPr txBox="1">
              <a:spLocks noChangeArrowheads="1"/>
            </p:cNvSpPr>
            <p:nvPr/>
          </p:nvSpPr>
          <p:spPr bwMode="auto">
            <a:xfrm>
              <a:off x="3721" y="1116"/>
              <a:ext cx="79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600" b="1" i="1" dirty="0" smtClean="0">
                  <a:solidFill>
                    <a:schemeClr val="hlink"/>
                  </a:solidFill>
                  <a:cs typeface="Arial" panose="020B0604020202020204" pitchFamily="34" charset="0"/>
                </a:rPr>
                <a:t>System z9</a:t>
              </a:r>
              <a:endParaRPr lang="en-US" altLang="en-US" sz="1600" b="1" i="1" dirty="0">
                <a:solidFill>
                  <a:schemeClr val="hlink"/>
                </a:solidFill>
                <a:cs typeface="Arial" panose="020B0604020202020204" pitchFamily="34" charset="0"/>
              </a:endParaRPr>
            </a:p>
          </p:txBody>
        </p:sp>
        <p:sp>
          <p:nvSpPr>
            <p:cNvPr id="950370" name="Text Box 98"/>
            <p:cNvSpPr txBox="1">
              <a:spLocks noChangeArrowheads="1"/>
            </p:cNvSpPr>
            <p:nvPr/>
          </p:nvSpPr>
          <p:spPr bwMode="auto">
            <a:xfrm>
              <a:off x="4160" y="892"/>
              <a:ext cx="131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600" b="1" i="1" dirty="0" smtClean="0">
                  <a:solidFill>
                    <a:schemeClr val="hlink"/>
                  </a:solidFill>
                  <a:cs typeface="Arial" panose="020B0604020202020204" pitchFamily="34" charset="0"/>
                </a:rPr>
                <a:t>System z10  </a:t>
              </a:r>
              <a:endParaRPr lang="en-US" altLang="en-US" sz="1600" b="1" i="1" dirty="0">
                <a:solidFill>
                  <a:schemeClr val="hlink"/>
                </a:solidFill>
                <a:cs typeface="Arial" panose="020B0604020202020204" pitchFamily="34" charset="0"/>
              </a:endParaRPr>
            </a:p>
          </p:txBody>
        </p:sp>
        <p:sp>
          <p:nvSpPr>
            <p:cNvPr id="950371" name="Text Box 99"/>
            <p:cNvSpPr txBox="1">
              <a:spLocks noChangeArrowheads="1"/>
            </p:cNvSpPr>
            <p:nvPr/>
          </p:nvSpPr>
          <p:spPr bwMode="auto">
            <a:xfrm>
              <a:off x="2086" y="2016"/>
              <a:ext cx="45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600" b="1" i="1">
                  <a:solidFill>
                    <a:schemeClr val="hlink"/>
                  </a:solidFill>
                  <a:cs typeface="Arial" panose="020B0604020202020204" pitchFamily="34" charset="0"/>
                </a:rPr>
                <a:t>308x</a:t>
              </a:r>
            </a:p>
          </p:txBody>
        </p:sp>
        <p:sp>
          <p:nvSpPr>
            <p:cNvPr id="950372" name="Text Box 100"/>
            <p:cNvSpPr txBox="1">
              <a:spLocks noChangeArrowheads="1"/>
            </p:cNvSpPr>
            <p:nvPr/>
          </p:nvSpPr>
          <p:spPr bwMode="auto">
            <a:xfrm>
              <a:off x="1798" y="2160"/>
              <a:ext cx="45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600" b="1" i="1">
                  <a:solidFill>
                    <a:schemeClr val="hlink"/>
                  </a:solidFill>
                  <a:cs typeface="Arial" panose="020B0604020202020204" pitchFamily="34" charset="0"/>
                </a:rPr>
                <a:t>303x</a:t>
              </a:r>
            </a:p>
          </p:txBody>
        </p:sp>
        <p:sp>
          <p:nvSpPr>
            <p:cNvPr id="950373" name="Text Box 101"/>
            <p:cNvSpPr txBox="1">
              <a:spLocks noChangeArrowheads="1"/>
            </p:cNvSpPr>
            <p:nvPr/>
          </p:nvSpPr>
          <p:spPr bwMode="auto">
            <a:xfrm>
              <a:off x="1462" y="2316"/>
              <a:ext cx="45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600" b="1" i="1">
                  <a:solidFill>
                    <a:schemeClr val="hlink"/>
                  </a:solidFill>
                  <a:cs typeface="Arial" panose="020B0604020202020204" pitchFamily="34" charset="0"/>
                </a:rPr>
                <a:t>4381</a:t>
              </a:r>
            </a:p>
          </p:txBody>
        </p:sp>
        <p:sp>
          <p:nvSpPr>
            <p:cNvPr id="950375" name="Line 103"/>
            <p:cNvSpPr>
              <a:spLocks noChangeShapeType="1"/>
            </p:cNvSpPr>
            <p:nvPr/>
          </p:nvSpPr>
          <p:spPr bwMode="auto">
            <a:xfrm flipV="1">
              <a:off x="438" y="330"/>
              <a:ext cx="4903" cy="2573"/>
            </a:xfrm>
            <a:prstGeom prst="line">
              <a:avLst/>
            </a:prstGeom>
            <a:noFill/>
            <a:ln w="44450">
              <a:solidFill>
                <a:schemeClr val="hlink"/>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950376" name="Text Box 104"/>
            <p:cNvSpPr txBox="1">
              <a:spLocks noChangeArrowheads="1"/>
            </p:cNvSpPr>
            <p:nvPr/>
          </p:nvSpPr>
          <p:spPr bwMode="auto">
            <a:xfrm rot="19920000">
              <a:off x="558" y="1542"/>
              <a:ext cx="4140"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500" b="1" dirty="0">
                  <a:solidFill>
                    <a:schemeClr val="tx1"/>
                  </a:solidFill>
                  <a:cs typeface="Arial" panose="020B0604020202020204" pitchFamily="34" charset="0"/>
                </a:rPr>
                <a:t>Business Value: Scalability, Reliability, Robustness, Flexibility, ...</a:t>
              </a:r>
            </a:p>
          </p:txBody>
        </p:sp>
        <p:sp>
          <p:nvSpPr>
            <p:cNvPr id="950379" name="Text Box 107"/>
            <p:cNvSpPr txBox="1">
              <a:spLocks noChangeArrowheads="1"/>
            </p:cNvSpPr>
            <p:nvPr/>
          </p:nvSpPr>
          <p:spPr bwMode="auto">
            <a:xfrm>
              <a:off x="4558" y="704"/>
              <a:ext cx="74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600" b="1" i="1" dirty="0">
                  <a:solidFill>
                    <a:schemeClr val="hlink"/>
                  </a:solidFill>
                  <a:cs typeface="Arial" panose="020B0604020202020204" pitchFamily="34" charset="0"/>
                </a:rPr>
                <a:t>z196  </a:t>
              </a:r>
            </a:p>
          </p:txBody>
        </p:sp>
        <p:sp>
          <p:nvSpPr>
            <p:cNvPr id="950380" name="Text Box 108"/>
            <p:cNvSpPr txBox="1">
              <a:spLocks noChangeArrowheads="1"/>
            </p:cNvSpPr>
            <p:nvPr/>
          </p:nvSpPr>
          <p:spPr bwMode="auto">
            <a:xfrm>
              <a:off x="4872" y="522"/>
              <a:ext cx="74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600" b="1" i="1" dirty="0">
                  <a:solidFill>
                    <a:schemeClr val="hlink"/>
                  </a:solidFill>
                  <a:cs typeface="Arial" panose="020B0604020202020204" pitchFamily="34" charset="0"/>
                </a:rPr>
                <a:t>zEC12  </a:t>
              </a:r>
            </a:p>
          </p:txBody>
        </p:sp>
        <p:sp>
          <p:nvSpPr>
            <p:cNvPr id="950381" name="Text Box 109"/>
            <p:cNvSpPr txBox="1">
              <a:spLocks noChangeArrowheads="1"/>
            </p:cNvSpPr>
            <p:nvPr/>
          </p:nvSpPr>
          <p:spPr bwMode="auto">
            <a:xfrm>
              <a:off x="5128" y="3564"/>
              <a:ext cx="48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en-US" altLang="en-US" sz="1200" b="1">
                  <a:solidFill>
                    <a:schemeClr val="tx1"/>
                  </a:solidFill>
                  <a:cs typeface="Arial" panose="020B0604020202020204" pitchFamily="34" charset="0"/>
                </a:rPr>
                <a:t>2013 …</a:t>
              </a:r>
            </a:p>
          </p:txBody>
        </p:sp>
        <p:sp>
          <p:nvSpPr>
            <p:cNvPr id="950382" name="Text Box 110"/>
            <p:cNvSpPr txBox="1">
              <a:spLocks noChangeArrowheads="1"/>
            </p:cNvSpPr>
            <p:nvPr/>
          </p:nvSpPr>
          <p:spPr bwMode="auto">
            <a:xfrm>
              <a:off x="5159" y="1472"/>
              <a:ext cx="2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SSI</a:t>
              </a:r>
            </a:p>
          </p:txBody>
        </p:sp>
        <p:sp>
          <p:nvSpPr>
            <p:cNvPr id="950383" name="Text Box 111"/>
            <p:cNvSpPr txBox="1">
              <a:spLocks noChangeArrowheads="1"/>
            </p:cNvSpPr>
            <p:nvPr/>
          </p:nvSpPr>
          <p:spPr bwMode="auto">
            <a:xfrm>
              <a:off x="5091" y="1347"/>
              <a:ext cx="55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35000"/>
                </a:lnSpc>
              </a:pPr>
              <a:r>
                <a:rPr lang="en-US" altLang="en-US" sz="1000" dirty="0">
                  <a:solidFill>
                    <a:srgbClr val="00B050"/>
                  </a:solidFill>
                  <a:cs typeface="Arial" panose="020B0604020202020204" pitchFamily="34" charset="0"/>
                </a:rPr>
                <a:t>Live Guest </a:t>
              </a:r>
            </a:p>
            <a:p>
              <a:pPr algn="l">
                <a:lnSpc>
                  <a:spcPct val="35000"/>
                </a:lnSpc>
              </a:pPr>
              <a:r>
                <a:rPr lang="en-US" altLang="en-US" sz="1000" dirty="0">
                  <a:solidFill>
                    <a:srgbClr val="00B050"/>
                  </a:solidFill>
                  <a:cs typeface="Arial" panose="020B0604020202020204" pitchFamily="34" charset="0"/>
                </a:rPr>
                <a:t>Relocation</a:t>
              </a:r>
            </a:p>
          </p:txBody>
        </p:sp>
        <p:sp>
          <p:nvSpPr>
            <p:cNvPr id="950384" name="Text Box 112"/>
            <p:cNvSpPr txBox="1">
              <a:spLocks noChangeArrowheads="1"/>
            </p:cNvSpPr>
            <p:nvPr/>
          </p:nvSpPr>
          <p:spPr bwMode="auto">
            <a:xfrm>
              <a:off x="5207" y="2160"/>
              <a:ext cx="32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a:solidFill>
                    <a:srgbClr val="00B050"/>
                  </a:solidFill>
                  <a:cs typeface="Arial" panose="020B0604020202020204" pitchFamily="34" charset="0"/>
                </a:rPr>
                <a:t>xCAT</a:t>
              </a:r>
            </a:p>
          </p:txBody>
        </p:sp>
        <p:sp>
          <p:nvSpPr>
            <p:cNvPr id="950385" name="Text Box 113"/>
            <p:cNvSpPr txBox="1">
              <a:spLocks noChangeArrowheads="1"/>
            </p:cNvSpPr>
            <p:nvPr/>
          </p:nvSpPr>
          <p:spPr bwMode="auto">
            <a:xfrm>
              <a:off x="5255" y="3128"/>
              <a:ext cx="54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a:r>
                <a:rPr lang="en-US" altLang="en-US" sz="1000">
                  <a:solidFill>
                    <a:srgbClr val="00B050"/>
                  </a:solidFill>
                  <a:cs typeface="Arial" panose="020B0604020202020204" pitchFamily="34" charset="0"/>
                </a:rPr>
                <a:t>OpenStack</a:t>
              </a:r>
            </a:p>
          </p:txBody>
        </p:sp>
        <p:sp>
          <p:nvSpPr>
            <p:cNvPr id="950386" name="Text Box 114"/>
            <p:cNvSpPr txBox="1">
              <a:spLocks noChangeArrowheads="1"/>
            </p:cNvSpPr>
            <p:nvPr/>
          </p:nvSpPr>
          <p:spPr bwMode="auto">
            <a:xfrm>
              <a:off x="5201" y="1744"/>
              <a:ext cx="37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00" dirty="0">
                  <a:solidFill>
                    <a:srgbClr val="00B050"/>
                  </a:solidFill>
                  <a:cs typeface="Arial" panose="020B0604020202020204" pitchFamily="34" charset="0"/>
                </a:rPr>
                <a:t>SMAPI</a:t>
              </a:r>
            </a:p>
          </p:txBody>
        </p:sp>
      </p:grpSp>
      <p:sp>
        <p:nvSpPr>
          <p:cNvPr id="116" name="Text Box 107"/>
          <p:cNvSpPr txBox="1">
            <a:spLocks noChangeArrowheads="1"/>
          </p:cNvSpPr>
          <p:nvPr/>
        </p:nvSpPr>
        <p:spPr bwMode="auto">
          <a:xfrm>
            <a:off x="8028305" y="492760"/>
            <a:ext cx="118268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en-US" altLang="en-US" sz="1600" b="1" i="1" dirty="0" smtClean="0">
                <a:solidFill>
                  <a:schemeClr val="hlink"/>
                </a:solidFill>
                <a:cs typeface="Arial" panose="020B0604020202020204" pitchFamily="34" charset="0"/>
              </a:rPr>
              <a:t>z13  </a:t>
            </a:r>
            <a:endParaRPr lang="en-US" altLang="en-US" sz="1600" b="1" i="1" dirty="0">
              <a:solidFill>
                <a:schemeClr val="hlink"/>
              </a:solidFill>
              <a:cs typeface="Arial" panose="020B0604020202020204" pitchFamily="34" charset="0"/>
            </a:endParaRPr>
          </a:p>
        </p:txBody>
      </p:sp>
      <p:sp>
        <p:nvSpPr>
          <p:cNvPr id="119" name="Rectangle 73"/>
          <p:cNvSpPr>
            <a:spLocks noGrp="1" noChangeArrowheads="1"/>
          </p:cNvSpPr>
          <p:nvPr>
            <p:ph type="title"/>
          </p:nvPr>
        </p:nvSpPr>
        <p:spPr>
          <a:xfrm>
            <a:off x="685800" y="609600"/>
            <a:ext cx="7772400" cy="750887"/>
          </a:xfrm>
        </p:spPr>
        <p:txBody>
          <a:bodyPr anchor="t"/>
          <a:lstStyle/>
          <a:p>
            <a:pPr algn="l"/>
            <a:r>
              <a:rPr lang="en-US" altLang="en-US" sz="2400" dirty="0" smtClean="0">
                <a:solidFill>
                  <a:schemeClr val="tx2"/>
                </a:solidFill>
              </a:rPr>
              <a:t>z Systems Virtualization Technology Evolution</a:t>
            </a: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1219200"/>
            <a:ext cx="7772400" cy="3962400"/>
          </a:xfrm>
        </p:spPr>
        <p:txBody>
          <a:bodyPr/>
          <a:lstStyle/>
          <a:p>
            <a:r>
              <a:rPr lang="en-US" altLang="en-US" sz="4000" smtClean="0">
                <a:solidFill>
                  <a:schemeClr val="tx1"/>
                </a:solidFill>
              </a:rPr>
              <a:t>Thomas J. Watson</a:t>
            </a:r>
            <a:br>
              <a:rPr lang="en-US" altLang="en-US" sz="4000" smtClean="0">
                <a:solidFill>
                  <a:schemeClr val="tx1"/>
                </a:solidFill>
              </a:rPr>
            </a:br>
            <a:r>
              <a:rPr lang="en-US" altLang="en-US" sz="4000" smtClean="0">
                <a:solidFill>
                  <a:schemeClr val="tx1"/>
                </a:solidFill>
              </a:rPr>
              <a:t/>
            </a:r>
            <a:br>
              <a:rPr lang="en-US" altLang="en-US" sz="4000" smtClean="0">
                <a:solidFill>
                  <a:schemeClr val="tx1"/>
                </a:solidFill>
              </a:rPr>
            </a:br>
            <a:r>
              <a:rPr lang="en-US" altLang="en-US" sz="4000" smtClean="0">
                <a:solidFill>
                  <a:schemeClr val="tx1"/>
                </a:solidFill>
              </a:rPr>
              <a:t>School of Engineering</a:t>
            </a:r>
            <a:br>
              <a:rPr lang="en-US" altLang="en-US" sz="4000" smtClean="0">
                <a:solidFill>
                  <a:schemeClr val="tx1"/>
                </a:solidFill>
              </a:rPr>
            </a:br>
            <a:r>
              <a:rPr lang="en-US" altLang="en-US" sz="4000" smtClean="0">
                <a:solidFill>
                  <a:schemeClr val="tx1"/>
                </a:solidFill>
              </a:rPr>
              <a:t>and Applied Science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85800"/>
            <a:ext cx="7772400" cy="5486400"/>
          </a:xfrm>
        </p:spPr>
        <p:txBody>
          <a:bodyPr/>
          <a:lstStyle/>
          <a:p>
            <a:r>
              <a:rPr lang="en-US" altLang="en-US" sz="2800" b="1" u="sng" dirty="0" smtClean="0">
                <a:solidFill>
                  <a:schemeClr val="accent2"/>
                </a:solidFill>
              </a:rPr>
              <a:t>WARNING</a:t>
            </a:r>
            <a:r>
              <a:rPr lang="en-US" altLang="en-US" sz="2800" b="1" dirty="0" smtClean="0">
                <a:solidFill>
                  <a:schemeClr val="accent2"/>
                </a:solidFill>
              </a:rPr>
              <a:t/>
            </a:r>
            <a:br>
              <a:rPr lang="en-US" altLang="en-US" sz="2800" b="1" dirty="0" smtClean="0">
                <a:solidFill>
                  <a:schemeClr val="accent2"/>
                </a:solidFill>
              </a:rPr>
            </a:br>
            <a:r>
              <a:rPr lang="en-US" altLang="en-US" sz="2800" b="1" dirty="0" smtClean="0">
                <a:solidFill>
                  <a:schemeClr val="accent2"/>
                </a:solidFill>
              </a:rPr>
              <a:t/>
            </a:r>
            <a:br>
              <a:rPr lang="en-US" altLang="en-US" sz="2800" b="1" dirty="0" smtClean="0">
                <a:solidFill>
                  <a:schemeClr val="accent2"/>
                </a:solidFill>
              </a:rPr>
            </a:br>
            <a:r>
              <a:rPr lang="en-US" altLang="en-US" sz="2400" b="1" dirty="0" smtClean="0">
                <a:solidFill>
                  <a:schemeClr val="tx1"/>
                </a:solidFill>
              </a:rPr>
              <a:t>All rights reserved.  No part of the course materials used in the instruction of this course may be reproduced in any form or by any</a:t>
            </a:r>
            <a:br>
              <a:rPr lang="en-US" altLang="en-US" sz="2400" b="1" dirty="0" smtClean="0">
                <a:solidFill>
                  <a:schemeClr val="tx1"/>
                </a:solidFill>
              </a:rPr>
            </a:br>
            <a:r>
              <a:rPr lang="en-US" altLang="en-US" sz="2400" b="1" dirty="0" smtClean="0">
                <a:solidFill>
                  <a:schemeClr val="tx1"/>
                </a:solidFill>
              </a:rPr>
              <a:t>electronic or mechanical means, including the use</a:t>
            </a:r>
            <a:br>
              <a:rPr lang="en-US" altLang="en-US" sz="2400" b="1" dirty="0" smtClean="0">
                <a:solidFill>
                  <a:schemeClr val="tx1"/>
                </a:solidFill>
              </a:rPr>
            </a:br>
            <a:r>
              <a:rPr lang="en-US" altLang="en-US" sz="2400" b="1" dirty="0" smtClean="0">
                <a:solidFill>
                  <a:schemeClr val="tx1"/>
                </a:solidFill>
              </a:rPr>
              <a:t>of information storage and retrieval systems,</a:t>
            </a:r>
            <a:br>
              <a:rPr lang="en-US" altLang="en-US" sz="2400" b="1" dirty="0" smtClean="0">
                <a:solidFill>
                  <a:schemeClr val="tx1"/>
                </a:solidFill>
              </a:rPr>
            </a:br>
            <a:r>
              <a:rPr lang="en-US" altLang="en-US" sz="2400" b="1" dirty="0" smtClean="0">
                <a:solidFill>
                  <a:schemeClr val="tx1"/>
                </a:solidFill>
              </a:rPr>
              <a:t>without written approval from the copyright owner.</a:t>
            </a:r>
            <a:br>
              <a:rPr lang="en-US" altLang="en-US" sz="2400" b="1" dirty="0" smtClean="0">
                <a:solidFill>
                  <a:schemeClr val="tx1"/>
                </a:solidFill>
              </a:rPr>
            </a:br>
            <a:r>
              <a:rPr lang="en-US" altLang="en-US" sz="2400" b="1" dirty="0" smtClean="0">
                <a:solidFill>
                  <a:schemeClr val="tx1"/>
                </a:solidFill>
              </a:rPr>
              <a:t/>
            </a:r>
            <a:br>
              <a:rPr lang="en-US" altLang="en-US" sz="2400" b="1" dirty="0" smtClean="0">
                <a:solidFill>
                  <a:schemeClr val="tx1"/>
                </a:solidFill>
              </a:rPr>
            </a:br>
            <a:r>
              <a:rPr lang="en-US" altLang="en-US" sz="2400" b="1" dirty="0" smtClean="0">
                <a:solidFill>
                  <a:schemeClr val="tx1"/>
                </a:solidFill>
              </a:rPr>
              <a:t>©</a:t>
            </a:r>
            <a:r>
              <a:rPr lang="en-US" altLang="en-US" sz="2400" b="1" dirty="0" smtClean="0">
                <a:solidFill>
                  <a:schemeClr val="tx1"/>
                </a:solidFill>
              </a:rPr>
              <a:t>2017  </a:t>
            </a:r>
            <a:r>
              <a:rPr lang="en-US" altLang="en-US" sz="2400" b="1" dirty="0" smtClean="0">
                <a:solidFill>
                  <a:schemeClr val="tx1"/>
                </a:solidFill>
              </a:rPr>
              <a:t>International Business Machines</a:t>
            </a:r>
            <a:endParaRPr lang="en-US" altLang="en-US" sz="2800" b="1" dirty="0" smtClean="0">
              <a:solidFill>
                <a:schemeClr val="accent2"/>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609600"/>
            <a:ext cx="8077200" cy="4343400"/>
          </a:xfrm>
        </p:spPr>
        <p:txBody>
          <a:bodyPr/>
          <a:lstStyle/>
          <a:p>
            <a:r>
              <a:rPr lang="en-US" altLang="en-US" sz="3200" dirty="0" smtClean="0">
                <a:solidFill>
                  <a:schemeClr val="tx2"/>
                </a:solidFill>
              </a:rPr>
              <a:t>CS480z/CS580z</a:t>
            </a:r>
            <a:r>
              <a:rPr lang="en-US" altLang="en-US" sz="4000" dirty="0" smtClean="0">
                <a:solidFill>
                  <a:schemeClr val="tx2"/>
                </a:solidFill>
              </a:rPr>
              <a:t/>
            </a:r>
            <a:br>
              <a:rPr lang="en-US" altLang="en-US" sz="4000" dirty="0" smtClean="0">
                <a:solidFill>
                  <a:schemeClr val="tx2"/>
                </a:solidFill>
              </a:rPr>
            </a:br>
            <a:r>
              <a:rPr lang="en-US" altLang="en-US" sz="1800" dirty="0" smtClean="0">
                <a:solidFill>
                  <a:schemeClr val="tx2"/>
                </a:solidFill>
              </a:rPr>
              <a:t>(Fall </a:t>
            </a:r>
            <a:r>
              <a:rPr lang="en-US" altLang="en-US" sz="1800" dirty="0" smtClean="0">
                <a:solidFill>
                  <a:schemeClr val="tx2"/>
                </a:solidFill>
              </a:rPr>
              <a:t>2017)</a:t>
            </a:r>
            <a:r>
              <a:rPr lang="en-US" altLang="en-US" sz="1800" dirty="0" smtClean="0">
                <a:solidFill>
                  <a:schemeClr val="tx2"/>
                </a:solidFill>
              </a:rPr>
              <a:t/>
            </a:r>
            <a:br>
              <a:rPr lang="en-US" altLang="en-US" sz="1800" dirty="0" smtClean="0">
                <a:solidFill>
                  <a:schemeClr val="tx2"/>
                </a:solidFill>
              </a:rPr>
            </a:br>
            <a:r>
              <a:rPr lang="en-US" altLang="en-US" sz="1800" dirty="0" smtClean="0">
                <a:solidFill>
                  <a:schemeClr val="tx2"/>
                </a:solidFill>
              </a:rPr>
              <a:t>(</a:t>
            </a:r>
            <a:r>
              <a:rPr lang="en-US" altLang="en-US" sz="2000" dirty="0" smtClean="0">
                <a:solidFill>
                  <a:schemeClr val="tx2"/>
                </a:solidFill>
              </a:rPr>
              <a:t>Tuesday’s and Thursday’s 11:40 to 1:05)</a:t>
            </a:r>
            <a:r>
              <a:rPr lang="en-US" altLang="en-US" sz="2400" dirty="0" smtClean="0">
                <a:solidFill>
                  <a:schemeClr val="tx2"/>
                </a:solidFill>
              </a:rPr>
              <a:t/>
            </a:r>
            <a:br>
              <a:rPr lang="en-US" altLang="en-US" sz="2400" dirty="0" smtClean="0">
                <a:solidFill>
                  <a:schemeClr val="tx2"/>
                </a:solidFill>
              </a:rPr>
            </a:br>
            <a:r>
              <a:rPr lang="en-US" altLang="en-US" sz="2400" dirty="0" smtClean="0">
                <a:solidFill>
                  <a:schemeClr val="tx2"/>
                </a:solidFill>
              </a:rPr>
              <a:t/>
            </a:r>
            <a:br>
              <a:rPr lang="en-US" altLang="en-US" sz="2400" dirty="0" smtClean="0">
                <a:solidFill>
                  <a:schemeClr val="tx2"/>
                </a:solidFill>
              </a:rPr>
            </a:br>
            <a:r>
              <a:rPr lang="en-US" altLang="en-US" sz="4000" dirty="0" smtClean="0">
                <a:solidFill>
                  <a:schemeClr val="tx2"/>
                </a:solidFill>
              </a:rPr>
              <a:t>Introduction to the Mainframe:</a:t>
            </a:r>
            <a:br>
              <a:rPr lang="en-US" altLang="en-US" sz="4000" dirty="0" smtClean="0">
                <a:solidFill>
                  <a:schemeClr val="tx2"/>
                </a:solidFill>
              </a:rPr>
            </a:br>
            <a:r>
              <a:rPr lang="en-US" altLang="en-US" sz="4000" dirty="0" smtClean="0">
                <a:solidFill>
                  <a:schemeClr val="tx2"/>
                </a:solidFill>
              </a:rPr>
              <a:t>Virtualization Basics</a:t>
            </a:r>
            <a:br>
              <a:rPr lang="en-US" altLang="en-US" sz="4000" dirty="0" smtClean="0">
                <a:solidFill>
                  <a:schemeClr val="tx2"/>
                </a:solidFill>
              </a:rPr>
            </a:br>
            <a:r>
              <a:rPr lang="en-US" altLang="en-US" sz="2400" dirty="0" smtClean="0">
                <a:solidFill>
                  <a:schemeClr val="tx2"/>
                </a:solidFill>
              </a:rPr>
              <a:t/>
            </a:r>
            <a:br>
              <a:rPr lang="en-US" altLang="en-US" sz="2400" dirty="0" smtClean="0">
                <a:solidFill>
                  <a:schemeClr val="tx2"/>
                </a:solidFill>
              </a:rPr>
            </a:br>
            <a:r>
              <a:rPr lang="en-US" altLang="en-US" sz="2400" dirty="0" smtClean="0">
                <a:solidFill>
                  <a:schemeClr val="tx2"/>
                </a:solidFill>
              </a:rPr>
              <a:t>Lecture </a:t>
            </a:r>
            <a:r>
              <a:rPr lang="en-US" altLang="en-US" sz="2400" dirty="0">
                <a:solidFill>
                  <a:schemeClr val="tx2"/>
                </a:solidFill>
              </a:rPr>
              <a:t>4</a:t>
            </a:r>
            <a:r>
              <a:rPr lang="en-US" altLang="en-US" sz="2400" dirty="0" smtClean="0">
                <a:solidFill>
                  <a:schemeClr val="tx2"/>
                </a:solidFill>
              </a:rPr>
              <a:t/>
            </a:r>
            <a:br>
              <a:rPr lang="en-US" altLang="en-US" sz="2400" dirty="0" smtClean="0">
                <a:solidFill>
                  <a:schemeClr val="tx2"/>
                </a:solidFill>
              </a:rPr>
            </a:br>
            <a:r>
              <a:rPr lang="en-US" altLang="en-US" sz="2400" dirty="0" smtClean="0">
                <a:solidFill>
                  <a:schemeClr val="tx2"/>
                </a:solidFill>
              </a:rPr>
              <a:t>September </a:t>
            </a:r>
            <a:r>
              <a:rPr lang="en-US" altLang="en-US" sz="2400" dirty="0" smtClean="0">
                <a:solidFill>
                  <a:schemeClr val="tx2"/>
                </a:solidFill>
              </a:rPr>
              <a:t>5th</a:t>
            </a:r>
            <a:r>
              <a:rPr lang="en-US" altLang="en-US" sz="2400" dirty="0" smtClean="0">
                <a:solidFill>
                  <a:schemeClr val="tx2"/>
                </a:solidFill>
              </a:rPr>
              <a:t>, 2017</a:t>
            </a:r>
            <a:r>
              <a:rPr lang="en-US" altLang="en-US" sz="2400" dirty="0" smtClean="0"/>
              <a:t/>
            </a:r>
            <a:br>
              <a:rPr lang="en-US" altLang="en-US" sz="2400" dirty="0" smtClean="0"/>
            </a:br>
            <a:endParaRPr lang="en-US" altLang="en-US" sz="2400" dirty="0" smtClean="0"/>
          </a:p>
        </p:txBody>
      </p:sp>
      <p:sp>
        <p:nvSpPr>
          <p:cNvPr id="10243" name="Rectangle 3"/>
          <p:cNvSpPr>
            <a:spLocks noGrp="1" noChangeArrowheads="1"/>
          </p:cNvSpPr>
          <p:nvPr>
            <p:ph type="body" idx="1"/>
          </p:nvPr>
        </p:nvSpPr>
        <p:spPr>
          <a:xfrm>
            <a:off x="685800" y="4876800"/>
            <a:ext cx="7772400" cy="1219200"/>
          </a:xfrm>
        </p:spPr>
        <p:txBody>
          <a:bodyPr/>
          <a:lstStyle/>
          <a:p>
            <a:pPr>
              <a:lnSpc>
                <a:spcPct val="80000"/>
              </a:lnSpc>
              <a:buFont typeface="Monotype Sorts" pitchFamily="2" charset="2"/>
              <a:buNone/>
            </a:pPr>
            <a:r>
              <a:rPr lang="en-US" altLang="en-US" sz="2400" smtClean="0">
                <a:solidFill>
                  <a:schemeClr val="tx2"/>
                </a:solidFill>
              </a:rPr>
              <a:t>Faculty : 	Merwyn Jones , Romney White</a:t>
            </a:r>
          </a:p>
          <a:p>
            <a:pPr>
              <a:lnSpc>
                <a:spcPct val="80000"/>
              </a:lnSpc>
              <a:buFont typeface="Monotype Sorts" pitchFamily="2" charset="2"/>
              <a:buNone/>
            </a:pPr>
            <a:r>
              <a:rPr lang="en-US" altLang="en-US" sz="2400" smtClean="0">
                <a:solidFill>
                  <a:schemeClr val="tx2"/>
                </a:solidFill>
              </a:rPr>
              <a:t>			IBM z/VM Lab Development team</a:t>
            </a:r>
          </a:p>
          <a:p>
            <a:pPr>
              <a:lnSpc>
                <a:spcPct val="80000"/>
              </a:lnSpc>
              <a:buFont typeface="Monotype Sorts" pitchFamily="2" charset="2"/>
              <a:buNone/>
            </a:pPr>
            <a:r>
              <a:rPr lang="en-US" altLang="en-US" sz="2800" smtClean="0"/>
              <a:t>			( </a:t>
            </a:r>
            <a:r>
              <a:rPr lang="en-US" altLang="en-US" sz="2800" smtClean="0">
                <a:hlinkClick r:id="rId2"/>
              </a:rPr>
              <a:t>http://www.vm.ibm.com/</a:t>
            </a:r>
            <a:r>
              <a:rPr lang="en-US" altLang="en-US" sz="2800" smtClean="0"/>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57200"/>
            <a:ext cx="7772400" cy="533400"/>
          </a:xfrm>
        </p:spPr>
        <p:txBody>
          <a:bodyPr/>
          <a:lstStyle/>
          <a:p>
            <a:r>
              <a:rPr lang="en-US" altLang="en-US" sz="4000" smtClean="0">
                <a:solidFill>
                  <a:schemeClr val="tx2"/>
                </a:solidFill>
              </a:rPr>
              <a:t>Trademarks</a:t>
            </a:r>
          </a:p>
        </p:txBody>
      </p:sp>
      <p:sp>
        <p:nvSpPr>
          <p:cNvPr id="11267" name="Text Box 3"/>
          <p:cNvSpPr txBox="1">
            <a:spLocks noChangeArrowheads="1"/>
          </p:cNvSpPr>
          <p:nvPr/>
        </p:nvSpPr>
        <p:spPr bwMode="auto">
          <a:xfrm>
            <a:off x="457200" y="1143000"/>
            <a:ext cx="81518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pPr>
            <a:r>
              <a:rPr lang="en-US" altLang="en-US" sz="1000">
                <a:solidFill>
                  <a:schemeClr val="tx2"/>
                </a:solidFill>
              </a:rPr>
              <a:t>The following are trademarks of the International Business Machines Corporation in the United States and/or other countries.</a:t>
            </a:r>
          </a:p>
        </p:txBody>
      </p:sp>
      <p:sp>
        <p:nvSpPr>
          <p:cNvPr id="11268" name="Text Box 4"/>
          <p:cNvSpPr txBox="1">
            <a:spLocks noChangeArrowheads="1"/>
          </p:cNvSpPr>
          <p:nvPr/>
        </p:nvSpPr>
        <p:spPr bwMode="auto">
          <a:xfrm>
            <a:off x="533400" y="3200400"/>
            <a:ext cx="81311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pPr>
            <a:r>
              <a:rPr lang="en-US" altLang="en-US" sz="800">
                <a:solidFill>
                  <a:schemeClr val="tx2"/>
                </a:solidFill>
              </a:rPr>
              <a:t>The following are trademarks or registered trademarks of other companies.</a:t>
            </a:r>
          </a:p>
        </p:txBody>
      </p:sp>
      <p:sp>
        <p:nvSpPr>
          <p:cNvPr id="11269" name="Text Box 5"/>
          <p:cNvSpPr txBox="1">
            <a:spLocks noChangeArrowheads="1"/>
          </p:cNvSpPr>
          <p:nvPr/>
        </p:nvSpPr>
        <p:spPr bwMode="auto">
          <a:xfrm>
            <a:off x="457200" y="2819400"/>
            <a:ext cx="4665663"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85000"/>
              </a:lnSpc>
              <a:spcBef>
                <a:spcPct val="0"/>
              </a:spcBef>
            </a:pPr>
            <a:r>
              <a:rPr lang="en-US" altLang="en-US" sz="900" b="0">
                <a:solidFill>
                  <a:schemeClr val="tx2"/>
                </a:solidFill>
              </a:rPr>
              <a:t>* Registered trademarks of IBM Corporation</a:t>
            </a:r>
          </a:p>
        </p:txBody>
      </p:sp>
      <p:sp>
        <p:nvSpPr>
          <p:cNvPr id="11270" name="Text Box 6"/>
          <p:cNvSpPr txBox="1">
            <a:spLocks noChangeArrowheads="1"/>
          </p:cNvSpPr>
          <p:nvPr/>
        </p:nvSpPr>
        <p:spPr bwMode="auto">
          <a:xfrm>
            <a:off x="468313" y="4376738"/>
            <a:ext cx="7366000" cy="10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85000"/>
              </a:lnSpc>
              <a:spcBef>
                <a:spcPct val="0"/>
              </a:spcBef>
            </a:pPr>
            <a:r>
              <a:rPr lang="en-US" altLang="en-US" sz="800" b="0">
                <a:solidFill>
                  <a:schemeClr val="tx2"/>
                </a:solidFill>
              </a:rPr>
              <a:t>* All other products may be trademarks or registered trademarks of their respective companies.</a:t>
            </a:r>
          </a:p>
        </p:txBody>
      </p:sp>
      <p:sp>
        <p:nvSpPr>
          <p:cNvPr id="11271" name="Text Box 7"/>
          <p:cNvSpPr txBox="1">
            <a:spLocks noChangeArrowheads="1"/>
          </p:cNvSpPr>
          <p:nvPr/>
        </p:nvSpPr>
        <p:spPr bwMode="auto">
          <a:xfrm>
            <a:off x="533400" y="3405188"/>
            <a:ext cx="81534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20000"/>
              </a:spcAft>
            </a:pPr>
            <a:r>
              <a:rPr lang="en-US" altLang="en-US" sz="800" b="0">
                <a:solidFill>
                  <a:schemeClr val="tx2"/>
                </a:solidFill>
              </a:rPr>
              <a:t>Intel is a trademark of Intel Corporation in the United States, other countries, or both. </a:t>
            </a:r>
          </a:p>
          <a:p>
            <a:pPr algn="l">
              <a:spcBef>
                <a:spcPct val="0"/>
              </a:spcBef>
              <a:spcAft>
                <a:spcPct val="20000"/>
              </a:spcAft>
            </a:pPr>
            <a:r>
              <a:rPr lang="en-US" altLang="en-US" sz="800" b="0">
                <a:solidFill>
                  <a:schemeClr val="tx2"/>
                </a:solidFill>
              </a:rPr>
              <a:t>Java and all Java-related trademarks and logos are trademarks of Sun Microsystems, Inc., in the United States and other countries</a:t>
            </a:r>
          </a:p>
          <a:p>
            <a:pPr algn="l">
              <a:spcBef>
                <a:spcPct val="0"/>
              </a:spcBef>
              <a:spcAft>
                <a:spcPct val="20000"/>
              </a:spcAft>
            </a:pPr>
            <a:r>
              <a:rPr lang="en-US" altLang="en-US" sz="800" b="0">
                <a:solidFill>
                  <a:schemeClr val="tx2"/>
                </a:solidFill>
              </a:rPr>
              <a:t>Linux is a registered trademark of Linus Torvalds in the United States, other countries, or both.</a:t>
            </a:r>
          </a:p>
          <a:p>
            <a:pPr algn="l">
              <a:spcBef>
                <a:spcPct val="0"/>
              </a:spcBef>
              <a:spcAft>
                <a:spcPct val="20000"/>
              </a:spcAft>
            </a:pPr>
            <a:r>
              <a:rPr lang="en-US" altLang="en-US" sz="800" b="0">
                <a:solidFill>
                  <a:schemeClr val="tx2"/>
                </a:solidFill>
              </a:rPr>
              <a:t>UNIX is a registered trademark of The Open Group in the United States and other countries.</a:t>
            </a:r>
          </a:p>
          <a:p>
            <a:pPr algn="l">
              <a:spcBef>
                <a:spcPct val="0"/>
              </a:spcBef>
              <a:spcAft>
                <a:spcPct val="20000"/>
              </a:spcAft>
            </a:pPr>
            <a:r>
              <a:rPr lang="en-US" altLang="en-US" sz="800" b="0">
                <a:solidFill>
                  <a:schemeClr val="tx2"/>
                </a:solidFill>
              </a:rPr>
              <a:t>Microsoft, Windows and Windows NT are registered trademarks of Microsoft Corporation.</a:t>
            </a:r>
          </a:p>
          <a:p>
            <a:pPr algn="l">
              <a:spcBef>
                <a:spcPct val="0"/>
              </a:spcBef>
              <a:spcAft>
                <a:spcPct val="20000"/>
              </a:spcAft>
            </a:pPr>
            <a:r>
              <a:rPr lang="en-US" altLang="en-US" sz="800" b="0">
                <a:solidFill>
                  <a:schemeClr val="tx2"/>
                </a:solidFill>
              </a:rPr>
              <a:t>Red Hat, the Red Hat "Shadow Man" logo, and all Red Hat-based trademarks and logos are trademarks or registered trademarks of Red Hat, Inc., in the United States and other countries.</a:t>
            </a:r>
          </a:p>
        </p:txBody>
      </p:sp>
      <p:sp>
        <p:nvSpPr>
          <p:cNvPr id="11272" name="Text Box 8"/>
          <p:cNvSpPr txBox="1">
            <a:spLocks noChangeArrowheads="1"/>
          </p:cNvSpPr>
          <p:nvPr/>
        </p:nvSpPr>
        <p:spPr bwMode="auto">
          <a:xfrm>
            <a:off x="533400" y="4643438"/>
            <a:ext cx="8153400"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15000"/>
              </a:spcAft>
            </a:pPr>
            <a:r>
              <a:rPr lang="en-US" altLang="en-US" sz="800">
                <a:solidFill>
                  <a:schemeClr val="tx2"/>
                </a:solidFill>
              </a:rPr>
              <a:t>Notes</a:t>
            </a:r>
            <a:r>
              <a:rPr lang="en-US" altLang="en-US" sz="800" b="0">
                <a:solidFill>
                  <a:schemeClr val="tx2"/>
                </a:solidFill>
              </a:rPr>
              <a:t>:  </a:t>
            </a:r>
          </a:p>
          <a:p>
            <a:pPr algn="l">
              <a:lnSpc>
                <a:spcPct val="90000"/>
              </a:lnSpc>
              <a:spcBef>
                <a:spcPct val="0"/>
              </a:spcBef>
              <a:spcAft>
                <a:spcPct val="15000"/>
              </a:spcAft>
            </a:pPr>
            <a:r>
              <a:rPr lang="en-US" altLang="en-US" sz="800" b="0">
                <a:solidFill>
                  <a:schemeClr val="tx2"/>
                </a:solidFill>
              </a:rPr>
              <a:t>Performance is in Internal Throughput Rate (ITR) ratio based on measurements and projections using standard IBM benchmarks in a controlled environment.  The actual throughput that any user will experience will vary depending upon considerations such as the amount of multiprogramming in the user's job stream, the I/O configuration, the storage configuration, and the workload processed.  Therefore, no assurance can  be given that an individual user will achieve throughput improvements equivalent to the performance ratios stated here. </a:t>
            </a:r>
          </a:p>
          <a:p>
            <a:pPr algn="l">
              <a:lnSpc>
                <a:spcPct val="90000"/>
              </a:lnSpc>
              <a:spcBef>
                <a:spcPct val="0"/>
              </a:spcBef>
              <a:spcAft>
                <a:spcPct val="15000"/>
              </a:spcAft>
            </a:pPr>
            <a:r>
              <a:rPr lang="en-US" altLang="en-US" sz="800" b="0">
                <a:solidFill>
                  <a:schemeClr val="tx2"/>
                </a:solidFill>
              </a:rPr>
              <a:t>IBM hardware products are manufactured from new parts, or new and serviceable used parts. Regardless, our warranty terms apply.</a:t>
            </a:r>
          </a:p>
          <a:p>
            <a:pPr algn="l">
              <a:lnSpc>
                <a:spcPct val="90000"/>
              </a:lnSpc>
              <a:spcBef>
                <a:spcPct val="0"/>
              </a:spcBef>
              <a:spcAft>
                <a:spcPct val="15000"/>
              </a:spcAft>
            </a:pPr>
            <a:r>
              <a:rPr lang="en-US" altLang="en-US" sz="800" b="0">
                <a:solidFill>
                  <a:schemeClr val="tx2"/>
                </a:solidFill>
              </a:rPr>
              <a:t>All customer examples cited or described in this presentation are presented as illustrations of  the manner in which some customers have used IBM products and the results they may have achieved.  Actual environmental costs and performance characteristics will vary depending on individual customer configurations and conditions.</a:t>
            </a:r>
          </a:p>
          <a:p>
            <a:pPr algn="l">
              <a:lnSpc>
                <a:spcPct val="90000"/>
              </a:lnSpc>
              <a:spcBef>
                <a:spcPct val="0"/>
              </a:spcBef>
              <a:spcAft>
                <a:spcPct val="15000"/>
              </a:spcAft>
            </a:pPr>
            <a:r>
              <a:rPr lang="en-US" altLang="en-US" sz="800" b="0">
                <a:solidFill>
                  <a:schemeClr val="tx2"/>
                </a:solidFill>
              </a:rPr>
              <a:t>This publication was produced in the United States.  IBM may not offer the products, services or features discussed in this document in other countries, and the information may be subject to change without notice.  Consult your local IBM business contact for information on the product or services available in your area.</a:t>
            </a:r>
          </a:p>
          <a:p>
            <a:pPr algn="l">
              <a:lnSpc>
                <a:spcPct val="90000"/>
              </a:lnSpc>
              <a:spcBef>
                <a:spcPct val="0"/>
              </a:spcBef>
              <a:spcAft>
                <a:spcPct val="15000"/>
              </a:spcAft>
            </a:pPr>
            <a:r>
              <a:rPr lang="en-US" altLang="en-US" sz="800" b="0">
                <a:solidFill>
                  <a:schemeClr val="tx2"/>
                </a:solidFill>
              </a:rPr>
              <a:t>All statements regarding IBM's future direction and intent are subject to change or withdrawal without notice, and represent goals and objectives only.</a:t>
            </a:r>
          </a:p>
          <a:p>
            <a:pPr algn="l">
              <a:lnSpc>
                <a:spcPct val="90000"/>
              </a:lnSpc>
              <a:spcBef>
                <a:spcPct val="0"/>
              </a:spcBef>
              <a:spcAft>
                <a:spcPct val="15000"/>
              </a:spcAft>
            </a:pPr>
            <a:r>
              <a:rPr lang="en-US" altLang="en-US" sz="800" b="0">
                <a:solidFill>
                  <a:schemeClr val="tx2"/>
                </a:solidFill>
              </a:rPr>
              <a:t>Information about non-IBM products is obtained from the manufacturers of those products or their published announcements.  IBM has not tested those products and cannot confirm the performance, compatibility, or any other claims related to non-IBM products.  Questions on the capabilities of non-IBM products should be addressed to the suppliers of those products.</a:t>
            </a:r>
          </a:p>
          <a:p>
            <a:pPr algn="l">
              <a:lnSpc>
                <a:spcPct val="90000"/>
              </a:lnSpc>
              <a:spcBef>
                <a:spcPct val="0"/>
              </a:spcBef>
              <a:spcAft>
                <a:spcPct val="15000"/>
              </a:spcAft>
            </a:pPr>
            <a:r>
              <a:rPr lang="en-US" altLang="en-US" sz="800" b="0">
                <a:solidFill>
                  <a:schemeClr val="tx2"/>
                </a:solidFill>
              </a:rPr>
              <a:t>Prices subject to change without notice.  Contact your IBM representative or Business Partner for the most current pricing in your geography.</a:t>
            </a:r>
          </a:p>
        </p:txBody>
      </p:sp>
      <p:sp>
        <p:nvSpPr>
          <p:cNvPr id="11273" name="Text Box 9"/>
          <p:cNvSpPr txBox="1">
            <a:spLocks noChangeArrowheads="1"/>
          </p:cNvSpPr>
          <p:nvPr/>
        </p:nvSpPr>
        <p:spPr bwMode="auto">
          <a:xfrm>
            <a:off x="546100" y="1408113"/>
            <a:ext cx="1901825" cy="125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15000"/>
              </a:spcAft>
            </a:pPr>
            <a:r>
              <a:rPr lang="en-US" altLang="en-US" sz="900" b="0" dirty="0">
                <a:solidFill>
                  <a:schemeClr val="tx2"/>
                </a:solidFill>
              </a:rPr>
              <a:t>DB2</a:t>
            </a:r>
          </a:p>
          <a:p>
            <a:pPr algn="l">
              <a:spcBef>
                <a:spcPct val="0"/>
              </a:spcBef>
              <a:spcAft>
                <a:spcPct val="15000"/>
              </a:spcAft>
            </a:pPr>
            <a:r>
              <a:rPr lang="en-US" altLang="en-US" sz="900" b="0" dirty="0">
                <a:solidFill>
                  <a:schemeClr val="tx2"/>
                </a:solidFill>
              </a:rPr>
              <a:t>DS8000*</a:t>
            </a:r>
          </a:p>
          <a:p>
            <a:pPr algn="l">
              <a:spcBef>
                <a:spcPct val="0"/>
              </a:spcBef>
              <a:spcAft>
                <a:spcPct val="15000"/>
              </a:spcAft>
            </a:pPr>
            <a:r>
              <a:rPr lang="en-US" altLang="en-US" sz="900" b="0" dirty="0">
                <a:solidFill>
                  <a:schemeClr val="tx2"/>
                </a:solidFill>
              </a:rPr>
              <a:t>Enterprise Storage Server*</a:t>
            </a:r>
          </a:p>
          <a:p>
            <a:pPr algn="l">
              <a:spcBef>
                <a:spcPct val="0"/>
              </a:spcBef>
              <a:spcAft>
                <a:spcPct val="15000"/>
              </a:spcAft>
            </a:pPr>
            <a:r>
              <a:rPr lang="en-US" altLang="en-US" sz="900" b="0" dirty="0">
                <a:solidFill>
                  <a:schemeClr val="tx2"/>
                </a:solidFill>
              </a:rPr>
              <a:t>IBM*</a:t>
            </a:r>
          </a:p>
          <a:p>
            <a:pPr algn="l">
              <a:spcBef>
                <a:spcPct val="0"/>
              </a:spcBef>
              <a:spcAft>
                <a:spcPct val="15000"/>
              </a:spcAft>
            </a:pPr>
            <a:r>
              <a:rPr lang="en-US" altLang="en-US" sz="900" b="0" dirty="0">
                <a:solidFill>
                  <a:schemeClr val="tx2"/>
                </a:solidFill>
              </a:rPr>
              <a:t>IBM eServer</a:t>
            </a:r>
          </a:p>
          <a:p>
            <a:pPr algn="l">
              <a:spcBef>
                <a:spcPct val="0"/>
              </a:spcBef>
              <a:spcAft>
                <a:spcPct val="15000"/>
              </a:spcAft>
            </a:pPr>
            <a:r>
              <a:rPr lang="en-US" altLang="en-US" sz="900" b="0" dirty="0">
                <a:solidFill>
                  <a:schemeClr val="tx2"/>
                </a:solidFill>
              </a:rPr>
              <a:t>IBM logo*</a:t>
            </a:r>
          </a:p>
          <a:p>
            <a:pPr algn="l">
              <a:spcBef>
                <a:spcPct val="0"/>
              </a:spcBef>
              <a:spcAft>
                <a:spcPct val="15000"/>
              </a:spcAft>
            </a:pPr>
            <a:r>
              <a:rPr lang="en-US" altLang="en-US" sz="900" b="0" dirty="0">
                <a:solidFill>
                  <a:schemeClr val="tx2"/>
                </a:solidFill>
              </a:rPr>
              <a:t>System Storage*</a:t>
            </a:r>
          </a:p>
          <a:p>
            <a:pPr algn="l">
              <a:spcBef>
                <a:spcPct val="0"/>
              </a:spcBef>
              <a:spcAft>
                <a:spcPct val="15000"/>
              </a:spcAft>
            </a:pPr>
            <a:r>
              <a:rPr lang="en-US" altLang="en-US" sz="900" b="0" dirty="0" smtClean="0">
                <a:solidFill>
                  <a:schemeClr val="tx2"/>
                </a:solidFill>
              </a:rPr>
              <a:t>z Systems </a:t>
            </a:r>
            <a:endParaRPr lang="en-US" altLang="en-US" sz="900" b="0" dirty="0">
              <a:solidFill>
                <a:schemeClr val="tx2"/>
              </a:solidFill>
            </a:endParaRPr>
          </a:p>
        </p:txBody>
      </p:sp>
      <p:sp>
        <p:nvSpPr>
          <p:cNvPr id="11274" name="Text Box 10"/>
          <p:cNvSpPr txBox="1">
            <a:spLocks noChangeArrowheads="1"/>
          </p:cNvSpPr>
          <p:nvPr/>
        </p:nvSpPr>
        <p:spPr bwMode="auto">
          <a:xfrm>
            <a:off x="2898775" y="1436688"/>
            <a:ext cx="2438400" cy="125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15000"/>
              </a:spcAft>
            </a:pPr>
            <a:r>
              <a:rPr lang="en-US" altLang="en-US" sz="900" b="0" dirty="0" smtClean="0">
                <a:solidFill>
                  <a:schemeClr val="tx2"/>
                </a:solidFill>
              </a:rPr>
              <a:t>System z9</a:t>
            </a:r>
            <a:endParaRPr lang="en-US" altLang="en-US" sz="900" b="0" dirty="0">
              <a:solidFill>
                <a:schemeClr val="tx2"/>
              </a:solidFill>
            </a:endParaRPr>
          </a:p>
          <a:p>
            <a:pPr algn="l">
              <a:spcBef>
                <a:spcPct val="0"/>
              </a:spcBef>
              <a:spcAft>
                <a:spcPct val="15000"/>
              </a:spcAft>
            </a:pPr>
            <a:r>
              <a:rPr lang="en-US" altLang="en-US" sz="900" b="0" dirty="0" smtClean="0">
                <a:solidFill>
                  <a:schemeClr val="tx2"/>
                </a:solidFill>
              </a:rPr>
              <a:t>System z10</a:t>
            </a:r>
            <a:endParaRPr lang="en-US" altLang="en-US" sz="900" b="0" dirty="0">
              <a:solidFill>
                <a:schemeClr val="tx2"/>
              </a:solidFill>
            </a:endParaRPr>
          </a:p>
          <a:p>
            <a:pPr algn="l">
              <a:spcBef>
                <a:spcPct val="0"/>
              </a:spcBef>
              <a:spcAft>
                <a:spcPct val="15000"/>
              </a:spcAft>
            </a:pPr>
            <a:r>
              <a:rPr lang="en-US" altLang="en-US" sz="900" b="0" dirty="0">
                <a:solidFill>
                  <a:schemeClr val="tx2"/>
                </a:solidFill>
              </a:rPr>
              <a:t>z9*</a:t>
            </a:r>
          </a:p>
          <a:p>
            <a:pPr algn="l">
              <a:spcBef>
                <a:spcPct val="0"/>
              </a:spcBef>
              <a:spcAft>
                <a:spcPct val="15000"/>
              </a:spcAft>
            </a:pPr>
            <a:r>
              <a:rPr lang="en-US" altLang="en-US" sz="900" b="0" dirty="0">
                <a:solidFill>
                  <a:schemeClr val="tx2"/>
                </a:solidFill>
              </a:rPr>
              <a:t>z10</a:t>
            </a:r>
          </a:p>
          <a:p>
            <a:pPr algn="l">
              <a:spcBef>
                <a:spcPct val="0"/>
              </a:spcBef>
              <a:spcAft>
                <a:spcPct val="15000"/>
              </a:spcAft>
            </a:pPr>
            <a:r>
              <a:rPr lang="en-US" altLang="en-US" sz="900" b="0" dirty="0">
                <a:solidFill>
                  <a:schemeClr val="tx2"/>
                </a:solidFill>
              </a:rPr>
              <a:t>z/OS*</a:t>
            </a:r>
          </a:p>
          <a:p>
            <a:pPr algn="l">
              <a:spcBef>
                <a:spcPct val="0"/>
              </a:spcBef>
              <a:spcAft>
                <a:spcPct val="15000"/>
              </a:spcAft>
            </a:pPr>
            <a:r>
              <a:rPr lang="en-US" altLang="en-US" sz="900" b="0" dirty="0">
                <a:solidFill>
                  <a:schemeClr val="tx2"/>
                </a:solidFill>
              </a:rPr>
              <a:t>z/VM</a:t>
            </a:r>
          </a:p>
          <a:p>
            <a:pPr algn="l">
              <a:spcBef>
                <a:spcPct val="0"/>
              </a:spcBef>
              <a:spcAft>
                <a:spcPct val="15000"/>
              </a:spcAft>
            </a:pPr>
            <a:r>
              <a:rPr lang="en-US" altLang="en-US" sz="900" b="0" dirty="0">
                <a:solidFill>
                  <a:schemeClr val="tx2"/>
                </a:solidFill>
              </a:rPr>
              <a:t>z/VSE</a:t>
            </a:r>
          </a:p>
          <a:p>
            <a:pPr algn="l">
              <a:spcBef>
                <a:spcPct val="0"/>
              </a:spcBef>
              <a:spcAft>
                <a:spcPct val="15000"/>
              </a:spcAft>
            </a:pPr>
            <a:r>
              <a:rPr lang="en-US" altLang="en-US" sz="900" b="0" dirty="0">
                <a:solidFill>
                  <a:schemeClr val="tx2"/>
                </a:solidFill>
              </a:rPr>
              <a:t>zSeries*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p:txBody>
          <a:bodyPr/>
          <a:lstStyle/>
          <a:p>
            <a:r>
              <a:rPr lang="en-US" altLang="en-US" dirty="0" smtClean="0"/>
              <a:t>Introduction to Virtualization</a:t>
            </a:r>
          </a:p>
          <a:p>
            <a:pPr lvl="1"/>
            <a:r>
              <a:rPr lang="en-US" altLang="en-US" dirty="0" smtClean="0"/>
              <a:t>Concept</a:t>
            </a:r>
          </a:p>
          <a:p>
            <a:pPr lvl="1"/>
            <a:r>
              <a:rPr lang="en-US" altLang="en-US" dirty="0" smtClean="0"/>
              <a:t>Server Virtualization Approaches</a:t>
            </a:r>
          </a:p>
          <a:p>
            <a:pPr lvl="1"/>
            <a:r>
              <a:rPr lang="en-US" altLang="en-US" dirty="0" smtClean="0"/>
              <a:t>Hypervisor Implementation Methods</a:t>
            </a:r>
          </a:p>
          <a:p>
            <a:pPr lvl="1"/>
            <a:r>
              <a:rPr lang="en-US" altLang="en-US" dirty="0" smtClean="0"/>
              <a:t>Why Server Virtualization is Important</a:t>
            </a:r>
          </a:p>
          <a:p>
            <a:r>
              <a:rPr lang="en-US" altLang="en-US" dirty="0" smtClean="0"/>
              <a:t>Virtualization on z Systems</a:t>
            </a:r>
          </a:p>
          <a:p>
            <a:pPr lvl="1"/>
            <a:r>
              <a:rPr lang="en-US" altLang="en-US" dirty="0" smtClean="0"/>
              <a:t>Logical Partitions</a:t>
            </a:r>
          </a:p>
          <a:p>
            <a:pPr lvl="1"/>
            <a:r>
              <a:rPr lang="en-US" altLang="en-US" dirty="0" smtClean="0"/>
              <a:t>Virtual Machines</a:t>
            </a:r>
          </a:p>
        </p:txBody>
      </p:sp>
      <p:sp>
        <p:nvSpPr>
          <p:cNvPr id="12291" name="Rectangle 3"/>
          <p:cNvSpPr>
            <a:spLocks noGrp="1" noChangeArrowheads="1"/>
          </p:cNvSpPr>
          <p:nvPr>
            <p:ph type="title"/>
          </p:nvPr>
        </p:nvSpPr>
        <p:spPr>
          <a:noFill/>
        </p:spPr>
        <p:txBody>
          <a:bodyPr anchor="b"/>
          <a:lstStyle/>
          <a:p>
            <a:r>
              <a:rPr lang="en-US" altLang="en-US" b="1" smtClean="0">
                <a:solidFill>
                  <a:schemeClr val="tx2"/>
                </a:solidFill>
              </a:rPr>
              <a:t>Agenda</a:t>
            </a:r>
          </a:p>
        </p:txBody>
      </p:sp>
      <p:sp>
        <p:nvSpPr>
          <p:cNvPr id="12292" name="Text Box 4"/>
          <p:cNvSpPr txBox="1">
            <a:spLocks noChangeArrowheads="1"/>
          </p:cNvSpPr>
          <p:nvPr/>
        </p:nvSpPr>
        <p:spPr bwMode="auto">
          <a:xfrm>
            <a:off x="817563" y="596900"/>
            <a:ext cx="678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eaLnBrk="1" hangingPunct="1">
              <a:buClr>
                <a:schemeClr val="accent2"/>
              </a:buClr>
              <a:buFont typeface="Wingdings" panose="05000000000000000000" pitchFamily="2" charset="2"/>
              <a:buNone/>
            </a:pPr>
            <a:r>
              <a:rPr lang="en-US" altLang="en-US" sz="1900" b="0">
                <a:solidFill>
                  <a:schemeClr val="tx2"/>
                </a:solidFill>
              </a:rPr>
              <a:t>Virtualization Technology</a:t>
            </a:r>
            <a:r>
              <a:rPr lang="en-US" altLang="en-US" sz="1900" b="0"/>
              <a:t> </a:t>
            </a:r>
            <a:r>
              <a:rPr lang="en-US" altLang="en-US" sz="1900" b="0">
                <a:solidFill>
                  <a:schemeClr val="tx2"/>
                </a:solidFill>
              </a:rPr>
              <a:t>and Differentiation</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reeform 2"/>
          <p:cNvSpPr>
            <a:spLocks noChangeAspect="1" noChangeArrowheads="1"/>
          </p:cNvSpPr>
          <p:nvPr/>
        </p:nvSpPr>
        <p:spPr bwMode="auto">
          <a:xfrm>
            <a:off x="457200" y="2855913"/>
            <a:ext cx="8229600" cy="1173162"/>
          </a:xfrm>
          <a:custGeom>
            <a:avLst/>
            <a:gdLst>
              <a:gd name="T0" fmla="*/ 2147483647 w 5380"/>
              <a:gd name="T1" fmla="*/ 2147483647 h 811"/>
              <a:gd name="T2" fmla="*/ 2147483647 w 5380"/>
              <a:gd name="T3" fmla="*/ 0 h 811"/>
              <a:gd name="T4" fmla="*/ 0 w 5380"/>
              <a:gd name="T5" fmla="*/ 0 h 811"/>
              <a:gd name="T6" fmla="*/ 2147483647 w 5380"/>
              <a:gd name="T7" fmla="*/ 2147483647 h 811"/>
              <a:gd name="T8" fmla="*/ 0 60000 65536"/>
              <a:gd name="T9" fmla="*/ 0 60000 65536"/>
              <a:gd name="T10" fmla="*/ 0 60000 65536"/>
              <a:gd name="T11" fmla="*/ 0 60000 65536"/>
              <a:gd name="T12" fmla="*/ 0 w 5380"/>
              <a:gd name="T13" fmla="*/ 0 h 811"/>
              <a:gd name="T14" fmla="*/ 5380 w 5380"/>
              <a:gd name="T15" fmla="*/ 811 h 811"/>
            </a:gdLst>
            <a:ahLst/>
            <a:cxnLst>
              <a:cxn ang="T8">
                <a:pos x="T0" y="T1"/>
              </a:cxn>
              <a:cxn ang="T9">
                <a:pos x="T2" y="T3"/>
              </a:cxn>
              <a:cxn ang="T10">
                <a:pos x="T4" y="T5"/>
              </a:cxn>
              <a:cxn ang="T11">
                <a:pos x="T6" y="T7"/>
              </a:cxn>
            </a:cxnLst>
            <a:rect l="T12" t="T13" r="T14" b="T15"/>
            <a:pathLst>
              <a:path w="5380" h="811">
                <a:moveTo>
                  <a:pt x="4727" y="811"/>
                </a:moveTo>
                <a:lnTo>
                  <a:pt x="5380" y="0"/>
                </a:lnTo>
                <a:lnTo>
                  <a:pt x="0" y="0"/>
                </a:lnTo>
                <a:lnTo>
                  <a:pt x="652" y="811"/>
                </a:lnTo>
                <a:close/>
              </a:path>
            </a:pathLst>
          </a:custGeom>
          <a:solidFill>
            <a:srgbClr val="BCFFBC"/>
          </a:solidFill>
          <a:ln w="12700">
            <a:solidFill>
              <a:srgbClr val="000000"/>
            </a:solidFill>
            <a:round/>
            <a:headEnd/>
            <a:tailEnd/>
          </a:ln>
        </p:spPr>
        <p:txBody>
          <a:bodyPr wrap="none"/>
          <a:lstStyle/>
          <a:p>
            <a:endParaRPr lang="en-US"/>
          </a:p>
        </p:txBody>
      </p:sp>
      <p:sp>
        <p:nvSpPr>
          <p:cNvPr id="13315" name="Text Box 3"/>
          <p:cNvSpPr txBox="1">
            <a:spLocks noChangeAspect="1" noChangeArrowheads="1"/>
          </p:cNvSpPr>
          <p:nvPr/>
        </p:nvSpPr>
        <p:spPr bwMode="auto">
          <a:xfrm>
            <a:off x="1301750" y="3057525"/>
            <a:ext cx="65468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238125" indent="-134938"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85000"/>
              </a:lnSpc>
              <a:spcBef>
                <a:spcPct val="0"/>
              </a:spcBef>
              <a:spcAft>
                <a:spcPct val="15000"/>
              </a:spcAft>
            </a:pPr>
            <a:r>
              <a:rPr lang="en-US" altLang="en-US" sz="1800">
                <a:solidFill>
                  <a:srgbClr val="000000"/>
                </a:solidFill>
              </a:rPr>
              <a:t>Virtualization</a:t>
            </a:r>
          </a:p>
          <a:p>
            <a:pPr lvl="1" algn="l">
              <a:lnSpc>
                <a:spcPct val="85000"/>
              </a:lnSpc>
              <a:spcBef>
                <a:spcPct val="0"/>
              </a:spcBef>
              <a:spcAft>
                <a:spcPct val="11000"/>
              </a:spcAft>
              <a:buClr>
                <a:srgbClr val="000000"/>
              </a:buClr>
              <a:buSzPct val="100000"/>
              <a:buFont typeface="Wingdings" panose="05000000000000000000" pitchFamily="2" charset="2"/>
              <a:buChar char="Ÿ"/>
            </a:pPr>
            <a:r>
              <a:rPr lang="en-US" altLang="en-US" sz="1800" b="0">
                <a:solidFill>
                  <a:srgbClr val="000000"/>
                </a:solidFill>
              </a:rPr>
              <a:t>Creates virtual resources and "maps" them to real resources</a:t>
            </a:r>
          </a:p>
          <a:p>
            <a:pPr lvl="1" algn="l">
              <a:lnSpc>
                <a:spcPct val="85000"/>
              </a:lnSpc>
              <a:spcBef>
                <a:spcPct val="0"/>
              </a:spcBef>
              <a:spcAft>
                <a:spcPct val="11000"/>
              </a:spcAft>
              <a:buClr>
                <a:srgbClr val="000000"/>
              </a:buClr>
              <a:buSzPct val="100000"/>
              <a:buFont typeface="Wingdings" panose="05000000000000000000" pitchFamily="2" charset="2"/>
              <a:buChar char="Ÿ"/>
            </a:pPr>
            <a:r>
              <a:rPr lang="en-US" altLang="en-US" sz="1800" b="0">
                <a:solidFill>
                  <a:srgbClr val="000000"/>
                </a:solidFill>
              </a:rPr>
              <a:t>Primarily accomplished with software or firmware</a:t>
            </a:r>
          </a:p>
        </p:txBody>
      </p:sp>
      <p:sp>
        <p:nvSpPr>
          <p:cNvPr id="13316" name="Rectangle 4"/>
          <p:cNvSpPr>
            <a:spLocks noChangeAspect="1" noChangeArrowheads="1"/>
          </p:cNvSpPr>
          <p:nvPr/>
        </p:nvSpPr>
        <p:spPr bwMode="auto">
          <a:xfrm>
            <a:off x="1463675" y="4073525"/>
            <a:ext cx="6227763" cy="1543050"/>
          </a:xfrm>
          <a:prstGeom prst="rect">
            <a:avLst/>
          </a:prstGeom>
          <a:solidFill>
            <a:srgbClr val="FFFFA4"/>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7" name="Text Box 5"/>
          <p:cNvSpPr txBox="1">
            <a:spLocks noChangeAspect="1" noChangeArrowheads="1"/>
          </p:cNvSpPr>
          <p:nvPr/>
        </p:nvSpPr>
        <p:spPr bwMode="auto">
          <a:xfrm>
            <a:off x="1582738" y="4140200"/>
            <a:ext cx="5657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238125" indent="-134938"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85000"/>
              </a:lnSpc>
              <a:spcBef>
                <a:spcPct val="0"/>
              </a:spcBef>
              <a:spcAft>
                <a:spcPct val="15000"/>
              </a:spcAft>
            </a:pPr>
            <a:r>
              <a:rPr lang="en-US" altLang="en-US" sz="1800">
                <a:solidFill>
                  <a:srgbClr val="000000"/>
                </a:solidFill>
              </a:rPr>
              <a:t>Resources</a:t>
            </a:r>
          </a:p>
          <a:p>
            <a:pPr lvl="1" algn="l">
              <a:lnSpc>
                <a:spcPct val="85000"/>
              </a:lnSpc>
              <a:spcBef>
                <a:spcPct val="0"/>
              </a:spcBef>
              <a:spcAft>
                <a:spcPct val="10000"/>
              </a:spcAft>
              <a:buClr>
                <a:srgbClr val="000000"/>
              </a:buClr>
              <a:buSzPct val="100000"/>
              <a:buFont typeface="Wingdings" panose="05000000000000000000" pitchFamily="2" charset="2"/>
              <a:buChar char="Ÿ"/>
            </a:pPr>
            <a:r>
              <a:rPr lang="en-US" altLang="en-US" sz="1600" b="0">
                <a:solidFill>
                  <a:srgbClr val="000000"/>
                </a:solidFill>
              </a:rPr>
              <a:t>Components with </a:t>
            </a:r>
            <a:r>
              <a:rPr lang="en-US" altLang="en-US" sz="1600" b="0">
                <a:solidFill>
                  <a:srgbClr val="DE0000"/>
                </a:solidFill>
              </a:rPr>
              <a:t>architecturally-defined interfaces/functions</a:t>
            </a:r>
            <a:endParaRPr lang="en-US" altLang="en-US" sz="1600" b="0">
              <a:solidFill>
                <a:srgbClr val="000000"/>
              </a:solidFill>
            </a:endParaRPr>
          </a:p>
          <a:p>
            <a:pPr lvl="1" algn="l">
              <a:lnSpc>
                <a:spcPct val="85000"/>
              </a:lnSpc>
              <a:spcBef>
                <a:spcPct val="0"/>
              </a:spcBef>
              <a:spcAft>
                <a:spcPct val="10000"/>
              </a:spcAft>
              <a:buClr>
                <a:srgbClr val="000000"/>
              </a:buClr>
              <a:buSzPct val="100000"/>
              <a:buFont typeface="Wingdings" panose="05000000000000000000" pitchFamily="2" charset="2"/>
              <a:buChar char="Ÿ"/>
            </a:pPr>
            <a:r>
              <a:rPr lang="en-US" altLang="en-US" sz="1600" b="0">
                <a:solidFill>
                  <a:srgbClr val="000000"/>
                </a:solidFill>
              </a:rPr>
              <a:t>May be centralized or distributed - usually physical</a:t>
            </a:r>
          </a:p>
          <a:p>
            <a:pPr lvl="1" algn="l">
              <a:lnSpc>
                <a:spcPct val="85000"/>
              </a:lnSpc>
              <a:spcBef>
                <a:spcPct val="0"/>
              </a:spcBef>
              <a:spcAft>
                <a:spcPct val="10000"/>
              </a:spcAft>
              <a:buClr>
                <a:srgbClr val="000000"/>
              </a:buClr>
              <a:buSzPct val="100000"/>
              <a:buFont typeface="Wingdings" panose="05000000000000000000" pitchFamily="2" charset="2"/>
              <a:buChar char="Ÿ"/>
            </a:pPr>
            <a:r>
              <a:rPr lang="en-US" altLang="en-US" sz="1600" b="0">
                <a:solidFill>
                  <a:srgbClr val="000000"/>
                </a:solidFill>
              </a:rPr>
              <a:t>Examples:  memory, disk drives, networks, servers</a:t>
            </a:r>
          </a:p>
        </p:txBody>
      </p:sp>
      <p:sp>
        <p:nvSpPr>
          <p:cNvPr id="13318" name="Freeform 6"/>
          <p:cNvSpPr>
            <a:spLocks noChangeAspect="1" noChangeArrowheads="1"/>
          </p:cNvSpPr>
          <p:nvPr/>
        </p:nvSpPr>
        <p:spPr bwMode="auto">
          <a:xfrm>
            <a:off x="2649538" y="5210175"/>
            <a:ext cx="293687" cy="277813"/>
          </a:xfrm>
          <a:custGeom>
            <a:avLst/>
            <a:gdLst>
              <a:gd name="T0" fmla="*/ 0 w 192"/>
              <a:gd name="T1" fmla="*/ 2147483647 h 192"/>
              <a:gd name="T2" fmla="*/ 0 w 192"/>
              <a:gd name="T3" fmla="*/ 2147483647 h 192"/>
              <a:gd name="T4" fmla="*/ 2147483647 w 192"/>
              <a:gd name="T5" fmla="*/ 2147483647 h 192"/>
              <a:gd name="T6" fmla="*/ 2147483647 w 192"/>
              <a:gd name="T7" fmla="*/ 2147483647 h 192"/>
              <a:gd name="T8" fmla="*/ 2147483647 w 192"/>
              <a:gd name="T9" fmla="*/ 0 h 192"/>
              <a:gd name="T10" fmla="*/ 2147483647 w 192"/>
              <a:gd name="T11" fmla="*/ 0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0" y="48"/>
                </a:moveTo>
                <a:lnTo>
                  <a:pt x="0" y="192"/>
                </a:lnTo>
                <a:lnTo>
                  <a:pt x="144" y="192"/>
                </a:lnTo>
                <a:lnTo>
                  <a:pt x="192" y="143"/>
                </a:lnTo>
                <a:lnTo>
                  <a:pt x="192" y="0"/>
                </a:lnTo>
                <a:lnTo>
                  <a:pt x="48" y="0"/>
                </a:lnTo>
                <a:close/>
              </a:path>
            </a:pathLst>
          </a:custGeom>
          <a:solidFill>
            <a:srgbClr val="E22081"/>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19" name="Freeform 7"/>
          <p:cNvSpPr>
            <a:spLocks noChangeAspect="1" noChangeArrowheads="1"/>
          </p:cNvSpPr>
          <p:nvPr/>
        </p:nvSpPr>
        <p:spPr bwMode="auto">
          <a:xfrm>
            <a:off x="2649538" y="5210175"/>
            <a:ext cx="293687" cy="69850"/>
          </a:xfrm>
          <a:custGeom>
            <a:avLst/>
            <a:gdLst>
              <a:gd name="T0" fmla="*/ 2147483647 w 192"/>
              <a:gd name="T1" fmla="*/ 2147483647 h 48"/>
              <a:gd name="T2" fmla="*/ 2147483647 w 192"/>
              <a:gd name="T3" fmla="*/ 0 h 48"/>
              <a:gd name="T4" fmla="*/ 2147483647 w 192"/>
              <a:gd name="T5" fmla="*/ 0 h 48"/>
              <a:gd name="T6" fmla="*/ 0 w 192"/>
              <a:gd name="T7" fmla="*/ 2147483647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144" y="48"/>
                </a:moveTo>
                <a:lnTo>
                  <a:pt x="192" y="0"/>
                </a:lnTo>
                <a:lnTo>
                  <a:pt x="48" y="0"/>
                </a:lnTo>
                <a:lnTo>
                  <a:pt x="0" y="48"/>
                </a:lnTo>
                <a:close/>
              </a:path>
            </a:pathLst>
          </a:custGeom>
          <a:solidFill>
            <a:srgbClr val="C1678E"/>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20" name="Freeform 8"/>
          <p:cNvSpPr>
            <a:spLocks noChangeAspect="1" noChangeArrowheads="1"/>
          </p:cNvSpPr>
          <p:nvPr/>
        </p:nvSpPr>
        <p:spPr bwMode="auto">
          <a:xfrm>
            <a:off x="2870200" y="5210175"/>
            <a:ext cx="73025" cy="277813"/>
          </a:xfrm>
          <a:custGeom>
            <a:avLst/>
            <a:gdLst>
              <a:gd name="T0" fmla="*/ 2147483647 w 48"/>
              <a:gd name="T1" fmla="*/ 0 h 192"/>
              <a:gd name="T2" fmla="*/ 2147483647 w 48"/>
              <a:gd name="T3" fmla="*/ 2147483647 h 192"/>
              <a:gd name="T4" fmla="*/ 0 w 48"/>
              <a:gd name="T5" fmla="*/ 2147483647 h 192"/>
              <a:gd name="T6" fmla="*/ 0 w 48"/>
              <a:gd name="T7" fmla="*/ 2147483647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48" y="0"/>
                </a:moveTo>
                <a:lnTo>
                  <a:pt x="48" y="143"/>
                </a:lnTo>
                <a:lnTo>
                  <a:pt x="0" y="192"/>
                </a:lnTo>
                <a:lnTo>
                  <a:pt x="0" y="48"/>
                </a:lnTo>
                <a:close/>
              </a:path>
            </a:pathLst>
          </a:custGeom>
          <a:solidFill>
            <a:srgbClr val="BF2063"/>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21" name="Freeform 9"/>
          <p:cNvSpPr>
            <a:spLocks noChangeAspect="1" noChangeArrowheads="1"/>
          </p:cNvSpPr>
          <p:nvPr/>
        </p:nvSpPr>
        <p:spPr bwMode="auto">
          <a:xfrm>
            <a:off x="2649538" y="5210175"/>
            <a:ext cx="293687" cy="277813"/>
          </a:xfrm>
          <a:custGeom>
            <a:avLst/>
            <a:gdLst>
              <a:gd name="T0" fmla="*/ 0 w 192"/>
              <a:gd name="T1" fmla="*/ 2147483647 h 192"/>
              <a:gd name="T2" fmla="*/ 0 w 192"/>
              <a:gd name="T3" fmla="*/ 2147483647 h 192"/>
              <a:gd name="T4" fmla="*/ 2147483647 w 192"/>
              <a:gd name="T5" fmla="*/ 2147483647 h 192"/>
              <a:gd name="T6" fmla="*/ 2147483647 w 192"/>
              <a:gd name="T7" fmla="*/ 2147483647 h 192"/>
              <a:gd name="T8" fmla="*/ 2147483647 w 192"/>
              <a:gd name="T9" fmla="*/ 0 h 192"/>
              <a:gd name="T10" fmla="*/ 2147483647 w 192"/>
              <a:gd name="T11" fmla="*/ 0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0" y="48"/>
                </a:moveTo>
                <a:lnTo>
                  <a:pt x="0" y="192"/>
                </a:lnTo>
                <a:lnTo>
                  <a:pt x="144" y="192"/>
                </a:lnTo>
                <a:lnTo>
                  <a:pt x="192" y="143"/>
                </a:lnTo>
                <a:lnTo>
                  <a:pt x="192" y="0"/>
                </a:lnTo>
                <a:lnTo>
                  <a:pt x="48"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22" name="Freeform 10"/>
          <p:cNvSpPr>
            <a:spLocks noChangeAspect="1"/>
          </p:cNvSpPr>
          <p:nvPr/>
        </p:nvSpPr>
        <p:spPr bwMode="auto">
          <a:xfrm>
            <a:off x="2649538" y="5210175"/>
            <a:ext cx="293687" cy="69850"/>
          </a:xfrm>
          <a:custGeom>
            <a:avLst/>
            <a:gdLst>
              <a:gd name="T0" fmla="*/ 0 w 192"/>
              <a:gd name="T1" fmla="*/ 2147483647 h 48"/>
              <a:gd name="T2" fmla="*/ 2147483647 w 192"/>
              <a:gd name="T3" fmla="*/ 2147483647 h 48"/>
              <a:gd name="T4" fmla="*/ 2147483647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48"/>
                </a:moveTo>
                <a:lnTo>
                  <a:pt x="144" y="48"/>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23" name="Line 11"/>
          <p:cNvSpPr>
            <a:spLocks noChangeAspect="1" noChangeShapeType="1"/>
          </p:cNvSpPr>
          <p:nvPr/>
        </p:nvSpPr>
        <p:spPr bwMode="auto">
          <a:xfrm>
            <a:off x="2870200" y="5280025"/>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4" name="Freeform 12"/>
          <p:cNvSpPr>
            <a:spLocks noChangeAspect="1" noChangeArrowheads="1"/>
          </p:cNvSpPr>
          <p:nvPr/>
        </p:nvSpPr>
        <p:spPr bwMode="auto">
          <a:xfrm>
            <a:off x="4846638" y="5210175"/>
            <a:ext cx="293687" cy="277813"/>
          </a:xfrm>
          <a:custGeom>
            <a:avLst/>
            <a:gdLst>
              <a:gd name="T0" fmla="*/ 0 w 192"/>
              <a:gd name="T1" fmla="*/ 2147483647 h 192"/>
              <a:gd name="T2" fmla="*/ 0 w 192"/>
              <a:gd name="T3" fmla="*/ 2147483647 h 192"/>
              <a:gd name="T4" fmla="*/ 2147483647 w 192"/>
              <a:gd name="T5" fmla="*/ 2147483647 h 192"/>
              <a:gd name="T6" fmla="*/ 2147483647 w 192"/>
              <a:gd name="T7" fmla="*/ 2147483647 h 192"/>
              <a:gd name="T8" fmla="*/ 2147483647 w 192"/>
              <a:gd name="T9" fmla="*/ 0 h 192"/>
              <a:gd name="T10" fmla="*/ 2147483647 w 192"/>
              <a:gd name="T11" fmla="*/ 0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0" y="48"/>
                </a:moveTo>
                <a:lnTo>
                  <a:pt x="0" y="192"/>
                </a:lnTo>
                <a:lnTo>
                  <a:pt x="143" y="192"/>
                </a:lnTo>
                <a:lnTo>
                  <a:pt x="192" y="143"/>
                </a:lnTo>
                <a:lnTo>
                  <a:pt x="192" y="0"/>
                </a:lnTo>
                <a:lnTo>
                  <a:pt x="47" y="0"/>
                </a:lnTo>
                <a:close/>
              </a:path>
            </a:pathLst>
          </a:custGeom>
          <a:solidFill>
            <a:srgbClr val="0098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25" name="Freeform 13"/>
          <p:cNvSpPr>
            <a:spLocks noChangeAspect="1" noChangeArrowheads="1"/>
          </p:cNvSpPr>
          <p:nvPr/>
        </p:nvSpPr>
        <p:spPr bwMode="auto">
          <a:xfrm>
            <a:off x="4846638" y="5210175"/>
            <a:ext cx="293687" cy="69850"/>
          </a:xfrm>
          <a:custGeom>
            <a:avLst/>
            <a:gdLst>
              <a:gd name="T0" fmla="*/ 2147483647 w 192"/>
              <a:gd name="T1" fmla="*/ 2147483647 h 48"/>
              <a:gd name="T2" fmla="*/ 2147483647 w 192"/>
              <a:gd name="T3" fmla="*/ 0 h 48"/>
              <a:gd name="T4" fmla="*/ 2147483647 w 192"/>
              <a:gd name="T5" fmla="*/ 0 h 48"/>
              <a:gd name="T6" fmla="*/ 0 w 192"/>
              <a:gd name="T7" fmla="*/ 2147483647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143" y="48"/>
                </a:moveTo>
                <a:lnTo>
                  <a:pt x="192" y="0"/>
                </a:lnTo>
                <a:lnTo>
                  <a:pt x="47" y="0"/>
                </a:lnTo>
                <a:lnTo>
                  <a:pt x="0" y="48"/>
                </a:lnTo>
                <a:close/>
              </a:path>
            </a:pathLst>
          </a:custGeom>
          <a:solidFill>
            <a:srgbClr val="00B4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26" name="Freeform 14"/>
          <p:cNvSpPr>
            <a:spLocks noChangeAspect="1" noChangeArrowheads="1"/>
          </p:cNvSpPr>
          <p:nvPr/>
        </p:nvSpPr>
        <p:spPr bwMode="auto">
          <a:xfrm>
            <a:off x="5065713" y="5210175"/>
            <a:ext cx="74612" cy="277813"/>
          </a:xfrm>
          <a:custGeom>
            <a:avLst/>
            <a:gdLst>
              <a:gd name="T0" fmla="*/ 2147483647 w 49"/>
              <a:gd name="T1" fmla="*/ 0 h 192"/>
              <a:gd name="T2" fmla="*/ 2147483647 w 49"/>
              <a:gd name="T3" fmla="*/ 2147483647 h 192"/>
              <a:gd name="T4" fmla="*/ 0 w 49"/>
              <a:gd name="T5" fmla="*/ 2147483647 h 192"/>
              <a:gd name="T6" fmla="*/ 0 w 49"/>
              <a:gd name="T7" fmla="*/ 2147483647 h 192"/>
              <a:gd name="T8" fmla="*/ 0 60000 65536"/>
              <a:gd name="T9" fmla="*/ 0 60000 65536"/>
              <a:gd name="T10" fmla="*/ 0 60000 65536"/>
              <a:gd name="T11" fmla="*/ 0 60000 65536"/>
              <a:gd name="T12" fmla="*/ 0 w 49"/>
              <a:gd name="T13" fmla="*/ 0 h 192"/>
              <a:gd name="T14" fmla="*/ 49 w 49"/>
              <a:gd name="T15" fmla="*/ 192 h 192"/>
            </a:gdLst>
            <a:ahLst/>
            <a:cxnLst>
              <a:cxn ang="T8">
                <a:pos x="T0" y="T1"/>
              </a:cxn>
              <a:cxn ang="T9">
                <a:pos x="T2" y="T3"/>
              </a:cxn>
              <a:cxn ang="T10">
                <a:pos x="T4" y="T5"/>
              </a:cxn>
              <a:cxn ang="T11">
                <a:pos x="T6" y="T7"/>
              </a:cxn>
            </a:cxnLst>
            <a:rect l="T12" t="T13" r="T14" b="T15"/>
            <a:pathLst>
              <a:path w="49" h="192">
                <a:moveTo>
                  <a:pt x="49" y="0"/>
                </a:moveTo>
                <a:lnTo>
                  <a:pt x="49" y="143"/>
                </a:lnTo>
                <a:lnTo>
                  <a:pt x="0" y="192"/>
                </a:lnTo>
                <a:lnTo>
                  <a:pt x="0" y="48"/>
                </a:lnTo>
                <a:close/>
              </a:path>
            </a:pathLst>
          </a:custGeom>
          <a:solidFill>
            <a:srgbClr val="008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27" name="Freeform 15"/>
          <p:cNvSpPr>
            <a:spLocks noChangeAspect="1" noChangeArrowheads="1"/>
          </p:cNvSpPr>
          <p:nvPr/>
        </p:nvSpPr>
        <p:spPr bwMode="auto">
          <a:xfrm>
            <a:off x="4846638" y="5210175"/>
            <a:ext cx="293687" cy="277813"/>
          </a:xfrm>
          <a:custGeom>
            <a:avLst/>
            <a:gdLst>
              <a:gd name="T0" fmla="*/ 0 w 192"/>
              <a:gd name="T1" fmla="*/ 2147483647 h 192"/>
              <a:gd name="T2" fmla="*/ 0 w 192"/>
              <a:gd name="T3" fmla="*/ 2147483647 h 192"/>
              <a:gd name="T4" fmla="*/ 2147483647 w 192"/>
              <a:gd name="T5" fmla="*/ 2147483647 h 192"/>
              <a:gd name="T6" fmla="*/ 2147483647 w 192"/>
              <a:gd name="T7" fmla="*/ 2147483647 h 192"/>
              <a:gd name="T8" fmla="*/ 2147483647 w 192"/>
              <a:gd name="T9" fmla="*/ 0 h 192"/>
              <a:gd name="T10" fmla="*/ 2147483647 w 192"/>
              <a:gd name="T11" fmla="*/ 0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0" y="48"/>
                </a:moveTo>
                <a:lnTo>
                  <a:pt x="0" y="192"/>
                </a:lnTo>
                <a:lnTo>
                  <a:pt x="143" y="192"/>
                </a:lnTo>
                <a:lnTo>
                  <a:pt x="192" y="143"/>
                </a:lnTo>
                <a:lnTo>
                  <a:pt x="192" y="0"/>
                </a:lnTo>
                <a:lnTo>
                  <a:pt x="47"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28" name="Freeform 16"/>
          <p:cNvSpPr>
            <a:spLocks noChangeAspect="1"/>
          </p:cNvSpPr>
          <p:nvPr/>
        </p:nvSpPr>
        <p:spPr bwMode="auto">
          <a:xfrm>
            <a:off x="4846638" y="5210175"/>
            <a:ext cx="293687" cy="69850"/>
          </a:xfrm>
          <a:custGeom>
            <a:avLst/>
            <a:gdLst>
              <a:gd name="T0" fmla="*/ 0 w 192"/>
              <a:gd name="T1" fmla="*/ 2147483647 h 48"/>
              <a:gd name="T2" fmla="*/ 2147483647 w 192"/>
              <a:gd name="T3" fmla="*/ 2147483647 h 48"/>
              <a:gd name="T4" fmla="*/ 2147483647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48"/>
                </a:moveTo>
                <a:lnTo>
                  <a:pt x="143" y="48"/>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29" name="Line 17"/>
          <p:cNvSpPr>
            <a:spLocks noChangeAspect="1" noChangeShapeType="1"/>
          </p:cNvSpPr>
          <p:nvPr/>
        </p:nvSpPr>
        <p:spPr bwMode="auto">
          <a:xfrm>
            <a:off x="5065713" y="5280025"/>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0" name="Freeform 18"/>
          <p:cNvSpPr>
            <a:spLocks noChangeAspect="1" noChangeArrowheads="1"/>
          </p:cNvSpPr>
          <p:nvPr/>
        </p:nvSpPr>
        <p:spPr bwMode="auto">
          <a:xfrm>
            <a:off x="4406900" y="5210175"/>
            <a:ext cx="293688" cy="277813"/>
          </a:xfrm>
          <a:custGeom>
            <a:avLst/>
            <a:gdLst>
              <a:gd name="T0" fmla="*/ 0 w 192"/>
              <a:gd name="T1" fmla="*/ 2147483647 h 192"/>
              <a:gd name="T2" fmla="*/ 0 w 192"/>
              <a:gd name="T3" fmla="*/ 2147483647 h 192"/>
              <a:gd name="T4" fmla="*/ 2147483647 w 192"/>
              <a:gd name="T5" fmla="*/ 2147483647 h 192"/>
              <a:gd name="T6" fmla="*/ 2147483647 w 192"/>
              <a:gd name="T7" fmla="*/ 2147483647 h 192"/>
              <a:gd name="T8" fmla="*/ 2147483647 w 192"/>
              <a:gd name="T9" fmla="*/ 0 h 192"/>
              <a:gd name="T10" fmla="*/ 2147483647 w 192"/>
              <a:gd name="T11" fmla="*/ 0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0" y="48"/>
                </a:moveTo>
                <a:lnTo>
                  <a:pt x="0" y="192"/>
                </a:lnTo>
                <a:lnTo>
                  <a:pt x="144" y="192"/>
                </a:lnTo>
                <a:lnTo>
                  <a:pt x="192" y="143"/>
                </a:lnTo>
                <a:lnTo>
                  <a:pt x="192" y="0"/>
                </a:lnTo>
                <a:lnTo>
                  <a:pt x="48" y="0"/>
                </a:lnTo>
                <a:close/>
              </a:path>
            </a:pathLst>
          </a:custGeom>
          <a:solidFill>
            <a:srgbClr val="64DFFB"/>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31" name="Freeform 19"/>
          <p:cNvSpPr>
            <a:spLocks noChangeAspect="1" noChangeArrowheads="1"/>
          </p:cNvSpPr>
          <p:nvPr/>
        </p:nvSpPr>
        <p:spPr bwMode="auto">
          <a:xfrm>
            <a:off x="4406900" y="5210175"/>
            <a:ext cx="293688" cy="69850"/>
          </a:xfrm>
          <a:custGeom>
            <a:avLst/>
            <a:gdLst>
              <a:gd name="T0" fmla="*/ 2147483647 w 192"/>
              <a:gd name="T1" fmla="*/ 2147483647 h 48"/>
              <a:gd name="T2" fmla="*/ 2147483647 w 192"/>
              <a:gd name="T3" fmla="*/ 0 h 48"/>
              <a:gd name="T4" fmla="*/ 2147483647 w 192"/>
              <a:gd name="T5" fmla="*/ 0 h 48"/>
              <a:gd name="T6" fmla="*/ 0 w 192"/>
              <a:gd name="T7" fmla="*/ 2147483647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144" y="48"/>
                </a:moveTo>
                <a:lnTo>
                  <a:pt x="192" y="0"/>
                </a:lnTo>
                <a:lnTo>
                  <a:pt x="48" y="0"/>
                </a:lnTo>
                <a:lnTo>
                  <a:pt x="0" y="48"/>
                </a:lnTo>
                <a:close/>
              </a:path>
            </a:pathLst>
          </a:custGeom>
          <a:solidFill>
            <a:srgbClr val="74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32" name="Freeform 20"/>
          <p:cNvSpPr>
            <a:spLocks noChangeAspect="1" noChangeArrowheads="1"/>
          </p:cNvSpPr>
          <p:nvPr/>
        </p:nvSpPr>
        <p:spPr bwMode="auto">
          <a:xfrm>
            <a:off x="4627563" y="5210175"/>
            <a:ext cx="73025" cy="277813"/>
          </a:xfrm>
          <a:custGeom>
            <a:avLst/>
            <a:gdLst>
              <a:gd name="T0" fmla="*/ 2147483647 w 48"/>
              <a:gd name="T1" fmla="*/ 0 h 192"/>
              <a:gd name="T2" fmla="*/ 2147483647 w 48"/>
              <a:gd name="T3" fmla="*/ 2147483647 h 192"/>
              <a:gd name="T4" fmla="*/ 0 w 48"/>
              <a:gd name="T5" fmla="*/ 2147483647 h 192"/>
              <a:gd name="T6" fmla="*/ 0 w 48"/>
              <a:gd name="T7" fmla="*/ 2147483647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48" y="0"/>
                </a:moveTo>
                <a:lnTo>
                  <a:pt x="48" y="143"/>
                </a:lnTo>
                <a:lnTo>
                  <a:pt x="0" y="192"/>
                </a:lnTo>
                <a:lnTo>
                  <a:pt x="0" y="48"/>
                </a:lnTo>
                <a:close/>
              </a:path>
            </a:pathLst>
          </a:custGeom>
          <a:solidFill>
            <a:srgbClr val="14DFC9"/>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33" name="Freeform 21"/>
          <p:cNvSpPr>
            <a:spLocks noChangeAspect="1" noChangeArrowheads="1"/>
          </p:cNvSpPr>
          <p:nvPr/>
        </p:nvSpPr>
        <p:spPr bwMode="auto">
          <a:xfrm>
            <a:off x="4406900" y="5210175"/>
            <a:ext cx="293688" cy="277813"/>
          </a:xfrm>
          <a:custGeom>
            <a:avLst/>
            <a:gdLst>
              <a:gd name="T0" fmla="*/ 0 w 192"/>
              <a:gd name="T1" fmla="*/ 2147483647 h 192"/>
              <a:gd name="T2" fmla="*/ 0 w 192"/>
              <a:gd name="T3" fmla="*/ 2147483647 h 192"/>
              <a:gd name="T4" fmla="*/ 2147483647 w 192"/>
              <a:gd name="T5" fmla="*/ 2147483647 h 192"/>
              <a:gd name="T6" fmla="*/ 2147483647 w 192"/>
              <a:gd name="T7" fmla="*/ 2147483647 h 192"/>
              <a:gd name="T8" fmla="*/ 2147483647 w 192"/>
              <a:gd name="T9" fmla="*/ 0 h 192"/>
              <a:gd name="T10" fmla="*/ 2147483647 w 192"/>
              <a:gd name="T11" fmla="*/ 0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0" y="48"/>
                </a:moveTo>
                <a:lnTo>
                  <a:pt x="0" y="192"/>
                </a:lnTo>
                <a:lnTo>
                  <a:pt x="144" y="192"/>
                </a:lnTo>
                <a:lnTo>
                  <a:pt x="192" y="143"/>
                </a:lnTo>
                <a:lnTo>
                  <a:pt x="192" y="0"/>
                </a:lnTo>
                <a:lnTo>
                  <a:pt x="48"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34" name="Freeform 22"/>
          <p:cNvSpPr>
            <a:spLocks noChangeAspect="1"/>
          </p:cNvSpPr>
          <p:nvPr/>
        </p:nvSpPr>
        <p:spPr bwMode="auto">
          <a:xfrm>
            <a:off x="4406900" y="5210175"/>
            <a:ext cx="293688" cy="69850"/>
          </a:xfrm>
          <a:custGeom>
            <a:avLst/>
            <a:gdLst>
              <a:gd name="T0" fmla="*/ 0 w 192"/>
              <a:gd name="T1" fmla="*/ 2147483647 h 48"/>
              <a:gd name="T2" fmla="*/ 2147483647 w 192"/>
              <a:gd name="T3" fmla="*/ 2147483647 h 48"/>
              <a:gd name="T4" fmla="*/ 2147483647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48"/>
                </a:moveTo>
                <a:lnTo>
                  <a:pt x="144" y="48"/>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35" name="Line 23"/>
          <p:cNvSpPr>
            <a:spLocks noChangeAspect="1" noChangeShapeType="1"/>
          </p:cNvSpPr>
          <p:nvPr/>
        </p:nvSpPr>
        <p:spPr bwMode="auto">
          <a:xfrm>
            <a:off x="4627563" y="5280025"/>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6" name="Freeform 24"/>
          <p:cNvSpPr>
            <a:spLocks noChangeAspect="1" noChangeArrowheads="1"/>
          </p:cNvSpPr>
          <p:nvPr/>
        </p:nvSpPr>
        <p:spPr bwMode="auto">
          <a:xfrm>
            <a:off x="6170613" y="5205413"/>
            <a:ext cx="293687" cy="279400"/>
          </a:xfrm>
          <a:custGeom>
            <a:avLst/>
            <a:gdLst>
              <a:gd name="T0" fmla="*/ 0 w 193"/>
              <a:gd name="T1" fmla="*/ 2147483647 h 193"/>
              <a:gd name="T2" fmla="*/ 0 w 193"/>
              <a:gd name="T3" fmla="*/ 2147483647 h 193"/>
              <a:gd name="T4" fmla="*/ 2147483647 w 193"/>
              <a:gd name="T5" fmla="*/ 2147483647 h 193"/>
              <a:gd name="T6" fmla="*/ 2147483647 w 193"/>
              <a:gd name="T7" fmla="*/ 2147483647 h 193"/>
              <a:gd name="T8" fmla="*/ 2147483647 w 193"/>
              <a:gd name="T9" fmla="*/ 0 h 193"/>
              <a:gd name="T10" fmla="*/ 2147483647 w 193"/>
              <a:gd name="T11" fmla="*/ 0 h 193"/>
              <a:gd name="T12" fmla="*/ 0 60000 65536"/>
              <a:gd name="T13" fmla="*/ 0 60000 65536"/>
              <a:gd name="T14" fmla="*/ 0 60000 65536"/>
              <a:gd name="T15" fmla="*/ 0 60000 65536"/>
              <a:gd name="T16" fmla="*/ 0 60000 65536"/>
              <a:gd name="T17" fmla="*/ 0 60000 65536"/>
              <a:gd name="T18" fmla="*/ 0 w 193"/>
              <a:gd name="T19" fmla="*/ 0 h 193"/>
              <a:gd name="T20" fmla="*/ 193 w 193"/>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193" h="193">
                <a:moveTo>
                  <a:pt x="0" y="50"/>
                </a:moveTo>
                <a:lnTo>
                  <a:pt x="0" y="193"/>
                </a:lnTo>
                <a:lnTo>
                  <a:pt x="145" y="193"/>
                </a:lnTo>
                <a:lnTo>
                  <a:pt x="193" y="144"/>
                </a:lnTo>
                <a:lnTo>
                  <a:pt x="193" y="0"/>
                </a:lnTo>
                <a:lnTo>
                  <a:pt x="48" y="0"/>
                </a:lnTo>
                <a:close/>
              </a:path>
            </a:pathLst>
          </a:cu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37" name="Freeform 25"/>
          <p:cNvSpPr>
            <a:spLocks noChangeAspect="1" noChangeArrowheads="1"/>
          </p:cNvSpPr>
          <p:nvPr/>
        </p:nvSpPr>
        <p:spPr bwMode="auto">
          <a:xfrm>
            <a:off x="6170613" y="5205413"/>
            <a:ext cx="293687" cy="71437"/>
          </a:xfrm>
          <a:custGeom>
            <a:avLst/>
            <a:gdLst>
              <a:gd name="T0" fmla="*/ 2147483647 w 193"/>
              <a:gd name="T1" fmla="*/ 2147483647 h 50"/>
              <a:gd name="T2" fmla="*/ 2147483647 w 193"/>
              <a:gd name="T3" fmla="*/ 0 h 50"/>
              <a:gd name="T4" fmla="*/ 2147483647 w 193"/>
              <a:gd name="T5" fmla="*/ 0 h 50"/>
              <a:gd name="T6" fmla="*/ 0 w 193"/>
              <a:gd name="T7" fmla="*/ 2147483647 h 50"/>
              <a:gd name="T8" fmla="*/ 0 60000 65536"/>
              <a:gd name="T9" fmla="*/ 0 60000 65536"/>
              <a:gd name="T10" fmla="*/ 0 60000 65536"/>
              <a:gd name="T11" fmla="*/ 0 60000 65536"/>
              <a:gd name="T12" fmla="*/ 0 w 193"/>
              <a:gd name="T13" fmla="*/ 0 h 50"/>
              <a:gd name="T14" fmla="*/ 193 w 193"/>
              <a:gd name="T15" fmla="*/ 50 h 50"/>
            </a:gdLst>
            <a:ahLst/>
            <a:cxnLst>
              <a:cxn ang="T8">
                <a:pos x="T0" y="T1"/>
              </a:cxn>
              <a:cxn ang="T9">
                <a:pos x="T2" y="T3"/>
              </a:cxn>
              <a:cxn ang="T10">
                <a:pos x="T4" y="T5"/>
              </a:cxn>
              <a:cxn ang="T11">
                <a:pos x="T6" y="T7"/>
              </a:cxn>
            </a:cxnLst>
            <a:rect l="T12" t="T13" r="T14" b="T15"/>
            <a:pathLst>
              <a:path w="193" h="50">
                <a:moveTo>
                  <a:pt x="145" y="50"/>
                </a:moveTo>
                <a:lnTo>
                  <a:pt x="193" y="0"/>
                </a:lnTo>
                <a:lnTo>
                  <a:pt x="48" y="0"/>
                </a:lnTo>
                <a:lnTo>
                  <a:pt x="0" y="50"/>
                </a:lnTo>
                <a:close/>
              </a:path>
            </a:pathLst>
          </a:cu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38" name="Freeform 26"/>
          <p:cNvSpPr>
            <a:spLocks noChangeAspect="1" noChangeArrowheads="1"/>
          </p:cNvSpPr>
          <p:nvPr/>
        </p:nvSpPr>
        <p:spPr bwMode="auto">
          <a:xfrm>
            <a:off x="6391275" y="5205413"/>
            <a:ext cx="73025" cy="279400"/>
          </a:xfrm>
          <a:custGeom>
            <a:avLst/>
            <a:gdLst>
              <a:gd name="T0" fmla="*/ 2147483647 w 48"/>
              <a:gd name="T1" fmla="*/ 0 h 193"/>
              <a:gd name="T2" fmla="*/ 2147483647 w 48"/>
              <a:gd name="T3" fmla="*/ 2147483647 h 193"/>
              <a:gd name="T4" fmla="*/ 0 w 48"/>
              <a:gd name="T5" fmla="*/ 2147483647 h 193"/>
              <a:gd name="T6" fmla="*/ 0 w 48"/>
              <a:gd name="T7" fmla="*/ 2147483647 h 193"/>
              <a:gd name="T8" fmla="*/ 0 60000 65536"/>
              <a:gd name="T9" fmla="*/ 0 60000 65536"/>
              <a:gd name="T10" fmla="*/ 0 60000 65536"/>
              <a:gd name="T11" fmla="*/ 0 60000 65536"/>
              <a:gd name="T12" fmla="*/ 0 w 48"/>
              <a:gd name="T13" fmla="*/ 0 h 193"/>
              <a:gd name="T14" fmla="*/ 48 w 48"/>
              <a:gd name="T15" fmla="*/ 193 h 193"/>
            </a:gdLst>
            <a:ahLst/>
            <a:cxnLst>
              <a:cxn ang="T8">
                <a:pos x="T0" y="T1"/>
              </a:cxn>
              <a:cxn ang="T9">
                <a:pos x="T2" y="T3"/>
              </a:cxn>
              <a:cxn ang="T10">
                <a:pos x="T4" y="T5"/>
              </a:cxn>
              <a:cxn ang="T11">
                <a:pos x="T6" y="T7"/>
              </a:cxn>
            </a:cxnLst>
            <a:rect l="T12" t="T13" r="T14" b="T15"/>
            <a:pathLst>
              <a:path w="48" h="193">
                <a:moveTo>
                  <a:pt x="48" y="0"/>
                </a:moveTo>
                <a:lnTo>
                  <a:pt x="48" y="144"/>
                </a:lnTo>
                <a:lnTo>
                  <a:pt x="0" y="193"/>
                </a:lnTo>
                <a:lnTo>
                  <a:pt x="0" y="50"/>
                </a:lnTo>
                <a:close/>
              </a:path>
            </a:pathLst>
          </a:custGeom>
          <a:solidFill>
            <a:srgbClr val="00CE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39" name="Freeform 27"/>
          <p:cNvSpPr>
            <a:spLocks noChangeAspect="1" noChangeArrowheads="1"/>
          </p:cNvSpPr>
          <p:nvPr/>
        </p:nvSpPr>
        <p:spPr bwMode="auto">
          <a:xfrm>
            <a:off x="6170613" y="5205413"/>
            <a:ext cx="293687" cy="279400"/>
          </a:xfrm>
          <a:custGeom>
            <a:avLst/>
            <a:gdLst>
              <a:gd name="T0" fmla="*/ 0 w 193"/>
              <a:gd name="T1" fmla="*/ 2147483647 h 193"/>
              <a:gd name="T2" fmla="*/ 0 w 193"/>
              <a:gd name="T3" fmla="*/ 2147483647 h 193"/>
              <a:gd name="T4" fmla="*/ 2147483647 w 193"/>
              <a:gd name="T5" fmla="*/ 2147483647 h 193"/>
              <a:gd name="T6" fmla="*/ 2147483647 w 193"/>
              <a:gd name="T7" fmla="*/ 2147483647 h 193"/>
              <a:gd name="T8" fmla="*/ 2147483647 w 193"/>
              <a:gd name="T9" fmla="*/ 0 h 193"/>
              <a:gd name="T10" fmla="*/ 2147483647 w 193"/>
              <a:gd name="T11" fmla="*/ 0 h 193"/>
              <a:gd name="T12" fmla="*/ 0 60000 65536"/>
              <a:gd name="T13" fmla="*/ 0 60000 65536"/>
              <a:gd name="T14" fmla="*/ 0 60000 65536"/>
              <a:gd name="T15" fmla="*/ 0 60000 65536"/>
              <a:gd name="T16" fmla="*/ 0 60000 65536"/>
              <a:gd name="T17" fmla="*/ 0 60000 65536"/>
              <a:gd name="T18" fmla="*/ 0 w 193"/>
              <a:gd name="T19" fmla="*/ 0 h 193"/>
              <a:gd name="T20" fmla="*/ 193 w 193"/>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193" h="193">
                <a:moveTo>
                  <a:pt x="0" y="50"/>
                </a:moveTo>
                <a:lnTo>
                  <a:pt x="0" y="193"/>
                </a:lnTo>
                <a:lnTo>
                  <a:pt x="145" y="193"/>
                </a:lnTo>
                <a:lnTo>
                  <a:pt x="193" y="144"/>
                </a:lnTo>
                <a:lnTo>
                  <a:pt x="193" y="0"/>
                </a:lnTo>
                <a:lnTo>
                  <a:pt x="48"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40" name="Freeform 28"/>
          <p:cNvSpPr>
            <a:spLocks noChangeAspect="1"/>
          </p:cNvSpPr>
          <p:nvPr/>
        </p:nvSpPr>
        <p:spPr bwMode="auto">
          <a:xfrm>
            <a:off x="6170613" y="5205413"/>
            <a:ext cx="293687" cy="71437"/>
          </a:xfrm>
          <a:custGeom>
            <a:avLst/>
            <a:gdLst>
              <a:gd name="T0" fmla="*/ 0 w 193"/>
              <a:gd name="T1" fmla="*/ 2147483647 h 50"/>
              <a:gd name="T2" fmla="*/ 2147483647 w 193"/>
              <a:gd name="T3" fmla="*/ 2147483647 h 50"/>
              <a:gd name="T4" fmla="*/ 2147483647 w 193"/>
              <a:gd name="T5" fmla="*/ 0 h 50"/>
              <a:gd name="T6" fmla="*/ 0 60000 65536"/>
              <a:gd name="T7" fmla="*/ 0 60000 65536"/>
              <a:gd name="T8" fmla="*/ 0 60000 65536"/>
              <a:gd name="T9" fmla="*/ 0 w 193"/>
              <a:gd name="T10" fmla="*/ 0 h 50"/>
              <a:gd name="T11" fmla="*/ 193 w 193"/>
              <a:gd name="T12" fmla="*/ 50 h 50"/>
            </a:gdLst>
            <a:ahLst/>
            <a:cxnLst>
              <a:cxn ang="T6">
                <a:pos x="T0" y="T1"/>
              </a:cxn>
              <a:cxn ang="T7">
                <a:pos x="T2" y="T3"/>
              </a:cxn>
              <a:cxn ang="T8">
                <a:pos x="T4" y="T5"/>
              </a:cxn>
            </a:cxnLst>
            <a:rect l="T9" t="T10" r="T11" b="T12"/>
            <a:pathLst>
              <a:path w="193" h="50">
                <a:moveTo>
                  <a:pt x="0" y="50"/>
                </a:moveTo>
                <a:lnTo>
                  <a:pt x="145" y="50"/>
                </a:lnTo>
                <a:lnTo>
                  <a:pt x="193"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41" name="Line 29"/>
          <p:cNvSpPr>
            <a:spLocks noChangeAspect="1" noChangeShapeType="1"/>
          </p:cNvSpPr>
          <p:nvPr/>
        </p:nvSpPr>
        <p:spPr bwMode="auto">
          <a:xfrm>
            <a:off x="6391275" y="527685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42" name="Freeform 30"/>
          <p:cNvSpPr>
            <a:spLocks noChangeAspect="1" noChangeArrowheads="1"/>
          </p:cNvSpPr>
          <p:nvPr/>
        </p:nvSpPr>
        <p:spPr bwMode="auto">
          <a:xfrm>
            <a:off x="5730875" y="5210175"/>
            <a:ext cx="293688" cy="277813"/>
          </a:xfrm>
          <a:custGeom>
            <a:avLst/>
            <a:gdLst>
              <a:gd name="T0" fmla="*/ 0 w 193"/>
              <a:gd name="T1" fmla="*/ 2147483647 h 192"/>
              <a:gd name="T2" fmla="*/ 0 w 193"/>
              <a:gd name="T3" fmla="*/ 2147483647 h 192"/>
              <a:gd name="T4" fmla="*/ 2147483647 w 193"/>
              <a:gd name="T5" fmla="*/ 2147483647 h 192"/>
              <a:gd name="T6" fmla="*/ 2147483647 w 193"/>
              <a:gd name="T7" fmla="*/ 2147483647 h 192"/>
              <a:gd name="T8" fmla="*/ 2147483647 w 193"/>
              <a:gd name="T9" fmla="*/ 0 h 192"/>
              <a:gd name="T10" fmla="*/ 2147483647 w 193"/>
              <a:gd name="T11" fmla="*/ 0 h 192"/>
              <a:gd name="T12" fmla="*/ 0 60000 65536"/>
              <a:gd name="T13" fmla="*/ 0 60000 65536"/>
              <a:gd name="T14" fmla="*/ 0 60000 65536"/>
              <a:gd name="T15" fmla="*/ 0 60000 65536"/>
              <a:gd name="T16" fmla="*/ 0 60000 65536"/>
              <a:gd name="T17" fmla="*/ 0 60000 65536"/>
              <a:gd name="T18" fmla="*/ 0 w 193"/>
              <a:gd name="T19" fmla="*/ 0 h 192"/>
              <a:gd name="T20" fmla="*/ 193 w 193"/>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3" h="192">
                <a:moveTo>
                  <a:pt x="0" y="48"/>
                </a:moveTo>
                <a:lnTo>
                  <a:pt x="0" y="192"/>
                </a:lnTo>
                <a:lnTo>
                  <a:pt x="145" y="192"/>
                </a:lnTo>
                <a:lnTo>
                  <a:pt x="193" y="143"/>
                </a:lnTo>
                <a:lnTo>
                  <a:pt x="193" y="0"/>
                </a:lnTo>
                <a:lnTo>
                  <a:pt x="49" y="0"/>
                </a:lnTo>
                <a:close/>
              </a:path>
            </a:pathLst>
          </a:custGeom>
          <a:solidFill>
            <a:srgbClr val="DB7D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43" name="Freeform 31"/>
          <p:cNvSpPr>
            <a:spLocks noChangeAspect="1" noChangeArrowheads="1"/>
          </p:cNvSpPr>
          <p:nvPr/>
        </p:nvSpPr>
        <p:spPr bwMode="auto">
          <a:xfrm>
            <a:off x="5730875" y="5210175"/>
            <a:ext cx="293688" cy="69850"/>
          </a:xfrm>
          <a:custGeom>
            <a:avLst/>
            <a:gdLst>
              <a:gd name="T0" fmla="*/ 2147483647 w 193"/>
              <a:gd name="T1" fmla="*/ 2147483647 h 48"/>
              <a:gd name="T2" fmla="*/ 2147483647 w 193"/>
              <a:gd name="T3" fmla="*/ 0 h 48"/>
              <a:gd name="T4" fmla="*/ 2147483647 w 193"/>
              <a:gd name="T5" fmla="*/ 0 h 48"/>
              <a:gd name="T6" fmla="*/ 0 w 193"/>
              <a:gd name="T7" fmla="*/ 2147483647 h 48"/>
              <a:gd name="T8" fmla="*/ 0 60000 65536"/>
              <a:gd name="T9" fmla="*/ 0 60000 65536"/>
              <a:gd name="T10" fmla="*/ 0 60000 65536"/>
              <a:gd name="T11" fmla="*/ 0 60000 65536"/>
              <a:gd name="T12" fmla="*/ 0 w 193"/>
              <a:gd name="T13" fmla="*/ 0 h 48"/>
              <a:gd name="T14" fmla="*/ 193 w 193"/>
              <a:gd name="T15" fmla="*/ 48 h 48"/>
            </a:gdLst>
            <a:ahLst/>
            <a:cxnLst>
              <a:cxn ang="T8">
                <a:pos x="T0" y="T1"/>
              </a:cxn>
              <a:cxn ang="T9">
                <a:pos x="T2" y="T3"/>
              </a:cxn>
              <a:cxn ang="T10">
                <a:pos x="T4" y="T5"/>
              </a:cxn>
              <a:cxn ang="T11">
                <a:pos x="T6" y="T7"/>
              </a:cxn>
            </a:cxnLst>
            <a:rect l="T12" t="T13" r="T14" b="T15"/>
            <a:pathLst>
              <a:path w="193" h="48">
                <a:moveTo>
                  <a:pt x="145" y="48"/>
                </a:moveTo>
                <a:lnTo>
                  <a:pt x="193" y="0"/>
                </a:lnTo>
                <a:lnTo>
                  <a:pt x="49" y="0"/>
                </a:lnTo>
                <a:lnTo>
                  <a:pt x="0" y="48"/>
                </a:lnTo>
                <a:close/>
              </a:path>
            </a:pathLst>
          </a:custGeom>
          <a:solidFill>
            <a:srgbClr val="FB9214"/>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44" name="Freeform 32"/>
          <p:cNvSpPr>
            <a:spLocks noChangeAspect="1" noChangeArrowheads="1"/>
          </p:cNvSpPr>
          <p:nvPr/>
        </p:nvSpPr>
        <p:spPr bwMode="auto">
          <a:xfrm>
            <a:off x="5951538" y="5210175"/>
            <a:ext cx="73025" cy="277813"/>
          </a:xfrm>
          <a:custGeom>
            <a:avLst/>
            <a:gdLst>
              <a:gd name="T0" fmla="*/ 2147483647 w 48"/>
              <a:gd name="T1" fmla="*/ 0 h 192"/>
              <a:gd name="T2" fmla="*/ 2147483647 w 48"/>
              <a:gd name="T3" fmla="*/ 2147483647 h 192"/>
              <a:gd name="T4" fmla="*/ 0 w 48"/>
              <a:gd name="T5" fmla="*/ 2147483647 h 192"/>
              <a:gd name="T6" fmla="*/ 0 w 48"/>
              <a:gd name="T7" fmla="*/ 2147483647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48" y="0"/>
                </a:moveTo>
                <a:lnTo>
                  <a:pt x="48" y="143"/>
                </a:lnTo>
                <a:lnTo>
                  <a:pt x="0" y="192"/>
                </a:lnTo>
                <a:lnTo>
                  <a:pt x="0" y="48"/>
                </a:lnTo>
                <a:close/>
              </a:path>
            </a:pathLst>
          </a:custGeom>
          <a:solidFill>
            <a:srgbClr val="B358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45" name="Freeform 33"/>
          <p:cNvSpPr>
            <a:spLocks noChangeAspect="1" noChangeArrowheads="1"/>
          </p:cNvSpPr>
          <p:nvPr/>
        </p:nvSpPr>
        <p:spPr bwMode="auto">
          <a:xfrm>
            <a:off x="5730875" y="5210175"/>
            <a:ext cx="293688" cy="277813"/>
          </a:xfrm>
          <a:custGeom>
            <a:avLst/>
            <a:gdLst>
              <a:gd name="T0" fmla="*/ 0 w 193"/>
              <a:gd name="T1" fmla="*/ 2147483647 h 192"/>
              <a:gd name="T2" fmla="*/ 0 w 193"/>
              <a:gd name="T3" fmla="*/ 2147483647 h 192"/>
              <a:gd name="T4" fmla="*/ 2147483647 w 193"/>
              <a:gd name="T5" fmla="*/ 2147483647 h 192"/>
              <a:gd name="T6" fmla="*/ 2147483647 w 193"/>
              <a:gd name="T7" fmla="*/ 2147483647 h 192"/>
              <a:gd name="T8" fmla="*/ 2147483647 w 193"/>
              <a:gd name="T9" fmla="*/ 0 h 192"/>
              <a:gd name="T10" fmla="*/ 2147483647 w 193"/>
              <a:gd name="T11" fmla="*/ 0 h 192"/>
              <a:gd name="T12" fmla="*/ 0 60000 65536"/>
              <a:gd name="T13" fmla="*/ 0 60000 65536"/>
              <a:gd name="T14" fmla="*/ 0 60000 65536"/>
              <a:gd name="T15" fmla="*/ 0 60000 65536"/>
              <a:gd name="T16" fmla="*/ 0 60000 65536"/>
              <a:gd name="T17" fmla="*/ 0 60000 65536"/>
              <a:gd name="T18" fmla="*/ 0 w 193"/>
              <a:gd name="T19" fmla="*/ 0 h 192"/>
              <a:gd name="T20" fmla="*/ 193 w 193"/>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3" h="192">
                <a:moveTo>
                  <a:pt x="0" y="48"/>
                </a:moveTo>
                <a:lnTo>
                  <a:pt x="0" y="192"/>
                </a:lnTo>
                <a:lnTo>
                  <a:pt x="145" y="192"/>
                </a:lnTo>
                <a:lnTo>
                  <a:pt x="193" y="143"/>
                </a:lnTo>
                <a:lnTo>
                  <a:pt x="193" y="0"/>
                </a:lnTo>
                <a:lnTo>
                  <a:pt x="49"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46" name="Freeform 34"/>
          <p:cNvSpPr>
            <a:spLocks noChangeAspect="1"/>
          </p:cNvSpPr>
          <p:nvPr/>
        </p:nvSpPr>
        <p:spPr bwMode="auto">
          <a:xfrm>
            <a:off x="5730875" y="5210175"/>
            <a:ext cx="293688" cy="69850"/>
          </a:xfrm>
          <a:custGeom>
            <a:avLst/>
            <a:gdLst>
              <a:gd name="T0" fmla="*/ 0 w 193"/>
              <a:gd name="T1" fmla="*/ 2147483647 h 48"/>
              <a:gd name="T2" fmla="*/ 2147483647 w 193"/>
              <a:gd name="T3" fmla="*/ 2147483647 h 48"/>
              <a:gd name="T4" fmla="*/ 2147483647 w 193"/>
              <a:gd name="T5" fmla="*/ 0 h 48"/>
              <a:gd name="T6" fmla="*/ 0 60000 65536"/>
              <a:gd name="T7" fmla="*/ 0 60000 65536"/>
              <a:gd name="T8" fmla="*/ 0 60000 65536"/>
              <a:gd name="T9" fmla="*/ 0 w 193"/>
              <a:gd name="T10" fmla="*/ 0 h 48"/>
              <a:gd name="T11" fmla="*/ 193 w 193"/>
              <a:gd name="T12" fmla="*/ 48 h 48"/>
            </a:gdLst>
            <a:ahLst/>
            <a:cxnLst>
              <a:cxn ang="T6">
                <a:pos x="T0" y="T1"/>
              </a:cxn>
              <a:cxn ang="T7">
                <a:pos x="T2" y="T3"/>
              </a:cxn>
              <a:cxn ang="T8">
                <a:pos x="T4" y="T5"/>
              </a:cxn>
            </a:cxnLst>
            <a:rect l="T9" t="T10" r="T11" b="T12"/>
            <a:pathLst>
              <a:path w="193" h="48">
                <a:moveTo>
                  <a:pt x="0" y="48"/>
                </a:moveTo>
                <a:lnTo>
                  <a:pt x="145" y="48"/>
                </a:lnTo>
                <a:lnTo>
                  <a:pt x="193"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47" name="Line 35"/>
          <p:cNvSpPr>
            <a:spLocks noChangeAspect="1" noChangeShapeType="1"/>
          </p:cNvSpPr>
          <p:nvPr/>
        </p:nvSpPr>
        <p:spPr bwMode="auto">
          <a:xfrm>
            <a:off x="5951538" y="5280025"/>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48" name="Freeform 36"/>
          <p:cNvSpPr>
            <a:spLocks noChangeAspect="1" noChangeArrowheads="1"/>
          </p:cNvSpPr>
          <p:nvPr/>
        </p:nvSpPr>
        <p:spPr bwMode="auto">
          <a:xfrm>
            <a:off x="1778000" y="5211763"/>
            <a:ext cx="292100"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5" y="191"/>
                </a:lnTo>
                <a:lnTo>
                  <a:pt x="192" y="143"/>
                </a:lnTo>
                <a:lnTo>
                  <a:pt x="192" y="0"/>
                </a:lnTo>
                <a:lnTo>
                  <a:pt x="49" y="0"/>
                </a:lnTo>
                <a:close/>
              </a:path>
            </a:pathLst>
          </a:custGeom>
          <a:solidFill>
            <a:srgbClr val="4854E2"/>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49" name="Freeform 37"/>
          <p:cNvSpPr>
            <a:spLocks noChangeAspect="1" noChangeArrowheads="1"/>
          </p:cNvSpPr>
          <p:nvPr/>
        </p:nvSpPr>
        <p:spPr bwMode="auto">
          <a:xfrm>
            <a:off x="1778000" y="5211763"/>
            <a:ext cx="292100" cy="68262"/>
          </a:xfrm>
          <a:custGeom>
            <a:avLst/>
            <a:gdLst>
              <a:gd name="T0" fmla="*/ 2147483647 w 192"/>
              <a:gd name="T1" fmla="*/ 2147483647 h 47"/>
              <a:gd name="T2" fmla="*/ 2147483647 w 192"/>
              <a:gd name="T3" fmla="*/ 0 h 47"/>
              <a:gd name="T4" fmla="*/ 2147483647 w 192"/>
              <a:gd name="T5" fmla="*/ 0 h 47"/>
              <a:gd name="T6" fmla="*/ 0 w 192"/>
              <a:gd name="T7" fmla="*/ 2147483647 h 47"/>
              <a:gd name="T8" fmla="*/ 0 60000 65536"/>
              <a:gd name="T9" fmla="*/ 0 60000 65536"/>
              <a:gd name="T10" fmla="*/ 0 60000 65536"/>
              <a:gd name="T11" fmla="*/ 0 60000 65536"/>
              <a:gd name="T12" fmla="*/ 0 w 192"/>
              <a:gd name="T13" fmla="*/ 0 h 47"/>
              <a:gd name="T14" fmla="*/ 192 w 192"/>
              <a:gd name="T15" fmla="*/ 47 h 47"/>
            </a:gdLst>
            <a:ahLst/>
            <a:cxnLst>
              <a:cxn ang="T8">
                <a:pos x="T0" y="T1"/>
              </a:cxn>
              <a:cxn ang="T9">
                <a:pos x="T2" y="T3"/>
              </a:cxn>
              <a:cxn ang="T10">
                <a:pos x="T4" y="T5"/>
              </a:cxn>
              <a:cxn ang="T11">
                <a:pos x="T6" y="T7"/>
              </a:cxn>
            </a:cxnLst>
            <a:rect l="T12" t="T13" r="T14" b="T15"/>
            <a:pathLst>
              <a:path w="192" h="47">
                <a:moveTo>
                  <a:pt x="145" y="47"/>
                </a:moveTo>
                <a:lnTo>
                  <a:pt x="192" y="0"/>
                </a:lnTo>
                <a:lnTo>
                  <a:pt x="49" y="0"/>
                </a:lnTo>
                <a:lnTo>
                  <a:pt x="0" y="47"/>
                </a:lnTo>
                <a:close/>
              </a:path>
            </a:pathLst>
          </a:custGeom>
          <a:solidFill>
            <a:srgbClr val="6474E7"/>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50" name="Freeform 38"/>
          <p:cNvSpPr>
            <a:spLocks noChangeAspect="1" noChangeArrowheads="1"/>
          </p:cNvSpPr>
          <p:nvPr/>
        </p:nvSpPr>
        <p:spPr bwMode="auto">
          <a:xfrm>
            <a:off x="1998663" y="5211763"/>
            <a:ext cx="71437" cy="276225"/>
          </a:xfrm>
          <a:custGeom>
            <a:avLst/>
            <a:gdLst>
              <a:gd name="T0" fmla="*/ 2147483647 w 47"/>
              <a:gd name="T1" fmla="*/ 0 h 191"/>
              <a:gd name="T2" fmla="*/ 2147483647 w 47"/>
              <a:gd name="T3" fmla="*/ 2147483647 h 191"/>
              <a:gd name="T4" fmla="*/ 0 w 47"/>
              <a:gd name="T5" fmla="*/ 2147483647 h 191"/>
              <a:gd name="T6" fmla="*/ 0 w 47"/>
              <a:gd name="T7" fmla="*/ 2147483647 h 191"/>
              <a:gd name="T8" fmla="*/ 0 60000 65536"/>
              <a:gd name="T9" fmla="*/ 0 60000 65536"/>
              <a:gd name="T10" fmla="*/ 0 60000 65536"/>
              <a:gd name="T11" fmla="*/ 0 60000 65536"/>
              <a:gd name="T12" fmla="*/ 0 w 47"/>
              <a:gd name="T13" fmla="*/ 0 h 191"/>
              <a:gd name="T14" fmla="*/ 47 w 47"/>
              <a:gd name="T15" fmla="*/ 191 h 191"/>
            </a:gdLst>
            <a:ahLst/>
            <a:cxnLst>
              <a:cxn ang="T8">
                <a:pos x="T0" y="T1"/>
              </a:cxn>
              <a:cxn ang="T9">
                <a:pos x="T2" y="T3"/>
              </a:cxn>
              <a:cxn ang="T10">
                <a:pos x="T4" y="T5"/>
              </a:cxn>
              <a:cxn ang="T11">
                <a:pos x="T6" y="T7"/>
              </a:cxn>
            </a:cxnLst>
            <a:rect l="T12" t="T13" r="T14" b="T15"/>
            <a:pathLst>
              <a:path w="47" h="191">
                <a:moveTo>
                  <a:pt x="47" y="0"/>
                </a:moveTo>
                <a:lnTo>
                  <a:pt x="47" y="143"/>
                </a:lnTo>
                <a:lnTo>
                  <a:pt x="0" y="191"/>
                </a:lnTo>
                <a:lnTo>
                  <a:pt x="0" y="47"/>
                </a:lnTo>
                <a:close/>
              </a:path>
            </a:pathLst>
          </a:custGeom>
          <a:solidFill>
            <a:srgbClr val="4040D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51" name="Freeform 39"/>
          <p:cNvSpPr>
            <a:spLocks noChangeAspect="1" noChangeArrowheads="1"/>
          </p:cNvSpPr>
          <p:nvPr/>
        </p:nvSpPr>
        <p:spPr bwMode="auto">
          <a:xfrm>
            <a:off x="1778000" y="5211763"/>
            <a:ext cx="292100"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5" y="191"/>
                </a:lnTo>
                <a:lnTo>
                  <a:pt x="192" y="143"/>
                </a:lnTo>
                <a:lnTo>
                  <a:pt x="192" y="0"/>
                </a:lnTo>
                <a:lnTo>
                  <a:pt x="49"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52" name="Freeform 40"/>
          <p:cNvSpPr>
            <a:spLocks noChangeAspect="1"/>
          </p:cNvSpPr>
          <p:nvPr/>
        </p:nvSpPr>
        <p:spPr bwMode="auto">
          <a:xfrm>
            <a:off x="1778000" y="5211763"/>
            <a:ext cx="292100" cy="68262"/>
          </a:xfrm>
          <a:custGeom>
            <a:avLst/>
            <a:gdLst>
              <a:gd name="T0" fmla="*/ 0 w 192"/>
              <a:gd name="T1" fmla="*/ 2147483647 h 47"/>
              <a:gd name="T2" fmla="*/ 2147483647 w 192"/>
              <a:gd name="T3" fmla="*/ 2147483647 h 47"/>
              <a:gd name="T4" fmla="*/ 2147483647 w 192"/>
              <a:gd name="T5" fmla="*/ 0 h 47"/>
              <a:gd name="T6" fmla="*/ 0 60000 65536"/>
              <a:gd name="T7" fmla="*/ 0 60000 65536"/>
              <a:gd name="T8" fmla="*/ 0 60000 65536"/>
              <a:gd name="T9" fmla="*/ 0 w 192"/>
              <a:gd name="T10" fmla="*/ 0 h 47"/>
              <a:gd name="T11" fmla="*/ 192 w 192"/>
              <a:gd name="T12" fmla="*/ 47 h 47"/>
            </a:gdLst>
            <a:ahLst/>
            <a:cxnLst>
              <a:cxn ang="T6">
                <a:pos x="T0" y="T1"/>
              </a:cxn>
              <a:cxn ang="T7">
                <a:pos x="T2" y="T3"/>
              </a:cxn>
              <a:cxn ang="T8">
                <a:pos x="T4" y="T5"/>
              </a:cxn>
            </a:cxnLst>
            <a:rect l="T9" t="T10" r="T11" b="T12"/>
            <a:pathLst>
              <a:path w="192" h="47">
                <a:moveTo>
                  <a:pt x="0" y="47"/>
                </a:moveTo>
                <a:lnTo>
                  <a:pt x="145" y="47"/>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53" name="Line 41"/>
          <p:cNvSpPr>
            <a:spLocks noChangeAspect="1" noChangeShapeType="1"/>
          </p:cNvSpPr>
          <p:nvPr/>
        </p:nvSpPr>
        <p:spPr bwMode="auto">
          <a:xfrm>
            <a:off x="1998663" y="5280025"/>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54" name="Freeform 42"/>
          <p:cNvSpPr>
            <a:spLocks noChangeAspect="1" noChangeArrowheads="1"/>
          </p:cNvSpPr>
          <p:nvPr/>
        </p:nvSpPr>
        <p:spPr bwMode="auto">
          <a:xfrm>
            <a:off x="2212975" y="5205413"/>
            <a:ext cx="292100" cy="277812"/>
          </a:xfrm>
          <a:custGeom>
            <a:avLst/>
            <a:gdLst>
              <a:gd name="T0" fmla="*/ 0 w 191"/>
              <a:gd name="T1" fmla="*/ 2147483647 h 192"/>
              <a:gd name="T2" fmla="*/ 0 w 191"/>
              <a:gd name="T3" fmla="*/ 2147483647 h 192"/>
              <a:gd name="T4" fmla="*/ 2147483647 w 191"/>
              <a:gd name="T5" fmla="*/ 2147483647 h 192"/>
              <a:gd name="T6" fmla="*/ 2147483647 w 191"/>
              <a:gd name="T7" fmla="*/ 2147483647 h 192"/>
              <a:gd name="T8" fmla="*/ 2147483647 w 191"/>
              <a:gd name="T9" fmla="*/ 0 h 192"/>
              <a:gd name="T10" fmla="*/ 2147483647 w 191"/>
              <a:gd name="T11" fmla="*/ 0 h 192"/>
              <a:gd name="T12" fmla="*/ 0 60000 65536"/>
              <a:gd name="T13" fmla="*/ 0 60000 65536"/>
              <a:gd name="T14" fmla="*/ 0 60000 65536"/>
              <a:gd name="T15" fmla="*/ 0 60000 65536"/>
              <a:gd name="T16" fmla="*/ 0 60000 65536"/>
              <a:gd name="T17" fmla="*/ 0 60000 65536"/>
              <a:gd name="T18" fmla="*/ 0 w 191"/>
              <a:gd name="T19" fmla="*/ 0 h 192"/>
              <a:gd name="T20" fmla="*/ 191 w 19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1" h="192">
                <a:moveTo>
                  <a:pt x="0" y="49"/>
                </a:moveTo>
                <a:lnTo>
                  <a:pt x="0" y="192"/>
                </a:lnTo>
                <a:lnTo>
                  <a:pt x="145" y="192"/>
                </a:lnTo>
                <a:lnTo>
                  <a:pt x="191" y="143"/>
                </a:lnTo>
                <a:lnTo>
                  <a:pt x="191" y="0"/>
                </a:lnTo>
                <a:lnTo>
                  <a:pt x="47" y="0"/>
                </a:lnTo>
                <a:close/>
              </a:path>
            </a:pathLst>
          </a:custGeom>
          <a:solidFill>
            <a:srgbClr val="4854E2"/>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55" name="Freeform 43"/>
          <p:cNvSpPr>
            <a:spLocks noChangeAspect="1" noChangeArrowheads="1"/>
          </p:cNvSpPr>
          <p:nvPr/>
        </p:nvSpPr>
        <p:spPr bwMode="auto">
          <a:xfrm>
            <a:off x="2212975" y="5205413"/>
            <a:ext cx="292100" cy="69850"/>
          </a:xfrm>
          <a:custGeom>
            <a:avLst/>
            <a:gdLst>
              <a:gd name="T0" fmla="*/ 2147483647 w 191"/>
              <a:gd name="T1" fmla="*/ 2147483647 h 49"/>
              <a:gd name="T2" fmla="*/ 2147483647 w 191"/>
              <a:gd name="T3" fmla="*/ 0 h 49"/>
              <a:gd name="T4" fmla="*/ 2147483647 w 191"/>
              <a:gd name="T5" fmla="*/ 0 h 49"/>
              <a:gd name="T6" fmla="*/ 0 w 191"/>
              <a:gd name="T7" fmla="*/ 2147483647 h 49"/>
              <a:gd name="T8" fmla="*/ 0 60000 65536"/>
              <a:gd name="T9" fmla="*/ 0 60000 65536"/>
              <a:gd name="T10" fmla="*/ 0 60000 65536"/>
              <a:gd name="T11" fmla="*/ 0 60000 65536"/>
              <a:gd name="T12" fmla="*/ 0 w 191"/>
              <a:gd name="T13" fmla="*/ 0 h 49"/>
              <a:gd name="T14" fmla="*/ 191 w 191"/>
              <a:gd name="T15" fmla="*/ 49 h 49"/>
            </a:gdLst>
            <a:ahLst/>
            <a:cxnLst>
              <a:cxn ang="T8">
                <a:pos x="T0" y="T1"/>
              </a:cxn>
              <a:cxn ang="T9">
                <a:pos x="T2" y="T3"/>
              </a:cxn>
              <a:cxn ang="T10">
                <a:pos x="T4" y="T5"/>
              </a:cxn>
              <a:cxn ang="T11">
                <a:pos x="T6" y="T7"/>
              </a:cxn>
            </a:cxnLst>
            <a:rect l="T12" t="T13" r="T14" b="T15"/>
            <a:pathLst>
              <a:path w="191" h="49">
                <a:moveTo>
                  <a:pt x="145" y="49"/>
                </a:moveTo>
                <a:lnTo>
                  <a:pt x="191" y="0"/>
                </a:lnTo>
                <a:lnTo>
                  <a:pt x="47" y="0"/>
                </a:lnTo>
                <a:lnTo>
                  <a:pt x="0" y="49"/>
                </a:lnTo>
                <a:close/>
              </a:path>
            </a:pathLst>
          </a:custGeom>
          <a:solidFill>
            <a:srgbClr val="6474E7"/>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56" name="Freeform 44"/>
          <p:cNvSpPr>
            <a:spLocks noChangeAspect="1" noChangeArrowheads="1"/>
          </p:cNvSpPr>
          <p:nvPr/>
        </p:nvSpPr>
        <p:spPr bwMode="auto">
          <a:xfrm>
            <a:off x="2433638" y="5205413"/>
            <a:ext cx="71437" cy="277812"/>
          </a:xfrm>
          <a:custGeom>
            <a:avLst/>
            <a:gdLst>
              <a:gd name="T0" fmla="*/ 2147483647 w 46"/>
              <a:gd name="T1" fmla="*/ 0 h 192"/>
              <a:gd name="T2" fmla="*/ 2147483647 w 46"/>
              <a:gd name="T3" fmla="*/ 2147483647 h 192"/>
              <a:gd name="T4" fmla="*/ 0 w 46"/>
              <a:gd name="T5" fmla="*/ 2147483647 h 192"/>
              <a:gd name="T6" fmla="*/ 0 w 46"/>
              <a:gd name="T7" fmla="*/ 2147483647 h 192"/>
              <a:gd name="T8" fmla="*/ 0 60000 65536"/>
              <a:gd name="T9" fmla="*/ 0 60000 65536"/>
              <a:gd name="T10" fmla="*/ 0 60000 65536"/>
              <a:gd name="T11" fmla="*/ 0 60000 65536"/>
              <a:gd name="T12" fmla="*/ 0 w 46"/>
              <a:gd name="T13" fmla="*/ 0 h 192"/>
              <a:gd name="T14" fmla="*/ 46 w 46"/>
              <a:gd name="T15" fmla="*/ 192 h 192"/>
            </a:gdLst>
            <a:ahLst/>
            <a:cxnLst>
              <a:cxn ang="T8">
                <a:pos x="T0" y="T1"/>
              </a:cxn>
              <a:cxn ang="T9">
                <a:pos x="T2" y="T3"/>
              </a:cxn>
              <a:cxn ang="T10">
                <a:pos x="T4" y="T5"/>
              </a:cxn>
              <a:cxn ang="T11">
                <a:pos x="T6" y="T7"/>
              </a:cxn>
            </a:cxnLst>
            <a:rect l="T12" t="T13" r="T14" b="T15"/>
            <a:pathLst>
              <a:path w="46" h="192">
                <a:moveTo>
                  <a:pt x="46" y="0"/>
                </a:moveTo>
                <a:lnTo>
                  <a:pt x="46" y="143"/>
                </a:lnTo>
                <a:lnTo>
                  <a:pt x="0" y="192"/>
                </a:lnTo>
                <a:lnTo>
                  <a:pt x="0" y="49"/>
                </a:lnTo>
                <a:close/>
              </a:path>
            </a:pathLst>
          </a:custGeom>
          <a:solidFill>
            <a:srgbClr val="4040D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57" name="Freeform 45"/>
          <p:cNvSpPr>
            <a:spLocks noChangeAspect="1" noChangeArrowheads="1"/>
          </p:cNvSpPr>
          <p:nvPr/>
        </p:nvSpPr>
        <p:spPr bwMode="auto">
          <a:xfrm>
            <a:off x="2212975" y="5205413"/>
            <a:ext cx="292100" cy="277812"/>
          </a:xfrm>
          <a:custGeom>
            <a:avLst/>
            <a:gdLst>
              <a:gd name="T0" fmla="*/ 0 w 191"/>
              <a:gd name="T1" fmla="*/ 2147483647 h 192"/>
              <a:gd name="T2" fmla="*/ 0 w 191"/>
              <a:gd name="T3" fmla="*/ 2147483647 h 192"/>
              <a:gd name="T4" fmla="*/ 2147483647 w 191"/>
              <a:gd name="T5" fmla="*/ 2147483647 h 192"/>
              <a:gd name="T6" fmla="*/ 2147483647 w 191"/>
              <a:gd name="T7" fmla="*/ 2147483647 h 192"/>
              <a:gd name="T8" fmla="*/ 2147483647 w 191"/>
              <a:gd name="T9" fmla="*/ 0 h 192"/>
              <a:gd name="T10" fmla="*/ 2147483647 w 191"/>
              <a:gd name="T11" fmla="*/ 0 h 192"/>
              <a:gd name="T12" fmla="*/ 0 60000 65536"/>
              <a:gd name="T13" fmla="*/ 0 60000 65536"/>
              <a:gd name="T14" fmla="*/ 0 60000 65536"/>
              <a:gd name="T15" fmla="*/ 0 60000 65536"/>
              <a:gd name="T16" fmla="*/ 0 60000 65536"/>
              <a:gd name="T17" fmla="*/ 0 60000 65536"/>
              <a:gd name="T18" fmla="*/ 0 w 191"/>
              <a:gd name="T19" fmla="*/ 0 h 192"/>
              <a:gd name="T20" fmla="*/ 191 w 19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1" h="192">
                <a:moveTo>
                  <a:pt x="0" y="49"/>
                </a:moveTo>
                <a:lnTo>
                  <a:pt x="0" y="192"/>
                </a:lnTo>
                <a:lnTo>
                  <a:pt x="145" y="192"/>
                </a:lnTo>
                <a:lnTo>
                  <a:pt x="191" y="143"/>
                </a:lnTo>
                <a:lnTo>
                  <a:pt x="191" y="0"/>
                </a:lnTo>
                <a:lnTo>
                  <a:pt x="47"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58" name="Freeform 46"/>
          <p:cNvSpPr>
            <a:spLocks noChangeAspect="1"/>
          </p:cNvSpPr>
          <p:nvPr/>
        </p:nvSpPr>
        <p:spPr bwMode="auto">
          <a:xfrm>
            <a:off x="2212975" y="5205413"/>
            <a:ext cx="292100" cy="69850"/>
          </a:xfrm>
          <a:custGeom>
            <a:avLst/>
            <a:gdLst>
              <a:gd name="T0" fmla="*/ 0 w 191"/>
              <a:gd name="T1" fmla="*/ 2147483647 h 49"/>
              <a:gd name="T2" fmla="*/ 2147483647 w 191"/>
              <a:gd name="T3" fmla="*/ 2147483647 h 49"/>
              <a:gd name="T4" fmla="*/ 2147483647 w 191"/>
              <a:gd name="T5" fmla="*/ 0 h 49"/>
              <a:gd name="T6" fmla="*/ 0 60000 65536"/>
              <a:gd name="T7" fmla="*/ 0 60000 65536"/>
              <a:gd name="T8" fmla="*/ 0 60000 65536"/>
              <a:gd name="T9" fmla="*/ 0 w 191"/>
              <a:gd name="T10" fmla="*/ 0 h 49"/>
              <a:gd name="T11" fmla="*/ 191 w 191"/>
              <a:gd name="T12" fmla="*/ 49 h 49"/>
            </a:gdLst>
            <a:ahLst/>
            <a:cxnLst>
              <a:cxn ang="T6">
                <a:pos x="T0" y="T1"/>
              </a:cxn>
              <a:cxn ang="T7">
                <a:pos x="T2" y="T3"/>
              </a:cxn>
              <a:cxn ang="T8">
                <a:pos x="T4" y="T5"/>
              </a:cxn>
            </a:cxnLst>
            <a:rect l="T9" t="T10" r="T11" b="T12"/>
            <a:pathLst>
              <a:path w="191" h="49">
                <a:moveTo>
                  <a:pt x="0" y="49"/>
                </a:moveTo>
                <a:lnTo>
                  <a:pt x="145" y="49"/>
                </a:lnTo>
                <a:lnTo>
                  <a:pt x="191"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59" name="Line 47"/>
          <p:cNvSpPr>
            <a:spLocks noChangeAspect="1" noChangeShapeType="1"/>
          </p:cNvSpPr>
          <p:nvPr/>
        </p:nvSpPr>
        <p:spPr bwMode="auto">
          <a:xfrm>
            <a:off x="2433638" y="5275263"/>
            <a:ext cx="0" cy="2079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60" name="Freeform 48"/>
          <p:cNvSpPr>
            <a:spLocks noChangeAspect="1" noChangeArrowheads="1"/>
          </p:cNvSpPr>
          <p:nvPr/>
        </p:nvSpPr>
        <p:spPr bwMode="auto">
          <a:xfrm>
            <a:off x="5291138" y="5205413"/>
            <a:ext cx="293687" cy="277812"/>
          </a:xfrm>
          <a:custGeom>
            <a:avLst/>
            <a:gdLst>
              <a:gd name="T0" fmla="*/ 0 w 191"/>
              <a:gd name="T1" fmla="*/ 2147483647 h 192"/>
              <a:gd name="T2" fmla="*/ 0 w 191"/>
              <a:gd name="T3" fmla="*/ 2147483647 h 192"/>
              <a:gd name="T4" fmla="*/ 2147483647 w 191"/>
              <a:gd name="T5" fmla="*/ 2147483647 h 192"/>
              <a:gd name="T6" fmla="*/ 2147483647 w 191"/>
              <a:gd name="T7" fmla="*/ 2147483647 h 192"/>
              <a:gd name="T8" fmla="*/ 2147483647 w 191"/>
              <a:gd name="T9" fmla="*/ 0 h 192"/>
              <a:gd name="T10" fmla="*/ 2147483647 w 191"/>
              <a:gd name="T11" fmla="*/ 0 h 192"/>
              <a:gd name="T12" fmla="*/ 0 60000 65536"/>
              <a:gd name="T13" fmla="*/ 0 60000 65536"/>
              <a:gd name="T14" fmla="*/ 0 60000 65536"/>
              <a:gd name="T15" fmla="*/ 0 60000 65536"/>
              <a:gd name="T16" fmla="*/ 0 60000 65536"/>
              <a:gd name="T17" fmla="*/ 0 60000 65536"/>
              <a:gd name="T18" fmla="*/ 0 w 191"/>
              <a:gd name="T19" fmla="*/ 0 h 192"/>
              <a:gd name="T20" fmla="*/ 191 w 19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1" h="192">
                <a:moveTo>
                  <a:pt x="0" y="49"/>
                </a:moveTo>
                <a:lnTo>
                  <a:pt x="0" y="192"/>
                </a:lnTo>
                <a:lnTo>
                  <a:pt x="144" y="192"/>
                </a:lnTo>
                <a:lnTo>
                  <a:pt x="191" y="143"/>
                </a:lnTo>
                <a:lnTo>
                  <a:pt x="191" y="0"/>
                </a:lnTo>
                <a:lnTo>
                  <a:pt x="49" y="0"/>
                </a:lnTo>
                <a:close/>
              </a:path>
            </a:pathLst>
          </a:custGeom>
          <a:solidFill>
            <a:srgbClr val="4854E2"/>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61" name="Freeform 49"/>
          <p:cNvSpPr>
            <a:spLocks noChangeAspect="1" noChangeArrowheads="1"/>
          </p:cNvSpPr>
          <p:nvPr/>
        </p:nvSpPr>
        <p:spPr bwMode="auto">
          <a:xfrm>
            <a:off x="5291138" y="5205413"/>
            <a:ext cx="293687" cy="69850"/>
          </a:xfrm>
          <a:custGeom>
            <a:avLst/>
            <a:gdLst>
              <a:gd name="T0" fmla="*/ 2147483647 w 191"/>
              <a:gd name="T1" fmla="*/ 2147483647 h 49"/>
              <a:gd name="T2" fmla="*/ 2147483647 w 191"/>
              <a:gd name="T3" fmla="*/ 0 h 49"/>
              <a:gd name="T4" fmla="*/ 2147483647 w 191"/>
              <a:gd name="T5" fmla="*/ 0 h 49"/>
              <a:gd name="T6" fmla="*/ 0 w 191"/>
              <a:gd name="T7" fmla="*/ 2147483647 h 49"/>
              <a:gd name="T8" fmla="*/ 0 60000 65536"/>
              <a:gd name="T9" fmla="*/ 0 60000 65536"/>
              <a:gd name="T10" fmla="*/ 0 60000 65536"/>
              <a:gd name="T11" fmla="*/ 0 60000 65536"/>
              <a:gd name="T12" fmla="*/ 0 w 191"/>
              <a:gd name="T13" fmla="*/ 0 h 49"/>
              <a:gd name="T14" fmla="*/ 191 w 191"/>
              <a:gd name="T15" fmla="*/ 49 h 49"/>
            </a:gdLst>
            <a:ahLst/>
            <a:cxnLst>
              <a:cxn ang="T8">
                <a:pos x="T0" y="T1"/>
              </a:cxn>
              <a:cxn ang="T9">
                <a:pos x="T2" y="T3"/>
              </a:cxn>
              <a:cxn ang="T10">
                <a:pos x="T4" y="T5"/>
              </a:cxn>
              <a:cxn ang="T11">
                <a:pos x="T6" y="T7"/>
              </a:cxn>
            </a:cxnLst>
            <a:rect l="T12" t="T13" r="T14" b="T15"/>
            <a:pathLst>
              <a:path w="191" h="49">
                <a:moveTo>
                  <a:pt x="144" y="49"/>
                </a:moveTo>
                <a:lnTo>
                  <a:pt x="191" y="0"/>
                </a:lnTo>
                <a:lnTo>
                  <a:pt x="49" y="0"/>
                </a:lnTo>
                <a:lnTo>
                  <a:pt x="0" y="49"/>
                </a:lnTo>
                <a:close/>
              </a:path>
            </a:pathLst>
          </a:custGeom>
          <a:solidFill>
            <a:srgbClr val="6474E7"/>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62" name="Freeform 50"/>
          <p:cNvSpPr>
            <a:spLocks noChangeAspect="1" noChangeArrowheads="1"/>
          </p:cNvSpPr>
          <p:nvPr/>
        </p:nvSpPr>
        <p:spPr bwMode="auto">
          <a:xfrm>
            <a:off x="5513388" y="5205413"/>
            <a:ext cx="71437" cy="277812"/>
          </a:xfrm>
          <a:custGeom>
            <a:avLst/>
            <a:gdLst>
              <a:gd name="T0" fmla="*/ 2147483647 w 47"/>
              <a:gd name="T1" fmla="*/ 0 h 192"/>
              <a:gd name="T2" fmla="*/ 2147483647 w 47"/>
              <a:gd name="T3" fmla="*/ 2147483647 h 192"/>
              <a:gd name="T4" fmla="*/ 0 w 47"/>
              <a:gd name="T5" fmla="*/ 2147483647 h 192"/>
              <a:gd name="T6" fmla="*/ 0 w 47"/>
              <a:gd name="T7" fmla="*/ 2147483647 h 192"/>
              <a:gd name="T8" fmla="*/ 0 60000 65536"/>
              <a:gd name="T9" fmla="*/ 0 60000 65536"/>
              <a:gd name="T10" fmla="*/ 0 60000 65536"/>
              <a:gd name="T11" fmla="*/ 0 60000 65536"/>
              <a:gd name="T12" fmla="*/ 0 w 47"/>
              <a:gd name="T13" fmla="*/ 0 h 192"/>
              <a:gd name="T14" fmla="*/ 47 w 47"/>
              <a:gd name="T15" fmla="*/ 192 h 192"/>
            </a:gdLst>
            <a:ahLst/>
            <a:cxnLst>
              <a:cxn ang="T8">
                <a:pos x="T0" y="T1"/>
              </a:cxn>
              <a:cxn ang="T9">
                <a:pos x="T2" y="T3"/>
              </a:cxn>
              <a:cxn ang="T10">
                <a:pos x="T4" y="T5"/>
              </a:cxn>
              <a:cxn ang="T11">
                <a:pos x="T6" y="T7"/>
              </a:cxn>
            </a:cxnLst>
            <a:rect l="T12" t="T13" r="T14" b="T15"/>
            <a:pathLst>
              <a:path w="47" h="192">
                <a:moveTo>
                  <a:pt x="47" y="0"/>
                </a:moveTo>
                <a:lnTo>
                  <a:pt x="47" y="143"/>
                </a:lnTo>
                <a:lnTo>
                  <a:pt x="0" y="192"/>
                </a:lnTo>
                <a:lnTo>
                  <a:pt x="0" y="49"/>
                </a:lnTo>
                <a:close/>
              </a:path>
            </a:pathLst>
          </a:custGeom>
          <a:solidFill>
            <a:srgbClr val="4040D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63" name="Freeform 51"/>
          <p:cNvSpPr>
            <a:spLocks noChangeAspect="1" noChangeArrowheads="1"/>
          </p:cNvSpPr>
          <p:nvPr/>
        </p:nvSpPr>
        <p:spPr bwMode="auto">
          <a:xfrm>
            <a:off x="5291138" y="5205413"/>
            <a:ext cx="293687" cy="277812"/>
          </a:xfrm>
          <a:custGeom>
            <a:avLst/>
            <a:gdLst>
              <a:gd name="T0" fmla="*/ 0 w 191"/>
              <a:gd name="T1" fmla="*/ 2147483647 h 192"/>
              <a:gd name="T2" fmla="*/ 0 w 191"/>
              <a:gd name="T3" fmla="*/ 2147483647 h 192"/>
              <a:gd name="T4" fmla="*/ 2147483647 w 191"/>
              <a:gd name="T5" fmla="*/ 2147483647 h 192"/>
              <a:gd name="T6" fmla="*/ 2147483647 w 191"/>
              <a:gd name="T7" fmla="*/ 2147483647 h 192"/>
              <a:gd name="T8" fmla="*/ 2147483647 w 191"/>
              <a:gd name="T9" fmla="*/ 0 h 192"/>
              <a:gd name="T10" fmla="*/ 2147483647 w 191"/>
              <a:gd name="T11" fmla="*/ 0 h 192"/>
              <a:gd name="T12" fmla="*/ 0 60000 65536"/>
              <a:gd name="T13" fmla="*/ 0 60000 65536"/>
              <a:gd name="T14" fmla="*/ 0 60000 65536"/>
              <a:gd name="T15" fmla="*/ 0 60000 65536"/>
              <a:gd name="T16" fmla="*/ 0 60000 65536"/>
              <a:gd name="T17" fmla="*/ 0 60000 65536"/>
              <a:gd name="T18" fmla="*/ 0 w 191"/>
              <a:gd name="T19" fmla="*/ 0 h 192"/>
              <a:gd name="T20" fmla="*/ 191 w 19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1" h="192">
                <a:moveTo>
                  <a:pt x="0" y="49"/>
                </a:moveTo>
                <a:lnTo>
                  <a:pt x="0" y="192"/>
                </a:lnTo>
                <a:lnTo>
                  <a:pt x="144" y="192"/>
                </a:lnTo>
                <a:lnTo>
                  <a:pt x="191" y="143"/>
                </a:lnTo>
                <a:lnTo>
                  <a:pt x="191" y="0"/>
                </a:lnTo>
                <a:lnTo>
                  <a:pt x="49"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64" name="Freeform 52"/>
          <p:cNvSpPr>
            <a:spLocks noChangeAspect="1"/>
          </p:cNvSpPr>
          <p:nvPr/>
        </p:nvSpPr>
        <p:spPr bwMode="auto">
          <a:xfrm>
            <a:off x="5291138" y="5205413"/>
            <a:ext cx="293687" cy="69850"/>
          </a:xfrm>
          <a:custGeom>
            <a:avLst/>
            <a:gdLst>
              <a:gd name="T0" fmla="*/ 0 w 191"/>
              <a:gd name="T1" fmla="*/ 2147483647 h 49"/>
              <a:gd name="T2" fmla="*/ 2147483647 w 191"/>
              <a:gd name="T3" fmla="*/ 2147483647 h 49"/>
              <a:gd name="T4" fmla="*/ 2147483647 w 191"/>
              <a:gd name="T5" fmla="*/ 0 h 49"/>
              <a:gd name="T6" fmla="*/ 0 60000 65536"/>
              <a:gd name="T7" fmla="*/ 0 60000 65536"/>
              <a:gd name="T8" fmla="*/ 0 60000 65536"/>
              <a:gd name="T9" fmla="*/ 0 w 191"/>
              <a:gd name="T10" fmla="*/ 0 h 49"/>
              <a:gd name="T11" fmla="*/ 191 w 191"/>
              <a:gd name="T12" fmla="*/ 49 h 49"/>
            </a:gdLst>
            <a:ahLst/>
            <a:cxnLst>
              <a:cxn ang="T6">
                <a:pos x="T0" y="T1"/>
              </a:cxn>
              <a:cxn ang="T7">
                <a:pos x="T2" y="T3"/>
              </a:cxn>
              <a:cxn ang="T8">
                <a:pos x="T4" y="T5"/>
              </a:cxn>
            </a:cxnLst>
            <a:rect l="T9" t="T10" r="T11" b="T12"/>
            <a:pathLst>
              <a:path w="191" h="49">
                <a:moveTo>
                  <a:pt x="0" y="49"/>
                </a:moveTo>
                <a:lnTo>
                  <a:pt x="144" y="49"/>
                </a:lnTo>
                <a:lnTo>
                  <a:pt x="191"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65" name="Line 53"/>
          <p:cNvSpPr>
            <a:spLocks noChangeAspect="1" noChangeShapeType="1"/>
          </p:cNvSpPr>
          <p:nvPr/>
        </p:nvSpPr>
        <p:spPr bwMode="auto">
          <a:xfrm>
            <a:off x="5513388" y="5275263"/>
            <a:ext cx="0" cy="2079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66" name="Freeform 54"/>
          <p:cNvSpPr>
            <a:spLocks noChangeAspect="1" noChangeArrowheads="1"/>
          </p:cNvSpPr>
          <p:nvPr/>
        </p:nvSpPr>
        <p:spPr bwMode="auto">
          <a:xfrm>
            <a:off x="3525838" y="5205413"/>
            <a:ext cx="293687" cy="279400"/>
          </a:xfrm>
          <a:custGeom>
            <a:avLst/>
            <a:gdLst>
              <a:gd name="T0" fmla="*/ 0 w 192"/>
              <a:gd name="T1" fmla="*/ 2147483647 h 193"/>
              <a:gd name="T2" fmla="*/ 0 w 192"/>
              <a:gd name="T3" fmla="*/ 2147483647 h 193"/>
              <a:gd name="T4" fmla="*/ 2147483647 w 192"/>
              <a:gd name="T5" fmla="*/ 2147483647 h 193"/>
              <a:gd name="T6" fmla="*/ 2147483647 w 192"/>
              <a:gd name="T7" fmla="*/ 2147483647 h 193"/>
              <a:gd name="T8" fmla="*/ 2147483647 w 192"/>
              <a:gd name="T9" fmla="*/ 0 h 193"/>
              <a:gd name="T10" fmla="*/ 2147483647 w 192"/>
              <a:gd name="T11" fmla="*/ 0 h 193"/>
              <a:gd name="T12" fmla="*/ 0 60000 65536"/>
              <a:gd name="T13" fmla="*/ 0 60000 65536"/>
              <a:gd name="T14" fmla="*/ 0 60000 65536"/>
              <a:gd name="T15" fmla="*/ 0 60000 65536"/>
              <a:gd name="T16" fmla="*/ 0 60000 65536"/>
              <a:gd name="T17" fmla="*/ 0 60000 65536"/>
              <a:gd name="T18" fmla="*/ 0 w 192"/>
              <a:gd name="T19" fmla="*/ 0 h 193"/>
              <a:gd name="T20" fmla="*/ 192 w 192"/>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192" h="193">
                <a:moveTo>
                  <a:pt x="0" y="50"/>
                </a:moveTo>
                <a:lnTo>
                  <a:pt x="0" y="193"/>
                </a:lnTo>
                <a:lnTo>
                  <a:pt x="144" y="193"/>
                </a:lnTo>
                <a:lnTo>
                  <a:pt x="192" y="144"/>
                </a:lnTo>
                <a:lnTo>
                  <a:pt x="192" y="0"/>
                </a:lnTo>
                <a:lnTo>
                  <a:pt x="49" y="0"/>
                </a:lnTo>
                <a:close/>
              </a:path>
            </a:pathLst>
          </a:cu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67" name="Freeform 55"/>
          <p:cNvSpPr>
            <a:spLocks noChangeAspect="1" noChangeArrowheads="1"/>
          </p:cNvSpPr>
          <p:nvPr/>
        </p:nvSpPr>
        <p:spPr bwMode="auto">
          <a:xfrm>
            <a:off x="3525838" y="5205413"/>
            <a:ext cx="293687" cy="71437"/>
          </a:xfrm>
          <a:custGeom>
            <a:avLst/>
            <a:gdLst>
              <a:gd name="T0" fmla="*/ 2147483647 w 192"/>
              <a:gd name="T1" fmla="*/ 2147483647 h 50"/>
              <a:gd name="T2" fmla="*/ 2147483647 w 192"/>
              <a:gd name="T3" fmla="*/ 0 h 50"/>
              <a:gd name="T4" fmla="*/ 2147483647 w 192"/>
              <a:gd name="T5" fmla="*/ 0 h 50"/>
              <a:gd name="T6" fmla="*/ 0 w 192"/>
              <a:gd name="T7" fmla="*/ 2147483647 h 50"/>
              <a:gd name="T8" fmla="*/ 0 60000 65536"/>
              <a:gd name="T9" fmla="*/ 0 60000 65536"/>
              <a:gd name="T10" fmla="*/ 0 60000 65536"/>
              <a:gd name="T11" fmla="*/ 0 60000 65536"/>
              <a:gd name="T12" fmla="*/ 0 w 192"/>
              <a:gd name="T13" fmla="*/ 0 h 50"/>
              <a:gd name="T14" fmla="*/ 192 w 192"/>
              <a:gd name="T15" fmla="*/ 50 h 50"/>
            </a:gdLst>
            <a:ahLst/>
            <a:cxnLst>
              <a:cxn ang="T8">
                <a:pos x="T0" y="T1"/>
              </a:cxn>
              <a:cxn ang="T9">
                <a:pos x="T2" y="T3"/>
              </a:cxn>
              <a:cxn ang="T10">
                <a:pos x="T4" y="T5"/>
              </a:cxn>
              <a:cxn ang="T11">
                <a:pos x="T6" y="T7"/>
              </a:cxn>
            </a:cxnLst>
            <a:rect l="T12" t="T13" r="T14" b="T15"/>
            <a:pathLst>
              <a:path w="192" h="50">
                <a:moveTo>
                  <a:pt x="144" y="50"/>
                </a:moveTo>
                <a:lnTo>
                  <a:pt x="192" y="0"/>
                </a:lnTo>
                <a:lnTo>
                  <a:pt x="49" y="0"/>
                </a:lnTo>
                <a:lnTo>
                  <a:pt x="0" y="50"/>
                </a:lnTo>
                <a:close/>
              </a:path>
            </a:pathLst>
          </a:cu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68" name="Freeform 56"/>
          <p:cNvSpPr>
            <a:spLocks noChangeAspect="1" noChangeArrowheads="1"/>
          </p:cNvSpPr>
          <p:nvPr/>
        </p:nvSpPr>
        <p:spPr bwMode="auto">
          <a:xfrm>
            <a:off x="3746500" y="5205413"/>
            <a:ext cx="73025" cy="279400"/>
          </a:xfrm>
          <a:custGeom>
            <a:avLst/>
            <a:gdLst>
              <a:gd name="T0" fmla="*/ 2147483647 w 48"/>
              <a:gd name="T1" fmla="*/ 0 h 193"/>
              <a:gd name="T2" fmla="*/ 2147483647 w 48"/>
              <a:gd name="T3" fmla="*/ 2147483647 h 193"/>
              <a:gd name="T4" fmla="*/ 0 w 48"/>
              <a:gd name="T5" fmla="*/ 2147483647 h 193"/>
              <a:gd name="T6" fmla="*/ 0 w 48"/>
              <a:gd name="T7" fmla="*/ 2147483647 h 193"/>
              <a:gd name="T8" fmla="*/ 0 60000 65536"/>
              <a:gd name="T9" fmla="*/ 0 60000 65536"/>
              <a:gd name="T10" fmla="*/ 0 60000 65536"/>
              <a:gd name="T11" fmla="*/ 0 60000 65536"/>
              <a:gd name="T12" fmla="*/ 0 w 48"/>
              <a:gd name="T13" fmla="*/ 0 h 193"/>
              <a:gd name="T14" fmla="*/ 48 w 48"/>
              <a:gd name="T15" fmla="*/ 193 h 193"/>
            </a:gdLst>
            <a:ahLst/>
            <a:cxnLst>
              <a:cxn ang="T8">
                <a:pos x="T0" y="T1"/>
              </a:cxn>
              <a:cxn ang="T9">
                <a:pos x="T2" y="T3"/>
              </a:cxn>
              <a:cxn ang="T10">
                <a:pos x="T4" y="T5"/>
              </a:cxn>
              <a:cxn ang="T11">
                <a:pos x="T6" y="T7"/>
              </a:cxn>
            </a:cxnLst>
            <a:rect l="T12" t="T13" r="T14" b="T15"/>
            <a:pathLst>
              <a:path w="48" h="193">
                <a:moveTo>
                  <a:pt x="48" y="0"/>
                </a:moveTo>
                <a:lnTo>
                  <a:pt x="48" y="144"/>
                </a:lnTo>
                <a:lnTo>
                  <a:pt x="0" y="193"/>
                </a:lnTo>
                <a:lnTo>
                  <a:pt x="0" y="50"/>
                </a:lnTo>
                <a:close/>
              </a:path>
            </a:pathLst>
          </a:custGeom>
          <a:solidFill>
            <a:srgbClr val="00CE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69" name="Freeform 57"/>
          <p:cNvSpPr>
            <a:spLocks noChangeAspect="1" noChangeArrowheads="1"/>
          </p:cNvSpPr>
          <p:nvPr/>
        </p:nvSpPr>
        <p:spPr bwMode="auto">
          <a:xfrm>
            <a:off x="3525838" y="5205413"/>
            <a:ext cx="293687" cy="279400"/>
          </a:xfrm>
          <a:custGeom>
            <a:avLst/>
            <a:gdLst>
              <a:gd name="T0" fmla="*/ 0 w 192"/>
              <a:gd name="T1" fmla="*/ 2147483647 h 193"/>
              <a:gd name="T2" fmla="*/ 0 w 192"/>
              <a:gd name="T3" fmla="*/ 2147483647 h 193"/>
              <a:gd name="T4" fmla="*/ 2147483647 w 192"/>
              <a:gd name="T5" fmla="*/ 2147483647 h 193"/>
              <a:gd name="T6" fmla="*/ 2147483647 w 192"/>
              <a:gd name="T7" fmla="*/ 2147483647 h 193"/>
              <a:gd name="T8" fmla="*/ 2147483647 w 192"/>
              <a:gd name="T9" fmla="*/ 0 h 193"/>
              <a:gd name="T10" fmla="*/ 2147483647 w 192"/>
              <a:gd name="T11" fmla="*/ 0 h 193"/>
              <a:gd name="T12" fmla="*/ 0 60000 65536"/>
              <a:gd name="T13" fmla="*/ 0 60000 65536"/>
              <a:gd name="T14" fmla="*/ 0 60000 65536"/>
              <a:gd name="T15" fmla="*/ 0 60000 65536"/>
              <a:gd name="T16" fmla="*/ 0 60000 65536"/>
              <a:gd name="T17" fmla="*/ 0 60000 65536"/>
              <a:gd name="T18" fmla="*/ 0 w 192"/>
              <a:gd name="T19" fmla="*/ 0 h 193"/>
              <a:gd name="T20" fmla="*/ 192 w 192"/>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192" h="193">
                <a:moveTo>
                  <a:pt x="0" y="50"/>
                </a:moveTo>
                <a:lnTo>
                  <a:pt x="0" y="193"/>
                </a:lnTo>
                <a:lnTo>
                  <a:pt x="144" y="193"/>
                </a:lnTo>
                <a:lnTo>
                  <a:pt x="192" y="144"/>
                </a:lnTo>
                <a:lnTo>
                  <a:pt x="192" y="0"/>
                </a:lnTo>
                <a:lnTo>
                  <a:pt x="49"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70" name="Freeform 58"/>
          <p:cNvSpPr>
            <a:spLocks noChangeAspect="1"/>
          </p:cNvSpPr>
          <p:nvPr/>
        </p:nvSpPr>
        <p:spPr bwMode="auto">
          <a:xfrm>
            <a:off x="3525838" y="5205413"/>
            <a:ext cx="293687" cy="71437"/>
          </a:xfrm>
          <a:custGeom>
            <a:avLst/>
            <a:gdLst>
              <a:gd name="T0" fmla="*/ 0 w 192"/>
              <a:gd name="T1" fmla="*/ 2147483647 h 50"/>
              <a:gd name="T2" fmla="*/ 2147483647 w 192"/>
              <a:gd name="T3" fmla="*/ 2147483647 h 50"/>
              <a:gd name="T4" fmla="*/ 2147483647 w 192"/>
              <a:gd name="T5" fmla="*/ 0 h 50"/>
              <a:gd name="T6" fmla="*/ 0 60000 65536"/>
              <a:gd name="T7" fmla="*/ 0 60000 65536"/>
              <a:gd name="T8" fmla="*/ 0 60000 65536"/>
              <a:gd name="T9" fmla="*/ 0 w 192"/>
              <a:gd name="T10" fmla="*/ 0 h 50"/>
              <a:gd name="T11" fmla="*/ 192 w 192"/>
              <a:gd name="T12" fmla="*/ 50 h 50"/>
            </a:gdLst>
            <a:ahLst/>
            <a:cxnLst>
              <a:cxn ang="T6">
                <a:pos x="T0" y="T1"/>
              </a:cxn>
              <a:cxn ang="T7">
                <a:pos x="T2" y="T3"/>
              </a:cxn>
              <a:cxn ang="T8">
                <a:pos x="T4" y="T5"/>
              </a:cxn>
            </a:cxnLst>
            <a:rect l="T9" t="T10" r="T11" b="T12"/>
            <a:pathLst>
              <a:path w="192" h="50">
                <a:moveTo>
                  <a:pt x="0" y="50"/>
                </a:moveTo>
                <a:lnTo>
                  <a:pt x="144" y="50"/>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71" name="Line 59"/>
          <p:cNvSpPr>
            <a:spLocks noChangeAspect="1" noChangeShapeType="1"/>
          </p:cNvSpPr>
          <p:nvPr/>
        </p:nvSpPr>
        <p:spPr bwMode="auto">
          <a:xfrm>
            <a:off x="3746500" y="527685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72" name="Freeform 60"/>
          <p:cNvSpPr>
            <a:spLocks noChangeAspect="1" noChangeArrowheads="1"/>
          </p:cNvSpPr>
          <p:nvPr/>
        </p:nvSpPr>
        <p:spPr bwMode="auto">
          <a:xfrm>
            <a:off x="3084513" y="5210175"/>
            <a:ext cx="290512" cy="277813"/>
          </a:xfrm>
          <a:custGeom>
            <a:avLst/>
            <a:gdLst>
              <a:gd name="T0" fmla="*/ 0 w 191"/>
              <a:gd name="T1" fmla="*/ 2147483647 h 192"/>
              <a:gd name="T2" fmla="*/ 0 w 191"/>
              <a:gd name="T3" fmla="*/ 2147483647 h 192"/>
              <a:gd name="T4" fmla="*/ 2147483647 w 191"/>
              <a:gd name="T5" fmla="*/ 2147483647 h 192"/>
              <a:gd name="T6" fmla="*/ 2147483647 w 191"/>
              <a:gd name="T7" fmla="*/ 2147483647 h 192"/>
              <a:gd name="T8" fmla="*/ 2147483647 w 191"/>
              <a:gd name="T9" fmla="*/ 0 h 192"/>
              <a:gd name="T10" fmla="*/ 2147483647 w 191"/>
              <a:gd name="T11" fmla="*/ 0 h 192"/>
              <a:gd name="T12" fmla="*/ 0 60000 65536"/>
              <a:gd name="T13" fmla="*/ 0 60000 65536"/>
              <a:gd name="T14" fmla="*/ 0 60000 65536"/>
              <a:gd name="T15" fmla="*/ 0 60000 65536"/>
              <a:gd name="T16" fmla="*/ 0 60000 65536"/>
              <a:gd name="T17" fmla="*/ 0 60000 65536"/>
              <a:gd name="T18" fmla="*/ 0 w 191"/>
              <a:gd name="T19" fmla="*/ 0 h 192"/>
              <a:gd name="T20" fmla="*/ 191 w 19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1" h="192">
                <a:moveTo>
                  <a:pt x="0" y="48"/>
                </a:moveTo>
                <a:lnTo>
                  <a:pt x="0" y="192"/>
                </a:lnTo>
                <a:lnTo>
                  <a:pt x="144" y="192"/>
                </a:lnTo>
                <a:lnTo>
                  <a:pt x="191" y="143"/>
                </a:lnTo>
                <a:lnTo>
                  <a:pt x="191" y="0"/>
                </a:lnTo>
                <a:lnTo>
                  <a:pt x="47" y="0"/>
                </a:lnTo>
                <a:close/>
              </a:path>
            </a:pathLst>
          </a:cu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73" name="Freeform 61"/>
          <p:cNvSpPr>
            <a:spLocks noChangeAspect="1" noChangeArrowheads="1"/>
          </p:cNvSpPr>
          <p:nvPr/>
        </p:nvSpPr>
        <p:spPr bwMode="auto">
          <a:xfrm>
            <a:off x="3084513" y="5210175"/>
            <a:ext cx="290512" cy="69850"/>
          </a:xfrm>
          <a:custGeom>
            <a:avLst/>
            <a:gdLst>
              <a:gd name="T0" fmla="*/ 2147483647 w 191"/>
              <a:gd name="T1" fmla="*/ 2147483647 h 48"/>
              <a:gd name="T2" fmla="*/ 2147483647 w 191"/>
              <a:gd name="T3" fmla="*/ 0 h 48"/>
              <a:gd name="T4" fmla="*/ 2147483647 w 191"/>
              <a:gd name="T5" fmla="*/ 0 h 48"/>
              <a:gd name="T6" fmla="*/ 0 w 191"/>
              <a:gd name="T7" fmla="*/ 2147483647 h 48"/>
              <a:gd name="T8" fmla="*/ 0 60000 65536"/>
              <a:gd name="T9" fmla="*/ 0 60000 65536"/>
              <a:gd name="T10" fmla="*/ 0 60000 65536"/>
              <a:gd name="T11" fmla="*/ 0 60000 65536"/>
              <a:gd name="T12" fmla="*/ 0 w 191"/>
              <a:gd name="T13" fmla="*/ 0 h 48"/>
              <a:gd name="T14" fmla="*/ 191 w 191"/>
              <a:gd name="T15" fmla="*/ 48 h 48"/>
            </a:gdLst>
            <a:ahLst/>
            <a:cxnLst>
              <a:cxn ang="T8">
                <a:pos x="T0" y="T1"/>
              </a:cxn>
              <a:cxn ang="T9">
                <a:pos x="T2" y="T3"/>
              </a:cxn>
              <a:cxn ang="T10">
                <a:pos x="T4" y="T5"/>
              </a:cxn>
              <a:cxn ang="T11">
                <a:pos x="T6" y="T7"/>
              </a:cxn>
            </a:cxnLst>
            <a:rect l="T12" t="T13" r="T14" b="T15"/>
            <a:pathLst>
              <a:path w="191" h="48">
                <a:moveTo>
                  <a:pt x="144" y="48"/>
                </a:moveTo>
                <a:lnTo>
                  <a:pt x="191" y="0"/>
                </a:lnTo>
                <a:lnTo>
                  <a:pt x="47" y="0"/>
                </a:lnTo>
                <a:lnTo>
                  <a:pt x="0" y="48"/>
                </a:lnTo>
                <a:close/>
              </a:path>
            </a:pathLst>
          </a:custGeom>
          <a:solidFill>
            <a:srgbClr val="F32D3B"/>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74" name="Freeform 62"/>
          <p:cNvSpPr>
            <a:spLocks noChangeAspect="1" noChangeArrowheads="1"/>
          </p:cNvSpPr>
          <p:nvPr/>
        </p:nvSpPr>
        <p:spPr bwMode="auto">
          <a:xfrm>
            <a:off x="3303588" y="5210175"/>
            <a:ext cx="71437" cy="277813"/>
          </a:xfrm>
          <a:custGeom>
            <a:avLst/>
            <a:gdLst>
              <a:gd name="T0" fmla="*/ 2147483647 w 47"/>
              <a:gd name="T1" fmla="*/ 0 h 192"/>
              <a:gd name="T2" fmla="*/ 2147483647 w 47"/>
              <a:gd name="T3" fmla="*/ 2147483647 h 192"/>
              <a:gd name="T4" fmla="*/ 0 w 47"/>
              <a:gd name="T5" fmla="*/ 2147483647 h 192"/>
              <a:gd name="T6" fmla="*/ 0 w 47"/>
              <a:gd name="T7" fmla="*/ 2147483647 h 192"/>
              <a:gd name="T8" fmla="*/ 0 60000 65536"/>
              <a:gd name="T9" fmla="*/ 0 60000 65536"/>
              <a:gd name="T10" fmla="*/ 0 60000 65536"/>
              <a:gd name="T11" fmla="*/ 0 60000 65536"/>
              <a:gd name="T12" fmla="*/ 0 w 47"/>
              <a:gd name="T13" fmla="*/ 0 h 192"/>
              <a:gd name="T14" fmla="*/ 47 w 47"/>
              <a:gd name="T15" fmla="*/ 192 h 192"/>
            </a:gdLst>
            <a:ahLst/>
            <a:cxnLst>
              <a:cxn ang="T8">
                <a:pos x="T0" y="T1"/>
              </a:cxn>
              <a:cxn ang="T9">
                <a:pos x="T2" y="T3"/>
              </a:cxn>
              <a:cxn ang="T10">
                <a:pos x="T4" y="T5"/>
              </a:cxn>
              <a:cxn ang="T11">
                <a:pos x="T6" y="T7"/>
              </a:cxn>
            </a:cxnLst>
            <a:rect l="T12" t="T13" r="T14" b="T15"/>
            <a:pathLst>
              <a:path w="47" h="192">
                <a:moveTo>
                  <a:pt x="47" y="0"/>
                </a:moveTo>
                <a:lnTo>
                  <a:pt x="47" y="143"/>
                </a:lnTo>
                <a:lnTo>
                  <a:pt x="0" y="192"/>
                </a:lnTo>
                <a:lnTo>
                  <a:pt x="0" y="48"/>
                </a:lnTo>
                <a:close/>
              </a:path>
            </a:pathLst>
          </a:custGeom>
          <a:solidFill>
            <a:srgbClr val="E1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75" name="Freeform 63"/>
          <p:cNvSpPr>
            <a:spLocks noChangeAspect="1" noChangeArrowheads="1"/>
          </p:cNvSpPr>
          <p:nvPr/>
        </p:nvSpPr>
        <p:spPr bwMode="auto">
          <a:xfrm>
            <a:off x="3084513" y="5210175"/>
            <a:ext cx="290512" cy="277813"/>
          </a:xfrm>
          <a:custGeom>
            <a:avLst/>
            <a:gdLst>
              <a:gd name="T0" fmla="*/ 0 w 191"/>
              <a:gd name="T1" fmla="*/ 2147483647 h 192"/>
              <a:gd name="T2" fmla="*/ 0 w 191"/>
              <a:gd name="T3" fmla="*/ 2147483647 h 192"/>
              <a:gd name="T4" fmla="*/ 2147483647 w 191"/>
              <a:gd name="T5" fmla="*/ 2147483647 h 192"/>
              <a:gd name="T6" fmla="*/ 2147483647 w 191"/>
              <a:gd name="T7" fmla="*/ 2147483647 h 192"/>
              <a:gd name="T8" fmla="*/ 2147483647 w 191"/>
              <a:gd name="T9" fmla="*/ 0 h 192"/>
              <a:gd name="T10" fmla="*/ 2147483647 w 191"/>
              <a:gd name="T11" fmla="*/ 0 h 192"/>
              <a:gd name="T12" fmla="*/ 0 60000 65536"/>
              <a:gd name="T13" fmla="*/ 0 60000 65536"/>
              <a:gd name="T14" fmla="*/ 0 60000 65536"/>
              <a:gd name="T15" fmla="*/ 0 60000 65536"/>
              <a:gd name="T16" fmla="*/ 0 60000 65536"/>
              <a:gd name="T17" fmla="*/ 0 60000 65536"/>
              <a:gd name="T18" fmla="*/ 0 w 191"/>
              <a:gd name="T19" fmla="*/ 0 h 192"/>
              <a:gd name="T20" fmla="*/ 191 w 19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1" h="192">
                <a:moveTo>
                  <a:pt x="0" y="48"/>
                </a:moveTo>
                <a:lnTo>
                  <a:pt x="0" y="192"/>
                </a:lnTo>
                <a:lnTo>
                  <a:pt x="144" y="192"/>
                </a:lnTo>
                <a:lnTo>
                  <a:pt x="191" y="143"/>
                </a:lnTo>
                <a:lnTo>
                  <a:pt x="191" y="0"/>
                </a:lnTo>
                <a:lnTo>
                  <a:pt x="47"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76" name="Freeform 64"/>
          <p:cNvSpPr>
            <a:spLocks noChangeAspect="1"/>
          </p:cNvSpPr>
          <p:nvPr/>
        </p:nvSpPr>
        <p:spPr bwMode="auto">
          <a:xfrm>
            <a:off x="3084513" y="5210175"/>
            <a:ext cx="290512" cy="69850"/>
          </a:xfrm>
          <a:custGeom>
            <a:avLst/>
            <a:gdLst>
              <a:gd name="T0" fmla="*/ 0 w 191"/>
              <a:gd name="T1" fmla="*/ 2147483647 h 48"/>
              <a:gd name="T2" fmla="*/ 2147483647 w 191"/>
              <a:gd name="T3" fmla="*/ 2147483647 h 48"/>
              <a:gd name="T4" fmla="*/ 2147483647 w 191"/>
              <a:gd name="T5" fmla="*/ 0 h 48"/>
              <a:gd name="T6" fmla="*/ 0 60000 65536"/>
              <a:gd name="T7" fmla="*/ 0 60000 65536"/>
              <a:gd name="T8" fmla="*/ 0 60000 65536"/>
              <a:gd name="T9" fmla="*/ 0 w 191"/>
              <a:gd name="T10" fmla="*/ 0 h 48"/>
              <a:gd name="T11" fmla="*/ 191 w 191"/>
              <a:gd name="T12" fmla="*/ 48 h 48"/>
            </a:gdLst>
            <a:ahLst/>
            <a:cxnLst>
              <a:cxn ang="T6">
                <a:pos x="T0" y="T1"/>
              </a:cxn>
              <a:cxn ang="T7">
                <a:pos x="T2" y="T3"/>
              </a:cxn>
              <a:cxn ang="T8">
                <a:pos x="T4" y="T5"/>
              </a:cxn>
            </a:cxnLst>
            <a:rect l="T9" t="T10" r="T11" b="T12"/>
            <a:pathLst>
              <a:path w="191" h="48">
                <a:moveTo>
                  <a:pt x="0" y="48"/>
                </a:moveTo>
                <a:lnTo>
                  <a:pt x="144" y="48"/>
                </a:lnTo>
                <a:lnTo>
                  <a:pt x="191"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77" name="Line 65"/>
          <p:cNvSpPr>
            <a:spLocks noChangeAspect="1" noChangeShapeType="1"/>
          </p:cNvSpPr>
          <p:nvPr/>
        </p:nvSpPr>
        <p:spPr bwMode="auto">
          <a:xfrm>
            <a:off x="3303588" y="5280025"/>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78" name="Freeform 66"/>
          <p:cNvSpPr>
            <a:spLocks noChangeAspect="1" noChangeArrowheads="1"/>
          </p:cNvSpPr>
          <p:nvPr/>
        </p:nvSpPr>
        <p:spPr bwMode="auto">
          <a:xfrm>
            <a:off x="3960813" y="5208588"/>
            <a:ext cx="296862" cy="277812"/>
          </a:xfrm>
          <a:custGeom>
            <a:avLst/>
            <a:gdLst>
              <a:gd name="T0" fmla="*/ 0 w 193"/>
              <a:gd name="T1" fmla="*/ 2147483647 h 192"/>
              <a:gd name="T2" fmla="*/ 0 w 193"/>
              <a:gd name="T3" fmla="*/ 2147483647 h 192"/>
              <a:gd name="T4" fmla="*/ 2147483647 w 193"/>
              <a:gd name="T5" fmla="*/ 2147483647 h 192"/>
              <a:gd name="T6" fmla="*/ 2147483647 w 193"/>
              <a:gd name="T7" fmla="*/ 2147483647 h 192"/>
              <a:gd name="T8" fmla="*/ 2147483647 w 193"/>
              <a:gd name="T9" fmla="*/ 0 h 192"/>
              <a:gd name="T10" fmla="*/ 2147483647 w 193"/>
              <a:gd name="T11" fmla="*/ 0 h 192"/>
              <a:gd name="T12" fmla="*/ 0 60000 65536"/>
              <a:gd name="T13" fmla="*/ 0 60000 65536"/>
              <a:gd name="T14" fmla="*/ 0 60000 65536"/>
              <a:gd name="T15" fmla="*/ 0 60000 65536"/>
              <a:gd name="T16" fmla="*/ 0 60000 65536"/>
              <a:gd name="T17" fmla="*/ 0 60000 65536"/>
              <a:gd name="T18" fmla="*/ 0 w 193"/>
              <a:gd name="T19" fmla="*/ 0 h 192"/>
              <a:gd name="T20" fmla="*/ 193 w 193"/>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3" h="192">
                <a:moveTo>
                  <a:pt x="0" y="49"/>
                </a:moveTo>
                <a:lnTo>
                  <a:pt x="0" y="192"/>
                </a:lnTo>
                <a:lnTo>
                  <a:pt x="144" y="192"/>
                </a:lnTo>
                <a:lnTo>
                  <a:pt x="193" y="143"/>
                </a:lnTo>
                <a:lnTo>
                  <a:pt x="193" y="0"/>
                </a:lnTo>
                <a:lnTo>
                  <a:pt x="49" y="0"/>
                </a:lnTo>
                <a:close/>
              </a:path>
            </a:pathLst>
          </a:cu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79" name="Freeform 67"/>
          <p:cNvSpPr>
            <a:spLocks noChangeAspect="1" noChangeArrowheads="1"/>
          </p:cNvSpPr>
          <p:nvPr/>
        </p:nvSpPr>
        <p:spPr bwMode="auto">
          <a:xfrm>
            <a:off x="3960813" y="5208588"/>
            <a:ext cx="296862" cy="69850"/>
          </a:xfrm>
          <a:custGeom>
            <a:avLst/>
            <a:gdLst>
              <a:gd name="T0" fmla="*/ 2147483647 w 193"/>
              <a:gd name="T1" fmla="*/ 2147483647 h 49"/>
              <a:gd name="T2" fmla="*/ 2147483647 w 193"/>
              <a:gd name="T3" fmla="*/ 0 h 49"/>
              <a:gd name="T4" fmla="*/ 2147483647 w 193"/>
              <a:gd name="T5" fmla="*/ 0 h 49"/>
              <a:gd name="T6" fmla="*/ 0 w 193"/>
              <a:gd name="T7" fmla="*/ 2147483647 h 49"/>
              <a:gd name="T8" fmla="*/ 0 60000 65536"/>
              <a:gd name="T9" fmla="*/ 0 60000 65536"/>
              <a:gd name="T10" fmla="*/ 0 60000 65536"/>
              <a:gd name="T11" fmla="*/ 0 60000 65536"/>
              <a:gd name="T12" fmla="*/ 0 w 193"/>
              <a:gd name="T13" fmla="*/ 0 h 49"/>
              <a:gd name="T14" fmla="*/ 193 w 193"/>
              <a:gd name="T15" fmla="*/ 49 h 49"/>
            </a:gdLst>
            <a:ahLst/>
            <a:cxnLst>
              <a:cxn ang="T8">
                <a:pos x="T0" y="T1"/>
              </a:cxn>
              <a:cxn ang="T9">
                <a:pos x="T2" y="T3"/>
              </a:cxn>
              <a:cxn ang="T10">
                <a:pos x="T4" y="T5"/>
              </a:cxn>
              <a:cxn ang="T11">
                <a:pos x="T6" y="T7"/>
              </a:cxn>
            </a:cxnLst>
            <a:rect l="T12" t="T13" r="T14" b="T15"/>
            <a:pathLst>
              <a:path w="193" h="49">
                <a:moveTo>
                  <a:pt x="144" y="49"/>
                </a:moveTo>
                <a:lnTo>
                  <a:pt x="193" y="0"/>
                </a:lnTo>
                <a:lnTo>
                  <a:pt x="49" y="0"/>
                </a:lnTo>
                <a:lnTo>
                  <a:pt x="0" y="49"/>
                </a:lnTo>
                <a:close/>
              </a:path>
            </a:pathLst>
          </a:custGeom>
          <a:solidFill>
            <a:srgbClr val="F32D3B"/>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80" name="Freeform 68"/>
          <p:cNvSpPr>
            <a:spLocks noChangeAspect="1" noChangeArrowheads="1"/>
          </p:cNvSpPr>
          <p:nvPr/>
        </p:nvSpPr>
        <p:spPr bwMode="auto">
          <a:xfrm>
            <a:off x="4181475" y="5208588"/>
            <a:ext cx="76200" cy="277812"/>
          </a:xfrm>
          <a:custGeom>
            <a:avLst/>
            <a:gdLst>
              <a:gd name="T0" fmla="*/ 2147483647 w 49"/>
              <a:gd name="T1" fmla="*/ 0 h 192"/>
              <a:gd name="T2" fmla="*/ 2147483647 w 49"/>
              <a:gd name="T3" fmla="*/ 2147483647 h 192"/>
              <a:gd name="T4" fmla="*/ 0 w 49"/>
              <a:gd name="T5" fmla="*/ 2147483647 h 192"/>
              <a:gd name="T6" fmla="*/ 0 w 49"/>
              <a:gd name="T7" fmla="*/ 2147483647 h 192"/>
              <a:gd name="T8" fmla="*/ 0 60000 65536"/>
              <a:gd name="T9" fmla="*/ 0 60000 65536"/>
              <a:gd name="T10" fmla="*/ 0 60000 65536"/>
              <a:gd name="T11" fmla="*/ 0 60000 65536"/>
              <a:gd name="T12" fmla="*/ 0 w 49"/>
              <a:gd name="T13" fmla="*/ 0 h 192"/>
              <a:gd name="T14" fmla="*/ 49 w 49"/>
              <a:gd name="T15" fmla="*/ 192 h 192"/>
            </a:gdLst>
            <a:ahLst/>
            <a:cxnLst>
              <a:cxn ang="T8">
                <a:pos x="T0" y="T1"/>
              </a:cxn>
              <a:cxn ang="T9">
                <a:pos x="T2" y="T3"/>
              </a:cxn>
              <a:cxn ang="T10">
                <a:pos x="T4" y="T5"/>
              </a:cxn>
              <a:cxn ang="T11">
                <a:pos x="T6" y="T7"/>
              </a:cxn>
            </a:cxnLst>
            <a:rect l="T12" t="T13" r="T14" b="T15"/>
            <a:pathLst>
              <a:path w="49" h="192">
                <a:moveTo>
                  <a:pt x="49" y="0"/>
                </a:moveTo>
                <a:lnTo>
                  <a:pt x="49" y="143"/>
                </a:lnTo>
                <a:lnTo>
                  <a:pt x="0" y="192"/>
                </a:lnTo>
                <a:lnTo>
                  <a:pt x="0" y="49"/>
                </a:lnTo>
                <a:close/>
              </a:path>
            </a:pathLst>
          </a:custGeom>
          <a:solidFill>
            <a:srgbClr val="E1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81" name="Freeform 69"/>
          <p:cNvSpPr>
            <a:spLocks noChangeAspect="1" noChangeArrowheads="1"/>
          </p:cNvSpPr>
          <p:nvPr/>
        </p:nvSpPr>
        <p:spPr bwMode="auto">
          <a:xfrm>
            <a:off x="3960813" y="5208588"/>
            <a:ext cx="296862" cy="277812"/>
          </a:xfrm>
          <a:custGeom>
            <a:avLst/>
            <a:gdLst>
              <a:gd name="T0" fmla="*/ 0 w 193"/>
              <a:gd name="T1" fmla="*/ 2147483647 h 192"/>
              <a:gd name="T2" fmla="*/ 0 w 193"/>
              <a:gd name="T3" fmla="*/ 2147483647 h 192"/>
              <a:gd name="T4" fmla="*/ 2147483647 w 193"/>
              <a:gd name="T5" fmla="*/ 2147483647 h 192"/>
              <a:gd name="T6" fmla="*/ 2147483647 w 193"/>
              <a:gd name="T7" fmla="*/ 2147483647 h 192"/>
              <a:gd name="T8" fmla="*/ 2147483647 w 193"/>
              <a:gd name="T9" fmla="*/ 0 h 192"/>
              <a:gd name="T10" fmla="*/ 2147483647 w 193"/>
              <a:gd name="T11" fmla="*/ 0 h 192"/>
              <a:gd name="T12" fmla="*/ 0 60000 65536"/>
              <a:gd name="T13" fmla="*/ 0 60000 65536"/>
              <a:gd name="T14" fmla="*/ 0 60000 65536"/>
              <a:gd name="T15" fmla="*/ 0 60000 65536"/>
              <a:gd name="T16" fmla="*/ 0 60000 65536"/>
              <a:gd name="T17" fmla="*/ 0 60000 65536"/>
              <a:gd name="T18" fmla="*/ 0 w 193"/>
              <a:gd name="T19" fmla="*/ 0 h 192"/>
              <a:gd name="T20" fmla="*/ 193 w 193"/>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3" h="192">
                <a:moveTo>
                  <a:pt x="0" y="49"/>
                </a:moveTo>
                <a:lnTo>
                  <a:pt x="0" y="192"/>
                </a:lnTo>
                <a:lnTo>
                  <a:pt x="144" y="192"/>
                </a:lnTo>
                <a:lnTo>
                  <a:pt x="193" y="143"/>
                </a:lnTo>
                <a:lnTo>
                  <a:pt x="193" y="0"/>
                </a:lnTo>
                <a:lnTo>
                  <a:pt x="49"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82" name="Freeform 70"/>
          <p:cNvSpPr>
            <a:spLocks noChangeAspect="1"/>
          </p:cNvSpPr>
          <p:nvPr/>
        </p:nvSpPr>
        <p:spPr bwMode="auto">
          <a:xfrm>
            <a:off x="3960813" y="5208588"/>
            <a:ext cx="296862" cy="69850"/>
          </a:xfrm>
          <a:custGeom>
            <a:avLst/>
            <a:gdLst>
              <a:gd name="T0" fmla="*/ 0 w 193"/>
              <a:gd name="T1" fmla="*/ 2147483647 h 49"/>
              <a:gd name="T2" fmla="*/ 2147483647 w 193"/>
              <a:gd name="T3" fmla="*/ 2147483647 h 49"/>
              <a:gd name="T4" fmla="*/ 2147483647 w 193"/>
              <a:gd name="T5" fmla="*/ 0 h 49"/>
              <a:gd name="T6" fmla="*/ 0 60000 65536"/>
              <a:gd name="T7" fmla="*/ 0 60000 65536"/>
              <a:gd name="T8" fmla="*/ 0 60000 65536"/>
              <a:gd name="T9" fmla="*/ 0 w 193"/>
              <a:gd name="T10" fmla="*/ 0 h 49"/>
              <a:gd name="T11" fmla="*/ 193 w 193"/>
              <a:gd name="T12" fmla="*/ 49 h 49"/>
            </a:gdLst>
            <a:ahLst/>
            <a:cxnLst>
              <a:cxn ang="T6">
                <a:pos x="T0" y="T1"/>
              </a:cxn>
              <a:cxn ang="T7">
                <a:pos x="T2" y="T3"/>
              </a:cxn>
              <a:cxn ang="T8">
                <a:pos x="T4" y="T5"/>
              </a:cxn>
            </a:cxnLst>
            <a:rect l="T9" t="T10" r="T11" b="T12"/>
            <a:pathLst>
              <a:path w="193" h="49">
                <a:moveTo>
                  <a:pt x="0" y="49"/>
                </a:moveTo>
                <a:lnTo>
                  <a:pt x="144" y="49"/>
                </a:lnTo>
                <a:lnTo>
                  <a:pt x="193"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83" name="Line 71"/>
          <p:cNvSpPr>
            <a:spLocks noChangeAspect="1" noChangeShapeType="1"/>
          </p:cNvSpPr>
          <p:nvPr/>
        </p:nvSpPr>
        <p:spPr bwMode="auto">
          <a:xfrm>
            <a:off x="4181475" y="5278438"/>
            <a:ext cx="0" cy="2079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84" name="Freeform 72"/>
          <p:cNvSpPr>
            <a:spLocks noChangeAspect="1" noChangeArrowheads="1"/>
          </p:cNvSpPr>
          <p:nvPr/>
        </p:nvSpPr>
        <p:spPr bwMode="auto">
          <a:xfrm>
            <a:off x="7061200" y="5208588"/>
            <a:ext cx="295275" cy="279400"/>
          </a:xfrm>
          <a:custGeom>
            <a:avLst/>
            <a:gdLst>
              <a:gd name="T0" fmla="*/ 0 w 193"/>
              <a:gd name="T1" fmla="*/ 2147483647 h 192"/>
              <a:gd name="T2" fmla="*/ 0 w 193"/>
              <a:gd name="T3" fmla="*/ 2147483647 h 192"/>
              <a:gd name="T4" fmla="*/ 2147483647 w 193"/>
              <a:gd name="T5" fmla="*/ 2147483647 h 192"/>
              <a:gd name="T6" fmla="*/ 2147483647 w 193"/>
              <a:gd name="T7" fmla="*/ 2147483647 h 192"/>
              <a:gd name="T8" fmla="*/ 2147483647 w 193"/>
              <a:gd name="T9" fmla="*/ 0 h 192"/>
              <a:gd name="T10" fmla="*/ 2147483647 w 193"/>
              <a:gd name="T11" fmla="*/ 0 h 192"/>
              <a:gd name="T12" fmla="*/ 0 60000 65536"/>
              <a:gd name="T13" fmla="*/ 0 60000 65536"/>
              <a:gd name="T14" fmla="*/ 0 60000 65536"/>
              <a:gd name="T15" fmla="*/ 0 60000 65536"/>
              <a:gd name="T16" fmla="*/ 0 60000 65536"/>
              <a:gd name="T17" fmla="*/ 0 60000 65536"/>
              <a:gd name="T18" fmla="*/ 0 w 193"/>
              <a:gd name="T19" fmla="*/ 0 h 192"/>
              <a:gd name="T20" fmla="*/ 193 w 193"/>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3" h="192">
                <a:moveTo>
                  <a:pt x="0" y="48"/>
                </a:moveTo>
                <a:lnTo>
                  <a:pt x="0" y="192"/>
                </a:lnTo>
                <a:lnTo>
                  <a:pt x="143" y="192"/>
                </a:lnTo>
                <a:lnTo>
                  <a:pt x="193" y="143"/>
                </a:lnTo>
                <a:lnTo>
                  <a:pt x="193" y="0"/>
                </a:lnTo>
                <a:lnTo>
                  <a:pt x="49" y="0"/>
                </a:lnTo>
                <a:close/>
              </a:path>
            </a:pathLst>
          </a:cu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85" name="Freeform 73"/>
          <p:cNvSpPr>
            <a:spLocks noChangeAspect="1" noChangeArrowheads="1"/>
          </p:cNvSpPr>
          <p:nvPr/>
        </p:nvSpPr>
        <p:spPr bwMode="auto">
          <a:xfrm>
            <a:off x="7061200" y="5208588"/>
            <a:ext cx="295275" cy="69850"/>
          </a:xfrm>
          <a:custGeom>
            <a:avLst/>
            <a:gdLst>
              <a:gd name="T0" fmla="*/ 2147483647 w 193"/>
              <a:gd name="T1" fmla="*/ 2147483647 h 48"/>
              <a:gd name="T2" fmla="*/ 2147483647 w 193"/>
              <a:gd name="T3" fmla="*/ 0 h 48"/>
              <a:gd name="T4" fmla="*/ 2147483647 w 193"/>
              <a:gd name="T5" fmla="*/ 0 h 48"/>
              <a:gd name="T6" fmla="*/ 0 w 193"/>
              <a:gd name="T7" fmla="*/ 2147483647 h 48"/>
              <a:gd name="T8" fmla="*/ 0 60000 65536"/>
              <a:gd name="T9" fmla="*/ 0 60000 65536"/>
              <a:gd name="T10" fmla="*/ 0 60000 65536"/>
              <a:gd name="T11" fmla="*/ 0 60000 65536"/>
              <a:gd name="T12" fmla="*/ 0 w 193"/>
              <a:gd name="T13" fmla="*/ 0 h 48"/>
              <a:gd name="T14" fmla="*/ 193 w 193"/>
              <a:gd name="T15" fmla="*/ 48 h 48"/>
            </a:gdLst>
            <a:ahLst/>
            <a:cxnLst>
              <a:cxn ang="T8">
                <a:pos x="T0" y="T1"/>
              </a:cxn>
              <a:cxn ang="T9">
                <a:pos x="T2" y="T3"/>
              </a:cxn>
              <a:cxn ang="T10">
                <a:pos x="T4" y="T5"/>
              </a:cxn>
              <a:cxn ang="T11">
                <a:pos x="T6" y="T7"/>
              </a:cxn>
            </a:cxnLst>
            <a:rect l="T12" t="T13" r="T14" b="T15"/>
            <a:pathLst>
              <a:path w="193" h="48">
                <a:moveTo>
                  <a:pt x="143" y="48"/>
                </a:moveTo>
                <a:lnTo>
                  <a:pt x="193" y="0"/>
                </a:lnTo>
                <a:lnTo>
                  <a:pt x="49" y="0"/>
                </a:lnTo>
                <a:lnTo>
                  <a:pt x="0" y="48"/>
                </a:lnTo>
                <a:close/>
              </a:path>
            </a:pathLst>
          </a:custGeom>
          <a:solidFill>
            <a:srgbClr val="F32D3B"/>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86" name="Freeform 74"/>
          <p:cNvSpPr>
            <a:spLocks noChangeAspect="1" noChangeArrowheads="1"/>
          </p:cNvSpPr>
          <p:nvPr/>
        </p:nvSpPr>
        <p:spPr bwMode="auto">
          <a:xfrm>
            <a:off x="7278688" y="5208588"/>
            <a:ext cx="77787" cy="279400"/>
          </a:xfrm>
          <a:custGeom>
            <a:avLst/>
            <a:gdLst>
              <a:gd name="T0" fmla="*/ 2147483647 w 50"/>
              <a:gd name="T1" fmla="*/ 0 h 192"/>
              <a:gd name="T2" fmla="*/ 2147483647 w 50"/>
              <a:gd name="T3" fmla="*/ 2147483647 h 192"/>
              <a:gd name="T4" fmla="*/ 0 w 50"/>
              <a:gd name="T5" fmla="*/ 2147483647 h 192"/>
              <a:gd name="T6" fmla="*/ 0 w 50"/>
              <a:gd name="T7" fmla="*/ 2147483647 h 192"/>
              <a:gd name="T8" fmla="*/ 0 60000 65536"/>
              <a:gd name="T9" fmla="*/ 0 60000 65536"/>
              <a:gd name="T10" fmla="*/ 0 60000 65536"/>
              <a:gd name="T11" fmla="*/ 0 60000 65536"/>
              <a:gd name="T12" fmla="*/ 0 w 50"/>
              <a:gd name="T13" fmla="*/ 0 h 192"/>
              <a:gd name="T14" fmla="*/ 50 w 50"/>
              <a:gd name="T15" fmla="*/ 192 h 192"/>
            </a:gdLst>
            <a:ahLst/>
            <a:cxnLst>
              <a:cxn ang="T8">
                <a:pos x="T0" y="T1"/>
              </a:cxn>
              <a:cxn ang="T9">
                <a:pos x="T2" y="T3"/>
              </a:cxn>
              <a:cxn ang="T10">
                <a:pos x="T4" y="T5"/>
              </a:cxn>
              <a:cxn ang="T11">
                <a:pos x="T6" y="T7"/>
              </a:cxn>
            </a:cxnLst>
            <a:rect l="T12" t="T13" r="T14" b="T15"/>
            <a:pathLst>
              <a:path w="50" h="192">
                <a:moveTo>
                  <a:pt x="50" y="0"/>
                </a:moveTo>
                <a:lnTo>
                  <a:pt x="50" y="143"/>
                </a:lnTo>
                <a:lnTo>
                  <a:pt x="0" y="192"/>
                </a:lnTo>
                <a:lnTo>
                  <a:pt x="0" y="48"/>
                </a:lnTo>
                <a:close/>
              </a:path>
            </a:pathLst>
          </a:custGeom>
          <a:solidFill>
            <a:srgbClr val="E1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87" name="Freeform 75"/>
          <p:cNvSpPr>
            <a:spLocks noChangeAspect="1" noChangeArrowheads="1"/>
          </p:cNvSpPr>
          <p:nvPr/>
        </p:nvSpPr>
        <p:spPr bwMode="auto">
          <a:xfrm>
            <a:off x="7061200" y="5208588"/>
            <a:ext cx="295275" cy="279400"/>
          </a:xfrm>
          <a:custGeom>
            <a:avLst/>
            <a:gdLst>
              <a:gd name="T0" fmla="*/ 0 w 193"/>
              <a:gd name="T1" fmla="*/ 2147483647 h 192"/>
              <a:gd name="T2" fmla="*/ 0 w 193"/>
              <a:gd name="T3" fmla="*/ 2147483647 h 192"/>
              <a:gd name="T4" fmla="*/ 2147483647 w 193"/>
              <a:gd name="T5" fmla="*/ 2147483647 h 192"/>
              <a:gd name="T6" fmla="*/ 2147483647 w 193"/>
              <a:gd name="T7" fmla="*/ 2147483647 h 192"/>
              <a:gd name="T8" fmla="*/ 2147483647 w 193"/>
              <a:gd name="T9" fmla="*/ 0 h 192"/>
              <a:gd name="T10" fmla="*/ 2147483647 w 193"/>
              <a:gd name="T11" fmla="*/ 0 h 192"/>
              <a:gd name="T12" fmla="*/ 0 60000 65536"/>
              <a:gd name="T13" fmla="*/ 0 60000 65536"/>
              <a:gd name="T14" fmla="*/ 0 60000 65536"/>
              <a:gd name="T15" fmla="*/ 0 60000 65536"/>
              <a:gd name="T16" fmla="*/ 0 60000 65536"/>
              <a:gd name="T17" fmla="*/ 0 60000 65536"/>
              <a:gd name="T18" fmla="*/ 0 w 193"/>
              <a:gd name="T19" fmla="*/ 0 h 192"/>
              <a:gd name="T20" fmla="*/ 193 w 193"/>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3" h="192">
                <a:moveTo>
                  <a:pt x="0" y="48"/>
                </a:moveTo>
                <a:lnTo>
                  <a:pt x="0" y="192"/>
                </a:lnTo>
                <a:lnTo>
                  <a:pt x="143" y="192"/>
                </a:lnTo>
                <a:lnTo>
                  <a:pt x="193" y="143"/>
                </a:lnTo>
                <a:lnTo>
                  <a:pt x="193" y="0"/>
                </a:lnTo>
                <a:lnTo>
                  <a:pt x="49"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88" name="Freeform 76"/>
          <p:cNvSpPr>
            <a:spLocks noChangeAspect="1"/>
          </p:cNvSpPr>
          <p:nvPr/>
        </p:nvSpPr>
        <p:spPr bwMode="auto">
          <a:xfrm>
            <a:off x="7061200" y="5208588"/>
            <a:ext cx="295275" cy="69850"/>
          </a:xfrm>
          <a:custGeom>
            <a:avLst/>
            <a:gdLst>
              <a:gd name="T0" fmla="*/ 0 w 193"/>
              <a:gd name="T1" fmla="*/ 2147483647 h 48"/>
              <a:gd name="T2" fmla="*/ 2147483647 w 193"/>
              <a:gd name="T3" fmla="*/ 2147483647 h 48"/>
              <a:gd name="T4" fmla="*/ 2147483647 w 193"/>
              <a:gd name="T5" fmla="*/ 0 h 48"/>
              <a:gd name="T6" fmla="*/ 0 60000 65536"/>
              <a:gd name="T7" fmla="*/ 0 60000 65536"/>
              <a:gd name="T8" fmla="*/ 0 60000 65536"/>
              <a:gd name="T9" fmla="*/ 0 w 193"/>
              <a:gd name="T10" fmla="*/ 0 h 48"/>
              <a:gd name="T11" fmla="*/ 193 w 193"/>
              <a:gd name="T12" fmla="*/ 48 h 48"/>
            </a:gdLst>
            <a:ahLst/>
            <a:cxnLst>
              <a:cxn ang="T6">
                <a:pos x="T0" y="T1"/>
              </a:cxn>
              <a:cxn ang="T7">
                <a:pos x="T2" y="T3"/>
              </a:cxn>
              <a:cxn ang="T8">
                <a:pos x="T4" y="T5"/>
              </a:cxn>
            </a:cxnLst>
            <a:rect l="T9" t="T10" r="T11" b="T12"/>
            <a:pathLst>
              <a:path w="193" h="48">
                <a:moveTo>
                  <a:pt x="0" y="48"/>
                </a:moveTo>
                <a:lnTo>
                  <a:pt x="143" y="48"/>
                </a:lnTo>
                <a:lnTo>
                  <a:pt x="193"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89" name="Line 77"/>
          <p:cNvSpPr>
            <a:spLocks noChangeAspect="1" noChangeShapeType="1"/>
          </p:cNvSpPr>
          <p:nvPr/>
        </p:nvSpPr>
        <p:spPr bwMode="auto">
          <a:xfrm>
            <a:off x="7278688" y="5278438"/>
            <a:ext cx="0" cy="209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90" name="Freeform 78"/>
          <p:cNvSpPr>
            <a:spLocks noChangeAspect="1" noChangeArrowheads="1"/>
          </p:cNvSpPr>
          <p:nvPr/>
        </p:nvSpPr>
        <p:spPr bwMode="auto">
          <a:xfrm>
            <a:off x="6619875" y="5205413"/>
            <a:ext cx="295275" cy="277812"/>
          </a:xfrm>
          <a:custGeom>
            <a:avLst/>
            <a:gdLst>
              <a:gd name="T0" fmla="*/ 0 w 193"/>
              <a:gd name="T1" fmla="*/ 2147483647 h 192"/>
              <a:gd name="T2" fmla="*/ 0 w 193"/>
              <a:gd name="T3" fmla="*/ 2147483647 h 192"/>
              <a:gd name="T4" fmla="*/ 2147483647 w 193"/>
              <a:gd name="T5" fmla="*/ 2147483647 h 192"/>
              <a:gd name="T6" fmla="*/ 2147483647 w 193"/>
              <a:gd name="T7" fmla="*/ 2147483647 h 192"/>
              <a:gd name="T8" fmla="*/ 2147483647 w 193"/>
              <a:gd name="T9" fmla="*/ 0 h 192"/>
              <a:gd name="T10" fmla="*/ 2147483647 w 193"/>
              <a:gd name="T11" fmla="*/ 0 h 192"/>
              <a:gd name="T12" fmla="*/ 0 60000 65536"/>
              <a:gd name="T13" fmla="*/ 0 60000 65536"/>
              <a:gd name="T14" fmla="*/ 0 60000 65536"/>
              <a:gd name="T15" fmla="*/ 0 60000 65536"/>
              <a:gd name="T16" fmla="*/ 0 60000 65536"/>
              <a:gd name="T17" fmla="*/ 0 60000 65536"/>
              <a:gd name="T18" fmla="*/ 0 w 193"/>
              <a:gd name="T19" fmla="*/ 0 h 192"/>
              <a:gd name="T20" fmla="*/ 193 w 193"/>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3" h="192">
                <a:moveTo>
                  <a:pt x="0" y="49"/>
                </a:moveTo>
                <a:lnTo>
                  <a:pt x="0" y="192"/>
                </a:lnTo>
                <a:lnTo>
                  <a:pt x="144" y="192"/>
                </a:lnTo>
                <a:lnTo>
                  <a:pt x="193" y="143"/>
                </a:lnTo>
                <a:lnTo>
                  <a:pt x="193" y="0"/>
                </a:lnTo>
                <a:lnTo>
                  <a:pt x="49" y="0"/>
                </a:lnTo>
                <a:close/>
              </a:path>
            </a:pathLst>
          </a:custGeom>
          <a:solidFill>
            <a:srgbClr val="4854E2"/>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91" name="Freeform 79"/>
          <p:cNvSpPr>
            <a:spLocks noChangeAspect="1" noChangeArrowheads="1"/>
          </p:cNvSpPr>
          <p:nvPr/>
        </p:nvSpPr>
        <p:spPr bwMode="auto">
          <a:xfrm>
            <a:off x="6619875" y="5205413"/>
            <a:ext cx="295275" cy="69850"/>
          </a:xfrm>
          <a:custGeom>
            <a:avLst/>
            <a:gdLst>
              <a:gd name="T0" fmla="*/ 2147483647 w 193"/>
              <a:gd name="T1" fmla="*/ 2147483647 h 49"/>
              <a:gd name="T2" fmla="*/ 2147483647 w 193"/>
              <a:gd name="T3" fmla="*/ 0 h 49"/>
              <a:gd name="T4" fmla="*/ 2147483647 w 193"/>
              <a:gd name="T5" fmla="*/ 0 h 49"/>
              <a:gd name="T6" fmla="*/ 0 w 193"/>
              <a:gd name="T7" fmla="*/ 2147483647 h 49"/>
              <a:gd name="T8" fmla="*/ 0 60000 65536"/>
              <a:gd name="T9" fmla="*/ 0 60000 65536"/>
              <a:gd name="T10" fmla="*/ 0 60000 65536"/>
              <a:gd name="T11" fmla="*/ 0 60000 65536"/>
              <a:gd name="T12" fmla="*/ 0 w 193"/>
              <a:gd name="T13" fmla="*/ 0 h 49"/>
              <a:gd name="T14" fmla="*/ 193 w 193"/>
              <a:gd name="T15" fmla="*/ 49 h 49"/>
            </a:gdLst>
            <a:ahLst/>
            <a:cxnLst>
              <a:cxn ang="T8">
                <a:pos x="T0" y="T1"/>
              </a:cxn>
              <a:cxn ang="T9">
                <a:pos x="T2" y="T3"/>
              </a:cxn>
              <a:cxn ang="T10">
                <a:pos x="T4" y="T5"/>
              </a:cxn>
              <a:cxn ang="T11">
                <a:pos x="T6" y="T7"/>
              </a:cxn>
            </a:cxnLst>
            <a:rect l="T12" t="T13" r="T14" b="T15"/>
            <a:pathLst>
              <a:path w="193" h="49">
                <a:moveTo>
                  <a:pt x="144" y="49"/>
                </a:moveTo>
                <a:lnTo>
                  <a:pt x="193" y="0"/>
                </a:lnTo>
                <a:lnTo>
                  <a:pt x="49" y="0"/>
                </a:lnTo>
                <a:lnTo>
                  <a:pt x="0" y="49"/>
                </a:lnTo>
                <a:close/>
              </a:path>
            </a:pathLst>
          </a:custGeom>
          <a:solidFill>
            <a:srgbClr val="6474E7"/>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92" name="Freeform 80"/>
          <p:cNvSpPr>
            <a:spLocks noChangeAspect="1" noChangeArrowheads="1"/>
          </p:cNvSpPr>
          <p:nvPr/>
        </p:nvSpPr>
        <p:spPr bwMode="auto">
          <a:xfrm>
            <a:off x="6840538" y="5205413"/>
            <a:ext cx="74612" cy="277812"/>
          </a:xfrm>
          <a:custGeom>
            <a:avLst/>
            <a:gdLst>
              <a:gd name="T0" fmla="*/ 2147483647 w 49"/>
              <a:gd name="T1" fmla="*/ 0 h 192"/>
              <a:gd name="T2" fmla="*/ 2147483647 w 49"/>
              <a:gd name="T3" fmla="*/ 2147483647 h 192"/>
              <a:gd name="T4" fmla="*/ 0 w 49"/>
              <a:gd name="T5" fmla="*/ 2147483647 h 192"/>
              <a:gd name="T6" fmla="*/ 0 w 49"/>
              <a:gd name="T7" fmla="*/ 2147483647 h 192"/>
              <a:gd name="T8" fmla="*/ 0 60000 65536"/>
              <a:gd name="T9" fmla="*/ 0 60000 65536"/>
              <a:gd name="T10" fmla="*/ 0 60000 65536"/>
              <a:gd name="T11" fmla="*/ 0 60000 65536"/>
              <a:gd name="T12" fmla="*/ 0 w 49"/>
              <a:gd name="T13" fmla="*/ 0 h 192"/>
              <a:gd name="T14" fmla="*/ 49 w 49"/>
              <a:gd name="T15" fmla="*/ 192 h 192"/>
            </a:gdLst>
            <a:ahLst/>
            <a:cxnLst>
              <a:cxn ang="T8">
                <a:pos x="T0" y="T1"/>
              </a:cxn>
              <a:cxn ang="T9">
                <a:pos x="T2" y="T3"/>
              </a:cxn>
              <a:cxn ang="T10">
                <a:pos x="T4" y="T5"/>
              </a:cxn>
              <a:cxn ang="T11">
                <a:pos x="T6" y="T7"/>
              </a:cxn>
            </a:cxnLst>
            <a:rect l="T12" t="T13" r="T14" b="T15"/>
            <a:pathLst>
              <a:path w="49" h="192">
                <a:moveTo>
                  <a:pt x="49" y="0"/>
                </a:moveTo>
                <a:lnTo>
                  <a:pt x="49" y="143"/>
                </a:lnTo>
                <a:lnTo>
                  <a:pt x="0" y="192"/>
                </a:lnTo>
                <a:lnTo>
                  <a:pt x="0" y="49"/>
                </a:lnTo>
                <a:close/>
              </a:path>
            </a:pathLst>
          </a:custGeom>
          <a:solidFill>
            <a:srgbClr val="4040D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93" name="Freeform 81"/>
          <p:cNvSpPr>
            <a:spLocks noChangeAspect="1" noChangeArrowheads="1"/>
          </p:cNvSpPr>
          <p:nvPr/>
        </p:nvSpPr>
        <p:spPr bwMode="auto">
          <a:xfrm>
            <a:off x="6619875" y="5205413"/>
            <a:ext cx="295275" cy="277812"/>
          </a:xfrm>
          <a:custGeom>
            <a:avLst/>
            <a:gdLst>
              <a:gd name="T0" fmla="*/ 0 w 193"/>
              <a:gd name="T1" fmla="*/ 2147483647 h 192"/>
              <a:gd name="T2" fmla="*/ 0 w 193"/>
              <a:gd name="T3" fmla="*/ 2147483647 h 192"/>
              <a:gd name="T4" fmla="*/ 2147483647 w 193"/>
              <a:gd name="T5" fmla="*/ 2147483647 h 192"/>
              <a:gd name="T6" fmla="*/ 2147483647 w 193"/>
              <a:gd name="T7" fmla="*/ 2147483647 h 192"/>
              <a:gd name="T8" fmla="*/ 2147483647 w 193"/>
              <a:gd name="T9" fmla="*/ 0 h 192"/>
              <a:gd name="T10" fmla="*/ 2147483647 w 193"/>
              <a:gd name="T11" fmla="*/ 0 h 192"/>
              <a:gd name="T12" fmla="*/ 0 60000 65536"/>
              <a:gd name="T13" fmla="*/ 0 60000 65536"/>
              <a:gd name="T14" fmla="*/ 0 60000 65536"/>
              <a:gd name="T15" fmla="*/ 0 60000 65536"/>
              <a:gd name="T16" fmla="*/ 0 60000 65536"/>
              <a:gd name="T17" fmla="*/ 0 60000 65536"/>
              <a:gd name="T18" fmla="*/ 0 w 193"/>
              <a:gd name="T19" fmla="*/ 0 h 192"/>
              <a:gd name="T20" fmla="*/ 193 w 193"/>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3" h="192">
                <a:moveTo>
                  <a:pt x="0" y="49"/>
                </a:moveTo>
                <a:lnTo>
                  <a:pt x="0" y="192"/>
                </a:lnTo>
                <a:lnTo>
                  <a:pt x="144" y="192"/>
                </a:lnTo>
                <a:lnTo>
                  <a:pt x="193" y="143"/>
                </a:lnTo>
                <a:lnTo>
                  <a:pt x="193" y="0"/>
                </a:lnTo>
                <a:lnTo>
                  <a:pt x="49"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94" name="Freeform 82"/>
          <p:cNvSpPr>
            <a:spLocks noChangeAspect="1"/>
          </p:cNvSpPr>
          <p:nvPr/>
        </p:nvSpPr>
        <p:spPr bwMode="auto">
          <a:xfrm>
            <a:off x="6619875" y="5205413"/>
            <a:ext cx="295275" cy="69850"/>
          </a:xfrm>
          <a:custGeom>
            <a:avLst/>
            <a:gdLst>
              <a:gd name="T0" fmla="*/ 0 w 193"/>
              <a:gd name="T1" fmla="*/ 2147483647 h 49"/>
              <a:gd name="T2" fmla="*/ 2147483647 w 193"/>
              <a:gd name="T3" fmla="*/ 2147483647 h 49"/>
              <a:gd name="T4" fmla="*/ 2147483647 w 193"/>
              <a:gd name="T5" fmla="*/ 0 h 49"/>
              <a:gd name="T6" fmla="*/ 0 60000 65536"/>
              <a:gd name="T7" fmla="*/ 0 60000 65536"/>
              <a:gd name="T8" fmla="*/ 0 60000 65536"/>
              <a:gd name="T9" fmla="*/ 0 w 193"/>
              <a:gd name="T10" fmla="*/ 0 h 49"/>
              <a:gd name="T11" fmla="*/ 193 w 193"/>
              <a:gd name="T12" fmla="*/ 49 h 49"/>
            </a:gdLst>
            <a:ahLst/>
            <a:cxnLst>
              <a:cxn ang="T6">
                <a:pos x="T0" y="T1"/>
              </a:cxn>
              <a:cxn ang="T7">
                <a:pos x="T2" y="T3"/>
              </a:cxn>
              <a:cxn ang="T8">
                <a:pos x="T4" y="T5"/>
              </a:cxn>
            </a:cxnLst>
            <a:rect l="T9" t="T10" r="T11" b="T12"/>
            <a:pathLst>
              <a:path w="193" h="49">
                <a:moveTo>
                  <a:pt x="0" y="49"/>
                </a:moveTo>
                <a:lnTo>
                  <a:pt x="144" y="49"/>
                </a:lnTo>
                <a:lnTo>
                  <a:pt x="193"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95" name="Line 83"/>
          <p:cNvSpPr>
            <a:spLocks noChangeAspect="1" noChangeShapeType="1"/>
          </p:cNvSpPr>
          <p:nvPr/>
        </p:nvSpPr>
        <p:spPr bwMode="auto">
          <a:xfrm>
            <a:off x="6840538" y="5275263"/>
            <a:ext cx="0" cy="2079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96" name="Rectangle 84"/>
          <p:cNvSpPr>
            <a:spLocks noChangeAspect="1" noChangeArrowheads="1"/>
          </p:cNvSpPr>
          <p:nvPr/>
        </p:nvSpPr>
        <p:spPr bwMode="auto">
          <a:xfrm>
            <a:off x="473075" y="1447800"/>
            <a:ext cx="8212138" cy="1366838"/>
          </a:xfrm>
          <a:prstGeom prst="rect">
            <a:avLst/>
          </a:prstGeom>
          <a:solidFill>
            <a:srgbClr val="CFCFFF"/>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7" name="Text Box 85"/>
          <p:cNvSpPr txBox="1">
            <a:spLocks noChangeAspect="1" noChangeArrowheads="1"/>
          </p:cNvSpPr>
          <p:nvPr/>
        </p:nvSpPr>
        <p:spPr bwMode="auto">
          <a:xfrm>
            <a:off x="655638" y="1920875"/>
            <a:ext cx="76279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287338" indent="-173038"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85000"/>
              </a:lnSpc>
              <a:spcBef>
                <a:spcPct val="0"/>
              </a:spcBef>
              <a:spcAft>
                <a:spcPct val="15000"/>
              </a:spcAft>
            </a:pPr>
            <a:r>
              <a:rPr lang="en-US" altLang="en-US" sz="1800">
                <a:solidFill>
                  <a:srgbClr val="000000"/>
                </a:solidFill>
              </a:rPr>
              <a:t>Virtual Resources</a:t>
            </a:r>
          </a:p>
          <a:p>
            <a:pPr lvl="1" algn="l">
              <a:lnSpc>
                <a:spcPct val="85000"/>
              </a:lnSpc>
              <a:spcBef>
                <a:spcPct val="0"/>
              </a:spcBef>
              <a:spcAft>
                <a:spcPct val="10000"/>
              </a:spcAft>
              <a:buClr>
                <a:srgbClr val="000000"/>
              </a:buClr>
              <a:buSzPct val="100000"/>
              <a:buFont typeface="Wingdings" panose="05000000000000000000" pitchFamily="2" charset="2"/>
              <a:buChar char="Ÿ"/>
            </a:pPr>
            <a:r>
              <a:rPr lang="en-US" altLang="en-US" sz="1800" b="0">
                <a:solidFill>
                  <a:srgbClr val="000000"/>
                </a:solidFill>
              </a:rPr>
              <a:t>Proxies for real resources:  </a:t>
            </a:r>
            <a:r>
              <a:rPr lang="en-US" altLang="en-US" sz="1800" b="0">
                <a:solidFill>
                  <a:srgbClr val="DE0000"/>
                </a:solidFill>
              </a:rPr>
              <a:t>same interfaces/functions, different attributes</a:t>
            </a:r>
            <a:endParaRPr lang="en-US" altLang="en-US" sz="1800" b="0">
              <a:solidFill>
                <a:srgbClr val="000000"/>
              </a:solidFill>
            </a:endParaRPr>
          </a:p>
          <a:p>
            <a:pPr lvl="1" algn="l">
              <a:lnSpc>
                <a:spcPct val="85000"/>
              </a:lnSpc>
              <a:spcBef>
                <a:spcPct val="0"/>
              </a:spcBef>
              <a:spcAft>
                <a:spcPct val="10000"/>
              </a:spcAft>
              <a:buClr>
                <a:srgbClr val="000000"/>
              </a:buClr>
              <a:buSzPct val="100000"/>
              <a:buFont typeface="Wingdings" panose="05000000000000000000" pitchFamily="2" charset="2"/>
              <a:buChar char="Ÿ"/>
            </a:pPr>
            <a:r>
              <a:rPr lang="en-US" altLang="en-US" sz="1800" b="0">
                <a:solidFill>
                  <a:srgbClr val="000000"/>
                </a:solidFill>
              </a:rPr>
              <a:t>May be part of a physical resource or multiple physical resources</a:t>
            </a:r>
          </a:p>
        </p:txBody>
      </p:sp>
      <p:sp>
        <p:nvSpPr>
          <p:cNvPr id="13398" name="Freeform 86"/>
          <p:cNvSpPr>
            <a:spLocks noChangeAspect="1" noChangeArrowheads="1"/>
          </p:cNvSpPr>
          <p:nvPr/>
        </p:nvSpPr>
        <p:spPr bwMode="auto">
          <a:xfrm>
            <a:off x="558800" y="1557338"/>
            <a:ext cx="293688" cy="276225"/>
          </a:xfrm>
          <a:custGeom>
            <a:avLst/>
            <a:gdLst>
              <a:gd name="T0" fmla="*/ 0 w 191"/>
              <a:gd name="T1" fmla="*/ 2147483647 h 191"/>
              <a:gd name="T2" fmla="*/ 0 w 191"/>
              <a:gd name="T3" fmla="*/ 2147483647 h 191"/>
              <a:gd name="T4" fmla="*/ 2147483647 w 191"/>
              <a:gd name="T5" fmla="*/ 2147483647 h 191"/>
              <a:gd name="T6" fmla="*/ 2147483647 w 191"/>
              <a:gd name="T7" fmla="*/ 2147483647 h 191"/>
              <a:gd name="T8" fmla="*/ 2147483647 w 191"/>
              <a:gd name="T9" fmla="*/ 0 h 191"/>
              <a:gd name="T10" fmla="*/ 2147483647 w 191"/>
              <a:gd name="T11" fmla="*/ 0 h 191"/>
              <a:gd name="T12" fmla="*/ 0 60000 65536"/>
              <a:gd name="T13" fmla="*/ 0 60000 65536"/>
              <a:gd name="T14" fmla="*/ 0 60000 65536"/>
              <a:gd name="T15" fmla="*/ 0 60000 65536"/>
              <a:gd name="T16" fmla="*/ 0 60000 65536"/>
              <a:gd name="T17" fmla="*/ 0 60000 65536"/>
              <a:gd name="T18" fmla="*/ 0 w 191"/>
              <a:gd name="T19" fmla="*/ 0 h 191"/>
              <a:gd name="T20" fmla="*/ 191 w 191"/>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1" h="191">
                <a:moveTo>
                  <a:pt x="0" y="47"/>
                </a:moveTo>
                <a:lnTo>
                  <a:pt x="0" y="191"/>
                </a:lnTo>
                <a:lnTo>
                  <a:pt x="143" y="191"/>
                </a:lnTo>
                <a:lnTo>
                  <a:pt x="191" y="144"/>
                </a:lnTo>
                <a:lnTo>
                  <a:pt x="191" y="0"/>
                </a:lnTo>
                <a:lnTo>
                  <a:pt x="48" y="0"/>
                </a:lnTo>
                <a:close/>
              </a:path>
            </a:pathLst>
          </a:custGeom>
          <a:solidFill>
            <a:srgbClr val="4854E2"/>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399" name="Freeform 87"/>
          <p:cNvSpPr>
            <a:spLocks noChangeAspect="1" noChangeArrowheads="1"/>
          </p:cNvSpPr>
          <p:nvPr/>
        </p:nvSpPr>
        <p:spPr bwMode="auto">
          <a:xfrm>
            <a:off x="558800" y="1557338"/>
            <a:ext cx="293688" cy="68262"/>
          </a:xfrm>
          <a:custGeom>
            <a:avLst/>
            <a:gdLst>
              <a:gd name="T0" fmla="*/ 2147483647 w 191"/>
              <a:gd name="T1" fmla="*/ 2147483647 h 47"/>
              <a:gd name="T2" fmla="*/ 2147483647 w 191"/>
              <a:gd name="T3" fmla="*/ 0 h 47"/>
              <a:gd name="T4" fmla="*/ 2147483647 w 191"/>
              <a:gd name="T5" fmla="*/ 0 h 47"/>
              <a:gd name="T6" fmla="*/ 0 w 191"/>
              <a:gd name="T7" fmla="*/ 2147483647 h 47"/>
              <a:gd name="T8" fmla="*/ 0 60000 65536"/>
              <a:gd name="T9" fmla="*/ 0 60000 65536"/>
              <a:gd name="T10" fmla="*/ 0 60000 65536"/>
              <a:gd name="T11" fmla="*/ 0 60000 65536"/>
              <a:gd name="T12" fmla="*/ 0 w 191"/>
              <a:gd name="T13" fmla="*/ 0 h 47"/>
              <a:gd name="T14" fmla="*/ 191 w 191"/>
              <a:gd name="T15" fmla="*/ 47 h 47"/>
            </a:gdLst>
            <a:ahLst/>
            <a:cxnLst>
              <a:cxn ang="T8">
                <a:pos x="T0" y="T1"/>
              </a:cxn>
              <a:cxn ang="T9">
                <a:pos x="T2" y="T3"/>
              </a:cxn>
              <a:cxn ang="T10">
                <a:pos x="T4" y="T5"/>
              </a:cxn>
              <a:cxn ang="T11">
                <a:pos x="T6" y="T7"/>
              </a:cxn>
            </a:cxnLst>
            <a:rect l="T12" t="T13" r="T14" b="T15"/>
            <a:pathLst>
              <a:path w="191" h="47">
                <a:moveTo>
                  <a:pt x="143" y="47"/>
                </a:moveTo>
                <a:lnTo>
                  <a:pt x="191" y="0"/>
                </a:lnTo>
                <a:lnTo>
                  <a:pt x="48" y="0"/>
                </a:lnTo>
                <a:lnTo>
                  <a:pt x="0" y="47"/>
                </a:lnTo>
                <a:close/>
              </a:path>
            </a:pathLst>
          </a:custGeom>
          <a:solidFill>
            <a:srgbClr val="6474E7"/>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00" name="Freeform 88"/>
          <p:cNvSpPr>
            <a:spLocks noChangeAspect="1" noChangeArrowheads="1"/>
          </p:cNvSpPr>
          <p:nvPr/>
        </p:nvSpPr>
        <p:spPr bwMode="auto">
          <a:xfrm>
            <a:off x="777875" y="1557338"/>
            <a:ext cx="74613" cy="276225"/>
          </a:xfrm>
          <a:custGeom>
            <a:avLst/>
            <a:gdLst>
              <a:gd name="T0" fmla="*/ 2147483647 w 48"/>
              <a:gd name="T1" fmla="*/ 0 h 191"/>
              <a:gd name="T2" fmla="*/ 2147483647 w 48"/>
              <a:gd name="T3" fmla="*/ 2147483647 h 191"/>
              <a:gd name="T4" fmla="*/ 0 w 48"/>
              <a:gd name="T5" fmla="*/ 2147483647 h 191"/>
              <a:gd name="T6" fmla="*/ 0 w 48"/>
              <a:gd name="T7" fmla="*/ 2147483647 h 191"/>
              <a:gd name="T8" fmla="*/ 0 60000 65536"/>
              <a:gd name="T9" fmla="*/ 0 60000 65536"/>
              <a:gd name="T10" fmla="*/ 0 60000 65536"/>
              <a:gd name="T11" fmla="*/ 0 60000 65536"/>
              <a:gd name="T12" fmla="*/ 0 w 48"/>
              <a:gd name="T13" fmla="*/ 0 h 191"/>
              <a:gd name="T14" fmla="*/ 48 w 48"/>
              <a:gd name="T15" fmla="*/ 191 h 191"/>
            </a:gdLst>
            <a:ahLst/>
            <a:cxnLst>
              <a:cxn ang="T8">
                <a:pos x="T0" y="T1"/>
              </a:cxn>
              <a:cxn ang="T9">
                <a:pos x="T2" y="T3"/>
              </a:cxn>
              <a:cxn ang="T10">
                <a:pos x="T4" y="T5"/>
              </a:cxn>
              <a:cxn ang="T11">
                <a:pos x="T6" y="T7"/>
              </a:cxn>
            </a:cxnLst>
            <a:rect l="T12" t="T13" r="T14" b="T15"/>
            <a:pathLst>
              <a:path w="48" h="191">
                <a:moveTo>
                  <a:pt x="48" y="0"/>
                </a:moveTo>
                <a:lnTo>
                  <a:pt x="48" y="144"/>
                </a:lnTo>
                <a:lnTo>
                  <a:pt x="0" y="191"/>
                </a:lnTo>
                <a:lnTo>
                  <a:pt x="0" y="47"/>
                </a:lnTo>
                <a:close/>
              </a:path>
            </a:pathLst>
          </a:custGeom>
          <a:solidFill>
            <a:srgbClr val="4040D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01" name="Freeform 89"/>
          <p:cNvSpPr>
            <a:spLocks noChangeAspect="1" noChangeArrowheads="1"/>
          </p:cNvSpPr>
          <p:nvPr/>
        </p:nvSpPr>
        <p:spPr bwMode="auto">
          <a:xfrm>
            <a:off x="558800" y="1557338"/>
            <a:ext cx="293688" cy="276225"/>
          </a:xfrm>
          <a:custGeom>
            <a:avLst/>
            <a:gdLst>
              <a:gd name="T0" fmla="*/ 0 w 191"/>
              <a:gd name="T1" fmla="*/ 2147483647 h 191"/>
              <a:gd name="T2" fmla="*/ 0 w 191"/>
              <a:gd name="T3" fmla="*/ 2147483647 h 191"/>
              <a:gd name="T4" fmla="*/ 2147483647 w 191"/>
              <a:gd name="T5" fmla="*/ 2147483647 h 191"/>
              <a:gd name="T6" fmla="*/ 2147483647 w 191"/>
              <a:gd name="T7" fmla="*/ 2147483647 h 191"/>
              <a:gd name="T8" fmla="*/ 2147483647 w 191"/>
              <a:gd name="T9" fmla="*/ 0 h 191"/>
              <a:gd name="T10" fmla="*/ 2147483647 w 191"/>
              <a:gd name="T11" fmla="*/ 0 h 191"/>
              <a:gd name="T12" fmla="*/ 0 60000 65536"/>
              <a:gd name="T13" fmla="*/ 0 60000 65536"/>
              <a:gd name="T14" fmla="*/ 0 60000 65536"/>
              <a:gd name="T15" fmla="*/ 0 60000 65536"/>
              <a:gd name="T16" fmla="*/ 0 60000 65536"/>
              <a:gd name="T17" fmla="*/ 0 60000 65536"/>
              <a:gd name="T18" fmla="*/ 0 w 191"/>
              <a:gd name="T19" fmla="*/ 0 h 191"/>
              <a:gd name="T20" fmla="*/ 191 w 191"/>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1" h="191">
                <a:moveTo>
                  <a:pt x="0" y="47"/>
                </a:moveTo>
                <a:lnTo>
                  <a:pt x="0" y="191"/>
                </a:lnTo>
                <a:lnTo>
                  <a:pt x="143" y="191"/>
                </a:lnTo>
                <a:lnTo>
                  <a:pt x="191" y="144"/>
                </a:lnTo>
                <a:lnTo>
                  <a:pt x="191" y="0"/>
                </a:lnTo>
                <a:lnTo>
                  <a:pt x="48"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02" name="Freeform 90"/>
          <p:cNvSpPr>
            <a:spLocks noChangeAspect="1"/>
          </p:cNvSpPr>
          <p:nvPr/>
        </p:nvSpPr>
        <p:spPr bwMode="auto">
          <a:xfrm>
            <a:off x="558800" y="1557338"/>
            <a:ext cx="293688" cy="68262"/>
          </a:xfrm>
          <a:custGeom>
            <a:avLst/>
            <a:gdLst>
              <a:gd name="T0" fmla="*/ 0 w 191"/>
              <a:gd name="T1" fmla="*/ 2147483647 h 47"/>
              <a:gd name="T2" fmla="*/ 2147483647 w 191"/>
              <a:gd name="T3" fmla="*/ 2147483647 h 47"/>
              <a:gd name="T4" fmla="*/ 2147483647 w 191"/>
              <a:gd name="T5" fmla="*/ 0 h 47"/>
              <a:gd name="T6" fmla="*/ 0 60000 65536"/>
              <a:gd name="T7" fmla="*/ 0 60000 65536"/>
              <a:gd name="T8" fmla="*/ 0 60000 65536"/>
              <a:gd name="T9" fmla="*/ 0 w 191"/>
              <a:gd name="T10" fmla="*/ 0 h 47"/>
              <a:gd name="T11" fmla="*/ 191 w 191"/>
              <a:gd name="T12" fmla="*/ 47 h 47"/>
            </a:gdLst>
            <a:ahLst/>
            <a:cxnLst>
              <a:cxn ang="T6">
                <a:pos x="T0" y="T1"/>
              </a:cxn>
              <a:cxn ang="T7">
                <a:pos x="T2" y="T3"/>
              </a:cxn>
              <a:cxn ang="T8">
                <a:pos x="T4" y="T5"/>
              </a:cxn>
            </a:cxnLst>
            <a:rect l="T9" t="T10" r="T11" b="T12"/>
            <a:pathLst>
              <a:path w="191" h="47">
                <a:moveTo>
                  <a:pt x="0" y="47"/>
                </a:moveTo>
                <a:lnTo>
                  <a:pt x="143" y="47"/>
                </a:lnTo>
                <a:lnTo>
                  <a:pt x="191"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03" name="Line 91"/>
          <p:cNvSpPr>
            <a:spLocks noChangeAspect="1" noChangeShapeType="1"/>
          </p:cNvSpPr>
          <p:nvPr/>
        </p:nvSpPr>
        <p:spPr bwMode="auto">
          <a:xfrm>
            <a:off x="777875"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04" name="Freeform 92"/>
          <p:cNvSpPr>
            <a:spLocks noChangeAspect="1" noChangeArrowheads="1"/>
          </p:cNvSpPr>
          <p:nvPr/>
        </p:nvSpPr>
        <p:spPr bwMode="auto">
          <a:xfrm>
            <a:off x="928688" y="1557338"/>
            <a:ext cx="293687" cy="276225"/>
          </a:xfrm>
          <a:custGeom>
            <a:avLst/>
            <a:gdLst>
              <a:gd name="T0" fmla="*/ 0 w 191"/>
              <a:gd name="T1" fmla="*/ 2147483647 h 191"/>
              <a:gd name="T2" fmla="*/ 0 w 191"/>
              <a:gd name="T3" fmla="*/ 2147483647 h 191"/>
              <a:gd name="T4" fmla="*/ 2147483647 w 191"/>
              <a:gd name="T5" fmla="*/ 2147483647 h 191"/>
              <a:gd name="T6" fmla="*/ 2147483647 w 191"/>
              <a:gd name="T7" fmla="*/ 2147483647 h 191"/>
              <a:gd name="T8" fmla="*/ 2147483647 w 191"/>
              <a:gd name="T9" fmla="*/ 0 h 191"/>
              <a:gd name="T10" fmla="*/ 2147483647 w 191"/>
              <a:gd name="T11" fmla="*/ 0 h 191"/>
              <a:gd name="T12" fmla="*/ 0 60000 65536"/>
              <a:gd name="T13" fmla="*/ 0 60000 65536"/>
              <a:gd name="T14" fmla="*/ 0 60000 65536"/>
              <a:gd name="T15" fmla="*/ 0 60000 65536"/>
              <a:gd name="T16" fmla="*/ 0 60000 65536"/>
              <a:gd name="T17" fmla="*/ 0 60000 65536"/>
              <a:gd name="T18" fmla="*/ 0 w 191"/>
              <a:gd name="T19" fmla="*/ 0 h 191"/>
              <a:gd name="T20" fmla="*/ 191 w 191"/>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1" h="191">
                <a:moveTo>
                  <a:pt x="0" y="47"/>
                </a:moveTo>
                <a:lnTo>
                  <a:pt x="0" y="191"/>
                </a:lnTo>
                <a:lnTo>
                  <a:pt x="144" y="191"/>
                </a:lnTo>
                <a:lnTo>
                  <a:pt x="191" y="144"/>
                </a:lnTo>
                <a:lnTo>
                  <a:pt x="191" y="0"/>
                </a:lnTo>
                <a:lnTo>
                  <a:pt x="49" y="0"/>
                </a:lnTo>
                <a:close/>
              </a:path>
            </a:pathLst>
          </a:custGeom>
          <a:solidFill>
            <a:srgbClr val="4854E2"/>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05" name="Freeform 93"/>
          <p:cNvSpPr>
            <a:spLocks noChangeAspect="1" noChangeArrowheads="1"/>
          </p:cNvSpPr>
          <p:nvPr/>
        </p:nvSpPr>
        <p:spPr bwMode="auto">
          <a:xfrm>
            <a:off x="928688" y="1557338"/>
            <a:ext cx="293687" cy="68262"/>
          </a:xfrm>
          <a:custGeom>
            <a:avLst/>
            <a:gdLst>
              <a:gd name="T0" fmla="*/ 2147483647 w 191"/>
              <a:gd name="T1" fmla="*/ 2147483647 h 47"/>
              <a:gd name="T2" fmla="*/ 2147483647 w 191"/>
              <a:gd name="T3" fmla="*/ 0 h 47"/>
              <a:gd name="T4" fmla="*/ 2147483647 w 191"/>
              <a:gd name="T5" fmla="*/ 0 h 47"/>
              <a:gd name="T6" fmla="*/ 0 w 191"/>
              <a:gd name="T7" fmla="*/ 2147483647 h 47"/>
              <a:gd name="T8" fmla="*/ 0 60000 65536"/>
              <a:gd name="T9" fmla="*/ 0 60000 65536"/>
              <a:gd name="T10" fmla="*/ 0 60000 65536"/>
              <a:gd name="T11" fmla="*/ 0 60000 65536"/>
              <a:gd name="T12" fmla="*/ 0 w 191"/>
              <a:gd name="T13" fmla="*/ 0 h 47"/>
              <a:gd name="T14" fmla="*/ 191 w 191"/>
              <a:gd name="T15" fmla="*/ 47 h 47"/>
            </a:gdLst>
            <a:ahLst/>
            <a:cxnLst>
              <a:cxn ang="T8">
                <a:pos x="T0" y="T1"/>
              </a:cxn>
              <a:cxn ang="T9">
                <a:pos x="T2" y="T3"/>
              </a:cxn>
              <a:cxn ang="T10">
                <a:pos x="T4" y="T5"/>
              </a:cxn>
              <a:cxn ang="T11">
                <a:pos x="T6" y="T7"/>
              </a:cxn>
            </a:cxnLst>
            <a:rect l="T12" t="T13" r="T14" b="T15"/>
            <a:pathLst>
              <a:path w="191" h="47">
                <a:moveTo>
                  <a:pt x="144" y="47"/>
                </a:moveTo>
                <a:lnTo>
                  <a:pt x="191" y="0"/>
                </a:lnTo>
                <a:lnTo>
                  <a:pt x="49" y="0"/>
                </a:lnTo>
                <a:lnTo>
                  <a:pt x="0" y="47"/>
                </a:lnTo>
                <a:close/>
              </a:path>
            </a:pathLst>
          </a:custGeom>
          <a:solidFill>
            <a:srgbClr val="6474E7"/>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06" name="Freeform 94"/>
          <p:cNvSpPr>
            <a:spLocks noChangeAspect="1" noChangeArrowheads="1"/>
          </p:cNvSpPr>
          <p:nvPr/>
        </p:nvSpPr>
        <p:spPr bwMode="auto">
          <a:xfrm>
            <a:off x="1149350" y="1557338"/>
            <a:ext cx="73025" cy="276225"/>
          </a:xfrm>
          <a:custGeom>
            <a:avLst/>
            <a:gdLst>
              <a:gd name="T0" fmla="*/ 2147483647 w 47"/>
              <a:gd name="T1" fmla="*/ 0 h 191"/>
              <a:gd name="T2" fmla="*/ 2147483647 w 47"/>
              <a:gd name="T3" fmla="*/ 2147483647 h 191"/>
              <a:gd name="T4" fmla="*/ 0 w 47"/>
              <a:gd name="T5" fmla="*/ 2147483647 h 191"/>
              <a:gd name="T6" fmla="*/ 0 w 47"/>
              <a:gd name="T7" fmla="*/ 2147483647 h 191"/>
              <a:gd name="T8" fmla="*/ 0 60000 65536"/>
              <a:gd name="T9" fmla="*/ 0 60000 65536"/>
              <a:gd name="T10" fmla="*/ 0 60000 65536"/>
              <a:gd name="T11" fmla="*/ 0 60000 65536"/>
              <a:gd name="T12" fmla="*/ 0 w 47"/>
              <a:gd name="T13" fmla="*/ 0 h 191"/>
              <a:gd name="T14" fmla="*/ 47 w 47"/>
              <a:gd name="T15" fmla="*/ 191 h 191"/>
            </a:gdLst>
            <a:ahLst/>
            <a:cxnLst>
              <a:cxn ang="T8">
                <a:pos x="T0" y="T1"/>
              </a:cxn>
              <a:cxn ang="T9">
                <a:pos x="T2" y="T3"/>
              </a:cxn>
              <a:cxn ang="T10">
                <a:pos x="T4" y="T5"/>
              </a:cxn>
              <a:cxn ang="T11">
                <a:pos x="T6" y="T7"/>
              </a:cxn>
            </a:cxnLst>
            <a:rect l="T12" t="T13" r="T14" b="T15"/>
            <a:pathLst>
              <a:path w="47" h="191">
                <a:moveTo>
                  <a:pt x="47" y="0"/>
                </a:moveTo>
                <a:lnTo>
                  <a:pt x="47" y="144"/>
                </a:lnTo>
                <a:lnTo>
                  <a:pt x="0" y="191"/>
                </a:lnTo>
                <a:lnTo>
                  <a:pt x="0" y="47"/>
                </a:lnTo>
                <a:close/>
              </a:path>
            </a:pathLst>
          </a:custGeom>
          <a:solidFill>
            <a:srgbClr val="4040D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07" name="Freeform 95"/>
          <p:cNvSpPr>
            <a:spLocks noChangeAspect="1" noChangeArrowheads="1"/>
          </p:cNvSpPr>
          <p:nvPr/>
        </p:nvSpPr>
        <p:spPr bwMode="auto">
          <a:xfrm>
            <a:off x="928688" y="1557338"/>
            <a:ext cx="293687" cy="276225"/>
          </a:xfrm>
          <a:custGeom>
            <a:avLst/>
            <a:gdLst>
              <a:gd name="T0" fmla="*/ 0 w 191"/>
              <a:gd name="T1" fmla="*/ 2147483647 h 191"/>
              <a:gd name="T2" fmla="*/ 0 w 191"/>
              <a:gd name="T3" fmla="*/ 2147483647 h 191"/>
              <a:gd name="T4" fmla="*/ 2147483647 w 191"/>
              <a:gd name="T5" fmla="*/ 2147483647 h 191"/>
              <a:gd name="T6" fmla="*/ 2147483647 w 191"/>
              <a:gd name="T7" fmla="*/ 2147483647 h 191"/>
              <a:gd name="T8" fmla="*/ 2147483647 w 191"/>
              <a:gd name="T9" fmla="*/ 0 h 191"/>
              <a:gd name="T10" fmla="*/ 2147483647 w 191"/>
              <a:gd name="T11" fmla="*/ 0 h 191"/>
              <a:gd name="T12" fmla="*/ 0 60000 65536"/>
              <a:gd name="T13" fmla="*/ 0 60000 65536"/>
              <a:gd name="T14" fmla="*/ 0 60000 65536"/>
              <a:gd name="T15" fmla="*/ 0 60000 65536"/>
              <a:gd name="T16" fmla="*/ 0 60000 65536"/>
              <a:gd name="T17" fmla="*/ 0 60000 65536"/>
              <a:gd name="T18" fmla="*/ 0 w 191"/>
              <a:gd name="T19" fmla="*/ 0 h 191"/>
              <a:gd name="T20" fmla="*/ 191 w 191"/>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1" h="191">
                <a:moveTo>
                  <a:pt x="0" y="47"/>
                </a:moveTo>
                <a:lnTo>
                  <a:pt x="0" y="191"/>
                </a:lnTo>
                <a:lnTo>
                  <a:pt x="144" y="191"/>
                </a:lnTo>
                <a:lnTo>
                  <a:pt x="191" y="144"/>
                </a:lnTo>
                <a:lnTo>
                  <a:pt x="191" y="0"/>
                </a:lnTo>
                <a:lnTo>
                  <a:pt x="49"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08" name="Freeform 96"/>
          <p:cNvSpPr>
            <a:spLocks noChangeAspect="1"/>
          </p:cNvSpPr>
          <p:nvPr/>
        </p:nvSpPr>
        <p:spPr bwMode="auto">
          <a:xfrm>
            <a:off x="928688" y="1557338"/>
            <a:ext cx="293687" cy="68262"/>
          </a:xfrm>
          <a:custGeom>
            <a:avLst/>
            <a:gdLst>
              <a:gd name="T0" fmla="*/ 0 w 191"/>
              <a:gd name="T1" fmla="*/ 2147483647 h 47"/>
              <a:gd name="T2" fmla="*/ 2147483647 w 191"/>
              <a:gd name="T3" fmla="*/ 2147483647 h 47"/>
              <a:gd name="T4" fmla="*/ 2147483647 w 191"/>
              <a:gd name="T5" fmla="*/ 0 h 47"/>
              <a:gd name="T6" fmla="*/ 0 60000 65536"/>
              <a:gd name="T7" fmla="*/ 0 60000 65536"/>
              <a:gd name="T8" fmla="*/ 0 60000 65536"/>
              <a:gd name="T9" fmla="*/ 0 w 191"/>
              <a:gd name="T10" fmla="*/ 0 h 47"/>
              <a:gd name="T11" fmla="*/ 191 w 191"/>
              <a:gd name="T12" fmla="*/ 47 h 47"/>
            </a:gdLst>
            <a:ahLst/>
            <a:cxnLst>
              <a:cxn ang="T6">
                <a:pos x="T0" y="T1"/>
              </a:cxn>
              <a:cxn ang="T7">
                <a:pos x="T2" y="T3"/>
              </a:cxn>
              <a:cxn ang="T8">
                <a:pos x="T4" y="T5"/>
              </a:cxn>
            </a:cxnLst>
            <a:rect l="T9" t="T10" r="T11" b="T12"/>
            <a:pathLst>
              <a:path w="191" h="47">
                <a:moveTo>
                  <a:pt x="0" y="47"/>
                </a:moveTo>
                <a:lnTo>
                  <a:pt x="144" y="47"/>
                </a:lnTo>
                <a:lnTo>
                  <a:pt x="191"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09" name="Line 97"/>
          <p:cNvSpPr>
            <a:spLocks noChangeAspect="1" noChangeShapeType="1"/>
          </p:cNvSpPr>
          <p:nvPr/>
        </p:nvSpPr>
        <p:spPr bwMode="auto">
          <a:xfrm>
            <a:off x="1149350"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10" name="Freeform 98"/>
          <p:cNvSpPr>
            <a:spLocks noChangeAspect="1" noChangeArrowheads="1"/>
          </p:cNvSpPr>
          <p:nvPr/>
        </p:nvSpPr>
        <p:spPr bwMode="auto">
          <a:xfrm>
            <a:off x="1301750" y="1557338"/>
            <a:ext cx="295275"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3" y="191"/>
                </a:lnTo>
                <a:lnTo>
                  <a:pt x="192" y="144"/>
                </a:lnTo>
                <a:lnTo>
                  <a:pt x="192" y="0"/>
                </a:lnTo>
                <a:lnTo>
                  <a:pt x="48" y="0"/>
                </a:lnTo>
                <a:close/>
              </a:path>
            </a:pathLst>
          </a:custGeom>
          <a:solidFill>
            <a:srgbClr val="4854E2"/>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11" name="Freeform 99"/>
          <p:cNvSpPr>
            <a:spLocks noChangeAspect="1" noChangeArrowheads="1"/>
          </p:cNvSpPr>
          <p:nvPr/>
        </p:nvSpPr>
        <p:spPr bwMode="auto">
          <a:xfrm>
            <a:off x="1301750" y="1557338"/>
            <a:ext cx="295275" cy="68262"/>
          </a:xfrm>
          <a:custGeom>
            <a:avLst/>
            <a:gdLst>
              <a:gd name="T0" fmla="*/ 2147483647 w 192"/>
              <a:gd name="T1" fmla="*/ 2147483647 h 47"/>
              <a:gd name="T2" fmla="*/ 2147483647 w 192"/>
              <a:gd name="T3" fmla="*/ 0 h 47"/>
              <a:gd name="T4" fmla="*/ 2147483647 w 192"/>
              <a:gd name="T5" fmla="*/ 0 h 47"/>
              <a:gd name="T6" fmla="*/ 0 w 192"/>
              <a:gd name="T7" fmla="*/ 2147483647 h 47"/>
              <a:gd name="T8" fmla="*/ 0 60000 65536"/>
              <a:gd name="T9" fmla="*/ 0 60000 65536"/>
              <a:gd name="T10" fmla="*/ 0 60000 65536"/>
              <a:gd name="T11" fmla="*/ 0 60000 65536"/>
              <a:gd name="T12" fmla="*/ 0 w 192"/>
              <a:gd name="T13" fmla="*/ 0 h 47"/>
              <a:gd name="T14" fmla="*/ 192 w 192"/>
              <a:gd name="T15" fmla="*/ 47 h 47"/>
            </a:gdLst>
            <a:ahLst/>
            <a:cxnLst>
              <a:cxn ang="T8">
                <a:pos x="T0" y="T1"/>
              </a:cxn>
              <a:cxn ang="T9">
                <a:pos x="T2" y="T3"/>
              </a:cxn>
              <a:cxn ang="T10">
                <a:pos x="T4" y="T5"/>
              </a:cxn>
              <a:cxn ang="T11">
                <a:pos x="T6" y="T7"/>
              </a:cxn>
            </a:cxnLst>
            <a:rect l="T12" t="T13" r="T14" b="T15"/>
            <a:pathLst>
              <a:path w="192" h="47">
                <a:moveTo>
                  <a:pt x="143" y="47"/>
                </a:moveTo>
                <a:lnTo>
                  <a:pt x="192" y="0"/>
                </a:lnTo>
                <a:lnTo>
                  <a:pt x="48" y="0"/>
                </a:lnTo>
                <a:lnTo>
                  <a:pt x="0" y="47"/>
                </a:lnTo>
                <a:close/>
              </a:path>
            </a:pathLst>
          </a:custGeom>
          <a:solidFill>
            <a:srgbClr val="6474E7"/>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12" name="Freeform 100"/>
          <p:cNvSpPr>
            <a:spLocks noChangeAspect="1" noChangeArrowheads="1"/>
          </p:cNvSpPr>
          <p:nvPr/>
        </p:nvSpPr>
        <p:spPr bwMode="auto">
          <a:xfrm>
            <a:off x="1522413" y="1557338"/>
            <a:ext cx="74612" cy="276225"/>
          </a:xfrm>
          <a:custGeom>
            <a:avLst/>
            <a:gdLst>
              <a:gd name="T0" fmla="*/ 2147483647 w 49"/>
              <a:gd name="T1" fmla="*/ 0 h 191"/>
              <a:gd name="T2" fmla="*/ 2147483647 w 49"/>
              <a:gd name="T3" fmla="*/ 2147483647 h 191"/>
              <a:gd name="T4" fmla="*/ 0 w 49"/>
              <a:gd name="T5" fmla="*/ 2147483647 h 191"/>
              <a:gd name="T6" fmla="*/ 0 w 49"/>
              <a:gd name="T7" fmla="*/ 2147483647 h 191"/>
              <a:gd name="T8" fmla="*/ 0 60000 65536"/>
              <a:gd name="T9" fmla="*/ 0 60000 65536"/>
              <a:gd name="T10" fmla="*/ 0 60000 65536"/>
              <a:gd name="T11" fmla="*/ 0 60000 65536"/>
              <a:gd name="T12" fmla="*/ 0 w 49"/>
              <a:gd name="T13" fmla="*/ 0 h 191"/>
              <a:gd name="T14" fmla="*/ 49 w 49"/>
              <a:gd name="T15" fmla="*/ 191 h 191"/>
            </a:gdLst>
            <a:ahLst/>
            <a:cxnLst>
              <a:cxn ang="T8">
                <a:pos x="T0" y="T1"/>
              </a:cxn>
              <a:cxn ang="T9">
                <a:pos x="T2" y="T3"/>
              </a:cxn>
              <a:cxn ang="T10">
                <a:pos x="T4" y="T5"/>
              </a:cxn>
              <a:cxn ang="T11">
                <a:pos x="T6" y="T7"/>
              </a:cxn>
            </a:cxnLst>
            <a:rect l="T12" t="T13" r="T14" b="T15"/>
            <a:pathLst>
              <a:path w="49" h="191">
                <a:moveTo>
                  <a:pt x="49" y="0"/>
                </a:moveTo>
                <a:lnTo>
                  <a:pt x="49" y="144"/>
                </a:lnTo>
                <a:lnTo>
                  <a:pt x="0" y="191"/>
                </a:lnTo>
                <a:lnTo>
                  <a:pt x="0" y="47"/>
                </a:lnTo>
                <a:close/>
              </a:path>
            </a:pathLst>
          </a:custGeom>
          <a:solidFill>
            <a:srgbClr val="4040D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13" name="Freeform 101"/>
          <p:cNvSpPr>
            <a:spLocks noChangeAspect="1" noChangeArrowheads="1"/>
          </p:cNvSpPr>
          <p:nvPr/>
        </p:nvSpPr>
        <p:spPr bwMode="auto">
          <a:xfrm>
            <a:off x="1301750" y="1557338"/>
            <a:ext cx="295275"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3" y="191"/>
                </a:lnTo>
                <a:lnTo>
                  <a:pt x="192" y="144"/>
                </a:lnTo>
                <a:lnTo>
                  <a:pt x="192" y="0"/>
                </a:lnTo>
                <a:lnTo>
                  <a:pt x="48"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14" name="Freeform 102"/>
          <p:cNvSpPr>
            <a:spLocks noChangeAspect="1"/>
          </p:cNvSpPr>
          <p:nvPr/>
        </p:nvSpPr>
        <p:spPr bwMode="auto">
          <a:xfrm>
            <a:off x="1301750" y="1557338"/>
            <a:ext cx="295275" cy="68262"/>
          </a:xfrm>
          <a:custGeom>
            <a:avLst/>
            <a:gdLst>
              <a:gd name="T0" fmla="*/ 0 w 192"/>
              <a:gd name="T1" fmla="*/ 2147483647 h 47"/>
              <a:gd name="T2" fmla="*/ 2147483647 w 192"/>
              <a:gd name="T3" fmla="*/ 2147483647 h 47"/>
              <a:gd name="T4" fmla="*/ 2147483647 w 192"/>
              <a:gd name="T5" fmla="*/ 0 h 47"/>
              <a:gd name="T6" fmla="*/ 0 60000 65536"/>
              <a:gd name="T7" fmla="*/ 0 60000 65536"/>
              <a:gd name="T8" fmla="*/ 0 60000 65536"/>
              <a:gd name="T9" fmla="*/ 0 w 192"/>
              <a:gd name="T10" fmla="*/ 0 h 47"/>
              <a:gd name="T11" fmla="*/ 192 w 192"/>
              <a:gd name="T12" fmla="*/ 47 h 47"/>
            </a:gdLst>
            <a:ahLst/>
            <a:cxnLst>
              <a:cxn ang="T6">
                <a:pos x="T0" y="T1"/>
              </a:cxn>
              <a:cxn ang="T7">
                <a:pos x="T2" y="T3"/>
              </a:cxn>
              <a:cxn ang="T8">
                <a:pos x="T4" y="T5"/>
              </a:cxn>
            </a:cxnLst>
            <a:rect l="T9" t="T10" r="T11" b="T12"/>
            <a:pathLst>
              <a:path w="192" h="47">
                <a:moveTo>
                  <a:pt x="0" y="47"/>
                </a:moveTo>
                <a:lnTo>
                  <a:pt x="143" y="47"/>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15" name="Line 103"/>
          <p:cNvSpPr>
            <a:spLocks noChangeAspect="1" noChangeShapeType="1"/>
          </p:cNvSpPr>
          <p:nvPr/>
        </p:nvSpPr>
        <p:spPr bwMode="auto">
          <a:xfrm>
            <a:off x="1522413"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16" name="Freeform 104"/>
          <p:cNvSpPr>
            <a:spLocks noChangeAspect="1" noChangeArrowheads="1"/>
          </p:cNvSpPr>
          <p:nvPr/>
        </p:nvSpPr>
        <p:spPr bwMode="auto">
          <a:xfrm>
            <a:off x="1674813" y="1557338"/>
            <a:ext cx="293687"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5" y="191"/>
                </a:lnTo>
                <a:lnTo>
                  <a:pt x="192" y="144"/>
                </a:lnTo>
                <a:lnTo>
                  <a:pt x="192" y="0"/>
                </a:lnTo>
                <a:lnTo>
                  <a:pt x="48" y="0"/>
                </a:lnTo>
                <a:close/>
              </a:path>
            </a:pathLst>
          </a:custGeom>
          <a:solidFill>
            <a:srgbClr val="4854E2"/>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17" name="Freeform 105"/>
          <p:cNvSpPr>
            <a:spLocks noChangeAspect="1" noChangeArrowheads="1"/>
          </p:cNvSpPr>
          <p:nvPr/>
        </p:nvSpPr>
        <p:spPr bwMode="auto">
          <a:xfrm>
            <a:off x="1674813" y="1557338"/>
            <a:ext cx="293687" cy="68262"/>
          </a:xfrm>
          <a:custGeom>
            <a:avLst/>
            <a:gdLst>
              <a:gd name="T0" fmla="*/ 2147483647 w 192"/>
              <a:gd name="T1" fmla="*/ 2147483647 h 47"/>
              <a:gd name="T2" fmla="*/ 2147483647 w 192"/>
              <a:gd name="T3" fmla="*/ 0 h 47"/>
              <a:gd name="T4" fmla="*/ 2147483647 w 192"/>
              <a:gd name="T5" fmla="*/ 0 h 47"/>
              <a:gd name="T6" fmla="*/ 0 w 192"/>
              <a:gd name="T7" fmla="*/ 2147483647 h 47"/>
              <a:gd name="T8" fmla="*/ 0 60000 65536"/>
              <a:gd name="T9" fmla="*/ 0 60000 65536"/>
              <a:gd name="T10" fmla="*/ 0 60000 65536"/>
              <a:gd name="T11" fmla="*/ 0 60000 65536"/>
              <a:gd name="T12" fmla="*/ 0 w 192"/>
              <a:gd name="T13" fmla="*/ 0 h 47"/>
              <a:gd name="T14" fmla="*/ 192 w 192"/>
              <a:gd name="T15" fmla="*/ 47 h 47"/>
            </a:gdLst>
            <a:ahLst/>
            <a:cxnLst>
              <a:cxn ang="T8">
                <a:pos x="T0" y="T1"/>
              </a:cxn>
              <a:cxn ang="T9">
                <a:pos x="T2" y="T3"/>
              </a:cxn>
              <a:cxn ang="T10">
                <a:pos x="T4" y="T5"/>
              </a:cxn>
              <a:cxn ang="T11">
                <a:pos x="T6" y="T7"/>
              </a:cxn>
            </a:cxnLst>
            <a:rect l="T12" t="T13" r="T14" b="T15"/>
            <a:pathLst>
              <a:path w="192" h="47">
                <a:moveTo>
                  <a:pt x="145" y="47"/>
                </a:moveTo>
                <a:lnTo>
                  <a:pt x="192" y="0"/>
                </a:lnTo>
                <a:lnTo>
                  <a:pt x="48" y="0"/>
                </a:lnTo>
                <a:lnTo>
                  <a:pt x="0" y="47"/>
                </a:lnTo>
                <a:close/>
              </a:path>
            </a:pathLst>
          </a:custGeom>
          <a:solidFill>
            <a:srgbClr val="6474E7"/>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18" name="Freeform 106"/>
          <p:cNvSpPr>
            <a:spLocks noChangeAspect="1" noChangeArrowheads="1"/>
          </p:cNvSpPr>
          <p:nvPr/>
        </p:nvSpPr>
        <p:spPr bwMode="auto">
          <a:xfrm>
            <a:off x="1897063" y="1557338"/>
            <a:ext cx="71437" cy="276225"/>
          </a:xfrm>
          <a:custGeom>
            <a:avLst/>
            <a:gdLst>
              <a:gd name="T0" fmla="*/ 2147483647 w 47"/>
              <a:gd name="T1" fmla="*/ 0 h 191"/>
              <a:gd name="T2" fmla="*/ 2147483647 w 47"/>
              <a:gd name="T3" fmla="*/ 2147483647 h 191"/>
              <a:gd name="T4" fmla="*/ 0 w 47"/>
              <a:gd name="T5" fmla="*/ 2147483647 h 191"/>
              <a:gd name="T6" fmla="*/ 0 w 47"/>
              <a:gd name="T7" fmla="*/ 2147483647 h 191"/>
              <a:gd name="T8" fmla="*/ 0 60000 65536"/>
              <a:gd name="T9" fmla="*/ 0 60000 65536"/>
              <a:gd name="T10" fmla="*/ 0 60000 65536"/>
              <a:gd name="T11" fmla="*/ 0 60000 65536"/>
              <a:gd name="T12" fmla="*/ 0 w 47"/>
              <a:gd name="T13" fmla="*/ 0 h 191"/>
              <a:gd name="T14" fmla="*/ 47 w 47"/>
              <a:gd name="T15" fmla="*/ 191 h 191"/>
            </a:gdLst>
            <a:ahLst/>
            <a:cxnLst>
              <a:cxn ang="T8">
                <a:pos x="T0" y="T1"/>
              </a:cxn>
              <a:cxn ang="T9">
                <a:pos x="T2" y="T3"/>
              </a:cxn>
              <a:cxn ang="T10">
                <a:pos x="T4" y="T5"/>
              </a:cxn>
              <a:cxn ang="T11">
                <a:pos x="T6" y="T7"/>
              </a:cxn>
            </a:cxnLst>
            <a:rect l="T12" t="T13" r="T14" b="T15"/>
            <a:pathLst>
              <a:path w="47" h="191">
                <a:moveTo>
                  <a:pt x="47" y="0"/>
                </a:moveTo>
                <a:lnTo>
                  <a:pt x="47" y="144"/>
                </a:lnTo>
                <a:lnTo>
                  <a:pt x="0" y="191"/>
                </a:lnTo>
                <a:lnTo>
                  <a:pt x="0" y="47"/>
                </a:lnTo>
                <a:close/>
              </a:path>
            </a:pathLst>
          </a:custGeom>
          <a:solidFill>
            <a:srgbClr val="4040D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19" name="Freeform 107"/>
          <p:cNvSpPr>
            <a:spLocks noChangeAspect="1" noChangeArrowheads="1"/>
          </p:cNvSpPr>
          <p:nvPr/>
        </p:nvSpPr>
        <p:spPr bwMode="auto">
          <a:xfrm>
            <a:off x="1674813" y="1557338"/>
            <a:ext cx="293687"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5" y="191"/>
                </a:lnTo>
                <a:lnTo>
                  <a:pt x="192" y="144"/>
                </a:lnTo>
                <a:lnTo>
                  <a:pt x="192" y="0"/>
                </a:lnTo>
                <a:lnTo>
                  <a:pt x="48"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20" name="Freeform 108"/>
          <p:cNvSpPr>
            <a:spLocks noChangeAspect="1"/>
          </p:cNvSpPr>
          <p:nvPr/>
        </p:nvSpPr>
        <p:spPr bwMode="auto">
          <a:xfrm>
            <a:off x="1674813" y="1557338"/>
            <a:ext cx="293687" cy="68262"/>
          </a:xfrm>
          <a:custGeom>
            <a:avLst/>
            <a:gdLst>
              <a:gd name="T0" fmla="*/ 0 w 192"/>
              <a:gd name="T1" fmla="*/ 2147483647 h 47"/>
              <a:gd name="T2" fmla="*/ 2147483647 w 192"/>
              <a:gd name="T3" fmla="*/ 2147483647 h 47"/>
              <a:gd name="T4" fmla="*/ 2147483647 w 192"/>
              <a:gd name="T5" fmla="*/ 0 h 47"/>
              <a:gd name="T6" fmla="*/ 0 60000 65536"/>
              <a:gd name="T7" fmla="*/ 0 60000 65536"/>
              <a:gd name="T8" fmla="*/ 0 60000 65536"/>
              <a:gd name="T9" fmla="*/ 0 w 192"/>
              <a:gd name="T10" fmla="*/ 0 h 47"/>
              <a:gd name="T11" fmla="*/ 192 w 192"/>
              <a:gd name="T12" fmla="*/ 47 h 47"/>
            </a:gdLst>
            <a:ahLst/>
            <a:cxnLst>
              <a:cxn ang="T6">
                <a:pos x="T0" y="T1"/>
              </a:cxn>
              <a:cxn ang="T7">
                <a:pos x="T2" y="T3"/>
              </a:cxn>
              <a:cxn ang="T8">
                <a:pos x="T4" y="T5"/>
              </a:cxn>
            </a:cxnLst>
            <a:rect l="T9" t="T10" r="T11" b="T12"/>
            <a:pathLst>
              <a:path w="192" h="47">
                <a:moveTo>
                  <a:pt x="0" y="47"/>
                </a:moveTo>
                <a:lnTo>
                  <a:pt x="145" y="47"/>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21" name="Line 109"/>
          <p:cNvSpPr>
            <a:spLocks noChangeAspect="1" noChangeShapeType="1"/>
          </p:cNvSpPr>
          <p:nvPr/>
        </p:nvSpPr>
        <p:spPr bwMode="auto">
          <a:xfrm>
            <a:off x="1897063"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22" name="Freeform 110"/>
          <p:cNvSpPr>
            <a:spLocks noChangeAspect="1" noChangeArrowheads="1"/>
          </p:cNvSpPr>
          <p:nvPr/>
        </p:nvSpPr>
        <p:spPr bwMode="auto">
          <a:xfrm>
            <a:off x="2216150" y="1557338"/>
            <a:ext cx="288925" cy="276225"/>
          </a:xfrm>
          <a:custGeom>
            <a:avLst/>
            <a:gdLst>
              <a:gd name="T0" fmla="*/ 0 w 190"/>
              <a:gd name="T1" fmla="*/ 2147483647 h 191"/>
              <a:gd name="T2" fmla="*/ 0 w 190"/>
              <a:gd name="T3" fmla="*/ 2147483647 h 191"/>
              <a:gd name="T4" fmla="*/ 2147483647 w 190"/>
              <a:gd name="T5" fmla="*/ 2147483647 h 191"/>
              <a:gd name="T6" fmla="*/ 2147483647 w 190"/>
              <a:gd name="T7" fmla="*/ 2147483647 h 191"/>
              <a:gd name="T8" fmla="*/ 2147483647 w 190"/>
              <a:gd name="T9" fmla="*/ 0 h 191"/>
              <a:gd name="T10" fmla="*/ 2147483647 w 190"/>
              <a:gd name="T11" fmla="*/ 0 h 191"/>
              <a:gd name="T12" fmla="*/ 0 60000 65536"/>
              <a:gd name="T13" fmla="*/ 0 60000 65536"/>
              <a:gd name="T14" fmla="*/ 0 60000 65536"/>
              <a:gd name="T15" fmla="*/ 0 60000 65536"/>
              <a:gd name="T16" fmla="*/ 0 60000 65536"/>
              <a:gd name="T17" fmla="*/ 0 60000 65536"/>
              <a:gd name="T18" fmla="*/ 0 w 190"/>
              <a:gd name="T19" fmla="*/ 0 h 191"/>
              <a:gd name="T20" fmla="*/ 190 w 190"/>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0" h="191">
                <a:moveTo>
                  <a:pt x="0" y="47"/>
                </a:moveTo>
                <a:lnTo>
                  <a:pt x="0" y="191"/>
                </a:lnTo>
                <a:lnTo>
                  <a:pt x="143" y="191"/>
                </a:lnTo>
                <a:lnTo>
                  <a:pt x="190" y="144"/>
                </a:lnTo>
                <a:lnTo>
                  <a:pt x="190" y="0"/>
                </a:lnTo>
                <a:lnTo>
                  <a:pt x="47" y="0"/>
                </a:lnTo>
                <a:close/>
              </a:path>
            </a:pathLst>
          </a:cu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23" name="Freeform 111"/>
          <p:cNvSpPr>
            <a:spLocks noChangeAspect="1" noChangeArrowheads="1"/>
          </p:cNvSpPr>
          <p:nvPr/>
        </p:nvSpPr>
        <p:spPr bwMode="auto">
          <a:xfrm>
            <a:off x="2216150" y="1557338"/>
            <a:ext cx="288925" cy="68262"/>
          </a:xfrm>
          <a:custGeom>
            <a:avLst/>
            <a:gdLst>
              <a:gd name="T0" fmla="*/ 2147483647 w 190"/>
              <a:gd name="T1" fmla="*/ 2147483647 h 47"/>
              <a:gd name="T2" fmla="*/ 2147483647 w 190"/>
              <a:gd name="T3" fmla="*/ 0 h 47"/>
              <a:gd name="T4" fmla="*/ 2147483647 w 190"/>
              <a:gd name="T5" fmla="*/ 0 h 47"/>
              <a:gd name="T6" fmla="*/ 0 w 190"/>
              <a:gd name="T7" fmla="*/ 2147483647 h 47"/>
              <a:gd name="T8" fmla="*/ 0 60000 65536"/>
              <a:gd name="T9" fmla="*/ 0 60000 65536"/>
              <a:gd name="T10" fmla="*/ 0 60000 65536"/>
              <a:gd name="T11" fmla="*/ 0 60000 65536"/>
              <a:gd name="T12" fmla="*/ 0 w 190"/>
              <a:gd name="T13" fmla="*/ 0 h 47"/>
              <a:gd name="T14" fmla="*/ 190 w 190"/>
              <a:gd name="T15" fmla="*/ 47 h 47"/>
            </a:gdLst>
            <a:ahLst/>
            <a:cxnLst>
              <a:cxn ang="T8">
                <a:pos x="T0" y="T1"/>
              </a:cxn>
              <a:cxn ang="T9">
                <a:pos x="T2" y="T3"/>
              </a:cxn>
              <a:cxn ang="T10">
                <a:pos x="T4" y="T5"/>
              </a:cxn>
              <a:cxn ang="T11">
                <a:pos x="T6" y="T7"/>
              </a:cxn>
            </a:cxnLst>
            <a:rect l="T12" t="T13" r="T14" b="T15"/>
            <a:pathLst>
              <a:path w="190" h="47">
                <a:moveTo>
                  <a:pt x="143" y="47"/>
                </a:moveTo>
                <a:lnTo>
                  <a:pt x="190" y="0"/>
                </a:lnTo>
                <a:lnTo>
                  <a:pt x="47" y="0"/>
                </a:lnTo>
                <a:lnTo>
                  <a:pt x="0" y="47"/>
                </a:lnTo>
                <a:close/>
              </a:path>
            </a:pathLst>
          </a:custGeom>
          <a:solidFill>
            <a:srgbClr val="F32D3B"/>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24" name="Freeform 112"/>
          <p:cNvSpPr>
            <a:spLocks noChangeAspect="1" noChangeArrowheads="1"/>
          </p:cNvSpPr>
          <p:nvPr/>
        </p:nvSpPr>
        <p:spPr bwMode="auto">
          <a:xfrm>
            <a:off x="2433638" y="1557338"/>
            <a:ext cx="71437" cy="276225"/>
          </a:xfrm>
          <a:custGeom>
            <a:avLst/>
            <a:gdLst>
              <a:gd name="T0" fmla="*/ 2147483647 w 47"/>
              <a:gd name="T1" fmla="*/ 0 h 191"/>
              <a:gd name="T2" fmla="*/ 2147483647 w 47"/>
              <a:gd name="T3" fmla="*/ 2147483647 h 191"/>
              <a:gd name="T4" fmla="*/ 0 w 47"/>
              <a:gd name="T5" fmla="*/ 2147483647 h 191"/>
              <a:gd name="T6" fmla="*/ 0 w 47"/>
              <a:gd name="T7" fmla="*/ 2147483647 h 191"/>
              <a:gd name="T8" fmla="*/ 0 60000 65536"/>
              <a:gd name="T9" fmla="*/ 0 60000 65536"/>
              <a:gd name="T10" fmla="*/ 0 60000 65536"/>
              <a:gd name="T11" fmla="*/ 0 60000 65536"/>
              <a:gd name="T12" fmla="*/ 0 w 47"/>
              <a:gd name="T13" fmla="*/ 0 h 191"/>
              <a:gd name="T14" fmla="*/ 47 w 47"/>
              <a:gd name="T15" fmla="*/ 191 h 191"/>
            </a:gdLst>
            <a:ahLst/>
            <a:cxnLst>
              <a:cxn ang="T8">
                <a:pos x="T0" y="T1"/>
              </a:cxn>
              <a:cxn ang="T9">
                <a:pos x="T2" y="T3"/>
              </a:cxn>
              <a:cxn ang="T10">
                <a:pos x="T4" y="T5"/>
              </a:cxn>
              <a:cxn ang="T11">
                <a:pos x="T6" y="T7"/>
              </a:cxn>
            </a:cxnLst>
            <a:rect l="T12" t="T13" r="T14" b="T15"/>
            <a:pathLst>
              <a:path w="47" h="191">
                <a:moveTo>
                  <a:pt x="47" y="0"/>
                </a:moveTo>
                <a:lnTo>
                  <a:pt x="47" y="144"/>
                </a:lnTo>
                <a:lnTo>
                  <a:pt x="0" y="191"/>
                </a:lnTo>
                <a:lnTo>
                  <a:pt x="0" y="47"/>
                </a:lnTo>
                <a:close/>
              </a:path>
            </a:pathLst>
          </a:custGeom>
          <a:solidFill>
            <a:srgbClr val="E1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25" name="Freeform 113"/>
          <p:cNvSpPr>
            <a:spLocks noChangeAspect="1" noChangeArrowheads="1"/>
          </p:cNvSpPr>
          <p:nvPr/>
        </p:nvSpPr>
        <p:spPr bwMode="auto">
          <a:xfrm>
            <a:off x="2216150" y="1557338"/>
            <a:ext cx="288925" cy="276225"/>
          </a:xfrm>
          <a:custGeom>
            <a:avLst/>
            <a:gdLst>
              <a:gd name="T0" fmla="*/ 0 w 190"/>
              <a:gd name="T1" fmla="*/ 2147483647 h 191"/>
              <a:gd name="T2" fmla="*/ 0 w 190"/>
              <a:gd name="T3" fmla="*/ 2147483647 h 191"/>
              <a:gd name="T4" fmla="*/ 2147483647 w 190"/>
              <a:gd name="T5" fmla="*/ 2147483647 h 191"/>
              <a:gd name="T6" fmla="*/ 2147483647 w 190"/>
              <a:gd name="T7" fmla="*/ 2147483647 h 191"/>
              <a:gd name="T8" fmla="*/ 2147483647 w 190"/>
              <a:gd name="T9" fmla="*/ 0 h 191"/>
              <a:gd name="T10" fmla="*/ 2147483647 w 190"/>
              <a:gd name="T11" fmla="*/ 0 h 191"/>
              <a:gd name="T12" fmla="*/ 0 60000 65536"/>
              <a:gd name="T13" fmla="*/ 0 60000 65536"/>
              <a:gd name="T14" fmla="*/ 0 60000 65536"/>
              <a:gd name="T15" fmla="*/ 0 60000 65536"/>
              <a:gd name="T16" fmla="*/ 0 60000 65536"/>
              <a:gd name="T17" fmla="*/ 0 60000 65536"/>
              <a:gd name="T18" fmla="*/ 0 w 190"/>
              <a:gd name="T19" fmla="*/ 0 h 191"/>
              <a:gd name="T20" fmla="*/ 190 w 190"/>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0" h="191">
                <a:moveTo>
                  <a:pt x="0" y="47"/>
                </a:moveTo>
                <a:lnTo>
                  <a:pt x="0" y="191"/>
                </a:lnTo>
                <a:lnTo>
                  <a:pt x="143" y="191"/>
                </a:lnTo>
                <a:lnTo>
                  <a:pt x="190" y="144"/>
                </a:lnTo>
                <a:lnTo>
                  <a:pt x="190" y="0"/>
                </a:lnTo>
                <a:lnTo>
                  <a:pt x="47"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26" name="Freeform 114"/>
          <p:cNvSpPr>
            <a:spLocks noChangeAspect="1"/>
          </p:cNvSpPr>
          <p:nvPr/>
        </p:nvSpPr>
        <p:spPr bwMode="auto">
          <a:xfrm>
            <a:off x="2216150" y="1557338"/>
            <a:ext cx="288925" cy="68262"/>
          </a:xfrm>
          <a:custGeom>
            <a:avLst/>
            <a:gdLst>
              <a:gd name="T0" fmla="*/ 0 w 190"/>
              <a:gd name="T1" fmla="*/ 2147483647 h 47"/>
              <a:gd name="T2" fmla="*/ 2147483647 w 190"/>
              <a:gd name="T3" fmla="*/ 2147483647 h 47"/>
              <a:gd name="T4" fmla="*/ 2147483647 w 190"/>
              <a:gd name="T5" fmla="*/ 0 h 47"/>
              <a:gd name="T6" fmla="*/ 0 60000 65536"/>
              <a:gd name="T7" fmla="*/ 0 60000 65536"/>
              <a:gd name="T8" fmla="*/ 0 60000 65536"/>
              <a:gd name="T9" fmla="*/ 0 w 190"/>
              <a:gd name="T10" fmla="*/ 0 h 47"/>
              <a:gd name="T11" fmla="*/ 190 w 190"/>
              <a:gd name="T12" fmla="*/ 47 h 47"/>
            </a:gdLst>
            <a:ahLst/>
            <a:cxnLst>
              <a:cxn ang="T6">
                <a:pos x="T0" y="T1"/>
              </a:cxn>
              <a:cxn ang="T7">
                <a:pos x="T2" y="T3"/>
              </a:cxn>
              <a:cxn ang="T8">
                <a:pos x="T4" y="T5"/>
              </a:cxn>
            </a:cxnLst>
            <a:rect l="T9" t="T10" r="T11" b="T12"/>
            <a:pathLst>
              <a:path w="190" h="47">
                <a:moveTo>
                  <a:pt x="0" y="47"/>
                </a:moveTo>
                <a:lnTo>
                  <a:pt x="143" y="47"/>
                </a:lnTo>
                <a:lnTo>
                  <a:pt x="190"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27" name="Line 115"/>
          <p:cNvSpPr>
            <a:spLocks noChangeAspect="1" noChangeShapeType="1"/>
          </p:cNvSpPr>
          <p:nvPr/>
        </p:nvSpPr>
        <p:spPr bwMode="auto">
          <a:xfrm>
            <a:off x="2433638"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28" name="Freeform 116"/>
          <p:cNvSpPr>
            <a:spLocks noChangeAspect="1" noChangeArrowheads="1"/>
          </p:cNvSpPr>
          <p:nvPr/>
        </p:nvSpPr>
        <p:spPr bwMode="auto">
          <a:xfrm>
            <a:off x="2587625" y="1557338"/>
            <a:ext cx="292100" cy="276225"/>
          </a:xfrm>
          <a:custGeom>
            <a:avLst/>
            <a:gdLst>
              <a:gd name="T0" fmla="*/ 0 w 191"/>
              <a:gd name="T1" fmla="*/ 2147483647 h 191"/>
              <a:gd name="T2" fmla="*/ 0 w 191"/>
              <a:gd name="T3" fmla="*/ 2147483647 h 191"/>
              <a:gd name="T4" fmla="*/ 2147483647 w 191"/>
              <a:gd name="T5" fmla="*/ 2147483647 h 191"/>
              <a:gd name="T6" fmla="*/ 2147483647 w 191"/>
              <a:gd name="T7" fmla="*/ 2147483647 h 191"/>
              <a:gd name="T8" fmla="*/ 2147483647 w 191"/>
              <a:gd name="T9" fmla="*/ 0 h 191"/>
              <a:gd name="T10" fmla="*/ 2147483647 w 191"/>
              <a:gd name="T11" fmla="*/ 0 h 191"/>
              <a:gd name="T12" fmla="*/ 0 60000 65536"/>
              <a:gd name="T13" fmla="*/ 0 60000 65536"/>
              <a:gd name="T14" fmla="*/ 0 60000 65536"/>
              <a:gd name="T15" fmla="*/ 0 60000 65536"/>
              <a:gd name="T16" fmla="*/ 0 60000 65536"/>
              <a:gd name="T17" fmla="*/ 0 60000 65536"/>
              <a:gd name="T18" fmla="*/ 0 w 191"/>
              <a:gd name="T19" fmla="*/ 0 h 191"/>
              <a:gd name="T20" fmla="*/ 191 w 191"/>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1" h="191">
                <a:moveTo>
                  <a:pt x="0" y="47"/>
                </a:moveTo>
                <a:lnTo>
                  <a:pt x="0" y="191"/>
                </a:lnTo>
                <a:lnTo>
                  <a:pt x="143" y="191"/>
                </a:lnTo>
                <a:lnTo>
                  <a:pt x="191" y="144"/>
                </a:lnTo>
                <a:lnTo>
                  <a:pt x="191" y="0"/>
                </a:lnTo>
                <a:lnTo>
                  <a:pt x="46" y="0"/>
                </a:lnTo>
                <a:close/>
              </a:path>
            </a:pathLst>
          </a:cu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29" name="Freeform 117"/>
          <p:cNvSpPr>
            <a:spLocks noChangeAspect="1" noChangeArrowheads="1"/>
          </p:cNvSpPr>
          <p:nvPr/>
        </p:nvSpPr>
        <p:spPr bwMode="auto">
          <a:xfrm>
            <a:off x="2587625" y="1557338"/>
            <a:ext cx="292100" cy="68262"/>
          </a:xfrm>
          <a:custGeom>
            <a:avLst/>
            <a:gdLst>
              <a:gd name="T0" fmla="*/ 2147483647 w 191"/>
              <a:gd name="T1" fmla="*/ 2147483647 h 47"/>
              <a:gd name="T2" fmla="*/ 2147483647 w 191"/>
              <a:gd name="T3" fmla="*/ 0 h 47"/>
              <a:gd name="T4" fmla="*/ 2147483647 w 191"/>
              <a:gd name="T5" fmla="*/ 0 h 47"/>
              <a:gd name="T6" fmla="*/ 0 w 191"/>
              <a:gd name="T7" fmla="*/ 2147483647 h 47"/>
              <a:gd name="T8" fmla="*/ 0 60000 65536"/>
              <a:gd name="T9" fmla="*/ 0 60000 65536"/>
              <a:gd name="T10" fmla="*/ 0 60000 65536"/>
              <a:gd name="T11" fmla="*/ 0 60000 65536"/>
              <a:gd name="T12" fmla="*/ 0 w 191"/>
              <a:gd name="T13" fmla="*/ 0 h 47"/>
              <a:gd name="T14" fmla="*/ 191 w 191"/>
              <a:gd name="T15" fmla="*/ 47 h 47"/>
            </a:gdLst>
            <a:ahLst/>
            <a:cxnLst>
              <a:cxn ang="T8">
                <a:pos x="T0" y="T1"/>
              </a:cxn>
              <a:cxn ang="T9">
                <a:pos x="T2" y="T3"/>
              </a:cxn>
              <a:cxn ang="T10">
                <a:pos x="T4" y="T5"/>
              </a:cxn>
              <a:cxn ang="T11">
                <a:pos x="T6" y="T7"/>
              </a:cxn>
            </a:cxnLst>
            <a:rect l="T12" t="T13" r="T14" b="T15"/>
            <a:pathLst>
              <a:path w="191" h="47">
                <a:moveTo>
                  <a:pt x="143" y="47"/>
                </a:moveTo>
                <a:lnTo>
                  <a:pt x="191" y="0"/>
                </a:lnTo>
                <a:lnTo>
                  <a:pt x="46" y="0"/>
                </a:lnTo>
                <a:lnTo>
                  <a:pt x="0" y="47"/>
                </a:lnTo>
                <a:close/>
              </a:path>
            </a:pathLst>
          </a:custGeom>
          <a:solidFill>
            <a:srgbClr val="F32D3B"/>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30" name="Freeform 118"/>
          <p:cNvSpPr>
            <a:spLocks noChangeAspect="1" noChangeArrowheads="1"/>
          </p:cNvSpPr>
          <p:nvPr/>
        </p:nvSpPr>
        <p:spPr bwMode="auto">
          <a:xfrm>
            <a:off x="2805113" y="1557338"/>
            <a:ext cx="74612" cy="276225"/>
          </a:xfrm>
          <a:custGeom>
            <a:avLst/>
            <a:gdLst>
              <a:gd name="T0" fmla="*/ 2147483647 w 48"/>
              <a:gd name="T1" fmla="*/ 0 h 191"/>
              <a:gd name="T2" fmla="*/ 2147483647 w 48"/>
              <a:gd name="T3" fmla="*/ 2147483647 h 191"/>
              <a:gd name="T4" fmla="*/ 0 w 48"/>
              <a:gd name="T5" fmla="*/ 2147483647 h 191"/>
              <a:gd name="T6" fmla="*/ 0 w 48"/>
              <a:gd name="T7" fmla="*/ 2147483647 h 191"/>
              <a:gd name="T8" fmla="*/ 0 60000 65536"/>
              <a:gd name="T9" fmla="*/ 0 60000 65536"/>
              <a:gd name="T10" fmla="*/ 0 60000 65536"/>
              <a:gd name="T11" fmla="*/ 0 60000 65536"/>
              <a:gd name="T12" fmla="*/ 0 w 48"/>
              <a:gd name="T13" fmla="*/ 0 h 191"/>
              <a:gd name="T14" fmla="*/ 48 w 48"/>
              <a:gd name="T15" fmla="*/ 191 h 191"/>
            </a:gdLst>
            <a:ahLst/>
            <a:cxnLst>
              <a:cxn ang="T8">
                <a:pos x="T0" y="T1"/>
              </a:cxn>
              <a:cxn ang="T9">
                <a:pos x="T2" y="T3"/>
              </a:cxn>
              <a:cxn ang="T10">
                <a:pos x="T4" y="T5"/>
              </a:cxn>
              <a:cxn ang="T11">
                <a:pos x="T6" y="T7"/>
              </a:cxn>
            </a:cxnLst>
            <a:rect l="T12" t="T13" r="T14" b="T15"/>
            <a:pathLst>
              <a:path w="48" h="191">
                <a:moveTo>
                  <a:pt x="48" y="0"/>
                </a:moveTo>
                <a:lnTo>
                  <a:pt x="48" y="144"/>
                </a:lnTo>
                <a:lnTo>
                  <a:pt x="0" y="191"/>
                </a:lnTo>
                <a:lnTo>
                  <a:pt x="0" y="47"/>
                </a:lnTo>
                <a:close/>
              </a:path>
            </a:pathLst>
          </a:custGeom>
          <a:solidFill>
            <a:srgbClr val="E1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31" name="Freeform 119"/>
          <p:cNvSpPr>
            <a:spLocks noChangeAspect="1" noChangeArrowheads="1"/>
          </p:cNvSpPr>
          <p:nvPr/>
        </p:nvSpPr>
        <p:spPr bwMode="auto">
          <a:xfrm>
            <a:off x="2587625" y="1557338"/>
            <a:ext cx="292100" cy="276225"/>
          </a:xfrm>
          <a:custGeom>
            <a:avLst/>
            <a:gdLst>
              <a:gd name="T0" fmla="*/ 0 w 191"/>
              <a:gd name="T1" fmla="*/ 2147483647 h 191"/>
              <a:gd name="T2" fmla="*/ 0 w 191"/>
              <a:gd name="T3" fmla="*/ 2147483647 h 191"/>
              <a:gd name="T4" fmla="*/ 2147483647 w 191"/>
              <a:gd name="T5" fmla="*/ 2147483647 h 191"/>
              <a:gd name="T6" fmla="*/ 2147483647 w 191"/>
              <a:gd name="T7" fmla="*/ 2147483647 h 191"/>
              <a:gd name="T8" fmla="*/ 2147483647 w 191"/>
              <a:gd name="T9" fmla="*/ 0 h 191"/>
              <a:gd name="T10" fmla="*/ 2147483647 w 191"/>
              <a:gd name="T11" fmla="*/ 0 h 191"/>
              <a:gd name="T12" fmla="*/ 0 60000 65536"/>
              <a:gd name="T13" fmla="*/ 0 60000 65536"/>
              <a:gd name="T14" fmla="*/ 0 60000 65536"/>
              <a:gd name="T15" fmla="*/ 0 60000 65536"/>
              <a:gd name="T16" fmla="*/ 0 60000 65536"/>
              <a:gd name="T17" fmla="*/ 0 60000 65536"/>
              <a:gd name="T18" fmla="*/ 0 w 191"/>
              <a:gd name="T19" fmla="*/ 0 h 191"/>
              <a:gd name="T20" fmla="*/ 191 w 191"/>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1" h="191">
                <a:moveTo>
                  <a:pt x="0" y="47"/>
                </a:moveTo>
                <a:lnTo>
                  <a:pt x="0" y="191"/>
                </a:lnTo>
                <a:lnTo>
                  <a:pt x="143" y="191"/>
                </a:lnTo>
                <a:lnTo>
                  <a:pt x="191" y="144"/>
                </a:lnTo>
                <a:lnTo>
                  <a:pt x="191" y="0"/>
                </a:lnTo>
                <a:lnTo>
                  <a:pt x="46"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32" name="Freeform 120"/>
          <p:cNvSpPr>
            <a:spLocks noChangeAspect="1"/>
          </p:cNvSpPr>
          <p:nvPr/>
        </p:nvSpPr>
        <p:spPr bwMode="auto">
          <a:xfrm>
            <a:off x="2587625" y="1557338"/>
            <a:ext cx="292100" cy="68262"/>
          </a:xfrm>
          <a:custGeom>
            <a:avLst/>
            <a:gdLst>
              <a:gd name="T0" fmla="*/ 0 w 191"/>
              <a:gd name="T1" fmla="*/ 2147483647 h 47"/>
              <a:gd name="T2" fmla="*/ 2147483647 w 191"/>
              <a:gd name="T3" fmla="*/ 2147483647 h 47"/>
              <a:gd name="T4" fmla="*/ 2147483647 w 191"/>
              <a:gd name="T5" fmla="*/ 0 h 47"/>
              <a:gd name="T6" fmla="*/ 0 60000 65536"/>
              <a:gd name="T7" fmla="*/ 0 60000 65536"/>
              <a:gd name="T8" fmla="*/ 0 60000 65536"/>
              <a:gd name="T9" fmla="*/ 0 w 191"/>
              <a:gd name="T10" fmla="*/ 0 h 47"/>
              <a:gd name="T11" fmla="*/ 191 w 191"/>
              <a:gd name="T12" fmla="*/ 47 h 47"/>
            </a:gdLst>
            <a:ahLst/>
            <a:cxnLst>
              <a:cxn ang="T6">
                <a:pos x="T0" y="T1"/>
              </a:cxn>
              <a:cxn ang="T7">
                <a:pos x="T2" y="T3"/>
              </a:cxn>
              <a:cxn ang="T8">
                <a:pos x="T4" y="T5"/>
              </a:cxn>
            </a:cxnLst>
            <a:rect l="T9" t="T10" r="T11" b="T12"/>
            <a:pathLst>
              <a:path w="191" h="47">
                <a:moveTo>
                  <a:pt x="0" y="47"/>
                </a:moveTo>
                <a:lnTo>
                  <a:pt x="143" y="47"/>
                </a:lnTo>
                <a:lnTo>
                  <a:pt x="191"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33" name="Line 121"/>
          <p:cNvSpPr>
            <a:spLocks noChangeAspect="1" noChangeShapeType="1"/>
          </p:cNvSpPr>
          <p:nvPr/>
        </p:nvSpPr>
        <p:spPr bwMode="auto">
          <a:xfrm>
            <a:off x="2805113"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34" name="Freeform 122"/>
          <p:cNvSpPr>
            <a:spLocks noChangeAspect="1" noChangeArrowheads="1"/>
          </p:cNvSpPr>
          <p:nvPr/>
        </p:nvSpPr>
        <p:spPr bwMode="auto">
          <a:xfrm>
            <a:off x="2957513" y="1557338"/>
            <a:ext cx="293687"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5" y="191"/>
                </a:lnTo>
                <a:lnTo>
                  <a:pt x="192" y="144"/>
                </a:lnTo>
                <a:lnTo>
                  <a:pt x="192" y="0"/>
                </a:lnTo>
                <a:lnTo>
                  <a:pt x="48" y="0"/>
                </a:lnTo>
                <a:close/>
              </a:path>
            </a:pathLst>
          </a:cu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35" name="Freeform 123"/>
          <p:cNvSpPr>
            <a:spLocks noChangeAspect="1" noChangeArrowheads="1"/>
          </p:cNvSpPr>
          <p:nvPr/>
        </p:nvSpPr>
        <p:spPr bwMode="auto">
          <a:xfrm>
            <a:off x="2957513" y="1557338"/>
            <a:ext cx="293687" cy="68262"/>
          </a:xfrm>
          <a:custGeom>
            <a:avLst/>
            <a:gdLst>
              <a:gd name="T0" fmla="*/ 2147483647 w 192"/>
              <a:gd name="T1" fmla="*/ 2147483647 h 47"/>
              <a:gd name="T2" fmla="*/ 2147483647 w 192"/>
              <a:gd name="T3" fmla="*/ 0 h 47"/>
              <a:gd name="T4" fmla="*/ 2147483647 w 192"/>
              <a:gd name="T5" fmla="*/ 0 h 47"/>
              <a:gd name="T6" fmla="*/ 0 w 192"/>
              <a:gd name="T7" fmla="*/ 2147483647 h 47"/>
              <a:gd name="T8" fmla="*/ 0 60000 65536"/>
              <a:gd name="T9" fmla="*/ 0 60000 65536"/>
              <a:gd name="T10" fmla="*/ 0 60000 65536"/>
              <a:gd name="T11" fmla="*/ 0 60000 65536"/>
              <a:gd name="T12" fmla="*/ 0 w 192"/>
              <a:gd name="T13" fmla="*/ 0 h 47"/>
              <a:gd name="T14" fmla="*/ 192 w 192"/>
              <a:gd name="T15" fmla="*/ 47 h 47"/>
            </a:gdLst>
            <a:ahLst/>
            <a:cxnLst>
              <a:cxn ang="T8">
                <a:pos x="T0" y="T1"/>
              </a:cxn>
              <a:cxn ang="T9">
                <a:pos x="T2" y="T3"/>
              </a:cxn>
              <a:cxn ang="T10">
                <a:pos x="T4" y="T5"/>
              </a:cxn>
              <a:cxn ang="T11">
                <a:pos x="T6" y="T7"/>
              </a:cxn>
            </a:cxnLst>
            <a:rect l="T12" t="T13" r="T14" b="T15"/>
            <a:pathLst>
              <a:path w="192" h="47">
                <a:moveTo>
                  <a:pt x="145" y="47"/>
                </a:moveTo>
                <a:lnTo>
                  <a:pt x="192" y="0"/>
                </a:lnTo>
                <a:lnTo>
                  <a:pt x="48" y="0"/>
                </a:lnTo>
                <a:lnTo>
                  <a:pt x="0" y="47"/>
                </a:lnTo>
                <a:close/>
              </a:path>
            </a:pathLst>
          </a:custGeom>
          <a:solidFill>
            <a:srgbClr val="F32D3B"/>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36" name="Freeform 124"/>
          <p:cNvSpPr>
            <a:spLocks noChangeAspect="1" noChangeArrowheads="1"/>
          </p:cNvSpPr>
          <p:nvPr/>
        </p:nvSpPr>
        <p:spPr bwMode="auto">
          <a:xfrm>
            <a:off x="3178175" y="1557338"/>
            <a:ext cx="73025" cy="276225"/>
          </a:xfrm>
          <a:custGeom>
            <a:avLst/>
            <a:gdLst>
              <a:gd name="T0" fmla="*/ 2147483647 w 47"/>
              <a:gd name="T1" fmla="*/ 0 h 191"/>
              <a:gd name="T2" fmla="*/ 2147483647 w 47"/>
              <a:gd name="T3" fmla="*/ 2147483647 h 191"/>
              <a:gd name="T4" fmla="*/ 0 w 47"/>
              <a:gd name="T5" fmla="*/ 2147483647 h 191"/>
              <a:gd name="T6" fmla="*/ 0 w 47"/>
              <a:gd name="T7" fmla="*/ 2147483647 h 191"/>
              <a:gd name="T8" fmla="*/ 0 60000 65536"/>
              <a:gd name="T9" fmla="*/ 0 60000 65536"/>
              <a:gd name="T10" fmla="*/ 0 60000 65536"/>
              <a:gd name="T11" fmla="*/ 0 60000 65536"/>
              <a:gd name="T12" fmla="*/ 0 w 47"/>
              <a:gd name="T13" fmla="*/ 0 h 191"/>
              <a:gd name="T14" fmla="*/ 47 w 47"/>
              <a:gd name="T15" fmla="*/ 191 h 191"/>
            </a:gdLst>
            <a:ahLst/>
            <a:cxnLst>
              <a:cxn ang="T8">
                <a:pos x="T0" y="T1"/>
              </a:cxn>
              <a:cxn ang="T9">
                <a:pos x="T2" y="T3"/>
              </a:cxn>
              <a:cxn ang="T10">
                <a:pos x="T4" y="T5"/>
              </a:cxn>
              <a:cxn ang="T11">
                <a:pos x="T6" y="T7"/>
              </a:cxn>
            </a:cxnLst>
            <a:rect l="T12" t="T13" r="T14" b="T15"/>
            <a:pathLst>
              <a:path w="47" h="191">
                <a:moveTo>
                  <a:pt x="47" y="0"/>
                </a:moveTo>
                <a:lnTo>
                  <a:pt x="47" y="144"/>
                </a:lnTo>
                <a:lnTo>
                  <a:pt x="0" y="191"/>
                </a:lnTo>
                <a:lnTo>
                  <a:pt x="0" y="47"/>
                </a:lnTo>
                <a:close/>
              </a:path>
            </a:pathLst>
          </a:custGeom>
          <a:solidFill>
            <a:srgbClr val="E1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37" name="Freeform 125"/>
          <p:cNvSpPr>
            <a:spLocks noChangeAspect="1" noChangeArrowheads="1"/>
          </p:cNvSpPr>
          <p:nvPr/>
        </p:nvSpPr>
        <p:spPr bwMode="auto">
          <a:xfrm>
            <a:off x="2957513" y="1557338"/>
            <a:ext cx="293687"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5" y="191"/>
                </a:lnTo>
                <a:lnTo>
                  <a:pt x="192" y="144"/>
                </a:lnTo>
                <a:lnTo>
                  <a:pt x="192" y="0"/>
                </a:lnTo>
                <a:lnTo>
                  <a:pt x="48"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38" name="Freeform 126"/>
          <p:cNvSpPr>
            <a:spLocks noChangeAspect="1"/>
          </p:cNvSpPr>
          <p:nvPr/>
        </p:nvSpPr>
        <p:spPr bwMode="auto">
          <a:xfrm>
            <a:off x="2957513" y="1557338"/>
            <a:ext cx="293687" cy="68262"/>
          </a:xfrm>
          <a:custGeom>
            <a:avLst/>
            <a:gdLst>
              <a:gd name="T0" fmla="*/ 0 w 192"/>
              <a:gd name="T1" fmla="*/ 2147483647 h 47"/>
              <a:gd name="T2" fmla="*/ 2147483647 w 192"/>
              <a:gd name="T3" fmla="*/ 2147483647 h 47"/>
              <a:gd name="T4" fmla="*/ 2147483647 w 192"/>
              <a:gd name="T5" fmla="*/ 0 h 47"/>
              <a:gd name="T6" fmla="*/ 0 60000 65536"/>
              <a:gd name="T7" fmla="*/ 0 60000 65536"/>
              <a:gd name="T8" fmla="*/ 0 60000 65536"/>
              <a:gd name="T9" fmla="*/ 0 w 192"/>
              <a:gd name="T10" fmla="*/ 0 h 47"/>
              <a:gd name="T11" fmla="*/ 192 w 192"/>
              <a:gd name="T12" fmla="*/ 47 h 47"/>
            </a:gdLst>
            <a:ahLst/>
            <a:cxnLst>
              <a:cxn ang="T6">
                <a:pos x="T0" y="T1"/>
              </a:cxn>
              <a:cxn ang="T7">
                <a:pos x="T2" y="T3"/>
              </a:cxn>
              <a:cxn ang="T8">
                <a:pos x="T4" y="T5"/>
              </a:cxn>
            </a:cxnLst>
            <a:rect l="T9" t="T10" r="T11" b="T12"/>
            <a:pathLst>
              <a:path w="192" h="47">
                <a:moveTo>
                  <a:pt x="0" y="47"/>
                </a:moveTo>
                <a:lnTo>
                  <a:pt x="145" y="47"/>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39" name="Line 127"/>
          <p:cNvSpPr>
            <a:spLocks noChangeAspect="1" noChangeShapeType="1"/>
          </p:cNvSpPr>
          <p:nvPr/>
        </p:nvSpPr>
        <p:spPr bwMode="auto">
          <a:xfrm>
            <a:off x="3178175"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40" name="Freeform 128"/>
          <p:cNvSpPr>
            <a:spLocks noChangeAspect="1" noChangeArrowheads="1"/>
          </p:cNvSpPr>
          <p:nvPr/>
        </p:nvSpPr>
        <p:spPr bwMode="auto">
          <a:xfrm>
            <a:off x="3330575" y="1557338"/>
            <a:ext cx="292100" cy="276225"/>
          </a:xfrm>
          <a:custGeom>
            <a:avLst/>
            <a:gdLst>
              <a:gd name="T0" fmla="*/ 0 w 190"/>
              <a:gd name="T1" fmla="*/ 2147483647 h 191"/>
              <a:gd name="T2" fmla="*/ 0 w 190"/>
              <a:gd name="T3" fmla="*/ 2147483647 h 191"/>
              <a:gd name="T4" fmla="*/ 2147483647 w 190"/>
              <a:gd name="T5" fmla="*/ 2147483647 h 191"/>
              <a:gd name="T6" fmla="*/ 2147483647 w 190"/>
              <a:gd name="T7" fmla="*/ 2147483647 h 191"/>
              <a:gd name="T8" fmla="*/ 2147483647 w 190"/>
              <a:gd name="T9" fmla="*/ 0 h 191"/>
              <a:gd name="T10" fmla="*/ 2147483647 w 190"/>
              <a:gd name="T11" fmla="*/ 0 h 191"/>
              <a:gd name="T12" fmla="*/ 0 60000 65536"/>
              <a:gd name="T13" fmla="*/ 0 60000 65536"/>
              <a:gd name="T14" fmla="*/ 0 60000 65536"/>
              <a:gd name="T15" fmla="*/ 0 60000 65536"/>
              <a:gd name="T16" fmla="*/ 0 60000 65536"/>
              <a:gd name="T17" fmla="*/ 0 60000 65536"/>
              <a:gd name="T18" fmla="*/ 0 w 190"/>
              <a:gd name="T19" fmla="*/ 0 h 191"/>
              <a:gd name="T20" fmla="*/ 190 w 190"/>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0" h="191">
                <a:moveTo>
                  <a:pt x="0" y="47"/>
                </a:moveTo>
                <a:lnTo>
                  <a:pt x="0" y="191"/>
                </a:lnTo>
                <a:lnTo>
                  <a:pt x="143" y="191"/>
                </a:lnTo>
                <a:lnTo>
                  <a:pt x="190" y="144"/>
                </a:lnTo>
                <a:lnTo>
                  <a:pt x="190" y="0"/>
                </a:lnTo>
                <a:lnTo>
                  <a:pt x="47" y="0"/>
                </a:lnTo>
                <a:close/>
              </a:path>
            </a:pathLst>
          </a:cu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41" name="Freeform 129"/>
          <p:cNvSpPr>
            <a:spLocks noChangeAspect="1" noChangeArrowheads="1"/>
          </p:cNvSpPr>
          <p:nvPr/>
        </p:nvSpPr>
        <p:spPr bwMode="auto">
          <a:xfrm>
            <a:off x="3330575" y="1557338"/>
            <a:ext cx="292100" cy="68262"/>
          </a:xfrm>
          <a:custGeom>
            <a:avLst/>
            <a:gdLst>
              <a:gd name="T0" fmla="*/ 2147483647 w 190"/>
              <a:gd name="T1" fmla="*/ 2147483647 h 47"/>
              <a:gd name="T2" fmla="*/ 2147483647 w 190"/>
              <a:gd name="T3" fmla="*/ 0 h 47"/>
              <a:gd name="T4" fmla="*/ 2147483647 w 190"/>
              <a:gd name="T5" fmla="*/ 0 h 47"/>
              <a:gd name="T6" fmla="*/ 0 w 190"/>
              <a:gd name="T7" fmla="*/ 2147483647 h 47"/>
              <a:gd name="T8" fmla="*/ 0 60000 65536"/>
              <a:gd name="T9" fmla="*/ 0 60000 65536"/>
              <a:gd name="T10" fmla="*/ 0 60000 65536"/>
              <a:gd name="T11" fmla="*/ 0 60000 65536"/>
              <a:gd name="T12" fmla="*/ 0 w 190"/>
              <a:gd name="T13" fmla="*/ 0 h 47"/>
              <a:gd name="T14" fmla="*/ 190 w 190"/>
              <a:gd name="T15" fmla="*/ 47 h 47"/>
            </a:gdLst>
            <a:ahLst/>
            <a:cxnLst>
              <a:cxn ang="T8">
                <a:pos x="T0" y="T1"/>
              </a:cxn>
              <a:cxn ang="T9">
                <a:pos x="T2" y="T3"/>
              </a:cxn>
              <a:cxn ang="T10">
                <a:pos x="T4" y="T5"/>
              </a:cxn>
              <a:cxn ang="T11">
                <a:pos x="T6" y="T7"/>
              </a:cxn>
            </a:cxnLst>
            <a:rect l="T12" t="T13" r="T14" b="T15"/>
            <a:pathLst>
              <a:path w="190" h="47">
                <a:moveTo>
                  <a:pt x="143" y="47"/>
                </a:moveTo>
                <a:lnTo>
                  <a:pt x="190" y="0"/>
                </a:lnTo>
                <a:lnTo>
                  <a:pt x="47" y="0"/>
                </a:lnTo>
                <a:lnTo>
                  <a:pt x="0" y="47"/>
                </a:lnTo>
                <a:close/>
              </a:path>
            </a:pathLst>
          </a:custGeom>
          <a:solidFill>
            <a:srgbClr val="F32D3B"/>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42" name="Freeform 130"/>
          <p:cNvSpPr>
            <a:spLocks noChangeAspect="1" noChangeArrowheads="1"/>
          </p:cNvSpPr>
          <p:nvPr/>
        </p:nvSpPr>
        <p:spPr bwMode="auto">
          <a:xfrm>
            <a:off x="3551238" y="1557338"/>
            <a:ext cx="71437" cy="276225"/>
          </a:xfrm>
          <a:custGeom>
            <a:avLst/>
            <a:gdLst>
              <a:gd name="T0" fmla="*/ 2147483647 w 47"/>
              <a:gd name="T1" fmla="*/ 0 h 191"/>
              <a:gd name="T2" fmla="*/ 2147483647 w 47"/>
              <a:gd name="T3" fmla="*/ 2147483647 h 191"/>
              <a:gd name="T4" fmla="*/ 0 w 47"/>
              <a:gd name="T5" fmla="*/ 2147483647 h 191"/>
              <a:gd name="T6" fmla="*/ 0 w 47"/>
              <a:gd name="T7" fmla="*/ 2147483647 h 191"/>
              <a:gd name="T8" fmla="*/ 0 60000 65536"/>
              <a:gd name="T9" fmla="*/ 0 60000 65536"/>
              <a:gd name="T10" fmla="*/ 0 60000 65536"/>
              <a:gd name="T11" fmla="*/ 0 60000 65536"/>
              <a:gd name="T12" fmla="*/ 0 w 47"/>
              <a:gd name="T13" fmla="*/ 0 h 191"/>
              <a:gd name="T14" fmla="*/ 47 w 47"/>
              <a:gd name="T15" fmla="*/ 191 h 191"/>
            </a:gdLst>
            <a:ahLst/>
            <a:cxnLst>
              <a:cxn ang="T8">
                <a:pos x="T0" y="T1"/>
              </a:cxn>
              <a:cxn ang="T9">
                <a:pos x="T2" y="T3"/>
              </a:cxn>
              <a:cxn ang="T10">
                <a:pos x="T4" y="T5"/>
              </a:cxn>
              <a:cxn ang="T11">
                <a:pos x="T6" y="T7"/>
              </a:cxn>
            </a:cxnLst>
            <a:rect l="T12" t="T13" r="T14" b="T15"/>
            <a:pathLst>
              <a:path w="47" h="191">
                <a:moveTo>
                  <a:pt x="47" y="0"/>
                </a:moveTo>
                <a:lnTo>
                  <a:pt x="47" y="144"/>
                </a:lnTo>
                <a:lnTo>
                  <a:pt x="0" y="191"/>
                </a:lnTo>
                <a:lnTo>
                  <a:pt x="0" y="47"/>
                </a:lnTo>
                <a:close/>
              </a:path>
            </a:pathLst>
          </a:custGeom>
          <a:solidFill>
            <a:srgbClr val="E1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43" name="Freeform 131"/>
          <p:cNvSpPr>
            <a:spLocks noChangeAspect="1" noChangeArrowheads="1"/>
          </p:cNvSpPr>
          <p:nvPr/>
        </p:nvSpPr>
        <p:spPr bwMode="auto">
          <a:xfrm>
            <a:off x="3330575" y="1557338"/>
            <a:ext cx="292100" cy="276225"/>
          </a:xfrm>
          <a:custGeom>
            <a:avLst/>
            <a:gdLst>
              <a:gd name="T0" fmla="*/ 0 w 190"/>
              <a:gd name="T1" fmla="*/ 2147483647 h 191"/>
              <a:gd name="T2" fmla="*/ 0 w 190"/>
              <a:gd name="T3" fmla="*/ 2147483647 h 191"/>
              <a:gd name="T4" fmla="*/ 2147483647 w 190"/>
              <a:gd name="T5" fmla="*/ 2147483647 h 191"/>
              <a:gd name="T6" fmla="*/ 2147483647 w 190"/>
              <a:gd name="T7" fmla="*/ 2147483647 h 191"/>
              <a:gd name="T8" fmla="*/ 2147483647 w 190"/>
              <a:gd name="T9" fmla="*/ 0 h 191"/>
              <a:gd name="T10" fmla="*/ 2147483647 w 190"/>
              <a:gd name="T11" fmla="*/ 0 h 191"/>
              <a:gd name="T12" fmla="*/ 0 60000 65536"/>
              <a:gd name="T13" fmla="*/ 0 60000 65536"/>
              <a:gd name="T14" fmla="*/ 0 60000 65536"/>
              <a:gd name="T15" fmla="*/ 0 60000 65536"/>
              <a:gd name="T16" fmla="*/ 0 60000 65536"/>
              <a:gd name="T17" fmla="*/ 0 60000 65536"/>
              <a:gd name="T18" fmla="*/ 0 w 190"/>
              <a:gd name="T19" fmla="*/ 0 h 191"/>
              <a:gd name="T20" fmla="*/ 190 w 190"/>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0" h="191">
                <a:moveTo>
                  <a:pt x="0" y="47"/>
                </a:moveTo>
                <a:lnTo>
                  <a:pt x="0" y="191"/>
                </a:lnTo>
                <a:lnTo>
                  <a:pt x="143" y="191"/>
                </a:lnTo>
                <a:lnTo>
                  <a:pt x="190" y="144"/>
                </a:lnTo>
                <a:lnTo>
                  <a:pt x="190" y="0"/>
                </a:lnTo>
                <a:lnTo>
                  <a:pt x="47"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44" name="Freeform 132"/>
          <p:cNvSpPr>
            <a:spLocks noChangeAspect="1"/>
          </p:cNvSpPr>
          <p:nvPr/>
        </p:nvSpPr>
        <p:spPr bwMode="auto">
          <a:xfrm>
            <a:off x="3330575" y="1557338"/>
            <a:ext cx="292100" cy="68262"/>
          </a:xfrm>
          <a:custGeom>
            <a:avLst/>
            <a:gdLst>
              <a:gd name="T0" fmla="*/ 0 w 190"/>
              <a:gd name="T1" fmla="*/ 2147483647 h 47"/>
              <a:gd name="T2" fmla="*/ 2147483647 w 190"/>
              <a:gd name="T3" fmla="*/ 2147483647 h 47"/>
              <a:gd name="T4" fmla="*/ 2147483647 w 190"/>
              <a:gd name="T5" fmla="*/ 0 h 47"/>
              <a:gd name="T6" fmla="*/ 0 60000 65536"/>
              <a:gd name="T7" fmla="*/ 0 60000 65536"/>
              <a:gd name="T8" fmla="*/ 0 60000 65536"/>
              <a:gd name="T9" fmla="*/ 0 w 190"/>
              <a:gd name="T10" fmla="*/ 0 h 47"/>
              <a:gd name="T11" fmla="*/ 190 w 190"/>
              <a:gd name="T12" fmla="*/ 47 h 47"/>
            </a:gdLst>
            <a:ahLst/>
            <a:cxnLst>
              <a:cxn ang="T6">
                <a:pos x="T0" y="T1"/>
              </a:cxn>
              <a:cxn ang="T7">
                <a:pos x="T2" y="T3"/>
              </a:cxn>
              <a:cxn ang="T8">
                <a:pos x="T4" y="T5"/>
              </a:cxn>
            </a:cxnLst>
            <a:rect l="T9" t="T10" r="T11" b="T12"/>
            <a:pathLst>
              <a:path w="190" h="47">
                <a:moveTo>
                  <a:pt x="0" y="47"/>
                </a:moveTo>
                <a:lnTo>
                  <a:pt x="143" y="47"/>
                </a:lnTo>
                <a:lnTo>
                  <a:pt x="190"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45" name="Line 133"/>
          <p:cNvSpPr>
            <a:spLocks noChangeAspect="1" noChangeShapeType="1"/>
          </p:cNvSpPr>
          <p:nvPr/>
        </p:nvSpPr>
        <p:spPr bwMode="auto">
          <a:xfrm>
            <a:off x="3551238"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46" name="Freeform 134"/>
          <p:cNvSpPr>
            <a:spLocks noChangeAspect="1" noChangeArrowheads="1"/>
          </p:cNvSpPr>
          <p:nvPr/>
        </p:nvSpPr>
        <p:spPr bwMode="auto">
          <a:xfrm>
            <a:off x="3856038" y="1557338"/>
            <a:ext cx="292100" cy="276225"/>
          </a:xfrm>
          <a:custGeom>
            <a:avLst/>
            <a:gdLst>
              <a:gd name="T0" fmla="*/ 0 w 191"/>
              <a:gd name="T1" fmla="*/ 2147483647 h 191"/>
              <a:gd name="T2" fmla="*/ 0 w 191"/>
              <a:gd name="T3" fmla="*/ 2147483647 h 191"/>
              <a:gd name="T4" fmla="*/ 2147483647 w 191"/>
              <a:gd name="T5" fmla="*/ 2147483647 h 191"/>
              <a:gd name="T6" fmla="*/ 2147483647 w 191"/>
              <a:gd name="T7" fmla="*/ 2147483647 h 191"/>
              <a:gd name="T8" fmla="*/ 2147483647 w 191"/>
              <a:gd name="T9" fmla="*/ 0 h 191"/>
              <a:gd name="T10" fmla="*/ 2147483647 w 191"/>
              <a:gd name="T11" fmla="*/ 0 h 191"/>
              <a:gd name="T12" fmla="*/ 0 60000 65536"/>
              <a:gd name="T13" fmla="*/ 0 60000 65536"/>
              <a:gd name="T14" fmla="*/ 0 60000 65536"/>
              <a:gd name="T15" fmla="*/ 0 60000 65536"/>
              <a:gd name="T16" fmla="*/ 0 60000 65536"/>
              <a:gd name="T17" fmla="*/ 0 60000 65536"/>
              <a:gd name="T18" fmla="*/ 0 w 191"/>
              <a:gd name="T19" fmla="*/ 0 h 191"/>
              <a:gd name="T20" fmla="*/ 191 w 191"/>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1" h="191">
                <a:moveTo>
                  <a:pt x="0" y="47"/>
                </a:moveTo>
                <a:lnTo>
                  <a:pt x="0" y="191"/>
                </a:lnTo>
                <a:lnTo>
                  <a:pt x="144" y="191"/>
                </a:lnTo>
                <a:lnTo>
                  <a:pt x="191" y="144"/>
                </a:lnTo>
                <a:lnTo>
                  <a:pt x="191" y="0"/>
                </a:lnTo>
                <a:lnTo>
                  <a:pt x="48" y="0"/>
                </a:lnTo>
                <a:close/>
              </a:path>
            </a:pathLst>
          </a:cu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47" name="Freeform 135"/>
          <p:cNvSpPr>
            <a:spLocks noChangeAspect="1" noChangeArrowheads="1"/>
          </p:cNvSpPr>
          <p:nvPr/>
        </p:nvSpPr>
        <p:spPr bwMode="auto">
          <a:xfrm>
            <a:off x="3856038" y="1557338"/>
            <a:ext cx="292100" cy="68262"/>
          </a:xfrm>
          <a:custGeom>
            <a:avLst/>
            <a:gdLst>
              <a:gd name="T0" fmla="*/ 2147483647 w 191"/>
              <a:gd name="T1" fmla="*/ 2147483647 h 47"/>
              <a:gd name="T2" fmla="*/ 2147483647 w 191"/>
              <a:gd name="T3" fmla="*/ 0 h 47"/>
              <a:gd name="T4" fmla="*/ 2147483647 w 191"/>
              <a:gd name="T5" fmla="*/ 0 h 47"/>
              <a:gd name="T6" fmla="*/ 0 w 191"/>
              <a:gd name="T7" fmla="*/ 2147483647 h 47"/>
              <a:gd name="T8" fmla="*/ 0 60000 65536"/>
              <a:gd name="T9" fmla="*/ 0 60000 65536"/>
              <a:gd name="T10" fmla="*/ 0 60000 65536"/>
              <a:gd name="T11" fmla="*/ 0 60000 65536"/>
              <a:gd name="T12" fmla="*/ 0 w 191"/>
              <a:gd name="T13" fmla="*/ 0 h 47"/>
              <a:gd name="T14" fmla="*/ 191 w 191"/>
              <a:gd name="T15" fmla="*/ 47 h 47"/>
            </a:gdLst>
            <a:ahLst/>
            <a:cxnLst>
              <a:cxn ang="T8">
                <a:pos x="T0" y="T1"/>
              </a:cxn>
              <a:cxn ang="T9">
                <a:pos x="T2" y="T3"/>
              </a:cxn>
              <a:cxn ang="T10">
                <a:pos x="T4" y="T5"/>
              </a:cxn>
              <a:cxn ang="T11">
                <a:pos x="T6" y="T7"/>
              </a:cxn>
            </a:cxnLst>
            <a:rect l="T12" t="T13" r="T14" b="T15"/>
            <a:pathLst>
              <a:path w="191" h="47">
                <a:moveTo>
                  <a:pt x="144" y="47"/>
                </a:moveTo>
                <a:lnTo>
                  <a:pt x="191" y="0"/>
                </a:lnTo>
                <a:lnTo>
                  <a:pt x="48" y="0"/>
                </a:lnTo>
                <a:lnTo>
                  <a:pt x="0" y="47"/>
                </a:lnTo>
                <a:close/>
              </a:path>
            </a:pathLst>
          </a:custGeom>
          <a:solidFill>
            <a:srgbClr val="FFED24"/>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48" name="Freeform 136"/>
          <p:cNvSpPr>
            <a:spLocks noChangeAspect="1" noChangeArrowheads="1"/>
          </p:cNvSpPr>
          <p:nvPr/>
        </p:nvSpPr>
        <p:spPr bwMode="auto">
          <a:xfrm>
            <a:off x="4076700" y="1557338"/>
            <a:ext cx="71438" cy="276225"/>
          </a:xfrm>
          <a:custGeom>
            <a:avLst/>
            <a:gdLst>
              <a:gd name="T0" fmla="*/ 2147483647 w 47"/>
              <a:gd name="T1" fmla="*/ 0 h 191"/>
              <a:gd name="T2" fmla="*/ 2147483647 w 47"/>
              <a:gd name="T3" fmla="*/ 2147483647 h 191"/>
              <a:gd name="T4" fmla="*/ 0 w 47"/>
              <a:gd name="T5" fmla="*/ 2147483647 h 191"/>
              <a:gd name="T6" fmla="*/ 0 w 47"/>
              <a:gd name="T7" fmla="*/ 2147483647 h 191"/>
              <a:gd name="T8" fmla="*/ 0 60000 65536"/>
              <a:gd name="T9" fmla="*/ 0 60000 65536"/>
              <a:gd name="T10" fmla="*/ 0 60000 65536"/>
              <a:gd name="T11" fmla="*/ 0 60000 65536"/>
              <a:gd name="T12" fmla="*/ 0 w 47"/>
              <a:gd name="T13" fmla="*/ 0 h 191"/>
              <a:gd name="T14" fmla="*/ 47 w 47"/>
              <a:gd name="T15" fmla="*/ 191 h 191"/>
            </a:gdLst>
            <a:ahLst/>
            <a:cxnLst>
              <a:cxn ang="T8">
                <a:pos x="T0" y="T1"/>
              </a:cxn>
              <a:cxn ang="T9">
                <a:pos x="T2" y="T3"/>
              </a:cxn>
              <a:cxn ang="T10">
                <a:pos x="T4" y="T5"/>
              </a:cxn>
              <a:cxn ang="T11">
                <a:pos x="T6" y="T7"/>
              </a:cxn>
            </a:cxnLst>
            <a:rect l="T12" t="T13" r="T14" b="T15"/>
            <a:pathLst>
              <a:path w="47" h="191">
                <a:moveTo>
                  <a:pt x="47" y="0"/>
                </a:moveTo>
                <a:lnTo>
                  <a:pt x="47" y="144"/>
                </a:lnTo>
                <a:lnTo>
                  <a:pt x="0" y="191"/>
                </a:lnTo>
                <a:lnTo>
                  <a:pt x="0" y="47"/>
                </a:lnTo>
                <a:close/>
              </a:path>
            </a:pathLst>
          </a:custGeom>
          <a:solidFill>
            <a:srgbClr val="C7C7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49" name="Freeform 137"/>
          <p:cNvSpPr>
            <a:spLocks noChangeAspect="1" noChangeArrowheads="1"/>
          </p:cNvSpPr>
          <p:nvPr/>
        </p:nvSpPr>
        <p:spPr bwMode="auto">
          <a:xfrm>
            <a:off x="3856038" y="1557338"/>
            <a:ext cx="292100" cy="276225"/>
          </a:xfrm>
          <a:custGeom>
            <a:avLst/>
            <a:gdLst>
              <a:gd name="T0" fmla="*/ 0 w 191"/>
              <a:gd name="T1" fmla="*/ 2147483647 h 191"/>
              <a:gd name="T2" fmla="*/ 0 w 191"/>
              <a:gd name="T3" fmla="*/ 2147483647 h 191"/>
              <a:gd name="T4" fmla="*/ 2147483647 w 191"/>
              <a:gd name="T5" fmla="*/ 2147483647 h 191"/>
              <a:gd name="T6" fmla="*/ 2147483647 w 191"/>
              <a:gd name="T7" fmla="*/ 2147483647 h 191"/>
              <a:gd name="T8" fmla="*/ 2147483647 w 191"/>
              <a:gd name="T9" fmla="*/ 0 h 191"/>
              <a:gd name="T10" fmla="*/ 2147483647 w 191"/>
              <a:gd name="T11" fmla="*/ 0 h 191"/>
              <a:gd name="T12" fmla="*/ 0 60000 65536"/>
              <a:gd name="T13" fmla="*/ 0 60000 65536"/>
              <a:gd name="T14" fmla="*/ 0 60000 65536"/>
              <a:gd name="T15" fmla="*/ 0 60000 65536"/>
              <a:gd name="T16" fmla="*/ 0 60000 65536"/>
              <a:gd name="T17" fmla="*/ 0 60000 65536"/>
              <a:gd name="T18" fmla="*/ 0 w 191"/>
              <a:gd name="T19" fmla="*/ 0 h 191"/>
              <a:gd name="T20" fmla="*/ 191 w 191"/>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1" h="191">
                <a:moveTo>
                  <a:pt x="0" y="47"/>
                </a:moveTo>
                <a:lnTo>
                  <a:pt x="0" y="191"/>
                </a:lnTo>
                <a:lnTo>
                  <a:pt x="144" y="191"/>
                </a:lnTo>
                <a:lnTo>
                  <a:pt x="191" y="144"/>
                </a:lnTo>
                <a:lnTo>
                  <a:pt x="191" y="0"/>
                </a:lnTo>
                <a:lnTo>
                  <a:pt x="48"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50" name="Freeform 138"/>
          <p:cNvSpPr>
            <a:spLocks noChangeAspect="1"/>
          </p:cNvSpPr>
          <p:nvPr/>
        </p:nvSpPr>
        <p:spPr bwMode="auto">
          <a:xfrm>
            <a:off x="3856038" y="1557338"/>
            <a:ext cx="292100" cy="68262"/>
          </a:xfrm>
          <a:custGeom>
            <a:avLst/>
            <a:gdLst>
              <a:gd name="T0" fmla="*/ 0 w 191"/>
              <a:gd name="T1" fmla="*/ 2147483647 h 47"/>
              <a:gd name="T2" fmla="*/ 2147483647 w 191"/>
              <a:gd name="T3" fmla="*/ 2147483647 h 47"/>
              <a:gd name="T4" fmla="*/ 2147483647 w 191"/>
              <a:gd name="T5" fmla="*/ 0 h 47"/>
              <a:gd name="T6" fmla="*/ 0 60000 65536"/>
              <a:gd name="T7" fmla="*/ 0 60000 65536"/>
              <a:gd name="T8" fmla="*/ 0 60000 65536"/>
              <a:gd name="T9" fmla="*/ 0 w 191"/>
              <a:gd name="T10" fmla="*/ 0 h 47"/>
              <a:gd name="T11" fmla="*/ 191 w 191"/>
              <a:gd name="T12" fmla="*/ 47 h 47"/>
            </a:gdLst>
            <a:ahLst/>
            <a:cxnLst>
              <a:cxn ang="T6">
                <a:pos x="T0" y="T1"/>
              </a:cxn>
              <a:cxn ang="T7">
                <a:pos x="T2" y="T3"/>
              </a:cxn>
              <a:cxn ang="T8">
                <a:pos x="T4" y="T5"/>
              </a:cxn>
            </a:cxnLst>
            <a:rect l="T9" t="T10" r="T11" b="T12"/>
            <a:pathLst>
              <a:path w="191" h="47">
                <a:moveTo>
                  <a:pt x="0" y="47"/>
                </a:moveTo>
                <a:lnTo>
                  <a:pt x="144" y="47"/>
                </a:lnTo>
                <a:lnTo>
                  <a:pt x="191"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51" name="Line 139"/>
          <p:cNvSpPr>
            <a:spLocks noChangeAspect="1" noChangeShapeType="1"/>
          </p:cNvSpPr>
          <p:nvPr/>
        </p:nvSpPr>
        <p:spPr bwMode="auto">
          <a:xfrm>
            <a:off x="4076700"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52" name="Freeform 140"/>
          <p:cNvSpPr>
            <a:spLocks noChangeAspect="1" noChangeArrowheads="1"/>
          </p:cNvSpPr>
          <p:nvPr/>
        </p:nvSpPr>
        <p:spPr bwMode="auto">
          <a:xfrm>
            <a:off x="4227513" y="1557338"/>
            <a:ext cx="295275"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4" y="191"/>
                </a:lnTo>
                <a:lnTo>
                  <a:pt x="192" y="144"/>
                </a:lnTo>
                <a:lnTo>
                  <a:pt x="192" y="0"/>
                </a:lnTo>
                <a:lnTo>
                  <a:pt x="48" y="0"/>
                </a:lnTo>
                <a:close/>
              </a:path>
            </a:pathLst>
          </a:cu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53" name="Freeform 141"/>
          <p:cNvSpPr>
            <a:spLocks noChangeAspect="1" noChangeArrowheads="1"/>
          </p:cNvSpPr>
          <p:nvPr/>
        </p:nvSpPr>
        <p:spPr bwMode="auto">
          <a:xfrm>
            <a:off x="4227513" y="1557338"/>
            <a:ext cx="295275" cy="68262"/>
          </a:xfrm>
          <a:custGeom>
            <a:avLst/>
            <a:gdLst>
              <a:gd name="T0" fmla="*/ 2147483647 w 192"/>
              <a:gd name="T1" fmla="*/ 2147483647 h 47"/>
              <a:gd name="T2" fmla="*/ 2147483647 w 192"/>
              <a:gd name="T3" fmla="*/ 0 h 47"/>
              <a:gd name="T4" fmla="*/ 2147483647 w 192"/>
              <a:gd name="T5" fmla="*/ 0 h 47"/>
              <a:gd name="T6" fmla="*/ 0 w 192"/>
              <a:gd name="T7" fmla="*/ 2147483647 h 47"/>
              <a:gd name="T8" fmla="*/ 0 60000 65536"/>
              <a:gd name="T9" fmla="*/ 0 60000 65536"/>
              <a:gd name="T10" fmla="*/ 0 60000 65536"/>
              <a:gd name="T11" fmla="*/ 0 60000 65536"/>
              <a:gd name="T12" fmla="*/ 0 w 192"/>
              <a:gd name="T13" fmla="*/ 0 h 47"/>
              <a:gd name="T14" fmla="*/ 192 w 192"/>
              <a:gd name="T15" fmla="*/ 47 h 47"/>
            </a:gdLst>
            <a:ahLst/>
            <a:cxnLst>
              <a:cxn ang="T8">
                <a:pos x="T0" y="T1"/>
              </a:cxn>
              <a:cxn ang="T9">
                <a:pos x="T2" y="T3"/>
              </a:cxn>
              <a:cxn ang="T10">
                <a:pos x="T4" y="T5"/>
              </a:cxn>
              <a:cxn ang="T11">
                <a:pos x="T6" y="T7"/>
              </a:cxn>
            </a:cxnLst>
            <a:rect l="T12" t="T13" r="T14" b="T15"/>
            <a:pathLst>
              <a:path w="192" h="47">
                <a:moveTo>
                  <a:pt x="144" y="47"/>
                </a:moveTo>
                <a:lnTo>
                  <a:pt x="192" y="0"/>
                </a:lnTo>
                <a:lnTo>
                  <a:pt x="48" y="0"/>
                </a:lnTo>
                <a:lnTo>
                  <a:pt x="0" y="47"/>
                </a:lnTo>
                <a:close/>
              </a:path>
            </a:pathLst>
          </a:custGeom>
          <a:solidFill>
            <a:srgbClr val="FFED24"/>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54" name="Freeform 142"/>
          <p:cNvSpPr>
            <a:spLocks noChangeAspect="1" noChangeArrowheads="1"/>
          </p:cNvSpPr>
          <p:nvPr/>
        </p:nvSpPr>
        <p:spPr bwMode="auto">
          <a:xfrm>
            <a:off x="4448175" y="1557338"/>
            <a:ext cx="74613" cy="276225"/>
          </a:xfrm>
          <a:custGeom>
            <a:avLst/>
            <a:gdLst>
              <a:gd name="T0" fmla="*/ 2147483647 w 48"/>
              <a:gd name="T1" fmla="*/ 0 h 191"/>
              <a:gd name="T2" fmla="*/ 2147483647 w 48"/>
              <a:gd name="T3" fmla="*/ 2147483647 h 191"/>
              <a:gd name="T4" fmla="*/ 0 w 48"/>
              <a:gd name="T5" fmla="*/ 2147483647 h 191"/>
              <a:gd name="T6" fmla="*/ 0 w 48"/>
              <a:gd name="T7" fmla="*/ 2147483647 h 191"/>
              <a:gd name="T8" fmla="*/ 0 60000 65536"/>
              <a:gd name="T9" fmla="*/ 0 60000 65536"/>
              <a:gd name="T10" fmla="*/ 0 60000 65536"/>
              <a:gd name="T11" fmla="*/ 0 60000 65536"/>
              <a:gd name="T12" fmla="*/ 0 w 48"/>
              <a:gd name="T13" fmla="*/ 0 h 191"/>
              <a:gd name="T14" fmla="*/ 48 w 48"/>
              <a:gd name="T15" fmla="*/ 191 h 191"/>
            </a:gdLst>
            <a:ahLst/>
            <a:cxnLst>
              <a:cxn ang="T8">
                <a:pos x="T0" y="T1"/>
              </a:cxn>
              <a:cxn ang="T9">
                <a:pos x="T2" y="T3"/>
              </a:cxn>
              <a:cxn ang="T10">
                <a:pos x="T4" y="T5"/>
              </a:cxn>
              <a:cxn ang="T11">
                <a:pos x="T6" y="T7"/>
              </a:cxn>
            </a:cxnLst>
            <a:rect l="T12" t="T13" r="T14" b="T15"/>
            <a:pathLst>
              <a:path w="48" h="191">
                <a:moveTo>
                  <a:pt x="48" y="0"/>
                </a:moveTo>
                <a:lnTo>
                  <a:pt x="48" y="144"/>
                </a:lnTo>
                <a:lnTo>
                  <a:pt x="0" y="191"/>
                </a:lnTo>
                <a:lnTo>
                  <a:pt x="0" y="47"/>
                </a:lnTo>
                <a:close/>
              </a:path>
            </a:pathLst>
          </a:custGeom>
          <a:solidFill>
            <a:srgbClr val="C7C7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55" name="Freeform 143"/>
          <p:cNvSpPr>
            <a:spLocks noChangeAspect="1" noChangeArrowheads="1"/>
          </p:cNvSpPr>
          <p:nvPr/>
        </p:nvSpPr>
        <p:spPr bwMode="auto">
          <a:xfrm>
            <a:off x="4227513" y="1557338"/>
            <a:ext cx="295275"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4" y="191"/>
                </a:lnTo>
                <a:lnTo>
                  <a:pt x="192" y="144"/>
                </a:lnTo>
                <a:lnTo>
                  <a:pt x="192" y="0"/>
                </a:lnTo>
                <a:lnTo>
                  <a:pt x="48"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56" name="Freeform 144"/>
          <p:cNvSpPr>
            <a:spLocks noChangeAspect="1"/>
          </p:cNvSpPr>
          <p:nvPr/>
        </p:nvSpPr>
        <p:spPr bwMode="auto">
          <a:xfrm>
            <a:off x="4227513" y="1557338"/>
            <a:ext cx="295275" cy="68262"/>
          </a:xfrm>
          <a:custGeom>
            <a:avLst/>
            <a:gdLst>
              <a:gd name="T0" fmla="*/ 0 w 192"/>
              <a:gd name="T1" fmla="*/ 2147483647 h 47"/>
              <a:gd name="T2" fmla="*/ 2147483647 w 192"/>
              <a:gd name="T3" fmla="*/ 2147483647 h 47"/>
              <a:gd name="T4" fmla="*/ 2147483647 w 192"/>
              <a:gd name="T5" fmla="*/ 0 h 47"/>
              <a:gd name="T6" fmla="*/ 0 60000 65536"/>
              <a:gd name="T7" fmla="*/ 0 60000 65536"/>
              <a:gd name="T8" fmla="*/ 0 60000 65536"/>
              <a:gd name="T9" fmla="*/ 0 w 192"/>
              <a:gd name="T10" fmla="*/ 0 h 47"/>
              <a:gd name="T11" fmla="*/ 192 w 192"/>
              <a:gd name="T12" fmla="*/ 47 h 47"/>
            </a:gdLst>
            <a:ahLst/>
            <a:cxnLst>
              <a:cxn ang="T6">
                <a:pos x="T0" y="T1"/>
              </a:cxn>
              <a:cxn ang="T7">
                <a:pos x="T2" y="T3"/>
              </a:cxn>
              <a:cxn ang="T8">
                <a:pos x="T4" y="T5"/>
              </a:cxn>
            </a:cxnLst>
            <a:rect l="T9" t="T10" r="T11" b="T12"/>
            <a:pathLst>
              <a:path w="192" h="47">
                <a:moveTo>
                  <a:pt x="0" y="47"/>
                </a:moveTo>
                <a:lnTo>
                  <a:pt x="144" y="47"/>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57" name="Line 145"/>
          <p:cNvSpPr>
            <a:spLocks noChangeAspect="1" noChangeShapeType="1"/>
          </p:cNvSpPr>
          <p:nvPr/>
        </p:nvSpPr>
        <p:spPr bwMode="auto">
          <a:xfrm>
            <a:off x="4448175"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58" name="Freeform 146"/>
          <p:cNvSpPr>
            <a:spLocks noChangeAspect="1" noChangeArrowheads="1"/>
          </p:cNvSpPr>
          <p:nvPr/>
        </p:nvSpPr>
        <p:spPr bwMode="auto">
          <a:xfrm>
            <a:off x="4600575" y="1557338"/>
            <a:ext cx="295275"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4" y="191"/>
                </a:lnTo>
                <a:lnTo>
                  <a:pt x="192" y="144"/>
                </a:lnTo>
                <a:lnTo>
                  <a:pt x="192" y="0"/>
                </a:lnTo>
                <a:lnTo>
                  <a:pt x="47" y="0"/>
                </a:lnTo>
                <a:close/>
              </a:path>
            </a:pathLst>
          </a:cu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59" name="Freeform 147"/>
          <p:cNvSpPr>
            <a:spLocks noChangeAspect="1" noChangeArrowheads="1"/>
          </p:cNvSpPr>
          <p:nvPr/>
        </p:nvSpPr>
        <p:spPr bwMode="auto">
          <a:xfrm>
            <a:off x="4600575" y="1557338"/>
            <a:ext cx="295275" cy="68262"/>
          </a:xfrm>
          <a:custGeom>
            <a:avLst/>
            <a:gdLst>
              <a:gd name="T0" fmla="*/ 2147483647 w 192"/>
              <a:gd name="T1" fmla="*/ 2147483647 h 47"/>
              <a:gd name="T2" fmla="*/ 2147483647 w 192"/>
              <a:gd name="T3" fmla="*/ 0 h 47"/>
              <a:gd name="T4" fmla="*/ 2147483647 w 192"/>
              <a:gd name="T5" fmla="*/ 0 h 47"/>
              <a:gd name="T6" fmla="*/ 0 w 192"/>
              <a:gd name="T7" fmla="*/ 2147483647 h 47"/>
              <a:gd name="T8" fmla="*/ 0 60000 65536"/>
              <a:gd name="T9" fmla="*/ 0 60000 65536"/>
              <a:gd name="T10" fmla="*/ 0 60000 65536"/>
              <a:gd name="T11" fmla="*/ 0 60000 65536"/>
              <a:gd name="T12" fmla="*/ 0 w 192"/>
              <a:gd name="T13" fmla="*/ 0 h 47"/>
              <a:gd name="T14" fmla="*/ 192 w 192"/>
              <a:gd name="T15" fmla="*/ 47 h 47"/>
            </a:gdLst>
            <a:ahLst/>
            <a:cxnLst>
              <a:cxn ang="T8">
                <a:pos x="T0" y="T1"/>
              </a:cxn>
              <a:cxn ang="T9">
                <a:pos x="T2" y="T3"/>
              </a:cxn>
              <a:cxn ang="T10">
                <a:pos x="T4" y="T5"/>
              </a:cxn>
              <a:cxn ang="T11">
                <a:pos x="T6" y="T7"/>
              </a:cxn>
            </a:cxnLst>
            <a:rect l="T12" t="T13" r="T14" b="T15"/>
            <a:pathLst>
              <a:path w="192" h="47">
                <a:moveTo>
                  <a:pt x="144" y="47"/>
                </a:moveTo>
                <a:lnTo>
                  <a:pt x="192" y="0"/>
                </a:lnTo>
                <a:lnTo>
                  <a:pt x="47" y="0"/>
                </a:lnTo>
                <a:lnTo>
                  <a:pt x="0" y="47"/>
                </a:lnTo>
                <a:close/>
              </a:path>
            </a:pathLst>
          </a:custGeom>
          <a:solidFill>
            <a:srgbClr val="FFED24"/>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60" name="Freeform 148"/>
          <p:cNvSpPr>
            <a:spLocks noChangeAspect="1" noChangeArrowheads="1"/>
          </p:cNvSpPr>
          <p:nvPr/>
        </p:nvSpPr>
        <p:spPr bwMode="auto">
          <a:xfrm>
            <a:off x="4821238" y="1557338"/>
            <a:ext cx="74612" cy="276225"/>
          </a:xfrm>
          <a:custGeom>
            <a:avLst/>
            <a:gdLst>
              <a:gd name="T0" fmla="*/ 2147483647 w 48"/>
              <a:gd name="T1" fmla="*/ 0 h 191"/>
              <a:gd name="T2" fmla="*/ 2147483647 w 48"/>
              <a:gd name="T3" fmla="*/ 2147483647 h 191"/>
              <a:gd name="T4" fmla="*/ 0 w 48"/>
              <a:gd name="T5" fmla="*/ 2147483647 h 191"/>
              <a:gd name="T6" fmla="*/ 0 w 48"/>
              <a:gd name="T7" fmla="*/ 2147483647 h 191"/>
              <a:gd name="T8" fmla="*/ 0 60000 65536"/>
              <a:gd name="T9" fmla="*/ 0 60000 65536"/>
              <a:gd name="T10" fmla="*/ 0 60000 65536"/>
              <a:gd name="T11" fmla="*/ 0 60000 65536"/>
              <a:gd name="T12" fmla="*/ 0 w 48"/>
              <a:gd name="T13" fmla="*/ 0 h 191"/>
              <a:gd name="T14" fmla="*/ 48 w 48"/>
              <a:gd name="T15" fmla="*/ 191 h 191"/>
            </a:gdLst>
            <a:ahLst/>
            <a:cxnLst>
              <a:cxn ang="T8">
                <a:pos x="T0" y="T1"/>
              </a:cxn>
              <a:cxn ang="T9">
                <a:pos x="T2" y="T3"/>
              </a:cxn>
              <a:cxn ang="T10">
                <a:pos x="T4" y="T5"/>
              </a:cxn>
              <a:cxn ang="T11">
                <a:pos x="T6" y="T7"/>
              </a:cxn>
            </a:cxnLst>
            <a:rect l="T12" t="T13" r="T14" b="T15"/>
            <a:pathLst>
              <a:path w="48" h="191">
                <a:moveTo>
                  <a:pt x="48" y="0"/>
                </a:moveTo>
                <a:lnTo>
                  <a:pt x="48" y="144"/>
                </a:lnTo>
                <a:lnTo>
                  <a:pt x="0" y="191"/>
                </a:lnTo>
                <a:lnTo>
                  <a:pt x="0" y="47"/>
                </a:lnTo>
                <a:close/>
              </a:path>
            </a:pathLst>
          </a:custGeom>
          <a:solidFill>
            <a:srgbClr val="C7C7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61" name="Freeform 149"/>
          <p:cNvSpPr>
            <a:spLocks noChangeAspect="1" noChangeArrowheads="1"/>
          </p:cNvSpPr>
          <p:nvPr/>
        </p:nvSpPr>
        <p:spPr bwMode="auto">
          <a:xfrm>
            <a:off x="4600575" y="1557338"/>
            <a:ext cx="295275"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4" y="191"/>
                </a:lnTo>
                <a:lnTo>
                  <a:pt x="192" y="144"/>
                </a:lnTo>
                <a:lnTo>
                  <a:pt x="192" y="0"/>
                </a:lnTo>
                <a:lnTo>
                  <a:pt x="47"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62" name="Freeform 150"/>
          <p:cNvSpPr>
            <a:spLocks noChangeAspect="1"/>
          </p:cNvSpPr>
          <p:nvPr/>
        </p:nvSpPr>
        <p:spPr bwMode="auto">
          <a:xfrm>
            <a:off x="4600575" y="1557338"/>
            <a:ext cx="295275" cy="68262"/>
          </a:xfrm>
          <a:custGeom>
            <a:avLst/>
            <a:gdLst>
              <a:gd name="T0" fmla="*/ 0 w 192"/>
              <a:gd name="T1" fmla="*/ 2147483647 h 47"/>
              <a:gd name="T2" fmla="*/ 2147483647 w 192"/>
              <a:gd name="T3" fmla="*/ 2147483647 h 47"/>
              <a:gd name="T4" fmla="*/ 2147483647 w 192"/>
              <a:gd name="T5" fmla="*/ 0 h 47"/>
              <a:gd name="T6" fmla="*/ 0 60000 65536"/>
              <a:gd name="T7" fmla="*/ 0 60000 65536"/>
              <a:gd name="T8" fmla="*/ 0 60000 65536"/>
              <a:gd name="T9" fmla="*/ 0 w 192"/>
              <a:gd name="T10" fmla="*/ 0 h 47"/>
              <a:gd name="T11" fmla="*/ 192 w 192"/>
              <a:gd name="T12" fmla="*/ 47 h 47"/>
            </a:gdLst>
            <a:ahLst/>
            <a:cxnLst>
              <a:cxn ang="T6">
                <a:pos x="T0" y="T1"/>
              </a:cxn>
              <a:cxn ang="T7">
                <a:pos x="T2" y="T3"/>
              </a:cxn>
              <a:cxn ang="T8">
                <a:pos x="T4" y="T5"/>
              </a:cxn>
            </a:cxnLst>
            <a:rect l="T9" t="T10" r="T11" b="T12"/>
            <a:pathLst>
              <a:path w="192" h="47">
                <a:moveTo>
                  <a:pt x="0" y="47"/>
                </a:moveTo>
                <a:lnTo>
                  <a:pt x="144" y="47"/>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63" name="Line 151"/>
          <p:cNvSpPr>
            <a:spLocks noChangeAspect="1" noChangeShapeType="1"/>
          </p:cNvSpPr>
          <p:nvPr/>
        </p:nvSpPr>
        <p:spPr bwMode="auto">
          <a:xfrm>
            <a:off x="4821238"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64" name="Freeform 152"/>
          <p:cNvSpPr>
            <a:spLocks noChangeAspect="1" noChangeArrowheads="1"/>
          </p:cNvSpPr>
          <p:nvPr/>
        </p:nvSpPr>
        <p:spPr bwMode="auto">
          <a:xfrm>
            <a:off x="4972050" y="1557338"/>
            <a:ext cx="293688" cy="276225"/>
          </a:xfrm>
          <a:custGeom>
            <a:avLst/>
            <a:gdLst>
              <a:gd name="T0" fmla="*/ 0 w 191"/>
              <a:gd name="T1" fmla="*/ 2147483647 h 191"/>
              <a:gd name="T2" fmla="*/ 0 w 191"/>
              <a:gd name="T3" fmla="*/ 2147483647 h 191"/>
              <a:gd name="T4" fmla="*/ 2147483647 w 191"/>
              <a:gd name="T5" fmla="*/ 2147483647 h 191"/>
              <a:gd name="T6" fmla="*/ 2147483647 w 191"/>
              <a:gd name="T7" fmla="*/ 2147483647 h 191"/>
              <a:gd name="T8" fmla="*/ 2147483647 w 191"/>
              <a:gd name="T9" fmla="*/ 0 h 191"/>
              <a:gd name="T10" fmla="*/ 2147483647 w 191"/>
              <a:gd name="T11" fmla="*/ 0 h 191"/>
              <a:gd name="T12" fmla="*/ 0 60000 65536"/>
              <a:gd name="T13" fmla="*/ 0 60000 65536"/>
              <a:gd name="T14" fmla="*/ 0 60000 65536"/>
              <a:gd name="T15" fmla="*/ 0 60000 65536"/>
              <a:gd name="T16" fmla="*/ 0 60000 65536"/>
              <a:gd name="T17" fmla="*/ 0 60000 65536"/>
              <a:gd name="T18" fmla="*/ 0 w 191"/>
              <a:gd name="T19" fmla="*/ 0 h 191"/>
              <a:gd name="T20" fmla="*/ 191 w 191"/>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1" h="191">
                <a:moveTo>
                  <a:pt x="0" y="47"/>
                </a:moveTo>
                <a:lnTo>
                  <a:pt x="0" y="191"/>
                </a:lnTo>
                <a:lnTo>
                  <a:pt x="142" y="191"/>
                </a:lnTo>
                <a:lnTo>
                  <a:pt x="191" y="144"/>
                </a:lnTo>
                <a:lnTo>
                  <a:pt x="191" y="0"/>
                </a:lnTo>
                <a:lnTo>
                  <a:pt x="47" y="0"/>
                </a:lnTo>
                <a:close/>
              </a:path>
            </a:pathLst>
          </a:cu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65" name="Freeform 153"/>
          <p:cNvSpPr>
            <a:spLocks noChangeAspect="1" noChangeArrowheads="1"/>
          </p:cNvSpPr>
          <p:nvPr/>
        </p:nvSpPr>
        <p:spPr bwMode="auto">
          <a:xfrm>
            <a:off x="4972050" y="1557338"/>
            <a:ext cx="293688" cy="68262"/>
          </a:xfrm>
          <a:custGeom>
            <a:avLst/>
            <a:gdLst>
              <a:gd name="T0" fmla="*/ 2147483647 w 191"/>
              <a:gd name="T1" fmla="*/ 2147483647 h 47"/>
              <a:gd name="T2" fmla="*/ 2147483647 w 191"/>
              <a:gd name="T3" fmla="*/ 0 h 47"/>
              <a:gd name="T4" fmla="*/ 2147483647 w 191"/>
              <a:gd name="T5" fmla="*/ 0 h 47"/>
              <a:gd name="T6" fmla="*/ 0 w 191"/>
              <a:gd name="T7" fmla="*/ 2147483647 h 47"/>
              <a:gd name="T8" fmla="*/ 0 60000 65536"/>
              <a:gd name="T9" fmla="*/ 0 60000 65536"/>
              <a:gd name="T10" fmla="*/ 0 60000 65536"/>
              <a:gd name="T11" fmla="*/ 0 60000 65536"/>
              <a:gd name="T12" fmla="*/ 0 w 191"/>
              <a:gd name="T13" fmla="*/ 0 h 47"/>
              <a:gd name="T14" fmla="*/ 191 w 191"/>
              <a:gd name="T15" fmla="*/ 47 h 47"/>
            </a:gdLst>
            <a:ahLst/>
            <a:cxnLst>
              <a:cxn ang="T8">
                <a:pos x="T0" y="T1"/>
              </a:cxn>
              <a:cxn ang="T9">
                <a:pos x="T2" y="T3"/>
              </a:cxn>
              <a:cxn ang="T10">
                <a:pos x="T4" y="T5"/>
              </a:cxn>
              <a:cxn ang="T11">
                <a:pos x="T6" y="T7"/>
              </a:cxn>
            </a:cxnLst>
            <a:rect l="T12" t="T13" r="T14" b="T15"/>
            <a:pathLst>
              <a:path w="191" h="47">
                <a:moveTo>
                  <a:pt x="142" y="47"/>
                </a:moveTo>
                <a:lnTo>
                  <a:pt x="191" y="0"/>
                </a:lnTo>
                <a:lnTo>
                  <a:pt x="47" y="0"/>
                </a:lnTo>
                <a:lnTo>
                  <a:pt x="0" y="47"/>
                </a:lnTo>
                <a:close/>
              </a:path>
            </a:pathLst>
          </a:custGeom>
          <a:solidFill>
            <a:srgbClr val="FFED24"/>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66" name="Freeform 154"/>
          <p:cNvSpPr>
            <a:spLocks noChangeAspect="1" noChangeArrowheads="1"/>
          </p:cNvSpPr>
          <p:nvPr/>
        </p:nvSpPr>
        <p:spPr bwMode="auto">
          <a:xfrm>
            <a:off x="5189538" y="1557338"/>
            <a:ext cx="76200" cy="276225"/>
          </a:xfrm>
          <a:custGeom>
            <a:avLst/>
            <a:gdLst>
              <a:gd name="T0" fmla="*/ 2147483647 w 49"/>
              <a:gd name="T1" fmla="*/ 0 h 191"/>
              <a:gd name="T2" fmla="*/ 2147483647 w 49"/>
              <a:gd name="T3" fmla="*/ 2147483647 h 191"/>
              <a:gd name="T4" fmla="*/ 0 w 49"/>
              <a:gd name="T5" fmla="*/ 2147483647 h 191"/>
              <a:gd name="T6" fmla="*/ 0 w 49"/>
              <a:gd name="T7" fmla="*/ 2147483647 h 191"/>
              <a:gd name="T8" fmla="*/ 0 60000 65536"/>
              <a:gd name="T9" fmla="*/ 0 60000 65536"/>
              <a:gd name="T10" fmla="*/ 0 60000 65536"/>
              <a:gd name="T11" fmla="*/ 0 60000 65536"/>
              <a:gd name="T12" fmla="*/ 0 w 49"/>
              <a:gd name="T13" fmla="*/ 0 h 191"/>
              <a:gd name="T14" fmla="*/ 49 w 49"/>
              <a:gd name="T15" fmla="*/ 191 h 191"/>
            </a:gdLst>
            <a:ahLst/>
            <a:cxnLst>
              <a:cxn ang="T8">
                <a:pos x="T0" y="T1"/>
              </a:cxn>
              <a:cxn ang="T9">
                <a:pos x="T2" y="T3"/>
              </a:cxn>
              <a:cxn ang="T10">
                <a:pos x="T4" y="T5"/>
              </a:cxn>
              <a:cxn ang="T11">
                <a:pos x="T6" y="T7"/>
              </a:cxn>
            </a:cxnLst>
            <a:rect l="T12" t="T13" r="T14" b="T15"/>
            <a:pathLst>
              <a:path w="49" h="191">
                <a:moveTo>
                  <a:pt x="49" y="0"/>
                </a:moveTo>
                <a:lnTo>
                  <a:pt x="49" y="144"/>
                </a:lnTo>
                <a:lnTo>
                  <a:pt x="0" y="191"/>
                </a:lnTo>
                <a:lnTo>
                  <a:pt x="0" y="47"/>
                </a:lnTo>
                <a:close/>
              </a:path>
            </a:pathLst>
          </a:custGeom>
          <a:solidFill>
            <a:srgbClr val="C7C7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67" name="Freeform 155"/>
          <p:cNvSpPr>
            <a:spLocks noChangeAspect="1" noChangeArrowheads="1"/>
          </p:cNvSpPr>
          <p:nvPr/>
        </p:nvSpPr>
        <p:spPr bwMode="auto">
          <a:xfrm>
            <a:off x="4972050" y="1557338"/>
            <a:ext cx="293688" cy="276225"/>
          </a:xfrm>
          <a:custGeom>
            <a:avLst/>
            <a:gdLst>
              <a:gd name="T0" fmla="*/ 0 w 191"/>
              <a:gd name="T1" fmla="*/ 2147483647 h 191"/>
              <a:gd name="T2" fmla="*/ 0 w 191"/>
              <a:gd name="T3" fmla="*/ 2147483647 h 191"/>
              <a:gd name="T4" fmla="*/ 2147483647 w 191"/>
              <a:gd name="T5" fmla="*/ 2147483647 h 191"/>
              <a:gd name="T6" fmla="*/ 2147483647 w 191"/>
              <a:gd name="T7" fmla="*/ 2147483647 h 191"/>
              <a:gd name="T8" fmla="*/ 2147483647 w 191"/>
              <a:gd name="T9" fmla="*/ 0 h 191"/>
              <a:gd name="T10" fmla="*/ 2147483647 w 191"/>
              <a:gd name="T11" fmla="*/ 0 h 191"/>
              <a:gd name="T12" fmla="*/ 0 60000 65536"/>
              <a:gd name="T13" fmla="*/ 0 60000 65536"/>
              <a:gd name="T14" fmla="*/ 0 60000 65536"/>
              <a:gd name="T15" fmla="*/ 0 60000 65536"/>
              <a:gd name="T16" fmla="*/ 0 60000 65536"/>
              <a:gd name="T17" fmla="*/ 0 60000 65536"/>
              <a:gd name="T18" fmla="*/ 0 w 191"/>
              <a:gd name="T19" fmla="*/ 0 h 191"/>
              <a:gd name="T20" fmla="*/ 191 w 191"/>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1" h="191">
                <a:moveTo>
                  <a:pt x="0" y="47"/>
                </a:moveTo>
                <a:lnTo>
                  <a:pt x="0" y="191"/>
                </a:lnTo>
                <a:lnTo>
                  <a:pt x="142" y="191"/>
                </a:lnTo>
                <a:lnTo>
                  <a:pt x="191" y="144"/>
                </a:lnTo>
                <a:lnTo>
                  <a:pt x="191" y="0"/>
                </a:lnTo>
                <a:lnTo>
                  <a:pt x="47"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68" name="Freeform 156"/>
          <p:cNvSpPr>
            <a:spLocks noChangeAspect="1"/>
          </p:cNvSpPr>
          <p:nvPr/>
        </p:nvSpPr>
        <p:spPr bwMode="auto">
          <a:xfrm>
            <a:off x="4972050" y="1557338"/>
            <a:ext cx="293688" cy="68262"/>
          </a:xfrm>
          <a:custGeom>
            <a:avLst/>
            <a:gdLst>
              <a:gd name="T0" fmla="*/ 0 w 191"/>
              <a:gd name="T1" fmla="*/ 2147483647 h 47"/>
              <a:gd name="T2" fmla="*/ 2147483647 w 191"/>
              <a:gd name="T3" fmla="*/ 2147483647 h 47"/>
              <a:gd name="T4" fmla="*/ 2147483647 w 191"/>
              <a:gd name="T5" fmla="*/ 0 h 47"/>
              <a:gd name="T6" fmla="*/ 0 60000 65536"/>
              <a:gd name="T7" fmla="*/ 0 60000 65536"/>
              <a:gd name="T8" fmla="*/ 0 60000 65536"/>
              <a:gd name="T9" fmla="*/ 0 w 191"/>
              <a:gd name="T10" fmla="*/ 0 h 47"/>
              <a:gd name="T11" fmla="*/ 191 w 191"/>
              <a:gd name="T12" fmla="*/ 47 h 47"/>
            </a:gdLst>
            <a:ahLst/>
            <a:cxnLst>
              <a:cxn ang="T6">
                <a:pos x="T0" y="T1"/>
              </a:cxn>
              <a:cxn ang="T7">
                <a:pos x="T2" y="T3"/>
              </a:cxn>
              <a:cxn ang="T8">
                <a:pos x="T4" y="T5"/>
              </a:cxn>
            </a:cxnLst>
            <a:rect l="T9" t="T10" r="T11" b="T12"/>
            <a:pathLst>
              <a:path w="191" h="47">
                <a:moveTo>
                  <a:pt x="0" y="47"/>
                </a:moveTo>
                <a:lnTo>
                  <a:pt x="142" y="47"/>
                </a:lnTo>
                <a:lnTo>
                  <a:pt x="191"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69" name="Line 157"/>
          <p:cNvSpPr>
            <a:spLocks noChangeAspect="1" noChangeShapeType="1"/>
          </p:cNvSpPr>
          <p:nvPr/>
        </p:nvSpPr>
        <p:spPr bwMode="auto">
          <a:xfrm>
            <a:off x="5189538"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70" name="Freeform 158"/>
          <p:cNvSpPr>
            <a:spLocks noChangeAspect="1" noChangeArrowheads="1"/>
          </p:cNvSpPr>
          <p:nvPr/>
        </p:nvSpPr>
        <p:spPr bwMode="auto">
          <a:xfrm>
            <a:off x="7150100" y="1557338"/>
            <a:ext cx="295275"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4" y="191"/>
                </a:lnTo>
                <a:lnTo>
                  <a:pt x="192" y="144"/>
                </a:lnTo>
                <a:lnTo>
                  <a:pt x="192" y="0"/>
                </a:lnTo>
                <a:lnTo>
                  <a:pt x="49" y="0"/>
                </a:lnTo>
                <a:close/>
              </a:path>
            </a:pathLst>
          </a:cu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71" name="Freeform 159"/>
          <p:cNvSpPr>
            <a:spLocks noChangeAspect="1" noChangeArrowheads="1"/>
          </p:cNvSpPr>
          <p:nvPr/>
        </p:nvSpPr>
        <p:spPr bwMode="auto">
          <a:xfrm>
            <a:off x="7150100" y="1557338"/>
            <a:ext cx="295275" cy="68262"/>
          </a:xfrm>
          <a:custGeom>
            <a:avLst/>
            <a:gdLst>
              <a:gd name="T0" fmla="*/ 2147483647 w 192"/>
              <a:gd name="T1" fmla="*/ 2147483647 h 47"/>
              <a:gd name="T2" fmla="*/ 2147483647 w 192"/>
              <a:gd name="T3" fmla="*/ 0 h 47"/>
              <a:gd name="T4" fmla="*/ 2147483647 w 192"/>
              <a:gd name="T5" fmla="*/ 0 h 47"/>
              <a:gd name="T6" fmla="*/ 0 w 192"/>
              <a:gd name="T7" fmla="*/ 2147483647 h 47"/>
              <a:gd name="T8" fmla="*/ 0 60000 65536"/>
              <a:gd name="T9" fmla="*/ 0 60000 65536"/>
              <a:gd name="T10" fmla="*/ 0 60000 65536"/>
              <a:gd name="T11" fmla="*/ 0 60000 65536"/>
              <a:gd name="T12" fmla="*/ 0 w 192"/>
              <a:gd name="T13" fmla="*/ 0 h 47"/>
              <a:gd name="T14" fmla="*/ 192 w 192"/>
              <a:gd name="T15" fmla="*/ 47 h 47"/>
            </a:gdLst>
            <a:ahLst/>
            <a:cxnLst>
              <a:cxn ang="T8">
                <a:pos x="T0" y="T1"/>
              </a:cxn>
              <a:cxn ang="T9">
                <a:pos x="T2" y="T3"/>
              </a:cxn>
              <a:cxn ang="T10">
                <a:pos x="T4" y="T5"/>
              </a:cxn>
              <a:cxn ang="T11">
                <a:pos x="T6" y="T7"/>
              </a:cxn>
            </a:cxnLst>
            <a:rect l="T12" t="T13" r="T14" b="T15"/>
            <a:pathLst>
              <a:path w="192" h="47">
                <a:moveTo>
                  <a:pt x="144" y="47"/>
                </a:moveTo>
                <a:lnTo>
                  <a:pt x="192" y="0"/>
                </a:lnTo>
                <a:lnTo>
                  <a:pt x="49" y="0"/>
                </a:lnTo>
                <a:lnTo>
                  <a:pt x="0" y="47"/>
                </a:lnTo>
                <a:close/>
              </a:path>
            </a:pathLst>
          </a:cu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72" name="Freeform 160"/>
          <p:cNvSpPr>
            <a:spLocks noChangeAspect="1" noChangeArrowheads="1"/>
          </p:cNvSpPr>
          <p:nvPr/>
        </p:nvSpPr>
        <p:spPr bwMode="auto">
          <a:xfrm>
            <a:off x="7370763" y="1557338"/>
            <a:ext cx="74612" cy="276225"/>
          </a:xfrm>
          <a:custGeom>
            <a:avLst/>
            <a:gdLst>
              <a:gd name="T0" fmla="*/ 2147483647 w 48"/>
              <a:gd name="T1" fmla="*/ 0 h 191"/>
              <a:gd name="T2" fmla="*/ 2147483647 w 48"/>
              <a:gd name="T3" fmla="*/ 2147483647 h 191"/>
              <a:gd name="T4" fmla="*/ 0 w 48"/>
              <a:gd name="T5" fmla="*/ 2147483647 h 191"/>
              <a:gd name="T6" fmla="*/ 0 w 48"/>
              <a:gd name="T7" fmla="*/ 2147483647 h 191"/>
              <a:gd name="T8" fmla="*/ 0 60000 65536"/>
              <a:gd name="T9" fmla="*/ 0 60000 65536"/>
              <a:gd name="T10" fmla="*/ 0 60000 65536"/>
              <a:gd name="T11" fmla="*/ 0 60000 65536"/>
              <a:gd name="T12" fmla="*/ 0 w 48"/>
              <a:gd name="T13" fmla="*/ 0 h 191"/>
              <a:gd name="T14" fmla="*/ 48 w 48"/>
              <a:gd name="T15" fmla="*/ 191 h 191"/>
            </a:gdLst>
            <a:ahLst/>
            <a:cxnLst>
              <a:cxn ang="T8">
                <a:pos x="T0" y="T1"/>
              </a:cxn>
              <a:cxn ang="T9">
                <a:pos x="T2" y="T3"/>
              </a:cxn>
              <a:cxn ang="T10">
                <a:pos x="T4" y="T5"/>
              </a:cxn>
              <a:cxn ang="T11">
                <a:pos x="T6" y="T7"/>
              </a:cxn>
            </a:cxnLst>
            <a:rect l="T12" t="T13" r="T14" b="T15"/>
            <a:pathLst>
              <a:path w="48" h="191">
                <a:moveTo>
                  <a:pt x="48" y="0"/>
                </a:moveTo>
                <a:lnTo>
                  <a:pt x="48" y="144"/>
                </a:lnTo>
                <a:lnTo>
                  <a:pt x="0" y="191"/>
                </a:lnTo>
                <a:lnTo>
                  <a:pt x="0" y="47"/>
                </a:lnTo>
                <a:close/>
              </a:path>
            </a:pathLst>
          </a:custGeom>
          <a:solidFill>
            <a:srgbClr val="00CE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73" name="Freeform 161"/>
          <p:cNvSpPr>
            <a:spLocks noChangeAspect="1" noChangeArrowheads="1"/>
          </p:cNvSpPr>
          <p:nvPr/>
        </p:nvSpPr>
        <p:spPr bwMode="auto">
          <a:xfrm>
            <a:off x="7150100" y="1557338"/>
            <a:ext cx="295275"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4" y="191"/>
                </a:lnTo>
                <a:lnTo>
                  <a:pt x="192" y="144"/>
                </a:lnTo>
                <a:lnTo>
                  <a:pt x="192" y="0"/>
                </a:lnTo>
                <a:lnTo>
                  <a:pt x="49"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74" name="Freeform 162"/>
          <p:cNvSpPr>
            <a:spLocks noChangeAspect="1"/>
          </p:cNvSpPr>
          <p:nvPr/>
        </p:nvSpPr>
        <p:spPr bwMode="auto">
          <a:xfrm>
            <a:off x="7150100" y="1557338"/>
            <a:ext cx="295275" cy="68262"/>
          </a:xfrm>
          <a:custGeom>
            <a:avLst/>
            <a:gdLst>
              <a:gd name="T0" fmla="*/ 0 w 192"/>
              <a:gd name="T1" fmla="*/ 2147483647 h 47"/>
              <a:gd name="T2" fmla="*/ 2147483647 w 192"/>
              <a:gd name="T3" fmla="*/ 2147483647 h 47"/>
              <a:gd name="T4" fmla="*/ 2147483647 w 192"/>
              <a:gd name="T5" fmla="*/ 0 h 47"/>
              <a:gd name="T6" fmla="*/ 0 60000 65536"/>
              <a:gd name="T7" fmla="*/ 0 60000 65536"/>
              <a:gd name="T8" fmla="*/ 0 60000 65536"/>
              <a:gd name="T9" fmla="*/ 0 w 192"/>
              <a:gd name="T10" fmla="*/ 0 h 47"/>
              <a:gd name="T11" fmla="*/ 192 w 192"/>
              <a:gd name="T12" fmla="*/ 47 h 47"/>
            </a:gdLst>
            <a:ahLst/>
            <a:cxnLst>
              <a:cxn ang="T6">
                <a:pos x="T0" y="T1"/>
              </a:cxn>
              <a:cxn ang="T7">
                <a:pos x="T2" y="T3"/>
              </a:cxn>
              <a:cxn ang="T8">
                <a:pos x="T4" y="T5"/>
              </a:cxn>
            </a:cxnLst>
            <a:rect l="T9" t="T10" r="T11" b="T12"/>
            <a:pathLst>
              <a:path w="192" h="47">
                <a:moveTo>
                  <a:pt x="0" y="47"/>
                </a:moveTo>
                <a:lnTo>
                  <a:pt x="144" y="47"/>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75" name="Line 163"/>
          <p:cNvSpPr>
            <a:spLocks noChangeAspect="1" noChangeShapeType="1"/>
          </p:cNvSpPr>
          <p:nvPr/>
        </p:nvSpPr>
        <p:spPr bwMode="auto">
          <a:xfrm>
            <a:off x="7370763"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76" name="Freeform 164"/>
          <p:cNvSpPr>
            <a:spLocks noChangeAspect="1" noChangeArrowheads="1"/>
          </p:cNvSpPr>
          <p:nvPr/>
        </p:nvSpPr>
        <p:spPr bwMode="auto">
          <a:xfrm>
            <a:off x="7524750" y="1557338"/>
            <a:ext cx="293688"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4" y="191"/>
                </a:lnTo>
                <a:lnTo>
                  <a:pt x="192" y="144"/>
                </a:lnTo>
                <a:lnTo>
                  <a:pt x="192" y="0"/>
                </a:lnTo>
                <a:lnTo>
                  <a:pt x="48" y="0"/>
                </a:lnTo>
                <a:close/>
              </a:path>
            </a:pathLst>
          </a:cu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77" name="Freeform 165"/>
          <p:cNvSpPr>
            <a:spLocks noChangeAspect="1" noChangeArrowheads="1"/>
          </p:cNvSpPr>
          <p:nvPr/>
        </p:nvSpPr>
        <p:spPr bwMode="auto">
          <a:xfrm>
            <a:off x="7524750" y="1557338"/>
            <a:ext cx="293688" cy="68262"/>
          </a:xfrm>
          <a:custGeom>
            <a:avLst/>
            <a:gdLst>
              <a:gd name="T0" fmla="*/ 2147483647 w 192"/>
              <a:gd name="T1" fmla="*/ 2147483647 h 47"/>
              <a:gd name="T2" fmla="*/ 2147483647 w 192"/>
              <a:gd name="T3" fmla="*/ 0 h 47"/>
              <a:gd name="T4" fmla="*/ 2147483647 w 192"/>
              <a:gd name="T5" fmla="*/ 0 h 47"/>
              <a:gd name="T6" fmla="*/ 0 w 192"/>
              <a:gd name="T7" fmla="*/ 2147483647 h 47"/>
              <a:gd name="T8" fmla="*/ 0 60000 65536"/>
              <a:gd name="T9" fmla="*/ 0 60000 65536"/>
              <a:gd name="T10" fmla="*/ 0 60000 65536"/>
              <a:gd name="T11" fmla="*/ 0 60000 65536"/>
              <a:gd name="T12" fmla="*/ 0 w 192"/>
              <a:gd name="T13" fmla="*/ 0 h 47"/>
              <a:gd name="T14" fmla="*/ 192 w 192"/>
              <a:gd name="T15" fmla="*/ 47 h 47"/>
            </a:gdLst>
            <a:ahLst/>
            <a:cxnLst>
              <a:cxn ang="T8">
                <a:pos x="T0" y="T1"/>
              </a:cxn>
              <a:cxn ang="T9">
                <a:pos x="T2" y="T3"/>
              </a:cxn>
              <a:cxn ang="T10">
                <a:pos x="T4" y="T5"/>
              </a:cxn>
              <a:cxn ang="T11">
                <a:pos x="T6" y="T7"/>
              </a:cxn>
            </a:cxnLst>
            <a:rect l="T12" t="T13" r="T14" b="T15"/>
            <a:pathLst>
              <a:path w="192" h="47">
                <a:moveTo>
                  <a:pt x="144" y="47"/>
                </a:moveTo>
                <a:lnTo>
                  <a:pt x="192" y="0"/>
                </a:lnTo>
                <a:lnTo>
                  <a:pt x="48" y="0"/>
                </a:lnTo>
                <a:lnTo>
                  <a:pt x="0" y="47"/>
                </a:lnTo>
                <a:close/>
              </a:path>
            </a:pathLst>
          </a:cu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78" name="Freeform 166"/>
          <p:cNvSpPr>
            <a:spLocks noChangeAspect="1" noChangeArrowheads="1"/>
          </p:cNvSpPr>
          <p:nvPr/>
        </p:nvSpPr>
        <p:spPr bwMode="auto">
          <a:xfrm>
            <a:off x="7745413" y="1557338"/>
            <a:ext cx="73025" cy="276225"/>
          </a:xfrm>
          <a:custGeom>
            <a:avLst/>
            <a:gdLst>
              <a:gd name="T0" fmla="*/ 2147483647 w 48"/>
              <a:gd name="T1" fmla="*/ 0 h 191"/>
              <a:gd name="T2" fmla="*/ 2147483647 w 48"/>
              <a:gd name="T3" fmla="*/ 2147483647 h 191"/>
              <a:gd name="T4" fmla="*/ 0 w 48"/>
              <a:gd name="T5" fmla="*/ 2147483647 h 191"/>
              <a:gd name="T6" fmla="*/ 0 w 48"/>
              <a:gd name="T7" fmla="*/ 2147483647 h 191"/>
              <a:gd name="T8" fmla="*/ 0 60000 65536"/>
              <a:gd name="T9" fmla="*/ 0 60000 65536"/>
              <a:gd name="T10" fmla="*/ 0 60000 65536"/>
              <a:gd name="T11" fmla="*/ 0 60000 65536"/>
              <a:gd name="T12" fmla="*/ 0 w 48"/>
              <a:gd name="T13" fmla="*/ 0 h 191"/>
              <a:gd name="T14" fmla="*/ 48 w 48"/>
              <a:gd name="T15" fmla="*/ 191 h 191"/>
            </a:gdLst>
            <a:ahLst/>
            <a:cxnLst>
              <a:cxn ang="T8">
                <a:pos x="T0" y="T1"/>
              </a:cxn>
              <a:cxn ang="T9">
                <a:pos x="T2" y="T3"/>
              </a:cxn>
              <a:cxn ang="T10">
                <a:pos x="T4" y="T5"/>
              </a:cxn>
              <a:cxn ang="T11">
                <a:pos x="T6" y="T7"/>
              </a:cxn>
            </a:cxnLst>
            <a:rect l="T12" t="T13" r="T14" b="T15"/>
            <a:pathLst>
              <a:path w="48" h="191">
                <a:moveTo>
                  <a:pt x="48" y="0"/>
                </a:moveTo>
                <a:lnTo>
                  <a:pt x="48" y="144"/>
                </a:lnTo>
                <a:lnTo>
                  <a:pt x="0" y="191"/>
                </a:lnTo>
                <a:lnTo>
                  <a:pt x="0" y="47"/>
                </a:lnTo>
                <a:close/>
              </a:path>
            </a:pathLst>
          </a:custGeom>
          <a:solidFill>
            <a:srgbClr val="00CE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79" name="Freeform 167"/>
          <p:cNvSpPr>
            <a:spLocks noChangeAspect="1" noChangeArrowheads="1"/>
          </p:cNvSpPr>
          <p:nvPr/>
        </p:nvSpPr>
        <p:spPr bwMode="auto">
          <a:xfrm>
            <a:off x="7524750" y="1557338"/>
            <a:ext cx="293688" cy="276225"/>
          </a:xfrm>
          <a:custGeom>
            <a:avLst/>
            <a:gdLst>
              <a:gd name="T0" fmla="*/ 0 w 192"/>
              <a:gd name="T1" fmla="*/ 2147483647 h 191"/>
              <a:gd name="T2" fmla="*/ 0 w 192"/>
              <a:gd name="T3" fmla="*/ 2147483647 h 191"/>
              <a:gd name="T4" fmla="*/ 2147483647 w 192"/>
              <a:gd name="T5" fmla="*/ 2147483647 h 191"/>
              <a:gd name="T6" fmla="*/ 2147483647 w 192"/>
              <a:gd name="T7" fmla="*/ 2147483647 h 191"/>
              <a:gd name="T8" fmla="*/ 2147483647 w 192"/>
              <a:gd name="T9" fmla="*/ 0 h 191"/>
              <a:gd name="T10" fmla="*/ 2147483647 w 192"/>
              <a:gd name="T11" fmla="*/ 0 h 191"/>
              <a:gd name="T12" fmla="*/ 0 60000 65536"/>
              <a:gd name="T13" fmla="*/ 0 60000 65536"/>
              <a:gd name="T14" fmla="*/ 0 60000 65536"/>
              <a:gd name="T15" fmla="*/ 0 60000 65536"/>
              <a:gd name="T16" fmla="*/ 0 60000 65536"/>
              <a:gd name="T17" fmla="*/ 0 60000 65536"/>
              <a:gd name="T18" fmla="*/ 0 w 192"/>
              <a:gd name="T19" fmla="*/ 0 h 191"/>
              <a:gd name="T20" fmla="*/ 192 w 192"/>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2" h="191">
                <a:moveTo>
                  <a:pt x="0" y="47"/>
                </a:moveTo>
                <a:lnTo>
                  <a:pt x="0" y="191"/>
                </a:lnTo>
                <a:lnTo>
                  <a:pt x="144" y="191"/>
                </a:lnTo>
                <a:lnTo>
                  <a:pt x="192" y="144"/>
                </a:lnTo>
                <a:lnTo>
                  <a:pt x="192" y="0"/>
                </a:lnTo>
                <a:lnTo>
                  <a:pt x="48"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80" name="Freeform 168"/>
          <p:cNvSpPr>
            <a:spLocks noChangeAspect="1"/>
          </p:cNvSpPr>
          <p:nvPr/>
        </p:nvSpPr>
        <p:spPr bwMode="auto">
          <a:xfrm>
            <a:off x="7524750" y="1557338"/>
            <a:ext cx="293688" cy="68262"/>
          </a:xfrm>
          <a:custGeom>
            <a:avLst/>
            <a:gdLst>
              <a:gd name="T0" fmla="*/ 0 w 192"/>
              <a:gd name="T1" fmla="*/ 2147483647 h 47"/>
              <a:gd name="T2" fmla="*/ 2147483647 w 192"/>
              <a:gd name="T3" fmla="*/ 2147483647 h 47"/>
              <a:gd name="T4" fmla="*/ 2147483647 w 192"/>
              <a:gd name="T5" fmla="*/ 0 h 47"/>
              <a:gd name="T6" fmla="*/ 0 60000 65536"/>
              <a:gd name="T7" fmla="*/ 0 60000 65536"/>
              <a:gd name="T8" fmla="*/ 0 60000 65536"/>
              <a:gd name="T9" fmla="*/ 0 w 192"/>
              <a:gd name="T10" fmla="*/ 0 h 47"/>
              <a:gd name="T11" fmla="*/ 192 w 192"/>
              <a:gd name="T12" fmla="*/ 47 h 47"/>
            </a:gdLst>
            <a:ahLst/>
            <a:cxnLst>
              <a:cxn ang="T6">
                <a:pos x="T0" y="T1"/>
              </a:cxn>
              <a:cxn ang="T7">
                <a:pos x="T2" y="T3"/>
              </a:cxn>
              <a:cxn ang="T8">
                <a:pos x="T4" y="T5"/>
              </a:cxn>
            </a:cxnLst>
            <a:rect l="T9" t="T10" r="T11" b="T12"/>
            <a:pathLst>
              <a:path w="192" h="47">
                <a:moveTo>
                  <a:pt x="0" y="47"/>
                </a:moveTo>
                <a:lnTo>
                  <a:pt x="144" y="47"/>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81" name="Line 169"/>
          <p:cNvSpPr>
            <a:spLocks noChangeAspect="1" noChangeShapeType="1"/>
          </p:cNvSpPr>
          <p:nvPr/>
        </p:nvSpPr>
        <p:spPr bwMode="auto">
          <a:xfrm>
            <a:off x="7745413"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82" name="Freeform 170"/>
          <p:cNvSpPr>
            <a:spLocks noChangeAspect="1" noChangeArrowheads="1"/>
          </p:cNvSpPr>
          <p:nvPr/>
        </p:nvSpPr>
        <p:spPr bwMode="auto">
          <a:xfrm>
            <a:off x="7896225" y="1557338"/>
            <a:ext cx="292100" cy="276225"/>
          </a:xfrm>
          <a:custGeom>
            <a:avLst/>
            <a:gdLst>
              <a:gd name="T0" fmla="*/ 0 w 191"/>
              <a:gd name="T1" fmla="*/ 2147483647 h 191"/>
              <a:gd name="T2" fmla="*/ 0 w 191"/>
              <a:gd name="T3" fmla="*/ 2147483647 h 191"/>
              <a:gd name="T4" fmla="*/ 2147483647 w 191"/>
              <a:gd name="T5" fmla="*/ 2147483647 h 191"/>
              <a:gd name="T6" fmla="*/ 2147483647 w 191"/>
              <a:gd name="T7" fmla="*/ 2147483647 h 191"/>
              <a:gd name="T8" fmla="*/ 2147483647 w 191"/>
              <a:gd name="T9" fmla="*/ 0 h 191"/>
              <a:gd name="T10" fmla="*/ 2147483647 w 191"/>
              <a:gd name="T11" fmla="*/ 0 h 191"/>
              <a:gd name="T12" fmla="*/ 0 60000 65536"/>
              <a:gd name="T13" fmla="*/ 0 60000 65536"/>
              <a:gd name="T14" fmla="*/ 0 60000 65536"/>
              <a:gd name="T15" fmla="*/ 0 60000 65536"/>
              <a:gd name="T16" fmla="*/ 0 60000 65536"/>
              <a:gd name="T17" fmla="*/ 0 60000 65536"/>
              <a:gd name="T18" fmla="*/ 0 w 191"/>
              <a:gd name="T19" fmla="*/ 0 h 191"/>
              <a:gd name="T20" fmla="*/ 191 w 191"/>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1" h="191">
                <a:moveTo>
                  <a:pt x="0" y="47"/>
                </a:moveTo>
                <a:lnTo>
                  <a:pt x="0" y="191"/>
                </a:lnTo>
                <a:lnTo>
                  <a:pt x="143" y="191"/>
                </a:lnTo>
                <a:lnTo>
                  <a:pt x="191" y="144"/>
                </a:lnTo>
                <a:lnTo>
                  <a:pt x="191" y="0"/>
                </a:lnTo>
                <a:lnTo>
                  <a:pt x="47" y="0"/>
                </a:lnTo>
                <a:close/>
              </a:path>
            </a:pathLst>
          </a:cu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83" name="Freeform 171"/>
          <p:cNvSpPr>
            <a:spLocks noChangeAspect="1" noChangeArrowheads="1"/>
          </p:cNvSpPr>
          <p:nvPr/>
        </p:nvSpPr>
        <p:spPr bwMode="auto">
          <a:xfrm>
            <a:off x="7896225" y="1557338"/>
            <a:ext cx="292100" cy="68262"/>
          </a:xfrm>
          <a:custGeom>
            <a:avLst/>
            <a:gdLst>
              <a:gd name="T0" fmla="*/ 2147483647 w 191"/>
              <a:gd name="T1" fmla="*/ 2147483647 h 47"/>
              <a:gd name="T2" fmla="*/ 2147483647 w 191"/>
              <a:gd name="T3" fmla="*/ 0 h 47"/>
              <a:gd name="T4" fmla="*/ 2147483647 w 191"/>
              <a:gd name="T5" fmla="*/ 0 h 47"/>
              <a:gd name="T6" fmla="*/ 0 w 191"/>
              <a:gd name="T7" fmla="*/ 2147483647 h 47"/>
              <a:gd name="T8" fmla="*/ 0 60000 65536"/>
              <a:gd name="T9" fmla="*/ 0 60000 65536"/>
              <a:gd name="T10" fmla="*/ 0 60000 65536"/>
              <a:gd name="T11" fmla="*/ 0 60000 65536"/>
              <a:gd name="T12" fmla="*/ 0 w 191"/>
              <a:gd name="T13" fmla="*/ 0 h 47"/>
              <a:gd name="T14" fmla="*/ 191 w 191"/>
              <a:gd name="T15" fmla="*/ 47 h 47"/>
            </a:gdLst>
            <a:ahLst/>
            <a:cxnLst>
              <a:cxn ang="T8">
                <a:pos x="T0" y="T1"/>
              </a:cxn>
              <a:cxn ang="T9">
                <a:pos x="T2" y="T3"/>
              </a:cxn>
              <a:cxn ang="T10">
                <a:pos x="T4" y="T5"/>
              </a:cxn>
              <a:cxn ang="T11">
                <a:pos x="T6" y="T7"/>
              </a:cxn>
            </a:cxnLst>
            <a:rect l="T12" t="T13" r="T14" b="T15"/>
            <a:pathLst>
              <a:path w="191" h="47">
                <a:moveTo>
                  <a:pt x="143" y="47"/>
                </a:moveTo>
                <a:lnTo>
                  <a:pt x="191" y="0"/>
                </a:lnTo>
                <a:lnTo>
                  <a:pt x="47" y="0"/>
                </a:lnTo>
                <a:lnTo>
                  <a:pt x="0" y="47"/>
                </a:lnTo>
                <a:close/>
              </a:path>
            </a:pathLst>
          </a:cu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84" name="Freeform 172"/>
          <p:cNvSpPr>
            <a:spLocks noChangeAspect="1" noChangeArrowheads="1"/>
          </p:cNvSpPr>
          <p:nvPr/>
        </p:nvSpPr>
        <p:spPr bwMode="auto">
          <a:xfrm>
            <a:off x="8115300" y="1557338"/>
            <a:ext cx="73025" cy="276225"/>
          </a:xfrm>
          <a:custGeom>
            <a:avLst/>
            <a:gdLst>
              <a:gd name="T0" fmla="*/ 2147483647 w 48"/>
              <a:gd name="T1" fmla="*/ 0 h 191"/>
              <a:gd name="T2" fmla="*/ 2147483647 w 48"/>
              <a:gd name="T3" fmla="*/ 2147483647 h 191"/>
              <a:gd name="T4" fmla="*/ 0 w 48"/>
              <a:gd name="T5" fmla="*/ 2147483647 h 191"/>
              <a:gd name="T6" fmla="*/ 0 w 48"/>
              <a:gd name="T7" fmla="*/ 2147483647 h 191"/>
              <a:gd name="T8" fmla="*/ 0 60000 65536"/>
              <a:gd name="T9" fmla="*/ 0 60000 65536"/>
              <a:gd name="T10" fmla="*/ 0 60000 65536"/>
              <a:gd name="T11" fmla="*/ 0 60000 65536"/>
              <a:gd name="T12" fmla="*/ 0 w 48"/>
              <a:gd name="T13" fmla="*/ 0 h 191"/>
              <a:gd name="T14" fmla="*/ 48 w 48"/>
              <a:gd name="T15" fmla="*/ 191 h 191"/>
            </a:gdLst>
            <a:ahLst/>
            <a:cxnLst>
              <a:cxn ang="T8">
                <a:pos x="T0" y="T1"/>
              </a:cxn>
              <a:cxn ang="T9">
                <a:pos x="T2" y="T3"/>
              </a:cxn>
              <a:cxn ang="T10">
                <a:pos x="T4" y="T5"/>
              </a:cxn>
              <a:cxn ang="T11">
                <a:pos x="T6" y="T7"/>
              </a:cxn>
            </a:cxnLst>
            <a:rect l="T12" t="T13" r="T14" b="T15"/>
            <a:pathLst>
              <a:path w="48" h="191">
                <a:moveTo>
                  <a:pt x="48" y="0"/>
                </a:moveTo>
                <a:lnTo>
                  <a:pt x="48" y="144"/>
                </a:lnTo>
                <a:lnTo>
                  <a:pt x="0" y="191"/>
                </a:lnTo>
                <a:lnTo>
                  <a:pt x="0" y="47"/>
                </a:lnTo>
                <a:close/>
              </a:path>
            </a:pathLst>
          </a:custGeom>
          <a:solidFill>
            <a:srgbClr val="00CE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85" name="Freeform 173"/>
          <p:cNvSpPr>
            <a:spLocks noChangeAspect="1" noChangeArrowheads="1"/>
          </p:cNvSpPr>
          <p:nvPr/>
        </p:nvSpPr>
        <p:spPr bwMode="auto">
          <a:xfrm>
            <a:off x="7896225" y="1557338"/>
            <a:ext cx="292100" cy="276225"/>
          </a:xfrm>
          <a:custGeom>
            <a:avLst/>
            <a:gdLst>
              <a:gd name="T0" fmla="*/ 0 w 191"/>
              <a:gd name="T1" fmla="*/ 2147483647 h 191"/>
              <a:gd name="T2" fmla="*/ 0 w 191"/>
              <a:gd name="T3" fmla="*/ 2147483647 h 191"/>
              <a:gd name="T4" fmla="*/ 2147483647 w 191"/>
              <a:gd name="T5" fmla="*/ 2147483647 h 191"/>
              <a:gd name="T6" fmla="*/ 2147483647 w 191"/>
              <a:gd name="T7" fmla="*/ 2147483647 h 191"/>
              <a:gd name="T8" fmla="*/ 2147483647 w 191"/>
              <a:gd name="T9" fmla="*/ 0 h 191"/>
              <a:gd name="T10" fmla="*/ 2147483647 w 191"/>
              <a:gd name="T11" fmla="*/ 0 h 191"/>
              <a:gd name="T12" fmla="*/ 0 60000 65536"/>
              <a:gd name="T13" fmla="*/ 0 60000 65536"/>
              <a:gd name="T14" fmla="*/ 0 60000 65536"/>
              <a:gd name="T15" fmla="*/ 0 60000 65536"/>
              <a:gd name="T16" fmla="*/ 0 60000 65536"/>
              <a:gd name="T17" fmla="*/ 0 60000 65536"/>
              <a:gd name="T18" fmla="*/ 0 w 191"/>
              <a:gd name="T19" fmla="*/ 0 h 191"/>
              <a:gd name="T20" fmla="*/ 191 w 191"/>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1" h="191">
                <a:moveTo>
                  <a:pt x="0" y="47"/>
                </a:moveTo>
                <a:lnTo>
                  <a:pt x="0" y="191"/>
                </a:lnTo>
                <a:lnTo>
                  <a:pt x="143" y="191"/>
                </a:lnTo>
                <a:lnTo>
                  <a:pt x="191" y="144"/>
                </a:lnTo>
                <a:lnTo>
                  <a:pt x="191" y="0"/>
                </a:lnTo>
                <a:lnTo>
                  <a:pt x="47"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86" name="Freeform 174"/>
          <p:cNvSpPr>
            <a:spLocks noChangeAspect="1"/>
          </p:cNvSpPr>
          <p:nvPr/>
        </p:nvSpPr>
        <p:spPr bwMode="auto">
          <a:xfrm>
            <a:off x="7896225" y="1557338"/>
            <a:ext cx="292100" cy="68262"/>
          </a:xfrm>
          <a:custGeom>
            <a:avLst/>
            <a:gdLst>
              <a:gd name="T0" fmla="*/ 0 w 191"/>
              <a:gd name="T1" fmla="*/ 2147483647 h 47"/>
              <a:gd name="T2" fmla="*/ 2147483647 w 191"/>
              <a:gd name="T3" fmla="*/ 2147483647 h 47"/>
              <a:gd name="T4" fmla="*/ 2147483647 w 191"/>
              <a:gd name="T5" fmla="*/ 0 h 47"/>
              <a:gd name="T6" fmla="*/ 0 60000 65536"/>
              <a:gd name="T7" fmla="*/ 0 60000 65536"/>
              <a:gd name="T8" fmla="*/ 0 60000 65536"/>
              <a:gd name="T9" fmla="*/ 0 w 191"/>
              <a:gd name="T10" fmla="*/ 0 h 47"/>
              <a:gd name="T11" fmla="*/ 191 w 191"/>
              <a:gd name="T12" fmla="*/ 47 h 47"/>
            </a:gdLst>
            <a:ahLst/>
            <a:cxnLst>
              <a:cxn ang="T6">
                <a:pos x="T0" y="T1"/>
              </a:cxn>
              <a:cxn ang="T7">
                <a:pos x="T2" y="T3"/>
              </a:cxn>
              <a:cxn ang="T8">
                <a:pos x="T4" y="T5"/>
              </a:cxn>
            </a:cxnLst>
            <a:rect l="T9" t="T10" r="T11" b="T12"/>
            <a:pathLst>
              <a:path w="191" h="47">
                <a:moveTo>
                  <a:pt x="0" y="47"/>
                </a:moveTo>
                <a:lnTo>
                  <a:pt x="143" y="47"/>
                </a:lnTo>
                <a:lnTo>
                  <a:pt x="191"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87" name="Line 175"/>
          <p:cNvSpPr>
            <a:spLocks noChangeAspect="1" noChangeShapeType="1"/>
          </p:cNvSpPr>
          <p:nvPr/>
        </p:nvSpPr>
        <p:spPr bwMode="auto">
          <a:xfrm>
            <a:off x="8115300"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88" name="Freeform 176"/>
          <p:cNvSpPr>
            <a:spLocks noChangeAspect="1" noChangeArrowheads="1"/>
          </p:cNvSpPr>
          <p:nvPr/>
        </p:nvSpPr>
        <p:spPr bwMode="auto">
          <a:xfrm>
            <a:off x="8266113" y="1557338"/>
            <a:ext cx="296862" cy="276225"/>
          </a:xfrm>
          <a:custGeom>
            <a:avLst/>
            <a:gdLst>
              <a:gd name="T0" fmla="*/ 0 w 193"/>
              <a:gd name="T1" fmla="*/ 2147483647 h 191"/>
              <a:gd name="T2" fmla="*/ 0 w 193"/>
              <a:gd name="T3" fmla="*/ 2147483647 h 191"/>
              <a:gd name="T4" fmla="*/ 2147483647 w 193"/>
              <a:gd name="T5" fmla="*/ 2147483647 h 191"/>
              <a:gd name="T6" fmla="*/ 2147483647 w 193"/>
              <a:gd name="T7" fmla="*/ 2147483647 h 191"/>
              <a:gd name="T8" fmla="*/ 2147483647 w 193"/>
              <a:gd name="T9" fmla="*/ 0 h 191"/>
              <a:gd name="T10" fmla="*/ 2147483647 w 193"/>
              <a:gd name="T11" fmla="*/ 0 h 191"/>
              <a:gd name="T12" fmla="*/ 0 60000 65536"/>
              <a:gd name="T13" fmla="*/ 0 60000 65536"/>
              <a:gd name="T14" fmla="*/ 0 60000 65536"/>
              <a:gd name="T15" fmla="*/ 0 60000 65536"/>
              <a:gd name="T16" fmla="*/ 0 60000 65536"/>
              <a:gd name="T17" fmla="*/ 0 60000 65536"/>
              <a:gd name="T18" fmla="*/ 0 w 193"/>
              <a:gd name="T19" fmla="*/ 0 h 191"/>
              <a:gd name="T20" fmla="*/ 193 w 193"/>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3" h="191">
                <a:moveTo>
                  <a:pt x="0" y="47"/>
                </a:moveTo>
                <a:lnTo>
                  <a:pt x="0" y="191"/>
                </a:lnTo>
                <a:lnTo>
                  <a:pt x="145" y="191"/>
                </a:lnTo>
                <a:lnTo>
                  <a:pt x="193" y="144"/>
                </a:lnTo>
                <a:lnTo>
                  <a:pt x="193" y="0"/>
                </a:lnTo>
                <a:lnTo>
                  <a:pt x="48" y="0"/>
                </a:lnTo>
                <a:close/>
              </a:path>
            </a:pathLst>
          </a:cu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89" name="Freeform 177"/>
          <p:cNvSpPr>
            <a:spLocks noChangeAspect="1" noChangeArrowheads="1"/>
          </p:cNvSpPr>
          <p:nvPr/>
        </p:nvSpPr>
        <p:spPr bwMode="auto">
          <a:xfrm>
            <a:off x="8266113" y="1557338"/>
            <a:ext cx="296862" cy="68262"/>
          </a:xfrm>
          <a:custGeom>
            <a:avLst/>
            <a:gdLst>
              <a:gd name="T0" fmla="*/ 2147483647 w 193"/>
              <a:gd name="T1" fmla="*/ 2147483647 h 47"/>
              <a:gd name="T2" fmla="*/ 2147483647 w 193"/>
              <a:gd name="T3" fmla="*/ 0 h 47"/>
              <a:gd name="T4" fmla="*/ 2147483647 w 193"/>
              <a:gd name="T5" fmla="*/ 0 h 47"/>
              <a:gd name="T6" fmla="*/ 0 w 193"/>
              <a:gd name="T7" fmla="*/ 2147483647 h 47"/>
              <a:gd name="T8" fmla="*/ 0 60000 65536"/>
              <a:gd name="T9" fmla="*/ 0 60000 65536"/>
              <a:gd name="T10" fmla="*/ 0 60000 65536"/>
              <a:gd name="T11" fmla="*/ 0 60000 65536"/>
              <a:gd name="T12" fmla="*/ 0 w 193"/>
              <a:gd name="T13" fmla="*/ 0 h 47"/>
              <a:gd name="T14" fmla="*/ 193 w 193"/>
              <a:gd name="T15" fmla="*/ 47 h 47"/>
            </a:gdLst>
            <a:ahLst/>
            <a:cxnLst>
              <a:cxn ang="T8">
                <a:pos x="T0" y="T1"/>
              </a:cxn>
              <a:cxn ang="T9">
                <a:pos x="T2" y="T3"/>
              </a:cxn>
              <a:cxn ang="T10">
                <a:pos x="T4" y="T5"/>
              </a:cxn>
              <a:cxn ang="T11">
                <a:pos x="T6" y="T7"/>
              </a:cxn>
            </a:cxnLst>
            <a:rect l="T12" t="T13" r="T14" b="T15"/>
            <a:pathLst>
              <a:path w="193" h="47">
                <a:moveTo>
                  <a:pt x="145" y="47"/>
                </a:moveTo>
                <a:lnTo>
                  <a:pt x="193" y="0"/>
                </a:lnTo>
                <a:lnTo>
                  <a:pt x="48" y="0"/>
                </a:lnTo>
                <a:lnTo>
                  <a:pt x="0" y="47"/>
                </a:lnTo>
                <a:close/>
              </a:path>
            </a:pathLst>
          </a:cu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90" name="Freeform 178"/>
          <p:cNvSpPr>
            <a:spLocks noChangeAspect="1" noChangeArrowheads="1"/>
          </p:cNvSpPr>
          <p:nvPr/>
        </p:nvSpPr>
        <p:spPr bwMode="auto">
          <a:xfrm>
            <a:off x="8488363" y="1557338"/>
            <a:ext cx="74612" cy="276225"/>
          </a:xfrm>
          <a:custGeom>
            <a:avLst/>
            <a:gdLst>
              <a:gd name="T0" fmla="*/ 2147483647 w 48"/>
              <a:gd name="T1" fmla="*/ 0 h 191"/>
              <a:gd name="T2" fmla="*/ 2147483647 w 48"/>
              <a:gd name="T3" fmla="*/ 2147483647 h 191"/>
              <a:gd name="T4" fmla="*/ 0 w 48"/>
              <a:gd name="T5" fmla="*/ 2147483647 h 191"/>
              <a:gd name="T6" fmla="*/ 0 w 48"/>
              <a:gd name="T7" fmla="*/ 2147483647 h 191"/>
              <a:gd name="T8" fmla="*/ 0 60000 65536"/>
              <a:gd name="T9" fmla="*/ 0 60000 65536"/>
              <a:gd name="T10" fmla="*/ 0 60000 65536"/>
              <a:gd name="T11" fmla="*/ 0 60000 65536"/>
              <a:gd name="T12" fmla="*/ 0 w 48"/>
              <a:gd name="T13" fmla="*/ 0 h 191"/>
              <a:gd name="T14" fmla="*/ 48 w 48"/>
              <a:gd name="T15" fmla="*/ 191 h 191"/>
            </a:gdLst>
            <a:ahLst/>
            <a:cxnLst>
              <a:cxn ang="T8">
                <a:pos x="T0" y="T1"/>
              </a:cxn>
              <a:cxn ang="T9">
                <a:pos x="T2" y="T3"/>
              </a:cxn>
              <a:cxn ang="T10">
                <a:pos x="T4" y="T5"/>
              </a:cxn>
              <a:cxn ang="T11">
                <a:pos x="T6" y="T7"/>
              </a:cxn>
            </a:cxnLst>
            <a:rect l="T12" t="T13" r="T14" b="T15"/>
            <a:pathLst>
              <a:path w="48" h="191">
                <a:moveTo>
                  <a:pt x="48" y="0"/>
                </a:moveTo>
                <a:lnTo>
                  <a:pt x="48" y="144"/>
                </a:lnTo>
                <a:lnTo>
                  <a:pt x="0" y="191"/>
                </a:lnTo>
                <a:lnTo>
                  <a:pt x="0" y="47"/>
                </a:lnTo>
                <a:close/>
              </a:path>
            </a:pathLst>
          </a:custGeom>
          <a:solidFill>
            <a:srgbClr val="00CE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91" name="Freeform 179"/>
          <p:cNvSpPr>
            <a:spLocks noChangeAspect="1" noChangeArrowheads="1"/>
          </p:cNvSpPr>
          <p:nvPr/>
        </p:nvSpPr>
        <p:spPr bwMode="auto">
          <a:xfrm>
            <a:off x="8266113" y="1557338"/>
            <a:ext cx="296862" cy="276225"/>
          </a:xfrm>
          <a:custGeom>
            <a:avLst/>
            <a:gdLst>
              <a:gd name="T0" fmla="*/ 0 w 193"/>
              <a:gd name="T1" fmla="*/ 2147483647 h 191"/>
              <a:gd name="T2" fmla="*/ 0 w 193"/>
              <a:gd name="T3" fmla="*/ 2147483647 h 191"/>
              <a:gd name="T4" fmla="*/ 2147483647 w 193"/>
              <a:gd name="T5" fmla="*/ 2147483647 h 191"/>
              <a:gd name="T6" fmla="*/ 2147483647 w 193"/>
              <a:gd name="T7" fmla="*/ 2147483647 h 191"/>
              <a:gd name="T8" fmla="*/ 2147483647 w 193"/>
              <a:gd name="T9" fmla="*/ 0 h 191"/>
              <a:gd name="T10" fmla="*/ 2147483647 w 193"/>
              <a:gd name="T11" fmla="*/ 0 h 191"/>
              <a:gd name="T12" fmla="*/ 0 60000 65536"/>
              <a:gd name="T13" fmla="*/ 0 60000 65536"/>
              <a:gd name="T14" fmla="*/ 0 60000 65536"/>
              <a:gd name="T15" fmla="*/ 0 60000 65536"/>
              <a:gd name="T16" fmla="*/ 0 60000 65536"/>
              <a:gd name="T17" fmla="*/ 0 60000 65536"/>
              <a:gd name="T18" fmla="*/ 0 w 193"/>
              <a:gd name="T19" fmla="*/ 0 h 191"/>
              <a:gd name="T20" fmla="*/ 193 w 193"/>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193" h="191">
                <a:moveTo>
                  <a:pt x="0" y="47"/>
                </a:moveTo>
                <a:lnTo>
                  <a:pt x="0" y="191"/>
                </a:lnTo>
                <a:lnTo>
                  <a:pt x="145" y="191"/>
                </a:lnTo>
                <a:lnTo>
                  <a:pt x="193" y="144"/>
                </a:lnTo>
                <a:lnTo>
                  <a:pt x="193" y="0"/>
                </a:lnTo>
                <a:lnTo>
                  <a:pt x="48"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92" name="Freeform 180"/>
          <p:cNvSpPr>
            <a:spLocks noChangeAspect="1"/>
          </p:cNvSpPr>
          <p:nvPr/>
        </p:nvSpPr>
        <p:spPr bwMode="auto">
          <a:xfrm>
            <a:off x="8266113" y="1557338"/>
            <a:ext cx="296862" cy="68262"/>
          </a:xfrm>
          <a:custGeom>
            <a:avLst/>
            <a:gdLst>
              <a:gd name="T0" fmla="*/ 0 w 193"/>
              <a:gd name="T1" fmla="*/ 2147483647 h 47"/>
              <a:gd name="T2" fmla="*/ 2147483647 w 193"/>
              <a:gd name="T3" fmla="*/ 2147483647 h 47"/>
              <a:gd name="T4" fmla="*/ 2147483647 w 193"/>
              <a:gd name="T5" fmla="*/ 0 h 47"/>
              <a:gd name="T6" fmla="*/ 0 60000 65536"/>
              <a:gd name="T7" fmla="*/ 0 60000 65536"/>
              <a:gd name="T8" fmla="*/ 0 60000 65536"/>
              <a:gd name="T9" fmla="*/ 0 w 193"/>
              <a:gd name="T10" fmla="*/ 0 h 47"/>
              <a:gd name="T11" fmla="*/ 193 w 193"/>
              <a:gd name="T12" fmla="*/ 47 h 47"/>
            </a:gdLst>
            <a:ahLst/>
            <a:cxnLst>
              <a:cxn ang="T6">
                <a:pos x="T0" y="T1"/>
              </a:cxn>
              <a:cxn ang="T7">
                <a:pos x="T2" y="T3"/>
              </a:cxn>
              <a:cxn ang="T8">
                <a:pos x="T4" y="T5"/>
              </a:cxn>
            </a:cxnLst>
            <a:rect l="T9" t="T10" r="T11" b="T12"/>
            <a:pathLst>
              <a:path w="193" h="47">
                <a:moveTo>
                  <a:pt x="0" y="47"/>
                </a:moveTo>
                <a:lnTo>
                  <a:pt x="145" y="47"/>
                </a:lnTo>
                <a:lnTo>
                  <a:pt x="193"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93" name="Line 181"/>
          <p:cNvSpPr>
            <a:spLocks noChangeAspect="1" noChangeShapeType="1"/>
          </p:cNvSpPr>
          <p:nvPr/>
        </p:nvSpPr>
        <p:spPr bwMode="auto">
          <a:xfrm>
            <a:off x="8488363" y="1625600"/>
            <a:ext cx="0" cy="207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94" name="Freeform 182"/>
          <p:cNvSpPr>
            <a:spLocks noChangeAspect="1" noChangeArrowheads="1"/>
          </p:cNvSpPr>
          <p:nvPr/>
        </p:nvSpPr>
        <p:spPr bwMode="auto">
          <a:xfrm>
            <a:off x="5499100" y="1563688"/>
            <a:ext cx="290513" cy="277812"/>
          </a:xfrm>
          <a:custGeom>
            <a:avLst/>
            <a:gdLst>
              <a:gd name="T0" fmla="*/ 0 w 191"/>
              <a:gd name="T1" fmla="*/ 2147483647 h 192"/>
              <a:gd name="T2" fmla="*/ 0 w 191"/>
              <a:gd name="T3" fmla="*/ 2147483647 h 192"/>
              <a:gd name="T4" fmla="*/ 2147483647 w 191"/>
              <a:gd name="T5" fmla="*/ 2147483647 h 192"/>
              <a:gd name="T6" fmla="*/ 2147483647 w 191"/>
              <a:gd name="T7" fmla="*/ 2147483647 h 192"/>
              <a:gd name="T8" fmla="*/ 2147483647 w 191"/>
              <a:gd name="T9" fmla="*/ 0 h 192"/>
              <a:gd name="T10" fmla="*/ 2147483647 w 191"/>
              <a:gd name="T11" fmla="*/ 0 h 192"/>
              <a:gd name="T12" fmla="*/ 0 60000 65536"/>
              <a:gd name="T13" fmla="*/ 0 60000 65536"/>
              <a:gd name="T14" fmla="*/ 0 60000 65536"/>
              <a:gd name="T15" fmla="*/ 0 60000 65536"/>
              <a:gd name="T16" fmla="*/ 0 60000 65536"/>
              <a:gd name="T17" fmla="*/ 0 60000 65536"/>
              <a:gd name="T18" fmla="*/ 0 w 191"/>
              <a:gd name="T19" fmla="*/ 0 h 192"/>
              <a:gd name="T20" fmla="*/ 191 w 19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1" h="192">
                <a:moveTo>
                  <a:pt x="0" y="48"/>
                </a:moveTo>
                <a:lnTo>
                  <a:pt x="0" y="192"/>
                </a:lnTo>
                <a:lnTo>
                  <a:pt x="144" y="192"/>
                </a:lnTo>
                <a:lnTo>
                  <a:pt x="191" y="143"/>
                </a:lnTo>
                <a:lnTo>
                  <a:pt x="191" y="0"/>
                </a:lnTo>
                <a:lnTo>
                  <a:pt x="48" y="0"/>
                </a:lnTo>
                <a:close/>
              </a:path>
            </a:pathLst>
          </a:custGeom>
          <a:solidFill>
            <a:srgbClr val="DB7D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95" name="Freeform 183"/>
          <p:cNvSpPr>
            <a:spLocks noChangeAspect="1" noChangeArrowheads="1"/>
          </p:cNvSpPr>
          <p:nvPr/>
        </p:nvSpPr>
        <p:spPr bwMode="auto">
          <a:xfrm>
            <a:off x="5499100" y="1563688"/>
            <a:ext cx="290513" cy="69850"/>
          </a:xfrm>
          <a:custGeom>
            <a:avLst/>
            <a:gdLst>
              <a:gd name="T0" fmla="*/ 2147483647 w 191"/>
              <a:gd name="T1" fmla="*/ 2147483647 h 48"/>
              <a:gd name="T2" fmla="*/ 2147483647 w 191"/>
              <a:gd name="T3" fmla="*/ 0 h 48"/>
              <a:gd name="T4" fmla="*/ 2147483647 w 191"/>
              <a:gd name="T5" fmla="*/ 0 h 48"/>
              <a:gd name="T6" fmla="*/ 0 w 191"/>
              <a:gd name="T7" fmla="*/ 2147483647 h 48"/>
              <a:gd name="T8" fmla="*/ 0 60000 65536"/>
              <a:gd name="T9" fmla="*/ 0 60000 65536"/>
              <a:gd name="T10" fmla="*/ 0 60000 65536"/>
              <a:gd name="T11" fmla="*/ 0 60000 65536"/>
              <a:gd name="T12" fmla="*/ 0 w 191"/>
              <a:gd name="T13" fmla="*/ 0 h 48"/>
              <a:gd name="T14" fmla="*/ 191 w 191"/>
              <a:gd name="T15" fmla="*/ 48 h 48"/>
            </a:gdLst>
            <a:ahLst/>
            <a:cxnLst>
              <a:cxn ang="T8">
                <a:pos x="T0" y="T1"/>
              </a:cxn>
              <a:cxn ang="T9">
                <a:pos x="T2" y="T3"/>
              </a:cxn>
              <a:cxn ang="T10">
                <a:pos x="T4" y="T5"/>
              </a:cxn>
              <a:cxn ang="T11">
                <a:pos x="T6" y="T7"/>
              </a:cxn>
            </a:cxnLst>
            <a:rect l="T12" t="T13" r="T14" b="T15"/>
            <a:pathLst>
              <a:path w="191" h="48">
                <a:moveTo>
                  <a:pt x="144" y="48"/>
                </a:moveTo>
                <a:lnTo>
                  <a:pt x="191" y="0"/>
                </a:lnTo>
                <a:lnTo>
                  <a:pt x="48" y="0"/>
                </a:lnTo>
                <a:lnTo>
                  <a:pt x="0" y="48"/>
                </a:lnTo>
                <a:close/>
              </a:path>
            </a:pathLst>
          </a:custGeom>
          <a:solidFill>
            <a:srgbClr val="FB9214"/>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96" name="Freeform 184"/>
          <p:cNvSpPr>
            <a:spLocks noChangeAspect="1" noChangeArrowheads="1"/>
          </p:cNvSpPr>
          <p:nvPr/>
        </p:nvSpPr>
        <p:spPr bwMode="auto">
          <a:xfrm>
            <a:off x="5718175" y="1563688"/>
            <a:ext cx="71438" cy="277812"/>
          </a:xfrm>
          <a:custGeom>
            <a:avLst/>
            <a:gdLst>
              <a:gd name="T0" fmla="*/ 2147483647 w 47"/>
              <a:gd name="T1" fmla="*/ 0 h 192"/>
              <a:gd name="T2" fmla="*/ 2147483647 w 47"/>
              <a:gd name="T3" fmla="*/ 2147483647 h 192"/>
              <a:gd name="T4" fmla="*/ 0 w 47"/>
              <a:gd name="T5" fmla="*/ 2147483647 h 192"/>
              <a:gd name="T6" fmla="*/ 0 w 47"/>
              <a:gd name="T7" fmla="*/ 2147483647 h 192"/>
              <a:gd name="T8" fmla="*/ 0 60000 65536"/>
              <a:gd name="T9" fmla="*/ 0 60000 65536"/>
              <a:gd name="T10" fmla="*/ 0 60000 65536"/>
              <a:gd name="T11" fmla="*/ 0 60000 65536"/>
              <a:gd name="T12" fmla="*/ 0 w 47"/>
              <a:gd name="T13" fmla="*/ 0 h 192"/>
              <a:gd name="T14" fmla="*/ 47 w 47"/>
              <a:gd name="T15" fmla="*/ 192 h 192"/>
            </a:gdLst>
            <a:ahLst/>
            <a:cxnLst>
              <a:cxn ang="T8">
                <a:pos x="T0" y="T1"/>
              </a:cxn>
              <a:cxn ang="T9">
                <a:pos x="T2" y="T3"/>
              </a:cxn>
              <a:cxn ang="T10">
                <a:pos x="T4" y="T5"/>
              </a:cxn>
              <a:cxn ang="T11">
                <a:pos x="T6" y="T7"/>
              </a:cxn>
            </a:cxnLst>
            <a:rect l="T12" t="T13" r="T14" b="T15"/>
            <a:pathLst>
              <a:path w="47" h="192">
                <a:moveTo>
                  <a:pt x="47" y="0"/>
                </a:moveTo>
                <a:lnTo>
                  <a:pt x="47" y="143"/>
                </a:lnTo>
                <a:lnTo>
                  <a:pt x="0" y="192"/>
                </a:lnTo>
                <a:lnTo>
                  <a:pt x="0" y="48"/>
                </a:lnTo>
                <a:close/>
              </a:path>
            </a:pathLst>
          </a:custGeom>
          <a:solidFill>
            <a:srgbClr val="B358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497" name="Freeform 185"/>
          <p:cNvSpPr>
            <a:spLocks noChangeAspect="1" noChangeArrowheads="1"/>
          </p:cNvSpPr>
          <p:nvPr/>
        </p:nvSpPr>
        <p:spPr bwMode="auto">
          <a:xfrm>
            <a:off x="5499100" y="1563688"/>
            <a:ext cx="290513" cy="277812"/>
          </a:xfrm>
          <a:custGeom>
            <a:avLst/>
            <a:gdLst>
              <a:gd name="T0" fmla="*/ 0 w 191"/>
              <a:gd name="T1" fmla="*/ 2147483647 h 192"/>
              <a:gd name="T2" fmla="*/ 0 w 191"/>
              <a:gd name="T3" fmla="*/ 2147483647 h 192"/>
              <a:gd name="T4" fmla="*/ 2147483647 w 191"/>
              <a:gd name="T5" fmla="*/ 2147483647 h 192"/>
              <a:gd name="T6" fmla="*/ 2147483647 w 191"/>
              <a:gd name="T7" fmla="*/ 2147483647 h 192"/>
              <a:gd name="T8" fmla="*/ 2147483647 w 191"/>
              <a:gd name="T9" fmla="*/ 0 h 192"/>
              <a:gd name="T10" fmla="*/ 2147483647 w 191"/>
              <a:gd name="T11" fmla="*/ 0 h 192"/>
              <a:gd name="T12" fmla="*/ 0 60000 65536"/>
              <a:gd name="T13" fmla="*/ 0 60000 65536"/>
              <a:gd name="T14" fmla="*/ 0 60000 65536"/>
              <a:gd name="T15" fmla="*/ 0 60000 65536"/>
              <a:gd name="T16" fmla="*/ 0 60000 65536"/>
              <a:gd name="T17" fmla="*/ 0 60000 65536"/>
              <a:gd name="T18" fmla="*/ 0 w 191"/>
              <a:gd name="T19" fmla="*/ 0 h 192"/>
              <a:gd name="T20" fmla="*/ 191 w 19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1" h="192">
                <a:moveTo>
                  <a:pt x="0" y="48"/>
                </a:moveTo>
                <a:lnTo>
                  <a:pt x="0" y="192"/>
                </a:lnTo>
                <a:lnTo>
                  <a:pt x="144" y="192"/>
                </a:lnTo>
                <a:lnTo>
                  <a:pt x="191" y="143"/>
                </a:lnTo>
                <a:lnTo>
                  <a:pt x="191" y="0"/>
                </a:lnTo>
                <a:lnTo>
                  <a:pt x="48"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98" name="Freeform 186"/>
          <p:cNvSpPr>
            <a:spLocks noChangeAspect="1"/>
          </p:cNvSpPr>
          <p:nvPr/>
        </p:nvSpPr>
        <p:spPr bwMode="auto">
          <a:xfrm>
            <a:off x="5499100" y="1563688"/>
            <a:ext cx="290513" cy="69850"/>
          </a:xfrm>
          <a:custGeom>
            <a:avLst/>
            <a:gdLst>
              <a:gd name="T0" fmla="*/ 0 w 191"/>
              <a:gd name="T1" fmla="*/ 2147483647 h 48"/>
              <a:gd name="T2" fmla="*/ 2147483647 w 191"/>
              <a:gd name="T3" fmla="*/ 2147483647 h 48"/>
              <a:gd name="T4" fmla="*/ 2147483647 w 191"/>
              <a:gd name="T5" fmla="*/ 0 h 48"/>
              <a:gd name="T6" fmla="*/ 0 60000 65536"/>
              <a:gd name="T7" fmla="*/ 0 60000 65536"/>
              <a:gd name="T8" fmla="*/ 0 60000 65536"/>
              <a:gd name="T9" fmla="*/ 0 w 191"/>
              <a:gd name="T10" fmla="*/ 0 h 48"/>
              <a:gd name="T11" fmla="*/ 191 w 191"/>
              <a:gd name="T12" fmla="*/ 48 h 48"/>
            </a:gdLst>
            <a:ahLst/>
            <a:cxnLst>
              <a:cxn ang="T6">
                <a:pos x="T0" y="T1"/>
              </a:cxn>
              <a:cxn ang="T7">
                <a:pos x="T2" y="T3"/>
              </a:cxn>
              <a:cxn ang="T8">
                <a:pos x="T4" y="T5"/>
              </a:cxn>
            </a:cxnLst>
            <a:rect l="T9" t="T10" r="T11" b="T12"/>
            <a:pathLst>
              <a:path w="191" h="48">
                <a:moveTo>
                  <a:pt x="0" y="48"/>
                </a:moveTo>
                <a:lnTo>
                  <a:pt x="144" y="48"/>
                </a:lnTo>
                <a:lnTo>
                  <a:pt x="191"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499" name="Line 187"/>
          <p:cNvSpPr>
            <a:spLocks noChangeAspect="1" noChangeShapeType="1"/>
          </p:cNvSpPr>
          <p:nvPr/>
        </p:nvSpPr>
        <p:spPr bwMode="auto">
          <a:xfrm>
            <a:off x="5718175" y="1633538"/>
            <a:ext cx="0" cy="2079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00" name="Freeform 188"/>
          <p:cNvSpPr>
            <a:spLocks noChangeAspect="1" noChangeArrowheads="1"/>
          </p:cNvSpPr>
          <p:nvPr/>
        </p:nvSpPr>
        <p:spPr bwMode="auto">
          <a:xfrm>
            <a:off x="5872163" y="1563688"/>
            <a:ext cx="290512" cy="277812"/>
          </a:xfrm>
          <a:custGeom>
            <a:avLst/>
            <a:gdLst>
              <a:gd name="T0" fmla="*/ 0 w 190"/>
              <a:gd name="T1" fmla="*/ 2147483647 h 192"/>
              <a:gd name="T2" fmla="*/ 0 w 190"/>
              <a:gd name="T3" fmla="*/ 2147483647 h 192"/>
              <a:gd name="T4" fmla="*/ 2147483647 w 190"/>
              <a:gd name="T5" fmla="*/ 2147483647 h 192"/>
              <a:gd name="T6" fmla="*/ 2147483647 w 190"/>
              <a:gd name="T7" fmla="*/ 2147483647 h 192"/>
              <a:gd name="T8" fmla="*/ 2147483647 w 190"/>
              <a:gd name="T9" fmla="*/ 0 h 192"/>
              <a:gd name="T10" fmla="*/ 2147483647 w 190"/>
              <a:gd name="T11" fmla="*/ 0 h 192"/>
              <a:gd name="T12" fmla="*/ 0 60000 65536"/>
              <a:gd name="T13" fmla="*/ 0 60000 65536"/>
              <a:gd name="T14" fmla="*/ 0 60000 65536"/>
              <a:gd name="T15" fmla="*/ 0 60000 65536"/>
              <a:gd name="T16" fmla="*/ 0 60000 65536"/>
              <a:gd name="T17" fmla="*/ 0 60000 65536"/>
              <a:gd name="T18" fmla="*/ 0 w 190"/>
              <a:gd name="T19" fmla="*/ 0 h 192"/>
              <a:gd name="T20" fmla="*/ 190 w 19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0" h="192">
                <a:moveTo>
                  <a:pt x="0" y="48"/>
                </a:moveTo>
                <a:lnTo>
                  <a:pt x="0" y="192"/>
                </a:lnTo>
                <a:lnTo>
                  <a:pt x="143" y="192"/>
                </a:lnTo>
                <a:lnTo>
                  <a:pt x="190" y="143"/>
                </a:lnTo>
                <a:lnTo>
                  <a:pt x="190" y="0"/>
                </a:lnTo>
                <a:lnTo>
                  <a:pt x="47" y="0"/>
                </a:lnTo>
                <a:close/>
              </a:path>
            </a:pathLst>
          </a:custGeom>
          <a:solidFill>
            <a:srgbClr val="DB7D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501" name="Freeform 189"/>
          <p:cNvSpPr>
            <a:spLocks noChangeAspect="1" noChangeArrowheads="1"/>
          </p:cNvSpPr>
          <p:nvPr/>
        </p:nvSpPr>
        <p:spPr bwMode="auto">
          <a:xfrm>
            <a:off x="5872163" y="1563688"/>
            <a:ext cx="290512" cy="69850"/>
          </a:xfrm>
          <a:custGeom>
            <a:avLst/>
            <a:gdLst>
              <a:gd name="T0" fmla="*/ 2147483647 w 190"/>
              <a:gd name="T1" fmla="*/ 2147483647 h 48"/>
              <a:gd name="T2" fmla="*/ 2147483647 w 190"/>
              <a:gd name="T3" fmla="*/ 0 h 48"/>
              <a:gd name="T4" fmla="*/ 2147483647 w 190"/>
              <a:gd name="T5" fmla="*/ 0 h 48"/>
              <a:gd name="T6" fmla="*/ 0 w 190"/>
              <a:gd name="T7" fmla="*/ 2147483647 h 48"/>
              <a:gd name="T8" fmla="*/ 0 60000 65536"/>
              <a:gd name="T9" fmla="*/ 0 60000 65536"/>
              <a:gd name="T10" fmla="*/ 0 60000 65536"/>
              <a:gd name="T11" fmla="*/ 0 60000 65536"/>
              <a:gd name="T12" fmla="*/ 0 w 190"/>
              <a:gd name="T13" fmla="*/ 0 h 48"/>
              <a:gd name="T14" fmla="*/ 190 w 190"/>
              <a:gd name="T15" fmla="*/ 48 h 48"/>
            </a:gdLst>
            <a:ahLst/>
            <a:cxnLst>
              <a:cxn ang="T8">
                <a:pos x="T0" y="T1"/>
              </a:cxn>
              <a:cxn ang="T9">
                <a:pos x="T2" y="T3"/>
              </a:cxn>
              <a:cxn ang="T10">
                <a:pos x="T4" y="T5"/>
              </a:cxn>
              <a:cxn ang="T11">
                <a:pos x="T6" y="T7"/>
              </a:cxn>
            </a:cxnLst>
            <a:rect l="T12" t="T13" r="T14" b="T15"/>
            <a:pathLst>
              <a:path w="190" h="48">
                <a:moveTo>
                  <a:pt x="143" y="48"/>
                </a:moveTo>
                <a:lnTo>
                  <a:pt x="190" y="0"/>
                </a:lnTo>
                <a:lnTo>
                  <a:pt x="47" y="0"/>
                </a:lnTo>
                <a:lnTo>
                  <a:pt x="0" y="48"/>
                </a:lnTo>
                <a:close/>
              </a:path>
            </a:pathLst>
          </a:custGeom>
          <a:solidFill>
            <a:srgbClr val="FB9214"/>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502" name="Freeform 190"/>
          <p:cNvSpPr>
            <a:spLocks noChangeAspect="1" noChangeArrowheads="1"/>
          </p:cNvSpPr>
          <p:nvPr/>
        </p:nvSpPr>
        <p:spPr bwMode="auto">
          <a:xfrm>
            <a:off x="6091238" y="1563688"/>
            <a:ext cx="71437" cy="277812"/>
          </a:xfrm>
          <a:custGeom>
            <a:avLst/>
            <a:gdLst>
              <a:gd name="T0" fmla="*/ 2147483647 w 47"/>
              <a:gd name="T1" fmla="*/ 0 h 192"/>
              <a:gd name="T2" fmla="*/ 2147483647 w 47"/>
              <a:gd name="T3" fmla="*/ 2147483647 h 192"/>
              <a:gd name="T4" fmla="*/ 0 w 47"/>
              <a:gd name="T5" fmla="*/ 2147483647 h 192"/>
              <a:gd name="T6" fmla="*/ 0 w 47"/>
              <a:gd name="T7" fmla="*/ 2147483647 h 192"/>
              <a:gd name="T8" fmla="*/ 0 60000 65536"/>
              <a:gd name="T9" fmla="*/ 0 60000 65536"/>
              <a:gd name="T10" fmla="*/ 0 60000 65536"/>
              <a:gd name="T11" fmla="*/ 0 60000 65536"/>
              <a:gd name="T12" fmla="*/ 0 w 47"/>
              <a:gd name="T13" fmla="*/ 0 h 192"/>
              <a:gd name="T14" fmla="*/ 47 w 47"/>
              <a:gd name="T15" fmla="*/ 192 h 192"/>
            </a:gdLst>
            <a:ahLst/>
            <a:cxnLst>
              <a:cxn ang="T8">
                <a:pos x="T0" y="T1"/>
              </a:cxn>
              <a:cxn ang="T9">
                <a:pos x="T2" y="T3"/>
              </a:cxn>
              <a:cxn ang="T10">
                <a:pos x="T4" y="T5"/>
              </a:cxn>
              <a:cxn ang="T11">
                <a:pos x="T6" y="T7"/>
              </a:cxn>
            </a:cxnLst>
            <a:rect l="T12" t="T13" r="T14" b="T15"/>
            <a:pathLst>
              <a:path w="47" h="192">
                <a:moveTo>
                  <a:pt x="47" y="0"/>
                </a:moveTo>
                <a:lnTo>
                  <a:pt x="47" y="143"/>
                </a:lnTo>
                <a:lnTo>
                  <a:pt x="0" y="192"/>
                </a:lnTo>
                <a:lnTo>
                  <a:pt x="0" y="48"/>
                </a:lnTo>
                <a:close/>
              </a:path>
            </a:pathLst>
          </a:custGeom>
          <a:solidFill>
            <a:srgbClr val="B358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503" name="Freeform 191"/>
          <p:cNvSpPr>
            <a:spLocks noChangeAspect="1" noChangeArrowheads="1"/>
          </p:cNvSpPr>
          <p:nvPr/>
        </p:nvSpPr>
        <p:spPr bwMode="auto">
          <a:xfrm>
            <a:off x="5872163" y="1563688"/>
            <a:ext cx="290512" cy="277812"/>
          </a:xfrm>
          <a:custGeom>
            <a:avLst/>
            <a:gdLst>
              <a:gd name="T0" fmla="*/ 0 w 190"/>
              <a:gd name="T1" fmla="*/ 2147483647 h 192"/>
              <a:gd name="T2" fmla="*/ 0 w 190"/>
              <a:gd name="T3" fmla="*/ 2147483647 h 192"/>
              <a:gd name="T4" fmla="*/ 2147483647 w 190"/>
              <a:gd name="T5" fmla="*/ 2147483647 h 192"/>
              <a:gd name="T6" fmla="*/ 2147483647 w 190"/>
              <a:gd name="T7" fmla="*/ 2147483647 h 192"/>
              <a:gd name="T8" fmla="*/ 2147483647 w 190"/>
              <a:gd name="T9" fmla="*/ 0 h 192"/>
              <a:gd name="T10" fmla="*/ 2147483647 w 190"/>
              <a:gd name="T11" fmla="*/ 0 h 192"/>
              <a:gd name="T12" fmla="*/ 0 60000 65536"/>
              <a:gd name="T13" fmla="*/ 0 60000 65536"/>
              <a:gd name="T14" fmla="*/ 0 60000 65536"/>
              <a:gd name="T15" fmla="*/ 0 60000 65536"/>
              <a:gd name="T16" fmla="*/ 0 60000 65536"/>
              <a:gd name="T17" fmla="*/ 0 60000 65536"/>
              <a:gd name="T18" fmla="*/ 0 w 190"/>
              <a:gd name="T19" fmla="*/ 0 h 192"/>
              <a:gd name="T20" fmla="*/ 190 w 19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0" h="192">
                <a:moveTo>
                  <a:pt x="0" y="48"/>
                </a:moveTo>
                <a:lnTo>
                  <a:pt x="0" y="192"/>
                </a:lnTo>
                <a:lnTo>
                  <a:pt x="143" y="192"/>
                </a:lnTo>
                <a:lnTo>
                  <a:pt x="190" y="143"/>
                </a:lnTo>
                <a:lnTo>
                  <a:pt x="190" y="0"/>
                </a:lnTo>
                <a:lnTo>
                  <a:pt x="47"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504" name="Freeform 192"/>
          <p:cNvSpPr>
            <a:spLocks noChangeAspect="1"/>
          </p:cNvSpPr>
          <p:nvPr/>
        </p:nvSpPr>
        <p:spPr bwMode="auto">
          <a:xfrm>
            <a:off x="5872163" y="1563688"/>
            <a:ext cx="290512" cy="69850"/>
          </a:xfrm>
          <a:custGeom>
            <a:avLst/>
            <a:gdLst>
              <a:gd name="T0" fmla="*/ 0 w 190"/>
              <a:gd name="T1" fmla="*/ 2147483647 h 48"/>
              <a:gd name="T2" fmla="*/ 2147483647 w 190"/>
              <a:gd name="T3" fmla="*/ 2147483647 h 48"/>
              <a:gd name="T4" fmla="*/ 2147483647 w 190"/>
              <a:gd name="T5" fmla="*/ 0 h 48"/>
              <a:gd name="T6" fmla="*/ 0 60000 65536"/>
              <a:gd name="T7" fmla="*/ 0 60000 65536"/>
              <a:gd name="T8" fmla="*/ 0 60000 65536"/>
              <a:gd name="T9" fmla="*/ 0 w 190"/>
              <a:gd name="T10" fmla="*/ 0 h 48"/>
              <a:gd name="T11" fmla="*/ 190 w 190"/>
              <a:gd name="T12" fmla="*/ 48 h 48"/>
            </a:gdLst>
            <a:ahLst/>
            <a:cxnLst>
              <a:cxn ang="T6">
                <a:pos x="T0" y="T1"/>
              </a:cxn>
              <a:cxn ang="T7">
                <a:pos x="T2" y="T3"/>
              </a:cxn>
              <a:cxn ang="T8">
                <a:pos x="T4" y="T5"/>
              </a:cxn>
            </a:cxnLst>
            <a:rect l="T9" t="T10" r="T11" b="T12"/>
            <a:pathLst>
              <a:path w="190" h="48">
                <a:moveTo>
                  <a:pt x="0" y="48"/>
                </a:moveTo>
                <a:lnTo>
                  <a:pt x="143" y="48"/>
                </a:lnTo>
                <a:lnTo>
                  <a:pt x="190"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505" name="Line 193"/>
          <p:cNvSpPr>
            <a:spLocks noChangeAspect="1" noChangeShapeType="1"/>
          </p:cNvSpPr>
          <p:nvPr/>
        </p:nvSpPr>
        <p:spPr bwMode="auto">
          <a:xfrm>
            <a:off x="6091238" y="1633538"/>
            <a:ext cx="0" cy="2079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06" name="Freeform 194"/>
          <p:cNvSpPr>
            <a:spLocks noChangeAspect="1" noChangeArrowheads="1"/>
          </p:cNvSpPr>
          <p:nvPr/>
        </p:nvSpPr>
        <p:spPr bwMode="auto">
          <a:xfrm>
            <a:off x="6237288" y="1563688"/>
            <a:ext cx="292100" cy="277812"/>
          </a:xfrm>
          <a:custGeom>
            <a:avLst/>
            <a:gdLst>
              <a:gd name="T0" fmla="*/ 0 w 192"/>
              <a:gd name="T1" fmla="*/ 2147483647 h 192"/>
              <a:gd name="T2" fmla="*/ 0 w 192"/>
              <a:gd name="T3" fmla="*/ 2147483647 h 192"/>
              <a:gd name="T4" fmla="*/ 2147483647 w 192"/>
              <a:gd name="T5" fmla="*/ 2147483647 h 192"/>
              <a:gd name="T6" fmla="*/ 2147483647 w 192"/>
              <a:gd name="T7" fmla="*/ 2147483647 h 192"/>
              <a:gd name="T8" fmla="*/ 2147483647 w 192"/>
              <a:gd name="T9" fmla="*/ 0 h 192"/>
              <a:gd name="T10" fmla="*/ 2147483647 w 192"/>
              <a:gd name="T11" fmla="*/ 0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0" y="48"/>
                </a:moveTo>
                <a:lnTo>
                  <a:pt x="0" y="192"/>
                </a:lnTo>
                <a:lnTo>
                  <a:pt x="144" y="192"/>
                </a:lnTo>
                <a:lnTo>
                  <a:pt x="192" y="143"/>
                </a:lnTo>
                <a:lnTo>
                  <a:pt x="192" y="0"/>
                </a:lnTo>
                <a:lnTo>
                  <a:pt x="47" y="0"/>
                </a:lnTo>
                <a:close/>
              </a:path>
            </a:pathLst>
          </a:custGeom>
          <a:solidFill>
            <a:srgbClr val="DB7D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507" name="Freeform 195"/>
          <p:cNvSpPr>
            <a:spLocks noChangeAspect="1" noChangeArrowheads="1"/>
          </p:cNvSpPr>
          <p:nvPr/>
        </p:nvSpPr>
        <p:spPr bwMode="auto">
          <a:xfrm>
            <a:off x="6237288" y="1563688"/>
            <a:ext cx="292100" cy="69850"/>
          </a:xfrm>
          <a:custGeom>
            <a:avLst/>
            <a:gdLst>
              <a:gd name="T0" fmla="*/ 2147483647 w 192"/>
              <a:gd name="T1" fmla="*/ 2147483647 h 48"/>
              <a:gd name="T2" fmla="*/ 2147483647 w 192"/>
              <a:gd name="T3" fmla="*/ 0 h 48"/>
              <a:gd name="T4" fmla="*/ 2147483647 w 192"/>
              <a:gd name="T5" fmla="*/ 0 h 48"/>
              <a:gd name="T6" fmla="*/ 0 w 192"/>
              <a:gd name="T7" fmla="*/ 2147483647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144" y="48"/>
                </a:moveTo>
                <a:lnTo>
                  <a:pt x="192" y="0"/>
                </a:lnTo>
                <a:lnTo>
                  <a:pt x="47" y="0"/>
                </a:lnTo>
                <a:lnTo>
                  <a:pt x="0" y="48"/>
                </a:lnTo>
                <a:close/>
              </a:path>
            </a:pathLst>
          </a:custGeom>
          <a:solidFill>
            <a:srgbClr val="FB9214"/>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508" name="Freeform 196"/>
          <p:cNvSpPr>
            <a:spLocks noChangeAspect="1" noChangeArrowheads="1"/>
          </p:cNvSpPr>
          <p:nvPr/>
        </p:nvSpPr>
        <p:spPr bwMode="auto">
          <a:xfrm>
            <a:off x="6457950" y="1563688"/>
            <a:ext cx="71438" cy="277812"/>
          </a:xfrm>
          <a:custGeom>
            <a:avLst/>
            <a:gdLst>
              <a:gd name="T0" fmla="*/ 2147483647 w 48"/>
              <a:gd name="T1" fmla="*/ 0 h 192"/>
              <a:gd name="T2" fmla="*/ 2147483647 w 48"/>
              <a:gd name="T3" fmla="*/ 2147483647 h 192"/>
              <a:gd name="T4" fmla="*/ 0 w 48"/>
              <a:gd name="T5" fmla="*/ 2147483647 h 192"/>
              <a:gd name="T6" fmla="*/ 0 w 48"/>
              <a:gd name="T7" fmla="*/ 2147483647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48" y="0"/>
                </a:moveTo>
                <a:lnTo>
                  <a:pt x="48" y="143"/>
                </a:lnTo>
                <a:lnTo>
                  <a:pt x="0" y="192"/>
                </a:lnTo>
                <a:lnTo>
                  <a:pt x="0" y="48"/>
                </a:lnTo>
                <a:close/>
              </a:path>
            </a:pathLst>
          </a:custGeom>
          <a:solidFill>
            <a:srgbClr val="B358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509" name="Freeform 197"/>
          <p:cNvSpPr>
            <a:spLocks noChangeAspect="1" noChangeArrowheads="1"/>
          </p:cNvSpPr>
          <p:nvPr/>
        </p:nvSpPr>
        <p:spPr bwMode="auto">
          <a:xfrm>
            <a:off x="6237288" y="1563688"/>
            <a:ext cx="292100" cy="277812"/>
          </a:xfrm>
          <a:custGeom>
            <a:avLst/>
            <a:gdLst>
              <a:gd name="T0" fmla="*/ 0 w 192"/>
              <a:gd name="T1" fmla="*/ 2147483647 h 192"/>
              <a:gd name="T2" fmla="*/ 0 w 192"/>
              <a:gd name="T3" fmla="*/ 2147483647 h 192"/>
              <a:gd name="T4" fmla="*/ 2147483647 w 192"/>
              <a:gd name="T5" fmla="*/ 2147483647 h 192"/>
              <a:gd name="T6" fmla="*/ 2147483647 w 192"/>
              <a:gd name="T7" fmla="*/ 2147483647 h 192"/>
              <a:gd name="T8" fmla="*/ 2147483647 w 192"/>
              <a:gd name="T9" fmla="*/ 0 h 192"/>
              <a:gd name="T10" fmla="*/ 2147483647 w 192"/>
              <a:gd name="T11" fmla="*/ 0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0" y="48"/>
                </a:moveTo>
                <a:lnTo>
                  <a:pt x="0" y="192"/>
                </a:lnTo>
                <a:lnTo>
                  <a:pt x="144" y="192"/>
                </a:lnTo>
                <a:lnTo>
                  <a:pt x="192" y="143"/>
                </a:lnTo>
                <a:lnTo>
                  <a:pt x="192" y="0"/>
                </a:lnTo>
                <a:lnTo>
                  <a:pt x="47"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510" name="Freeform 198"/>
          <p:cNvSpPr>
            <a:spLocks noChangeAspect="1"/>
          </p:cNvSpPr>
          <p:nvPr/>
        </p:nvSpPr>
        <p:spPr bwMode="auto">
          <a:xfrm>
            <a:off x="6237288" y="1563688"/>
            <a:ext cx="292100" cy="69850"/>
          </a:xfrm>
          <a:custGeom>
            <a:avLst/>
            <a:gdLst>
              <a:gd name="T0" fmla="*/ 0 w 192"/>
              <a:gd name="T1" fmla="*/ 2147483647 h 48"/>
              <a:gd name="T2" fmla="*/ 2147483647 w 192"/>
              <a:gd name="T3" fmla="*/ 2147483647 h 48"/>
              <a:gd name="T4" fmla="*/ 2147483647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48"/>
                </a:moveTo>
                <a:lnTo>
                  <a:pt x="144" y="48"/>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511" name="Line 199"/>
          <p:cNvSpPr>
            <a:spLocks noChangeAspect="1" noChangeShapeType="1"/>
          </p:cNvSpPr>
          <p:nvPr/>
        </p:nvSpPr>
        <p:spPr bwMode="auto">
          <a:xfrm>
            <a:off x="6457950" y="1633538"/>
            <a:ext cx="0" cy="2079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12" name="Freeform 200"/>
          <p:cNvSpPr>
            <a:spLocks noChangeAspect="1" noChangeArrowheads="1"/>
          </p:cNvSpPr>
          <p:nvPr/>
        </p:nvSpPr>
        <p:spPr bwMode="auto">
          <a:xfrm>
            <a:off x="6618288" y="1563688"/>
            <a:ext cx="293687" cy="277812"/>
          </a:xfrm>
          <a:custGeom>
            <a:avLst/>
            <a:gdLst>
              <a:gd name="T0" fmla="*/ 0 w 192"/>
              <a:gd name="T1" fmla="*/ 2147483647 h 192"/>
              <a:gd name="T2" fmla="*/ 0 w 192"/>
              <a:gd name="T3" fmla="*/ 2147483647 h 192"/>
              <a:gd name="T4" fmla="*/ 2147483647 w 192"/>
              <a:gd name="T5" fmla="*/ 2147483647 h 192"/>
              <a:gd name="T6" fmla="*/ 2147483647 w 192"/>
              <a:gd name="T7" fmla="*/ 2147483647 h 192"/>
              <a:gd name="T8" fmla="*/ 2147483647 w 192"/>
              <a:gd name="T9" fmla="*/ 0 h 192"/>
              <a:gd name="T10" fmla="*/ 2147483647 w 192"/>
              <a:gd name="T11" fmla="*/ 0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0" y="48"/>
                </a:moveTo>
                <a:lnTo>
                  <a:pt x="0" y="192"/>
                </a:lnTo>
                <a:lnTo>
                  <a:pt x="145" y="192"/>
                </a:lnTo>
                <a:lnTo>
                  <a:pt x="192" y="143"/>
                </a:lnTo>
                <a:lnTo>
                  <a:pt x="192" y="0"/>
                </a:lnTo>
                <a:lnTo>
                  <a:pt x="49" y="0"/>
                </a:lnTo>
                <a:close/>
              </a:path>
            </a:pathLst>
          </a:custGeom>
          <a:solidFill>
            <a:srgbClr val="DB7D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513" name="Freeform 201"/>
          <p:cNvSpPr>
            <a:spLocks noChangeAspect="1" noChangeArrowheads="1"/>
          </p:cNvSpPr>
          <p:nvPr/>
        </p:nvSpPr>
        <p:spPr bwMode="auto">
          <a:xfrm>
            <a:off x="6618288" y="1563688"/>
            <a:ext cx="293687" cy="69850"/>
          </a:xfrm>
          <a:custGeom>
            <a:avLst/>
            <a:gdLst>
              <a:gd name="T0" fmla="*/ 2147483647 w 192"/>
              <a:gd name="T1" fmla="*/ 2147483647 h 48"/>
              <a:gd name="T2" fmla="*/ 2147483647 w 192"/>
              <a:gd name="T3" fmla="*/ 0 h 48"/>
              <a:gd name="T4" fmla="*/ 2147483647 w 192"/>
              <a:gd name="T5" fmla="*/ 0 h 48"/>
              <a:gd name="T6" fmla="*/ 0 w 192"/>
              <a:gd name="T7" fmla="*/ 2147483647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145" y="48"/>
                </a:moveTo>
                <a:lnTo>
                  <a:pt x="192" y="0"/>
                </a:lnTo>
                <a:lnTo>
                  <a:pt x="49" y="0"/>
                </a:lnTo>
                <a:lnTo>
                  <a:pt x="0" y="48"/>
                </a:lnTo>
                <a:close/>
              </a:path>
            </a:pathLst>
          </a:custGeom>
          <a:solidFill>
            <a:srgbClr val="FB9214"/>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514" name="Freeform 202"/>
          <p:cNvSpPr>
            <a:spLocks noChangeAspect="1" noChangeArrowheads="1"/>
          </p:cNvSpPr>
          <p:nvPr/>
        </p:nvSpPr>
        <p:spPr bwMode="auto">
          <a:xfrm>
            <a:off x="6840538" y="1563688"/>
            <a:ext cx="71437" cy="277812"/>
          </a:xfrm>
          <a:custGeom>
            <a:avLst/>
            <a:gdLst>
              <a:gd name="T0" fmla="*/ 2147483647 w 47"/>
              <a:gd name="T1" fmla="*/ 0 h 192"/>
              <a:gd name="T2" fmla="*/ 2147483647 w 47"/>
              <a:gd name="T3" fmla="*/ 2147483647 h 192"/>
              <a:gd name="T4" fmla="*/ 0 w 47"/>
              <a:gd name="T5" fmla="*/ 2147483647 h 192"/>
              <a:gd name="T6" fmla="*/ 0 w 47"/>
              <a:gd name="T7" fmla="*/ 2147483647 h 192"/>
              <a:gd name="T8" fmla="*/ 0 60000 65536"/>
              <a:gd name="T9" fmla="*/ 0 60000 65536"/>
              <a:gd name="T10" fmla="*/ 0 60000 65536"/>
              <a:gd name="T11" fmla="*/ 0 60000 65536"/>
              <a:gd name="T12" fmla="*/ 0 w 47"/>
              <a:gd name="T13" fmla="*/ 0 h 192"/>
              <a:gd name="T14" fmla="*/ 47 w 47"/>
              <a:gd name="T15" fmla="*/ 192 h 192"/>
            </a:gdLst>
            <a:ahLst/>
            <a:cxnLst>
              <a:cxn ang="T8">
                <a:pos x="T0" y="T1"/>
              </a:cxn>
              <a:cxn ang="T9">
                <a:pos x="T2" y="T3"/>
              </a:cxn>
              <a:cxn ang="T10">
                <a:pos x="T4" y="T5"/>
              </a:cxn>
              <a:cxn ang="T11">
                <a:pos x="T6" y="T7"/>
              </a:cxn>
            </a:cxnLst>
            <a:rect l="T12" t="T13" r="T14" b="T15"/>
            <a:pathLst>
              <a:path w="47" h="192">
                <a:moveTo>
                  <a:pt x="47" y="0"/>
                </a:moveTo>
                <a:lnTo>
                  <a:pt x="47" y="143"/>
                </a:lnTo>
                <a:lnTo>
                  <a:pt x="0" y="192"/>
                </a:lnTo>
                <a:lnTo>
                  <a:pt x="0" y="48"/>
                </a:lnTo>
                <a:close/>
              </a:path>
            </a:pathLst>
          </a:custGeom>
          <a:solidFill>
            <a:srgbClr val="B358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en-US"/>
          </a:p>
        </p:txBody>
      </p:sp>
      <p:sp>
        <p:nvSpPr>
          <p:cNvPr id="13515" name="Freeform 203"/>
          <p:cNvSpPr>
            <a:spLocks noChangeAspect="1" noChangeArrowheads="1"/>
          </p:cNvSpPr>
          <p:nvPr/>
        </p:nvSpPr>
        <p:spPr bwMode="auto">
          <a:xfrm>
            <a:off x="6618288" y="1563688"/>
            <a:ext cx="293687" cy="277812"/>
          </a:xfrm>
          <a:custGeom>
            <a:avLst/>
            <a:gdLst>
              <a:gd name="T0" fmla="*/ 0 w 192"/>
              <a:gd name="T1" fmla="*/ 2147483647 h 192"/>
              <a:gd name="T2" fmla="*/ 0 w 192"/>
              <a:gd name="T3" fmla="*/ 2147483647 h 192"/>
              <a:gd name="T4" fmla="*/ 2147483647 w 192"/>
              <a:gd name="T5" fmla="*/ 2147483647 h 192"/>
              <a:gd name="T6" fmla="*/ 2147483647 w 192"/>
              <a:gd name="T7" fmla="*/ 2147483647 h 192"/>
              <a:gd name="T8" fmla="*/ 2147483647 w 192"/>
              <a:gd name="T9" fmla="*/ 0 h 192"/>
              <a:gd name="T10" fmla="*/ 2147483647 w 192"/>
              <a:gd name="T11" fmla="*/ 0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0" y="48"/>
                </a:moveTo>
                <a:lnTo>
                  <a:pt x="0" y="192"/>
                </a:lnTo>
                <a:lnTo>
                  <a:pt x="145" y="192"/>
                </a:lnTo>
                <a:lnTo>
                  <a:pt x="192" y="143"/>
                </a:lnTo>
                <a:lnTo>
                  <a:pt x="192" y="0"/>
                </a:lnTo>
                <a:lnTo>
                  <a:pt x="49"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516" name="Freeform 204"/>
          <p:cNvSpPr>
            <a:spLocks noChangeAspect="1"/>
          </p:cNvSpPr>
          <p:nvPr/>
        </p:nvSpPr>
        <p:spPr bwMode="auto">
          <a:xfrm>
            <a:off x="6618288" y="1563688"/>
            <a:ext cx="293687" cy="69850"/>
          </a:xfrm>
          <a:custGeom>
            <a:avLst/>
            <a:gdLst>
              <a:gd name="T0" fmla="*/ 0 w 192"/>
              <a:gd name="T1" fmla="*/ 2147483647 h 48"/>
              <a:gd name="T2" fmla="*/ 2147483647 w 192"/>
              <a:gd name="T3" fmla="*/ 2147483647 h 48"/>
              <a:gd name="T4" fmla="*/ 2147483647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48"/>
                </a:moveTo>
                <a:lnTo>
                  <a:pt x="145" y="48"/>
                </a:lnTo>
                <a:lnTo>
                  <a:pt x="192" y="0"/>
                </a:lnTo>
              </a:path>
            </a:pathLst>
          </a:custGeom>
          <a:noFill/>
          <a:ln w="127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517" name="Line 205"/>
          <p:cNvSpPr>
            <a:spLocks noChangeAspect="1" noChangeShapeType="1"/>
          </p:cNvSpPr>
          <p:nvPr/>
        </p:nvSpPr>
        <p:spPr bwMode="auto">
          <a:xfrm>
            <a:off x="6840538" y="1633538"/>
            <a:ext cx="0" cy="2079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18" name="Text Box 206"/>
          <p:cNvSpPr txBox="1">
            <a:spLocks noChangeArrowheads="1"/>
          </p:cNvSpPr>
          <p:nvPr/>
        </p:nvSpPr>
        <p:spPr bwMode="auto">
          <a:xfrm>
            <a:off x="758825" y="5715000"/>
            <a:ext cx="77851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nchor="ctr">
            <a:spAutoFit/>
          </a:bodyPr>
          <a:lstStyle>
            <a:lvl1pPr marL="174625" indent="-174625"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50000"/>
              </a:spcAft>
              <a:buClr>
                <a:srgbClr val="000000"/>
              </a:buClr>
              <a:buSzPct val="100000"/>
              <a:buFont typeface="Wingdings" panose="05000000000000000000" pitchFamily="2" charset="2"/>
              <a:buChar char="Ÿ"/>
            </a:pPr>
            <a:r>
              <a:rPr lang="en-US" altLang="en-US" sz="1700" dirty="0">
                <a:solidFill>
                  <a:schemeClr val="tx1"/>
                </a:solidFill>
              </a:rPr>
              <a:t>Separates presentation of resources to users from actual resources</a:t>
            </a:r>
          </a:p>
          <a:p>
            <a:pPr algn="l">
              <a:lnSpc>
                <a:spcPct val="90000"/>
              </a:lnSpc>
              <a:spcBef>
                <a:spcPct val="0"/>
              </a:spcBef>
              <a:spcAft>
                <a:spcPct val="50000"/>
              </a:spcAft>
              <a:buClr>
                <a:srgbClr val="000000"/>
              </a:buClr>
              <a:buSzPct val="100000"/>
              <a:buFont typeface="Wingdings" panose="05000000000000000000" pitchFamily="2" charset="2"/>
              <a:buChar char="Ÿ"/>
            </a:pPr>
            <a:r>
              <a:rPr lang="en-US" altLang="en-US" sz="1700" dirty="0">
                <a:solidFill>
                  <a:schemeClr val="tx1"/>
                </a:solidFill>
              </a:rPr>
              <a:t>Aggregates pools of resources for allocation to users as virtual resources</a:t>
            </a:r>
          </a:p>
        </p:txBody>
      </p:sp>
      <p:sp>
        <p:nvSpPr>
          <p:cNvPr id="13519" name="Rectangle 214"/>
          <p:cNvSpPr>
            <a:spLocks noGrp="1" noChangeArrowheads="1"/>
          </p:cNvSpPr>
          <p:nvPr>
            <p:ph type="title"/>
          </p:nvPr>
        </p:nvSpPr>
        <p:spPr>
          <a:noFill/>
        </p:spPr>
        <p:txBody>
          <a:bodyPr anchor="t"/>
          <a:lstStyle/>
          <a:p>
            <a:r>
              <a:rPr lang="en-US" altLang="en-US" sz="3200" smtClean="0">
                <a:solidFill>
                  <a:schemeClr val="tx2"/>
                </a:solidFill>
              </a:rPr>
              <a:t>Virtualization Concept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spect="1" noChangeArrowheads="1"/>
          </p:cNvSpPr>
          <p:nvPr/>
        </p:nvSpPr>
        <p:spPr bwMode="auto">
          <a:xfrm>
            <a:off x="5929313" y="1447800"/>
            <a:ext cx="2757487" cy="3905250"/>
          </a:xfrm>
          <a:prstGeom prst="rect">
            <a:avLst/>
          </a:prstGeom>
          <a:solidFill>
            <a:srgbClr val="F0F0F0"/>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39" name="Line 4"/>
          <p:cNvSpPr>
            <a:spLocks noChangeAspect="1" noChangeShapeType="1"/>
          </p:cNvSpPr>
          <p:nvPr/>
        </p:nvSpPr>
        <p:spPr bwMode="auto">
          <a:xfrm>
            <a:off x="5934075" y="4122738"/>
            <a:ext cx="2743200" cy="0"/>
          </a:xfrm>
          <a:prstGeom prst="line">
            <a:avLst/>
          </a:prstGeom>
          <a:noFill/>
          <a:ln w="12700">
            <a:solidFill>
              <a:srgbClr val="A0A0A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40" name="Rectangle 5"/>
          <p:cNvSpPr>
            <a:spLocks noChangeAspect="1" noChangeArrowheads="1"/>
          </p:cNvSpPr>
          <p:nvPr/>
        </p:nvSpPr>
        <p:spPr bwMode="auto">
          <a:xfrm>
            <a:off x="457200" y="1447800"/>
            <a:ext cx="2755900" cy="3905250"/>
          </a:xfrm>
          <a:prstGeom prst="rect">
            <a:avLst/>
          </a:prstGeom>
          <a:solidFill>
            <a:srgbClr val="F0F0F0"/>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1" name="Rectangle 6"/>
          <p:cNvSpPr>
            <a:spLocks noChangeAspect="1" noChangeArrowheads="1"/>
          </p:cNvSpPr>
          <p:nvPr/>
        </p:nvSpPr>
        <p:spPr bwMode="auto">
          <a:xfrm>
            <a:off x="3254375" y="1447800"/>
            <a:ext cx="2611438" cy="3905250"/>
          </a:xfrm>
          <a:prstGeom prst="rect">
            <a:avLst/>
          </a:prstGeom>
          <a:solidFill>
            <a:srgbClr val="F0F0F0"/>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2" name="Text Box 7"/>
          <p:cNvSpPr txBox="1">
            <a:spLocks noChangeAspect="1" noChangeArrowheads="1"/>
          </p:cNvSpPr>
          <p:nvPr/>
        </p:nvSpPr>
        <p:spPr bwMode="auto">
          <a:xfrm>
            <a:off x="3276600" y="4189413"/>
            <a:ext cx="24955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85000"/>
              </a:lnSpc>
              <a:spcBef>
                <a:spcPct val="0"/>
              </a:spcBef>
            </a:pPr>
            <a:r>
              <a:rPr lang="en-US" altLang="en-US" sz="1400">
                <a:solidFill>
                  <a:srgbClr val="000000"/>
                </a:solidFill>
              </a:rPr>
              <a:t>Hypervisor software/firmware</a:t>
            </a:r>
            <a:br>
              <a:rPr lang="en-US" altLang="en-US" sz="1400">
                <a:solidFill>
                  <a:srgbClr val="000000"/>
                </a:solidFill>
              </a:rPr>
            </a:br>
            <a:r>
              <a:rPr lang="en-US" altLang="en-US" sz="1400">
                <a:solidFill>
                  <a:srgbClr val="000000"/>
                </a:solidFill>
              </a:rPr>
              <a:t>runs directly on server</a:t>
            </a:r>
          </a:p>
        </p:txBody>
      </p:sp>
      <p:sp>
        <p:nvSpPr>
          <p:cNvPr id="14343" name="Text Box 8"/>
          <p:cNvSpPr txBox="1">
            <a:spLocks noChangeAspect="1" noChangeArrowheads="1"/>
          </p:cNvSpPr>
          <p:nvPr/>
        </p:nvSpPr>
        <p:spPr bwMode="auto">
          <a:xfrm>
            <a:off x="6064250" y="4189413"/>
            <a:ext cx="24034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85000"/>
              </a:lnSpc>
              <a:spcBef>
                <a:spcPct val="0"/>
              </a:spcBef>
            </a:pPr>
            <a:r>
              <a:rPr lang="en-US" altLang="en-US" sz="1400">
                <a:solidFill>
                  <a:srgbClr val="000000"/>
                </a:solidFill>
              </a:rPr>
              <a:t>Hypervisor software runs on</a:t>
            </a:r>
            <a:br>
              <a:rPr lang="en-US" altLang="en-US" sz="1400">
                <a:solidFill>
                  <a:srgbClr val="000000"/>
                </a:solidFill>
              </a:rPr>
            </a:br>
            <a:r>
              <a:rPr lang="en-US" altLang="en-US" sz="1400">
                <a:solidFill>
                  <a:srgbClr val="000000"/>
                </a:solidFill>
              </a:rPr>
              <a:t>a host operating system</a:t>
            </a:r>
          </a:p>
        </p:txBody>
      </p:sp>
      <p:sp>
        <p:nvSpPr>
          <p:cNvPr id="14344" name="Text Box 9"/>
          <p:cNvSpPr txBox="1">
            <a:spLocks noChangeAspect="1" noChangeArrowheads="1"/>
          </p:cNvSpPr>
          <p:nvPr/>
        </p:nvSpPr>
        <p:spPr bwMode="auto">
          <a:xfrm>
            <a:off x="3397250" y="4557713"/>
            <a:ext cx="236061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115888"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10000"/>
              </a:spcAft>
            </a:pPr>
            <a:r>
              <a:rPr lang="en-US" altLang="en-US" sz="1200" b="0" dirty="0" smtClean="0">
                <a:solidFill>
                  <a:srgbClr val="002C7C"/>
                </a:solidFill>
              </a:rPr>
              <a:t>z Systems </a:t>
            </a:r>
            <a:r>
              <a:rPr lang="en-US" altLang="en-US" sz="1200" b="0" dirty="0">
                <a:solidFill>
                  <a:srgbClr val="002C7C"/>
                </a:solidFill>
              </a:rPr>
              <a:t>LPAR and z/VM</a:t>
            </a:r>
            <a:r>
              <a:rPr lang="en-US" altLang="en-US" sz="1200" b="0" baseline="30000" dirty="0">
                <a:solidFill>
                  <a:srgbClr val="002C7C"/>
                </a:solidFill>
              </a:rPr>
              <a:t>®</a:t>
            </a:r>
            <a:endParaRPr lang="en-US" altLang="en-US" sz="1200" b="0" dirty="0">
              <a:solidFill>
                <a:srgbClr val="002C7C"/>
              </a:solidFill>
            </a:endParaRPr>
          </a:p>
          <a:p>
            <a:pPr algn="l">
              <a:lnSpc>
                <a:spcPct val="90000"/>
              </a:lnSpc>
              <a:spcBef>
                <a:spcPct val="0"/>
              </a:spcBef>
              <a:spcAft>
                <a:spcPct val="10000"/>
              </a:spcAft>
            </a:pPr>
            <a:r>
              <a:rPr lang="en-US" altLang="en-US" sz="1200" b="0" dirty="0">
                <a:solidFill>
                  <a:srgbClr val="002C7C"/>
                </a:solidFill>
              </a:rPr>
              <a:t>POWER™ Hypervisor</a:t>
            </a:r>
          </a:p>
          <a:p>
            <a:pPr algn="l">
              <a:lnSpc>
                <a:spcPct val="90000"/>
              </a:lnSpc>
              <a:spcBef>
                <a:spcPct val="0"/>
              </a:spcBef>
              <a:spcAft>
                <a:spcPct val="10000"/>
              </a:spcAft>
            </a:pPr>
            <a:r>
              <a:rPr lang="en-US" altLang="en-US" sz="1200" b="0" dirty="0">
                <a:solidFill>
                  <a:srgbClr val="002C7C"/>
                </a:solidFill>
              </a:rPr>
              <a:t>VMware ESX Server</a:t>
            </a:r>
          </a:p>
          <a:p>
            <a:pPr algn="l">
              <a:lnSpc>
                <a:spcPct val="90000"/>
              </a:lnSpc>
              <a:spcBef>
                <a:spcPct val="0"/>
              </a:spcBef>
              <a:spcAft>
                <a:spcPct val="10000"/>
              </a:spcAft>
            </a:pPr>
            <a:r>
              <a:rPr lang="en-US" altLang="en-US" sz="1200" b="0" dirty="0" err="1">
                <a:solidFill>
                  <a:srgbClr val="002C7C"/>
                </a:solidFill>
              </a:rPr>
              <a:t>Xen</a:t>
            </a:r>
            <a:r>
              <a:rPr lang="en-US" altLang="en-US" sz="1200" b="0" dirty="0">
                <a:solidFill>
                  <a:srgbClr val="002C7C"/>
                </a:solidFill>
              </a:rPr>
              <a:t> Hypervisor</a:t>
            </a:r>
          </a:p>
        </p:txBody>
      </p:sp>
      <p:sp>
        <p:nvSpPr>
          <p:cNvPr id="14345" name="Text Box 10"/>
          <p:cNvSpPr txBox="1">
            <a:spLocks noChangeAspect="1" noChangeArrowheads="1"/>
          </p:cNvSpPr>
          <p:nvPr/>
        </p:nvSpPr>
        <p:spPr bwMode="auto">
          <a:xfrm>
            <a:off x="6064250" y="4557713"/>
            <a:ext cx="17716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marL="115888"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10000"/>
              </a:spcAft>
            </a:pPr>
            <a:r>
              <a:rPr lang="en-US" altLang="en-US" sz="1200" b="0">
                <a:solidFill>
                  <a:srgbClr val="002C7C"/>
                </a:solidFill>
              </a:rPr>
              <a:t>VMware GSX</a:t>
            </a:r>
          </a:p>
          <a:p>
            <a:pPr algn="l">
              <a:lnSpc>
                <a:spcPct val="90000"/>
              </a:lnSpc>
              <a:spcBef>
                <a:spcPct val="0"/>
              </a:spcBef>
              <a:spcAft>
                <a:spcPct val="10000"/>
              </a:spcAft>
            </a:pPr>
            <a:r>
              <a:rPr lang="en-US" altLang="en-US" sz="1200" b="0">
                <a:solidFill>
                  <a:srgbClr val="002C7C"/>
                </a:solidFill>
              </a:rPr>
              <a:t>Microsoft</a:t>
            </a:r>
            <a:r>
              <a:rPr lang="en-US" altLang="en-US" sz="1200" b="0" baseline="30000">
                <a:solidFill>
                  <a:srgbClr val="002C7C"/>
                </a:solidFill>
              </a:rPr>
              <a:t>®</a:t>
            </a:r>
            <a:r>
              <a:rPr lang="en-US" altLang="en-US" sz="1200" b="0">
                <a:solidFill>
                  <a:srgbClr val="002C7C"/>
                </a:solidFill>
              </a:rPr>
              <a:t> Virtual Server</a:t>
            </a:r>
          </a:p>
          <a:p>
            <a:pPr algn="l">
              <a:lnSpc>
                <a:spcPct val="90000"/>
              </a:lnSpc>
              <a:spcBef>
                <a:spcPct val="0"/>
              </a:spcBef>
              <a:spcAft>
                <a:spcPct val="10000"/>
              </a:spcAft>
            </a:pPr>
            <a:r>
              <a:rPr lang="en-US" altLang="en-US" sz="1200" b="0">
                <a:solidFill>
                  <a:srgbClr val="002C7C"/>
                </a:solidFill>
              </a:rPr>
              <a:t>HP Integrity VM</a:t>
            </a:r>
          </a:p>
          <a:p>
            <a:pPr algn="l">
              <a:lnSpc>
                <a:spcPct val="90000"/>
              </a:lnSpc>
              <a:spcBef>
                <a:spcPct val="0"/>
              </a:spcBef>
              <a:spcAft>
                <a:spcPct val="10000"/>
              </a:spcAft>
            </a:pPr>
            <a:r>
              <a:rPr lang="en-US" altLang="en-US" sz="1200" b="0">
                <a:solidFill>
                  <a:srgbClr val="002C7C"/>
                </a:solidFill>
              </a:rPr>
              <a:t>KVM</a:t>
            </a:r>
            <a:endParaRPr lang="en-US" altLang="en-US" sz="1200" b="0" baseline="30000">
              <a:solidFill>
                <a:srgbClr val="002C7C"/>
              </a:solidFill>
            </a:endParaRPr>
          </a:p>
        </p:txBody>
      </p:sp>
      <p:sp>
        <p:nvSpPr>
          <p:cNvPr id="14346" name="Text Box 11"/>
          <p:cNvSpPr txBox="1">
            <a:spLocks noChangeAspect="1" noChangeArrowheads="1"/>
          </p:cNvSpPr>
          <p:nvPr/>
        </p:nvSpPr>
        <p:spPr bwMode="auto">
          <a:xfrm>
            <a:off x="592138" y="4386263"/>
            <a:ext cx="22415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marL="115888"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10000"/>
              </a:spcAft>
            </a:pPr>
            <a:r>
              <a:rPr lang="en-US" altLang="en-US" sz="1200" b="0">
                <a:solidFill>
                  <a:srgbClr val="002C7C"/>
                </a:solidFill>
              </a:rPr>
              <a:t>S/370™ SI-to-PP and PP-to-SI </a:t>
            </a:r>
            <a:br>
              <a:rPr lang="en-US" altLang="en-US" sz="1200" b="0">
                <a:solidFill>
                  <a:srgbClr val="002C7C"/>
                </a:solidFill>
              </a:rPr>
            </a:br>
            <a:r>
              <a:rPr lang="en-US" altLang="en-US" sz="1200" b="0">
                <a:solidFill>
                  <a:srgbClr val="002C7C"/>
                </a:solidFill>
              </a:rPr>
              <a:t>Sun Domains, HP nPartitions</a:t>
            </a:r>
          </a:p>
        </p:txBody>
      </p:sp>
      <p:sp>
        <p:nvSpPr>
          <p:cNvPr id="14347" name="Text Box 12"/>
          <p:cNvSpPr txBox="1">
            <a:spLocks noChangeAspect="1" noChangeArrowheads="1"/>
          </p:cNvSpPr>
          <p:nvPr/>
        </p:nvSpPr>
        <p:spPr bwMode="auto">
          <a:xfrm>
            <a:off x="592138" y="4757738"/>
            <a:ext cx="16414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400">
                <a:solidFill>
                  <a:srgbClr val="000000"/>
                </a:solidFill>
              </a:rPr>
              <a:t>Logical partitioning</a:t>
            </a:r>
          </a:p>
        </p:txBody>
      </p:sp>
      <p:sp>
        <p:nvSpPr>
          <p:cNvPr id="14348" name="Text Box 13"/>
          <p:cNvSpPr txBox="1">
            <a:spLocks noChangeAspect="1" noChangeArrowheads="1"/>
          </p:cNvSpPr>
          <p:nvPr/>
        </p:nvSpPr>
        <p:spPr bwMode="auto">
          <a:xfrm>
            <a:off x="592138" y="4181475"/>
            <a:ext cx="1741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400">
                <a:solidFill>
                  <a:srgbClr val="000000"/>
                </a:solidFill>
              </a:rPr>
              <a:t>Physical partitioning</a:t>
            </a:r>
          </a:p>
        </p:txBody>
      </p:sp>
      <p:sp>
        <p:nvSpPr>
          <p:cNvPr id="14349" name="Text Box 14"/>
          <p:cNvSpPr txBox="1">
            <a:spLocks noChangeAspect="1" noChangeArrowheads="1"/>
          </p:cNvSpPr>
          <p:nvPr/>
        </p:nvSpPr>
        <p:spPr bwMode="auto">
          <a:xfrm>
            <a:off x="592138" y="4962525"/>
            <a:ext cx="218598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marL="115888"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10000"/>
              </a:spcAft>
            </a:pPr>
            <a:r>
              <a:rPr lang="en-US" altLang="en-US" sz="1200" b="0">
                <a:solidFill>
                  <a:srgbClr val="002C7C"/>
                </a:solidFill>
              </a:rPr>
              <a:t>IBM eServer™ pSeries</a:t>
            </a:r>
            <a:r>
              <a:rPr lang="en-US" altLang="en-US" sz="1200" b="0" baseline="30000">
                <a:solidFill>
                  <a:srgbClr val="002C7C"/>
                </a:solidFill>
              </a:rPr>
              <a:t>®</a:t>
            </a:r>
            <a:r>
              <a:rPr lang="en-US" altLang="en-US" sz="1200" b="0">
                <a:solidFill>
                  <a:srgbClr val="002C7C"/>
                </a:solidFill>
              </a:rPr>
              <a:t> LPAR</a:t>
            </a:r>
            <a:br>
              <a:rPr lang="en-US" altLang="en-US" sz="1200" b="0">
                <a:solidFill>
                  <a:srgbClr val="002C7C"/>
                </a:solidFill>
              </a:rPr>
            </a:br>
            <a:r>
              <a:rPr lang="en-US" altLang="en-US" sz="1200" b="0">
                <a:solidFill>
                  <a:srgbClr val="002C7C"/>
                </a:solidFill>
              </a:rPr>
              <a:t>HP vPartitions</a:t>
            </a:r>
          </a:p>
        </p:txBody>
      </p:sp>
      <p:sp>
        <p:nvSpPr>
          <p:cNvPr id="14350" name="Line 15"/>
          <p:cNvSpPr>
            <a:spLocks noChangeAspect="1" noChangeShapeType="1"/>
          </p:cNvSpPr>
          <p:nvPr/>
        </p:nvSpPr>
        <p:spPr bwMode="auto">
          <a:xfrm>
            <a:off x="460375" y="4122738"/>
            <a:ext cx="2746375" cy="0"/>
          </a:xfrm>
          <a:prstGeom prst="line">
            <a:avLst/>
          </a:prstGeom>
          <a:noFill/>
          <a:ln w="12700">
            <a:solidFill>
              <a:srgbClr val="A0A0A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51" name="Line 16"/>
          <p:cNvSpPr>
            <a:spLocks noChangeAspect="1" noChangeShapeType="1"/>
          </p:cNvSpPr>
          <p:nvPr/>
        </p:nvSpPr>
        <p:spPr bwMode="auto">
          <a:xfrm>
            <a:off x="3262313" y="4122738"/>
            <a:ext cx="2595562" cy="0"/>
          </a:xfrm>
          <a:prstGeom prst="line">
            <a:avLst/>
          </a:prstGeom>
          <a:noFill/>
          <a:ln w="12700">
            <a:solidFill>
              <a:srgbClr val="A0A0A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52" name="Line 17"/>
          <p:cNvSpPr>
            <a:spLocks noChangeAspect="1" noChangeShapeType="1"/>
          </p:cNvSpPr>
          <p:nvPr/>
        </p:nvSpPr>
        <p:spPr bwMode="auto">
          <a:xfrm>
            <a:off x="1590675" y="1958975"/>
            <a:ext cx="0" cy="14557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53" name="Line 18"/>
          <p:cNvSpPr>
            <a:spLocks noChangeAspect="1" noChangeShapeType="1"/>
          </p:cNvSpPr>
          <p:nvPr/>
        </p:nvSpPr>
        <p:spPr bwMode="auto">
          <a:xfrm>
            <a:off x="2716213" y="1958975"/>
            <a:ext cx="0" cy="14557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54" name="Rectangle 19"/>
          <p:cNvSpPr>
            <a:spLocks noChangeAspect="1" noChangeArrowheads="1"/>
          </p:cNvSpPr>
          <p:nvPr/>
        </p:nvSpPr>
        <p:spPr bwMode="auto">
          <a:xfrm>
            <a:off x="1455738" y="3322638"/>
            <a:ext cx="1376362" cy="234950"/>
          </a:xfrm>
          <a:prstGeom prst="rect">
            <a:avLst/>
          </a:prstGeom>
          <a:solidFill>
            <a:srgbClr val="DCDCDC"/>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55" name="Line 20"/>
          <p:cNvSpPr>
            <a:spLocks noChangeAspect="1" noChangeShapeType="1"/>
          </p:cNvSpPr>
          <p:nvPr/>
        </p:nvSpPr>
        <p:spPr bwMode="auto">
          <a:xfrm>
            <a:off x="1254125" y="3140075"/>
            <a:ext cx="1106488" cy="0"/>
          </a:xfrm>
          <a:prstGeom prst="line">
            <a:avLst/>
          </a:prstGeom>
          <a:noFill/>
          <a:ln w="12700">
            <a:solidFill>
              <a:srgbClr val="F32D3B"/>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56" name="Line 21"/>
          <p:cNvSpPr>
            <a:spLocks noChangeAspect="1" noChangeShapeType="1"/>
          </p:cNvSpPr>
          <p:nvPr/>
        </p:nvSpPr>
        <p:spPr bwMode="auto">
          <a:xfrm>
            <a:off x="1244600" y="3057525"/>
            <a:ext cx="685800" cy="0"/>
          </a:xfrm>
          <a:prstGeom prst="line">
            <a:avLst/>
          </a:prstGeom>
          <a:noFill/>
          <a:ln w="12700">
            <a:solidFill>
              <a:srgbClr val="F32D3B"/>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57" name="Text Box 22"/>
          <p:cNvSpPr txBox="1">
            <a:spLocks noChangeAspect="1" noChangeArrowheads="1"/>
          </p:cNvSpPr>
          <p:nvPr/>
        </p:nvSpPr>
        <p:spPr bwMode="auto">
          <a:xfrm>
            <a:off x="1744663" y="2627313"/>
            <a:ext cx="7794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nSpc>
                <a:spcPct val="90000"/>
              </a:lnSpc>
              <a:spcBef>
                <a:spcPct val="0"/>
              </a:spcBef>
            </a:pPr>
            <a:r>
              <a:rPr lang="en-US" altLang="en-US" sz="1200">
                <a:solidFill>
                  <a:srgbClr val="F32D3B"/>
                </a:solidFill>
              </a:rPr>
              <a:t>Adjustable</a:t>
            </a:r>
          </a:p>
          <a:p>
            <a:pPr>
              <a:lnSpc>
                <a:spcPct val="90000"/>
              </a:lnSpc>
              <a:spcBef>
                <a:spcPct val="0"/>
              </a:spcBef>
            </a:pPr>
            <a:r>
              <a:rPr lang="en-US" altLang="en-US" sz="1200">
                <a:solidFill>
                  <a:srgbClr val="F32D3B"/>
                </a:solidFill>
              </a:rPr>
              <a:t>partitions</a:t>
            </a:r>
          </a:p>
        </p:txBody>
      </p:sp>
      <p:sp>
        <p:nvSpPr>
          <p:cNvPr id="14358" name="Rectangle 23"/>
          <p:cNvSpPr>
            <a:spLocks noChangeAspect="1" noChangeArrowheads="1"/>
          </p:cNvSpPr>
          <p:nvPr/>
        </p:nvSpPr>
        <p:spPr bwMode="auto">
          <a:xfrm>
            <a:off x="596900" y="2913063"/>
            <a:ext cx="885825" cy="354012"/>
          </a:xfrm>
          <a:prstGeom prst="rect">
            <a:avLst/>
          </a:prstGeom>
          <a:solidFill>
            <a:srgbClr val="BCFFBC"/>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59" name="Text Box 24"/>
          <p:cNvSpPr txBox="1">
            <a:spLocks noChangeAspect="1" noChangeArrowheads="1"/>
          </p:cNvSpPr>
          <p:nvPr/>
        </p:nvSpPr>
        <p:spPr bwMode="auto">
          <a:xfrm>
            <a:off x="623888" y="2935288"/>
            <a:ext cx="790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nSpc>
                <a:spcPct val="85000"/>
              </a:lnSpc>
              <a:spcBef>
                <a:spcPct val="0"/>
              </a:spcBef>
            </a:pPr>
            <a:r>
              <a:rPr lang="en-US" altLang="en-US" sz="1300">
                <a:solidFill>
                  <a:srgbClr val="000080"/>
                </a:solidFill>
              </a:rPr>
              <a:t>Partition</a:t>
            </a:r>
          </a:p>
          <a:p>
            <a:pPr>
              <a:lnSpc>
                <a:spcPct val="85000"/>
              </a:lnSpc>
              <a:spcBef>
                <a:spcPct val="0"/>
              </a:spcBef>
            </a:pPr>
            <a:r>
              <a:rPr lang="en-US" altLang="en-US" sz="1300">
                <a:solidFill>
                  <a:srgbClr val="000080"/>
                </a:solidFill>
              </a:rPr>
              <a:t>Controller</a:t>
            </a:r>
          </a:p>
        </p:txBody>
      </p:sp>
      <p:sp>
        <p:nvSpPr>
          <p:cNvPr id="14360" name="Text Box 25"/>
          <p:cNvSpPr txBox="1">
            <a:spLocks noChangeAspect="1" noChangeArrowheads="1"/>
          </p:cNvSpPr>
          <p:nvPr/>
        </p:nvSpPr>
        <p:spPr bwMode="auto">
          <a:xfrm>
            <a:off x="2017713" y="1887538"/>
            <a:ext cx="304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15000"/>
              </a:spcAft>
            </a:pPr>
            <a:r>
              <a:rPr lang="en-US" altLang="en-US" sz="2900" b="0">
                <a:solidFill>
                  <a:srgbClr val="000080"/>
                </a:solidFill>
              </a:rPr>
              <a:t>...</a:t>
            </a:r>
          </a:p>
        </p:txBody>
      </p:sp>
      <p:sp>
        <p:nvSpPr>
          <p:cNvPr id="14361" name="Text Box 26"/>
          <p:cNvSpPr txBox="1">
            <a:spLocks noChangeAspect="1" noChangeArrowheads="1"/>
          </p:cNvSpPr>
          <p:nvPr/>
        </p:nvSpPr>
        <p:spPr bwMode="auto">
          <a:xfrm>
            <a:off x="1662113" y="3340100"/>
            <a:ext cx="9620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spcBef>
                <a:spcPct val="0"/>
              </a:spcBef>
              <a:spcAft>
                <a:spcPct val="50000"/>
              </a:spcAft>
            </a:pPr>
            <a:r>
              <a:rPr lang="en-US" altLang="en-US" sz="1300">
                <a:solidFill>
                  <a:srgbClr val="000080"/>
                </a:solidFill>
              </a:rPr>
              <a:t>SMP Server </a:t>
            </a:r>
          </a:p>
        </p:txBody>
      </p:sp>
      <p:sp>
        <p:nvSpPr>
          <p:cNvPr id="14362" name="Line 27"/>
          <p:cNvSpPr>
            <a:spLocks noChangeAspect="1" noChangeShapeType="1"/>
          </p:cNvSpPr>
          <p:nvPr/>
        </p:nvSpPr>
        <p:spPr bwMode="auto">
          <a:xfrm>
            <a:off x="1952625" y="2968625"/>
            <a:ext cx="0" cy="700088"/>
          </a:xfrm>
          <a:prstGeom prst="line">
            <a:avLst/>
          </a:prstGeom>
          <a:noFill/>
          <a:ln w="22225">
            <a:solidFill>
              <a:srgbClr val="F32D3B"/>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63" name="Line 28"/>
          <p:cNvSpPr>
            <a:spLocks noChangeAspect="1" noChangeShapeType="1"/>
          </p:cNvSpPr>
          <p:nvPr/>
        </p:nvSpPr>
        <p:spPr bwMode="auto">
          <a:xfrm>
            <a:off x="2378075" y="2968625"/>
            <a:ext cx="0" cy="700088"/>
          </a:xfrm>
          <a:prstGeom prst="line">
            <a:avLst/>
          </a:prstGeom>
          <a:noFill/>
          <a:ln w="22225">
            <a:solidFill>
              <a:srgbClr val="F32D3B"/>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64" name="Rectangle 29"/>
          <p:cNvSpPr>
            <a:spLocks noChangeAspect="1" noChangeArrowheads="1"/>
          </p:cNvSpPr>
          <p:nvPr/>
        </p:nvSpPr>
        <p:spPr bwMode="auto">
          <a:xfrm>
            <a:off x="1246188" y="1768475"/>
            <a:ext cx="700087" cy="846138"/>
          </a:xfrm>
          <a:prstGeom prst="rect">
            <a:avLst/>
          </a:prstGeom>
          <a:solidFill>
            <a:srgbClr val="D2D2D2"/>
          </a:solidFill>
          <a:ln w="19050">
            <a:solidFill>
              <a:srgbClr val="F32D3B"/>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65" name="Rectangle 30"/>
          <p:cNvSpPr>
            <a:spLocks noChangeAspect="1" noChangeArrowheads="1"/>
          </p:cNvSpPr>
          <p:nvPr/>
        </p:nvSpPr>
        <p:spPr bwMode="auto">
          <a:xfrm>
            <a:off x="1309688" y="2216150"/>
            <a:ext cx="573087" cy="346075"/>
          </a:xfrm>
          <a:prstGeom prst="rect">
            <a:avLst/>
          </a:prstGeom>
          <a:solidFill>
            <a:srgbClr val="FFFFA4"/>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66" name="Rectangle 31"/>
          <p:cNvSpPr>
            <a:spLocks noChangeAspect="1" noChangeArrowheads="1"/>
          </p:cNvSpPr>
          <p:nvPr/>
        </p:nvSpPr>
        <p:spPr bwMode="auto">
          <a:xfrm>
            <a:off x="1309688" y="1820863"/>
            <a:ext cx="573087" cy="346075"/>
          </a:xfrm>
          <a:prstGeom prst="rect">
            <a:avLst/>
          </a:prstGeom>
          <a:solidFill>
            <a:srgbClr val="C0C0FF"/>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67" name="Text Box 32"/>
          <p:cNvSpPr txBox="1">
            <a:spLocks noChangeAspect="1" noChangeArrowheads="1"/>
          </p:cNvSpPr>
          <p:nvPr/>
        </p:nvSpPr>
        <p:spPr bwMode="auto">
          <a:xfrm>
            <a:off x="1474788" y="2279650"/>
            <a:ext cx="2365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300">
                <a:solidFill>
                  <a:srgbClr val="000080"/>
                </a:solidFill>
              </a:rPr>
              <a:t>OS</a:t>
            </a:r>
          </a:p>
        </p:txBody>
      </p:sp>
      <p:sp>
        <p:nvSpPr>
          <p:cNvPr id="14368" name="Text Box 33"/>
          <p:cNvSpPr txBox="1">
            <a:spLocks noChangeAspect="1" noChangeArrowheads="1"/>
          </p:cNvSpPr>
          <p:nvPr/>
        </p:nvSpPr>
        <p:spPr bwMode="auto">
          <a:xfrm>
            <a:off x="1389063" y="1890713"/>
            <a:ext cx="4143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300">
                <a:solidFill>
                  <a:srgbClr val="000080"/>
                </a:solidFill>
              </a:rPr>
              <a:t>Apps</a:t>
            </a:r>
          </a:p>
        </p:txBody>
      </p:sp>
      <p:sp>
        <p:nvSpPr>
          <p:cNvPr id="14369" name="Rectangle 34"/>
          <p:cNvSpPr>
            <a:spLocks noChangeAspect="1" noChangeArrowheads="1"/>
          </p:cNvSpPr>
          <p:nvPr/>
        </p:nvSpPr>
        <p:spPr bwMode="auto">
          <a:xfrm>
            <a:off x="2371725" y="1768475"/>
            <a:ext cx="698500" cy="846138"/>
          </a:xfrm>
          <a:prstGeom prst="rect">
            <a:avLst/>
          </a:prstGeom>
          <a:solidFill>
            <a:srgbClr val="D2D2D2"/>
          </a:solidFill>
          <a:ln w="19050">
            <a:solidFill>
              <a:srgbClr val="F32D3B"/>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70" name="Rectangle 35"/>
          <p:cNvSpPr>
            <a:spLocks noChangeAspect="1" noChangeArrowheads="1"/>
          </p:cNvSpPr>
          <p:nvPr/>
        </p:nvSpPr>
        <p:spPr bwMode="auto">
          <a:xfrm>
            <a:off x="2436813" y="2216150"/>
            <a:ext cx="569912" cy="346075"/>
          </a:xfrm>
          <a:prstGeom prst="rect">
            <a:avLst/>
          </a:prstGeom>
          <a:solidFill>
            <a:srgbClr val="38B0FF"/>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71" name="Rectangle 36"/>
          <p:cNvSpPr>
            <a:spLocks noChangeAspect="1" noChangeArrowheads="1"/>
          </p:cNvSpPr>
          <p:nvPr/>
        </p:nvSpPr>
        <p:spPr bwMode="auto">
          <a:xfrm>
            <a:off x="2436813" y="1820863"/>
            <a:ext cx="569912" cy="346075"/>
          </a:xfrm>
          <a:prstGeom prst="rect">
            <a:avLst/>
          </a:prstGeom>
          <a:solidFill>
            <a:srgbClr val="C0C0FF"/>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72" name="Text Box 37"/>
          <p:cNvSpPr txBox="1">
            <a:spLocks noChangeAspect="1" noChangeArrowheads="1"/>
          </p:cNvSpPr>
          <p:nvPr/>
        </p:nvSpPr>
        <p:spPr bwMode="auto">
          <a:xfrm>
            <a:off x="2601913" y="2279650"/>
            <a:ext cx="2381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300">
                <a:solidFill>
                  <a:srgbClr val="000080"/>
                </a:solidFill>
              </a:rPr>
              <a:t>OS</a:t>
            </a:r>
          </a:p>
        </p:txBody>
      </p:sp>
      <p:sp>
        <p:nvSpPr>
          <p:cNvPr id="14373" name="Text Box 38"/>
          <p:cNvSpPr txBox="1">
            <a:spLocks noChangeAspect="1" noChangeArrowheads="1"/>
          </p:cNvSpPr>
          <p:nvPr/>
        </p:nvSpPr>
        <p:spPr bwMode="auto">
          <a:xfrm>
            <a:off x="2513013" y="1890713"/>
            <a:ext cx="4143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300">
                <a:solidFill>
                  <a:srgbClr val="000080"/>
                </a:solidFill>
              </a:rPr>
              <a:t>Apps</a:t>
            </a:r>
          </a:p>
        </p:txBody>
      </p:sp>
      <p:sp>
        <p:nvSpPr>
          <p:cNvPr id="14374" name="Line 39"/>
          <p:cNvSpPr>
            <a:spLocks noChangeAspect="1" noChangeShapeType="1"/>
          </p:cNvSpPr>
          <p:nvPr/>
        </p:nvSpPr>
        <p:spPr bwMode="auto">
          <a:xfrm>
            <a:off x="3995738" y="2600325"/>
            <a:ext cx="0" cy="358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75" name="Line 40"/>
          <p:cNvSpPr>
            <a:spLocks noChangeAspect="1" noChangeShapeType="1"/>
          </p:cNvSpPr>
          <p:nvPr/>
        </p:nvSpPr>
        <p:spPr bwMode="auto">
          <a:xfrm>
            <a:off x="4546600" y="3016250"/>
            <a:ext cx="0"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76" name="Line 41"/>
          <p:cNvSpPr>
            <a:spLocks noChangeAspect="1" noChangeShapeType="1"/>
          </p:cNvSpPr>
          <p:nvPr/>
        </p:nvSpPr>
        <p:spPr bwMode="auto">
          <a:xfrm>
            <a:off x="5119688" y="2603500"/>
            <a:ext cx="0" cy="3651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77" name="Freeform 42"/>
          <p:cNvSpPr>
            <a:spLocks noChangeAspect="1" noChangeArrowheads="1"/>
          </p:cNvSpPr>
          <p:nvPr/>
        </p:nvSpPr>
        <p:spPr bwMode="auto">
          <a:xfrm>
            <a:off x="3654425" y="2833688"/>
            <a:ext cx="1784350" cy="236537"/>
          </a:xfrm>
          <a:custGeom>
            <a:avLst/>
            <a:gdLst>
              <a:gd name="T0" fmla="*/ 2147483647 w 1219"/>
              <a:gd name="T1" fmla="*/ 0 h 179"/>
              <a:gd name="T2" fmla="*/ 2147483647 w 1219"/>
              <a:gd name="T3" fmla="*/ 2147483647 h 179"/>
              <a:gd name="T4" fmla="*/ 2147483647 w 1219"/>
              <a:gd name="T5" fmla="*/ 2147483647 h 179"/>
              <a:gd name="T6" fmla="*/ 0 w 1219"/>
              <a:gd name="T7" fmla="*/ 0 h 179"/>
              <a:gd name="T8" fmla="*/ 0 60000 65536"/>
              <a:gd name="T9" fmla="*/ 0 60000 65536"/>
              <a:gd name="T10" fmla="*/ 0 60000 65536"/>
              <a:gd name="T11" fmla="*/ 0 60000 65536"/>
              <a:gd name="T12" fmla="*/ 0 w 1219"/>
              <a:gd name="T13" fmla="*/ 0 h 179"/>
              <a:gd name="T14" fmla="*/ 1219 w 1219"/>
              <a:gd name="T15" fmla="*/ 179 h 179"/>
            </a:gdLst>
            <a:ahLst/>
            <a:cxnLst>
              <a:cxn ang="T8">
                <a:pos x="T0" y="T1"/>
              </a:cxn>
              <a:cxn ang="T9">
                <a:pos x="T2" y="T3"/>
              </a:cxn>
              <a:cxn ang="T10">
                <a:pos x="T4" y="T5"/>
              </a:cxn>
              <a:cxn ang="T11">
                <a:pos x="T6" y="T7"/>
              </a:cxn>
            </a:cxnLst>
            <a:rect l="T12" t="T13" r="T14" b="T15"/>
            <a:pathLst>
              <a:path w="1219" h="179">
                <a:moveTo>
                  <a:pt x="1219" y="0"/>
                </a:moveTo>
                <a:lnTo>
                  <a:pt x="1086" y="179"/>
                </a:lnTo>
                <a:lnTo>
                  <a:pt x="131" y="179"/>
                </a:lnTo>
                <a:lnTo>
                  <a:pt x="0" y="0"/>
                </a:lnTo>
                <a:close/>
              </a:path>
            </a:pathLst>
          </a:custGeom>
          <a:solidFill>
            <a:srgbClr val="BCFFBC"/>
          </a:solidFill>
          <a:ln w="12700">
            <a:solidFill>
              <a:srgbClr val="000000"/>
            </a:solidFill>
            <a:round/>
            <a:headEnd/>
            <a:tailEnd/>
          </a:ln>
        </p:spPr>
        <p:txBody>
          <a:bodyPr wrap="none"/>
          <a:lstStyle/>
          <a:p>
            <a:endParaRPr lang="en-US"/>
          </a:p>
        </p:txBody>
      </p:sp>
      <p:sp>
        <p:nvSpPr>
          <p:cNvPr id="14378" name="Text Box 43"/>
          <p:cNvSpPr txBox="1">
            <a:spLocks noChangeAspect="1" noChangeArrowheads="1"/>
          </p:cNvSpPr>
          <p:nvPr/>
        </p:nvSpPr>
        <p:spPr bwMode="auto">
          <a:xfrm>
            <a:off x="4122738" y="2879725"/>
            <a:ext cx="86360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50000"/>
              </a:spcAft>
            </a:pPr>
            <a:r>
              <a:rPr lang="en-US" altLang="en-US" sz="1300">
                <a:solidFill>
                  <a:srgbClr val="000080"/>
                </a:solidFill>
              </a:rPr>
              <a:t>Hypervisor</a:t>
            </a:r>
          </a:p>
        </p:txBody>
      </p:sp>
      <p:sp>
        <p:nvSpPr>
          <p:cNvPr id="14379" name="Rectangle 44"/>
          <p:cNvSpPr>
            <a:spLocks noChangeAspect="1" noChangeArrowheads="1"/>
          </p:cNvSpPr>
          <p:nvPr/>
        </p:nvSpPr>
        <p:spPr bwMode="auto">
          <a:xfrm>
            <a:off x="3859213" y="3322638"/>
            <a:ext cx="1376362" cy="234950"/>
          </a:xfrm>
          <a:prstGeom prst="rect">
            <a:avLst/>
          </a:prstGeom>
          <a:solidFill>
            <a:srgbClr val="DCDCDC"/>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80" name="Text Box 45"/>
          <p:cNvSpPr txBox="1">
            <a:spLocks noChangeAspect="1" noChangeArrowheads="1"/>
          </p:cNvSpPr>
          <p:nvPr/>
        </p:nvSpPr>
        <p:spPr bwMode="auto">
          <a:xfrm>
            <a:off x="4090988" y="3340100"/>
            <a:ext cx="9159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spcBef>
                <a:spcPct val="0"/>
              </a:spcBef>
              <a:spcAft>
                <a:spcPct val="50000"/>
              </a:spcAft>
            </a:pPr>
            <a:r>
              <a:rPr lang="en-US" altLang="en-US" sz="1300">
                <a:solidFill>
                  <a:srgbClr val="000080"/>
                </a:solidFill>
              </a:rPr>
              <a:t>SMP Server</a:t>
            </a:r>
          </a:p>
        </p:txBody>
      </p:sp>
      <p:sp>
        <p:nvSpPr>
          <p:cNvPr id="14381" name="Text Box 46"/>
          <p:cNvSpPr txBox="1">
            <a:spLocks noChangeAspect="1" noChangeArrowheads="1"/>
          </p:cNvSpPr>
          <p:nvPr/>
        </p:nvSpPr>
        <p:spPr bwMode="auto">
          <a:xfrm>
            <a:off x="4421188" y="1887538"/>
            <a:ext cx="304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15000"/>
              </a:spcAft>
            </a:pPr>
            <a:r>
              <a:rPr lang="en-US" altLang="en-US" sz="2900" b="0">
                <a:solidFill>
                  <a:srgbClr val="000080"/>
                </a:solidFill>
              </a:rPr>
              <a:t>...</a:t>
            </a:r>
          </a:p>
        </p:txBody>
      </p:sp>
      <p:sp>
        <p:nvSpPr>
          <p:cNvPr id="14382" name="Rectangle 47"/>
          <p:cNvSpPr>
            <a:spLocks noChangeAspect="1" noChangeArrowheads="1"/>
          </p:cNvSpPr>
          <p:nvPr/>
        </p:nvSpPr>
        <p:spPr bwMode="auto">
          <a:xfrm>
            <a:off x="3649663" y="1768475"/>
            <a:ext cx="698500" cy="846138"/>
          </a:xfrm>
          <a:prstGeom prst="rect">
            <a:avLst/>
          </a:prstGeom>
          <a:solidFill>
            <a:srgbClr val="D2D2D2"/>
          </a:solidFill>
          <a:ln w="19050">
            <a:solidFill>
              <a:srgbClr val="F32D3B"/>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83" name="Rectangle 48"/>
          <p:cNvSpPr>
            <a:spLocks noChangeAspect="1" noChangeArrowheads="1"/>
          </p:cNvSpPr>
          <p:nvPr/>
        </p:nvSpPr>
        <p:spPr bwMode="auto">
          <a:xfrm>
            <a:off x="3711575" y="2216150"/>
            <a:ext cx="573088" cy="346075"/>
          </a:xfrm>
          <a:prstGeom prst="rect">
            <a:avLst/>
          </a:prstGeom>
          <a:solidFill>
            <a:srgbClr val="FFFFA4"/>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84" name="Rectangle 49"/>
          <p:cNvSpPr>
            <a:spLocks noChangeAspect="1" noChangeArrowheads="1"/>
          </p:cNvSpPr>
          <p:nvPr/>
        </p:nvSpPr>
        <p:spPr bwMode="auto">
          <a:xfrm>
            <a:off x="3711575" y="1820863"/>
            <a:ext cx="573088" cy="346075"/>
          </a:xfrm>
          <a:prstGeom prst="rect">
            <a:avLst/>
          </a:prstGeom>
          <a:solidFill>
            <a:srgbClr val="C0C0FF"/>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85" name="Text Box 50"/>
          <p:cNvSpPr txBox="1">
            <a:spLocks noChangeAspect="1" noChangeArrowheads="1"/>
          </p:cNvSpPr>
          <p:nvPr/>
        </p:nvSpPr>
        <p:spPr bwMode="auto">
          <a:xfrm>
            <a:off x="3878263" y="2279650"/>
            <a:ext cx="2381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300">
                <a:solidFill>
                  <a:srgbClr val="000080"/>
                </a:solidFill>
              </a:rPr>
              <a:t>OS</a:t>
            </a:r>
          </a:p>
        </p:txBody>
      </p:sp>
      <p:sp>
        <p:nvSpPr>
          <p:cNvPr id="14386" name="Text Box 51"/>
          <p:cNvSpPr txBox="1">
            <a:spLocks noChangeAspect="1" noChangeArrowheads="1"/>
          </p:cNvSpPr>
          <p:nvPr/>
        </p:nvSpPr>
        <p:spPr bwMode="auto">
          <a:xfrm>
            <a:off x="3790950" y="1890713"/>
            <a:ext cx="4143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300">
                <a:solidFill>
                  <a:srgbClr val="000080"/>
                </a:solidFill>
              </a:rPr>
              <a:t>Apps</a:t>
            </a:r>
          </a:p>
        </p:txBody>
      </p:sp>
      <p:sp>
        <p:nvSpPr>
          <p:cNvPr id="14387" name="Rectangle 52"/>
          <p:cNvSpPr>
            <a:spLocks noChangeAspect="1" noChangeArrowheads="1"/>
          </p:cNvSpPr>
          <p:nvPr/>
        </p:nvSpPr>
        <p:spPr bwMode="auto">
          <a:xfrm>
            <a:off x="4773613" y="1768475"/>
            <a:ext cx="698500" cy="846138"/>
          </a:xfrm>
          <a:prstGeom prst="rect">
            <a:avLst/>
          </a:prstGeom>
          <a:solidFill>
            <a:srgbClr val="D2D2D2"/>
          </a:solidFill>
          <a:ln w="19050">
            <a:solidFill>
              <a:srgbClr val="F32D3B"/>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88" name="Rectangle 53"/>
          <p:cNvSpPr>
            <a:spLocks noChangeAspect="1" noChangeArrowheads="1"/>
          </p:cNvSpPr>
          <p:nvPr/>
        </p:nvSpPr>
        <p:spPr bwMode="auto">
          <a:xfrm>
            <a:off x="4837113" y="2216150"/>
            <a:ext cx="571500" cy="346075"/>
          </a:xfrm>
          <a:prstGeom prst="rect">
            <a:avLst/>
          </a:prstGeom>
          <a:solidFill>
            <a:srgbClr val="38B0FF"/>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89" name="Rectangle 54"/>
          <p:cNvSpPr>
            <a:spLocks noChangeAspect="1" noChangeArrowheads="1"/>
          </p:cNvSpPr>
          <p:nvPr/>
        </p:nvSpPr>
        <p:spPr bwMode="auto">
          <a:xfrm>
            <a:off x="4837113" y="1820863"/>
            <a:ext cx="571500" cy="346075"/>
          </a:xfrm>
          <a:prstGeom prst="rect">
            <a:avLst/>
          </a:prstGeom>
          <a:solidFill>
            <a:srgbClr val="C0C0FF"/>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90" name="Text Box 55"/>
          <p:cNvSpPr txBox="1">
            <a:spLocks noChangeAspect="1" noChangeArrowheads="1"/>
          </p:cNvSpPr>
          <p:nvPr/>
        </p:nvSpPr>
        <p:spPr bwMode="auto">
          <a:xfrm>
            <a:off x="5002213" y="2279650"/>
            <a:ext cx="2381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300">
                <a:solidFill>
                  <a:srgbClr val="000080"/>
                </a:solidFill>
              </a:rPr>
              <a:t>OS</a:t>
            </a:r>
          </a:p>
        </p:txBody>
      </p:sp>
      <p:sp>
        <p:nvSpPr>
          <p:cNvPr id="14391" name="Text Box 56"/>
          <p:cNvSpPr txBox="1">
            <a:spLocks noChangeAspect="1" noChangeArrowheads="1"/>
          </p:cNvSpPr>
          <p:nvPr/>
        </p:nvSpPr>
        <p:spPr bwMode="auto">
          <a:xfrm>
            <a:off x="4914900" y="1890713"/>
            <a:ext cx="4143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300">
                <a:solidFill>
                  <a:srgbClr val="000080"/>
                </a:solidFill>
              </a:rPr>
              <a:t>Apps</a:t>
            </a:r>
          </a:p>
        </p:txBody>
      </p:sp>
      <p:sp>
        <p:nvSpPr>
          <p:cNvPr id="14392" name="Line 57"/>
          <p:cNvSpPr>
            <a:spLocks noChangeAspect="1" noChangeShapeType="1"/>
          </p:cNvSpPr>
          <p:nvPr/>
        </p:nvSpPr>
        <p:spPr bwMode="auto">
          <a:xfrm>
            <a:off x="7292975" y="3225800"/>
            <a:ext cx="0" cy="1031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93" name="Line 58"/>
          <p:cNvSpPr>
            <a:spLocks noChangeAspect="1" noChangeShapeType="1"/>
          </p:cNvSpPr>
          <p:nvPr/>
        </p:nvSpPr>
        <p:spPr bwMode="auto">
          <a:xfrm>
            <a:off x="7296150" y="2908300"/>
            <a:ext cx="0" cy="1762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94" name="Rectangle 59"/>
          <p:cNvSpPr>
            <a:spLocks noChangeAspect="1" noChangeArrowheads="1"/>
          </p:cNvSpPr>
          <p:nvPr/>
        </p:nvSpPr>
        <p:spPr bwMode="auto">
          <a:xfrm>
            <a:off x="6599238" y="3025775"/>
            <a:ext cx="1400175" cy="234950"/>
          </a:xfrm>
          <a:prstGeom prst="rect">
            <a:avLst/>
          </a:prstGeom>
          <a:solidFill>
            <a:srgbClr val="FFFFA4"/>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95" name="Text Box 60"/>
          <p:cNvSpPr txBox="1">
            <a:spLocks noChangeAspect="1" noChangeArrowheads="1"/>
          </p:cNvSpPr>
          <p:nvPr/>
        </p:nvSpPr>
        <p:spPr bwMode="auto">
          <a:xfrm>
            <a:off x="6972300" y="3041650"/>
            <a:ext cx="6524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spcBef>
                <a:spcPct val="0"/>
              </a:spcBef>
              <a:spcAft>
                <a:spcPct val="50000"/>
              </a:spcAft>
            </a:pPr>
            <a:r>
              <a:rPr lang="en-US" altLang="en-US" sz="1300">
                <a:solidFill>
                  <a:srgbClr val="000080"/>
                </a:solidFill>
              </a:rPr>
              <a:t>Host OS</a:t>
            </a:r>
          </a:p>
        </p:txBody>
      </p:sp>
      <p:sp>
        <p:nvSpPr>
          <p:cNvPr id="14396" name="Rectangle 61"/>
          <p:cNvSpPr>
            <a:spLocks noChangeAspect="1" noChangeArrowheads="1"/>
          </p:cNvSpPr>
          <p:nvPr/>
        </p:nvSpPr>
        <p:spPr bwMode="auto">
          <a:xfrm>
            <a:off x="6599238" y="3322638"/>
            <a:ext cx="1400175" cy="234950"/>
          </a:xfrm>
          <a:prstGeom prst="rect">
            <a:avLst/>
          </a:prstGeom>
          <a:solidFill>
            <a:srgbClr val="DCDCDC"/>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97" name="Text Box 62"/>
          <p:cNvSpPr txBox="1">
            <a:spLocks noChangeAspect="1" noChangeArrowheads="1"/>
          </p:cNvSpPr>
          <p:nvPr/>
        </p:nvSpPr>
        <p:spPr bwMode="auto">
          <a:xfrm>
            <a:off x="6842125" y="3340100"/>
            <a:ext cx="91598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spcBef>
                <a:spcPct val="0"/>
              </a:spcBef>
              <a:spcAft>
                <a:spcPct val="50000"/>
              </a:spcAft>
            </a:pPr>
            <a:r>
              <a:rPr lang="en-US" altLang="en-US" sz="1300">
                <a:solidFill>
                  <a:srgbClr val="000080"/>
                </a:solidFill>
              </a:rPr>
              <a:t>SMP Server</a:t>
            </a:r>
          </a:p>
        </p:txBody>
      </p:sp>
      <p:sp>
        <p:nvSpPr>
          <p:cNvPr id="14398" name="Line 63"/>
          <p:cNvSpPr>
            <a:spLocks noChangeAspect="1" noChangeShapeType="1"/>
          </p:cNvSpPr>
          <p:nvPr/>
        </p:nvSpPr>
        <p:spPr bwMode="auto">
          <a:xfrm>
            <a:off x="6742113" y="2527300"/>
            <a:ext cx="0" cy="358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99" name="Line 64"/>
          <p:cNvSpPr>
            <a:spLocks noChangeAspect="1" noChangeShapeType="1"/>
          </p:cNvSpPr>
          <p:nvPr/>
        </p:nvSpPr>
        <p:spPr bwMode="auto">
          <a:xfrm>
            <a:off x="7867650" y="2528888"/>
            <a:ext cx="0" cy="3667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400" name="Freeform 65"/>
          <p:cNvSpPr>
            <a:spLocks noChangeAspect="1" noChangeArrowheads="1"/>
          </p:cNvSpPr>
          <p:nvPr/>
        </p:nvSpPr>
        <p:spPr bwMode="auto">
          <a:xfrm>
            <a:off x="6399213" y="2706688"/>
            <a:ext cx="1787525" cy="234950"/>
          </a:xfrm>
          <a:custGeom>
            <a:avLst/>
            <a:gdLst>
              <a:gd name="T0" fmla="*/ 2147483647 w 1219"/>
              <a:gd name="T1" fmla="*/ 0 h 179"/>
              <a:gd name="T2" fmla="*/ 2147483647 w 1219"/>
              <a:gd name="T3" fmla="*/ 2147483647 h 179"/>
              <a:gd name="T4" fmla="*/ 2147483647 w 1219"/>
              <a:gd name="T5" fmla="*/ 2147483647 h 179"/>
              <a:gd name="T6" fmla="*/ 0 w 1219"/>
              <a:gd name="T7" fmla="*/ 0 h 179"/>
              <a:gd name="T8" fmla="*/ 0 60000 65536"/>
              <a:gd name="T9" fmla="*/ 0 60000 65536"/>
              <a:gd name="T10" fmla="*/ 0 60000 65536"/>
              <a:gd name="T11" fmla="*/ 0 60000 65536"/>
              <a:gd name="T12" fmla="*/ 0 w 1219"/>
              <a:gd name="T13" fmla="*/ 0 h 179"/>
              <a:gd name="T14" fmla="*/ 1219 w 1219"/>
              <a:gd name="T15" fmla="*/ 179 h 179"/>
            </a:gdLst>
            <a:ahLst/>
            <a:cxnLst>
              <a:cxn ang="T8">
                <a:pos x="T0" y="T1"/>
              </a:cxn>
              <a:cxn ang="T9">
                <a:pos x="T2" y="T3"/>
              </a:cxn>
              <a:cxn ang="T10">
                <a:pos x="T4" y="T5"/>
              </a:cxn>
              <a:cxn ang="T11">
                <a:pos x="T6" y="T7"/>
              </a:cxn>
            </a:cxnLst>
            <a:rect l="T12" t="T13" r="T14" b="T15"/>
            <a:pathLst>
              <a:path w="1219" h="179">
                <a:moveTo>
                  <a:pt x="1219" y="0"/>
                </a:moveTo>
                <a:lnTo>
                  <a:pt x="1085" y="179"/>
                </a:lnTo>
                <a:lnTo>
                  <a:pt x="131" y="179"/>
                </a:lnTo>
                <a:lnTo>
                  <a:pt x="0" y="0"/>
                </a:lnTo>
                <a:close/>
              </a:path>
            </a:pathLst>
          </a:custGeom>
          <a:solidFill>
            <a:srgbClr val="BCFFBC"/>
          </a:solidFill>
          <a:ln w="12700">
            <a:solidFill>
              <a:srgbClr val="000000"/>
            </a:solidFill>
            <a:round/>
            <a:headEnd/>
            <a:tailEnd/>
          </a:ln>
        </p:spPr>
        <p:txBody>
          <a:bodyPr wrap="none"/>
          <a:lstStyle/>
          <a:p>
            <a:endParaRPr lang="en-US"/>
          </a:p>
        </p:txBody>
      </p:sp>
      <p:sp>
        <p:nvSpPr>
          <p:cNvPr id="14401" name="Text Box 66"/>
          <p:cNvSpPr txBox="1">
            <a:spLocks noChangeAspect="1" noChangeArrowheads="1"/>
          </p:cNvSpPr>
          <p:nvPr/>
        </p:nvSpPr>
        <p:spPr bwMode="auto">
          <a:xfrm>
            <a:off x="6865938" y="2741613"/>
            <a:ext cx="8636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50000"/>
              </a:spcAft>
            </a:pPr>
            <a:r>
              <a:rPr lang="en-US" altLang="en-US" sz="1300">
                <a:solidFill>
                  <a:srgbClr val="000080"/>
                </a:solidFill>
              </a:rPr>
              <a:t>Hypervisor</a:t>
            </a:r>
          </a:p>
        </p:txBody>
      </p:sp>
      <p:sp>
        <p:nvSpPr>
          <p:cNvPr id="14402" name="Text Box 67"/>
          <p:cNvSpPr txBox="1">
            <a:spLocks noChangeAspect="1" noChangeArrowheads="1"/>
          </p:cNvSpPr>
          <p:nvPr/>
        </p:nvSpPr>
        <p:spPr bwMode="auto">
          <a:xfrm>
            <a:off x="7167563" y="1887538"/>
            <a:ext cx="304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15000"/>
              </a:spcAft>
            </a:pPr>
            <a:r>
              <a:rPr lang="en-US" altLang="en-US" sz="2900" b="0">
                <a:solidFill>
                  <a:srgbClr val="000080"/>
                </a:solidFill>
              </a:rPr>
              <a:t>...</a:t>
            </a:r>
          </a:p>
        </p:txBody>
      </p:sp>
      <p:sp>
        <p:nvSpPr>
          <p:cNvPr id="14403" name="Rectangle 68"/>
          <p:cNvSpPr>
            <a:spLocks noChangeAspect="1" noChangeArrowheads="1"/>
          </p:cNvSpPr>
          <p:nvPr/>
        </p:nvSpPr>
        <p:spPr bwMode="auto">
          <a:xfrm>
            <a:off x="6397625" y="1768475"/>
            <a:ext cx="696913" cy="846138"/>
          </a:xfrm>
          <a:prstGeom prst="rect">
            <a:avLst/>
          </a:prstGeom>
          <a:solidFill>
            <a:srgbClr val="D2D2D2"/>
          </a:solidFill>
          <a:ln w="19050">
            <a:solidFill>
              <a:srgbClr val="F32D3B"/>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404" name="Rectangle 69"/>
          <p:cNvSpPr>
            <a:spLocks noChangeAspect="1" noChangeArrowheads="1"/>
          </p:cNvSpPr>
          <p:nvPr/>
        </p:nvSpPr>
        <p:spPr bwMode="auto">
          <a:xfrm>
            <a:off x="6459538" y="2216150"/>
            <a:ext cx="571500" cy="346075"/>
          </a:xfrm>
          <a:prstGeom prst="rect">
            <a:avLst/>
          </a:prstGeom>
          <a:solidFill>
            <a:srgbClr val="FFFFA4"/>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405" name="Rectangle 70"/>
          <p:cNvSpPr>
            <a:spLocks noChangeAspect="1" noChangeArrowheads="1"/>
          </p:cNvSpPr>
          <p:nvPr/>
        </p:nvSpPr>
        <p:spPr bwMode="auto">
          <a:xfrm>
            <a:off x="6459538" y="1820863"/>
            <a:ext cx="571500" cy="346075"/>
          </a:xfrm>
          <a:prstGeom prst="rect">
            <a:avLst/>
          </a:prstGeom>
          <a:solidFill>
            <a:srgbClr val="C0C0FF"/>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406" name="Text Box 71"/>
          <p:cNvSpPr txBox="1">
            <a:spLocks noChangeAspect="1" noChangeArrowheads="1"/>
          </p:cNvSpPr>
          <p:nvPr/>
        </p:nvSpPr>
        <p:spPr bwMode="auto">
          <a:xfrm>
            <a:off x="6623050" y="2279650"/>
            <a:ext cx="23653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300">
                <a:solidFill>
                  <a:srgbClr val="000080"/>
                </a:solidFill>
              </a:rPr>
              <a:t>OS</a:t>
            </a:r>
          </a:p>
        </p:txBody>
      </p:sp>
      <p:sp>
        <p:nvSpPr>
          <p:cNvPr id="14407" name="Text Box 72"/>
          <p:cNvSpPr txBox="1">
            <a:spLocks noChangeAspect="1" noChangeArrowheads="1"/>
          </p:cNvSpPr>
          <p:nvPr/>
        </p:nvSpPr>
        <p:spPr bwMode="auto">
          <a:xfrm>
            <a:off x="6535738" y="1890713"/>
            <a:ext cx="4143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300">
                <a:solidFill>
                  <a:srgbClr val="000080"/>
                </a:solidFill>
              </a:rPr>
              <a:t>Apps</a:t>
            </a:r>
          </a:p>
        </p:txBody>
      </p:sp>
      <p:sp>
        <p:nvSpPr>
          <p:cNvPr id="14408" name="Rectangle 73"/>
          <p:cNvSpPr>
            <a:spLocks noChangeAspect="1" noChangeArrowheads="1"/>
          </p:cNvSpPr>
          <p:nvPr/>
        </p:nvSpPr>
        <p:spPr bwMode="auto">
          <a:xfrm>
            <a:off x="7519988" y="1768475"/>
            <a:ext cx="700087" cy="846138"/>
          </a:xfrm>
          <a:prstGeom prst="rect">
            <a:avLst/>
          </a:prstGeom>
          <a:solidFill>
            <a:srgbClr val="D2D2D2"/>
          </a:solidFill>
          <a:ln w="19050">
            <a:solidFill>
              <a:srgbClr val="F32D3B"/>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409" name="Rectangle 74"/>
          <p:cNvSpPr>
            <a:spLocks noChangeAspect="1" noChangeArrowheads="1"/>
          </p:cNvSpPr>
          <p:nvPr/>
        </p:nvSpPr>
        <p:spPr bwMode="auto">
          <a:xfrm>
            <a:off x="7583488" y="2216150"/>
            <a:ext cx="571500" cy="346075"/>
          </a:xfrm>
          <a:prstGeom prst="rect">
            <a:avLst/>
          </a:prstGeom>
          <a:solidFill>
            <a:srgbClr val="38B0FF"/>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410" name="Rectangle 75"/>
          <p:cNvSpPr>
            <a:spLocks noChangeAspect="1" noChangeArrowheads="1"/>
          </p:cNvSpPr>
          <p:nvPr/>
        </p:nvSpPr>
        <p:spPr bwMode="auto">
          <a:xfrm>
            <a:off x="7583488" y="1820863"/>
            <a:ext cx="571500" cy="346075"/>
          </a:xfrm>
          <a:prstGeom prst="rect">
            <a:avLst/>
          </a:prstGeom>
          <a:solidFill>
            <a:srgbClr val="C0C0FF"/>
          </a:solidFill>
          <a:ln w="12700">
            <a:solidFill>
              <a:srgbClr val="000000"/>
            </a:solidFill>
            <a:miter lim="800000"/>
            <a:headEnd/>
            <a:tailEnd/>
          </a:ln>
        </p:spPr>
        <p:txBody>
          <a:bodyPr wrap="none"/>
          <a:lstStyle>
            <a:lvl1pPr eaLnBrk="0" hangingPunct="0">
              <a:defRPr sz="1100" b="1">
                <a:solidFill>
                  <a:schemeClr val="bg1"/>
                </a:solidFill>
                <a:latin typeface="Arial" panose="020B0604020202020204" pitchFamily="34" charset="0"/>
                <a:cs typeface="Arial" panose="020B0604020202020204" pitchFamily="34" charset="0"/>
              </a:defRPr>
            </a:lvl1pPr>
            <a:lvl2pPr marL="742950" indent="-285750" eaLnBrk="0" hangingPunct="0">
              <a:defRPr sz="1100" b="1">
                <a:solidFill>
                  <a:schemeClr val="bg1"/>
                </a:solidFill>
                <a:latin typeface="Arial" panose="020B0604020202020204" pitchFamily="34" charset="0"/>
                <a:cs typeface="Arial" panose="020B0604020202020204" pitchFamily="34" charset="0"/>
              </a:defRPr>
            </a:lvl2pPr>
            <a:lvl3pPr marL="1143000" indent="-228600" eaLnBrk="0" hangingPunct="0">
              <a:defRPr sz="1100" b="1">
                <a:solidFill>
                  <a:schemeClr val="bg1"/>
                </a:solidFill>
                <a:latin typeface="Arial" panose="020B0604020202020204" pitchFamily="34" charset="0"/>
                <a:cs typeface="Arial" panose="020B0604020202020204" pitchFamily="34" charset="0"/>
              </a:defRPr>
            </a:lvl3pPr>
            <a:lvl4pPr marL="1600200" indent="-228600" eaLnBrk="0" hangingPunct="0">
              <a:defRPr sz="1100" b="1">
                <a:solidFill>
                  <a:schemeClr val="bg1"/>
                </a:solidFill>
                <a:latin typeface="Arial" panose="020B0604020202020204" pitchFamily="34" charset="0"/>
                <a:cs typeface="Arial" panose="020B0604020202020204" pitchFamily="34" charset="0"/>
              </a:defRPr>
            </a:lvl4pPr>
            <a:lvl5pPr marL="2057400" indent="-228600"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411" name="Text Box 76"/>
          <p:cNvSpPr txBox="1">
            <a:spLocks noChangeAspect="1" noChangeArrowheads="1"/>
          </p:cNvSpPr>
          <p:nvPr/>
        </p:nvSpPr>
        <p:spPr bwMode="auto">
          <a:xfrm>
            <a:off x="7748588" y="2279650"/>
            <a:ext cx="2381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300">
                <a:solidFill>
                  <a:srgbClr val="000080"/>
                </a:solidFill>
              </a:rPr>
              <a:t>OS</a:t>
            </a:r>
          </a:p>
        </p:txBody>
      </p:sp>
      <p:sp>
        <p:nvSpPr>
          <p:cNvPr id="14412" name="Text Box 77"/>
          <p:cNvSpPr txBox="1">
            <a:spLocks noChangeAspect="1" noChangeArrowheads="1"/>
          </p:cNvSpPr>
          <p:nvPr/>
        </p:nvSpPr>
        <p:spPr bwMode="auto">
          <a:xfrm>
            <a:off x="7661275" y="1890713"/>
            <a:ext cx="4143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spcBef>
                <a:spcPct val="0"/>
              </a:spcBef>
              <a:spcAft>
                <a:spcPct val="50000"/>
              </a:spcAft>
            </a:pPr>
            <a:r>
              <a:rPr lang="en-US" altLang="en-US" sz="1300">
                <a:solidFill>
                  <a:srgbClr val="000080"/>
                </a:solidFill>
              </a:rPr>
              <a:t>Apps</a:t>
            </a:r>
          </a:p>
        </p:txBody>
      </p:sp>
      <p:sp>
        <p:nvSpPr>
          <p:cNvPr id="14413" name="Text Box 78"/>
          <p:cNvSpPr txBox="1">
            <a:spLocks noChangeAspect="1" noChangeArrowheads="1"/>
          </p:cNvSpPr>
          <p:nvPr/>
        </p:nvSpPr>
        <p:spPr bwMode="auto">
          <a:xfrm>
            <a:off x="863600" y="1497013"/>
            <a:ext cx="19780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spcBef>
                <a:spcPct val="0"/>
              </a:spcBef>
              <a:spcAft>
                <a:spcPct val="15000"/>
              </a:spcAft>
            </a:pPr>
            <a:r>
              <a:rPr lang="en-US" altLang="en-US" sz="1500">
                <a:solidFill>
                  <a:srgbClr val="000000"/>
                </a:solidFill>
              </a:rPr>
              <a:t>Hardware Partitioning</a:t>
            </a:r>
          </a:p>
        </p:txBody>
      </p:sp>
      <p:sp>
        <p:nvSpPr>
          <p:cNvPr id="14414" name="Text Box 79"/>
          <p:cNvSpPr txBox="1">
            <a:spLocks noChangeAspect="1" noChangeArrowheads="1"/>
          </p:cNvSpPr>
          <p:nvPr/>
        </p:nvSpPr>
        <p:spPr bwMode="auto">
          <a:xfrm>
            <a:off x="3530600" y="1497013"/>
            <a:ext cx="20367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spcBef>
                <a:spcPct val="0"/>
              </a:spcBef>
              <a:spcAft>
                <a:spcPct val="15000"/>
              </a:spcAft>
            </a:pPr>
            <a:r>
              <a:rPr lang="en-US" altLang="en-US" sz="1500">
                <a:solidFill>
                  <a:srgbClr val="000000"/>
                </a:solidFill>
              </a:rPr>
              <a:t>Bare-metal Hypervisor</a:t>
            </a:r>
          </a:p>
        </p:txBody>
      </p:sp>
      <p:sp>
        <p:nvSpPr>
          <p:cNvPr id="14415" name="Text Box 80"/>
          <p:cNvSpPr txBox="1">
            <a:spLocks noChangeAspect="1" noChangeArrowheads="1"/>
          </p:cNvSpPr>
          <p:nvPr/>
        </p:nvSpPr>
        <p:spPr bwMode="auto">
          <a:xfrm>
            <a:off x="6480175" y="1497013"/>
            <a:ext cx="1695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spcBef>
                <a:spcPct val="0"/>
              </a:spcBef>
              <a:spcAft>
                <a:spcPct val="15000"/>
              </a:spcAft>
            </a:pPr>
            <a:r>
              <a:rPr lang="en-US" altLang="en-US" sz="1500">
                <a:solidFill>
                  <a:srgbClr val="000000"/>
                </a:solidFill>
              </a:rPr>
              <a:t>Hosted Hypervisor</a:t>
            </a:r>
          </a:p>
        </p:txBody>
      </p:sp>
      <p:sp>
        <p:nvSpPr>
          <p:cNvPr id="14416" name="Text Box 81"/>
          <p:cNvSpPr txBox="1">
            <a:spLocks noChangeAspect="1" noChangeArrowheads="1"/>
          </p:cNvSpPr>
          <p:nvPr/>
        </p:nvSpPr>
        <p:spPr bwMode="auto">
          <a:xfrm>
            <a:off x="533400" y="3719513"/>
            <a:ext cx="2578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50000"/>
              </a:spcAft>
            </a:pPr>
            <a:r>
              <a:rPr lang="en-US" altLang="en-US" sz="1300">
                <a:solidFill>
                  <a:srgbClr val="000000"/>
                </a:solidFill>
              </a:rPr>
              <a:t>Server subdivided into fractions,</a:t>
            </a:r>
            <a:br>
              <a:rPr lang="en-US" altLang="en-US" sz="1300">
                <a:solidFill>
                  <a:srgbClr val="000000"/>
                </a:solidFill>
              </a:rPr>
            </a:br>
            <a:r>
              <a:rPr lang="en-US" altLang="en-US" sz="1300">
                <a:solidFill>
                  <a:srgbClr val="000000"/>
                </a:solidFill>
              </a:rPr>
              <a:t>each of which can run an OS  </a:t>
            </a:r>
          </a:p>
        </p:txBody>
      </p:sp>
      <p:sp>
        <p:nvSpPr>
          <p:cNvPr id="14417" name="Text Box 82"/>
          <p:cNvSpPr txBox="1">
            <a:spLocks noChangeAspect="1" noChangeArrowheads="1"/>
          </p:cNvSpPr>
          <p:nvPr/>
        </p:nvSpPr>
        <p:spPr bwMode="auto">
          <a:xfrm>
            <a:off x="3276600" y="3719513"/>
            <a:ext cx="25955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50000"/>
              </a:spcAft>
            </a:pPr>
            <a:r>
              <a:rPr lang="en-US" altLang="en-US" sz="1300">
                <a:solidFill>
                  <a:srgbClr val="000000"/>
                </a:solidFill>
              </a:rPr>
              <a:t>Hypervisor provides fine-grained</a:t>
            </a:r>
            <a:br>
              <a:rPr lang="en-US" altLang="en-US" sz="1300">
                <a:solidFill>
                  <a:srgbClr val="000000"/>
                </a:solidFill>
              </a:rPr>
            </a:br>
            <a:r>
              <a:rPr lang="en-US" altLang="en-US" sz="1300">
                <a:solidFill>
                  <a:srgbClr val="000000"/>
                </a:solidFill>
              </a:rPr>
              <a:t>timesharing of all resources</a:t>
            </a:r>
          </a:p>
        </p:txBody>
      </p:sp>
      <p:sp>
        <p:nvSpPr>
          <p:cNvPr id="14418" name="Text Box 83"/>
          <p:cNvSpPr txBox="1">
            <a:spLocks noChangeAspect="1" noChangeArrowheads="1"/>
          </p:cNvSpPr>
          <p:nvPr/>
        </p:nvSpPr>
        <p:spPr bwMode="auto">
          <a:xfrm>
            <a:off x="6019800" y="3719513"/>
            <a:ext cx="24828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0"/>
              </a:spcBef>
              <a:spcAft>
                <a:spcPct val="50000"/>
              </a:spcAft>
            </a:pPr>
            <a:r>
              <a:rPr lang="en-US" altLang="en-US" sz="1300">
                <a:solidFill>
                  <a:srgbClr val="000000"/>
                </a:solidFill>
              </a:rPr>
              <a:t>Hypervisor uses OS services to</a:t>
            </a:r>
            <a:br>
              <a:rPr lang="en-US" altLang="en-US" sz="1300">
                <a:solidFill>
                  <a:srgbClr val="000000"/>
                </a:solidFill>
              </a:rPr>
            </a:br>
            <a:r>
              <a:rPr lang="en-US" altLang="en-US" sz="1300">
                <a:solidFill>
                  <a:srgbClr val="000000"/>
                </a:solidFill>
              </a:rPr>
              <a:t>do timesharing of all resources</a:t>
            </a:r>
          </a:p>
        </p:txBody>
      </p:sp>
      <p:sp>
        <p:nvSpPr>
          <p:cNvPr id="14419" name="Text Box 84"/>
          <p:cNvSpPr txBox="1">
            <a:spLocks noChangeArrowheads="1"/>
          </p:cNvSpPr>
          <p:nvPr/>
        </p:nvSpPr>
        <p:spPr bwMode="auto">
          <a:xfrm>
            <a:off x="685800" y="5421313"/>
            <a:ext cx="784225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174625" indent="-174625" defTabSz="823913" eaLnBrk="0" hangingPunct="0">
              <a:defRPr sz="1100" b="1">
                <a:solidFill>
                  <a:schemeClr val="bg1"/>
                </a:solidFill>
                <a:latin typeface="Arial" panose="020B0604020202020204" pitchFamily="34" charset="0"/>
                <a:cs typeface="Arial" panose="020B0604020202020204" pitchFamily="34" charset="0"/>
              </a:defRPr>
            </a:lvl1pPr>
            <a:lvl2pPr marL="742950" indent="-285750" defTabSz="823913" eaLnBrk="0" hangingPunct="0">
              <a:defRPr sz="1100" b="1">
                <a:solidFill>
                  <a:schemeClr val="bg1"/>
                </a:solidFill>
                <a:latin typeface="Arial" panose="020B0604020202020204" pitchFamily="34" charset="0"/>
                <a:cs typeface="Arial" panose="020B0604020202020204" pitchFamily="34" charset="0"/>
              </a:defRPr>
            </a:lvl2pPr>
            <a:lvl3pPr marL="1143000" indent="-228600" defTabSz="823913" eaLnBrk="0" hangingPunct="0">
              <a:defRPr sz="1100" b="1">
                <a:solidFill>
                  <a:schemeClr val="bg1"/>
                </a:solidFill>
                <a:latin typeface="Arial" panose="020B0604020202020204" pitchFamily="34" charset="0"/>
                <a:cs typeface="Arial" panose="020B0604020202020204" pitchFamily="34" charset="0"/>
              </a:defRPr>
            </a:lvl3pPr>
            <a:lvl4pPr marL="1600200" indent="-228600" defTabSz="823913" eaLnBrk="0" hangingPunct="0">
              <a:defRPr sz="1100" b="1">
                <a:solidFill>
                  <a:schemeClr val="bg1"/>
                </a:solidFill>
                <a:latin typeface="Arial" panose="020B0604020202020204" pitchFamily="34" charset="0"/>
                <a:cs typeface="Arial" panose="020B0604020202020204" pitchFamily="34" charset="0"/>
              </a:defRPr>
            </a:lvl4pPr>
            <a:lvl5pPr marL="2057400" indent="-228600" defTabSz="823913" eaLnBrk="0" hangingPunct="0">
              <a:defRPr sz="1100" b="1">
                <a:solidFill>
                  <a:schemeClr val="bg1"/>
                </a:solidFill>
                <a:latin typeface="Arial" panose="020B0604020202020204" pitchFamily="34" charset="0"/>
                <a:cs typeface="Arial" panose="020B0604020202020204" pitchFamily="34" charset="0"/>
              </a:defRPr>
            </a:lvl5pPr>
            <a:lvl6pPr marL="25146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algn="ctr" defTabSz="823913" eaLnBrk="0" fontAlgn="base" hangingPunct="0">
              <a:spcBef>
                <a:spcPct val="50000"/>
              </a:spcBef>
              <a:spcAft>
                <a:spcPct val="0"/>
              </a:spcAft>
              <a:defRPr sz="1100" b="1">
                <a:solidFill>
                  <a:schemeClr val="bg1"/>
                </a:solidFill>
                <a:latin typeface="Arial" panose="020B0604020202020204" pitchFamily="34" charset="0"/>
                <a:cs typeface="Arial" panose="020B0604020202020204" pitchFamily="34" charset="0"/>
              </a:defRPr>
            </a:lvl9pPr>
          </a:lstStyle>
          <a:p>
            <a:pPr algn="l">
              <a:lnSpc>
                <a:spcPct val="90000"/>
              </a:lnSpc>
              <a:spcBef>
                <a:spcPct val="20000"/>
              </a:spcBef>
              <a:spcAft>
                <a:spcPct val="10000"/>
              </a:spcAft>
              <a:buClr>
                <a:schemeClr val="tx1"/>
              </a:buClr>
              <a:buSzPct val="100000"/>
            </a:pPr>
            <a:r>
              <a:rPr lang="en-US" altLang="en-US" sz="1500">
                <a:solidFill>
                  <a:schemeClr val="tx1"/>
                </a:solidFill>
              </a:rPr>
              <a:t>Characteristics:</a:t>
            </a:r>
          </a:p>
          <a:p>
            <a:pPr algn="l">
              <a:spcBef>
                <a:spcPct val="10000"/>
              </a:spcBef>
              <a:buClr>
                <a:schemeClr val="tx1"/>
              </a:buClr>
              <a:buSzPct val="100000"/>
              <a:buFontTx/>
              <a:buChar char="•"/>
            </a:pPr>
            <a:r>
              <a:rPr lang="en-US" altLang="en-US" sz="1500" b="0">
                <a:solidFill>
                  <a:schemeClr val="tx1"/>
                </a:solidFill>
              </a:rPr>
              <a:t>Bare-metal hypervisors offer high efficiency and availability</a:t>
            </a:r>
          </a:p>
          <a:p>
            <a:pPr algn="l">
              <a:spcBef>
                <a:spcPct val="10000"/>
              </a:spcBef>
              <a:buClr>
                <a:schemeClr val="tx1"/>
              </a:buClr>
              <a:buSzPct val="100000"/>
              <a:buFontTx/>
              <a:buChar char="•"/>
            </a:pPr>
            <a:r>
              <a:rPr lang="en-US" altLang="en-US" sz="1500" b="0">
                <a:solidFill>
                  <a:schemeClr val="tx1"/>
                </a:solidFill>
              </a:rPr>
              <a:t>Hosted hypervisors are useful for clients where host OS integration is important</a:t>
            </a:r>
          </a:p>
          <a:p>
            <a:pPr algn="l">
              <a:spcBef>
                <a:spcPct val="10000"/>
              </a:spcBef>
              <a:buClr>
                <a:schemeClr val="tx1"/>
              </a:buClr>
              <a:buSzPct val="100000"/>
              <a:buFontTx/>
              <a:buChar char="•"/>
            </a:pPr>
            <a:r>
              <a:rPr lang="en-US" altLang="en-US" sz="1500" b="0">
                <a:solidFill>
                  <a:schemeClr val="tx1"/>
                </a:solidFill>
              </a:rPr>
              <a:t>Hardware partitioning is less flexible than hypervisor-based solutions</a:t>
            </a:r>
            <a:endParaRPr lang="en-US" altLang="en-US" sz="1500" b="0" u="sng">
              <a:solidFill>
                <a:schemeClr val="tx1"/>
              </a:solidFill>
            </a:endParaRPr>
          </a:p>
        </p:txBody>
      </p:sp>
      <p:sp>
        <p:nvSpPr>
          <p:cNvPr id="14420" name="Rectangle 90"/>
          <p:cNvSpPr>
            <a:spLocks noGrp="1" noChangeArrowheads="1"/>
          </p:cNvSpPr>
          <p:nvPr>
            <p:ph type="title"/>
          </p:nvPr>
        </p:nvSpPr>
        <p:spPr>
          <a:noFill/>
        </p:spPr>
        <p:txBody>
          <a:bodyPr anchor="t"/>
          <a:lstStyle/>
          <a:p>
            <a:r>
              <a:rPr lang="en-US" altLang="en-US" sz="3200" smtClean="0">
                <a:solidFill>
                  <a:schemeClr val="tx2"/>
                </a:solidFill>
              </a:rPr>
              <a:t>Server Virtualization Approaches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ngiNet Blue Background with Blue Border">
  <a:themeElements>
    <a:clrScheme name="">
      <a:dk1>
        <a:srgbClr val="000000"/>
      </a:dk1>
      <a:lt1>
        <a:srgbClr val="FFFFFF"/>
      </a:lt1>
      <a:dk2>
        <a:srgbClr val="00279F"/>
      </a:dk2>
      <a:lt2>
        <a:srgbClr val="FAFD00"/>
      </a:lt2>
      <a:accent1>
        <a:srgbClr val="FF8203"/>
      </a:accent1>
      <a:accent2>
        <a:srgbClr val="E84400"/>
      </a:accent2>
      <a:accent3>
        <a:srgbClr val="AAACCD"/>
      </a:accent3>
      <a:accent4>
        <a:srgbClr val="DADADA"/>
      </a:accent4>
      <a:accent5>
        <a:srgbClr val="FFC1AA"/>
      </a:accent5>
      <a:accent6>
        <a:srgbClr val="D23D00"/>
      </a:accent6>
      <a:hlink>
        <a:srgbClr val="00DFCA"/>
      </a:hlink>
      <a:folHlink>
        <a:srgbClr val="618FFD"/>
      </a:folHlink>
    </a:clrScheme>
    <a:fontScheme name="EngiNet Blue Background with Blue Bord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347" tIns="45681" rIns="91347" bIns="45681"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347" tIns="45681" rIns="91347" bIns="45681"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EngiNet Blue Background with Blue Bord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giNet Blue Background with Blue Bord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ngiNet Blue Background with Blue Bord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giNet Blue Background with Blue Bord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giNet Blue Background with Blue Bord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giNet Blue Background with Blue Bord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ngiNet Blue Background with Blue Bord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1029</TotalTime>
  <Words>6710</Words>
  <Application>Microsoft Office PowerPoint</Application>
  <PresentationFormat>On-screen Show (4:3)</PresentationFormat>
  <Paragraphs>995</Paragraphs>
  <Slides>25</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EngiNet Blue Background with Blue Border</vt:lpstr>
      <vt:lpstr>Drawing</vt:lpstr>
      <vt:lpstr>PowerPoint Presentation</vt:lpstr>
      <vt:lpstr>Binghamton University  EngiNet™  State University of New York</vt:lpstr>
      <vt:lpstr>Thomas J. Watson  School of Engineering and Applied Science</vt:lpstr>
      <vt:lpstr>WARNING  All rights reserved.  No part of the course materials used in the instruction of this course may be reproduced in any form or by any electronic or mechanical means, including the use of information storage and retrieval systems, without written approval from the copyright owner.  ©2017  International Business Machines</vt:lpstr>
      <vt:lpstr>CS480z/CS580z (Fall 2017) (Tuesday’s and Thursday’s 11:40 to 1:05)  Introduction to the Mainframe: Virtualization Basics  Lecture 4 September 5th, 2017 </vt:lpstr>
      <vt:lpstr>Trademarks</vt:lpstr>
      <vt:lpstr>Agenda</vt:lpstr>
      <vt:lpstr>Virtualization Concept</vt:lpstr>
      <vt:lpstr>Server Virtualization Approaches</vt:lpstr>
      <vt:lpstr>Hypervisor Implementation Methods</vt:lpstr>
      <vt:lpstr>Server Virtualization Business Value</vt:lpstr>
      <vt:lpstr>z Systems Virtualization Architecture</vt:lpstr>
      <vt:lpstr>z Systems Virtualization</vt:lpstr>
      <vt:lpstr>LPAR Dispatching and Execution Control</vt:lpstr>
      <vt:lpstr>LPAR Logical Processor Dispatching</vt:lpstr>
      <vt:lpstr>LPAR Memory Partitioning</vt:lpstr>
      <vt:lpstr>LPAR  Multiple Logical Channel Subsystems</vt:lpstr>
      <vt:lpstr>LPAR High-Performance I/O Sharing</vt:lpstr>
      <vt:lpstr>z/VM Dispatching and Execution Control</vt:lpstr>
      <vt:lpstr>z/VM Virtual Processor Dispatching</vt:lpstr>
      <vt:lpstr>z/VM Memory Virtualization</vt:lpstr>
      <vt:lpstr>z/VM Disk Virtualization</vt:lpstr>
      <vt:lpstr>z/VM LAN and Switch Virtualization</vt:lpstr>
      <vt:lpstr>z/VM Operations Automation</vt:lpstr>
      <vt:lpstr>z Systems Virtualization Technology Evolution</vt:lpstr>
    </vt:vector>
  </TitlesOfParts>
  <Company>BU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Outline, Reading and Assignment Schedule</dc:title>
  <dc:creator>merwyn</dc:creator>
  <cp:lastModifiedBy>Merwyn T410i</cp:lastModifiedBy>
  <cp:revision>65</cp:revision>
  <dcterms:created xsi:type="dcterms:W3CDTF">2008-02-28T14:09:04Z</dcterms:created>
  <dcterms:modified xsi:type="dcterms:W3CDTF">2017-09-05T00:59:16Z</dcterms:modified>
</cp:coreProperties>
</file>