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742" r:id="rId2"/>
    <p:sldMasterId id="2147483744" r:id="rId3"/>
    <p:sldMasterId id="2147483746" r:id="rId4"/>
    <p:sldMasterId id="2147483748" r:id="rId5"/>
    <p:sldMasterId id="2147483750" r:id="rId6"/>
  </p:sldMasterIdLst>
  <p:notesMasterIdLst>
    <p:notesMasterId r:id="rId65"/>
  </p:notesMasterIdLst>
  <p:sldIdLst>
    <p:sldId id="373" r:id="rId7"/>
    <p:sldId id="374" r:id="rId8"/>
    <p:sldId id="375" r:id="rId9"/>
    <p:sldId id="376" r:id="rId10"/>
    <p:sldId id="377" r:id="rId11"/>
    <p:sldId id="256" r:id="rId12"/>
    <p:sldId id="371" r:id="rId13"/>
    <p:sldId id="319" r:id="rId14"/>
    <p:sldId id="315" r:id="rId15"/>
    <p:sldId id="344" r:id="rId16"/>
    <p:sldId id="259" r:id="rId17"/>
    <p:sldId id="317" r:id="rId18"/>
    <p:sldId id="320" r:id="rId19"/>
    <p:sldId id="331" r:id="rId20"/>
    <p:sldId id="328" r:id="rId21"/>
    <p:sldId id="270" r:id="rId22"/>
    <p:sldId id="264" r:id="rId23"/>
    <p:sldId id="294" r:id="rId24"/>
    <p:sldId id="295" r:id="rId25"/>
    <p:sldId id="332" r:id="rId26"/>
    <p:sldId id="299" r:id="rId27"/>
    <p:sldId id="301" r:id="rId28"/>
    <p:sldId id="266" r:id="rId29"/>
    <p:sldId id="267" r:id="rId30"/>
    <p:sldId id="302" r:id="rId31"/>
    <p:sldId id="303" r:id="rId32"/>
    <p:sldId id="345" r:id="rId33"/>
    <p:sldId id="346" r:id="rId34"/>
    <p:sldId id="333" r:id="rId35"/>
    <p:sldId id="347" r:id="rId36"/>
    <p:sldId id="348" r:id="rId37"/>
    <p:sldId id="349" r:id="rId38"/>
    <p:sldId id="352" r:id="rId39"/>
    <p:sldId id="370" r:id="rId40"/>
    <p:sldId id="350" r:id="rId41"/>
    <p:sldId id="353" r:id="rId42"/>
    <p:sldId id="354" r:id="rId43"/>
    <p:sldId id="355" r:id="rId44"/>
    <p:sldId id="334" r:id="rId45"/>
    <p:sldId id="274" r:id="rId46"/>
    <p:sldId id="358" r:id="rId47"/>
    <p:sldId id="359" r:id="rId48"/>
    <p:sldId id="360" r:id="rId49"/>
    <p:sldId id="361" r:id="rId50"/>
    <p:sldId id="362" r:id="rId51"/>
    <p:sldId id="363" r:id="rId52"/>
    <p:sldId id="364" r:id="rId53"/>
    <p:sldId id="365" r:id="rId54"/>
    <p:sldId id="368" r:id="rId55"/>
    <p:sldId id="369" r:id="rId56"/>
    <p:sldId id="372" r:id="rId57"/>
    <p:sldId id="281" r:id="rId58"/>
    <p:sldId id="293" r:id="rId59"/>
    <p:sldId id="310" r:id="rId60"/>
    <p:sldId id="329" r:id="rId61"/>
    <p:sldId id="330" r:id="rId62"/>
    <p:sldId id="290" r:id="rId63"/>
    <p:sldId id="312" r:id="rId64"/>
  </p:sldIdLst>
  <p:sldSz cx="9144000" cy="6858000" type="screen4x3"/>
  <p:notesSz cx="6858000" cy="9144000"/>
  <p:defaultTextStyle>
    <a:defPPr>
      <a:defRPr lang="en-US"/>
    </a:defPPr>
    <a:lvl1pPr algn="l" rtl="0" fontAlgn="base">
      <a:lnSpc>
        <a:spcPct val="90000"/>
      </a:lnSpc>
      <a:spcBef>
        <a:spcPct val="0"/>
      </a:spcBef>
      <a:spcAft>
        <a:spcPct val="0"/>
      </a:spcAft>
      <a:defRPr sz="2200" kern="1200">
        <a:solidFill>
          <a:schemeClr val="hlink"/>
        </a:solidFill>
        <a:latin typeface="Arial" charset="0"/>
        <a:ea typeface="MS PGothic" pitchFamily="34" charset="-128"/>
        <a:cs typeface="+mn-cs"/>
      </a:defRPr>
    </a:lvl1pPr>
    <a:lvl2pPr marL="457200" algn="l" rtl="0" fontAlgn="base">
      <a:lnSpc>
        <a:spcPct val="90000"/>
      </a:lnSpc>
      <a:spcBef>
        <a:spcPct val="0"/>
      </a:spcBef>
      <a:spcAft>
        <a:spcPct val="0"/>
      </a:spcAft>
      <a:defRPr sz="2200" kern="1200">
        <a:solidFill>
          <a:schemeClr val="hlink"/>
        </a:solidFill>
        <a:latin typeface="Arial" charset="0"/>
        <a:ea typeface="MS PGothic" pitchFamily="34" charset="-128"/>
        <a:cs typeface="+mn-cs"/>
      </a:defRPr>
    </a:lvl2pPr>
    <a:lvl3pPr marL="914400" algn="l" rtl="0" fontAlgn="base">
      <a:lnSpc>
        <a:spcPct val="90000"/>
      </a:lnSpc>
      <a:spcBef>
        <a:spcPct val="0"/>
      </a:spcBef>
      <a:spcAft>
        <a:spcPct val="0"/>
      </a:spcAft>
      <a:defRPr sz="2200" kern="1200">
        <a:solidFill>
          <a:schemeClr val="hlink"/>
        </a:solidFill>
        <a:latin typeface="Arial" charset="0"/>
        <a:ea typeface="MS PGothic" pitchFamily="34" charset="-128"/>
        <a:cs typeface="+mn-cs"/>
      </a:defRPr>
    </a:lvl3pPr>
    <a:lvl4pPr marL="1371600" algn="l" rtl="0" fontAlgn="base">
      <a:lnSpc>
        <a:spcPct val="90000"/>
      </a:lnSpc>
      <a:spcBef>
        <a:spcPct val="0"/>
      </a:spcBef>
      <a:spcAft>
        <a:spcPct val="0"/>
      </a:spcAft>
      <a:defRPr sz="2200" kern="1200">
        <a:solidFill>
          <a:schemeClr val="hlink"/>
        </a:solidFill>
        <a:latin typeface="Arial" charset="0"/>
        <a:ea typeface="MS PGothic" pitchFamily="34" charset="-128"/>
        <a:cs typeface="+mn-cs"/>
      </a:defRPr>
    </a:lvl4pPr>
    <a:lvl5pPr marL="1828800" algn="l" rtl="0" fontAlgn="base">
      <a:lnSpc>
        <a:spcPct val="90000"/>
      </a:lnSpc>
      <a:spcBef>
        <a:spcPct val="0"/>
      </a:spcBef>
      <a:spcAft>
        <a:spcPct val="0"/>
      </a:spcAft>
      <a:defRPr sz="2200" kern="1200">
        <a:solidFill>
          <a:schemeClr val="hlink"/>
        </a:solidFill>
        <a:latin typeface="Arial" charset="0"/>
        <a:ea typeface="MS PGothic" pitchFamily="34" charset="-128"/>
        <a:cs typeface="+mn-cs"/>
      </a:defRPr>
    </a:lvl5pPr>
    <a:lvl6pPr marL="2286000" algn="l" defTabSz="914400" rtl="0" eaLnBrk="1" latinLnBrk="0" hangingPunct="1">
      <a:defRPr sz="2200" kern="1200">
        <a:solidFill>
          <a:schemeClr val="hlink"/>
        </a:solidFill>
        <a:latin typeface="Arial" charset="0"/>
        <a:ea typeface="MS PGothic" pitchFamily="34" charset="-128"/>
        <a:cs typeface="+mn-cs"/>
      </a:defRPr>
    </a:lvl6pPr>
    <a:lvl7pPr marL="2743200" algn="l" defTabSz="914400" rtl="0" eaLnBrk="1" latinLnBrk="0" hangingPunct="1">
      <a:defRPr sz="2200" kern="1200">
        <a:solidFill>
          <a:schemeClr val="hlink"/>
        </a:solidFill>
        <a:latin typeface="Arial" charset="0"/>
        <a:ea typeface="MS PGothic" pitchFamily="34" charset="-128"/>
        <a:cs typeface="+mn-cs"/>
      </a:defRPr>
    </a:lvl7pPr>
    <a:lvl8pPr marL="3200400" algn="l" defTabSz="914400" rtl="0" eaLnBrk="1" latinLnBrk="0" hangingPunct="1">
      <a:defRPr sz="2200" kern="1200">
        <a:solidFill>
          <a:schemeClr val="hlink"/>
        </a:solidFill>
        <a:latin typeface="Arial" charset="0"/>
        <a:ea typeface="MS PGothic" pitchFamily="34" charset="-128"/>
        <a:cs typeface="+mn-cs"/>
      </a:defRPr>
    </a:lvl8pPr>
    <a:lvl9pPr marL="3657600" algn="l" defTabSz="914400" rtl="0" eaLnBrk="1" latinLnBrk="0" hangingPunct="1">
      <a:defRPr sz="2200" kern="1200">
        <a:solidFill>
          <a:schemeClr val="hlink"/>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8855"/>
    <a:srgbClr val="008000"/>
    <a:srgbClr val="FFFF99"/>
    <a:srgbClr val="FFFFCC"/>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94674"/>
  </p:normalViewPr>
  <p:slideViewPr>
    <p:cSldViewPr>
      <p:cViewPr>
        <p:scale>
          <a:sx n="65" d="100"/>
          <a:sy n="65" d="100"/>
        </p:scale>
        <p:origin x="-730"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latin typeface="Arial" charset="0"/>
                <a:ea typeface="+mn-ea"/>
                <a:cs typeface="Arial" charset="0"/>
              </a:defRPr>
            </a:lvl1pPr>
          </a:lstStyle>
          <a:p>
            <a:pPr>
              <a:defRPr/>
            </a:pPr>
            <a:endParaRPr lang="en-US"/>
          </a:p>
        </p:txBody>
      </p:sp>
      <p:sp>
        <p:nvSpPr>
          <p:cNvPr id="665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Arial" charset="0"/>
                <a:ea typeface="+mn-ea"/>
                <a:cs typeface="Arial"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latin typeface="Arial" charset="0"/>
                <a:ea typeface="+mn-ea"/>
                <a:cs typeface="Arial" charset="0"/>
              </a:defRPr>
            </a:lvl1pPr>
          </a:lstStyle>
          <a:p>
            <a:pPr>
              <a:defRPr/>
            </a:pPr>
            <a:endParaRPr lang="en-US"/>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Arial" charset="0"/>
                <a:ea typeface="+mn-ea"/>
                <a:cs typeface="Arial" charset="0"/>
              </a:defRPr>
            </a:lvl1pPr>
          </a:lstStyle>
          <a:p>
            <a:pPr>
              <a:defRPr/>
            </a:pPr>
            <a:fld id="{9E812828-DA89-4885-8F47-B7D2B163FB92}" type="slidenum">
              <a:rPr lang="en-US"/>
              <a:pPr>
                <a:defRPr/>
              </a:pPr>
              <a:t>‹#›</a:t>
            </a:fld>
            <a:endParaRPr lang="en-US"/>
          </a:p>
        </p:txBody>
      </p:sp>
    </p:spTree>
    <p:extLst>
      <p:ext uri="{BB962C8B-B14F-4D97-AF65-F5344CB8AC3E}">
        <p14:creationId xmlns:p14="http://schemas.microsoft.com/office/powerpoint/2010/main" val="4117257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xfrm>
            <a:off x="0" y="-162393"/>
            <a:ext cx="1553" cy="2560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1863" indent="-210305"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1pPr>
            <a:lvl2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2pPr>
            <a:lvl3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3pPr>
            <a:lvl4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4pPr>
            <a:lvl5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5pPr>
            <a:lvl6pPr marL="2467577"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6pPr>
            <a:lvl7pPr marL="2916227"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7pPr>
            <a:lvl8pPr marL="3364878"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8pPr>
            <a:lvl9pPr marL="3813528"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9pPr>
          </a:lstStyle>
          <a:p>
            <a:pPr eaLnBrk="1" hangingPunct="1"/>
            <a:fld id="{1D0D9A8F-4E3E-40F3-BC7A-CF6814CC7E34}" type="slidenum">
              <a:rPr lang="en-US" sz="1200">
                <a:solidFill>
                  <a:srgbClr val="000000"/>
                </a:solidFill>
                <a:ea typeface="SimSun" pitchFamily="2" charset="-122"/>
              </a:rPr>
              <a:pPr eaLnBrk="1" hangingPunct="1"/>
              <a:t>1</a:t>
            </a:fld>
            <a:endParaRPr lang="en-US" sz="1200">
              <a:solidFill>
                <a:srgbClr val="000000"/>
              </a:solidFill>
              <a:ea typeface="SimSun" pitchFamily="2" charset="-122"/>
            </a:endParaRPr>
          </a:p>
        </p:txBody>
      </p:sp>
      <p:sp>
        <p:nvSpPr>
          <p:cNvPr id="55299" name="Rectangle 2"/>
          <p:cNvSpPr>
            <a:spLocks noGrp="1" noRot="1" noChangeAspect="1" noChangeArrowheads="1" noTextEdit="1"/>
          </p:cNvSpPr>
          <p:nvPr>
            <p:ph type="sldImg"/>
          </p:nvPr>
        </p:nvSpPr>
        <p:spPr>
          <a:xfrm>
            <a:off x="1163190" y="691734"/>
            <a:ext cx="4531622" cy="3416508"/>
          </a:xfrm>
          <a:ln/>
        </p:spPr>
      </p:sp>
      <p:sp>
        <p:nvSpPr>
          <p:cNvPr id="55300" name="Rectangle 3"/>
          <p:cNvSpPr>
            <a:spLocks noGrp="1" noChangeArrowheads="1"/>
          </p:cNvSpPr>
          <p:nvPr>
            <p:ph type="body" idx="1"/>
          </p:nvPr>
        </p:nvSpPr>
        <p:spPr>
          <a:xfrm>
            <a:off x="913158" y="4344025"/>
            <a:ext cx="5031685" cy="41129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Part</a:t>
            </a:r>
            <a:r>
              <a:rPr lang="en-US" baseline="0" dirty="0"/>
              <a:t> of the problem with adopting cloud is that while security is a huge concern for these partially obfuscated environments, IT security teams are brought onto the decision late in the process, if ever.  It leads to something of a blind panic with regards to data management and regulatory compliance … all those things your security weasels try to shield you from.  And it's because of knee-jerk reactions like this that the perception is that security doesn't exist in the Cloud.  Nothing could be further from the truth … but it's not an effortless thing.  Security never is.</a:t>
            </a:r>
            <a:endParaRPr lang="en-US" dirty="0"/>
          </a:p>
          <a:p>
            <a:endParaRPr lang="en-US" dirty="0"/>
          </a:p>
          <a:p>
            <a:pPr defTabSz="966612" eaLnBrk="1" fontAlgn="auto" hangingPunct="1">
              <a:spcBef>
                <a:spcPts val="0"/>
              </a:spcBef>
              <a:spcAft>
                <a:spcPts val="0"/>
              </a:spcAft>
              <a:defRPr/>
            </a:pPr>
            <a:r>
              <a:rPr lang="en-US" dirty="0"/>
              <a:t>Hopefully, this is not your cloud security!</a:t>
            </a:r>
          </a:p>
          <a:p>
            <a:endParaRPr lang="en-US" dirty="0"/>
          </a:p>
          <a:p>
            <a:r>
              <a:rPr lang="en-US" dirty="0"/>
              <a:t>[Sidebar]: No statistics available</a:t>
            </a:r>
            <a:r>
              <a:rPr lang="en-US" baseline="0" dirty="0"/>
              <a:t> as to how much of the z/VM development lab this describes.</a:t>
            </a:r>
            <a:endParaRPr lang="en-US" dirty="0"/>
          </a:p>
        </p:txBody>
      </p:sp>
      <p:sp>
        <p:nvSpPr>
          <p:cNvPr id="4" name="Slide Number Placeholder 3"/>
          <p:cNvSpPr>
            <a:spLocks noGrp="1"/>
          </p:cNvSpPr>
          <p:nvPr>
            <p:ph type="sldNum" sz="quarter" idx="10"/>
          </p:nvPr>
        </p:nvSpPr>
        <p:spPr/>
        <p:txBody>
          <a:bodyPr/>
          <a:lstStyle/>
          <a:p>
            <a:fld id="{7839AEE8-13FB-4999-8E4D-EBD0D6E2AD76}" type="slidenum">
              <a:rPr lang="en-US" smtClean="0"/>
              <a:pPr/>
              <a:t>51</a:t>
            </a:fld>
            <a:endParaRPr lang="en-US"/>
          </a:p>
        </p:txBody>
      </p:sp>
    </p:spTree>
    <p:extLst>
      <p:ext uri="{BB962C8B-B14F-4D97-AF65-F5344CB8AC3E}">
        <p14:creationId xmlns:p14="http://schemas.microsoft.com/office/powerpoint/2010/main" val="3823420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8B4A320-ACC8-4939-91F3-C0E6FF0B9AFE}" type="slidenum">
              <a:rPr lang="en-US" smtClean="0">
                <a:ea typeface="MS PGothic" pitchFamily="34" charset="-128"/>
              </a:rPr>
              <a:pPr/>
              <a:t>54</a:t>
            </a:fld>
            <a:endParaRPr lang="en-US">
              <a:ea typeface="MS PGothic" pitchFamily="34" charset="-128"/>
            </a:endParaRPr>
          </a:p>
        </p:txBody>
      </p:sp>
      <p:sp>
        <p:nvSpPr>
          <p:cNvPr id="48131" name="Rectangle 2"/>
          <p:cNvSpPr>
            <a:spLocks noGrp="1" noRot="1" noChangeAspect="1" noChangeArrowheads="1" noTextEdit="1"/>
          </p:cNvSpPr>
          <p:nvPr>
            <p:ph type="sldImg"/>
          </p:nvPr>
        </p:nvSpPr>
        <p:spPr>
          <a:xfrm>
            <a:off x="1144588" y="685800"/>
            <a:ext cx="4572000" cy="3429000"/>
          </a:xfrm>
          <a:ln/>
        </p:spPr>
      </p:sp>
      <p:sp>
        <p:nvSpPr>
          <p:cNvPr id="481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C557391-21F2-420B-93EF-E9E5463FF0E0}" type="slidenum">
              <a:rPr lang="en-US" smtClean="0">
                <a:ea typeface="MS PGothic" pitchFamily="34" charset="-128"/>
              </a:rPr>
              <a:pPr/>
              <a:t>58</a:t>
            </a:fld>
            <a:endParaRPr lang="en-US">
              <a:ea typeface="MS PGothic" pitchFamily="34" charset="-128"/>
            </a:endParaRPr>
          </a:p>
        </p:txBody>
      </p:sp>
      <p:sp>
        <p:nvSpPr>
          <p:cNvPr id="49155" name="Rectangle 2"/>
          <p:cNvSpPr>
            <a:spLocks noGrp="1" noRot="1" noChangeAspect="1" noChangeArrowheads="1" noTextEdit="1"/>
          </p:cNvSpPr>
          <p:nvPr>
            <p:ph type="sldImg"/>
          </p:nvPr>
        </p:nvSpPr>
        <p:spPr>
          <a:xfrm>
            <a:off x="1144588" y="685800"/>
            <a:ext cx="4572000" cy="342900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xfrm>
            <a:off x="0" y="-162393"/>
            <a:ext cx="1553" cy="2560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1863" indent="-210305"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1pPr>
            <a:lvl2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2pPr>
            <a:lvl3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3pPr>
            <a:lvl4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4pPr>
            <a:lvl5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5pPr>
            <a:lvl6pPr marL="2467577"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6pPr>
            <a:lvl7pPr marL="2916227"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7pPr>
            <a:lvl8pPr marL="3364878"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8pPr>
            <a:lvl9pPr marL="3813528"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9pPr>
          </a:lstStyle>
          <a:p>
            <a:pPr eaLnBrk="1" hangingPunct="1"/>
            <a:fld id="{8552FDCC-DF80-4807-9999-BD89072E85C5}" type="slidenum">
              <a:rPr lang="en-US" sz="1200">
                <a:solidFill>
                  <a:srgbClr val="000000"/>
                </a:solidFill>
                <a:ea typeface="SimSun" pitchFamily="2" charset="-122"/>
              </a:rPr>
              <a:pPr eaLnBrk="1" hangingPunct="1"/>
              <a:t>2</a:t>
            </a:fld>
            <a:endParaRPr lang="en-US" sz="1200">
              <a:solidFill>
                <a:srgbClr val="000000"/>
              </a:solidFill>
              <a:ea typeface="SimSun" pitchFamily="2" charset="-122"/>
            </a:endParaRPr>
          </a:p>
        </p:txBody>
      </p:sp>
      <p:sp>
        <p:nvSpPr>
          <p:cNvPr id="56323" name="Rectangle 2"/>
          <p:cNvSpPr>
            <a:spLocks noGrp="1" noRot="1" noChangeAspect="1" noChangeArrowheads="1" noTextEdit="1"/>
          </p:cNvSpPr>
          <p:nvPr>
            <p:ph type="sldImg"/>
          </p:nvPr>
        </p:nvSpPr>
        <p:spPr>
          <a:xfrm>
            <a:off x="1163190" y="691734"/>
            <a:ext cx="4531622" cy="3416508"/>
          </a:xfrm>
          <a:ln/>
        </p:spPr>
      </p:sp>
      <p:sp>
        <p:nvSpPr>
          <p:cNvPr id="56324" name="Rectangle 3"/>
          <p:cNvSpPr>
            <a:spLocks noGrp="1" noChangeArrowheads="1"/>
          </p:cNvSpPr>
          <p:nvPr>
            <p:ph type="body" idx="1"/>
          </p:nvPr>
        </p:nvSpPr>
        <p:spPr>
          <a:xfrm>
            <a:off x="913158" y="4344025"/>
            <a:ext cx="5031685" cy="41129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xfrm>
            <a:off x="0" y="-162393"/>
            <a:ext cx="1553" cy="2560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1863" indent="-210305"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1pPr>
            <a:lvl2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2pPr>
            <a:lvl3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3pPr>
            <a:lvl4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4pPr>
            <a:lvl5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5pPr>
            <a:lvl6pPr marL="2467577"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6pPr>
            <a:lvl7pPr marL="2916227"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7pPr>
            <a:lvl8pPr marL="3364878"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8pPr>
            <a:lvl9pPr marL="3813528"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9pPr>
          </a:lstStyle>
          <a:p>
            <a:pPr eaLnBrk="1" hangingPunct="1"/>
            <a:fld id="{D382C881-15D7-4A41-B47B-DD0029E665EB}" type="slidenum">
              <a:rPr lang="en-US" sz="1200">
                <a:solidFill>
                  <a:srgbClr val="000000"/>
                </a:solidFill>
                <a:ea typeface="SimSun" pitchFamily="2" charset="-122"/>
              </a:rPr>
              <a:pPr eaLnBrk="1" hangingPunct="1"/>
              <a:t>3</a:t>
            </a:fld>
            <a:endParaRPr lang="en-US" sz="1200">
              <a:solidFill>
                <a:srgbClr val="000000"/>
              </a:solidFill>
              <a:ea typeface="SimSun" pitchFamily="2" charset="-122"/>
            </a:endParaRPr>
          </a:p>
        </p:txBody>
      </p:sp>
      <p:sp>
        <p:nvSpPr>
          <p:cNvPr id="57347" name="Rectangle 2"/>
          <p:cNvSpPr>
            <a:spLocks noGrp="1" noRot="1" noChangeAspect="1" noChangeArrowheads="1" noTextEdit="1"/>
          </p:cNvSpPr>
          <p:nvPr>
            <p:ph type="sldImg"/>
          </p:nvPr>
        </p:nvSpPr>
        <p:spPr>
          <a:xfrm>
            <a:off x="1163190" y="691734"/>
            <a:ext cx="4531622" cy="3416508"/>
          </a:xfrm>
          <a:ln/>
        </p:spPr>
      </p:sp>
      <p:sp>
        <p:nvSpPr>
          <p:cNvPr id="57348" name="Rectangle 3"/>
          <p:cNvSpPr>
            <a:spLocks noGrp="1" noChangeArrowheads="1"/>
          </p:cNvSpPr>
          <p:nvPr>
            <p:ph type="body" idx="1"/>
          </p:nvPr>
        </p:nvSpPr>
        <p:spPr>
          <a:xfrm>
            <a:off x="913158" y="4344025"/>
            <a:ext cx="5031685" cy="41129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p:nvPr>
        </p:nvSpPr>
        <p:spPr>
          <a:xfrm>
            <a:off x="0" y="-162393"/>
            <a:ext cx="1553" cy="2560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1863" indent="-210305"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1pPr>
            <a:lvl2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2pPr>
            <a:lvl3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3pPr>
            <a:lvl4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4pPr>
            <a:lvl5pPr defTabSz="447093" eaLnBrk="0" hangingPunct="0">
              <a:tabLst>
                <a:tab pos="711921" algn="l"/>
                <a:tab pos="1425400" algn="l"/>
                <a:tab pos="2137320" algn="l"/>
                <a:tab pos="2850799" algn="l"/>
              </a:tabLst>
              <a:defRPr sz="2400">
                <a:solidFill>
                  <a:schemeClr val="bg1"/>
                </a:solidFill>
                <a:latin typeface="Arial" pitchFamily="34" charset="0"/>
                <a:cs typeface="Arial" pitchFamily="34" charset="0"/>
              </a:defRPr>
            </a:lvl5pPr>
            <a:lvl6pPr marL="2467577"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6pPr>
            <a:lvl7pPr marL="2916227"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7pPr>
            <a:lvl8pPr marL="3364878"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8pPr>
            <a:lvl9pPr marL="3813528" indent="-224325" defTabSz="447093" eaLnBrk="0" fontAlgn="base" hangingPunct="0">
              <a:spcBef>
                <a:spcPts val="1472"/>
              </a:spcBef>
              <a:spcAft>
                <a:spcPct val="0"/>
              </a:spcAft>
              <a:buClr>
                <a:srgbClr val="000000"/>
              </a:buClr>
              <a:buSzPct val="100000"/>
              <a:buFont typeface="Times New Roman" pitchFamily="18" charset="0"/>
              <a:tabLst>
                <a:tab pos="711921" algn="l"/>
                <a:tab pos="1425400" algn="l"/>
                <a:tab pos="2137320" algn="l"/>
                <a:tab pos="2850799" algn="l"/>
              </a:tabLst>
              <a:defRPr sz="2400">
                <a:solidFill>
                  <a:schemeClr val="bg1"/>
                </a:solidFill>
                <a:latin typeface="Arial" pitchFamily="34" charset="0"/>
                <a:cs typeface="Arial" pitchFamily="34" charset="0"/>
              </a:defRPr>
            </a:lvl9pPr>
          </a:lstStyle>
          <a:p>
            <a:pPr eaLnBrk="1" hangingPunct="1"/>
            <a:fld id="{5021A629-FDEB-4AA9-AFB5-A5345C566B9A}" type="slidenum">
              <a:rPr lang="en-US" sz="1200">
                <a:solidFill>
                  <a:srgbClr val="000000"/>
                </a:solidFill>
                <a:ea typeface="SimSun" pitchFamily="2" charset="-122"/>
              </a:rPr>
              <a:pPr eaLnBrk="1" hangingPunct="1"/>
              <a:t>4</a:t>
            </a:fld>
            <a:endParaRPr lang="en-US" sz="1200">
              <a:solidFill>
                <a:srgbClr val="000000"/>
              </a:solidFill>
              <a:ea typeface="SimSun" pitchFamily="2" charset="-122"/>
            </a:endParaRPr>
          </a:p>
        </p:txBody>
      </p:sp>
      <p:sp>
        <p:nvSpPr>
          <p:cNvPr id="58371" name="Rectangle 2"/>
          <p:cNvSpPr>
            <a:spLocks noGrp="1" noRot="1" noChangeAspect="1" noChangeArrowheads="1" noTextEdit="1"/>
          </p:cNvSpPr>
          <p:nvPr>
            <p:ph type="sldImg"/>
          </p:nvPr>
        </p:nvSpPr>
        <p:spPr>
          <a:xfrm>
            <a:off x="1163190" y="691734"/>
            <a:ext cx="4531622" cy="3416508"/>
          </a:xfrm>
          <a:ln/>
        </p:spPr>
      </p:sp>
      <p:sp>
        <p:nvSpPr>
          <p:cNvPr id="58372" name="Rectangle 3"/>
          <p:cNvSpPr>
            <a:spLocks noGrp="1" noChangeArrowheads="1"/>
          </p:cNvSpPr>
          <p:nvPr>
            <p:ph type="body" idx="1"/>
          </p:nvPr>
        </p:nvSpPr>
        <p:spPr>
          <a:xfrm>
            <a:off x="913158" y="4344025"/>
            <a:ext cx="5031685" cy="41129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E812828-DA89-4885-8F47-B7D2B163FB92}" type="slidenum">
              <a:rPr lang="en-US" smtClean="0"/>
              <a:pPr>
                <a:defRPr/>
              </a:pPr>
              <a:t>6</a:t>
            </a:fld>
            <a:endParaRPr lang="en-US"/>
          </a:p>
        </p:txBody>
      </p:sp>
    </p:spTree>
    <p:extLst>
      <p:ext uri="{BB962C8B-B14F-4D97-AF65-F5344CB8AC3E}">
        <p14:creationId xmlns:p14="http://schemas.microsoft.com/office/powerpoint/2010/main" val="11790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a:t>This is more than a little ironic, because z Systems is growing by leaps and bounds into new technologies.  Mainframe administrators are fond of saying that they were doing "cloud" before it became a thing, and they're partially right – provisioning,</a:t>
            </a:r>
            <a:r>
              <a:rPr lang="en-US" baseline="0" dirty="0"/>
              <a:t> tenancy, scalability are all capabilities that make z unique for hosting clouds of any stripe or sort.  [Note for </a:t>
            </a:r>
            <a:r>
              <a:rPr lang="en-US" baseline="0" dirty="0" err="1"/>
              <a:t>zSummit</a:t>
            </a:r>
            <a:r>
              <a:rPr lang="en-US" baseline="0" dirty="0"/>
              <a:t> presenters:  there's a good chance your audience has spent most of the day hearing about just this very thing.]</a:t>
            </a:r>
            <a:endParaRPr lang="en-US" dirty="0"/>
          </a:p>
        </p:txBody>
      </p:sp>
      <p:sp>
        <p:nvSpPr>
          <p:cNvPr id="4" name="Slide Number Placeholder 3"/>
          <p:cNvSpPr>
            <a:spLocks noGrp="1"/>
          </p:cNvSpPr>
          <p:nvPr>
            <p:ph type="sldNum" sz="quarter" idx="10"/>
          </p:nvPr>
        </p:nvSpPr>
        <p:spPr/>
        <p:txBody>
          <a:bodyPr/>
          <a:lstStyle/>
          <a:p>
            <a:fld id="{5295AC50-B743-4FC5-9D50-B45CEC9924E8}" type="slidenum">
              <a:rPr lang="en-US" smtClean="0"/>
              <a:pPr/>
              <a:t>7</a:t>
            </a:fld>
            <a:endParaRPr lang="en-US"/>
          </a:p>
        </p:txBody>
      </p:sp>
    </p:spTree>
    <p:extLst>
      <p:ext uri="{BB962C8B-B14F-4D97-AF65-F5344CB8AC3E}">
        <p14:creationId xmlns:p14="http://schemas.microsoft.com/office/powerpoint/2010/main" val="326506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82C3819-2502-4160-B80C-F2BC00B4E94F}" type="slidenum">
              <a:rPr lang="en-US" smtClean="0">
                <a:ea typeface="MS PGothic" pitchFamily="34" charset="-128"/>
              </a:rPr>
              <a:pPr/>
              <a:t>34</a:t>
            </a:fld>
            <a:endParaRPr lang="en-US">
              <a:ea typeface="MS PGothic" pitchFamily="34"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rtl="1" eaLnBrk="1" hangingPunct="1"/>
            <a:r>
              <a:rPr lang="en-US"/>
              <a:t>In ESM terms, this would be the SURROGAT class. In base CP, up to eight userids are allowed access for LOGONBY.</a:t>
            </a:r>
          </a:p>
        </p:txBody>
      </p:sp>
    </p:spTree>
    <p:extLst>
      <p:ext uri="{BB962C8B-B14F-4D97-AF65-F5344CB8AC3E}">
        <p14:creationId xmlns:p14="http://schemas.microsoft.com/office/powerpoint/2010/main" val="2659833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C4BDA29-9B8A-494A-98C1-5FDEC9435856}" type="slidenum">
              <a:rPr lang="en-US"/>
              <a:pPr>
                <a:defRPr/>
              </a:pPr>
              <a:t>45</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a:t>Mention MDISK event.  Recommend noctl, unless using MLS.</a:t>
            </a:r>
          </a:p>
        </p:txBody>
      </p:sp>
    </p:spTree>
    <p:extLst>
      <p:ext uri="{BB962C8B-B14F-4D97-AF65-F5344CB8AC3E}">
        <p14:creationId xmlns:p14="http://schemas.microsoft.com/office/powerpoint/2010/main" val="133709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spcBef>
                <a:spcPct val="0"/>
              </a:spcBef>
            </a:pPr>
            <a:endParaRPr lang="en-US"/>
          </a:p>
        </p:txBody>
      </p:sp>
      <p:sp>
        <p:nvSpPr>
          <p:cNvPr id="11268" name="Slide Number Placeholder 3"/>
          <p:cNvSpPr>
            <a:spLocks noGrp="1"/>
          </p:cNvSpPr>
          <p:nvPr>
            <p:ph type="sldNum" sz="quarter" idx="5"/>
          </p:nvPr>
        </p:nvSpPr>
        <p:spPr/>
        <p:txBody>
          <a:bodyPr/>
          <a:lstStyle/>
          <a:p>
            <a:pPr>
              <a:defRPr/>
            </a:pPr>
            <a:fld id="{2903C3AD-F9FF-4AB5-A14C-57D5F8D2F52F}" type="slidenum">
              <a:rPr lang="en-US">
                <a:latin typeface="Arial" charset="0"/>
              </a:rPr>
              <a:pPr>
                <a:defRPr/>
              </a:pPr>
              <a:t>50</a:t>
            </a:fld>
            <a:endParaRPr lang="en-US">
              <a:latin typeface="Arial" charset="0"/>
            </a:endParaRPr>
          </a:p>
        </p:txBody>
      </p:sp>
    </p:spTree>
    <p:extLst>
      <p:ext uri="{BB962C8B-B14F-4D97-AF65-F5344CB8AC3E}">
        <p14:creationId xmlns:p14="http://schemas.microsoft.com/office/powerpoint/2010/main" val="67346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buClr>
                <a:schemeClr val="tx1"/>
              </a:buClr>
              <a:buFont typeface="Arial" pitchFamily="34" charset="0"/>
              <a:buNone/>
              <a:defRPr/>
            </a:pPr>
            <a:r>
              <a:rPr lang="en-US" sz="800" dirty="0">
                <a:ea typeface="+mn-ea"/>
              </a:rPr>
              <a:t>© 2013 IBM Corporation</a:t>
            </a:r>
            <a:endParaRPr lang="en-US" dirty="0">
              <a:ea typeface="+mn-ea"/>
            </a:endParaRPr>
          </a:p>
        </p:txBody>
      </p:sp>
      <p:sp>
        <p:nvSpPr>
          <p:cNvPr id="1008642" name="Rectangle 3"/>
          <p:cNvSpPr>
            <a:spLocks noGrp="1" noChangeArrowheads="1"/>
          </p:cNvSpPr>
          <p:nvPr>
            <p:ph type="subTitle" idx="1"/>
          </p:nvPr>
        </p:nvSpPr>
        <p:spPr>
          <a:xfrm>
            <a:off x="182563" y="2971800"/>
            <a:ext cx="6310312" cy="549275"/>
          </a:xfrm>
        </p:spPr>
        <p:txBody>
          <a:bodyPr/>
          <a:lstStyle>
            <a:lvl1pPr marL="0" indent="0">
              <a:buFont typeface="Wingdings" charset="2"/>
              <a:buNone/>
              <a:defRPr>
                <a:solidFill>
                  <a:schemeClr val="accent1"/>
                </a:solidFill>
              </a:defRPr>
            </a:lvl1pPr>
          </a:lstStyle>
          <a:p>
            <a:r>
              <a:rPr lang="en-US"/>
              <a:t>Click to edit Master subtitle style</a:t>
            </a:r>
          </a:p>
        </p:txBody>
      </p:sp>
      <p:sp>
        <p:nvSpPr>
          <p:cNvPr id="1008644" name="Rectangle 13"/>
          <p:cNvSpPr>
            <a:spLocks noGrp="1" noChangeArrowheads="1"/>
          </p:cNvSpPr>
          <p:nvPr>
            <p:ph type="ctrTitle"/>
          </p:nvPr>
        </p:nvSpPr>
        <p:spPr>
          <a:xfrm>
            <a:off x="182563" y="1319213"/>
            <a:ext cx="8686800" cy="1470025"/>
          </a:xfrm>
          <a:prstGeom prst="rect">
            <a:avLst/>
          </a:prstGeom>
        </p:spPr>
        <p:txBody>
          <a:bodyPr/>
          <a:lstStyle>
            <a:lvl1pPr>
              <a:defRPr sz="3500">
                <a:solidFill>
                  <a:schemeClr val="tx1"/>
                </a:solidFill>
              </a:defRPr>
            </a:lvl1pPr>
          </a:lstStyle>
          <a:p>
            <a:r>
              <a:rPr lang="en-US"/>
              <a:t>Click to edit Master title style</a:t>
            </a:r>
          </a:p>
        </p:txBody>
      </p:sp>
      <p:sp>
        <p:nvSpPr>
          <p:cNvPr id="6" name="Rectangle 36"/>
          <p:cNvSpPr>
            <a:spLocks noGrp="1" noChangeArrowheads="1"/>
          </p:cNvSpPr>
          <p:nvPr>
            <p:ph type="ftr" sz="quarter" idx="10"/>
          </p:nvPr>
        </p:nvSpPr>
        <p:spPr/>
        <p:txBody>
          <a:bodyPr/>
          <a:lstStyle>
            <a:lvl1pPr>
              <a:buNone/>
              <a:defRPr sz="1000"/>
            </a:lvl1pPr>
          </a:lstStyle>
          <a:p>
            <a:pPr>
              <a:defRPr/>
            </a:pPr>
            <a:r>
              <a:rPr lang="en-US" smtClean="0"/>
              <a:t>#IBMz  #zVM  #TrustIBMz</a:t>
            </a:r>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640" y="3741420"/>
            <a:ext cx="8594725" cy="2142142"/>
          </a:xfrm>
          <a:prstGeom prst="rect">
            <a:avLst/>
          </a:prstGeom>
        </p:spPr>
      </p:pic>
      <p:pic>
        <p:nvPicPr>
          <p:cNvPr id="8" name="Picture 55" descr="IBMZ_black"/>
          <p:cNvPicPr>
            <a:picLocks noChangeAspect="1" noChangeArrowheads="1"/>
          </p:cNvPicPr>
          <p:nvPr userDrawn="1"/>
        </p:nvPicPr>
        <p:blipFill>
          <a:blip r:embed="rId3"/>
          <a:srcRect/>
          <a:stretch>
            <a:fillRect/>
          </a:stretch>
        </p:blipFill>
        <p:spPr bwMode="auto">
          <a:xfrm>
            <a:off x="274639" y="76201"/>
            <a:ext cx="334961" cy="4572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541546F9-5445-4DF8-9CA1-0552706C92DB}" type="slidenum">
              <a:rPr lang="en-US"/>
              <a:pPr>
                <a:defRPr/>
              </a:pPr>
              <a:t>‹#›</a:t>
            </a:fld>
            <a:endParaRPr lang="en-US"/>
          </a:p>
        </p:txBody>
      </p:sp>
      <p:sp>
        <p:nvSpPr>
          <p:cNvPr id="5" name="Rectangle 9"/>
          <p:cNvSpPr>
            <a:spLocks noGrp="1" noChangeArrowheads="1"/>
          </p:cNvSpPr>
          <p:nvPr>
            <p:ph type="dt" sz="half" idx="11"/>
          </p:nvPr>
        </p:nvSpPr>
        <p:spPr>
          <a:ln/>
        </p:spPr>
        <p:txBody>
          <a:bodyPr/>
          <a:lstStyle>
            <a:lvl1pPr>
              <a:defRPr/>
            </a:lvl1pPr>
          </a:lstStyle>
          <a:p>
            <a:pPr>
              <a:defRPr/>
            </a:pPr>
            <a:endParaRPr lang="en-US"/>
          </a:p>
        </p:txBody>
      </p:sp>
      <p:sp>
        <p:nvSpPr>
          <p:cNvPr id="6" name="Rectangle 36"/>
          <p:cNvSpPr>
            <a:spLocks noGrp="1" noChangeArrowheads="1"/>
          </p:cNvSpPr>
          <p:nvPr>
            <p:ph type="ftr" sz="quarter" idx="12"/>
          </p:nvPr>
        </p:nvSpPr>
        <p:spPr/>
        <p:txBody>
          <a:bodyPr/>
          <a:lstStyle>
            <a:lvl1pPr>
              <a:defRPr/>
            </a:lvl1pPr>
          </a:lstStyle>
          <a:p>
            <a:pPr>
              <a:defRPr/>
            </a:pPr>
            <a:r>
              <a:rPr lang="en-US" smtClean="0"/>
              <a:t>#IBMz  #zVM  #TrustIBMz</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8912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593725"/>
            <a:ext cx="6362700" cy="5891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DCB4EEFF-5EED-4F37-9BC4-63A5AA331A40}" type="slidenum">
              <a:rPr lang="en-US"/>
              <a:pPr>
                <a:defRPr/>
              </a:pPr>
              <a:t>‹#›</a:t>
            </a:fld>
            <a:endParaRPr lang="en-US"/>
          </a:p>
        </p:txBody>
      </p:sp>
      <p:sp>
        <p:nvSpPr>
          <p:cNvPr id="5" name="Rectangle 9"/>
          <p:cNvSpPr>
            <a:spLocks noGrp="1" noChangeArrowheads="1"/>
          </p:cNvSpPr>
          <p:nvPr>
            <p:ph type="dt" sz="half" idx="11"/>
          </p:nvPr>
        </p:nvSpPr>
        <p:spPr>
          <a:ln/>
        </p:spPr>
        <p:txBody>
          <a:bodyPr/>
          <a:lstStyle>
            <a:lvl1pPr>
              <a:defRPr/>
            </a:lvl1pPr>
          </a:lstStyle>
          <a:p>
            <a:pPr>
              <a:defRPr/>
            </a:pPr>
            <a:endParaRPr lang="en-US"/>
          </a:p>
        </p:txBody>
      </p:sp>
      <p:sp>
        <p:nvSpPr>
          <p:cNvPr id="6" name="Rectangle 36"/>
          <p:cNvSpPr>
            <a:spLocks noGrp="1" noChangeArrowheads="1"/>
          </p:cNvSpPr>
          <p:nvPr>
            <p:ph type="ftr" sz="quarter" idx="12"/>
          </p:nvPr>
        </p:nvSpPr>
        <p:spPr/>
        <p:txBody>
          <a:bodyPr/>
          <a:lstStyle>
            <a:lvl1pPr>
              <a:defRPr/>
            </a:lvl1pPr>
          </a:lstStyle>
          <a:p>
            <a:pPr>
              <a:defRPr/>
            </a:pPr>
            <a:r>
              <a:rPr lang="en-US" smtClean="0"/>
              <a:t>#IBMz  #zVM  #TrustIBMz</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686800" cy="639763"/>
          </a:xfrm>
        </p:spPr>
        <p:txBody>
          <a:bodyPr/>
          <a:lstStyle/>
          <a:p>
            <a:r>
              <a:rPr lang="en-US"/>
              <a:t>Click to edit Master title style</a:t>
            </a:r>
          </a:p>
        </p:txBody>
      </p:sp>
      <p:sp>
        <p:nvSpPr>
          <p:cNvPr id="3" name="Table Placeholder 2"/>
          <p:cNvSpPr>
            <a:spLocks noGrp="1"/>
          </p:cNvSpPr>
          <p:nvPr>
            <p:ph type="tbl" idx="1"/>
          </p:nvPr>
        </p:nvSpPr>
        <p:spPr>
          <a:xfrm>
            <a:off x="182563" y="1446213"/>
            <a:ext cx="8686800" cy="5038725"/>
          </a:xfrm>
        </p:spPr>
        <p:txBody>
          <a:bodyPr/>
          <a:lstStyle/>
          <a:p>
            <a:pPr lvl="0"/>
            <a:r>
              <a:rPr lang="en-US" noProof="0"/>
              <a:t>Click icon to add table</a:t>
            </a:r>
          </a:p>
        </p:txBody>
      </p:sp>
      <p:sp>
        <p:nvSpPr>
          <p:cNvPr id="4" name="Rectangle 7"/>
          <p:cNvSpPr>
            <a:spLocks noGrp="1" noChangeArrowheads="1"/>
          </p:cNvSpPr>
          <p:nvPr>
            <p:ph type="sldNum" sz="quarter" idx="10"/>
          </p:nvPr>
        </p:nvSpPr>
        <p:spPr>
          <a:ln/>
        </p:spPr>
        <p:txBody>
          <a:bodyPr/>
          <a:lstStyle>
            <a:lvl1pPr>
              <a:defRPr/>
            </a:lvl1pPr>
          </a:lstStyle>
          <a:p>
            <a:pPr>
              <a:defRPr/>
            </a:pPr>
            <a:fld id="{A1BFC536-2C98-4026-BFB5-4B36483EF44E}" type="slidenum">
              <a:rPr lang="en-US"/>
              <a:pPr>
                <a:defRPr/>
              </a:pPr>
              <a:t>‹#›</a:t>
            </a:fld>
            <a:endParaRPr lang="en-US"/>
          </a:p>
        </p:txBody>
      </p:sp>
      <p:sp>
        <p:nvSpPr>
          <p:cNvPr id="5" name="Rectangle 9"/>
          <p:cNvSpPr>
            <a:spLocks noGrp="1" noChangeArrowheads="1"/>
          </p:cNvSpPr>
          <p:nvPr>
            <p:ph type="dt" sz="half" idx="11"/>
          </p:nvPr>
        </p:nvSpPr>
        <p:spPr>
          <a:ln/>
        </p:spPr>
        <p:txBody>
          <a:bodyPr/>
          <a:lstStyle>
            <a:lvl1pPr>
              <a:defRPr/>
            </a:lvl1pPr>
          </a:lstStyle>
          <a:p>
            <a:pPr>
              <a:defRPr/>
            </a:pPr>
            <a:endParaRPr lang="en-US"/>
          </a:p>
        </p:txBody>
      </p:sp>
      <p:sp>
        <p:nvSpPr>
          <p:cNvPr id="6" name="Rectangle 36"/>
          <p:cNvSpPr>
            <a:spLocks noGrp="1" noChangeArrowheads="1"/>
          </p:cNvSpPr>
          <p:nvPr>
            <p:ph type="ftr" sz="quarter" idx="12"/>
          </p:nvPr>
        </p:nvSpPr>
        <p:spPr/>
        <p:txBody>
          <a:bodyPr/>
          <a:lstStyle>
            <a:lvl1pPr>
              <a:defRPr/>
            </a:lvl1pPr>
          </a:lstStyle>
          <a:p>
            <a:pPr>
              <a:defRPr/>
            </a:pPr>
            <a:r>
              <a:rPr lang="en-US" smtClean="0"/>
              <a:t>#IBMz  #zVM  #TrustIBMz</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686800" cy="639763"/>
          </a:xfrm>
        </p:spPr>
        <p:txBody>
          <a:bodyPr/>
          <a:lstStyle/>
          <a:p>
            <a:r>
              <a:rPr lang="en-US"/>
              <a:t>Click to edit Master title style</a:t>
            </a:r>
          </a:p>
        </p:txBody>
      </p:sp>
      <p:sp>
        <p:nvSpPr>
          <p:cNvPr id="3" name="Text Placeholder 2"/>
          <p:cNvSpPr>
            <a:spLocks noGrp="1"/>
          </p:cNvSpPr>
          <p:nvPr>
            <p:ph type="body" sz="half" idx="1"/>
          </p:nvPr>
        </p:nvSpPr>
        <p:spPr>
          <a:xfrm>
            <a:off x="182563" y="1874838"/>
            <a:ext cx="4267200" cy="447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874838"/>
            <a:ext cx="4267200" cy="447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p:txBody>
          <a:bodyPr/>
          <a:lstStyle>
            <a:lvl1pPr>
              <a:buNone/>
              <a:defRPr/>
            </a:lvl1pPr>
          </a:lstStyle>
          <a:p>
            <a:pPr>
              <a:defRPr/>
            </a:pPr>
            <a:fld id="{8798F704-3312-4F83-9A37-36BA7A7A3E54}" type="slidenum">
              <a:rPr lang="en-US"/>
              <a:pPr>
                <a:defRPr/>
              </a:pPr>
              <a:t>‹#›</a:t>
            </a:fld>
            <a:endParaRPr lang="en-US"/>
          </a:p>
        </p:txBody>
      </p:sp>
      <p:sp>
        <p:nvSpPr>
          <p:cNvPr id="6" name="Rectangle 6"/>
          <p:cNvSpPr>
            <a:spLocks noGrp="1" noChangeArrowheads="1"/>
          </p:cNvSpPr>
          <p:nvPr>
            <p:ph type="ftr" sz="quarter" idx="11"/>
          </p:nvPr>
        </p:nvSpPr>
        <p:spPr>
          <a:xfrm>
            <a:off x="1554163" y="6537325"/>
            <a:ext cx="5943600" cy="184150"/>
          </a:xfrm>
        </p:spPr>
        <p:txBody>
          <a:bodyPr/>
          <a:lstStyle>
            <a:lvl1pPr>
              <a:buNone/>
              <a:defRPr>
                <a:ea typeface="+mn-ea"/>
              </a:defRPr>
            </a:lvl1pPr>
          </a:lstStyle>
          <a:p>
            <a:pPr>
              <a:defRPr/>
            </a:pPr>
            <a:r>
              <a:rPr lang="en-US" smtClean="0"/>
              <a:t>#IBMz  #zVM  #TrustIBMz</a:t>
            </a:r>
            <a:endParaRPr lang="en-US"/>
          </a:p>
        </p:txBody>
      </p:sp>
      <p:sp>
        <p:nvSpPr>
          <p:cNvPr id="7" name="Rectangle 7"/>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4594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8904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759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2161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627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898E528C-F6BB-4D3B-8066-63CDD7987FF5}" type="slidenum">
              <a:rPr lang="en-US"/>
              <a:pPr>
                <a:defRPr/>
              </a:pPr>
              <a:t>‹#›</a:t>
            </a:fld>
            <a:endParaRPr lang="en-US"/>
          </a:p>
        </p:txBody>
      </p:sp>
      <p:sp>
        <p:nvSpPr>
          <p:cNvPr id="5" name="Rectangle 9"/>
          <p:cNvSpPr>
            <a:spLocks noGrp="1" noChangeArrowheads="1"/>
          </p:cNvSpPr>
          <p:nvPr>
            <p:ph type="dt" sz="half" idx="11"/>
          </p:nvPr>
        </p:nvSpPr>
        <p:spPr>
          <a:ln/>
        </p:spPr>
        <p:txBody>
          <a:bodyPr/>
          <a:lstStyle>
            <a:lvl1pPr>
              <a:defRPr/>
            </a:lvl1pPr>
          </a:lstStyle>
          <a:p>
            <a:pPr>
              <a:defRPr/>
            </a:pPr>
            <a:endParaRPr lang="en-US"/>
          </a:p>
        </p:txBody>
      </p:sp>
      <p:sp>
        <p:nvSpPr>
          <p:cNvPr id="6" name="Rectangle 36"/>
          <p:cNvSpPr>
            <a:spLocks noGrp="1" noChangeArrowheads="1"/>
          </p:cNvSpPr>
          <p:nvPr>
            <p:ph type="ftr" sz="quarter" idx="12"/>
          </p:nvPr>
        </p:nvSpPr>
        <p:spPr/>
        <p:txBody>
          <a:bodyPr/>
          <a:lstStyle>
            <a:lvl1pPr>
              <a:defRPr/>
            </a:lvl1pPr>
          </a:lstStyle>
          <a:p>
            <a:pPr>
              <a:defRPr/>
            </a:pPr>
            <a:r>
              <a:rPr lang="en-US" smtClean="0"/>
              <a:t>#IBMz  #zVM  #TrustIBMz</a:t>
            </a:r>
            <a:endParaRPr lang="en-US"/>
          </a:p>
        </p:txBody>
      </p:sp>
      <p:pic>
        <p:nvPicPr>
          <p:cNvPr id="7" name="Picture 55" descr="IBMZ_black"/>
          <p:cNvPicPr>
            <a:picLocks noChangeAspect="1" noChangeArrowheads="1"/>
          </p:cNvPicPr>
          <p:nvPr userDrawn="1"/>
        </p:nvPicPr>
        <p:blipFill>
          <a:blip r:embed="rId2"/>
          <a:srcRect/>
          <a:stretch>
            <a:fillRect/>
          </a:stretch>
        </p:blipFill>
        <p:spPr bwMode="auto">
          <a:xfrm>
            <a:off x="231618" y="90487"/>
            <a:ext cx="317657" cy="396875"/>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304800" y="3048000"/>
            <a:ext cx="6705600" cy="1588"/>
          </a:xfrm>
          <a:prstGeom prst="line">
            <a:avLst/>
          </a:prstGeom>
          <a:ln w="31750">
            <a:solidFill>
              <a:srgbClr val="7030A0"/>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5" name="Picture 7" descr="VM40HERO"/>
          <p:cNvPicPr>
            <a:picLocks noChangeAspect="1" noChangeArrowheads="1"/>
          </p:cNvPicPr>
          <p:nvPr/>
        </p:nvPicPr>
        <p:blipFill>
          <a:blip r:embed="rId2"/>
          <a:srcRect/>
          <a:stretch>
            <a:fillRect/>
          </a:stretch>
        </p:blipFill>
        <p:spPr bwMode="auto">
          <a:xfrm>
            <a:off x="5334000" y="1828800"/>
            <a:ext cx="3289300" cy="2628900"/>
          </a:xfrm>
          <a:prstGeom prst="rect">
            <a:avLst/>
          </a:prstGeom>
          <a:noFill/>
          <a:ln w="19050">
            <a:solidFill>
              <a:srgbClr val="7030A0"/>
            </a:solidFill>
            <a:miter lim="800000"/>
            <a:headEnd/>
            <a:tailEnd/>
          </a:ln>
          <a:effectLst>
            <a:outerShdw blurRad="50800" dist="139700" dir="2700000" algn="tl" rotWithShape="0">
              <a:prstClr val="black">
                <a:alpha val="40000"/>
              </a:prstClr>
            </a:outerShdw>
          </a:effectLst>
        </p:spPr>
      </p:pic>
      <p:sp>
        <p:nvSpPr>
          <p:cNvPr id="2" name="Title 1"/>
          <p:cNvSpPr>
            <a:spLocks noGrp="1"/>
          </p:cNvSpPr>
          <p:nvPr>
            <p:ph type="title"/>
          </p:nvPr>
        </p:nvSpPr>
        <p:spPr>
          <a:xfrm>
            <a:off x="304800" y="3124200"/>
            <a:ext cx="4724400" cy="1362075"/>
          </a:xfrm>
        </p:spPr>
        <p:txBody>
          <a:bodyPr/>
          <a:lstStyle>
            <a:lvl1pPr algn="l">
              <a:defRPr sz="3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304800" y="1447800"/>
            <a:ext cx="4724400" cy="1500187"/>
          </a:xfrm>
        </p:spPr>
        <p:txBody>
          <a:bodyPr anchor="b"/>
          <a:lstStyle>
            <a:lvl1pPr marL="0" indent="0">
              <a:buNone/>
              <a:defRPr sz="2400"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7"/>
          <p:cNvSpPr>
            <a:spLocks noGrp="1" noChangeArrowheads="1"/>
          </p:cNvSpPr>
          <p:nvPr>
            <p:ph type="sldNum" sz="quarter" idx="10"/>
          </p:nvPr>
        </p:nvSpPr>
        <p:spPr/>
        <p:txBody>
          <a:bodyPr/>
          <a:lstStyle>
            <a:lvl1pPr>
              <a:defRPr/>
            </a:lvl1pPr>
          </a:lstStyle>
          <a:p>
            <a:pPr>
              <a:defRPr/>
            </a:pPr>
            <a:fld id="{B6CBBAD8-CFA0-4EEB-9358-4E4F4CF7AA79}" type="slidenum">
              <a:rPr lang="en-US"/>
              <a:pPr>
                <a:defRPr/>
              </a:pPr>
              <a:t>‹#›</a:t>
            </a:fld>
            <a:endParaRPr lang="en-US"/>
          </a:p>
        </p:txBody>
      </p:sp>
      <p:sp>
        <p:nvSpPr>
          <p:cNvPr id="7" name="Rectangle 9"/>
          <p:cNvSpPr>
            <a:spLocks noGrp="1" noChangeArrowheads="1"/>
          </p:cNvSpPr>
          <p:nvPr>
            <p:ph type="dt" sz="half" idx="11"/>
          </p:nvPr>
        </p:nvSpPr>
        <p:spPr/>
        <p:txBody>
          <a:bodyPr/>
          <a:lstStyle>
            <a:lvl1pPr>
              <a:defRPr/>
            </a:lvl1pPr>
          </a:lstStyle>
          <a:p>
            <a:pPr>
              <a:defRPr/>
            </a:pPr>
            <a:endParaRPr lang="en-US"/>
          </a:p>
        </p:txBody>
      </p:sp>
      <p:sp>
        <p:nvSpPr>
          <p:cNvPr id="8" name="Rectangle 36"/>
          <p:cNvSpPr>
            <a:spLocks noGrp="1" noChangeArrowheads="1"/>
          </p:cNvSpPr>
          <p:nvPr>
            <p:ph type="ftr" sz="quarter" idx="12"/>
          </p:nvPr>
        </p:nvSpPr>
        <p:spPr/>
        <p:txBody>
          <a:bodyPr/>
          <a:lstStyle>
            <a:lvl1pPr>
              <a:buNone/>
              <a:defRPr sz="1000"/>
            </a:lvl1pPr>
          </a:lstStyle>
          <a:p>
            <a:pPr>
              <a:defRPr/>
            </a:pPr>
            <a:r>
              <a:rPr lang="en-US" smtClean="0"/>
              <a:t>#IBMz  #zVM  #TrustIBMz</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46213"/>
            <a:ext cx="42672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46213"/>
            <a:ext cx="42672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ln/>
        </p:spPr>
        <p:txBody>
          <a:bodyPr/>
          <a:lstStyle>
            <a:lvl1pPr>
              <a:defRPr/>
            </a:lvl1pPr>
          </a:lstStyle>
          <a:p>
            <a:pPr>
              <a:defRPr/>
            </a:pPr>
            <a:fld id="{FD169069-5D29-4F7B-AA30-D4D7064DE631}" type="slidenum">
              <a:rPr lang="en-US"/>
              <a:pPr>
                <a:defRPr/>
              </a:pPr>
              <a:t>‹#›</a:t>
            </a:fld>
            <a:endParaRPr lang="en-US"/>
          </a:p>
        </p:txBody>
      </p:sp>
      <p:sp>
        <p:nvSpPr>
          <p:cNvPr id="6" name="Rectangle 9"/>
          <p:cNvSpPr>
            <a:spLocks noGrp="1" noChangeArrowheads="1"/>
          </p:cNvSpPr>
          <p:nvPr>
            <p:ph type="dt" sz="half" idx="11"/>
          </p:nvPr>
        </p:nvSpPr>
        <p:spPr>
          <a:ln/>
        </p:spPr>
        <p:txBody>
          <a:bodyPr/>
          <a:lstStyle>
            <a:lvl1pPr>
              <a:defRPr/>
            </a:lvl1pPr>
          </a:lstStyle>
          <a:p>
            <a:pPr>
              <a:defRPr/>
            </a:pPr>
            <a:endParaRPr lang="en-US"/>
          </a:p>
        </p:txBody>
      </p:sp>
      <p:sp>
        <p:nvSpPr>
          <p:cNvPr id="7" name="Rectangle 36"/>
          <p:cNvSpPr>
            <a:spLocks noGrp="1" noChangeArrowheads="1"/>
          </p:cNvSpPr>
          <p:nvPr>
            <p:ph type="ftr" sz="quarter" idx="12"/>
          </p:nvPr>
        </p:nvSpPr>
        <p:spPr/>
        <p:txBody>
          <a:bodyPr/>
          <a:lstStyle>
            <a:lvl1pPr>
              <a:defRPr/>
            </a:lvl1pPr>
          </a:lstStyle>
          <a:p>
            <a:pPr>
              <a:defRPr/>
            </a:pPr>
            <a:r>
              <a:rPr lang="en-US" smtClean="0"/>
              <a:t>#IBMz  #zVM  #TrustIBMz</a:t>
            </a:r>
            <a:endParaRPr lang="en-US"/>
          </a:p>
        </p:txBody>
      </p:sp>
      <p:pic>
        <p:nvPicPr>
          <p:cNvPr id="9" name="Picture 55" descr="IBMZ_black"/>
          <p:cNvPicPr>
            <a:picLocks noChangeAspect="1" noChangeArrowheads="1"/>
          </p:cNvPicPr>
          <p:nvPr userDrawn="1"/>
        </p:nvPicPr>
        <p:blipFill>
          <a:blip r:embed="rId2"/>
          <a:srcRect/>
          <a:stretch>
            <a:fillRect/>
          </a:stretch>
        </p:blipFill>
        <p:spPr bwMode="auto">
          <a:xfrm>
            <a:off x="231618" y="90487"/>
            <a:ext cx="317657" cy="396875"/>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sldNum" sz="quarter" idx="10"/>
          </p:nvPr>
        </p:nvSpPr>
        <p:spPr>
          <a:ln/>
        </p:spPr>
        <p:txBody>
          <a:bodyPr/>
          <a:lstStyle>
            <a:lvl1pPr>
              <a:defRPr/>
            </a:lvl1pPr>
          </a:lstStyle>
          <a:p>
            <a:pPr>
              <a:defRPr/>
            </a:pPr>
            <a:fld id="{D65BE099-A552-43F4-BE4B-1039282A9C30}" type="slidenum">
              <a:rPr lang="en-US"/>
              <a:pPr>
                <a:defRPr/>
              </a:pPr>
              <a:t>‹#›</a:t>
            </a:fld>
            <a:endParaRPr lang="en-US"/>
          </a:p>
        </p:txBody>
      </p:sp>
      <p:sp>
        <p:nvSpPr>
          <p:cNvPr id="8" name="Rectangle 9"/>
          <p:cNvSpPr>
            <a:spLocks noGrp="1" noChangeArrowheads="1"/>
          </p:cNvSpPr>
          <p:nvPr>
            <p:ph type="dt" sz="half" idx="11"/>
          </p:nvPr>
        </p:nvSpPr>
        <p:spPr>
          <a:ln/>
        </p:spPr>
        <p:txBody>
          <a:bodyPr/>
          <a:lstStyle>
            <a:lvl1pPr>
              <a:defRPr/>
            </a:lvl1pPr>
          </a:lstStyle>
          <a:p>
            <a:pPr>
              <a:defRPr/>
            </a:pPr>
            <a:endParaRPr lang="en-US"/>
          </a:p>
        </p:txBody>
      </p:sp>
      <p:sp>
        <p:nvSpPr>
          <p:cNvPr id="9" name="Rectangle 36"/>
          <p:cNvSpPr>
            <a:spLocks noGrp="1" noChangeArrowheads="1"/>
          </p:cNvSpPr>
          <p:nvPr>
            <p:ph type="ftr" sz="quarter" idx="12"/>
          </p:nvPr>
        </p:nvSpPr>
        <p:spPr/>
        <p:txBody>
          <a:bodyPr/>
          <a:lstStyle>
            <a:lvl1pPr>
              <a:defRPr/>
            </a:lvl1pPr>
          </a:lstStyle>
          <a:p>
            <a:pPr>
              <a:defRPr/>
            </a:pPr>
            <a:r>
              <a:rPr lang="en-US" smtClean="0"/>
              <a:t>#IBMz  #zVM  #TrustIBMz</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sldNum" sz="quarter" idx="10"/>
          </p:nvPr>
        </p:nvSpPr>
        <p:spPr>
          <a:ln/>
        </p:spPr>
        <p:txBody>
          <a:bodyPr/>
          <a:lstStyle>
            <a:lvl1pPr>
              <a:defRPr/>
            </a:lvl1pPr>
          </a:lstStyle>
          <a:p>
            <a:pPr>
              <a:defRPr/>
            </a:pPr>
            <a:fld id="{E8A7C04B-C232-45DF-A945-824B660A237B}" type="slidenum">
              <a:rPr lang="en-US"/>
              <a:pPr>
                <a:defRPr/>
              </a:pPr>
              <a:t>‹#›</a:t>
            </a:fld>
            <a:endParaRPr lang="en-US"/>
          </a:p>
        </p:txBody>
      </p:sp>
      <p:sp>
        <p:nvSpPr>
          <p:cNvPr id="4" name="Rectangle 9"/>
          <p:cNvSpPr>
            <a:spLocks noGrp="1" noChangeArrowheads="1"/>
          </p:cNvSpPr>
          <p:nvPr>
            <p:ph type="dt" sz="half" idx="11"/>
          </p:nvPr>
        </p:nvSpPr>
        <p:spPr>
          <a:ln/>
        </p:spPr>
        <p:txBody>
          <a:bodyPr/>
          <a:lstStyle>
            <a:lvl1pPr>
              <a:defRPr/>
            </a:lvl1pPr>
          </a:lstStyle>
          <a:p>
            <a:pPr>
              <a:defRPr/>
            </a:pPr>
            <a:endParaRPr lang="en-US"/>
          </a:p>
        </p:txBody>
      </p:sp>
      <p:sp>
        <p:nvSpPr>
          <p:cNvPr id="5" name="Rectangle 36"/>
          <p:cNvSpPr>
            <a:spLocks noGrp="1" noChangeArrowheads="1"/>
          </p:cNvSpPr>
          <p:nvPr>
            <p:ph type="ftr" sz="quarter" idx="12"/>
          </p:nvPr>
        </p:nvSpPr>
        <p:spPr/>
        <p:txBody>
          <a:bodyPr/>
          <a:lstStyle>
            <a:lvl1pPr>
              <a:defRPr/>
            </a:lvl1pPr>
          </a:lstStyle>
          <a:p>
            <a:pPr>
              <a:defRPr/>
            </a:pPr>
            <a:r>
              <a:rPr lang="en-US" smtClean="0"/>
              <a:t>#IBMz  #zVM  #TrustIBMz</a:t>
            </a:r>
            <a:endParaRPr lang="en-US"/>
          </a:p>
        </p:txBody>
      </p:sp>
      <p:pic>
        <p:nvPicPr>
          <p:cNvPr id="7" name="Picture 55" descr="IBMZ_black"/>
          <p:cNvPicPr>
            <a:picLocks noChangeAspect="1" noChangeArrowheads="1"/>
          </p:cNvPicPr>
          <p:nvPr userDrawn="1"/>
        </p:nvPicPr>
        <p:blipFill>
          <a:blip r:embed="rId2"/>
          <a:srcRect/>
          <a:stretch>
            <a:fillRect/>
          </a:stretch>
        </p:blipFill>
        <p:spPr bwMode="auto">
          <a:xfrm>
            <a:off x="231618" y="90487"/>
            <a:ext cx="317657" cy="396875"/>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79755C06-C984-4E11-A0EB-7DAD49205512}" type="slidenum">
              <a:rPr lang="en-US"/>
              <a:pPr>
                <a:defRPr/>
              </a:pPr>
              <a:t>‹#›</a:t>
            </a:fld>
            <a:endParaRPr lang="en-US"/>
          </a:p>
        </p:txBody>
      </p:sp>
      <p:sp>
        <p:nvSpPr>
          <p:cNvPr id="3" name="Rectangle 9"/>
          <p:cNvSpPr>
            <a:spLocks noGrp="1" noChangeArrowheads="1"/>
          </p:cNvSpPr>
          <p:nvPr>
            <p:ph type="dt" sz="half" idx="11"/>
          </p:nvPr>
        </p:nvSpPr>
        <p:spPr>
          <a:ln/>
        </p:spPr>
        <p:txBody>
          <a:bodyPr/>
          <a:lstStyle>
            <a:lvl1pPr>
              <a:defRPr/>
            </a:lvl1pPr>
          </a:lstStyle>
          <a:p>
            <a:pPr>
              <a:defRPr/>
            </a:pPr>
            <a:endParaRPr lang="en-US"/>
          </a:p>
        </p:txBody>
      </p:sp>
      <p:sp>
        <p:nvSpPr>
          <p:cNvPr id="4" name="Rectangle 36"/>
          <p:cNvSpPr>
            <a:spLocks noGrp="1" noChangeArrowheads="1"/>
          </p:cNvSpPr>
          <p:nvPr>
            <p:ph type="ftr" sz="quarter" idx="12"/>
          </p:nvPr>
        </p:nvSpPr>
        <p:spPr/>
        <p:txBody>
          <a:bodyPr/>
          <a:lstStyle>
            <a:lvl1pPr>
              <a:defRPr/>
            </a:lvl1pPr>
          </a:lstStyle>
          <a:p>
            <a:pPr>
              <a:defRPr/>
            </a:pPr>
            <a:r>
              <a:rPr lang="en-US" smtClean="0"/>
              <a:t>#IBMz  #zVM  #TrustIBMz</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D780053F-E9B8-49B5-84BC-6C55B63B3249}" type="slidenum">
              <a:rPr lang="en-US"/>
              <a:pPr>
                <a:defRPr/>
              </a:pPr>
              <a:t>‹#›</a:t>
            </a:fld>
            <a:endParaRPr lang="en-US"/>
          </a:p>
        </p:txBody>
      </p:sp>
      <p:sp>
        <p:nvSpPr>
          <p:cNvPr id="6" name="Rectangle 9"/>
          <p:cNvSpPr>
            <a:spLocks noGrp="1" noChangeArrowheads="1"/>
          </p:cNvSpPr>
          <p:nvPr>
            <p:ph type="dt" sz="half" idx="11"/>
          </p:nvPr>
        </p:nvSpPr>
        <p:spPr>
          <a:ln/>
        </p:spPr>
        <p:txBody>
          <a:bodyPr/>
          <a:lstStyle>
            <a:lvl1pPr>
              <a:defRPr/>
            </a:lvl1pPr>
          </a:lstStyle>
          <a:p>
            <a:pPr>
              <a:defRPr/>
            </a:pPr>
            <a:endParaRPr lang="en-US"/>
          </a:p>
        </p:txBody>
      </p:sp>
      <p:sp>
        <p:nvSpPr>
          <p:cNvPr id="7" name="Rectangle 36"/>
          <p:cNvSpPr>
            <a:spLocks noGrp="1" noChangeArrowheads="1"/>
          </p:cNvSpPr>
          <p:nvPr>
            <p:ph type="ftr" sz="quarter" idx="12"/>
          </p:nvPr>
        </p:nvSpPr>
        <p:spPr/>
        <p:txBody>
          <a:bodyPr/>
          <a:lstStyle>
            <a:lvl1pPr>
              <a:defRPr/>
            </a:lvl1pPr>
          </a:lstStyle>
          <a:p>
            <a:pPr>
              <a:defRPr/>
            </a:pPr>
            <a:r>
              <a:rPr lang="en-US" smtClean="0"/>
              <a:t>#IBMz  #zVM  #TrustIBMz</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DB2658CF-D6A1-4083-BBBC-526354F6674C}" type="slidenum">
              <a:rPr lang="en-US"/>
              <a:pPr>
                <a:defRPr/>
              </a:pPr>
              <a:t>‹#›</a:t>
            </a:fld>
            <a:endParaRPr lang="en-US"/>
          </a:p>
        </p:txBody>
      </p:sp>
      <p:sp>
        <p:nvSpPr>
          <p:cNvPr id="6" name="Rectangle 9"/>
          <p:cNvSpPr>
            <a:spLocks noGrp="1" noChangeArrowheads="1"/>
          </p:cNvSpPr>
          <p:nvPr>
            <p:ph type="dt" sz="half" idx="11"/>
          </p:nvPr>
        </p:nvSpPr>
        <p:spPr>
          <a:ln/>
        </p:spPr>
        <p:txBody>
          <a:bodyPr/>
          <a:lstStyle>
            <a:lvl1pPr>
              <a:defRPr/>
            </a:lvl1pPr>
          </a:lstStyle>
          <a:p>
            <a:pPr>
              <a:defRPr/>
            </a:pPr>
            <a:endParaRPr lang="en-US"/>
          </a:p>
        </p:txBody>
      </p:sp>
      <p:sp>
        <p:nvSpPr>
          <p:cNvPr id="7" name="Rectangle 36"/>
          <p:cNvSpPr>
            <a:spLocks noGrp="1" noChangeArrowheads="1"/>
          </p:cNvSpPr>
          <p:nvPr>
            <p:ph type="ftr" sz="quarter" idx="12"/>
          </p:nvPr>
        </p:nvSpPr>
        <p:spPr/>
        <p:txBody>
          <a:bodyPr/>
          <a:lstStyle>
            <a:lvl1pPr>
              <a:defRPr/>
            </a:lvl1pPr>
          </a:lstStyle>
          <a:p>
            <a:pPr>
              <a:defRPr/>
            </a:pPr>
            <a:r>
              <a:rPr lang="en-US" smtClean="0"/>
              <a:t>#IBMz  #zVM  #TrustIBMz</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182563" y="1446213"/>
            <a:ext cx="8686800" cy="5038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7" name="Line 4"/>
          <p:cNvSpPr>
            <a:spLocks noChangeShapeType="1"/>
          </p:cNvSpPr>
          <p:nvPr/>
        </p:nvSpPr>
        <p:spPr bwMode="auto">
          <a:xfrm flipV="1">
            <a:off x="274638" y="549275"/>
            <a:ext cx="8594725" cy="0"/>
          </a:xfrm>
          <a:prstGeom prst="line">
            <a:avLst/>
          </a:prstGeom>
          <a:noFill/>
          <a:ln w="9525">
            <a:solidFill>
              <a:schemeClr val="tx1"/>
            </a:solidFill>
            <a:round/>
            <a:headEnd/>
            <a:tailEnd/>
          </a:ln>
        </p:spPr>
        <p:txBody>
          <a:bodyPr/>
          <a:lstStyle/>
          <a:p>
            <a:pPr>
              <a:buClr>
                <a:schemeClr val="tx1"/>
              </a:buClr>
              <a:buFont typeface="Arial" pitchFamily="34" charset="0"/>
              <a:buChar char="–"/>
              <a:defRPr/>
            </a:pPr>
            <a:endParaRPr lang="en-US">
              <a:ea typeface="+mn-ea"/>
            </a:endParaRPr>
          </a:p>
        </p:txBody>
      </p:sp>
      <p:sp>
        <p:nvSpPr>
          <p:cNvPr id="1028"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buClr>
                <a:schemeClr val="tx1"/>
              </a:buClr>
              <a:buFont typeface="Arial" pitchFamily="34" charset="0"/>
              <a:buNone/>
              <a:defRPr/>
            </a:pPr>
            <a:r>
              <a:rPr lang="en-US" sz="800" dirty="0">
                <a:solidFill>
                  <a:schemeClr val="tx1"/>
                </a:solidFill>
                <a:ea typeface="+mn-ea"/>
              </a:rPr>
              <a:t>© 2013 IBM Corporation</a:t>
            </a:r>
            <a:endParaRPr lang="en-US" dirty="0">
              <a:solidFill>
                <a:schemeClr val="tx1"/>
              </a:solidFill>
              <a:ea typeface="+mn-ea"/>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buClr>
                <a:schemeClr val="tx1"/>
              </a:buClr>
              <a:buFont typeface="Arial" pitchFamily="34" charset="0"/>
              <a:buNone/>
              <a:defRPr sz="800">
                <a:solidFill>
                  <a:schemeClr val="tx1"/>
                </a:solidFill>
                <a:latin typeface="Arial" charset="0"/>
                <a:ea typeface="+mn-ea"/>
              </a:defRPr>
            </a:lvl1pPr>
          </a:lstStyle>
          <a:p>
            <a:pPr>
              <a:defRPr/>
            </a:pPr>
            <a:fld id="{5AE577FA-BFE3-42AE-B5C5-5EA796D6F114}" type="slidenum">
              <a:rPr lang="en-US"/>
              <a:pPr>
                <a:defRPr/>
              </a:pPr>
              <a:t>‹#›</a:t>
            </a:fld>
            <a:endParaRPr lang="en-US"/>
          </a:p>
        </p:txBody>
      </p:sp>
      <p:sp>
        <p:nvSpPr>
          <p:cNvPr id="67593" name="Rectangle 9"/>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buClr>
                <a:schemeClr val="tx1"/>
              </a:buClr>
              <a:buFont typeface="Arial" pitchFamily="34" charset="0"/>
              <a:buNone/>
              <a:defRPr sz="800">
                <a:solidFill>
                  <a:schemeClr val="tx1"/>
                </a:solidFill>
                <a:latin typeface="Arial" charset="0"/>
                <a:ea typeface="+mn-ea"/>
                <a:cs typeface="ＭＳ Ｐゴシック" charset="-128"/>
              </a:defRPr>
            </a:lvl1pPr>
          </a:lstStyle>
          <a:p>
            <a:pPr>
              <a:defRPr/>
            </a:pPr>
            <a:endParaRPr lang="en-US"/>
          </a:p>
        </p:txBody>
      </p:sp>
      <p:sp>
        <p:nvSpPr>
          <p:cNvPr id="2055" name="Rectangle 13"/>
          <p:cNvSpPr>
            <a:spLocks noGrp="1" noChangeArrowheads="1"/>
          </p:cNvSpPr>
          <p:nvPr>
            <p:ph type="title"/>
          </p:nvPr>
        </p:nvSpPr>
        <p:spPr bwMode="auto">
          <a:xfrm>
            <a:off x="182563" y="593725"/>
            <a:ext cx="8686800" cy="63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pic>
        <p:nvPicPr>
          <p:cNvPr id="2056" name="Picture 10"/>
          <p:cNvPicPr>
            <a:picLocks noChangeAspect="1"/>
          </p:cNvPicPr>
          <p:nvPr/>
        </p:nvPicPr>
        <p:blipFill>
          <a:blip r:embed="rId15"/>
          <a:srcRect/>
          <a:stretch>
            <a:fillRect/>
          </a:stretch>
        </p:blipFill>
        <p:spPr bwMode="auto">
          <a:xfrm>
            <a:off x="8047038" y="246063"/>
            <a:ext cx="822325" cy="219075"/>
          </a:xfrm>
          <a:prstGeom prst="rect">
            <a:avLst/>
          </a:prstGeom>
          <a:noFill/>
          <a:ln w="9525">
            <a:noFill/>
            <a:miter lim="800000"/>
            <a:headEnd/>
            <a:tailEnd/>
          </a:ln>
        </p:spPr>
      </p:pic>
      <p:sp>
        <p:nvSpPr>
          <p:cNvPr id="9" name="Rectangle 36"/>
          <p:cNvSpPr>
            <a:spLocks noGrp="1" noChangeArrowheads="1"/>
          </p:cNvSpPr>
          <p:nvPr>
            <p:ph type="ftr" sz="quarter" idx="3"/>
          </p:nvPr>
        </p:nvSpPr>
        <p:spPr>
          <a:xfrm>
            <a:off x="2925763" y="6537325"/>
            <a:ext cx="2012950" cy="184150"/>
          </a:xfrm>
          <a:prstGeom prst="rect">
            <a:avLst/>
          </a:prstGeom>
          <a:ln/>
        </p:spPr>
        <p:txBody>
          <a:bodyPr/>
          <a:lstStyle>
            <a:lvl1pPr>
              <a:buClr>
                <a:schemeClr val="tx1"/>
              </a:buClr>
              <a:buFont typeface="Arial" pitchFamily="34" charset="0"/>
              <a:buNone/>
              <a:defRPr sz="1000">
                <a:solidFill>
                  <a:schemeClr val="tx1"/>
                </a:solidFill>
                <a:latin typeface="Arial" charset="0"/>
                <a:ea typeface="+mn-ea"/>
              </a:defRPr>
            </a:lvl1pPr>
          </a:lstStyle>
          <a:p>
            <a:pPr>
              <a:defRPr/>
            </a:pPr>
            <a:r>
              <a:rPr lang="en-US" smtClean="0"/>
              <a:t>#IBMz  #zVM  #TrustIBMz</a:t>
            </a:r>
            <a:endParaRPr lang="en-US"/>
          </a:p>
        </p:txBody>
      </p:sp>
    </p:spTree>
  </p:cSld>
  <p:clrMap bg1="lt1" tx1="dk1" bg2="lt2" tx2="dk2" accent1="accent1" accent2="accent2" accent3="accent3" accent4="accent4" accent5="accent5" accent6="accent6" hlink="hlink" folHlink="folHlink"/>
  <p:sldLayoutIdLst>
    <p:sldLayoutId id="2147483739" r:id="rId1"/>
    <p:sldLayoutId id="2147483729" r:id="rId2"/>
    <p:sldLayoutId id="2147483740"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41" r:id="rId13"/>
  </p:sldLayoutIdLst>
  <p:hf hdr="0" dt="0"/>
  <p:txStyles>
    <p:titleStyle>
      <a:lvl1pPr algn="l" rtl="0" eaLnBrk="0" fontAlgn="base" hangingPunct="0">
        <a:lnSpc>
          <a:spcPct val="90000"/>
        </a:lnSpc>
        <a:spcBef>
          <a:spcPct val="0"/>
        </a:spcBef>
        <a:spcAft>
          <a:spcPct val="0"/>
        </a:spcAft>
        <a:defRPr sz="2200" b="1">
          <a:solidFill>
            <a:schemeClr val="accent1"/>
          </a:solidFill>
          <a:latin typeface="+mj-lt"/>
          <a:ea typeface="MS PGothic" pitchFamily="34" charset="-128"/>
          <a:cs typeface="ＭＳ Ｐゴシック" charset="-128"/>
        </a:defRPr>
      </a:lvl1pPr>
      <a:lvl2pPr algn="l" rtl="0" eaLnBrk="0" fontAlgn="base" hangingPunct="0">
        <a:lnSpc>
          <a:spcPct val="90000"/>
        </a:lnSpc>
        <a:spcBef>
          <a:spcPct val="0"/>
        </a:spcBef>
        <a:spcAft>
          <a:spcPct val="0"/>
        </a:spcAft>
        <a:defRPr sz="2200" b="1">
          <a:solidFill>
            <a:schemeClr val="accent1"/>
          </a:solidFill>
          <a:latin typeface="Arial" charset="0"/>
          <a:ea typeface="MS PGothic" pitchFamily="34" charset="-128"/>
          <a:cs typeface="ＭＳ Ｐゴシック" charset="-128"/>
        </a:defRPr>
      </a:lvl2pPr>
      <a:lvl3pPr algn="l" rtl="0" eaLnBrk="0" fontAlgn="base" hangingPunct="0">
        <a:lnSpc>
          <a:spcPct val="90000"/>
        </a:lnSpc>
        <a:spcBef>
          <a:spcPct val="0"/>
        </a:spcBef>
        <a:spcAft>
          <a:spcPct val="0"/>
        </a:spcAft>
        <a:defRPr sz="2200" b="1">
          <a:solidFill>
            <a:schemeClr val="accent1"/>
          </a:solidFill>
          <a:latin typeface="Arial" charset="0"/>
          <a:ea typeface="MS PGothic" pitchFamily="34" charset="-128"/>
          <a:cs typeface="ＭＳ Ｐゴシック" charset="-128"/>
        </a:defRPr>
      </a:lvl3pPr>
      <a:lvl4pPr algn="l" rtl="0" eaLnBrk="0" fontAlgn="base" hangingPunct="0">
        <a:lnSpc>
          <a:spcPct val="90000"/>
        </a:lnSpc>
        <a:spcBef>
          <a:spcPct val="0"/>
        </a:spcBef>
        <a:spcAft>
          <a:spcPct val="0"/>
        </a:spcAft>
        <a:defRPr sz="2200" b="1">
          <a:solidFill>
            <a:schemeClr val="accent1"/>
          </a:solidFill>
          <a:latin typeface="Arial" charset="0"/>
          <a:ea typeface="MS PGothic" pitchFamily="34" charset="-128"/>
          <a:cs typeface="ＭＳ Ｐゴシック" charset="-128"/>
        </a:defRPr>
      </a:lvl4pPr>
      <a:lvl5pPr algn="l" rtl="0" eaLnBrk="0" fontAlgn="base" hangingPunct="0">
        <a:lnSpc>
          <a:spcPct val="90000"/>
        </a:lnSpc>
        <a:spcBef>
          <a:spcPct val="0"/>
        </a:spcBef>
        <a:spcAft>
          <a:spcPct val="0"/>
        </a:spcAft>
        <a:defRPr sz="2200" b="1">
          <a:solidFill>
            <a:schemeClr val="accent1"/>
          </a:solidFill>
          <a:latin typeface="Arial" charset="0"/>
          <a:ea typeface="MS PGothic" pitchFamily="34" charset="-128"/>
          <a:cs typeface="ＭＳ Ｐゴシック" charset="-128"/>
        </a:defRPr>
      </a:lvl5pPr>
      <a:lvl6pPr marL="457200" algn="l" rtl="0" eaLnBrk="1" fontAlgn="base" hangingPunct="1">
        <a:lnSpc>
          <a:spcPct val="90000"/>
        </a:lnSpc>
        <a:spcBef>
          <a:spcPct val="0"/>
        </a:spcBef>
        <a:spcAft>
          <a:spcPct val="0"/>
        </a:spcAft>
        <a:defRPr sz="2200" b="1">
          <a:solidFill>
            <a:schemeClr val="accent1"/>
          </a:solidFill>
          <a:latin typeface="Arial" charset="0"/>
          <a:ea typeface="ＭＳ Ｐゴシック" charset="-128"/>
          <a:cs typeface="Arial" charset="0"/>
        </a:defRPr>
      </a:lvl6pPr>
      <a:lvl7pPr marL="914400" algn="l" rtl="0" eaLnBrk="1" fontAlgn="base" hangingPunct="1">
        <a:lnSpc>
          <a:spcPct val="90000"/>
        </a:lnSpc>
        <a:spcBef>
          <a:spcPct val="0"/>
        </a:spcBef>
        <a:spcAft>
          <a:spcPct val="0"/>
        </a:spcAft>
        <a:defRPr sz="2200" b="1">
          <a:solidFill>
            <a:schemeClr val="accent1"/>
          </a:solidFill>
          <a:latin typeface="Arial" charset="0"/>
          <a:ea typeface="ＭＳ Ｐゴシック" charset="-128"/>
          <a:cs typeface="Arial" charset="0"/>
        </a:defRPr>
      </a:lvl7pPr>
      <a:lvl8pPr marL="1371600" algn="l" rtl="0" eaLnBrk="1" fontAlgn="base" hangingPunct="1">
        <a:lnSpc>
          <a:spcPct val="90000"/>
        </a:lnSpc>
        <a:spcBef>
          <a:spcPct val="0"/>
        </a:spcBef>
        <a:spcAft>
          <a:spcPct val="0"/>
        </a:spcAft>
        <a:defRPr sz="2200" b="1">
          <a:solidFill>
            <a:schemeClr val="accent1"/>
          </a:solidFill>
          <a:latin typeface="Arial" charset="0"/>
          <a:ea typeface="ＭＳ Ｐゴシック" charset="-128"/>
          <a:cs typeface="Arial" charset="0"/>
        </a:defRPr>
      </a:lvl8pPr>
      <a:lvl9pPr marL="1828800" algn="l" rtl="0" eaLnBrk="1" fontAlgn="base" hangingPunct="1">
        <a:lnSpc>
          <a:spcPct val="90000"/>
        </a:lnSpc>
        <a:spcBef>
          <a:spcPct val="0"/>
        </a:spcBef>
        <a:spcAft>
          <a:spcPct val="0"/>
        </a:spcAft>
        <a:defRPr sz="2200" b="1">
          <a:solidFill>
            <a:schemeClr val="accent1"/>
          </a:solidFill>
          <a:latin typeface="Arial" charset="0"/>
          <a:ea typeface="ＭＳ Ｐゴシック" charset="-128"/>
          <a:cs typeface="Arial" charset="0"/>
        </a:defRPr>
      </a:lvl9pPr>
    </p:titleStyle>
    <p:bodyStyle>
      <a:lvl1pPr marL="231775" indent="-231775" algn="l" rtl="0" eaLnBrk="0" fontAlgn="base" hangingPunct="0">
        <a:spcBef>
          <a:spcPct val="50000"/>
        </a:spcBef>
        <a:spcAft>
          <a:spcPct val="0"/>
        </a:spcAft>
        <a:buClr>
          <a:schemeClr val="tx1"/>
        </a:buClr>
        <a:buFont typeface="Wingdings" pitchFamily="2" charset="2"/>
        <a:buChar char="§"/>
        <a:defRPr sz="1600">
          <a:solidFill>
            <a:schemeClr val="tx1"/>
          </a:solidFill>
          <a:latin typeface="+mn-lt"/>
          <a:ea typeface="MS PGothic" pitchFamily="34" charset="-128"/>
          <a:cs typeface="MS PGothic" pitchFamily="34" charset="-128"/>
        </a:defRPr>
      </a:lvl1pPr>
      <a:lvl2pPr marL="571500" indent="-230188" algn="l" rtl="0" eaLnBrk="0" fontAlgn="base" hangingPunct="0">
        <a:spcBef>
          <a:spcPct val="0"/>
        </a:spcBef>
        <a:spcAft>
          <a:spcPct val="0"/>
        </a:spcAft>
        <a:buClr>
          <a:schemeClr val="tx1"/>
        </a:buClr>
        <a:buFont typeface="Arial" charset="0"/>
        <a:buChar char="–"/>
        <a:defRPr sz="1600">
          <a:solidFill>
            <a:schemeClr val="tx1"/>
          </a:solidFill>
          <a:latin typeface="+mn-lt"/>
          <a:ea typeface="MS PGothic" pitchFamily="34" charset="-128"/>
          <a:cs typeface="+mn-cs"/>
        </a:defRPr>
      </a:lvl2pPr>
      <a:lvl3pPr marL="855663" indent="-228600" algn="l" rtl="0" eaLnBrk="0" fontAlgn="base" hangingPunct="0">
        <a:spcBef>
          <a:spcPct val="0"/>
        </a:spcBef>
        <a:spcAft>
          <a:spcPct val="0"/>
        </a:spcAft>
        <a:buClr>
          <a:schemeClr val="tx1"/>
        </a:buClr>
        <a:buChar char="•"/>
        <a:defRPr sz="1600">
          <a:solidFill>
            <a:schemeClr val="tx1"/>
          </a:solidFill>
          <a:latin typeface="+mn-lt"/>
          <a:ea typeface="MS PGothic" pitchFamily="34" charset="-128"/>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S PGothic" pitchFamily="34" charset="-128"/>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S PGothic" pitchFamily="34" charset="-128"/>
          <a:cs typeface="+mn-cs"/>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107950" y="107950"/>
            <a:ext cx="8928100" cy="6642100"/>
            <a:chOff x="68" y="68"/>
            <a:chExt cx="5624" cy="4184"/>
          </a:xfrm>
        </p:grpSpPr>
        <p:sp>
          <p:nvSpPr>
            <p:cNvPr id="4101" name="Rectangle 3"/>
            <p:cNvSpPr>
              <a:spLocks noChangeArrowheads="1"/>
            </p:cNvSpPr>
            <p:nvPr/>
          </p:nvSpPr>
          <p:spPr bwMode="auto">
            <a:xfrm>
              <a:off x="68" y="68"/>
              <a:ext cx="5624" cy="4184"/>
            </a:xfrm>
            <a:prstGeom prst="rect">
              <a:avLst/>
            </a:prstGeom>
            <a:gradFill rotWithShape="0">
              <a:gsLst>
                <a:gs pos="0">
                  <a:srgbClr val="3352B2"/>
                </a:gs>
                <a:gs pos="50000">
                  <a:srgbClr val="00279F"/>
                </a:gs>
                <a:gs pos="100000">
                  <a:srgbClr val="3352B2"/>
                </a:gs>
              </a:gsLst>
              <a:lin ang="5400000" scaled="1"/>
            </a:gradFill>
            <a:ln w="12700">
              <a:solidFill>
                <a:schemeClr val="folHlink"/>
              </a:solidFill>
              <a:miter lim="800000"/>
              <a:headEnd/>
              <a:tailEnd/>
            </a:ln>
          </p:spPr>
          <p:txBody>
            <a:bodyPr wrap="none" anchor="ctr"/>
            <a:lstStyle/>
            <a:p>
              <a:pPr algn="ctr" defTabSz="803275">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4102" name="Rectangle 4"/>
            <p:cNvSpPr>
              <a:spLocks noChangeArrowheads="1"/>
            </p:cNvSpPr>
            <p:nvPr/>
          </p:nvSpPr>
          <p:spPr bwMode="auto">
            <a:xfrm>
              <a:off x="151" y="140"/>
              <a:ext cx="5469" cy="4036"/>
            </a:xfrm>
            <a:prstGeom prst="rect">
              <a:avLst/>
            </a:prstGeom>
            <a:gradFill rotWithShape="0">
              <a:gsLst>
                <a:gs pos="0">
                  <a:srgbClr val="00279F"/>
                </a:gs>
                <a:gs pos="50000">
                  <a:srgbClr val="4C67BC"/>
                </a:gs>
                <a:gs pos="100000">
                  <a:srgbClr val="00279F"/>
                </a:gs>
              </a:gsLst>
              <a:lin ang="5400000" scaled="1"/>
            </a:gradFill>
            <a:ln w="12700">
              <a:solidFill>
                <a:schemeClr val="folHlink"/>
              </a:solidFill>
              <a:miter lim="800000"/>
              <a:headEnd/>
              <a:tailEnd/>
            </a:ln>
          </p:spPr>
          <p:txBody>
            <a:bodyPr wrap="none" anchor="ctr"/>
            <a:lstStyle/>
            <a:p>
              <a:pPr algn="ctr" defTabSz="803275">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4103" name="Rectangle 5"/>
            <p:cNvSpPr>
              <a:spLocks noChangeArrowheads="1"/>
            </p:cNvSpPr>
            <p:nvPr/>
          </p:nvSpPr>
          <p:spPr bwMode="auto">
            <a:xfrm>
              <a:off x="191" y="188"/>
              <a:ext cx="5377" cy="3944"/>
            </a:xfrm>
            <a:prstGeom prst="rect">
              <a:avLst/>
            </a:prstGeom>
            <a:gradFill rotWithShape="0">
              <a:gsLst>
                <a:gs pos="0">
                  <a:srgbClr val="4C67BC"/>
                </a:gs>
                <a:gs pos="50000">
                  <a:srgbClr val="00279F"/>
                </a:gs>
                <a:gs pos="100000">
                  <a:srgbClr val="4C67BC"/>
                </a:gs>
              </a:gsLst>
              <a:lin ang="5400000" scaled="1"/>
            </a:gradFill>
            <a:ln w="12700">
              <a:solidFill>
                <a:schemeClr val="folHlink"/>
              </a:solidFill>
              <a:miter lim="800000"/>
              <a:headEnd/>
              <a:tailEnd/>
            </a:ln>
          </p:spPr>
          <p:txBody>
            <a:bodyPr wrap="none" anchor="ctr"/>
            <a:lstStyle/>
            <a:p>
              <a:pPr algn="ctr" defTabSz="803275">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4104" name="Rectangle 6"/>
            <p:cNvSpPr>
              <a:spLocks noChangeArrowheads="1"/>
            </p:cNvSpPr>
            <p:nvPr/>
          </p:nvSpPr>
          <p:spPr bwMode="auto">
            <a:xfrm>
              <a:off x="272" y="272"/>
              <a:ext cx="5217" cy="3777"/>
            </a:xfrm>
            <a:prstGeom prst="rect">
              <a:avLst/>
            </a:prstGeom>
            <a:gradFill rotWithShape="0">
              <a:gsLst>
                <a:gs pos="0">
                  <a:srgbClr val="000C2F"/>
                </a:gs>
                <a:gs pos="100000">
                  <a:srgbClr val="00279F"/>
                </a:gs>
              </a:gsLst>
              <a:lin ang="5400000" scaled="1"/>
            </a:gradFill>
            <a:ln w="12700">
              <a:solidFill>
                <a:schemeClr val="folHlink"/>
              </a:solidFill>
              <a:miter lim="800000"/>
              <a:headEnd/>
              <a:tailEnd/>
            </a:ln>
          </p:spPr>
          <p:txBody>
            <a:bodyPr wrap="none" anchor="ctr"/>
            <a:lstStyle/>
            <a:p>
              <a:pPr algn="ctr" defTabSz="803275">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grpSp>
      <p:sp>
        <p:nvSpPr>
          <p:cNvPr id="4099" name="Rectangle 7"/>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252" tIns="44331" rIns="90252" bIns="44331" numCol="1" anchor="ctr" anchorCtr="0" compatLnSpc="1">
            <a:prstTxWarp prst="textNoShape">
              <a:avLst/>
            </a:prstTxWarp>
          </a:bodyPr>
          <a:lstStyle/>
          <a:p>
            <a:pPr lvl="0"/>
            <a:r>
              <a:rPr lang="en-US" smtClean="0"/>
              <a:t>Click to edit Master title style</a:t>
            </a:r>
          </a:p>
        </p:txBody>
      </p:sp>
      <p:sp>
        <p:nvSpPr>
          <p:cNvPr id="4100" name="Rectangle 8"/>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252" tIns="44331" rIns="90252" bIns="44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43"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5993" algn="ctr" rtl="0" eaLnBrk="0" fontAlgn="base" hangingPunct="0">
        <a:spcBef>
          <a:spcPct val="0"/>
        </a:spcBef>
        <a:spcAft>
          <a:spcPct val="0"/>
        </a:spcAft>
        <a:defRPr sz="4400">
          <a:solidFill>
            <a:schemeClr val="tx2"/>
          </a:solidFill>
          <a:latin typeface="Arial" pitchFamily="34" charset="0"/>
        </a:defRPr>
      </a:lvl6pPr>
      <a:lvl7pPr marL="911983" algn="ctr" rtl="0" eaLnBrk="0" fontAlgn="base" hangingPunct="0">
        <a:spcBef>
          <a:spcPct val="0"/>
        </a:spcBef>
        <a:spcAft>
          <a:spcPct val="0"/>
        </a:spcAft>
        <a:defRPr sz="4400">
          <a:solidFill>
            <a:schemeClr val="tx2"/>
          </a:solidFill>
          <a:latin typeface="Arial" pitchFamily="34" charset="0"/>
        </a:defRPr>
      </a:lvl7pPr>
      <a:lvl8pPr marL="1367975" algn="ctr" rtl="0" eaLnBrk="0" fontAlgn="base" hangingPunct="0">
        <a:spcBef>
          <a:spcPct val="0"/>
        </a:spcBef>
        <a:spcAft>
          <a:spcPct val="0"/>
        </a:spcAft>
        <a:defRPr sz="4400">
          <a:solidFill>
            <a:schemeClr val="tx2"/>
          </a:solidFill>
          <a:latin typeface="Arial" pitchFamily="34" charset="0"/>
        </a:defRPr>
      </a:lvl8pPr>
      <a:lvl9pPr marL="1823964" algn="ctr" rtl="0" eaLnBrk="0" fontAlgn="base" hangingPunct="0">
        <a:spcBef>
          <a:spcPct val="0"/>
        </a:spcBef>
        <a:spcAft>
          <a:spcPct val="0"/>
        </a:spcAft>
        <a:defRPr sz="4400">
          <a:solidFill>
            <a:schemeClr val="tx2"/>
          </a:solidFill>
          <a:latin typeface="Arial" pitchFamily="34" charset="0"/>
        </a:defRPr>
      </a:lvl9pPr>
    </p:titleStyle>
    <p:bodyStyle>
      <a:lvl1pPr marL="339725" indent="-339725" algn="l" rtl="0" eaLnBrk="0" fontAlgn="base" hangingPunct="0">
        <a:spcBef>
          <a:spcPct val="20000"/>
        </a:spcBef>
        <a:spcAft>
          <a:spcPct val="0"/>
        </a:spcAft>
        <a:buClr>
          <a:schemeClr val="accent1"/>
        </a:buClr>
        <a:buSzPct val="75000"/>
        <a:buFont typeface="Monotype Sorts"/>
        <a:buChar char="l"/>
        <a:defRPr sz="3200">
          <a:solidFill>
            <a:schemeClr val="tx1"/>
          </a:solidFill>
          <a:latin typeface="+mn-lt"/>
          <a:ea typeface="+mn-ea"/>
          <a:cs typeface="+mn-cs"/>
        </a:defRPr>
      </a:lvl1pPr>
      <a:lvl2pPr marL="739775" indent="-282575" algn="l" rtl="0" eaLnBrk="0" fontAlgn="base" hangingPunct="0">
        <a:spcBef>
          <a:spcPct val="20000"/>
        </a:spcBef>
        <a:spcAft>
          <a:spcPct val="0"/>
        </a:spcAft>
        <a:buClr>
          <a:schemeClr val="accent1"/>
        </a:buClr>
        <a:buSzPct val="100000"/>
        <a:buChar char="–"/>
        <a:defRPr sz="2800">
          <a:solidFill>
            <a:schemeClr val="tx1"/>
          </a:solidFill>
          <a:latin typeface="+mn-lt"/>
        </a:defRPr>
      </a:lvl2pPr>
      <a:lvl3pPr marL="1139825" indent="-227013" algn="l" rtl="0" eaLnBrk="0" fontAlgn="base" hangingPunct="0">
        <a:spcBef>
          <a:spcPct val="20000"/>
        </a:spcBef>
        <a:spcAft>
          <a:spcPct val="0"/>
        </a:spcAft>
        <a:buClr>
          <a:schemeClr val="accent2"/>
        </a:buClr>
        <a:buSzPct val="100000"/>
        <a:buChar char="•"/>
        <a:defRPr sz="2400">
          <a:solidFill>
            <a:schemeClr val="tx1"/>
          </a:solidFill>
          <a:latin typeface="+mn-lt"/>
        </a:defRPr>
      </a:lvl3pPr>
      <a:lvl4pPr marL="1595438" indent="-227013" algn="l" rtl="0" eaLnBrk="0" fontAlgn="base" hangingPunct="0">
        <a:spcBef>
          <a:spcPct val="20000"/>
        </a:spcBef>
        <a:spcAft>
          <a:spcPct val="0"/>
        </a:spcAft>
        <a:buClr>
          <a:schemeClr val="accent2"/>
        </a:buClr>
        <a:buSzPct val="100000"/>
        <a:buChar char="–"/>
        <a:defRPr sz="2000">
          <a:solidFill>
            <a:schemeClr val="tx1"/>
          </a:solidFill>
          <a:latin typeface="+mn-lt"/>
        </a:defRPr>
      </a:lvl4pPr>
      <a:lvl5pPr marL="2051050" indent="-227013" algn="l" rtl="0" eaLnBrk="0" fontAlgn="base" hangingPunct="0">
        <a:spcBef>
          <a:spcPct val="20000"/>
        </a:spcBef>
        <a:spcAft>
          <a:spcPct val="0"/>
        </a:spcAft>
        <a:buClr>
          <a:schemeClr val="accent1"/>
        </a:buClr>
        <a:buSzPct val="100000"/>
        <a:buChar char="–"/>
        <a:defRPr sz="2000">
          <a:solidFill>
            <a:schemeClr val="tx1"/>
          </a:solidFill>
          <a:latin typeface="+mn-lt"/>
        </a:defRPr>
      </a:lvl5pPr>
      <a:lvl6pPr marL="2507956" indent="-227999" algn="l" rtl="0" eaLnBrk="0" fontAlgn="base" hangingPunct="0">
        <a:spcBef>
          <a:spcPct val="20000"/>
        </a:spcBef>
        <a:spcAft>
          <a:spcPct val="0"/>
        </a:spcAft>
        <a:buClr>
          <a:schemeClr val="accent1"/>
        </a:buClr>
        <a:buSzPct val="100000"/>
        <a:buChar char="–"/>
        <a:defRPr sz="2000">
          <a:solidFill>
            <a:schemeClr val="tx1"/>
          </a:solidFill>
          <a:latin typeface="+mn-lt"/>
        </a:defRPr>
      </a:lvl6pPr>
      <a:lvl7pPr marL="2963946" indent="-227999" algn="l" rtl="0" eaLnBrk="0" fontAlgn="base" hangingPunct="0">
        <a:spcBef>
          <a:spcPct val="20000"/>
        </a:spcBef>
        <a:spcAft>
          <a:spcPct val="0"/>
        </a:spcAft>
        <a:buClr>
          <a:schemeClr val="accent1"/>
        </a:buClr>
        <a:buSzPct val="100000"/>
        <a:buChar char="–"/>
        <a:defRPr sz="2000">
          <a:solidFill>
            <a:schemeClr val="tx1"/>
          </a:solidFill>
          <a:latin typeface="+mn-lt"/>
        </a:defRPr>
      </a:lvl7pPr>
      <a:lvl8pPr marL="3419936" indent="-227999" algn="l" rtl="0" eaLnBrk="0" fontAlgn="base" hangingPunct="0">
        <a:spcBef>
          <a:spcPct val="20000"/>
        </a:spcBef>
        <a:spcAft>
          <a:spcPct val="0"/>
        </a:spcAft>
        <a:buClr>
          <a:schemeClr val="accent1"/>
        </a:buClr>
        <a:buSzPct val="100000"/>
        <a:buChar char="–"/>
        <a:defRPr sz="2000">
          <a:solidFill>
            <a:schemeClr val="tx1"/>
          </a:solidFill>
          <a:latin typeface="+mn-lt"/>
        </a:defRPr>
      </a:lvl8pPr>
      <a:lvl9pPr marL="3875929" indent="-227999" algn="l" rtl="0" eaLnBrk="0" fontAlgn="base" hangingPunct="0">
        <a:spcBef>
          <a:spcPct val="20000"/>
        </a:spcBef>
        <a:spcAft>
          <a:spcPct val="0"/>
        </a:spcAft>
        <a:buClr>
          <a:schemeClr val="accent1"/>
        </a:buClr>
        <a:buSzPct val="100000"/>
        <a:buChar char="–"/>
        <a:defRPr sz="2000">
          <a:solidFill>
            <a:schemeClr val="tx1"/>
          </a:solidFill>
          <a:latin typeface="+mn-lt"/>
        </a:defRPr>
      </a:lvl9pPr>
    </p:bodyStyle>
    <p:otherStyle>
      <a:defPPr>
        <a:defRPr lang="en-US"/>
      </a:defPPr>
      <a:lvl1pPr marL="0" algn="l" defTabSz="911983" rtl="0" eaLnBrk="1" latinLnBrk="0" hangingPunct="1">
        <a:defRPr sz="1800" kern="1200">
          <a:solidFill>
            <a:schemeClr val="tx1"/>
          </a:solidFill>
          <a:latin typeface="+mn-lt"/>
          <a:ea typeface="+mn-ea"/>
          <a:cs typeface="+mn-cs"/>
        </a:defRPr>
      </a:lvl1pPr>
      <a:lvl2pPr marL="455993" algn="l" defTabSz="911983" rtl="0" eaLnBrk="1" latinLnBrk="0" hangingPunct="1">
        <a:defRPr sz="1800" kern="1200">
          <a:solidFill>
            <a:schemeClr val="tx1"/>
          </a:solidFill>
          <a:latin typeface="+mn-lt"/>
          <a:ea typeface="+mn-ea"/>
          <a:cs typeface="+mn-cs"/>
        </a:defRPr>
      </a:lvl2pPr>
      <a:lvl3pPr marL="911983" algn="l" defTabSz="911983" rtl="0" eaLnBrk="1" latinLnBrk="0" hangingPunct="1">
        <a:defRPr sz="1800" kern="1200">
          <a:solidFill>
            <a:schemeClr val="tx1"/>
          </a:solidFill>
          <a:latin typeface="+mn-lt"/>
          <a:ea typeface="+mn-ea"/>
          <a:cs typeface="+mn-cs"/>
        </a:defRPr>
      </a:lvl3pPr>
      <a:lvl4pPr marL="1367975" algn="l" defTabSz="911983" rtl="0" eaLnBrk="1" latinLnBrk="0" hangingPunct="1">
        <a:defRPr sz="1800" kern="1200">
          <a:solidFill>
            <a:schemeClr val="tx1"/>
          </a:solidFill>
          <a:latin typeface="+mn-lt"/>
          <a:ea typeface="+mn-ea"/>
          <a:cs typeface="+mn-cs"/>
        </a:defRPr>
      </a:lvl4pPr>
      <a:lvl5pPr marL="1823964" algn="l" defTabSz="911983" rtl="0" eaLnBrk="1" latinLnBrk="0" hangingPunct="1">
        <a:defRPr sz="1800" kern="1200">
          <a:solidFill>
            <a:schemeClr val="tx1"/>
          </a:solidFill>
          <a:latin typeface="+mn-lt"/>
          <a:ea typeface="+mn-ea"/>
          <a:cs typeface="+mn-cs"/>
        </a:defRPr>
      </a:lvl5pPr>
      <a:lvl6pPr marL="2279964" algn="l" defTabSz="911983" rtl="0" eaLnBrk="1" latinLnBrk="0" hangingPunct="1">
        <a:defRPr sz="1800" kern="1200">
          <a:solidFill>
            <a:schemeClr val="tx1"/>
          </a:solidFill>
          <a:latin typeface="+mn-lt"/>
          <a:ea typeface="+mn-ea"/>
          <a:cs typeface="+mn-cs"/>
        </a:defRPr>
      </a:lvl6pPr>
      <a:lvl7pPr marL="2735949" algn="l" defTabSz="911983" rtl="0" eaLnBrk="1" latinLnBrk="0" hangingPunct="1">
        <a:defRPr sz="1800" kern="1200">
          <a:solidFill>
            <a:schemeClr val="tx1"/>
          </a:solidFill>
          <a:latin typeface="+mn-lt"/>
          <a:ea typeface="+mn-ea"/>
          <a:cs typeface="+mn-cs"/>
        </a:defRPr>
      </a:lvl7pPr>
      <a:lvl8pPr marL="3191942" algn="l" defTabSz="911983" rtl="0" eaLnBrk="1" latinLnBrk="0" hangingPunct="1">
        <a:defRPr sz="1800" kern="1200">
          <a:solidFill>
            <a:schemeClr val="tx1"/>
          </a:solidFill>
          <a:latin typeface="+mn-lt"/>
          <a:ea typeface="+mn-ea"/>
          <a:cs typeface="+mn-cs"/>
        </a:defRPr>
      </a:lvl8pPr>
      <a:lvl9pPr marL="3647933" algn="l" defTabSz="91198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07950" y="107950"/>
            <a:ext cx="8928100" cy="6642100"/>
            <a:chOff x="68" y="68"/>
            <a:chExt cx="5624" cy="4184"/>
          </a:xfrm>
        </p:grpSpPr>
        <p:sp>
          <p:nvSpPr>
            <p:cNvPr id="5125" name="Rectangle 3"/>
            <p:cNvSpPr>
              <a:spLocks noChangeArrowheads="1"/>
            </p:cNvSpPr>
            <p:nvPr/>
          </p:nvSpPr>
          <p:spPr bwMode="auto">
            <a:xfrm>
              <a:off x="68" y="68"/>
              <a:ext cx="5624" cy="4184"/>
            </a:xfrm>
            <a:prstGeom prst="rect">
              <a:avLst/>
            </a:prstGeom>
            <a:gradFill rotWithShape="0">
              <a:gsLst>
                <a:gs pos="0">
                  <a:srgbClr val="3352B2"/>
                </a:gs>
                <a:gs pos="50000">
                  <a:srgbClr val="00279F"/>
                </a:gs>
                <a:gs pos="100000">
                  <a:srgbClr val="3352B2"/>
                </a:gs>
              </a:gsLst>
              <a:lin ang="5400000" scaled="1"/>
            </a:gradFill>
            <a:ln w="12700">
              <a:solidFill>
                <a:schemeClr val="folHlink"/>
              </a:solidFill>
              <a:miter lim="800000"/>
              <a:headEnd/>
              <a:tailEnd/>
            </a:ln>
          </p:spPr>
          <p:txBody>
            <a:bodyPr wrap="none" anchor="ctr"/>
            <a:lstStyle/>
            <a:p>
              <a:pPr algn="ctr" defTabSz="803275">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5126" name="Rectangle 4"/>
            <p:cNvSpPr>
              <a:spLocks noChangeArrowheads="1"/>
            </p:cNvSpPr>
            <p:nvPr/>
          </p:nvSpPr>
          <p:spPr bwMode="auto">
            <a:xfrm>
              <a:off x="151" y="140"/>
              <a:ext cx="5469" cy="4036"/>
            </a:xfrm>
            <a:prstGeom prst="rect">
              <a:avLst/>
            </a:prstGeom>
            <a:gradFill rotWithShape="0">
              <a:gsLst>
                <a:gs pos="0">
                  <a:srgbClr val="00279F"/>
                </a:gs>
                <a:gs pos="50000">
                  <a:srgbClr val="4C67BC"/>
                </a:gs>
                <a:gs pos="100000">
                  <a:srgbClr val="00279F"/>
                </a:gs>
              </a:gsLst>
              <a:lin ang="5400000" scaled="1"/>
            </a:gradFill>
            <a:ln w="12700">
              <a:solidFill>
                <a:schemeClr val="folHlink"/>
              </a:solidFill>
              <a:miter lim="800000"/>
              <a:headEnd/>
              <a:tailEnd/>
            </a:ln>
          </p:spPr>
          <p:txBody>
            <a:bodyPr wrap="none" anchor="ctr"/>
            <a:lstStyle/>
            <a:p>
              <a:pPr algn="ctr" defTabSz="803275">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5127" name="Rectangle 5"/>
            <p:cNvSpPr>
              <a:spLocks noChangeArrowheads="1"/>
            </p:cNvSpPr>
            <p:nvPr/>
          </p:nvSpPr>
          <p:spPr bwMode="auto">
            <a:xfrm>
              <a:off x="191" y="188"/>
              <a:ext cx="5377" cy="3944"/>
            </a:xfrm>
            <a:prstGeom prst="rect">
              <a:avLst/>
            </a:prstGeom>
            <a:gradFill rotWithShape="0">
              <a:gsLst>
                <a:gs pos="0">
                  <a:srgbClr val="4C67BC"/>
                </a:gs>
                <a:gs pos="50000">
                  <a:srgbClr val="00279F"/>
                </a:gs>
                <a:gs pos="100000">
                  <a:srgbClr val="4C67BC"/>
                </a:gs>
              </a:gsLst>
              <a:lin ang="5400000" scaled="1"/>
            </a:gradFill>
            <a:ln w="12700">
              <a:solidFill>
                <a:schemeClr val="folHlink"/>
              </a:solidFill>
              <a:miter lim="800000"/>
              <a:headEnd/>
              <a:tailEnd/>
            </a:ln>
          </p:spPr>
          <p:txBody>
            <a:bodyPr wrap="none" anchor="ctr"/>
            <a:lstStyle/>
            <a:p>
              <a:pPr algn="ctr" defTabSz="803275">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5128" name="Rectangle 6"/>
            <p:cNvSpPr>
              <a:spLocks noChangeArrowheads="1"/>
            </p:cNvSpPr>
            <p:nvPr/>
          </p:nvSpPr>
          <p:spPr bwMode="auto">
            <a:xfrm>
              <a:off x="272" y="272"/>
              <a:ext cx="5217" cy="3777"/>
            </a:xfrm>
            <a:prstGeom prst="rect">
              <a:avLst/>
            </a:prstGeom>
            <a:gradFill rotWithShape="0">
              <a:gsLst>
                <a:gs pos="0">
                  <a:srgbClr val="000C2F"/>
                </a:gs>
                <a:gs pos="100000">
                  <a:srgbClr val="00279F"/>
                </a:gs>
              </a:gsLst>
              <a:lin ang="5400000" scaled="1"/>
            </a:gradFill>
            <a:ln w="12700">
              <a:solidFill>
                <a:schemeClr val="folHlink"/>
              </a:solidFill>
              <a:miter lim="800000"/>
              <a:headEnd/>
              <a:tailEnd/>
            </a:ln>
          </p:spPr>
          <p:txBody>
            <a:bodyPr wrap="none" anchor="ctr"/>
            <a:lstStyle/>
            <a:p>
              <a:pPr algn="ctr" defTabSz="803275">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grpSp>
      <p:sp>
        <p:nvSpPr>
          <p:cNvPr id="5123" name="Rectangle 7"/>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261" tIns="44336" rIns="90261" bIns="44336" numCol="1" anchor="ctr" anchorCtr="0" compatLnSpc="1">
            <a:prstTxWarp prst="textNoShape">
              <a:avLst/>
            </a:prstTxWarp>
          </a:bodyPr>
          <a:lstStyle/>
          <a:p>
            <a:pPr lvl="0"/>
            <a:r>
              <a:rPr lang="en-US" smtClean="0"/>
              <a:t>Click to edit Master title style</a:t>
            </a:r>
          </a:p>
        </p:txBody>
      </p:sp>
      <p:sp>
        <p:nvSpPr>
          <p:cNvPr id="5124" name="Rectangle 8"/>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261" tIns="44336" rIns="90261" bIns="4433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4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6040" algn="ctr" rtl="0" eaLnBrk="0" fontAlgn="base" hangingPunct="0">
        <a:spcBef>
          <a:spcPct val="0"/>
        </a:spcBef>
        <a:spcAft>
          <a:spcPct val="0"/>
        </a:spcAft>
        <a:defRPr sz="4400">
          <a:solidFill>
            <a:schemeClr val="tx2"/>
          </a:solidFill>
          <a:latin typeface="Arial" pitchFamily="34" charset="0"/>
        </a:defRPr>
      </a:lvl6pPr>
      <a:lvl7pPr marL="912076" algn="ctr" rtl="0" eaLnBrk="0" fontAlgn="base" hangingPunct="0">
        <a:spcBef>
          <a:spcPct val="0"/>
        </a:spcBef>
        <a:spcAft>
          <a:spcPct val="0"/>
        </a:spcAft>
        <a:defRPr sz="4400">
          <a:solidFill>
            <a:schemeClr val="tx2"/>
          </a:solidFill>
          <a:latin typeface="Arial" pitchFamily="34" charset="0"/>
        </a:defRPr>
      </a:lvl7pPr>
      <a:lvl8pPr marL="1368114" algn="ctr" rtl="0" eaLnBrk="0" fontAlgn="base" hangingPunct="0">
        <a:spcBef>
          <a:spcPct val="0"/>
        </a:spcBef>
        <a:spcAft>
          <a:spcPct val="0"/>
        </a:spcAft>
        <a:defRPr sz="4400">
          <a:solidFill>
            <a:schemeClr val="tx2"/>
          </a:solidFill>
          <a:latin typeface="Arial" pitchFamily="34" charset="0"/>
        </a:defRPr>
      </a:lvl8pPr>
      <a:lvl9pPr marL="1824150" algn="ctr" rtl="0" eaLnBrk="0" fontAlgn="base" hangingPunct="0">
        <a:spcBef>
          <a:spcPct val="0"/>
        </a:spcBef>
        <a:spcAft>
          <a:spcPct val="0"/>
        </a:spcAft>
        <a:defRPr sz="4400">
          <a:solidFill>
            <a:schemeClr val="tx2"/>
          </a:solidFill>
          <a:latin typeface="Arial" pitchFamily="34" charset="0"/>
        </a:defRPr>
      </a:lvl9pPr>
    </p:titleStyle>
    <p:bodyStyle>
      <a:lvl1pPr marL="339725" indent="-339725" algn="l" rtl="0" eaLnBrk="0" fontAlgn="base" hangingPunct="0">
        <a:spcBef>
          <a:spcPct val="20000"/>
        </a:spcBef>
        <a:spcAft>
          <a:spcPct val="0"/>
        </a:spcAft>
        <a:buClr>
          <a:schemeClr val="accent1"/>
        </a:buClr>
        <a:buSzPct val="75000"/>
        <a:buFont typeface="Monotype Sorts"/>
        <a:buChar char="l"/>
        <a:defRPr sz="3200">
          <a:solidFill>
            <a:schemeClr val="tx1"/>
          </a:solidFill>
          <a:latin typeface="+mn-lt"/>
          <a:ea typeface="+mn-ea"/>
          <a:cs typeface="+mn-cs"/>
        </a:defRPr>
      </a:lvl1pPr>
      <a:lvl2pPr marL="739775" indent="-282575" algn="l" rtl="0" eaLnBrk="0" fontAlgn="base" hangingPunct="0">
        <a:spcBef>
          <a:spcPct val="20000"/>
        </a:spcBef>
        <a:spcAft>
          <a:spcPct val="0"/>
        </a:spcAft>
        <a:buClr>
          <a:schemeClr val="accent1"/>
        </a:buClr>
        <a:buSzPct val="100000"/>
        <a:buChar char="–"/>
        <a:defRPr sz="2800">
          <a:solidFill>
            <a:schemeClr val="tx1"/>
          </a:solidFill>
          <a:latin typeface="+mn-lt"/>
        </a:defRPr>
      </a:lvl2pPr>
      <a:lvl3pPr marL="1139825" indent="-227013" algn="l" rtl="0" eaLnBrk="0" fontAlgn="base" hangingPunct="0">
        <a:spcBef>
          <a:spcPct val="20000"/>
        </a:spcBef>
        <a:spcAft>
          <a:spcPct val="0"/>
        </a:spcAft>
        <a:buClr>
          <a:schemeClr val="accent2"/>
        </a:buClr>
        <a:buSzPct val="100000"/>
        <a:buChar char="•"/>
        <a:defRPr sz="2400">
          <a:solidFill>
            <a:schemeClr val="tx1"/>
          </a:solidFill>
          <a:latin typeface="+mn-lt"/>
        </a:defRPr>
      </a:lvl3pPr>
      <a:lvl4pPr marL="1595438" indent="-227013" algn="l" rtl="0" eaLnBrk="0" fontAlgn="base" hangingPunct="0">
        <a:spcBef>
          <a:spcPct val="20000"/>
        </a:spcBef>
        <a:spcAft>
          <a:spcPct val="0"/>
        </a:spcAft>
        <a:buClr>
          <a:schemeClr val="accent2"/>
        </a:buClr>
        <a:buSzPct val="100000"/>
        <a:buChar char="–"/>
        <a:defRPr sz="2000">
          <a:solidFill>
            <a:schemeClr val="tx1"/>
          </a:solidFill>
          <a:latin typeface="+mn-lt"/>
        </a:defRPr>
      </a:lvl4pPr>
      <a:lvl5pPr marL="2051050" indent="-227013" algn="l" rtl="0" eaLnBrk="0" fontAlgn="base" hangingPunct="0">
        <a:spcBef>
          <a:spcPct val="20000"/>
        </a:spcBef>
        <a:spcAft>
          <a:spcPct val="0"/>
        </a:spcAft>
        <a:buClr>
          <a:schemeClr val="accent1"/>
        </a:buClr>
        <a:buSzPct val="100000"/>
        <a:buChar char="–"/>
        <a:defRPr sz="2000">
          <a:solidFill>
            <a:schemeClr val="tx1"/>
          </a:solidFill>
          <a:latin typeface="+mn-lt"/>
        </a:defRPr>
      </a:lvl5pPr>
      <a:lvl6pPr marL="2508211" indent="-228023" algn="l" rtl="0" eaLnBrk="0" fontAlgn="base" hangingPunct="0">
        <a:spcBef>
          <a:spcPct val="20000"/>
        </a:spcBef>
        <a:spcAft>
          <a:spcPct val="0"/>
        </a:spcAft>
        <a:buClr>
          <a:schemeClr val="accent1"/>
        </a:buClr>
        <a:buSzPct val="100000"/>
        <a:buChar char="–"/>
        <a:defRPr sz="2000">
          <a:solidFill>
            <a:schemeClr val="tx1"/>
          </a:solidFill>
          <a:latin typeface="+mn-lt"/>
        </a:defRPr>
      </a:lvl6pPr>
      <a:lvl7pPr marL="2964248" indent="-228023" algn="l" rtl="0" eaLnBrk="0" fontAlgn="base" hangingPunct="0">
        <a:spcBef>
          <a:spcPct val="20000"/>
        </a:spcBef>
        <a:spcAft>
          <a:spcPct val="0"/>
        </a:spcAft>
        <a:buClr>
          <a:schemeClr val="accent1"/>
        </a:buClr>
        <a:buSzPct val="100000"/>
        <a:buChar char="–"/>
        <a:defRPr sz="2000">
          <a:solidFill>
            <a:schemeClr val="tx1"/>
          </a:solidFill>
          <a:latin typeface="+mn-lt"/>
        </a:defRPr>
      </a:lvl7pPr>
      <a:lvl8pPr marL="3420284" indent="-228023" algn="l" rtl="0" eaLnBrk="0" fontAlgn="base" hangingPunct="0">
        <a:spcBef>
          <a:spcPct val="20000"/>
        </a:spcBef>
        <a:spcAft>
          <a:spcPct val="0"/>
        </a:spcAft>
        <a:buClr>
          <a:schemeClr val="accent1"/>
        </a:buClr>
        <a:buSzPct val="100000"/>
        <a:buChar char="–"/>
        <a:defRPr sz="2000">
          <a:solidFill>
            <a:schemeClr val="tx1"/>
          </a:solidFill>
          <a:latin typeface="+mn-lt"/>
        </a:defRPr>
      </a:lvl8pPr>
      <a:lvl9pPr marL="3876324" indent="-228023" algn="l" rtl="0" eaLnBrk="0" fontAlgn="base" hangingPunct="0">
        <a:spcBef>
          <a:spcPct val="20000"/>
        </a:spcBef>
        <a:spcAft>
          <a:spcPct val="0"/>
        </a:spcAft>
        <a:buClr>
          <a:schemeClr val="accent1"/>
        </a:buClr>
        <a:buSzPct val="100000"/>
        <a:buChar char="–"/>
        <a:defRPr sz="2000">
          <a:solidFill>
            <a:schemeClr val="tx1"/>
          </a:solidFill>
          <a:latin typeface="+mn-lt"/>
        </a:defRPr>
      </a:lvl9pPr>
    </p:bodyStyle>
    <p:otherStyle>
      <a:defPPr>
        <a:defRPr lang="en-US"/>
      </a:defPPr>
      <a:lvl1pPr marL="0" algn="l" defTabSz="912076" rtl="0" eaLnBrk="1" latinLnBrk="0" hangingPunct="1">
        <a:defRPr sz="1800" kern="1200">
          <a:solidFill>
            <a:schemeClr val="tx1"/>
          </a:solidFill>
          <a:latin typeface="+mn-lt"/>
          <a:ea typeface="+mn-ea"/>
          <a:cs typeface="+mn-cs"/>
        </a:defRPr>
      </a:lvl1pPr>
      <a:lvl2pPr marL="456040" algn="l" defTabSz="912076" rtl="0" eaLnBrk="1" latinLnBrk="0" hangingPunct="1">
        <a:defRPr sz="1800" kern="1200">
          <a:solidFill>
            <a:schemeClr val="tx1"/>
          </a:solidFill>
          <a:latin typeface="+mn-lt"/>
          <a:ea typeface="+mn-ea"/>
          <a:cs typeface="+mn-cs"/>
        </a:defRPr>
      </a:lvl2pPr>
      <a:lvl3pPr marL="912076" algn="l" defTabSz="912076" rtl="0" eaLnBrk="1" latinLnBrk="0" hangingPunct="1">
        <a:defRPr sz="1800" kern="1200">
          <a:solidFill>
            <a:schemeClr val="tx1"/>
          </a:solidFill>
          <a:latin typeface="+mn-lt"/>
          <a:ea typeface="+mn-ea"/>
          <a:cs typeface="+mn-cs"/>
        </a:defRPr>
      </a:lvl3pPr>
      <a:lvl4pPr marL="1368114" algn="l" defTabSz="912076" rtl="0" eaLnBrk="1" latinLnBrk="0" hangingPunct="1">
        <a:defRPr sz="1800" kern="1200">
          <a:solidFill>
            <a:schemeClr val="tx1"/>
          </a:solidFill>
          <a:latin typeface="+mn-lt"/>
          <a:ea typeface="+mn-ea"/>
          <a:cs typeface="+mn-cs"/>
        </a:defRPr>
      </a:lvl4pPr>
      <a:lvl5pPr marL="1824150" algn="l" defTabSz="912076" rtl="0" eaLnBrk="1" latinLnBrk="0" hangingPunct="1">
        <a:defRPr sz="1800" kern="1200">
          <a:solidFill>
            <a:schemeClr val="tx1"/>
          </a:solidFill>
          <a:latin typeface="+mn-lt"/>
          <a:ea typeface="+mn-ea"/>
          <a:cs typeface="+mn-cs"/>
        </a:defRPr>
      </a:lvl5pPr>
      <a:lvl6pPr marL="2280196" algn="l" defTabSz="912076" rtl="0" eaLnBrk="1" latinLnBrk="0" hangingPunct="1">
        <a:defRPr sz="1800" kern="1200">
          <a:solidFill>
            <a:schemeClr val="tx1"/>
          </a:solidFill>
          <a:latin typeface="+mn-lt"/>
          <a:ea typeface="+mn-ea"/>
          <a:cs typeface="+mn-cs"/>
        </a:defRPr>
      </a:lvl6pPr>
      <a:lvl7pPr marL="2736228" algn="l" defTabSz="912076" rtl="0" eaLnBrk="1" latinLnBrk="0" hangingPunct="1">
        <a:defRPr sz="1800" kern="1200">
          <a:solidFill>
            <a:schemeClr val="tx1"/>
          </a:solidFill>
          <a:latin typeface="+mn-lt"/>
          <a:ea typeface="+mn-ea"/>
          <a:cs typeface="+mn-cs"/>
        </a:defRPr>
      </a:lvl7pPr>
      <a:lvl8pPr marL="3192267" algn="l" defTabSz="912076" rtl="0" eaLnBrk="1" latinLnBrk="0" hangingPunct="1">
        <a:defRPr sz="1800" kern="1200">
          <a:solidFill>
            <a:schemeClr val="tx1"/>
          </a:solidFill>
          <a:latin typeface="+mn-lt"/>
          <a:ea typeface="+mn-ea"/>
          <a:cs typeface="+mn-cs"/>
        </a:defRPr>
      </a:lvl8pPr>
      <a:lvl9pPr marL="3648304" algn="l" defTabSz="91207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107950" y="107950"/>
            <a:ext cx="8928100" cy="6642100"/>
            <a:chOff x="68" y="68"/>
            <a:chExt cx="5624" cy="4184"/>
          </a:xfrm>
        </p:grpSpPr>
        <p:sp>
          <p:nvSpPr>
            <p:cNvPr id="6149" name="Rectangle 3"/>
            <p:cNvSpPr>
              <a:spLocks noChangeArrowheads="1"/>
            </p:cNvSpPr>
            <p:nvPr/>
          </p:nvSpPr>
          <p:spPr bwMode="auto">
            <a:xfrm>
              <a:off x="68" y="68"/>
              <a:ext cx="5624" cy="4184"/>
            </a:xfrm>
            <a:prstGeom prst="rect">
              <a:avLst/>
            </a:prstGeom>
            <a:gradFill rotWithShape="0">
              <a:gsLst>
                <a:gs pos="0">
                  <a:srgbClr val="3352B2"/>
                </a:gs>
                <a:gs pos="50000">
                  <a:srgbClr val="00279F"/>
                </a:gs>
                <a:gs pos="100000">
                  <a:srgbClr val="3352B2"/>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6150" name="Rectangle 4"/>
            <p:cNvSpPr>
              <a:spLocks noChangeArrowheads="1"/>
            </p:cNvSpPr>
            <p:nvPr/>
          </p:nvSpPr>
          <p:spPr bwMode="auto">
            <a:xfrm>
              <a:off x="151" y="140"/>
              <a:ext cx="5469" cy="4036"/>
            </a:xfrm>
            <a:prstGeom prst="rect">
              <a:avLst/>
            </a:prstGeom>
            <a:gradFill rotWithShape="0">
              <a:gsLst>
                <a:gs pos="0">
                  <a:srgbClr val="00279F"/>
                </a:gs>
                <a:gs pos="50000">
                  <a:srgbClr val="4C67BC"/>
                </a:gs>
                <a:gs pos="100000">
                  <a:srgbClr val="00279F"/>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6151" name="Rectangle 5"/>
            <p:cNvSpPr>
              <a:spLocks noChangeArrowheads="1"/>
            </p:cNvSpPr>
            <p:nvPr/>
          </p:nvSpPr>
          <p:spPr bwMode="auto">
            <a:xfrm>
              <a:off x="191" y="188"/>
              <a:ext cx="5377" cy="3944"/>
            </a:xfrm>
            <a:prstGeom prst="rect">
              <a:avLst/>
            </a:prstGeom>
            <a:gradFill rotWithShape="0">
              <a:gsLst>
                <a:gs pos="0">
                  <a:srgbClr val="4C67BC"/>
                </a:gs>
                <a:gs pos="50000">
                  <a:srgbClr val="00279F"/>
                </a:gs>
                <a:gs pos="100000">
                  <a:srgbClr val="4C67BC"/>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6152" name="Rectangle 6"/>
            <p:cNvSpPr>
              <a:spLocks noChangeArrowheads="1"/>
            </p:cNvSpPr>
            <p:nvPr/>
          </p:nvSpPr>
          <p:spPr bwMode="auto">
            <a:xfrm>
              <a:off x="272" y="272"/>
              <a:ext cx="5217" cy="3777"/>
            </a:xfrm>
            <a:prstGeom prst="rect">
              <a:avLst/>
            </a:prstGeom>
            <a:gradFill rotWithShape="0">
              <a:gsLst>
                <a:gs pos="0">
                  <a:srgbClr val="000C2F"/>
                </a:gs>
                <a:gs pos="100000">
                  <a:srgbClr val="00279F"/>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grpSp>
      <p:sp>
        <p:nvSpPr>
          <p:cNvPr id="6147" name="Rectangle 7"/>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288" tIns="44350" rIns="90288" bIns="44350" numCol="1" anchor="ctr" anchorCtr="0" compatLnSpc="1">
            <a:prstTxWarp prst="textNoShape">
              <a:avLst/>
            </a:prstTxWarp>
          </a:bodyPr>
          <a:lstStyle/>
          <a:p>
            <a:pPr lvl="0"/>
            <a:r>
              <a:rPr lang="en-US" smtClean="0"/>
              <a:t>Click to edit Master title style</a:t>
            </a:r>
          </a:p>
        </p:txBody>
      </p:sp>
      <p:sp>
        <p:nvSpPr>
          <p:cNvPr id="6148" name="Rectangle 8"/>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288" tIns="44350" rIns="90288" bIns="443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47"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6179" algn="ctr" rtl="0" eaLnBrk="0" fontAlgn="base" hangingPunct="0">
        <a:spcBef>
          <a:spcPct val="0"/>
        </a:spcBef>
        <a:spcAft>
          <a:spcPct val="0"/>
        </a:spcAft>
        <a:defRPr sz="4400">
          <a:solidFill>
            <a:schemeClr val="tx2"/>
          </a:solidFill>
          <a:latin typeface="Arial" pitchFamily="34" charset="0"/>
        </a:defRPr>
      </a:lvl6pPr>
      <a:lvl7pPr marL="912354" algn="ctr" rtl="0" eaLnBrk="0" fontAlgn="base" hangingPunct="0">
        <a:spcBef>
          <a:spcPct val="0"/>
        </a:spcBef>
        <a:spcAft>
          <a:spcPct val="0"/>
        </a:spcAft>
        <a:defRPr sz="4400">
          <a:solidFill>
            <a:schemeClr val="tx2"/>
          </a:solidFill>
          <a:latin typeface="Arial" pitchFamily="34" charset="0"/>
        </a:defRPr>
      </a:lvl7pPr>
      <a:lvl8pPr marL="1368532" algn="ctr" rtl="0" eaLnBrk="0" fontAlgn="base" hangingPunct="0">
        <a:spcBef>
          <a:spcPct val="0"/>
        </a:spcBef>
        <a:spcAft>
          <a:spcPct val="0"/>
        </a:spcAft>
        <a:defRPr sz="4400">
          <a:solidFill>
            <a:schemeClr val="tx2"/>
          </a:solidFill>
          <a:latin typeface="Arial" pitchFamily="34" charset="0"/>
        </a:defRPr>
      </a:lvl8pPr>
      <a:lvl9pPr marL="1824708" algn="ctr" rtl="0" eaLnBrk="0" fontAlgn="base" hangingPunct="0">
        <a:spcBef>
          <a:spcPct val="0"/>
        </a:spcBef>
        <a:spcAft>
          <a:spcPct val="0"/>
        </a:spcAft>
        <a:defRPr sz="4400">
          <a:solidFill>
            <a:schemeClr val="tx2"/>
          </a:solidFill>
          <a:latin typeface="Arial" pitchFamily="34" charset="0"/>
        </a:defRPr>
      </a:lvl9pPr>
    </p:titleStyle>
    <p:bodyStyle>
      <a:lvl1pPr marL="339725" indent="-339725" algn="l" rtl="0" eaLnBrk="0" fontAlgn="base" hangingPunct="0">
        <a:spcBef>
          <a:spcPct val="20000"/>
        </a:spcBef>
        <a:spcAft>
          <a:spcPct val="0"/>
        </a:spcAft>
        <a:buClr>
          <a:schemeClr val="accent1"/>
        </a:buClr>
        <a:buSzPct val="75000"/>
        <a:buFont typeface="Monotype Sorts"/>
        <a:buChar char="l"/>
        <a:defRPr sz="3200">
          <a:solidFill>
            <a:schemeClr val="tx1"/>
          </a:solidFill>
          <a:latin typeface="+mn-lt"/>
          <a:ea typeface="+mn-ea"/>
          <a:cs typeface="+mn-cs"/>
        </a:defRPr>
      </a:lvl1pPr>
      <a:lvl2pPr marL="739775" indent="-282575" algn="l" rtl="0" eaLnBrk="0" fontAlgn="base" hangingPunct="0">
        <a:spcBef>
          <a:spcPct val="20000"/>
        </a:spcBef>
        <a:spcAft>
          <a:spcPct val="0"/>
        </a:spcAft>
        <a:buClr>
          <a:schemeClr val="accent1"/>
        </a:buClr>
        <a:buSzPct val="100000"/>
        <a:buChar char="–"/>
        <a:defRPr sz="2800">
          <a:solidFill>
            <a:schemeClr val="tx1"/>
          </a:solidFill>
          <a:latin typeface="+mn-lt"/>
        </a:defRPr>
      </a:lvl2pPr>
      <a:lvl3pPr marL="1139825" indent="-227013" algn="l" rtl="0" eaLnBrk="0" fontAlgn="base" hangingPunct="0">
        <a:spcBef>
          <a:spcPct val="20000"/>
        </a:spcBef>
        <a:spcAft>
          <a:spcPct val="0"/>
        </a:spcAft>
        <a:buClr>
          <a:schemeClr val="accent2"/>
        </a:buClr>
        <a:buSzPct val="100000"/>
        <a:buChar char="•"/>
        <a:defRPr sz="2400">
          <a:solidFill>
            <a:schemeClr val="tx1"/>
          </a:solidFill>
          <a:latin typeface="+mn-lt"/>
        </a:defRPr>
      </a:lvl3pPr>
      <a:lvl4pPr marL="1595438" indent="-227013" algn="l" rtl="0" eaLnBrk="0" fontAlgn="base" hangingPunct="0">
        <a:spcBef>
          <a:spcPct val="20000"/>
        </a:spcBef>
        <a:spcAft>
          <a:spcPct val="0"/>
        </a:spcAft>
        <a:buClr>
          <a:schemeClr val="accent2"/>
        </a:buClr>
        <a:buSzPct val="100000"/>
        <a:buChar char="–"/>
        <a:defRPr sz="2000">
          <a:solidFill>
            <a:schemeClr val="tx1"/>
          </a:solidFill>
          <a:latin typeface="+mn-lt"/>
        </a:defRPr>
      </a:lvl4pPr>
      <a:lvl5pPr marL="2051050" indent="-227013" algn="l" rtl="0" eaLnBrk="0" fontAlgn="base" hangingPunct="0">
        <a:spcBef>
          <a:spcPct val="20000"/>
        </a:spcBef>
        <a:spcAft>
          <a:spcPct val="0"/>
        </a:spcAft>
        <a:buClr>
          <a:schemeClr val="accent1"/>
        </a:buClr>
        <a:buSzPct val="100000"/>
        <a:buChar char="–"/>
        <a:defRPr sz="2000">
          <a:solidFill>
            <a:schemeClr val="tx1"/>
          </a:solidFill>
          <a:latin typeface="+mn-lt"/>
        </a:defRPr>
      </a:lvl5pPr>
      <a:lvl6pPr marL="2508976" indent="-228092" algn="l" rtl="0" eaLnBrk="0" fontAlgn="base" hangingPunct="0">
        <a:spcBef>
          <a:spcPct val="20000"/>
        </a:spcBef>
        <a:spcAft>
          <a:spcPct val="0"/>
        </a:spcAft>
        <a:buClr>
          <a:schemeClr val="accent1"/>
        </a:buClr>
        <a:buSzPct val="100000"/>
        <a:buChar char="–"/>
        <a:defRPr sz="2000">
          <a:solidFill>
            <a:schemeClr val="tx1"/>
          </a:solidFill>
          <a:latin typeface="+mn-lt"/>
        </a:defRPr>
      </a:lvl6pPr>
      <a:lvl7pPr marL="2965153" indent="-228092" algn="l" rtl="0" eaLnBrk="0" fontAlgn="base" hangingPunct="0">
        <a:spcBef>
          <a:spcPct val="20000"/>
        </a:spcBef>
        <a:spcAft>
          <a:spcPct val="0"/>
        </a:spcAft>
        <a:buClr>
          <a:schemeClr val="accent1"/>
        </a:buClr>
        <a:buSzPct val="100000"/>
        <a:buChar char="–"/>
        <a:defRPr sz="2000">
          <a:solidFill>
            <a:schemeClr val="tx1"/>
          </a:solidFill>
          <a:latin typeface="+mn-lt"/>
        </a:defRPr>
      </a:lvl7pPr>
      <a:lvl8pPr marL="3421328" indent="-228092" algn="l" rtl="0" eaLnBrk="0" fontAlgn="base" hangingPunct="0">
        <a:spcBef>
          <a:spcPct val="20000"/>
        </a:spcBef>
        <a:spcAft>
          <a:spcPct val="0"/>
        </a:spcAft>
        <a:buClr>
          <a:schemeClr val="accent1"/>
        </a:buClr>
        <a:buSzPct val="100000"/>
        <a:buChar char="–"/>
        <a:defRPr sz="2000">
          <a:solidFill>
            <a:schemeClr val="tx1"/>
          </a:solidFill>
          <a:latin typeface="+mn-lt"/>
        </a:defRPr>
      </a:lvl8pPr>
      <a:lvl9pPr marL="3877507" indent="-228092" algn="l" rtl="0" eaLnBrk="0" fontAlgn="base" hangingPunct="0">
        <a:spcBef>
          <a:spcPct val="20000"/>
        </a:spcBef>
        <a:spcAft>
          <a:spcPct val="0"/>
        </a:spcAft>
        <a:buClr>
          <a:schemeClr val="accent1"/>
        </a:buClr>
        <a:buSzPct val="100000"/>
        <a:buChar char="–"/>
        <a:defRPr sz="2000">
          <a:solidFill>
            <a:schemeClr val="tx1"/>
          </a:solidFill>
          <a:latin typeface="+mn-lt"/>
        </a:defRPr>
      </a:lvl9pPr>
    </p:bodyStyle>
    <p:otherStyle>
      <a:defPPr>
        <a:defRPr lang="en-US"/>
      </a:defPPr>
      <a:lvl1pPr marL="0" algn="l" defTabSz="912354" rtl="0" eaLnBrk="1" latinLnBrk="0" hangingPunct="1">
        <a:defRPr sz="1800" kern="1200">
          <a:solidFill>
            <a:schemeClr val="tx1"/>
          </a:solidFill>
          <a:latin typeface="+mn-lt"/>
          <a:ea typeface="+mn-ea"/>
          <a:cs typeface="+mn-cs"/>
        </a:defRPr>
      </a:lvl1pPr>
      <a:lvl2pPr marL="456179" algn="l" defTabSz="912354" rtl="0" eaLnBrk="1" latinLnBrk="0" hangingPunct="1">
        <a:defRPr sz="1800" kern="1200">
          <a:solidFill>
            <a:schemeClr val="tx1"/>
          </a:solidFill>
          <a:latin typeface="+mn-lt"/>
          <a:ea typeface="+mn-ea"/>
          <a:cs typeface="+mn-cs"/>
        </a:defRPr>
      </a:lvl2pPr>
      <a:lvl3pPr marL="912354" algn="l" defTabSz="912354" rtl="0" eaLnBrk="1" latinLnBrk="0" hangingPunct="1">
        <a:defRPr sz="1800" kern="1200">
          <a:solidFill>
            <a:schemeClr val="tx1"/>
          </a:solidFill>
          <a:latin typeface="+mn-lt"/>
          <a:ea typeface="+mn-ea"/>
          <a:cs typeface="+mn-cs"/>
        </a:defRPr>
      </a:lvl3pPr>
      <a:lvl4pPr marL="1368532" algn="l" defTabSz="912354" rtl="0" eaLnBrk="1" latinLnBrk="0" hangingPunct="1">
        <a:defRPr sz="1800" kern="1200">
          <a:solidFill>
            <a:schemeClr val="tx1"/>
          </a:solidFill>
          <a:latin typeface="+mn-lt"/>
          <a:ea typeface="+mn-ea"/>
          <a:cs typeface="+mn-cs"/>
        </a:defRPr>
      </a:lvl4pPr>
      <a:lvl5pPr marL="1824708" algn="l" defTabSz="912354" rtl="0" eaLnBrk="1" latinLnBrk="0" hangingPunct="1">
        <a:defRPr sz="1800" kern="1200">
          <a:solidFill>
            <a:schemeClr val="tx1"/>
          </a:solidFill>
          <a:latin typeface="+mn-lt"/>
          <a:ea typeface="+mn-ea"/>
          <a:cs typeface="+mn-cs"/>
        </a:defRPr>
      </a:lvl5pPr>
      <a:lvl6pPr marL="2280893" algn="l" defTabSz="912354" rtl="0" eaLnBrk="1" latinLnBrk="0" hangingPunct="1">
        <a:defRPr sz="1800" kern="1200">
          <a:solidFill>
            <a:schemeClr val="tx1"/>
          </a:solidFill>
          <a:latin typeface="+mn-lt"/>
          <a:ea typeface="+mn-ea"/>
          <a:cs typeface="+mn-cs"/>
        </a:defRPr>
      </a:lvl6pPr>
      <a:lvl7pPr marL="2737063" algn="l" defTabSz="912354" rtl="0" eaLnBrk="1" latinLnBrk="0" hangingPunct="1">
        <a:defRPr sz="1800" kern="1200">
          <a:solidFill>
            <a:schemeClr val="tx1"/>
          </a:solidFill>
          <a:latin typeface="+mn-lt"/>
          <a:ea typeface="+mn-ea"/>
          <a:cs typeface="+mn-cs"/>
        </a:defRPr>
      </a:lvl7pPr>
      <a:lvl8pPr marL="3193242" algn="l" defTabSz="912354" rtl="0" eaLnBrk="1" latinLnBrk="0" hangingPunct="1">
        <a:defRPr sz="1800" kern="1200">
          <a:solidFill>
            <a:schemeClr val="tx1"/>
          </a:solidFill>
          <a:latin typeface="+mn-lt"/>
          <a:ea typeface="+mn-ea"/>
          <a:cs typeface="+mn-cs"/>
        </a:defRPr>
      </a:lvl8pPr>
      <a:lvl9pPr marL="3649419" algn="l" defTabSz="91235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107950" y="107950"/>
            <a:ext cx="8928100" cy="6642100"/>
            <a:chOff x="68" y="68"/>
            <a:chExt cx="5624" cy="4184"/>
          </a:xfrm>
        </p:grpSpPr>
        <p:sp>
          <p:nvSpPr>
            <p:cNvPr id="7173" name="Rectangle 3"/>
            <p:cNvSpPr>
              <a:spLocks noChangeArrowheads="1"/>
            </p:cNvSpPr>
            <p:nvPr/>
          </p:nvSpPr>
          <p:spPr bwMode="auto">
            <a:xfrm>
              <a:off x="68" y="68"/>
              <a:ext cx="5624" cy="4184"/>
            </a:xfrm>
            <a:prstGeom prst="rect">
              <a:avLst/>
            </a:prstGeom>
            <a:gradFill rotWithShape="0">
              <a:gsLst>
                <a:gs pos="0">
                  <a:srgbClr val="3352B2"/>
                </a:gs>
                <a:gs pos="50000">
                  <a:srgbClr val="00279F"/>
                </a:gs>
                <a:gs pos="100000">
                  <a:srgbClr val="3352B2"/>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7174" name="Rectangle 4"/>
            <p:cNvSpPr>
              <a:spLocks noChangeArrowheads="1"/>
            </p:cNvSpPr>
            <p:nvPr/>
          </p:nvSpPr>
          <p:spPr bwMode="auto">
            <a:xfrm>
              <a:off x="151" y="140"/>
              <a:ext cx="5469" cy="4036"/>
            </a:xfrm>
            <a:prstGeom prst="rect">
              <a:avLst/>
            </a:prstGeom>
            <a:gradFill rotWithShape="0">
              <a:gsLst>
                <a:gs pos="0">
                  <a:srgbClr val="00279F"/>
                </a:gs>
                <a:gs pos="50000">
                  <a:srgbClr val="4C67BC"/>
                </a:gs>
                <a:gs pos="100000">
                  <a:srgbClr val="00279F"/>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7175" name="Rectangle 5"/>
            <p:cNvSpPr>
              <a:spLocks noChangeArrowheads="1"/>
            </p:cNvSpPr>
            <p:nvPr/>
          </p:nvSpPr>
          <p:spPr bwMode="auto">
            <a:xfrm>
              <a:off x="191" y="188"/>
              <a:ext cx="5377" cy="3944"/>
            </a:xfrm>
            <a:prstGeom prst="rect">
              <a:avLst/>
            </a:prstGeom>
            <a:gradFill rotWithShape="0">
              <a:gsLst>
                <a:gs pos="0">
                  <a:srgbClr val="4C67BC"/>
                </a:gs>
                <a:gs pos="50000">
                  <a:srgbClr val="00279F"/>
                </a:gs>
                <a:gs pos="100000">
                  <a:srgbClr val="4C67BC"/>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7176" name="Rectangle 6"/>
            <p:cNvSpPr>
              <a:spLocks noChangeArrowheads="1"/>
            </p:cNvSpPr>
            <p:nvPr/>
          </p:nvSpPr>
          <p:spPr bwMode="auto">
            <a:xfrm>
              <a:off x="272" y="272"/>
              <a:ext cx="5217" cy="3777"/>
            </a:xfrm>
            <a:prstGeom prst="rect">
              <a:avLst/>
            </a:prstGeom>
            <a:gradFill rotWithShape="0">
              <a:gsLst>
                <a:gs pos="0">
                  <a:srgbClr val="000C2F"/>
                </a:gs>
                <a:gs pos="100000">
                  <a:srgbClr val="00279F"/>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grpSp>
      <p:sp>
        <p:nvSpPr>
          <p:cNvPr id="7171" name="Rectangle 7"/>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334" tIns="44372" rIns="90334" bIns="44372" numCol="1" anchor="ctr" anchorCtr="0" compatLnSpc="1">
            <a:prstTxWarp prst="textNoShape">
              <a:avLst/>
            </a:prstTxWarp>
          </a:bodyPr>
          <a:lstStyle/>
          <a:p>
            <a:pPr lvl="0"/>
            <a:r>
              <a:rPr lang="en-US" smtClean="0"/>
              <a:t>Click to edit Master title style</a:t>
            </a:r>
          </a:p>
        </p:txBody>
      </p:sp>
      <p:sp>
        <p:nvSpPr>
          <p:cNvPr id="7172" name="Rectangle 8"/>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334" tIns="44372" rIns="90334" bIns="443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49"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6410" algn="ctr" rtl="0" eaLnBrk="0" fontAlgn="base" hangingPunct="0">
        <a:spcBef>
          <a:spcPct val="0"/>
        </a:spcBef>
        <a:spcAft>
          <a:spcPct val="0"/>
        </a:spcAft>
        <a:defRPr sz="4400">
          <a:solidFill>
            <a:schemeClr val="tx2"/>
          </a:solidFill>
          <a:latin typeface="Arial" pitchFamily="34" charset="0"/>
        </a:defRPr>
      </a:lvl6pPr>
      <a:lvl7pPr marL="912819" algn="ctr" rtl="0" eaLnBrk="0" fontAlgn="base" hangingPunct="0">
        <a:spcBef>
          <a:spcPct val="0"/>
        </a:spcBef>
        <a:spcAft>
          <a:spcPct val="0"/>
        </a:spcAft>
        <a:defRPr sz="4400">
          <a:solidFill>
            <a:schemeClr val="tx2"/>
          </a:solidFill>
          <a:latin typeface="Arial" pitchFamily="34" charset="0"/>
        </a:defRPr>
      </a:lvl7pPr>
      <a:lvl8pPr marL="1369228" algn="ctr" rtl="0" eaLnBrk="0" fontAlgn="base" hangingPunct="0">
        <a:spcBef>
          <a:spcPct val="0"/>
        </a:spcBef>
        <a:spcAft>
          <a:spcPct val="0"/>
        </a:spcAft>
        <a:defRPr sz="4400">
          <a:solidFill>
            <a:schemeClr val="tx2"/>
          </a:solidFill>
          <a:latin typeface="Arial" pitchFamily="34" charset="0"/>
        </a:defRPr>
      </a:lvl8pPr>
      <a:lvl9pPr marL="1825637" algn="ctr" rtl="0" eaLnBrk="0" fontAlgn="base" hangingPunct="0">
        <a:spcBef>
          <a:spcPct val="0"/>
        </a:spcBef>
        <a:spcAft>
          <a:spcPct val="0"/>
        </a:spcAft>
        <a:defRPr sz="4400">
          <a:solidFill>
            <a:schemeClr val="tx2"/>
          </a:solidFill>
          <a:latin typeface="Arial" pitchFamily="34" charset="0"/>
        </a:defRPr>
      </a:lvl9pPr>
    </p:titleStyle>
    <p:bodyStyle>
      <a:lvl1pPr marL="341313" indent="-341313" algn="l" rtl="0" eaLnBrk="0" fontAlgn="base" hangingPunct="0">
        <a:spcBef>
          <a:spcPct val="20000"/>
        </a:spcBef>
        <a:spcAft>
          <a:spcPct val="0"/>
        </a:spcAft>
        <a:buClr>
          <a:schemeClr val="accent1"/>
        </a:buClr>
        <a:buSzPct val="75000"/>
        <a:buFont typeface="Monotype Sorts"/>
        <a:buChar char="l"/>
        <a:defRPr sz="3200">
          <a:solidFill>
            <a:schemeClr val="tx1"/>
          </a:solidFill>
          <a:latin typeface="+mn-lt"/>
          <a:ea typeface="+mn-ea"/>
          <a:cs typeface="+mn-cs"/>
        </a:defRPr>
      </a:lvl1pPr>
      <a:lvl2pPr marL="741363" indent="-282575" algn="l" rtl="0" eaLnBrk="0" fontAlgn="base" hangingPunct="0">
        <a:spcBef>
          <a:spcPct val="20000"/>
        </a:spcBef>
        <a:spcAft>
          <a:spcPct val="0"/>
        </a:spcAft>
        <a:buClr>
          <a:schemeClr val="accent1"/>
        </a:buClr>
        <a:buSzPct val="100000"/>
        <a:buChar char="–"/>
        <a:defRPr sz="2800">
          <a:solidFill>
            <a:schemeClr val="tx1"/>
          </a:solidFill>
          <a:latin typeface="+mn-lt"/>
        </a:defRPr>
      </a:lvl2pPr>
      <a:lvl3pPr marL="1139825" indent="-227013" algn="l" rtl="0" eaLnBrk="0" fontAlgn="base" hangingPunct="0">
        <a:spcBef>
          <a:spcPct val="20000"/>
        </a:spcBef>
        <a:spcAft>
          <a:spcPct val="0"/>
        </a:spcAft>
        <a:buClr>
          <a:schemeClr val="accent2"/>
        </a:buClr>
        <a:buSzPct val="100000"/>
        <a:buChar char="•"/>
        <a:defRPr sz="2400">
          <a:solidFill>
            <a:schemeClr val="tx1"/>
          </a:solidFill>
          <a:latin typeface="+mn-lt"/>
        </a:defRPr>
      </a:lvl3pPr>
      <a:lvl4pPr marL="1595438" indent="-227013" algn="l" rtl="0" eaLnBrk="0" fontAlgn="base" hangingPunct="0">
        <a:spcBef>
          <a:spcPct val="20000"/>
        </a:spcBef>
        <a:spcAft>
          <a:spcPct val="0"/>
        </a:spcAft>
        <a:buClr>
          <a:schemeClr val="accent2"/>
        </a:buClr>
        <a:buSzPct val="100000"/>
        <a:buChar char="–"/>
        <a:defRPr sz="2000">
          <a:solidFill>
            <a:schemeClr val="tx1"/>
          </a:solidFill>
          <a:latin typeface="+mn-lt"/>
        </a:defRPr>
      </a:lvl4pPr>
      <a:lvl5pPr marL="2052638" indent="-227013" algn="l" rtl="0" eaLnBrk="0" fontAlgn="base" hangingPunct="0">
        <a:spcBef>
          <a:spcPct val="20000"/>
        </a:spcBef>
        <a:spcAft>
          <a:spcPct val="0"/>
        </a:spcAft>
        <a:buClr>
          <a:schemeClr val="accent1"/>
        </a:buClr>
        <a:buSzPct val="100000"/>
        <a:buChar char="–"/>
        <a:defRPr sz="2000">
          <a:solidFill>
            <a:schemeClr val="tx1"/>
          </a:solidFill>
          <a:latin typeface="+mn-lt"/>
        </a:defRPr>
      </a:lvl5pPr>
      <a:lvl6pPr marL="2510253" indent="-228207" algn="l" rtl="0" eaLnBrk="0" fontAlgn="base" hangingPunct="0">
        <a:spcBef>
          <a:spcPct val="20000"/>
        </a:spcBef>
        <a:spcAft>
          <a:spcPct val="0"/>
        </a:spcAft>
        <a:buClr>
          <a:schemeClr val="accent1"/>
        </a:buClr>
        <a:buSzPct val="100000"/>
        <a:buChar char="–"/>
        <a:defRPr sz="2000">
          <a:solidFill>
            <a:schemeClr val="tx1"/>
          </a:solidFill>
          <a:latin typeface="+mn-lt"/>
        </a:defRPr>
      </a:lvl6pPr>
      <a:lvl7pPr marL="2966663" indent="-228207" algn="l" rtl="0" eaLnBrk="0" fontAlgn="base" hangingPunct="0">
        <a:spcBef>
          <a:spcPct val="20000"/>
        </a:spcBef>
        <a:spcAft>
          <a:spcPct val="0"/>
        </a:spcAft>
        <a:buClr>
          <a:schemeClr val="accent1"/>
        </a:buClr>
        <a:buSzPct val="100000"/>
        <a:buChar char="–"/>
        <a:defRPr sz="2000">
          <a:solidFill>
            <a:schemeClr val="tx1"/>
          </a:solidFill>
          <a:latin typeface="+mn-lt"/>
        </a:defRPr>
      </a:lvl7pPr>
      <a:lvl8pPr marL="3423070" indent="-228207" algn="l" rtl="0" eaLnBrk="0" fontAlgn="base" hangingPunct="0">
        <a:spcBef>
          <a:spcPct val="20000"/>
        </a:spcBef>
        <a:spcAft>
          <a:spcPct val="0"/>
        </a:spcAft>
        <a:buClr>
          <a:schemeClr val="accent1"/>
        </a:buClr>
        <a:buSzPct val="100000"/>
        <a:buChar char="–"/>
        <a:defRPr sz="2000">
          <a:solidFill>
            <a:schemeClr val="tx1"/>
          </a:solidFill>
          <a:latin typeface="+mn-lt"/>
        </a:defRPr>
      </a:lvl8pPr>
      <a:lvl9pPr marL="3879481" indent="-228207" algn="l" rtl="0" eaLnBrk="0" fontAlgn="base" hangingPunct="0">
        <a:spcBef>
          <a:spcPct val="20000"/>
        </a:spcBef>
        <a:spcAft>
          <a:spcPct val="0"/>
        </a:spcAft>
        <a:buClr>
          <a:schemeClr val="accent1"/>
        </a:buClr>
        <a:buSzPct val="100000"/>
        <a:buChar char="–"/>
        <a:defRPr sz="2000">
          <a:solidFill>
            <a:schemeClr val="tx1"/>
          </a:solidFill>
          <a:latin typeface="+mn-lt"/>
        </a:defRPr>
      </a:lvl9pPr>
    </p:bodyStyle>
    <p:otherStyle>
      <a:defPPr>
        <a:defRPr lang="en-US"/>
      </a:defPPr>
      <a:lvl1pPr marL="0" algn="l" defTabSz="912819" rtl="0" eaLnBrk="1" latinLnBrk="0" hangingPunct="1">
        <a:defRPr sz="1800" kern="1200">
          <a:solidFill>
            <a:schemeClr val="tx1"/>
          </a:solidFill>
          <a:latin typeface="+mn-lt"/>
          <a:ea typeface="+mn-ea"/>
          <a:cs typeface="+mn-cs"/>
        </a:defRPr>
      </a:lvl1pPr>
      <a:lvl2pPr marL="456410" algn="l" defTabSz="912819" rtl="0" eaLnBrk="1" latinLnBrk="0" hangingPunct="1">
        <a:defRPr sz="1800" kern="1200">
          <a:solidFill>
            <a:schemeClr val="tx1"/>
          </a:solidFill>
          <a:latin typeface="+mn-lt"/>
          <a:ea typeface="+mn-ea"/>
          <a:cs typeface="+mn-cs"/>
        </a:defRPr>
      </a:lvl2pPr>
      <a:lvl3pPr marL="912819" algn="l" defTabSz="912819" rtl="0" eaLnBrk="1" latinLnBrk="0" hangingPunct="1">
        <a:defRPr sz="1800" kern="1200">
          <a:solidFill>
            <a:schemeClr val="tx1"/>
          </a:solidFill>
          <a:latin typeface="+mn-lt"/>
          <a:ea typeface="+mn-ea"/>
          <a:cs typeface="+mn-cs"/>
        </a:defRPr>
      </a:lvl3pPr>
      <a:lvl4pPr marL="1369228" algn="l" defTabSz="912819" rtl="0" eaLnBrk="1" latinLnBrk="0" hangingPunct="1">
        <a:defRPr sz="1800" kern="1200">
          <a:solidFill>
            <a:schemeClr val="tx1"/>
          </a:solidFill>
          <a:latin typeface="+mn-lt"/>
          <a:ea typeface="+mn-ea"/>
          <a:cs typeface="+mn-cs"/>
        </a:defRPr>
      </a:lvl4pPr>
      <a:lvl5pPr marL="1825637" algn="l" defTabSz="912819" rtl="0" eaLnBrk="1" latinLnBrk="0" hangingPunct="1">
        <a:defRPr sz="1800" kern="1200">
          <a:solidFill>
            <a:schemeClr val="tx1"/>
          </a:solidFill>
          <a:latin typeface="+mn-lt"/>
          <a:ea typeface="+mn-ea"/>
          <a:cs typeface="+mn-cs"/>
        </a:defRPr>
      </a:lvl5pPr>
      <a:lvl6pPr marL="2282053" algn="l" defTabSz="912819" rtl="0" eaLnBrk="1" latinLnBrk="0" hangingPunct="1">
        <a:defRPr sz="1800" kern="1200">
          <a:solidFill>
            <a:schemeClr val="tx1"/>
          </a:solidFill>
          <a:latin typeface="+mn-lt"/>
          <a:ea typeface="+mn-ea"/>
          <a:cs typeface="+mn-cs"/>
        </a:defRPr>
      </a:lvl6pPr>
      <a:lvl7pPr marL="2738456" algn="l" defTabSz="912819" rtl="0" eaLnBrk="1" latinLnBrk="0" hangingPunct="1">
        <a:defRPr sz="1800" kern="1200">
          <a:solidFill>
            <a:schemeClr val="tx1"/>
          </a:solidFill>
          <a:latin typeface="+mn-lt"/>
          <a:ea typeface="+mn-ea"/>
          <a:cs typeface="+mn-cs"/>
        </a:defRPr>
      </a:lvl7pPr>
      <a:lvl8pPr marL="3194867" algn="l" defTabSz="912819" rtl="0" eaLnBrk="1" latinLnBrk="0" hangingPunct="1">
        <a:defRPr sz="1800" kern="1200">
          <a:solidFill>
            <a:schemeClr val="tx1"/>
          </a:solidFill>
          <a:latin typeface="+mn-lt"/>
          <a:ea typeface="+mn-ea"/>
          <a:cs typeface="+mn-cs"/>
        </a:defRPr>
      </a:lvl8pPr>
      <a:lvl9pPr marL="3651278" algn="l" defTabSz="91281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107950" y="107950"/>
            <a:ext cx="8928100" cy="6642100"/>
            <a:chOff x="68" y="68"/>
            <a:chExt cx="5624" cy="4184"/>
          </a:xfrm>
        </p:grpSpPr>
        <p:sp>
          <p:nvSpPr>
            <p:cNvPr id="8197" name="Rectangle 3"/>
            <p:cNvSpPr>
              <a:spLocks noChangeArrowheads="1"/>
            </p:cNvSpPr>
            <p:nvPr/>
          </p:nvSpPr>
          <p:spPr bwMode="auto">
            <a:xfrm>
              <a:off x="68" y="68"/>
              <a:ext cx="5624" cy="4184"/>
            </a:xfrm>
            <a:prstGeom prst="rect">
              <a:avLst/>
            </a:prstGeom>
            <a:gradFill rotWithShape="0">
              <a:gsLst>
                <a:gs pos="0">
                  <a:srgbClr val="3352B2"/>
                </a:gs>
                <a:gs pos="50000">
                  <a:srgbClr val="00279F"/>
                </a:gs>
                <a:gs pos="100000">
                  <a:srgbClr val="3352B2"/>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8198" name="Rectangle 4"/>
            <p:cNvSpPr>
              <a:spLocks noChangeArrowheads="1"/>
            </p:cNvSpPr>
            <p:nvPr/>
          </p:nvSpPr>
          <p:spPr bwMode="auto">
            <a:xfrm>
              <a:off x="151" y="140"/>
              <a:ext cx="5469" cy="4036"/>
            </a:xfrm>
            <a:prstGeom prst="rect">
              <a:avLst/>
            </a:prstGeom>
            <a:gradFill rotWithShape="0">
              <a:gsLst>
                <a:gs pos="0">
                  <a:srgbClr val="00279F"/>
                </a:gs>
                <a:gs pos="50000">
                  <a:srgbClr val="4C67BC"/>
                </a:gs>
                <a:gs pos="100000">
                  <a:srgbClr val="00279F"/>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8199" name="Rectangle 5"/>
            <p:cNvSpPr>
              <a:spLocks noChangeArrowheads="1"/>
            </p:cNvSpPr>
            <p:nvPr/>
          </p:nvSpPr>
          <p:spPr bwMode="auto">
            <a:xfrm>
              <a:off x="191" y="188"/>
              <a:ext cx="5377" cy="3944"/>
            </a:xfrm>
            <a:prstGeom prst="rect">
              <a:avLst/>
            </a:prstGeom>
            <a:gradFill rotWithShape="0">
              <a:gsLst>
                <a:gs pos="0">
                  <a:srgbClr val="4C67BC"/>
                </a:gs>
                <a:gs pos="50000">
                  <a:srgbClr val="00279F"/>
                </a:gs>
                <a:gs pos="100000">
                  <a:srgbClr val="4C67BC"/>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sp>
          <p:nvSpPr>
            <p:cNvPr id="8200" name="Rectangle 6"/>
            <p:cNvSpPr>
              <a:spLocks noChangeArrowheads="1"/>
            </p:cNvSpPr>
            <p:nvPr/>
          </p:nvSpPr>
          <p:spPr bwMode="auto">
            <a:xfrm>
              <a:off x="272" y="272"/>
              <a:ext cx="5217" cy="3777"/>
            </a:xfrm>
            <a:prstGeom prst="rect">
              <a:avLst/>
            </a:prstGeom>
            <a:gradFill rotWithShape="0">
              <a:gsLst>
                <a:gs pos="0">
                  <a:srgbClr val="000C2F"/>
                </a:gs>
                <a:gs pos="100000">
                  <a:srgbClr val="00279F"/>
                </a:gs>
              </a:gsLst>
              <a:lin ang="5400000" scaled="1"/>
            </a:gradFill>
            <a:ln w="12700">
              <a:solidFill>
                <a:schemeClr val="folHlink"/>
              </a:solidFill>
              <a:miter lim="800000"/>
              <a:headEnd/>
              <a:tailEnd/>
            </a:ln>
          </p:spPr>
          <p:txBody>
            <a:bodyPr wrap="none" anchor="ctr"/>
            <a:lstStyle/>
            <a:p>
              <a:pPr algn="ctr" defTabSz="804863">
                <a:lnSpc>
                  <a:spcPct val="100000"/>
                </a:lnSpc>
                <a:spcBef>
                  <a:spcPct val="50000"/>
                </a:spcBef>
              </a:pPr>
              <a:endParaRPr lang="en-US" sz="1100" b="1" smtClean="0">
                <a:solidFill>
                  <a:srgbClr val="00279F"/>
                </a:solidFill>
                <a:latin typeface="Arial" pitchFamily="34" charset="0"/>
                <a:ea typeface="SimSun" pitchFamily="2" charset="-122"/>
                <a:cs typeface="Arial" pitchFamily="34" charset="0"/>
              </a:endParaRPr>
            </a:p>
          </p:txBody>
        </p:sp>
      </p:grpSp>
      <p:sp>
        <p:nvSpPr>
          <p:cNvPr id="8195" name="Rectangle 7"/>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397" tIns="44404" rIns="90397" bIns="44404" numCol="1" anchor="ctr" anchorCtr="0" compatLnSpc="1">
            <a:prstTxWarp prst="textNoShape">
              <a:avLst/>
            </a:prstTxWarp>
          </a:bodyPr>
          <a:lstStyle/>
          <a:p>
            <a:pPr lvl="0"/>
            <a:r>
              <a:rPr lang="en-US" smtClean="0"/>
              <a:t>Click to edit Master title style</a:t>
            </a:r>
          </a:p>
        </p:txBody>
      </p:sp>
      <p:sp>
        <p:nvSpPr>
          <p:cNvPr id="8196" name="Rectangle 8"/>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397" tIns="44404" rIns="90397" bIns="444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51"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6735" algn="ctr" rtl="0" eaLnBrk="0" fontAlgn="base" hangingPunct="0">
        <a:spcBef>
          <a:spcPct val="0"/>
        </a:spcBef>
        <a:spcAft>
          <a:spcPct val="0"/>
        </a:spcAft>
        <a:defRPr sz="4400">
          <a:solidFill>
            <a:schemeClr val="tx2"/>
          </a:solidFill>
          <a:latin typeface="Arial" pitchFamily="34" charset="0"/>
        </a:defRPr>
      </a:lvl6pPr>
      <a:lvl7pPr marL="913470" algn="ctr" rtl="0" eaLnBrk="0" fontAlgn="base" hangingPunct="0">
        <a:spcBef>
          <a:spcPct val="0"/>
        </a:spcBef>
        <a:spcAft>
          <a:spcPct val="0"/>
        </a:spcAft>
        <a:defRPr sz="4400">
          <a:solidFill>
            <a:schemeClr val="tx2"/>
          </a:solidFill>
          <a:latin typeface="Arial" pitchFamily="34" charset="0"/>
        </a:defRPr>
      </a:lvl7pPr>
      <a:lvl8pPr marL="1370205" algn="ctr" rtl="0" eaLnBrk="0" fontAlgn="base" hangingPunct="0">
        <a:spcBef>
          <a:spcPct val="0"/>
        </a:spcBef>
        <a:spcAft>
          <a:spcPct val="0"/>
        </a:spcAft>
        <a:defRPr sz="4400">
          <a:solidFill>
            <a:schemeClr val="tx2"/>
          </a:solidFill>
          <a:latin typeface="Arial" pitchFamily="34" charset="0"/>
        </a:defRPr>
      </a:lvl8pPr>
      <a:lvl9pPr marL="1826939" algn="ctr" rtl="0" eaLnBrk="0" fontAlgn="base" hangingPunct="0">
        <a:spcBef>
          <a:spcPct val="0"/>
        </a:spcBef>
        <a:spcAft>
          <a:spcPct val="0"/>
        </a:spcAft>
        <a:defRPr sz="4400">
          <a:solidFill>
            <a:schemeClr val="tx2"/>
          </a:solidFill>
          <a:latin typeface="Arial" pitchFamily="34" charset="0"/>
        </a:defRPr>
      </a:lvl9pPr>
    </p:titleStyle>
    <p:bodyStyle>
      <a:lvl1pPr marL="341313" indent="-341313" algn="l" rtl="0" eaLnBrk="0" fontAlgn="base" hangingPunct="0">
        <a:spcBef>
          <a:spcPct val="20000"/>
        </a:spcBef>
        <a:spcAft>
          <a:spcPct val="0"/>
        </a:spcAft>
        <a:buClr>
          <a:schemeClr val="accent1"/>
        </a:buClr>
        <a:buSzPct val="75000"/>
        <a:buFont typeface="Monotype Sorts"/>
        <a:buChar char="l"/>
        <a:defRPr sz="3200">
          <a:solidFill>
            <a:schemeClr val="tx1"/>
          </a:solidFill>
          <a:latin typeface="+mn-lt"/>
          <a:ea typeface="+mn-ea"/>
          <a:cs typeface="+mn-cs"/>
        </a:defRPr>
      </a:lvl1pPr>
      <a:lvl2pPr marL="741363" indent="-282575" algn="l" rtl="0" eaLnBrk="0" fontAlgn="base" hangingPunct="0">
        <a:spcBef>
          <a:spcPct val="20000"/>
        </a:spcBef>
        <a:spcAft>
          <a:spcPct val="0"/>
        </a:spcAft>
        <a:buClr>
          <a:schemeClr val="accent1"/>
        </a:buClr>
        <a:buSzPct val="100000"/>
        <a:buChar char="–"/>
        <a:defRPr sz="2800">
          <a:solidFill>
            <a:schemeClr val="tx1"/>
          </a:solidFill>
          <a:latin typeface="+mn-lt"/>
        </a:defRPr>
      </a:lvl2pPr>
      <a:lvl3pPr marL="1139825" indent="-227013" algn="l" rtl="0" eaLnBrk="0" fontAlgn="base" hangingPunct="0">
        <a:spcBef>
          <a:spcPct val="20000"/>
        </a:spcBef>
        <a:spcAft>
          <a:spcPct val="0"/>
        </a:spcAft>
        <a:buClr>
          <a:schemeClr val="accent2"/>
        </a:buClr>
        <a:buSzPct val="100000"/>
        <a:buChar char="•"/>
        <a:defRPr sz="2400">
          <a:solidFill>
            <a:schemeClr val="tx1"/>
          </a:solidFill>
          <a:latin typeface="+mn-lt"/>
        </a:defRPr>
      </a:lvl3pPr>
      <a:lvl4pPr marL="1597025" indent="-227013" algn="l" rtl="0" eaLnBrk="0" fontAlgn="base" hangingPunct="0">
        <a:spcBef>
          <a:spcPct val="20000"/>
        </a:spcBef>
        <a:spcAft>
          <a:spcPct val="0"/>
        </a:spcAft>
        <a:buClr>
          <a:schemeClr val="accent2"/>
        </a:buClr>
        <a:buSzPct val="100000"/>
        <a:buChar char="–"/>
        <a:defRPr sz="2000">
          <a:solidFill>
            <a:schemeClr val="tx1"/>
          </a:solidFill>
          <a:latin typeface="+mn-lt"/>
        </a:defRPr>
      </a:lvl4pPr>
      <a:lvl5pPr marL="2054225" indent="-227013" algn="l" rtl="0" eaLnBrk="0" fontAlgn="base" hangingPunct="0">
        <a:spcBef>
          <a:spcPct val="20000"/>
        </a:spcBef>
        <a:spcAft>
          <a:spcPct val="0"/>
        </a:spcAft>
        <a:buClr>
          <a:schemeClr val="accent1"/>
        </a:buClr>
        <a:buSzPct val="100000"/>
        <a:buChar char="–"/>
        <a:defRPr sz="2000">
          <a:solidFill>
            <a:schemeClr val="tx1"/>
          </a:solidFill>
          <a:latin typeface="+mn-lt"/>
        </a:defRPr>
      </a:lvl5pPr>
      <a:lvl6pPr marL="2512042" indent="-228369" algn="l" rtl="0" eaLnBrk="0" fontAlgn="base" hangingPunct="0">
        <a:spcBef>
          <a:spcPct val="20000"/>
        </a:spcBef>
        <a:spcAft>
          <a:spcPct val="0"/>
        </a:spcAft>
        <a:buClr>
          <a:schemeClr val="accent1"/>
        </a:buClr>
        <a:buSzPct val="100000"/>
        <a:buChar char="–"/>
        <a:defRPr sz="2000">
          <a:solidFill>
            <a:schemeClr val="tx1"/>
          </a:solidFill>
          <a:latin typeface="+mn-lt"/>
        </a:defRPr>
      </a:lvl6pPr>
      <a:lvl7pPr marL="2968778" indent="-228369" algn="l" rtl="0" eaLnBrk="0" fontAlgn="base" hangingPunct="0">
        <a:spcBef>
          <a:spcPct val="20000"/>
        </a:spcBef>
        <a:spcAft>
          <a:spcPct val="0"/>
        </a:spcAft>
        <a:buClr>
          <a:schemeClr val="accent1"/>
        </a:buClr>
        <a:buSzPct val="100000"/>
        <a:buChar char="–"/>
        <a:defRPr sz="2000">
          <a:solidFill>
            <a:schemeClr val="tx1"/>
          </a:solidFill>
          <a:latin typeface="+mn-lt"/>
        </a:defRPr>
      </a:lvl7pPr>
      <a:lvl8pPr marL="3425511" indent="-228369" algn="l" rtl="0" eaLnBrk="0" fontAlgn="base" hangingPunct="0">
        <a:spcBef>
          <a:spcPct val="20000"/>
        </a:spcBef>
        <a:spcAft>
          <a:spcPct val="0"/>
        </a:spcAft>
        <a:buClr>
          <a:schemeClr val="accent1"/>
        </a:buClr>
        <a:buSzPct val="100000"/>
        <a:buChar char="–"/>
        <a:defRPr sz="2000">
          <a:solidFill>
            <a:schemeClr val="tx1"/>
          </a:solidFill>
          <a:latin typeface="+mn-lt"/>
        </a:defRPr>
      </a:lvl8pPr>
      <a:lvl9pPr marL="3882246" indent="-228369" algn="l" rtl="0" eaLnBrk="0" fontAlgn="base" hangingPunct="0">
        <a:spcBef>
          <a:spcPct val="20000"/>
        </a:spcBef>
        <a:spcAft>
          <a:spcPct val="0"/>
        </a:spcAft>
        <a:buClr>
          <a:schemeClr val="accent1"/>
        </a:buClr>
        <a:buSzPct val="100000"/>
        <a:buChar char="–"/>
        <a:defRPr sz="2000">
          <a:solidFill>
            <a:schemeClr val="tx1"/>
          </a:solidFill>
          <a:latin typeface="+mn-lt"/>
        </a:defRPr>
      </a:lvl9pPr>
    </p:bodyStyle>
    <p:otherStyle>
      <a:defPPr>
        <a:defRPr lang="en-US"/>
      </a:defPPr>
      <a:lvl1pPr marL="0" algn="l" defTabSz="913470" rtl="0" eaLnBrk="1" latinLnBrk="0" hangingPunct="1">
        <a:defRPr sz="1800" kern="1200">
          <a:solidFill>
            <a:schemeClr val="tx1"/>
          </a:solidFill>
          <a:latin typeface="+mn-lt"/>
          <a:ea typeface="+mn-ea"/>
          <a:cs typeface="+mn-cs"/>
        </a:defRPr>
      </a:lvl1pPr>
      <a:lvl2pPr marL="456735" algn="l" defTabSz="913470" rtl="0" eaLnBrk="1" latinLnBrk="0" hangingPunct="1">
        <a:defRPr sz="1800" kern="1200">
          <a:solidFill>
            <a:schemeClr val="tx1"/>
          </a:solidFill>
          <a:latin typeface="+mn-lt"/>
          <a:ea typeface="+mn-ea"/>
          <a:cs typeface="+mn-cs"/>
        </a:defRPr>
      </a:lvl2pPr>
      <a:lvl3pPr marL="913470" algn="l" defTabSz="913470" rtl="0" eaLnBrk="1" latinLnBrk="0" hangingPunct="1">
        <a:defRPr sz="1800" kern="1200">
          <a:solidFill>
            <a:schemeClr val="tx1"/>
          </a:solidFill>
          <a:latin typeface="+mn-lt"/>
          <a:ea typeface="+mn-ea"/>
          <a:cs typeface="+mn-cs"/>
        </a:defRPr>
      </a:lvl3pPr>
      <a:lvl4pPr marL="1370205" algn="l" defTabSz="913470" rtl="0" eaLnBrk="1" latinLnBrk="0" hangingPunct="1">
        <a:defRPr sz="1800" kern="1200">
          <a:solidFill>
            <a:schemeClr val="tx1"/>
          </a:solidFill>
          <a:latin typeface="+mn-lt"/>
          <a:ea typeface="+mn-ea"/>
          <a:cs typeface="+mn-cs"/>
        </a:defRPr>
      </a:lvl4pPr>
      <a:lvl5pPr marL="1826939" algn="l" defTabSz="913470" rtl="0" eaLnBrk="1" latinLnBrk="0" hangingPunct="1">
        <a:defRPr sz="1800" kern="1200">
          <a:solidFill>
            <a:schemeClr val="tx1"/>
          </a:solidFill>
          <a:latin typeface="+mn-lt"/>
          <a:ea typeface="+mn-ea"/>
          <a:cs typeface="+mn-cs"/>
        </a:defRPr>
      </a:lvl5pPr>
      <a:lvl6pPr marL="2283678" algn="l" defTabSz="913470" rtl="0" eaLnBrk="1" latinLnBrk="0" hangingPunct="1">
        <a:defRPr sz="1800" kern="1200">
          <a:solidFill>
            <a:schemeClr val="tx1"/>
          </a:solidFill>
          <a:latin typeface="+mn-lt"/>
          <a:ea typeface="+mn-ea"/>
          <a:cs typeface="+mn-cs"/>
        </a:defRPr>
      </a:lvl6pPr>
      <a:lvl7pPr marL="2740409" algn="l" defTabSz="913470" rtl="0" eaLnBrk="1" latinLnBrk="0" hangingPunct="1">
        <a:defRPr sz="1800" kern="1200">
          <a:solidFill>
            <a:schemeClr val="tx1"/>
          </a:solidFill>
          <a:latin typeface="+mn-lt"/>
          <a:ea typeface="+mn-ea"/>
          <a:cs typeface="+mn-cs"/>
        </a:defRPr>
      </a:lvl7pPr>
      <a:lvl8pPr marL="3197144" algn="l" defTabSz="913470" rtl="0" eaLnBrk="1" latinLnBrk="0" hangingPunct="1">
        <a:defRPr sz="1800" kern="1200">
          <a:solidFill>
            <a:schemeClr val="tx1"/>
          </a:solidFill>
          <a:latin typeface="+mn-lt"/>
          <a:ea typeface="+mn-ea"/>
          <a:cs typeface="+mn-cs"/>
        </a:defRPr>
      </a:lvl8pPr>
      <a:lvl9pPr marL="3653880" algn="l" defTabSz="91347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vm.ibm.com/" TargetMode="Externa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5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commoncriteriaportal.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mailto:bwhugen@us.ibm.com" TargetMode="External"/><Relationship Id="rId13" Type="http://schemas.openxmlformats.org/officeDocument/2006/relationships/image" Target="../media/image29.png"/><Relationship Id="rId3" Type="http://schemas.openxmlformats.org/officeDocument/2006/relationships/hyperlink" Target="https://www-03.ibm.com/systems/z/solutions/enterprise-security.html" TargetMode="External"/><Relationship Id="rId7" Type="http://schemas.openxmlformats.org/officeDocument/2006/relationships/hyperlink" Target="http://www.vm.ibm.com/devpages/hugenbru" TargetMode="External"/><Relationship Id="rId12"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redbooks.ibm.com/abstracts/sg247728.html?Open" TargetMode="External"/><Relationship Id="rId11" Type="http://schemas.openxmlformats.org/officeDocument/2006/relationships/image" Target="../media/image27.png"/><Relationship Id="rId5" Type="http://schemas.openxmlformats.org/officeDocument/2006/relationships/hyperlink" Target="http://www.redbooks.ibm.com/abstracts/sg248353.html?Open" TargetMode="External"/><Relationship Id="rId10" Type="http://schemas.openxmlformats.org/officeDocument/2006/relationships/image" Target="../media/image26.png"/><Relationship Id="rId4" Type="http://schemas.openxmlformats.org/officeDocument/2006/relationships/hyperlink" Target="http://www.vm.ibm.com/security" TargetMode="External"/><Relationship Id="rId9" Type="http://schemas.openxmlformats.org/officeDocument/2006/relationships/hyperlink" Target="https://twitter.com/Bwhugen" TargetMode="External"/><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flipH="1">
            <a:off x="304800" y="5105400"/>
            <a:ext cx="8458200" cy="137160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 name="Rectangle 36"/>
          <p:cNvSpPr/>
          <p:nvPr/>
        </p:nvSpPr>
        <p:spPr>
          <a:xfrm>
            <a:off x="304800" y="3352800"/>
            <a:ext cx="8382000" cy="1524000"/>
          </a:xfrm>
          <a:prstGeom prst="rect">
            <a:avLst/>
          </a:prstGeom>
          <a:noFill/>
          <a:ln w="38100">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294" name="Title 1"/>
          <p:cNvSpPr>
            <a:spLocks noGrp="1"/>
          </p:cNvSpPr>
          <p:nvPr>
            <p:ph type="title"/>
          </p:nvPr>
        </p:nvSpPr>
        <p:spPr/>
        <p:txBody>
          <a:bodyPr/>
          <a:lstStyle/>
          <a:p>
            <a:r>
              <a:rPr lang="en-US"/>
              <a:t>Our focus today is </a:t>
            </a:r>
            <a:r>
              <a:rPr lang="en-US" u="sng"/>
              <a:t>virtualization</a:t>
            </a:r>
            <a:r>
              <a:rPr lang="en-US"/>
              <a:t> security.</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7" name="Slide Number Placeholder 15"/>
          <p:cNvSpPr txBox="1">
            <a:spLocks/>
          </p:cNvSpPr>
          <p:nvPr/>
        </p:nvSpPr>
        <p:spPr bwMode="black">
          <a:xfrm>
            <a:off x="182563" y="6537325"/>
            <a:ext cx="366712" cy="184150"/>
          </a:xfrm>
          <a:prstGeom prst="rect">
            <a:avLst/>
          </a:prstGeom>
          <a:noFill/>
          <a:ln w="9525">
            <a:noFill/>
            <a:miter lim="800000"/>
            <a:headEnd/>
            <a:tailEnd/>
          </a:ln>
          <a:effectLst/>
        </p:spPr>
        <p:txBody>
          <a:bodyPr lIns="92075" tIns="46038" rIns="92075" bIns="46038"/>
          <a:lstStyle/>
          <a:p>
            <a:pPr>
              <a:buClr>
                <a:schemeClr val="tx1"/>
              </a:buClr>
              <a:buFont typeface="Arial" pitchFamily="34" charset="0"/>
              <a:buNone/>
              <a:defRPr/>
            </a:pPr>
            <a:fld id="{C003BF56-3E0D-4181-B924-E8F461C14E43}" type="slidenum">
              <a:rPr lang="en-US" sz="800">
                <a:solidFill>
                  <a:schemeClr val="tx1"/>
                </a:solidFill>
                <a:ea typeface="+mn-ea"/>
              </a:rPr>
              <a:pPr>
                <a:buClr>
                  <a:schemeClr val="tx1"/>
                </a:buClr>
                <a:buFont typeface="Arial" pitchFamily="34" charset="0"/>
                <a:buNone/>
                <a:defRPr/>
              </a:pPr>
              <a:t>10</a:t>
            </a:fld>
            <a:endParaRPr lang="en-US" sz="800" dirty="0">
              <a:solidFill>
                <a:schemeClr val="tx1"/>
              </a:solidFill>
              <a:ea typeface="+mn-ea"/>
            </a:endParaRPr>
          </a:p>
        </p:txBody>
      </p:sp>
      <p:sp>
        <p:nvSpPr>
          <p:cNvPr id="8" name="Rounded Rectangle 7"/>
          <p:cNvSpPr/>
          <p:nvPr/>
        </p:nvSpPr>
        <p:spPr>
          <a:xfrm>
            <a:off x="457200" y="57912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609600" y="59436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ounded Rectangle 9"/>
          <p:cNvSpPr/>
          <p:nvPr/>
        </p:nvSpPr>
        <p:spPr>
          <a:xfrm>
            <a:off x="762000" y="60960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err="1">
                <a:solidFill>
                  <a:schemeClr val="tx1"/>
                </a:solidFill>
              </a:rPr>
              <a:t>CryptoExpress</a:t>
            </a:r>
            <a:endParaRPr lang="en-US" sz="1800" dirty="0">
              <a:solidFill>
                <a:schemeClr val="tx1"/>
              </a:solidFill>
            </a:endParaRPr>
          </a:p>
        </p:txBody>
      </p:sp>
      <p:sp>
        <p:nvSpPr>
          <p:cNvPr id="11" name="Bevel 10"/>
          <p:cNvSpPr/>
          <p:nvPr/>
        </p:nvSpPr>
        <p:spPr>
          <a:xfrm>
            <a:off x="3048000" y="5791200"/>
            <a:ext cx="1066800" cy="457200"/>
          </a:xfrm>
          <a:prstGeom prst="bevel">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CPACF</a:t>
            </a:r>
          </a:p>
        </p:txBody>
      </p:sp>
      <p:sp>
        <p:nvSpPr>
          <p:cNvPr id="12" name="Rectangle 11"/>
          <p:cNvSpPr/>
          <p:nvPr/>
        </p:nvSpPr>
        <p:spPr>
          <a:xfrm>
            <a:off x="381000" y="4267200"/>
            <a:ext cx="8229600" cy="4572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US" dirty="0">
                <a:solidFill>
                  <a:schemeClr val="tx1"/>
                </a:solidFill>
              </a:rPr>
              <a:t>z/VM</a:t>
            </a:r>
          </a:p>
        </p:txBody>
      </p:sp>
      <p:sp>
        <p:nvSpPr>
          <p:cNvPr id="13" name="Rectangle 12"/>
          <p:cNvSpPr/>
          <p:nvPr/>
        </p:nvSpPr>
        <p:spPr>
          <a:xfrm>
            <a:off x="381000" y="3505200"/>
            <a:ext cx="6096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sp>
        <p:nvSpPr>
          <p:cNvPr id="14" name="Rectangle 13"/>
          <p:cNvSpPr/>
          <p:nvPr/>
        </p:nvSpPr>
        <p:spPr>
          <a:xfrm>
            <a:off x="1066800" y="3505200"/>
            <a:ext cx="6096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sp>
        <p:nvSpPr>
          <p:cNvPr id="15" name="Rectangle 14"/>
          <p:cNvSpPr/>
          <p:nvPr/>
        </p:nvSpPr>
        <p:spPr>
          <a:xfrm>
            <a:off x="4191000" y="3505200"/>
            <a:ext cx="914400" cy="6858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Your </a:t>
            </a:r>
            <a:r>
              <a:rPr lang="en-US" sz="1200" dirty="0" err="1">
                <a:solidFill>
                  <a:schemeClr val="tx1"/>
                </a:solidFill>
              </a:rPr>
              <a:t>zVM</a:t>
            </a:r>
            <a:r>
              <a:rPr lang="en-US" sz="1200" dirty="0">
                <a:solidFill>
                  <a:schemeClr val="tx1"/>
                </a:solidFill>
              </a:rPr>
              <a:t> USERID</a:t>
            </a:r>
          </a:p>
        </p:txBody>
      </p:sp>
      <p:sp>
        <p:nvSpPr>
          <p:cNvPr id="12306" name="TextBox 13"/>
          <p:cNvSpPr txBox="1">
            <a:spLocks noChangeArrowheads="1"/>
          </p:cNvSpPr>
          <p:nvPr/>
        </p:nvSpPr>
        <p:spPr bwMode="auto">
          <a:xfrm>
            <a:off x="2327275" y="3822700"/>
            <a:ext cx="415925" cy="368300"/>
          </a:xfrm>
          <a:prstGeom prst="rect">
            <a:avLst/>
          </a:prstGeom>
          <a:noFill/>
          <a:ln w="9525">
            <a:noFill/>
            <a:miter lim="800000"/>
            <a:headEnd/>
            <a:tailEnd/>
          </a:ln>
        </p:spPr>
        <p:txBody>
          <a:bodyPr>
            <a:spAutoFit/>
          </a:bodyPr>
          <a:lstStyle/>
          <a:p>
            <a:r>
              <a:rPr lang="en-US"/>
              <a:t>…</a:t>
            </a:r>
          </a:p>
        </p:txBody>
      </p:sp>
      <p:sp>
        <p:nvSpPr>
          <p:cNvPr id="17" name="Rectangle 16"/>
          <p:cNvSpPr/>
          <p:nvPr/>
        </p:nvSpPr>
        <p:spPr>
          <a:xfrm>
            <a:off x="1752600" y="3505200"/>
            <a:ext cx="6096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cxnSp>
        <p:nvCxnSpPr>
          <p:cNvPr id="18" name="Elbow Connector 17"/>
          <p:cNvCxnSpPr>
            <a:stCxn id="22" idx="2"/>
            <a:endCxn id="8" idx="0"/>
          </p:cNvCxnSpPr>
          <p:nvPr/>
        </p:nvCxnSpPr>
        <p:spPr>
          <a:xfrm rot="5400000">
            <a:off x="2876550" y="4171950"/>
            <a:ext cx="228600" cy="30099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9" name="Elbow Connector 22"/>
          <p:cNvCxnSpPr>
            <a:stCxn id="22" idx="2"/>
            <a:endCxn id="11" idx="0"/>
          </p:cNvCxnSpPr>
          <p:nvPr/>
        </p:nvCxnSpPr>
        <p:spPr>
          <a:xfrm rot="5400000">
            <a:off x="4076700" y="5600700"/>
            <a:ext cx="457200" cy="3810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0" name="Elbow Connector 22"/>
          <p:cNvCxnSpPr>
            <a:stCxn id="12" idx="2"/>
            <a:endCxn id="21" idx="6"/>
          </p:cNvCxnSpPr>
          <p:nvPr/>
        </p:nvCxnSpPr>
        <p:spPr>
          <a:xfrm rot="16200000" flipH="1">
            <a:off x="5105400" y="4114800"/>
            <a:ext cx="1066800" cy="22860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1" name="Bevel 20"/>
          <p:cNvSpPr/>
          <p:nvPr/>
        </p:nvSpPr>
        <p:spPr>
          <a:xfrm>
            <a:off x="6248400" y="5791200"/>
            <a:ext cx="1066800" cy="457200"/>
          </a:xfrm>
          <a:prstGeom prst="bevel">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OSA</a:t>
            </a:r>
          </a:p>
        </p:txBody>
      </p:sp>
      <p:sp>
        <p:nvSpPr>
          <p:cNvPr id="22" name="Rectangle 21"/>
          <p:cNvSpPr/>
          <p:nvPr/>
        </p:nvSpPr>
        <p:spPr>
          <a:xfrm>
            <a:off x="381000" y="5181600"/>
            <a:ext cx="8229600" cy="381000"/>
          </a:xfrm>
          <a:prstGeom prst="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PR/SM (one z Systems Logical Partition)</a:t>
            </a:r>
          </a:p>
        </p:txBody>
      </p:sp>
      <p:sp>
        <p:nvSpPr>
          <p:cNvPr id="24" name="Rectangle 23"/>
          <p:cNvSpPr/>
          <p:nvPr/>
        </p:nvSpPr>
        <p:spPr>
          <a:xfrm>
            <a:off x="7772400" y="3479800"/>
            <a:ext cx="838200" cy="6858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25" name="Rectangle 24"/>
          <p:cNvSpPr/>
          <p:nvPr/>
        </p:nvSpPr>
        <p:spPr>
          <a:xfrm>
            <a:off x="6858000" y="3479800"/>
            <a:ext cx="838200" cy="6858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26" name="Rectangle 25"/>
          <p:cNvSpPr/>
          <p:nvPr/>
        </p:nvSpPr>
        <p:spPr>
          <a:xfrm>
            <a:off x="5943600" y="3479800"/>
            <a:ext cx="838200" cy="6858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33" name="Rectangle 32"/>
          <p:cNvSpPr/>
          <p:nvPr/>
        </p:nvSpPr>
        <p:spPr>
          <a:xfrm>
            <a:off x="2743200" y="3505200"/>
            <a:ext cx="6096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sp>
        <p:nvSpPr>
          <p:cNvPr id="36" name="Rectangle 35"/>
          <p:cNvSpPr/>
          <p:nvPr/>
        </p:nvSpPr>
        <p:spPr>
          <a:xfrm flipH="1">
            <a:off x="7772400" y="6019800"/>
            <a:ext cx="835025" cy="381000"/>
          </a:xfrm>
          <a:prstGeom prst="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b="1" dirty="0" smtClean="0">
                <a:solidFill>
                  <a:schemeClr val="tx1"/>
                </a:solidFill>
              </a:rPr>
              <a:t>z14</a:t>
            </a:r>
            <a:endParaRPr lang="en-US" sz="1600" b="1" dirty="0">
              <a:solidFill>
                <a:schemeClr val="tx1"/>
              </a:solidFill>
            </a:endParaRPr>
          </a:p>
        </p:txBody>
      </p:sp>
      <p:cxnSp>
        <p:nvCxnSpPr>
          <p:cNvPr id="39" name="Shape 38"/>
          <p:cNvCxnSpPr>
            <a:endCxn id="13" idx="0"/>
          </p:cNvCxnSpPr>
          <p:nvPr/>
        </p:nvCxnSpPr>
        <p:spPr>
          <a:xfrm rot="10800000" flipV="1">
            <a:off x="685800" y="2438400"/>
            <a:ext cx="3657600" cy="10668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0" name="Shape 39"/>
          <p:cNvCxnSpPr>
            <a:endCxn id="14" idx="0"/>
          </p:cNvCxnSpPr>
          <p:nvPr/>
        </p:nvCxnSpPr>
        <p:spPr>
          <a:xfrm rot="10800000" flipV="1">
            <a:off x="1371600" y="2438400"/>
            <a:ext cx="3200400" cy="10668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2" name="Shape 41"/>
          <p:cNvCxnSpPr>
            <a:endCxn id="17" idx="0"/>
          </p:cNvCxnSpPr>
          <p:nvPr/>
        </p:nvCxnSpPr>
        <p:spPr>
          <a:xfrm rot="10800000" flipV="1">
            <a:off x="2057400" y="2438400"/>
            <a:ext cx="2362200" cy="10668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4" name="Shape 43"/>
          <p:cNvCxnSpPr>
            <a:endCxn id="33" idx="0"/>
          </p:cNvCxnSpPr>
          <p:nvPr/>
        </p:nvCxnSpPr>
        <p:spPr>
          <a:xfrm rot="10800000" flipV="1">
            <a:off x="3048000" y="2438400"/>
            <a:ext cx="1447800" cy="10668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572000" y="2438400"/>
            <a:ext cx="4419600" cy="1588"/>
          </a:xfrm>
          <a:prstGeom prst="line">
            <a:avLst/>
          </a:prstGeom>
          <a:ln cap="sq">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38" name="Group 35"/>
          <p:cNvGrpSpPr>
            <a:grpSpLocks/>
          </p:cNvGrpSpPr>
          <p:nvPr/>
        </p:nvGrpSpPr>
        <p:grpSpPr bwMode="auto">
          <a:xfrm>
            <a:off x="3124200" y="1421554"/>
            <a:ext cx="2752706" cy="1702647"/>
            <a:chOff x="4209" y="2372"/>
            <a:chExt cx="1214" cy="769"/>
          </a:xfrm>
        </p:grpSpPr>
        <p:pic>
          <p:nvPicPr>
            <p:cNvPr id="41" name="Picture 2"/>
            <p:cNvPicPr>
              <a:picLocks noChangeAspect="1"/>
            </p:cNvPicPr>
            <p:nvPr/>
          </p:nvPicPr>
          <p:blipFill>
            <a:blip r:embed="rId2"/>
            <a:srcRect/>
            <a:stretch>
              <a:fillRect/>
            </a:stretch>
          </p:blipFill>
          <p:spPr bwMode="auto">
            <a:xfrm>
              <a:off x="4209" y="2382"/>
              <a:ext cx="857" cy="748"/>
            </a:xfrm>
            <a:prstGeom prst="rect">
              <a:avLst/>
            </a:prstGeom>
            <a:noFill/>
            <a:ln w="9525">
              <a:noFill/>
              <a:miter lim="800000"/>
              <a:headEnd/>
              <a:tailEnd/>
            </a:ln>
          </p:spPr>
        </p:pic>
        <p:pic>
          <p:nvPicPr>
            <p:cNvPr id="43" name="Picture 4"/>
            <p:cNvPicPr>
              <a:picLocks noChangeAspect="1"/>
            </p:cNvPicPr>
            <p:nvPr/>
          </p:nvPicPr>
          <p:blipFill>
            <a:blip r:embed="rId3"/>
            <a:srcRect/>
            <a:stretch>
              <a:fillRect/>
            </a:stretch>
          </p:blipFill>
          <p:spPr bwMode="auto">
            <a:xfrm>
              <a:off x="4539" y="2372"/>
              <a:ext cx="884" cy="769"/>
            </a:xfrm>
            <a:prstGeom prst="rect">
              <a:avLst/>
            </a:prstGeom>
            <a:noFill/>
            <a:ln w="9525">
              <a:noFill/>
              <a:miter lim="800000"/>
              <a:headEnd/>
              <a:tailEnd/>
            </a:ln>
          </p:spPr>
        </p:pic>
      </p:gr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44"/>
                                        </p:tgtEl>
                                      </p:cBhvr>
                                    </p:animEffect>
                                    <p:set>
                                      <p:cBhvr>
                                        <p:cTn id="16" dur="1" fill="hold">
                                          <p:stCondLst>
                                            <p:cond delay="499"/>
                                          </p:stCondLst>
                                        </p:cTn>
                                        <p:tgtEl>
                                          <p:spTgt spid="44"/>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51"/>
                                        </p:tgtEl>
                                      </p:cBhvr>
                                    </p:animEffect>
                                    <p:set>
                                      <p:cBhvr>
                                        <p:cTn id="19" dur="1" fill="hold">
                                          <p:stCondLst>
                                            <p:cond delay="499"/>
                                          </p:stCondLst>
                                        </p:cTn>
                                        <p:tgtEl>
                                          <p:spTgt spid="51"/>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19"/>
                                        </p:tgtEl>
                                      </p:cBhvr>
                                    </p:animEffect>
                                    <p:set>
                                      <p:cBhvr>
                                        <p:cTn id="40" dur="1" fill="hold">
                                          <p:stCondLst>
                                            <p:cond delay="499"/>
                                          </p:stCondLst>
                                        </p:cTn>
                                        <p:tgtEl>
                                          <p:spTgt spid="19"/>
                                        </p:tgtEl>
                                        <p:attrNameLst>
                                          <p:attrName>style.visibility</p:attrName>
                                        </p:attrNameLst>
                                      </p:cBhvr>
                                      <p:to>
                                        <p:strVal val="hidden"/>
                                      </p:to>
                                    </p:set>
                                  </p:childTnLst>
                                </p:cTn>
                              </p:par>
                              <p:par>
                                <p:cTn id="41" presetID="3" presetClass="exit" presetSubtype="10" fill="hold" nodeType="withEffect">
                                  <p:stCondLst>
                                    <p:cond delay="0"/>
                                  </p:stCondLst>
                                  <p:childTnLst>
                                    <p:animEffect transition="out" filter="blinds(horizontal)">
                                      <p:cBhvr>
                                        <p:cTn id="42" dur="500"/>
                                        <p:tgtEl>
                                          <p:spTgt spid="20"/>
                                        </p:tgtEl>
                                      </p:cBhvr>
                                    </p:animEffect>
                                    <p:set>
                                      <p:cBhvr>
                                        <p:cTn id="43" dur="1" fill="hold">
                                          <p:stCondLst>
                                            <p:cond delay="499"/>
                                          </p:stCondLst>
                                        </p:cTn>
                                        <p:tgtEl>
                                          <p:spTgt spid="20"/>
                                        </p:tgtEl>
                                        <p:attrNameLst>
                                          <p:attrName>style.visibility</p:attrName>
                                        </p:attrNameLst>
                                      </p:cBhvr>
                                      <p:to>
                                        <p:strVal val="hidden"/>
                                      </p:to>
                                    </p:set>
                                  </p:childTnLst>
                                </p:cTn>
                              </p:par>
                              <p:par>
                                <p:cTn id="44" presetID="3" presetClass="exit" presetSubtype="10" fill="hold" grpId="0" nodeType="withEffect">
                                  <p:stCondLst>
                                    <p:cond delay="0"/>
                                  </p:stCondLst>
                                  <p:childTnLst>
                                    <p:animEffect transition="out" filter="blinds(horizontal)">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3" presetClass="exit" presetSubtype="10" fill="hold" grpId="0" nodeType="withEffect">
                                  <p:stCondLst>
                                    <p:cond delay="0"/>
                                  </p:stCondLst>
                                  <p:childTnLst>
                                    <p:animEffect transition="out" filter="blinds(horizontal)">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3" presetClass="exit" presetSubtype="10" fill="hold" nodeType="withEffect">
                                  <p:stCondLst>
                                    <p:cond delay="0"/>
                                  </p:stCondLst>
                                  <p:childTnLst>
                                    <p:animEffect transition="out" filter="blinds(horizontal)">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par>
                                <p:cTn id="53" presetID="3" presetClass="exit" presetSubtype="10" fill="hold" nodeType="withEffect">
                                  <p:stCondLst>
                                    <p:cond delay="0"/>
                                  </p:stCondLst>
                                  <p:childTnLst>
                                    <p:animEffect transition="out" filter="blinds(horizontal)">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1" grpId="0" animBg="1"/>
      <p:bldP spid="22"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What is Security?</a:t>
            </a:r>
          </a:p>
        </p:txBody>
      </p:sp>
      <p:sp>
        <p:nvSpPr>
          <p:cNvPr id="8195" name="Rectangle 3"/>
          <p:cNvSpPr>
            <a:spLocks noGrp="1" noChangeArrowheads="1"/>
          </p:cNvSpPr>
          <p:nvPr>
            <p:ph idx="1"/>
          </p:nvPr>
        </p:nvSpPr>
        <p:spPr>
          <a:xfrm>
            <a:off x="182563" y="1143000"/>
            <a:ext cx="4541837" cy="2667000"/>
          </a:xfrm>
        </p:spPr>
        <p:txBody>
          <a:bodyPr/>
          <a:lstStyle/>
          <a:p>
            <a:pPr eaLnBrk="1" hangingPunct="1"/>
            <a:r>
              <a:rPr lang="en-US"/>
              <a:t>Access control?</a:t>
            </a:r>
          </a:p>
          <a:p>
            <a:pPr eaLnBrk="1" hangingPunct="1"/>
            <a:r>
              <a:rPr lang="en-US"/>
              <a:t>Cryptography?</a:t>
            </a:r>
          </a:p>
          <a:p>
            <a:pPr eaLnBrk="1" hangingPunct="1"/>
            <a:r>
              <a:rPr lang="en-US"/>
              <a:t>Managing your networks?</a:t>
            </a:r>
          </a:p>
          <a:p>
            <a:pPr eaLnBrk="1" hangingPunct="1"/>
            <a:r>
              <a:rPr lang="en-US"/>
              <a:t>Disaster recovery?</a:t>
            </a:r>
          </a:p>
          <a:p>
            <a:pPr eaLnBrk="1" hangingPunct="1"/>
            <a:r>
              <a:rPr lang="en-US"/>
              <a:t>Conforming to laws and regulations?</a:t>
            </a:r>
          </a:p>
          <a:p>
            <a:pPr eaLnBrk="1" hangingPunct="1"/>
            <a:r>
              <a:rPr lang="en-US"/>
              <a:t>Auditing policies?</a:t>
            </a:r>
          </a:p>
          <a:p>
            <a:pPr eaLnBrk="1" hangingPunct="1"/>
            <a:r>
              <a:rPr lang="en-US"/>
              <a:t>“Guarding what isn’t bolted down?”</a:t>
            </a:r>
          </a:p>
        </p:txBody>
      </p:sp>
      <p:pic>
        <p:nvPicPr>
          <p:cNvPr id="8197" name="Picture 5" descr="dglxasset[1]"/>
          <p:cNvPicPr>
            <a:picLocks noChangeAspect="1" noChangeArrowheads="1"/>
          </p:cNvPicPr>
          <p:nvPr/>
        </p:nvPicPr>
        <p:blipFill>
          <a:blip r:embed="rId2"/>
          <a:srcRect/>
          <a:stretch>
            <a:fillRect/>
          </a:stretch>
        </p:blipFill>
        <p:spPr bwMode="auto">
          <a:xfrm>
            <a:off x="838200" y="3962400"/>
            <a:ext cx="1885950" cy="1844675"/>
          </a:xfrm>
          <a:prstGeom prst="rect">
            <a:avLst/>
          </a:prstGeom>
          <a:noFill/>
          <a:ln w="9525">
            <a:noFill/>
            <a:miter lim="800000"/>
            <a:headEnd/>
            <a:tailEnd/>
          </a:ln>
        </p:spPr>
      </p:pic>
      <p:pic>
        <p:nvPicPr>
          <p:cNvPr id="8198" name="Picture 6" descr="MP900385979[2]"/>
          <p:cNvPicPr>
            <a:picLocks noChangeAspect="1" noChangeArrowheads="1"/>
          </p:cNvPicPr>
          <p:nvPr/>
        </p:nvPicPr>
        <p:blipFill>
          <a:blip r:embed="rId3"/>
          <a:srcRect/>
          <a:stretch>
            <a:fillRect/>
          </a:stretch>
        </p:blipFill>
        <p:spPr bwMode="auto">
          <a:xfrm>
            <a:off x="4876800" y="990600"/>
            <a:ext cx="3657600" cy="2613025"/>
          </a:xfrm>
          <a:prstGeom prst="rect">
            <a:avLst/>
          </a:prstGeom>
          <a:noFill/>
          <a:ln w="9525">
            <a:noFill/>
            <a:miter lim="800000"/>
            <a:headEnd/>
            <a:tailEnd/>
          </a:ln>
        </p:spPr>
      </p:pic>
      <p:sp>
        <p:nvSpPr>
          <p:cNvPr id="8199" name="Text Box 7"/>
          <p:cNvSpPr txBox="1">
            <a:spLocks noChangeArrowheads="1"/>
          </p:cNvSpPr>
          <p:nvPr/>
        </p:nvSpPr>
        <p:spPr bwMode="auto">
          <a:xfrm>
            <a:off x="3581400" y="3886200"/>
            <a:ext cx="5334000" cy="1782763"/>
          </a:xfrm>
          <a:prstGeom prst="rect">
            <a:avLst/>
          </a:prstGeom>
          <a:noFill/>
          <a:ln w="9525" algn="ctr">
            <a:noFill/>
            <a:miter lim="800000"/>
            <a:headEnd/>
            <a:tailEnd/>
          </a:ln>
        </p:spPr>
        <p:txBody>
          <a:bodyPr>
            <a:spAutoFit/>
          </a:bodyPr>
          <a:lstStyle/>
          <a:p>
            <a:pPr>
              <a:spcBef>
                <a:spcPct val="50000"/>
              </a:spcBef>
            </a:pPr>
            <a:r>
              <a:rPr lang="en-US" sz="1600" b="1">
                <a:solidFill>
                  <a:schemeClr val="accent1"/>
                </a:solidFill>
              </a:rPr>
              <a:t>Security</a:t>
            </a:r>
            <a:r>
              <a:rPr lang="en-US" sz="1600">
                <a:solidFill>
                  <a:schemeClr val="tx1"/>
                </a:solidFill>
              </a:rPr>
              <a:t> is:</a:t>
            </a:r>
          </a:p>
          <a:p>
            <a:pPr>
              <a:spcBef>
                <a:spcPct val="50000"/>
              </a:spcBef>
              <a:buFontTx/>
              <a:buChar char="•"/>
            </a:pPr>
            <a:r>
              <a:rPr lang="en-US" sz="1600">
                <a:solidFill>
                  <a:schemeClr val="tx1"/>
                </a:solidFill>
              </a:rPr>
              <a:t> a broad topic covering a lot of different disciplines</a:t>
            </a:r>
          </a:p>
          <a:p>
            <a:pPr>
              <a:spcBef>
                <a:spcPct val="50000"/>
              </a:spcBef>
              <a:buFontTx/>
              <a:buChar char="•"/>
            </a:pPr>
            <a:r>
              <a:rPr lang="en-US" sz="1600">
                <a:solidFill>
                  <a:schemeClr val="tx1"/>
                </a:solidFill>
              </a:rPr>
              <a:t> subject to increased scrutiny by governments and businesses</a:t>
            </a:r>
          </a:p>
          <a:p>
            <a:pPr>
              <a:spcBef>
                <a:spcPct val="50000"/>
              </a:spcBef>
              <a:buFontTx/>
              <a:buChar char="•"/>
            </a:pPr>
            <a:r>
              <a:rPr lang="en-US" sz="1600">
                <a:solidFill>
                  <a:schemeClr val="tx1"/>
                </a:solidFill>
              </a:rPr>
              <a:t> increasingly important in today’s technology discussions</a:t>
            </a:r>
          </a:p>
        </p:txBody>
      </p:sp>
      <p:sp>
        <p:nvSpPr>
          <p:cNvPr id="8" name="Footer Placeholder 7"/>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ox(in)">
                                      <p:cBhvr>
                                        <p:cTn id="7" dur="500"/>
                                        <p:tgtEl>
                                          <p:spTgt spid="8198"/>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animEffect transition="in" filter="box(in)">
                                      <p:cBhvr>
                                        <p:cTn id="11" dur="500"/>
                                        <p:tgtEl>
                                          <p:spTgt spid="8195">
                                            <p:txEl>
                                              <p:pRg st="0" end="0"/>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animEffect transition="in" filter="box(in)">
                                      <p:cBhvr>
                                        <p:cTn id="15" dur="500"/>
                                        <p:tgtEl>
                                          <p:spTgt spid="8195">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8195">
                                            <p:txEl>
                                              <p:pRg st="2" end="2"/>
                                            </p:txEl>
                                          </p:spTgt>
                                        </p:tgtEl>
                                        <p:attrNameLst>
                                          <p:attrName>style.visibility</p:attrName>
                                        </p:attrNameLst>
                                      </p:cBhvr>
                                      <p:to>
                                        <p:strVal val="visible"/>
                                      </p:to>
                                    </p:set>
                                    <p:animEffect transition="in" filter="box(in)">
                                      <p:cBhvr>
                                        <p:cTn id="18" dur="500"/>
                                        <p:tgtEl>
                                          <p:spTgt spid="8195">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Effect transition="in" filter="box(in)">
                                      <p:cBhvr>
                                        <p:cTn id="21" dur="500"/>
                                        <p:tgtEl>
                                          <p:spTgt spid="8195">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box(in)">
                                      <p:cBhvr>
                                        <p:cTn id="24" dur="500"/>
                                        <p:tgtEl>
                                          <p:spTgt spid="8195">
                                            <p:txEl>
                                              <p:pRg st="4" end="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animEffect transition="in" filter="box(in)">
                                      <p:cBhvr>
                                        <p:cTn id="27" dur="500"/>
                                        <p:tgtEl>
                                          <p:spTgt spid="8195">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8195">
                                            <p:txEl>
                                              <p:pRg st="6" end="6"/>
                                            </p:txEl>
                                          </p:spTgt>
                                        </p:tgtEl>
                                        <p:attrNameLst>
                                          <p:attrName>style.visibility</p:attrName>
                                        </p:attrNameLst>
                                      </p:cBhvr>
                                      <p:to>
                                        <p:strVal val="visible"/>
                                      </p:to>
                                    </p:set>
                                    <p:animEffect transition="in" filter="box(in)">
                                      <p:cBhvr>
                                        <p:cTn id="30" dur="500"/>
                                        <p:tgtEl>
                                          <p:spTgt spid="819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199">
                                            <p:txEl>
                                              <p:pRg st="0" end="0"/>
                                            </p:txEl>
                                          </p:spTgt>
                                        </p:tgtEl>
                                        <p:attrNameLst>
                                          <p:attrName>style.visibility</p:attrName>
                                        </p:attrNameLst>
                                      </p:cBhvr>
                                      <p:to>
                                        <p:strVal val="visible"/>
                                      </p:to>
                                    </p:set>
                                    <p:animEffect transition="in" filter="blinds(horizontal)">
                                      <p:cBhvr>
                                        <p:cTn id="35" dur="500"/>
                                        <p:tgtEl>
                                          <p:spTgt spid="8199">
                                            <p:txEl>
                                              <p:pRg st="0" end="0"/>
                                            </p:txEl>
                                          </p:spTgt>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8199">
                                            <p:txEl>
                                              <p:pRg st="1" end="1"/>
                                            </p:txEl>
                                          </p:spTgt>
                                        </p:tgtEl>
                                        <p:attrNameLst>
                                          <p:attrName>style.visibility</p:attrName>
                                        </p:attrNameLst>
                                      </p:cBhvr>
                                      <p:to>
                                        <p:strVal val="visible"/>
                                      </p:to>
                                    </p:set>
                                    <p:animEffect transition="in" filter="blinds(horizontal)">
                                      <p:cBhvr>
                                        <p:cTn id="39" dur="500"/>
                                        <p:tgtEl>
                                          <p:spTgt spid="8199">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8199">
                                            <p:txEl>
                                              <p:pRg st="2" end="2"/>
                                            </p:txEl>
                                          </p:spTgt>
                                        </p:tgtEl>
                                        <p:attrNameLst>
                                          <p:attrName>style.visibility</p:attrName>
                                        </p:attrNameLst>
                                      </p:cBhvr>
                                      <p:to>
                                        <p:strVal val="visible"/>
                                      </p:to>
                                    </p:set>
                                    <p:animEffect transition="in" filter="blinds(horizontal)">
                                      <p:cBhvr>
                                        <p:cTn id="42" dur="500"/>
                                        <p:tgtEl>
                                          <p:spTgt spid="8199">
                                            <p:txEl>
                                              <p:pRg st="2" end="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8199">
                                            <p:txEl>
                                              <p:pRg st="3" end="3"/>
                                            </p:txEl>
                                          </p:spTgt>
                                        </p:tgtEl>
                                        <p:attrNameLst>
                                          <p:attrName>style.visibility</p:attrName>
                                        </p:attrNameLst>
                                      </p:cBhvr>
                                      <p:to>
                                        <p:strVal val="visible"/>
                                      </p:to>
                                    </p:set>
                                    <p:animEffect transition="in" filter="blinds(horizontal)">
                                      <p:cBhvr>
                                        <p:cTn id="45" dur="500"/>
                                        <p:tgtEl>
                                          <p:spTgt spid="8199">
                                            <p:txEl>
                                              <p:pRg st="3" end="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8197"/>
                                        </p:tgtEl>
                                        <p:attrNameLst>
                                          <p:attrName>style.visibility</p:attrName>
                                        </p:attrNameLst>
                                      </p:cBhvr>
                                      <p:to>
                                        <p:strVal val="visible"/>
                                      </p:to>
                                    </p:set>
                                    <p:animEffect transition="in" filter="blinds(horizontal)">
                                      <p:cBhvr>
                                        <p:cTn id="48"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What is Security?</a:t>
            </a:r>
          </a:p>
        </p:txBody>
      </p:sp>
      <p:sp>
        <p:nvSpPr>
          <p:cNvPr id="12291" name="Rectangle 3"/>
          <p:cNvSpPr>
            <a:spLocks noGrp="1" noChangeArrowheads="1"/>
          </p:cNvSpPr>
          <p:nvPr>
            <p:ph idx="1"/>
          </p:nvPr>
        </p:nvSpPr>
        <p:spPr>
          <a:xfrm>
            <a:off x="182563" y="1371600"/>
            <a:ext cx="8686800" cy="4983163"/>
          </a:xfrm>
        </p:spPr>
        <p:txBody>
          <a:bodyPr/>
          <a:lstStyle/>
          <a:p>
            <a:pPr eaLnBrk="1" hangingPunct="1"/>
            <a:r>
              <a:rPr lang="en-US" sz="2400">
                <a:solidFill>
                  <a:schemeClr val="accent1"/>
                </a:solidFill>
              </a:rPr>
              <a:t>Availability</a:t>
            </a:r>
          </a:p>
          <a:p>
            <a:pPr lvl="1" eaLnBrk="1" hangingPunct="1"/>
            <a:r>
              <a:rPr lang="en-US" sz="2000"/>
              <a:t> the guarantee that information, systems and resources are accessible to users in a timely manner</a:t>
            </a:r>
          </a:p>
          <a:p>
            <a:pPr lvl="1" eaLnBrk="1" hangingPunct="1"/>
            <a:endParaRPr lang="en-US" sz="2000"/>
          </a:p>
          <a:p>
            <a:pPr eaLnBrk="1" hangingPunct="1"/>
            <a:r>
              <a:rPr lang="en-US" sz="2400">
                <a:solidFill>
                  <a:schemeClr val="accent1"/>
                </a:solidFill>
              </a:rPr>
              <a:t>Integrity</a:t>
            </a:r>
          </a:p>
          <a:p>
            <a:pPr lvl="1" eaLnBrk="1" hangingPunct="1"/>
            <a:r>
              <a:rPr lang="en-US" sz="2000"/>
              <a:t> the guarantee that information is accurate, complete and protected from unauthorized modification.</a:t>
            </a:r>
          </a:p>
          <a:p>
            <a:pPr lvl="1" eaLnBrk="1" hangingPunct="1"/>
            <a:endParaRPr lang="en-US" sz="2000">
              <a:solidFill>
                <a:schemeClr val="bg2"/>
              </a:solidFill>
            </a:endParaRPr>
          </a:p>
          <a:p>
            <a:pPr eaLnBrk="1" hangingPunct="1"/>
            <a:r>
              <a:rPr lang="en-US" sz="2400">
                <a:solidFill>
                  <a:schemeClr val="accent1"/>
                </a:solidFill>
              </a:rPr>
              <a:t>Confidentiality</a:t>
            </a:r>
          </a:p>
          <a:p>
            <a:pPr lvl="1" eaLnBrk="1" hangingPunct="1"/>
            <a:r>
              <a:rPr lang="en-US" sz="2000"/>
              <a:t> the guarantee that information is not disclosed to unauthorized individuals, programs, or processes.</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 calcmode="lin" valueType="num">
                                      <p:cBhvr additive="base">
                                        <p:cTn id="12"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291">
                                            <p:txEl>
                                              <p:pRg st="3" end="3"/>
                                            </p:txEl>
                                          </p:spTgt>
                                        </p:tgtEl>
                                        <p:attrNameLst>
                                          <p:attrName>style.visibility</p:attrName>
                                        </p:attrNameLst>
                                      </p:cBhvr>
                                      <p:to>
                                        <p:strVal val="visible"/>
                                      </p:to>
                                    </p:set>
                                    <p:anim calcmode="lin" valueType="num">
                                      <p:cBhvr additive="base">
                                        <p:cTn id="18"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anim calcmode="lin" valueType="num">
                                      <p:cBhvr additive="base">
                                        <p:cTn id="23"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291">
                                            <p:txEl>
                                              <p:pRg st="6" end="6"/>
                                            </p:txEl>
                                          </p:spTgt>
                                        </p:tgtEl>
                                        <p:attrNameLst>
                                          <p:attrName>style.visibility</p:attrName>
                                        </p:attrNameLst>
                                      </p:cBhvr>
                                      <p:to>
                                        <p:strVal val="visible"/>
                                      </p:to>
                                    </p:set>
                                    <p:anim calcmode="lin" valueType="num">
                                      <p:cBhvr additive="base">
                                        <p:cTn id="29"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2291">
                                            <p:txEl>
                                              <p:pRg st="7" end="7"/>
                                            </p:txEl>
                                          </p:spTgt>
                                        </p:tgtEl>
                                        <p:attrNameLst>
                                          <p:attrName>style.visibility</p:attrName>
                                        </p:attrNameLst>
                                      </p:cBhvr>
                                      <p:to>
                                        <p:strVal val="visible"/>
                                      </p:to>
                                    </p:set>
                                    <p:anim calcmode="lin" valueType="num">
                                      <p:cBhvr additive="base">
                                        <p:cTn id="34"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2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Vulnerabilities, Threats, and Risk</a:t>
            </a:r>
          </a:p>
        </p:txBody>
      </p:sp>
      <p:sp>
        <p:nvSpPr>
          <p:cNvPr id="15364" name="AutoShape 4"/>
          <p:cNvSpPr>
            <a:spLocks noChangeArrowheads="1"/>
          </p:cNvSpPr>
          <p:nvPr/>
        </p:nvSpPr>
        <p:spPr bwMode="auto">
          <a:xfrm>
            <a:off x="228600" y="1295400"/>
            <a:ext cx="1447800" cy="762000"/>
          </a:xfrm>
          <a:prstGeom prst="bevel">
            <a:avLst>
              <a:gd name="adj" fmla="val 12500"/>
            </a:avLst>
          </a:prstGeom>
          <a:solidFill>
            <a:srgbClr val="B1BAFD"/>
          </a:solidFill>
          <a:ln w="9525">
            <a:solidFill>
              <a:schemeClr val="tx1"/>
            </a:solidFill>
            <a:miter lim="800000"/>
            <a:headEnd/>
            <a:tailEnd/>
          </a:ln>
        </p:spPr>
        <p:txBody>
          <a:bodyPr wrap="none" anchor="ctr"/>
          <a:lstStyle/>
          <a:p>
            <a:pPr algn="ctr"/>
            <a:r>
              <a:rPr lang="en-US">
                <a:solidFill>
                  <a:schemeClr val="tx1"/>
                </a:solidFill>
              </a:rPr>
              <a:t>Threat</a:t>
            </a:r>
          </a:p>
        </p:txBody>
      </p:sp>
      <p:sp>
        <p:nvSpPr>
          <p:cNvPr id="129031" name="AutoShape 7"/>
          <p:cNvSpPr>
            <a:spLocks noChangeArrowheads="1"/>
          </p:cNvSpPr>
          <p:nvPr/>
        </p:nvSpPr>
        <p:spPr bwMode="auto">
          <a:xfrm>
            <a:off x="228600" y="2362200"/>
            <a:ext cx="1447800" cy="762000"/>
          </a:xfrm>
          <a:prstGeom prst="bevel">
            <a:avLst>
              <a:gd name="adj" fmla="val 12500"/>
            </a:avLst>
          </a:prstGeom>
          <a:solidFill>
            <a:srgbClr val="B1BAFD"/>
          </a:solidFill>
          <a:ln w="9525">
            <a:solidFill>
              <a:schemeClr val="tx1"/>
            </a:solidFill>
            <a:miter lim="800000"/>
            <a:headEnd/>
            <a:tailEnd/>
          </a:ln>
        </p:spPr>
        <p:txBody>
          <a:bodyPr wrap="none" anchor="ctr"/>
          <a:lstStyle/>
          <a:p>
            <a:pPr algn="ctr"/>
            <a:r>
              <a:rPr lang="en-US" sz="1600">
                <a:solidFill>
                  <a:schemeClr val="tx1"/>
                </a:solidFill>
              </a:rPr>
              <a:t>Vulnerability</a:t>
            </a:r>
          </a:p>
        </p:txBody>
      </p:sp>
      <p:sp>
        <p:nvSpPr>
          <p:cNvPr id="129032" name="AutoShape 8"/>
          <p:cNvSpPr>
            <a:spLocks noChangeArrowheads="1"/>
          </p:cNvSpPr>
          <p:nvPr/>
        </p:nvSpPr>
        <p:spPr bwMode="auto">
          <a:xfrm>
            <a:off x="228600" y="3429000"/>
            <a:ext cx="1447800" cy="762000"/>
          </a:xfrm>
          <a:prstGeom prst="bevel">
            <a:avLst>
              <a:gd name="adj" fmla="val 12500"/>
            </a:avLst>
          </a:prstGeom>
          <a:solidFill>
            <a:srgbClr val="B1BAFD"/>
          </a:solidFill>
          <a:ln w="9525">
            <a:solidFill>
              <a:schemeClr val="tx1"/>
            </a:solidFill>
            <a:miter lim="800000"/>
            <a:headEnd/>
            <a:tailEnd/>
          </a:ln>
        </p:spPr>
        <p:txBody>
          <a:bodyPr wrap="none" anchor="ctr"/>
          <a:lstStyle/>
          <a:p>
            <a:pPr algn="ctr"/>
            <a:r>
              <a:rPr lang="en-US">
                <a:solidFill>
                  <a:schemeClr val="tx1"/>
                </a:solidFill>
              </a:rPr>
              <a:t>Risk</a:t>
            </a:r>
          </a:p>
        </p:txBody>
      </p:sp>
      <p:sp>
        <p:nvSpPr>
          <p:cNvPr id="129033" name="AutoShape 9"/>
          <p:cNvSpPr>
            <a:spLocks noChangeArrowheads="1"/>
          </p:cNvSpPr>
          <p:nvPr/>
        </p:nvSpPr>
        <p:spPr bwMode="auto">
          <a:xfrm>
            <a:off x="228600" y="4495800"/>
            <a:ext cx="1447800" cy="762000"/>
          </a:xfrm>
          <a:prstGeom prst="bevel">
            <a:avLst>
              <a:gd name="adj" fmla="val 12500"/>
            </a:avLst>
          </a:prstGeom>
          <a:solidFill>
            <a:srgbClr val="B1BAFD"/>
          </a:solidFill>
          <a:ln w="9525">
            <a:solidFill>
              <a:schemeClr val="tx1"/>
            </a:solidFill>
            <a:miter lim="800000"/>
            <a:headEnd/>
            <a:tailEnd/>
          </a:ln>
        </p:spPr>
        <p:txBody>
          <a:bodyPr wrap="none" anchor="ctr"/>
          <a:lstStyle/>
          <a:p>
            <a:pPr algn="ctr"/>
            <a:r>
              <a:rPr lang="en-US">
                <a:solidFill>
                  <a:schemeClr val="tx1"/>
                </a:solidFill>
              </a:rPr>
              <a:t>Assets</a:t>
            </a:r>
          </a:p>
        </p:txBody>
      </p:sp>
      <p:sp>
        <p:nvSpPr>
          <p:cNvPr id="129034" name="AutoShape 10"/>
          <p:cNvSpPr>
            <a:spLocks noChangeArrowheads="1"/>
          </p:cNvSpPr>
          <p:nvPr/>
        </p:nvSpPr>
        <p:spPr bwMode="auto">
          <a:xfrm>
            <a:off x="228600" y="5562600"/>
            <a:ext cx="1447800" cy="762000"/>
          </a:xfrm>
          <a:prstGeom prst="bevel">
            <a:avLst>
              <a:gd name="adj" fmla="val 12500"/>
            </a:avLst>
          </a:prstGeom>
          <a:solidFill>
            <a:srgbClr val="B1BAFD"/>
          </a:solidFill>
          <a:ln w="9525">
            <a:solidFill>
              <a:schemeClr val="tx1"/>
            </a:solidFill>
            <a:miter lim="800000"/>
            <a:headEnd/>
            <a:tailEnd/>
          </a:ln>
        </p:spPr>
        <p:txBody>
          <a:bodyPr wrap="none" anchor="ctr"/>
          <a:lstStyle/>
          <a:p>
            <a:pPr algn="ctr"/>
            <a:r>
              <a:rPr lang="en-US" sz="2000">
                <a:solidFill>
                  <a:schemeClr val="tx1"/>
                </a:solidFill>
              </a:rPr>
              <a:t>Exposure</a:t>
            </a:r>
          </a:p>
        </p:txBody>
      </p:sp>
      <p:cxnSp>
        <p:nvCxnSpPr>
          <p:cNvPr id="129036" name="AutoShape 12"/>
          <p:cNvCxnSpPr>
            <a:cxnSpLocks noChangeShapeType="1"/>
            <a:stCxn id="15364" idx="0"/>
            <a:endCxn id="129031" idx="0"/>
          </p:cNvCxnSpPr>
          <p:nvPr/>
        </p:nvCxnSpPr>
        <p:spPr bwMode="auto">
          <a:xfrm>
            <a:off x="1676400" y="1676400"/>
            <a:ext cx="1588" cy="1066800"/>
          </a:xfrm>
          <a:prstGeom prst="bentConnector3">
            <a:avLst>
              <a:gd name="adj1" fmla="val 14400005"/>
            </a:avLst>
          </a:prstGeom>
          <a:noFill/>
          <a:ln w="9525">
            <a:solidFill>
              <a:schemeClr val="tx1"/>
            </a:solidFill>
            <a:miter lim="800000"/>
            <a:headEnd/>
            <a:tailEnd type="triangle" w="med" len="med"/>
          </a:ln>
        </p:spPr>
      </p:cxnSp>
      <p:cxnSp>
        <p:nvCxnSpPr>
          <p:cNvPr id="129037" name="AutoShape 13"/>
          <p:cNvCxnSpPr>
            <a:cxnSpLocks noChangeShapeType="1"/>
            <a:stCxn id="129031" idx="2"/>
            <a:endCxn id="129032" idx="6"/>
          </p:cNvCxnSpPr>
          <p:nvPr/>
        </p:nvCxnSpPr>
        <p:spPr bwMode="auto">
          <a:xfrm rot="5400000">
            <a:off x="800100" y="3276600"/>
            <a:ext cx="304800" cy="0"/>
          </a:xfrm>
          <a:prstGeom prst="straightConnector1">
            <a:avLst/>
          </a:prstGeom>
          <a:noFill/>
          <a:ln w="9525">
            <a:solidFill>
              <a:schemeClr val="tx1"/>
            </a:solidFill>
            <a:round/>
            <a:headEnd/>
            <a:tailEnd type="triangle" w="med" len="med"/>
          </a:ln>
        </p:spPr>
      </p:cxnSp>
      <p:cxnSp>
        <p:nvCxnSpPr>
          <p:cNvPr id="129038" name="AutoShape 14"/>
          <p:cNvCxnSpPr>
            <a:cxnSpLocks noChangeShapeType="1"/>
            <a:stCxn id="129032" idx="0"/>
            <a:endCxn id="129033" idx="0"/>
          </p:cNvCxnSpPr>
          <p:nvPr/>
        </p:nvCxnSpPr>
        <p:spPr bwMode="auto">
          <a:xfrm>
            <a:off x="1676400" y="3810000"/>
            <a:ext cx="1588" cy="1066800"/>
          </a:xfrm>
          <a:prstGeom prst="bentConnector3">
            <a:avLst>
              <a:gd name="adj1" fmla="val 14400005"/>
            </a:avLst>
          </a:prstGeom>
          <a:noFill/>
          <a:ln w="9525">
            <a:solidFill>
              <a:schemeClr val="tx1"/>
            </a:solidFill>
            <a:miter lim="800000"/>
            <a:headEnd/>
            <a:tailEnd type="triangle" w="med" len="med"/>
          </a:ln>
        </p:spPr>
      </p:cxnSp>
      <p:cxnSp>
        <p:nvCxnSpPr>
          <p:cNvPr id="129039" name="AutoShape 15"/>
          <p:cNvCxnSpPr>
            <a:cxnSpLocks noChangeShapeType="1"/>
            <a:stCxn id="129033" idx="3"/>
            <a:endCxn id="129034" idx="6"/>
          </p:cNvCxnSpPr>
          <p:nvPr/>
        </p:nvCxnSpPr>
        <p:spPr bwMode="auto">
          <a:xfrm rot="5400000">
            <a:off x="752475" y="5362575"/>
            <a:ext cx="400050" cy="0"/>
          </a:xfrm>
          <a:prstGeom prst="straightConnector1">
            <a:avLst/>
          </a:prstGeom>
          <a:noFill/>
          <a:ln w="9525">
            <a:solidFill>
              <a:schemeClr val="tx1"/>
            </a:solidFill>
            <a:round/>
            <a:headEnd/>
            <a:tailEnd type="triangle" w="med" len="med"/>
          </a:ln>
        </p:spPr>
      </p:cxnSp>
      <p:sp>
        <p:nvSpPr>
          <p:cNvPr id="15373" name="Text Box 16"/>
          <p:cNvSpPr txBox="1">
            <a:spLocks noChangeArrowheads="1"/>
          </p:cNvSpPr>
          <p:nvPr/>
        </p:nvSpPr>
        <p:spPr bwMode="auto">
          <a:xfrm>
            <a:off x="3041650" y="1447800"/>
            <a:ext cx="4959350" cy="339725"/>
          </a:xfrm>
          <a:prstGeom prst="rect">
            <a:avLst/>
          </a:prstGeom>
          <a:noFill/>
          <a:ln w="9525" algn="ctr">
            <a:noFill/>
            <a:miter lim="800000"/>
            <a:headEnd/>
            <a:tailEnd/>
          </a:ln>
        </p:spPr>
        <p:txBody>
          <a:bodyPr wrap="none">
            <a:spAutoFit/>
          </a:bodyPr>
          <a:lstStyle/>
          <a:p>
            <a:r>
              <a:rPr lang="en-US" sz="1800" i="1">
                <a:solidFill>
                  <a:schemeClr val="tx1"/>
                </a:solidFill>
              </a:rPr>
              <a:t>Any potential danger to information or systems.</a:t>
            </a:r>
          </a:p>
        </p:txBody>
      </p:sp>
      <p:sp>
        <p:nvSpPr>
          <p:cNvPr id="129041" name="Text Box 17"/>
          <p:cNvSpPr txBox="1">
            <a:spLocks noChangeArrowheads="1"/>
          </p:cNvSpPr>
          <p:nvPr/>
        </p:nvSpPr>
        <p:spPr bwMode="auto">
          <a:xfrm>
            <a:off x="3041650" y="2438400"/>
            <a:ext cx="6102350" cy="587375"/>
          </a:xfrm>
          <a:prstGeom prst="rect">
            <a:avLst/>
          </a:prstGeom>
          <a:noFill/>
          <a:ln w="9525" algn="ctr">
            <a:noFill/>
            <a:miter lim="800000"/>
            <a:headEnd/>
            <a:tailEnd/>
          </a:ln>
        </p:spPr>
        <p:txBody>
          <a:bodyPr wrap="none">
            <a:spAutoFit/>
          </a:bodyPr>
          <a:lstStyle/>
          <a:p>
            <a:r>
              <a:rPr lang="en-US" sz="1800" i="1">
                <a:solidFill>
                  <a:schemeClr val="tx1"/>
                </a:solidFill>
              </a:rPr>
              <a:t>A weakness in an information system (software, hardware,</a:t>
            </a:r>
            <a:br>
              <a:rPr lang="en-US" sz="1800" i="1">
                <a:solidFill>
                  <a:schemeClr val="tx1"/>
                </a:solidFill>
              </a:rPr>
            </a:br>
            <a:r>
              <a:rPr lang="en-US" sz="1800" i="1">
                <a:solidFill>
                  <a:schemeClr val="tx1"/>
                </a:solidFill>
              </a:rPr>
              <a:t>or procedural).</a:t>
            </a:r>
          </a:p>
        </p:txBody>
      </p:sp>
      <p:sp>
        <p:nvSpPr>
          <p:cNvPr id="129042" name="Text Box 18"/>
          <p:cNvSpPr txBox="1">
            <a:spLocks noChangeArrowheads="1"/>
          </p:cNvSpPr>
          <p:nvPr/>
        </p:nvSpPr>
        <p:spPr bwMode="auto">
          <a:xfrm>
            <a:off x="3041650" y="3505200"/>
            <a:ext cx="5873750" cy="587375"/>
          </a:xfrm>
          <a:prstGeom prst="rect">
            <a:avLst/>
          </a:prstGeom>
          <a:noFill/>
          <a:ln w="9525" algn="ctr">
            <a:noFill/>
            <a:miter lim="800000"/>
            <a:headEnd/>
            <a:tailEnd/>
          </a:ln>
        </p:spPr>
        <p:txBody>
          <a:bodyPr wrap="none">
            <a:spAutoFit/>
          </a:bodyPr>
          <a:lstStyle/>
          <a:p>
            <a:r>
              <a:rPr lang="en-US" sz="1800" i="1">
                <a:solidFill>
                  <a:schemeClr val="tx1"/>
                </a:solidFill>
              </a:rPr>
              <a:t>The likelihood of someone exploiting a vulnerability, with</a:t>
            </a:r>
            <a:br>
              <a:rPr lang="en-US" sz="1800" i="1">
                <a:solidFill>
                  <a:schemeClr val="tx1"/>
                </a:solidFill>
              </a:rPr>
            </a:br>
            <a:r>
              <a:rPr lang="en-US" sz="1800" i="1">
                <a:solidFill>
                  <a:schemeClr val="tx1"/>
                </a:solidFill>
              </a:rPr>
              <a:t>corresponding impacts to business.</a:t>
            </a:r>
          </a:p>
        </p:txBody>
      </p:sp>
      <p:sp>
        <p:nvSpPr>
          <p:cNvPr id="129045" name="Text Box 21"/>
          <p:cNvSpPr txBox="1">
            <a:spLocks noChangeArrowheads="1"/>
          </p:cNvSpPr>
          <p:nvPr/>
        </p:nvSpPr>
        <p:spPr bwMode="auto">
          <a:xfrm>
            <a:off x="3041650" y="5638800"/>
            <a:ext cx="5276850" cy="587375"/>
          </a:xfrm>
          <a:prstGeom prst="rect">
            <a:avLst/>
          </a:prstGeom>
          <a:noFill/>
          <a:ln w="9525" algn="ctr">
            <a:noFill/>
            <a:miter lim="800000"/>
            <a:headEnd/>
            <a:tailEnd/>
          </a:ln>
        </p:spPr>
        <p:txBody>
          <a:bodyPr wrap="none">
            <a:spAutoFit/>
          </a:bodyPr>
          <a:lstStyle/>
          <a:p>
            <a:r>
              <a:rPr lang="en-US" sz="1800" i="1">
                <a:solidFill>
                  <a:schemeClr val="tx1"/>
                </a:solidFill>
              </a:rPr>
              <a:t>The result of a vulnerability being exploited – e.g., </a:t>
            </a:r>
            <a:br>
              <a:rPr lang="en-US" sz="1800" i="1">
                <a:solidFill>
                  <a:schemeClr val="tx1"/>
                </a:solidFill>
              </a:rPr>
            </a:br>
            <a:r>
              <a:rPr lang="en-US" sz="1800" i="1">
                <a:solidFill>
                  <a:schemeClr val="tx1"/>
                </a:solidFill>
              </a:rPr>
              <a:t>damaged assets, disrupted business, legal action.</a:t>
            </a:r>
          </a:p>
        </p:txBody>
      </p:sp>
      <p:sp>
        <p:nvSpPr>
          <p:cNvPr id="129046" name="Text Box 22"/>
          <p:cNvSpPr txBox="1">
            <a:spLocks noChangeArrowheads="1"/>
          </p:cNvSpPr>
          <p:nvPr/>
        </p:nvSpPr>
        <p:spPr bwMode="auto">
          <a:xfrm>
            <a:off x="1905000" y="2057400"/>
            <a:ext cx="1012825" cy="284163"/>
          </a:xfrm>
          <a:prstGeom prst="rect">
            <a:avLst/>
          </a:prstGeom>
          <a:noFill/>
          <a:ln w="9525" algn="ctr">
            <a:noFill/>
            <a:miter lim="800000"/>
            <a:headEnd/>
            <a:tailEnd/>
          </a:ln>
        </p:spPr>
        <p:txBody>
          <a:bodyPr wrap="none">
            <a:spAutoFit/>
          </a:bodyPr>
          <a:lstStyle/>
          <a:p>
            <a:r>
              <a:rPr lang="en-US" sz="1400">
                <a:solidFill>
                  <a:srgbClr val="4304B4"/>
                </a:solidFill>
              </a:rPr>
              <a:t>exploits …</a:t>
            </a:r>
          </a:p>
        </p:txBody>
      </p:sp>
      <p:sp>
        <p:nvSpPr>
          <p:cNvPr id="129047" name="Text Box 23"/>
          <p:cNvSpPr txBox="1">
            <a:spLocks noChangeArrowheads="1"/>
          </p:cNvSpPr>
          <p:nvPr/>
        </p:nvSpPr>
        <p:spPr bwMode="auto">
          <a:xfrm>
            <a:off x="1905000" y="3124200"/>
            <a:ext cx="1031875" cy="284163"/>
          </a:xfrm>
          <a:prstGeom prst="rect">
            <a:avLst/>
          </a:prstGeom>
          <a:noFill/>
          <a:ln w="9525" algn="ctr">
            <a:noFill/>
            <a:miter lim="800000"/>
            <a:headEnd/>
            <a:tailEnd/>
          </a:ln>
        </p:spPr>
        <p:txBody>
          <a:bodyPr wrap="none">
            <a:spAutoFit/>
          </a:bodyPr>
          <a:lstStyle/>
          <a:p>
            <a:r>
              <a:rPr lang="en-US" sz="1400">
                <a:solidFill>
                  <a:srgbClr val="4304B4"/>
                </a:solidFill>
              </a:rPr>
              <a:t>leads to …</a:t>
            </a:r>
          </a:p>
        </p:txBody>
      </p:sp>
      <p:sp>
        <p:nvSpPr>
          <p:cNvPr id="129048" name="Text Box 24"/>
          <p:cNvSpPr txBox="1">
            <a:spLocks noChangeArrowheads="1"/>
          </p:cNvSpPr>
          <p:nvPr/>
        </p:nvSpPr>
        <p:spPr bwMode="auto">
          <a:xfrm>
            <a:off x="1905000" y="4267200"/>
            <a:ext cx="1385888" cy="284163"/>
          </a:xfrm>
          <a:prstGeom prst="rect">
            <a:avLst/>
          </a:prstGeom>
          <a:noFill/>
          <a:ln w="9525" algn="ctr">
            <a:noFill/>
            <a:miter lim="800000"/>
            <a:headEnd/>
            <a:tailEnd/>
          </a:ln>
        </p:spPr>
        <p:txBody>
          <a:bodyPr wrap="none">
            <a:spAutoFit/>
          </a:bodyPr>
          <a:lstStyle/>
          <a:p>
            <a:r>
              <a:rPr lang="en-US" sz="1400">
                <a:solidFill>
                  <a:srgbClr val="4304B4"/>
                </a:solidFill>
              </a:rPr>
              <a:t>can damage …</a:t>
            </a:r>
          </a:p>
        </p:txBody>
      </p:sp>
      <p:sp>
        <p:nvSpPr>
          <p:cNvPr id="129049" name="Text Box 25"/>
          <p:cNvSpPr txBox="1">
            <a:spLocks noChangeArrowheads="1"/>
          </p:cNvSpPr>
          <p:nvPr/>
        </p:nvSpPr>
        <p:spPr bwMode="auto">
          <a:xfrm>
            <a:off x="1905000" y="5334000"/>
            <a:ext cx="1474788" cy="284163"/>
          </a:xfrm>
          <a:prstGeom prst="rect">
            <a:avLst/>
          </a:prstGeom>
          <a:noFill/>
          <a:ln w="9525" algn="ctr">
            <a:noFill/>
            <a:miter lim="800000"/>
            <a:headEnd/>
            <a:tailEnd/>
          </a:ln>
        </p:spPr>
        <p:txBody>
          <a:bodyPr wrap="none">
            <a:spAutoFit/>
          </a:bodyPr>
          <a:lstStyle/>
          <a:p>
            <a:r>
              <a:rPr lang="en-US" sz="1400">
                <a:solidFill>
                  <a:srgbClr val="4304B4"/>
                </a:solidFill>
              </a:rPr>
              <a:t>and cause an …</a:t>
            </a:r>
          </a:p>
        </p:txBody>
      </p:sp>
      <p:sp>
        <p:nvSpPr>
          <p:cNvPr id="129052" name="Text Box 28"/>
          <p:cNvSpPr txBox="1">
            <a:spLocks noChangeArrowheads="1"/>
          </p:cNvSpPr>
          <p:nvPr/>
        </p:nvSpPr>
        <p:spPr bwMode="auto">
          <a:xfrm>
            <a:off x="3048000" y="4724400"/>
            <a:ext cx="6148388" cy="590550"/>
          </a:xfrm>
          <a:prstGeom prst="rect">
            <a:avLst/>
          </a:prstGeom>
          <a:noFill/>
          <a:ln w="9525" algn="ctr">
            <a:noFill/>
            <a:miter lim="800000"/>
            <a:headEnd/>
            <a:tailEnd/>
          </a:ln>
        </p:spPr>
        <p:txBody>
          <a:bodyPr wrap="none">
            <a:spAutoFit/>
          </a:bodyPr>
          <a:lstStyle/>
          <a:p>
            <a:r>
              <a:rPr lang="en-US" sz="1800" i="1">
                <a:solidFill>
                  <a:schemeClr val="tx1"/>
                </a:solidFill>
              </a:rPr>
              <a:t>Data, services, systems.  </a:t>
            </a:r>
            <a:r>
              <a:rPr lang="en-US" sz="1800" i="1">
                <a:solidFill>
                  <a:srgbClr val="FF3300"/>
                </a:solidFill>
              </a:rPr>
              <a:t>In our case, the z/VM system, its</a:t>
            </a:r>
            <a:br>
              <a:rPr lang="en-US" sz="1800" i="1">
                <a:solidFill>
                  <a:srgbClr val="FF3300"/>
                </a:solidFill>
              </a:rPr>
            </a:br>
            <a:r>
              <a:rPr lang="en-US" sz="1800" i="1">
                <a:solidFill>
                  <a:srgbClr val="FF3300"/>
                </a:solidFill>
              </a:rPr>
              <a:t>virtual machines, disk, data, and networks.</a:t>
            </a:r>
          </a:p>
        </p:txBody>
      </p:sp>
      <p:sp>
        <p:nvSpPr>
          <p:cNvPr id="23" name="Footer Placeholder 22"/>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036"/>
                                        </p:tgtEl>
                                        <p:attrNameLst>
                                          <p:attrName>style.visibility</p:attrName>
                                        </p:attrNameLst>
                                      </p:cBhvr>
                                      <p:to>
                                        <p:strVal val="visible"/>
                                      </p:to>
                                    </p:set>
                                    <p:anim calcmode="lin" valueType="num">
                                      <p:cBhvr additive="base">
                                        <p:cTn id="7" dur="500" fill="hold"/>
                                        <p:tgtEl>
                                          <p:spTgt spid="129036"/>
                                        </p:tgtEl>
                                        <p:attrNameLst>
                                          <p:attrName>ppt_x</p:attrName>
                                        </p:attrNameLst>
                                      </p:cBhvr>
                                      <p:tavLst>
                                        <p:tav tm="0">
                                          <p:val>
                                            <p:strVal val="#ppt_x"/>
                                          </p:val>
                                        </p:tav>
                                        <p:tav tm="100000">
                                          <p:val>
                                            <p:strVal val="#ppt_x"/>
                                          </p:val>
                                        </p:tav>
                                      </p:tavLst>
                                    </p:anim>
                                    <p:anim calcmode="lin" valueType="num">
                                      <p:cBhvr additive="base">
                                        <p:cTn id="8" dur="500" fill="hold"/>
                                        <p:tgtEl>
                                          <p:spTgt spid="12903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9046"/>
                                        </p:tgtEl>
                                        <p:attrNameLst>
                                          <p:attrName>style.visibility</p:attrName>
                                        </p:attrNameLst>
                                      </p:cBhvr>
                                      <p:to>
                                        <p:strVal val="visible"/>
                                      </p:to>
                                    </p:set>
                                    <p:anim calcmode="lin" valueType="num">
                                      <p:cBhvr additive="base">
                                        <p:cTn id="12" dur="500" fill="hold"/>
                                        <p:tgtEl>
                                          <p:spTgt spid="129046"/>
                                        </p:tgtEl>
                                        <p:attrNameLst>
                                          <p:attrName>ppt_x</p:attrName>
                                        </p:attrNameLst>
                                      </p:cBhvr>
                                      <p:tavLst>
                                        <p:tav tm="0">
                                          <p:val>
                                            <p:strVal val="#ppt_x"/>
                                          </p:val>
                                        </p:tav>
                                        <p:tav tm="100000">
                                          <p:val>
                                            <p:strVal val="#ppt_x"/>
                                          </p:val>
                                        </p:tav>
                                      </p:tavLst>
                                    </p:anim>
                                    <p:anim calcmode="lin" valueType="num">
                                      <p:cBhvr additive="base">
                                        <p:cTn id="13" dur="500" fill="hold"/>
                                        <p:tgtEl>
                                          <p:spTgt spid="12904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9031"/>
                                        </p:tgtEl>
                                        <p:attrNameLst>
                                          <p:attrName>style.visibility</p:attrName>
                                        </p:attrNameLst>
                                      </p:cBhvr>
                                      <p:to>
                                        <p:strVal val="visible"/>
                                      </p:to>
                                    </p:set>
                                    <p:anim calcmode="lin" valueType="num">
                                      <p:cBhvr additive="base">
                                        <p:cTn id="16" dur="500" fill="hold"/>
                                        <p:tgtEl>
                                          <p:spTgt spid="129031"/>
                                        </p:tgtEl>
                                        <p:attrNameLst>
                                          <p:attrName>ppt_x</p:attrName>
                                        </p:attrNameLst>
                                      </p:cBhvr>
                                      <p:tavLst>
                                        <p:tav tm="0">
                                          <p:val>
                                            <p:strVal val="#ppt_x"/>
                                          </p:val>
                                        </p:tav>
                                        <p:tav tm="100000">
                                          <p:val>
                                            <p:strVal val="#ppt_x"/>
                                          </p:val>
                                        </p:tav>
                                      </p:tavLst>
                                    </p:anim>
                                    <p:anim calcmode="lin" valueType="num">
                                      <p:cBhvr additive="base">
                                        <p:cTn id="17" dur="500" fill="hold"/>
                                        <p:tgtEl>
                                          <p:spTgt spid="12903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9041"/>
                                        </p:tgtEl>
                                        <p:attrNameLst>
                                          <p:attrName>style.visibility</p:attrName>
                                        </p:attrNameLst>
                                      </p:cBhvr>
                                      <p:to>
                                        <p:strVal val="visible"/>
                                      </p:to>
                                    </p:set>
                                    <p:anim calcmode="lin" valueType="num">
                                      <p:cBhvr additive="base">
                                        <p:cTn id="20" dur="500" fill="hold"/>
                                        <p:tgtEl>
                                          <p:spTgt spid="129041"/>
                                        </p:tgtEl>
                                        <p:attrNameLst>
                                          <p:attrName>ppt_x</p:attrName>
                                        </p:attrNameLst>
                                      </p:cBhvr>
                                      <p:tavLst>
                                        <p:tav tm="0">
                                          <p:val>
                                            <p:strVal val="#ppt_x"/>
                                          </p:val>
                                        </p:tav>
                                        <p:tav tm="100000">
                                          <p:val>
                                            <p:strVal val="#ppt_x"/>
                                          </p:val>
                                        </p:tav>
                                      </p:tavLst>
                                    </p:anim>
                                    <p:anim calcmode="lin" valueType="num">
                                      <p:cBhvr additive="base">
                                        <p:cTn id="21" dur="500" fill="hold"/>
                                        <p:tgtEl>
                                          <p:spTgt spid="12904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9037"/>
                                        </p:tgtEl>
                                        <p:attrNameLst>
                                          <p:attrName>style.visibility</p:attrName>
                                        </p:attrNameLst>
                                      </p:cBhvr>
                                      <p:to>
                                        <p:strVal val="visible"/>
                                      </p:to>
                                    </p:set>
                                    <p:anim calcmode="lin" valueType="num">
                                      <p:cBhvr additive="base">
                                        <p:cTn id="26" dur="500" fill="hold"/>
                                        <p:tgtEl>
                                          <p:spTgt spid="129037"/>
                                        </p:tgtEl>
                                        <p:attrNameLst>
                                          <p:attrName>ppt_x</p:attrName>
                                        </p:attrNameLst>
                                      </p:cBhvr>
                                      <p:tavLst>
                                        <p:tav tm="0">
                                          <p:val>
                                            <p:strVal val="#ppt_x"/>
                                          </p:val>
                                        </p:tav>
                                        <p:tav tm="100000">
                                          <p:val>
                                            <p:strVal val="#ppt_x"/>
                                          </p:val>
                                        </p:tav>
                                      </p:tavLst>
                                    </p:anim>
                                    <p:anim calcmode="lin" valueType="num">
                                      <p:cBhvr additive="base">
                                        <p:cTn id="27" dur="500" fill="hold"/>
                                        <p:tgtEl>
                                          <p:spTgt spid="129037"/>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29047"/>
                                        </p:tgtEl>
                                        <p:attrNameLst>
                                          <p:attrName>style.visibility</p:attrName>
                                        </p:attrNameLst>
                                      </p:cBhvr>
                                      <p:to>
                                        <p:strVal val="visible"/>
                                      </p:to>
                                    </p:set>
                                    <p:anim calcmode="lin" valueType="num">
                                      <p:cBhvr additive="base">
                                        <p:cTn id="31" dur="500" fill="hold"/>
                                        <p:tgtEl>
                                          <p:spTgt spid="129047"/>
                                        </p:tgtEl>
                                        <p:attrNameLst>
                                          <p:attrName>ppt_x</p:attrName>
                                        </p:attrNameLst>
                                      </p:cBhvr>
                                      <p:tavLst>
                                        <p:tav tm="0">
                                          <p:val>
                                            <p:strVal val="#ppt_x"/>
                                          </p:val>
                                        </p:tav>
                                        <p:tav tm="100000">
                                          <p:val>
                                            <p:strVal val="#ppt_x"/>
                                          </p:val>
                                        </p:tav>
                                      </p:tavLst>
                                    </p:anim>
                                    <p:anim calcmode="lin" valueType="num">
                                      <p:cBhvr additive="base">
                                        <p:cTn id="32" dur="500" fill="hold"/>
                                        <p:tgtEl>
                                          <p:spTgt spid="12904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9032"/>
                                        </p:tgtEl>
                                        <p:attrNameLst>
                                          <p:attrName>style.visibility</p:attrName>
                                        </p:attrNameLst>
                                      </p:cBhvr>
                                      <p:to>
                                        <p:strVal val="visible"/>
                                      </p:to>
                                    </p:set>
                                    <p:anim calcmode="lin" valueType="num">
                                      <p:cBhvr additive="base">
                                        <p:cTn id="35" dur="500" fill="hold"/>
                                        <p:tgtEl>
                                          <p:spTgt spid="129032"/>
                                        </p:tgtEl>
                                        <p:attrNameLst>
                                          <p:attrName>ppt_x</p:attrName>
                                        </p:attrNameLst>
                                      </p:cBhvr>
                                      <p:tavLst>
                                        <p:tav tm="0">
                                          <p:val>
                                            <p:strVal val="#ppt_x"/>
                                          </p:val>
                                        </p:tav>
                                        <p:tav tm="100000">
                                          <p:val>
                                            <p:strVal val="#ppt_x"/>
                                          </p:val>
                                        </p:tav>
                                      </p:tavLst>
                                    </p:anim>
                                    <p:anim calcmode="lin" valueType="num">
                                      <p:cBhvr additive="base">
                                        <p:cTn id="36" dur="500" fill="hold"/>
                                        <p:tgtEl>
                                          <p:spTgt spid="12903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9042"/>
                                        </p:tgtEl>
                                        <p:attrNameLst>
                                          <p:attrName>style.visibility</p:attrName>
                                        </p:attrNameLst>
                                      </p:cBhvr>
                                      <p:to>
                                        <p:strVal val="visible"/>
                                      </p:to>
                                    </p:set>
                                    <p:anim calcmode="lin" valueType="num">
                                      <p:cBhvr additive="base">
                                        <p:cTn id="39" dur="500" fill="hold"/>
                                        <p:tgtEl>
                                          <p:spTgt spid="129042"/>
                                        </p:tgtEl>
                                        <p:attrNameLst>
                                          <p:attrName>ppt_x</p:attrName>
                                        </p:attrNameLst>
                                      </p:cBhvr>
                                      <p:tavLst>
                                        <p:tav tm="0">
                                          <p:val>
                                            <p:strVal val="#ppt_x"/>
                                          </p:val>
                                        </p:tav>
                                        <p:tav tm="100000">
                                          <p:val>
                                            <p:strVal val="#ppt_x"/>
                                          </p:val>
                                        </p:tav>
                                      </p:tavLst>
                                    </p:anim>
                                    <p:anim calcmode="lin" valueType="num">
                                      <p:cBhvr additive="base">
                                        <p:cTn id="40"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9038"/>
                                        </p:tgtEl>
                                        <p:attrNameLst>
                                          <p:attrName>style.visibility</p:attrName>
                                        </p:attrNameLst>
                                      </p:cBhvr>
                                      <p:to>
                                        <p:strVal val="visible"/>
                                      </p:to>
                                    </p:set>
                                    <p:anim calcmode="lin" valueType="num">
                                      <p:cBhvr additive="base">
                                        <p:cTn id="45" dur="500" fill="hold"/>
                                        <p:tgtEl>
                                          <p:spTgt spid="129038"/>
                                        </p:tgtEl>
                                        <p:attrNameLst>
                                          <p:attrName>ppt_x</p:attrName>
                                        </p:attrNameLst>
                                      </p:cBhvr>
                                      <p:tavLst>
                                        <p:tav tm="0">
                                          <p:val>
                                            <p:strVal val="#ppt_x"/>
                                          </p:val>
                                        </p:tav>
                                        <p:tav tm="100000">
                                          <p:val>
                                            <p:strVal val="#ppt_x"/>
                                          </p:val>
                                        </p:tav>
                                      </p:tavLst>
                                    </p:anim>
                                    <p:anim calcmode="lin" valueType="num">
                                      <p:cBhvr additive="base">
                                        <p:cTn id="46" dur="500" fill="hold"/>
                                        <p:tgtEl>
                                          <p:spTgt spid="129038"/>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p:stCondLst>
                                    <p:cond delay="0"/>
                                  </p:stCondLst>
                                  <p:childTnLst>
                                    <p:set>
                                      <p:cBhvr>
                                        <p:cTn id="49" dur="1" fill="hold">
                                          <p:stCondLst>
                                            <p:cond delay="0"/>
                                          </p:stCondLst>
                                        </p:cTn>
                                        <p:tgtEl>
                                          <p:spTgt spid="129048"/>
                                        </p:tgtEl>
                                        <p:attrNameLst>
                                          <p:attrName>style.visibility</p:attrName>
                                        </p:attrNameLst>
                                      </p:cBhvr>
                                      <p:to>
                                        <p:strVal val="visible"/>
                                      </p:to>
                                    </p:set>
                                    <p:anim calcmode="lin" valueType="num">
                                      <p:cBhvr additive="base">
                                        <p:cTn id="50" dur="500" fill="hold"/>
                                        <p:tgtEl>
                                          <p:spTgt spid="129048"/>
                                        </p:tgtEl>
                                        <p:attrNameLst>
                                          <p:attrName>ppt_x</p:attrName>
                                        </p:attrNameLst>
                                      </p:cBhvr>
                                      <p:tavLst>
                                        <p:tav tm="0">
                                          <p:val>
                                            <p:strVal val="#ppt_x"/>
                                          </p:val>
                                        </p:tav>
                                        <p:tav tm="100000">
                                          <p:val>
                                            <p:strVal val="#ppt_x"/>
                                          </p:val>
                                        </p:tav>
                                      </p:tavLst>
                                    </p:anim>
                                    <p:anim calcmode="lin" valueType="num">
                                      <p:cBhvr additive="base">
                                        <p:cTn id="51" dur="500" fill="hold"/>
                                        <p:tgtEl>
                                          <p:spTgt spid="12904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9033"/>
                                        </p:tgtEl>
                                        <p:attrNameLst>
                                          <p:attrName>style.visibility</p:attrName>
                                        </p:attrNameLst>
                                      </p:cBhvr>
                                      <p:to>
                                        <p:strVal val="visible"/>
                                      </p:to>
                                    </p:set>
                                    <p:anim calcmode="lin" valueType="num">
                                      <p:cBhvr additive="base">
                                        <p:cTn id="54" dur="500" fill="hold"/>
                                        <p:tgtEl>
                                          <p:spTgt spid="129033"/>
                                        </p:tgtEl>
                                        <p:attrNameLst>
                                          <p:attrName>ppt_x</p:attrName>
                                        </p:attrNameLst>
                                      </p:cBhvr>
                                      <p:tavLst>
                                        <p:tav tm="0">
                                          <p:val>
                                            <p:strVal val="#ppt_x"/>
                                          </p:val>
                                        </p:tav>
                                        <p:tav tm="100000">
                                          <p:val>
                                            <p:strVal val="#ppt_x"/>
                                          </p:val>
                                        </p:tav>
                                      </p:tavLst>
                                    </p:anim>
                                    <p:anim calcmode="lin" valueType="num">
                                      <p:cBhvr additive="base">
                                        <p:cTn id="55" dur="500" fill="hold"/>
                                        <p:tgtEl>
                                          <p:spTgt spid="12903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29052"/>
                                        </p:tgtEl>
                                        <p:attrNameLst>
                                          <p:attrName>style.visibility</p:attrName>
                                        </p:attrNameLst>
                                      </p:cBhvr>
                                      <p:to>
                                        <p:strVal val="visible"/>
                                      </p:to>
                                    </p:set>
                                    <p:anim calcmode="lin" valueType="num">
                                      <p:cBhvr additive="base">
                                        <p:cTn id="58" dur="500" fill="hold"/>
                                        <p:tgtEl>
                                          <p:spTgt spid="129052"/>
                                        </p:tgtEl>
                                        <p:attrNameLst>
                                          <p:attrName>ppt_x</p:attrName>
                                        </p:attrNameLst>
                                      </p:cBhvr>
                                      <p:tavLst>
                                        <p:tav tm="0">
                                          <p:val>
                                            <p:strVal val="#ppt_x"/>
                                          </p:val>
                                        </p:tav>
                                        <p:tav tm="100000">
                                          <p:val>
                                            <p:strVal val="#ppt_x"/>
                                          </p:val>
                                        </p:tav>
                                      </p:tavLst>
                                    </p:anim>
                                    <p:anim calcmode="lin" valueType="num">
                                      <p:cBhvr additive="base">
                                        <p:cTn id="59" dur="500" fill="hold"/>
                                        <p:tgtEl>
                                          <p:spTgt spid="129052"/>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29039"/>
                                        </p:tgtEl>
                                        <p:attrNameLst>
                                          <p:attrName>style.visibility</p:attrName>
                                        </p:attrNameLst>
                                      </p:cBhvr>
                                      <p:to>
                                        <p:strVal val="visible"/>
                                      </p:to>
                                    </p:set>
                                    <p:anim calcmode="lin" valueType="num">
                                      <p:cBhvr additive="base">
                                        <p:cTn id="64" dur="500" fill="hold"/>
                                        <p:tgtEl>
                                          <p:spTgt spid="129039"/>
                                        </p:tgtEl>
                                        <p:attrNameLst>
                                          <p:attrName>ppt_x</p:attrName>
                                        </p:attrNameLst>
                                      </p:cBhvr>
                                      <p:tavLst>
                                        <p:tav tm="0">
                                          <p:val>
                                            <p:strVal val="#ppt_x"/>
                                          </p:val>
                                        </p:tav>
                                        <p:tav tm="100000">
                                          <p:val>
                                            <p:strVal val="#ppt_x"/>
                                          </p:val>
                                        </p:tav>
                                      </p:tavLst>
                                    </p:anim>
                                    <p:anim calcmode="lin" valueType="num">
                                      <p:cBhvr additive="base">
                                        <p:cTn id="65" dur="500" fill="hold"/>
                                        <p:tgtEl>
                                          <p:spTgt spid="129039"/>
                                        </p:tgtEl>
                                        <p:attrNameLst>
                                          <p:attrName>ppt_y</p:attrName>
                                        </p:attrNameLst>
                                      </p:cBhvr>
                                      <p:tavLst>
                                        <p:tav tm="0">
                                          <p:val>
                                            <p:strVal val="1+#ppt_h/2"/>
                                          </p:val>
                                        </p:tav>
                                        <p:tav tm="100000">
                                          <p:val>
                                            <p:strVal val="#ppt_y"/>
                                          </p:val>
                                        </p:tav>
                                      </p:tavLst>
                                    </p:anim>
                                  </p:childTnLst>
                                </p:cTn>
                              </p:par>
                            </p:childTnLst>
                          </p:cTn>
                        </p:par>
                        <p:par>
                          <p:cTn id="66" fill="hold">
                            <p:stCondLst>
                              <p:cond delay="500"/>
                            </p:stCondLst>
                            <p:childTnLst>
                              <p:par>
                                <p:cTn id="67" presetID="2" presetClass="entr" presetSubtype="4" fill="hold" grpId="0" nodeType="afterEffect">
                                  <p:stCondLst>
                                    <p:cond delay="0"/>
                                  </p:stCondLst>
                                  <p:childTnLst>
                                    <p:set>
                                      <p:cBhvr>
                                        <p:cTn id="68" dur="1" fill="hold">
                                          <p:stCondLst>
                                            <p:cond delay="0"/>
                                          </p:stCondLst>
                                        </p:cTn>
                                        <p:tgtEl>
                                          <p:spTgt spid="129049"/>
                                        </p:tgtEl>
                                        <p:attrNameLst>
                                          <p:attrName>style.visibility</p:attrName>
                                        </p:attrNameLst>
                                      </p:cBhvr>
                                      <p:to>
                                        <p:strVal val="visible"/>
                                      </p:to>
                                    </p:set>
                                    <p:anim calcmode="lin" valueType="num">
                                      <p:cBhvr additive="base">
                                        <p:cTn id="69" dur="500" fill="hold"/>
                                        <p:tgtEl>
                                          <p:spTgt spid="129049"/>
                                        </p:tgtEl>
                                        <p:attrNameLst>
                                          <p:attrName>ppt_x</p:attrName>
                                        </p:attrNameLst>
                                      </p:cBhvr>
                                      <p:tavLst>
                                        <p:tav tm="0">
                                          <p:val>
                                            <p:strVal val="#ppt_x"/>
                                          </p:val>
                                        </p:tav>
                                        <p:tav tm="100000">
                                          <p:val>
                                            <p:strVal val="#ppt_x"/>
                                          </p:val>
                                        </p:tav>
                                      </p:tavLst>
                                    </p:anim>
                                    <p:anim calcmode="lin" valueType="num">
                                      <p:cBhvr additive="base">
                                        <p:cTn id="70" dur="500" fill="hold"/>
                                        <p:tgtEl>
                                          <p:spTgt spid="12904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9034"/>
                                        </p:tgtEl>
                                        <p:attrNameLst>
                                          <p:attrName>style.visibility</p:attrName>
                                        </p:attrNameLst>
                                      </p:cBhvr>
                                      <p:to>
                                        <p:strVal val="visible"/>
                                      </p:to>
                                    </p:set>
                                    <p:anim calcmode="lin" valueType="num">
                                      <p:cBhvr additive="base">
                                        <p:cTn id="73" dur="500" fill="hold"/>
                                        <p:tgtEl>
                                          <p:spTgt spid="129034"/>
                                        </p:tgtEl>
                                        <p:attrNameLst>
                                          <p:attrName>ppt_x</p:attrName>
                                        </p:attrNameLst>
                                      </p:cBhvr>
                                      <p:tavLst>
                                        <p:tav tm="0">
                                          <p:val>
                                            <p:strVal val="#ppt_x"/>
                                          </p:val>
                                        </p:tav>
                                        <p:tav tm="100000">
                                          <p:val>
                                            <p:strVal val="#ppt_x"/>
                                          </p:val>
                                        </p:tav>
                                      </p:tavLst>
                                    </p:anim>
                                    <p:anim calcmode="lin" valueType="num">
                                      <p:cBhvr additive="base">
                                        <p:cTn id="74" dur="500" fill="hold"/>
                                        <p:tgtEl>
                                          <p:spTgt spid="12903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29045"/>
                                        </p:tgtEl>
                                        <p:attrNameLst>
                                          <p:attrName>style.visibility</p:attrName>
                                        </p:attrNameLst>
                                      </p:cBhvr>
                                      <p:to>
                                        <p:strVal val="visible"/>
                                      </p:to>
                                    </p:set>
                                    <p:anim calcmode="lin" valueType="num">
                                      <p:cBhvr additive="base">
                                        <p:cTn id="77" dur="500" fill="hold"/>
                                        <p:tgtEl>
                                          <p:spTgt spid="129045"/>
                                        </p:tgtEl>
                                        <p:attrNameLst>
                                          <p:attrName>ppt_x</p:attrName>
                                        </p:attrNameLst>
                                      </p:cBhvr>
                                      <p:tavLst>
                                        <p:tav tm="0">
                                          <p:val>
                                            <p:strVal val="#ppt_x"/>
                                          </p:val>
                                        </p:tav>
                                        <p:tav tm="100000">
                                          <p:val>
                                            <p:strVal val="#ppt_x"/>
                                          </p:val>
                                        </p:tav>
                                      </p:tavLst>
                                    </p:anim>
                                    <p:anim calcmode="lin" valueType="num">
                                      <p:cBhvr additive="base">
                                        <p:cTn id="78" dur="500" fill="hold"/>
                                        <p:tgtEl>
                                          <p:spTgt spid="129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animBg="1"/>
      <p:bldP spid="129032" grpId="0" animBg="1"/>
      <p:bldP spid="129033" grpId="0" animBg="1"/>
      <p:bldP spid="129034" grpId="0" animBg="1"/>
      <p:bldP spid="129041" grpId="0"/>
      <p:bldP spid="129042" grpId="0"/>
      <p:bldP spid="129045" grpId="0"/>
      <p:bldP spid="129046" grpId="0"/>
      <p:bldP spid="129047" grpId="0"/>
      <p:bldP spid="129048" grpId="0"/>
      <p:bldP spid="129049" grpId="0"/>
      <p:bldP spid="1290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What are the risks to a virtualized environment?</a:t>
            </a:r>
            <a:br>
              <a:rPr lang="en-US"/>
            </a:br>
            <a:r>
              <a:rPr lang="en-US" sz="1400" i="1"/>
              <a:t>*(An example list from the PCI DSS v2 standard)</a:t>
            </a:r>
            <a:endParaRPr lang="en-US" i="1"/>
          </a:p>
        </p:txBody>
      </p:sp>
      <p:sp>
        <p:nvSpPr>
          <p:cNvPr id="16387" name="Content Placeholder 2"/>
          <p:cNvSpPr>
            <a:spLocks noGrp="1"/>
          </p:cNvSpPr>
          <p:nvPr>
            <p:ph idx="1"/>
          </p:nvPr>
        </p:nvSpPr>
        <p:spPr/>
        <p:txBody>
          <a:bodyPr/>
          <a:lstStyle/>
          <a:p>
            <a:pPr marL="514350" indent="-514350">
              <a:buFont typeface="Arial" charset="0"/>
              <a:buAutoNum type="arabicPeriod"/>
            </a:pPr>
            <a:r>
              <a:rPr lang="en-US"/>
              <a:t>Vulnerabilities in the Physical Environment Apply in a Virtual Environment</a:t>
            </a:r>
          </a:p>
          <a:p>
            <a:pPr marL="514350" indent="-514350">
              <a:buFont typeface="Arial" charset="0"/>
              <a:buAutoNum type="arabicPeriod"/>
            </a:pPr>
            <a:r>
              <a:rPr lang="en-US"/>
              <a:t>Hypervisor Creates a New Attack Surface</a:t>
            </a:r>
          </a:p>
          <a:p>
            <a:pPr marL="514350" indent="-514350">
              <a:buFont typeface="Arial" charset="0"/>
              <a:buAutoNum type="arabicPeriod"/>
            </a:pPr>
            <a:r>
              <a:rPr lang="en-US"/>
              <a:t>Increased Complexity of Virtualized Systems and Networks</a:t>
            </a:r>
          </a:p>
          <a:p>
            <a:pPr marL="514350" indent="-514350">
              <a:buFont typeface="Arial" charset="0"/>
              <a:buAutoNum type="arabicPeriod"/>
            </a:pPr>
            <a:r>
              <a:rPr lang="en-US"/>
              <a:t>More than One Function per Physical System</a:t>
            </a:r>
          </a:p>
          <a:p>
            <a:pPr marL="514350" indent="-514350">
              <a:buFont typeface="Arial" charset="0"/>
              <a:buAutoNum type="arabicPeriod"/>
            </a:pPr>
            <a:r>
              <a:rPr lang="en-US"/>
              <a:t>Mixing VMs of Different Trust Levels</a:t>
            </a:r>
          </a:p>
          <a:p>
            <a:pPr marL="514350" indent="-514350">
              <a:buFont typeface="Arial" charset="0"/>
              <a:buAutoNum type="arabicPeriod"/>
            </a:pPr>
            <a:r>
              <a:rPr lang="en-US"/>
              <a:t>Lack of Separation of Duties</a:t>
            </a:r>
          </a:p>
          <a:p>
            <a:pPr marL="514350" indent="-514350">
              <a:buFont typeface="Arial" charset="0"/>
              <a:buAutoNum type="arabicPeriod"/>
            </a:pPr>
            <a:r>
              <a:rPr lang="en-US"/>
              <a:t>Dormant Virtual Machines</a:t>
            </a:r>
          </a:p>
          <a:p>
            <a:pPr marL="514350" indent="-514350">
              <a:buFont typeface="Arial" charset="0"/>
              <a:buAutoNum type="arabicPeriod"/>
            </a:pPr>
            <a:r>
              <a:rPr lang="en-US"/>
              <a:t>VM Images and Snapshots</a:t>
            </a:r>
          </a:p>
          <a:p>
            <a:pPr marL="514350" indent="-514350">
              <a:buFont typeface="Arial" charset="0"/>
              <a:buAutoNum type="arabicPeriod"/>
            </a:pPr>
            <a:r>
              <a:rPr lang="en-US"/>
              <a:t>Immaturity of Monitoring Solutions</a:t>
            </a:r>
          </a:p>
          <a:p>
            <a:pPr marL="514350" indent="-514350">
              <a:buFont typeface="Arial" charset="0"/>
              <a:buAutoNum type="arabicPeriod"/>
            </a:pPr>
            <a:r>
              <a:rPr lang="en-US"/>
              <a:t>Information Leakage between Virtual Network Segments</a:t>
            </a:r>
          </a:p>
          <a:p>
            <a:pPr marL="514350" indent="-514350">
              <a:buFont typeface="Arial" charset="0"/>
              <a:buAutoNum type="arabicPeriod"/>
            </a:pPr>
            <a:r>
              <a:rPr lang="en-US"/>
              <a:t>Information Leakage between Virtual Components</a:t>
            </a:r>
          </a:p>
        </p:txBody>
      </p:sp>
      <p:pic>
        <p:nvPicPr>
          <p:cNvPr id="16389" name="Picture 2" descr="C:\Users\IBM_ADMIN\AppData\Local\Microsoft\Windows\Temporary Internet Files\Content.IE5\8FC5C4U9\MP900439244[1].jpg"/>
          <p:cNvPicPr>
            <a:picLocks noChangeAspect="1" noChangeArrowheads="1"/>
          </p:cNvPicPr>
          <p:nvPr/>
        </p:nvPicPr>
        <p:blipFill>
          <a:blip r:embed="rId2" cstate="print"/>
          <a:srcRect/>
          <a:stretch>
            <a:fillRect/>
          </a:stretch>
        </p:blipFill>
        <p:spPr bwMode="auto">
          <a:xfrm>
            <a:off x="5486400" y="2590800"/>
            <a:ext cx="3429000" cy="2286000"/>
          </a:xfrm>
          <a:prstGeom prst="rect">
            <a:avLst/>
          </a:prstGeom>
          <a:noFill/>
          <a:ln w="9525">
            <a:noFill/>
            <a:miter lim="800000"/>
            <a:headEnd/>
            <a:tailEnd/>
          </a:ln>
        </p:spPr>
      </p:pic>
      <p:sp>
        <p:nvSpPr>
          <p:cNvPr id="7" name="Footer Placeholder 22"/>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What is Virtualization Security?</a:t>
            </a:r>
          </a:p>
        </p:txBody>
      </p:sp>
      <p:sp>
        <p:nvSpPr>
          <p:cNvPr id="17411" name="Rectangle 3"/>
          <p:cNvSpPr>
            <a:spLocks noGrp="1" noChangeArrowheads="1"/>
          </p:cNvSpPr>
          <p:nvPr>
            <p:ph idx="1"/>
          </p:nvPr>
        </p:nvSpPr>
        <p:spPr/>
        <p:txBody>
          <a:bodyPr/>
          <a:lstStyle/>
          <a:p>
            <a:pPr algn="ctr" eaLnBrk="1" hangingPunct="1">
              <a:spcBef>
                <a:spcPct val="0"/>
              </a:spcBef>
              <a:buFont typeface="Wingdings" pitchFamily="2" charset="2"/>
              <a:buNone/>
            </a:pPr>
            <a:r>
              <a:rPr lang="en-US" sz="2400" b="1">
                <a:solidFill>
                  <a:schemeClr val="accent1"/>
                </a:solidFill>
              </a:rPr>
              <a:t>Virtualization security</a:t>
            </a:r>
            <a:r>
              <a:rPr lang="en-US" sz="2400"/>
              <a:t> is a set of mechanisms </a:t>
            </a:r>
          </a:p>
          <a:p>
            <a:pPr algn="ctr" eaLnBrk="1" hangingPunct="1">
              <a:spcBef>
                <a:spcPct val="0"/>
              </a:spcBef>
              <a:buFont typeface="Wingdings" pitchFamily="2" charset="2"/>
              <a:buNone/>
            </a:pPr>
            <a:endParaRPr lang="en-US" sz="2400"/>
          </a:p>
          <a:p>
            <a:pPr algn="ctr" eaLnBrk="1" hangingPunct="1">
              <a:spcBef>
                <a:spcPct val="0"/>
              </a:spcBef>
              <a:buFont typeface="Wingdings" pitchFamily="2" charset="2"/>
              <a:buNone/>
            </a:pPr>
            <a:r>
              <a:rPr lang="en-US" sz="2400"/>
              <a:t>through which</a:t>
            </a:r>
          </a:p>
          <a:p>
            <a:pPr algn="ctr" eaLnBrk="1" hangingPunct="1">
              <a:spcBef>
                <a:spcPct val="0"/>
              </a:spcBef>
              <a:buFont typeface="Wingdings" pitchFamily="2" charset="2"/>
              <a:buNone/>
            </a:pPr>
            <a:endParaRPr lang="en-US" sz="2400"/>
          </a:p>
          <a:p>
            <a:pPr algn="ctr" eaLnBrk="1" hangingPunct="1">
              <a:spcBef>
                <a:spcPct val="0"/>
              </a:spcBef>
              <a:buFont typeface="Wingdings" pitchFamily="2" charset="2"/>
              <a:buNone/>
            </a:pPr>
            <a:r>
              <a:rPr lang="en-US" sz="2400"/>
              <a:t>the </a:t>
            </a:r>
            <a:r>
              <a:rPr lang="en-US" sz="2400" b="1">
                <a:solidFill>
                  <a:schemeClr val="accent1"/>
                </a:solidFill>
              </a:rPr>
              <a:t>availability, integrity, and confidentiality</a:t>
            </a:r>
            <a:r>
              <a:rPr lang="en-US" sz="2400"/>
              <a:t> of </a:t>
            </a:r>
          </a:p>
          <a:p>
            <a:pPr algn="ctr" eaLnBrk="1" hangingPunct="1">
              <a:spcBef>
                <a:spcPct val="0"/>
              </a:spcBef>
              <a:buFont typeface="Wingdings" pitchFamily="2" charset="2"/>
              <a:buNone/>
            </a:pPr>
            <a:endParaRPr lang="en-US" sz="2400"/>
          </a:p>
          <a:p>
            <a:pPr algn="ctr" eaLnBrk="1" hangingPunct="1">
              <a:spcBef>
                <a:spcPct val="0"/>
              </a:spcBef>
              <a:buFont typeface="Wingdings" pitchFamily="2" charset="2"/>
              <a:buNone/>
            </a:pPr>
            <a:r>
              <a:rPr lang="en-US" sz="2400" b="1">
                <a:solidFill>
                  <a:schemeClr val="accent1"/>
                </a:solidFill>
              </a:rPr>
              <a:t>virtualized assets</a:t>
            </a:r>
            <a:r>
              <a:rPr lang="en-US" sz="2400"/>
              <a:t> (e.g., resources, services, and data) </a:t>
            </a:r>
          </a:p>
          <a:p>
            <a:pPr algn="ctr" eaLnBrk="1" hangingPunct="1">
              <a:spcBef>
                <a:spcPct val="0"/>
              </a:spcBef>
              <a:buFont typeface="Wingdings" pitchFamily="2" charset="2"/>
              <a:buNone/>
            </a:pPr>
            <a:endParaRPr lang="en-US" sz="2400"/>
          </a:p>
          <a:p>
            <a:pPr algn="ctr" eaLnBrk="1" hangingPunct="1">
              <a:spcBef>
                <a:spcPct val="0"/>
              </a:spcBef>
              <a:buFont typeface="Wingdings" pitchFamily="2" charset="2"/>
              <a:buNone/>
            </a:pPr>
            <a:r>
              <a:rPr lang="en-US" sz="2400"/>
              <a:t>are preserved and protected </a:t>
            </a:r>
          </a:p>
          <a:p>
            <a:pPr algn="ctr" eaLnBrk="1" hangingPunct="1">
              <a:spcBef>
                <a:spcPct val="0"/>
              </a:spcBef>
              <a:buFont typeface="Wingdings" pitchFamily="2" charset="2"/>
              <a:buNone/>
            </a:pPr>
            <a:endParaRPr lang="en-US" sz="2400"/>
          </a:p>
          <a:p>
            <a:pPr algn="ctr" eaLnBrk="1" hangingPunct="1">
              <a:spcBef>
                <a:spcPct val="0"/>
              </a:spcBef>
              <a:buFont typeface="Wingdings" pitchFamily="2" charset="2"/>
              <a:buNone/>
            </a:pPr>
            <a:r>
              <a:rPr lang="en-US" sz="2400"/>
              <a:t>against potential </a:t>
            </a:r>
            <a:r>
              <a:rPr lang="en-US" sz="2400" b="1">
                <a:solidFill>
                  <a:schemeClr val="accent1"/>
                </a:solidFill>
              </a:rPr>
              <a:t>threats</a:t>
            </a:r>
            <a:r>
              <a:rPr lang="en-US" sz="2400"/>
              <a:t>.</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What is Security?</a:t>
            </a:r>
          </a:p>
        </p:txBody>
      </p:sp>
      <p:sp>
        <p:nvSpPr>
          <p:cNvPr id="19459" name="Rectangle 3"/>
          <p:cNvSpPr>
            <a:spLocks noGrp="1" noChangeArrowheads="1"/>
          </p:cNvSpPr>
          <p:nvPr>
            <p:ph idx="1"/>
          </p:nvPr>
        </p:nvSpPr>
        <p:spPr>
          <a:xfrm>
            <a:off x="182563" y="1524000"/>
            <a:ext cx="8686800" cy="4830763"/>
          </a:xfrm>
        </p:spPr>
        <p:txBody>
          <a:bodyPr/>
          <a:lstStyle/>
          <a:p>
            <a:pPr marL="304800" indent="-304800" eaLnBrk="1" hangingPunct="1">
              <a:buFont typeface="Wingdings" pitchFamily="2" charset="2"/>
              <a:buNone/>
            </a:pPr>
            <a:r>
              <a:rPr lang="en-US" sz="2400" i="1"/>
              <a:t>Q: How does z/VM work toward high </a:t>
            </a:r>
            <a:r>
              <a:rPr lang="en-US" sz="2400" i="1">
                <a:solidFill>
                  <a:schemeClr val="accent1"/>
                </a:solidFill>
              </a:rPr>
              <a:t>Availability</a:t>
            </a:r>
            <a:r>
              <a:rPr lang="en-US" sz="2400" i="1"/>
              <a:t>?</a:t>
            </a:r>
          </a:p>
          <a:p>
            <a:pPr marL="650875" lvl="1" indent="-304800" eaLnBrk="1" hangingPunct="1">
              <a:buFont typeface="Wingdings" pitchFamily="2" charset="2"/>
              <a:buAutoNum type="arabicPeriod"/>
            </a:pPr>
            <a:endParaRPr lang="en-US" sz="2400"/>
          </a:p>
          <a:p>
            <a:pPr marL="650875" lvl="1" indent="-304800" eaLnBrk="1" hangingPunct="1">
              <a:buFont typeface="Wingdings" pitchFamily="2" charset="2"/>
              <a:buAutoNum type="arabicPeriod"/>
            </a:pPr>
            <a:r>
              <a:rPr lang="en-US" sz="2000"/>
              <a:t>Extensive testing and debugging over 40+ years as a product have produced a stable environment for “mission-critical” hardware</a:t>
            </a:r>
          </a:p>
          <a:p>
            <a:pPr marL="650875" lvl="1" indent="-304800" eaLnBrk="1" hangingPunct="1">
              <a:buFont typeface="Wingdings" pitchFamily="2" charset="2"/>
              <a:buAutoNum type="arabicPeriod"/>
            </a:pPr>
            <a:endParaRPr lang="en-US" sz="2000"/>
          </a:p>
          <a:p>
            <a:pPr marL="650875" lvl="1" indent="-304800" eaLnBrk="1" hangingPunct="1">
              <a:buFont typeface="Wingdings" pitchFamily="2" charset="2"/>
              <a:buAutoNum type="arabicPeriod"/>
            </a:pPr>
            <a:r>
              <a:rPr lang="en-US" sz="2000"/>
              <a:t>Graceful failure. If something breaks, the errors are isolated and contained.</a:t>
            </a:r>
          </a:p>
          <a:p>
            <a:pPr marL="987425" lvl="2" indent="-304800" eaLnBrk="1" hangingPunct="1">
              <a:buFont typeface="Wingdings" pitchFamily="2" charset="2"/>
              <a:buChar char="§"/>
            </a:pPr>
            <a:r>
              <a:rPr lang="en-US" sz="1800"/>
              <a:t>Syntactical and semantic checking of commands</a:t>
            </a:r>
          </a:p>
          <a:p>
            <a:pPr marL="987425" lvl="2" indent="-304800" eaLnBrk="1" hangingPunct="1">
              <a:buFont typeface="Wingdings" pitchFamily="2" charset="2"/>
              <a:buChar char="§"/>
            </a:pPr>
            <a:r>
              <a:rPr lang="en-US" sz="1800"/>
              <a:t>Easy to re-IPL</a:t>
            </a:r>
          </a:p>
          <a:p>
            <a:pPr marL="987425" lvl="2" indent="-304800" eaLnBrk="1" hangingPunct="1">
              <a:buFont typeface="Wingdings" pitchFamily="2" charset="2"/>
              <a:buChar char="§"/>
            </a:pPr>
            <a:r>
              <a:rPr lang="en-US" sz="1800"/>
              <a:t>Separation of virtual machines</a:t>
            </a:r>
          </a:p>
          <a:p>
            <a:pPr marL="987425" lvl="2" indent="-304800" eaLnBrk="1" hangingPunct="1">
              <a:buFont typeface="Wingdings" pitchFamily="2" charset="2"/>
              <a:buChar char="§"/>
            </a:pPr>
            <a:endParaRPr lang="en-US" sz="1800"/>
          </a:p>
          <a:p>
            <a:pPr marL="650875" lvl="1" indent="-304800" eaLnBrk="1" hangingPunct="1">
              <a:buFont typeface="Wingdings" pitchFamily="2" charset="2"/>
              <a:buAutoNum type="arabicPeriod"/>
            </a:pPr>
            <a:r>
              <a:rPr lang="en-US" sz="2000"/>
              <a:t>The goal of five 9’s</a:t>
            </a:r>
          </a:p>
          <a:p>
            <a:pPr marL="987425" lvl="2" indent="-304800" eaLnBrk="1" hangingPunct="1">
              <a:buFont typeface="Wingdings" pitchFamily="2" charset="2"/>
              <a:buChar char="§"/>
            </a:pPr>
            <a:endParaRPr lang="en-US" sz="2000"/>
          </a:p>
          <a:p>
            <a:pPr marL="650875" lvl="1" indent="-304800" eaLnBrk="1" hangingPunct="1">
              <a:buFont typeface="Wingdings" pitchFamily="2" charset="2"/>
              <a:buAutoNum type="arabicPeriod"/>
            </a:pPr>
            <a:endParaRPr lang="en-US" sz="2000"/>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What is Security?</a:t>
            </a:r>
          </a:p>
        </p:txBody>
      </p:sp>
      <p:sp>
        <p:nvSpPr>
          <p:cNvPr id="20483" name="Rectangle 3"/>
          <p:cNvSpPr>
            <a:spLocks noGrp="1" noChangeArrowheads="1"/>
          </p:cNvSpPr>
          <p:nvPr>
            <p:ph idx="1"/>
          </p:nvPr>
        </p:nvSpPr>
        <p:spPr>
          <a:xfrm>
            <a:off x="182563" y="1600200"/>
            <a:ext cx="8686800" cy="4754563"/>
          </a:xfrm>
        </p:spPr>
        <p:txBody>
          <a:bodyPr/>
          <a:lstStyle/>
          <a:p>
            <a:pPr marL="304800" indent="-304800" eaLnBrk="1" hangingPunct="1">
              <a:buFont typeface="Wingdings" pitchFamily="2" charset="2"/>
              <a:buNone/>
            </a:pPr>
            <a:r>
              <a:rPr lang="en-US" sz="2400" i="1"/>
              <a:t>Q: What does </a:t>
            </a:r>
            <a:r>
              <a:rPr lang="en-US" sz="2400" i="1">
                <a:solidFill>
                  <a:schemeClr val="accent1"/>
                </a:solidFill>
              </a:rPr>
              <a:t>Integrity</a:t>
            </a:r>
            <a:r>
              <a:rPr lang="en-US" sz="2400" i="1"/>
              <a:t> mean to z/VM?</a:t>
            </a:r>
          </a:p>
          <a:p>
            <a:pPr marL="650875" lvl="1" indent="-304800" eaLnBrk="1" hangingPunct="1">
              <a:buFont typeface="Wingdings" pitchFamily="2" charset="2"/>
              <a:buAutoNum type="arabicPeriod"/>
            </a:pPr>
            <a:endParaRPr lang="en-US" sz="2000"/>
          </a:p>
          <a:p>
            <a:pPr marL="650875" lvl="1" indent="-304800" eaLnBrk="1" hangingPunct="1">
              <a:buFont typeface="Wingdings" pitchFamily="2" charset="2"/>
              <a:buAutoNum type="arabicPeriod"/>
            </a:pPr>
            <a:r>
              <a:rPr lang="en-US" sz="2000"/>
              <a:t>The ability of the hypervisor (CP) to operate without interference or harm, intentional or not, from the guest virtual machines</a:t>
            </a:r>
          </a:p>
          <a:p>
            <a:pPr marL="650875" lvl="1" indent="-304800" eaLnBrk="1" hangingPunct="1">
              <a:buFont typeface="Wingdings" pitchFamily="2" charset="2"/>
              <a:buAutoNum type="arabicPeriod"/>
            </a:pPr>
            <a:endParaRPr lang="en-US" sz="2000"/>
          </a:p>
          <a:p>
            <a:pPr marL="650875" lvl="1" indent="-304800" eaLnBrk="1" hangingPunct="1">
              <a:buFont typeface="Wingdings" pitchFamily="2" charset="2"/>
              <a:buAutoNum type="arabicPeriod"/>
            </a:pPr>
            <a:r>
              <a:rPr lang="en-US" sz="2000"/>
              <a:t>The inability of a virtual machine to circumvent system security features and access controls</a:t>
            </a:r>
          </a:p>
          <a:p>
            <a:pPr marL="650875" lvl="1" indent="-304800" eaLnBrk="1" hangingPunct="1">
              <a:buFont typeface="Wingdings" pitchFamily="2" charset="2"/>
              <a:buAutoNum type="arabicPeriod"/>
            </a:pPr>
            <a:endParaRPr lang="en-US" sz="2000"/>
          </a:p>
          <a:p>
            <a:pPr marL="650875" lvl="1" indent="-304800" eaLnBrk="1" hangingPunct="1">
              <a:buFont typeface="Wingdings" pitchFamily="2" charset="2"/>
              <a:buAutoNum type="arabicPeriod"/>
            </a:pPr>
            <a:r>
              <a:rPr lang="en-US" sz="2000"/>
              <a:t>The ability of the hypervisor to protect virtual machines from each other</a:t>
            </a:r>
          </a:p>
          <a:p>
            <a:pPr marL="650875" lvl="1" indent="-304800" eaLnBrk="1" hangingPunct="1">
              <a:buFont typeface="Wingdings" pitchFamily="2" charset="2"/>
              <a:buAutoNum type="arabicPeriod"/>
            </a:pPr>
            <a:endParaRPr lang="en-US" sz="2000"/>
          </a:p>
          <a:p>
            <a:pPr marL="304800" indent="-304800" eaLnBrk="1" hangingPunct="1">
              <a:buFont typeface="Wingdings" pitchFamily="2" charset="2"/>
              <a:buNone/>
            </a:pPr>
            <a:endParaRPr lang="en-US" sz="2000"/>
          </a:p>
          <a:p>
            <a:pPr marL="304800" indent="-304800" eaLnBrk="1" hangingPunct="1">
              <a:buFont typeface="Wingdings" pitchFamily="2" charset="2"/>
              <a:buNone/>
            </a:pPr>
            <a:r>
              <a:rPr lang="en-US" sz="2000" b="1"/>
              <a:t>Q: So, how do we accomplish all this?</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Interpretive Execution Facility</a:t>
            </a:r>
          </a:p>
        </p:txBody>
      </p:sp>
      <p:sp>
        <p:nvSpPr>
          <p:cNvPr id="21507" name="Rectangle 3"/>
          <p:cNvSpPr>
            <a:spLocks noGrp="1" noChangeArrowheads="1"/>
          </p:cNvSpPr>
          <p:nvPr>
            <p:ph idx="1"/>
          </p:nvPr>
        </p:nvSpPr>
        <p:spPr/>
        <p:txBody>
          <a:bodyPr/>
          <a:lstStyle/>
          <a:p>
            <a:pPr eaLnBrk="1" hangingPunct="1">
              <a:lnSpc>
                <a:spcPct val="80000"/>
              </a:lnSpc>
            </a:pPr>
            <a:r>
              <a:rPr lang="en-US" sz="1800" b="1"/>
              <a:t>Start Interpretive Execution (SIE)</a:t>
            </a:r>
            <a:r>
              <a:rPr lang="en-US" sz="1800"/>
              <a:t> instruction describes a virtual machine</a:t>
            </a:r>
          </a:p>
          <a:p>
            <a:pPr lvl="1" eaLnBrk="1" hangingPunct="1">
              <a:lnSpc>
                <a:spcPct val="80000"/>
              </a:lnSpc>
            </a:pPr>
            <a:r>
              <a:rPr lang="en-US"/>
              <a:t>Registers, PSWs, memory</a:t>
            </a:r>
          </a:p>
          <a:p>
            <a:pPr lvl="1" eaLnBrk="1" hangingPunct="1">
              <a:lnSpc>
                <a:spcPct val="80000"/>
              </a:lnSpc>
            </a:pPr>
            <a:r>
              <a:rPr lang="en-US"/>
              <a:t>Interception conditions (a.k.a. "SIE break")</a:t>
            </a:r>
          </a:p>
          <a:p>
            <a:pPr lvl="2" eaLnBrk="1" hangingPunct="1">
              <a:lnSpc>
                <a:spcPct val="80000"/>
              </a:lnSpc>
            </a:pPr>
            <a:r>
              <a:rPr lang="en-US"/>
              <a:t>Time slice expires</a:t>
            </a:r>
          </a:p>
          <a:p>
            <a:pPr lvl="2" eaLnBrk="1" hangingPunct="1">
              <a:lnSpc>
                <a:spcPct val="80000"/>
              </a:lnSpc>
            </a:pPr>
            <a:r>
              <a:rPr lang="en-US"/>
              <a:t>Unassisted I/O</a:t>
            </a:r>
          </a:p>
          <a:p>
            <a:pPr lvl="2" eaLnBrk="1" hangingPunct="1">
              <a:lnSpc>
                <a:spcPct val="80000"/>
              </a:lnSpc>
            </a:pPr>
            <a:r>
              <a:rPr lang="en-US"/>
              <a:t>Instructions that require CP’s help</a:t>
            </a:r>
          </a:p>
          <a:p>
            <a:pPr lvl="3" eaLnBrk="1" hangingPunct="1">
              <a:lnSpc>
                <a:spcPct val="80000"/>
              </a:lnSpc>
            </a:pPr>
            <a:r>
              <a:rPr lang="en-US"/>
              <a:t>e.g. Set Clock</a:t>
            </a:r>
          </a:p>
          <a:p>
            <a:pPr lvl="1" eaLnBrk="1" hangingPunct="1">
              <a:lnSpc>
                <a:spcPct val="80000"/>
              </a:lnSpc>
            </a:pPr>
            <a:r>
              <a:rPr lang="en-US"/>
              <a:t>Certain program interrupts</a:t>
            </a:r>
          </a:p>
          <a:p>
            <a:pPr lvl="1" eaLnBrk="1" hangingPunct="1">
              <a:lnSpc>
                <a:spcPct val="80000"/>
              </a:lnSpc>
            </a:pPr>
            <a:endParaRPr lang="en-US"/>
          </a:p>
          <a:p>
            <a:pPr eaLnBrk="1" hangingPunct="1">
              <a:lnSpc>
                <a:spcPct val="80000"/>
              </a:lnSpc>
            </a:pPr>
            <a:r>
              <a:rPr lang="en-US" sz="1800"/>
              <a:t>SIE runs until interception condition raised</a:t>
            </a:r>
          </a:p>
          <a:p>
            <a:pPr eaLnBrk="1" hangingPunct="1">
              <a:lnSpc>
                <a:spcPct val="80000"/>
              </a:lnSpc>
            </a:pPr>
            <a:endParaRPr lang="en-US" sz="1800"/>
          </a:p>
          <a:p>
            <a:pPr eaLnBrk="1" hangingPunct="1">
              <a:lnSpc>
                <a:spcPct val="80000"/>
              </a:lnSpc>
            </a:pPr>
            <a:r>
              <a:rPr lang="en-US" sz="1800"/>
              <a:t>To a virtual machine, “real” is a virtual reality created by the underlying </a:t>
            </a:r>
            <a:r>
              <a:rPr lang="en-US" sz="1800" i="1"/>
              <a:t>hypervisor</a:t>
            </a:r>
          </a:p>
          <a:p>
            <a:pPr eaLnBrk="1" hangingPunct="1">
              <a:lnSpc>
                <a:spcPct val="80000"/>
              </a:lnSpc>
            </a:pPr>
            <a:endParaRPr lang="en-US" sz="2000"/>
          </a:p>
        </p:txBody>
      </p:sp>
      <p:sp>
        <p:nvSpPr>
          <p:cNvPr id="16" name="Footer Placeholder 15"/>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p>
            <a:pPr eaLnBrk="1" hangingPunct="1"/>
            <a:r>
              <a:rPr lang="en-US"/>
              <a:t>Hardware Access to Virtual Memory</a:t>
            </a:r>
          </a:p>
        </p:txBody>
      </p:sp>
      <p:sp>
        <p:nvSpPr>
          <p:cNvPr id="1031" name="Rectangle 3"/>
          <p:cNvSpPr>
            <a:spLocks noGrp="1" noChangeArrowheads="1"/>
          </p:cNvSpPr>
          <p:nvPr>
            <p:ph idx="1"/>
          </p:nvPr>
        </p:nvSpPr>
        <p:spPr>
          <a:xfrm>
            <a:off x="182563" y="1676400"/>
            <a:ext cx="8686800" cy="1308100"/>
          </a:xfrm>
        </p:spPr>
        <p:txBody>
          <a:bodyPr/>
          <a:lstStyle/>
          <a:p>
            <a:pPr marL="304800" indent="-304800" eaLnBrk="1" hangingPunct="1"/>
            <a:r>
              <a:rPr lang="en-US" sz="1800"/>
              <a:t>SIE uses dynamic address translation to convert virtual addresses to real addresses.</a:t>
            </a:r>
          </a:p>
          <a:p>
            <a:pPr marL="304800" indent="-304800" eaLnBrk="1" hangingPunct="1"/>
            <a:r>
              <a:rPr lang="en-US" sz="1800">
                <a:solidFill>
                  <a:schemeClr val="tx2"/>
                </a:solidFill>
              </a:rPr>
              <a:t>CP provides page, segment, and region tables to SIE</a:t>
            </a:r>
          </a:p>
          <a:p>
            <a:pPr marL="304800" indent="-304800" eaLnBrk="1" hangingPunct="1">
              <a:buClrTx/>
            </a:pPr>
            <a:r>
              <a:rPr lang="en-US" sz="1800">
                <a:solidFill>
                  <a:schemeClr val="tx2"/>
                </a:solidFill>
              </a:rPr>
              <a:t>Page table entries are ‘invalid’ until initialized by CP</a:t>
            </a:r>
          </a:p>
        </p:txBody>
      </p:sp>
      <p:graphicFrame>
        <p:nvGraphicFramePr>
          <p:cNvPr id="1026" name="Object 4"/>
          <p:cNvGraphicFramePr>
            <a:graphicFrameLocks noChangeAspect="1"/>
          </p:cNvGraphicFramePr>
          <p:nvPr/>
        </p:nvGraphicFramePr>
        <p:xfrm>
          <a:off x="5783263" y="3124200"/>
          <a:ext cx="2598737" cy="2895600"/>
        </p:xfrm>
        <a:graphic>
          <a:graphicData uri="http://schemas.openxmlformats.org/presentationml/2006/ole">
            <mc:AlternateContent xmlns:mc="http://schemas.openxmlformats.org/markup-compatibility/2006">
              <mc:Choice xmlns:v="urn:schemas-microsoft-com:vml" Requires="v">
                <p:oleObj spid="_x0000_s1055" name="Drawing" r:id="rId3" imgW="3319200" imgH="3700800" progId="">
                  <p:embed/>
                </p:oleObj>
              </mc:Choice>
              <mc:Fallback>
                <p:oleObj name="Drawing" r:id="rId3" imgW="3319200" imgH="37008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3263" y="3124200"/>
                        <a:ext cx="259873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762000" y="3657600"/>
          <a:ext cx="936625" cy="2214563"/>
        </p:xfrm>
        <a:graphic>
          <a:graphicData uri="http://schemas.openxmlformats.org/presentationml/2006/ole">
            <mc:AlternateContent xmlns:mc="http://schemas.openxmlformats.org/markup-compatibility/2006">
              <mc:Choice xmlns:v="urn:schemas-microsoft-com:vml" Requires="v">
                <p:oleObj spid="_x0000_s1056" name="Drawing" r:id="rId5" imgW="1184400" imgH="2800800" progId="">
                  <p:embed/>
                </p:oleObj>
              </mc:Choice>
              <mc:Fallback>
                <p:oleObj name="Drawing" r:id="rId5" imgW="1184400" imgH="28008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657600"/>
                        <a:ext cx="936625"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6"/>
          <p:cNvGraphicFramePr>
            <a:graphicFrameLocks noChangeAspect="1"/>
          </p:cNvGraphicFramePr>
          <p:nvPr/>
        </p:nvGraphicFramePr>
        <p:xfrm>
          <a:off x="1828800" y="3657600"/>
          <a:ext cx="960438" cy="2209800"/>
        </p:xfrm>
        <a:graphic>
          <a:graphicData uri="http://schemas.openxmlformats.org/presentationml/2006/ole">
            <mc:AlternateContent xmlns:mc="http://schemas.openxmlformats.org/markup-compatibility/2006">
              <mc:Choice xmlns:v="urn:schemas-microsoft-com:vml" Requires="v">
                <p:oleObj spid="_x0000_s1057" name="Drawing" r:id="rId7" imgW="1206000" imgH="2779200" progId="">
                  <p:embed/>
                </p:oleObj>
              </mc:Choice>
              <mc:Fallback>
                <p:oleObj name="Drawing" r:id="rId7" imgW="1206000" imgH="277920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657600"/>
                        <a:ext cx="96043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7"/>
          <p:cNvGraphicFramePr>
            <a:graphicFrameLocks noChangeAspect="1"/>
          </p:cNvGraphicFramePr>
          <p:nvPr/>
        </p:nvGraphicFramePr>
        <p:xfrm>
          <a:off x="2905125" y="3657600"/>
          <a:ext cx="981075" cy="2209800"/>
        </p:xfrm>
        <a:graphic>
          <a:graphicData uri="http://schemas.openxmlformats.org/presentationml/2006/ole">
            <mc:AlternateContent xmlns:mc="http://schemas.openxmlformats.org/markup-compatibility/2006">
              <mc:Choice xmlns:v="urn:schemas-microsoft-com:vml" Requires="v">
                <p:oleObj spid="_x0000_s1058" name="Drawing" r:id="rId9" imgW="1224000" imgH="2757600" progId="">
                  <p:embed/>
                </p:oleObj>
              </mc:Choice>
              <mc:Fallback>
                <p:oleObj name="Drawing" r:id="rId9" imgW="1224000" imgH="2757600" progId="">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5125" y="3657600"/>
                        <a:ext cx="9810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9"/>
          <p:cNvSpPr txBox="1">
            <a:spLocks noChangeArrowheads="1"/>
          </p:cNvSpPr>
          <p:nvPr/>
        </p:nvSpPr>
        <p:spPr bwMode="auto">
          <a:xfrm>
            <a:off x="5867400" y="5943600"/>
            <a:ext cx="2667000" cy="366713"/>
          </a:xfrm>
          <a:prstGeom prst="rect">
            <a:avLst/>
          </a:prstGeom>
          <a:noFill/>
          <a:ln w="9525">
            <a:noFill/>
            <a:miter lim="800000"/>
            <a:headEnd/>
            <a:tailEnd/>
          </a:ln>
        </p:spPr>
        <p:txBody>
          <a:bodyPr>
            <a:spAutoFit/>
          </a:bodyPr>
          <a:lstStyle/>
          <a:p>
            <a:pPr algn="ctr">
              <a:lnSpc>
                <a:spcPct val="100000"/>
              </a:lnSpc>
              <a:spcBef>
                <a:spcPct val="50000"/>
              </a:spcBef>
            </a:pPr>
            <a:r>
              <a:rPr lang="en-US" sz="1800">
                <a:solidFill>
                  <a:schemeClr val="tx2"/>
                </a:solidFill>
              </a:rPr>
              <a:t>CP Real Memory</a:t>
            </a:r>
          </a:p>
        </p:txBody>
      </p:sp>
      <p:sp>
        <p:nvSpPr>
          <p:cNvPr id="10" name="Footer Placeholder 9"/>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066800"/>
            <a:ext cx="7772400" cy="4648200"/>
          </a:xfrm>
        </p:spPr>
        <p:txBody>
          <a:bodyPr/>
          <a:lstStyle/>
          <a:p>
            <a:r>
              <a:rPr lang="en-US" sz="4000" b="1" smtClean="0">
                <a:solidFill>
                  <a:schemeClr val="tx1"/>
                </a:solidFill>
              </a:rPr>
              <a:t>Binghamton University</a:t>
            </a:r>
            <a:br>
              <a:rPr lang="en-US" sz="4000" b="1" smtClean="0">
                <a:solidFill>
                  <a:schemeClr val="tx1"/>
                </a:solidFill>
              </a:rPr>
            </a:br>
            <a:r>
              <a:rPr lang="en-US" sz="3600" b="1" smtClean="0">
                <a:solidFill>
                  <a:schemeClr val="tx1"/>
                </a:solidFill>
              </a:rPr>
              <a:t/>
            </a:r>
            <a:br>
              <a:rPr lang="en-US" sz="3600" b="1" smtClean="0">
                <a:solidFill>
                  <a:schemeClr val="tx1"/>
                </a:solidFill>
              </a:rPr>
            </a:br>
            <a:r>
              <a:rPr lang="en-US" sz="4000" b="1" smtClean="0"/>
              <a:t>EngiNet™</a:t>
            </a:r>
            <a:br>
              <a:rPr lang="en-US" sz="4000" b="1" smtClean="0"/>
            </a:br>
            <a:r>
              <a:rPr lang="en-US" sz="3600" b="1" smtClean="0"/>
              <a:t/>
            </a:r>
            <a:br>
              <a:rPr lang="en-US" sz="3600" b="1" smtClean="0"/>
            </a:br>
            <a:r>
              <a:rPr lang="en-US" sz="3600" b="1" smtClean="0">
                <a:solidFill>
                  <a:schemeClr val="tx1"/>
                </a:solidFill>
              </a:rPr>
              <a:t>State University of New York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a:t>Interpretive Execution Facility</a:t>
            </a:r>
          </a:p>
        </p:txBody>
      </p:sp>
      <p:sp>
        <p:nvSpPr>
          <p:cNvPr id="6" name="Rounded Rectangle 5"/>
          <p:cNvSpPr/>
          <p:nvPr/>
        </p:nvSpPr>
        <p:spPr>
          <a:xfrm>
            <a:off x="457200" y="57912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ounded Rectangle 6"/>
          <p:cNvSpPr/>
          <p:nvPr/>
        </p:nvSpPr>
        <p:spPr>
          <a:xfrm>
            <a:off x="609600" y="59436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762000" y="60960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err="1">
                <a:solidFill>
                  <a:schemeClr val="tx1"/>
                </a:solidFill>
              </a:rPr>
              <a:t>CryptoExpress</a:t>
            </a:r>
            <a:endParaRPr lang="en-US" sz="1800" dirty="0">
              <a:solidFill>
                <a:schemeClr val="tx1"/>
              </a:solidFill>
            </a:endParaRPr>
          </a:p>
        </p:txBody>
      </p:sp>
      <p:sp>
        <p:nvSpPr>
          <p:cNvPr id="9" name="Bevel 8"/>
          <p:cNvSpPr/>
          <p:nvPr/>
        </p:nvSpPr>
        <p:spPr>
          <a:xfrm>
            <a:off x="3048000" y="5791200"/>
            <a:ext cx="1066800" cy="457200"/>
          </a:xfrm>
          <a:prstGeom prst="bevel">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CPACF</a:t>
            </a:r>
          </a:p>
        </p:txBody>
      </p:sp>
      <p:sp>
        <p:nvSpPr>
          <p:cNvPr id="10" name="Rectangle 9"/>
          <p:cNvSpPr/>
          <p:nvPr/>
        </p:nvSpPr>
        <p:spPr>
          <a:xfrm>
            <a:off x="381000" y="3429000"/>
            <a:ext cx="8229600" cy="16002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a:p>
            <a:pPr algn="r">
              <a:defRPr/>
            </a:pPr>
            <a:endParaRPr lang="en-US" dirty="0">
              <a:solidFill>
                <a:schemeClr val="tx1"/>
              </a:solidFill>
            </a:endParaRPr>
          </a:p>
          <a:p>
            <a:pPr algn="r">
              <a:defRPr/>
            </a:pPr>
            <a:r>
              <a:rPr lang="en-US" dirty="0">
                <a:solidFill>
                  <a:schemeClr val="tx1"/>
                </a:solidFill>
              </a:rPr>
              <a:t>z/VM</a:t>
            </a:r>
          </a:p>
        </p:txBody>
      </p:sp>
      <p:sp>
        <p:nvSpPr>
          <p:cNvPr id="11" name="Rectangle 10"/>
          <p:cNvSpPr/>
          <p:nvPr/>
        </p:nvSpPr>
        <p:spPr>
          <a:xfrm>
            <a:off x="381000" y="2667000"/>
            <a:ext cx="8382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sp>
        <p:nvSpPr>
          <p:cNvPr id="12" name="Rectangle 11"/>
          <p:cNvSpPr/>
          <p:nvPr/>
        </p:nvSpPr>
        <p:spPr>
          <a:xfrm>
            <a:off x="1295400" y="2667000"/>
            <a:ext cx="8382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sp>
        <p:nvSpPr>
          <p:cNvPr id="13" name="Rectangle 12"/>
          <p:cNvSpPr/>
          <p:nvPr/>
        </p:nvSpPr>
        <p:spPr>
          <a:xfrm>
            <a:off x="3429000" y="2667000"/>
            <a:ext cx="1600200" cy="6858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Your </a:t>
            </a:r>
            <a:r>
              <a:rPr lang="en-US" sz="1200" dirty="0" err="1">
                <a:solidFill>
                  <a:schemeClr val="tx1"/>
                </a:solidFill>
              </a:rPr>
              <a:t>zVM</a:t>
            </a:r>
            <a:r>
              <a:rPr lang="en-US" sz="1200" dirty="0">
                <a:solidFill>
                  <a:schemeClr val="tx1"/>
                </a:solidFill>
              </a:rPr>
              <a:t> USERID</a:t>
            </a:r>
          </a:p>
        </p:txBody>
      </p:sp>
      <p:sp>
        <p:nvSpPr>
          <p:cNvPr id="31756" name="TextBox 13"/>
          <p:cNvSpPr txBox="1">
            <a:spLocks noChangeArrowheads="1"/>
          </p:cNvSpPr>
          <p:nvPr/>
        </p:nvSpPr>
        <p:spPr bwMode="auto">
          <a:xfrm>
            <a:off x="3048000" y="3086100"/>
            <a:ext cx="415925" cy="368300"/>
          </a:xfrm>
          <a:prstGeom prst="rect">
            <a:avLst/>
          </a:prstGeom>
          <a:noFill/>
          <a:ln w="9525">
            <a:noFill/>
            <a:miter lim="800000"/>
            <a:headEnd/>
            <a:tailEnd/>
          </a:ln>
        </p:spPr>
        <p:txBody>
          <a:bodyPr>
            <a:spAutoFit/>
          </a:bodyPr>
          <a:lstStyle/>
          <a:p>
            <a:r>
              <a:rPr lang="en-US"/>
              <a:t>…</a:t>
            </a:r>
          </a:p>
        </p:txBody>
      </p:sp>
      <p:sp>
        <p:nvSpPr>
          <p:cNvPr id="15" name="Rectangle 14"/>
          <p:cNvSpPr/>
          <p:nvPr/>
        </p:nvSpPr>
        <p:spPr>
          <a:xfrm>
            <a:off x="2209800" y="2667000"/>
            <a:ext cx="8382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cxnSp>
        <p:nvCxnSpPr>
          <p:cNvPr id="22" name="Elbow Connector 21"/>
          <p:cNvCxnSpPr>
            <a:stCxn id="5" idx="2"/>
            <a:endCxn id="6" idx="0"/>
          </p:cNvCxnSpPr>
          <p:nvPr/>
        </p:nvCxnSpPr>
        <p:spPr>
          <a:xfrm rot="5400000">
            <a:off x="2876550" y="4171950"/>
            <a:ext cx="228600" cy="30099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5" idx="2"/>
            <a:endCxn id="9" idx="0"/>
          </p:cNvCxnSpPr>
          <p:nvPr/>
        </p:nvCxnSpPr>
        <p:spPr>
          <a:xfrm rot="5400000">
            <a:off x="4076700" y="5600700"/>
            <a:ext cx="457200" cy="3810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2" name="Elbow Connector 22"/>
          <p:cNvCxnSpPr>
            <a:stCxn id="10" idx="2"/>
            <a:endCxn id="31" idx="6"/>
          </p:cNvCxnSpPr>
          <p:nvPr/>
        </p:nvCxnSpPr>
        <p:spPr>
          <a:xfrm rot="16200000" flipH="1">
            <a:off x="5257800" y="4267200"/>
            <a:ext cx="762000" cy="22860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31" name="Bevel 30"/>
          <p:cNvSpPr/>
          <p:nvPr/>
        </p:nvSpPr>
        <p:spPr>
          <a:xfrm>
            <a:off x="6248400" y="5791200"/>
            <a:ext cx="1066800" cy="457200"/>
          </a:xfrm>
          <a:prstGeom prst="bevel">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OSA</a:t>
            </a:r>
          </a:p>
        </p:txBody>
      </p:sp>
      <p:sp>
        <p:nvSpPr>
          <p:cNvPr id="5" name="Rectangle 4"/>
          <p:cNvSpPr/>
          <p:nvPr/>
        </p:nvSpPr>
        <p:spPr>
          <a:xfrm>
            <a:off x="381000" y="5181600"/>
            <a:ext cx="8229600" cy="381000"/>
          </a:xfrm>
          <a:prstGeom prst="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PR/SM (one z Systems Logical Partition)</a:t>
            </a:r>
          </a:p>
        </p:txBody>
      </p:sp>
      <p:sp>
        <p:nvSpPr>
          <p:cNvPr id="36" name="Rectangle 35"/>
          <p:cNvSpPr/>
          <p:nvPr/>
        </p:nvSpPr>
        <p:spPr>
          <a:xfrm>
            <a:off x="457200" y="3581400"/>
            <a:ext cx="7162800" cy="1295400"/>
          </a:xfrm>
          <a:prstGeom prst="rect">
            <a:avLst/>
          </a:prstGeom>
          <a:solidFill>
            <a:schemeClr val="accent3"/>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buFont typeface="Arial" pitchFamily="34" charset="0"/>
              <a:buChar char="•"/>
              <a:defRPr/>
            </a:pPr>
            <a:r>
              <a:rPr lang="en-US" sz="1600" dirty="0">
                <a:solidFill>
                  <a:schemeClr val="tx1"/>
                </a:solidFill>
              </a:rPr>
              <a:t>Provides not one, but two levels of hardware support for virtualization</a:t>
            </a:r>
          </a:p>
          <a:p>
            <a:pPr>
              <a:buFont typeface="Arial" pitchFamily="34" charset="0"/>
              <a:buChar char="•"/>
              <a:defRPr/>
            </a:pPr>
            <a:r>
              <a:rPr lang="en-US" sz="1600" b="1" dirty="0">
                <a:solidFill>
                  <a:schemeClr val="tx1"/>
                </a:solidFill>
              </a:rPr>
              <a:t>Level 3+ </a:t>
            </a:r>
            <a:r>
              <a:rPr lang="en-US" sz="1600" dirty="0">
                <a:solidFill>
                  <a:schemeClr val="tx1"/>
                </a:solidFill>
              </a:rPr>
              <a:t>“pancakes” down to Level 2</a:t>
            </a:r>
          </a:p>
          <a:p>
            <a:pPr lvl="1">
              <a:defRPr/>
            </a:pPr>
            <a:r>
              <a:rPr lang="en-US" sz="1600" dirty="0">
                <a:solidFill>
                  <a:schemeClr val="tx1"/>
                </a:solidFill>
              </a:rPr>
              <a:t>SIE is always used to run a virtual machine, no matter how “high up”</a:t>
            </a:r>
          </a:p>
          <a:p>
            <a:pPr>
              <a:buFont typeface="Arial" pitchFamily="34" charset="0"/>
              <a:buChar char="•"/>
              <a:defRPr/>
            </a:pPr>
            <a:r>
              <a:rPr lang="en-US" sz="1600" b="1" dirty="0">
                <a:solidFill>
                  <a:schemeClr val="tx1"/>
                </a:solidFill>
              </a:rPr>
              <a:t>Level 2 </a:t>
            </a:r>
            <a:r>
              <a:rPr lang="en-US" sz="1600" dirty="0">
                <a:solidFill>
                  <a:schemeClr val="tx1"/>
                </a:solidFill>
              </a:rPr>
              <a:t>runs a virtual machine within a z/VM LPAR</a:t>
            </a:r>
          </a:p>
          <a:p>
            <a:pPr>
              <a:buFont typeface="Arial" pitchFamily="34" charset="0"/>
              <a:buChar char="•"/>
              <a:defRPr/>
            </a:pPr>
            <a:r>
              <a:rPr lang="en-US" sz="1600" b="1" dirty="0">
                <a:solidFill>
                  <a:schemeClr val="tx1"/>
                </a:solidFill>
              </a:rPr>
              <a:t>Level 1 </a:t>
            </a:r>
            <a:r>
              <a:rPr lang="en-US" sz="1600" dirty="0">
                <a:solidFill>
                  <a:schemeClr val="tx1"/>
                </a:solidFill>
              </a:rPr>
              <a:t>runs the LPAR</a:t>
            </a:r>
          </a:p>
        </p:txBody>
      </p:sp>
      <p:sp>
        <p:nvSpPr>
          <p:cNvPr id="37" name="Rectangle 36"/>
          <p:cNvSpPr/>
          <p:nvPr/>
        </p:nvSpPr>
        <p:spPr>
          <a:xfrm>
            <a:off x="7772400" y="2667000"/>
            <a:ext cx="838200" cy="6858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38" name="Rectangle 37"/>
          <p:cNvSpPr/>
          <p:nvPr/>
        </p:nvSpPr>
        <p:spPr>
          <a:xfrm>
            <a:off x="6858000" y="2667000"/>
            <a:ext cx="838200" cy="6858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39" name="Rectangle 38"/>
          <p:cNvSpPr/>
          <p:nvPr/>
        </p:nvSpPr>
        <p:spPr>
          <a:xfrm>
            <a:off x="5943600" y="2667000"/>
            <a:ext cx="838200" cy="6858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24" name="Rectangle 23"/>
          <p:cNvSpPr/>
          <p:nvPr/>
        </p:nvSpPr>
        <p:spPr>
          <a:xfrm>
            <a:off x="3429000" y="1905000"/>
            <a:ext cx="1600200" cy="685800"/>
          </a:xfrm>
          <a:prstGeom prst="rect">
            <a:avLst/>
          </a:prstGeom>
          <a:gradFill flip="none" rotWithShape="1">
            <a:gsLst>
              <a:gs pos="0">
                <a:schemeClr val="bg2">
                  <a:lumMod val="75000"/>
                </a:schemeClr>
              </a:gs>
              <a:gs pos="50000">
                <a:schemeClr val="accent1">
                  <a:tint val="44500"/>
                  <a:satMod val="160000"/>
                </a:schemeClr>
              </a:gs>
              <a:gs pos="100000">
                <a:schemeClr val="accent1">
                  <a:tint val="23500"/>
                  <a:satMod val="16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Your Second-level System</a:t>
            </a:r>
          </a:p>
        </p:txBody>
      </p:sp>
      <p:sp>
        <p:nvSpPr>
          <p:cNvPr id="26" name="Rectangle 25"/>
          <p:cNvSpPr/>
          <p:nvPr/>
        </p:nvSpPr>
        <p:spPr>
          <a:xfrm>
            <a:off x="3962400" y="1600200"/>
            <a:ext cx="533400" cy="2286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27" name="Rectangle 26"/>
          <p:cNvSpPr/>
          <p:nvPr/>
        </p:nvSpPr>
        <p:spPr>
          <a:xfrm>
            <a:off x="3352800" y="1600200"/>
            <a:ext cx="533400" cy="2286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28" name="Rectangle 27"/>
          <p:cNvSpPr/>
          <p:nvPr/>
        </p:nvSpPr>
        <p:spPr>
          <a:xfrm>
            <a:off x="4572000" y="1600200"/>
            <a:ext cx="533400" cy="228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chemeClr val="tx1"/>
                </a:solidFill>
              </a:rPr>
              <a:t>Guest</a:t>
            </a:r>
          </a:p>
        </p:txBody>
      </p:sp>
      <p:sp>
        <p:nvSpPr>
          <p:cNvPr id="33" name="Footer Placeholder 4"/>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E8A7C04B-C232-45DF-A945-824B660A237B}"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box(out)">
                                      <p:cBhvr>
                                        <p:cTn id="7" dur="500"/>
                                        <p:tgtEl>
                                          <p:spTgt spid="3175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out)">
                                      <p:cBhvr>
                                        <p:cTn id="10" dur="500"/>
                                        <p:tgtEl>
                                          <p:spTgt spid="13"/>
                                        </p:tgtEl>
                                      </p:cBhvr>
                                    </p:animEffect>
                                  </p:childTnLst>
                                </p:cTn>
                              </p:par>
                            </p:childTnLst>
                          </p:cTn>
                        </p:par>
                        <p:par>
                          <p:cTn id="11" fill="hold">
                            <p:stCondLst>
                              <p:cond delay="500"/>
                            </p:stCondLst>
                            <p:childTnLst>
                              <p:par>
                                <p:cTn id="12" presetID="4" presetClass="entr" presetSubtype="32"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ox(out)">
                                      <p:cBhvr>
                                        <p:cTn id="14" dur="500"/>
                                        <p:tgtEl>
                                          <p:spTgt spid="24"/>
                                        </p:tgtEl>
                                      </p:cBhvr>
                                    </p:animEffect>
                                  </p:childTnLst>
                                </p:cTn>
                              </p:par>
                            </p:childTnLst>
                          </p:cTn>
                        </p:par>
                        <p:par>
                          <p:cTn id="15" fill="hold">
                            <p:stCondLst>
                              <p:cond delay="100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500"/>
                                        <p:tgtEl>
                                          <p:spTgt spid="26"/>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out)">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1756" grpId="0"/>
      <p:bldP spid="24" grpId="0" animBg="1"/>
      <p:bldP spid="26"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6" name="AutoShape 10"/>
          <p:cNvSpPr>
            <a:spLocks noChangeArrowheads="1"/>
          </p:cNvSpPr>
          <p:nvPr/>
        </p:nvSpPr>
        <p:spPr bwMode="auto">
          <a:xfrm>
            <a:off x="6553200" y="5181600"/>
            <a:ext cx="1981200" cy="914400"/>
          </a:xfrm>
          <a:prstGeom prst="can">
            <a:avLst>
              <a:gd name="adj" fmla="val 25000"/>
            </a:avLst>
          </a:prstGeom>
          <a:solidFill>
            <a:schemeClr val="bg1">
              <a:lumMod val="65000"/>
            </a:schemeClr>
          </a:solidFill>
          <a:ln w="9525">
            <a:noFill/>
            <a:round/>
            <a:headEnd/>
            <a:tailEnd/>
          </a:ln>
          <a:effectLst/>
        </p:spPr>
        <p:txBody>
          <a:bodyPr wrap="none" anchor="ctr"/>
          <a:lstStyle/>
          <a:p>
            <a:pPr algn="ctr">
              <a:defRPr/>
            </a:pPr>
            <a:endParaRPr lang="en-US">
              <a:solidFill>
                <a:schemeClr val="tx1"/>
              </a:solidFill>
              <a:ea typeface="+mn-ea"/>
            </a:endParaRPr>
          </a:p>
        </p:txBody>
      </p:sp>
      <p:sp>
        <p:nvSpPr>
          <p:cNvPr id="50185" name="AutoShape 9"/>
          <p:cNvSpPr>
            <a:spLocks noChangeArrowheads="1"/>
          </p:cNvSpPr>
          <p:nvPr/>
        </p:nvSpPr>
        <p:spPr bwMode="auto">
          <a:xfrm>
            <a:off x="6553200" y="4419600"/>
            <a:ext cx="1981200" cy="914400"/>
          </a:xfrm>
          <a:prstGeom prst="can">
            <a:avLst>
              <a:gd name="adj" fmla="val 25000"/>
            </a:avLst>
          </a:prstGeom>
          <a:solidFill>
            <a:schemeClr val="bg1">
              <a:lumMod val="65000"/>
            </a:schemeClr>
          </a:solidFill>
          <a:ln w="9525">
            <a:noFill/>
            <a:round/>
            <a:headEnd/>
            <a:tailEnd/>
          </a:ln>
          <a:effectLst/>
        </p:spPr>
        <p:txBody>
          <a:bodyPr wrap="none" anchor="ctr"/>
          <a:lstStyle/>
          <a:p>
            <a:pPr algn="ctr">
              <a:defRPr/>
            </a:pPr>
            <a:endParaRPr lang="en-US">
              <a:solidFill>
                <a:schemeClr val="tx1"/>
              </a:solidFill>
              <a:ea typeface="+mn-ea"/>
            </a:endParaRPr>
          </a:p>
        </p:txBody>
      </p:sp>
      <p:sp>
        <p:nvSpPr>
          <p:cNvPr id="50184" name="AutoShape 8"/>
          <p:cNvSpPr>
            <a:spLocks noChangeArrowheads="1"/>
          </p:cNvSpPr>
          <p:nvPr/>
        </p:nvSpPr>
        <p:spPr bwMode="auto">
          <a:xfrm>
            <a:off x="6553200" y="3657600"/>
            <a:ext cx="1981200" cy="914400"/>
          </a:xfrm>
          <a:prstGeom prst="can">
            <a:avLst>
              <a:gd name="adj" fmla="val 25000"/>
            </a:avLst>
          </a:prstGeom>
          <a:solidFill>
            <a:schemeClr val="bg1">
              <a:lumMod val="65000"/>
            </a:schemeClr>
          </a:solidFill>
          <a:ln w="9525">
            <a:noFill/>
            <a:round/>
            <a:headEnd/>
            <a:tailEnd/>
          </a:ln>
          <a:effectLst/>
        </p:spPr>
        <p:txBody>
          <a:bodyPr wrap="none" anchor="ctr"/>
          <a:lstStyle/>
          <a:p>
            <a:pPr algn="ctr">
              <a:defRPr/>
            </a:pPr>
            <a:endParaRPr lang="en-US">
              <a:solidFill>
                <a:schemeClr val="tx1"/>
              </a:solidFill>
              <a:ea typeface="+mn-ea"/>
            </a:endParaRPr>
          </a:p>
        </p:txBody>
      </p:sp>
      <p:sp>
        <p:nvSpPr>
          <p:cNvPr id="50183" name="AutoShape 7"/>
          <p:cNvSpPr>
            <a:spLocks noChangeArrowheads="1"/>
          </p:cNvSpPr>
          <p:nvPr/>
        </p:nvSpPr>
        <p:spPr bwMode="auto">
          <a:xfrm>
            <a:off x="6553200" y="2895600"/>
            <a:ext cx="1981200" cy="914400"/>
          </a:xfrm>
          <a:prstGeom prst="can">
            <a:avLst>
              <a:gd name="adj" fmla="val 25000"/>
            </a:avLst>
          </a:prstGeom>
          <a:solidFill>
            <a:schemeClr val="bg1">
              <a:lumMod val="65000"/>
            </a:schemeClr>
          </a:solidFill>
          <a:ln w="9525">
            <a:noFill/>
            <a:round/>
            <a:headEnd/>
            <a:tailEnd/>
          </a:ln>
          <a:effectLst/>
        </p:spPr>
        <p:txBody>
          <a:bodyPr wrap="none" anchor="ctr"/>
          <a:lstStyle/>
          <a:p>
            <a:pPr algn="ctr">
              <a:defRPr/>
            </a:pPr>
            <a:endParaRPr lang="en-US">
              <a:solidFill>
                <a:schemeClr val="tx1"/>
              </a:solidFill>
              <a:ea typeface="+mn-ea"/>
            </a:endParaRPr>
          </a:p>
        </p:txBody>
      </p:sp>
      <p:sp>
        <p:nvSpPr>
          <p:cNvPr id="23558" name="Rectangle 2"/>
          <p:cNvSpPr>
            <a:spLocks noGrp="1" noChangeArrowheads="1"/>
          </p:cNvSpPr>
          <p:nvPr>
            <p:ph type="title"/>
          </p:nvPr>
        </p:nvSpPr>
        <p:spPr/>
        <p:txBody>
          <a:bodyPr/>
          <a:lstStyle/>
          <a:p>
            <a:pPr eaLnBrk="1" hangingPunct="1"/>
            <a:r>
              <a:rPr lang="en-US"/>
              <a:t>Virtual I/O</a:t>
            </a:r>
          </a:p>
        </p:txBody>
      </p:sp>
      <p:sp>
        <p:nvSpPr>
          <p:cNvPr id="23559" name="Rectangle 3"/>
          <p:cNvSpPr>
            <a:spLocks noGrp="1" noChangeArrowheads="1"/>
          </p:cNvSpPr>
          <p:nvPr>
            <p:ph idx="1"/>
          </p:nvPr>
        </p:nvSpPr>
        <p:spPr>
          <a:xfrm>
            <a:off x="182563" y="1447800"/>
            <a:ext cx="3932237" cy="4906963"/>
          </a:xfrm>
        </p:spPr>
        <p:txBody>
          <a:bodyPr/>
          <a:lstStyle/>
          <a:p>
            <a:pPr eaLnBrk="1" hangingPunct="1"/>
            <a:r>
              <a:rPr lang="en-US" sz="2000" b="1"/>
              <a:t>SIE break</a:t>
            </a:r>
            <a:r>
              <a:rPr lang="en-US" sz="2000"/>
              <a:t> – CP examines I/O request</a:t>
            </a:r>
          </a:p>
          <a:p>
            <a:pPr lvl="1" eaLnBrk="1" hangingPunct="1"/>
            <a:endParaRPr lang="en-US" sz="2000"/>
          </a:p>
          <a:p>
            <a:pPr lvl="1" eaLnBrk="1" hangingPunct="1"/>
            <a:r>
              <a:rPr lang="en-US"/>
              <a:t>Translates CCW virtual addresses to real addresses</a:t>
            </a:r>
          </a:p>
          <a:p>
            <a:pPr lvl="1" eaLnBrk="1" hangingPunct="1"/>
            <a:endParaRPr lang="en-US"/>
          </a:p>
          <a:p>
            <a:pPr lvl="1" eaLnBrk="1" hangingPunct="1"/>
            <a:r>
              <a:rPr lang="en-US"/>
              <a:t>Pins user pages in memory</a:t>
            </a:r>
          </a:p>
          <a:p>
            <a:pPr lvl="1" eaLnBrk="1" hangingPunct="1"/>
            <a:endParaRPr lang="en-US"/>
          </a:p>
          <a:p>
            <a:pPr lvl="1" eaLnBrk="1" hangingPunct="1"/>
            <a:r>
              <a:rPr lang="en-US"/>
              <a:t>Looks for harmful operations</a:t>
            </a:r>
          </a:p>
          <a:p>
            <a:pPr lvl="1" eaLnBrk="1" hangingPunct="1"/>
            <a:endParaRPr lang="en-US"/>
          </a:p>
          <a:p>
            <a:pPr lvl="1" eaLnBrk="1" hangingPunct="1"/>
            <a:r>
              <a:rPr lang="en-US"/>
              <a:t>Alters minidisk cylinder locations, if required</a:t>
            </a:r>
          </a:p>
          <a:p>
            <a:pPr lvl="1" eaLnBrk="1" hangingPunct="1"/>
            <a:endParaRPr lang="en-US"/>
          </a:p>
          <a:p>
            <a:pPr lvl="1" eaLnBrk="1" hangingPunct="1"/>
            <a:r>
              <a:rPr lang="en-US"/>
              <a:t>Inserts device limits whenever possible</a:t>
            </a:r>
          </a:p>
          <a:p>
            <a:pPr lvl="2" eaLnBrk="1" hangingPunct="1"/>
            <a:r>
              <a:rPr lang="en-US"/>
              <a:t>DEFINE EXTENT for minidisks</a:t>
            </a:r>
          </a:p>
        </p:txBody>
      </p:sp>
      <p:sp>
        <p:nvSpPr>
          <p:cNvPr id="23560" name="Oval 4"/>
          <p:cNvSpPr>
            <a:spLocks noChangeArrowheads="1"/>
          </p:cNvSpPr>
          <p:nvPr/>
        </p:nvSpPr>
        <p:spPr bwMode="auto">
          <a:xfrm>
            <a:off x="6629400" y="1600200"/>
            <a:ext cx="1752600" cy="228600"/>
          </a:xfrm>
          <a:prstGeom prst="ellipse">
            <a:avLst/>
          </a:prstGeom>
          <a:noFill/>
          <a:ln w="9525" algn="ctr">
            <a:noFill/>
            <a:round/>
            <a:headEnd/>
            <a:tailEnd/>
          </a:ln>
        </p:spPr>
        <p:txBody>
          <a:bodyPr wrap="none" anchor="ctr"/>
          <a:lstStyle/>
          <a:p>
            <a:pPr algn="ctr"/>
            <a:endParaRPr lang="en-US">
              <a:solidFill>
                <a:schemeClr val="tx1"/>
              </a:solidFill>
            </a:endParaRPr>
          </a:p>
        </p:txBody>
      </p:sp>
      <p:sp>
        <p:nvSpPr>
          <p:cNvPr id="50182" name="AutoShape 6"/>
          <p:cNvSpPr>
            <a:spLocks noChangeArrowheads="1"/>
          </p:cNvSpPr>
          <p:nvPr/>
        </p:nvSpPr>
        <p:spPr bwMode="auto">
          <a:xfrm>
            <a:off x="6553200" y="2133600"/>
            <a:ext cx="1981200" cy="914400"/>
          </a:xfrm>
          <a:prstGeom prst="can">
            <a:avLst>
              <a:gd name="adj" fmla="val 25000"/>
            </a:avLst>
          </a:prstGeom>
          <a:solidFill>
            <a:schemeClr val="bg1">
              <a:lumMod val="65000"/>
            </a:schemeClr>
          </a:solidFill>
          <a:ln w="9525">
            <a:noFill/>
            <a:round/>
            <a:headEnd/>
            <a:tailEnd/>
          </a:ln>
          <a:effectLst/>
        </p:spPr>
        <p:txBody>
          <a:bodyPr wrap="none" anchor="ctr"/>
          <a:lstStyle/>
          <a:p>
            <a:pPr algn="ctr">
              <a:defRPr/>
            </a:pPr>
            <a:endParaRPr lang="en-US">
              <a:solidFill>
                <a:schemeClr val="tx1"/>
              </a:solidFill>
              <a:ea typeface="+mn-ea"/>
            </a:endParaRPr>
          </a:p>
        </p:txBody>
      </p:sp>
      <p:sp>
        <p:nvSpPr>
          <p:cNvPr id="23562" name="Rectangle 12"/>
          <p:cNvSpPr>
            <a:spLocks noChangeArrowheads="1"/>
          </p:cNvSpPr>
          <p:nvPr/>
        </p:nvSpPr>
        <p:spPr bwMode="auto">
          <a:xfrm>
            <a:off x="6553200" y="762000"/>
            <a:ext cx="1981200" cy="609600"/>
          </a:xfrm>
          <a:prstGeom prst="rect">
            <a:avLst/>
          </a:prstGeom>
          <a:noFill/>
          <a:ln w="9525" algn="ctr">
            <a:noFill/>
            <a:miter lim="800000"/>
            <a:headEnd/>
            <a:tailEnd/>
          </a:ln>
        </p:spPr>
        <p:txBody>
          <a:bodyPr wrap="none" anchor="ctr"/>
          <a:lstStyle/>
          <a:p>
            <a:endParaRPr lang="en-US"/>
          </a:p>
        </p:txBody>
      </p:sp>
      <p:sp>
        <p:nvSpPr>
          <p:cNvPr id="23563" name="Text Box 13"/>
          <p:cNvSpPr txBox="1">
            <a:spLocks noChangeArrowheads="1"/>
          </p:cNvSpPr>
          <p:nvPr/>
        </p:nvSpPr>
        <p:spPr bwMode="auto">
          <a:xfrm>
            <a:off x="6553200" y="1371600"/>
            <a:ext cx="1905000" cy="695325"/>
          </a:xfrm>
          <a:prstGeom prst="rect">
            <a:avLst/>
          </a:prstGeom>
          <a:noFill/>
          <a:ln w="9525" algn="ctr">
            <a:noFill/>
            <a:miter lim="800000"/>
            <a:headEnd/>
            <a:tailEnd/>
          </a:ln>
        </p:spPr>
        <p:txBody>
          <a:bodyPr>
            <a:spAutoFit/>
          </a:bodyPr>
          <a:lstStyle/>
          <a:p>
            <a:pPr algn="ctr">
              <a:spcBef>
                <a:spcPct val="50000"/>
              </a:spcBef>
            </a:pPr>
            <a:r>
              <a:rPr lang="en-US"/>
              <a:t>Virtual Cylinder</a:t>
            </a:r>
          </a:p>
        </p:txBody>
      </p:sp>
      <p:sp>
        <p:nvSpPr>
          <p:cNvPr id="23564" name="Text Box 14"/>
          <p:cNvSpPr txBox="1">
            <a:spLocks noChangeArrowheads="1"/>
          </p:cNvSpPr>
          <p:nvPr/>
        </p:nvSpPr>
        <p:spPr bwMode="auto">
          <a:xfrm>
            <a:off x="7086600" y="2438400"/>
            <a:ext cx="927100" cy="614363"/>
          </a:xfrm>
          <a:prstGeom prst="rect">
            <a:avLst/>
          </a:prstGeom>
          <a:noFill/>
          <a:ln w="9525" algn="ctr">
            <a:noFill/>
            <a:miter lim="800000"/>
            <a:headEnd/>
            <a:tailEnd/>
          </a:ln>
        </p:spPr>
        <p:txBody>
          <a:bodyPr wrap="none">
            <a:spAutoFit/>
          </a:bodyPr>
          <a:lstStyle/>
          <a:p>
            <a:pPr algn="ctr"/>
            <a:r>
              <a:rPr lang="en-US">
                <a:solidFill>
                  <a:schemeClr val="bg1"/>
                </a:solidFill>
              </a:rPr>
              <a:t>0-99</a:t>
            </a:r>
          </a:p>
          <a:p>
            <a:pPr algn="ctr"/>
            <a:r>
              <a:rPr lang="en-US" sz="1600">
                <a:solidFill>
                  <a:schemeClr val="bg1"/>
                </a:solidFill>
              </a:rPr>
              <a:t>LABEL4</a:t>
            </a:r>
          </a:p>
        </p:txBody>
      </p:sp>
      <p:sp>
        <p:nvSpPr>
          <p:cNvPr id="23565" name="Text Box 15"/>
          <p:cNvSpPr txBox="1">
            <a:spLocks noChangeArrowheads="1"/>
          </p:cNvSpPr>
          <p:nvPr/>
        </p:nvSpPr>
        <p:spPr bwMode="auto">
          <a:xfrm>
            <a:off x="7086600" y="3200400"/>
            <a:ext cx="927100" cy="614363"/>
          </a:xfrm>
          <a:prstGeom prst="rect">
            <a:avLst/>
          </a:prstGeom>
          <a:noFill/>
          <a:ln w="9525" algn="ctr">
            <a:noFill/>
            <a:miter lim="800000"/>
            <a:headEnd/>
            <a:tailEnd/>
          </a:ln>
        </p:spPr>
        <p:txBody>
          <a:bodyPr wrap="none">
            <a:spAutoFit/>
          </a:bodyPr>
          <a:lstStyle/>
          <a:p>
            <a:pPr algn="ctr"/>
            <a:r>
              <a:rPr lang="en-US">
                <a:solidFill>
                  <a:schemeClr val="bg1"/>
                </a:solidFill>
              </a:rPr>
              <a:t>0-99</a:t>
            </a:r>
          </a:p>
          <a:p>
            <a:pPr algn="ctr"/>
            <a:r>
              <a:rPr lang="en-US" sz="1600">
                <a:solidFill>
                  <a:schemeClr val="bg1"/>
                </a:solidFill>
              </a:rPr>
              <a:t>LABEL3</a:t>
            </a:r>
          </a:p>
        </p:txBody>
      </p:sp>
      <p:sp>
        <p:nvSpPr>
          <p:cNvPr id="23566" name="Text Box 16"/>
          <p:cNvSpPr txBox="1">
            <a:spLocks noChangeArrowheads="1"/>
          </p:cNvSpPr>
          <p:nvPr/>
        </p:nvSpPr>
        <p:spPr bwMode="auto">
          <a:xfrm>
            <a:off x="7086600" y="3962400"/>
            <a:ext cx="927100" cy="614363"/>
          </a:xfrm>
          <a:prstGeom prst="rect">
            <a:avLst/>
          </a:prstGeom>
          <a:noFill/>
          <a:ln w="9525" algn="ctr">
            <a:noFill/>
            <a:miter lim="800000"/>
            <a:headEnd/>
            <a:tailEnd/>
          </a:ln>
        </p:spPr>
        <p:txBody>
          <a:bodyPr wrap="none">
            <a:spAutoFit/>
          </a:bodyPr>
          <a:lstStyle/>
          <a:p>
            <a:pPr algn="ctr"/>
            <a:r>
              <a:rPr lang="en-US">
                <a:solidFill>
                  <a:schemeClr val="bg1"/>
                </a:solidFill>
              </a:rPr>
              <a:t>0-99</a:t>
            </a:r>
          </a:p>
          <a:p>
            <a:pPr algn="ctr"/>
            <a:r>
              <a:rPr lang="en-US" sz="1600">
                <a:solidFill>
                  <a:schemeClr val="bg1"/>
                </a:solidFill>
              </a:rPr>
              <a:t>LABEL2</a:t>
            </a:r>
          </a:p>
        </p:txBody>
      </p:sp>
      <p:sp>
        <p:nvSpPr>
          <p:cNvPr id="23567" name="Text Box 17"/>
          <p:cNvSpPr txBox="1">
            <a:spLocks noChangeArrowheads="1"/>
          </p:cNvSpPr>
          <p:nvPr/>
        </p:nvSpPr>
        <p:spPr bwMode="auto">
          <a:xfrm>
            <a:off x="7086600" y="4724400"/>
            <a:ext cx="927100" cy="614363"/>
          </a:xfrm>
          <a:prstGeom prst="rect">
            <a:avLst/>
          </a:prstGeom>
          <a:noFill/>
          <a:ln w="9525" algn="ctr">
            <a:noFill/>
            <a:miter lim="800000"/>
            <a:headEnd/>
            <a:tailEnd/>
          </a:ln>
        </p:spPr>
        <p:txBody>
          <a:bodyPr wrap="none">
            <a:spAutoFit/>
          </a:bodyPr>
          <a:lstStyle/>
          <a:p>
            <a:pPr algn="ctr"/>
            <a:r>
              <a:rPr lang="en-US">
                <a:solidFill>
                  <a:schemeClr val="bg1"/>
                </a:solidFill>
              </a:rPr>
              <a:t>0-99</a:t>
            </a:r>
          </a:p>
          <a:p>
            <a:pPr algn="ctr"/>
            <a:r>
              <a:rPr lang="en-US" sz="1600">
                <a:solidFill>
                  <a:schemeClr val="bg1"/>
                </a:solidFill>
              </a:rPr>
              <a:t>LABEL1</a:t>
            </a:r>
          </a:p>
        </p:txBody>
      </p:sp>
      <p:sp>
        <p:nvSpPr>
          <p:cNvPr id="23568" name="Text Box 18"/>
          <p:cNvSpPr txBox="1">
            <a:spLocks noChangeArrowheads="1"/>
          </p:cNvSpPr>
          <p:nvPr/>
        </p:nvSpPr>
        <p:spPr bwMode="auto">
          <a:xfrm>
            <a:off x="6858000" y="5486400"/>
            <a:ext cx="1301750" cy="393700"/>
          </a:xfrm>
          <a:prstGeom prst="rect">
            <a:avLst/>
          </a:prstGeom>
          <a:noFill/>
          <a:ln w="9525" algn="ctr">
            <a:noFill/>
            <a:miter lim="800000"/>
            <a:headEnd/>
            <a:tailEnd/>
          </a:ln>
        </p:spPr>
        <p:txBody>
          <a:bodyPr wrap="none">
            <a:spAutoFit/>
          </a:bodyPr>
          <a:lstStyle/>
          <a:p>
            <a:pPr algn="ctr"/>
            <a:r>
              <a:rPr lang="en-US">
                <a:solidFill>
                  <a:schemeClr val="bg1"/>
                </a:solidFill>
              </a:rPr>
              <a:t>630WRK</a:t>
            </a:r>
            <a:endParaRPr lang="en-US" sz="1600">
              <a:solidFill>
                <a:schemeClr val="bg1"/>
              </a:solidFill>
            </a:endParaRPr>
          </a:p>
        </p:txBody>
      </p:sp>
      <p:sp>
        <p:nvSpPr>
          <p:cNvPr id="23569" name="Text Box 19"/>
          <p:cNvSpPr txBox="1">
            <a:spLocks noChangeArrowheads="1"/>
          </p:cNvSpPr>
          <p:nvPr/>
        </p:nvSpPr>
        <p:spPr bwMode="auto">
          <a:xfrm>
            <a:off x="4648200" y="1371600"/>
            <a:ext cx="1524000" cy="695325"/>
          </a:xfrm>
          <a:prstGeom prst="rect">
            <a:avLst/>
          </a:prstGeom>
          <a:noFill/>
          <a:ln w="9525" algn="ctr">
            <a:noFill/>
            <a:miter lim="800000"/>
            <a:headEnd/>
            <a:tailEnd/>
          </a:ln>
        </p:spPr>
        <p:txBody>
          <a:bodyPr>
            <a:spAutoFit/>
          </a:bodyPr>
          <a:lstStyle/>
          <a:p>
            <a:pPr algn="ctr">
              <a:spcBef>
                <a:spcPct val="50000"/>
              </a:spcBef>
            </a:pPr>
            <a:r>
              <a:rPr lang="en-US"/>
              <a:t>Real cylinder</a:t>
            </a:r>
          </a:p>
        </p:txBody>
      </p:sp>
      <p:sp>
        <p:nvSpPr>
          <p:cNvPr id="23570" name="AutoShape 24"/>
          <p:cNvSpPr>
            <a:spLocks/>
          </p:cNvSpPr>
          <p:nvPr/>
        </p:nvSpPr>
        <p:spPr bwMode="auto">
          <a:xfrm>
            <a:off x="6553200" y="1981200"/>
            <a:ext cx="76200" cy="685800"/>
          </a:xfrm>
          <a:prstGeom prst="leftBrace">
            <a:avLst>
              <a:gd name="adj1" fmla="val 75000"/>
              <a:gd name="adj2" fmla="val 50000"/>
            </a:avLst>
          </a:prstGeom>
          <a:noFill/>
          <a:ln w="9525">
            <a:noFill/>
            <a:round/>
            <a:headEnd/>
            <a:tailEnd/>
          </a:ln>
        </p:spPr>
        <p:txBody>
          <a:bodyPr wrap="none" anchor="ctr"/>
          <a:lstStyle/>
          <a:p>
            <a:endParaRPr lang="en-US"/>
          </a:p>
        </p:txBody>
      </p:sp>
      <p:sp>
        <p:nvSpPr>
          <p:cNvPr id="23571" name="AutoShape 27"/>
          <p:cNvSpPr>
            <a:spLocks/>
          </p:cNvSpPr>
          <p:nvPr/>
        </p:nvSpPr>
        <p:spPr bwMode="auto">
          <a:xfrm>
            <a:off x="6248400" y="2286000"/>
            <a:ext cx="76200" cy="685800"/>
          </a:xfrm>
          <a:prstGeom prst="leftBrace">
            <a:avLst>
              <a:gd name="adj1" fmla="val 75000"/>
              <a:gd name="adj2" fmla="val 50000"/>
            </a:avLst>
          </a:prstGeom>
          <a:noFill/>
          <a:ln w="9525">
            <a:solidFill>
              <a:schemeClr val="tx1"/>
            </a:solidFill>
            <a:round/>
            <a:headEnd/>
            <a:tailEnd/>
          </a:ln>
        </p:spPr>
        <p:txBody>
          <a:bodyPr wrap="none" anchor="ctr"/>
          <a:lstStyle/>
          <a:p>
            <a:pPr algn="ctr"/>
            <a:endParaRPr lang="en-US"/>
          </a:p>
        </p:txBody>
      </p:sp>
      <p:sp>
        <p:nvSpPr>
          <p:cNvPr id="23572" name="AutoShape 28"/>
          <p:cNvSpPr>
            <a:spLocks/>
          </p:cNvSpPr>
          <p:nvPr/>
        </p:nvSpPr>
        <p:spPr bwMode="auto">
          <a:xfrm>
            <a:off x="6248400" y="3124200"/>
            <a:ext cx="76200" cy="533400"/>
          </a:xfrm>
          <a:prstGeom prst="leftBrace">
            <a:avLst>
              <a:gd name="adj1" fmla="val 58333"/>
              <a:gd name="adj2" fmla="val 50000"/>
            </a:avLst>
          </a:prstGeom>
          <a:noFill/>
          <a:ln w="9525">
            <a:solidFill>
              <a:schemeClr val="tx1"/>
            </a:solidFill>
            <a:round/>
            <a:headEnd/>
            <a:tailEnd/>
          </a:ln>
        </p:spPr>
        <p:txBody>
          <a:bodyPr wrap="none" anchor="ctr"/>
          <a:lstStyle/>
          <a:p>
            <a:pPr algn="ctr"/>
            <a:endParaRPr lang="en-US"/>
          </a:p>
        </p:txBody>
      </p:sp>
      <p:sp>
        <p:nvSpPr>
          <p:cNvPr id="23573" name="AutoShape 29"/>
          <p:cNvSpPr>
            <a:spLocks/>
          </p:cNvSpPr>
          <p:nvPr/>
        </p:nvSpPr>
        <p:spPr bwMode="auto">
          <a:xfrm>
            <a:off x="6248400" y="3810000"/>
            <a:ext cx="76200" cy="685800"/>
          </a:xfrm>
          <a:prstGeom prst="leftBrace">
            <a:avLst>
              <a:gd name="adj1" fmla="val 75000"/>
              <a:gd name="adj2" fmla="val 50000"/>
            </a:avLst>
          </a:prstGeom>
          <a:noFill/>
          <a:ln w="9525">
            <a:solidFill>
              <a:schemeClr val="tx1"/>
            </a:solidFill>
            <a:round/>
            <a:headEnd/>
            <a:tailEnd/>
          </a:ln>
        </p:spPr>
        <p:txBody>
          <a:bodyPr wrap="none" anchor="ctr"/>
          <a:lstStyle/>
          <a:p>
            <a:pPr algn="ctr"/>
            <a:endParaRPr lang="en-US"/>
          </a:p>
        </p:txBody>
      </p:sp>
      <p:sp>
        <p:nvSpPr>
          <p:cNvPr id="23574" name="AutoShape 30"/>
          <p:cNvSpPr>
            <a:spLocks/>
          </p:cNvSpPr>
          <p:nvPr/>
        </p:nvSpPr>
        <p:spPr bwMode="auto">
          <a:xfrm>
            <a:off x="6248400" y="5257800"/>
            <a:ext cx="76200" cy="762000"/>
          </a:xfrm>
          <a:prstGeom prst="leftBrace">
            <a:avLst>
              <a:gd name="adj1" fmla="val 83333"/>
              <a:gd name="adj2" fmla="val 50000"/>
            </a:avLst>
          </a:prstGeom>
          <a:noFill/>
          <a:ln w="9525">
            <a:solidFill>
              <a:schemeClr val="tx1"/>
            </a:solidFill>
            <a:round/>
            <a:headEnd/>
            <a:tailEnd/>
          </a:ln>
        </p:spPr>
        <p:txBody>
          <a:bodyPr wrap="none" anchor="ctr"/>
          <a:lstStyle/>
          <a:p>
            <a:pPr algn="ctr"/>
            <a:endParaRPr lang="en-US"/>
          </a:p>
        </p:txBody>
      </p:sp>
      <p:sp>
        <p:nvSpPr>
          <p:cNvPr id="23575" name="AutoShape 31"/>
          <p:cNvSpPr>
            <a:spLocks/>
          </p:cNvSpPr>
          <p:nvPr/>
        </p:nvSpPr>
        <p:spPr bwMode="auto">
          <a:xfrm>
            <a:off x="6248400" y="4572000"/>
            <a:ext cx="76200" cy="609600"/>
          </a:xfrm>
          <a:prstGeom prst="leftBrace">
            <a:avLst>
              <a:gd name="adj1" fmla="val 66667"/>
              <a:gd name="adj2" fmla="val 50000"/>
            </a:avLst>
          </a:prstGeom>
          <a:noFill/>
          <a:ln w="9525">
            <a:solidFill>
              <a:schemeClr val="tx1"/>
            </a:solidFill>
            <a:round/>
            <a:headEnd/>
            <a:tailEnd/>
          </a:ln>
        </p:spPr>
        <p:txBody>
          <a:bodyPr wrap="none" anchor="ctr"/>
          <a:lstStyle/>
          <a:p>
            <a:pPr algn="ctr"/>
            <a:endParaRPr lang="en-US"/>
          </a:p>
        </p:txBody>
      </p:sp>
      <p:sp>
        <p:nvSpPr>
          <p:cNvPr id="23576" name="Text Box 32"/>
          <p:cNvSpPr txBox="1">
            <a:spLocks noChangeArrowheads="1"/>
          </p:cNvSpPr>
          <p:nvPr/>
        </p:nvSpPr>
        <p:spPr bwMode="auto">
          <a:xfrm>
            <a:off x="5410200" y="5410200"/>
            <a:ext cx="339725" cy="393700"/>
          </a:xfrm>
          <a:prstGeom prst="rect">
            <a:avLst/>
          </a:prstGeom>
          <a:noFill/>
          <a:ln w="9525" algn="ctr">
            <a:noFill/>
            <a:miter lim="800000"/>
            <a:headEnd/>
            <a:tailEnd/>
          </a:ln>
        </p:spPr>
        <p:txBody>
          <a:bodyPr wrap="none">
            <a:spAutoFit/>
          </a:bodyPr>
          <a:lstStyle/>
          <a:p>
            <a:r>
              <a:rPr lang="en-US" b="1">
                <a:solidFill>
                  <a:schemeClr val="tx1"/>
                </a:solidFill>
              </a:rPr>
              <a:t>0</a:t>
            </a:r>
          </a:p>
        </p:txBody>
      </p:sp>
      <p:sp>
        <p:nvSpPr>
          <p:cNvPr id="23577" name="Text Box 33"/>
          <p:cNvSpPr txBox="1">
            <a:spLocks noChangeArrowheads="1"/>
          </p:cNvSpPr>
          <p:nvPr/>
        </p:nvSpPr>
        <p:spPr bwMode="auto">
          <a:xfrm>
            <a:off x="5105400" y="4648200"/>
            <a:ext cx="900113" cy="393700"/>
          </a:xfrm>
          <a:prstGeom prst="rect">
            <a:avLst/>
          </a:prstGeom>
          <a:noFill/>
          <a:ln w="9525" algn="ctr">
            <a:noFill/>
            <a:miter lim="800000"/>
            <a:headEnd/>
            <a:tailEnd/>
          </a:ln>
        </p:spPr>
        <p:txBody>
          <a:bodyPr wrap="none">
            <a:spAutoFit/>
          </a:bodyPr>
          <a:lstStyle/>
          <a:p>
            <a:r>
              <a:rPr lang="en-US" b="1">
                <a:solidFill>
                  <a:schemeClr val="tx1"/>
                </a:solidFill>
              </a:rPr>
              <a:t>1-100</a:t>
            </a:r>
          </a:p>
        </p:txBody>
      </p:sp>
      <p:sp>
        <p:nvSpPr>
          <p:cNvPr id="23578" name="Text Box 34"/>
          <p:cNvSpPr txBox="1">
            <a:spLocks noChangeArrowheads="1"/>
          </p:cNvSpPr>
          <p:nvPr/>
        </p:nvSpPr>
        <p:spPr bwMode="auto">
          <a:xfrm>
            <a:off x="4876800" y="3886200"/>
            <a:ext cx="1211263" cy="393700"/>
          </a:xfrm>
          <a:prstGeom prst="rect">
            <a:avLst/>
          </a:prstGeom>
          <a:noFill/>
          <a:ln w="9525" algn="ctr">
            <a:noFill/>
            <a:miter lim="800000"/>
            <a:headEnd/>
            <a:tailEnd/>
          </a:ln>
        </p:spPr>
        <p:txBody>
          <a:bodyPr wrap="none">
            <a:spAutoFit/>
          </a:bodyPr>
          <a:lstStyle/>
          <a:p>
            <a:r>
              <a:rPr lang="en-US" b="1">
                <a:solidFill>
                  <a:schemeClr val="tx1"/>
                </a:solidFill>
              </a:rPr>
              <a:t>101-200</a:t>
            </a:r>
          </a:p>
        </p:txBody>
      </p:sp>
      <p:sp>
        <p:nvSpPr>
          <p:cNvPr id="23579" name="Text Box 35"/>
          <p:cNvSpPr txBox="1">
            <a:spLocks noChangeArrowheads="1"/>
          </p:cNvSpPr>
          <p:nvPr/>
        </p:nvSpPr>
        <p:spPr bwMode="auto">
          <a:xfrm>
            <a:off x="4876800" y="3200400"/>
            <a:ext cx="1211263" cy="393700"/>
          </a:xfrm>
          <a:prstGeom prst="rect">
            <a:avLst/>
          </a:prstGeom>
          <a:noFill/>
          <a:ln w="9525" algn="ctr">
            <a:noFill/>
            <a:miter lim="800000"/>
            <a:headEnd/>
            <a:tailEnd/>
          </a:ln>
        </p:spPr>
        <p:txBody>
          <a:bodyPr wrap="none">
            <a:spAutoFit/>
          </a:bodyPr>
          <a:lstStyle/>
          <a:p>
            <a:r>
              <a:rPr lang="en-US" b="1">
                <a:solidFill>
                  <a:schemeClr val="tx1"/>
                </a:solidFill>
              </a:rPr>
              <a:t>201-300</a:t>
            </a:r>
          </a:p>
        </p:txBody>
      </p:sp>
      <p:sp>
        <p:nvSpPr>
          <p:cNvPr id="23580" name="Text Box 36"/>
          <p:cNvSpPr txBox="1">
            <a:spLocks noChangeArrowheads="1"/>
          </p:cNvSpPr>
          <p:nvPr/>
        </p:nvSpPr>
        <p:spPr bwMode="auto">
          <a:xfrm>
            <a:off x="4876800" y="2438400"/>
            <a:ext cx="1211263" cy="393700"/>
          </a:xfrm>
          <a:prstGeom prst="rect">
            <a:avLst/>
          </a:prstGeom>
          <a:noFill/>
          <a:ln w="9525" algn="ctr">
            <a:noFill/>
            <a:miter lim="800000"/>
            <a:headEnd/>
            <a:tailEnd/>
          </a:ln>
        </p:spPr>
        <p:txBody>
          <a:bodyPr wrap="none">
            <a:spAutoFit/>
          </a:bodyPr>
          <a:lstStyle/>
          <a:p>
            <a:r>
              <a:rPr lang="en-US" b="1">
                <a:solidFill>
                  <a:schemeClr val="tx1"/>
                </a:solidFill>
              </a:rPr>
              <a:t>301-400</a:t>
            </a:r>
          </a:p>
        </p:txBody>
      </p:sp>
      <p:sp>
        <p:nvSpPr>
          <p:cNvPr id="30" name="Footer Placeholder 29"/>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Security and Integrity</a:t>
            </a:r>
          </a:p>
        </p:txBody>
      </p:sp>
      <p:sp>
        <p:nvSpPr>
          <p:cNvPr id="25603" name="Rectangle 3"/>
          <p:cNvSpPr>
            <a:spLocks noGrp="1" noChangeArrowheads="1"/>
          </p:cNvSpPr>
          <p:nvPr>
            <p:ph idx="1"/>
          </p:nvPr>
        </p:nvSpPr>
        <p:spPr/>
        <p:txBody>
          <a:bodyPr/>
          <a:lstStyle/>
          <a:p>
            <a:pPr eaLnBrk="1" hangingPunct="1"/>
            <a:r>
              <a:rPr lang="en-US" sz="2000"/>
              <a:t>System security is only meaningful in the presence of system integrity!</a:t>
            </a:r>
            <a:endParaRPr lang="en-US"/>
          </a:p>
          <a:p>
            <a:pPr lvl="1" eaLnBrk="1" hangingPunct="1"/>
            <a:r>
              <a:rPr lang="en-US"/>
              <a:t>Audit trail confirms conformance</a:t>
            </a:r>
          </a:p>
          <a:p>
            <a:pPr lvl="1" eaLnBrk="1" hangingPunct="1"/>
            <a:endParaRPr lang="en-US"/>
          </a:p>
          <a:p>
            <a:pPr lvl="1" eaLnBrk="1" hangingPunct="1"/>
            <a:r>
              <a:rPr lang="en-US"/>
              <a:t>Integrity prevents bypass of security controls</a:t>
            </a:r>
          </a:p>
          <a:p>
            <a:pPr lvl="1" eaLnBrk="1" hangingPunct="1"/>
            <a:endParaRPr lang="en-US"/>
          </a:p>
          <a:p>
            <a:pPr lvl="1" eaLnBrk="1" hangingPunct="1"/>
            <a:r>
              <a:rPr lang="en-US"/>
              <a:t>If a virtual machine can touch real memory, </a:t>
            </a:r>
            <a:r>
              <a:rPr lang="en-US" b="1"/>
              <a:t>it can do whatever it wants.</a:t>
            </a:r>
          </a:p>
        </p:txBody>
      </p:sp>
      <p:pic>
        <p:nvPicPr>
          <p:cNvPr id="25604" name="Picture 5" descr="http://img.rfclipart.com/image/thumbnail/5c-09-cb/triangle-sticker-with-exclamation-point-Download-Royalty-free-Vector-File-EPS-29369.jpg"/>
          <p:cNvPicPr>
            <a:picLocks noChangeAspect="1" noChangeArrowheads="1"/>
          </p:cNvPicPr>
          <p:nvPr/>
        </p:nvPicPr>
        <p:blipFill>
          <a:blip r:embed="rId2"/>
          <a:srcRect/>
          <a:stretch>
            <a:fillRect/>
          </a:stretch>
        </p:blipFill>
        <p:spPr bwMode="auto">
          <a:xfrm>
            <a:off x="3048000" y="3124200"/>
            <a:ext cx="3124200" cy="3124200"/>
          </a:xfrm>
          <a:prstGeom prst="rect">
            <a:avLst/>
          </a:prstGeom>
          <a:noFill/>
          <a:ln w="9525">
            <a:noFill/>
            <a:miter lim="800000"/>
            <a:headEnd/>
            <a:tailEnd/>
          </a:ln>
        </p:spPr>
      </p:pic>
      <p:sp>
        <p:nvSpPr>
          <p:cNvPr id="6" name="Footer Placeholder 5"/>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What is Security?</a:t>
            </a:r>
          </a:p>
        </p:txBody>
      </p:sp>
      <p:sp>
        <p:nvSpPr>
          <p:cNvPr id="26627" name="Rectangle 3"/>
          <p:cNvSpPr>
            <a:spLocks noGrp="1" noChangeArrowheads="1"/>
          </p:cNvSpPr>
          <p:nvPr>
            <p:ph idx="1"/>
          </p:nvPr>
        </p:nvSpPr>
        <p:spPr>
          <a:xfrm>
            <a:off x="182563" y="1600200"/>
            <a:ext cx="8686800" cy="4754563"/>
          </a:xfrm>
        </p:spPr>
        <p:txBody>
          <a:bodyPr/>
          <a:lstStyle/>
          <a:p>
            <a:pPr eaLnBrk="1" hangingPunct="1">
              <a:buFont typeface="Wingdings" pitchFamily="2" charset="2"/>
              <a:buNone/>
            </a:pPr>
            <a:r>
              <a:rPr lang="en-US" sz="2400" i="1"/>
              <a:t>Q: How do we manage </a:t>
            </a:r>
            <a:r>
              <a:rPr lang="en-US" sz="2400" i="1">
                <a:solidFill>
                  <a:schemeClr val="accent1"/>
                </a:solidFill>
              </a:rPr>
              <a:t>Confidentiality</a:t>
            </a:r>
            <a:r>
              <a:rPr lang="en-US" sz="2400" i="1"/>
              <a:t> in z/VM?</a:t>
            </a:r>
          </a:p>
          <a:p>
            <a:pPr eaLnBrk="1" hangingPunct="1">
              <a:buFont typeface="Wingdings" pitchFamily="2" charset="2"/>
              <a:buNone/>
            </a:pPr>
            <a:r>
              <a:rPr lang="en-US" sz="2400"/>
              <a:t>A: In three words:</a:t>
            </a:r>
          </a:p>
          <a:p>
            <a:pPr lvl="1" eaLnBrk="1" hangingPunct="1"/>
            <a:r>
              <a:rPr lang="en-US" sz="2400"/>
              <a:t> </a:t>
            </a:r>
            <a:r>
              <a:rPr lang="en-US" sz="2400" b="1"/>
              <a:t>A</a:t>
            </a:r>
            <a:r>
              <a:rPr lang="en-US" sz="2400"/>
              <a:t>uthentication</a:t>
            </a:r>
          </a:p>
          <a:p>
            <a:pPr lvl="1" eaLnBrk="1" hangingPunct="1"/>
            <a:r>
              <a:rPr lang="en-US" sz="2400"/>
              <a:t> </a:t>
            </a:r>
            <a:r>
              <a:rPr lang="en-US" sz="2400" b="1"/>
              <a:t>A</a:t>
            </a:r>
            <a:r>
              <a:rPr lang="en-US" sz="2400"/>
              <a:t>uthorization</a:t>
            </a:r>
          </a:p>
          <a:p>
            <a:pPr lvl="1" eaLnBrk="1" hangingPunct="1"/>
            <a:r>
              <a:rPr lang="en-US" sz="2400"/>
              <a:t> </a:t>
            </a:r>
            <a:r>
              <a:rPr lang="en-US" sz="2400" b="1"/>
              <a:t>A</a:t>
            </a:r>
            <a:r>
              <a:rPr lang="en-US" sz="2400"/>
              <a:t>uditing</a:t>
            </a:r>
          </a:p>
          <a:p>
            <a:pPr eaLnBrk="1" hangingPunct="1">
              <a:buFont typeface="Wingdings" pitchFamily="2" charset="2"/>
              <a:buNone/>
            </a:pPr>
            <a:endParaRPr lang="en-US"/>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What is Security?</a:t>
            </a:r>
          </a:p>
        </p:txBody>
      </p:sp>
      <p:sp>
        <p:nvSpPr>
          <p:cNvPr id="27651" name="Rectangle 3"/>
          <p:cNvSpPr>
            <a:spLocks noGrp="1" noChangeArrowheads="1"/>
          </p:cNvSpPr>
          <p:nvPr>
            <p:ph idx="1"/>
          </p:nvPr>
        </p:nvSpPr>
        <p:spPr>
          <a:xfrm>
            <a:off x="182563" y="1524000"/>
            <a:ext cx="8686800" cy="4830763"/>
          </a:xfrm>
        </p:spPr>
        <p:txBody>
          <a:bodyPr/>
          <a:lstStyle/>
          <a:p>
            <a:pPr eaLnBrk="1" hangingPunct="1">
              <a:buFont typeface="Wingdings" pitchFamily="2" charset="2"/>
              <a:buNone/>
            </a:pPr>
            <a:r>
              <a:rPr lang="en-US" sz="2400" b="1"/>
              <a:t>Authentication</a:t>
            </a:r>
          </a:p>
          <a:p>
            <a:pPr eaLnBrk="1" hangingPunct="1"/>
            <a:r>
              <a:rPr lang="en-US" sz="2000"/>
              <a:t> Identification is, for example, asking for a userid or log-on name</a:t>
            </a:r>
          </a:p>
          <a:p>
            <a:pPr eaLnBrk="1" hangingPunct="1"/>
            <a:endParaRPr lang="en-US" sz="2000"/>
          </a:p>
          <a:p>
            <a:pPr eaLnBrk="1" hangingPunct="1"/>
            <a:endParaRPr lang="en-US" sz="2000"/>
          </a:p>
          <a:p>
            <a:pPr eaLnBrk="1" hangingPunct="1"/>
            <a:endParaRPr lang="en-US" sz="2000"/>
          </a:p>
          <a:p>
            <a:pPr eaLnBrk="1" hangingPunct="1"/>
            <a:endParaRPr lang="en-US" sz="2000"/>
          </a:p>
          <a:p>
            <a:pPr eaLnBrk="1" hangingPunct="1"/>
            <a:endParaRPr lang="en-US" sz="2000"/>
          </a:p>
          <a:p>
            <a:pPr eaLnBrk="1" hangingPunct="1"/>
            <a:r>
              <a:rPr lang="en-US" sz="2000"/>
              <a:t> </a:t>
            </a:r>
            <a:r>
              <a:rPr lang="en-US" sz="2000" b="1"/>
              <a:t>Authentication</a:t>
            </a:r>
            <a:r>
              <a:rPr lang="en-US" sz="2000"/>
              <a:t> is the confirmation of the identity presented – in other words, guaranteeing that you are who you </a:t>
            </a:r>
            <a:r>
              <a:rPr lang="en-US" sz="2000" b="1"/>
              <a:t>say</a:t>
            </a:r>
            <a:r>
              <a:rPr lang="en-US" sz="2000"/>
              <a:t> you are</a:t>
            </a:r>
          </a:p>
        </p:txBody>
      </p:sp>
      <p:pic>
        <p:nvPicPr>
          <p:cNvPr id="27652" name="Picture 4"/>
          <p:cNvPicPr>
            <a:picLocks noChangeAspect="1" noChangeArrowheads="1"/>
          </p:cNvPicPr>
          <p:nvPr/>
        </p:nvPicPr>
        <p:blipFill>
          <a:blip r:embed="rId2"/>
          <a:srcRect/>
          <a:stretch>
            <a:fillRect/>
          </a:stretch>
        </p:blipFill>
        <p:spPr bwMode="auto">
          <a:xfrm>
            <a:off x="228600" y="2971800"/>
            <a:ext cx="8686800" cy="1120775"/>
          </a:xfrm>
          <a:prstGeom prst="rect">
            <a:avLst/>
          </a:prstGeom>
          <a:noFill/>
          <a:ln w="9525" algn="ctr">
            <a:noFill/>
            <a:miter lim="800000"/>
            <a:headEnd/>
            <a:tailEnd/>
          </a:ln>
        </p:spPr>
      </p:pic>
      <p:sp>
        <p:nvSpPr>
          <p:cNvPr id="6" name="Footer Placeholder 5"/>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What is Security?</a:t>
            </a:r>
          </a:p>
        </p:txBody>
      </p:sp>
      <p:sp>
        <p:nvSpPr>
          <p:cNvPr id="28675" name="Rectangle 3"/>
          <p:cNvSpPr>
            <a:spLocks noGrp="1" noChangeArrowheads="1"/>
          </p:cNvSpPr>
          <p:nvPr>
            <p:ph idx="1"/>
          </p:nvPr>
        </p:nvSpPr>
        <p:spPr>
          <a:xfrm>
            <a:off x="182563" y="1524000"/>
            <a:ext cx="8686800" cy="4830763"/>
          </a:xfrm>
        </p:spPr>
        <p:txBody>
          <a:bodyPr/>
          <a:lstStyle/>
          <a:p>
            <a:pPr eaLnBrk="1" hangingPunct="1">
              <a:buFont typeface="Wingdings" pitchFamily="2" charset="2"/>
              <a:buNone/>
            </a:pPr>
            <a:r>
              <a:rPr lang="en-US" sz="2400" b="1"/>
              <a:t>Authentication</a:t>
            </a:r>
          </a:p>
          <a:p>
            <a:pPr eaLnBrk="1" hangingPunct="1"/>
            <a:r>
              <a:rPr lang="en-US" sz="2000"/>
              <a:t>Several ways of authenticating a user:</a:t>
            </a:r>
          </a:p>
          <a:p>
            <a:pPr lvl="1" eaLnBrk="1" hangingPunct="1"/>
            <a:r>
              <a:rPr lang="en-US" sz="1800"/>
              <a:t> what a person </a:t>
            </a:r>
            <a:r>
              <a:rPr lang="en-US" sz="1800" b="1"/>
              <a:t>has</a:t>
            </a:r>
            <a:r>
              <a:rPr lang="en-US" sz="1800"/>
              <a:t> (digital certificate, swipe card)</a:t>
            </a:r>
          </a:p>
          <a:p>
            <a:pPr lvl="1" eaLnBrk="1" hangingPunct="1"/>
            <a:r>
              <a:rPr lang="en-US" sz="1800"/>
              <a:t> what a person </a:t>
            </a:r>
            <a:r>
              <a:rPr lang="en-US" sz="1800" b="1"/>
              <a:t>knows</a:t>
            </a:r>
            <a:r>
              <a:rPr lang="en-US" sz="1800"/>
              <a:t> (password, passphrase or PIN)</a:t>
            </a:r>
          </a:p>
          <a:p>
            <a:pPr lvl="1" eaLnBrk="1" hangingPunct="1"/>
            <a:r>
              <a:rPr lang="en-US" sz="1800"/>
              <a:t> what a person </a:t>
            </a:r>
            <a:r>
              <a:rPr lang="en-US" sz="1800" b="1"/>
              <a:t>is</a:t>
            </a:r>
            <a:r>
              <a:rPr lang="en-US" sz="1800"/>
              <a:t> (fingerprints, biometric data)</a:t>
            </a:r>
          </a:p>
          <a:p>
            <a:pPr eaLnBrk="1" hangingPunct="1"/>
            <a:endParaRPr lang="en-US" sz="1400"/>
          </a:p>
          <a:p>
            <a:pPr eaLnBrk="1" hangingPunct="1"/>
            <a:r>
              <a:rPr lang="en-US" sz="2000"/>
              <a:t>Can use combinations of the above</a:t>
            </a:r>
          </a:p>
          <a:p>
            <a:pPr lvl="1" eaLnBrk="1" hangingPunct="1"/>
            <a:r>
              <a:rPr lang="en-US" sz="1800"/>
              <a:t> “strong authentication” or “multi-factor authorization”</a:t>
            </a:r>
          </a:p>
          <a:p>
            <a:pPr lvl="1" eaLnBrk="1" hangingPunct="1"/>
            <a:endParaRPr lang="en-US" sz="1400"/>
          </a:p>
          <a:p>
            <a:pPr eaLnBrk="1" hangingPunct="1"/>
            <a:r>
              <a:rPr lang="en-US" sz="2000"/>
              <a:t>z/VM virtual machines and mechanisms use a password and/or a passphrase (“what you know”)</a:t>
            </a:r>
          </a:p>
          <a:p>
            <a:pPr lvl="1" eaLnBrk="1" hangingPunct="1"/>
            <a:r>
              <a:rPr lang="en-US" sz="1800"/>
              <a:t> Logon processing, FTP, REXEC, NFS</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What is Security?</a:t>
            </a:r>
          </a:p>
        </p:txBody>
      </p:sp>
      <p:sp>
        <p:nvSpPr>
          <p:cNvPr id="29699" name="Rectangle 3"/>
          <p:cNvSpPr>
            <a:spLocks noGrp="1" noChangeArrowheads="1"/>
          </p:cNvSpPr>
          <p:nvPr>
            <p:ph idx="1"/>
          </p:nvPr>
        </p:nvSpPr>
        <p:spPr>
          <a:xfrm>
            <a:off x="182563" y="1524000"/>
            <a:ext cx="8686800" cy="4830763"/>
          </a:xfrm>
        </p:spPr>
        <p:txBody>
          <a:bodyPr/>
          <a:lstStyle/>
          <a:p>
            <a:pPr eaLnBrk="1" hangingPunct="1">
              <a:buFont typeface="Wingdings" pitchFamily="2" charset="2"/>
              <a:buNone/>
            </a:pPr>
            <a:r>
              <a:rPr lang="en-US" sz="2400" b="1" dirty="0"/>
              <a:t>Authentication in z/VM</a:t>
            </a:r>
          </a:p>
          <a:p>
            <a:pPr eaLnBrk="1" hangingPunct="1"/>
            <a:r>
              <a:rPr lang="en-US" sz="2000" dirty="0"/>
              <a:t>About your passwords …</a:t>
            </a:r>
          </a:p>
          <a:p>
            <a:pPr lvl="1" eaLnBrk="1" hangingPunct="1"/>
            <a:r>
              <a:rPr lang="en-US" sz="1800" dirty="0"/>
              <a:t> up to 8 alphanumeric characters</a:t>
            </a:r>
          </a:p>
          <a:p>
            <a:pPr lvl="1" eaLnBrk="1" hangingPunct="1"/>
            <a:r>
              <a:rPr lang="en-US" sz="1800" dirty="0"/>
              <a:t> stored in clear text in USER DIRECT</a:t>
            </a:r>
          </a:p>
          <a:p>
            <a:pPr lvl="1" eaLnBrk="1" hangingPunct="1"/>
            <a:r>
              <a:rPr lang="en-US" sz="1800" dirty="0"/>
              <a:t> obfuscated in the object directory</a:t>
            </a:r>
          </a:p>
          <a:p>
            <a:pPr lvl="1" eaLnBrk="1" hangingPunct="1"/>
            <a:r>
              <a:rPr lang="en-US" sz="1800" dirty="0"/>
              <a:t> an </a:t>
            </a:r>
            <a:r>
              <a:rPr lang="en-US" sz="1800" b="1" dirty="0">
                <a:solidFill>
                  <a:schemeClr val="accent1"/>
                </a:solidFill>
              </a:rPr>
              <a:t>External Security Manager (ESM)</a:t>
            </a:r>
            <a:r>
              <a:rPr lang="en-US" sz="1800" dirty="0"/>
              <a:t> provides for secure, </a:t>
            </a:r>
            <a:r>
              <a:rPr lang="en-US" sz="1800" b="1" dirty="0"/>
              <a:t>encrypted</a:t>
            </a:r>
            <a:r>
              <a:rPr lang="en-US" sz="1800" dirty="0"/>
              <a:t> passwords</a:t>
            </a:r>
          </a:p>
          <a:p>
            <a:pPr lvl="1" eaLnBrk="1" hangingPunct="1"/>
            <a:endParaRPr lang="en-US" sz="2000" dirty="0"/>
          </a:p>
          <a:p>
            <a:pPr lvl="1" eaLnBrk="1" hangingPunct="1"/>
            <a:endParaRPr lang="en-US" sz="2000" dirty="0"/>
          </a:p>
          <a:p>
            <a:pPr eaLnBrk="1" hangingPunct="1"/>
            <a:r>
              <a:rPr lang="en-US" sz="2000" dirty="0"/>
              <a:t> An ESM is required to use password phrase support in z/VM:</a:t>
            </a:r>
          </a:p>
          <a:p>
            <a:pPr lvl="1" eaLnBrk="1" hangingPunct="1"/>
            <a:r>
              <a:rPr lang="en-US" sz="1800" dirty="0"/>
              <a:t> up to 100 characters</a:t>
            </a:r>
          </a:p>
          <a:p>
            <a:pPr lvl="1" eaLnBrk="1" hangingPunct="1"/>
            <a:r>
              <a:rPr lang="en-US" sz="1800" dirty="0"/>
              <a:t> case sensitive</a:t>
            </a:r>
          </a:p>
          <a:p>
            <a:pPr lvl="1" eaLnBrk="1" hangingPunct="1"/>
            <a:r>
              <a:rPr lang="en-US" sz="1800" dirty="0"/>
              <a:t> special characters and blanks</a:t>
            </a:r>
          </a:p>
          <a:p>
            <a:pPr lvl="1" eaLnBrk="1" hangingPunct="1"/>
            <a:endParaRPr lang="en-US" sz="2000" dirty="0"/>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Defending a Single Virtual Machine</a:t>
            </a:r>
          </a:p>
        </p:txBody>
      </p:sp>
      <p:sp>
        <p:nvSpPr>
          <p:cNvPr id="12291" name="Rectangle 3"/>
          <p:cNvSpPr>
            <a:spLocks noGrp="1" noChangeArrowheads="1"/>
          </p:cNvSpPr>
          <p:nvPr>
            <p:ph idx="1"/>
          </p:nvPr>
        </p:nvSpPr>
        <p:spPr>
          <a:xfrm>
            <a:off x="182563" y="1219200"/>
            <a:ext cx="8686800" cy="5135563"/>
          </a:xfrm>
        </p:spPr>
        <p:txBody>
          <a:bodyPr/>
          <a:lstStyle/>
          <a:p>
            <a:pPr eaLnBrk="1" hangingPunct="1">
              <a:buFont typeface="Wingdings" pitchFamily="2" charset="2"/>
              <a:buNone/>
            </a:pPr>
            <a:r>
              <a:rPr lang="en-US" sz="2400" b="1" dirty="0"/>
              <a:t>Authorization in z/VM</a:t>
            </a:r>
          </a:p>
          <a:p>
            <a:pPr eaLnBrk="1" hangingPunct="1"/>
            <a:r>
              <a:rPr lang="en-US" sz="1800" dirty="0"/>
              <a:t>A user, </a:t>
            </a:r>
            <a:r>
              <a:rPr lang="en-US" sz="1800" i="1" dirty="0"/>
              <a:t>once authenticated</a:t>
            </a:r>
            <a:r>
              <a:rPr lang="en-US" sz="1800" dirty="0"/>
              <a:t>, should only have access to system resources which are within </a:t>
            </a:r>
            <a:r>
              <a:rPr lang="en-US" sz="1800" dirty="0">
                <a:solidFill>
                  <a:schemeClr val="accent1"/>
                </a:solidFill>
              </a:rPr>
              <a:t>scope of responsibility</a:t>
            </a:r>
            <a:r>
              <a:rPr lang="en-US" sz="1800" dirty="0"/>
              <a:t> or have been specifically granted</a:t>
            </a:r>
          </a:p>
          <a:p>
            <a:pPr lvl="1" eaLnBrk="1" hangingPunct="1"/>
            <a:r>
              <a:rPr lang="en-US" dirty="0"/>
              <a:t> This applies to </a:t>
            </a:r>
            <a:r>
              <a:rPr lang="en-US" b="1" dirty="0"/>
              <a:t>commands</a:t>
            </a:r>
            <a:r>
              <a:rPr lang="en-US" dirty="0"/>
              <a:t>,</a:t>
            </a:r>
            <a:r>
              <a:rPr lang="en-US" b="1" dirty="0"/>
              <a:t> interfaces</a:t>
            </a:r>
            <a:r>
              <a:rPr lang="en-US" dirty="0"/>
              <a:t>, </a:t>
            </a:r>
            <a:r>
              <a:rPr lang="en-US" b="1" dirty="0"/>
              <a:t>devices</a:t>
            </a:r>
            <a:r>
              <a:rPr lang="en-US" dirty="0"/>
              <a:t>, and </a:t>
            </a:r>
            <a:r>
              <a:rPr lang="en-US" b="1" dirty="0"/>
              <a:t>data</a:t>
            </a:r>
            <a:endParaRPr lang="en-US" dirty="0"/>
          </a:p>
          <a:p>
            <a:pPr eaLnBrk="1" hangingPunct="1"/>
            <a:endParaRPr lang="en-US" dirty="0"/>
          </a:p>
          <a:p>
            <a:pPr eaLnBrk="1" hangingPunct="1"/>
            <a:r>
              <a:rPr lang="en-US" sz="1800" dirty="0"/>
              <a:t>The </a:t>
            </a:r>
            <a:r>
              <a:rPr lang="en-US" sz="1800" i="1" dirty="0">
                <a:solidFill>
                  <a:schemeClr val="hlink"/>
                </a:solidFill>
              </a:rPr>
              <a:t>privilege class</a:t>
            </a:r>
            <a:r>
              <a:rPr lang="en-US" sz="1800" dirty="0"/>
              <a:t> is your first </a:t>
            </a:r>
            <a:br>
              <a:rPr lang="en-US" sz="1800" dirty="0"/>
            </a:br>
            <a:r>
              <a:rPr lang="en-US" sz="1800" dirty="0"/>
              <a:t>line of protection</a:t>
            </a:r>
          </a:p>
          <a:p>
            <a:pPr eaLnBrk="1" hangingPunct="1"/>
            <a:endParaRPr lang="en-US" sz="1800" dirty="0"/>
          </a:p>
          <a:p>
            <a:pPr eaLnBrk="1" hangingPunct="1"/>
            <a:r>
              <a:rPr lang="en-US" sz="1800" dirty="0"/>
              <a:t>Each user is assigned one or more </a:t>
            </a:r>
            <a:br>
              <a:rPr lang="en-US" sz="1800" dirty="0"/>
            </a:br>
            <a:r>
              <a:rPr lang="en-US" sz="1800" dirty="0"/>
              <a:t>privilege classes</a:t>
            </a:r>
          </a:p>
          <a:p>
            <a:pPr lvl="1" eaLnBrk="1" hangingPunct="1"/>
            <a:r>
              <a:rPr lang="en-US" dirty="0"/>
              <a:t>The default for a general user is G</a:t>
            </a:r>
          </a:p>
          <a:p>
            <a:pPr lvl="1" eaLnBrk="1" hangingPunct="1"/>
            <a:endParaRPr lang="en-US" dirty="0"/>
          </a:p>
          <a:p>
            <a:pPr eaLnBrk="1" hangingPunct="1"/>
            <a:r>
              <a:rPr lang="en-US" sz="1800" dirty="0"/>
              <a:t> Defines what commands and DIAGNOSE functions the </a:t>
            </a:r>
            <a:r>
              <a:rPr lang="en-US" sz="1800" dirty="0" err="1"/>
              <a:t>userid</a:t>
            </a:r>
            <a:r>
              <a:rPr lang="en-US" sz="1800" dirty="0"/>
              <a:t> can issue</a:t>
            </a:r>
          </a:p>
          <a:p>
            <a:pPr lvl="1" eaLnBrk="1" hangingPunct="1"/>
            <a:r>
              <a:rPr lang="en-US" sz="1800" b="1" dirty="0">
                <a:latin typeface="Courier New" pitchFamily="49" charset="0"/>
                <a:cs typeface="Courier New" pitchFamily="49" charset="0"/>
              </a:rPr>
              <a:t>QUERY COMMANDS</a:t>
            </a:r>
          </a:p>
          <a:p>
            <a:pPr eaLnBrk="1" hangingPunct="1"/>
            <a:endParaRPr lang="en-US" sz="1800" dirty="0">
              <a:latin typeface="Courier New" pitchFamily="49" charset="0"/>
              <a:cs typeface="Courier New" pitchFamily="49" charset="0"/>
            </a:endParaRPr>
          </a:p>
        </p:txBody>
      </p:sp>
      <p:pic>
        <p:nvPicPr>
          <p:cNvPr id="12292" name="Picture 4"/>
          <p:cNvPicPr>
            <a:picLocks noChangeAspect="1" noChangeArrowheads="1"/>
          </p:cNvPicPr>
          <p:nvPr/>
        </p:nvPicPr>
        <p:blipFill>
          <a:blip r:embed="rId2"/>
          <a:srcRect/>
          <a:stretch>
            <a:fillRect/>
          </a:stretch>
        </p:blipFill>
        <p:spPr bwMode="auto">
          <a:xfrm>
            <a:off x="4419600" y="2971800"/>
            <a:ext cx="4381500" cy="1590675"/>
          </a:xfrm>
          <a:prstGeom prst="rect">
            <a:avLst/>
          </a:prstGeom>
          <a:noFill/>
          <a:ln w="9525" algn="ctr">
            <a:noFill/>
            <a:miter lim="800000"/>
            <a:headEnd/>
            <a:tailEnd/>
          </a:ln>
        </p:spPr>
      </p:pic>
      <p:sp>
        <p:nvSpPr>
          <p:cNvPr id="12293" name="Oval 5"/>
          <p:cNvSpPr>
            <a:spLocks noChangeArrowheads="1"/>
          </p:cNvSpPr>
          <p:nvPr/>
        </p:nvSpPr>
        <p:spPr bwMode="auto">
          <a:xfrm>
            <a:off x="7315200" y="2819400"/>
            <a:ext cx="533400" cy="533400"/>
          </a:xfrm>
          <a:prstGeom prst="ellipse">
            <a:avLst/>
          </a:prstGeom>
          <a:noFill/>
          <a:ln w="28575" algn="ctr">
            <a:solidFill>
              <a:srgbClr val="FF3300"/>
            </a:solidFill>
            <a:round/>
            <a:headEnd/>
            <a:tailEnd/>
          </a:ln>
        </p:spPr>
        <p:txBody>
          <a:bodyPr wrap="none" anchor="ctr"/>
          <a:lstStyle/>
          <a:p>
            <a:endParaRPr lang="en-US"/>
          </a:p>
        </p:txBody>
      </p:sp>
      <p:sp>
        <p:nvSpPr>
          <p:cNvPr id="7" name="Footer Placeholder 6"/>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27</a:t>
            </a:fld>
            <a:endParaRPr lang="en-US"/>
          </a:p>
        </p:txBody>
      </p:sp>
    </p:spTree>
    <p:extLst>
      <p:ext uri="{BB962C8B-B14F-4D97-AF65-F5344CB8AC3E}">
        <p14:creationId xmlns:p14="http://schemas.microsoft.com/office/powerpoint/2010/main" val="3401364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Defending a Single Virtual Machine</a:t>
            </a:r>
          </a:p>
        </p:txBody>
      </p:sp>
      <p:sp>
        <p:nvSpPr>
          <p:cNvPr id="13315" name="Rectangle 3"/>
          <p:cNvSpPr>
            <a:spLocks noGrp="1" noChangeArrowheads="1"/>
          </p:cNvSpPr>
          <p:nvPr>
            <p:ph idx="1"/>
          </p:nvPr>
        </p:nvSpPr>
        <p:spPr>
          <a:xfrm>
            <a:off x="4572000" y="1295400"/>
            <a:ext cx="4419600" cy="5059363"/>
          </a:xfrm>
        </p:spPr>
        <p:txBody>
          <a:bodyPr/>
          <a:lstStyle/>
          <a:p>
            <a:pPr marL="228600" indent="-228600" eaLnBrk="1" hangingPunct="1">
              <a:buFont typeface="Wingdings" pitchFamily="2" charset="2"/>
              <a:buNone/>
            </a:pPr>
            <a:r>
              <a:rPr lang="en-US" b="1"/>
              <a:t>   </a:t>
            </a:r>
          </a:p>
          <a:p>
            <a:pPr marL="228600" indent="-228600" eaLnBrk="1" hangingPunct="1">
              <a:buFont typeface="Wingdings" pitchFamily="2" charset="2"/>
              <a:buNone/>
            </a:pPr>
            <a:r>
              <a:rPr lang="en-US" b="1"/>
              <a:t>… for four kinds of virtual machines:</a:t>
            </a:r>
          </a:p>
          <a:p>
            <a:pPr marL="228600" indent="-228600" eaLnBrk="1" hangingPunct="1">
              <a:buFont typeface="Wingdings" pitchFamily="2" charset="2"/>
              <a:buAutoNum type="arabicPeriod"/>
            </a:pPr>
            <a:r>
              <a:rPr lang="en-US" b="1"/>
              <a:t> General user: </a:t>
            </a:r>
            <a:r>
              <a:rPr lang="en-US"/>
              <a:t>Class G authority or less.</a:t>
            </a:r>
          </a:p>
          <a:p>
            <a:pPr marL="228600" indent="-228600" eaLnBrk="1" hangingPunct="1">
              <a:buFont typeface="Wingdings" pitchFamily="2" charset="2"/>
              <a:buAutoNum type="arabicPeriod"/>
            </a:pPr>
            <a:r>
              <a:rPr lang="en-US" b="1"/>
              <a:t>Privileged user</a:t>
            </a:r>
            <a:r>
              <a:rPr lang="en-US"/>
              <a:t>: any user with more than Class G authority.</a:t>
            </a:r>
          </a:p>
          <a:p>
            <a:pPr marL="228600" indent="-228600" eaLnBrk="1" hangingPunct="1">
              <a:buFont typeface="Wingdings" pitchFamily="2" charset="2"/>
              <a:buAutoNum type="arabicPeriod"/>
            </a:pPr>
            <a:r>
              <a:rPr lang="en-US" b="1"/>
              <a:t>Trusted server</a:t>
            </a:r>
            <a:r>
              <a:rPr lang="en-US"/>
              <a:t>: a virtual machine with high authority which is important to system functionality (e.g., TCPIP).  Runs disconnected.</a:t>
            </a:r>
          </a:p>
          <a:p>
            <a:pPr marL="228600" indent="-228600" eaLnBrk="1" hangingPunct="1">
              <a:buFont typeface="Wingdings" pitchFamily="2" charset="2"/>
              <a:buAutoNum type="arabicPeriod"/>
            </a:pPr>
            <a:r>
              <a:rPr lang="en-US" b="1"/>
              <a:t>System Operator</a:t>
            </a:r>
            <a:r>
              <a:rPr lang="en-US"/>
              <a:t>: very privileged, but not necessarily trusted!</a:t>
            </a:r>
          </a:p>
          <a:p>
            <a:pPr marL="574675" lvl="1" indent="-228600" eaLnBrk="1" hangingPunct="1">
              <a:buFont typeface="Wingdings" pitchFamily="2" charset="2"/>
              <a:buAutoNum type="arabicPeriod"/>
            </a:pPr>
            <a:endParaRPr lang="en-US"/>
          </a:p>
          <a:p>
            <a:pPr marL="228600" indent="-228600" eaLnBrk="1" hangingPunct="1">
              <a:buFont typeface="Wingdings" pitchFamily="2" charset="2"/>
              <a:buNone/>
            </a:pPr>
            <a:endParaRPr lang="en-US"/>
          </a:p>
          <a:p>
            <a:pPr marL="228600" indent="-228600" eaLnBrk="1" hangingPunct="1">
              <a:buFont typeface="Wingdings" pitchFamily="2" charset="2"/>
              <a:buNone/>
            </a:pPr>
            <a:endParaRPr lang="en-US"/>
          </a:p>
          <a:p>
            <a:pPr marL="228600" indent="-228600" eaLnBrk="1" hangingPunct="1">
              <a:buFont typeface="Wingdings" pitchFamily="2" charset="2"/>
              <a:buNone/>
            </a:pPr>
            <a:endParaRPr lang="en-US"/>
          </a:p>
          <a:p>
            <a:pPr marL="228600" indent="-228600" eaLnBrk="1" hangingPunct="1">
              <a:buFont typeface="Wingdings" pitchFamily="2" charset="2"/>
              <a:buNone/>
            </a:pPr>
            <a:endParaRPr lang="en-US" sz="1800" b="1"/>
          </a:p>
        </p:txBody>
      </p:sp>
      <p:sp>
        <p:nvSpPr>
          <p:cNvPr id="13316" name="Text Box 5"/>
          <p:cNvSpPr txBox="1">
            <a:spLocks noChangeArrowheads="1"/>
          </p:cNvSpPr>
          <p:nvPr/>
        </p:nvSpPr>
        <p:spPr bwMode="auto">
          <a:xfrm>
            <a:off x="152400" y="1371600"/>
            <a:ext cx="8229600" cy="4844403"/>
          </a:xfrm>
          <a:prstGeom prst="rect">
            <a:avLst/>
          </a:prstGeom>
          <a:noFill/>
          <a:ln w="9525" algn="ctr">
            <a:noFill/>
            <a:miter lim="800000"/>
            <a:headEnd/>
            <a:tailEnd/>
          </a:ln>
        </p:spPr>
        <p:txBody>
          <a:bodyPr>
            <a:spAutoFit/>
          </a:bodyPr>
          <a:lstStyle/>
          <a:p>
            <a:pPr>
              <a:lnSpc>
                <a:spcPct val="90000"/>
              </a:lnSpc>
              <a:spcBef>
                <a:spcPct val="50000"/>
              </a:spcBef>
            </a:pPr>
            <a:r>
              <a:rPr lang="en-US" sz="1600" b="1" dirty="0">
                <a:solidFill>
                  <a:schemeClr val="tx1"/>
                </a:solidFill>
              </a:rPr>
              <a:t>There are seven* IBM-defined Privilege Classes …</a:t>
            </a:r>
          </a:p>
          <a:p>
            <a:pPr>
              <a:lnSpc>
                <a:spcPct val="90000"/>
              </a:lnSpc>
              <a:spcBef>
                <a:spcPct val="50000"/>
              </a:spcBef>
            </a:pPr>
            <a:r>
              <a:rPr lang="en-US" sz="1600" b="1" dirty="0">
                <a:solidFill>
                  <a:schemeClr val="tx1"/>
                </a:solidFill>
              </a:rPr>
              <a:t>A:</a:t>
            </a:r>
            <a:r>
              <a:rPr lang="en-US" sz="1600" dirty="0">
                <a:solidFill>
                  <a:schemeClr val="tx1"/>
                </a:solidFill>
              </a:rPr>
              <a:t>  </a:t>
            </a:r>
            <a:r>
              <a:rPr lang="en-US" sz="1600" i="1" dirty="0">
                <a:solidFill>
                  <a:schemeClr val="tx1"/>
                </a:solidFill>
              </a:rPr>
              <a:t>System Operators</a:t>
            </a:r>
          </a:p>
          <a:p>
            <a:pPr>
              <a:lnSpc>
                <a:spcPct val="90000"/>
              </a:lnSpc>
              <a:spcBef>
                <a:spcPct val="50000"/>
              </a:spcBef>
            </a:pPr>
            <a:r>
              <a:rPr lang="en-US" sz="1600" b="1" dirty="0">
                <a:solidFill>
                  <a:schemeClr val="tx1"/>
                </a:solidFill>
              </a:rPr>
              <a:t>B</a:t>
            </a:r>
            <a:r>
              <a:rPr lang="en-US" sz="1600" dirty="0">
                <a:solidFill>
                  <a:schemeClr val="tx1"/>
                </a:solidFill>
              </a:rPr>
              <a:t>:  </a:t>
            </a:r>
            <a:r>
              <a:rPr lang="en-US" sz="1600" i="1" dirty="0">
                <a:solidFill>
                  <a:schemeClr val="tx1"/>
                </a:solidFill>
              </a:rPr>
              <a:t>System Resource Operators</a:t>
            </a:r>
          </a:p>
          <a:p>
            <a:pPr>
              <a:lnSpc>
                <a:spcPct val="90000"/>
              </a:lnSpc>
              <a:spcBef>
                <a:spcPct val="50000"/>
              </a:spcBef>
            </a:pPr>
            <a:r>
              <a:rPr lang="en-US" sz="1600" b="1" dirty="0">
                <a:solidFill>
                  <a:schemeClr val="tx1"/>
                </a:solidFill>
              </a:rPr>
              <a:t>C</a:t>
            </a:r>
            <a:r>
              <a:rPr lang="en-US" sz="1600" dirty="0">
                <a:solidFill>
                  <a:schemeClr val="tx1"/>
                </a:solidFill>
              </a:rPr>
              <a:t>:  </a:t>
            </a:r>
            <a:r>
              <a:rPr lang="en-US" sz="1600" i="1" dirty="0">
                <a:solidFill>
                  <a:schemeClr val="tx1"/>
                </a:solidFill>
              </a:rPr>
              <a:t>System Programmers</a:t>
            </a:r>
          </a:p>
          <a:p>
            <a:pPr>
              <a:lnSpc>
                <a:spcPct val="90000"/>
              </a:lnSpc>
              <a:spcBef>
                <a:spcPct val="50000"/>
              </a:spcBef>
            </a:pPr>
            <a:r>
              <a:rPr lang="en-US" sz="1600" b="1" dirty="0">
                <a:solidFill>
                  <a:schemeClr val="tx1"/>
                </a:solidFill>
              </a:rPr>
              <a:t>D</a:t>
            </a:r>
            <a:r>
              <a:rPr lang="en-US" sz="1600" dirty="0">
                <a:solidFill>
                  <a:schemeClr val="tx1"/>
                </a:solidFill>
              </a:rPr>
              <a:t>:  </a:t>
            </a:r>
            <a:r>
              <a:rPr lang="en-US" sz="1600" i="1" dirty="0">
                <a:solidFill>
                  <a:schemeClr val="tx1"/>
                </a:solidFill>
              </a:rPr>
              <a:t>Spooling Operator</a:t>
            </a:r>
          </a:p>
          <a:p>
            <a:pPr>
              <a:lnSpc>
                <a:spcPct val="90000"/>
              </a:lnSpc>
              <a:spcBef>
                <a:spcPct val="50000"/>
              </a:spcBef>
            </a:pPr>
            <a:r>
              <a:rPr lang="en-US" sz="1600" b="1" dirty="0">
                <a:solidFill>
                  <a:schemeClr val="tx1"/>
                </a:solidFill>
              </a:rPr>
              <a:t>E</a:t>
            </a:r>
            <a:r>
              <a:rPr lang="en-US" sz="1600" dirty="0">
                <a:solidFill>
                  <a:schemeClr val="tx1"/>
                </a:solidFill>
              </a:rPr>
              <a:t>:  </a:t>
            </a:r>
            <a:r>
              <a:rPr lang="en-US" sz="1600" i="1" dirty="0">
                <a:solidFill>
                  <a:schemeClr val="tx1"/>
                </a:solidFill>
              </a:rPr>
              <a:t>System Analyst</a:t>
            </a:r>
          </a:p>
          <a:p>
            <a:pPr>
              <a:lnSpc>
                <a:spcPct val="90000"/>
              </a:lnSpc>
              <a:spcBef>
                <a:spcPct val="50000"/>
              </a:spcBef>
            </a:pPr>
            <a:r>
              <a:rPr lang="en-US" sz="1600" b="1" dirty="0">
                <a:solidFill>
                  <a:schemeClr val="tx1"/>
                </a:solidFill>
              </a:rPr>
              <a:t>F</a:t>
            </a:r>
            <a:r>
              <a:rPr lang="en-US" sz="1600" dirty="0">
                <a:solidFill>
                  <a:schemeClr val="tx1"/>
                </a:solidFill>
              </a:rPr>
              <a:t>:  </a:t>
            </a:r>
            <a:r>
              <a:rPr lang="en-US" sz="1600" i="1" dirty="0">
                <a:solidFill>
                  <a:schemeClr val="tx1"/>
                </a:solidFill>
              </a:rPr>
              <a:t>Service Representative</a:t>
            </a:r>
          </a:p>
          <a:p>
            <a:pPr>
              <a:lnSpc>
                <a:spcPct val="90000"/>
              </a:lnSpc>
              <a:spcBef>
                <a:spcPct val="50000"/>
              </a:spcBef>
            </a:pPr>
            <a:r>
              <a:rPr lang="en-US" sz="1600" b="1" dirty="0">
                <a:solidFill>
                  <a:schemeClr val="tx1"/>
                </a:solidFill>
              </a:rPr>
              <a:t>G</a:t>
            </a:r>
            <a:r>
              <a:rPr lang="en-US" sz="1600" dirty="0">
                <a:solidFill>
                  <a:schemeClr val="tx1"/>
                </a:solidFill>
              </a:rPr>
              <a:t>:  </a:t>
            </a:r>
            <a:r>
              <a:rPr lang="en-US" sz="1600" i="1" dirty="0">
                <a:solidFill>
                  <a:schemeClr val="tx1"/>
                </a:solidFill>
              </a:rPr>
              <a:t>General User</a:t>
            </a:r>
          </a:p>
          <a:p>
            <a:pPr>
              <a:lnSpc>
                <a:spcPct val="90000"/>
              </a:lnSpc>
              <a:spcBef>
                <a:spcPct val="50000"/>
              </a:spcBef>
            </a:pPr>
            <a:r>
              <a:rPr lang="en-US" sz="1600" b="1" dirty="0">
                <a:solidFill>
                  <a:schemeClr val="tx1"/>
                </a:solidFill>
              </a:rPr>
              <a:t>ANY</a:t>
            </a:r>
            <a:r>
              <a:rPr lang="en-US" sz="1600" dirty="0">
                <a:solidFill>
                  <a:schemeClr val="tx1"/>
                </a:solidFill>
              </a:rPr>
              <a:t>:  Commands available to anyone.</a:t>
            </a:r>
          </a:p>
          <a:p>
            <a:pPr>
              <a:lnSpc>
                <a:spcPct val="90000"/>
              </a:lnSpc>
              <a:spcBef>
                <a:spcPct val="50000"/>
              </a:spcBef>
            </a:pPr>
            <a:endParaRPr lang="en-US" sz="1600" dirty="0">
              <a:solidFill>
                <a:schemeClr val="tx1"/>
              </a:solidFill>
            </a:endParaRPr>
          </a:p>
          <a:p>
            <a:pPr>
              <a:lnSpc>
                <a:spcPct val="90000"/>
              </a:lnSpc>
              <a:spcBef>
                <a:spcPct val="50000"/>
              </a:spcBef>
            </a:pPr>
            <a:endParaRPr lang="en-US" sz="1600" dirty="0">
              <a:solidFill>
                <a:schemeClr val="tx1"/>
              </a:solidFill>
            </a:endParaRPr>
          </a:p>
          <a:p>
            <a:pPr>
              <a:spcBef>
                <a:spcPct val="50000"/>
              </a:spcBef>
              <a:buClr>
                <a:schemeClr val="tx1"/>
              </a:buClr>
              <a:buFont typeface="Wingdings" pitchFamily="2" charset="2"/>
              <a:buNone/>
            </a:pPr>
            <a:r>
              <a:rPr lang="en-US" dirty="0">
                <a:solidFill>
                  <a:schemeClr val="tx1"/>
                </a:solidFill>
              </a:rPr>
              <a:t>The capabilities of a virtual machine can therefore be defined based upon the role or roles it is expected to carry out (</a:t>
            </a:r>
            <a:r>
              <a:rPr lang="en-US" b="1" dirty="0">
                <a:solidFill>
                  <a:schemeClr val="tx1"/>
                </a:solidFill>
              </a:rPr>
              <a:t>Role-Based Access Control</a:t>
            </a:r>
            <a:r>
              <a:rPr lang="en-US" dirty="0">
                <a:solidFill>
                  <a:schemeClr val="tx1"/>
                </a:solidFill>
              </a:rPr>
              <a:t>).</a:t>
            </a:r>
          </a:p>
        </p:txBody>
      </p:sp>
      <p:sp>
        <p:nvSpPr>
          <p:cNvPr id="6" name="Footer Placeholder 5"/>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28</a:t>
            </a:fld>
            <a:endParaRPr lang="en-US"/>
          </a:p>
        </p:txBody>
      </p:sp>
    </p:spTree>
    <p:extLst>
      <p:ext uri="{BB962C8B-B14F-4D97-AF65-F5344CB8AC3E}">
        <p14:creationId xmlns:p14="http://schemas.microsoft.com/office/powerpoint/2010/main" val="1637200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p:txBody>
          <a:bodyPr/>
          <a:lstStyle/>
          <a:p>
            <a:r>
              <a:rPr lang="en-US"/>
              <a:t>Virtual Machines and </a:t>
            </a:r>
            <a:r>
              <a:rPr lang="en-US" i="1"/>
              <a:t>Authorization</a:t>
            </a:r>
          </a:p>
        </p:txBody>
      </p:sp>
      <p:sp>
        <p:nvSpPr>
          <p:cNvPr id="6" name="Rounded Rectangle 5"/>
          <p:cNvSpPr/>
          <p:nvPr/>
        </p:nvSpPr>
        <p:spPr>
          <a:xfrm>
            <a:off x="457200" y="57912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ounded Rectangle 6"/>
          <p:cNvSpPr/>
          <p:nvPr/>
        </p:nvSpPr>
        <p:spPr>
          <a:xfrm>
            <a:off x="609600" y="59436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762000" y="60960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err="1">
                <a:solidFill>
                  <a:schemeClr val="tx1"/>
                </a:solidFill>
              </a:rPr>
              <a:t>CryptoExpress</a:t>
            </a:r>
            <a:endParaRPr lang="en-US" sz="1800" dirty="0">
              <a:solidFill>
                <a:schemeClr val="tx1"/>
              </a:solidFill>
            </a:endParaRPr>
          </a:p>
        </p:txBody>
      </p:sp>
      <p:sp>
        <p:nvSpPr>
          <p:cNvPr id="9" name="Bevel 8"/>
          <p:cNvSpPr/>
          <p:nvPr/>
        </p:nvSpPr>
        <p:spPr>
          <a:xfrm>
            <a:off x="3048000" y="5791200"/>
            <a:ext cx="1066800" cy="457200"/>
          </a:xfrm>
          <a:prstGeom prst="bevel">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CPACF</a:t>
            </a:r>
          </a:p>
        </p:txBody>
      </p:sp>
      <p:sp>
        <p:nvSpPr>
          <p:cNvPr id="10" name="Rectangle 9"/>
          <p:cNvSpPr/>
          <p:nvPr/>
        </p:nvSpPr>
        <p:spPr>
          <a:xfrm>
            <a:off x="381000" y="3048000"/>
            <a:ext cx="8229600" cy="19812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a:p>
            <a:pPr algn="ctr">
              <a:defRPr/>
            </a:pPr>
            <a:endParaRPr lang="en-US" dirty="0"/>
          </a:p>
          <a:p>
            <a:pPr algn="ctr">
              <a:defRPr/>
            </a:pPr>
            <a:endParaRPr lang="en-US" dirty="0"/>
          </a:p>
          <a:p>
            <a:pPr algn="r">
              <a:defRPr/>
            </a:pPr>
            <a:endParaRPr lang="en-US" sz="1000" dirty="0">
              <a:solidFill>
                <a:schemeClr val="tx1"/>
              </a:solidFill>
            </a:endParaRPr>
          </a:p>
          <a:p>
            <a:pPr algn="r">
              <a:defRPr/>
            </a:pPr>
            <a:r>
              <a:rPr lang="en-US" dirty="0">
                <a:solidFill>
                  <a:schemeClr val="tx1"/>
                </a:solidFill>
              </a:rPr>
              <a:t>z/VM</a:t>
            </a:r>
          </a:p>
        </p:txBody>
      </p:sp>
      <p:sp>
        <p:nvSpPr>
          <p:cNvPr id="11" name="Rectangle 10"/>
          <p:cNvSpPr/>
          <p:nvPr/>
        </p:nvSpPr>
        <p:spPr>
          <a:xfrm>
            <a:off x="381000" y="1981200"/>
            <a:ext cx="838200" cy="990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sp>
        <p:nvSpPr>
          <p:cNvPr id="12" name="Rectangle 11"/>
          <p:cNvSpPr/>
          <p:nvPr/>
        </p:nvSpPr>
        <p:spPr>
          <a:xfrm>
            <a:off x="3429000" y="1981200"/>
            <a:ext cx="838200" cy="9906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b="1" dirty="0">
                <a:solidFill>
                  <a:schemeClr val="tx1"/>
                </a:solidFill>
              </a:rPr>
              <a:t>LINUX01</a:t>
            </a:r>
          </a:p>
        </p:txBody>
      </p:sp>
      <p:sp>
        <p:nvSpPr>
          <p:cNvPr id="13" name="Rectangle 12"/>
          <p:cNvSpPr/>
          <p:nvPr/>
        </p:nvSpPr>
        <p:spPr>
          <a:xfrm>
            <a:off x="1295400" y="1981200"/>
            <a:ext cx="838200" cy="990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sp>
        <p:nvSpPr>
          <p:cNvPr id="7179" name="TextBox 13"/>
          <p:cNvSpPr txBox="1">
            <a:spLocks noChangeArrowheads="1"/>
          </p:cNvSpPr>
          <p:nvPr/>
        </p:nvSpPr>
        <p:spPr bwMode="auto">
          <a:xfrm>
            <a:off x="3048000" y="2601913"/>
            <a:ext cx="415925" cy="369887"/>
          </a:xfrm>
          <a:prstGeom prst="rect">
            <a:avLst/>
          </a:prstGeom>
          <a:noFill/>
          <a:ln w="9525">
            <a:noFill/>
            <a:miter lim="800000"/>
            <a:headEnd/>
            <a:tailEnd/>
          </a:ln>
        </p:spPr>
        <p:txBody>
          <a:bodyPr wrap="none">
            <a:spAutoFit/>
          </a:bodyPr>
          <a:lstStyle/>
          <a:p>
            <a:r>
              <a:rPr lang="en-US"/>
              <a:t>…</a:t>
            </a:r>
          </a:p>
        </p:txBody>
      </p:sp>
      <p:sp>
        <p:nvSpPr>
          <p:cNvPr id="15" name="Rectangle 14"/>
          <p:cNvSpPr/>
          <p:nvPr/>
        </p:nvSpPr>
        <p:spPr>
          <a:xfrm>
            <a:off x="2209800" y="1981200"/>
            <a:ext cx="838200" cy="990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cxnSp>
        <p:nvCxnSpPr>
          <p:cNvPr id="22" name="Elbow Connector 21"/>
          <p:cNvCxnSpPr>
            <a:stCxn id="5" idx="2"/>
            <a:endCxn id="6" idx="0"/>
          </p:cNvCxnSpPr>
          <p:nvPr/>
        </p:nvCxnSpPr>
        <p:spPr>
          <a:xfrm rot="5400000">
            <a:off x="2876550" y="4171950"/>
            <a:ext cx="228600" cy="30099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5" idx="2"/>
            <a:endCxn id="9" idx="0"/>
          </p:cNvCxnSpPr>
          <p:nvPr/>
        </p:nvCxnSpPr>
        <p:spPr>
          <a:xfrm rot="5400000">
            <a:off x="4076700" y="5600700"/>
            <a:ext cx="457200" cy="3810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2" name="Elbow Connector 22"/>
          <p:cNvCxnSpPr>
            <a:stCxn id="10" idx="2"/>
            <a:endCxn id="31" idx="6"/>
          </p:cNvCxnSpPr>
          <p:nvPr/>
        </p:nvCxnSpPr>
        <p:spPr>
          <a:xfrm rot="16200000" flipH="1">
            <a:off x="5257800" y="4267200"/>
            <a:ext cx="762000" cy="22860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31" name="Bevel 30"/>
          <p:cNvSpPr/>
          <p:nvPr/>
        </p:nvSpPr>
        <p:spPr>
          <a:xfrm>
            <a:off x="6248400" y="5791200"/>
            <a:ext cx="1066800" cy="457200"/>
          </a:xfrm>
          <a:prstGeom prst="bevel">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OSA</a:t>
            </a:r>
          </a:p>
        </p:txBody>
      </p:sp>
      <p:sp>
        <p:nvSpPr>
          <p:cNvPr id="5" name="Rectangle 4"/>
          <p:cNvSpPr/>
          <p:nvPr/>
        </p:nvSpPr>
        <p:spPr>
          <a:xfrm>
            <a:off x="381000" y="5181600"/>
            <a:ext cx="8229600" cy="381000"/>
          </a:xfrm>
          <a:prstGeom prst="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PR/SM (one z Systems Logical Partition)</a:t>
            </a:r>
          </a:p>
        </p:txBody>
      </p:sp>
      <p:sp>
        <p:nvSpPr>
          <p:cNvPr id="36" name="Rectangle 35"/>
          <p:cNvSpPr/>
          <p:nvPr/>
        </p:nvSpPr>
        <p:spPr>
          <a:xfrm>
            <a:off x="457200" y="3200400"/>
            <a:ext cx="7162800" cy="1676400"/>
          </a:xfrm>
          <a:prstGeom prst="rect">
            <a:avLst/>
          </a:prstGeom>
          <a:solidFill>
            <a:schemeClr val="accent3"/>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marL="228600" indent="-228600">
              <a:buFont typeface="Wingdings" pitchFamily="2" charset="2"/>
              <a:buNone/>
              <a:defRPr/>
            </a:pPr>
            <a:r>
              <a:rPr lang="en-US" sz="2000" b="1" dirty="0">
                <a:solidFill>
                  <a:schemeClr val="tx1"/>
                </a:solidFill>
              </a:rPr>
              <a:t>Authorization</a:t>
            </a:r>
          </a:p>
          <a:p>
            <a:pPr marL="228600" indent="-228600">
              <a:buFont typeface="Arial" pitchFamily="34" charset="0"/>
              <a:buChar char="•"/>
              <a:defRPr/>
            </a:pPr>
            <a:r>
              <a:rPr lang="en-US" sz="1600" dirty="0">
                <a:solidFill>
                  <a:schemeClr val="tx1"/>
                </a:solidFill>
              </a:rPr>
              <a:t>But not all machines are created equal!</a:t>
            </a:r>
          </a:p>
          <a:p>
            <a:pPr marL="228600" indent="-228600">
              <a:buFont typeface="Arial" pitchFamily="34" charset="0"/>
              <a:buChar char="•"/>
              <a:defRPr/>
            </a:pPr>
            <a:r>
              <a:rPr lang="en-US" sz="1600" dirty="0">
                <a:solidFill>
                  <a:schemeClr val="tx1"/>
                </a:solidFill>
              </a:rPr>
              <a:t>For virtual machines, their scope of responsibility should include just enough privilege to do their jobs.</a:t>
            </a:r>
          </a:p>
          <a:p>
            <a:pPr marL="228600" indent="-228600">
              <a:buFont typeface="Arial" pitchFamily="34" charset="0"/>
              <a:buChar char="•"/>
              <a:defRPr/>
            </a:pPr>
            <a:r>
              <a:rPr lang="en-US" sz="1600" dirty="0">
                <a:solidFill>
                  <a:schemeClr val="tx1"/>
                </a:solidFill>
              </a:rPr>
              <a:t>If a virtual machine breaks security policy by doing something more powerful than it should, this is called an </a:t>
            </a:r>
            <a:r>
              <a:rPr lang="en-US" sz="1600" i="1" dirty="0">
                <a:solidFill>
                  <a:schemeClr val="tx1"/>
                </a:solidFill>
              </a:rPr>
              <a:t>escalation of privilege</a:t>
            </a:r>
            <a:r>
              <a:rPr lang="en-US" sz="1600" dirty="0">
                <a:solidFill>
                  <a:schemeClr val="tx1"/>
                </a:solidFill>
              </a:rPr>
              <a:t>.</a:t>
            </a:r>
          </a:p>
        </p:txBody>
      </p:sp>
      <p:sp>
        <p:nvSpPr>
          <p:cNvPr id="37" name="Rectangle 36"/>
          <p:cNvSpPr/>
          <p:nvPr/>
        </p:nvSpPr>
        <p:spPr>
          <a:xfrm>
            <a:off x="7772400" y="1981200"/>
            <a:ext cx="838200" cy="9906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38" name="Rectangle 37"/>
          <p:cNvSpPr/>
          <p:nvPr/>
        </p:nvSpPr>
        <p:spPr>
          <a:xfrm>
            <a:off x="6858000" y="1981200"/>
            <a:ext cx="838200" cy="9906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cxnSp>
        <p:nvCxnSpPr>
          <p:cNvPr id="24" name="Straight Arrow Connector 23"/>
          <p:cNvCxnSpPr/>
          <p:nvPr/>
        </p:nvCxnSpPr>
        <p:spPr>
          <a:xfrm rot="5400000" flipH="1" flipV="1">
            <a:off x="4399756" y="1848644"/>
            <a:ext cx="1588" cy="723900"/>
          </a:xfrm>
          <a:prstGeom prst="straightConnector1">
            <a:avLst/>
          </a:prstGeom>
          <a:ln>
            <a:tailEnd type="triangle"/>
          </a:ln>
          <a:effectLst/>
        </p:spPr>
        <p:style>
          <a:lnRef idx="3">
            <a:schemeClr val="accent1"/>
          </a:lnRef>
          <a:fillRef idx="0">
            <a:schemeClr val="accent1"/>
          </a:fillRef>
          <a:effectRef idx="2">
            <a:schemeClr val="accent1"/>
          </a:effectRef>
          <a:fontRef idx="minor">
            <a:schemeClr val="tx1"/>
          </a:fontRef>
        </p:style>
      </p:cxnSp>
      <p:sp>
        <p:nvSpPr>
          <p:cNvPr id="25" name="TextBox 24"/>
          <p:cNvSpPr txBox="1">
            <a:spLocks noChangeArrowheads="1"/>
          </p:cNvSpPr>
          <p:nvPr/>
        </p:nvSpPr>
        <p:spPr bwMode="auto">
          <a:xfrm>
            <a:off x="4724400" y="2057400"/>
            <a:ext cx="1543050" cy="320675"/>
          </a:xfrm>
          <a:prstGeom prst="rect">
            <a:avLst/>
          </a:prstGeom>
          <a:noFill/>
          <a:ln w="9525">
            <a:noFill/>
            <a:miter lim="800000"/>
            <a:headEnd/>
            <a:tailEnd/>
          </a:ln>
        </p:spPr>
        <p:txBody>
          <a:bodyPr wrap="none">
            <a:spAutoFit/>
          </a:bodyPr>
          <a:lstStyle/>
          <a:p>
            <a:r>
              <a:rPr lang="en-US" sz="1600" b="1">
                <a:latin typeface="Courier New" pitchFamily="49" charset="0"/>
                <a:cs typeface="Courier New" pitchFamily="49" charset="0"/>
              </a:rPr>
              <a:t>CP SHUTDOWN</a:t>
            </a:r>
          </a:p>
        </p:txBody>
      </p:sp>
      <p:cxnSp>
        <p:nvCxnSpPr>
          <p:cNvPr id="26" name="Straight Arrow Connector 25"/>
          <p:cNvCxnSpPr/>
          <p:nvPr/>
        </p:nvCxnSpPr>
        <p:spPr>
          <a:xfrm rot="16200000" flipH="1">
            <a:off x="5219700" y="2705100"/>
            <a:ext cx="533400" cy="0"/>
          </a:xfrm>
          <a:prstGeom prst="straightConnector1">
            <a:avLst/>
          </a:prstGeom>
          <a:ln>
            <a:tailEnd type="triangle"/>
          </a:ln>
          <a:effectLst/>
        </p:spPr>
        <p:style>
          <a:lnRef idx="3">
            <a:schemeClr val="accent1"/>
          </a:lnRef>
          <a:fillRef idx="0">
            <a:schemeClr val="accent1"/>
          </a:fillRef>
          <a:effectRef idx="2">
            <a:schemeClr val="accent1"/>
          </a:effectRef>
          <a:fontRef idx="minor">
            <a:schemeClr val="tx1"/>
          </a:fontRef>
        </p:style>
      </p:cxnSp>
      <p:sp>
        <p:nvSpPr>
          <p:cNvPr id="28" name="Footer Placeholder 4"/>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E8A7C04B-C232-45DF-A945-824B660A237B}" type="slidenum">
              <a:rPr lang="en-US" smtClean="0"/>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0-#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3" presetClass="exit" presetSubtype="10" fill="hold" grpId="0" nodeType="withEffect">
                                  <p:stCondLst>
                                    <p:cond delay="0"/>
                                  </p:stCondLst>
                                  <p:childTnLst>
                                    <p:animEffect transition="out" filter="blinds(horizontal)">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0" nodeType="clickEffect">
                                  <p:stCondLst>
                                    <p:cond delay="0"/>
                                  </p:stCondLst>
                                  <p:childTnLst>
                                    <p:animEffect transition="out" filter="blinds(horizontal)">
                                      <p:cBhvr>
                                        <p:cTn id="30" dur="500"/>
                                        <p:tgtEl>
                                          <p:spTgt spid="38"/>
                                        </p:tgtEl>
                                      </p:cBhvr>
                                    </p:animEffect>
                                    <p:set>
                                      <p:cBhvr>
                                        <p:cTn id="31" dur="1" fill="hold">
                                          <p:stCondLst>
                                            <p:cond delay="499"/>
                                          </p:stCondLst>
                                        </p:cTn>
                                        <p:tgtEl>
                                          <p:spTgt spid="38"/>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37"/>
                                        </p:tgtEl>
                                      </p:cBhvr>
                                    </p:animEffect>
                                    <p:set>
                                      <p:cBhvr>
                                        <p:cTn id="34" dur="1" fill="hold">
                                          <p:stCondLst>
                                            <p:cond delay="499"/>
                                          </p:stCondLst>
                                        </p:cTn>
                                        <p:tgtEl>
                                          <p:spTgt spid="37"/>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3" presetClass="exit" presetSubtype="10" fill="hold" grpId="0" nodeType="withEffect">
                                  <p:stCondLst>
                                    <p:cond delay="0"/>
                                  </p:stCondLst>
                                  <p:childTnLst>
                                    <p:animEffect transition="out" filter="blinds(horizontal)">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par>
                                <p:cTn id="44" presetID="3" presetClass="exit" presetSubtype="10" fill="hold" grpId="0" nodeType="withEffect">
                                  <p:stCondLst>
                                    <p:cond delay="0"/>
                                  </p:stCondLst>
                                  <p:childTnLst>
                                    <p:animEffect transition="out" filter="blinds(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par>
                                <p:cTn id="47" presetID="3" presetClass="exit" presetSubtype="10" fill="hold" grpId="0" nodeType="withEffect">
                                  <p:stCondLst>
                                    <p:cond delay="0"/>
                                  </p:stCondLst>
                                  <p:childTnLst>
                                    <p:animEffect transition="out" filter="blinds(horizontal)">
                                      <p:cBhvr>
                                        <p:cTn id="48" dur="500"/>
                                        <p:tgtEl>
                                          <p:spTgt spid="7179"/>
                                        </p:tgtEl>
                                      </p:cBhvr>
                                    </p:animEffect>
                                    <p:set>
                                      <p:cBhvr>
                                        <p:cTn id="49" dur="1" fill="hold">
                                          <p:stCondLst>
                                            <p:cond delay="499"/>
                                          </p:stCondLst>
                                        </p:cTn>
                                        <p:tgtEl>
                                          <p:spTgt spid="7179"/>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25"/>
                                        </p:tgtEl>
                                      </p:cBhvr>
                                    </p:animEffect>
                                    <p:set>
                                      <p:cBhvr>
                                        <p:cTn id="52" dur="1" fill="hold">
                                          <p:stCondLst>
                                            <p:cond delay="499"/>
                                          </p:stCondLst>
                                        </p:cTn>
                                        <p:tgtEl>
                                          <p:spTgt spid="25"/>
                                        </p:tgtEl>
                                        <p:attrNameLst>
                                          <p:attrName>style.visibility</p:attrName>
                                        </p:attrNameLst>
                                      </p:cBhvr>
                                      <p:to>
                                        <p:strVal val="hidden"/>
                                      </p:to>
                                    </p:set>
                                  </p:childTnLst>
                                </p:cTn>
                              </p:par>
                              <p:par>
                                <p:cTn id="53" presetID="3" presetClass="exit" presetSubtype="10" fill="hold" nodeType="withEffect">
                                  <p:stCondLst>
                                    <p:cond delay="0"/>
                                  </p:stCondLst>
                                  <p:childTnLst>
                                    <p:animEffect transition="out" filter="blinds(horizontal)">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par>
                                <p:cTn id="56" presetID="3" presetClass="exit" presetSubtype="10" fill="hold" nodeType="withEffect">
                                  <p:stCondLst>
                                    <p:cond delay="0"/>
                                  </p:stCondLst>
                                  <p:childTnLst>
                                    <p:animEffect transition="out" filter="blinds(horizontal)">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7179" grpId="0"/>
      <p:bldP spid="15" grpId="0" animBg="1"/>
      <p:bldP spid="36" grpId="0" animBg="1"/>
      <p:bldP spid="37" grpId="0" animBg="1"/>
      <p:bldP spid="38" grpId="0" animBg="1"/>
      <p:bldP spid="25" grpId="0"/>
      <p:bldP spid="2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1219200"/>
            <a:ext cx="7772400" cy="3962400"/>
          </a:xfrm>
        </p:spPr>
        <p:txBody>
          <a:bodyPr/>
          <a:lstStyle/>
          <a:p>
            <a:r>
              <a:rPr lang="en-US" sz="4000" smtClean="0">
                <a:solidFill>
                  <a:schemeClr val="tx1"/>
                </a:solidFill>
              </a:rPr>
              <a:t>Thomas J. Watson</a:t>
            </a:r>
            <a:br>
              <a:rPr lang="en-US" sz="4000" smtClean="0">
                <a:solidFill>
                  <a:schemeClr val="tx1"/>
                </a:solidFill>
              </a:rPr>
            </a:br>
            <a:r>
              <a:rPr lang="en-US" sz="4000" smtClean="0">
                <a:solidFill>
                  <a:schemeClr val="tx1"/>
                </a:solidFill>
              </a:rPr>
              <a:t/>
            </a:r>
            <a:br>
              <a:rPr lang="en-US" sz="4000" smtClean="0">
                <a:solidFill>
                  <a:schemeClr val="tx1"/>
                </a:solidFill>
              </a:rPr>
            </a:br>
            <a:r>
              <a:rPr lang="en-US" sz="4000" smtClean="0">
                <a:solidFill>
                  <a:schemeClr val="tx1"/>
                </a:solidFill>
              </a:rPr>
              <a:t>School of Engineering</a:t>
            </a:r>
            <a:br>
              <a:rPr lang="en-US" sz="4000" smtClean="0">
                <a:solidFill>
                  <a:schemeClr val="tx1"/>
                </a:solidFill>
              </a:rPr>
            </a:br>
            <a:r>
              <a:rPr lang="en-US" sz="4000" smtClean="0">
                <a:solidFill>
                  <a:schemeClr val="tx1"/>
                </a:solidFill>
              </a:rPr>
              <a:t>and Applied Science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Defending a Single Virtual Machine</a:t>
            </a:r>
          </a:p>
        </p:txBody>
      </p:sp>
      <p:sp>
        <p:nvSpPr>
          <p:cNvPr id="14339" name="Rectangle 3"/>
          <p:cNvSpPr>
            <a:spLocks noGrp="1" noChangeArrowheads="1"/>
          </p:cNvSpPr>
          <p:nvPr>
            <p:ph idx="1"/>
          </p:nvPr>
        </p:nvSpPr>
        <p:spPr>
          <a:xfrm>
            <a:off x="182563" y="1447800"/>
            <a:ext cx="8686800" cy="4906963"/>
          </a:xfrm>
        </p:spPr>
        <p:txBody>
          <a:bodyPr/>
          <a:lstStyle/>
          <a:p>
            <a:pPr marL="228600" indent="-228600" eaLnBrk="1" hangingPunct="1">
              <a:lnSpc>
                <a:spcPct val="90000"/>
              </a:lnSpc>
              <a:buFont typeface="Wingdings" pitchFamily="2" charset="2"/>
              <a:buNone/>
            </a:pPr>
            <a:r>
              <a:rPr lang="en-US" sz="1800" b="1"/>
              <a:t>But sometimes a Privclass has more power than we want to grant to a single virtual machine.</a:t>
            </a:r>
          </a:p>
          <a:p>
            <a:pPr marL="911225" lvl="2" eaLnBrk="1" hangingPunct="1">
              <a:lnSpc>
                <a:spcPct val="90000"/>
              </a:lnSpc>
              <a:buFontTx/>
              <a:buNone/>
            </a:pPr>
            <a:endParaRPr lang="en-US" sz="1800" b="1"/>
          </a:p>
          <a:p>
            <a:pPr marL="911225" lvl="2" eaLnBrk="1" hangingPunct="1">
              <a:lnSpc>
                <a:spcPct val="90000"/>
              </a:lnSpc>
              <a:buFontTx/>
              <a:buNone/>
            </a:pPr>
            <a:r>
              <a:rPr lang="en-US"/>
              <a:t>Class G has over 60 commands, not including the QUERY, DEFINE and SET parameters.</a:t>
            </a:r>
          </a:p>
          <a:p>
            <a:pPr marL="911225" lvl="2" eaLnBrk="1" hangingPunct="1">
              <a:lnSpc>
                <a:spcPct val="90000"/>
              </a:lnSpc>
              <a:buFontTx/>
              <a:buNone/>
            </a:pPr>
            <a:endParaRPr lang="en-US"/>
          </a:p>
          <a:p>
            <a:pPr marL="911225" lvl="2" eaLnBrk="1" hangingPunct="1">
              <a:lnSpc>
                <a:spcPct val="90000"/>
              </a:lnSpc>
              <a:buFontTx/>
              <a:buNone/>
            </a:pPr>
            <a:r>
              <a:rPr lang="en-US"/>
              <a:t>Very few of these are required for the IPL of a Linux guest.</a:t>
            </a:r>
          </a:p>
          <a:p>
            <a:pPr marL="911225" lvl="2" eaLnBrk="1" hangingPunct="1">
              <a:lnSpc>
                <a:spcPct val="90000"/>
              </a:lnSpc>
              <a:buFontTx/>
              <a:buNone/>
            </a:pPr>
            <a:r>
              <a:rPr lang="en-US">
                <a:solidFill>
                  <a:srgbClr val="FF0000"/>
                </a:solidFill>
              </a:rPr>
              <a:t>Does a class G user really need QUERY NAMES?</a:t>
            </a:r>
          </a:p>
          <a:p>
            <a:pPr marL="911225" lvl="2" eaLnBrk="1" hangingPunct="1">
              <a:lnSpc>
                <a:spcPct val="90000"/>
              </a:lnSpc>
            </a:pPr>
            <a:r>
              <a:rPr lang="en-US" sz="1400"/>
              <a:t>(See “Less Than Class G”, available on an internet near you.)</a:t>
            </a:r>
            <a:endParaRPr lang="en-US" b="1"/>
          </a:p>
          <a:p>
            <a:pPr marL="228600" indent="-228600" eaLnBrk="1" hangingPunct="1">
              <a:lnSpc>
                <a:spcPct val="90000"/>
              </a:lnSpc>
              <a:buFont typeface="Wingdings" pitchFamily="2" charset="2"/>
              <a:buNone/>
            </a:pPr>
            <a:endParaRPr lang="en-US" b="1"/>
          </a:p>
          <a:p>
            <a:pPr marL="228600" indent="-228600" eaLnBrk="1" hangingPunct="1">
              <a:lnSpc>
                <a:spcPct val="90000"/>
              </a:lnSpc>
              <a:buFont typeface="Wingdings" pitchFamily="2" charset="2"/>
              <a:buNone/>
            </a:pPr>
            <a:r>
              <a:rPr lang="en-US" sz="1800" b="1"/>
              <a:t>Likewise, giving a new Privclass to a user, </a:t>
            </a:r>
            <a:r>
              <a:rPr lang="en-US" sz="1800" b="1" i="1"/>
              <a:t>especially</a:t>
            </a:r>
            <a:r>
              <a:rPr lang="en-US" sz="1800" b="1"/>
              <a:t> for one command, can lead to disastrous consequences.</a:t>
            </a:r>
          </a:p>
          <a:p>
            <a:pPr marL="911225" lvl="2" eaLnBrk="1" hangingPunct="1">
              <a:lnSpc>
                <a:spcPct val="90000"/>
              </a:lnSpc>
              <a:buFontTx/>
              <a:buNone/>
            </a:pPr>
            <a:endParaRPr lang="en-US"/>
          </a:p>
          <a:p>
            <a:pPr marL="911225" lvl="2" eaLnBrk="1" hangingPunct="1">
              <a:lnSpc>
                <a:spcPct val="90000"/>
              </a:lnSpc>
              <a:buFontTx/>
              <a:buNone/>
            </a:pPr>
            <a:r>
              <a:rPr lang="en-US"/>
              <a:t>The FOR and SEND commands are Class C.</a:t>
            </a:r>
          </a:p>
          <a:p>
            <a:pPr marL="911225" lvl="2" eaLnBrk="1" hangingPunct="1">
              <a:lnSpc>
                <a:spcPct val="90000"/>
              </a:lnSpc>
              <a:buFontTx/>
              <a:buNone/>
            </a:pPr>
            <a:r>
              <a:rPr lang="en-US">
                <a:solidFill>
                  <a:srgbClr val="FF0000"/>
                </a:solidFill>
              </a:rPr>
              <a:t>But so is the STORE HOST command.</a:t>
            </a:r>
            <a:endParaRPr lang="en-US" sz="1800" b="1">
              <a:solidFill>
                <a:srgbClr val="FF0000"/>
              </a:solidFill>
            </a:endParaRPr>
          </a:p>
          <a:p>
            <a:pPr marL="228600" indent="-228600" eaLnBrk="1" hangingPunct="1">
              <a:lnSpc>
                <a:spcPct val="90000"/>
              </a:lnSpc>
              <a:buFont typeface="Wingdings" pitchFamily="2" charset="2"/>
              <a:buNone/>
            </a:pPr>
            <a:endParaRPr lang="en-US" sz="1800" b="1">
              <a:solidFill>
                <a:srgbClr val="FF0000"/>
              </a:solidFill>
            </a:endParaRPr>
          </a:p>
          <a:p>
            <a:pPr marL="228600" indent="-228600" algn="r" eaLnBrk="1" hangingPunct="1">
              <a:lnSpc>
                <a:spcPct val="90000"/>
              </a:lnSpc>
              <a:buFont typeface="Wingdings" pitchFamily="2" charset="2"/>
              <a:buNone/>
            </a:pPr>
            <a:r>
              <a:rPr lang="en-US" sz="1800" b="1">
                <a:solidFill>
                  <a:schemeClr val="hlink"/>
                </a:solidFill>
              </a:rPr>
              <a:t>Excess privilege is the root of all evil.</a:t>
            </a:r>
          </a:p>
        </p:txBody>
      </p:sp>
      <p:sp>
        <p:nvSpPr>
          <p:cNvPr id="5" name="Footer Placeholder 4"/>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30</a:t>
            </a:fld>
            <a:endParaRPr lang="en-US"/>
          </a:p>
        </p:txBody>
      </p:sp>
    </p:spTree>
    <p:extLst>
      <p:ext uri="{BB962C8B-B14F-4D97-AF65-F5344CB8AC3E}">
        <p14:creationId xmlns:p14="http://schemas.microsoft.com/office/powerpoint/2010/main" val="2267054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Defending a Single Virtual Machine</a:t>
            </a:r>
          </a:p>
        </p:txBody>
      </p:sp>
      <p:sp>
        <p:nvSpPr>
          <p:cNvPr id="43011" name="Rectangle 3"/>
          <p:cNvSpPr>
            <a:spLocks noGrp="1" noChangeArrowheads="1"/>
          </p:cNvSpPr>
          <p:nvPr>
            <p:ph idx="1"/>
          </p:nvPr>
        </p:nvSpPr>
        <p:spPr>
          <a:xfrm>
            <a:off x="182563" y="1600200"/>
            <a:ext cx="8686800" cy="4754563"/>
          </a:xfrm>
        </p:spPr>
        <p:txBody>
          <a:bodyPr/>
          <a:lstStyle/>
          <a:p>
            <a:pPr marL="304800" indent="-304800" eaLnBrk="1" hangingPunct="1">
              <a:buFont typeface="Wingdings" pitchFamily="2" charset="2"/>
              <a:buNone/>
            </a:pPr>
            <a:r>
              <a:rPr lang="en-US" sz="1800" dirty="0"/>
              <a:t>So what options are available?</a:t>
            </a:r>
          </a:p>
          <a:p>
            <a:pPr marL="304800" indent="-304800" eaLnBrk="1" hangingPunct="1">
              <a:buFont typeface="Wingdings" pitchFamily="2" charset="2"/>
              <a:buNone/>
            </a:pPr>
            <a:endParaRPr lang="en-US" sz="1800" dirty="0"/>
          </a:p>
          <a:p>
            <a:pPr marL="304800" indent="-304800" eaLnBrk="1" hangingPunct="1">
              <a:buFont typeface="Wingdings" pitchFamily="2" charset="2"/>
              <a:buAutoNum type="arabicPeriod"/>
            </a:pPr>
            <a:r>
              <a:rPr lang="en-US" sz="1800" b="1" dirty="0"/>
              <a:t>Local modification</a:t>
            </a:r>
            <a:r>
              <a:rPr lang="en-US" sz="1800" dirty="0"/>
              <a:t> – SET PRIVCLASS (Class ANY and Class C)</a:t>
            </a:r>
          </a:p>
          <a:p>
            <a:pPr marL="650875" lvl="1" indent="-304800" eaLnBrk="1" hangingPunct="1"/>
            <a:r>
              <a:rPr lang="en-US" dirty="0"/>
              <a:t>Remove class authority from inside a virtual machine.</a:t>
            </a:r>
          </a:p>
          <a:p>
            <a:pPr marL="987425" lvl="2" indent="-304800" eaLnBrk="1" hangingPunct="1"/>
            <a:r>
              <a:rPr lang="en-US" b="1" dirty="0">
                <a:latin typeface="Courier New" pitchFamily="49" charset="0"/>
                <a:cs typeface="Courier New" pitchFamily="49" charset="0"/>
              </a:rPr>
              <a:t>SET PRIVCLASS * -AC</a:t>
            </a:r>
          </a:p>
          <a:p>
            <a:pPr marL="650875" lvl="1" indent="-304800" eaLnBrk="1" hangingPunct="1"/>
            <a:r>
              <a:rPr lang="en-US" dirty="0"/>
              <a:t>But be careful; the Class C version can exceed directory-granted privilege!</a:t>
            </a:r>
          </a:p>
          <a:p>
            <a:pPr marL="987425" lvl="2" indent="-304800" eaLnBrk="1" hangingPunct="1">
              <a:buFontTx/>
              <a:buNone/>
            </a:pPr>
            <a:endParaRPr lang="en-US" dirty="0"/>
          </a:p>
          <a:p>
            <a:pPr marL="304800" indent="-304800" eaLnBrk="1" hangingPunct="1">
              <a:buFont typeface="Wingdings" pitchFamily="2" charset="2"/>
              <a:buAutoNum type="arabicPeriod"/>
            </a:pPr>
            <a:r>
              <a:rPr lang="en-US" sz="1800" b="1" dirty="0">
                <a:cs typeface="Arial" pitchFamily="34" charset="0"/>
              </a:rPr>
              <a:t>Global modification</a:t>
            </a:r>
            <a:r>
              <a:rPr lang="en-US" sz="1800" dirty="0">
                <a:cs typeface="Arial" pitchFamily="34" charset="0"/>
              </a:rPr>
              <a:t> –</a:t>
            </a: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MODIFY CMD </a:t>
            </a:r>
            <a:r>
              <a:rPr lang="en-US" sz="1800" dirty="0">
                <a:cs typeface="Arial" pitchFamily="34" charset="0"/>
              </a:rPr>
              <a:t>and</a:t>
            </a: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MODIFY DIAGNOSE </a:t>
            </a:r>
            <a:r>
              <a:rPr lang="en-US" sz="1800" dirty="0">
                <a:cs typeface="Arial" pitchFamily="34" charset="0"/>
              </a:rPr>
              <a:t>(Class A)</a:t>
            </a:r>
          </a:p>
          <a:p>
            <a:pPr marL="650875" lvl="1" indent="-304800" eaLnBrk="1" hangingPunct="1"/>
            <a:r>
              <a:rPr lang="en-US" dirty="0"/>
              <a:t>Dynamically redefine a command into a different privilege class.</a:t>
            </a:r>
          </a:p>
          <a:p>
            <a:pPr marL="987425" lvl="2" indent="-304800" eaLnBrk="1" hangingPunct="1"/>
            <a:r>
              <a:rPr lang="en-US" b="1" dirty="0">
                <a:latin typeface="Courier New" pitchFamily="49" charset="0"/>
                <a:cs typeface="Courier New" pitchFamily="49" charset="0"/>
              </a:rPr>
              <a:t>MODIFY COMMAND </a:t>
            </a:r>
            <a:r>
              <a:rPr lang="en-US" b="1" dirty="0">
                <a:solidFill>
                  <a:srgbClr val="FF0000"/>
                </a:solidFill>
                <a:latin typeface="Courier New" pitchFamily="49" charset="0"/>
                <a:cs typeface="Courier New" pitchFamily="49" charset="0"/>
              </a:rPr>
              <a:t>SHUTDOWN</a:t>
            </a:r>
            <a:r>
              <a:rPr lang="en-US" b="1" dirty="0">
                <a:latin typeface="Courier New" pitchFamily="49" charset="0"/>
                <a:cs typeface="Courier New" pitchFamily="49" charset="0"/>
              </a:rPr>
              <a:t> PRIVCLASS </a:t>
            </a:r>
            <a:r>
              <a:rPr lang="en-US" b="1" dirty="0">
                <a:solidFill>
                  <a:srgbClr val="006600"/>
                </a:solidFill>
                <a:latin typeface="Courier New" pitchFamily="49" charset="0"/>
                <a:cs typeface="Courier New" pitchFamily="49" charset="0"/>
              </a:rPr>
              <a:t>S</a:t>
            </a:r>
          </a:p>
          <a:p>
            <a:pPr marL="987425" lvl="2" indent="-304800" eaLnBrk="1" hangingPunct="1"/>
            <a:r>
              <a:rPr lang="en-US" b="1" dirty="0">
                <a:latin typeface="Courier New" pitchFamily="49" charset="0"/>
                <a:cs typeface="Courier New" pitchFamily="49" charset="0"/>
              </a:rPr>
              <a:t>MODIFY COM </a:t>
            </a:r>
            <a:r>
              <a:rPr lang="en-US" b="1" dirty="0">
                <a:solidFill>
                  <a:srgbClr val="FF0000"/>
                </a:solidFill>
                <a:latin typeface="Courier New" pitchFamily="49" charset="0"/>
                <a:cs typeface="Courier New" pitchFamily="49" charset="0"/>
              </a:rPr>
              <a:t>XAUTOLOG</a:t>
            </a:r>
            <a:r>
              <a:rPr lang="en-US" b="1" dirty="0">
                <a:latin typeface="Courier New" pitchFamily="49" charset="0"/>
                <a:cs typeface="Courier New" pitchFamily="49" charset="0"/>
              </a:rPr>
              <a:t> IBMCLASS A PRIVCLASS </a:t>
            </a:r>
            <a:r>
              <a:rPr lang="en-US" b="1" dirty="0">
                <a:solidFill>
                  <a:srgbClr val="006600"/>
                </a:solidFill>
                <a:latin typeface="Courier New" pitchFamily="49" charset="0"/>
                <a:cs typeface="Courier New" pitchFamily="49" charset="0"/>
              </a:rPr>
              <a:t>OUX</a:t>
            </a:r>
          </a:p>
          <a:p>
            <a:pPr marL="987425" lvl="2" indent="-304800" eaLnBrk="1" hangingPunct="1"/>
            <a:r>
              <a:rPr lang="en-US" b="1" dirty="0">
                <a:latin typeface="Courier New" pitchFamily="49" charset="0"/>
                <a:cs typeface="Courier New" pitchFamily="49" charset="0"/>
              </a:rPr>
              <a:t>MODIFY CMD </a:t>
            </a:r>
            <a:r>
              <a:rPr lang="en-US" b="1" dirty="0">
                <a:solidFill>
                  <a:srgbClr val="FF0000"/>
                </a:solidFill>
                <a:latin typeface="Courier New" pitchFamily="49" charset="0"/>
                <a:cs typeface="Courier New" pitchFamily="49" charset="0"/>
              </a:rPr>
              <a:t>QUERY</a:t>
            </a:r>
            <a:r>
              <a:rPr lang="en-US" b="1" dirty="0">
                <a:latin typeface="Courier New" pitchFamily="49" charset="0"/>
                <a:cs typeface="Courier New" pitchFamily="49" charset="0"/>
              </a:rPr>
              <a:t> SUBCMD </a:t>
            </a:r>
            <a:r>
              <a:rPr lang="en-US" b="1" dirty="0">
                <a:solidFill>
                  <a:srgbClr val="FF0000"/>
                </a:solidFill>
                <a:latin typeface="Courier New" pitchFamily="49" charset="0"/>
                <a:cs typeface="Courier New" pitchFamily="49" charset="0"/>
              </a:rPr>
              <a:t>NAMES</a:t>
            </a:r>
            <a:r>
              <a:rPr lang="en-US" b="1" dirty="0">
                <a:latin typeface="Courier New" pitchFamily="49" charset="0"/>
                <a:cs typeface="Courier New" pitchFamily="49" charset="0"/>
              </a:rPr>
              <a:t> IBMCLASS </a:t>
            </a:r>
            <a:r>
              <a:rPr lang="en-US" b="1" dirty="0">
                <a:solidFill>
                  <a:srgbClr val="0000FF"/>
                </a:solidFill>
                <a:latin typeface="Courier New" pitchFamily="49" charset="0"/>
                <a:cs typeface="Courier New" pitchFamily="49" charset="0"/>
              </a:rPr>
              <a:t>G</a:t>
            </a:r>
            <a:r>
              <a:rPr lang="en-US" b="1" dirty="0">
                <a:latin typeface="Courier New" pitchFamily="49" charset="0"/>
                <a:cs typeface="Courier New" pitchFamily="49" charset="0"/>
              </a:rPr>
              <a:t> PRIVCLASS </a:t>
            </a:r>
            <a:r>
              <a:rPr lang="en-US" b="1" dirty="0">
                <a:solidFill>
                  <a:srgbClr val="006600"/>
                </a:solidFill>
                <a:latin typeface="Courier New" pitchFamily="49" charset="0"/>
                <a:cs typeface="Courier New" pitchFamily="49" charset="0"/>
              </a:rPr>
              <a:t>Z</a:t>
            </a:r>
          </a:p>
          <a:p>
            <a:pPr marL="987425" lvl="2" indent="-304800" eaLnBrk="1" hangingPunct="1"/>
            <a:r>
              <a:rPr lang="en-US" b="1" dirty="0">
                <a:latin typeface="Courier New" pitchFamily="49" charset="0"/>
                <a:cs typeface="Courier New" pitchFamily="49" charset="0"/>
              </a:rPr>
              <a:t>MODIFY COMMAND </a:t>
            </a:r>
            <a:r>
              <a:rPr lang="en-US" b="1" dirty="0">
                <a:solidFill>
                  <a:srgbClr val="FF0000"/>
                </a:solidFill>
                <a:latin typeface="Courier New" pitchFamily="49" charset="0"/>
                <a:cs typeface="Courier New" pitchFamily="49" charset="0"/>
              </a:rPr>
              <a:t>XAUTOLOG</a:t>
            </a:r>
            <a:r>
              <a:rPr lang="en-US" b="1" dirty="0">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RESET</a:t>
            </a:r>
          </a:p>
          <a:p>
            <a:pPr marL="987425" lvl="2" indent="-304800" eaLnBrk="1" hangingPunct="1"/>
            <a:endParaRPr lang="en-US" b="1" dirty="0">
              <a:latin typeface="Courier New" pitchFamily="49" charset="0"/>
              <a:cs typeface="Courier New" pitchFamily="49" charset="0"/>
            </a:endParaRPr>
          </a:p>
          <a:p>
            <a:pPr marL="987425" lvl="2" indent="-304800" eaLnBrk="1" hangingPunct="1"/>
            <a:r>
              <a:rPr lang="en-US" b="1" dirty="0">
                <a:latin typeface="Courier New" pitchFamily="49" charset="0"/>
                <a:cs typeface="Courier New" pitchFamily="49" charset="0"/>
              </a:rPr>
              <a:t>MODIFY DIAG </a:t>
            </a:r>
            <a:r>
              <a:rPr lang="en-US" b="1" dirty="0">
                <a:solidFill>
                  <a:srgbClr val="FF0000"/>
                </a:solidFill>
                <a:latin typeface="Courier New" pitchFamily="49" charset="0"/>
                <a:cs typeface="Courier New" pitchFamily="49" charset="0"/>
              </a:rPr>
              <a:t>94</a:t>
            </a:r>
            <a:r>
              <a:rPr lang="en-US" b="1" dirty="0">
                <a:latin typeface="Courier New" pitchFamily="49" charset="0"/>
                <a:cs typeface="Courier New" pitchFamily="49" charset="0"/>
              </a:rPr>
              <a:t> PRIVCLASS </a:t>
            </a:r>
            <a:r>
              <a:rPr lang="en-US" b="1" dirty="0">
                <a:solidFill>
                  <a:srgbClr val="006600"/>
                </a:solidFill>
                <a:latin typeface="Courier New" pitchFamily="49" charset="0"/>
                <a:cs typeface="Courier New" pitchFamily="49" charset="0"/>
              </a:rPr>
              <a:t>V</a:t>
            </a:r>
          </a:p>
          <a:p>
            <a:pPr marL="1335088" lvl="3" indent="-304800" eaLnBrk="1" hangingPunct="1"/>
            <a:r>
              <a:rPr lang="en-US" sz="1400" dirty="0"/>
              <a:t>No IBMCLASS functionality for MODIFY DIAGNOSE </a:t>
            </a:r>
          </a:p>
        </p:txBody>
      </p:sp>
      <p:sp>
        <p:nvSpPr>
          <p:cNvPr id="5" name="Footer Placeholder 4"/>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31</a:t>
            </a:fld>
            <a:endParaRPr lang="en-US"/>
          </a:p>
        </p:txBody>
      </p:sp>
    </p:spTree>
    <p:extLst>
      <p:ext uri="{BB962C8B-B14F-4D97-AF65-F5344CB8AC3E}">
        <p14:creationId xmlns:p14="http://schemas.microsoft.com/office/powerpoint/2010/main" val="10642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9" end="9"/>
                                            </p:txEl>
                                          </p:spTgt>
                                        </p:tgtEl>
                                        <p:attrNameLst>
                                          <p:attrName>style.visibility</p:attrName>
                                        </p:attrNameLst>
                                      </p:cBhvr>
                                      <p:to>
                                        <p:strVal val="visible"/>
                                      </p:to>
                                    </p:set>
                                    <p:anim calcmode="lin" valueType="num">
                                      <p:cBhvr additive="base">
                                        <p:cTn id="7" dur="500" fill="hold"/>
                                        <p:tgtEl>
                                          <p:spTgt spid="43011">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10" end="10"/>
                                            </p:txEl>
                                          </p:spTgt>
                                        </p:tgtEl>
                                        <p:attrNameLst>
                                          <p:attrName>style.visibility</p:attrName>
                                        </p:attrNameLst>
                                      </p:cBhvr>
                                      <p:to>
                                        <p:strVal val="visible"/>
                                      </p:to>
                                    </p:set>
                                    <p:anim calcmode="lin" valueType="num">
                                      <p:cBhvr additive="base">
                                        <p:cTn id="13" dur="500" fill="hold"/>
                                        <p:tgtEl>
                                          <p:spTgt spid="43011">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pRg st="11" end="11"/>
                                            </p:txEl>
                                          </p:spTgt>
                                        </p:tgtEl>
                                        <p:attrNameLst>
                                          <p:attrName>style.visibility</p:attrName>
                                        </p:attrNameLst>
                                      </p:cBhvr>
                                      <p:to>
                                        <p:strVal val="visible"/>
                                      </p:to>
                                    </p:set>
                                    <p:anim calcmode="lin" valueType="num">
                                      <p:cBhvr additive="base">
                                        <p:cTn id="19" dur="500" fill="hold"/>
                                        <p:tgtEl>
                                          <p:spTgt spid="43011">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12" end="12"/>
                                            </p:txEl>
                                          </p:spTgt>
                                        </p:tgtEl>
                                        <p:attrNameLst>
                                          <p:attrName>style.visibility</p:attrName>
                                        </p:attrNameLst>
                                      </p:cBhvr>
                                      <p:to>
                                        <p:strVal val="visible"/>
                                      </p:to>
                                    </p:set>
                                    <p:anim calcmode="lin" valueType="num">
                                      <p:cBhvr additive="base">
                                        <p:cTn id="25" dur="500" fill="hold"/>
                                        <p:tgtEl>
                                          <p:spTgt spid="43011">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pRg st="14" end="14"/>
                                            </p:txEl>
                                          </p:spTgt>
                                        </p:tgtEl>
                                        <p:attrNameLst>
                                          <p:attrName>style.visibility</p:attrName>
                                        </p:attrNameLst>
                                      </p:cBhvr>
                                      <p:to>
                                        <p:strVal val="visible"/>
                                      </p:to>
                                    </p:set>
                                    <p:anim calcmode="lin" valueType="num">
                                      <p:cBhvr additive="base">
                                        <p:cTn id="31" dur="500" fill="hold"/>
                                        <p:tgtEl>
                                          <p:spTgt spid="43011">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pRg st="14" end="1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3011">
                                            <p:txEl>
                                              <p:pRg st="15" end="15"/>
                                            </p:txEl>
                                          </p:spTgt>
                                        </p:tgtEl>
                                        <p:attrNameLst>
                                          <p:attrName>style.visibility</p:attrName>
                                        </p:attrNameLst>
                                      </p:cBhvr>
                                      <p:to>
                                        <p:strVal val="visible"/>
                                      </p:to>
                                    </p:set>
                                    <p:anim calcmode="lin" valueType="num">
                                      <p:cBhvr additive="base">
                                        <p:cTn id="35" dur="500" fill="hold"/>
                                        <p:tgtEl>
                                          <p:spTgt spid="43011">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0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Defending a Single Virtual Machine</a:t>
            </a:r>
          </a:p>
        </p:txBody>
      </p:sp>
      <p:sp>
        <p:nvSpPr>
          <p:cNvPr id="16387" name="Rectangle 3"/>
          <p:cNvSpPr>
            <a:spLocks noGrp="1" noChangeArrowheads="1"/>
          </p:cNvSpPr>
          <p:nvPr>
            <p:ph idx="1"/>
          </p:nvPr>
        </p:nvSpPr>
        <p:spPr/>
        <p:txBody>
          <a:bodyPr/>
          <a:lstStyle/>
          <a:p>
            <a:pPr eaLnBrk="1" hangingPunct="1">
              <a:buFont typeface="Wingdings" pitchFamily="2" charset="2"/>
              <a:buNone/>
            </a:pPr>
            <a:r>
              <a:rPr lang="en-US" sz="1800"/>
              <a:t>Defining new privilege classes … some quick thoughts:</a:t>
            </a:r>
          </a:p>
          <a:p>
            <a:pPr eaLnBrk="1" hangingPunct="1"/>
            <a:r>
              <a:rPr lang="en-US"/>
              <a:t>Can be associated with letters I-Z, and numbers 1-6</a:t>
            </a:r>
          </a:p>
          <a:p>
            <a:pPr eaLnBrk="1" hangingPunct="1"/>
            <a:r>
              <a:rPr lang="en-US"/>
              <a:t>Can contain both IBM commands and locally created commands</a:t>
            </a:r>
          </a:p>
          <a:p>
            <a:pPr eaLnBrk="1" hangingPunct="1"/>
            <a:r>
              <a:rPr lang="en-US"/>
              <a:t>Consider associating the new privclass with certain system roles</a:t>
            </a:r>
          </a:p>
          <a:p>
            <a:pPr lvl="1" eaLnBrk="1" hangingPunct="1"/>
            <a:r>
              <a:rPr lang="en-US"/>
              <a:t>Helps to coordinate with regulations, certifications and laws</a:t>
            </a:r>
          </a:p>
          <a:p>
            <a:pPr lvl="1" eaLnBrk="1" hangingPunct="1"/>
            <a:endParaRPr lang="en-US"/>
          </a:p>
          <a:p>
            <a:pPr lvl="1" eaLnBrk="1" hangingPunct="1"/>
            <a:r>
              <a:rPr lang="en-US"/>
              <a:t>While redefining a command to Class Z (for example) can be an easy way to isolate a particular command, one could quickly lose track of what commands belong in which class and why</a:t>
            </a:r>
          </a:p>
          <a:p>
            <a:pPr lvl="1" eaLnBrk="1" hangingPunct="1"/>
            <a:endParaRPr lang="en-US"/>
          </a:p>
          <a:p>
            <a:pPr eaLnBrk="1" hangingPunct="1"/>
            <a:endParaRPr lang="en-US"/>
          </a:p>
          <a:p>
            <a:pPr eaLnBrk="1" hangingPunct="1"/>
            <a:endParaRPr lang="en-US"/>
          </a:p>
          <a:p>
            <a:pPr eaLnBrk="1" hangingPunct="1"/>
            <a:r>
              <a:rPr lang="en-US"/>
              <a:t>User-defined privilege classes won’t automatically gain new capabilities in a new release of z/VM</a:t>
            </a:r>
          </a:p>
          <a:p>
            <a:pPr lvl="1" eaLnBrk="1" hangingPunct="1"/>
            <a:endParaRPr lang="en-US"/>
          </a:p>
        </p:txBody>
      </p:sp>
      <p:pic>
        <p:nvPicPr>
          <p:cNvPr id="16388" name="Picture 4" descr="MC900014505[1]"/>
          <p:cNvPicPr>
            <a:picLocks noChangeAspect="1" noChangeArrowheads="1"/>
          </p:cNvPicPr>
          <p:nvPr/>
        </p:nvPicPr>
        <p:blipFill>
          <a:blip r:embed="rId2"/>
          <a:srcRect/>
          <a:stretch>
            <a:fillRect/>
          </a:stretch>
        </p:blipFill>
        <p:spPr bwMode="auto">
          <a:xfrm>
            <a:off x="6642100" y="1736725"/>
            <a:ext cx="1747838" cy="1895475"/>
          </a:xfrm>
          <a:prstGeom prst="rect">
            <a:avLst/>
          </a:prstGeom>
          <a:noFill/>
          <a:ln w="9525">
            <a:noFill/>
            <a:miter lim="800000"/>
            <a:headEnd/>
            <a:tailEnd/>
          </a:ln>
        </p:spPr>
      </p:pic>
      <p:sp>
        <p:nvSpPr>
          <p:cNvPr id="6" name="Footer Placeholder 5"/>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32</a:t>
            </a:fld>
            <a:endParaRPr lang="en-US"/>
          </a:p>
        </p:txBody>
      </p:sp>
    </p:spTree>
    <p:extLst>
      <p:ext uri="{BB962C8B-B14F-4D97-AF65-F5344CB8AC3E}">
        <p14:creationId xmlns:p14="http://schemas.microsoft.com/office/powerpoint/2010/main" val="4239170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Defending a Single Virtual Machine</a:t>
            </a:r>
          </a:p>
        </p:txBody>
      </p:sp>
      <p:sp>
        <p:nvSpPr>
          <p:cNvPr id="33795" name="Rectangle 3"/>
          <p:cNvSpPr>
            <a:spLocks noGrp="1" noChangeArrowheads="1"/>
          </p:cNvSpPr>
          <p:nvPr>
            <p:ph idx="1"/>
          </p:nvPr>
        </p:nvSpPr>
        <p:spPr/>
        <p:txBody>
          <a:bodyPr/>
          <a:lstStyle/>
          <a:p>
            <a:pPr eaLnBrk="1" hangingPunct="1"/>
            <a:r>
              <a:rPr lang="en-US" b="1" i="1"/>
              <a:t>Be mindful of default passwords in the z/VM User Directory.</a:t>
            </a:r>
            <a:endParaRPr lang="en-US" i="1"/>
          </a:p>
          <a:p>
            <a:pPr lvl="1" eaLnBrk="1" hangingPunct="1">
              <a:buFont typeface="Arial" pitchFamily="34" charset="0"/>
              <a:buNone/>
            </a:pPr>
            <a:endParaRPr lang="en-US" i="1"/>
          </a:p>
        </p:txBody>
      </p:sp>
      <p:sp>
        <p:nvSpPr>
          <p:cNvPr id="33796" name="Text Box 4"/>
          <p:cNvSpPr txBox="1">
            <a:spLocks noChangeArrowheads="1"/>
          </p:cNvSpPr>
          <p:nvPr/>
        </p:nvSpPr>
        <p:spPr bwMode="auto">
          <a:xfrm>
            <a:off x="744538" y="2446338"/>
            <a:ext cx="7826375" cy="3538661"/>
          </a:xfrm>
          <a:prstGeom prst="rect">
            <a:avLst/>
          </a:prstGeom>
          <a:noFill/>
          <a:ln w="15120">
            <a:noFill/>
            <a:miter lim="800000"/>
            <a:headEnd/>
            <a:tailEnd/>
          </a:ln>
        </p:spPr>
        <p:txBody>
          <a:bodyPr lIns="0" tIns="0" rIns="0" bIns="0">
            <a:spAutoFit/>
          </a:bodyPr>
          <a:lstStyle/>
          <a:p>
            <a:pPr defTabSz="457200" hangingPunct="0">
              <a:lnSpc>
                <a:spcPct val="93000"/>
              </a:lnSpc>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USER HUGEN2 </a:t>
            </a:r>
            <a:r>
              <a:rPr lang="en-GB" sz="2000" b="1" dirty="0">
                <a:solidFill>
                  <a:srgbClr val="FF0000"/>
                </a:solidFill>
                <a:latin typeface="Courier New" pitchFamily="49" charset="0"/>
                <a:ea typeface="SimSun" pitchFamily="2" charset="-122"/>
                <a:cs typeface="Courier New" pitchFamily="49" charset="0"/>
              </a:rPr>
              <a:t>HUGEN2</a:t>
            </a:r>
            <a:r>
              <a:rPr lang="en-GB" sz="2000" b="1" dirty="0">
                <a:solidFill>
                  <a:srgbClr val="000000"/>
                </a:solidFill>
                <a:latin typeface="Courier New" pitchFamily="49" charset="0"/>
                <a:ea typeface="SimSun" pitchFamily="2" charset="-122"/>
                <a:cs typeface="Courier New" pitchFamily="49" charset="0"/>
              </a:rPr>
              <a:t> 32M 32M G          </a:t>
            </a:r>
          </a:p>
          <a:p>
            <a:pPr defTabSz="457200" hangingPunct="0">
              <a:lnSpc>
                <a:spcPct val="93000"/>
              </a:lnSpc>
              <a:spcBef>
                <a:spcPts val="275"/>
              </a:spcBef>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 ACCOUNT SYSTEMS          </a:t>
            </a:r>
          </a:p>
          <a:p>
            <a:pPr defTabSz="457200" hangingPunct="0">
              <a:lnSpc>
                <a:spcPct val="93000"/>
              </a:lnSpc>
              <a:spcBef>
                <a:spcPts val="275"/>
              </a:spcBef>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 MACH XA          </a:t>
            </a:r>
          </a:p>
          <a:p>
            <a:pPr defTabSz="457200" hangingPunct="0">
              <a:lnSpc>
                <a:spcPct val="93000"/>
              </a:lnSpc>
              <a:spcBef>
                <a:spcPts val="275"/>
              </a:spcBef>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 IPL CMS      </a:t>
            </a:r>
          </a:p>
          <a:p>
            <a:pPr defTabSz="457200" hangingPunct="0">
              <a:lnSpc>
                <a:spcPct val="93000"/>
              </a:lnSpc>
              <a:spcBef>
                <a:spcPts val="275"/>
              </a:spcBef>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 CONSOLE 009 3215          </a:t>
            </a:r>
          </a:p>
          <a:p>
            <a:pPr defTabSz="457200" hangingPunct="0">
              <a:lnSpc>
                <a:spcPct val="93000"/>
              </a:lnSpc>
              <a:spcBef>
                <a:spcPts val="275"/>
              </a:spcBef>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 SPOOL 00C 2540 READER *          </a:t>
            </a:r>
          </a:p>
          <a:p>
            <a:pPr defTabSz="457200" hangingPunct="0">
              <a:lnSpc>
                <a:spcPct val="93000"/>
              </a:lnSpc>
              <a:spcBef>
                <a:spcPts val="275"/>
              </a:spcBef>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 SPOOL 00D 2540 PUNCH A          </a:t>
            </a:r>
          </a:p>
          <a:p>
            <a:pPr defTabSz="457200" hangingPunct="0">
              <a:lnSpc>
                <a:spcPct val="93000"/>
              </a:lnSpc>
              <a:spcBef>
                <a:spcPts val="275"/>
              </a:spcBef>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 SPOOL 00E 1403 A          </a:t>
            </a:r>
          </a:p>
          <a:p>
            <a:pPr defTabSz="457200" hangingPunct="0">
              <a:lnSpc>
                <a:spcPct val="93000"/>
              </a:lnSpc>
              <a:spcBef>
                <a:spcPts val="275"/>
              </a:spcBef>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 LINK MAINT 0190 0190 RR</a:t>
            </a:r>
          </a:p>
          <a:p>
            <a:pPr defTabSz="457200" hangingPunct="0">
              <a:lnSpc>
                <a:spcPct val="93000"/>
              </a:lnSpc>
              <a:spcBef>
                <a:spcPts val="275"/>
              </a:spcBef>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 LINK MAINT 019E 019E RR          </a:t>
            </a:r>
          </a:p>
          <a:p>
            <a:pPr defTabSz="457200" hangingPunct="0">
              <a:lnSpc>
                <a:spcPct val="93000"/>
              </a:lnSpc>
              <a:spcBef>
                <a:spcPts val="275"/>
              </a:spcBef>
              <a:buSzPct val="100000"/>
              <a:tabLst>
                <a:tab pos="723900" algn="l"/>
                <a:tab pos="1447800" algn="l"/>
                <a:tab pos="2170113" algn="l"/>
                <a:tab pos="2895600" algn="l"/>
                <a:tab pos="3619500" algn="l"/>
                <a:tab pos="4343400" algn="l"/>
                <a:tab pos="5067300" algn="l"/>
                <a:tab pos="5788025" algn="l"/>
                <a:tab pos="6511925" algn="l"/>
                <a:tab pos="7237413" algn="l"/>
                <a:tab pos="7962900" algn="l"/>
                <a:tab pos="8686800" algn="l"/>
              </a:tabLst>
            </a:pPr>
            <a:r>
              <a:rPr lang="en-GB" sz="2000" b="1" dirty="0">
                <a:solidFill>
                  <a:srgbClr val="000000"/>
                </a:solidFill>
                <a:latin typeface="Courier New" pitchFamily="49" charset="0"/>
                <a:ea typeface="SimSun" pitchFamily="2" charset="-122"/>
                <a:cs typeface="Courier New" pitchFamily="49" charset="0"/>
              </a:rPr>
              <a:t> MDISK 191 3390 1535 001 620RES MR </a:t>
            </a:r>
            <a:r>
              <a:rPr lang="en-GB" sz="2000" b="1" dirty="0">
                <a:solidFill>
                  <a:srgbClr val="FF0000"/>
                </a:solidFill>
                <a:latin typeface="Courier New" pitchFamily="49" charset="0"/>
                <a:ea typeface="SimSun" pitchFamily="2" charset="-122"/>
                <a:cs typeface="Courier New" pitchFamily="49" charset="0"/>
              </a:rPr>
              <a:t>READ WRITE MULTI</a:t>
            </a:r>
          </a:p>
        </p:txBody>
      </p:sp>
      <p:sp>
        <p:nvSpPr>
          <p:cNvPr id="6" name="Footer Placeholder 5"/>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33</a:t>
            </a:fld>
            <a:endParaRPr lang="en-US"/>
          </a:p>
        </p:txBody>
      </p:sp>
    </p:spTree>
    <p:extLst>
      <p:ext uri="{BB962C8B-B14F-4D97-AF65-F5344CB8AC3E}">
        <p14:creationId xmlns:p14="http://schemas.microsoft.com/office/powerpoint/2010/main" val="8413249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838200" y="3810000"/>
            <a:ext cx="7086600" cy="1143000"/>
          </a:xfrm>
          <a:prstGeom prst="rect">
            <a:avLst/>
          </a:prstGeom>
          <a:noFill/>
          <a:ln w="38100" algn="ctr">
            <a:solidFill>
              <a:schemeClr val="tx1"/>
            </a:solidFill>
            <a:miter lim="800000"/>
            <a:headEnd/>
            <a:tailEnd/>
          </a:ln>
        </p:spPr>
        <p:txBody>
          <a:bodyPr wrap="none" anchor="ctr"/>
          <a:lstStyle/>
          <a:p>
            <a:endParaRPr lang="en-US"/>
          </a:p>
        </p:txBody>
      </p:sp>
      <p:sp>
        <p:nvSpPr>
          <p:cNvPr id="18435" name="Rectangle 3"/>
          <p:cNvSpPr>
            <a:spLocks noGrp="1" noChangeArrowheads="1"/>
          </p:cNvSpPr>
          <p:nvPr>
            <p:ph type="title"/>
          </p:nvPr>
        </p:nvSpPr>
        <p:spPr/>
        <p:txBody>
          <a:bodyPr/>
          <a:lstStyle/>
          <a:p>
            <a:pPr eaLnBrk="1" hangingPunct="1"/>
            <a:r>
              <a:rPr lang="en-US"/>
              <a:t>Defending a Single Virtual Machine</a:t>
            </a:r>
          </a:p>
        </p:txBody>
      </p:sp>
      <p:sp>
        <p:nvSpPr>
          <p:cNvPr id="123908" name="Rectangle 4"/>
          <p:cNvSpPr>
            <a:spLocks noGrp="1" noChangeArrowheads="1"/>
          </p:cNvSpPr>
          <p:nvPr>
            <p:ph type="body" sz="half" idx="1"/>
          </p:nvPr>
        </p:nvSpPr>
        <p:spPr>
          <a:xfrm>
            <a:off x="182563" y="1295400"/>
            <a:ext cx="8351837" cy="5257800"/>
          </a:xfrm>
          <a:noFill/>
        </p:spPr>
        <p:txBody>
          <a:bodyPr/>
          <a:lstStyle/>
          <a:p>
            <a:pPr eaLnBrk="1" hangingPunct="1"/>
            <a:r>
              <a:rPr lang="en-US" sz="1800" b="1" dirty="0"/>
              <a:t>LOGONBY User Directory Statement</a:t>
            </a:r>
          </a:p>
          <a:p>
            <a:pPr lvl="1" eaLnBrk="1" hangingPunct="1"/>
            <a:r>
              <a:rPr lang="en-US" dirty="0"/>
              <a:t> Allows the logging on of a virtual machine with another user’s credentials</a:t>
            </a:r>
          </a:p>
          <a:p>
            <a:pPr marL="685800" lvl="2" indent="-3175" eaLnBrk="1" hangingPunct="1"/>
            <a:r>
              <a:rPr lang="en-US" b="1" dirty="0">
                <a:latin typeface="Courier New" pitchFamily="49" charset="0"/>
                <a:cs typeface="Courier New" pitchFamily="49" charset="0"/>
              </a:rPr>
              <a:t>LOGON OPERATOR by BWHUGEN</a:t>
            </a:r>
          </a:p>
          <a:p>
            <a:pPr lvl="1" eaLnBrk="1" hangingPunct="1"/>
            <a:endParaRPr lang="en-US" dirty="0">
              <a:latin typeface="Courier New" pitchFamily="49" charset="0"/>
              <a:cs typeface="Courier New" pitchFamily="49" charset="0"/>
            </a:endParaRPr>
          </a:p>
          <a:p>
            <a:pPr lvl="1" eaLnBrk="1" hangingPunct="1"/>
            <a:r>
              <a:rPr lang="en-US" dirty="0"/>
              <a:t>BWHUGEN’s password is entered instead of OPERATOR’s</a:t>
            </a:r>
          </a:p>
          <a:p>
            <a:pPr lvl="1" eaLnBrk="1" hangingPunct="1"/>
            <a:r>
              <a:rPr lang="en-US" dirty="0"/>
              <a:t>Instead of sharing a single </a:t>
            </a:r>
            <a:r>
              <a:rPr lang="en-US" dirty="0" err="1"/>
              <a:t>userid</a:t>
            </a:r>
            <a:r>
              <a:rPr lang="en-US" dirty="0"/>
              <a:t>/password among multiple administrators, this provides accountability.</a:t>
            </a:r>
          </a:p>
          <a:p>
            <a:pPr lvl="1" eaLnBrk="1" hangingPunct="1"/>
            <a:endParaRPr lang="en-US" dirty="0"/>
          </a:p>
          <a:p>
            <a:pPr eaLnBrk="1" hangingPunct="1">
              <a:buFont typeface="Wingdings" pitchFamily="2" charset="2"/>
              <a:buNone/>
            </a:pPr>
            <a:r>
              <a:rPr lang="en-US" dirty="0"/>
              <a:t>To require LOGONBY access for a </a:t>
            </a:r>
            <a:r>
              <a:rPr lang="en-US" dirty="0" err="1"/>
              <a:t>userid</a:t>
            </a:r>
            <a:r>
              <a:rPr lang="en-US" dirty="0"/>
              <a:t>, the USER statement must be modified:</a:t>
            </a:r>
          </a:p>
          <a:p>
            <a:pPr lvl="1" eaLnBrk="1" hangingPunct="1">
              <a:buFont typeface="Arial" pitchFamily="34" charset="0"/>
              <a:buNone/>
            </a:pPr>
            <a:endParaRPr lang="en-US" sz="1400" dirty="0">
              <a:latin typeface="Courier New" pitchFamily="49" charset="0"/>
              <a:cs typeface="Courier New" pitchFamily="49" charset="0"/>
            </a:endParaRPr>
          </a:p>
          <a:p>
            <a:pPr eaLnBrk="1" hangingPunct="1">
              <a:spcBef>
                <a:spcPct val="0"/>
              </a:spcBef>
              <a:buFont typeface="Wingdings" pitchFamily="2" charset="2"/>
              <a:buNone/>
            </a:pPr>
            <a:r>
              <a:rPr lang="en-US" sz="1300" dirty="0">
                <a:latin typeface="Courier New" pitchFamily="49" charset="0"/>
                <a:cs typeface="Courier New" pitchFamily="49" charset="0"/>
              </a:rPr>
              <a:t>		</a:t>
            </a:r>
            <a:r>
              <a:rPr lang="en-US" sz="1300" b="1" dirty="0">
                <a:latin typeface="Courier New" pitchFamily="49" charset="0"/>
                <a:cs typeface="Courier New" pitchFamily="49" charset="0"/>
              </a:rPr>
              <a:t>&gt;&gt;-User--</a:t>
            </a:r>
            <a:r>
              <a:rPr lang="en-US" sz="1300" b="1" i="1" dirty="0" err="1">
                <a:latin typeface="Courier New" pitchFamily="49" charset="0"/>
                <a:cs typeface="Courier New" pitchFamily="49" charset="0"/>
              </a:rPr>
              <a:t>userid</a:t>
            </a:r>
            <a:r>
              <a:rPr lang="en-US" sz="1300" b="1" dirty="0">
                <a:latin typeface="Courier New" pitchFamily="49" charset="0"/>
                <a:cs typeface="Courier New" pitchFamily="49" charset="0"/>
              </a:rPr>
              <a:t>---+-</a:t>
            </a:r>
            <a:r>
              <a:rPr lang="en-US" sz="1300" b="1" i="1" dirty="0">
                <a:latin typeface="Courier New" pitchFamily="49" charset="0"/>
                <a:cs typeface="Courier New" pitchFamily="49" charset="0"/>
              </a:rPr>
              <a:t>password</a:t>
            </a:r>
            <a:r>
              <a:rPr lang="en-US" sz="1300" b="1" dirty="0">
                <a:latin typeface="Courier New" pitchFamily="49" charset="0"/>
                <a:cs typeface="Courier New" pitchFamily="49" charset="0"/>
              </a:rPr>
              <a:t>-+-------------------------------&gt;</a:t>
            </a:r>
          </a:p>
          <a:p>
            <a:pPr eaLnBrk="1" hangingPunct="1">
              <a:spcBef>
                <a:spcPct val="0"/>
              </a:spcBef>
              <a:buFont typeface="Wingdings" pitchFamily="2" charset="2"/>
              <a:buNone/>
            </a:pPr>
            <a:r>
              <a:rPr lang="en-US" sz="1300" b="1" dirty="0">
                <a:latin typeface="Courier New" pitchFamily="49" charset="0"/>
                <a:cs typeface="Courier New" pitchFamily="49" charset="0"/>
              </a:rPr>
              <a:t>				+-NOLOG----+</a:t>
            </a:r>
          </a:p>
          <a:p>
            <a:pPr eaLnBrk="1" hangingPunct="1">
              <a:spcBef>
                <a:spcPct val="0"/>
              </a:spcBef>
              <a:buFont typeface="Wingdings" pitchFamily="2" charset="2"/>
              <a:buNone/>
            </a:pPr>
            <a:r>
              <a:rPr lang="en-US" sz="1300" b="1" dirty="0">
                <a:latin typeface="Courier New" pitchFamily="49" charset="0"/>
                <a:cs typeface="Courier New" pitchFamily="49" charset="0"/>
              </a:rPr>
              <a:t>				+-NOPASS---+ </a:t>
            </a:r>
          </a:p>
          <a:p>
            <a:pPr eaLnBrk="1" hangingPunct="1">
              <a:spcBef>
                <a:spcPct val="0"/>
              </a:spcBef>
              <a:buFont typeface="Wingdings" pitchFamily="2" charset="2"/>
              <a:buNone/>
            </a:pPr>
            <a:r>
              <a:rPr lang="en-US" sz="1300" b="1" dirty="0">
                <a:latin typeface="Courier New" pitchFamily="49" charset="0"/>
                <a:cs typeface="Courier New" pitchFamily="49" charset="0"/>
              </a:rPr>
              <a:t>				+-AUTOONLY-+ </a:t>
            </a:r>
          </a:p>
          <a:p>
            <a:pPr eaLnBrk="1" hangingPunct="1">
              <a:spcBef>
                <a:spcPct val="0"/>
              </a:spcBef>
              <a:buFont typeface="Wingdings" pitchFamily="2" charset="2"/>
              <a:buNone/>
            </a:pPr>
            <a:r>
              <a:rPr lang="en-US" sz="1300" b="1" dirty="0">
                <a:latin typeface="Courier New" pitchFamily="49" charset="0"/>
                <a:cs typeface="Courier New" pitchFamily="49" charset="0"/>
              </a:rPr>
              <a:t>				</a:t>
            </a:r>
            <a:r>
              <a:rPr lang="en-US" sz="1300" b="1" dirty="0">
                <a:solidFill>
                  <a:srgbClr val="0000FF"/>
                </a:solidFill>
                <a:latin typeface="Courier New" pitchFamily="49" charset="0"/>
                <a:cs typeface="Courier New" pitchFamily="49" charset="0"/>
              </a:rPr>
              <a:t>'-LBYONLY--'</a:t>
            </a:r>
            <a:r>
              <a:rPr lang="en-US" sz="1400" b="1" dirty="0">
                <a:solidFill>
                  <a:srgbClr val="0000FF"/>
                </a:solidFill>
                <a:latin typeface="Courier New" pitchFamily="49" charset="0"/>
                <a:cs typeface="Courier New" pitchFamily="49" charset="0"/>
              </a:rPr>
              <a:t> </a:t>
            </a:r>
          </a:p>
          <a:p>
            <a:pPr eaLnBrk="1" hangingPunct="1">
              <a:spcBef>
                <a:spcPct val="0"/>
              </a:spcBef>
              <a:buFont typeface="Wingdings" pitchFamily="2" charset="2"/>
              <a:buNone/>
            </a:pPr>
            <a:endParaRPr lang="en-US" sz="1400" dirty="0">
              <a:cs typeface="Arial" pitchFamily="34" charset="0"/>
            </a:endParaRPr>
          </a:p>
          <a:p>
            <a:pPr eaLnBrk="1" hangingPunct="1">
              <a:spcBef>
                <a:spcPct val="0"/>
              </a:spcBef>
              <a:buFont typeface="Wingdings" pitchFamily="2" charset="2"/>
              <a:buNone/>
            </a:pPr>
            <a:r>
              <a:rPr lang="en-US" dirty="0">
                <a:cs typeface="Arial" pitchFamily="34" charset="0"/>
              </a:rPr>
              <a:t>To grant LOGONBY access to other users, the LOGONBY statement must be added:</a:t>
            </a:r>
            <a:br>
              <a:rPr lang="en-US" dirty="0">
                <a:cs typeface="Arial" pitchFamily="34" charset="0"/>
              </a:rPr>
            </a:br>
            <a:endParaRPr lang="en-US" dirty="0">
              <a:latin typeface="Courier New" pitchFamily="49" charset="0"/>
              <a:cs typeface="Courier New" pitchFamily="49" charset="0"/>
            </a:endParaRPr>
          </a:p>
          <a:p>
            <a:pPr eaLnBrk="1" hangingPunct="1">
              <a:spcBef>
                <a:spcPct val="0"/>
              </a:spcBef>
              <a:buFont typeface="Wingdings" pitchFamily="2" charset="2"/>
              <a:buNone/>
            </a:pPr>
            <a:r>
              <a:rPr lang="en-US" sz="1400" dirty="0">
                <a:latin typeface="Courier New" pitchFamily="49" charset="0"/>
                <a:cs typeface="Courier New" pitchFamily="49" charset="0"/>
              </a:rPr>
              <a:t>		</a:t>
            </a:r>
            <a:r>
              <a:rPr lang="en-US" sz="1300" b="1" dirty="0">
                <a:latin typeface="Courier New" pitchFamily="49" charset="0"/>
                <a:cs typeface="Courier New" pitchFamily="49" charset="0"/>
              </a:rPr>
              <a:t>USER OPERATOR </a:t>
            </a:r>
            <a:r>
              <a:rPr lang="en-US" sz="1300" b="1" dirty="0">
                <a:solidFill>
                  <a:srgbClr val="0000FF"/>
                </a:solidFill>
                <a:latin typeface="Courier New" pitchFamily="49" charset="0"/>
                <a:cs typeface="Courier New" pitchFamily="49" charset="0"/>
              </a:rPr>
              <a:t>LBYONLY</a:t>
            </a:r>
          </a:p>
          <a:p>
            <a:pPr eaLnBrk="1" hangingPunct="1">
              <a:spcBef>
                <a:spcPct val="0"/>
              </a:spcBef>
              <a:buFont typeface="Wingdings" pitchFamily="2" charset="2"/>
              <a:buNone/>
            </a:pPr>
            <a:r>
              <a:rPr lang="en-US" sz="1300" b="1" dirty="0">
                <a:latin typeface="Courier New" pitchFamily="49" charset="0"/>
                <a:cs typeface="Courier New" pitchFamily="49" charset="0"/>
              </a:rPr>
              <a:t>		...</a:t>
            </a:r>
          </a:p>
          <a:p>
            <a:pPr eaLnBrk="1" hangingPunct="1">
              <a:spcBef>
                <a:spcPct val="0"/>
              </a:spcBef>
              <a:buFont typeface="Wingdings" pitchFamily="2" charset="2"/>
              <a:buNone/>
            </a:pPr>
            <a:r>
              <a:rPr lang="en-US" sz="1300" b="1" dirty="0">
                <a:latin typeface="Courier New" pitchFamily="49" charset="0"/>
                <a:cs typeface="Courier New" pitchFamily="49" charset="0"/>
              </a:rPr>
              <a:t>		</a:t>
            </a:r>
            <a:r>
              <a:rPr lang="en-US" sz="1300" b="1" dirty="0">
                <a:solidFill>
                  <a:srgbClr val="0000FF"/>
                </a:solidFill>
                <a:latin typeface="Courier New" pitchFamily="49" charset="0"/>
                <a:cs typeface="Courier New" pitchFamily="49" charset="0"/>
              </a:rPr>
              <a:t>LOGONBY BWHUGEN MERWYN MROSATO</a:t>
            </a:r>
          </a:p>
        </p:txBody>
      </p:sp>
      <p:sp>
        <p:nvSpPr>
          <p:cNvPr id="123909" name="Rectangle 5"/>
          <p:cNvSpPr>
            <a:spLocks noChangeArrowheads="1"/>
          </p:cNvSpPr>
          <p:nvPr/>
        </p:nvSpPr>
        <p:spPr bwMode="auto">
          <a:xfrm>
            <a:off x="838200" y="5562600"/>
            <a:ext cx="7086600" cy="762000"/>
          </a:xfrm>
          <a:prstGeom prst="rect">
            <a:avLst/>
          </a:prstGeom>
          <a:noFill/>
          <a:ln w="38100" algn="ctr">
            <a:solidFill>
              <a:schemeClr val="tx1"/>
            </a:solidFill>
            <a:miter lim="800000"/>
            <a:headEnd/>
            <a:tailEnd/>
          </a:ln>
        </p:spPr>
        <p:txBody>
          <a:bodyPr wrap="none" anchor="ctr"/>
          <a:lstStyle/>
          <a:p>
            <a:endParaRPr lang="en-US"/>
          </a:p>
        </p:txBody>
      </p:sp>
      <p:sp>
        <p:nvSpPr>
          <p:cNvPr id="8" name="Footer Placeholder 4"/>
          <p:cNvSpPr>
            <a:spLocks noGrp="1"/>
          </p:cNvSpPr>
          <p:nvPr>
            <p:ph type="ftr" sz="quarter" idx="11"/>
          </p:nvPr>
        </p:nvSpPr>
        <p:spPr bwMode="auto">
          <a:xfrm>
            <a:off x="2925763" y="6537325"/>
            <a:ext cx="2012950" cy="184150"/>
          </a:xfrm>
          <a:ln>
            <a:miter lim="800000"/>
            <a:headEnd/>
            <a:tailEnd/>
          </a:ln>
        </p:spPr>
        <p:txBody>
          <a:bodyPr vert="horz" wrap="square" lIns="92075" tIns="46038" rIns="92075" bIns="46038" numCol="1" anchor="t" anchorCtr="0" compatLnSpc="1">
            <a:prstTxWarp prst="textNoShape">
              <a:avLst/>
            </a:prstTxWarp>
          </a:bodyPr>
          <a:lstStyle/>
          <a:p>
            <a:pPr>
              <a:defRPr/>
            </a:pPr>
            <a:r>
              <a:rPr lang="en-US" smtClean="0">
                <a:cs typeface="ＭＳ Ｐゴシック" charset="-128"/>
              </a:rPr>
              <a:t>#IBMz  #zVM  #TrustIBMz</a:t>
            </a:r>
            <a:endParaRPr lang="en-US" dirty="0">
              <a:cs typeface="ＭＳ Ｐゴシック" charset="-128"/>
            </a:endParaRPr>
          </a:p>
        </p:txBody>
      </p:sp>
      <p:sp>
        <p:nvSpPr>
          <p:cNvPr id="2" name="Slide Number Placeholder 1"/>
          <p:cNvSpPr>
            <a:spLocks noGrp="1"/>
          </p:cNvSpPr>
          <p:nvPr>
            <p:ph type="sldNum" sz="quarter" idx="10"/>
          </p:nvPr>
        </p:nvSpPr>
        <p:spPr/>
        <p:txBody>
          <a:bodyPr/>
          <a:lstStyle/>
          <a:p>
            <a:pPr>
              <a:defRPr/>
            </a:pPr>
            <a:fld id="{8798F704-3312-4F83-9A37-36BA7A7A3E54}" type="slidenum">
              <a:rPr lang="en-US" smtClean="0"/>
              <a:pPr>
                <a:defRPr/>
              </a:pPr>
              <a:t>34</a:t>
            </a:fld>
            <a:endParaRPr lang="en-US"/>
          </a:p>
        </p:txBody>
      </p:sp>
    </p:spTree>
    <p:extLst>
      <p:ext uri="{BB962C8B-B14F-4D97-AF65-F5344CB8AC3E}">
        <p14:creationId xmlns:p14="http://schemas.microsoft.com/office/powerpoint/2010/main" val="421814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08">
                                            <p:txEl>
                                              <p:pRg st="7" end="7"/>
                                            </p:txEl>
                                          </p:spTgt>
                                        </p:tgtEl>
                                        <p:attrNameLst>
                                          <p:attrName>style.visibility</p:attrName>
                                        </p:attrNameLst>
                                      </p:cBhvr>
                                      <p:to>
                                        <p:strVal val="visible"/>
                                      </p:to>
                                    </p:set>
                                    <p:anim calcmode="lin" valueType="num">
                                      <p:cBhvr additive="base">
                                        <p:cTn id="7" dur="500" fill="hold"/>
                                        <p:tgtEl>
                                          <p:spTgt spid="123908">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8">
                                            <p:txEl>
                                              <p:pRg st="7" end="7"/>
                                            </p:txEl>
                                          </p:spTgt>
                                        </p:tgtEl>
                                        <p:attrNameLst>
                                          <p:attrName>ppt_y</p:attrName>
                                        </p:attrNameLst>
                                      </p:cBhvr>
                                      <p:tavLst>
                                        <p:tav tm="0">
                                          <p:val>
                                            <p:strVal val="1+#ppt_h/2"/>
                                          </p:val>
                                        </p:tav>
                                        <p:tav tm="100000">
                                          <p:val>
                                            <p:strVal val="#ppt_y"/>
                                          </p:val>
                                        </p:tav>
                                      </p:tavLst>
                                    </p:anim>
                                  </p:childTnLst>
                                </p:cTn>
                              </p:par>
                              <p:par>
                                <p:cTn id="9" presetID="5" presetClass="entr" presetSubtype="10" fill="hold" grpId="0" nodeType="withEffect">
                                  <p:stCondLst>
                                    <p:cond delay="0"/>
                                  </p:stCondLst>
                                  <p:childTnLst>
                                    <p:set>
                                      <p:cBhvr>
                                        <p:cTn id="10" dur="1" fill="hold">
                                          <p:stCondLst>
                                            <p:cond delay="0"/>
                                          </p:stCondLst>
                                        </p:cTn>
                                        <p:tgtEl>
                                          <p:spTgt spid="123906"/>
                                        </p:tgtEl>
                                        <p:attrNameLst>
                                          <p:attrName>style.visibility</p:attrName>
                                        </p:attrNameLst>
                                      </p:cBhvr>
                                      <p:to>
                                        <p:strVal val="visible"/>
                                      </p:to>
                                    </p:set>
                                    <p:animEffect transition="in" filter="checkerboard(across)">
                                      <p:cBhvr>
                                        <p:cTn id="11" dur="500"/>
                                        <p:tgtEl>
                                          <p:spTgt spid="123906"/>
                                        </p:tgtEl>
                                      </p:cBhvr>
                                    </p:animEffect>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123908">
                                            <p:txEl>
                                              <p:pRg st="9" end="9"/>
                                            </p:txEl>
                                          </p:spTgt>
                                        </p:tgtEl>
                                        <p:attrNameLst>
                                          <p:attrName>style.visibility</p:attrName>
                                        </p:attrNameLst>
                                      </p:cBhvr>
                                      <p:to>
                                        <p:strVal val="visible"/>
                                      </p:to>
                                    </p:set>
                                    <p:anim calcmode="lin" valueType="num">
                                      <p:cBhvr additive="base">
                                        <p:cTn id="15" dur="500" fill="hold"/>
                                        <p:tgtEl>
                                          <p:spTgt spid="123908">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3908">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3908">
                                            <p:txEl>
                                              <p:pRg st="10" end="10"/>
                                            </p:txEl>
                                          </p:spTgt>
                                        </p:tgtEl>
                                        <p:attrNameLst>
                                          <p:attrName>style.visibility</p:attrName>
                                        </p:attrNameLst>
                                      </p:cBhvr>
                                      <p:to>
                                        <p:strVal val="visible"/>
                                      </p:to>
                                    </p:set>
                                    <p:anim calcmode="lin" valueType="num">
                                      <p:cBhvr additive="base">
                                        <p:cTn id="19" dur="500" fill="hold"/>
                                        <p:tgtEl>
                                          <p:spTgt spid="123908">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08">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3908">
                                            <p:txEl>
                                              <p:pRg st="11" end="11"/>
                                            </p:txEl>
                                          </p:spTgt>
                                        </p:tgtEl>
                                        <p:attrNameLst>
                                          <p:attrName>style.visibility</p:attrName>
                                        </p:attrNameLst>
                                      </p:cBhvr>
                                      <p:to>
                                        <p:strVal val="visible"/>
                                      </p:to>
                                    </p:set>
                                    <p:anim calcmode="lin" valueType="num">
                                      <p:cBhvr additive="base">
                                        <p:cTn id="23" dur="500" fill="hold"/>
                                        <p:tgtEl>
                                          <p:spTgt spid="123908">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3908">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3908">
                                            <p:txEl>
                                              <p:pRg st="12" end="12"/>
                                            </p:txEl>
                                          </p:spTgt>
                                        </p:tgtEl>
                                        <p:attrNameLst>
                                          <p:attrName>style.visibility</p:attrName>
                                        </p:attrNameLst>
                                      </p:cBhvr>
                                      <p:to>
                                        <p:strVal val="visible"/>
                                      </p:to>
                                    </p:set>
                                    <p:anim calcmode="lin" valueType="num">
                                      <p:cBhvr additive="base">
                                        <p:cTn id="27" dur="500" fill="hold"/>
                                        <p:tgtEl>
                                          <p:spTgt spid="123908">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3908">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3908">
                                            <p:txEl>
                                              <p:pRg st="13" end="13"/>
                                            </p:txEl>
                                          </p:spTgt>
                                        </p:tgtEl>
                                        <p:attrNameLst>
                                          <p:attrName>style.visibility</p:attrName>
                                        </p:attrNameLst>
                                      </p:cBhvr>
                                      <p:to>
                                        <p:strVal val="visible"/>
                                      </p:to>
                                    </p:set>
                                    <p:anim calcmode="lin" valueType="num">
                                      <p:cBhvr additive="base">
                                        <p:cTn id="31" dur="500" fill="hold"/>
                                        <p:tgtEl>
                                          <p:spTgt spid="123908">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3908">
                                            <p:txEl>
                                              <p:pRg st="13" end="1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3908">
                                            <p:txEl>
                                              <p:pRg st="15" end="15"/>
                                            </p:txEl>
                                          </p:spTgt>
                                        </p:tgtEl>
                                        <p:attrNameLst>
                                          <p:attrName>style.visibility</p:attrName>
                                        </p:attrNameLst>
                                      </p:cBhvr>
                                      <p:to>
                                        <p:strVal val="visible"/>
                                      </p:to>
                                    </p:set>
                                    <p:anim calcmode="lin" valueType="num">
                                      <p:cBhvr additive="base">
                                        <p:cTn id="35" dur="500" fill="hold"/>
                                        <p:tgtEl>
                                          <p:spTgt spid="123908">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3908">
                                            <p:txEl>
                                              <p:pRg st="15" end="15"/>
                                            </p:txEl>
                                          </p:spTgt>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123908">
                                            <p:txEl>
                                              <p:pRg st="16" end="16"/>
                                            </p:txEl>
                                          </p:spTgt>
                                        </p:tgtEl>
                                        <p:attrNameLst>
                                          <p:attrName>style.visibility</p:attrName>
                                        </p:attrNameLst>
                                      </p:cBhvr>
                                      <p:to>
                                        <p:strVal val="visible"/>
                                      </p:to>
                                    </p:set>
                                    <p:anim calcmode="lin" valueType="num">
                                      <p:cBhvr additive="base">
                                        <p:cTn id="40" dur="500" fill="hold"/>
                                        <p:tgtEl>
                                          <p:spTgt spid="123908">
                                            <p:txEl>
                                              <p:pRg st="16" end="1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3908">
                                            <p:txEl>
                                              <p:pRg st="16" end="16"/>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23908">
                                            <p:txEl>
                                              <p:pRg st="17" end="17"/>
                                            </p:txEl>
                                          </p:spTgt>
                                        </p:tgtEl>
                                        <p:attrNameLst>
                                          <p:attrName>style.visibility</p:attrName>
                                        </p:attrNameLst>
                                      </p:cBhvr>
                                      <p:to>
                                        <p:strVal val="visible"/>
                                      </p:to>
                                    </p:set>
                                    <p:anim calcmode="lin" valueType="num">
                                      <p:cBhvr additive="base">
                                        <p:cTn id="44" dur="500" fill="hold"/>
                                        <p:tgtEl>
                                          <p:spTgt spid="123908">
                                            <p:txEl>
                                              <p:pRg st="17" end="1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23908">
                                            <p:txEl>
                                              <p:pRg st="17" end="17"/>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3908">
                                            <p:txEl>
                                              <p:pRg st="18" end="18"/>
                                            </p:txEl>
                                          </p:spTgt>
                                        </p:tgtEl>
                                        <p:attrNameLst>
                                          <p:attrName>style.visibility</p:attrName>
                                        </p:attrNameLst>
                                      </p:cBhvr>
                                      <p:to>
                                        <p:strVal val="visible"/>
                                      </p:to>
                                    </p:set>
                                    <p:anim calcmode="lin" valueType="num">
                                      <p:cBhvr additive="base">
                                        <p:cTn id="48" dur="500" fill="hold"/>
                                        <p:tgtEl>
                                          <p:spTgt spid="123908">
                                            <p:txEl>
                                              <p:pRg st="18" end="1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3908">
                                            <p:txEl>
                                              <p:pRg st="18" end="18"/>
                                            </p:txEl>
                                          </p:spTgt>
                                        </p:tgtEl>
                                        <p:attrNameLst>
                                          <p:attrName>ppt_y</p:attrName>
                                        </p:attrNameLst>
                                      </p:cBhvr>
                                      <p:tavLst>
                                        <p:tav tm="0">
                                          <p:val>
                                            <p:strVal val="1+#ppt_h/2"/>
                                          </p:val>
                                        </p:tav>
                                        <p:tav tm="100000">
                                          <p:val>
                                            <p:strVal val="#ppt_y"/>
                                          </p:val>
                                        </p:tav>
                                      </p:tavLst>
                                    </p:anim>
                                  </p:childTnLst>
                                </p:cTn>
                              </p:par>
                              <p:par>
                                <p:cTn id="50" presetID="5" presetClass="entr" presetSubtype="10" fill="hold" grpId="0" nodeType="withEffect">
                                  <p:stCondLst>
                                    <p:cond delay="0"/>
                                  </p:stCondLst>
                                  <p:childTnLst>
                                    <p:set>
                                      <p:cBhvr>
                                        <p:cTn id="51" dur="1" fill="hold">
                                          <p:stCondLst>
                                            <p:cond delay="0"/>
                                          </p:stCondLst>
                                        </p:cTn>
                                        <p:tgtEl>
                                          <p:spTgt spid="123909"/>
                                        </p:tgtEl>
                                        <p:attrNameLst>
                                          <p:attrName>style.visibility</p:attrName>
                                        </p:attrNameLst>
                                      </p:cBhvr>
                                      <p:to>
                                        <p:strVal val="visible"/>
                                      </p:to>
                                    </p:set>
                                    <p:animEffect transition="in" filter="checkerboard(across)">
                                      <p:cBhvr>
                                        <p:cTn id="52" dur="500"/>
                                        <p:tgtEl>
                                          <p:spTgt spid="12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nimBg="1"/>
      <p:bldP spid="123908" grpId="0" build="p"/>
      <p:bldP spid="12390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Defending CP</a:t>
            </a:r>
          </a:p>
        </p:txBody>
      </p:sp>
      <p:sp>
        <p:nvSpPr>
          <p:cNvPr id="25603" name="Rectangle 3"/>
          <p:cNvSpPr>
            <a:spLocks noGrp="1" noChangeArrowheads="1"/>
          </p:cNvSpPr>
          <p:nvPr>
            <p:ph idx="1"/>
          </p:nvPr>
        </p:nvSpPr>
        <p:spPr/>
        <p:txBody>
          <a:bodyPr/>
          <a:lstStyle/>
          <a:p>
            <a:pPr marL="304800" indent="-304800" eaLnBrk="1" hangingPunct="1">
              <a:buFont typeface="Wingdings" pitchFamily="2" charset="2"/>
              <a:buNone/>
            </a:pPr>
            <a:r>
              <a:rPr lang="en-US" dirty="0"/>
              <a:t>SYSTEM CONFIG is to z/VM as a user directory entry is to a single virtual machine. It contains multiple statements which can define and enhance security at CP initialization time.</a:t>
            </a:r>
          </a:p>
          <a:p>
            <a:pPr marL="304800" indent="-304800" eaLnBrk="1" hangingPunct="1">
              <a:buFont typeface="Wingdings" pitchFamily="2" charset="2"/>
              <a:buNone/>
            </a:pPr>
            <a:endParaRPr lang="en-US" dirty="0"/>
          </a:p>
          <a:p>
            <a:pPr marL="304800" indent="-304800" eaLnBrk="1" hangingPunct="1">
              <a:buFont typeface="Wingdings" pitchFamily="2" charset="2"/>
              <a:buAutoNum type="arabicPeriod"/>
            </a:pPr>
            <a:r>
              <a:rPr lang="en-US" b="1" dirty="0">
                <a:latin typeface="Courier New" pitchFamily="49" charset="0"/>
                <a:cs typeface="Courier New" pitchFamily="49" charset="0"/>
              </a:rPr>
              <a:t>ENABLE</a:t>
            </a:r>
            <a:r>
              <a:rPr lang="en-US" dirty="0">
                <a:latin typeface="Courier New" pitchFamily="49" charset="0"/>
                <a:cs typeface="Courier New" pitchFamily="49" charset="0"/>
              </a:rPr>
              <a:t> / </a:t>
            </a:r>
            <a:r>
              <a:rPr lang="en-US" b="1" dirty="0">
                <a:latin typeface="Courier New" pitchFamily="49" charset="0"/>
                <a:cs typeface="Courier New" pitchFamily="49" charset="0"/>
              </a:rPr>
              <a:t>DISABLE</a:t>
            </a:r>
            <a:r>
              <a:rPr lang="en-US" dirty="0">
                <a:latin typeface="Courier New" pitchFamily="49" charset="0"/>
                <a:cs typeface="Courier New" pitchFamily="49" charset="0"/>
              </a:rPr>
              <a:t> / </a:t>
            </a:r>
            <a:r>
              <a:rPr lang="en-US" b="1" dirty="0">
                <a:latin typeface="Courier New" pitchFamily="49" charset="0"/>
                <a:cs typeface="Courier New" pitchFamily="49" charset="0"/>
              </a:rPr>
              <a:t>MODIFY</a:t>
            </a:r>
            <a:r>
              <a:rPr lang="en-US" dirty="0">
                <a:latin typeface="Courier New" pitchFamily="49" charset="0"/>
                <a:cs typeface="Courier New" pitchFamily="49" charset="0"/>
              </a:rPr>
              <a:t> </a:t>
            </a:r>
            <a:r>
              <a:rPr lang="en-US" b="1" dirty="0">
                <a:latin typeface="Courier New" pitchFamily="49" charset="0"/>
                <a:cs typeface="Courier New" pitchFamily="49" charset="0"/>
              </a:rPr>
              <a:t>COMMAND</a:t>
            </a:r>
            <a:r>
              <a:rPr lang="en-US" dirty="0"/>
              <a:t> or </a:t>
            </a:r>
            <a:r>
              <a:rPr lang="en-US" b="1" dirty="0">
                <a:latin typeface="Courier New" pitchFamily="49" charset="0"/>
                <a:cs typeface="Courier New" pitchFamily="49" charset="0"/>
              </a:rPr>
              <a:t>DIAGNOSE</a:t>
            </a:r>
            <a:r>
              <a:rPr lang="en-US" dirty="0"/>
              <a:t>.  The static way to make system-wide </a:t>
            </a:r>
            <a:r>
              <a:rPr lang="en-US" dirty="0" err="1"/>
              <a:t>privclass</a:t>
            </a:r>
            <a:r>
              <a:rPr lang="en-US" dirty="0"/>
              <a:t>-related changes to available functionality.</a:t>
            </a:r>
          </a:p>
          <a:p>
            <a:pPr marL="304800" indent="-304800" eaLnBrk="1" hangingPunct="1">
              <a:buFont typeface="Wingdings" pitchFamily="2" charset="2"/>
              <a:buAutoNum type="arabicPeriod"/>
            </a:pPr>
            <a:r>
              <a:rPr lang="en-US" b="1" dirty="0">
                <a:latin typeface="Courier New" pitchFamily="49" charset="0"/>
                <a:cs typeface="Courier New" pitchFamily="49" charset="0"/>
              </a:rPr>
              <a:t>ALTERNATE OPERATOR</a:t>
            </a:r>
            <a:r>
              <a:rPr lang="en-US" dirty="0"/>
              <a:t>: define specific </a:t>
            </a:r>
            <a:r>
              <a:rPr lang="en-US" dirty="0" err="1"/>
              <a:t>userids</a:t>
            </a:r>
            <a:r>
              <a:rPr lang="en-US" dirty="0"/>
              <a:t> who can become system operator if OPERATOR is shut down.</a:t>
            </a:r>
          </a:p>
          <a:p>
            <a:pPr marL="304800" indent="-304800" eaLnBrk="1" hangingPunct="1">
              <a:buFont typeface="Wingdings" pitchFamily="2" charset="2"/>
              <a:buAutoNum type="arabicPeriod"/>
            </a:pPr>
            <a:r>
              <a:rPr lang="en-US" b="1" dirty="0">
                <a:latin typeface="Courier New" pitchFamily="49" charset="0"/>
                <a:cs typeface="Courier New" pitchFamily="49" charset="0"/>
              </a:rPr>
              <a:t>PRIV_CLASSES</a:t>
            </a:r>
            <a:r>
              <a:rPr lang="en-US" dirty="0"/>
              <a:t> statement:  redefine privilege class(</a:t>
            </a:r>
            <a:r>
              <a:rPr lang="en-US" dirty="0" err="1"/>
              <a:t>es</a:t>
            </a:r>
            <a:r>
              <a:rPr lang="en-US" dirty="0"/>
              <a:t>) necessary for certain functions: </a:t>
            </a:r>
            <a:r>
              <a:rPr lang="en-US" b="1" dirty="0">
                <a:latin typeface="Courier New" pitchFamily="49" charset="0"/>
                <a:cs typeface="Courier New" pitchFamily="49" charset="0"/>
              </a:rPr>
              <a:t>IOCP_READ</a:t>
            </a:r>
            <a:r>
              <a:rPr lang="en-US" dirty="0">
                <a:latin typeface="Courier New" pitchFamily="49" charset="0"/>
                <a:cs typeface="Courier New" pitchFamily="49" charset="0"/>
              </a:rPr>
              <a:t>, </a:t>
            </a:r>
            <a:r>
              <a:rPr lang="en-US" b="1" dirty="0">
                <a:latin typeface="Courier New" pitchFamily="49" charset="0"/>
                <a:cs typeface="Courier New" pitchFamily="49" charset="0"/>
              </a:rPr>
              <a:t>IOCP_WRITE</a:t>
            </a:r>
            <a:r>
              <a:rPr lang="en-US" dirty="0">
                <a:latin typeface="Courier New" pitchFamily="49" charset="0"/>
                <a:cs typeface="Courier New" pitchFamily="49" charset="0"/>
              </a:rPr>
              <a:t>, </a:t>
            </a:r>
            <a:r>
              <a:rPr lang="en-US" b="1" dirty="0">
                <a:latin typeface="Courier New" pitchFamily="49" charset="0"/>
                <a:cs typeface="Courier New" pitchFamily="49" charset="0"/>
              </a:rPr>
              <a:t>OPERATOR</a:t>
            </a:r>
            <a:r>
              <a:rPr lang="en-US" dirty="0">
                <a:latin typeface="Courier New" pitchFamily="49" charset="0"/>
                <a:cs typeface="Courier New" pitchFamily="49" charset="0"/>
              </a:rPr>
              <a:t>, </a:t>
            </a:r>
            <a:r>
              <a:rPr lang="en-US" b="1" dirty="0">
                <a:latin typeface="Courier New" pitchFamily="49" charset="0"/>
                <a:cs typeface="Courier New" pitchFamily="49" charset="0"/>
              </a:rPr>
              <a:t>USER_DEFAULT</a:t>
            </a:r>
            <a:r>
              <a:rPr lang="en-US" dirty="0">
                <a:latin typeface="Courier New" pitchFamily="49" charset="0"/>
                <a:cs typeface="Courier New" pitchFamily="49" charset="0"/>
              </a:rPr>
              <a:t>, </a:t>
            </a:r>
            <a:r>
              <a:rPr lang="en-US" b="1" dirty="0">
                <a:latin typeface="Courier New" pitchFamily="49" charset="0"/>
                <a:cs typeface="Courier New" pitchFamily="49" charset="0"/>
              </a:rPr>
              <a:t>HW_SERVICE</a:t>
            </a:r>
          </a:p>
          <a:p>
            <a:pPr marL="304800" indent="-304800" eaLnBrk="1" hangingPunct="1">
              <a:buFont typeface="Wingdings" pitchFamily="2" charset="2"/>
              <a:buAutoNum type="arabicPeriod"/>
            </a:pPr>
            <a:r>
              <a:rPr lang="en-US" b="1" dirty="0">
                <a:latin typeface="Courier New" pitchFamily="49" charset="0"/>
                <a:cs typeface="Courier New" pitchFamily="49" charset="0"/>
              </a:rPr>
              <a:t>FEATURES:</a:t>
            </a:r>
          </a:p>
          <a:p>
            <a:pPr marL="650875" lvl="1" indent="-304800" eaLnBrk="1" hangingPunct="1">
              <a:buFont typeface="Wingdings" pitchFamily="2" charset="2"/>
              <a:buChar char="§"/>
            </a:pPr>
            <a:r>
              <a:rPr lang="en-US" b="1" dirty="0">
                <a:latin typeface="Courier New" pitchFamily="49" charset="0"/>
                <a:cs typeface="Courier New" pitchFamily="49" charset="0"/>
              </a:rPr>
              <a:t>PASSWORDS_ON_CMDS</a:t>
            </a:r>
          </a:p>
          <a:p>
            <a:pPr marL="650875" lvl="1" indent="-304800" eaLnBrk="1" hangingPunct="1">
              <a:buFont typeface="Wingdings" pitchFamily="2" charset="2"/>
              <a:buChar char="§"/>
            </a:pPr>
            <a:r>
              <a:rPr lang="en-US" b="1" dirty="0">
                <a:latin typeface="Courier New" pitchFamily="49" charset="0"/>
                <a:cs typeface="Courier New" pitchFamily="49" charset="0"/>
              </a:rPr>
              <a:t>ENABLE/DISABLE CLEAR TDISK</a:t>
            </a:r>
          </a:p>
          <a:p>
            <a:pPr marL="650875" lvl="1" indent="-304800" eaLnBrk="1" hangingPunct="1">
              <a:buFont typeface="Wingdings" pitchFamily="2" charset="2"/>
              <a:buChar char="§"/>
            </a:pPr>
            <a:r>
              <a:rPr lang="en-US" b="1" dirty="0">
                <a:latin typeface="Courier New" pitchFamily="49" charset="0"/>
                <a:cs typeface="Courier New" pitchFamily="49" charset="0"/>
              </a:rPr>
              <a:t>ENABLE/DISABLE SET_PRIVCLASS</a:t>
            </a:r>
          </a:p>
          <a:p>
            <a:pPr marL="304800" indent="-304800" eaLnBrk="1" hangingPunct="1">
              <a:buFont typeface="Wingdings" pitchFamily="2" charset="2"/>
              <a:buNone/>
            </a:pPr>
            <a:endParaRPr lang="en-US" dirty="0">
              <a:latin typeface="Courier New" pitchFamily="49" charset="0"/>
              <a:cs typeface="Courier New" pitchFamily="49" charset="0"/>
            </a:endParaRP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35</a:t>
            </a:fld>
            <a:endParaRPr lang="en-US"/>
          </a:p>
        </p:txBody>
      </p:sp>
    </p:spTree>
    <p:extLst>
      <p:ext uri="{BB962C8B-B14F-4D97-AF65-F5344CB8AC3E}">
        <p14:creationId xmlns:p14="http://schemas.microsoft.com/office/powerpoint/2010/main" val="4186835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4"/>
          <p:cNvSpPr>
            <a:spLocks noGrp="1" noChangeArrowheads="1"/>
          </p:cNvSpPr>
          <p:nvPr>
            <p:ph type="title"/>
          </p:nvPr>
        </p:nvSpPr>
        <p:spPr/>
        <p:txBody>
          <a:bodyPr/>
          <a:lstStyle/>
          <a:p>
            <a:pPr eaLnBrk="1" hangingPunct="1"/>
            <a:r>
              <a:rPr lang="en-US"/>
              <a:t>z/VM Virtual Switch – VLAN aware</a:t>
            </a:r>
          </a:p>
        </p:txBody>
      </p:sp>
      <p:graphicFrame>
        <p:nvGraphicFramePr>
          <p:cNvPr id="1026" name="Object 2"/>
          <p:cNvGraphicFramePr>
            <a:graphicFrameLocks noChangeAspect="1"/>
          </p:cNvGraphicFramePr>
          <p:nvPr/>
        </p:nvGraphicFramePr>
        <p:xfrm>
          <a:off x="5710238" y="5099050"/>
          <a:ext cx="950912" cy="903288"/>
        </p:xfrm>
        <a:graphic>
          <a:graphicData uri="http://schemas.openxmlformats.org/presentationml/2006/ole">
            <mc:AlternateContent xmlns:mc="http://schemas.openxmlformats.org/markup-compatibility/2006">
              <mc:Choice xmlns:v="urn:schemas-microsoft-com:vml" Requires="v">
                <p:oleObj spid="_x0000_s2075" name="Drawing" r:id="rId3" imgW="644400" imgH="612000" progId="">
                  <p:embed/>
                </p:oleObj>
              </mc:Choice>
              <mc:Fallback>
                <p:oleObj name="Drawing" r:id="rId3" imgW="644400" imgH="612000" progId="">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238" y="5099050"/>
                        <a:ext cx="950912" cy="903288"/>
                      </a:xfrm>
                      <a:prstGeom prst="rect">
                        <a:avLst/>
                      </a:prstGeom>
                      <a:solidFill>
                        <a:srgbClr val="E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3"/>
          <p:cNvSpPr>
            <a:spLocks noChangeArrowheads="1"/>
          </p:cNvSpPr>
          <p:nvPr/>
        </p:nvSpPr>
        <p:spPr bwMode="auto">
          <a:xfrm>
            <a:off x="625475" y="2897188"/>
            <a:ext cx="6375400" cy="1138237"/>
          </a:xfrm>
          <a:prstGeom prst="rect">
            <a:avLst/>
          </a:prstGeom>
          <a:solidFill>
            <a:schemeClr val="bg1">
              <a:lumMod val="75000"/>
            </a:schemeClr>
          </a:solidFill>
          <a:ln w="12700" algn="ctr">
            <a:solidFill>
              <a:schemeClr val="bg1"/>
            </a:solidFill>
            <a:miter lim="800000"/>
            <a:headEnd/>
            <a:tailEnd type="none" w="med" len="lg"/>
          </a:ln>
        </p:spPr>
        <p:txBody>
          <a:bodyPr wrap="none" anchor="ctr"/>
          <a:lstStyle/>
          <a:p>
            <a:endParaRPr lang="en-US"/>
          </a:p>
        </p:txBody>
      </p:sp>
      <p:graphicFrame>
        <p:nvGraphicFramePr>
          <p:cNvPr id="1027" name="Object 5"/>
          <p:cNvGraphicFramePr>
            <a:graphicFrameLocks noChangeAspect="1"/>
          </p:cNvGraphicFramePr>
          <p:nvPr/>
        </p:nvGraphicFramePr>
        <p:xfrm>
          <a:off x="1081088" y="5097463"/>
          <a:ext cx="950912" cy="903287"/>
        </p:xfrm>
        <a:graphic>
          <a:graphicData uri="http://schemas.openxmlformats.org/presentationml/2006/ole">
            <mc:AlternateContent xmlns:mc="http://schemas.openxmlformats.org/markup-compatibility/2006">
              <mc:Choice xmlns:v="urn:schemas-microsoft-com:vml" Requires="v">
                <p:oleObj spid="_x0000_s2076" name="Drawing" r:id="rId5" imgW="644400" imgH="612000" progId="">
                  <p:embed/>
                </p:oleObj>
              </mc:Choice>
              <mc:Fallback>
                <p:oleObj name="Drawing" r:id="rId5" imgW="644400" imgH="612000" progId="">
                  <p:embed/>
                  <p:pic>
                    <p:nvPicPr>
                      <p:cNvPr id="102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8" y="5097463"/>
                        <a:ext cx="950912" cy="903287"/>
                      </a:xfrm>
                      <a:prstGeom prst="rect">
                        <a:avLst/>
                      </a:prstGeom>
                      <a:solidFill>
                        <a:srgbClr val="E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3" name="Rectangle 6"/>
          <p:cNvSpPr>
            <a:spLocks noChangeArrowheads="1"/>
          </p:cNvSpPr>
          <p:nvPr/>
        </p:nvSpPr>
        <p:spPr bwMode="auto">
          <a:xfrm>
            <a:off x="777875" y="3276600"/>
            <a:ext cx="6072188" cy="304800"/>
          </a:xfrm>
          <a:prstGeom prst="rect">
            <a:avLst/>
          </a:prstGeom>
          <a:solidFill>
            <a:schemeClr val="accent2">
              <a:lumMod val="20000"/>
              <a:lumOff val="80000"/>
            </a:schemeClr>
          </a:solidFill>
          <a:ln w="28575" algn="ctr">
            <a:solidFill>
              <a:schemeClr val="bg1"/>
            </a:solidFill>
            <a:miter lim="800000"/>
            <a:headEnd/>
            <a:tailEnd type="none" w="med" len="lg"/>
          </a:ln>
        </p:spPr>
        <p:txBody>
          <a:bodyPr wrap="none" anchor="ctr"/>
          <a:lstStyle/>
          <a:p>
            <a:pPr algn="ctr"/>
            <a:r>
              <a:rPr lang="en-US" sz="1800" b="1">
                <a:solidFill>
                  <a:schemeClr val="tx1"/>
                </a:solidFill>
              </a:rPr>
              <a:t>Virtual Switch Guest LAN</a:t>
            </a:r>
          </a:p>
        </p:txBody>
      </p:sp>
      <p:sp>
        <p:nvSpPr>
          <p:cNvPr id="1034" name="Text Box 7"/>
          <p:cNvSpPr txBox="1">
            <a:spLocks noChangeArrowheads="1"/>
          </p:cNvSpPr>
          <p:nvPr/>
        </p:nvSpPr>
        <p:spPr bwMode="auto">
          <a:xfrm>
            <a:off x="625475" y="2290763"/>
            <a:ext cx="1593850" cy="606425"/>
          </a:xfrm>
          <a:prstGeom prst="rect">
            <a:avLst/>
          </a:prstGeom>
          <a:solidFill>
            <a:srgbClr val="EC0000"/>
          </a:solidFill>
          <a:ln w="12700" algn="ctr">
            <a:solidFill>
              <a:schemeClr val="bg1"/>
            </a:solidFill>
            <a:miter lim="800000"/>
            <a:headEnd/>
            <a:tailEnd type="none" w="med" len="lg"/>
          </a:ln>
        </p:spPr>
        <p:txBody>
          <a:bodyPr anchor="ctr" anchorCtr="1"/>
          <a:lstStyle/>
          <a:p>
            <a:r>
              <a:rPr lang="en-US" b="1">
                <a:solidFill>
                  <a:schemeClr val="bg1"/>
                </a:solidFill>
              </a:rPr>
              <a:t>Linux</a:t>
            </a:r>
          </a:p>
        </p:txBody>
      </p:sp>
      <p:sp>
        <p:nvSpPr>
          <p:cNvPr id="1035" name="Text Box 8"/>
          <p:cNvSpPr txBox="1">
            <a:spLocks noChangeArrowheads="1"/>
          </p:cNvSpPr>
          <p:nvPr/>
        </p:nvSpPr>
        <p:spPr bwMode="auto">
          <a:xfrm>
            <a:off x="2219325" y="2290763"/>
            <a:ext cx="1593850" cy="606425"/>
          </a:xfrm>
          <a:prstGeom prst="rect">
            <a:avLst/>
          </a:prstGeom>
          <a:solidFill>
            <a:srgbClr val="009900"/>
          </a:solidFill>
          <a:ln w="12700" algn="ctr">
            <a:solidFill>
              <a:schemeClr val="bg1"/>
            </a:solidFill>
            <a:miter lim="800000"/>
            <a:headEnd/>
            <a:tailEnd type="none" w="med" len="lg"/>
          </a:ln>
        </p:spPr>
        <p:txBody>
          <a:bodyPr anchor="ctr" anchorCtr="1"/>
          <a:lstStyle/>
          <a:p>
            <a:r>
              <a:rPr lang="en-US" b="1">
                <a:solidFill>
                  <a:schemeClr val="bg1"/>
                </a:solidFill>
              </a:rPr>
              <a:t>z/VM TCP/IP</a:t>
            </a:r>
          </a:p>
        </p:txBody>
      </p:sp>
      <p:sp>
        <p:nvSpPr>
          <p:cNvPr id="1036" name="Text Box 9"/>
          <p:cNvSpPr txBox="1">
            <a:spLocks noChangeArrowheads="1"/>
          </p:cNvSpPr>
          <p:nvPr/>
        </p:nvSpPr>
        <p:spPr bwMode="auto">
          <a:xfrm>
            <a:off x="3813175" y="2290763"/>
            <a:ext cx="1593850" cy="606425"/>
          </a:xfrm>
          <a:prstGeom prst="rect">
            <a:avLst/>
          </a:prstGeom>
          <a:solidFill>
            <a:srgbClr val="0000FF"/>
          </a:solidFill>
          <a:ln w="12700" algn="ctr">
            <a:solidFill>
              <a:schemeClr val="bg1"/>
            </a:solidFill>
            <a:miter lim="800000"/>
            <a:headEnd/>
            <a:tailEnd type="none" w="med" len="lg"/>
          </a:ln>
        </p:spPr>
        <p:txBody>
          <a:bodyPr anchor="ctr" anchorCtr="1"/>
          <a:lstStyle/>
          <a:p>
            <a:r>
              <a:rPr lang="en-US" b="1">
                <a:solidFill>
                  <a:schemeClr val="bg1"/>
                </a:solidFill>
              </a:rPr>
              <a:t>VSE</a:t>
            </a:r>
          </a:p>
        </p:txBody>
      </p:sp>
      <p:sp>
        <p:nvSpPr>
          <p:cNvPr id="1037" name="Text Box 10"/>
          <p:cNvSpPr txBox="1">
            <a:spLocks noChangeArrowheads="1"/>
          </p:cNvSpPr>
          <p:nvPr/>
        </p:nvSpPr>
        <p:spPr bwMode="auto">
          <a:xfrm>
            <a:off x="5407025" y="2290763"/>
            <a:ext cx="1593850" cy="606425"/>
          </a:xfrm>
          <a:prstGeom prst="rect">
            <a:avLst/>
          </a:prstGeom>
          <a:solidFill>
            <a:srgbClr val="EC0000"/>
          </a:solidFill>
          <a:ln w="12700" algn="ctr">
            <a:solidFill>
              <a:schemeClr val="bg1"/>
            </a:solidFill>
            <a:miter lim="800000"/>
            <a:headEnd/>
            <a:tailEnd type="none" w="med" len="lg"/>
          </a:ln>
        </p:spPr>
        <p:txBody>
          <a:bodyPr anchor="ctr" anchorCtr="1"/>
          <a:lstStyle/>
          <a:p>
            <a:r>
              <a:rPr lang="en-US" b="1">
                <a:solidFill>
                  <a:schemeClr val="bg1"/>
                </a:solidFill>
              </a:rPr>
              <a:t>z/OS</a:t>
            </a:r>
          </a:p>
        </p:txBody>
      </p:sp>
      <p:sp>
        <p:nvSpPr>
          <p:cNvPr id="1038" name="Line 11"/>
          <p:cNvSpPr>
            <a:spLocks noChangeShapeType="1"/>
          </p:cNvSpPr>
          <p:nvPr/>
        </p:nvSpPr>
        <p:spPr bwMode="auto">
          <a:xfrm>
            <a:off x="1460500" y="2897188"/>
            <a:ext cx="0" cy="379412"/>
          </a:xfrm>
          <a:prstGeom prst="line">
            <a:avLst/>
          </a:prstGeom>
          <a:noFill/>
          <a:ln w="28575">
            <a:solidFill>
              <a:schemeClr val="bg1"/>
            </a:solidFill>
            <a:round/>
            <a:headEnd/>
            <a:tailEnd type="none" w="med" len="lg"/>
          </a:ln>
        </p:spPr>
        <p:txBody>
          <a:bodyPr wrap="none" anchor="ctr"/>
          <a:lstStyle/>
          <a:p>
            <a:endParaRPr lang="en-US"/>
          </a:p>
        </p:txBody>
      </p:sp>
      <p:sp>
        <p:nvSpPr>
          <p:cNvPr id="1039" name="Line 12"/>
          <p:cNvSpPr>
            <a:spLocks noChangeShapeType="1"/>
          </p:cNvSpPr>
          <p:nvPr/>
        </p:nvSpPr>
        <p:spPr bwMode="auto">
          <a:xfrm>
            <a:off x="3054350" y="2897188"/>
            <a:ext cx="0" cy="379412"/>
          </a:xfrm>
          <a:prstGeom prst="line">
            <a:avLst/>
          </a:prstGeom>
          <a:noFill/>
          <a:ln w="28575">
            <a:solidFill>
              <a:schemeClr val="bg1"/>
            </a:solidFill>
            <a:round/>
            <a:headEnd/>
            <a:tailEnd type="none" w="med" len="lg"/>
          </a:ln>
        </p:spPr>
        <p:txBody>
          <a:bodyPr wrap="none" anchor="ctr"/>
          <a:lstStyle/>
          <a:p>
            <a:endParaRPr lang="en-US"/>
          </a:p>
        </p:txBody>
      </p:sp>
      <p:sp>
        <p:nvSpPr>
          <p:cNvPr id="1040" name="Line 13"/>
          <p:cNvSpPr>
            <a:spLocks noChangeShapeType="1"/>
          </p:cNvSpPr>
          <p:nvPr/>
        </p:nvSpPr>
        <p:spPr bwMode="auto">
          <a:xfrm>
            <a:off x="4648200" y="2897188"/>
            <a:ext cx="0" cy="379412"/>
          </a:xfrm>
          <a:prstGeom prst="line">
            <a:avLst/>
          </a:prstGeom>
          <a:noFill/>
          <a:ln w="28575">
            <a:solidFill>
              <a:schemeClr val="bg1"/>
            </a:solidFill>
            <a:round/>
            <a:headEnd/>
            <a:tailEnd type="none" w="med" len="lg"/>
          </a:ln>
        </p:spPr>
        <p:txBody>
          <a:bodyPr wrap="none" anchor="ctr"/>
          <a:lstStyle/>
          <a:p>
            <a:endParaRPr lang="en-US"/>
          </a:p>
        </p:txBody>
      </p:sp>
      <p:sp>
        <p:nvSpPr>
          <p:cNvPr id="1041" name="Line 14"/>
          <p:cNvSpPr>
            <a:spLocks noChangeShapeType="1"/>
          </p:cNvSpPr>
          <p:nvPr/>
        </p:nvSpPr>
        <p:spPr bwMode="auto">
          <a:xfrm>
            <a:off x="6242050" y="2897188"/>
            <a:ext cx="0" cy="379412"/>
          </a:xfrm>
          <a:prstGeom prst="line">
            <a:avLst/>
          </a:prstGeom>
          <a:noFill/>
          <a:ln w="28575">
            <a:solidFill>
              <a:schemeClr val="bg1"/>
            </a:solidFill>
            <a:round/>
            <a:headEnd/>
            <a:tailEnd type="none" w="med" len="lg"/>
          </a:ln>
        </p:spPr>
        <p:txBody>
          <a:bodyPr wrap="none" anchor="ctr"/>
          <a:lstStyle/>
          <a:p>
            <a:endParaRPr lang="en-US"/>
          </a:p>
        </p:txBody>
      </p:sp>
      <p:sp>
        <p:nvSpPr>
          <p:cNvPr id="1042" name="Line 15"/>
          <p:cNvSpPr>
            <a:spLocks noChangeShapeType="1"/>
          </p:cNvSpPr>
          <p:nvPr/>
        </p:nvSpPr>
        <p:spPr bwMode="auto">
          <a:xfrm>
            <a:off x="3813175" y="3581400"/>
            <a:ext cx="0" cy="454025"/>
          </a:xfrm>
          <a:prstGeom prst="line">
            <a:avLst/>
          </a:prstGeom>
          <a:noFill/>
          <a:ln w="28575">
            <a:solidFill>
              <a:schemeClr val="tx1"/>
            </a:solidFill>
            <a:round/>
            <a:headEnd/>
            <a:tailEnd type="none" w="med" len="lg"/>
          </a:ln>
        </p:spPr>
        <p:txBody>
          <a:bodyPr wrap="none" anchor="ctr"/>
          <a:lstStyle/>
          <a:p>
            <a:endParaRPr lang="en-US"/>
          </a:p>
        </p:txBody>
      </p:sp>
      <p:sp>
        <p:nvSpPr>
          <p:cNvPr id="1043" name="Rectangle 16"/>
          <p:cNvSpPr>
            <a:spLocks noChangeArrowheads="1"/>
          </p:cNvSpPr>
          <p:nvPr/>
        </p:nvSpPr>
        <p:spPr bwMode="auto">
          <a:xfrm>
            <a:off x="2930525" y="4049713"/>
            <a:ext cx="1746250" cy="304800"/>
          </a:xfrm>
          <a:prstGeom prst="rect">
            <a:avLst/>
          </a:prstGeom>
          <a:solidFill>
            <a:srgbClr val="FFFFFF"/>
          </a:solidFill>
          <a:ln w="28575" algn="ctr">
            <a:solidFill>
              <a:schemeClr val="bg1"/>
            </a:solidFill>
            <a:miter lim="800000"/>
            <a:headEnd/>
            <a:tailEnd type="none" w="med" len="lg"/>
          </a:ln>
        </p:spPr>
        <p:txBody>
          <a:bodyPr wrap="none" anchor="ctr"/>
          <a:lstStyle/>
          <a:p>
            <a:r>
              <a:rPr lang="en-US" b="1">
                <a:solidFill>
                  <a:schemeClr val="tx1"/>
                </a:solidFill>
              </a:rPr>
              <a:t>OSA-Express</a:t>
            </a:r>
          </a:p>
        </p:txBody>
      </p:sp>
      <p:sp>
        <p:nvSpPr>
          <p:cNvPr id="1044" name="Rectangle 17"/>
          <p:cNvSpPr>
            <a:spLocks noChangeArrowheads="1"/>
          </p:cNvSpPr>
          <p:nvPr/>
        </p:nvSpPr>
        <p:spPr bwMode="auto">
          <a:xfrm>
            <a:off x="625475" y="4870450"/>
            <a:ext cx="6072188" cy="152400"/>
          </a:xfrm>
          <a:prstGeom prst="rect">
            <a:avLst/>
          </a:prstGeom>
          <a:solidFill>
            <a:srgbClr val="808080"/>
          </a:solidFill>
          <a:ln w="12700" algn="ctr">
            <a:solidFill>
              <a:schemeClr val="bg1"/>
            </a:solidFill>
            <a:miter lim="800000"/>
            <a:headEnd/>
            <a:tailEnd type="none" w="med" len="lg"/>
          </a:ln>
        </p:spPr>
        <p:txBody>
          <a:bodyPr wrap="none" anchor="ctr"/>
          <a:lstStyle/>
          <a:p>
            <a:endParaRPr lang="en-US" b="1"/>
          </a:p>
        </p:txBody>
      </p:sp>
      <p:sp>
        <p:nvSpPr>
          <p:cNvPr id="1045" name="Line 18"/>
          <p:cNvSpPr>
            <a:spLocks noChangeShapeType="1"/>
          </p:cNvSpPr>
          <p:nvPr/>
        </p:nvSpPr>
        <p:spPr bwMode="auto">
          <a:xfrm>
            <a:off x="3813175" y="4341813"/>
            <a:ext cx="0" cy="528637"/>
          </a:xfrm>
          <a:prstGeom prst="line">
            <a:avLst/>
          </a:prstGeom>
          <a:noFill/>
          <a:ln w="28575">
            <a:solidFill>
              <a:schemeClr val="tx1"/>
            </a:solidFill>
            <a:round/>
            <a:headEnd/>
            <a:tailEnd type="none" w="med" len="lg"/>
          </a:ln>
        </p:spPr>
        <p:txBody>
          <a:bodyPr wrap="none" anchor="ctr"/>
          <a:lstStyle/>
          <a:p>
            <a:endParaRPr lang="en-US"/>
          </a:p>
        </p:txBody>
      </p:sp>
      <p:graphicFrame>
        <p:nvGraphicFramePr>
          <p:cNvPr id="1028" name="Object 19"/>
          <p:cNvGraphicFramePr>
            <a:graphicFrameLocks noChangeAspect="1"/>
          </p:cNvGraphicFramePr>
          <p:nvPr/>
        </p:nvGraphicFramePr>
        <p:xfrm>
          <a:off x="4192588" y="5099050"/>
          <a:ext cx="950912" cy="903288"/>
        </p:xfrm>
        <a:graphic>
          <a:graphicData uri="http://schemas.openxmlformats.org/presentationml/2006/ole">
            <mc:AlternateContent xmlns:mc="http://schemas.openxmlformats.org/markup-compatibility/2006">
              <mc:Choice xmlns:v="urn:schemas-microsoft-com:vml" Requires="v">
                <p:oleObj spid="_x0000_s2077" name="Drawing" r:id="rId6" imgW="644400" imgH="612000" progId="">
                  <p:embed/>
                </p:oleObj>
              </mc:Choice>
              <mc:Fallback>
                <p:oleObj name="Drawing" r:id="rId6" imgW="644400" imgH="612000" progId="">
                  <p:embed/>
                  <p:pic>
                    <p:nvPicPr>
                      <p:cNvPr id="1028"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588" y="5099050"/>
                        <a:ext cx="950912" cy="903288"/>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6" name="Text Box 20"/>
          <p:cNvSpPr txBox="1">
            <a:spLocks noChangeArrowheads="1"/>
          </p:cNvSpPr>
          <p:nvPr/>
        </p:nvSpPr>
        <p:spPr bwMode="auto">
          <a:xfrm>
            <a:off x="533400" y="3744913"/>
            <a:ext cx="1063625" cy="397032"/>
          </a:xfrm>
          <a:prstGeom prst="rect">
            <a:avLst/>
          </a:prstGeom>
          <a:noFill/>
          <a:ln w="28575" algn="ctr">
            <a:noFill/>
            <a:miter lim="800000"/>
            <a:headEnd/>
            <a:tailEnd type="none" w="med" len="lg"/>
          </a:ln>
        </p:spPr>
        <p:txBody>
          <a:bodyPr>
            <a:spAutoFit/>
          </a:bodyPr>
          <a:lstStyle/>
          <a:p>
            <a:r>
              <a:rPr lang="en-US" b="1" dirty="0">
                <a:solidFill>
                  <a:schemeClr val="tx1"/>
                </a:solidFill>
              </a:rPr>
              <a:t>CP</a:t>
            </a:r>
          </a:p>
        </p:txBody>
      </p:sp>
      <p:sp>
        <p:nvSpPr>
          <p:cNvPr id="1047" name="Text Box 21"/>
          <p:cNvSpPr txBox="1">
            <a:spLocks noChangeArrowheads="1"/>
          </p:cNvSpPr>
          <p:nvPr/>
        </p:nvSpPr>
        <p:spPr bwMode="auto">
          <a:xfrm>
            <a:off x="541338" y="4579938"/>
            <a:ext cx="2201862" cy="397032"/>
          </a:xfrm>
          <a:prstGeom prst="rect">
            <a:avLst/>
          </a:prstGeom>
          <a:noFill/>
          <a:ln w="28575" algn="ctr">
            <a:noFill/>
            <a:miter lim="800000"/>
            <a:headEnd/>
            <a:tailEnd type="none" w="med" len="lg"/>
          </a:ln>
        </p:spPr>
        <p:txBody>
          <a:bodyPr>
            <a:spAutoFit/>
          </a:bodyPr>
          <a:lstStyle/>
          <a:p>
            <a:r>
              <a:rPr lang="en-US" b="1">
                <a:solidFill>
                  <a:schemeClr val="tx1"/>
                </a:solidFill>
              </a:rPr>
              <a:t>Ethernet LAN</a:t>
            </a:r>
          </a:p>
        </p:txBody>
      </p:sp>
      <p:sp>
        <p:nvSpPr>
          <p:cNvPr id="1048" name="Text Box 22"/>
          <p:cNvSpPr txBox="1">
            <a:spLocks noChangeArrowheads="1"/>
          </p:cNvSpPr>
          <p:nvPr/>
        </p:nvSpPr>
        <p:spPr bwMode="auto">
          <a:xfrm>
            <a:off x="7456488" y="2746375"/>
            <a:ext cx="1517650" cy="535531"/>
          </a:xfrm>
          <a:prstGeom prst="rect">
            <a:avLst/>
          </a:prstGeom>
          <a:noFill/>
          <a:ln w="28575" algn="ctr">
            <a:noFill/>
            <a:miter lim="800000"/>
            <a:headEnd/>
            <a:tailEnd type="none" w="med" len="lg"/>
          </a:ln>
        </p:spPr>
        <p:txBody>
          <a:bodyPr>
            <a:spAutoFit/>
          </a:bodyPr>
          <a:lstStyle/>
          <a:p>
            <a:r>
              <a:rPr lang="en-US" sz="1600" b="1">
                <a:solidFill>
                  <a:schemeClr val="tx1"/>
                </a:solidFill>
              </a:rPr>
              <a:t>Virtual QDIO adapter</a:t>
            </a:r>
          </a:p>
        </p:txBody>
      </p:sp>
      <p:sp>
        <p:nvSpPr>
          <p:cNvPr id="1049" name="Text Box 23"/>
          <p:cNvSpPr txBox="1">
            <a:spLocks noChangeArrowheads="1"/>
          </p:cNvSpPr>
          <p:nvPr/>
        </p:nvSpPr>
        <p:spPr bwMode="auto">
          <a:xfrm>
            <a:off x="6848475" y="4030663"/>
            <a:ext cx="1973263" cy="1615827"/>
          </a:xfrm>
          <a:prstGeom prst="rect">
            <a:avLst/>
          </a:prstGeom>
          <a:noFill/>
          <a:ln w="28575" algn="ctr">
            <a:noFill/>
            <a:miter lim="800000"/>
            <a:headEnd/>
            <a:tailEnd type="none" w="med" len="lg"/>
          </a:ln>
        </p:spPr>
        <p:txBody>
          <a:bodyPr>
            <a:spAutoFit/>
          </a:bodyPr>
          <a:lstStyle/>
          <a:p>
            <a:r>
              <a:rPr lang="en-US" b="1">
                <a:solidFill>
                  <a:schemeClr val="tx1"/>
                </a:solidFill>
              </a:rPr>
              <a:t>IEEE 802.1q transparent bridge</a:t>
            </a:r>
          </a:p>
          <a:p>
            <a:r>
              <a:rPr lang="en-US" b="1">
                <a:solidFill>
                  <a:schemeClr val="tx1"/>
                </a:solidFill>
              </a:rPr>
              <a:t>Multiple LANs</a:t>
            </a:r>
          </a:p>
        </p:txBody>
      </p:sp>
      <p:sp>
        <p:nvSpPr>
          <p:cNvPr id="1050" name="Line 24"/>
          <p:cNvSpPr>
            <a:spLocks noChangeShapeType="1"/>
          </p:cNvSpPr>
          <p:nvPr/>
        </p:nvSpPr>
        <p:spPr bwMode="auto">
          <a:xfrm flipH="1">
            <a:off x="6054725" y="4491038"/>
            <a:ext cx="1022350" cy="304800"/>
          </a:xfrm>
          <a:prstGeom prst="line">
            <a:avLst/>
          </a:prstGeom>
          <a:noFill/>
          <a:ln w="28575">
            <a:solidFill>
              <a:schemeClr val="tx1"/>
            </a:solidFill>
            <a:round/>
            <a:headEnd/>
            <a:tailEnd type="triangle" w="med" len="lg"/>
          </a:ln>
        </p:spPr>
        <p:txBody>
          <a:bodyPr wrap="none" anchor="ctr"/>
          <a:lstStyle/>
          <a:p>
            <a:endParaRPr lang="en-US"/>
          </a:p>
        </p:txBody>
      </p:sp>
      <p:sp>
        <p:nvSpPr>
          <p:cNvPr id="1051" name="Line 25"/>
          <p:cNvSpPr>
            <a:spLocks noChangeShapeType="1"/>
          </p:cNvSpPr>
          <p:nvPr/>
        </p:nvSpPr>
        <p:spPr bwMode="auto">
          <a:xfrm flipH="1" flipV="1">
            <a:off x="5903913" y="3656013"/>
            <a:ext cx="1173162" cy="684212"/>
          </a:xfrm>
          <a:prstGeom prst="line">
            <a:avLst/>
          </a:prstGeom>
          <a:noFill/>
          <a:ln w="28575">
            <a:solidFill>
              <a:schemeClr val="tx1"/>
            </a:solidFill>
            <a:round/>
            <a:headEnd/>
            <a:tailEnd type="triangle" w="med" len="lg"/>
          </a:ln>
        </p:spPr>
        <p:txBody>
          <a:bodyPr wrap="none" anchor="ctr"/>
          <a:lstStyle/>
          <a:p>
            <a:endParaRPr lang="en-US"/>
          </a:p>
        </p:txBody>
      </p:sp>
      <p:sp>
        <p:nvSpPr>
          <p:cNvPr id="1052" name="Line 26"/>
          <p:cNvSpPr>
            <a:spLocks noChangeShapeType="1"/>
          </p:cNvSpPr>
          <p:nvPr/>
        </p:nvSpPr>
        <p:spPr bwMode="auto">
          <a:xfrm flipH="1">
            <a:off x="6281738" y="3049588"/>
            <a:ext cx="1249362" cy="0"/>
          </a:xfrm>
          <a:prstGeom prst="line">
            <a:avLst/>
          </a:prstGeom>
          <a:noFill/>
          <a:ln w="28575">
            <a:solidFill>
              <a:schemeClr val="tx1"/>
            </a:solidFill>
            <a:round/>
            <a:headEnd/>
            <a:tailEnd type="triangle" w="med" len="lg"/>
          </a:ln>
        </p:spPr>
        <p:txBody>
          <a:bodyPr wrap="none" anchor="ctr"/>
          <a:lstStyle/>
          <a:p>
            <a:endParaRPr lang="en-US"/>
          </a:p>
        </p:txBody>
      </p:sp>
      <p:sp>
        <p:nvSpPr>
          <p:cNvPr id="1053" name="Oval 27"/>
          <p:cNvSpPr>
            <a:spLocks noChangeArrowheads="1"/>
          </p:cNvSpPr>
          <p:nvPr/>
        </p:nvSpPr>
        <p:spPr bwMode="auto">
          <a:xfrm>
            <a:off x="5481638" y="3049588"/>
            <a:ext cx="304800" cy="2200275"/>
          </a:xfrm>
          <a:prstGeom prst="ellipse">
            <a:avLst/>
          </a:prstGeom>
          <a:noFill/>
          <a:ln w="28575" algn="ctr">
            <a:solidFill>
              <a:schemeClr val="tx1"/>
            </a:solidFill>
            <a:prstDash val="sysDot"/>
            <a:round/>
            <a:headEnd/>
            <a:tailEnd type="none" w="med" len="lg"/>
          </a:ln>
        </p:spPr>
        <p:txBody>
          <a:bodyPr wrap="none" anchor="ctr"/>
          <a:lstStyle/>
          <a:p>
            <a:endParaRPr lang="en-US"/>
          </a:p>
        </p:txBody>
      </p:sp>
      <p:graphicFrame>
        <p:nvGraphicFramePr>
          <p:cNvPr id="1029" name="Object 28"/>
          <p:cNvGraphicFramePr>
            <a:graphicFrameLocks noChangeAspect="1"/>
          </p:cNvGraphicFramePr>
          <p:nvPr/>
        </p:nvGraphicFramePr>
        <p:xfrm>
          <a:off x="2635250" y="5099050"/>
          <a:ext cx="950913" cy="903288"/>
        </p:xfrm>
        <a:graphic>
          <a:graphicData uri="http://schemas.openxmlformats.org/presentationml/2006/ole">
            <mc:AlternateContent xmlns:mc="http://schemas.openxmlformats.org/markup-compatibility/2006">
              <mc:Choice xmlns:v="urn:schemas-microsoft-com:vml" Requires="v">
                <p:oleObj spid="_x0000_s2078" name="Drawing" r:id="rId7" imgW="644400" imgH="612000" progId="">
                  <p:embed/>
                </p:oleObj>
              </mc:Choice>
              <mc:Fallback>
                <p:oleObj name="Drawing" r:id="rId7" imgW="644400" imgH="612000" progId="">
                  <p:embed/>
                  <p:pic>
                    <p:nvPicPr>
                      <p:cNvPr id="1029"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0" y="5099050"/>
                        <a:ext cx="950913" cy="903288"/>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 name="Text Box 29"/>
          <p:cNvSpPr txBox="1">
            <a:spLocks noChangeArrowheads="1"/>
          </p:cNvSpPr>
          <p:nvPr/>
        </p:nvSpPr>
        <p:spPr bwMode="auto">
          <a:xfrm>
            <a:off x="3733800" y="4579938"/>
            <a:ext cx="1744663" cy="366712"/>
          </a:xfrm>
          <a:prstGeom prst="rect">
            <a:avLst/>
          </a:prstGeom>
          <a:noFill/>
          <a:ln w="9525" algn="ctr">
            <a:noFill/>
            <a:miter lim="800000"/>
            <a:headEnd/>
            <a:tailEnd/>
          </a:ln>
        </p:spPr>
        <p:txBody>
          <a:bodyPr lIns="91429" tIns="45714" rIns="91429" bIns="45714">
            <a:spAutoFit/>
          </a:bodyPr>
          <a:lstStyle/>
          <a:p>
            <a:pPr>
              <a:lnSpc>
                <a:spcPct val="90000"/>
              </a:lnSpc>
              <a:spcAft>
                <a:spcPct val="15000"/>
              </a:spcAft>
              <a:buClr>
                <a:srgbClr val="7889FB"/>
              </a:buClr>
              <a:buSzPct val="80000"/>
              <a:buFont typeface="Webdings" pitchFamily="18" charset="2"/>
              <a:buNone/>
            </a:pPr>
            <a:r>
              <a:rPr lang="en-US" sz="2000">
                <a:solidFill>
                  <a:schemeClr val="tx1"/>
                </a:solidFill>
              </a:rPr>
              <a:t>Trunk port</a:t>
            </a:r>
          </a:p>
        </p:txBody>
      </p:sp>
      <p:sp>
        <p:nvSpPr>
          <p:cNvPr id="1055" name="Oval 30"/>
          <p:cNvSpPr>
            <a:spLocks noChangeArrowheads="1"/>
          </p:cNvSpPr>
          <p:nvPr/>
        </p:nvSpPr>
        <p:spPr bwMode="auto">
          <a:xfrm>
            <a:off x="5634038" y="3049588"/>
            <a:ext cx="304800" cy="2200275"/>
          </a:xfrm>
          <a:prstGeom prst="ellipse">
            <a:avLst/>
          </a:prstGeom>
          <a:noFill/>
          <a:ln w="28575" algn="ctr">
            <a:solidFill>
              <a:schemeClr val="tx1"/>
            </a:solidFill>
            <a:prstDash val="sysDot"/>
            <a:round/>
            <a:headEnd/>
            <a:tailEnd type="none" w="med" len="lg"/>
          </a:ln>
        </p:spPr>
        <p:txBody>
          <a:bodyPr wrap="none" anchor="ctr"/>
          <a:lstStyle/>
          <a:p>
            <a:endParaRPr lang="en-US"/>
          </a:p>
        </p:txBody>
      </p:sp>
      <p:sp>
        <p:nvSpPr>
          <p:cNvPr id="1056" name="Oval 31"/>
          <p:cNvSpPr>
            <a:spLocks noChangeArrowheads="1"/>
          </p:cNvSpPr>
          <p:nvPr/>
        </p:nvSpPr>
        <p:spPr bwMode="auto">
          <a:xfrm>
            <a:off x="5786438" y="3049588"/>
            <a:ext cx="304800" cy="2200275"/>
          </a:xfrm>
          <a:prstGeom prst="ellipse">
            <a:avLst/>
          </a:prstGeom>
          <a:noFill/>
          <a:ln w="28575" algn="ctr">
            <a:solidFill>
              <a:schemeClr val="tx1"/>
            </a:solidFill>
            <a:prstDash val="sysDot"/>
            <a:round/>
            <a:headEnd/>
            <a:tailEnd type="none" w="med" len="lg"/>
          </a:ln>
        </p:spPr>
        <p:txBody>
          <a:bodyPr wrap="none" anchor="ctr"/>
          <a:lstStyle/>
          <a:p>
            <a:endParaRPr lang="en-US"/>
          </a:p>
        </p:txBody>
      </p:sp>
      <p:sp>
        <p:nvSpPr>
          <p:cNvPr id="1057" name="Oval 32"/>
          <p:cNvSpPr>
            <a:spLocks noChangeArrowheads="1"/>
          </p:cNvSpPr>
          <p:nvPr/>
        </p:nvSpPr>
        <p:spPr bwMode="auto">
          <a:xfrm>
            <a:off x="5330825" y="3049588"/>
            <a:ext cx="304800" cy="2200275"/>
          </a:xfrm>
          <a:prstGeom prst="ellipse">
            <a:avLst/>
          </a:prstGeom>
          <a:noFill/>
          <a:ln w="28575" algn="ctr">
            <a:solidFill>
              <a:schemeClr val="tx1"/>
            </a:solidFill>
            <a:prstDash val="sysDot"/>
            <a:round/>
            <a:headEnd/>
            <a:tailEnd type="none" w="med" len="lg"/>
          </a:ln>
        </p:spPr>
        <p:txBody>
          <a:bodyPr wrap="none" anchor="ctr"/>
          <a:lstStyle/>
          <a:p>
            <a:endParaRPr lang="en-US"/>
          </a:p>
        </p:txBody>
      </p:sp>
      <p:sp>
        <p:nvSpPr>
          <p:cNvPr id="36" name="Footer Placeholder 8"/>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E8A7C04B-C232-45DF-A945-824B660A237B}" type="slidenum">
              <a:rPr lang="en-US" smtClean="0"/>
              <a:pPr>
                <a:defRPr/>
              </a:pPr>
              <a:t>36</a:t>
            </a:fld>
            <a:endParaRPr lang="en-US"/>
          </a:p>
        </p:txBody>
      </p:sp>
    </p:spTree>
    <p:extLst>
      <p:ext uri="{BB962C8B-B14F-4D97-AF65-F5344CB8AC3E}">
        <p14:creationId xmlns:p14="http://schemas.microsoft.com/office/powerpoint/2010/main" val="2752723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Security controls on the VSWITCH</a:t>
            </a:r>
          </a:p>
        </p:txBody>
      </p:sp>
      <p:sp>
        <p:nvSpPr>
          <p:cNvPr id="36867" name="Rectangle 3"/>
          <p:cNvSpPr>
            <a:spLocks noGrp="1" noChangeArrowheads="1"/>
          </p:cNvSpPr>
          <p:nvPr>
            <p:ph idx="1"/>
          </p:nvPr>
        </p:nvSpPr>
        <p:spPr/>
        <p:txBody>
          <a:bodyPr/>
          <a:lstStyle/>
          <a:p>
            <a:r>
              <a:rPr lang="en-US" sz="1800" b="1"/>
              <a:t>VMLAN LIMIT TRANSIENT 0</a:t>
            </a:r>
          </a:p>
          <a:p>
            <a:pPr lvl="1"/>
            <a:r>
              <a:rPr lang="en-US"/>
              <a:t>Prevent a virtual machine from creating dynamic (uncontrolled) LANs</a:t>
            </a:r>
          </a:p>
          <a:p>
            <a:pPr lvl="1"/>
            <a:endParaRPr lang="en-US"/>
          </a:p>
          <a:p>
            <a:pPr>
              <a:lnSpc>
                <a:spcPct val="80000"/>
              </a:lnSpc>
            </a:pPr>
            <a:r>
              <a:rPr lang="en-US" sz="1800" b="1"/>
              <a:t>Virtual Sniffers</a:t>
            </a:r>
          </a:p>
          <a:p>
            <a:pPr lvl="1">
              <a:lnSpc>
                <a:spcPct val="80000"/>
              </a:lnSpc>
            </a:pPr>
            <a:r>
              <a:rPr lang="en-US" sz="1800"/>
              <a:t>Guest must be authorized via SET VSWITCH or security server</a:t>
            </a:r>
          </a:p>
          <a:p>
            <a:pPr lvl="1">
              <a:lnSpc>
                <a:spcPct val="80000"/>
              </a:lnSpc>
            </a:pPr>
            <a:r>
              <a:rPr lang="en-US" sz="1800"/>
              <a:t>Guest enables promiscuous mode using CP SET NIC or via device driver controls</a:t>
            </a:r>
          </a:p>
          <a:p>
            <a:pPr lvl="2">
              <a:lnSpc>
                <a:spcPct val="80000"/>
              </a:lnSpc>
            </a:pPr>
            <a:r>
              <a:rPr lang="en-US"/>
              <a:t>E.g. tcpdump -P</a:t>
            </a:r>
          </a:p>
          <a:p>
            <a:pPr lvl="1">
              <a:lnSpc>
                <a:spcPct val="80000"/>
              </a:lnSpc>
            </a:pPr>
            <a:r>
              <a:rPr lang="en-US" sz="1800"/>
              <a:t>Guest receives copies of all frames sent or received for authorized VLANs</a:t>
            </a:r>
          </a:p>
          <a:p>
            <a:pPr lvl="1">
              <a:lnSpc>
                <a:spcPct val="80000"/>
              </a:lnSpc>
            </a:pPr>
            <a:endParaRPr lang="en-US"/>
          </a:p>
          <a:p>
            <a:pPr>
              <a:lnSpc>
                <a:spcPct val="80000"/>
              </a:lnSpc>
            </a:pPr>
            <a:r>
              <a:rPr lang="en-US" sz="1800" b="1"/>
              <a:t>Port Isolation</a:t>
            </a:r>
          </a:p>
          <a:p>
            <a:pPr lvl="1">
              <a:lnSpc>
                <a:spcPct val="80000"/>
              </a:lnSpc>
            </a:pPr>
            <a:r>
              <a:rPr lang="en-US"/>
              <a:t>Stop guests from talking to each other, even when in same VLAN</a:t>
            </a:r>
          </a:p>
          <a:p>
            <a:pPr lvl="1">
              <a:lnSpc>
                <a:spcPct val="80000"/>
              </a:lnSpc>
            </a:pPr>
            <a:r>
              <a:rPr lang="en-US"/>
              <a:t>Shut off OSA “short circuit” to other sharers</a:t>
            </a:r>
          </a:p>
          <a:p>
            <a:pPr lvl="1">
              <a:lnSpc>
                <a:spcPct val="80000"/>
              </a:lnSpc>
            </a:pPr>
            <a:endParaRPr lang="en-US"/>
          </a:p>
          <a:p>
            <a:pPr>
              <a:lnSpc>
                <a:spcPct val="80000"/>
              </a:lnSpc>
            </a:pPr>
            <a:r>
              <a:rPr lang="en-US" sz="1800" b="1"/>
              <a:t>Mind your HiperSockets</a:t>
            </a:r>
          </a:p>
          <a:p>
            <a:pPr lvl="1">
              <a:lnSpc>
                <a:spcPct val="80000"/>
              </a:lnSpc>
            </a:pPr>
            <a:r>
              <a:rPr lang="en-US" sz="1800"/>
              <a:t>They are another LAN segment.  Treat them like one!</a:t>
            </a:r>
          </a:p>
          <a:p>
            <a:pPr lvl="1">
              <a:lnSpc>
                <a:spcPct val="80000"/>
              </a:lnSpc>
            </a:pPr>
            <a:endParaRPr lang="en-US" sz="1800"/>
          </a:p>
          <a:p>
            <a:pPr>
              <a:lnSpc>
                <a:spcPct val="80000"/>
              </a:lnSpc>
            </a:pPr>
            <a:r>
              <a:rPr lang="en-US" sz="1800" b="1"/>
              <a:t>Access lists</a:t>
            </a:r>
          </a:p>
          <a:p>
            <a:pPr lvl="1">
              <a:lnSpc>
                <a:spcPct val="80000"/>
              </a:lnSpc>
            </a:pPr>
            <a:r>
              <a:rPr lang="en-US"/>
              <a:t>Not all guests can access a VSWITCH by default ….</a:t>
            </a:r>
          </a:p>
        </p:txBody>
      </p:sp>
      <p:sp>
        <p:nvSpPr>
          <p:cNvPr id="7" name="Footer Placeholder 8"/>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37</a:t>
            </a:fld>
            <a:endParaRPr lang="en-US"/>
          </a:p>
        </p:txBody>
      </p:sp>
    </p:spTree>
    <p:extLst>
      <p:ext uri="{BB962C8B-B14F-4D97-AF65-F5344CB8AC3E}">
        <p14:creationId xmlns:p14="http://schemas.microsoft.com/office/powerpoint/2010/main" val="2280423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Protecting Data At Rest: File Systems</a:t>
            </a:r>
          </a:p>
        </p:txBody>
      </p:sp>
      <p:sp>
        <p:nvSpPr>
          <p:cNvPr id="43011" name="Rectangle 3"/>
          <p:cNvSpPr>
            <a:spLocks noGrp="1" noChangeArrowheads="1"/>
          </p:cNvSpPr>
          <p:nvPr>
            <p:ph idx="1"/>
          </p:nvPr>
        </p:nvSpPr>
        <p:spPr>
          <a:xfrm>
            <a:off x="182563" y="1676400"/>
            <a:ext cx="8686800" cy="4678363"/>
          </a:xfrm>
        </p:spPr>
        <p:txBody>
          <a:bodyPr/>
          <a:lstStyle/>
          <a:p>
            <a:pPr eaLnBrk="1" hangingPunct="1"/>
            <a:r>
              <a:rPr lang="en-US" dirty="0"/>
              <a:t>Shared File System (SFS) – a more hierarchical file structure which makes use of available </a:t>
            </a:r>
            <a:r>
              <a:rPr lang="en-US" dirty="0" err="1"/>
              <a:t>filepools</a:t>
            </a:r>
            <a:r>
              <a:rPr lang="en-US" dirty="0"/>
              <a:t> in CMS.</a:t>
            </a:r>
          </a:p>
          <a:p>
            <a:pPr lvl="1" eaLnBrk="1" hangingPunct="1"/>
            <a:r>
              <a:rPr lang="en-US" dirty="0"/>
              <a:t>Users must first be enrolled into a </a:t>
            </a:r>
            <a:r>
              <a:rPr lang="en-US" dirty="0" err="1"/>
              <a:t>filepool</a:t>
            </a:r>
            <a:endParaRPr lang="en-US" dirty="0"/>
          </a:p>
          <a:p>
            <a:pPr lvl="1" eaLnBrk="1" hangingPunct="1"/>
            <a:r>
              <a:rPr lang="en-US" dirty="0"/>
              <a:t>SFS directories can be accessed at an open </a:t>
            </a:r>
            <a:r>
              <a:rPr lang="en-US" dirty="0" err="1"/>
              <a:t>filemode</a:t>
            </a:r>
            <a:r>
              <a:rPr lang="en-US" dirty="0"/>
              <a:t>, if permissions are granted.</a:t>
            </a:r>
          </a:p>
          <a:p>
            <a:pPr lvl="1" eaLnBrk="1" hangingPunct="1"/>
            <a:r>
              <a:rPr lang="en-US" b="1" dirty="0">
                <a:latin typeface="Courier New" pitchFamily="49" charset="0"/>
                <a:cs typeface="Courier New" pitchFamily="49" charset="0"/>
              </a:rPr>
              <a:t>GRANT AUTHORITY &lt;filename&gt; &lt;</a:t>
            </a:r>
            <a:r>
              <a:rPr lang="en-US" b="1" dirty="0" err="1">
                <a:latin typeface="Courier New" pitchFamily="49" charset="0"/>
                <a:cs typeface="Courier New" pitchFamily="49" charset="0"/>
              </a:rPr>
              <a:t>dirid</a:t>
            </a:r>
            <a:r>
              <a:rPr lang="en-US" b="1" dirty="0">
                <a:latin typeface="Courier New" pitchFamily="49" charset="0"/>
                <a:cs typeface="Courier New" pitchFamily="49" charset="0"/>
              </a:rPr>
              <a:t>&gt; TO &lt;user/Public&gt; ( &lt;level&gt;</a:t>
            </a:r>
          </a:p>
          <a:p>
            <a:pPr lvl="1" eaLnBrk="1" hangingPunct="1"/>
            <a:r>
              <a:rPr lang="en-US" b="1" dirty="0">
                <a:latin typeface="Courier New" pitchFamily="49" charset="0"/>
                <a:cs typeface="Courier New" pitchFamily="49" charset="0"/>
              </a:rPr>
              <a:t>&lt;level&gt;: Read, </a:t>
            </a:r>
            <a:r>
              <a:rPr lang="en-US" b="1" dirty="0" err="1">
                <a:latin typeface="Courier New" pitchFamily="49" charset="0"/>
                <a:cs typeface="Courier New" pitchFamily="49" charset="0"/>
              </a:rPr>
              <a:t>Newread</a:t>
            </a:r>
            <a:r>
              <a:rPr lang="en-US" b="1" dirty="0">
                <a:latin typeface="Courier New" pitchFamily="49" charset="0"/>
                <a:cs typeface="Courier New" pitchFamily="49" charset="0"/>
              </a:rPr>
              <a:t>, Write, </a:t>
            </a:r>
            <a:r>
              <a:rPr lang="en-US" b="1" dirty="0" err="1">
                <a:latin typeface="Courier New" pitchFamily="49" charset="0"/>
                <a:cs typeface="Courier New" pitchFamily="49" charset="0"/>
              </a:rPr>
              <a:t>Newwrite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DIRRead</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DIRWrite</a:t>
            </a:r>
            <a:r>
              <a:rPr lang="en-US" b="1" dirty="0">
                <a:latin typeface="Courier New" pitchFamily="49" charset="0"/>
                <a:cs typeface="Courier New" pitchFamily="49" charset="0"/>
              </a:rPr>
              <a:t>.</a:t>
            </a: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dirty="0">
              <a:latin typeface="Courier New" pitchFamily="49" charset="0"/>
              <a:cs typeface="Courier New" pitchFamily="49" charset="0"/>
            </a:endParaRPr>
          </a:p>
          <a:p>
            <a:pPr eaLnBrk="1" hangingPunct="1"/>
            <a:r>
              <a:rPr lang="en-US" dirty="0"/>
              <a:t>Byte-File System (BFS) – an </a:t>
            </a:r>
            <a:r>
              <a:rPr lang="en-US" dirty="0" err="1"/>
              <a:t>OpenExtensions</a:t>
            </a:r>
            <a:r>
              <a:rPr lang="en-US" dirty="0"/>
              <a:t> implementation based on Unix/Linux models.  A special subset of </a:t>
            </a:r>
            <a:r>
              <a:rPr lang="en-US" dirty="0" err="1"/>
              <a:t>filepool</a:t>
            </a:r>
            <a:r>
              <a:rPr lang="en-US" dirty="0"/>
              <a:t> operations.</a:t>
            </a:r>
          </a:p>
          <a:p>
            <a:pPr lvl="1" eaLnBrk="1" hangingPunct="1"/>
            <a:r>
              <a:rPr lang="en-US" dirty="0"/>
              <a:t>Users must be enrolled into the </a:t>
            </a:r>
            <a:r>
              <a:rPr lang="en-US" dirty="0" err="1"/>
              <a:t>filepool</a:t>
            </a:r>
            <a:r>
              <a:rPr lang="en-US" dirty="0"/>
              <a:t> in order to gain access.  </a:t>
            </a:r>
            <a:r>
              <a:rPr lang="en-US" dirty="0" err="1"/>
              <a:t>Posix</a:t>
            </a:r>
            <a:r>
              <a:rPr lang="en-US" dirty="0"/>
              <a:t> membership must also be entered in the User Directory.</a:t>
            </a:r>
          </a:p>
          <a:p>
            <a:pPr lvl="1" eaLnBrk="1" hangingPunct="1"/>
            <a:r>
              <a:rPr lang="en-US" dirty="0"/>
              <a:t>Access can be granted by owners to directories or files through use of </a:t>
            </a:r>
            <a:r>
              <a:rPr lang="en-US" b="1" dirty="0" err="1">
                <a:latin typeface="Courier New" pitchFamily="49" charset="0"/>
                <a:cs typeface="Courier New" pitchFamily="49" charset="0"/>
              </a:rPr>
              <a:t>chmod</a:t>
            </a:r>
            <a:r>
              <a:rPr lang="en-US" dirty="0"/>
              <a:t> or </a:t>
            </a:r>
            <a:br>
              <a:rPr lang="en-US" dirty="0"/>
            </a:br>
            <a:r>
              <a:rPr lang="en-US" b="1" dirty="0" err="1">
                <a:latin typeface="Courier New" pitchFamily="49" charset="0"/>
                <a:cs typeface="Courier New" pitchFamily="49" charset="0"/>
              </a:rPr>
              <a:t>openvm</a:t>
            </a:r>
            <a:r>
              <a:rPr lang="en-US" b="1" dirty="0">
                <a:latin typeface="Courier New" pitchFamily="49" charset="0"/>
                <a:cs typeface="Courier New" pitchFamily="49" charset="0"/>
              </a:rPr>
              <a:t> permit</a:t>
            </a:r>
          </a:p>
          <a:p>
            <a:pPr eaLnBrk="1" hangingPunct="1"/>
            <a:endParaRPr lang="en-US" dirty="0">
              <a:latin typeface="Courier New" pitchFamily="49" charset="0"/>
              <a:cs typeface="Courier New" pitchFamily="49" charset="0"/>
            </a:endParaRPr>
          </a:p>
          <a:p>
            <a:pPr eaLnBrk="1" hangingPunct="1"/>
            <a:r>
              <a:rPr lang="en-US" dirty="0"/>
              <a:t>File Systems and </a:t>
            </a:r>
            <a:r>
              <a:rPr lang="en-US" dirty="0">
                <a:solidFill>
                  <a:schemeClr val="accent1"/>
                </a:solidFill>
              </a:rPr>
              <a:t>ESMs</a:t>
            </a:r>
            <a:r>
              <a:rPr lang="en-US" dirty="0"/>
              <a:t>:</a:t>
            </a:r>
          </a:p>
          <a:p>
            <a:pPr lvl="1" eaLnBrk="1" hangingPunct="1"/>
            <a:r>
              <a:rPr lang="en-US" dirty="0"/>
              <a:t>An External Security manager may maintain a greater list of access controls, either on a general basis (profiles) or as a discrete list (DAC checking).</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38</a:t>
            </a:fld>
            <a:endParaRPr lang="en-US"/>
          </a:p>
        </p:txBody>
      </p:sp>
    </p:spTree>
    <p:extLst>
      <p:ext uri="{BB962C8B-B14F-4D97-AF65-F5344CB8AC3E}">
        <p14:creationId xmlns:p14="http://schemas.microsoft.com/office/powerpoint/2010/main" val="3565716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r>
              <a:rPr lang="en-US"/>
              <a:t>Virtual Machines and </a:t>
            </a:r>
            <a:r>
              <a:rPr lang="en-US" i="1"/>
              <a:t>Auditing</a:t>
            </a:r>
          </a:p>
        </p:txBody>
      </p:sp>
      <p:sp>
        <p:nvSpPr>
          <p:cNvPr id="6" name="Rounded Rectangle 5"/>
          <p:cNvSpPr/>
          <p:nvPr/>
        </p:nvSpPr>
        <p:spPr>
          <a:xfrm>
            <a:off x="457200" y="57912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ounded Rectangle 6"/>
          <p:cNvSpPr/>
          <p:nvPr/>
        </p:nvSpPr>
        <p:spPr>
          <a:xfrm>
            <a:off x="609600" y="59436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762000" y="6096000"/>
            <a:ext cx="2057400" cy="304800"/>
          </a:xfrm>
          <a:prstGeom prst="round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err="1">
                <a:solidFill>
                  <a:schemeClr val="tx1"/>
                </a:solidFill>
              </a:rPr>
              <a:t>CryptoExpress</a:t>
            </a:r>
            <a:endParaRPr lang="en-US" sz="1800" dirty="0">
              <a:solidFill>
                <a:schemeClr val="tx1"/>
              </a:solidFill>
            </a:endParaRPr>
          </a:p>
        </p:txBody>
      </p:sp>
      <p:sp>
        <p:nvSpPr>
          <p:cNvPr id="9" name="Bevel 8"/>
          <p:cNvSpPr/>
          <p:nvPr/>
        </p:nvSpPr>
        <p:spPr>
          <a:xfrm>
            <a:off x="3048000" y="5791200"/>
            <a:ext cx="1066800" cy="457200"/>
          </a:xfrm>
          <a:prstGeom prst="bevel">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CPACF</a:t>
            </a:r>
          </a:p>
        </p:txBody>
      </p:sp>
      <p:sp>
        <p:nvSpPr>
          <p:cNvPr id="10" name="Rectangle 9"/>
          <p:cNvSpPr/>
          <p:nvPr/>
        </p:nvSpPr>
        <p:spPr>
          <a:xfrm>
            <a:off x="381000" y="2667000"/>
            <a:ext cx="8229600" cy="23622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a:p>
            <a:pPr algn="ctr">
              <a:defRPr/>
            </a:pPr>
            <a:endParaRPr lang="en-US" dirty="0"/>
          </a:p>
          <a:p>
            <a:pPr algn="ctr">
              <a:defRPr/>
            </a:pPr>
            <a:endParaRPr lang="en-US" dirty="0"/>
          </a:p>
          <a:p>
            <a:pPr algn="r">
              <a:defRPr/>
            </a:pPr>
            <a:endParaRPr lang="en-US" sz="2000" dirty="0">
              <a:solidFill>
                <a:schemeClr val="tx1"/>
              </a:solidFill>
            </a:endParaRPr>
          </a:p>
          <a:p>
            <a:pPr algn="r">
              <a:defRPr/>
            </a:pPr>
            <a:r>
              <a:rPr lang="en-US" dirty="0">
                <a:solidFill>
                  <a:schemeClr val="tx1"/>
                </a:solidFill>
              </a:rPr>
              <a:t>z/VM</a:t>
            </a:r>
          </a:p>
        </p:txBody>
      </p:sp>
      <p:sp>
        <p:nvSpPr>
          <p:cNvPr id="34825" name="TextBox 13"/>
          <p:cNvSpPr txBox="1">
            <a:spLocks noChangeArrowheads="1"/>
          </p:cNvSpPr>
          <p:nvPr/>
        </p:nvSpPr>
        <p:spPr bwMode="auto">
          <a:xfrm>
            <a:off x="3048000" y="2601913"/>
            <a:ext cx="415925" cy="369887"/>
          </a:xfrm>
          <a:prstGeom prst="rect">
            <a:avLst/>
          </a:prstGeom>
          <a:noFill/>
          <a:ln w="9525">
            <a:noFill/>
            <a:miter lim="800000"/>
            <a:headEnd/>
            <a:tailEnd/>
          </a:ln>
        </p:spPr>
        <p:txBody>
          <a:bodyPr wrap="none">
            <a:spAutoFit/>
          </a:bodyPr>
          <a:lstStyle/>
          <a:p>
            <a:r>
              <a:rPr lang="en-US"/>
              <a:t>…</a:t>
            </a:r>
          </a:p>
        </p:txBody>
      </p:sp>
      <p:cxnSp>
        <p:nvCxnSpPr>
          <p:cNvPr id="22" name="Elbow Connector 21"/>
          <p:cNvCxnSpPr>
            <a:stCxn id="5" idx="2"/>
            <a:endCxn id="6" idx="0"/>
          </p:cNvCxnSpPr>
          <p:nvPr/>
        </p:nvCxnSpPr>
        <p:spPr>
          <a:xfrm rot="5400000">
            <a:off x="2876550" y="4171950"/>
            <a:ext cx="228600" cy="30099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5" idx="2"/>
            <a:endCxn id="9" idx="0"/>
          </p:cNvCxnSpPr>
          <p:nvPr/>
        </p:nvCxnSpPr>
        <p:spPr>
          <a:xfrm rot="5400000">
            <a:off x="4076700" y="5600700"/>
            <a:ext cx="457200" cy="3810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2" name="Elbow Connector 22"/>
          <p:cNvCxnSpPr>
            <a:stCxn id="10" idx="2"/>
            <a:endCxn id="31" idx="6"/>
          </p:cNvCxnSpPr>
          <p:nvPr/>
        </p:nvCxnSpPr>
        <p:spPr>
          <a:xfrm rot="16200000" flipH="1">
            <a:off x="5257800" y="4267200"/>
            <a:ext cx="762000" cy="22860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31" name="Bevel 30"/>
          <p:cNvSpPr/>
          <p:nvPr/>
        </p:nvSpPr>
        <p:spPr>
          <a:xfrm>
            <a:off x="6248400" y="5791200"/>
            <a:ext cx="1066800" cy="457200"/>
          </a:xfrm>
          <a:prstGeom prst="bevel">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OSA</a:t>
            </a:r>
          </a:p>
        </p:txBody>
      </p:sp>
      <p:sp>
        <p:nvSpPr>
          <p:cNvPr id="5" name="Rectangle 4"/>
          <p:cNvSpPr/>
          <p:nvPr/>
        </p:nvSpPr>
        <p:spPr>
          <a:xfrm>
            <a:off x="381000" y="5181600"/>
            <a:ext cx="8229600" cy="381000"/>
          </a:xfrm>
          <a:prstGeom prst="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PR/SM (one z Systems Logical Partition)</a:t>
            </a:r>
          </a:p>
        </p:txBody>
      </p:sp>
      <p:sp>
        <p:nvSpPr>
          <p:cNvPr id="36" name="Rectangle 35"/>
          <p:cNvSpPr/>
          <p:nvPr/>
        </p:nvSpPr>
        <p:spPr>
          <a:xfrm>
            <a:off x="457200" y="2819400"/>
            <a:ext cx="7162800" cy="2057400"/>
          </a:xfrm>
          <a:prstGeom prst="rect">
            <a:avLst/>
          </a:prstGeom>
          <a:solidFill>
            <a:schemeClr val="accent3"/>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2000" dirty="0">
                <a:solidFill>
                  <a:schemeClr val="tx1"/>
                </a:solidFill>
              </a:rPr>
              <a:t>But let’s say you’ve done all this …</a:t>
            </a:r>
          </a:p>
          <a:p>
            <a:pPr lvl="1">
              <a:buFont typeface="Arial" pitchFamily="34" charset="0"/>
              <a:buChar char="•"/>
              <a:defRPr/>
            </a:pPr>
            <a:r>
              <a:rPr lang="en-US" sz="1800" dirty="0">
                <a:solidFill>
                  <a:schemeClr val="tx1"/>
                </a:solidFill>
              </a:rPr>
              <a:t>Defined what security means</a:t>
            </a:r>
          </a:p>
          <a:p>
            <a:pPr lvl="1">
              <a:buFont typeface="Arial" pitchFamily="34" charset="0"/>
              <a:buChar char="•"/>
              <a:defRPr/>
            </a:pPr>
            <a:r>
              <a:rPr lang="en-US" sz="1800" dirty="0">
                <a:solidFill>
                  <a:schemeClr val="tx1"/>
                </a:solidFill>
              </a:rPr>
              <a:t>Configured your system properly</a:t>
            </a:r>
          </a:p>
          <a:p>
            <a:pPr lvl="1">
              <a:buFont typeface="Arial" pitchFamily="34" charset="0"/>
              <a:buChar char="•"/>
              <a:defRPr/>
            </a:pPr>
            <a:r>
              <a:rPr lang="en-US" sz="1800" dirty="0">
                <a:solidFill>
                  <a:schemeClr val="tx1"/>
                </a:solidFill>
              </a:rPr>
              <a:t>Managed your virtual machines’ capabilities</a:t>
            </a:r>
          </a:p>
          <a:p>
            <a:pPr lvl="1">
              <a:buFont typeface="Arial" pitchFamily="34" charset="0"/>
              <a:buChar char="•"/>
              <a:defRPr/>
            </a:pPr>
            <a:r>
              <a:rPr lang="en-US" sz="1800" dirty="0">
                <a:solidFill>
                  <a:schemeClr val="tx1"/>
                </a:solidFill>
              </a:rPr>
              <a:t>Controlled logon authority and password rules</a:t>
            </a:r>
          </a:p>
          <a:p>
            <a:pPr>
              <a:defRPr/>
            </a:pPr>
            <a:endParaRPr lang="en-US" sz="1400" dirty="0">
              <a:solidFill>
                <a:schemeClr val="tx1"/>
              </a:solidFill>
            </a:endParaRPr>
          </a:p>
          <a:p>
            <a:pPr>
              <a:defRPr/>
            </a:pPr>
            <a:r>
              <a:rPr lang="en-US" sz="2000" dirty="0">
                <a:solidFill>
                  <a:schemeClr val="tx1"/>
                </a:solidFill>
              </a:rPr>
              <a:t>… what happens when we ask you to prove it?</a:t>
            </a:r>
          </a:p>
        </p:txBody>
      </p:sp>
      <p:sp>
        <p:nvSpPr>
          <p:cNvPr id="37" name="Rectangle 36"/>
          <p:cNvSpPr/>
          <p:nvPr/>
        </p:nvSpPr>
        <p:spPr>
          <a:xfrm>
            <a:off x="7772400" y="1600200"/>
            <a:ext cx="838200" cy="9906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38" name="Rectangle 37"/>
          <p:cNvSpPr/>
          <p:nvPr/>
        </p:nvSpPr>
        <p:spPr>
          <a:xfrm>
            <a:off x="6858000" y="1600200"/>
            <a:ext cx="838200" cy="9906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33" name="Footer Placeholder 4"/>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E8A7C04B-C232-45DF-A945-824B660A237B}"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685800"/>
            <a:ext cx="7772400" cy="5486400"/>
          </a:xfrm>
        </p:spPr>
        <p:txBody>
          <a:bodyPr/>
          <a:lstStyle/>
          <a:p>
            <a:r>
              <a:rPr lang="en-US" sz="2800" b="1" u="sng" smtClean="0">
                <a:solidFill>
                  <a:schemeClr val="accent2"/>
                </a:solidFill>
              </a:rPr>
              <a:t>WARNING</a:t>
            </a:r>
            <a:r>
              <a:rPr lang="en-US" sz="2800" b="1" smtClean="0">
                <a:solidFill>
                  <a:schemeClr val="accent2"/>
                </a:solidFill>
              </a:rPr>
              <a:t/>
            </a:r>
            <a:br>
              <a:rPr lang="en-US" sz="2800" b="1" smtClean="0">
                <a:solidFill>
                  <a:schemeClr val="accent2"/>
                </a:solidFill>
              </a:rPr>
            </a:br>
            <a:r>
              <a:rPr lang="en-US" sz="2800" b="1" smtClean="0">
                <a:solidFill>
                  <a:schemeClr val="accent2"/>
                </a:solidFill>
              </a:rPr>
              <a:t/>
            </a:r>
            <a:br>
              <a:rPr lang="en-US" sz="2800" b="1" smtClean="0">
                <a:solidFill>
                  <a:schemeClr val="accent2"/>
                </a:solidFill>
              </a:rPr>
            </a:br>
            <a:r>
              <a:rPr lang="en-US" sz="2400" b="1" smtClean="0">
                <a:solidFill>
                  <a:schemeClr val="tx1"/>
                </a:solidFill>
              </a:rPr>
              <a:t>All rights reserved.  No part of the course materials used in the instruction of this course may be reproduced in any form or by any</a:t>
            </a:r>
            <a:br>
              <a:rPr lang="en-US" sz="2400" b="1" smtClean="0">
                <a:solidFill>
                  <a:schemeClr val="tx1"/>
                </a:solidFill>
              </a:rPr>
            </a:br>
            <a:r>
              <a:rPr lang="en-US" sz="2400" b="1" smtClean="0">
                <a:solidFill>
                  <a:schemeClr val="tx1"/>
                </a:solidFill>
              </a:rPr>
              <a:t>electronic or mechanical means, including the use</a:t>
            </a:r>
            <a:br>
              <a:rPr lang="en-US" sz="2400" b="1" smtClean="0">
                <a:solidFill>
                  <a:schemeClr val="tx1"/>
                </a:solidFill>
              </a:rPr>
            </a:br>
            <a:r>
              <a:rPr lang="en-US" sz="2400" b="1" smtClean="0">
                <a:solidFill>
                  <a:schemeClr val="tx1"/>
                </a:solidFill>
              </a:rPr>
              <a:t>of information storage and retrieval systems,</a:t>
            </a:r>
            <a:br>
              <a:rPr lang="en-US" sz="2400" b="1" smtClean="0">
                <a:solidFill>
                  <a:schemeClr val="tx1"/>
                </a:solidFill>
              </a:rPr>
            </a:br>
            <a:r>
              <a:rPr lang="en-US" sz="2400" b="1" smtClean="0">
                <a:solidFill>
                  <a:schemeClr val="tx1"/>
                </a:solidFill>
              </a:rPr>
              <a:t>without written approval from the copyright owner.</a:t>
            </a:r>
            <a:br>
              <a:rPr lang="en-US" sz="2400" b="1" smtClean="0">
                <a:solidFill>
                  <a:schemeClr val="tx1"/>
                </a:solidFill>
              </a:rPr>
            </a:br>
            <a:r>
              <a:rPr lang="en-US" sz="2400" b="1" smtClean="0">
                <a:solidFill>
                  <a:schemeClr val="tx1"/>
                </a:solidFill>
              </a:rPr>
              <a:t/>
            </a:r>
            <a:br>
              <a:rPr lang="en-US" sz="2400" b="1" smtClean="0">
                <a:solidFill>
                  <a:schemeClr val="tx1"/>
                </a:solidFill>
              </a:rPr>
            </a:br>
            <a:r>
              <a:rPr lang="en-US" sz="2400" b="1" smtClean="0">
                <a:solidFill>
                  <a:schemeClr val="tx1"/>
                </a:solidFill>
              </a:rPr>
              <a:t> ©2017 International Business Machines</a:t>
            </a:r>
            <a:br>
              <a:rPr lang="en-US" sz="2400" b="1" smtClean="0">
                <a:solidFill>
                  <a:schemeClr val="tx1"/>
                </a:solidFill>
              </a:rPr>
            </a:br>
            <a:r>
              <a:rPr lang="en-US" sz="2400" b="1" smtClean="0">
                <a:solidFill>
                  <a:schemeClr val="tx1"/>
                </a:solidFill>
              </a:rPr>
              <a:t> ©2017 Binghamton University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Auditing z/VM</a:t>
            </a:r>
          </a:p>
        </p:txBody>
      </p:sp>
      <p:sp>
        <p:nvSpPr>
          <p:cNvPr id="35843" name="Rectangle 3"/>
          <p:cNvSpPr>
            <a:spLocks noGrp="1" noChangeArrowheads="1"/>
          </p:cNvSpPr>
          <p:nvPr>
            <p:ph idx="1"/>
          </p:nvPr>
        </p:nvSpPr>
        <p:spPr/>
        <p:txBody>
          <a:bodyPr/>
          <a:lstStyle/>
          <a:p>
            <a:pPr eaLnBrk="1" hangingPunct="1"/>
            <a:r>
              <a:rPr lang="en-US" sz="2400"/>
              <a:t>Auditing is the assessment of a system’s internal control </a:t>
            </a:r>
          </a:p>
          <a:p>
            <a:pPr lvl="1" eaLnBrk="1" hangingPunct="1"/>
            <a:r>
              <a:rPr lang="en-US" sz="2000"/>
              <a:t>Provides </a:t>
            </a:r>
            <a:r>
              <a:rPr lang="en-US" sz="2000" b="1"/>
              <a:t>proof</a:t>
            </a:r>
            <a:r>
              <a:rPr lang="en-US" sz="2000"/>
              <a:t> that your system is being operated according to your security policy</a:t>
            </a:r>
          </a:p>
          <a:p>
            <a:pPr eaLnBrk="1" hangingPunct="1"/>
            <a:endParaRPr lang="en-US" sz="2000"/>
          </a:p>
          <a:p>
            <a:pPr eaLnBrk="1" hangingPunct="1"/>
            <a:r>
              <a:rPr lang="en-US" sz="2400"/>
              <a:t>It is the </a:t>
            </a:r>
            <a:r>
              <a:rPr lang="en-US" sz="2400" b="1"/>
              <a:t>most</a:t>
            </a:r>
            <a:r>
              <a:rPr lang="en-US" sz="2400"/>
              <a:t> </a:t>
            </a:r>
            <a:r>
              <a:rPr lang="en-US" sz="2400" b="1"/>
              <a:t>important</a:t>
            </a:r>
            <a:r>
              <a:rPr lang="en-US" sz="2400"/>
              <a:t> data asset</a:t>
            </a:r>
          </a:p>
          <a:p>
            <a:pPr lvl="1" eaLnBrk="1" hangingPunct="1"/>
            <a:r>
              <a:rPr lang="en-US" sz="2000"/>
              <a:t>How do you know that your business data has not had unauthorized updates?</a:t>
            </a:r>
          </a:p>
          <a:p>
            <a:pPr lvl="1" eaLnBrk="1" hangingPunct="1"/>
            <a:r>
              <a:rPr lang="en-US" sz="2000"/>
              <a:t>How do you </a:t>
            </a:r>
            <a:r>
              <a:rPr lang="en-US" sz="2000" b="1"/>
              <a:t>know</a:t>
            </a:r>
            <a:r>
              <a:rPr lang="en-US" sz="2000"/>
              <a:t> if someone has accessed data for which they were unauthorized?</a:t>
            </a:r>
          </a:p>
          <a:p>
            <a:pPr lvl="1" eaLnBrk="1" hangingPunct="1"/>
            <a:r>
              <a:rPr lang="en-US" sz="2000"/>
              <a:t>How do you tell </a:t>
            </a:r>
            <a:r>
              <a:rPr lang="en-US" sz="2000" b="1"/>
              <a:t>which</a:t>
            </a:r>
            <a:r>
              <a:rPr lang="en-US" sz="2000"/>
              <a:t> userid issued that SHUTDOWN command?</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Reinforcing the Walls:  ACI and ESMs</a:t>
            </a:r>
          </a:p>
        </p:txBody>
      </p:sp>
      <p:sp>
        <p:nvSpPr>
          <p:cNvPr id="142339" name="Rectangle 3"/>
          <p:cNvSpPr>
            <a:spLocks noGrp="1" noChangeArrowheads="1"/>
          </p:cNvSpPr>
          <p:nvPr>
            <p:ph idx="1"/>
          </p:nvPr>
        </p:nvSpPr>
        <p:spPr/>
        <p:txBody>
          <a:bodyPr/>
          <a:lstStyle/>
          <a:p>
            <a:pPr marL="304800" indent="-168275" eaLnBrk="1" hangingPunct="1">
              <a:buFont typeface="Wingdings" pitchFamily="2" charset="2"/>
              <a:buNone/>
            </a:pPr>
            <a:r>
              <a:rPr lang="en-US" sz="2000" dirty="0"/>
              <a:t>So what does an ESM provide, that Native CP does not?</a:t>
            </a:r>
          </a:p>
          <a:p>
            <a:pPr marL="304800" indent="-168275" eaLnBrk="1" hangingPunct="1"/>
            <a:r>
              <a:rPr lang="en-US" sz="2000" dirty="0">
                <a:solidFill>
                  <a:schemeClr val="accent2"/>
                </a:solidFill>
              </a:rPr>
              <a:t>Auditing – lots of auditing.</a:t>
            </a:r>
          </a:p>
          <a:p>
            <a:pPr marL="304800" indent="-168275" eaLnBrk="1" hangingPunct="1"/>
            <a:r>
              <a:rPr lang="en-US" sz="2000" dirty="0"/>
              <a:t>Enhanced control of certain commands (STORE HOST, FOR …)</a:t>
            </a:r>
          </a:p>
          <a:p>
            <a:pPr marL="304800" indent="-168275" eaLnBrk="1" hangingPunct="1"/>
            <a:r>
              <a:rPr lang="en-US" sz="2000" dirty="0"/>
              <a:t>Control of system resources (VLANs, </a:t>
            </a:r>
            <a:r>
              <a:rPr lang="en-US" sz="2000" dirty="0" err="1"/>
              <a:t>VSWITCHes</a:t>
            </a:r>
            <a:r>
              <a:rPr lang="en-US" sz="2000" dirty="0"/>
              <a:t>, Minidisks, </a:t>
            </a:r>
            <a:r>
              <a:rPr lang="en-US" sz="2000" dirty="0" err="1"/>
              <a:t>NSSes</a:t>
            </a:r>
            <a:r>
              <a:rPr lang="en-US" sz="2000" dirty="0"/>
              <a:t>, shared memory …)</a:t>
            </a:r>
          </a:p>
          <a:p>
            <a:pPr marL="304800" indent="-168275" eaLnBrk="1" hangingPunct="1"/>
            <a:r>
              <a:rPr lang="en-US" sz="2000" dirty="0"/>
              <a:t>Configurable overrides for Native CP security commands</a:t>
            </a:r>
          </a:p>
          <a:p>
            <a:pPr marL="304800" indent="-168275" eaLnBrk="1" hangingPunct="1"/>
            <a:r>
              <a:rPr lang="en-US" sz="2000" dirty="0"/>
              <a:t>DAC and MAC controls (a little more on this in a moment)</a:t>
            </a:r>
          </a:p>
          <a:p>
            <a:pPr marL="304800" indent="-168275" eaLnBrk="1" hangingPunct="1"/>
            <a:r>
              <a:rPr lang="en-US" sz="2000" dirty="0"/>
              <a:t>Stronger and more flexible password management (and password phrases)</a:t>
            </a:r>
          </a:p>
          <a:p>
            <a:pPr marL="650875" lvl="1" indent="-66675" eaLnBrk="1" hangingPunct="1"/>
            <a:r>
              <a:rPr lang="en-US" sz="2000" b="1" i="1" dirty="0"/>
              <a:t>Obfuscated and encrypted</a:t>
            </a:r>
          </a:p>
          <a:p>
            <a:pPr marL="650875" lvl="1" indent="-66675" eaLnBrk="1" hangingPunct="1"/>
            <a:r>
              <a:rPr lang="en-US" sz="2000" dirty="0"/>
              <a:t>100 characters for password phrases, plus special characters</a:t>
            </a:r>
          </a:p>
          <a:p>
            <a:pPr marL="650875" lvl="1" indent="-66675" eaLnBrk="1" hangingPunct="1"/>
            <a:r>
              <a:rPr lang="en-US" sz="2000" dirty="0"/>
              <a:t>Password policy management</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41</a:t>
            </a:fld>
            <a:endParaRPr lang="en-US"/>
          </a:p>
        </p:txBody>
      </p:sp>
    </p:spTree>
    <p:extLst>
      <p:ext uri="{BB962C8B-B14F-4D97-AF65-F5344CB8AC3E}">
        <p14:creationId xmlns:p14="http://schemas.microsoft.com/office/powerpoint/2010/main" val="397489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anim calcmode="lin" valueType="num">
                                      <p:cBhvr additive="base">
                                        <p:cTn id="7" dur="500" fill="hold"/>
                                        <p:tgtEl>
                                          <p:spTgt spid="14233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2339">
                                            <p:txEl>
                                              <p:pRg st="2" end="2"/>
                                            </p:txEl>
                                          </p:spTgt>
                                        </p:tgtEl>
                                        <p:attrNameLst>
                                          <p:attrName>style.visibility</p:attrName>
                                        </p:attrNameLst>
                                      </p:cBhvr>
                                      <p:to>
                                        <p:strVal val="visible"/>
                                      </p:to>
                                    </p:set>
                                    <p:anim calcmode="lin" valueType="num">
                                      <p:cBhvr additive="base">
                                        <p:cTn id="13" dur="500" fill="hold"/>
                                        <p:tgtEl>
                                          <p:spTgt spid="14233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2339">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42339">
                                            <p:txEl>
                                              <p:pRg st="3" end="3"/>
                                            </p:txEl>
                                          </p:spTgt>
                                        </p:tgtEl>
                                        <p:attrNameLst>
                                          <p:attrName>style.visibility</p:attrName>
                                        </p:attrNameLst>
                                      </p:cBhvr>
                                      <p:to>
                                        <p:strVal val="visible"/>
                                      </p:to>
                                    </p:set>
                                    <p:anim calcmode="lin" valueType="num">
                                      <p:cBhvr additive="base">
                                        <p:cTn id="17" dur="500" fill="hold"/>
                                        <p:tgtEl>
                                          <p:spTgt spid="14233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4233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42339">
                                            <p:txEl>
                                              <p:pRg st="4" end="4"/>
                                            </p:txEl>
                                          </p:spTgt>
                                        </p:tgtEl>
                                        <p:attrNameLst>
                                          <p:attrName>style.visibility</p:attrName>
                                        </p:attrNameLst>
                                      </p:cBhvr>
                                      <p:to>
                                        <p:strVal val="visible"/>
                                      </p:to>
                                    </p:set>
                                    <p:anim calcmode="lin" valueType="num">
                                      <p:cBhvr additive="base">
                                        <p:cTn id="21" dur="500" fill="hold"/>
                                        <p:tgtEl>
                                          <p:spTgt spid="14233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42339">
                                            <p:txEl>
                                              <p:pRg st="5" end="5"/>
                                            </p:txEl>
                                          </p:spTgt>
                                        </p:tgtEl>
                                        <p:attrNameLst>
                                          <p:attrName>style.visibility</p:attrName>
                                        </p:attrNameLst>
                                      </p:cBhvr>
                                      <p:to>
                                        <p:strVal val="visible"/>
                                      </p:to>
                                    </p:set>
                                    <p:anim calcmode="lin" valueType="num">
                                      <p:cBhvr additive="base">
                                        <p:cTn id="27" dur="500" fill="hold"/>
                                        <p:tgtEl>
                                          <p:spTgt spid="14233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42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42339">
                                            <p:txEl>
                                              <p:pRg st="6" end="6"/>
                                            </p:txEl>
                                          </p:spTgt>
                                        </p:tgtEl>
                                        <p:attrNameLst>
                                          <p:attrName>style.visibility</p:attrName>
                                        </p:attrNameLst>
                                      </p:cBhvr>
                                      <p:to>
                                        <p:strVal val="visible"/>
                                      </p:to>
                                    </p:set>
                                    <p:anim calcmode="lin" valueType="num">
                                      <p:cBhvr additive="base">
                                        <p:cTn id="33" dur="500" fill="hold"/>
                                        <p:tgtEl>
                                          <p:spTgt spid="14233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4233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42339">
                                            <p:txEl>
                                              <p:pRg st="7" end="7"/>
                                            </p:txEl>
                                          </p:spTgt>
                                        </p:tgtEl>
                                        <p:attrNameLst>
                                          <p:attrName>style.visibility</p:attrName>
                                        </p:attrNameLst>
                                      </p:cBhvr>
                                      <p:to>
                                        <p:strVal val="visible"/>
                                      </p:to>
                                    </p:set>
                                    <p:anim calcmode="lin" valueType="num">
                                      <p:cBhvr additive="base">
                                        <p:cTn id="37" dur="500" fill="hold"/>
                                        <p:tgtEl>
                                          <p:spTgt spid="142339">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233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142339">
                                            <p:txEl>
                                              <p:pRg st="8" end="8"/>
                                            </p:txEl>
                                          </p:spTgt>
                                        </p:tgtEl>
                                        <p:attrNameLst>
                                          <p:attrName>style.visibility</p:attrName>
                                        </p:attrNameLst>
                                      </p:cBhvr>
                                      <p:to>
                                        <p:strVal val="visible"/>
                                      </p:to>
                                    </p:set>
                                    <p:anim calcmode="lin" valueType="num">
                                      <p:cBhvr additive="base">
                                        <p:cTn id="41" dur="500" fill="hold"/>
                                        <p:tgtEl>
                                          <p:spTgt spid="142339">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42339">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142339">
                                            <p:txEl>
                                              <p:pRg st="9" end="9"/>
                                            </p:txEl>
                                          </p:spTgt>
                                        </p:tgtEl>
                                        <p:attrNameLst>
                                          <p:attrName>style.visibility</p:attrName>
                                        </p:attrNameLst>
                                      </p:cBhvr>
                                      <p:to>
                                        <p:strVal val="visible"/>
                                      </p:to>
                                    </p:set>
                                    <p:anim calcmode="lin" valueType="num">
                                      <p:cBhvr additive="base">
                                        <p:cTn id="45" dur="500" fill="hold"/>
                                        <p:tgtEl>
                                          <p:spTgt spid="142339">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23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1000" y="2286000"/>
            <a:ext cx="3429000" cy="4038600"/>
          </a:xfrm>
          <a:prstGeom prst="rect">
            <a:avLst/>
          </a:prstGeom>
          <a:solidFill>
            <a:srgbClr val="DCDA9A"/>
          </a:solidFill>
          <a:ln w="25400" algn="ctr">
            <a:solidFill>
              <a:schemeClr val="tx1"/>
            </a:solidFill>
            <a:miter lim="800000"/>
            <a:headEnd/>
            <a:tailEnd/>
          </a:ln>
        </p:spPr>
        <p:txBody>
          <a:bodyPr wrap="none" anchor="ctr"/>
          <a:lstStyle/>
          <a:p>
            <a:endParaRPr lang="en-US"/>
          </a:p>
        </p:txBody>
      </p:sp>
      <p:sp>
        <p:nvSpPr>
          <p:cNvPr id="49155" name="Rectangle 3"/>
          <p:cNvSpPr>
            <a:spLocks noGrp="1" noChangeArrowheads="1"/>
          </p:cNvSpPr>
          <p:nvPr>
            <p:ph type="title"/>
          </p:nvPr>
        </p:nvSpPr>
        <p:spPr/>
        <p:txBody>
          <a:bodyPr/>
          <a:lstStyle/>
          <a:p>
            <a:pPr eaLnBrk="1" hangingPunct="1"/>
            <a:r>
              <a:rPr lang="en-US"/>
              <a:t>Reinforcing the Walls:  ACI and ESMs</a:t>
            </a:r>
          </a:p>
        </p:txBody>
      </p:sp>
      <p:sp>
        <p:nvSpPr>
          <p:cNvPr id="49156" name="Rectangle 4"/>
          <p:cNvSpPr>
            <a:spLocks noGrp="1" noChangeArrowheads="1"/>
          </p:cNvSpPr>
          <p:nvPr>
            <p:ph idx="1"/>
          </p:nvPr>
        </p:nvSpPr>
        <p:spPr>
          <a:xfrm>
            <a:off x="4191000" y="1447800"/>
            <a:ext cx="4724400" cy="5029200"/>
          </a:xfrm>
        </p:spPr>
        <p:txBody>
          <a:bodyPr/>
          <a:lstStyle/>
          <a:p>
            <a:pPr marL="304800" indent="-168275" eaLnBrk="1" hangingPunct="1">
              <a:buFont typeface="Wingdings" pitchFamily="2" charset="2"/>
              <a:buNone/>
            </a:pPr>
            <a:r>
              <a:rPr lang="en-US" dirty="0">
                <a:solidFill>
                  <a:schemeClr val="accent1"/>
                </a:solidFill>
              </a:rPr>
              <a:t>The ACI (Access Control Interface)</a:t>
            </a:r>
            <a:r>
              <a:rPr lang="en-US" dirty="0"/>
              <a:t> is the control block CP uses to interact with a given external security manager. Installing an ESM replaces CP stub files with modifications that the ESM can understand.</a:t>
            </a:r>
          </a:p>
          <a:p>
            <a:pPr marL="304800" indent="-168275" eaLnBrk="1" hangingPunct="1">
              <a:buFont typeface="Wingdings" pitchFamily="2" charset="2"/>
              <a:buNone/>
            </a:pPr>
            <a:endParaRPr lang="en-US" dirty="0"/>
          </a:p>
          <a:p>
            <a:pPr marL="304800" indent="-168275" eaLnBrk="1" hangingPunct="1">
              <a:buFont typeface="Wingdings" pitchFamily="2" charset="2"/>
              <a:buNone/>
            </a:pPr>
            <a:r>
              <a:rPr lang="en-US" dirty="0"/>
              <a:t>It is through this interface that CP can validate the activity being processed with the rules, roles and labels programmed into the security manager in use.</a:t>
            </a:r>
          </a:p>
          <a:p>
            <a:pPr marL="304800" indent="-168275" eaLnBrk="1" hangingPunct="1">
              <a:buFont typeface="Wingdings" pitchFamily="2" charset="2"/>
              <a:buNone/>
            </a:pPr>
            <a:endParaRPr lang="en-US" dirty="0"/>
          </a:p>
          <a:p>
            <a:pPr marL="304800" indent="-168275" eaLnBrk="1" hangingPunct="1">
              <a:buFont typeface="Wingdings" pitchFamily="2" charset="2"/>
              <a:buNone/>
            </a:pPr>
            <a:r>
              <a:rPr lang="en-US" dirty="0"/>
              <a:t>When the ACI is accessed in order to confirm authority, the ESM can return one of three possible answers:</a:t>
            </a:r>
          </a:p>
          <a:p>
            <a:pPr marL="650875" lvl="1" indent="-66675" eaLnBrk="1" hangingPunct="1"/>
            <a:r>
              <a:rPr lang="en-US" dirty="0">
                <a:solidFill>
                  <a:srgbClr val="006600"/>
                </a:solidFill>
              </a:rPr>
              <a:t>“Authorization granted.”</a:t>
            </a:r>
          </a:p>
          <a:p>
            <a:pPr marL="650875" lvl="1" indent="-66675" eaLnBrk="1" hangingPunct="1"/>
            <a:r>
              <a:rPr lang="en-US" dirty="0">
                <a:solidFill>
                  <a:srgbClr val="B3B63C"/>
                </a:solidFill>
              </a:rPr>
              <a:t>“Defer security decision to Native CP.”</a:t>
            </a:r>
          </a:p>
          <a:p>
            <a:pPr marL="650875" lvl="1" indent="-66675" eaLnBrk="1" hangingPunct="1"/>
            <a:r>
              <a:rPr lang="en-US" dirty="0">
                <a:solidFill>
                  <a:srgbClr val="FF0000"/>
                </a:solidFill>
              </a:rPr>
              <a:t>“Authorization denied.”</a:t>
            </a:r>
          </a:p>
        </p:txBody>
      </p:sp>
      <p:sp>
        <p:nvSpPr>
          <p:cNvPr id="49157" name="Rectangle 5"/>
          <p:cNvSpPr>
            <a:spLocks noChangeArrowheads="1"/>
          </p:cNvSpPr>
          <p:nvPr/>
        </p:nvSpPr>
        <p:spPr bwMode="auto">
          <a:xfrm>
            <a:off x="1219200" y="4648200"/>
            <a:ext cx="1752600" cy="533400"/>
          </a:xfrm>
          <a:prstGeom prst="rect">
            <a:avLst/>
          </a:prstGeom>
          <a:solidFill>
            <a:schemeClr val="bg1"/>
          </a:solidFill>
          <a:ln w="9525" algn="ctr">
            <a:solidFill>
              <a:schemeClr val="tx1"/>
            </a:solidFill>
            <a:miter lim="800000"/>
            <a:headEnd/>
            <a:tailEnd/>
          </a:ln>
        </p:spPr>
        <p:txBody>
          <a:bodyPr anchor="ctr"/>
          <a:lstStyle/>
          <a:p>
            <a:pPr algn="ctr"/>
            <a:r>
              <a:rPr lang="en-US" sz="1600"/>
              <a:t>ESM CP kernel extensions</a:t>
            </a:r>
          </a:p>
        </p:txBody>
      </p:sp>
      <p:sp>
        <p:nvSpPr>
          <p:cNvPr id="49158" name="Rectangle 6"/>
          <p:cNvSpPr>
            <a:spLocks noChangeArrowheads="1"/>
          </p:cNvSpPr>
          <p:nvPr/>
        </p:nvSpPr>
        <p:spPr bwMode="auto">
          <a:xfrm>
            <a:off x="1219200" y="5181600"/>
            <a:ext cx="1752600" cy="533400"/>
          </a:xfrm>
          <a:prstGeom prst="rect">
            <a:avLst/>
          </a:prstGeom>
          <a:solidFill>
            <a:schemeClr val="bg1"/>
          </a:solidFill>
          <a:ln w="9525" algn="ctr">
            <a:solidFill>
              <a:schemeClr val="tx1"/>
            </a:solidFill>
            <a:miter lim="800000"/>
            <a:headEnd/>
            <a:tailEnd/>
          </a:ln>
        </p:spPr>
        <p:txBody>
          <a:bodyPr anchor="ctr"/>
          <a:lstStyle/>
          <a:p>
            <a:pPr algn="ctr"/>
            <a:r>
              <a:rPr lang="en-US" sz="1600" dirty="0"/>
              <a:t>*RPI system service</a:t>
            </a:r>
          </a:p>
        </p:txBody>
      </p:sp>
      <p:sp>
        <p:nvSpPr>
          <p:cNvPr id="49159" name="Rectangle 7"/>
          <p:cNvSpPr>
            <a:spLocks noChangeArrowheads="1"/>
          </p:cNvSpPr>
          <p:nvPr/>
        </p:nvSpPr>
        <p:spPr bwMode="auto">
          <a:xfrm>
            <a:off x="1219200" y="4114800"/>
            <a:ext cx="1752600" cy="533400"/>
          </a:xfrm>
          <a:prstGeom prst="rect">
            <a:avLst/>
          </a:prstGeom>
          <a:solidFill>
            <a:schemeClr val="bg1"/>
          </a:solidFill>
          <a:ln w="9525" algn="ctr">
            <a:solidFill>
              <a:schemeClr val="tx1"/>
            </a:solidFill>
            <a:miter lim="800000"/>
            <a:headEnd/>
            <a:tailEnd/>
          </a:ln>
        </p:spPr>
        <p:txBody>
          <a:bodyPr anchor="ctr"/>
          <a:lstStyle/>
          <a:p>
            <a:pPr algn="ctr"/>
            <a:r>
              <a:rPr lang="en-US">
                <a:solidFill>
                  <a:schemeClr val="accent1"/>
                </a:solidFill>
              </a:rPr>
              <a:t>CP ACI</a:t>
            </a:r>
          </a:p>
        </p:txBody>
      </p:sp>
      <p:sp>
        <p:nvSpPr>
          <p:cNvPr id="49160" name="Rectangle 8"/>
          <p:cNvSpPr>
            <a:spLocks noChangeArrowheads="1"/>
          </p:cNvSpPr>
          <p:nvPr/>
        </p:nvSpPr>
        <p:spPr bwMode="auto">
          <a:xfrm>
            <a:off x="457200" y="3352800"/>
            <a:ext cx="1219200" cy="533400"/>
          </a:xfrm>
          <a:prstGeom prst="rect">
            <a:avLst/>
          </a:prstGeom>
          <a:solidFill>
            <a:schemeClr val="bg1"/>
          </a:solidFill>
          <a:ln w="9525" algn="ctr">
            <a:solidFill>
              <a:schemeClr val="tx1"/>
            </a:solidFill>
            <a:miter lim="800000"/>
            <a:headEnd/>
            <a:tailEnd/>
          </a:ln>
        </p:spPr>
        <p:txBody>
          <a:bodyPr anchor="ctr"/>
          <a:lstStyle/>
          <a:p>
            <a:pPr algn="ctr"/>
            <a:r>
              <a:rPr lang="en-US" sz="1600"/>
              <a:t>Functions</a:t>
            </a:r>
          </a:p>
        </p:txBody>
      </p:sp>
      <p:sp>
        <p:nvSpPr>
          <p:cNvPr id="49161" name="Rectangle 9"/>
          <p:cNvSpPr>
            <a:spLocks noChangeArrowheads="1"/>
          </p:cNvSpPr>
          <p:nvPr/>
        </p:nvSpPr>
        <p:spPr bwMode="auto">
          <a:xfrm>
            <a:off x="1447800" y="2743200"/>
            <a:ext cx="1295400" cy="533400"/>
          </a:xfrm>
          <a:prstGeom prst="rect">
            <a:avLst/>
          </a:prstGeom>
          <a:solidFill>
            <a:schemeClr val="bg1"/>
          </a:solidFill>
          <a:ln w="9525" algn="ctr">
            <a:solidFill>
              <a:schemeClr val="tx1"/>
            </a:solidFill>
            <a:miter lim="800000"/>
            <a:headEnd/>
            <a:tailEnd/>
          </a:ln>
        </p:spPr>
        <p:txBody>
          <a:bodyPr anchor="ctr"/>
          <a:lstStyle/>
          <a:p>
            <a:pPr algn="ctr"/>
            <a:r>
              <a:rPr lang="en-US" sz="1600"/>
              <a:t>Commands</a:t>
            </a:r>
          </a:p>
        </p:txBody>
      </p:sp>
      <p:sp>
        <p:nvSpPr>
          <p:cNvPr id="49162" name="Rectangle 10"/>
          <p:cNvSpPr>
            <a:spLocks noChangeArrowheads="1"/>
          </p:cNvSpPr>
          <p:nvPr/>
        </p:nvSpPr>
        <p:spPr bwMode="auto">
          <a:xfrm>
            <a:off x="2438400" y="3352800"/>
            <a:ext cx="1295400" cy="533400"/>
          </a:xfrm>
          <a:prstGeom prst="rect">
            <a:avLst/>
          </a:prstGeom>
          <a:solidFill>
            <a:schemeClr val="bg1"/>
          </a:solidFill>
          <a:ln w="9525" algn="ctr">
            <a:solidFill>
              <a:schemeClr val="tx1"/>
            </a:solidFill>
            <a:miter lim="800000"/>
            <a:headEnd/>
            <a:tailEnd/>
          </a:ln>
        </p:spPr>
        <p:txBody>
          <a:bodyPr anchor="ctr"/>
          <a:lstStyle/>
          <a:p>
            <a:pPr algn="ctr"/>
            <a:r>
              <a:rPr lang="en-US" sz="1600"/>
              <a:t>DIAGNOSE instructions</a:t>
            </a:r>
          </a:p>
        </p:txBody>
      </p:sp>
      <p:sp>
        <p:nvSpPr>
          <p:cNvPr id="49163" name="Text Box 11"/>
          <p:cNvSpPr txBox="1">
            <a:spLocks noChangeArrowheads="1"/>
          </p:cNvSpPr>
          <p:nvPr/>
        </p:nvSpPr>
        <p:spPr bwMode="auto">
          <a:xfrm>
            <a:off x="457200" y="5867400"/>
            <a:ext cx="609600" cy="366713"/>
          </a:xfrm>
          <a:prstGeom prst="rect">
            <a:avLst/>
          </a:prstGeom>
          <a:noFill/>
          <a:ln w="9525" algn="ctr">
            <a:noFill/>
            <a:miter lim="800000"/>
            <a:headEnd/>
            <a:tailEnd/>
          </a:ln>
        </p:spPr>
        <p:txBody>
          <a:bodyPr>
            <a:spAutoFit/>
          </a:bodyPr>
          <a:lstStyle/>
          <a:p>
            <a:pPr>
              <a:spcBef>
                <a:spcPct val="50000"/>
              </a:spcBef>
            </a:pPr>
            <a:r>
              <a:rPr lang="en-US"/>
              <a:t>CP</a:t>
            </a:r>
          </a:p>
        </p:txBody>
      </p:sp>
      <p:sp>
        <p:nvSpPr>
          <p:cNvPr id="49164" name="Rectangle 12"/>
          <p:cNvSpPr>
            <a:spLocks noChangeArrowheads="1"/>
          </p:cNvSpPr>
          <p:nvPr/>
        </p:nvSpPr>
        <p:spPr bwMode="auto">
          <a:xfrm>
            <a:off x="685800" y="1371600"/>
            <a:ext cx="1752600" cy="762000"/>
          </a:xfrm>
          <a:prstGeom prst="rect">
            <a:avLst/>
          </a:prstGeom>
          <a:solidFill>
            <a:srgbClr val="00FF00"/>
          </a:solidFill>
          <a:ln w="9525" algn="ctr">
            <a:solidFill>
              <a:schemeClr val="tx1"/>
            </a:solidFill>
            <a:miter lim="800000"/>
            <a:headEnd/>
            <a:tailEnd/>
          </a:ln>
        </p:spPr>
        <p:txBody>
          <a:bodyPr anchor="ctr"/>
          <a:lstStyle/>
          <a:p>
            <a:pPr algn="ctr"/>
            <a:r>
              <a:rPr lang="en-US" sz="1600"/>
              <a:t>ESM</a:t>
            </a:r>
            <a:br>
              <a:rPr lang="en-US" sz="1600"/>
            </a:br>
            <a:r>
              <a:rPr lang="en-US" sz="1600"/>
              <a:t>Virtual Machine</a:t>
            </a:r>
          </a:p>
        </p:txBody>
      </p:sp>
      <p:sp>
        <p:nvSpPr>
          <p:cNvPr id="49165" name="Line 13"/>
          <p:cNvSpPr>
            <a:spLocks noChangeShapeType="1"/>
          </p:cNvSpPr>
          <p:nvPr/>
        </p:nvSpPr>
        <p:spPr bwMode="auto">
          <a:xfrm flipV="1">
            <a:off x="2057400" y="3276600"/>
            <a:ext cx="0" cy="838200"/>
          </a:xfrm>
          <a:prstGeom prst="line">
            <a:avLst/>
          </a:prstGeom>
          <a:noFill/>
          <a:ln w="9525">
            <a:solidFill>
              <a:schemeClr val="tx1"/>
            </a:solidFill>
            <a:round/>
            <a:headEnd/>
            <a:tailEnd type="triangle" w="med" len="med"/>
          </a:ln>
        </p:spPr>
        <p:txBody>
          <a:bodyPr/>
          <a:lstStyle/>
          <a:p>
            <a:endParaRPr lang="en-US"/>
          </a:p>
        </p:txBody>
      </p:sp>
      <p:sp>
        <p:nvSpPr>
          <p:cNvPr id="49166" name="Line 14"/>
          <p:cNvSpPr>
            <a:spLocks noChangeShapeType="1"/>
          </p:cNvSpPr>
          <p:nvPr/>
        </p:nvSpPr>
        <p:spPr bwMode="auto">
          <a:xfrm flipH="1" flipV="1">
            <a:off x="1676400" y="3581400"/>
            <a:ext cx="381000" cy="533400"/>
          </a:xfrm>
          <a:prstGeom prst="line">
            <a:avLst/>
          </a:prstGeom>
          <a:noFill/>
          <a:ln w="9525">
            <a:solidFill>
              <a:schemeClr val="tx1"/>
            </a:solidFill>
            <a:round/>
            <a:headEnd/>
            <a:tailEnd type="triangle" w="med" len="med"/>
          </a:ln>
        </p:spPr>
        <p:txBody>
          <a:bodyPr/>
          <a:lstStyle/>
          <a:p>
            <a:endParaRPr lang="en-US"/>
          </a:p>
        </p:txBody>
      </p:sp>
      <p:sp>
        <p:nvSpPr>
          <p:cNvPr id="49167" name="Line 15"/>
          <p:cNvSpPr>
            <a:spLocks noChangeShapeType="1"/>
          </p:cNvSpPr>
          <p:nvPr/>
        </p:nvSpPr>
        <p:spPr bwMode="auto">
          <a:xfrm flipV="1">
            <a:off x="2057400" y="3581400"/>
            <a:ext cx="381000" cy="533400"/>
          </a:xfrm>
          <a:prstGeom prst="line">
            <a:avLst/>
          </a:prstGeom>
          <a:noFill/>
          <a:ln w="9525">
            <a:solidFill>
              <a:schemeClr val="tx1"/>
            </a:solidFill>
            <a:round/>
            <a:headEnd/>
            <a:tailEnd type="triangle" w="med" len="med"/>
          </a:ln>
        </p:spPr>
        <p:txBody>
          <a:bodyPr/>
          <a:lstStyle/>
          <a:p>
            <a:endParaRPr lang="en-US"/>
          </a:p>
        </p:txBody>
      </p:sp>
      <p:cxnSp>
        <p:nvCxnSpPr>
          <p:cNvPr id="49168" name="AutoShape 16"/>
          <p:cNvCxnSpPr>
            <a:cxnSpLocks noChangeShapeType="1"/>
            <a:stCxn id="49154" idx="2"/>
            <a:endCxn id="49164" idx="1"/>
          </p:cNvCxnSpPr>
          <p:nvPr/>
        </p:nvCxnSpPr>
        <p:spPr bwMode="auto">
          <a:xfrm rot="16200000" flipV="1">
            <a:off x="-901700" y="3340100"/>
            <a:ext cx="4584700" cy="1409700"/>
          </a:xfrm>
          <a:prstGeom prst="bentConnector4">
            <a:avLst>
              <a:gd name="adj1" fmla="val -4708"/>
              <a:gd name="adj2" fmla="val 137838"/>
            </a:avLst>
          </a:prstGeom>
          <a:noFill/>
          <a:ln w="12700">
            <a:solidFill>
              <a:srgbClr val="FF0000"/>
            </a:solidFill>
            <a:miter lim="800000"/>
            <a:headEnd/>
            <a:tailEnd type="triangle" w="med" len="med"/>
          </a:ln>
        </p:spPr>
      </p:cxnSp>
      <p:sp>
        <p:nvSpPr>
          <p:cNvPr id="49169" name="Text Box 17"/>
          <p:cNvSpPr txBox="1">
            <a:spLocks noChangeArrowheads="1"/>
          </p:cNvSpPr>
          <p:nvPr/>
        </p:nvSpPr>
        <p:spPr bwMode="auto">
          <a:xfrm>
            <a:off x="2043907" y="6344444"/>
            <a:ext cx="730250" cy="366712"/>
          </a:xfrm>
          <a:prstGeom prst="rect">
            <a:avLst/>
          </a:prstGeom>
          <a:noFill/>
          <a:ln w="9525" algn="ctr">
            <a:noFill/>
            <a:miter lim="800000"/>
            <a:headEnd/>
            <a:tailEnd/>
          </a:ln>
        </p:spPr>
        <p:txBody>
          <a:bodyPr wrap="none">
            <a:spAutoFit/>
          </a:bodyPr>
          <a:lstStyle/>
          <a:p>
            <a:r>
              <a:rPr lang="en-US" dirty="0">
                <a:solidFill>
                  <a:srgbClr val="FF0000"/>
                </a:solidFill>
              </a:rPr>
              <a:t>IUCV</a:t>
            </a:r>
          </a:p>
        </p:txBody>
      </p:sp>
      <p:sp>
        <p:nvSpPr>
          <p:cNvPr id="49170" name="Line 18"/>
          <p:cNvSpPr>
            <a:spLocks noChangeShapeType="1"/>
          </p:cNvSpPr>
          <p:nvPr/>
        </p:nvSpPr>
        <p:spPr bwMode="auto">
          <a:xfrm flipV="1">
            <a:off x="2087563" y="5715000"/>
            <a:ext cx="0" cy="838200"/>
          </a:xfrm>
          <a:prstGeom prst="line">
            <a:avLst/>
          </a:prstGeom>
          <a:noFill/>
          <a:ln w="19050">
            <a:solidFill>
              <a:srgbClr val="FF0000"/>
            </a:solidFill>
            <a:round/>
            <a:headEnd/>
            <a:tailEnd type="triangle" w="med" len="med"/>
          </a:ln>
        </p:spPr>
        <p:txBody>
          <a:bodyPr/>
          <a:lstStyle/>
          <a:p>
            <a:endParaRPr lang="en-US"/>
          </a:p>
        </p:txBody>
      </p:sp>
      <p:sp>
        <p:nvSpPr>
          <p:cNvPr id="20" name="Footer Placeholder 19"/>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42</a:t>
            </a:fld>
            <a:endParaRPr lang="en-US"/>
          </a:p>
        </p:txBody>
      </p:sp>
    </p:spTree>
    <p:extLst>
      <p:ext uri="{BB962C8B-B14F-4D97-AF65-F5344CB8AC3E}">
        <p14:creationId xmlns:p14="http://schemas.microsoft.com/office/powerpoint/2010/main" val="27098650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58" name="Group 78"/>
          <p:cNvGraphicFramePr>
            <a:graphicFrameLocks noGrp="1"/>
          </p:cNvGraphicFramePr>
          <p:nvPr/>
        </p:nvGraphicFramePr>
        <p:xfrm>
          <a:off x="609600" y="1219200"/>
          <a:ext cx="7772400" cy="1666877"/>
        </p:xfrm>
        <a:graphic>
          <a:graphicData uri="http://schemas.openxmlformats.org/drawingml/2006/table">
            <a:tbl>
              <a:tblPr/>
              <a:tblGrid>
                <a:gridCol w="2343150">
                  <a:extLst>
                    <a:ext uri="{9D8B030D-6E8A-4147-A177-3AD203B41FA5}">
                      <a16:colId xmlns="" xmlns:a16="http://schemas.microsoft.com/office/drawing/2014/main" val="20000"/>
                    </a:ext>
                  </a:extLst>
                </a:gridCol>
                <a:gridCol w="1809750">
                  <a:extLst>
                    <a:ext uri="{9D8B030D-6E8A-4147-A177-3AD203B41FA5}">
                      <a16:colId xmlns="" xmlns:a16="http://schemas.microsoft.com/office/drawing/2014/main" val="20001"/>
                    </a:ext>
                  </a:extLst>
                </a:gridCol>
                <a:gridCol w="1809750">
                  <a:extLst>
                    <a:ext uri="{9D8B030D-6E8A-4147-A177-3AD203B41FA5}">
                      <a16:colId xmlns="" xmlns:a16="http://schemas.microsoft.com/office/drawing/2014/main" val="20002"/>
                    </a:ext>
                  </a:extLst>
                </a:gridCol>
                <a:gridCol w="1809750">
                  <a:extLst>
                    <a:ext uri="{9D8B030D-6E8A-4147-A177-3AD203B41FA5}">
                      <a16:colId xmlns="" xmlns:a16="http://schemas.microsoft.com/office/drawing/2014/main" val="20003"/>
                    </a:ext>
                  </a:extLst>
                </a:gridCol>
              </a:tblGrid>
              <a:tr h="31273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a:ln>
                            <a:noFill/>
                          </a:ln>
                          <a:solidFill>
                            <a:schemeClr val="tx1"/>
                          </a:solidFill>
                          <a:effectLst/>
                          <a:latin typeface="Arial" charset="0"/>
                        </a:rPr>
                        <a:t>Function</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a:ln>
                            <a:noFill/>
                          </a:ln>
                          <a:solidFill>
                            <a:schemeClr val="tx1"/>
                          </a:solidFill>
                          <a:effectLst/>
                          <a:latin typeface="Arial" charset="0"/>
                        </a:rPr>
                        <a:t>User</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a:ln>
                            <a:noFill/>
                          </a:ln>
                          <a:solidFill>
                            <a:schemeClr val="tx1"/>
                          </a:solidFill>
                          <a:effectLst/>
                          <a:latin typeface="Arial" charset="0"/>
                        </a:rPr>
                        <a:t>Group</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a:ln>
                            <a:noFill/>
                          </a:ln>
                          <a:solidFill>
                            <a:schemeClr val="tx1"/>
                          </a:solidFill>
                          <a:effectLst/>
                          <a:latin typeface="Arial" charset="0"/>
                        </a:rPr>
                        <a:t>Resource</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extLst>
                  <a:ext uri="{0D108BD9-81ED-4DB2-BD59-A6C34878D82A}">
                    <a16:rowId xmlns="" xmlns:a16="http://schemas.microsoft.com/office/drawing/2014/main" val="10000"/>
                  </a:ext>
                </a:extLst>
              </a:tr>
              <a:tr h="33813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Create</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ADDUSER</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ADDGROUP</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RDEFINE</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extLst>
                  <a:ext uri="{0D108BD9-81ED-4DB2-BD59-A6C34878D82A}">
                    <a16:rowId xmlns=""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Change</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ALTUSER</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ALTGROUP</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RALTER</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extLst>
                  <a:ext uri="{0D108BD9-81ED-4DB2-BD59-A6C34878D82A}">
                    <a16:rowId xmlns="" xmlns:a16="http://schemas.microsoft.com/office/drawing/2014/main" val="10002"/>
                  </a:ext>
                </a:extLst>
              </a:tr>
              <a:tr h="339725">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Delete</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DELUSER</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DELGROUP</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RDELETE</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extLst>
                  <a:ext uri="{0D108BD9-81ED-4DB2-BD59-A6C34878D82A}">
                    <a16:rowId xmlns="" xmlns:a16="http://schemas.microsoft.com/office/drawing/2014/main" val="10003"/>
                  </a:ext>
                </a:extLst>
              </a:tr>
              <a:tr h="33813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Display</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LISTUSER</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LISTGROUP</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charset="0"/>
                        </a:rPr>
                        <a:t>RLIST</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0">
                      <a:gsLst>
                        <a:gs pos="0">
                          <a:srgbClr val="75DBFF"/>
                        </a:gs>
                        <a:gs pos="100000">
                          <a:schemeClr val="bg1"/>
                        </a:gs>
                      </a:gsLst>
                      <a:lin ang="2700000" scaled="1"/>
                    </a:gradFill>
                  </a:tcPr>
                </a:tc>
                <a:extLst>
                  <a:ext uri="{0D108BD9-81ED-4DB2-BD59-A6C34878D82A}">
                    <a16:rowId xmlns="" xmlns:a16="http://schemas.microsoft.com/office/drawing/2014/main" val="10004"/>
                  </a:ext>
                </a:extLst>
              </a:tr>
            </a:tbl>
          </a:graphicData>
        </a:graphic>
      </p:graphicFrame>
      <p:sp>
        <p:nvSpPr>
          <p:cNvPr id="50210" name="Text Box 32"/>
          <p:cNvSpPr txBox="1">
            <a:spLocks noChangeArrowheads="1"/>
          </p:cNvSpPr>
          <p:nvPr/>
        </p:nvSpPr>
        <p:spPr bwMode="auto">
          <a:xfrm>
            <a:off x="609600" y="3505200"/>
            <a:ext cx="7848600" cy="366713"/>
          </a:xfrm>
          <a:prstGeom prst="rect">
            <a:avLst/>
          </a:prstGeom>
          <a:noFill/>
          <a:ln w="9525" algn="ctr">
            <a:noFill/>
            <a:miter lim="800000"/>
            <a:headEnd/>
            <a:tailEnd/>
          </a:ln>
        </p:spPr>
        <p:txBody>
          <a:bodyPr>
            <a:spAutoFit/>
          </a:bodyPr>
          <a:lstStyle/>
          <a:p>
            <a:pPr algn="ctr">
              <a:spcBef>
                <a:spcPct val="50000"/>
              </a:spcBef>
            </a:pPr>
            <a:endParaRPr lang="en-US">
              <a:solidFill>
                <a:schemeClr val="bg1"/>
              </a:solidFill>
            </a:endParaRPr>
          </a:p>
        </p:txBody>
      </p:sp>
      <p:sp>
        <p:nvSpPr>
          <p:cNvPr id="50211" name="Title 7"/>
          <p:cNvSpPr>
            <a:spLocks noGrp="1"/>
          </p:cNvSpPr>
          <p:nvPr>
            <p:ph type="title"/>
          </p:nvPr>
        </p:nvSpPr>
        <p:spPr/>
        <p:txBody>
          <a:bodyPr/>
          <a:lstStyle/>
          <a:p>
            <a:r>
              <a:rPr lang="en-US"/>
              <a:t>RACFVM Administrative Commands</a:t>
            </a:r>
          </a:p>
        </p:txBody>
      </p:sp>
      <p:sp>
        <p:nvSpPr>
          <p:cNvPr id="50213" name="Rectangle 34"/>
          <p:cNvSpPr>
            <a:spLocks noGrp="1" noChangeArrowheads="1"/>
          </p:cNvSpPr>
          <p:nvPr>
            <p:ph sz="half" idx="4294967295"/>
          </p:nvPr>
        </p:nvSpPr>
        <p:spPr>
          <a:xfrm>
            <a:off x="569913" y="3657600"/>
            <a:ext cx="4078287" cy="2819400"/>
          </a:xfrm>
        </p:spPr>
        <p:txBody>
          <a:bodyPr/>
          <a:lstStyle/>
          <a:p>
            <a:pPr marL="228600" indent="-228600">
              <a:lnSpc>
                <a:spcPct val="90000"/>
              </a:lnSpc>
            </a:pPr>
            <a:r>
              <a:rPr lang="en-US" sz="1400" b="1"/>
              <a:t>PASSWORD</a:t>
            </a:r>
          </a:p>
          <a:p>
            <a:pPr marL="342900" lvl="1" indent="0">
              <a:lnSpc>
                <a:spcPct val="90000"/>
              </a:lnSpc>
            </a:pPr>
            <a:r>
              <a:rPr lang="en-US" sz="1400"/>
              <a:t>Change password or change interval</a:t>
            </a:r>
          </a:p>
          <a:p>
            <a:pPr marL="228600" indent="-228600">
              <a:lnSpc>
                <a:spcPct val="90000"/>
              </a:lnSpc>
            </a:pPr>
            <a:r>
              <a:rPr lang="en-US" sz="1400" b="1"/>
              <a:t>PERMIT</a:t>
            </a:r>
          </a:p>
          <a:p>
            <a:pPr marL="342900" lvl="1" indent="0">
              <a:lnSpc>
                <a:spcPct val="90000"/>
              </a:lnSpc>
            </a:pPr>
            <a:r>
              <a:rPr lang="en-US" sz="1400"/>
              <a:t>Modify resource ACL</a:t>
            </a:r>
          </a:p>
          <a:p>
            <a:pPr marL="228600" indent="-228600">
              <a:lnSpc>
                <a:spcPct val="90000"/>
              </a:lnSpc>
            </a:pPr>
            <a:r>
              <a:rPr lang="en-US" sz="1400" b="1"/>
              <a:t>SEARCH</a:t>
            </a:r>
          </a:p>
          <a:p>
            <a:pPr marL="342900" lvl="1" indent="0">
              <a:lnSpc>
                <a:spcPct val="90000"/>
              </a:lnSpc>
            </a:pPr>
            <a:r>
              <a:rPr lang="en-US" sz="1400"/>
              <a:t>Scan RACF database</a:t>
            </a:r>
          </a:p>
          <a:p>
            <a:pPr marL="228600" indent="-228600">
              <a:lnSpc>
                <a:spcPct val="90000"/>
              </a:lnSpc>
            </a:pPr>
            <a:r>
              <a:rPr lang="en-US" sz="1400" b="1"/>
              <a:t>CONNECT</a:t>
            </a:r>
          </a:p>
          <a:p>
            <a:pPr marL="342900" lvl="1" indent="0">
              <a:lnSpc>
                <a:spcPct val="90000"/>
              </a:lnSpc>
            </a:pPr>
            <a:r>
              <a:rPr lang="en-US" sz="1400"/>
              <a:t>Associate user with a group</a:t>
            </a:r>
          </a:p>
          <a:p>
            <a:pPr marL="228600" indent="-228600">
              <a:lnSpc>
                <a:spcPct val="90000"/>
              </a:lnSpc>
            </a:pPr>
            <a:r>
              <a:rPr lang="en-US" sz="1400" b="1"/>
              <a:t>REMOVE</a:t>
            </a:r>
          </a:p>
          <a:p>
            <a:pPr marL="342900" lvl="1" indent="0">
              <a:lnSpc>
                <a:spcPct val="90000"/>
              </a:lnSpc>
            </a:pPr>
            <a:r>
              <a:rPr lang="en-US" sz="1400"/>
              <a:t>Undo Connect</a:t>
            </a:r>
          </a:p>
        </p:txBody>
      </p:sp>
      <p:sp>
        <p:nvSpPr>
          <p:cNvPr id="50214" name="Rectangle 35"/>
          <p:cNvSpPr>
            <a:spLocks noGrp="1" noChangeArrowheads="1"/>
          </p:cNvSpPr>
          <p:nvPr>
            <p:ph sz="half" idx="4294967295"/>
          </p:nvPr>
        </p:nvSpPr>
        <p:spPr>
          <a:xfrm>
            <a:off x="4876800" y="3657600"/>
            <a:ext cx="4078288" cy="2819400"/>
          </a:xfrm>
        </p:spPr>
        <p:txBody>
          <a:bodyPr/>
          <a:lstStyle/>
          <a:p>
            <a:pPr marL="228600" indent="-228600">
              <a:lnSpc>
                <a:spcPct val="90000"/>
              </a:lnSpc>
            </a:pPr>
            <a:r>
              <a:rPr lang="en-US" sz="1400" b="1"/>
              <a:t>SETROPTS</a:t>
            </a:r>
          </a:p>
          <a:p>
            <a:pPr marL="627063" lvl="1" indent="-161925">
              <a:lnSpc>
                <a:spcPct val="90000"/>
              </a:lnSpc>
            </a:pPr>
            <a:r>
              <a:rPr lang="en-US" sz="1400"/>
              <a:t>Control RACF processing</a:t>
            </a:r>
          </a:p>
          <a:p>
            <a:pPr marL="228600" indent="-228600">
              <a:lnSpc>
                <a:spcPct val="90000"/>
              </a:lnSpc>
            </a:pPr>
            <a:r>
              <a:rPr lang="en-US" sz="1400" b="1"/>
              <a:t>SETEVENT</a:t>
            </a:r>
          </a:p>
          <a:p>
            <a:pPr marL="627063" lvl="1" indent="-161925">
              <a:lnSpc>
                <a:spcPct val="90000"/>
              </a:lnSpc>
            </a:pPr>
            <a:r>
              <a:rPr lang="en-US" sz="1400"/>
              <a:t>Modify VM events that are to be audited or controlled</a:t>
            </a:r>
          </a:p>
          <a:p>
            <a:pPr marL="228600" indent="-228600">
              <a:lnSpc>
                <a:spcPct val="90000"/>
              </a:lnSpc>
            </a:pPr>
            <a:r>
              <a:rPr lang="en-US" sz="1400" b="1"/>
              <a:t>SETRACF</a:t>
            </a:r>
          </a:p>
          <a:p>
            <a:pPr marL="627063" lvl="1" indent="-161925">
              <a:lnSpc>
                <a:spcPct val="90000"/>
              </a:lnSpc>
            </a:pPr>
            <a:r>
              <a:rPr lang="en-US" sz="1400"/>
              <a:t>Turn RACF on or off</a:t>
            </a:r>
          </a:p>
          <a:p>
            <a:pPr marL="228600" indent="-228600">
              <a:lnSpc>
                <a:spcPct val="90000"/>
              </a:lnSpc>
            </a:pPr>
            <a:r>
              <a:rPr lang="en-US" sz="1400" b="1"/>
              <a:t>SMF</a:t>
            </a:r>
          </a:p>
          <a:p>
            <a:pPr marL="627063" lvl="1" indent="-161925">
              <a:lnSpc>
                <a:spcPct val="90000"/>
              </a:lnSpc>
            </a:pPr>
            <a:r>
              <a:rPr lang="en-US" sz="1400"/>
              <a:t>Switch disks, or restart auditing</a:t>
            </a:r>
          </a:p>
          <a:p>
            <a:pPr marL="228600" indent="-228600">
              <a:lnSpc>
                <a:spcPct val="90000"/>
              </a:lnSpc>
            </a:pPr>
            <a:r>
              <a:rPr lang="en-US" sz="1400" b="1"/>
              <a:t>RVARY</a:t>
            </a:r>
          </a:p>
          <a:p>
            <a:pPr marL="627063" lvl="1" indent="-161925">
              <a:lnSpc>
                <a:spcPct val="90000"/>
              </a:lnSpc>
            </a:pPr>
            <a:r>
              <a:rPr lang="en-US" sz="1400"/>
              <a:t>Deactivate RACF database</a:t>
            </a:r>
          </a:p>
        </p:txBody>
      </p:sp>
      <p:sp>
        <p:nvSpPr>
          <p:cNvPr id="50215" name="Text Box 79"/>
          <p:cNvSpPr txBox="1">
            <a:spLocks noChangeArrowheads="1"/>
          </p:cNvSpPr>
          <p:nvPr/>
        </p:nvSpPr>
        <p:spPr bwMode="auto">
          <a:xfrm>
            <a:off x="404813" y="3355975"/>
            <a:ext cx="2454275" cy="312738"/>
          </a:xfrm>
          <a:prstGeom prst="rect">
            <a:avLst/>
          </a:prstGeom>
          <a:noFill/>
          <a:ln w="9525" algn="ctr">
            <a:noFill/>
            <a:miter lim="800000"/>
            <a:headEnd/>
            <a:tailEnd/>
          </a:ln>
        </p:spPr>
        <p:txBody>
          <a:bodyPr wrap="none">
            <a:spAutoFit/>
          </a:bodyPr>
          <a:lstStyle/>
          <a:p>
            <a:r>
              <a:rPr lang="en-US" sz="1600"/>
              <a:t>Other RACF Commands:</a:t>
            </a:r>
          </a:p>
        </p:txBody>
      </p:sp>
      <p:sp>
        <p:nvSpPr>
          <p:cNvPr id="10" name="Footer Placeholder 8"/>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E8A7C04B-C232-45DF-A945-824B660A237B}" type="slidenum">
              <a:rPr lang="en-US" smtClean="0"/>
              <a:pPr>
                <a:defRPr/>
              </a:pPr>
              <a:t>43</a:t>
            </a:fld>
            <a:endParaRPr lang="en-US"/>
          </a:p>
        </p:txBody>
      </p:sp>
    </p:spTree>
    <p:extLst>
      <p:ext uri="{BB962C8B-B14F-4D97-AF65-F5344CB8AC3E}">
        <p14:creationId xmlns:p14="http://schemas.microsoft.com/office/powerpoint/2010/main" val="960793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4"/>
          <p:cNvSpPr>
            <a:spLocks noGrp="1"/>
          </p:cNvSpPr>
          <p:nvPr>
            <p:ph type="title"/>
          </p:nvPr>
        </p:nvSpPr>
        <p:spPr/>
        <p:txBody>
          <a:bodyPr/>
          <a:lstStyle/>
          <a:p>
            <a:r>
              <a:rPr lang="en-US"/>
              <a:t>RACFVM Classes (A Small Sample)</a:t>
            </a:r>
          </a:p>
        </p:txBody>
      </p:sp>
      <p:graphicFrame>
        <p:nvGraphicFramePr>
          <p:cNvPr id="31773" name="Group 29"/>
          <p:cNvGraphicFramePr>
            <a:graphicFrameLocks noGrp="1"/>
          </p:cNvGraphicFramePr>
          <p:nvPr>
            <p:ph idx="1"/>
          </p:nvPr>
        </p:nvGraphicFramePr>
        <p:xfrm>
          <a:off x="182563" y="1484313"/>
          <a:ext cx="8686801" cy="4693920"/>
        </p:xfrm>
        <a:graphic>
          <a:graphicData uri="http://schemas.openxmlformats.org/drawingml/2006/table">
            <a:tbl>
              <a:tblPr>
                <a:tableStyleId>{E8B1032C-EA38-4F05-BA0D-38AFFFC7BED3}</a:tableStyleId>
              </a:tblPr>
              <a:tblGrid>
                <a:gridCol w="1367367">
                  <a:extLst>
                    <a:ext uri="{9D8B030D-6E8A-4147-A177-3AD203B41FA5}">
                      <a16:colId xmlns="" xmlns:a16="http://schemas.microsoft.com/office/drawing/2014/main" val="20000"/>
                    </a:ext>
                  </a:extLst>
                </a:gridCol>
                <a:gridCol w="7319434">
                  <a:extLst>
                    <a:ext uri="{9D8B030D-6E8A-4147-A177-3AD203B41FA5}">
                      <a16:colId xmlns=""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VMMDISK</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a:ln>
                            <a:noFill/>
                          </a:ln>
                          <a:effectLst/>
                        </a:rPr>
                        <a:t>Minidisk access via LINK command</a:t>
                      </a:r>
                      <a:endParaRPr kumimoji="0" lang="en-US" sz="1400" b="0" i="0" u="none" strike="noStrike" cap="none" normalizeH="0" baseline="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00"/>
                  </a:ext>
                </a:extLst>
              </a:tr>
              <a:tr h="51816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VMRDR</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a:ln>
                            <a:noFill/>
                          </a:ln>
                          <a:effectLst/>
                        </a:rPr>
                        <a:t>Ability to send files to unit record devices of a user via TRANSFER, SPOOL, etc commands</a:t>
                      </a:r>
                      <a:endParaRPr kumimoji="0" lang="en-US" sz="1400" b="0" i="0" u="none" strike="noStrike" cap="none" normalizeH="0" baseline="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VMNODE</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Ability to send files to RSCS nodes using the TAG command</a:t>
                      </a:r>
                      <a:endParaRPr kumimoji="0" lang="en-US" sz="1400" b="0" i="0" u="none" strike="noStrike" cap="none" normalizeH="0" baseline="0" dirty="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02"/>
                  </a:ext>
                </a:extLst>
              </a:tr>
              <a:tr h="51816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VMBATCH</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Ability to work on behalf of another user using Diagnose 0xD4.  Used by FTP and NFS servers.</a:t>
                      </a:r>
                      <a:endParaRPr kumimoji="0" lang="en-US" sz="1400" b="0" i="0" u="none" strike="noStrike" cap="none" normalizeH="0" baseline="0" dirty="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VMSEGMT</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Use of a restricted named saved segment (NSS) or </a:t>
                      </a:r>
                      <a:r>
                        <a:rPr kumimoji="0" lang="en-US" sz="1400" u="none" strike="noStrike" cap="none" normalizeH="0" baseline="0" dirty="0" err="1">
                          <a:ln>
                            <a:noFill/>
                          </a:ln>
                          <a:effectLst/>
                        </a:rPr>
                        <a:t>discontiguous</a:t>
                      </a:r>
                      <a:r>
                        <a:rPr kumimoji="0" lang="en-US" sz="1400" u="none" strike="noStrike" cap="none" normalizeH="0" baseline="0" dirty="0">
                          <a:ln>
                            <a:noFill/>
                          </a:ln>
                          <a:effectLst/>
                        </a:rPr>
                        <a:t> saved segment (DCSS)</a:t>
                      </a:r>
                      <a:endParaRPr kumimoji="0" lang="en-US" sz="1400" b="0" i="0" u="none" strike="noStrike" cap="none" normalizeH="0" baseline="0" dirty="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VMCMD</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Various CP commands: STORE, XAUTOLOG,  TRSOURCE, etc</a:t>
                      </a:r>
                      <a:endParaRPr kumimoji="0" lang="en-US" sz="1400" b="0" i="0" u="none" strike="noStrike" cap="none" normalizeH="0" baseline="0" dirty="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05"/>
                  </a:ext>
                </a:extLst>
              </a:tr>
              <a:tr h="3048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u="none" strike="noStrike" cap="none" normalizeH="0" baseline="0" dirty="0">
                          <a:ln>
                            <a:noFill/>
                          </a:ln>
                          <a:effectLst/>
                        </a:rPr>
                        <a:t>VMLAN</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u="none" strike="noStrike" cap="none" normalizeH="0" baseline="0" dirty="0">
                          <a:ln>
                            <a:noFill/>
                          </a:ln>
                          <a:effectLst/>
                        </a:rPr>
                        <a:t>Authorization to couple to a Guest LAN or Virtual Switch, plus VLAN id authorization</a:t>
                      </a:r>
                      <a:endParaRPr kumimoji="0" lang="en-US" sz="1400" b="0" i="0" u="none" strike="noStrike" cap="none" normalizeH="0" baseline="0" dirty="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VMXEVENT</a:t>
                      </a:r>
                      <a:endParaRPr kumimoji="0" lang="en-US" sz="1400" b="1" i="0" u="none" strike="noStrike" cap="none" normalizeH="0" baseline="0" dirty="0">
                        <a:ln>
                          <a:noFill/>
                        </a:ln>
                        <a:solidFill>
                          <a:srgbClr val="FF0000"/>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CP events that can be controlled or audited</a:t>
                      </a:r>
                      <a:endParaRPr kumimoji="0" lang="en-US" sz="1400" b="0" i="0" u="none" strike="noStrike" cap="none" normalizeH="0" baseline="0" dirty="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07"/>
                  </a:ext>
                </a:extLst>
              </a:tr>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VMMAC</a:t>
                      </a:r>
                      <a:endParaRPr kumimoji="0" lang="en-US" sz="1400" b="1" i="0" u="none" strike="noStrike" cap="none" normalizeH="0" baseline="0" dirty="0">
                        <a:ln>
                          <a:noFill/>
                        </a:ln>
                        <a:solidFill>
                          <a:srgbClr val="85BFEF"/>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Enables Mandatory Access Checking for CP events</a:t>
                      </a:r>
                      <a:endParaRPr kumimoji="0" lang="en-US" sz="1400" b="0" i="0" u="none" strike="noStrike" cap="none" normalizeH="0" baseline="0" dirty="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08"/>
                  </a:ext>
                </a:extLst>
              </a:tr>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SECLABEL</a:t>
                      </a:r>
                      <a:endParaRPr kumimoji="0" lang="en-US" sz="1400" b="1" i="0" u="none" strike="noStrike" cap="none" normalizeH="0" baseline="0" dirty="0">
                        <a:ln>
                          <a:noFill/>
                        </a:ln>
                        <a:solidFill>
                          <a:srgbClr val="85BFEF"/>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a:ln>
                            <a:noFill/>
                          </a:ln>
                          <a:effectLst/>
                        </a:rPr>
                        <a:t>Information sensitivity and partitioning (“Labeled Security”)</a:t>
                      </a:r>
                      <a:endParaRPr kumimoji="0" lang="en-US" sz="1400" b="0" i="0" u="none" strike="noStrike" cap="none" normalizeH="0" baseline="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09"/>
                  </a:ext>
                </a:extLst>
              </a:tr>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FILE</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a:ln>
                            <a:noFill/>
                          </a:ln>
                          <a:effectLst/>
                        </a:rPr>
                        <a:t>Shared File System file protection</a:t>
                      </a:r>
                      <a:endParaRPr kumimoji="0" lang="en-US" sz="1400" b="0" i="0" u="none" strike="noStrike" cap="none" normalizeH="0" baseline="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10"/>
                  </a:ext>
                </a:extLst>
              </a:tr>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DIRECTRY</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a:ln>
                            <a:noFill/>
                          </a:ln>
                          <a:effectLst/>
                        </a:rPr>
                        <a:t>Shared File System directory protection</a:t>
                      </a:r>
                      <a:endParaRPr kumimoji="0" lang="en-US" sz="1400" b="0" i="0" u="none" strike="noStrike" cap="none" normalizeH="0" baseline="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11"/>
                  </a:ext>
                </a:extLst>
              </a:tr>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SFSCMD</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Shared File System server operator commands</a:t>
                      </a:r>
                      <a:endParaRPr kumimoji="0" lang="en-US" sz="1400" b="0" i="0" u="none" strike="noStrike" cap="none" normalizeH="0" baseline="0" dirty="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12"/>
                  </a:ext>
                </a:extLst>
              </a:tr>
              <a:tr h="3048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SURROGAT</a:t>
                      </a:r>
                      <a:endParaRPr kumimoji="0" lang="en-US" sz="1400" b="1" i="0" u="none" strike="noStrike" cap="none" normalizeH="0" baseline="0" dirty="0">
                        <a:ln>
                          <a:noFill/>
                        </a:ln>
                        <a:solidFill>
                          <a:schemeClr val="tx1"/>
                        </a:solidFill>
                        <a:effectLst/>
                        <a:latin typeface="Arial" charset="0"/>
                      </a:endParaRPr>
                    </a:p>
                  </a:txBody>
                  <a:tcPr marL="96520" marR="96520" anchor="ctr" anchorCtr="1"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LOGON BY authority</a:t>
                      </a:r>
                      <a:endParaRPr kumimoji="0" lang="en-US" sz="1400" b="0" i="0" u="none" strike="noStrike" cap="none" normalizeH="0" baseline="0" dirty="0">
                        <a:ln>
                          <a:noFill/>
                        </a:ln>
                        <a:solidFill>
                          <a:schemeClr val="tx1"/>
                        </a:solidFill>
                        <a:effectLst/>
                        <a:latin typeface="Arial" charset="0"/>
                      </a:endParaRPr>
                    </a:p>
                  </a:txBody>
                  <a:tcPr marL="96520" marR="96520" anchor="ctr" horzOverflow="overflow"/>
                </a:tc>
                <a:extLst>
                  <a:ext uri="{0D108BD9-81ED-4DB2-BD59-A6C34878D82A}">
                    <a16:rowId xmlns="" xmlns:a16="http://schemas.microsoft.com/office/drawing/2014/main" val="10013"/>
                  </a:ext>
                </a:extLst>
              </a:tr>
            </a:tbl>
          </a:graphicData>
        </a:graphic>
      </p:graphicFrame>
      <p:sp>
        <p:nvSpPr>
          <p:cNvPr id="8" name="Footer Placeholder 8"/>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44</a:t>
            </a:fld>
            <a:endParaRPr lang="en-US"/>
          </a:p>
        </p:txBody>
      </p:sp>
    </p:spTree>
    <p:extLst>
      <p:ext uri="{BB962C8B-B14F-4D97-AF65-F5344CB8AC3E}">
        <p14:creationId xmlns:p14="http://schemas.microsoft.com/office/powerpoint/2010/main" val="10930533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ChangeArrowheads="1"/>
          </p:cNvSpPr>
          <p:nvPr/>
        </p:nvSpPr>
        <p:spPr bwMode="auto">
          <a:xfrm>
            <a:off x="304800" y="1600200"/>
            <a:ext cx="8308975" cy="3902075"/>
          </a:xfrm>
          <a:prstGeom prst="rect">
            <a:avLst/>
          </a:prstGeom>
          <a:noFill/>
          <a:ln w="9525">
            <a:noFill/>
            <a:miter lim="800000"/>
            <a:headEnd/>
            <a:tailEnd/>
          </a:ln>
        </p:spPr>
        <p:txBody>
          <a:bodyPr/>
          <a:lstStyle/>
          <a:p>
            <a:pPr marL="173038" indent="-173038">
              <a:spcBef>
                <a:spcPct val="50000"/>
              </a:spcBef>
              <a:buClr>
                <a:schemeClr val="tx1"/>
              </a:buClr>
              <a:defRPr/>
            </a:pPr>
            <a:r>
              <a:rPr lang="en-US" dirty="0">
                <a:solidFill>
                  <a:schemeClr val="tx1"/>
                </a:solidFill>
                <a:latin typeface="+mn-lt"/>
              </a:rPr>
              <a:t>On your authorized virtual machine, enter the following commands:</a:t>
            </a:r>
          </a:p>
          <a:p>
            <a:pPr marL="173038" indent="-173038">
              <a:spcBef>
                <a:spcPct val="50000"/>
              </a:spcBef>
              <a:buClr>
                <a:schemeClr val="tx1"/>
              </a:buClr>
              <a:buFont typeface="Wingdings" pitchFamily="2" charset="2"/>
              <a:buChar char="§"/>
              <a:defRPr/>
            </a:pPr>
            <a:r>
              <a:rPr lang="en-US" sz="1600" b="1" dirty="0">
                <a:solidFill>
                  <a:schemeClr val="tx1"/>
                </a:solidFill>
                <a:latin typeface="Courier New" pitchFamily="49" charset="0"/>
              </a:rPr>
              <a:t>RDEFINE VMMDISK BRIANH.191 UACC(NONE) AUDIT(ALL(UPDATE))</a:t>
            </a:r>
          </a:p>
          <a:p>
            <a:pPr marL="173038" indent="-173038">
              <a:spcBef>
                <a:spcPct val="50000"/>
              </a:spcBef>
              <a:buClr>
                <a:schemeClr val="tx1"/>
              </a:buClr>
              <a:buFont typeface="Wingdings" pitchFamily="2" charset="2"/>
              <a:buChar char="§"/>
              <a:defRPr/>
            </a:pPr>
            <a:r>
              <a:rPr lang="en-US" sz="1600" b="1" dirty="0">
                <a:solidFill>
                  <a:schemeClr val="tx1"/>
                </a:solidFill>
                <a:latin typeface="Courier New" pitchFamily="49" charset="0"/>
              </a:rPr>
              <a:t>PERMIT BRIANH.191 CLASS(VMMDISK) ID(MERWYN) ACCESS(READ)</a:t>
            </a:r>
          </a:p>
          <a:p>
            <a:pPr marL="173038" indent="-173038">
              <a:spcBef>
                <a:spcPct val="50000"/>
              </a:spcBef>
              <a:buClr>
                <a:schemeClr val="tx1"/>
              </a:buClr>
              <a:buFont typeface="Wingdings" pitchFamily="2" charset="2"/>
              <a:buChar char="§"/>
              <a:defRPr/>
            </a:pPr>
            <a:r>
              <a:rPr lang="en-US" sz="1600" b="1" dirty="0">
                <a:solidFill>
                  <a:schemeClr val="tx1"/>
                </a:solidFill>
                <a:latin typeface="Courier New" pitchFamily="49" charset="0"/>
              </a:rPr>
              <a:t>SETROPTS CLASSACT(VMMDISK)</a:t>
            </a:r>
          </a:p>
          <a:p>
            <a:pPr marL="173038" indent="-173038">
              <a:spcBef>
                <a:spcPct val="50000"/>
              </a:spcBef>
              <a:buClr>
                <a:schemeClr val="tx1"/>
              </a:buClr>
              <a:buFont typeface="Wingdings" pitchFamily="2" charset="2"/>
              <a:buChar char="§"/>
              <a:defRPr/>
            </a:pPr>
            <a:r>
              <a:rPr lang="en-US" sz="1600" b="1" dirty="0">
                <a:solidFill>
                  <a:schemeClr val="tx1"/>
                </a:solidFill>
                <a:latin typeface="Courier New" pitchFamily="49" charset="0"/>
              </a:rPr>
              <a:t>RALTER VMXEVENT MYEVENTS DELMEM(LINK/NOCTL)</a:t>
            </a:r>
          </a:p>
          <a:p>
            <a:pPr marL="173038" indent="-173038">
              <a:spcBef>
                <a:spcPct val="50000"/>
              </a:spcBef>
              <a:buClr>
                <a:schemeClr val="tx1"/>
              </a:buClr>
              <a:buFont typeface="Wingdings" pitchFamily="2" charset="2"/>
              <a:buChar char="§"/>
              <a:defRPr/>
            </a:pPr>
            <a:r>
              <a:rPr lang="en-US" sz="1600" b="1" dirty="0">
                <a:solidFill>
                  <a:schemeClr val="tx1"/>
                </a:solidFill>
                <a:latin typeface="Courier New" pitchFamily="49" charset="0"/>
              </a:rPr>
              <a:t>SETEVENT REFRESH MYEVENTS</a:t>
            </a:r>
          </a:p>
          <a:p>
            <a:pPr marL="173038" indent="-173038">
              <a:spcBef>
                <a:spcPct val="50000"/>
              </a:spcBef>
              <a:buClr>
                <a:schemeClr val="tx1"/>
              </a:buClr>
              <a:buFont typeface="Wingdings" pitchFamily="2" charset="2"/>
              <a:buChar char="§"/>
              <a:defRPr/>
            </a:pPr>
            <a:endParaRPr lang="en-US" b="1" dirty="0">
              <a:solidFill>
                <a:schemeClr val="tx1"/>
              </a:solidFill>
              <a:latin typeface="Courier New" pitchFamily="49" charset="0"/>
            </a:endParaRPr>
          </a:p>
          <a:p>
            <a:pPr marL="173038" indent="-173038">
              <a:spcBef>
                <a:spcPct val="50000"/>
              </a:spcBef>
              <a:buClr>
                <a:schemeClr val="tx1"/>
              </a:buClr>
              <a:buFont typeface="Wingdings" pitchFamily="2" charset="2"/>
              <a:buChar char="§"/>
              <a:defRPr/>
            </a:pPr>
            <a:r>
              <a:rPr lang="en-US" sz="1700" dirty="0">
                <a:solidFill>
                  <a:schemeClr val="tx1"/>
                </a:solidFill>
                <a:latin typeface="Arial" charset="0"/>
              </a:rPr>
              <a:t>Note: </a:t>
            </a:r>
          </a:p>
          <a:p>
            <a:pPr marL="509588" lvl="1" indent="-163513">
              <a:buClr>
                <a:schemeClr val="tx1"/>
              </a:buClr>
              <a:buFont typeface="Arial" charset="0"/>
              <a:buChar char="–"/>
              <a:defRPr/>
            </a:pPr>
            <a:r>
              <a:rPr lang="en-US" sz="1600" dirty="0">
                <a:solidFill>
                  <a:schemeClr val="tx1"/>
                </a:solidFill>
                <a:latin typeface="Arial" charset="0"/>
              </a:rPr>
              <a:t>Access modes specified on LINK command are mapped to the appropriate RACF profile access level (e.g. WR mode requires UPDATE access)</a:t>
            </a:r>
          </a:p>
        </p:txBody>
      </p:sp>
      <p:sp>
        <p:nvSpPr>
          <p:cNvPr id="52227" name="Title 7"/>
          <p:cNvSpPr>
            <a:spLocks noGrp="1"/>
          </p:cNvSpPr>
          <p:nvPr>
            <p:ph type="title"/>
          </p:nvPr>
        </p:nvSpPr>
        <p:spPr/>
        <p:txBody>
          <a:bodyPr/>
          <a:lstStyle/>
          <a:p>
            <a:r>
              <a:rPr lang="en-US"/>
              <a:t>Example: Protecting a Minidisk</a:t>
            </a:r>
          </a:p>
        </p:txBody>
      </p:sp>
      <p:sp>
        <p:nvSpPr>
          <p:cNvPr id="6" name="Footer Placeholder 8"/>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45</a:t>
            </a:fld>
            <a:endParaRPr lang="en-US"/>
          </a:p>
        </p:txBody>
      </p:sp>
    </p:spTree>
    <p:extLst>
      <p:ext uri="{BB962C8B-B14F-4D97-AF65-F5344CB8AC3E}">
        <p14:creationId xmlns:p14="http://schemas.microsoft.com/office/powerpoint/2010/main" val="21470732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Multi-Zoning with RACF</a:t>
            </a:r>
          </a:p>
        </p:txBody>
      </p:sp>
      <p:sp>
        <p:nvSpPr>
          <p:cNvPr id="53251" name="Rectangle 3"/>
          <p:cNvSpPr>
            <a:spLocks noGrp="1" noChangeArrowheads="1"/>
          </p:cNvSpPr>
          <p:nvPr>
            <p:ph idx="1"/>
          </p:nvPr>
        </p:nvSpPr>
        <p:spPr/>
        <p:txBody>
          <a:bodyPr/>
          <a:lstStyle/>
          <a:p>
            <a:pPr eaLnBrk="1" hangingPunct="1"/>
            <a:r>
              <a:rPr lang="en-US" sz="2000" b="1"/>
              <a:t>Discretionary Access Controls</a:t>
            </a:r>
            <a:r>
              <a:rPr lang="en-US" sz="2000"/>
              <a:t> (DAC) are set by an end user</a:t>
            </a:r>
          </a:p>
          <a:p>
            <a:pPr lvl="1" eaLnBrk="1" hangingPunct="1"/>
            <a:r>
              <a:rPr lang="en-US" sz="1800"/>
              <a:t> an Access Control List for a minidisk, for example</a:t>
            </a:r>
          </a:p>
          <a:p>
            <a:pPr eaLnBrk="1" hangingPunct="1"/>
            <a:endParaRPr lang="en-US"/>
          </a:p>
          <a:p>
            <a:pPr eaLnBrk="1" hangingPunct="1"/>
            <a:r>
              <a:rPr lang="en-US" sz="2000" b="1"/>
              <a:t>Mandatory Access Controls</a:t>
            </a:r>
            <a:r>
              <a:rPr lang="en-US" sz="2000"/>
              <a:t> (MAC) are system “rules” that override end user controls</a:t>
            </a:r>
          </a:p>
          <a:p>
            <a:pPr lvl="1" eaLnBrk="1" hangingPunct="1"/>
            <a:r>
              <a:rPr lang="en-US" sz="1800"/>
              <a:t>Users are assigned to one or more named projects</a:t>
            </a:r>
          </a:p>
          <a:p>
            <a:pPr lvl="1" eaLnBrk="1" hangingPunct="1"/>
            <a:r>
              <a:rPr lang="en-US" sz="1800"/>
              <a:t>Minidisks, guest LANs, VSWITCHes, and VLAN IDs, NSSes, DCSSes, spool files</a:t>
            </a:r>
          </a:p>
          <a:p>
            <a:pPr lvl="2" eaLnBrk="1" hangingPunct="1"/>
            <a:r>
              <a:rPr lang="en-US"/>
              <a:t>all represent data in those same projects</a:t>
            </a:r>
          </a:p>
          <a:p>
            <a:pPr lvl="1" eaLnBrk="1" hangingPunct="1"/>
            <a:r>
              <a:rPr lang="en-US" sz="1800"/>
              <a:t>Users can only access data in their assigned projects</a:t>
            </a:r>
          </a:p>
          <a:p>
            <a:pPr lvl="1" eaLnBrk="1" hangingPunct="1"/>
            <a:r>
              <a:rPr lang="en-US" sz="1800"/>
              <a:t>Overrides user- or admin-given permissions</a:t>
            </a:r>
          </a:p>
          <a:p>
            <a:pPr lvl="2" eaLnBrk="1" hangingPunct="1"/>
            <a:r>
              <a:rPr lang="en-US" sz="1800" b="1"/>
              <a:t>Can always change a “yes” to a “no”; never a “no” to a “yes.”</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46</a:t>
            </a:fld>
            <a:endParaRPr lang="en-US"/>
          </a:p>
        </p:txBody>
      </p:sp>
    </p:spTree>
    <p:extLst>
      <p:ext uri="{BB962C8B-B14F-4D97-AF65-F5344CB8AC3E}">
        <p14:creationId xmlns:p14="http://schemas.microsoft.com/office/powerpoint/2010/main" val="3450708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Discretionary and Mandatory Access Controls</a:t>
            </a:r>
          </a:p>
        </p:txBody>
      </p:sp>
      <p:sp>
        <p:nvSpPr>
          <p:cNvPr id="145411" name="Rectangle 3"/>
          <p:cNvSpPr>
            <a:spLocks noGrp="1" noChangeArrowheads="1"/>
          </p:cNvSpPr>
          <p:nvPr>
            <p:ph idx="1"/>
          </p:nvPr>
        </p:nvSpPr>
        <p:spPr>
          <a:xfrm>
            <a:off x="182563" y="4495800"/>
            <a:ext cx="8686800" cy="1858963"/>
          </a:xfrm>
        </p:spPr>
        <p:txBody>
          <a:bodyPr/>
          <a:lstStyle/>
          <a:p>
            <a:pPr eaLnBrk="1" hangingPunct="1"/>
            <a:r>
              <a:rPr lang="en-US" dirty="0"/>
              <a:t>MERWYN (</a:t>
            </a:r>
            <a:r>
              <a:rPr lang="en-US" dirty="0">
                <a:solidFill>
                  <a:srgbClr val="FF0000"/>
                </a:solidFill>
              </a:rPr>
              <a:t>SECLABEL RED</a:t>
            </a:r>
            <a:r>
              <a:rPr lang="en-US" dirty="0"/>
              <a:t>) attempts to access 222 and automatically fails (since 222 has </a:t>
            </a:r>
            <a:r>
              <a:rPr lang="en-US" dirty="0">
                <a:solidFill>
                  <a:srgbClr val="0000FF"/>
                </a:solidFill>
              </a:rPr>
              <a:t>SECLABEL BLUE</a:t>
            </a:r>
            <a:r>
              <a:rPr lang="en-US" dirty="0"/>
              <a:t>).</a:t>
            </a:r>
          </a:p>
          <a:p>
            <a:pPr eaLnBrk="1" hangingPunct="1"/>
            <a:r>
              <a:rPr lang="en-US" dirty="0"/>
              <a:t>BWHUGEN (</a:t>
            </a:r>
            <a:r>
              <a:rPr lang="en-US" dirty="0">
                <a:solidFill>
                  <a:srgbClr val="0000FF"/>
                </a:solidFill>
              </a:rPr>
              <a:t>SECLABEL BLUE</a:t>
            </a:r>
            <a:r>
              <a:rPr lang="en-US" dirty="0"/>
              <a:t>) passes the MAC check, but is still not on the DAC access control list.</a:t>
            </a:r>
          </a:p>
          <a:p>
            <a:pPr eaLnBrk="1" hangingPunct="1"/>
            <a:r>
              <a:rPr lang="en-US" dirty="0"/>
              <a:t>JHUST (</a:t>
            </a:r>
            <a:r>
              <a:rPr lang="en-US" dirty="0">
                <a:solidFill>
                  <a:srgbClr val="0000FF"/>
                </a:solidFill>
              </a:rPr>
              <a:t>SECLABEL BLUE</a:t>
            </a:r>
            <a:r>
              <a:rPr lang="en-US" dirty="0"/>
              <a:t>) can safely access the data.</a:t>
            </a:r>
          </a:p>
        </p:txBody>
      </p:sp>
      <p:sp>
        <p:nvSpPr>
          <p:cNvPr id="145412" name="AutoShape 4"/>
          <p:cNvSpPr>
            <a:spLocks noChangeArrowheads="1"/>
          </p:cNvSpPr>
          <p:nvPr/>
        </p:nvSpPr>
        <p:spPr bwMode="auto">
          <a:xfrm>
            <a:off x="6248400" y="1219200"/>
            <a:ext cx="1752600" cy="1447800"/>
          </a:xfrm>
          <a:prstGeom prst="bevel">
            <a:avLst>
              <a:gd name="adj" fmla="val 12500"/>
            </a:avLst>
          </a:prstGeom>
          <a:solidFill>
            <a:srgbClr val="C0C0C0"/>
          </a:solidFill>
          <a:ln w="9525">
            <a:solidFill>
              <a:schemeClr val="tx1"/>
            </a:solidFill>
            <a:miter lim="800000"/>
            <a:headEnd/>
            <a:tailEnd/>
          </a:ln>
        </p:spPr>
        <p:txBody>
          <a:bodyPr wrap="none" anchor="ctr"/>
          <a:lstStyle/>
          <a:p>
            <a:pPr algn="ctr">
              <a:lnSpc>
                <a:spcPct val="90000"/>
              </a:lnSpc>
            </a:pPr>
            <a:r>
              <a:rPr lang="en-US" sz="2200">
                <a:solidFill>
                  <a:schemeClr val="bg1"/>
                </a:solidFill>
                <a:latin typeface="Courier New" pitchFamily="49" charset="0"/>
                <a:cs typeface="Courier New" pitchFamily="49" charset="0"/>
              </a:rPr>
              <a:t>VDEV</a:t>
            </a:r>
            <a:br>
              <a:rPr lang="en-US" sz="2200">
                <a:solidFill>
                  <a:schemeClr val="bg1"/>
                </a:solidFill>
                <a:latin typeface="Courier New" pitchFamily="49" charset="0"/>
                <a:cs typeface="Courier New" pitchFamily="49" charset="0"/>
              </a:rPr>
            </a:br>
            <a:r>
              <a:rPr lang="en-US" sz="2200">
                <a:solidFill>
                  <a:schemeClr val="bg1"/>
                </a:solidFill>
                <a:latin typeface="Courier New" pitchFamily="49" charset="0"/>
                <a:cs typeface="Courier New" pitchFamily="49" charset="0"/>
              </a:rPr>
              <a:t>222</a:t>
            </a:r>
          </a:p>
        </p:txBody>
      </p:sp>
      <p:sp>
        <p:nvSpPr>
          <p:cNvPr id="145413" name="AutoShape 5"/>
          <p:cNvSpPr>
            <a:spLocks noChangeArrowheads="1"/>
          </p:cNvSpPr>
          <p:nvPr/>
        </p:nvSpPr>
        <p:spPr bwMode="auto">
          <a:xfrm>
            <a:off x="1143000" y="1219200"/>
            <a:ext cx="1676400" cy="762000"/>
          </a:xfrm>
          <a:prstGeom prst="bevel">
            <a:avLst>
              <a:gd name="adj" fmla="val 12500"/>
            </a:avLst>
          </a:prstGeom>
          <a:solidFill>
            <a:srgbClr val="C0C0C0"/>
          </a:solidFill>
          <a:ln w="9525">
            <a:solidFill>
              <a:schemeClr val="tx1"/>
            </a:solidFill>
            <a:miter lim="800000"/>
            <a:headEnd/>
            <a:tailEnd/>
          </a:ln>
        </p:spPr>
        <p:txBody>
          <a:bodyPr wrap="none" anchor="ctr"/>
          <a:lstStyle/>
          <a:p>
            <a:pPr algn="ctr">
              <a:lnSpc>
                <a:spcPct val="90000"/>
              </a:lnSpc>
            </a:pPr>
            <a:r>
              <a:rPr lang="en-US">
                <a:solidFill>
                  <a:schemeClr val="bg1"/>
                </a:solidFill>
              </a:rPr>
              <a:t>BWHUGEN</a:t>
            </a:r>
          </a:p>
        </p:txBody>
      </p:sp>
      <p:sp>
        <p:nvSpPr>
          <p:cNvPr id="145414" name="Line 6"/>
          <p:cNvSpPr>
            <a:spLocks noChangeShapeType="1"/>
          </p:cNvSpPr>
          <p:nvPr/>
        </p:nvSpPr>
        <p:spPr bwMode="auto">
          <a:xfrm>
            <a:off x="2819400" y="1752600"/>
            <a:ext cx="1371600" cy="0"/>
          </a:xfrm>
          <a:prstGeom prst="line">
            <a:avLst/>
          </a:prstGeom>
          <a:noFill/>
          <a:ln w="28575">
            <a:solidFill>
              <a:schemeClr val="tx1"/>
            </a:solidFill>
            <a:round/>
            <a:headEnd/>
            <a:tailEnd type="triangle" w="med" len="med"/>
          </a:ln>
        </p:spPr>
        <p:txBody>
          <a:bodyPr/>
          <a:lstStyle/>
          <a:p>
            <a:endParaRPr lang="en-US"/>
          </a:p>
        </p:txBody>
      </p:sp>
      <p:sp>
        <p:nvSpPr>
          <p:cNvPr id="145415" name="AutoShape 7"/>
          <p:cNvSpPr>
            <a:spLocks noChangeArrowheads="1"/>
          </p:cNvSpPr>
          <p:nvPr/>
        </p:nvSpPr>
        <p:spPr bwMode="auto">
          <a:xfrm>
            <a:off x="1143000" y="2133600"/>
            <a:ext cx="1676400" cy="762000"/>
          </a:xfrm>
          <a:prstGeom prst="bevel">
            <a:avLst>
              <a:gd name="adj" fmla="val 12500"/>
            </a:avLst>
          </a:prstGeom>
          <a:solidFill>
            <a:srgbClr val="C0C0C0"/>
          </a:solidFill>
          <a:ln w="9525">
            <a:solidFill>
              <a:schemeClr val="tx1"/>
            </a:solidFill>
            <a:miter lim="800000"/>
            <a:headEnd/>
            <a:tailEnd/>
          </a:ln>
        </p:spPr>
        <p:txBody>
          <a:bodyPr wrap="none" anchor="ctr"/>
          <a:lstStyle/>
          <a:p>
            <a:pPr algn="ctr">
              <a:lnSpc>
                <a:spcPct val="90000"/>
              </a:lnSpc>
            </a:pPr>
            <a:r>
              <a:rPr lang="en-US" dirty="0">
                <a:solidFill>
                  <a:schemeClr val="bg1"/>
                </a:solidFill>
              </a:rPr>
              <a:t>JHUST</a:t>
            </a:r>
          </a:p>
        </p:txBody>
      </p:sp>
      <p:sp>
        <p:nvSpPr>
          <p:cNvPr id="145416" name="Line 8"/>
          <p:cNvSpPr>
            <a:spLocks noChangeShapeType="1"/>
          </p:cNvSpPr>
          <p:nvPr/>
        </p:nvSpPr>
        <p:spPr bwMode="auto">
          <a:xfrm flipV="1">
            <a:off x="2819400" y="2057400"/>
            <a:ext cx="3429000" cy="457200"/>
          </a:xfrm>
          <a:prstGeom prst="line">
            <a:avLst/>
          </a:prstGeom>
          <a:noFill/>
          <a:ln w="28575">
            <a:solidFill>
              <a:schemeClr val="tx1"/>
            </a:solidFill>
            <a:round/>
            <a:headEnd/>
            <a:tailEnd type="triangle" w="med" len="med"/>
          </a:ln>
        </p:spPr>
        <p:txBody>
          <a:bodyPr/>
          <a:lstStyle/>
          <a:p>
            <a:endParaRPr lang="en-US"/>
          </a:p>
        </p:txBody>
      </p:sp>
      <p:sp>
        <p:nvSpPr>
          <p:cNvPr id="145417" name="AutoShape 9"/>
          <p:cNvSpPr>
            <a:spLocks noChangeArrowheads="1"/>
          </p:cNvSpPr>
          <p:nvPr/>
        </p:nvSpPr>
        <p:spPr bwMode="auto">
          <a:xfrm>
            <a:off x="4191000" y="1447800"/>
            <a:ext cx="609600" cy="609600"/>
          </a:xfrm>
          <a:custGeom>
            <a:avLst/>
            <a:gdLst>
              <a:gd name="T0" fmla="*/ 2147483647 w 21600"/>
              <a:gd name="T1" fmla="*/ 0 h 21600"/>
              <a:gd name="T2" fmla="*/ 2006615530 w 21600"/>
              <a:gd name="T3" fmla="*/ 2006615530 h 21600"/>
              <a:gd name="T4" fmla="*/ 0 w 21600"/>
              <a:gd name="T5" fmla="*/ 2147483647 h 21600"/>
              <a:gd name="T6" fmla="*/ 200661553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00661553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E31803"/>
          </a:solidFill>
          <a:ln w="9525" algn="ctr">
            <a:solidFill>
              <a:schemeClr val="tx1"/>
            </a:solidFill>
            <a:miter lim="800000"/>
            <a:headEnd/>
            <a:tailEnd/>
          </a:ln>
        </p:spPr>
        <p:txBody>
          <a:bodyPr wrap="none" anchor="ctr"/>
          <a:lstStyle/>
          <a:p>
            <a:endParaRPr lang="en-US"/>
          </a:p>
        </p:txBody>
      </p:sp>
      <p:sp>
        <p:nvSpPr>
          <p:cNvPr id="145418" name="AutoShape 10"/>
          <p:cNvSpPr>
            <a:spLocks noChangeArrowheads="1"/>
          </p:cNvSpPr>
          <p:nvPr/>
        </p:nvSpPr>
        <p:spPr bwMode="auto">
          <a:xfrm>
            <a:off x="1143000" y="3124200"/>
            <a:ext cx="1676400" cy="762000"/>
          </a:xfrm>
          <a:prstGeom prst="bevel">
            <a:avLst>
              <a:gd name="adj" fmla="val 12500"/>
            </a:avLst>
          </a:prstGeom>
          <a:solidFill>
            <a:srgbClr val="C0C0C0"/>
          </a:solidFill>
          <a:ln w="9525">
            <a:solidFill>
              <a:schemeClr val="tx1"/>
            </a:solidFill>
            <a:miter lim="800000"/>
            <a:headEnd/>
            <a:tailEnd/>
          </a:ln>
        </p:spPr>
        <p:txBody>
          <a:bodyPr wrap="none" anchor="ctr"/>
          <a:lstStyle/>
          <a:p>
            <a:pPr algn="ctr">
              <a:lnSpc>
                <a:spcPct val="90000"/>
              </a:lnSpc>
            </a:pPr>
            <a:r>
              <a:rPr lang="en-US">
                <a:solidFill>
                  <a:schemeClr val="bg1"/>
                </a:solidFill>
              </a:rPr>
              <a:t>MERWYN</a:t>
            </a:r>
          </a:p>
        </p:txBody>
      </p:sp>
      <p:sp>
        <p:nvSpPr>
          <p:cNvPr id="145419" name="Line 11"/>
          <p:cNvSpPr>
            <a:spLocks noChangeShapeType="1"/>
          </p:cNvSpPr>
          <p:nvPr/>
        </p:nvSpPr>
        <p:spPr bwMode="auto">
          <a:xfrm>
            <a:off x="2819400" y="3505200"/>
            <a:ext cx="2057400" cy="0"/>
          </a:xfrm>
          <a:prstGeom prst="line">
            <a:avLst/>
          </a:prstGeom>
          <a:noFill/>
          <a:ln w="28575">
            <a:solidFill>
              <a:schemeClr val="tx1"/>
            </a:solidFill>
            <a:round/>
            <a:headEnd/>
            <a:tailEnd type="triangle" w="med" len="med"/>
          </a:ln>
        </p:spPr>
        <p:txBody>
          <a:bodyPr/>
          <a:lstStyle/>
          <a:p>
            <a:endParaRPr lang="en-US"/>
          </a:p>
        </p:txBody>
      </p:sp>
      <p:sp>
        <p:nvSpPr>
          <p:cNvPr id="145420" name="AutoShape 12"/>
          <p:cNvSpPr>
            <a:spLocks noChangeArrowheads="1"/>
          </p:cNvSpPr>
          <p:nvPr/>
        </p:nvSpPr>
        <p:spPr bwMode="auto">
          <a:xfrm>
            <a:off x="4876800" y="3200400"/>
            <a:ext cx="609600" cy="609600"/>
          </a:xfrm>
          <a:custGeom>
            <a:avLst/>
            <a:gdLst>
              <a:gd name="T0" fmla="*/ 2147483647 w 21600"/>
              <a:gd name="T1" fmla="*/ 0 h 21600"/>
              <a:gd name="T2" fmla="*/ 2006615530 w 21600"/>
              <a:gd name="T3" fmla="*/ 2006615530 h 21600"/>
              <a:gd name="T4" fmla="*/ 0 w 21600"/>
              <a:gd name="T5" fmla="*/ 2147483647 h 21600"/>
              <a:gd name="T6" fmla="*/ 200661553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00661553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E31803"/>
          </a:solidFill>
          <a:ln w="9525" algn="ctr">
            <a:solidFill>
              <a:schemeClr val="tx1"/>
            </a:solidFill>
            <a:miter lim="800000"/>
            <a:headEnd/>
            <a:tailEnd/>
          </a:ln>
        </p:spPr>
        <p:txBody>
          <a:bodyPr wrap="none" anchor="ctr"/>
          <a:lstStyle/>
          <a:p>
            <a:endParaRPr lang="en-US"/>
          </a:p>
        </p:txBody>
      </p:sp>
      <p:sp>
        <p:nvSpPr>
          <p:cNvPr id="145421" name="Text Box 13"/>
          <p:cNvSpPr txBox="1">
            <a:spLocks noChangeArrowheads="1"/>
          </p:cNvSpPr>
          <p:nvPr/>
        </p:nvSpPr>
        <p:spPr bwMode="auto">
          <a:xfrm>
            <a:off x="6546850" y="2743200"/>
            <a:ext cx="1301750" cy="806450"/>
          </a:xfrm>
          <a:prstGeom prst="rect">
            <a:avLst/>
          </a:prstGeom>
          <a:noFill/>
          <a:ln w="9525" algn="ctr">
            <a:noFill/>
            <a:miter lim="800000"/>
            <a:headEnd/>
            <a:tailEnd/>
          </a:ln>
        </p:spPr>
        <p:txBody>
          <a:bodyPr wrap="none">
            <a:spAutoFit/>
          </a:bodyPr>
          <a:lstStyle/>
          <a:p>
            <a:pPr>
              <a:lnSpc>
                <a:spcPct val="90000"/>
              </a:lnSpc>
            </a:pPr>
            <a:r>
              <a:rPr lang="en-US" sz="1000" u="sng" dirty="0">
                <a:solidFill>
                  <a:schemeClr val="tx1"/>
                </a:solidFill>
              </a:rPr>
              <a:t>Access Control List</a:t>
            </a:r>
            <a:r>
              <a:rPr lang="en-US" sz="1000" dirty="0">
                <a:solidFill>
                  <a:schemeClr val="tx1"/>
                </a:solidFill>
              </a:rPr>
              <a:t>:</a:t>
            </a:r>
          </a:p>
          <a:p>
            <a:pPr>
              <a:buFontTx/>
              <a:buChar char="•"/>
            </a:pPr>
            <a:r>
              <a:rPr lang="en-US" sz="1000" dirty="0">
                <a:solidFill>
                  <a:schemeClr val="tx1"/>
                </a:solidFill>
              </a:rPr>
              <a:t> GLENDA</a:t>
            </a:r>
          </a:p>
          <a:p>
            <a:pPr>
              <a:buFontTx/>
              <a:buChar char="•"/>
            </a:pPr>
            <a:r>
              <a:rPr lang="en-US" sz="1000" dirty="0">
                <a:solidFill>
                  <a:schemeClr val="tx1"/>
                </a:solidFill>
              </a:rPr>
              <a:t> JHUST</a:t>
            </a:r>
          </a:p>
          <a:p>
            <a:pPr>
              <a:lnSpc>
                <a:spcPct val="90000"/>
              </a:lnSpc>
              <a:buFontTx/>
              <a:buChar char="•"/>
            </a:pPr>
            <a:r>
              <a:rPr lang="en-US" sz="1000" dirty="0">
                <a:solidFill>
                  <a:schemeClr val="tx1"/>
                </a:solidFill>
              </a:rPr>
              <a:t> MELISSA</a:t>
            </a:r>
          </a:p>
          <a:p>
            <a:pPr>
              <a:lnSpc>
                <a:spcPct val="90000"/>
              </a:lnSpc>
              <a:buFontTx/>
              <a:buChar char="•"/>
            </a:pPr>
            <a:r>
              <a:rPr lang="en-US" sz="1000" dirty="0">
                <a:solidFill>
                  <a:schemeClr val="tx1"/>
                </a:solidFill>
              </a:rPr>
              <a:t> MERWYN</a:t>
            </a:r>
          </a:p>
        </p:txBody>
      </p:sp>
      <p:sp>
        <p:nvSpPr>
          <p:cNvPr id="145422" name="Line 14"/>
          <p:cNvSpPr>
            <a:spLocks noChangeShapeType="1"/>
          </p:cNvSpPr>
          <p:nvPr/>
        </p:nvSpPr>
        <p:spPr bwMode="auto">
          <a:xfrm flipV="1">
            <a:off x="2819400" y="2133600"/>
            <a:ext cx="3429000" cy="1371600"/>
          </a:xfrm>
          <a:prstGeom prst="line">
            <a:avLst/>
          </a:prstGeom>
          <a:noFill/>
          <a:ln w="28575">
            <a:solidFill>
              <a:schemeClr val="tx1"/>
            </a:solidFill>
            <a:round/>
            <a:headEnd/>
            <a:tailEnd type="triangle" w="med" len="med"/>
          </a:ln>
        </p:spPr>
        <p:txBody>
          <a:bodyPr/>
          <a:lstStyle/>
          <a:p>
            <a:endParaRPr lang="en-US"/>
          </a:p>
        </p:txBody>
      </p:sp>
      <p:sp>
        <p:nvSpPr>
          <p:cNvPr id="16" name="Footer Placeholder 15"/>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47</a:t>
            </a:fld>
            <a:endParaRPr lang="en-US"/>
          </a:p>
        </p:txBody>
      </p:sp>
    </p:spTree>
    <p:extLst>
      <p:ext uri="{BB962C8B-B14F-4D97-AF65-F5344CB8AC3E}">
        <p14:creationId xmlns:p14="http://schemas.microsoft.com/office/powerpoint/2010/main" val="414047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5421"/>
                                        </p:tgtEl>
                                        <p:attrNameLst>
                                          <p:attrName>style.visibility</p:attrName>
                                        </p:attrNameLst>
                                      </p:cBhvr>
                                      <p:to>
                                        <p:strVal val="visible"/>
                                      </p:to>
                                    </p:set>
                                    <p:animEffect transition="in" filter="checkerboard(across)">
                                      <p:cBhvr>
                                        <p:cTn id="7" dur="500"/>
                                        <p:tgtEl>
                                          <p:spTgt spid="1454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5416"/>
                                        </p:tgtEl>
                                        <p:attrNameLst>
                                          <p:attrName>style.visibility</p:attrName>
                                        </p:attrNameLst>
                                      </p:cBhvr>
                                      <p:to>
                                        <p:strVal val="visible"/>
                                      </p:to>
                                    </p:set>
                                    <p:animEffect transition="in" filter="checkerboard(across)">
                                      <p:cBhvr>
                                        <p:cTn id="12" dur="500"/>
                                        <p:tgtEl>
                                          <p:spTgt spid="145416"/>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checkerboard(across)">
                                      <p:cBhvr>
                                        <p:cTn id="16" dur="500"/>
                                        <p:tgtEl>
                                          <p:spTgt spid="145414"/>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45417"/>
                                        </p:tgtEl>
                                        <p:attrNameLst>
                                          <p:attrName>style.visibility</p:attrName>
                                        </p:attrNameLst>
                                      </p:cBhvr>
                                      <p:to>
                                        <p:strVal val="visible"/>
                                      </p:to>
                                    </p:set>
                                    <p:anim calcmode="lin" valueType="num">
                                      <p:cBhvr additive="base">
                                        <p:cTn id="19" dur="500" fill="hold"/>
                                        <p:tgtEl>
                                          <p:spTgt spid="145417"/>
                                        </p:tgtEl>
                                        <p:attrNameLst>
                                          <p:attrName>ppt_x</p:attrName>
                                        </p:attrNameLst>
                                      </p:cBhvr>
                                      <p:tavLst>
                                        <p:tav tm="0">
                                          <p:val>
                                            <p:strVal val="1+#ppt_w/2"/>
                                          </p:val>
                                        </p:tav>
                                        <p:tav tm="100000">
                                          <p:val>
                                            <p:strVal val="#ppt_x"/>
                                          </p:val>
                                        </p:tav>
                                      </p:tavLst>
                                    </p:anim>
                                    <p:anim calcmode="lin" valueType="num">
                                      <p:cBhvr additive="base">
                                        <p:cTn id="20" dur="500" fill="hold"/>
                                        <p:tgtEl>
                                          <p:spTgt spid="1454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5418"/>
                                        </p:tgtEl>
                                        <p:attrNameLst>
                                          <p:attrName>style.visibility</p:attrName>
                                        </p:attrNameLst>
                                      </p:cBhvr>
                                      <p:to>
                                        <p:strVal val="visible"/>
                                      </p:to>
                                    </p:set>
                                    <p:anim calcmode="lin" valueType="num">
                                      <p:cBhvr additive="base">
                                        <p:cTn id="25" dur="500" fill="hold"/>
                                        <p:tgtEl>
                                          <p:spTgt spid="145418"/>
                                        </p:tgtEl>
                                        <p:attrNameLst>
                                          <p:attrName>ppt_x</p:attrName>
                                        </p:attrNameLst>
                                      </p:cBhvr>
                                      <p:tavLst>
                                        <p:tav tm="0">
                                          <p:val>
                                            <p:strVal val="#ppt_x"/>
                                          </p:val>
                                        </p:tav>
                                        <p:tav tm="100000">
                                          <p:val>
                                            <p:strVal val="#ppt_x"/>
                                          </p:val>
                                        </p:tav>
                                      </p:tavLst>
                                    </p:anim>
                                    <p:anim calcmode="lin" valueType="num">
                                      <p:cBhvr additive="base">
                                        <p:cTn id="26" dur="500" fill="hold"/>
                                        <p:tgtEl>
                                          <p:spTgt spid="14541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5422"/>
                                        </p:tgtEl>
                                        <p:attrNameLst>
                                          <p:attrName>style.visibility</p:attrName>
                                        </p:attrNameLst>
                                      </p:cBhvr>
                                      <p:to>
                                        <p:strVal val="visible"/>
                                      </p:to>
                                    </p:set>
                                    <p:anim calcmode="lin" valueType="num">
                                      <p:cBhvr additive="base">
                                        <p:cTn id="29" dur="500" fill="hold"/>
                                        <p:tgtEl>
                                          <p:spTgt spid="145422"/>
                                        </p:tgtEl>
                                        <p:attrNameLst>
                                          <p:attrName>ppt_x</p:attrName>
                                        </p:attrNameLst>
                                      </p:cBhvr>
                                      <p:tavLst>
                                        <p:tav tm="0">
                                          <p:val>
                                            <p:strVal val="#ppt_x"/>
                                          </p:val>
                                        </p:tav>
                                        <p:tav tm="100000">
                                          <p:val>
                                            <p:strVal val="#ppt_x"/>
                                          </p:val>
                                        </p:tav>
                                      </p:tavLst>
                                    </p:anim>
                                    <p:anim calcmode="lin" valueType="num">
                                      <p:cBhvr additive="base">
                                        <p:cTn id="30" dur="500" fill="hold"/>
                                        <p:tgtEl>
                                          <p:spTgt spid="1454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145413"/>
                                        </p:tgtEl>
                                        <p:attrNameLst>
                                          <p:attrName>fillcolor</p:attrName>
                                        </p:attrNameLst>
                                      </p:cBhvr>
                                      <p:to>
                                        <a:schemeClr val="accent1"/>
                                      </p:to>
                                    </p:animClr>
                                    <p:set>
                                      <p:cBhvr>
                                        <p:cTn id="35" dur="500" fill="hold"/>
                                        <p:tgtEl>
                                          <p:spTgt spid="145413"/>
                                        </p:tgtEl>
                                        <p:attrNameLst>
                                          <p:attrName>fill.type</p:attrName>
                                        </p:attrNameLst>
                                      </p:cBhvr>
                                      <p:to>
                                        <p:strVal val="solid"/>
                                      </p:to>
                                    </p:set>
                                    <p:set>
                                      <p:cBhvr>
                                        <p:cTn id="36" dur="500" fill="hold"/>
                                        <p:tgtEl>
                                          <p:spTgt spid="145413"/>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145415"/>
                                        </p:tgtEl>
                                        <p:attrNameLst>
                                          <p:attrName>fillcolor</p:attrName>
                                        </p:attrNameLst>
                                      </p:cBhvr>
                                      <p:to>
                                        <a:schemeClr val="accent1"/>
                                      </p:to>
                                    </p:animClr>
                                    <p:set>
                                      <p:cBhvr>
                                        <p:cTn id="39" dur="500" fill="hold"/>
                                        <p:tgtEl>
                                          <p:spTgt spid="145415"/>
                                        </p:tgtEl>
                                        <p:attrNameLst>
                                          <p:attrName>fill.type</p:attrName>
                                        </p:attrNameLst>
                                      </p:cBhvr>
                                      <p:to>
                                        <p:strVal val="solid"/>
                                      </p:to>
                                    </p:set>
                                    <p:set>
                                      <p:cBhvr>
                                        <p:cTn id="40" dur="500" fill="hold"/>
                                        <p:tgtEl>
                                          <p:spTgt spid="145415"/>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500" fill="hold"/>
                                        <p:tgtEl>
                                          <p:spTgt spid="145412"/>
                                        </p:tgtEl>
                                        <p:attrNameLst>
                                          <p:attrName>fillcolor</p:attrName>
                                        </p:attrNameLst>
                                      </p:cBhvr>
                                      <p:to>
                                        <a:schemeClr val="accent1"/>
                                      </p:to>
                                    </p:animClr>
                                    <p:set>
                                      <p:cBhvr>
                                        <p:cTn id="43" dur="500" fill="hold"/>
                                        <p:tgtEl>
                                          <p:spTgt spid="145412"/>
                                        </p:tgtEl>
                                        <p:attrNameLst>
                                          <p:attrName>fill.type</p:attrName>
                                        </p:attrNameLst>
                                      </p:cBhvr>
                                      <p:to>
                                        <p:strVal val="solid"/>
                                      </p:to>
                                    </p:set>
                                    <p:set>
                                      <p:cBhvr>
                                        <p:cTn id="44" dur="500" fill="hold"/>
                                        <p:tgtEl>
                                          <p:spTgt spid="145412"/>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500" fill="hold"/>
                                        <p:tgtEl>
                                          <p:spTgt spid="145418"/>
                                        </p:tgtEl>
                                        <p:attrNameLst>
                                          <p:attrName>fillcolor</p:attrName>
                                        </p:attrNameLst>
                                      </p:cBhvr>
                                      <p:to>
                                        <a:srgbClr val="FF0000"/>
                                      </p:to>
                                    </p:animClr>
                                    <p:set>
                                      <p:cBhvr>
                                        <p:cTn id="47" dur="500" fill="hold"/>
                                        <p:tgtEl>
                                          <p:spTgt spid="145418"/>
                                        </p:tgtEl>
                                        <p:attrNameLst>
                                          <p:attrName>fill.type</p:attrName>
                                        </p:attrNameLst>
                                      </p:cBhvr>
                                      <p:to>
                                        <p:strVal val="solid"/>
                                      </p:to>
                                    </p:set>
                                    <p:set>
                                      <p:cBhvr>
                                        <p:cTn id="48" dur="500" fill="hold"/>
                                        <p:tgtEl>
                                          <p:spTgt spid="145418"/>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5" presetClass="exit" presetSubtype="10" fill="hold" grpId="1" nodeType="clickEffect">
                                  <p:stCondLst>
                                    <p:cond delay="0"/>
                                  </p:stCondLst>
                                  <p:childTnLst>
                                    <p:animEffect transition="out" filter="checkerboard(across)">
                                      <p:cBhvr>
                                        <p:cTn id="52" dur="500"/>
                                        <p:tgtEl>
                                          <p:spTgt spid="145422"/>
                                        </p:tgtEl>
                                      </p:cBhvr>
                                    </p:animEffect>
                                    <p:set>
                                      <p:cBhvr>
                                        <p:cTn id="53" dur="1" fill="hold">
                                          <p:stCondLst>
                                            <p:cond delay="499"/>
                                          </p:stCondLst>
                                        </p:cTn>
                                        <p:tgtEl>
                                          <p:spTgt spid="145422"/>
                                        </p:tgtEl>
                                        <p:attrNameLst>
                                          <p:attrName>style.visibility</p:attrName>
                                        </p:attrNameLst>
                                      </p:cBhvr>
                                      <p:to>
                                        <p:strVal val="hidden"/>
                                      </p:to>
                                    </p:set>
                                  </p:childTnLst>
                                </p:cTn>
                              </p:par>
                              <p:par>
                                <p:cTn id="54" presetID="5" presetClass="entr" presetSubtype="10" fill="hold" grpId="0" nodeType="withEffect">
                                  <p:stCondLst>
                                    <p:cond delay="0"/>
                                  </p:stCondLst>
                                  <p:childTnLst>
                                    <p:set>
                                      <p:cBhvr>
                                        <p:cTn id="55" dur="1" fill="hold">
                                          <p:stCondLst>
                                            <p:cond delay="0"/>
                                          </p:stCondLst>
                                        </p:cTn>
                                        <p:tgtEl>
                                          <p:spTgt spid="145419"/>
                                        </p:tgtEl>
                                        <p:attrNameLst>
                                          <p:attrName>style.visibility</p:attrName>
                                        </p:attrNameLst>
                                      </p:cBhvr>
                                      <p:to>
                                        <p:strVal val="visible"/>
                                      </p:to>
                                    </p:set>
                                    <p:animEffect transition="in" filter="checkerboard(across)">
                                      <p:cBhvr>
                                        <p:cTn id="56" dur="500"/>
                                        <p:tgtEl>
                                          <p:spTgt spid="145419"/>
                                        </p:tgtEl>
                                      </p:cBhvr>
                                    </p:animEffect>
                                  </p:childTnLst>
                                </p:cTn>
                              </p:par>
                            </p:childTnLst>
                          </p:cTn>
                        </p:par>
                        <p:par>
                          <p:cTn id="57" fill="hold">
                            <p:stCondLst>
                              <p:cond delay="500"/>
                            </p:stCondLst>
                            <p:childTnLst>
                              <p:par>
                                <p:cTn id="58" presetID="2" presetClass="entr" presetSubtype="2" fill="hold" grpId="0" nodeType="afterEffect">
                                  <p:stCondLst>
                                    <p:cond delay="0"/>
                                  </p:stCondLst>
                                  <p:childTnLst>
                                    <p:set>
                                      <p:cBhvr>
                                        <p:cTn id="59" dur="1" fill="hold">
                                          <p:stCondLst>
                                            <p:cond delay="0"/>
                                          </p:stCondLst>
                                        </p:cTn>
                                        <p:tgtEl>
                                          <p:spTgt spid="145420"/>
                                        </p:tgtEl>
                                        <p:attrNameLst>
                                          <p:attrName>style.visibility</p:attrName>
                                        </p:attrNameLst>
                                      </p:cBhvr>
                                      <p:to>
                                        <p:strVal val="visible"/>
                                      </p:to>
                                    </p:set>
                                    <p:anim calcmode="lin" valueType="num">
                                      <p:cBhvr additive="base">
                                        <p:cTn id="60" dur="500" fill="hold"/>
                                        <p:tgtEl>
                                          <p:spTgt spid="145420"/>
                                        </p:tgtEl>
                                        <p:attrNameLst>
                                          <p:attrName>ppt_x</p:attrName>
                                        </p:attrNameLst>
                                      </p:cBhvr>
                                      <p:tavLst>
                                        <p:tav tm="0">
                                          <p:val>
                                            <p:strVal val="1+#ppt_w/2"/>
                                          </p:val>
                                        </p:tav>
                                        <p:tav tm="100000">
                                          <p:val>
                                            <p:strVal val="#ppt_x"/>
                                          </p:val>
                                        </p:tav>
                                      </p:tavLst>
                                    </p:anim>
                                    <p:anim calcmode="lin" valueType="num">
                                      <p:cBhvr additive="base">
                                        <p:cTn id="61" dur="500" fill="hold"/>
                                        <p:tgtEl>
                                          <p:spTgt spid="145420"/>
                                        </p:tgtEl>
                                        <p:attrNameLst>
                                          <p:attrName>ppt_y</p:attrName>
                                        </p:attrNameLst>
                                      </p:cBhvr>
                                      <p:tavLst>
                                        <p:tav tm="0">
                                          <p:val>
                                            <p:strVal val="#ppt_y"/>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145411">
                                            <p:txEl>
                                              <p:pRg st="0" end="0"/>
                                            </p:txEl>
                                          </p:spTgt>
                                        </p:tgtEl>
                                        <p:attrNameLst>
                                          <p:attrName>style.visibility</p:attrName>
                                        </p:attrNameLst>
                                      </p:cBhvr>
                                      <p:to>
                                        <p:strVal val="visible"/>
                                      </p:to>
                                    </p:set>
                                    <p:anim calcmode="lin" valueType="num">
                                      <p:cBhvr additive="base">
                                        <p:cTn id="65"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45411">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500"/>
                            </p:stCondLst>
                            <p:childTnLst>
                              <p:par>
                                <p:cTn id="68" presetID="2" presetClass="entr" presetSubtype="4" fill="hold" grpId="0" nodeType="afterEffect">
                                  <p:stCondLst>
                                    <p:cond delay="0"/>
                                  </p:stCondLst>
                                  <p:childTnLst>
                                    <p:set>
                                      <p:cBhvr>
                                        <p:cTn id="69" dur="1" fill="hold">
                                          <p:stCondLst>
                                            <p:cond delay="0"/>
                                          </p:stCondLst>
                                        </p:cTn>
                                        <p:tgtEl>
                                          <p:spTgt spid="145411">
                                            <p:txEl>
                                              <p:pRg st="1" end="1"/>
                                            </p:txEl>
                                          </p:spTgt>
                                        </p:tgtEl>
                                        <p:attrNameLst>
                                          <p:attrName>style.visibility</p:attrName>
                                        </p:attrNameLst>
                                      </p:cBhvr>
                                      <p:to>
                                        <p:strVal val="visible"/>
                                      </p:to>
                                    </p:set>
                                    <p:anim calcmode="lin" valueType="num">
                                      <p:cBhvr additive="base">
                                        <p:cTn id="70"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45411">
                                            <p:txEl>
                                              <p:pRg st="1" end="1"/>
                                            </p:txEl>
                                          </p:spTgt>
                                        </p:tgtEl>
                                        <p:attrNameLst>
                                          <p:attrName>ppt_y</p:attrName>
                                        </p:attrNameLst>
                                      </p:cBhvr>
                                      <p:tavLst>
                                        <p:tav tm="0">
                                          <p:val>
                                            <p:strVal val="1+#ppt_h/2"/>
                                          </p:val>
                                        </p:tav>
                                        <p:tav tm="100000">
                                          <p:val>
                                            <p:strVal val="#ppt_y"/>
                                          </p:val>
                                        </p:tav>
                                      </p:tavLst>
                                    </p:anim>
                                  </p:childTnLst>
                                </p:cTn>
                              </p:par>
                            </p:childTnLst>
                          </p:cTn>
                        </p:par>
                        <p:par>
                          <p:cTn id="72" fill="hold">
                            <p:stCondLst>
                              <p:cond delay="2000"/>
                            </p:stCondLst>
                            <p:childTnLst>
                              <p:par>
                                <p:cTn id="73" presetID="2" presetClass="entr" presetSubtype="4" fill="hold" grpId="0" nodeType="afterEffect">
                                  <p:stCondLst>
                                    <p:cond delay="0"/>
                                  </p:stCondLst>
                                  <p:childTnLst>
                                    <p:set>
                                      <p:cBhvr>
                                        <p:cTn id="74" dur="1" fill="hold">
                                          <p:stCondLst>
                                            <p:cond delay="0"/>
                                          </p:stCondLst>
                                        </p:cTn>
                                        <p:tgtEl>
                                          <p:spTgt spid="145411">
                                            <p:txEl>
                                              <p:pRg st="2" end="2"/>
                                            </p:txEl>
                                          </p:spTgt>
                                        </p:tgtEl>
                                        <p:attrNameLst>
                                          <p:attrName>style.visibility</p:attrName>
                                        </p:attrNameLst>
                                      </p:cBhvr>
                                      <p:to>
                                        <p:strVal val="visible"/>
                                      </p:to>
                                    </p:set>
                                    <p:anim calcmode="lin" valueType="num">
                                      <p:cBhvr additive="base">
                                        <p:cTn id="75"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45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P spid="145414" grpId="0" animBg="1"/>
      <p:bldP spid="145416" grpId="0" animBg="1"/>
      <p:bldP spid="145417" grpId="0" animBg="1"/>
      <p:bldP spid="145418" grpId="0" animBg="1"/>
      <p:bldP spid="145419" grpId="0" animBg="1"/>
      <p:bldP spid="145420" grpId="0" animBg="1"/>
      <p:bldP spid="145421" grpId="0"/>
      <p:bldP spid="145422" grpId="0" animBg="1"/>
      <p:bldP spid="145422"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Multi-Zoning with RACF</a:t>
            </a:r>
          </a:p>
        </p:txBody>
      </p:sp>
      <p:sp>
        <p:nvSpPr>
          <p:cNvPr id="55299" name="Rectangle 3"/>
          <p:cNvSpPr>
            <a:spLocks noGrp="1" noChangeArrowheads="1"/>
          </p:cNvSpPr>
          <p:nvPr>
            <p:ph idx="1"/>
          </p:nvPr>
        </p:nvSpPr>
        <p:spPr>
          <a:xfrm>
            <a:off x="228600" y="1447800"/>
            <a:ext cx="8610600" cy="4800600"/>
          </a:xfrm>
        </p:spPr>
        <p:txBody>
          <a:bodyPr/>
          <a:lstStyle/>
          <a:p>
            <a:pPr marL="457200" indent="-457200" eaLnBrk="1" hangingPunct="1">
              <a:lnSpc>
                <a:spcPct val="90000"/>
              </a:lnSpc>
              <a:buFont typeface="Wingdings" pitchFamily="2" charset="2"/>
              <a:buNone/>
            </a:pPr>
            <a:r>
              <a:rPr lang="en-US" sz="1800" b="1" dirty="0"/>
              <a:t>Create security levels and data partitions (using special RACF commands)</a:t>
            </a:r>
          </a:p>
          <a:p>
            <a:pPr marL="457200" indent="-457200" eaLnBrk="1" hangingPunct="1">
              <a:lnSpc>
                <a:spcPct val="90000"/>
              </a:lnSpc>
              <a:buFont typeface="Wingdings" pitchFamily="2" charset="2"/>
              <a:buNone/>
            </a:pPr>
            <a:endParaRPr lang="en-US" sz="1800" b="1" dirty="0"/>
          </a:p>
          <a:p>
            <a:pPr marL="817563" lvl="1" indent="-352425" eaLnBrk="1" hangingPunct="1">
              <a:lnSpc>
                <a:spcPct val="90000"/>
              </a:lnSpc>
              <a:buFont typeface="Wingdings" pitchFamily="2" charset="2"/>
              <a:buNone/>
            </a:pPr>
            <a:r>
              <a:rPr lang="en-US" dirty="0">
                <a:latin typeface="Courier New" pitchFamily="49" charset="0"/>
              </a:rPr>
              <a:t>RDEFINE SECDATA SECLEVEL ADDMEM(DEFAULT/100)</a:t>
            </a:r>
          </a:p>
          <a:p>
            <a:pPr marL="817563" lvl="1" indent="-352425" eaLnBrk="1" hangingPunct="1">
              <a:lnSpc>
                <a:spcPct val="90000"/>
              </a:lnSpc>
              <a:buFont typeface="Wingdings" pitchFamily="2" charset="2"/>
              <a:buNone/>
            </a:pPr>
            <a:r>
              <a:rPr lang="en-US" dirty="0">
                <a:latin typeface="Courier New" pitchFamily="49" charset="0"/>
              </a:rPr>
              <a:t>RDEFINE SECDATA CATEGORY</a:t>
            </a:r>
            <a:br>
              <a:rPr lang="en-US" dirty="0">
                <a:latin typeface="Courier New" pitchFamily="49" charset="0"/>
              </a:rPr>
            </a:br>
            <a:r>
              <a:rPr lang="en-US" dirty="0">
                <a:latin typeface="Courier New" pitchFamily="49" charset="0"/>
              </a:rPr>
              <a:t>ADDMEM(INTERNET DMZ APPS DATA COMMON)</a:t>
            </a:r>
          </a:p>
          <a:p>
            <a:pPr marL="817563" lvl="1" indent="-352425" eaLnBrk="1" hangingPunct="1">
              <a:lnSpc>
                <a:spcPct val="90000"/>
              </a:lnSpc>
              <a:buFont typeface="Wingdings" pitchFamily="2" charset="2"/>
              <a:buNone/>
            </a:pPr>
            <a:r>
              <a:rPr lang="en-US" dirty="0">
                <a:latin typeface="Courier New" pitchFamily="49" charset="0"/>
              </a:rPr>
              <a:t>RDEFINE SECLABEL </a:t>
            </a:r>
            <a:r>
              <a:rPr lang="en-US" b="1" dirty="0">
                <a:latin typeface="Courier New" pitchFamily="49" charset="0"/>
              </a:rPr>
              <a:t>PUBLIC</a:t>
            </a:r>
            <a:r>
              <a:rPr lang="en-US" dirty="0">
                <a:latin typeface="Courier New" pitchFamily="49" charset="0"/>
              </a:rPr>
              <a:t> SECLEVEL(DEFAULT)</a:t>
            </a:r>
            <a:br>
              <a:rPr lang="en-US" dirty="0">
                <a:latin typeface="Courier New" pitchFamily="49" charset="0"/>
              </a:rPr>
            </a:br>
            <a:r>
              <a:rPr lang="en-US" dirty="0">
                <a:latin typeface="Courier New" pitchFamily="49" charset="0"/>
              </a:rPr>
              <a:t>ADDCATEGORY(COMMON) UACC(NONE)</a:t>
            </a:r>
          </a:p>
          <a:p>
            <a:pPr marL="817563" lvl="1" indent="-352425" eaLnBrk="1" hangingPunct="1">
              <a:lnSpc>
                <a:spcPct val="90000"/>
              </a:lnSpc>
              <a:buFont typeface="Wingdings" pitchFamily="2" charset="2"/>
              <a:buNone/>
            </a:pPr>
            <a:r>
              <a:rPr lang="en-US" dirty="0">
                <a:latin typeface="Courier New" pitchFamily="49" charset="0"/>
              </a:rPr>
              <a:t>RDEFINE SECLABEL </a:t>
            </a:r>
            <a:r>
              <a:rPr lang="en-US" b="1" dirty="0">
                <a:solidFill>
                  <a:srgbClr val="FF0000"/>
                </a:solidFill>
                <a:latin typeface="Courier New" pitchFamily="49" charset="0"/>
              </a:rPr>
              <a:t>RED</a:t>
            </a:r>
            <a:r>
              <a:rPr lang="en-US" dirty="0">
                <a:latin typeface="Courier New" pitchFamily="49" charset="0"/>
              </a:rPr>
              <a:t> SECLEVEL(DEFAULT) ADDCATEGORY(DMZ COMMON) UACC(NONE)</a:t>
            </a:r>
          </a:p>
          <a:p>
            <a:pPr marL="817563" lvl="1" indent="-352425" eaLnBrk="1" hangingPunct="1">
              <a:lnSpc>
                <a:spcPct val="90000"/>
              </a:lnSpc>
              <a:buFont typeface="Wingdings" pitchFamily="2" charset="2"/>
              <a:buNone/>
            </a:pPr>
            <a:r>
              <a:rPr lang="en-US" dirty="0">
                <a:latin typeface="Courier New" pitchFamily="49" charset="0"/>
              </a:rPr>
              <a:t>RDEFINE SECLABEL </a:t>
            </a:r>
            <a:r>
              <a:rPr lang="en-US" b="1" dirty="0">
                <a:solidFill>
                  <a:srgbClr val="008000"/>
                </a:solidFill>
                <a:latin typeface="Courier New" pitchFamily="49" charset="0"/>
              </a:rPr>
              <a:t>GREEN</a:t>
            </a:r>
            <a:r>
              <a:rPr lang="en-US" dirty="0">
                <a:latin typeface="Courier New" pitchFamily="49" charset="0"/>
              </a:rPr>
              <a:t> SECLEVEL(DEFAULT) ADDCATEGORY(APPS COMMON) UACC(NONE)</a:t>
            </a:r>
          </a:p>
          <a:p>
            <a:pPr marL="817563" lvl="1" indent="-352425" eaLnBrk="1" hangingPunct="1">
              <a:lnSpc>
                <a:spcPct val="90000"/>
              </a:lnSpc>
              <a:buFont typeface="Wingdings" pitchFamily="2" charset="2"/>
              <a:buNone/>
            </a:pPr>
            <a:r>
              <a:rPr lang="en-US" dirty="0">
                <a:latin typeface="Courier New" pitchFamily="49" charset="0"/>
              </a:rPr>
              <a:t>RDEFINE SECLABEL </a:t>
            </a:r>
            <a:r>
              <a:rPr lang="en-US" b="1" dirty="0">
                <a:solidFill>
                  <a:schemeClr val="hlink"/>
                </a:solidFill>
                <a:latin typeface="Courier New" pitchFamily="49" charset="0"/>
              </a:rPr>
              <a:t>BLUE</a:t>
            </a:r>
            <a:r>
              <a:rPr lang="en-US" dirty="0">
                <a:latin typeface="Courier New" pitchFamily="49" charset="0"/>
              </a:rPr>
              <a:t> SECLEVEL(DEFAULT) ADDCATEGORY(DATA COMMON) UACC(NONE)</a:t>
            </a:r>
          </a:p>
          <a:p>
            <a:pPr marL="817563" lvl="1" indent="-352425" eaLnBrk="1" hangingPunct="1">
              <a:lnSpc>
                <a:spcPct val="90000"/>
              </a:lnSpc>
              <a:buFont typeface="Wingdings" pitchFamily="2" charset="2"/>
              <a:buNone/>
            </a:pPr>
            <a:endParaRPr lang="en-US" dirty="0">
              <a:latin typeface="Courier New" pitchFamily="49" charset="0"/>
            </a:endParaRPr>
          </a:p>
          <a:p>
            <a:pPr marL="817563" lvl="1" indent="-352425" eaLnBrk="1" hangingPunct="1">
              <a:buFont typeface="Wingdings" pitchFamily="2" charset="2"/>
              <a:buNone/>
            </a:pPr>
            <a:r>
              <a:rPr lang="en-US" dirty="0">
                <a:latin typeface="Courier New" pitchFamily="49" charset="0"/>
              </a:rPr>
              <a:t>PERMIT </a:t>
            </a:r>
            <a:r>
              <a:rPr lang="en-US" b="1" dirty="0">
                <a:solidFill>
                  <a:srgbClr val="FF0000"/>
                </a:solidFill>
                <a:latin typeface="Courier New" pitchFamily="49" charset="0"/>
              </a:rPr>
              <a:t>RED</a:t>
            </a:r>
            <a:r>
              <a:rPr lang="en-US" dirty="0">
                <a:latin typeface="Courier New" pitchFamily="49" charset="0"/>
              </a:rPr>
              <a:t> CLASS(SECLABEL)ID(MERWYN) ACCESS(READ)</a:t>
            </a:r>
          </a:p>
          <a:p>
            <a:pPr marL="817563" lvl="1" indent="-352425" eaLnBrk="1" hangingPunct="1">
              <a:buFont typeface="Wingdings" pitchFamily="2" charset="2"/>
              <a:buNone/>
            </a:pPr>
            <a:r>
              <a:rPr lang="en-US" dirty="0">
                <a:latin typeface="Courier New" pitchFamily="49" charset="0"/>
              </a:rPr>
              <a:t>ALTUSER MERWYN SECLABEL(</a:t>
            </a:r>
            <a:r>
              <a:rPr lang="en-US" b="1" dirty="0">
                <a:solidFill>
                  <a:srgbClr val="FF0000"/>
                </a:solidFill>
                <a:latin typeface="Courier New" pitchFamily="49" charset="0"/>
              </a:rPr>
              <a:t>RED</a:t>
            </a:r>
            <a:r>
              <a:rPr lang="en-US" dirty="0">
                <a:latin typeface="Courier New" pitchFamily="49" charset="0"/>
              </a:rPr>
              <a:t>)</a:t>
            </a:r>
          </a:p>
          <a:p>
            <a:pPr marL="817563" lvl="1" indent="-352425" eaLnBrk="1" hangingPunct="1">
              <a:buFont typeface="Wingdings" pitchFamily="2" charset="2"/>
              <a:buNone/>
            </a:pPr>
            <a:endParaRPr lang="en-US" dirty="0">
              <a:latin typeface="Courier New" pitchFamily="49" charset="0"/>
            </a:endParaRPr>
          </a:p>
          <a:p>
            <a:pPr marL="817563" lvl="1" indent="-352425" eaLnBrk="1" hangingPunct="1">
              <a:buFont typeface="Wingdings" pitchFamily="2" charset="2"/>
              <a:buNone/>
            </a:pPr>
            <a:r>
              <a:rPr lang="en-US" dirty="0">
                <a:latin typeface="Courier New" pitchFamily="49" charset="0"/>
              </a:rPr>
              <a:t>PERMIT </a:t>
            </a:r>
            <a:r>
              <a:rPr lang="en-US" b="1" dirty="0">
                <a:solidFill>
                  <a:srgbClr val="006600"/>
                </a:solidFill>
                <a:latin typeface="Courier New" pitchFamily="49" charset="0"/>
              </a:rPr>
              <a:t>GREEN</a:t>
            </a:r>
            <a:r>
              <a:rPr lang="en-US" dirty="0">
                <a:latin typeface="Courier New" pitchFamily="49" charset="0"/>
              </a:rPr>
              <a:t> CLASS(SECLABEL)ID(BWHUGEN) ACCESS(READ)</a:t>
            </a:r>
          </a:p>
          <a:p>
            <a:pPr marL="817563" lvl="1" indent="-352425" eaLnBrk="1" hangingPunct="1">
              <a:buFont typeface="Wingdings" pitchFamily="2" charset="2"/>
              <a:buNone/>
            </a:pPr>
            <a:r>
              <a:rPr lang="en-US" dirty="0">
                <a:latin typeface="Courier New" pitchFamily="49" charset="0"/>
              </a:rPr>
              <a:t>ALTUSER BWHUGEN SECLABEL(</a:t>
            </a:r>
            <a:r>
              <a:rPr lang="en-US" b="1" dirty="0">
                <a:solidFill>
                  <a:srgbClr val="006600"/>
                </a:solidFill>
                <a:latin typeface="Courier New" pitchFamily="49" charset="0"/>
              </a:rPr>
              <a:t>GREEN</a:t>
            </a:r>
            <a:r>
              <a:rPr lang="en-US" dirty="0">
                <a:latin typeface="Courier New" pitchFamily="49" charset="0"/>
              </a:rPr>
              <a:t>)</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48</a:t>
            </a:fld>
            <a:endParaRPr lang="en-US"/>
          </a:p>
        </p:txBody>
      </p:sp>
    </p:spTree>
    <p:extLst>
      <p:ext uri="{BB962C8B-B14F-4D97-AF65-F5344CB8AC3E}">
        <p14:creationId xmlns:p14="http://schemas.microsoft.com/office/powerpoint/2010/main" val="42756596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t>Multi-Zoning with RACF</a:t>
            </a:r>
          </a:p>
        </p:txBody>
      </p:sp>
      <p:sp>
        <p:nvSpPr>
          <p:cNvPr id="58371" name="Rectangle 3"/>
          <p:cNvSpPr>
            <a:spLocks noGrp="1" noChangeArrowheads="1"/>
          </p:cNvSpPr>
          <p:nvPr>
            <p:ph idx="1"/>
          </p:nvPr>
        </p:nvSpPr>
        <p:spPr>
          <a:xfrm>
            <a:off x="457200" y="1447800"/>
            <a:ext cx="8458200" cy="4800600"/>
          </a:xfrm>
        </p:spPr>
        <p:txBody>
          <a:bodyPr/>
          <a:lstStyle/>
          <a:p>
            <a:pPr marL="457200" indent="-457200" eaLnBrk="1" hangingPunct="1">
              <a:buFont typeface="Wingdings" pitchFamily="2" charset="2"/>
              <a:buNone/>
            </a:pPr>
            <a:r>
              <a:rPr lang="en-US" sz="2000"/>
              <a:t>Assign labels to resources</a:t>
            </a:r>
          </a:p>
          <a:p>
            <a:pPr marL="817563" lvl="1" indent="-352425" eaLnBrk="1" hangingPunct="1"/>
            <a:r>
              <a:rPr lang="en-US"/>
              <a:t>VMMDISK – Minidisk</a:t>
            </a:r>
          </a:p>
          <a:p>
            <a:pPr marL="817563" lvl="1" indent="-352425" eaLnBrk="1" hangingPunct="1"/>
            <a:r>
              <a:rPr lang="en-US"/>
              <a:t>VMLAN – Guest LANs and Virtual Switches</a:t>
            </a:r>
            <a:br>
              <a:rPr lang="en-US"/>
            </a:br>
            <a:endParaRPr lang="en-US"/>
          </a:p>
          <a:p>
            <a:pPr marL="817563" lvl="1" indent="-352425" eaLnBrk="1" hangingPunct="1">
              <a:buFont typeface="Wingdings" pitchFamily="2" charset="2"/>
              <a:buNone/>
            </a:pPr>
            <a:r>
              <a:rPr lang="en-US">
                <a:latin typeface="Courier New" pitchFamily="49" charset="0"/>
              </a:rPr>
              <a:t>RALTER VMMDISK LXHTTP01.201 SECLABEL(</a:t>
            </a:r>
            <a:r>
              <a:rPr lang="en-US" b="1">
                <a:solidFill>
                  <a:srgbClr val="FF0000"/>
                </a:solidFill>
                <a:latin typeface="Courier New" pitchFamily="49" charset="0"/>
              </a:rPr>
              <a:t>RED</a:t>
            </a:r>
            <a:r>
              <a:rPr lang="en-US">
                <a:latin typeface="Courier New" pitchFamily="49" charset="0"/>
              </a:rPr>
              <a:t>)</a:t>
            </a:r>
          </a:p>
          <a:p>
            <a:pPr marL="817563" lvl="1" indent="-352425" eaLnBrk="1" hangingPunct="1">
              <a:buFont typeface="Wingdings" pitchFamily="2" charset="2"/>
              <a:buNone/>
            </a:pPr>
            <a:r>
              <a:rPr lang="en-US">
                <a:latin typeface="Courier New" pitchFamily="49" charset="0"/>
              </a:rPr>
              <a:t>RALTER VMLAN SYSTEM.NET1 SECLABEL(</a:t>
            </a:r>
            <a:r>
              <a:rPr lang="en-US" b="1">
                <a:solidFill>
                  <a:srgbClr val="FF0000"/>
                </a:solidFill>
                <a:latin typeface="Courier New" pitchFamily="49" charset="0"/>
              </a:rPr>
              <a:t>RED</a:t>
            </a:r>
            <a:r>
              <a:rPr lang="en-US">
                <a:latin typeface="Courier New" pitchFamily="49" charset="0"/>
              </a:rPr>
              <a:t>)</a:t>
            </a:r>
          </a:p>
          <a:p>
            <a:pPr marL="817563" lvl="1" indent="-352425" eaLnBrk="1" hangingPunct="1">
              <a:buFont typeface="Wingdings" pitchFamily="2" charset="2"/>
              <a:buNone/>
            </a:pPr>
            <a:r>
              <a:rPr lang="en-US">
                <a:latin typeface="Courier New" pitchFamily="49" charset="0"/>
              </a:rPr>
              <a:t>RALTER VMLAN SYSTEM.NET2.0307 SECLABEL(</a:t>
            </a:r>
            <a:r>
              <a:rPr lang="en-US" b="1">
                <a:solidFill>
                  <a:srgbClr val="008000"/>
                </a:solidFill>
                <a:latin typeface="Courier New" pitchFamily="49" charset="0"/>
              </a:rPr>
              <a:t>GREEN</a:t>
            </a:r>
            <a:r>
              <a:rPr lang="en-US">
                <a:latin typeface="Courier New" pitchFamily="49" charset="0"/>
              </a:rPr>
              <a:t>)</a:t>
            </a:r>
          </a:p>
          <a:p>
            <a:pPr marL="817563" lvl="1" indent="-352425" eaLnBrk="1" hangingPunct="1">
              <a:buFont typeface="Wingdings" pitchFamily="2" charset="2"/>
              <a:buNone/>
            </a:pPr>
            <a:r>
              <a:rPr lang="en-US">
                <a:latin typeface="Courier New" pitchFamily="49" charset="0"/>
              </a:rPr>
              <a:t>RALTER VMLAN SYSTEM.NET2.0410 SECLABEL(</a:t>
            </a:r>
            <a:r>
              <a:rPr lang="en-US" b="1">
                <a:solidFill>
                  <a:schemeClr val="hlink"/>
                </a:solidFill>
                <a:latin typeface="Courier New" pitchFamily="49" charset="0"/>
              </a:rPr>
              <a:t>BLUE</a:t>
            </a:r>
            <a:r>
              <a:rPr lang="en-US">
                <a:latin typeface="Courier New" pitchFamily="49" charset="0"/>
              </a:rPr>
              <a:t>)</a:t>
            </a:r>
          </a:p>
          <a:p>
            <a:pPr marL="457200" indent="-457200" eaLnBrk="1" hangingPunct="1">
              <a:buFont typeface="Wingdings" pitchFamily="2" charset="2"/>
              <a:buNone/>
            </a:pPr>
            <a:endParaRPr lang="en-US"/>
          </a:p>
          <a:p>
            <a:pPr marL="457200" indent="-457200" eaLnBrk="1" hangingPunct="1">
              <a:buFont typeface="Wingdings" pitchFamily="2" charset="2"/>
              <a:buNone/>
            </a:pPr>
            <a:r>
              <a:rPr lang="en-US"/>
              <a:t>If you intend to activate TERMINAL or VMSEGMT classes, those resources all need SECLABELs</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49</a:t>
            </a:fld>
            <a:endParaRPr lang="en-US"/>
          </a:p>
        </p:txBody>
      </p:sp>
    </p:spTree>
    <p:extLst>
      <p:ext uri="{BB962C8B-B14F-4D97-AF65-F5344CB8AC3E}">
        <p14:creationId xmlns:p14="http://schemas.microsoft.com/office/powerpoint/2010/main" val="221285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609600"/>
            <a:ext cx="8077200" cy="4343400"/>
          </a:xfrm>
        </p:spPr>
        <p:txBody>
          <a:bodyPr/>
          <a:lstStyle/>
          <a:p>
            <a:r>
              <a:rPr lang="en-US" sz="3200" dirty="0" smtClean="0"/>
              <a:t>New Course CS580Z/CS480Z</a:t>
            </a:r>
            <a:r>
              <a:rPr lang="en-US" sz="4000" dirty="0" smtClean="0"/>
              <a:t/>
            </a:r>
            <a:br>
              <a:rPr lang="en-US" sz="4000" dirty="0" smtClean="0"/>
            </a:br>
            <a:r>
              <a:rPr lang="en-US" sz="1800" dirty="0" smtClean="0"/>
              <a:t>(Fall, 2017)</a:t>
            </a:r>
            <a:br>
              <a:rPr lang="en-US" sz="1800" dirty="0" smtClean="0"/>
            </a:br>
            <a:r>
              <a:rPr lang="en-US" sz="1800" dirty="0" smtClean="0"/>
              <a:t>(</a:t>
            </a:r>
            <a:r>
              <a:rPr lang="en-US" sz="2000" dirty="0" smtClean="0"/>
              <a:t>Tuesday’s and Thursday’s 11:40 to 01:05)</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800" dirty="0" err="1" smtClean="0"/>
              <a:t>Introuction</a:t>
            </a:r>
            <a:r>
              <a:rPr lang="en-US" sz="2800" dirty="0" smtClean="0"/>
              <a:t> to The Mainframe: z/VM Basics</a:t>
            </a:r>
            <a:br>
              <a:rPr lang="en-US" sz="2800" dirty="0" smtClean="0"/>
            </a:br>
            <a:r>
              <a:rPr lang="en-US" sz="2800" dirty="0" smtClean="0"/>
              <a:t>Lecture </a:t>
            </a:r>
            <a:r>
              <a:rPr lang="en-US" sz="2800" dirty="0" smtClean="0"/>
              <a:t>21</a:t>
            </a:r>
            <a:r>
              <a:rPr lang="en-US" sz="2800" dirty="0" smtClean="0"/>
              <a:t/>
            </a:r>
            <a:br>
              <a:rPr lang="en-US" sz="2800" dirty="0" smtClean="0"/>
            </a:br>
            <a:r>
              <a:rPr lang="en-US" sz="2800" dirty="0" smtClean="0"/>
              <a:t>November </a:t>
            </a:r>
            <a:r>
              <a:rPr lang="en-US" sz="2800" dirty="0" smtClean="0"/>
              <a:t>9th</a:t>
            </a:r>
            <a:r>
              <a:rPr lang="en-US" sz="2800" dirty="0" smtClean="0"/>
              <a:t>, 2017</a:t>
            </a:r>
            <a:r>
              <a:rPr lang="en-US" sz="2400" dirty="0" smtClean="0"/>
              <a:t/>
            </a:r>
            <a:br>
              <a:rPr lang="en-US" sz="2400" dirty="0" smtClean="0"/>
            </a:br>
            <a:endParaRPr lang="en-US" sz="2400" dirty="0" smtClean="0"/>
          </a:p>
        </p:txBody>
      </p:sp>
      <p:sp>
        <p:nvSpPr>
          <p:cNvPr id="12291" name="Rectangle 3"/>
          <p:cNvSpPr>
            <a:spLocks noGrp="1" noChangeArrowheads="1"/>
          </p:cNvSpPr>
          <p:nvPr>
            <p:ph type="body" idx="1"/>
          </p:nvPr>
        </p:nvSpPr>
        <p:spPr>
          <a:xfrm>
            <a:off x="685800" y="4876800"/>
            <a:ext cx="7772400" cy="1219200"/>
          </a:xfrm>
        </p:spPr>
        <p:txBody>
          <a:bodyPr/>
          <a:lstStyle/>
          <a:p>
            <a:pPr>
              <a:lnSpc>
                <a:spcPct val="80000"/>
              </a:lnSpc>
              <a:buFont typeface="Monotype Sorts"/>
              <a:buNone/>
            </a:pPr>
            <a:r>
              <a:rPr lang="en-US" sz="2400" dirty="0" smtClean="0"/>
              <a:t>Faculty : 	</a:t>
            </a:r>
            <a:r>
              <a:rPr lang="en-GB" sz="2400" dirty="0" smtClean="0"/>
              <a:t>Brian </a:t>
            </a:r>
            <a:r>
              <a:rPr lang="en-GB" sz="2400" dirty="0" err="1" smtClean="0"/>
              <a:t>Hugenbruch</a:t>
            </a:r>
            <a:r>
              <a:rPr lang="en-US" sz="2400" dirty="0" smtClean="0"/>
              <a:t>, </a:t>
            </a:r>
            <a:r>
              <a:rPr lang="en-US" sz="2400" dirty="0" smtClean="0"/>
              <a:t>Merwyn Jones</a:t>
            </a:r>
          </a:p>
          <a:p>
            <a:pPr>
              <a:lnSpc>
                <a:spcPct val="80000"/>
              </a:lnSpc>
              <a:buFont typeface="Monotype Sorts"/>
              <a:buNone/>
            </a:pPr>
            <a:r>
              <a:rPr lang="en-US" sz="2400" dirty="0" smtClean="0"/>
              <a:t>			IBM z/VM Lab Development team</a:t>
            </a:r>
          </a:p>
          <a:p>
            <a:pPr>
              <a:lnSpc>
                <a:spcPct val="80000"/>
              </a:lnSpc>
              <a:buFont typeface="Monotype Sorts"/>
              <a:buNone/>
            </a:pPr>
            <a:r>
              <a:rPr lang="en-US" sz="2800" dirty="0" smtClean="0"/>
              <a:t>			( </a:t>
            </a:r>
            <a:r>
              <a:rPr lang="en-US" sz="2800" dirty="0" smtClean="0">
                <a:hlinkClick r:id="rId2"/>
              </a:rPr>
              <a:t>http://www.vm.ibm.com/</a:t>
            </a:r>
            <a:r>
              <a:rPr lang="en-US" sz="2800" dirty="0" smtClean="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5" descr="MC900432591[1]"/>
          <p:cNvPicPr>
            <a:picLocks noChangeAspect="1" noChangeArrowheads="1"/>
          </p:cNvPicPr>
          <p:nvPr/>
        </p:nvPicPr>
        <p:blipFill>
          <a:blip r:embed="rId3"/>
          <a:srcRect/>
          <a:stretch>
            <a:fillRect/>
          </a:stretch>
        </p:blipFill>
        <p:spPr bwMode="auto">
          <a:xfrm>
            <a:off x="3048000" y="2819400"/>
            <a:ext cx="2743200" cy="1676400"/>
          </a:xfrm>
          <a:prstGeom prst="rect">
            <a:avLst/>
          </a:prstGeom>
          <a:noFill/>
          <a:ln w="9525">
            <a:noFill/>
            <a:miter lim="800000"/>
            <a:headEnd/>
            <a:tailEnd/>
          </a:ln>
        </p:spPr>
      </p:pic>
      <p:sp>
        <p:nvSpPr>
          <p:cNvPr id="83" name="Rounded Rectangle 82"/>
          <p:cNvSpPr/>
          <p:nvPr/>
        </p:nvSpPr>
        <p:spPr>
          <a:xfrm>
            <a:off x="5638800" y="4267200"/>
            <a:ext cx="990600" cy="190500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7" name="Rounded Rectangle 76"/>
          <p:cNvSpPr/>
          <p:nvPr/>
        </p:nvSpPr>
        <p:spPr>
          <a:xfrm>
            <a:off x="2133600" y="4267200"/>
            <a:ext cx="1676400" cy="190500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8" name="Rounded Rectangle 77"/>
          <p:cNvSpPr/>
          <p:nvPr/>
        </p:nvSpPr>
        <p:spPr>
          <a:xfrm>
            <a:off x="3886200" y="4267200"/>
            <a:ext cx="1676400" cy="1905000"/>
          </a:xfrm>
          <a:prstGeom prst="roundRect">
            <a:avLst/>
          </a:prstGeom>
          <a:solidFill>
            <a:srgbClr val="9A885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2" name="Rounded Rectangle 81"/>
          <p:cNvSpPr/>
          <p:nvPr/>
        </p:nvSpPr>
        <p:spPr>
          <a:xfrm>
            <a:off x="6705600" y="4267200"/>
            <a:ext cx="990600" cy="190500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1" name="Rounded Rectangle 80"/>
          <p:cNvSpPr/>
          <p:nvPr/>
        </p:nvSpPr>
        <p:spPr>
          <a:xfrm>
            <a:off x="7772400" y="4267200"/>
            <a:ext cx="990600" cy="190500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6" name="Rounded Rectangle 75"/>
          <p:cNvSpPr/>
          <p:nvPr/>
        </p:nvSpPr>
        <p:spPr>
          <a:xfrm>
            <a:off x="304800" y="4267200"/>
            <a:ext cx="1752600" cy="190500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381000" y="5562600"/>
            <a:ext cx="1600200" cy="457200"/>
          </a:xfrm>
          <a:prstGeom prst="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rPr>
              <a:t>z14</a:t>
            </a:r>
            <a:endParaRPr lang="en-US" dirty="0">
              <a:solidFill>
                <a:schemeClr val="tx1"/>
              </a:solidFill>
            </a:endParaRPr>
          </a:p>
        </p:txBody>
      </p:sp>
      <p:sp>
        <p:nvSpPr>
          <p:cNvPr id="10" name="Rectangle 9"/>
          <p:cNvSpPr/>
          <p:nvPr/>
        </p:nvSpPr>
        <p:spPr>
          <a:xfrm>
            <a:off x="381000" y="5029200"/>
            <a:ext cx="533400" cy="457200"/>
          </a:xfrm>
          <a:prstGeom prst="rect">
            <a:avLst/>
          </a:prstGeom>
          <a:solidFill>
            <a:srgbClr val="FFCCFF"/>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65" name="Rectangle 64"/>
          <p:cNvSpPr/>
          <p:nvPr/>
        </p:nvSpPr>
        <p:spPr>
          <a:xfrm>
            <a:off x="5638800" y="5562600"/>
            <a:ext cx="914400" cy="457200"/>
          </a:xfrm>
          <a:prstGeom prst="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zBC12</a:t>
            </a:r>
          </a:p>
        </p:txBody>
      </p:sp>
      <p:sp>
        <p:nvSpPr>
          <p:cNvPr id="71" name="Content Placeholder 2"/>
          <p:cNvSpPr txBox="1">
            <a:spLocks/>
          </p:cNvSpPr>
          <p:nvPr/>
        </p:nvSpPr>
        <p:spPr>
          <a:xfrm>
            <a:off x="182563" y="1446213"/>
            <a:ext cx="8686800" cy="5038725"/>
          </a:xfrm>
          <a:prstGeom prst="rect">
            <a:avLst/>
          </a:prstGeom>
          <a:ln>
            <a:solidFill>
              <a:schemeClr val="bg1"/>
            </a:solidFill>
          </a:ln>
        </p:spPr>
        <p:txBody>
          <a:bodyPr>
            <a:normAutofit/>
          </a:bodyPr>
          <a:lstStyle/>
          <a:p>
            <a:pPr marL="71438" indent="-69850">
              <a:spcBef>
                <a:spcPct val="50000"/>
              </a:spcBef>
              <a:spcAft>
                <a:spcPts val="263"/>
              </a:spcAft>
              <a:buClr>
                <a:schemeClr val="tx1"/>
              </a:buClr>
              <a:buFont typeface="Arial" pitchFamily="34" charset="0"/>
              <a:buChar char="•"/>
              <a:tabLst>
                <a:tab pos="71438" algn="l"/>
                <a:tab pos="985838" algn="l"/>
                <a:tab pos="1900238" algn="l"/>
                <a:tab pos="2814638" algn="l"/>
                <a:tab pos="3729038" algn="l"/>
                <a:tab pos="4643438" algn="l"/>
                <a:tab pos="5557838" algn="l"/>
                <a:tab pos="6472238" algn="l"/>
                <a:tab pos="7386638" algn="l"/>
                <a:tab pos="8301038" algn="l"/>
                <a:tab pos="9215438" algn="l"/>
                <a:tab pos="10129838" algn="l"/>
              </a:tabLst>
            </a:pPr>
            <a:r>
              <a:rPr lang="en-US" sz="1600" dirty="0"/>
              <a:t> </a:t>
            </a:r>
            <a:r>
              <a:rPr lang="en-US" sz="1600" dirty="0">
                <a:solidFill>
                  <a:schemeClr val="tx1"/>
                </a:solidFill>
              </a:rPr>
              <a:t>There is a difference between </a:t>
            </a:r>
            <a:r>
              <a:rPr lang="en-US" sz="1600" b="1" dirty="0">
                <a:solidFill>
                  <a:schemeClr val="tx1"/>
                </a:solidFill>
              </a:rPr>
              <a:t>cloud-level security </a:t>
            </a:r>
            <a:r>
              <a:rPr lang="en-US" sz="1600" dirty="0">
                <a:solidFill>
                  <a:schemeClr val="tx1"/>
                </a:solidFill>
              </a:rPr>
              <a:t>(for the consumers and/or the </a:t>
            </a:r>
            <a:r>
              <a:rPr lang="en-US" sz="1600" b="1" dirty="0">
                <a:solidFill>
                  <a:schemeClr val="tx1"/>
                </a:solidFill>
              </a:rPr>
              <a:t>cloud administrators</a:t>
            </a:r>
            <a:r>
              <a:rPr lang="en-US" sz="1600" dirty="0">
                <a:solidFill>
                  <a:schemeClr val="tx1"/>
                </a:solidFill>
              </a:rPr>
              <a:t>) and </a:t>
            </a:r>
            <a:r>
              <a:rPr lang="en-US" sz="1600" b="1" dirty="0">
                <a:solidFill>
                  <a:schemeClr val="tx1"/>
                </a:solidFill>
              </a:rPr>
              <a:t>infrastructure-level security</a:t>
            </a:r>
            <a:r>
              <a:rPr lang="en-US" sz="1600" dirty="0">
                <a:solidFill>
                  <a:schemeClr val="tx1"/>
                </a:solidFill>
              </a:rPr>
              <a:t> (for your system administrators, security administrators, and the virtual machines themselves)</a:t>
            </a:r>
          </a:p>
          <a:p>
            <a:pPr marL="71438" indent="-69850">
              <a:spcBef>
                <a:spcPct val="50000"/>
              </a:spcBef>
              <a:spcAft>
                <a:spcPts val="263"/>
              </a:spcAft>
              <a:buClr>
                <a:schemeClr val="tx1"/>
              </a:buClr>
              <a:buFont typeface="Arial" pitchFamily="34" charset="0"/>
              <a:buChar char="•"/>
              <a:tabLst>
                <a:tab pos="71438" algn="l"/>
                <a:tab pos="985838" algn="l"/>
                <a:tab pos="1900238" algn="l"/>
                <a:tab pos="2814638" algn="l"/>
                <a:tab pos="3729038" algn="l"/>
                <a:tab pos="4643438" algn="l"/>
                <a:tab pos="5557838" algn="l"/>
                <a:tab pos="6472238" algn="l"/>
                <a:tab pos="7386638" algn="l"/>
                <a:tab pos="8301038" algn="l"/>
                <a:tab pos="9215438" algn="l"/>
                <a:tab pos="10129838" algn="l"/>
              </a:tabLst>
            </a:pPr>
            <a:r>
              <a:rPr lang="en-US" sz="1600" dirty="0">
                <a:solidFill>
                  <a:schemeClr val="tx1"/>
                </a:solidFill>
              </a:rPr>
              <a:t> Administrator privilege </a:t>
            </a:r>
            <a:r>
              <a:rPr lang="en-US" sz="1600" u="sng" dirty="0">
                <a:solidFill>
                  <a:schemeClr val="tx1"/>
                </a:solidFill>
              </a:rPr>
              <a:t>does not necessarily reflect</a:t>
            </a:r>
            <a:r>
              <a:rPr lang="en-US" sz="1600" dirty="0">
                <a:solidFill>
                  <a:schemeClr val="tx1"/>
                </a:solidFill>
              </a:rPr>
              <a:t> workload privilege</a:t>
            </a:r>
            <a:endParaRPr lang="en-US" sz="1600" dirty="0">
              <a:solidFill>
                <a:schemeClr val="tx1"/>
              </a:solidFill>
              <a:ea typeface="MS Gothic" pitchFamily="49" charset="-128"/>
            </a:endParaRPr>
          </a:p>
        </p:txBody>
      </p:sp>
      <p:sp>
        <p:nvSpPr>
          <p:cNvPr id="30" name="Rectangle 29"/>
          <p:cNvSpPr/>
          <p:nvPr/>
        </p:nvSpPr>
        <p:spPr>
          <a:xfrm>
            <a:off x="6705600" y="5562600"/>
            <a:ext cx="914400" cy="457200"/>
          </a:xfrm>
          <a:prstGeom prst="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zBC12</a:t>
            </a:r>
          </a:p>
        </p:txBody>
      </p:sp>
      <p:sp>
        <p:nvSpPr>
          <p:cNvPr id="35" name="Rectangle 34"/>
          <p:cNvSpPr/>
          <p:nvPr/>
        </p:nvSpPr>
        <p:spPr>
          <a:xfrm>
            <a:off x="990600" y="5029200"/>
            <a:ext cx="457200" cy="457200"/>
          </a:xfrm>
          <a:prstGeom prst="rect">
            <a:avLst/>
          </a:prstGeom>
          <a:solidFill>
            <a:srgbClr val="FFCCFF"/>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41" name="Rectangle 40"/>
          <p:cNvSpPr/>
          <p:nvPr/>
        </p:nvSpPr>
        <p:spPr>
          <a:xfrm>
            <a:off x="1524000" y="5029200"/>
            <a:ext cx="457200" cy="457200"/>
          </a:xfrm>
          <a:prstGeom prst="rect">
            <a:avLst/>
          </a:prstGeom>
          <a:solidFill>
            <a:srgbClr val="00B050"/>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43" name="Rectangle 42"/>
          <p:cNvSpPr/>
          <p:nvPr/>
        </p:nvSpPr>
        <p:spPr>
          <a:xfrm>
            <a:off x="2209800" y="5562600"/>
            <a:ext cx="1600200" cy="457200"/>
          </a:xfrm>
          <a:prstGeom prst="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z13</a:t>
            </a:r>
          </a:p>
        </p:txBody>
      </p:sp>
      <p:sp>
        <p:nvSpPr>
          <p:cNvPr id="44" name="Rectangle 43"/>
          <p:cNvSpPr/>
          <p:nvPr/>
        </p:nvSpPr>
        <p:spPr>
          <a:xfrm>
            <a:off x="2209800" y="5029200"/>
            <a:ext cx="457200" cy="4572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OS</a:t>
            </a:r>
            <a:endParaRPr lang="en-US" sz="1000" b="1" dirty="0">
              <a:solidFill>
                <a:schemeClr val="tx1"/>
              </a:solidFill>
            </a:endParaRPr>
          </a:p>
        </p:txBody>
      </p:sp>
      <p:sp>
        <p:nvSpPr>
          <p:cNvPr id="45" name="Rectangle 44"/>
          <p:cNvSpPr/>
          <p:nvPr/>
        </p:nvSpPr>
        <p:spPr>
          <a:xfrm>
            <a:off x="2743200" y="5029200"/>
            <a:ext cx="457200" cy="457200"/>
          </a:xfrm>
          <a:prstGeom prst="rect">
            <a:avLst/>
          </a:prstGeom>
          <a:solidFill>
            <a:srgbClr val="00B050"/>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46" name="Rectangle 45"/>
          <p:cNvSpPr/>
          <p:nvPr/>
        </p:nvSpPr>
        <p:spPr>
          <a:xfrm>
            <a:off x="3276600" y="5029200"/>
            <a:ext cx="457200" cy="457200"/>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47" name="Rectangle 46"/>
          <p:cNvSpPr/>
          <p:nvPr/>
        </p:nvSpPr>
        <p:spPr>
          <a:xfrm>
            <a:off x="3886200" y="5562600"/>
            <a:ext cx="1600200" cy="45720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mtClean="0">
                <a:solidFill>
                  <a:schemeClr val="tx1"/>
                </a:solidFill>
              </a:rPr>
              <a:t>LinuxONE</a:t>
            </a:r>
            <a:endParaRPr lang="en-US" dirty="0">
              <a:solidFill>
                <a:schemeClr val="tx1"/>
              </a:solidFill>
            </a:endParaRPr>
          </a:p>
        </p:txBody>
      </p:sp>
      <p:sp>
        <p:nvSpPr>
          <p:cNvPr id="48" name="Rectangle 47"/>
          <p:cNvSpPr/>
          <p:nvPr/>
        </p:nvSpPr>
        <p:spPr>
          <a:xfrm>
            <a:off x="3886200" y="5029200"/>
            <a:ext cx="533400" cy="457200"/>
          </a:xfrm>
          <a:prstGeom prst="rect">
            <a:avLst/>
          </a:prstGeom>
          <a:solidFill>
            <a:srgbClr val="FFCCFF"/>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49" name="Rectangle 48"/>
          <p:cNvSpPr/>
          <p:nvPr/>
        </p:nvSpPr>
        <p:spPr>
          <a:xfrm>
            <a:off x="4495800" y="5029200"/>
            <a:ext cx="457200" cy="457200"/>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50" name="Rectangle 49"/>
          <p:cNvSpPr/>
          <p:nvPr/>
        </p:nvSpPr>
        <p:spPr>
          <a:xfrm>
            <a:off x="5029200" y="5029200"/>
            <a:ext cx="457200" cy="457200"/>
          </a:xfrm>
          <a:prstGeom prst="rect">
            <a:avLst/>
          </a:prstGeom>
          <a:solidFill>
            <a:srgbClr val="00B050"/>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51" name="Rectangle 50"/>
          <p:cNvSpPr/>
          <p:nvPr/>
        </p:nvSpPr>
        <p:spPr>
          <a:xfrm>
            <a:off x="7772400" y="5562600"/>
            <a:ext cx="914400" cy="457200"/>
          </a:xfrm>
          <a:prstGeom prst="rect">
            <a:avLst/>
          </a:prstGeom>
          <a:gradFill>
            <a:gsLst>
              <a:gs pos="0">
                <a:schemeClr val="accent1">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zBC12</a:t>
            </a:r>
          </a:p>
        </p:txBody>
      </p:sp>
      <p:sp>
        <p:nvSpPr>
          <p:cNvPr id="52" name="Rectangle 51"/>
          <p:cNvSpPr/>
          <p:nvPr/>
        </p:nvSpPr>
        <p:spPr>
          <a:xfrm>
            <a:off x="5638800" y="5029200"/>
            <a:ext cx="457200" cy="457200"/>
          </a:xfrm>
          <a:prstGeom prst="rect">
            <a:avLst/>
          </a:prstGeom>
          <a:solidFill>
            <a:srgbClr val="00B050"/>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53" name="Rectangle 52"/>
          <p:cNvSpPr/>
          <p:nvPr/>
        </p:nvSpPr>
        <p:spPr>
          <a:xfrm>
            <a:off x="6096000" y="5029200"/>
            <a:ext cx="457200" cy="457200"/>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55" name="Rectangle 54"/>
          <p:cNvSpPr/>
          <p:nvPr/>
        </p:nvSpPr>
        <p:spPr>
          <a:xfrm>
            <a:off x="6705600" y="5029200"/>
            <a:ext cx="457200" cy="457200"/>
          </a:xfrm>
          <a:prstGeom prst="rect">
            <a:avLst/>
          </a:prstGeom>
          <a:solidFill>
            <a:srgbClr val="00B050"/>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56" name="Rectangle 55"/>
          <p:cNvSpPr/>
          <p:nvPr/>
        </p:nvSpPr>
        <p:spPr>
          <a:xfrm>
            <a:off x="7162800" y="5029200"/>
            <a:ext cx="457200" cy="457200"/>
          </a:xfrm>
          <a:prstGeom prst="rect">
            <a:avLst/>
          </a:prstGeom>
          <a:solidFill>
            <a:srgbClr val="00B050"/>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57" name="Rectangle 56"/>
          <p:cNvSpPr/>
          <p:nvPr/>
        </p:nvSpPr>
        <p:spPr>
          <a:xfrm>
            <a:off x="7772400" y="5029200"/>
            <a:ext cx="914400" cy="457200"/>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VM</a:t>
            </a:r>
          </a:p>
        </p:txBody>
      </p:sp>
      <p:sp>
        <p:nvSpPr>
          <p:cNvPr id="60" name="Rectangle 59"/>
          <p:cNvSpPr/>
          <p:nvPr/>
        </p:nvSpPr>
        <p:spPr>
          <a:xfrm flipV="1">
            <a:off x="381000" y="4724400"/>
            <a:ext cx="228600" cy="228600"/>
          </a:xfrm>
          <a:prstGeom prst="rect">
            <a:avLst/>
          </a:prstGeom>
          <a:solidFill>
            <a:srgbClr val="FF000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62" name="Rectangle 61"/>
          <p:cNvSpPr/>
          <p:nvPr/>
        </p:nvSpPr>
        <p:spPr>
          <a:xfrm>
            <a:off x="685800" y="4724400"/>
            <a:ext cx="228600" cy="228600"/>
          </a:xfrm>
          <a:prstGeom prst="rect">
            <a:avLst/>
          </a:prstGeom>
          <a:solidFill>
            <a:srgbClr val="FF000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70" name="Rectangle 69"/>
          <p:cNvSpPr/>
          <p:nvPr/>
        </p:nvSpPr>
        <p:spPr>
          <a:xfrm>
            <a:off x="4572000" y="4724400"/>
            <a:ext cx="261938" cy="228600"/>
          </a:xfrm>
          <a:prstGeom prst="rect">
            <a:avLst/>
          </a:prstGeom>
          <a:solidFill>
            <a:srgbClr val="FFFF0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72" name="Rectangle 71"/>
          <p:cNvSpPr/>
          <p:nvPr/>
        </p:nvSpPr>
        <p:spPr>
          <a:xfrm>
            <a:off x="3429000" y="4724400"/>
            <a:ext cx="228600" cy="228600"/>
          </a:xfrm>
          <a:prstGeom prst="rect">
            <a:avLst/>
          </a:prstGeom>
          <a:gradFill>
            <a:gsLst>
              <a:gs pos="0">
                <a:schemeClr val="accent1">
                  <a:lumMod val="20000"/>
                  <a:lumOff val="80000"/>
                </a:schemeClr>
              </a:gs>
              <a:gs pos="100000">
                <a:schemeClr val="accent1">
                  <a:tint val="50000"/>
                  <a:shade val="100000"/>
                  <a:satMod val="350000"/>
                </a:schemeClr>
              </a:gs>
            </a:gsLst>
          </a:gra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73" name="Rectangle 72"/>
          <p:cNvSpPr/>
          <p:nvPr/>
        </p:nvSpPr>
        <p:spPr>
          <a:xfrm>
            <a:off x="3886200" y="4724400"/>
            <a:ext cx="228600" cy="228600"/>
          </a:xfrm>
          <a:prstGeom prst="rect">
            <a:avLst/>
          </a:prstGeom>
          <a:solidFill>
            <a:srgbClr val="FF000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74" name="Rectangle 73"/>
          <p:cNvSpPr/>
          <p:nvPr/>
        </p:nvSpPr>
        <p:spPr>
          <a:xfrm>
            <a:off x="5638800" y="4724400"/>
            <a:ext cx="261938" cy="228600"/>
          </a:xfrm>
          <a:prstGeom prst="rect">
            <a:avLst/>
          </a:prstGeom>
          <a:solidFill>
            <a:srgbClr val="92D05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75" name="Rectangle 74"/>
          <p:cNvSpPr/>
          <p:nvPr/>
        </p:nvSpPr>
        <p:spPr>
          <a:xfrm>
            <a:off x="1524000" y="4495800"/>
            <a:ext cx="457200" cy="457200"/>
          </a:xfrm>
          <a:prstGeom prst="rect">
            <a:avLst/>
          </a:prstGeom>
          <a:solidFill>
            <a:srgbClr val="92D05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84" name="Rectangle 83"/>
          <p:cNvSpPr/>
          <p:nvPr/>
        </p:nvSpPr>
        <p:spPr>
          <a:xfrm>
            <a:off x="4191000" y="4724400"/>
            <a:ext cx="228600" cy="228600"/>
          </a:xfrm>
          <a:prstGeom prst="rect">
            <a:avLst/>
          </a:prstGeom>
          <a:solidFill>
            <a:srgbClr val="FF000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85" name="Rectangle 84"/>
          <p:cNvSpPr/>
          <p:nvPr/>
        </p:nvSpPr>
        <p:spPr>
          <a:xfrm>
            <a:off x="6324600" y="4724400"/>
            <a:ext cx="228600" cy="228600"/>
          </a:xfrm>
          <a:prstGeom prst="rect">
            <a:avLst/>
          </a:prstGeom>
          <a:gradFill>
            <a:gsLst>
              <a:gs pos="0">
                <a:schemeClr val="accent1">
                  <a:lumMod val="20000"/>
                  <a:lumOff val="80000"/>
                </a:schemeClr>
              </a:gs>
              <a:gs pos="100000">
                <a:schemeClr val="accent1">
                  <a:tint val="50000"/>
                  <a:shade val="100000"/>
                  <a:satMod val="350000"/>
                </a:schemeClr>
              </a:gs>
            </a:gsLst>
          </a:gra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86" name="Rectangle 85"/>
          <p:cNvSpPr/>
          <p:nvPr/>
        </p:nvSpPr>
        <p:spPr>
          <a:xfrm>
            <a:off x="2819400" y="4724400"/>
            <a:ext cx="261938" cy="228600"/>
          </a:xfrm>
          <a:prstGeom prst="rect">
            <a:avLst/>
          </a:prstGeom>
          <a:solidFill>
            <a:srgbClr val="92D05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87" name="Rectangle 86"/>
          <p:cNvSpPr/>
          <p:nvPr/>
        </p:nvSpPr>
        <p:spPr>
          <a:xfrm>
            <a:off x="7848600" y="4419600"/>
            <a:ext cx="838200" cy="533400"/>
          </a:xfrm>
          <a:prstGeom prst="rect">
            <a:avLst/>
          </a:prstGeom>
          <a:gradFill>
            <a:gsLst>
              <a:gs pos="0">
                <a:schemeClr val="accent1">
                  <a:lumMod val="20000"/>
                  <a:lumOff val="80000"/>
                </a:schemeClr>
              </a:gs>
              <a:gs pos="100000">
                <a:schemeClr val="accent1">
                  <a:tint val="50000"/>
                  <a:shade val="100000"/>
                  <a:satMod val="350000"/>
                </a:schemeClr>
              </a:gs>
            </a:gsLst>
          </a:gra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88" name="Rectangle 87"/>
          <p:cNvSpPr/>
          <p:nvPr/>
        </p:nvSpPr>
        <p:spPr>
          <a:xfrm>
            <a:off x="6705600" y="4419600"/>
            <a:ext cx="381000" cy="533400"/>
          </a:xfrm>
          <a:prstGeom prst="rect">
            <a:avLst/>
          </a:prstGeom>
          <a:solidFill>
            <a:srgbClr val="92D05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89" name="Rectangle 88"/>
          <p:cNvSpPr/>
          <p:nvPr/>
        </p:nvSpPr>
        <p:spPr>
          <a:xfrm>
            <a:off x="7162800" y="4724400"/>
            <a:ext cx="228600" cy="228600"/>
          </a:xfrm>
          <a:prstGeom prst="rect">
            <a:avLst/>
          </a:prstGeom>
          <a:solidFill>
            <a:srgbClr val="FF000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90" name="Rectangle 89"/>
          <p:cNvSpPr/>
          <p:nvPr/>
        </p:nvSpPr>
        <p:spPr>
          <a:xfrm>
            <a:off x="7467600" y="4724400"/>
            <a:ext cx="228600" cy="228600"/>
          </a:xfrm>
          <a:prstGeom prst="rect">
            <a:avLst/>
          </a:prstGeom>
          <a:solidFill>
            <a:srgbClr val="FF000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91" name="Rectangle 90"/>
          <p:cNvSpPr/>
          <p:nvPr/>
        </p:nvSpPr>
        <p:spPr>
          <a:xfrm>
            <a:off x="990600" y="4800600"/>
            <a:ext cx="152400" cy="152400"/>
          </a:xfrm>
          <a:prstGeom prst="rect">
            <a:avLst/>
          </a:prstGeom>
          <a:solidFill>
            <a:srgbClr val="FFFF0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sp>
        <p:nvSpPr>
          <p:cNvPr id="92" name="Rectangle 91"/>
          <p:cNvSpPr/>
          <p:nvPr/>
        </p:nvSpPr>
        <p:spPr>
          <a:xfrm flipV="1">
            <a:off x="1219200" y="4800600"/>
            <a:ext cx="152400" cy="152400"/>
          </a:xfrm>
          <a:prstGeom prst="rect">
            <a:avLst/>
          </a:prstGeom>
          <a:solidFill>
            <a:srgbClr val="FFFF0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pic>
        <p:nvPicPr>
          <p:cNvPr id="54" name="Picture 20" descr="MC900200017[1]"/>
          <p:cNvPicPr>
            <a:picLocks noChangeAspect="1" noChangeArrowheads="1"/>
          </p:cNvPicPr>
          <p:nvPr/>
        </p:nvPicPr>
        <p:blipFill>
          <a:blip r:embed="rId4">
            <a:duotone>
              <a:prstClr val="black"/>
              <a:srgbClr val="D9C3A5">
                <a:tint val="50000"/>
                <a:satMod val="180000"/>
              </a:srgbClr>
            </a:duotone>
          </a:blip>
          <a:srcRect/>
          <a:stretch>
            <a:fillRect/>
          </a:stretch>
        </p:blipFill>
        <p:spPr bwMode="auto">
          <a:xfrm>
            <a:off x="7162800" y="2819400"/>
            <a:ext cx="1454694" cy="949325"/>
          </a:xfrm>
          <a:prstGeom prst="rect">
            <a:avLst/>
          </a:prstGeom>
          <a:noFill/>
          <a:ln w="9525">
            <a:noFill/>
            <a:miter lim="800000"/>
            <a:headEnd/>
            <a:tailEnd/>
          </a:ln>
        </p:spPr>
      </p:pic>
      <p:pic>
        <p:nvPicPr>
          <p:cNvPr id="58" name="Picture 20" descr="MC900200017[1]"/>
          <p:cNvPicPr>
            <a:picLocks noChangeAspect="1" noChangeArrowheads="1"/>
          </p:cNvPicPr>
          <p:nvPr/>
        </p:nvPicPr>
        <p:blipFill>
          <a:blip r:embed="rId4">
            <a:duotone>
              <a:prstClr val="black"/>
              <a:schemeClr val="accent2">
                <a:tint val="45000"/>
                <a:satMod val="400000"/>
              </a:schemeClr>
            </a:duotone>
          </a:blip>
          <a:srcRect/>
          <a:stretch>
            <a:fillRect/>
          </a:stretch>
        </p:blipFill>
        <p:spPr bwMode="auto">
          <a:xfrm>
            <a:off x="457200" y="2971800"/>
            <a:ext cx="1454694" cy="949325"/>
          </a:xfrm>
          <a:prstGeom prst="rect">
            <a:avLst/>
          </a:prstGeom>
          <a:noFill/>
          <a:ln w="9525">
            <a:noFill/>
            <a:miter lim="800000"/>
            <a:headEnd/>
            <a:tailEnd/>
          </a:ln>
        </p:spPr>
      </p:pic>
      <p:cxnSp>
        <p:nvCxnSpPr>
          <p:cNvPr id="61" name="Straight Arrow Connector 60"/>
          <p:cNvCxnSpPr>
            <a:stCxn id="58" idx="3"/>
          </p:cNvCxnSpPr>
          <p:nvPr/>
        </p:nvCxnSpPr>
        <p:spPr>
          <a:xfrm>
            <a:off x="1911350" y="3446463"/>
            <a:ext cx="1746250" cy="1349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54" idx="1"/>
          </p:cNvCxnSpPr>
          <p:nvPr/>
        </p:nvCxnSpPr>
        <p:spPr>
          <a:xfrm rot="10800000" flipV="1">
            <a:off x="5562600" y="3294063"/>
            <a:ext cx="1600200" cy="211137"/>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61502" name="Title 58"/>
          <p:cNvSpPr>
            <a:spLocks noGrp="1"/>
          </p:cNvSpPr>
          <p:nvPr>
            <p:ph type="title"/>
          </p:nvPr>
        </p:nvSpPr>
        <p:spPr/>
        <p:txBody>
          <a:bodyPr/>
          <a:lstStyle/>
          <a:p>
            <a:r>
              <a:rPr lang="en-US" dirty="0"/>
              <a:t>Security in </a:t>
            </a:r>
            <a:r>
              <a:rPr lang="en-US" dirty="0" smtClean="0"/>
              <a:t>an IBM Z Cloud</a:t>
            </a:r>
            <a:endParaRPr lang="en-US" dirty="0"/>
          </a:p>
        </p:txBody>
      </p:sp>
      <p:sp>
        <p:nvSpPr>
          <p:cNvPr id="64" name="Footer Placeholder 8"/>
          <p:cNvSpPr>
            <a:spLocks noGrp="1"/>
          </p:cNvSpPr>
          <p:nvPr>
            <p:ph type="ftr" sz="quarter" idx="12"/>
          </p:nvPr>
        </p:nvSpPr>
        <p:spPr/>
        <p:txBody>
          <a:bodyPr/>
          <a:lstStyle/>
          <a:p>
            <a:pPr>
              <a:defRPr/>
            </a:pPr>
            <a:r>
              <a:rPr lang="en-US" smtClean="0"/>
              <a:t>#IBMz  #zVM  #TrustIBMz</a:t>
            </a:r>
            <a:endParaRPr lang="en-US" dirty="0"/>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50</a:t>
            </a:fld>
            <a:endParaRPr lang="en-US"/>
          </a:p>
        </p:txBody>
      </p:sp>
    </p:spTree>
    <p:extLst>
      <p:ext uri="{BB962C8B-B14F-4D97-AF65-F5344CB8AC3E}">
        <p14:creationId xmlns:p14="http://schemas.microsoft.com/office/powerpoint/2010/main" val="2897467427"/>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e_strikes_back.jpg"/>
          <p:cNvPicPr>
            <a:picLocks noChangeAspect="1"/>
          </p:cNvPicPr>
          <p:nvPr/>
        </p:nvPicPr>
        <p:blipFill>
          <a:blip r:embed="rId3"/>
          <a:stretch>
            <a:fillRect/>
          </a:stretch>
        </p:blipFill>
        <p:spPr>
          <a:xfrm>
            <a:off x="1676400" y="1371600"/>
            <a:ext cx="5791200" cy="4343400"/>
          </a:xfrm>
          <a:prstGeom prst="rect">
            <a:avLst/>
          </a:prstGeom>
          <a:ln>
            <a:noFill/>
          </a:ln>
          <a:effectLst>
            <a:outerShdw blurRad="292100" dist="139700" dir="2700000" algn="tl" rotWithShape="0">
              <a:srgbClr val="333333">
                <a:alpha val="65000"/>
              </a:srgbClr>
            </a:outerShdw>
          </a:effectLst>
        </p:spPr>
      </p:pic>
      <p:sp>
        <p:nvSpPr>
          <p:cNvPr id="4" name="Title 3"/>
          <p:cNvSpPr>
            <a:spLocks noGrp="1"/>
          </p:cNvSpPr>
          <p:nvPr>
            <p:ph type="title"/>
          </p:nvPr>
        </p:nvSpPr>
        <p:spPr/>
        <p:txBody>
          <a:bodyPr/>
          <a:lstStyle/>
          <a:p>
            <a:r>
              <a:rPr lang="en-US" dirty="0"/>
              <a:t>"Old Man Yells At Cloud."</a:t>
            </a:r>
          </a:p>
        </p:txBody>
      </p:sp>
      <p:sp>
        <p:nvSpPr>
          <p:cNvPr id="2" name="Footer Placeholder 1"/>
          <p:cNvSpPr>
            <a:spLocks noGrp="1"/>
          </p:cNvSpPr>
          <p:nvPr>
            <p:ph type="ftr" sz="quarter" idx="12"/>
          </p:nvPr>
        </p:nvSpPr>
        <p:spPr/>
        <p:txBody>
          <a:bodyPr/>
          <a:lstStyle/>
          <a:p>
            <a:pPr>
              <a:defRPr/>
            </a:pPr>
            <a:r>
              <a:rPr lang="en-US" smtClean="0"/>
              <a:t>#IBMz  #zVM  #TrustIBMz</a:t>
            </a:r>
            <a:endParaRPr lang="en-US"/>
          </a:p>
        </p:txBody>
      </p:sp>
      <p:sp>
        <p:nvSpPr>
          <p:cNvPr id="3" name="Slide Number Placeholder 2"/>
          <p:cNvSpPr>
            <a:spLocks noGrp="1"/>
          </p:cNvSpPr>
          <p:nvPr>
            <p:ph type="sldNum" sz="quarter" idx="10"/>
          </p:nvPr>
        </p:nvSpPr>
        <p:spPr/>
        <p:txBody>
          <a:bodyPr/>
          <a:lstStyle/>
          <a:p>
            <a:pPr>
              <a:defRPr/>
            </a:pPr>
            <a:fld id="{E8A7C04B-C232-45DF-A945-824B660A237B}" type="slidenum">
              <a:rPr lang="en-US" smtClean="0"/>
              <a:pPr>
                <a:defRPr/>
              </a:pPr>
              <a:t>51</a:t>
            </a:fld>
            <a:endParaRPr lang="en-US"/>
          </a:p>
        </p:txBody>
      </p:sp>
    </p:spTree>
    <p:extLst>
      <p:ext uri="{BB962C8B-B14F-4D97-AF65-F5344CB8AC3E}">
        <p14:creationId xmlns:p14="http://schemas.microsoft.com/office/powerpoint/2010/main" val="3059404970"/>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z/VM and RACFVM have stood the test of time …</a:t>
            </a:r>
          </a:p>
        </p:txBody>
      </p:sp>
      <p:sp>
        <p:nvSpPr>
          <p:cNvPr id="38915" name="Rectangle 3"/>
          <p:cNvSpPr>
            <a:spLocks noGrp="1" noChangeArrowheads="1"/>
          </p:cNvSpPr>
          <p:nvPr>
            <p:ph idx="1"/>
          </p:nvPr>
        </p:nvSpPr>
        <p:spPr/>
        <p:txBody>
          <a:bodyPr/>
          <a:lstStyle/>
          <a:p>
            <a:pPr eaLnBrk="1" hangingPunct="1">
              <a:lnSpc>
                <a:spcPct val="80000"/>
              </a:lnSpc>
            </a:pPr>
            <a:r>
              <a:rPr lang="en-US" sz="2000" dirty="0"/>
              <a:t>z/VM is a long-lived product</a:t>
            </a:r>
          </a:p>
          <a:p>
            <a:pPr lvl="1" eaLnBrk="1" hangingPunct="1">
              <a:lnSpc>
                <a:spcPct val="80000"/>
              </a:lnSpc>
            </a:pPr>
            <a:r>
              <a:rPr lang="en-US" sz="1800" dirty="0"/>
              <a:t>Built on 40+ years of previous investment (CP/67)</a:t>
            </a:r>
          </a:p>
          <a:p>
            <a:pPr lvl="1" eaLnBrk="1" hangingPunct="1">
              <a:lnSpc>
                <a:spcPct val="80000"/>
              </a:lnSpc>
            </a:pPr>
            <a:r>
              <a:rPr lang="en-US" sz="1800" dirty="0"/>
              <a:t>Thoroughly tested and fully supported</a:t>
            </a:r>
          </a:p>
          <a:p>
            <a:pPr eaLnBrk="1" hangingPunct="1">
              <a:lnSpc>
                <a:spcPct val="80000"/>
              </a:lnSpc>
            </a:pPr>
            <a:endParaRPr lang="en-US" sz="1800" dirty="0"/>
          </a:p>
          <a:p>
            <a:pPr eaLnBrk="1" hangingPunct="1">
              <a:lnSpc>
                <a:spcPct val="80000"/>
              </a:lnSpc>
            </a:pPr>
            <a:r>
              <a:rPr lang="en-US" sz="2000" dirty="0"/>
              <a:t>z/VM Statement of Integrity </a:t>
            </a:r>
          </a:p>
          <a:p>
            <a:pPr eaLnBrk="1" hangingPunct="1">
              <a:lnSpc>
                <a:spcPct val="80000"/>
              </a:lnSpc>
            </a:pPr>
            <a:endParaRPr lang="en-US" sz="2000" dirty="0"/>
          </a:p>
          <a:p>
            <a:pPr eaLnBrk="1" hangingPunct="1">
              <a:lnSpc>
                <a:spcPct val="80000"/>
              </a:lnSpc>
            </a:pPr>
            <a:r>
              <a:rPr lang="en-US" sz="2000" dirty="0"/>
              <a:t>No </a:t>
            </a:r>
            <a:r>
              <a:rPr lang="en-US" sz="2000" u="sng" dirty="0"/>
              <a:t>public</a:t>
            </a:r>
            <a:r>
              <a:rPr lang="en-US" sz="2000" dirty="0"/>
              <a:t> disclosure of IBM z Systems vulnerabilities</a:t>
            </a:r>
          </a:p>
          <a:p>
            <a:pPr lvl="1" eaLnBrk="1" hangingPunct="1">
              <a:lnSpc>
                <a:spcPct val="80000"/>
              </a:lnSpc>
            </a:pPr>
            <a:r>
              <a:rPr lang="en-US" sz="1800" dirty="0"/>
              <a:t>May disclose to individuals or groups that have demonstrated to IBM a legitimate need to know ("z Systems Security Portal")</a:t>
            </a:r>
          </a:p>
          <a:p>
            <a:pPr lvl="1" eaLnBrk="1" hangingPunct="1">
              <a:lnSpc>
                <a:spcPct val="80000"/>
              </a:lnSpc>
            </a:pPr>
            <a:r>
              <a:rPr lang="en-US" sz="1800" dirty="0"/>
              <a:t>CVSSv2 scoring for security-related problems</a:t>
            </a:r>
          </a:p>
          <a:p>
            <a:pPr eaLnBrk="1" hangingPunct="1">
              <a:lnSpc>
                <a:spcPct val="80000"/>
              </a:lnSpc>
            </a:pPr>
            <a:endParaRPr lang="en-US" sz="1800" dirty="0"/>
          </a:p>
          <a:p>
            <a:pPr eaLnBrk="1" hangingPunct="1">
              <a:lnSpc>
                <a:spcPct val="80000"/>
              </a:lnSpc>
            </a:pPr>
            <a:r>
              <a:rPr lang="en-US" sz="2000" dirty="0"/>
              <a:t>RACFVM is a pre-installed optional feature of z/VM</a:t>
            </a:r>
          </a:p>
          <a:p>
            <a:pPr lvl="1" eaLnBrk="1" hangingPunct="1">
              <a:lnSpc>
                <a:spcPct val="80000"/>
              </a:lnSpc>
            </a:pPr>
            <a:r>
              <a:rPr lang="en-US" sz="1800" dirty="0"/>
              <a:t>Long-lived (1986)</a:t>
            </a:r>
          </a:p>
          <a:p>
            <a:pPr lvl="1" eaLnBrk="1" hangingPunct="1">
              <a:lnSpc>
                <a:spcPct val="80000"/>
              </a:lnSpc>
            </a:pPr>
            <a:r>
              <a:rPr lang="en-US" sz="1800" dirty="0"/>
              <a:t>Trusted brand</a:t>
            </a:r>
          </a:p>
          <a:p>
            <a:pPr lvl="2" eaLnBrk="1" hangingPunct="1">
              <a:lnSpc>
                <a:spcPct val="80000"/>
              </a:lnSpc>
            </a:pPr>
            <a:r>
              <a:rPr lang="en-US" sz="1800" dirty="0"/>
              <a:t>Shared heritage with flagship z/OS version</a:t>
            </a:r>
          </a:p>
          <a:p>
            <a:pPr lvl="2" eaLnBrk="1" hangingPunct="1">
              <a:lnSpc>
                <a:spcPct val="80000"/>
              </a:lnSpc>
            </a:pPr>
            <a:r>
              <a:rPr lang="en-US" sz="1800" dirty="0"/>
              <a:t>In business since 1976</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But don’t take our word for it.</a:t>
            </a:r>
          </a:p>
        </p:txBody>
      </p:sp>
      <p:sp>
        <p:nvSpPr>
          <p:cNvPr id="44035" name="Rectangle 3"/>
          <p:cNvSpPr>
            <a:spLocks noGrp="1" noChangeArrowheads="1"/>
          </p:cNvSpPr>
          <p:nvPr>
            <p:ph idx="1"/>
          </p:nvPr>
        </p:nvSpPr>
        <p:spPr>
          <a:xfrm>
            <a:off x="182563" y="1447800"/>
            <a:ext cx="8686800" cy="4906963"/>
          </a:xfrm>
        </p:spPr>
        <p:txBody>
          <a:bodyPr/>
          <a:lstStyle/>
          <a:p>
            <a:pPr eaLnBrk="1" hangingPunct="1"/>
            <a:r>
              <a:rPr lang="en-US" sz="1800" b="1"/>
              <a:t>Certifications</a:t>
            </a:r>
            <a:r>
              <a:rPr lang="en-US" sz="1800"/>
              <a:t> make </a:t>
            </a:r>
            <a:r>
              <a:rPr lang="en-US" sz="1800" b="1"/>
              <a:t>assurances</a:t>
            </a:r>
            <a:r>
              <a:rPr lang="en-US" sz="1800"/>
              <a:t> about the stability and reliability of a product</a:t>
            </a:r>
          </a:p>
          <a:p>
            <a:pPr eaLnBrk="1" hangingPunct="1"/>
            <a:endParaRPr lang="en-US" sz="1800"/>
          </a:p>
          <a:p>
            <a:pPr eaLnBrk="1" hangingPunct="1"/>
            <a:r>
              <a:rPr lang="en-US" sz="1800"/>
              <a:t> Outside groups issue (and vouch for) certifications</a:t>
            </a:r>
          </a:p>
          <a:p>
            <a:pPr lvl="1" eaLnBrk="1" hangingPunct="1"/>
            <a:r>
              <a:rPr lang="en-US"/>
              <a:t>ANSI:  “American National Standards Institute”</a:t>
            </a:r>
          </a:p>
          <a:p>
            <a:pPr lvl="1" eaLnBrk="1" hangingPunct="1"/>
            <a:r>
              <a:rPr lang="en-US"/>
              <a:t>ISO/IEC:  “International Organization for Standardization” </a:t>
            </a:r>
            <a:br>
              <a:rPr lang="en-US"/>
            </a:br>
            <a:r>
              <a:rPr lang="en-US"/>
              <a:t>/ “International Electrotechnic Commission”</a:t>
            </a:r>
          </a:p>
          <a:p>
            <a:pPr eaLnBrk="1" hangingPunct="1"/>
            <a:endParaRPr lang="en-US"/>
          </a:p>
          <a:p>
            <a:pPr eaLnBrk="1" hangingPunct="1"/>
            <a:r>
              <a:rPr lang="en-US" sz="1800"/>
              <a:t>Works for software processes …</a:t>
            </a:r>
          </a:p>
          <a:p>
            <a:pPr lvl="1" eaLnBrk="1" hangingPunct="1"/>
            <a:r>
              <a:rPr lang="en-US"/>
              <a:t>Software Lifecycle Management: ISO/IEC 12207 </a:t>
            </a:r>
          </a:p>
          <a:p>
            <a:pPr lvl="1" eaLnBrk="1" hangingPunct="1"/>
            <a:endParaRPr lang="en-US"/>
          </a:p>
          <a:p>
            <a:pPr eaLnBrk="1" hangingPunct="1"/>
            <a:r>
              <a:rPr lang="en-US" sz="1800"/>
              <a:t>… security mechanisms …</a:t>
            </a:r>
          </a:p>
          <a:p>
            <a:pPr lvl="1" eaLnBrk="1" hangingPunct="1"/>
            <a:r>
              <a:rPr lang="en-US"/>
              <a:t>Common Criteria Certification:  ISO/IEC 15408</a:t>
            </a:r>
          </a:p>
          <a:p>
            <a:pPr eaLnBrk="1" hangingPunct="1"/>
            <a:endParaRPr lang="en-US"/>
          </a:p>
          <a:p>
            <a:pPr eaLnBrk="1" hangingPunct="1"/>
            <a:r>
              <a:rPr lang="en-US" sz="1800"/>
              <a:t>… and even people.</a:t>
            </a:r>
          </a:p>
          <a:p>
            <a:pPr lvl="1" eaLnBrk="1" hangingPunct="1"/>
            <a:r>
              <a:rPr lang="en-US"/>
              <a:t> Brian W. Hugenbruch, CISSP:  ISO/IEC 17204</a:t>
            </a:r>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pic>
        <p:nvPicPr>
          <p:cNvPr id="39942" name="Picture 2" descr="C:\Users\IBM_ADMIN\AppData\Local\Microsoft\Windows\Temporary Internet Files\Content.IE5\EJ9X35F6\MC900434825[1].png"/>
          <p:cNvPicPr>
            <a:picLocks noChangeAspect="1" noChangeArrowheads="1"/>
          </p:cNvPicPr>
          <p:nvPr/>
        </p:nvPicPr>
        <p:blipFill>
          <a:blip r:embed="rId2"/>
          <a:srcRect/>
          <a:stretch>
            <a:fillRect/>
          </a:stretch>
        </p:blipFill>
        <p:spPr bwMode="auto">
          <a:xfrm>
            <a:off x="6477000" y="2057400"/>
            <a:ext cx="1828800" cy="18288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6" end="6"/>
                                            </p:txEl>
                                          </p:spTgt>
                                        </p:tgtEl>
                                        <p:attrNameLst>
                                          <p:attrName>style.visibility</p:attrName>
                                        </p:attrNameLst>
                                      </p:cBhvr>
                                      <p:to>
                                        <p:strVal val="visible"/>
                                      </p:to>
                                    </p:set>
                                    <p:anim calcmode="lin" valueType="num">
                                      <p:cBhvr additive="base">
                                        <p:cTn id="7"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7" end="7"/>
                                            </p:txEl>
                                          </p:spTgt>
                                        </p:tgtEl>
                                        <p:attrNameLst>
                                          <p:attrName>style.visibility</p:attrName>
                                        </p:attrNameLst>
                                      </p:cBhvr>
                                      <p:to>
                                        <p:strVal val="visible"/>
                                      </p:to>
                                    </p:set>
                                    <p:anim calcmode="lin" valueType="num">
                                      <p:cBhvr additive="base">
                                        <p:cTn id="11"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4035">
                                            <p:txEl>
                                              <p:pRg st="9" end="9"/>
                                            </p:txEl>
                                          </p:spTgt>
                                        </p:tgtEl>
                                        <p:attrNameLst>
                                          <p:attrName>style.visibility</p:attrName>
                                        </p:attrNameLst>
                                      </p:cBhvr>
                                      <p:to>
                                        <p:strVal val="visible"/>
                                      </p:to>
                                    </p:set>
                                    <p:anim calcmode="lin" valueType="num">
                                      <p:cBhvr additive="base">
                                        <p:cTn id="17" dur="500" fill="hold"/>
                                        <p:tgtEl>
                                          <p:spTgt spid="44035">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5">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035">
                                            <p:txEl>
                                              <p:pRg st="10" end="10"/>
                                            </p:txEl>
                                          </p:spTgt>
                                        </p:tgtEl>
                                        <p:attrNameLst>
                                          <p:attrName>style.visibility</p:attrName>
                                        </p:attrNameLst>
                                      </p:cBhvr>
                                      <p:to>
                                        <p:strVal val="visible"/>
                                      </p:to>
                                    </p:set>
                                    <p:anim calcmode="lin" valueType="num">
                                      <p:cBhvr additive="base">
                                        <p:cTn id="21" dur="500" fill="hold"/>
                                        <p:tgtEl>
                                          <p:spTgt spid="44035">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4035">
                                            <p:txEl>
                                              <p:pRg st="12" end="12"/>
                                            </p:txEl>
                                          </p:spTgt>
                                        </p:tgtEl>
                                        <p:attrNameLst>
                                          <p:attrName>style.visibility</p:attrName>
                                        </p:attrNameLst>
                                      </p:cBhvr>
                                      <p:to>
                                        <p:strVal val="visible"/>
                                      </p:to>
                                    </p:set>
                                    <p:anim calcmode="lin" valueType="num">
                                      <p:cBhvr additive="base">
                                        <p:cTn id="27" dur="500" fill="hold"/>
                                        <p:tgtEl>
                                          <p:spTgt spid="44035">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035">
                                            <p:txEl>
                                              <p:pRg st="13" end="13"/>
                                            </p:txEl>
                                          </p:spTgt>
                                        </p:tgtEl>
                                        <p:attrNameLst>
                                          <p:attrName>style.visibility</p:attrName>
                                        </p:attrNameLst>
                                      </p:cBhvr>
                                      <p:to>
                                        <p:strVal val="visible"/>
                                      </p:to>
                                    </p:set>
                                    <p:anim calcmode="lin" valueType="num">
                                      <p:cBhvr additive="base">
                                        <p:cTn id="31" dur="500" fill="hold"/>
                                        <p:tgtEl>
                                          <p:spTgt spid="44035">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Common Criteria</a:t>
            </a:r>
          </a:p>
        </p:txBody>
      </p:sp>
      <p:sp>
        <p:nvSpPr>
          <p:cNvPr id="40963" name="Rectangle 4"/>
          <p:cNvSpPr>
            <a:spLocks noGrp="1" noChangeArrowheads="1"/>
          </p:cNvSpPr>
          <p:nvPr>
            <p:ph idx="1"/>
          </p:nvPr>
        </p:nvSpPr>
        <p:spPr>
          <a:xfrm>
            <a:off x="182563" y="1447800"/>
            <a:ext cx="8686800" cy="5105400"/>
          </a:xfrm>
        </p:spPr>
        <p:txBody>
          <a:bodyPr/>
          <a:lstStyle/>
          <a:p>
            <a:pPr eaLnBrk="1" hangingPunct="1">
              <a:buFont typeface="Wingdings" pitchFamily="2" charset="2"/>
              <a:buNone/>
            </a:pPr>
            <a:r>
              <a:rPr lang="en-US" sz="2000" dirty="0"/>
              <a:t>An international standard, ISO 15408 ( </a:t>
            </a:r>
            <a:r>
              <a:rPr lang="en-US" sz="2000" dirty="0">
                <a:hlinkClick r:id="rId3"/>
              </a:rPr>
              <a:t>www.CommonCriteriaPortal.org</a:t>
            </a:r>
            <a:r>
              <a:rPr lang="en-US" sz="2000" dirty="0"/>
              <a:t> )</a:t>
            </a:r>
          </a:p>
          <a:p>
            <a:pPr eaLnBrk="1" hangingPunct="1"/>
            <a:r>
              <a:rPr lang="en-US" sz="2000" dirty="0"/>
              <a:t>Security certifications ensure:</a:t>
            </a:r>
          </a:p>
          <a:p>
            <a:pPr lvl="1" eaLnBrk="1" hangingPunct="1"/>
            <a:r>
              <a:rPr lang="en-US" sz="1800" dirty="0"/>
              <a:t>A set of meaningful security functions</a:t>
            </a:r>
          </a:p>
          <a:p>
            <a:pPr lvl="2" eaLnBrk="1" hangingPunct="1"/>
            <a:r>
              <a:rPr lang="en-US" dirty="0"/>
              <a:t>Access control</a:t>
            </a:r>
          </a:p>
          <a:p>
            <a:pPr lvl="2" eaLnBrk="1" hangingPunct="1"/>
            <a:r>
              <a:rPr lang="en-US" dirty="0"/>
              <a:t>Auditing</a:t>
            </a:r>
          </a:p>
          <a:p>
            <a:pPr lvl="1" eaLnBrk="1" hangingPunct="1"/>
            <a:r>
              <a:rPr lang="en-US" sz="1800" dirty="0"/>
              <a:t>Extensive testing of those functions</a:t>
            </a:r>
          </a:p>
          <a:p>
            <a:pPr lvl="1" eaLnBrk="1" hangingPunct="1"/>
            <a:r>
              <a:rPr lang="en-US" sz="1800" dirty="0"/>
              <a:t>Effective processes</a:t>
            </a:r>
          </a:p>
          <a:p>
            <a:pPr lvl="1" eaLnBrk="1" hangingPunct="1"/>
            <a:r>
              <a:rPr lang="en-US" sz="1800" dirty="0"/>
              <a:t>Good documentation</a:t>
            </a:r>
          </a:p>
          <a:p>
            <a:pPr eaLnBrk="1" hangingPunct="1"/>
            <a:endParaRPr lang="en-US" sz="1800" dirty="0"/>
          </a:p>
          <a:p>
            <a:pPr eaLnBrk="1" hangingPunct="1"/>
            <a:r>
              <a:rPr lang="en-US" sz="2000" dirty="0"/>
              <a:t>Certified by government bodies</a:t>
            </a:r>
          </a:p>
          <a:p>
            <a:pPr eaLnBrk="1" hangingPunct="1"/>
            <a:endParaRPr lang="en-US" sz="2000" dirty="0"/>
          </a:p>
          <a:p>
            <a:pPr eaLnBrk="1" hangingPunct="1"/>
            <a:r>
              <a:rPr lang="en-US" sz="2000" dirty="0"/>
              <a:t>Mutual recognition in other countries (CCRA)</a:t>
            </a:r>
          </a:p>
        </p:txBody>
      </p:sp>
      <p:sp>
        <p:nvSpPr>
          <p:cNvPr id="40964" name="Rectangle 3"/>
          <p:cNvSpPr>
            <a:spLocks noChangeArrowheads="1"/>
          </p:cNvSpPr>
          <p:nvPr/>
        </p:nvSpPr>
        <p:spPr bwMode="auto">
          <a:xfrm>
            <a:off x="182563" y="6323013"/>
            <a:ext cx="8596312" cy="214312"/>
          </a:xfrm>
          <a:prstGeom prst="rect">
            <a:avLst/>
          </a:prstGeom>
          <a:noFill/>
          <a:ln w="9525">
            <a:noFill/>
            <a:miter lim="800000"/>
            <a:headEnd/>
            <a:tailEnd/>
          </a:ln>
        </p:spPr>
        <p:txBody>
          <a:bodyPr tIns="46038" bIns="46038" anchor="b"/>
          <a:lstStyle/>
          <a:p>
            <a:pPr marL="400050" indent="-400050" eaLnBrk="0" hangingPunct="0">
              <a:lnSpc>
                <a:spcPct val="100000"/>
              </a:lnSpc>
            </a:pPr>
            <a:r>
              <a:rPr lang="en-US" sz="800">
                <a:solidFill>
                  <a:schemeClr val="bg1"/>
                </a:solidFill>
              </a:rPr>
              <a:t>Source:	If applicable, describe source origin</a:t>
            </a:r>
          </a:p>
        </p:txBody>
      </p:sp>
      <p:pic>
        <p:nvPicPr>
          <p:cNvPr id="40965" name="Picture 5" descr="MC900435240[1]"/>
          <p:cNvPicPr>
            <a:picLocks noChangeAspect="1" noChangeArrowheads="1"/>
          </p:cNvPicPr>
          <p:nvPr/>
        </p:nvPicPr>
        <p:blipFill>
          <a:blip r:embed="rId4"/>
          <a:srcRect/>
          <a:stretch>
            <a:fillRect/>
          </a:stretch>
        </p:blipFill>
        <p:spPr bwMode="auto">
          <a:xfrm>
            <a:off x="5186363" y="2276475"/>
            <a:ext cx="3751262" cy="4264025"/>
          </a:xfrm>
          <a:prstGeom prst="rect">
            <a:avLst/>
          </a:prstGeom>
          <a:noFill/>
          <a:ln w="9525">
            <a:noFill/>
            <a:miter lim="800000"/>
            <a:headEnd/>
            <a:tailEnd/>
          </a:ln>
        </p:spPr>
      </p:pic>
      <p:sp>
        <p:nvSpPr>
          <p:cNvPr id="7" name="Footer Placeholder 6"/>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t>FIPS 140-2</a:t>
            </a:r>
          </a:p>
        </p:txBody>
      </p:sp>
      <p:sp>
        <p:nvSpPr>
          <p:cNvPr id="43011" name="Content Placeholder 2"/>
          <p:cNvSpPr>
            <a:spLocks noGrp="1"/>
          </p:cNvSpPr>
          <p:nvPr>
            <p:ph idx="1"/>
          </p:nvPr>
        </p:nvSpPr>
        <p:spPr/>
        <p:txBody>
          <a:bodyPr/>
          <a:lstStyle/>
          <a:p>
            <a:pPr eaLnBrk="1" hangingPunct="1"/>
            <a:r>
              <a:rPr lang="en-US" sz="1800"/>
              <a:t>The Federal Information Processing Standards are published by NIST</a:t>
            </a:r>
          </a:p>
          <a:p>
            <a:pPr lvl="1" eaLnBrk="1" hangingPunct="1"/>
            <a:r>
              <a:rPr lang="en-US"/>
              <a:t>Stringent set of cryptographic requirements</a:t>
            </a:r>
          </a:p>
          <a:p>
            <a:pPr lvl="1" eaLnBrk="1" hangingPunct="1"/>
            <a:r>
              <a:rPr lang="en-US"/>
              <a:t>Rigorous testing</a:t>
            </a:r>
          </a:p>
          <a:p>
            <a:pPr lvl="1" eaLnBrk="1" hangingPunct="1"/>
            <a:endParaRPr lang="en-US"/>
          </a:p>
          <a:p>
            <a:pPr eaLnBrk="1" hangingPunct="1"/>
            <a:r>
              <a:rPr lang="en-US" sz="1800"/>
              <a:t>FIPS 140-2 is the most common Standard discussed today</a:t>
            </a:r>
          </a:p>
          <a:p>
            <a:pPr lvl="1" eaLnBrk="1" hangingPunct="1"/>
            <a:r>
              <a:rPr lang="en-US"/>
              <a:t>Most people who say “FIPS” mean “FIPS 140-2”</a:t>
            </a:r>
          </a:p>
          <a:p>
            <a:pPr lvl="1" eaLnBrk="1" hangingPunct="1"/>
            <a:r>
              <a:rPr lang="en-US"/>
              <a:t>There are over 200 Standards produced by the US government</a:t>
            </a:r>
          </a:p>
          <a:p>
            <a:pPr eaLnBrk="1" hangingPunct="1"/>
            <a:endParaRPr lang="en-US"/>
          </a:p>
          <a:p>
            <a:pPr eaLnBrk="1" hangingPunct="1"/>
            <a:r>
              <a:rPr lang="en-US" sz="1800"/>
              <a:t>z/VM V6.3 has been validated as meeting FIPS 140-2 standards</a:t>
            </a:r>
          </a:p>
          <a:p>
            <a:pPr lvl="1" eaLnBrk="1" hangingPunct="1"/>
            <a:r>
              <a:rPr lang="en-US"/>
              <a:t>Secure connectivity to the hypervisor layer</a:t>
            </a:r>
          </a:p>
          <a:p>
            <a:pPr lvl="1" eaLnBrk="1" hangingPunct="1"/>
            <a:r>
              <a:rPr lang="en-US"/>
              <a:t>Support for modern encryption algorithms</a:t>
            </a:r>
          </a:p>
          <a:p>
            <a:pPr lvl="1" eaLnBrk="1" hangingPunct="1"/>
            <a:r>
              <a:rPr lang="en-US"/>
              <a:t>Specific requirements for configuration</a:t>
            </a:r>
          </a:p>
          <a:p>
            <a:pPr lvl="1" eaLnBrk="1" hangingPunct="1"/>
            <a:r>
              <a:rPr lang="en-US"/>
              <a:t>NIST SP 800-131a compliance also validated</a:t>
            </a:r>
          </a:p>
          <a:p>
            <a:pPr lvl="1" eaLnBrk="1" hangingPunct="1"/>
            <a:endParaRPr lang="en-US"/>
          </a:p>
        </p:txBody>
      </p:sp>
      <p:sp>
        <p:nvSpPr>
          <p:cNvPr id="5" name="Footer Placeholder 4"/>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58"/>
          <p:cNvSpPr txBox="1">
            <a:spLocks noChangeArrowheads="1"/>
          </p:cNvSpPr>
          <p:nvPr/>
        </p:nvSpPr>
        <p:spPr bwMode="auto">
          <a:xfrm>
            <a:off x="304800" y="1371600"/>
            <a:ext cx="8382000" cy="5035225"/>
          </a:xfrm>
          <a:prstGeom prst="rect">
            <a:avLst/>
          </a:prstGeom>
          <a:noFill/>
          <a:ln w="9525" algn="ctr">
            <a:noFill/>
            <a:miter lim="800000"/>
            <a:headEnd/>
            <a:tailEnd/>
          </a:ln>
        </p:spPr>
        <p:txBody>
          <a:bodyPr>
            <a:spAutoFit/>
          </a:bodyPr>
          <a:lstStyle/>
          <a:p>
            <a:pPr>
              <a:spcBef>
                <a:spcPct val="50000"/>
              </a:spcBef>
            </a:pPr>
            <a:r>
              <a:rPr lang="en-US" sz="1800" dirty="0">
                <a:solidFill>
                  <a:schemeClr val="tx1"/>
                </a:solidFill>
              </a:rPr>
              <a:t>Some examples of Common Criteria levels:</a:t>
            </a:r>
          </a:p>
          <a:p>
            <a:pPr>
              <a:spcBef>
                <a:spcPct val="50000"/>
              </a:spcBef>
            </a:pPr>
            <a:r>
              <a:rPr lang="en-US" sz="2000" dirty="0">
                <a:solidFill>
                  <a:schemeClr val="tx1"/>
                </a:solidFill>
              </a:rPr>
              <a:t> </a:t>
            </a:r>
          </a:p>
          <a:p>
            <a:pPr>
              <a:spcBef>
                <a:spcPct val="50000"/>
              </a:spcBef>
            </a:pPr>
            <a:endParaRPr lang="en-US" sz="2000" dirty="0">
              <a:solidFill>
                <a:schemeClr val="tx1"/>
              </a:solidFill>
            </a:endParaRPr>
          </a:p>
          <a:p>
            <a:pPr>
              <a:spcBef>
                <a:spcPct val="50000"/>
              </a:spcBef>
            </a:pPr>
            <a:endParaRPr lang="en-US" sz="2000" dirty="0">
              <a:solidFill>
                <a:schemeClr val="tx1"/>
              </a:solidFill>
            </a:endParaRPr>
          </a:p>
          <a:p>
            <a:pPr>
              <a:spcBef>
                <a:spcPct val="50000"/>
              </a:spcBef>
            </a:pPr>
            <a:endParaRPr lang="en-US" sz="2000" dirty="0">
              <a:solidFill>
                <a:schemeClr val="tx1"/>
              </a:solidFill>
            </a:endParaRPr>
          </a:p>
          <a:p>
            <a:pPr>
              <a:spcBef>
                <a:spcPct val="50000"/>
              </a:spcBef>
            </a:pPr>
            <a:r>
              <a:rPr lang="en-US" sz="2000" dirty="0">
                <a:solidFill>
                  <a:schemeClr val="tx1"/>
                </a:solidFill>
              </a:rPr>
              <a:t/>
            </a:r>
            <a:br>
              <a:rPr lang="en-US" sz="2000" dirty="0">
                <a:solidFill>
                  <a:schemeClr val="tx1"/>
                </a:solidFill>
              </a:rPr>
            </a:br>
            <a:endParaRPr lang="en-US" sz="2000" dirty="0">
              <a:solidFill>
                <a:schemeClr val="tx1"/>
              </a:solidFill>
            </a:endParaRPr>
          </a:p>
          <a:p>
            <a:pPr>
              <a:spcBef>
                <a:spcPct val="50000"/>
              </a:spcBef>
            </a:pPr>
            <a:endParaRPr lang="en-US" sz="1600" dirty="0">
              <a:solidFill>
                <a:schemeClr val="tx1"/>
              </a:solidFill>
            </a:endParaRPr>
          </a:p>
          <a:p>
            <a:pPr>
              <a:spcBef>
                <a:spcPct val="50000"/>
              </a:spcBef>
              <a:buFont typeface="Arial" charset="0"/>
              <a:buChar char="•"/>
            </a:pPr>
            <a:endParaRPr lang="en-US" sz="1600" dirty="0">
              <a:solidFill>
                <a:schemeClr val="tx1"/>
              </a:solidFill>
            </a:endParaRPr>
          </a:p>
          <a:p>
            <a:pPr>
              <a:spcBef>
                <a:spcPct val="50000"/>
              </a:spcBef>
              <a:buFont typeface="Arial" charset="0"/>
              <a:buChar char="•"/>
            </a:pPr>
            <a:r>
              <a:rPr lang="en-US" sz="1600" dirty="0">
                <a:solidFill>
                  <a:schemeClr val="tx1"/>
                </a:solidFill>
              </a:rPr>
              <a:t>  EAL 4 is the de facto industry standard </a:t>
            </a:r>
          </a:p>
          <a:p>
            <a:pPr lvl="1">
              <a:spcBef>
                <a:spcPct val="50000"/>
              </a:spcBef>
              <a:buFont typeface="Arial" charset="0"/>
              <a:buChar char="•"/>
            </a:pPr>
            <a:r>
              <a:rPr lang="en-US" sz="1400" dirty="0">
                <a:solidFill>
                  <a:schemeClr val="tx1"/>
                </a:solidFill>
              </a:rPr>
              <a:t> “+" typically means </a:t>
            </a:r>
            <a:r>
              <a:rPr lang="en-US" sz="1400" b="1" dirty="0">
                <a:solidFill>
                  <a:schemeClr val="tx1"/>
                </a:solidFill>
              </a:rPr>
              <a:t>Flaw Remediation </a:t>
            </a:r>
            <a:r>
              <a:rPr lang="en-US" sz="1400" dirty="0">
                <a:solidFill>
                  <a:schemeClr val="tx1"/>
                </a:solidFill>
              </a:rPr>
              <a:t>(safe to apply security-related service packs)</a:t>
            </a:r>
          </a:p>
          <a:p>
            <a:pPr>
              <a:spcBef>
                <a:spcPct val="50000"/>
              </a:spcBef>
              <a:buFont typeface="Arial" charset="0"/>
              <a:buChar char="•"/>
            </a:pPr>
            <a:endParaRPr lang="en-US" sz="1100" dirty="0">
              <a:solidFill>
                <a:schemeClr val="tx1"/>
              </a:solidFill>
            </a:endParaRPr>
          </a:p>
          <a:p>
            <a:pPr>
              <a:spcBef>
                <a:spcPct val="50000"/>
              </a:spcBef>
              <a:buFont typeface="Arial" charset="0"/>
              <a:buChar char="•"/>
            </a:pPr>
            <a:r>
              <a:rPr lang="en-US" sz="1600" dirty="0">
                <a:solidFill>
                  <a:schemeClr val="tx1"/>
                </a:solidFill>
              </a:rPr>
              <a:t> The number is the amount of </a:t>
            </a:r>
            <a:r>
              <a:rPr lang="en-US" sz="1600" b="1" u="sng" dirty="0">
                <a:solidFill>
                  <a:schemeClr val="tx1"/>
                </a:solidFill>
              </a:rPr>
              <a:t>proof</a:t>
            </a:r>
            <a:r>
              <a:rPr lang="en-US" sz="1600" dirty="0">
                <a:solidFill>
                  <a:schemeClr val="tx1"/>
                </a:solidFill>
              </a:rPr>
              <a:t>, not the claim being made </a:t>
            </a:r>
          </a:p>
          <a:p>
            <a:pPr lvl="1">
              <a:spcBef>
                <a:spcPct val="50000"/>
              </a:spcBef>
              <a:buFont typeface="Arial" charset="0"/>
              <a:buChar char="•"/>
            </a:pPr>
            <a:r>
              <a:rPr lang="en-US" sz="1400" dirty="0">
                <a:solidFill>
                  <a:schemeClr val="tx1"/>
                </a:solidFill>
              </a:rPr>
              <a:t> Both the claims and the assurance level are important!</a:t>
            </a:r>
          </a:p>
        </p:txBody>
      </p:sp>
      <p:sp>
        <p:nvSpPr>
          <p:cNvPr id="41987" name="Rectangle 2"/>
          <p:cNvSpPr>
            <a:spLocks noGrp="1" noChangeArrowheads="1"/>
          </p:cNvSpPr>
          <p:nvPr>
            <p:ph type="title"/>
          </p:nvPr>
        </p:nvSpPr>
        <p:spPr/>
        <p:txBody>
          <a:bodyPr/>
          <a:lstStyle/>
          <a:p>
            <a:pPr eaLnBrk="1" hangingPunct="1"/>
            <a:r>
              <a:rPr lang="en-US"/>
              <a:t>Certifications</a:t>
            </a:r>
          </a:p>
        </p:txBody>
      </p:sp>
      <p:graphicFrame>
        <p:nvGraphicFramePr>
          <p:cNvPr id="37021" name="Group 157"/>
          <p:cNvGraphicFramePr>
            <a:graphicFrameLocks noGrp="1"/>
          </p:cNvGraphicFramePr>
          <p:nvPr>
            <p:ph idx="1"/>
          </p:nvPr>
        </p:nvGraphicFramePr>
        <p:xfrm>
          <a:off x="381000" y="1905000"/>
          <a:ext cx="8229600" cy="2667000"/>
        </p:xfrm>
        <a:graphic>
          <a:graphicData uri="http://schemas.openxmlformats.org/drawingml/2006/table">
            <a:tbl>
              <a:tblPr>
                <a:tableStyleId>{08FB837D-C827-4EFA-A057-4D05807E0F7C}</a:tableStyleId>
              </a:tblPr>
              <a:tblGrid>
                <a:gridCol w="3429000">
                  <a:extLst>
                    <a:ext uri="{9D8B030D-6E8A-4147-A177-3AD203B41FA5}">
                      <a16:colId xmlns="" xmlns:a16="http://schemas.microsoft.com/office/drawing/2014/main" val="20000"/>
                    </a:ext>
                  </a:extLst>
                </a:gridCol>
                <a:gridCol w="4800600">
                  <a:extLst>
                    <a:ext uri="{9D8B030D-6E8A-4147-A177-3AD203B41FA5}">
                      <a16:colId xmlns=""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PR/SM for IBM z13</a:t>
                      </a:r>
                      <a:endParaRPr kumimoji="0" lang="en-US"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EAL 5</a:t>
                      </a:r>
                      <a:endParaRPr kumimoji="0" lang="en-US" sz="1400" b="0" i="0" u="none" strike="noStrike" cap="none" normalizeH="0" baseline="0" dirty="0">
                        <a:ln>
                          <a:noFill/>
                        </a:ln>
                        <a:solidFill>
                          <a:schemeClr val="tx1"/>
                        </a:solidFill>
                        <a:effectLst/>
                        <a:latin typeface="Arial" pitchFamily="34" charset="0"/>
                        <a:cs typeface="Arial" pitchFamily="34" charset="0"/>
                      </a:endParaRPr>
                    </a:p>
                  </a:txBody>
                  <a:tcPr horzOverflow="overflow"/>
                </a:tc>
                <a:extLst>
                  <a:ext uri="{0D108BD9-81ED-4DB2-BD59-A6C34878D82A}">
                    <a16:rowId xmlns=""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z/VM 6.3</a:t>
                      </a:r>
                      <a:endParaRPr kumimoji="0" lang="en-US"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defRPr/>
                      </a:pPr>
                      <a:r>
                        <a:rPr kumimoji="0" lang="en-US" sz="1400" u="none" strike="noStrike" cap="none" normalizeH="0" baseline="0" dirty="0">
                          <a:ln>
                            <a:noFill/>
                          </a:ln>
                          <a:effectLst/>
                        </a:rPr>
                        <a:t>OSPP, with –LS and –VIRT, at EAL 4+</a:t>
                      </a:r>
                      <a:endParaRPr kumimoji="0" lang="en-US" sz="1400" b="0" i="0" u="none" strike="noStrike" cap="none" normalizeH="0" baseline="0" dirty="0">
                        <a:ln>
                          <a:noFill/>
                        </a:ln>
                        <a:solidFill>
                          <a:schemeClr val="tx1"/>
                        </a:solidFill>
                        <a:effectLst/>
                        <a:latin typeface="Arial" pitchFamily="34" charset="0"/>
                        <a:cs typeface="Arial" pitchFamily="34" charset="0"/>
                      </a:endParaRPr>
                    </a:p>
                  </a:txBody>
                  <a:tcPr horzOverflow="overflow"/>
                </a:tc>
                <a:extLst>
                  <a:ext uri="{0D108BD9-81ED-4DB2-BD59-A6C34878D82A}">
                    <a16:rowId xmlns=""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z/VM 6.1</a:t>
                      </a:r>
                      <a:endParaRPr kumimoji="0" lang="en-US"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OSPP, with –LS and –VIRT, at EAL 4+</a:t>
                      </a:r>
                      <a:endParaRPr kumimoji="0" lang="en-US" sz="1400" b="0" i="0" u="none" strike="noStrike" cap="none" normalizeH="0" baseline="0" dirty="0">
                        <a:ln>
                          <a:noFill/>
                        </a:ln>
                        <a:solidFill>
                          <a:schemeClr val="tx1"/>
                        </a:solidFill>
                        <a:effectLst/>
                        <a:latin typeface="Arial" pitchFamily="34" charset="0"/>
                        <a:cs typeface="Arial" pitchFamily="34" charset="0"/>
                      </a:endParaRPr>
                    </a:p>
                  </a:txBody>
                  <a:tcPr horzOverflow="overflow"/>
                </a:tc>
                <a:extLst>
                  <a:ext uri="{0D108BD9-81ED-4DB2-BD59-A6C34878D82A}">
                    <a16:rowId xmlns=""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z/VM 5.3</a:t>
                      </a:r>
                      <a:endParaRPr kumimoji="0" lang="en-US"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CAPP and LSPP, at EAL 4+</a:t>
                      </a:r>
                      <a:endParaRPr kumimoji="0" lang="en-US" sz="1400" b="0" i="0" u="none" strike="noStrike" cap="none" normalizeH="0" baseline="0" dirty="0">
                        <a:ln>
                          <a:noFill/>
                        </a:ln>
                        <a:solidFill>
                          <a:schemeClr val="tx1"/>
                        </a:solidFill>
                        <a:effectLst/>
                        <a:latin typeface="Arial" pitchFamily="34" charset="0"/>
                        <a:cs typeface="Arial" pitchFamily="34" charset="0"/>
                      </a:endParaRPr>
                    </a:p>
                  </a:txBody>
                  <a:tcPr horzOverflow="overflow"/>
                </a:tc>
                <a:extLst>
                  <a:ext uri="{0D108BD9-81ED-4DB2-BD59-A6C34878D82A}">
                    <a16:rowId xmlns=""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Red Hat Linux (RHEL) 6</a:t>
                      </a:r>
                      <a:endParaRPr kumimoji="0" lang="en-US"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OSPP, with –LS, -VIRT, -AUD, -ADM, at EAL 4+</a:t>
                      </a:r>
                      <a:endParaRPr kumimoji="0" lang="en-US" sz="1400" b="0" i="0" u="none" strike="noStrike" cap="none" normalizeH="0" baseline="0" dirty="0">
                        <a:ln>
                          <a:noFill/>
                        </a:ln>
                        <a:solidFill>
                          <a:schemeClr val="tx1"/>
                        </a:solidFill>
                        <a:effectLst/>
                        <a:latin typeface="Arial" pitchFamily="34" charset="0"/>
                        <a:cs typeface="Arial" pitchFamily="34" charset="0"/>
                      </a:endParaRPr>
                    </a:p>
                  </a:txBody>
                  <a:tcPr horzOverflow="overflow"/>
                </a:tc>
                <a:extLst>
                  <a:ext uri="{0D108BD9-81ED-4DB2-BD59-A6C34878D82A}">
                    <a16:rowId xmlns=""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err="1">
                          <a:ln>
                            <a:noFill/>
                          </a:ln>
                          <a:effectLst/>
                        </a:rPr>
                        <a:t>SuSE</a:t>
                      </a:r>
                      <a:r>
                        <a:rPr kumimoji="0" lang="en-US" sz="1400" b="1" u="none" strike="noStrike" cap="none" normalizeH="0" baseline="0" dirty="0">
                          <a:ln>
                            <a:noFill/>
                          </a:ln>
                          <a:effectLst/>
                        </a:rPr>
                        <a:t> Linux (SLES) 11 SP2 + KVM</a:t>
                      </a:r>
                      <a:endParaRPr kumimoji="0" lang="en-US"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OSPP, with –VIRT, at EAL 4+</a:t>
                      </a:r>
                      <a:endParaRPr kumimoji="0" lang="en-US" sz="1400" b="0" i="0" u="none" strike="noStrike" cap="none" normalizeH="0" baseline="0" dirty="0">
                        <a:ln>
                          <a:noFill/>
                        </a:ln>
                        <a:solidFill>
                          <a:schemeClr val="tx1"/>
                        </a:solidFill>
                        <a:effectLst/>
                        <a:latin typeface="Arial" pitchFamily="34" charset="0"/>
                        <a:cs typeface="Arial" pitchFamily="34" charset="0"/>
                      </a:endParaRPr>
                    </a:p>
                  </a:txBody>
                  <a:tcPr horzOverflow="overflow"/>
                </a:tc>
                <a:extLst>
                  <a:ext uri="{0D108BD9-81ED-4DB2-BD59-A6C34878D82A}">
                    <a16:rowId xmlns=""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u="none" strike="noStrike" cap="none" normalizeH="0" baseline="0" dirty="0">
                          <a:ln>
                            <a:noFill/>
                          </a:ln>
                          <a:effectLst/>
                        </a:rPr>
                        <a:t>VMware </a:t>
                      </a:r>
                      <a:r>
                        <a:rPr kumimoji="0" lang="en-US" sz="1400" b="1" u="none" strike="noStrike" cap="none" normalizeH="0" baseline="0" dirty="0" err="1">
                          <a:ln>
                            <a:noFill/>
                          </a:ln>
                          <a:effectLst/>
                        </a:rPr>
                        <a:t>vSphere</a:t>
                      </a:r>
                      <a:r>
                        <a:rPr kumimoji="0" lang="en-US" sz="1400" b="1" u="none" strike="noStrike" cap="none" normalizeH="0" baseline="0" dirty="0">
                          <a:ln>
                            <a:noFill/>
                          </a:ln>
                          <a:effectLst/>
                        </a:rPr>
                        <a:t> 5.0</a:t>
                      </a:r>
                      <a:endParaRPr kumimoji="0" lang="en-US"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u="none" strike="noStrike" cap="none" normalizeH="0" baseline="0" dirty="0">
                          <a:ln>
                            <a:noFill/>
                          </a:ln>
                          <a:effectLst/>
                        </a:rPr>
                        <a:t>EAL 4+</a:t>
                      </a:r>
                      <a:endParaRPr kumimoji="0" lang="en-US" sz="1400" b="0" i="0" u="none" strike="noStrike" cap="none" normalizeH="0" baseline="0" dirty="0">
                        <a:ln>
                          <a:noFill/>
                        </a:ln>
                        <a:solidFill>
                          <a:schemeClr val="tx1"/>
                        </a:solidFill>
                        <a:effectLst/>
                        <a:latin typeface="Arial" pitchFamily="34" charset="0"/>
                        <a:cs typeface="Arial" pitchFamily="34" charset="0"/>
                      </a:endParaRPr>
                    </a:p>
                  </a:txBody>
                  <a:tcPr horzOverflow="overflow"/>
                </a:tc>
                <a:extLst>
                  <a:ext uri="{0D108BD9-81ED-4DB2-BD59-A6C34878D82A}">
                    <a16:rowId xmlns="" xmlns:a16="http://schemas.microsoft.com/office/drawing/2014/main" val="10006"/>
                  </a:ext>
                </a:extLst>
              </a:tr>
            </a:tbl>
          </a:graphicData>
        </a:graphic>
      </p:graphicFrame>
      <p:sp>
        <p:nvSpPr>
          <p:cNvPr id="5" name="Footer Placeholder 4"/>
          <p:cNvSpPr>
            <a:spLocks noGrp="1"/>
          </p:cNvSpPr>
          <p:nvPr>
            <p:ph type="ftr" sz="quarter" idx="12"/>
          </p:nvPr>
        </p:nvSpPr>
        <p:spPr/>
        <p:txBody>
          <a:bodyPr/>
          <a:lstStyle/>
          <a:p>
            <a:pPr>
              <a:defRPr/>
            </a:pPr>
            <a:r>
              <a:rPr lang="en-US" smtClean="0"/>
              <a:t>#IBMz  #zVM  #TrustIBMz</a:t>
            </a:r>
            <a:endParaRPr lang="en-US" dirty="0"/>
          </a:p>
        </p:txBody>
      </p:sp>
      <p:pic>
        <p:nvPicPr>
          <p:cNvPr id="7" name="Picture 55" descr="IBMZ_black"/>
          <p:cNvPicPr>
            <a:picLocks noChangeAspect="1" noChangeArrowheads="1"/>
          </p:cNvPicPr>
          <p:nvPr/>
        </p:nvPicPr>
        <p:blipFill>
          <a:blip r:embed="rId2"/>
          <a:srcRect/>
          <a:stretch>
            <a:fillRect/>
          </a:stretch>
        </p:blipFill>
        <p:spPr bwMode="auto">
          <a:xfrm>
            <a:off x="231618" y="90487"/>
            <a:ext cx="317657" cy="396875"/>
          </a:xfrm>
          <a:prstGeom prst="rect">
            <a:avLst/>
          </a:prstGeom>
          <a:noFill/>
        </p:spPr>
      </p:pic>
      <p:sp>
        <p:nvSpPr>
          <p:cNvPr id="2" name="Slide Number Placeholder 1"/>
          <p:cNvSpPr>
            <a:spLocks noGrp="1"/>
          </p:cNvSpPr>
          <p:nvPr>
            <p:ph type="sldNum" sz="quarter" idx="10"/>
          </p:nvPr>
        </p:nvSpPr>
        <p:spPr/>
        <p:txBody>
          <a:bodyPr/>
          <a:lstStyle/>
          <a:p>
            <a:pPr>
              <a:defRPr/>
            </a:pPr>
            <a:fld id="{A1BFC536-2C98-4026-BFB5-4B36483EF44E}"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oncept_NEW"/>
          <p:cNvPicPr>
            <a:picLocks noChangeAspect="1" noChangeArrowheads="1"/>
          </p:cNvPicPr>
          <p:nvPr/>
        </p:nvPicPr>
        <p:blipFill>
          <a:blip r:embed="rId2"/>
          <a:srcRect/>
          <a:stretch>
            <a:fillRect/>
          </a:stretch>
        </p:blipFill>
        <p:spPr bwMode="auto">
          <a:xfrm>
            <a:off x="4276725" y="1076325"/>
            <a:ext cx="4867275" cy="5391150"/>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a:t>We can only show you the door.</a:t>
            </a:r>
          </a:p>
        </p:txBody>
      </p:sp>
      <p:sp>
        <p:nvSpPr>
          <p:cNvPr id="2" name="Rectangle 3"/>
          <p:cNvSpPr>
            <a:spLocks noGrp="1" noChangeArrowheads="1"/>
          </p:cNvSpPr>
          <p:nvPr>
            <p:ph idx="1"/>
          </p:nvPr>
        </p:nvSpPr>
        <p:spPr>
          <a:xfrm>
            <a:off x="182563" y="1447800"/>
            <a:ext cx="8580437" cy="4906963"/>
          </a:xfrm>
        </p:spPr>
        <p:txBody>
          <a:bodyPr/>
          <a:lstStyle/>
          <a:p>
            <a:pPr marL="0" indent="0" eaLnBrk="1" hangingPunct="1">
              <a:buFont typeface="Wingdings" pitchFamily="2" charset="2"/>
              <a:buNone/>
              <a:defRPr/>
            </a:pPr>
            <a:r>
              <a:rPr lang="en-US" i="1" dirty="0">
                <a:ea typeface="ＭＳ Ｐゴシック" pitchFamily="34" charset="-128"/>
                <a:cs typeface="ＭＳ Ｐゴシック" pitchFamily="34" charset="-128"/>
              </a:rPr>
              <a:t>The most secure product in the world can be breached if </a:t>
            </a:r>
            <a:br>
              <a:rPr lang="en-US" i="1" dirty="0">
                <a:ea typeface="ＭＳ Ｐゴシック" pitchFamily="34" charset="-128"/>
                <a:cs typeface="ＭＳ Ｐゴシック" pitchFamily="34" charset="-128"/>
              </a:rPr>
            </a:br>
            <a:r>
              <a:rPr lang="en-US" i="1" dirty="0">
                <a:ea typeface="ＭＳ Ｐゴシック" pitchFamily="34" charset="-128"/>
                <a:cs typeface="ＭＳ Ｐゴシック" pitchFamily="34" charset="-128"/>
              </a:rPr>
              <a:t>not configured properly.</a:t>
            </a:r>
          </a:p>
          <a:p>
            <a:pPr marL="0" indent="0" eaLnBrk="1" hangingPunct="1">
              <a:buFont typeface="Wingdings" pitchFamily="2" charset="2"/>
              <a:buNone/>
              <a:defRPr/>
            </a:pPr>
            <a:endParaRPr lang="en-US" dirty="0">
              <a:ea typeface="ＭＳ Ｐゴシック" pitchFamily="34" charset="-128"/>
              <a:cs typeface="ＭＳ Ｐゴシック" pitchFamily="34" charset="-128"/>
            </a:endParaRPr>
          </a:p>
          <a:p>
            <a:pPr marL="0" indent="0" eaLnBrk="1" hangingPunct="1">
              <a:buFont typeface="Wingdings" pitchFamily="2" charset="2"/>
              <a:buNone/>
              <a:defRPr/>
            </a:pPr>
            <a:r>
              <a:rPr lang="en-US" dirty="0">
                <a:ea typeface="ＭＳ Ｐゴシック" pitchFamily="34" charset="-128"/>
                <a:cs typeface="ＭＳ Ｐゴシック" pitchFamily="34" charset="-128"/>
              </a:rPr>
              <a:t>Take steps to ensure that their virtual machines are deployed securely </a:t>
            </a:r>
            <a:br>
              <a:rPr lang="en-US" dirty="0">
                <a:ea typeface="ＭＳ Ｐゴシック" pitchFamily="34" charset="-128"/>
                <a:cs typeface="ＭＳ Ｐゴシック" pitchFamily="34" charset="-128"/>
              </a:rPr>
            </a:br>
            <a:r>
              <a:rPr lang="en-US" dirty="0">
                <a:ea typeface="ＭＳ Ｐゴシック" pitchFamily="34" charset="-128"/>
                <a:cs typeface="ＭＳ Ｐゴシック" pitchFamily="34" charset="-128"/>
              </a:rPr>
              <a:t>and </a:t>
            </a:r>
            <a:r>
              <a:rPr lang="en-US" b="1" dirty="0">
                <a:ea typeface="ＭＳ Ｐゴシック" pitchFamily="34" charset="-128"/>
                <a:cs typeface="ＭＳ Ｐゴシック" pitchFamily="34" charset="-128"/>
              </a:rPr>
              <a:t>stay</a:t>
            </a:r>
            <a:r>
              <a:rPr lang="en-US" dirty="0">
                <a:ea typeface="ＭＳ Ｐゴシック" pitchFamily="34" charset="-128"/>
                <a:cs typeface="ＭＳ Ｐゴシック" pitchFamily="34" charset="-128"/>
              </a:rPr>
              <a:t> secure:</a:t>
            </a:r>
          </a:p>
          <a:p>
            <a:pPr eaLnBrk="1" hangingPunct="1">
              <a:defRPr/>
            </a:pPr>
            <a:r>
              <a:rPr lang="en-US" dirty="0">
                <a:ea typeface="ＭＳ Ｐゴシック" pitchFamily="34" charset="-128"/>
                <a:cs typeface="ＭＳ Ｐゴシック" pitchFamily="34" charset="-128"/>
              </a:rPr>
              <a:t>Define and deploy a security policy – and use an ESM</a:t>
            </a:r>
            <a:br>
              <a:rPr lang="en-US" dirty="0">
                <a:ea typeface="ＭＳ Ｐゴシック" pitchFamily="34" charset="-128"/>
                <a:cs typeface="ＭＳ Ｐゴシック" pitchFamily="34" charset="-128"/>
              </a:rPr>
            </a:br>
            <a:r>
              <a:rPr lang="en-US" dirty="0">
                <a:ea typeface="ＭＳ Ｐゴシック" pitchFamily="34" charset="-128"/>
                <a:cs typeface="ＭＳ Ｐゴシック" pitchFamily="34" charset="-128"/>
              </a:rPr>
              <a:t>(External Security Manager) to enforce it</a:t>
            </a:r>
          </a:p>
          <a:p>
            <a:pPr lvl="1" eaLnBrk="1" hangingPunct="1">
              <a:defRPr/>
            </a:pPr>
            <a:r>
              <a:rPr lang="en-US" sz="1400" dirty="0">
                <a:ea typeface="ＭＳ Ｐゴシック" pitchFamily="34" charset="-128"/>
              </a:rPr>
              <a:t>Password control and reuse</a:t>
            </a:r>
          </a:p>
          <a:p>
            <a:pPr lvl="1" eaLnBrk="1" hangingPunct="1">
              <a:defRPr/>
            </a:pPr>
            <a:r>
              <a:rPr lang="en-US" sz="1400" dirty="0">
                <a:ea typeface="ＭＳ Ｐゴシック" pitchFamily="34" charset="-128"/>
              </a:rPr>
              <a:t>Cryptographic key management</a:t>
            </a:r>
          </a:p>
          <a:p>
            <a:pPr lvl="1" eaLnBrk="1" hangingPunct="1">
              <a:defRPr/>
            </a:pPr>
            <a:r>
              <a:rPr lang="en-US" sz="1400" dirty="0">
                <a:ea typeface="ＭＳ Ｐゴシック" pitchFamily="34" charset="-128"/>
              </a:rPr>
              <a:t>Scopes of responsibility for virtual machines</a:t>
            </a:r>
          </a:p>
          <a:p>
            <a:pPr lvl="1" eaLnBrk="1" hangingPunct="1">
              <a:defRPr/>
            </a:pPr>
            <a:r>
              <a:rPr lang="en-US" sz="1400" dirty="0">
                <a:ea typeface="ＭＳ Ｐゴシック" pitchFamily="34" charset="-128"/>
              </a:rPr>
              <a:t>Security zones for data that must never collide</a:t>
            </a:r>
          </a:p>
          <a:p>
            <a:pPr lvl="1" eaLnBrk="1" hangingPunct="1">
              <a:defRPr/>
            </a:pPr>
            <a:r>
              <a:rPr lang="en-US" sz="1400" dirty="0">
                <a:ea typeface="ＭＳ Ｐゴシック" pitchFamily="34" charset="-128"/>
              </a:rPr>
              <a:t>Virtual LAN segments for network management</a:t>
            </a:r>
          </a:p>
          <a:p>
            <a:pPr eaLnBrk="1" hangingPunct="1">
              <a:defRPr/>
            </a:pPr>
            <a:r>
              <a:rPr lang="en-US" dirty="0">
                <a:ea typeface="ＭＳ Ｐゴシック" pitchFamily="34" charset="-128"/>
                <a:cs typeface="ＭＳ Ｐゴシック" pitchFamily="34" charset="-128"/>
              </a:rPr>
              <a:t>Manage data integrity carefully</a:t>
            </a:r>
          </a:p>
          <a:p>
            <a:pPr eaLnBrk="1" hangingPunct="1">
              <a:defRPr/>
            </a:pPr>
            <a:r>
              <a:rPr lang="en-US" dirty="0">
                <a:ea typeface="ＭＳ Ｐゴシック" pitchFamily="34" charset="-128"/>
                <a:cs typeface="ＭＳ Ｐゴシック" pitchFamily="34" charset="-128"/>
              </a:rPr>
              <a:t>Don’t grant extra privileges</a:t>
            </a:r>
          </a:p>
          <a:p>
            <a:pPr eaLnBrk="1" hangingPunct="1">
              <a:defRPr/>
            </a:pPr>
            <a:r>
              <a:rPr lang="en-US" dirty="0">
                <a:ea typeface="ＭＳ Ｐゴシック" pitchFamily="34" charset="-128"/>
                <a:cs typeface="ＭＳ Ｐゴシック" pitchFamily="34" charset="-128"/>
              </a:rPr>
              <a:t>Apply recommended service</a:t>
            </a:r>
          </a:p>
          <a:p>
            <a:pPr eaLnBrk="1" hangingPunct="1">
              <a:defRPr/>
            </a:pPr>
            <a:r>
              <a:rPr lang="en-US" b="1" dirty="0">
                <a:solidFill>
                  <a:schemeClr val="accent2">
                    <a:lumMod val="75000"/>
                  </a:schemeClr>
                </a:solidFill>
                <a:ea typeface="ＭＳ Ｐゴシック" pitchFamily="34" charset="-128"/>
                <a:cs typeface="ＭＳ Ｐゴシック" pitchFamily="34" charset="-128"/>
              </a:rPr>
              <a:t>Examine your audit records</a:t>
            </a:r>
          </a:p>
        </p:txBody>
      </p:sp>
      <p:sp>
        <p:nvSpPr>
          <p:cNvPr id="44037" name="Rectangle 5"/>
          <p:cNvSpPr>
            <a:spLocks noChangeArrowheads="1"/>
          </p:cNvSpPr>
          <p:nvPr/>
        </p:nvSpPr>
        <p:spPr bwMode="auto">
          <a:xfrm>
            <a:off x="5105400" y="2438400"/>
            <a:ext cx="3200400" cy="2057400"/>
          </a:xfrm>
          <a:prstGeom prst="rect">
            <a:avLst/>
          </a:prstGeom>
          <a:noFill/>
          <a:ln w="9525" algn="ctr">
            <a:noFill/>
            <a:miter lim="800000"/>
            <a:headEnd/>
            <a:tailEnd/>
          </a:ln>
        </p:spPr>
        <p:txBody>
          <a:bodyPr wrap="none" anchor="ctr"/>
          <a:lstStyle/>
          <a:p>
            <a:endParaRPr lang="en-US"/>
          </a:p>
        </p:txBody>
      </p:sp>
      <p:pic>
        <p:nvPicPr>
          <p:cNvPr id="44038" name="Picture 3" descr="circle_security_final"/>
          <p:cNvPicPr>
            <a:picLocks noChangeAspect="1" noChangeArrowheads="1"/>
          </p:cNvPicPr>
          <p:nvPr/>
        </p:nvPicPr>
        <p:blipFill>
          <a:blip r:embed="rId3"/>
          <a:srcRect/>
          <a:stretch>
            <a:fillRect/>
          </a:stretch>
        </p:blipFill>
        <p:spPr bwMode="auto">
          <a:xfrm>
            <a:off x="7493000" y="3390900"/>
            <a:ext cx="685800" cy="685800"/>
          </a:xfrm>
          <a:prstGeom prst="rect">
            <a:avLst/>
          </a:prstGeom>
          <a:noFill/>
          <a:ln w="9525">
            <a:noFill/>
            <a:miter lim="800000"/>
            <a:headEnd/>
            <a:tailEnd/>
          </a:ln>
        </p:spPr>
      </p:pic>
      <p:sp>
        <p:nvSpPr>
          <p:cNvPr id="9" name="Footer Placeholder 8"/>
          <p:cNvSpPr>
            <a:spLocks noGrp="1"/>
          </p:cNvSpPr>
          <p:nvPr>
            <p:ph type="ftr" sz="quarter" idx="12"/>
          </p:nvPr>
        </p:nvSpPr>
        <p:spPr/>
        <p:txBody>
          <a:bodyPr/>
          <a:lstStyle/>
          <a:p>
            <a:pPr>
              <a:defRPr/>
            </a:pPr>
            <a:r>
              <a:rPr lang="en-US" smtClean="0"/>
              <a:t>#IBMz  #zVM  #TrustIBMz</a:t>
            </a:r>
            <a:endParaRPr lang="en-US"/>
          </a:p>
        </p:txBody>
      </p:sp>
      <p:sp>
        <p:nvSpPr>
          <p:cNvPr id="3" name="Slide Number Placeholder 2"/>
          <p:cNvSpPr>
            <a:spLocks noGrp="1"/>
          </p:cNvSpPr>
          <p:nvPr>
            <p:ph type="sldNum" sz="quarter" idx="10"/>
          </p:nvPr>
        </p:nvSpPr>
        <p:spPr/>
        <p:txBody>
          <a:bodyPr/>
          <a:lstStyle/>
          <a:p>
            <a:pPr>
              <a:defRPr/>
            </a:pPr>
            <a:fld id="{898E528C-F6BB-4D3B-8066-63CDD7987FF5}"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For more information …</a:t>
            </a:r>
          </a:p>
        </p:txBody>
      </p:sp>
      <p:sp>
        <p:nvSpPr>
          <p:cNvPr id="9" name="Rectangle 4"/>
          <p:cNvSpPr>
            <a:spLocks noGrp="1" noChangeArrowheads="1"/>
          </p:cNvSpPr>
          <p:nvPr>
            <p:ph idx="1"/>
          </p:nvPr>
        </p:nvSpPr>
        <p:spPr/>
        <p:txBody>
          <a:bodyPr/>
          <a:lstStyle/>
          <a:p>
            <a:r>
              <a:rPr lang="en-US" sz="1800" b="1" dirty="0" smtClean="0"/>
              <a:t>IBM Z Security</a:t>
            </a:r>
            <a:r>
              <a:rPr lang="en-US" sz="1800" b="1" dirty="0"/>
              <a:t>:</a:t>
            </a:r>
            <a:r>
              <a:rPr lang="en-US" sz="1800" dirty="0"/>
              <a:t> </a:t>
            </a:r>
            <a:endParaRPr lang="en-US" sz="1800" dirty="0" smtClean="0"/>
          </a:p>
          <a:p>
            <a:pPr lvl="2"/>
            <a:r>
              <a:rPr lang="en-US" b="1" i="1" dirty="0" smtClean="0">
                <a:hlinkClick r:id="rId3"/>
              </a:rPr>
              <a:t>https</a:t>
            </a:r>
            <a:r>
              <a:rPr lang="en-US" b="1" i="1" dirty="0">
                <a:hlinkClick r:id="rId3"/>
              </a:rPr>
              <a:t>://</a:t>
            </a:r>
            <a:r>
              <a:rPr lang="en-US" b="1" i="1" dirty="0" smtClean="0">
                <a:hlinkClick r:id="rId3"/>
              </a:rPr>
              <a:t>www-03.ibm.com/systems/z/solutions/enterprise-security.html</a:t>
            </a:r>
            <a:endParaRPr lang="en-US" b="1" i="1" dirty="0" smtClean="0"/>
          </a:p>
          <a:p>
            <a:r>
              <a:rPr lang="en-US" sz="1800" b="1" dirty="0" smtClean="0"/>
              <a:t>z/VM </a:t>
            </a:r>
            <a:r>
              <a:rPr lang="en-US" sz="1800" b="1" dirty="0"/>
              <a:t>Security resources: </a:t>
            </a:r>
            <a:endParaRPr lang="en-US" sz="1800" b="1" dirty="0" smtClean="0"/>
          </a:p>
          <a:p>
            <a:pPr lvl="2"/>
            <a:r>
              <a:rPr lang="en-US" b="1" i="1" dirty="0" smtClean="0">
                <a:hlinkClick r:id="rId4"/>
              </a:rPr>
              <a:t>http</a:t>
            </a:r>
            <a:r>
              <a:rPr lang="en-US" b="1" i="1" dirty="0">
                <a:hlinkClick r:id="rId4"/>
              </a:rPr>
              <a:t>://www.vm.ibm.com/security</a:t>
            </a:r>
            <a:endParaRPr lang="en-US" b="1" i="1" dirty="0"/>
          </a:p>
          <a:p>
            <a:pPr eaLnBrk="1" hangingPunct="1"/>
            <a:r>
              <a:rPr lang="en-US" sz="1800" b="1" i="1" dirty="0" smtClean="0"/>
              <a:t>Securing Your Cloud: IBM z/VM </a:t>
            </a:r>
            <a:r>
              <a:rPr lang="en-US" sz="1800" b="1" i="1" dirty="0"/>
              <a:t>Security</a:t>
            </a:r>
            <a:r>
              <a:rPr lang="en-US" sz="1800" i="1" dirty="0"/>
              <a:t> </a:t>
            </a:r>
            <a:r>
              <a:rPr lang="en-US" sz="1800" dirty="0"/>
              <a:t>(SG24-7471), IBM </a:t>
            </a:r>
            <a:r>
              <a:rPr lang="en-US" sz="1800" dirty="0" err="1" smtClean="0"/>
              <a:t>RedBooks</a:t>
            </a:r>
            <a:endParaRPr lang="en-US" sz="1800" b="1" i="1" dirty="0" smtClean="0"/>
          </a:p>
          <a:p>
            <a:pPr lvl="2"/>
            <a:r>
              <a:rPr lang="en-US" b="1" i="1" dirty="0">
                <a:hlinkClick r:id="rId5"/>
              </a:rPr>
              <a:t>http://</a:t>
            </a:r>
            <a:r>
              <a:rPr lang="en-US" b="1" i="1" dirty="0" smtClean="0">
                <a:hlinkClick r:id="rId5"/>
              </a:rPr>
              <a:t>www.redbooks.ibm.com/abstracts/sg248353.html?Open</a:t>
            </a:r>
            <a:endParaRPr lang="en-US" b="1" i="1" dirty="0" smtClean="0"/>
          </a:p>
          <a:p>
            <a:r>
              <a:rPr lang="en-US" sz="1800" b="1" i="1" dirty="0" smtClean="0"/>
              <a:t>Security </a:t>
            </a:r>
            <a:r>
              <a:rPr lang="en-US" sz="1800" b="1" i="1" dirty="0"/>
              <a:t>for Linux on System z</a:t>
            </a:r>
            <a:r>
              <a:rPr lang="en-US" sz="1800" b="1" dirty="0"/>
              <a:t> </a:t>
            </a:r>
            <a:r>
              <a:rPr lang="en-US" sz="1800" dirty="0"/>
              <a:t>(SG24-7728), IBM </a:t>
            </a:r>
            <a:r>
              <a:rPr lang="en-US" sz="1800" dirty="0" err="1" smtClean="0"/>
              <a:t>RedBooks</a:t>
            </a:r>
            <a:endParaRPr lang="en-US" sz="1800" dirty="0" smtClean="0"/>
          </a:p>
          <a:p>
            <a:pPr lvl="2"/>
            <a:r>
              <a:rPr lang="en-US" b="1" i="1" dirty="0">
                <a:hlinkClick r:id="rId6"/>
              </a:rPr>
              <a:t>http://</a:t>
            </a:r>
            <a:r>
              <a:rPr lang="en-US" b="1" i="1" dirty="0" smtClean="0">
                <a:hlinkClick r:id="rId6"/>
              </a:rPr>
              <a:t>www.redbooks.ibm.com/abstracts/sg247728.html?Open</a:t>
            </a:r>
            <a:r>
              <a:rPr lang="en-US" b="1" i="1" dirty="0" smtClean="0"/>
              <a:t> </a:t>
            </a:r>
          </a:p>
        </p:txBody>
      </p:sp>
      <p:sp>
        <p:nvSpPr>
          <p:cNvPr id="8" name="Footer Placeholder 7"/>
          <p:cNvSpPr>
            <a:spLocks noGrp="1"/>
          </p:cNvSpPr>
          <p:nvPr>
            <p:ph type="ftr" sz="quarter" idx="12"/>
          </p:nvPr>
        </p:nvSpPr>
        <p:spPr/>
        <p:txBody>
          <a:bodyPr/>
          <a:lstStyle/>
          <a:p>
            <a:pPr>
              <a:defRPr/>
            </a:pPr>
            <a:r>
              <a:rPr lang="en-US" smtClean="0"/>
              <a:t>#IBMz  #zVM  #TrustIBMz</a:t>
            </a:r>
            <a:endParaRPr lang="en-US"/>
          </a:p>
        </p:txBody>
      </p:sp>
      <p:sp>
        <p:nvSpPr>
          <p:cNvPr id="10" name="Rectangle 3"/>
          <p:cNvSpPr>
            <a:spLocks noChangeArrowheads="1"/>
          </p:cNvSpPr>
          <p:nvPr/>
        </p:nvSpPr>
        <p:spPr bwMode="auto">
          <a:xfrm>
            <a:off x="343965" y="4814365"/>
            <a:ext cx="4566947" cy="1586696"/>
          </a:xfrm>
          <a:prstGeom prst="rect">
            <a:avLst/>
          </a:prstGeom>
          <a:solidFill>
            <a:schemeClr val="bg1">
              <a:lumMod val="95000"/>
            </a:schemeClr>
          </a:solidFill>
          <a:ln w="9360">
            <a:solidFill>
              <a:srgbClr val="000000"/>
            </a:solidFill>
            <a:miter lim="800000"/>
            <a:headEnd/>
            <a:tailEnd/>
          </a:ln>
          <a:effectLst>
            <a:outerShdw blurRad="63500" dir="2700000" sx="102000" sy="102000" algn="tl" rotWithShape="0">
              <a:schemeClr val="tx1">
                <a:alpha val="40000"/>
              </a:schemeClr>
            </a:outerShdw>
          </a:effectLst>
          <a:scene3d>
            <a:camera prst="orthographicFront"/>
            <a:lightRig rig="threePt" dir="t"/>
          </a:scene3d>
          <a:sp3d>
            <a:bevelT/>
          </a:sp3d>
        </p:spPr>
        <p:txBody>
          <a:bodyPr lIns="90000" tIns="46800" rIns="90000" bIns="46800"/>
          <a:lstStyle/>
          <a:p>
            <a:pPr defTabSz="457200">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i="1" dirty="0">
                <a:solidFill>
                  <a:srgbClr val="000000"/>
                </a:solidFill>
                <a:latin typeface="Arial" pitchFamily="34" charset="0"/>
                <a:ea typeface="+mn-ea"/>
                <a:cs typeface="Arial" pitchFamily="34" charset="0"/>
              </a:rPr>
              <a:t>Contact Information:</a:t>
            </a:r>
          </a:p>
          <a:p>
            <a:pPr defTabSz="457200">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i="1" dirty="0">
                <a:solidFill>
                  <a:srgbClr val="000000"/>
                </a:solidFill>
                <a:latin typeface="Arial" pitchFamily="34" charset="0"/>
                <a:ea typeface="+mn-ea"/>
                <a:cs typeface="Arial" pitchFamily="34" charset="0"/>
              </a:rPr>
              <a:t> 	</a:t>
            </a:r>
          </a:p>
          <a:p>
            <a:pPr defTabSz="457200">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solidFill>
                  <a:srgbClr val="000000"/>
                </a:solidFill>
                <a:latin typeface="Arial" pitchFamily="34" charset="0"/>
                <a:ea typeface="+mn-ea"/>
                <a:cs typeface="Arial" pitchFamily="34" charset="0"/>
              </a:rPr>
              <a:t>	</a:t>
            </a:r>
            <a:r>
              <a:rPr lang="en-GB" sz="1800" dirty="0">
                <a:solidFill>
                  <a:srgbClr val="000000"/>
                </a:solidFill>
                <a:latin typeface="Arial" pitchFamily="34" charset="0"/>
                <a:ea typeface="+mn-ea"/>
                <a:cs typeface="Arial" pitchFamily="34" charset="0"/>
                <a:hlinkClick r:id="rId7"/>
              </a:rPr>
              <a:t>Brian W. </a:t>
            </a:r>
            <a:r>
              <a:rPr lang="en-GB" sz="1800" dirty="0" smtClean="0">
                <a:solidFill>
                  <a:srgbClr val="000000"/>
                </a:solidFill>
                <a:latin typeface="Arial" pitchFamily="34" charset="0"/>
                <a:ea typeface="+mn-ea"/>
                <a:cs typeface="Arial" pitchFamily="34" charset="0"/>
                <a:hlinkClick r:id="rId7"/>
              </a:rPr>
              <a:t>Hugenbruch</a:t>
            </a:r>
            <a:endParaRPr lang="en-GB" sz="1800" dirty="0">
              <a:solidFill>
                <a:srgbClr val="000000"/>
              </a:solidFill>
              <a:latin typeface="Arial" pitchFamily="34" charset="0"/>
              <a:ea typeface="+mn-ea"/>
              <a:cs typeface="Arial" pitchFamily="34" charset="0"/>
            </a:endParaRPr>
          </a:p>
          <a:p>
            <a:pPr defTabSz="457200">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solidFill>
                  <a:srgbClr val="000000"/>
                </a:solidFill>
                <a:latin typeface="Arial" pitchFamily="34" charset="0"/>
                <a:ea typeface="+mn-ea"/>
                <a:cs typeface="Arial" pitchFamily="34" charset="0"/>
              </a:rPr>
              <a:t>	IBM </a:t>
            </a:r>
            <a:r>
              <a:rPr lang="en-GB" sz="1800" dirty="0" smtClean="0">
                <a:solidFill>
                  <a:srgbClr val="000000"/>
                </a:solidFill>
                <a:latin typeface="Arial" pitchFamily="34" charset="0"/>
                <a:ea typeface="+mn-ea"/>
                <a:cs typeface="Arial" pitchFamily="34" charset="0"/>
              </a:rPr>
              <a:t>Z Security for Virtualization and Cloud</a:t>
            </a:r>
            <a:endParaRPr lang="en-GB" sz="1800" dirty="0">
              <a:solidFill>
                <a:srgbClr val="000000"/>
              </a:solidFill>
              <a:latin typeface="Arial" pitchFamily="34" charset="0"/>
              <a:ea typeface="+mn-ea"/>
              <a:cs typeface="Arial" pitchFamily="34" charset="0"/>
            </a:endParaRPr>
          </a:p>
          <a:p>
            <a:pPr defTabSz="457200">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solidFill>
                  <a:srgbClr val="000000"/>
                </a:solidFill>
                <a:latin typeface="Arial" pitchFamily="34" charset="0"/>
                <a:ea typeface="+mn-ea"/>
                <a:cs typeface="Arial" pitchFamily="34" charset="0"/>
              </a:rPr>
              <a:t>	</a:t>
            </a:r>
            <a:r>
              <a:rPr lang="en-US" sz="1800" dirty="0">
                <a:latin typeface="Arial" pitchFamily="34" charset="0"/>
                <a:ea typeface="+mn-ea"/>
                <a:cs typeface="Arial" pitchFamily="34" charset="0"/>
                <a:hlinkClick r:id="rId8"/>
              </a:rPr>
              <a:t>bwhugen at us dot ibm dot </a:t>
            </a:r>
            <a:r>
              <a:rPr lang="en-US" sz="1800" dirty="0" smtClean="0">
                <a:latin typeface="Arial" pitchFamily="34" charset="0"/>
                <a:ea typeface="+mn-ea"/>
                <a:cs typeface="Arial" pitchFamily="34" charset="0"/>
                <a:hlinkClick r:id="rId8"/>
              </a:rPr>
              <a:t>com</a:t>
            </a:r>
            <a:r>
              <a:rPr lang="en-GB" sz="1800" dirty="0">
                <a:solidFill>
                  <a:srgbClr val="000000"/>
                </a:solidFill>
                <a:latin typeface="Arial" pitchFamily="34" charset="0"/>
                <a:ea typeface="+mn-ea"/>
                <a:cs typeface="Arial" pitchFamily="34" charset="0"/>
              </a:rPr>
              <a:t/>
            </a:r>
            <a:br>
              <a:rPr lang="en-GB" sz="1800" dirty="0">
                <a:solidFill>
                  <a:srgbClr val="000000"/>
                </a:solidFill>
                <a:latin typeface="Arial" pitchFamily="34" charset="0"/>
                <a:ea typeface="+mn-ea"/>
                <a:cs typeface="Arial" pitchFamily="34" charset="0"/>
              </a:rPr>
            </a:br>
            <a:r>
              <a:rPr lang="en-GB" sz="1800" dirty="0">
                <a:solidFill>
                  <a:srgbClr val="000000"/>
                </a:solidFill>
                <a:latin typeface="Arial" pitchFamily="34" charset="0"/>
                <a:ea typeface="+mn-ea"/>
                <a:cs typeface="Arial" pitchFamily="34" charset="0"/>
              </a:rPr>
              <a:t>	     </a:t>
            </a:r>
            <a:r>
              <a:rPr lang="en-GB" sz="1800" dirty="0">
                <a:solidFill>
                  <a:srgbClr val="000000"/>
                </a:solidFill>
                <a:latin typeface="Courier New" pitchFamily="49" charset="0"/>
                <a:ea typeface="+mn-ea"/>
                <a:cs typeface="Courier New" pitchFamily="49" charset="0"/>
              </a:rPr>
              <a:t>@</a:t>
            </a:r>
            <a:r>
              <a:rPr lang="en-GB" sz="1800" dirty="0">
                <a:solidFill>
                  <a:srgbClr val="000000"/>
                </a:solidFill>
                <a:latin typeface="Courier New" pitchFamily="49" charset="0"/>
                <a:ea typeface="+mn-ea"/>
                <a:cs typeface="Courier New" pitchFamily="49" charset="0"/>
                <a:hlinkClick r:id="rId9"/>
              </a:rPr>
              <a:t>Bwhugen</a:t>
            </a:r>
            <a:endParaRPr lang="en-GB" sz="1800" dirty="0">
              <a:solidFill>
                <a:srgbClr val="000000"/>
              </a:solidFill>
              <a:latin typeface="Courier New" pitchFamily="49" charset="0"/>
              <a:ea typeface="+mn-ea"/>
              <a:cs typeface="Courier New" pitchFamily="49" charset="0"/>
            </a:endParaRPr>
          </a:p>
        </p:txBody>
      </p:sp>
      <p:pic>
        <p:nvPicPr>
          <p:cNvPr id="11" name="Picture 6" descr="twitter-bird-light-bgs"/>
          <p:cNvPicPr>
            <a:picLocks noChangeAspect="1" noChangeArrowheads="1"/>
          </p:cNvPicPr>
          <p:nvPr/>
        </p:nvPicPr>
        <p:blipFill>
          <a:blip r:embed="rId10"/>
          <a:srcRect/>
          <a:stretch>
            <a:fillRect/>
          </a:stretch>
        </p:blipFill>
        <p:spPr bwMode="auto">
          <a:xfrm>
            <a:off x="384745" y="6046255"/>
            <a:ext cx="381000" cy="381000"/>
          </a:xfrm>
          <a:prstGeom prst="rect">
            <a:avLst/>
          </a:prstGeom>
          <a:noFill/>
          <a:ln w="9525">
            <a:noFill/>
            <a:miter lim="800000"/>
            <a:headEnd/>
            <a:tailEnd/>
          </a:ln>
        </p:spPr>
      </p:pic>
      <p:pic>
        <p:nvPicPr>
          <p:cNvPr id="12" name="Picture 2" descr="https://acclaim-production-app.s3.amazonaws.com/images/aad8d8bc-1cdf-4e79-b1e0-1595aeab251b/Speaker-presenter.png">
            <a:extLst>
              <a:ext uri="{FF2B5EF4-FFF2-40B4-BE49-F238E27FC236}">
                <a16:creationId xmlns="" xmlns:a16="http://schemas.microsoft.com/office/drawing/2014/main" id="{F4DAAB0E-C4E3-4138-B5B8-703E89490DF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53000" y="4952938"/>
            <a:ext cx="1413131" cy="13805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 xmlns:a16="http://schemas.microsoft.com/office/drawing/2014/main" id="{E47B9927-FCFD-4E13-B5C8-988502A9380F}"/>
              </a:ext>
            </a:extLst>
          </p:cNvPr>
          <p:cNvPicPr>
            <a:picLocks noChangeAspect="1"/>
          </p:cNvPicPr>
          <p:nvPr/>
        </p:nvPicPr>
        <p:blipFill>
          <a:blip r:embed="rId12"/>
          <a:stretch>
            <a:fillRect/>
          </a:stretch>
        </p:blipFill>
        <p:spPr>
          <a:xfrm>
            <a:off x="6357893" y="4949591"/>
            <a:ext cx="1309547" cy="1309547"/>
          </a:xfrm>
          <a:prstGeom prst="rect">
            <a:avLst/>
          </a:prstGeom>
        </p:spPr>
      </p:pic>
      <p:pic>
        <p:nvPicPr>
          <p:cNvPr id="14" name="Picture 13">
            <a:extLst>
              <a:ext uri="{FF2B5EF4-FFF2-40B4-BE49-F238E27FC236}">
                <a16:creationId xmlns="" xmlns:a16="http://schemas.microsoft.com/office/drawing/2014/main" id="{55B42AEA-320E-4AC0-B9D2-A80D1305E77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30797" y="4955409"/>
            <a:ext cx="1297909" cy="1297909"/>
          </a:xfrm>
          <a:prstGeom prst="rect">
            <a:avLst/>
          </a:prstGeom>
        </p:spPr>
      </p:pic>
      <p:pic>
        <p:nvPicPr>
          <p:cNvPr id="15" name="Picture 14">
            <a:extLst>
              <a:ext uri="{FF2B5EF4-FFF2-40B4-BE49-F238E27FC236}">
                <a16:creationId xmlns="" xmlns:a16="http://schemas.microsoft.com/office/drawing/2014/main" id="{F260CCA4-40D6-49BC-B93A-71A8F5EB51DF}"/>
              </a:ext>
            </a:extLst>
          </p:cNvPr>
          <p:cNvPicPr>
            <a:picLocks noChangeAspect="1"/>
          </p:cNvPicPr>
          <p:nvPr/>
        </p:nvPicPr>
        <p:blipFill>
          <a:blip r:embed="rId14"/>
          <a:stretch>
            <a:fillRect/>
          </a:stretch>
        </p:blipFill>
        <p:spPr>
          <a:xfrm>
            <a:off x="4242785" y="4949563"/>
            <a:ext cx="566356" cy="566356"/>
          </a:xfrm>
          <a:prstGeom prst="rect">
            <a:avLst/>
          </a:prstGeom>
        </p:spPr>
      </p:pic>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152400" y="609600"/>
            <a:ext cx="7769225" cy="373063"/>
          </a:xfrm>
        </p:spPr>
        <p:txBody>
          <a:bodyPr/>
          <a:lstStyle/>
          <a:p>
            <a:pPr eaLnBrk="1" hangingPunct="1">
              <a:buFont typeface="Wingdings" pitchFamily="2" charset="2"/>
              <a:buNone/>
            </a:pPr>
            <a:r>
              <a:rPr lang="en-US" sz="1100" dirty="0"/>
              <a:t>Brian W. Hugenbruch, CISSP</a:t>
            </a:r>
            <a:br>
              <a:rPr lang="en-US" sz="1100" dirty="0"/>
            </a:br>
            <a:r>
              <a:rPr lang="en-US" sz="1100" dirty="0"/>
              <a:t>IBM </a:t>
            </a:r>
            <a:r>
              <a:rPr lang="en-US" sz="1100" dirty="0" smtClean="0"/>
              <a:t>Z Security for Virtualization &amp; Cloud</a:t>
            </a:r>
            <a:endParaRPr lang="en-US" sz="1100" dirty="0"/>
          </a:p>
        </p:txBody>
      </p:sp>
      <p:sp>
        <p:nvSpPr>
          <p:cNvPr id="6147" name="Rectangle 2"/>
          <p:cNvSpPr>
            <a:spLocks noGrp="1" noChangeArrowheads="1"/>
          </p:cNvSpPr>
          <p:nvPr>
            <p:ph type="ctrTitle"/>
          </p:nvPr>
        </p:nvSpPr>
        <p:spPr>
          <a:xfrm>
            <a:off x="166255" y="2514600"/>
            <a:ext cx="8686800" cy="1062831"/>
          </a:xfrm>
        </p:spPr>
        <p:txBody>
          <a:bodyPr/>
          <a:lstStyle/>
          <a:p>
            <a:pPr eaLnBrk="1" hangingPunct="1"/>
            <a:r>
              <a:rPr lang="en-US" sz="3600" b="0" dirty="0"/>
              <a:t>Introduction to </a:t>
            </a:r>
            <a:r>
              <a:rPr lang="en-US" sz="3600" b="0" dirty="0" smtClean="0"/>
              <a:t>Virtualization Security</a:t>
            </a:r>
            <a:r>
              <a:rPr lang="en-US" sz="3600" b="0" i="1" dirty="0"/>
              <a:t/>
            </a:r>
            <a:br>
              <a:rPr lang="en-US" sz="3600" b="0" i="1" dirty="0"/>
            </a:br>
            <a:r>
              <a:rPr lang="en-US" sz="2400" b="0" i="1" dirty="0" smtClean="0"/>
              <a:t>Using z/VM as an Illustrated Guide</a:t>
            </a:r>
            <a:endParaRPr lang="en-US" sz="3200" b="0" i="1" dirty="0"/>
          </a:p>
        </p:txBody>
      </p:sp>
      <p:sp>
        <p:nvSpPr>
          <p:cNvPr id="5" name="TextBox 4"/>
          <p:cNvSpPr txBox="1"/>
          <p:nvPr/>
        </p:nvSpPr>
        <p:spPr>
          <a:xfrm>
            <a:off x="6324600" y="6172200"/>
            <a:ext cx="2600392" cy="286232"/>
          </a:xfrm>
          <a:prstGeom prst="rect">
            <a:avLst/>
          </a:prstGeom>
          <a:noFill/>
        </p:spPr>
        <p:txBody>
          <a:bodyPr wrap="none" rtlCol="0">
            <a:spAutoFit/>
          </a:bodyPr>
          <a:lstStyle/>
          <a:p>
            <a:r>
              <a:rPr lang="en-US" sz="1400" i="1" dirty="0">
                <a:solidFill>
                  <a:schemeClr val="tx1"/>
                </a:solidFill>
              </a:rPr>
              <a:t>Last updated </a:t>
            </a:r>
            <a:r>
              <a:rPr lang="en-US" sz="1400" i="1" dirty="0" smtClean="0">
                <a:solidFill>
                  <a:schemeClr val="tx1"/>
                </a:solidFill>
              </a:rPr>
              <a:t>31 October 2017</a:t>
            </a:r>
            <a:endParaRPr lang="en-US" sz="1400" i="1"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flipH="1">
            <a:off x="304800" y="5105400"/>
            <a:ext cx="8458200" cy="1371600"/>
          </a:xfrm>
          <a:prstGeom prst="roundRect">
            <a:avLst/>
          </a:prstGeom>
          <a:solidFill>
            <a:schemeClr val="tx2">
              <a:lumMod val="10000"/>
              <a:lumOff val="9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 name="Rectangle 36"/>
          <p:cNvSpPr/>
          <p:nvPr/>
        </p:nvSpPr>
        <p:spPr>
          <a:xfrm>
            <a:off x="304800" y="3352800"/>
            <a:ext cx="8382000" cy="1524000"/>
          </a:xfrm>
          <a:prstGeom prst="rect">
            <a:avLst/>
          </a:prstGeom>
          <a:noFill/>
          <a:ln w="38100">
            <a:solidFill>
              <a:schemeClr val="tx2">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000" dirty="0"/>
              <a:t>z Virtualization is increasingly in the middle of bigger things.</a:t>
            </a:r>
          </a:p>
        </p:txBody>
      </p:sp>
      <p:sp>
        <p:nvSpPr>
          <p:cNvPr id="8" name="Rounded Rectangle 7"/>
          <p:cNvSpPr/>
          <p:nvPr/>
        </p:nvSpPr>
        <p:spPr>
          <a:xfrm>
            <a:off x="457200" y="5791200"/>
            <a:ext cx="2057400" cy="304800"/>
          </a:xfrm>
          <a:prstGeom prst="roundRect">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609600" y="5943600"/>
            <a:ext cx="2057400" cy="304800"/>
          </a:xfrm>
          <a:prstGeom prst="roundRect">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ounded Rectangle 9"/>
          <p:cNvSpPr/>
          <p:nvPr/>
        </p:nvSpPr>
        <p:spPr>
          <a:xfrm>
            <a:off x="762000" y="6096000"/>
            <a:ext cx="2057400" cy="304800"/>
          </a:xfrm>
          <a:prstGeom prst="roundRect">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Crypto Express</a:t>
            </a:r>
          </a:p>
        </p:txBody>
      </p:sp>
      <p:sp>
        <p:nvSpPr>
          <p:cNvPr id="11" name="Bevel 10"/>
          <p:cNvSpPr/>
          <p:nvPr/>
        </p:nvSpPr>
        <p:spPr>
          <a:xfrm>
            <a:off x="3048000" y="5791200"/>
            <a:ext cx="1066800" cy="457200"/>
          </a:xfrm>
          <a:prstGeom prst="bevel">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CPACF</a:t>
            </a:r>
          </a:p>
        </p:txBody>
      </p:sp>
      <p:sp>
        <p:nvSpPr>
          <p:cNvPr id="12" name="Rectangle 11"/>
          <p:cNvSpPr/>
          <p:nvPr/>
        </p:nvSpPr>
        <p:spPr>
          <a:xfrm>
            <a:off x="381000" y="4267200"/>
            <a:ext cx="8229600" cy="4572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US" dirty="0">
                <a:solidFill>
                  <a:schemeClr val="tx1"/>
                </a:solidFill>
              </a:rPr>
              <a:t>z/VM</a:t>
            </a:r>
          </a:p>
        </p:txBody>
      </p:sp>
      <p:sp>
        <p:nvSpPr>
          <p:cNvPr id="13" name="Rectangle 12"/>
          <p:cNvSpPr/>
          <p:nvPr/>
        </p:nvSpPr>
        <p:spPr>
          <a:xfrm>
            <a:off x="381000" y="3505200"/>
            <a:ext cx="6096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sp>
        <p:nvSpPr>
          <p:cNvPr id="14" name="Rectangle 13"/>
          <p:cNvSpPr/>
          <p:nvPr/>
        </p:nvSpPr>
        <p:spPr>
          <a:xfrm>
            <a:off x="1066800" y="3505200"/>
            <a:ext cx="6096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sp>
        <p:nvSpPr>
          <p:cNvPr id="15" name="Rectangle 14"/>
          <p:cNvSpPr/>
          <p:nvPr/>
        </p:nvSpPr>
        <p:spPr>
          <a:xfrm>
            <a:off x="4191000" y="3505200"/>
            <a:ext cx="914400" cy="6858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Your </a:t>
            </a:r>
            <a:r>
              <a:rPr lang="en-US" sz="1200" dirty="0" err="1">
                <a:solidFill>
                  <a:schemeClr val="tx1"/>
                </a:solidFill>
              </a:rPr>
              <a:t>zVM</a:t>
            </a:r>
            <a:r>
              <a:rPr lang="en-US" sz="1200" dirty="0">
                <a:solidFill>
                  <a:schemeClr val="tx1"/>
                </a:solidFill>
              </a:rPr>
              <a:t> USERID</a:t>
            </a:r>
          </a:p>
        </p:txBody>
      </p:sp>
      <p:sp>
        <p:nvSpPr>
          <p:cNvPr id="16" name="TextBox 13"/>
          <p:cNvSpPr txBox="1">
            <a:spLocks noChangeArrowheads="1"/>
          </p:cNvSpPr>
          <p:nvPr/>
        </p:nvSpPr>
        <p:spPr bwMode="auto">
          <a:xfrm>
            <a:off x="2327277" y="3822700"/>
            <a:ext cx="415925" cy="369332"/>
          </a:xfrm>
          <a:prstGeom prst="rect">
            <a:avLst/>
          </a:prstGeom>
          <a:noFill/>
          <a:ln w="9525">
            <a:noFill/>
            <a:miter lim="800000"/>
            <a:headEnd/>
            <a:tailEnd/>
          </a:ln>
        </p:spPr>
        <p:txBody>
          <a:bodyPr>
            <a:spAutoFit/>
          </a:bodyPr>
          <a:lstStyle/>
          <a:p>
            <a:r>
              <a:rPr lang="en-US" dirty="0"/>
              <a:t>…</a:t>
            </a:r>
          </a:p>
        </p:txBody>
      </p:sp>
      <p:sp>
        <p:nvSpPr>
          <p:cNvPr id="17" name="Rectangle 16"/>
          <p:cNvSpPr/>
          <p:nvPr/>
        </p:nvSpPr>
        <p:spPr>
          <a:xfrm>
            <a:off x="1752600" y="3505200"/>
            <a:ext cx="6096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cxnSp>
        <p:nvCxnSpPr>
          <p:cNvPr id="18" name="Elbow Connector 17"/>
          <p:cNvCxnSpPr>
            <a:stCxn id="22" idx="2"/>
            <a:endCxn id="8" idx="0"/>
          </p:cNvCxnSpPr>
          <p:nvPr/>
        </p:nvCxnSpPr>
        <p:spPr>
          <a:xfrm rot="5400000">
            <a:off x="2876550" y="4171950"/>
            <a:ext cx="228600" cy="3009900"/>
          </a:xfrm>
          <a:prstGeom prst="bentConnector3">
            <a:avLst>
              <a:gd name="adj1" fmla="val 50000"/>
            </a:avLst>
          </a:prstGeom>
          <a:ln w="28575">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9" name="Elbow Connector 22"/>
          <p:cNvCxnSpPr>
            <a:stCxn id="22" idx="2"/>
            <a:endCxn id="11" idx="0"/>
          </p:cNvCxnSpPr>
          <p:nvPr/>
        </p:nvCxnSpPr>
        <p:spPr>
          <a:xfrm rot="5400000">
            <a:off x="4076700" y="5600700"/>
            <a:ext cx="457200" cy="381000"/>
          </a:xfrm>
          <a:prstGeom prst="bentConnector2">
            <a:avLst/>
          </a:prstGeom>
          <a:ln w="28575">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20" name="Elbow Connector 22"/>
          <p:cNvCxnSpPr>
            <a:stCxn id="12" idx="2"/>
            <a:endCxn id="21" idx="6"/>
          </p:cNvCxnSpPr>
          <p:nvPr/>
        </p:nvCxnSpPr>
        <p:spPr>
          <a:xfrm rot="16200000" flipH="1">
            <a:off x="5105400" y="4114800"/>
            <a:ext cx="1066800" cy="2286000"/>
          </a:xfrm>
          <a:prstGeom prst="bentConnector3">
            <a:avLst>
              <a:gd name="adj1" fmla="val 50000"/>
            </a:avLst>
          </a:prstGeom>
          <a:ln w="28575">
            <a:solidFill>
              <a:srgbClr val="002060"/>
            </a:solidFill>
          </a:ln>
        </p:spPr>
        <p:style>
          <a:lnRef idx="2">
            <a:schemeClr val="accent1"/>
          </a:lnRef>
          <a:fillRef idx="0">
            <a:schemeClr val="accent1"/>
          </a:fillRef>
          <a:effectRef idx="1">
            <a:schemeClr val="accent1"/>
          </a:effectRef>
          <a:fontRef idx="minor">
            <a:schemeClr val="tx1"/>
          </a:fontRef>
        </p:style>
      </p:cxnSp>
      <p:sp>
        <p:nvSpPr>
          <p:cNvPr id="21" name="Bevel 20"/>
          <p:cNvSpPr/>
          <p:nvPr/>
        </p:nvSpPr>
        <p:spPr>
          <a:xfrm>
            <a:off x="6248400" y="5791200"/>
            <a:ext cx="1066800" cy="457200"/>
          </a:xfrm>
          <a:prstGeom prst="bevel">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OSA</a:t>
            </a:r>
          </a:p>
        </p:txBody>
      </p:sp>
      <p:sp>
        <p:nvSpPr>
          <p:cNvPr id="22" name="Rectangle 21"/>
          <p:cNvSpPr/>
          <p:nvPr/>
        </p:nvSpPr>
        <p:spPr>
          <a:xfrm>
            <a:off x="381000" y="5181600"/>
            <a:ext cx="8229600" cy="381000"/>
          </a:xfrm>
          <a:prstGeom prst="rect">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rPr>
              <a:t>PR/SM (one z System Logical Partition)</a:t>
            </a:r>
          </a:p>
        </p:txBody>
      </p:sp>
      <p:sp>
        <p:nvSpPr>
          <p:cNvPr id="24" name="Rectangle 23"/>
          <p:cNvSpPr/>
          <p:nvPr/>
        </p:nvSpPr>
        <p:spPr>
          <a:xfrm>
            <a:off x="7772400" y="3479800"/>
            <a:ext cx="838200" cy="6858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25" name="Rectangle 24"/>
          <p:cNvSpPr/>
          <p:nvPr/>
        </p:nvSpPr>
        <p:spPr>
          <a:xfrm>
            <a:off x="6858000" y="3479800"/>
            <a:ext cx="838200" cy="6858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26" name="Rectangle 25"/>
          <p:cNvSpPr/>
          <p:nvPr/>
        </p:nvSpPr>
        <p:spPr>
          <a:xfrm>
            <a:off x="5943600" y="3479800"/>
            <a:ext cx="838200" cy="685800"/>
          </a:xfrm>
          <a:prstGeom prst="rect">
            <a:avLst/>
          </a:prstGeom>
          <a:gradFill>
            <a:gsLst>
              <a:gs pos="0">
                <a:srgbClr val="FFEFD1"/>
              </a:gs>
              <a:gs pos="64999">
                <a:srgbClr val="F0EBD5"/>
              </a:gs>
              <a:gs pos="100000">
                <a:srgbClr val="D1C39F"/>
              </a:gs>
            </a:gsLst>
            <a:lin ang="16200000" scaled="0"/>
          </a:gra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SVM</a:t>
            </a:r>
          </a:p>
        </p:txBody>
      </p:sp>
      <p:sp>
        <p:nvSpPr>
          <p:cNvPr id="33" name="Rectangle 32"/>
          <p:cNvSpPr/>
          <p:nvPr/>
        </p:nvSpPr>
        <p:spPr>
          <a:xfrm>
            <a:off x="2743200" y="3505200"/>
            <a:ext cx="609600" cy="685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Guest</a:t>
            </a:r>
          </a:p>
        </p:txBody>
      </p:sp>
      <p:sp>
        <p:nvSpPr>
          <p:cNvPr id="36" name="Rectangle 35"/>
          <p:cNvSpPr/>
          <p:nvPr/>
        </p:nvSpPr>
        <p:spPr>
          <a:xfrm flipH="1">
            <a:off x="7772400" y="6019800"/>
            <a:ext cx="834886" cy="381000"/>
          </a:xfrm>
          <a:prstGeom prst="rect">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b="1" dirty="0" smtClean="0">
                <a:solidFill>
                  <a:schemeClr val="tx1"/>
                </a:solidFill>
              </a:rPr>
              <a:t>z14</a:t>
            </a:r>
            <a:endParaRPr lang="en-US" sz="1600" b="1" dirty="0">
              <a:solidFill>
                <a:schemeClr val="tx1"/>
              </a:solidFill>
            </a:endParaRPr>
          </a:p>
        </p:txBody>
      </p:sp>
      <p:cxnSp>
        <p:nvCxnSpPr>
          <p:cNvPr id="39" name="Shape 38"/>
          <p:cNvCxnSpPr>
            <a:endCxn id="13" idx="0"/>
          </p:cNvCxnSpPr>
          <p:nvPr/>
        </p:nvCxnSpPr>
        <p:spPr>
          <a:xfrm rot="10800000" flipV="1">
            <a:off x="685800" y="2438400"/>
            <a:ext cx="3657600" cy="1066800"/>
          </a:xfrm>
          <a:prstGeom prst="bentConnector2">
            <a:avLst/>
          </a:prstGeom>
          <a:ln w="28575">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40" name="Shape 39"/>
          <p:cNvCxnSpPr>
            <a:endCxn id="14" idx="0"/>
          </p:cNvCxnSpPr>
          <p:nvPr/>
        </p:nvCxnSpPr>
        <p:spPr>
          <a:xfrm rot="10800000" flipV="1">
            <a:off x="1371600" y="2438400"/>
            <a:ext cx="3200400" cy="1066800"/>
          </a:xfrm>
          <a:prstGeom prst="bentConnector2">
            <a:avLst/>
          </a:prstGeom>
          <a:ln w="28575">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42" name="Shape 41"/>
          <p:cNvCxnSpPr>
            <a:endCxn id="17" idx="0"/>
          </p:cNvCxnSpPr>
          <p:nvPr/>
        </p:nvCxnSpPr>
        <p:spPr>
          <a:xfrm rot="10800000" flipV="1">
            <a:off x="2057400" y="2438400"/>
            <a:ext cx="2362200" cy="1066800"/>
          </a:xfrm>
          <a:prstGeom prst="bentConnector2">
            <a:avLst/>
          </a:prstGeom>
          <a:ln w="28575">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44" name="Shape 43"/>
          <p:cNvCxnSpPr>
            <a:endCxn id="33" idx="0"/>
          </p:cNvCxnSpPr>
          <p:nvPr/>
        </p:nvCxnSpPr>
        <p:spPr>
          <a:xfrm rot="10800000" flipV="1">
            <a:off x="3048000" y="2438400"/>
            <a:ext cx="1447800" cy="1066800"/>
          </a:xfrm>
          <a:prstGeom prst="bentConnector2">
            <a:avLst/>
          </a:prstGeom>
          <a:ln w="28575">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572000" y="2438401"/>
            <a:ext cx="4267200" cy="1588"/>
          </a:xfrm>
          <a:prstGeom prst="line">
            <a:avLst/>
          </a:prstGeom>
          <a:ln w="28575" cap="sq">
            <a:solidFill>
              <a:srgbClr val="00206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31" name="Group 35"/>
          <p:cNvGrpSpPr>
            <a:grpSpLocks/>
          </p:cNvGrpSpPr>
          <p:nvPr/>
        </p:nvGrpSpPr>
        <p:grpSpPr bwMode="auto">
          <a:xfrm>
            <a:off x="3124200" y="1421554"/>
            <a:ext cx="2752706" cy="1702647"/>
            <a:chOff x="4209" y="2372"/>
            <a:chExt cx="1214" cy="769"/>
          </a:xfrm>
        </p:grpSpPr>
        <p:pic>
          <p:nvPicPr>
            <p:cNvPr id="32" name="Picture 2"/>
            <p:cNvPicPr>
              <a:picLocks noChangeAspect="1"/>
            </p:cNvPicPr>
            <p:nvPr/>
          </p:nvPicPr>
          <p:blipFill>
            <a:blip r:embed="rId3"/>
            <a:srcRect/>
            <a:stretch>
              <a:fillRect/>
            </a:stretch>
          </p:blipFill>
          <p:spPr bwMode="auto">
            <a:xfrm>
              <a:off x="4209" y="2382"/>
              <a:ext cx="857" cy="748"/>
            </a:xfrm>
            <a:prstGeom prst="rect">
              <a:avLst/>
            </a:prstGeom>
            <a:noFill/>
            <a:ln w="9525">
              <a:noFill/>
              <a:miter lim="800000"/>
              <a:headEnd/>
              <a:tailEnd/>
            </a:ln>
          </p:spPr>
        </p:pic>
        <p:pic>
          <p:nvPicPr>
            <p:cNvPr id="38" name="Picture 4"/>
            <p:cNvPicPr>
              <a:picLocks noChangeAspect="1"/>
            </p:cNvPicPr>
            <p:nvPr/>
          </p:nvPicPr>
          <p:blipFill>
            <a:blip r:embed="rId4"/>
            <a:srcRect/>
            <a:stretch>
              <a:fillRect/>
            </a:stretch>
          </p:blipFill>
          <p:spPr bwMode="auto">
            <a:xfrm>
              <a:off x="4539" y="2372"/>
              <a:ext cx="884" cy="769"/>
            </a:xfrm>
            <a:prstGeom prst="rect">
              <a:avLst/>
            </a:prstGeom>
            <a:noFill/>
            <a:ln w="9525">
              <a:noFill/>
              <a:miter lim="800000"/>
              <a:headEnd/>
              <a:tailEnd/>
            </a:ln>
          </p:spPr>
        </p:pic>
      </p:grpSp>
      <p:sp>
        <p:nvSpPr>
          <p:cNvPr id="3" name="Footer Placeholder 2"/>
          <p:cNvSpPr>
            <a:spLocks noGrp="1"/>
          </p:cNvSpPr>
          <p:nvPr>
            <p:ph type="ftr" sz="quarter" idx="12"/>
          </p:nvPr>
        </p:nvSpPr>
        <p:spPr/>
        <p:txBody>
          <a:bodyPr/>
          <a:lstStyle/>
          <a:p>
            <a:pPr>
              <a:defRPr/>
            </a:pPr>
            <a:r>
              <a:rPr lang="en-US" smtClean="0"/>
              <a:t>#IBMz  #zVM  #TrustIBMz</a:t>
            </a:r>
            <a:endParaRPr lang="en-US"/>
          </a:p>
        </p:txBody>
      </p:sp>
      <p:sp>
        <p:nvSpPr>
          <p:cNvPr id="4" name="Slide Number Placeholder 3"/>
          <p:cNvSpPr>
            <a:spLocks noGrp="1"/>
          </p:cNvSpPr>
          <p:nvPr>
            <p:ph type="sldNum" sz="quarter" idx="10"/>
          </p:nvPr>
        </p:nvSpPr>
        <p:spPr/>
        <p:txBody>
          <a:bodyPr/>
          <a:lstStyle/>
          <a:p>
            <a:pPr>
              <a:defRPr/>
            </a:pPr>
            <a:fld id="{898E528C-F6BB-4D3B-8066-63CDD7987FF5}" type="slidenum">
              <a:rPr lang="en-US" smtClean="0"/>
              <a:pPr>
                <a:defRPr/>
              </a:pPr>
              <a:t>7</a:t>
            </a:fld>
            <a:endParaRPr lang="en-US"/>
          </a:p>
        </p:txBody>
      </p:sp>
    </p:spTree>
    <p:extLst>
      <p:ext uri="{BB962C8B-B14F-4D97-AF65-F5344CB8AC3E}">
        <p14:creationId xmlns:p14="http://schemas.microsoft.com/office/powerpoint/2010/main" val="186063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What is Virtualization Security?</a:t>
            </a:r>
          </a:p>
        </p:txBody>
      </p:sp>
      <p:sp>
        <p:nvSpPr>
          <p:cNvPr id="11267" name="Rectangle 3"/>
          <p:cNvSpPr>
            <a:spLocks noGrp="1" noChangeArrowheads="1"/>
          </p:cNvSpPr>
          <p:nvPr>
            <p:ph idx="1"/>
          </p:nvPr>
        </p:nvSpPr>
        <p:spPr/>
        <p:txBody>
          <a:bodyPr/>
          <a:lstStyle/>
          <a:p>
            <a:pPr algn="ctr" eaLnBrk="1" hangingPunct="1">
              <a:spcBef>
                <a:spcPct val="0"/>
              </a:spcBef>
              <a:buFont typeface="Wingdings" pitchFamily="2" charset="2"/>
              <a:buNone/>
            </a:pPr>
            <a:r>
              <a:rPr lang="en-US" sz="2400" b="1">
                <a:solidFill>
                  <a:schemeClr val="accent1"/>
                </a:solidFill>
              </a:rPr>
              <a:t>Virtualization security</a:t>
            </a:r>
            <a:r>
              <a:rPr lang="en-US" sz="2400"/>
              <a:t> is a set of mechanisms </a:t>
            </a:r>
          </a:p>
          <a:p>
            <a:pPr algn="ctr" eaLnBrk="1" hangingPunct="1">
              <a:spcBef>
                <a:spcPct val="0"/>
              </a:spcBef>
              <a:buFont typeface="Wingdings" pitchFamily="2" charset="2"/>
              <a:buNone/>
            </a:pPr>
            <a:endParaRPr lang="en-US" sz="2400"/>
          </a:p>
          <a:p>
            <a:pPr algn="ctr" eaLnBrk="1" hangingPunct="1">
              <a:spcBef>
                <a:spcPct val="0"/>
              </a:spcBef>
              <a:buFont typeface="Wingdings" pitchFamily="2" charset="2"/>
              <a:buNone/>
            </a:pPr>
            <a:r>
              <a:rPr lang="en-US" sz="2400"/>
              <a:t>through which</a:t>
            </a:r>
          </a:p>
          <a:p>
            <a:pPr algn="ctr" eaLnBrk="1" hangingPunct="1">
              <a:spcBef>
                <a:spcPct val="0"/>
              </a:spcBef>
              <a:buFont typeface="Wingdings" pitchFamily="2" charset="2"/>
              <a:buNone/>
            </a:pPr>
            <a:endParaRPr lang="en-US" sz="2400"/>
          </a:p>
          <a:p>
            <a:pPr algn="ctr" eaLnBrk="1" hangingPunct="1">
              <a:spcBef>
                <a:spcPct val="0"/>
              </a:spcBef>
              <a:buFont typeface="Wingdings" pitchFamily="2" charset="2"/>
              <a:buNone/>
            </a:pPr>
            <a:r>
              <a:rPr lang="en-US" sz="2400"/>
              <a:t>the </a:t>
            </a:r>
            <a:r>
              <a:rPr lang="en-US" sz="2400" b="1">
                <a:solidFill>
                  <a:schemeClr val="accent1"/>
                </a:solidFill>
              </a:rPr>
              <a:t>availability, integrity, and confidentiality</a:t>
            </a:r>
            <a:r>
              <a:rPr lang="en-US" sz="2400"/>
              <a:t> of </a:t>
            </a:r>
          </a:p>
          <a:p>
            <a:pPr algn="ctr" eaLnBrk="1" hangingPunct="1">
              <a:spcBef>
                <a:spcPct val="0"/>
              </a:spcBef>
              <a:buFont typeface="Wingdings" pitchFamily="2" charset="2"/>
              <a:buNone/>
            </a:pPr>
            <a:endParaRPr lang="en-US" sz="2400"/>
          </a:p>
          <a:p>
            <a:pPr algn="ctr" eaLnBrk="1" hangingPunct="1">
              <a:spcBef>
                <a:spcPct val="0"/>
              </a:spcBef>
              <a:buFont typeface="Wingdings" pitchFamily="2" charset="2"/>
              <a:buNone/>
            </a:pPr>
            <a:r>
              <a:rPr lang="en-US" sz="2400" b="1">
                <a:solidFill>
                  <a:schemeClr val="accent1"/>
                </a:solidFill>
              </a:rPr>
              <a:t>virtualized assets</a:t>
            </a:r>
            <a:r>
              <a:rPr lang="en-US" sz="2400"/>
              <a:t> (e.g., resources, services, and data) </a:t>
            </a:r>
          </a:p>
          <a:p>
            <a:pPr algn="ctr" eaLnBrk="1" hangingPunct="1">
              <a:spcBef>
                <a:spcPct val="0"/>
              </a:spcBef>
              <a:buFont typeface="Wingdings" pitchFamily="2" charset="2"/>
              <a:buNone/>
            </a:pPr>
            <a:endParaRPr lang="en-US" sz="2400"/>
          </a:p>
          <a:p>
            <a:pPr algn="ctr" eaLnBrk="1" hangingPunct="1">
              <a:spcBef>
                <a:spcPct val="0"/>
              </a:spcBef>
              <a:buFont typeface="Wingdings" pitchFamily="2" charset="2"/>
              <a:buNone/>
            </a:pPr>
            <a:r>
              <a:rPr lang="en-US" sz="2400"/>
              <a:t>are preserved and protected </a:t>
            </a:r>
          </a:p>
          <a:p>
            <a:pPr algn="ctr" eaLnBrk="1" hangingPunct="1">
              <a:spcBef>
                <a:spcPct val="0"/>
              </a:spcBef>
              <a:buFont typeface="Wingdings" pitchFamily="2" charset="2"/>
              <a:buNone/>
            </a:pPr>
            <a:endParaRPr lang="en-US" sz="2400"/>
          </a:p>
          <a:p>
            <a:pPr algn="ctr" eaLnBrk="1" hangingPunct="1">
              <a:spcBef>
                <a:spcPct val="0"/>
              </a:spcBef>
              <a:buFont typeface="Wingdings" pitchFamily="2" charset="2"/>
              <a:buNone/>
            </a:pPr>
            <a:r>
              <a:rPr lang="en-US" sz="2400"/>
              <a:t>against potential </a:t>
            </a:r>
            <a:r>
              <a:rPr lang="en-US" sz="2400" b="1">
                <a:solidFill>
                  <a:schemeClr val="accent1"/>
                </a:solidFill>
              </a:rPr>
              <a:t>threats</a:t>
            </a:r>
            <a:r>
              <a:rPr lang="en-US" sz="2400"/>
              <a:t>.</a:t>
            </a:r>
          </a:p>
        </p:txBody>
      </p:sp>
      <p:sp>
        <p:nvSpPr>
          <p:cNvPr id="6" name="Footer Placeholder 5"/>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amond(in)">
                                      <p:cBhvr>
                                        <p:cTn id="7" dur="500"/>
                                        <p:tgtEl>
                                          <p:spTgt spid="11267">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animEffect transition="in" filter="diamond(in)">
                                      <p:cBhvr>
                                        <p:cTn id="11" dur="500"/>
                                        <p:tgtEl>
                                          <p:spTgt spid="11267">
                                            <p:txEl>
                                              <p:pRg st="2" end="2"/>
                                            </p:txEl>
                                          </p:spTgt>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animEffect transition="in" filter="diamond(in)">
                                      <p:cBhvr>
                                        <p:cTn id="15" dur="500"/>
                                        <p:tgtEl>
                                          <p:spTgt spid="11267">
                                            <p:txEl>
                                              <p:pRg st="4" end="4"/>
                                            </p:txEl>
                                          </p:spTgt>
                                        </p:tgtEl>
                                      </p:cBhvr>
                                    </p:animEffect>
                                  </p:childTnLst>
                                </p:cTn>
                              </p:par>
                            </p:childTnLst>
                          </p:cTn>
                        </p:par>
                        <p:par>
                          <p:cTn id="16" fill="hold">
                            <p:stCondLst>
                              <p:cond delay="1500"/>
                            </p:stCondLst>
                            <p:childTnLst>
                              <p:par>
                                <p:cTn id="17" presetID="8" presetClass="entr" presetSubtype="16" fill="hold" nodeType="after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animEffect transition="in" filter="diamond(in)">
                                      <p:cBhvr>
                                        <p:cTn id="19" dur="500"/>
                                        <p:tgtEl>
                                          <p:spTgt spid="11267">
                                            <p:txEl>
                                              <p:pRg st="6" end="6"/>
                                            </p:txEl>
                                          </p:spTgt>
                                        </p:tgtEl>
                                      </p:cBhvr>
                                    </p:animEffect>
                                  </p:childTnLst>
                                </p:cTn>
                              </p:par>
                            </p:childTnLst>
                          </p:cTn>
                        </p:par>
                        <p:par>
                          <p:cTn id="20" fill="hold">
                            <p:stCondLst>
                              <p:cond delay="2000"/>
                            </p:stCondLst>
                            <p:childTnLst>
                              <p:par>
                                <p:cTn id="21" presetID="8" presetClass="entr" presetSubtype="16" fill="hold" nodeType="afterEffect">
                                  <p:stCondLst>
                                    <p:cond delay="0"/>
                                  </p:stCondLst>
                                  <p:childTnLst>
                                    <p:set>
                                      <p:cBhvr>
                                        <p:cTn id="22" dur="1" fill="hold">
                                          <p:stCondLst>
                                            <p:cond delay="0"/>
                                          </p:stCondLst>
                                        </p:cTn>
                                        <p:tgtEl>
                                          <p:spTgt spid="11267">
                                            <p:txEl>
                                              <p:pRg st="8" end="8"/>
                                            </p:txEl>
                                          </p:spTgt>
                                        </p:tgtEl>
                                        <p:attrNameLst>
                                          <p:attrName>style.visibility</p:attrName>
                                        </p:attrNameLst>
                                      </p:cBhvr>
                                      <p:to>
                                        <p:strVal val="visible"/>
                                      </p:to>
                                    </p:set>
                                    <p:animEffect transition="in" filter="diamond(in)">
                                      <p:cBhvr>
                                        <p:cTn id="23" dur="500"/>
                                        <p:tgtEl>
                                          <p:spTgt spid="11267">
                                            <p:txEl>
                                              <p:pRg st="8" end="8"/>
                                            </p:txEl>
                                          </p:spTgt>
                                        </p:tgtEl>
                                      </p:cBhvr>
                                    </p:animEffect>
                                  </p:childTnLst>
                                </p:cTn>
                              </p:par>
                            </p:childTnLst>
                          </p:cTn>
                        </p:par>
                        <p:par>
                          <p:cTn id="24" fill="hold">
                            <p:stCondLst>
                              <p:cond delay="2500"/>
                            </p:stCondLst>
                            <p:childTnLst>
                              <p:par>
                                <p:cTn id="25" presetID="8" presetClass="entr" presetSubtype="16" fill="hold" nodeType="afterEffect">
                                  <p:stCondLst>
                                    <p:cond delay="0"/>
                                  </p:stCondLst>
                                  <p:childTnLst>
                                    <p:set>
                                      <p:cBhvr>
                                        <p:cTn id="26" dur="1" fill="hold">
                                          <p:stCondLst>
                                            <p:cond delay="0"/>
                                          </p:stCondLst>
                                        </p:cTn>
                                        <p:tgtEl>
                                          <p:spTgt spid="11267">
                                            <p:txEl>
                                              <p:pRg st="10" end="10"/>
                                            </p:txEl>
                                          </p:spTgt>
                                        </p:tgtEl>
                                        <p:attrNameLst>
                                          <p:attrName>style.visibility</p:attrName>
                                        </p:attrNameLst>
                                      </p:cBhvr>
                                      <p:to>
                                        <p:strVal val="visible"/>
                                      </p:to>
                                    </p:set>
                                    <p:animEffect transition="in" filter="diamond(in)">
                                      <p:cBhvr>
                                        <p:cTn id="27"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What is Virtualization?</a:t>
            </a:r>
          </a:p>
        </p:txBody>
      </p:sp>
      <p:sp>
        <p:nvSpPr>
          <p:cNvPr id="3" name="Content Placeholder 2"/>
          <p:cNvSpPr>
            <a:spLocks noGrp="1"/>
          </p:cNvSpPr>
          <p:nvPr>
            <p:ph idx="1"/>
          </p:nvPr>
        </p:nvSpPr>
        <p:spPr/>
        <p:txBody>
          <a:bodyPr/>
          <a:lstStyle/>
          <a:p>
            <a:pPr eaLnBrk="1" hangingPunct="1">
              <a:defRPr/>
            </a:pPr>
            <a:r>
              <a:rPr lang="en-US" dirty="0">
                <a:ea typeface="ＭＳ Ｐゴシック" pitchFamily="34" charset="-128"/>
                <a:cs typeface="ＭＳ Ｐゴシック" pitchFamily="34" charset="-128"/>
              </a:rPr>
              <a:t>A mechanism through which the real system memory and resources can be shared amongst multiple competing execution contexts.</a:t>
            </a:r>
          </a:p>
          <a:p>
            <a:pPr eaLnBrk="1" hangingPunct="1">
              <a:defRPr/>
            </a:pPr>
            <a:endParaRPr lang="en-US" sz="1400" dirty="0">
              <a:ea typeface="ＭＳ Ｐゴシック" pitchFamily="34" charset="-128"/>
              <a:cs typeface="ＭＳ Ｐゴシック" pitchFamily="34" charset="-128"/>
            </a:endParaRPr>
          </a:p>
          <a:p>
            <a:pPr marL="71438" indent="-69850" eaLnBrk="1" hangingPunct="1">
              <a:spcAft>
                <a:spcPts val="263"/>
              </a:spcAft>
              <a:buClrTx/>
              <a:tabLst>
                <a:tab pos="71438" algn="l"/>
                <a:tab pos="985838" algn="l"/>
                <a:tab pos="1900238" algn="l"/>
                <a:tab pos="2814638" algn="l"/>
                <a:tab pos="3729038" algn="l"/>
                <a:tab pos="4643438" algn="l"/>
                <a:tab pos="5557838" algn="l"/>
                <a:tab pos="6472238" algn="l"/>
                <a:tab pos="7386638" algn="l"/>
                <a:tab pos="8301038" algn="l"/>
                <a:tab pos="9215438" algn="l"/>
                <a:tab pos="10129838" algn="l"/>
              </a:tabLst>
              <a:defRPr/>
            </a:pPr>
            <a:r>
              <a:rPr lang="en-US" dirty="0">
                <a:ea typeface="MS Gothic" pitchFamily="49" charset="-128"/>
                <a:cs typeface="ＭＳ Ｐゴシック" pitchFamily="34" charset="-128"/>
              </a:rPr>
              <a:t> The purpose of z/VM is to </a:t>
            </a:r>
            <a:r>
              <a:rPr lang="en-US" b="1" dirty="0" err="1">
                <a:ea typeface="MS Gothic" pitchFamily="49" charset="-128"/>
                <a:cs typeface="ＭＳ Ｐゴシック" pitchFamily="34" charset="-128"/>
              </a:rPr>
              <a:t>virtualize</a:t>
            </a:r>
            <a:r>
              <a:rPr lang="en-US" dirty="0">
                <a:ea typeface="MS Gothic" pitchFamily="49" charset="-128"/>
                <a:cs typeface="ＭＳ Ｐゴシック" pitchFamily="34" charset="-128"/>
              </a:rPr>
              <a:t> the real hardware:</a:t>
            </a:r>
          </a:p>
          <a:p>
            <a:pPr marL="406400" lvl="1" indent="-68263" eaLnBrk="1" hangingPunct="1">
              <a:spcAft>
                <a:spcPts val="238"/>
              </a:spcAft>
              <a:buClr>
                <a:srgbClr val="000080"/>
              </a:buClr>
              <a:buFont typeface="Arial" pitchFamily="34" charset="0"/>
              <a:buChar char="•"/>
              <a:tabLst>
                <a:tab pos="71438" algn="l"/>
                <a:tab pos="985838" algn="l"/>
                <a:tab pos="1900238" algn="l"/>
                <a:tab pos="2814638" algn="l"/>
                <a:tab pos="3729038" algn="l"/>
                <a:tab pos="4643438" algn="l"/>
                <a:tab pos="5557838" algn="l"/>
                <a:tab pos="6472238" algn="l"/>
                <a:tab pos="7386638" algn="l"/>
                <a:tab pos="8301038" algn="l"/>
                <a:tab pos="9215438" algn="l"/>
                <a:tab pos="10129838" algn="l"/>
              </a:tabLst>
              <a:defRPr/>
            </a:pPr>
            <a:r>
              <a:rPr lang="en-US" sz="1400" dirty="0">
                <a:ea typeface="MS Gothic" pitchFamily="49" charset="-128"/>
              </a:rPr>
              <a:t>Faithfully replicate the mainframe hardware architecture</a:t>
            </a:r>
          </a:p>
          <a:p>
            <a:pPr marL="406400" lvl="1" indent="-68263" eaLnBrk="1" hangingPunct="1">
              <a:spcAft>
                <a:spcPts val="238"/>
              </a:spcAft>
              <a:buClr>
                <a:srgbClr val="000080"/>
              </a:buClr>
              <a:buFont typeface="Arial" pitchFamily="34" charset="0"/>
              <a:buChar char="•"/>
              <a:tabLst>
                <a:tab pos="71438" algn="l"/>
                <a:tab pos="985838" algn="l"/>
                <a:tab pos="1900238" algn="l"/>
                <a:tab pos="2814638" algn="l"/>
                <a:tab pos="3729038" algn="l"/>
                <a:tab pos="4643438" algn="l"/>
                <a:tab pos="5557838" algn="l"/>
                <a:tab pos="6472238" algn="l"/>
                <a:tab pos="7386638" algn="l"/>
                <a:tab pos="8301038" algn="l"/>
                <a:tab pos="9215438" algn="l"/>
                <a:tab pos="10129838" algn="l"/>
              </a:tabLst>
              <a:defRPr/>
            </a:pPr>
            <a:r>
              <a:rPr lang="en-US" sz="1400" dirty="0">
                <a:ea typeface="MS Gothic" pitchFamily="49" charset="-128"/>
              </a:rPr>
              <a:t>Permit any virtual configuration that could legitimately exist in real hardware</a:t>
            </a:r>
          </a:p>
          <a:p>
            <a:pPr marL="406400" lvl="1" indent="-68263" eaLnBrk="1" hangingPunct="1">
              <a:spcAft>
                <a:spcPts val="238"/>
              </a:spcAft>
              <a:buClr>
                <a:srgbClr val="000080"/>
              </a:buClr>
              <a:buFont typeface="Arial" pitchFamily="34" charset="0"/>
              <a:buChar char="•"/>
              <a:tabLst>
                <a:tab pos="71438" algn="l"/>
                <a:tab pos="985838" algn="l"/>
                <a:tab pos="1900238" algn="l"/>
                <a:tab pos="2814638" algn="l"/>
                <a:tab pos="3729038" algn="l"/>
                <a:tab pos="4643438" algn="l"/>
                <a:tab pos="5557838" algn="l"/>
                <a:tab pos="6472238" algn="l"/>
                <a:tab pos="7386638" algn="l"/>
                <a:tab pos="8301038" algn="l"/>
                <a:tab pos="9215438" algn="l"/>
                <a:tab pos="10129838" algn="l"/>
              </a:tabLst>
              <a:defRPr/>
            </a:pPr>
            <a:r>
              <a:rPr lang="en-US" sz="1400" dirty="0">
                <a:ea typeface="MS Gothic" pitchFamily="49" charset="-128"/>
              </a:rPr>
              <a:t>Let many virtual machines operate simultaneously</a:t>
            </a:r>
          </a:p>
          <a:p>
            <a:pPr marL="406400" lvl="1" indent="-68263" eaLnBrk="1" hangingPunct="1">
              <a:spcAft>
                <a:spcPts val="238"/>
              </a:spcAft>
              <a:buClr>
                <a:srgbClr val="000080"/>
              </a:buClr>
              <a:buFont typeface="Arial" pitchFamily="34" charset="0"/>
              <a:buChar char="•"/>
              <a:tabLst>
                <a:tab pos="71438" algn="l"/>
                <a:tab pos="985838" algn="l"/>
                <a:tab pos="1900238" algn="l"/>
                <a:tab pos="2814638" algn="l"/>
                <a:tab pos="3729038" algn="l"/>
                <a:tab pos="4643438" algn="l"/>
                <a:tab pos="5557838" algn="l"/>
                <a:tab pos="6472238" algn="l"/>
                <a:tab pos="7386638" algn="l"/>
                <a:tab pos="8301038" algn="l"/>
                <a:tab pos="9215438" algn="l"/>
                <a:tab pos="10129838" algn="l"/>
              </a:tabLst>
              <a:defRPr/>
            </a:pPr>
            <a:r>
              <a:rPr lang="en-US" sz="1400" dirty="0">
                <a:ea typeface="MS Gothic" pitchFamily="49" charset="-128"/>
              </a:rPr>
              <a:t>Allow </a:t>
            </a:r>
            <a:r>
              <a:rPr lang="en-US" sz="1400" dirty="0" err="1">
                <a:ea typeface="MS Gothic" pitchFamily="49" charset="-128"/>
              </a:rPr>
              <a:t>overcommittment</a:t>
            </a:r>
            <a:r>
              <a:rPr lang="en-US" sz="1400" dirty="0">
                <a:ea typeface="MS Gothic" pitchFamily="49" charset="-128"/>
              </a:rPr>
              <a:t> of the real hardware (processors, for example)</a:t>
            </a:r>
          </a:p>
          <a:p>
            <a:pPr marL="406400" lvl="1" indent="-68263" eaLnBrk="1" hangingPunct="1">
              <a:spcAft>
                <a:spcPts val="238"/>
              </a:spcAft>
              <a:buClr>
                <a:srgbClr val="000080"/>
              </a:buClr>
              <a:buFont typeface="Arial" pitchFamily="34" charset="0"/>
              <a:buChar char="•"/>
              <a:tabLst>
                <a:tab pos="71438" algn="l"/>
                <a:tab pos="985838" algn="l"/>
                <a:tab pos="1900238" algn="l"/>
                <a:tab pos="2814638" algn="l"/>
                <a:tab pos="3729038" algn="l"/>
                <a:tab pos="4643438" algn="l"/>
                <a:tab pos="5557838" algn="l"/>
                <a:tab pos="6472238" algn="l"/>
                <a:tab pos="7386638" algn="l"/>
                <a:tab pos="8301038" algn="l"/>
                <a:tab pos="9215438" algn="l"/>
                <a:tab pos="10129838" algn="l"/>
              </a:tabLst>
              <a:defRPr/>
            </a:pPr>
            <a:endParaRPr lang="en-US" sz="1400" dirty="0">
              <a:solidFill>
                <a:srgbClr val="000080"/>
              </a:solidFill>
              <a:ea typeface="MS Gothic" pitchFamily="49" charset="-128"/>
            </a:endParaRPr>
          </a:p>
          <a:p>
            <a:pPr marL="69850" indent="-68263" eaLnBrk="1" hangingPunct="1">
              <a:spcAft>
                <a:spcPts val="238"/>
              </a:spcAft>
              <a:buClr>
                <a:srgbClr val="000080"/>
              </a:buClr>
              <a:buFont typeface="Arial" pitchFamily="34" charset="0"/>
              <a:buChar char="•"/>
              <a:tabLst>
                <a:tab pos="71438" algn="l"/>
                <a:tab pos="985838" algn="l"/>
                <a:tab pos="1900238" algn="l"/>
                <a:tab pos="2814638" algn="l"/>
                <a:tab pos="3729038" algn="l"/>
                <a:tab pos="4643438" algn="l"/>
                <a:tab pos="5557838" algn="l"/>
                <a:tab pos="6472238" algn="l"/>
                <a:tab pos="7386638" algn="l"/>
                <a:tab pos="8301038" algn="l"/>
                <a:tab pos="9215438" algn="l"/>
                <a:tab pos="10129838" algn="l"/>
              </a:tabLst>
              <a:defRPr/>
            </a:pPr>
            <a:endParaRPr lang="en-US" sz="1400" dirty="0">
              <a:solidFill>
                <a:srgbClr val="000080"/>
              </a:solidFill>
              <a:ea typeface="MS Gothic" pitchFamily="49" charset="-128"/>
              <a:cs typeface="ＭＳ Ｐゴシック" pitchFamily="34" charset="-128"/>
            </a:endParaRPr>
          </a:p>
        </p:txBody>
      </p:sp>
      <p:sp>
        <p:nvSpPr>
          <p:cNvPr id="4" name="Rectangle 32"/>
          <p:cNvSpPr>
            <a:spLocks noChangeArrowheads="1"/>
          </p:cNvSpPr>
          <p:nvPr/>
        </p:nvSpPr>
        <p:spPr bwMode="auto">
          <a:xfrm>
            <a:off x="989339" y="5526165"/>
            <a:ext cx="6987859" cy="672078"/>
          </a:xfrm>
          <a:prstGeom prst="rect">
            <a:avLst/>
          </a:prstGeom>
          <a:solidFill>
            <a:srgbClr val="DDDDDD"/>
          </a:solidFill>
          <a:ln w="12700" algn="ctr">
            <a:solidFill>
              <a:schemeClr val="tx1"/>
            </a:solidFill>
            <a:miter lim="800000"/>
            <a:headEnd/>
            <a:tailEnd/>
          </a:ln>
          <a:scene3d>
            <a:camera prst="orthographicFront"/>
            <a:lightRig rig="threePt" dir="t"/>
          </a:scene3d>
          <a:sp3d>
            <a:bevelT/>
          </a:sp3d>
        </p:spPr>
        <p:txBody>
          <a:bodyPr wrap="none" lIns="80633" tIns="40316" rIns="80633" bIns="40316" anchor="ctr"/>
          <a:lstStyle/>
          <a:p>
            <a:pPr algn="ctr" defTabSz="806409">
              <a:spcBef>
                <a:spcPct val="50000"/>
              </a:spcBef>
              <a:buClr>
                <a:schemeClr val="accent2"/>
              </a:buClr>
              <a:defRPr/>
            </a:pPr>
            <a:r>
              <a:rPr lang="en-US" sz="1600" dirty="0">
                <a:solidFill>
                  <a:schemeClr val="tx1"/>
                </a:solidFill>
                <a:ea typeface="SimSun" pitchFamily="2" charset="-122"/>
              </a:rPr>
              <a:t>z/VM Control Program (CP)</a:t>
            </a:r>
          </a:p>
        </p:txBody>
      </p:sp>
      <p:sp>
        <p:nvSpPr>
          <p:cNvPr id="5" name="Rectangle 33"/>
          <p:cNvSpPr>
            <a:spLocks noChangeArrowheads="1"/>
          </p:cNvSpPr>
          <p:nvPr/>
        </p:nvSpPr>
        <p:spPr bwMode="auto">
          <a:xfrm>
            <a:off x="989339" y="4114800"/>
            <a:ext cx="1142475" cy="1411365"/>
          </a:xfrm>
          <a:prstGeom prst="rect">
            <a:avLst/>
          </a:prstGeom>
          <a:solidFill>
            <a:srgbClr val="99FF99"/>
          </a:solidFill>
          <a:ln w="12700" algn="ctr">
            <a:solidFill>
              <a:schemeClr val="tx1"/>
            </a:solidFill>
            <a:miter lim="800000"/>
            <a:headEnd/>
            <a:tailEnd/>
          </a:ln>
          <a:scene3d>
            <a:camera prst="orthographicFront"/>
            <a:lightRig rig="threePt" dir="t"/>
          </a:scene3d>
          <a:sp3d>
            <a:bevelT prst="relaxedInset"/>
          </a:sp3d>
        </p:spPr>
        <p:txBody>
          <a:bodyPr wrap="none" lIns="80633" tIns="40316" rIns="80633" bIns="40316" anchor="ctr"/>
          <a:lstStyle/>
          <a:p>
            <a:pPr algn="ctr" defTabSz="806409">
              <a:spcBef>
                <a:spcPct val="50000"/>
              </a:spcBef>
              <a:buClr>
                <a:schemeClr val="accent2"/>
              </a:buClr>
              <a:defRPr/>
            </a:pPr>
            <a:r>
              <a:rPr lang="en-US" sz="1600" dirty="0">
                <a:solidFill>
                  <a:schemeClr val="tx1"/>
                </a:solidFill>
                <a:ea typeface="SimSun" pitchFamily="2" charset="-122"/>
              </a:rPr>
              <a:t>CMS</a:t>
            </a:r>
          </a:p>
        </p:txBody>
      </p:sp>
      <p:sp>
        <p:nvSpPr>
          <p:cNvPr id="6" name="Rectangle 35"/>
          <p:cNvSpPr>
            <a:spLocks noChangeArrowheads="1"/>
          </p:cNvSpPr>
          <p:nvPr/>
        </p:nvSpPr>
        <p:spPr bwMode="auto">
          <a:xfrm>
            <a:off x="2333427" y="4114800"/>
            <a:ext cx="1142475" cy="1411365"/>
          </a:xfrm>
          <a:prstGeom prst="rect">
            <a:avLst/>
          </a:prstGeom>
          <a:solidFill>
            <a:srgbClr val="FFFF99"/>
          </a:solidFill>
          <a:ln w="12700" algn="ctr">
            <a:solidFill>
              <a:schemeClr val="tx1"/>
            </a:solidFill>
            <a:miter lim="800000"/>
            <a:headEnd/>
            <a:tailEnd/>
          </a:ln>
          <a:scene3d>
            <a:camera prst="orthographicFront"/>
            <a:lightRig rig="threePt" dir="t"/>
          </a:scene3d>
          <a:sp3d>
            <a:bevelT prst="relaxedInset"/>
          </a:sp3d>
        </p:spPr>
        <p:txBody>
          <a:bodyPr wrap="none" lIns="80633" tIns="40316" rIns="80633" bIns="40316" anchor="ctr"/>
          <a:lstStyle/>
          <a:p>
            <a:pPr algn="ctr" defTabSz="806409">
              <a:spcBef>
                <a:spcPct val="50000"/>
              </a:spcBef>
              <a:buClr>
                <a:schemeClr val="accent2"/>
              </a:buClr>
              <a:defRPr/>
            </a:pPr>
            <a:r>
              <a:rPr lang="en-US" sz="1600" dirty="0">
                <a:solidFill>
                  <a:schemeClr val="tx1"/>
                </a:solidFill>
                <a:ea typeface="SimSun" pitchFamily="2" charset="-122"/>
              </a:rPr>
              <a:t>Linux</a:t>
            </a:r>
          </a:p>
        </p:txBody>
      </p:sp>
      <p:sp>
        <p:nvSpPr>
          <p:cNvPr id="7" name="Rectangle 36"/>
          <p:cNvSpPr>
            <a:spLocks noChangeArrowheads="1"/>
          </p:cNvSpPr>
          <p:nvPr/>
        </p:nvSpPr>
        <p:spPr bwMode="auto">
          <a:xfrm>
            <a:off x="3677515" y="4114800"/>
            <a:ext cx="1142475" cy="1411365"/>
          </a:xfrm>
          <a:prstGeom prst="rect">
            <a:avLst/>
          </a:prstGeom>
          <a:solidFill>
            <a:srgbClr val="FF99FF"/>
          </a:solidFill>
          <a:ln w="12700" algn="ctr">
            <a:solidFill>
              <a:schemeClr val="tx1"/>
            </a:solidFill>
            <a:miter lim="800000"/>
            <a:headEnd/>
            <a:tailEnd/>
          </a:ln>
          <a:scene3d>
            <a:camera prst="orthographicFront"/>
            <a:lightRig rig="threePt" dir="t"/>
          </a:scene3d>
          <a:sp3d>
            <a:bevelT prst="relaxedInset"/>
          </a:sp3d>
        </p:spPr>
        <p:txBody>
          <a:bodyPr wrap="none" lIns="80633" tIns="40316" rIns="80633" bIns="40316" anchor="ctr"/>
          <a:lstStyle/>
          <a:p>
            <a:pPr algn="ctr" defTabSz="806409">
              <a:spcBef>
                <a:spcPct val="50000"/>
              </a:spcBef>
              <a:buClr>
                <a:schemeClr val="accent2"/>
              </a:buClr>
              <a:defRPr/>
            </a:pPr>
            <a:r>
              <a:rPr lang="en-US" sz="1600" dirty="0">
                <a:solidFill>
                  <a:schemeClr val="tx1"/>
                </a:solidFill>
                <a:ea typeface="SimSun" pitchFamily="2" charset="-122"/>
              </a:rPr>
              <a:t>z/VSE</a:t>
            </a:r>
          </a:p>
        </p:txBody>
      </p:sp>
      <p:sp>
        <p:nvSpPr>
          <p:cNvPr id="8" name="Rectangle 37"/>
          <p:cNvSpPr>
            <a:spLocks noChangeArrowheads="1"/>
          </p:cNvSpPr>
          <p:nvPr/>
        </p:nvSpPr>
        <p:spPr bwMode="auto">
          <a:xfrm>
            <a:off x="6836123" y="4114800"/>
            <a:ext cx="1141075" cy="1411365"/>
          </a:xfrm>
          <a:prstGeom prst="rect">
            <a:avLst/>
          </a:prstGeom>
          <a:solidFill>
            <a:srgbClr val="DDDDDD"/>
          </a:solidFill>
          <a:ln w="12700" algn="ctr">
            <a:solidFill>
              <a:schemeClr val="tx1"/>
            </a:solidFill>
            <a:miter lim="800000"/>
            <a:headEnd/>
            <a:tailEnd/>
          </a:ln>
          <a:scene3d>
            <a:camera prst="orthographicFront"/>
            <a:lightRig rig="threePt" dir="t"/>
          </a:scene3d>
          <a:sp3d>
            <a:bevelT prst="relaxedInset"/>
          </a:sp3d>
        </p:spPr>
        <p:txBody>
          <a:bodyPr wrap="none" lIns="80633" tIns="40316" rIns="80633" bIns="40316" anchor="ctr"/>
          <a:lstStyle/>
          <a:p>
            <a:pPr algn="ctr" defTabSz="806409">
              <a:spcBef>
                <a:spcPct val="50000"/>
              </a:spcBef>
              <a:buClr>
                <a:schemeClr val="accent2"/>
              </a:buClr>
              <a:defRPr/>
            </a:pPr>
            <a:endParaRPr lang="en-US" sz="1600" dirty="0">
              <a:solidFill>
                <a:schemeClr val="tx1"/>
              </a:solidFill>
              <a:ea typeface="SimSun" pitchFamily="2" charset="-122"/>
            </a:endParaRPr>
          </a:p>
          <a:p>
            <a:pPr algn="ctr" defTabSz="806409">
              <a:spcBef>
                <a:spcPct val="50000"/>
              </a:spcBef>
              <a:buClr>
                <a:schemeClr val="accent2"/>
              </a:buClr>
              <a:defRPr/>
            </a:pPr>
            <a:r>
              <a:rPr lang="en-US" sz="1600" dirty="0">
                <a:solidFill>
                  <a:schemeClr val="tx1"/>
                </a:solidFill>
                <a:ea typeface="SimSun" pitchFamily="2" charset="-122"/>
              </a:rPr>
              <a:t>CP</a:t>
            </a:r>
          </a:p>
        </p:txBody>
      </p:sp>
      <p:sp>
        <p:nvSpPr>
          <p:cNvPr id="9" name="Rectangle 38"/>
          <p:cNvSpPr>
            <a:spLocks noChangeArrowheads="1"/>
          </p:cNvSpPr>
          <p:nvPr/>
        </p:nvSpPr>
        <p:spPr bwMode="auto">
          <a:xfrm>
            <a:off x="4953000" y="4114800"/>
            <a:ext cx="1547101" cy="1411365"/>
          </a:xfrm>
          <a:prstGeom prst="rect">
            <a:avLst/>
          </a:prstGeom>
          <a:solidFill>
            <a:srgbClr val="66FFFF"/>
          </a:solidFill>
          <a:ln w="12700" algn="ctr">
            <a:solidFill>
              <a:schemeClr val="tx1"/>
            </a:solidFill>
            <a:miter lim="800000"/>
            <a:headEnd/>
            <a:tailEnd/>
          </a:ln>
          <a:scene3d>
            <a:camera prst="orthographicFront"/>
            <a:lightRig rig="threePt" dir="t"/>
          </a:scene3d>
          <a:sp3d>
            <a:bevelT prst="relaxedInset"/>
          </a:sp3d>
        </p:spPr>
        <p:txBody>
          <a:bodyPr wrap="none" lIns="80633" tIns="40316" rIns="80633" bIns="40316" anchor="ctr"/>
          <a:lstStyle/>
          <a:p>
            <a:pPr algn="ctr" defTabSz="806409">
              <a:spcBef>
                <a:spcPct val="50000"/>
              </a:spcBef>
              <a:buClr>
                <a:schemeClr val="accent2"/>
              </a:buClr>
              <a:defRPr/>
            </a:pPr>
            <a:r>
              <a:rPr lang="en-US" sz="1600" dirty="0">
                <a:solidFill>
                  <a:schemeClr val="tx1"/>
                </a:solidFill>
                <a:ea typeface="SimSun" pitchFamily="2" charset="-122"/>
              </a:rPr>
              <a:t>z/OS</a:t>
            </a:r>
          </a:p>
        </p:txBody>
      </p:sp>
      <p:sp>
        <p:nvSpPr>
          <p:cNvPr id="10" name="Rectangle 39"/>
          <p:cNvSpPr>
            <a:spLocks noChangeArrowheads="1"/>
          </p:cNvSpPr>
          <p:nvPr/>
        </p:nvSpPr>
        <p:spPr bwMode="auto">
          <a:xfrm>
            <a:off x="6836123" y="3577138"/>
            <a:ext cx="1141075" cy="1008118"/>
          </a:xfrm>
          <a:prstGeom prst="rect">
            <a:avLst/>
          </a:prstGeom>
          <a:solidFill>
            <a:srgbClr val="99FF99"/>
          </a:solidFill>
          <a:ln w="12700" algn="ctr">
            <a:solidFill>
              <a:schemeClr val="tx1"/>
            </a:solidFill>
            <a:miter lim="800000"/>
            <a:headEnd/>
            <a:tailEnd/>
          </a:ln>
          <a:scene3d>
            <a:camera prst="orthographicFront"/>
            <a:lightRig rig="threePt" dir="t"/>
          </a:scene3d>
          <a:sp3d>
            <a:bevelT prst="relaxedInset"/>
          </a:sp3d>
        </p:spPr>
        <p:txBody>
          <a:bodyPr wrap="none" lIns="80633" tIns="40316" rIns="80633" bIns="40316" anchor="ctr"/>
          <a:lstStyle/>
          <a:p>
            <a:pPr algn="ctr" defTabSz="806409">
              <a:spcBef>
                <a:spcPct val="50000"/>
              </a:spcBef>
              <a:buClr>
                <a:schemeClr val="accent2"/>
              </a:buClr>
              <a:defRPr/>
            </a:pPr>
            <a:r>
              <a:rPr lang="en-US" sz="1600" dirty="0">
                <a:solidFill>
                  <a:schemeClr val="tx1"/>
                </a:solidFill>
                <a:ea typeface="SimSun" pitchFamily="2" charset="-122"/>
              </a:rPr>
              <a:t>CMS</a:t>
            </a:r>
          </a:p>
        </p:txBody>
      </p:sp>
      <p:sp>
        <p:nvSpPr>
          <p:cNvPr id="12" name="Footer Placeholder 11"/>
          <p:cNvSpPr>
            <a:spLocks noGrp="1"/>
          </p:cNvSpPr>
          <p:nvPr>
            <p:ph type="ftr" sz="quarter" idx="12"/>
          </p:nvPr>
        </p:nvSpPr>
        <p:spPr/>
        <p:txBody>
          <a:bodyPr/>
          <a:lstStyle/>
          <a:p>
            <a:pPr>
              <a:defRPr/>
            </a:pPr>
            <a:r>
              <a:rPr lang="en-US" smtClean="0"/>
              <a:t>#IBMz  #zVM  #TrustIBMz</a:t>
            </a:r>
            <a:endParaRPr lang="en-US"/>
          </a:p>
        </p:txBody>
      </p:sp>
      <p:sp>
        <p:nvSpPr>
          <p:cNvPr id="2" name="Slide Number Placeholder 1"/>
          <p:cNvSpPr>
            <a:spLocks noGrp="1"/>
          </p:cNvSpPr>
          <p:nvPr>
            <p:ph type="sldNum" sz="quarter" idx="10"/>
          </p:nvPr>
        </p:nvSpPr>
        <p:spPr/>
        <p:txBody>
          <a:bodyPr/>
          <a:lstStyle/>
          <a:p>
            <a:pPr>
              <a:defRPr/>
            </a:pPr>
            <a:fld id="{898E528C-F6BB-4D3B-8066-63CDD7987FF5}"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6_10 September 2009">
  <a:themeElements>
    <a:clrScheme name="">
      <a:dk1>
        <a:srgbClr val="000000"/>
      </a:dk1>
      <a:lt1>
        <a:srgbClr val="FFFFFF"/>
      </a:lt1>
      <a:dk2>
        <a:srgbClr val="000000"/>
      </a:dk2>
      <a:lt2>
        <a:srgbClr val="EEECE1"/>
      </a:lt2>
      <a:accent1>
        <a:srgbClr val="003F69"/>
      </a:accent1>
      <a:accent2>
        <a:srgbClr val="008ABF"/>
      </a:accent2>
      <a:accent3>
        <a:srgbClr val="FFFFFF"/>
      </a:accent3>
      <a:accent4>
        <a:srgbClr val="000000"/>
      </a:accent4>
      <a:accent5>
        <a:srgbClr val="AAAFB9"/>
      </a:accent5>
      <a:accent6>
        <a:srgbClr val="007DAD"/>
      </a:accent6>
      <a:hlink>
        <a:srgbClr val="008ABF"/>
      </a:hlink>
      <a:folHlink>
        <a:srgbClr val="F19027"/>
      </a:folHlink>
    </a:clrScheme>
    <a:fontScheme name="6_10 September 2009">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6_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giNet Blue Background with Blue Border">
  <a:themeElements>
    <a:clrScheme name="">
      <a:dk1>
        <a:srgbClr val="000000"/>
      </a:dk1>
      <a:lt1>
        <a:srgbClr val="FFFFFF"/>
      </a:lt1>
      <a:dk2>
        <a:srgbClr val="00279F"/>
      </a:dk2>
      <a:lt2>
        <a:srgbClr val="FAFD00"/>
      </a:lt2>
      <a:accent1>
        <a:srgbClr val="FF8203"/>
      </a:accent1>
      <a:accent2>
        <a:srgbClr val="E84400"/>
      </a:accent2>
      <a:accent3>
        <a:srgbClr val="AAACCD"/>
      </a:accent3>
      <a:accent4>
        <a:srgbClr val="DADADA"/>
      </a:accent4>
      <a:accent5>
        <a:srgbClr val="FFC1AA"/>
      </a:accent5>
      <a:accent6>
        <a:srgbClr val="D23D00"/>
      </a:accent6>
      <a:hlink>
        <a:srgbClr val="00DFCA"/>
      </a:hlink>
      <a:folHlink>
        <a:srgbClr val="618FFD"/>
      </a:folHlink>
    </a:clrScheme>
    <a:fontScheme name="EngiNet Blue Background with Blue Bord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pitchFamily="34" charset="0"/>
            <a:cs typeface="Arial" pitchFamily="34" charset="0"/>
          </a:defRPr>
        </a:defPPr>
      </a:lstStyle>
    </a:lnDef>
  </a:objectDefaults>
  <a:extraClrSchemeLst>
    <a:extraClrScheme>
      <a:clrScheme name="EngiNet Blue Background with Blue Bord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giNet Blue Background with Blue Bord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giNet Blue Background with Blue Bord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giNet Blue Background with Blue Bord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giNet Blue Background with Blue Bord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giNet Blue Background with Blue Bord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giNet Blue Background with Blue Bord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EngiNet Blue Background with Blue Border">
  <a:themeElements>
    <a:clrScheme name="">
      <a:dk1>
        <a:srgbClr val="000000"/>
      </a:dk1>
      <a:lt1>
        <a:srgbClr val="FFFFFF"/>
      </a:lt1>
      <a:dk2>
        <a:srgbClr val="00279F"/>
      </a:dk2>
      <a:lt2>
        <a:srgbClr val="FAFD00"/>
      </a:lt2>
      <a:accent1>
        <a:srgbClr val="FF8203"/>
      </a:accent1>
      <a:accent2>
        <a:srgbClr val="E84400"/>
      </a:accent2>
      <a:accent3>
        <a:srgbClr val="AAACCD"/>
      </a:accent3>
      <a:accent4>
        <a:srgbClr val="DADADA"/>
      </a:accent4>
      <a:accent5>
        <a:srgbClr val="FFC1AA"/>
      </a:accent5>
      <a:accent6>
        <a:srgbClr val="D23D00"/>
      </a:accent6>
      <a:hlink>
        <a:srgbClr val="00DFCA"/>
      </a:hlink>
      <a:folHlink>
        <a:srgbClr val="618FFD"/>
      </a:folHlink>
    </a:clrScheme>
    <a:fontScheme name="EngiNet Blue Background with Blue Bord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pitchFamily="34" charset="0"/>
            <a:cs typeface="Arial" pitchFamily="34" charset="0"/>
          </a:defRPr>
        </a:defPPr>
      </a:lstStyle>
    </a:lnDef>
  </a:objectDefaults>
  <a:extraClrSchemeLst>
    <a:extraClrScheme>
      <a:clrScheme name="EngiNet Blue Background with Blue Bord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giNet Blue Background with Blue Bord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giNet Blue Background with Blue Bord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giNet Blue Background with Blue Bord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giNet Blue Background with Blue Bord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giNet Blue Background with Blue Bord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giNet Blue Background with Blue Bord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EngiNet Blue Background with Blue Border">
  <a:themeElements>
    <a:clrScheme name="">
      <a:dk1>
        <a:srgbClr val="000000"/>
      </a:dk1>
      <a:lt1>
        <a:srgbClr val="FFFFFF"/>
      </a:lt1>
      <a:dk2>
        <a:srgbClr val="00279F"/>
      </a:dk2>
      <a:lt2>
        <a:srgbClr val="FAFD00"/>
      </a:lt2>
      <a:accent1>
        <a:srgbClr val="FF8203"/>
      </a:accent1>
      <a:accent2>
        <a:srgbClr val="E84400"/>
      </a:accent2>
      <a:accent3>
        <a:srgbClr val="AAACCD"/>
      </a:accent3>
      <a:accent4>
        <a:srgbClr val="DADADA"/>
      </a:accent4>
      <a:accent5>
        <a:srgbClr val="FFC1AA"/>
      </a:accent5>
      <a:accent6>
        <a:srgbClr val="D23D00"/>
      </a:accent6>
      <a:hlink>
        <a:srgbClr val="00DFCA"/>
      </a:hlink>
      <a:folHlink>
        <a:srgbClr val="618FFD"/>
      </a:folHlink>
    </a:clrScheme>
    <a:fontScheme name="EngiNet Blue Background with Blue Bord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pitchFamily="34" charset="0"/>
            <a:cs typeface="Arial" pitchFamily="34" charset="0"/>
          </a:defRPr>
        </a:defPPr>
      </a:lstStyle>
    </a:lnDef>
  </a:objectDefaults>
  <a:extraClrSchemeLst>
    <a:extraClrScheme>
      <a:clrScheme name="EngiNet Blue Background with Blue Bord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giNet Blue Background with Blue Bord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giNet Blue Background with Blue Bord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giNet Blue Background with Blue Bord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giNet Blue Background with Blue Bord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giNet Blue Background with Blue Bord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giNet Blue Background with Blue Bord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EngiNet Blue Background with Blue Border">
  <a:themeElements>
    <a:clrScheme name="">
      <a:dk1>
        <a:srgbClr val="000000"/>
      </a:dk1>
      <a:lt1>
        <a:srgbClr val="FFFFFF"/>
      </a:lt1>
      <a:dk2>
        <a:srgbClr val="00279F"/>
      </a:dk2>
      <a:lt2>
        <a:srgbClr val="FAFD00"/>
      </a:lt2>
      <a:accent1>
        <a:srgbClr val="FF8203"/>
      </a:accent1>
      <a:accent2>
        <a:srgbClr val="E84400"/>
      </a:accent2>
      <a:accent3>
        <a:srgbClr val="AAACCD"/>
      </a:accent3>
      <a:accent4>
        <a:srgbClr val="DADADA"/>
      </a:accent4>
      <a:accent5>
        <a:srgbClr val="FFC1AA"/>
      </a:accent5>
      <a:accent6>
        <a:srgbClr val="D23D00"/>
      </a:accent6>
      <a:hlink>
        <a:srgbClr val="00DFCA"/>
      </a:hlink>
      <a:folHlink>
        <a:srgbClr val="618FFD"/>
      </a:folHlink>
    </a:clrScheme>
    <a:fontScheme name="EngiNet Blue Background with Blue Bord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pitchFamily="34" charset="0"/>
            <a:cs typeface="Arial" pitchFamily="34" charset="0"/>
          </a:defRPr>
        </a:defPPr>
      </a:lstStyle>
    </a:lnDef>
  </a:objectDefaults>
  <a:extraClrSchemeLst>
    <a:extraClrScheme>
      <a:clrScheme name="EngiNet Blue Background with Blue Bord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giNet Blue Background with Blue Bord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giNet Blue Background with Blue Bord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giNet Blue Background with Blue Bord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giNet Blue Background with Blue Bord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giNet Blue Background with Blue Bord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giNet Blue Background with Blue Bord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EngiNet Blue Background with Blue Border">
  <a:themeElements>
    <a:clrScheme name="">
      <a:dk1>
        <a:srgbClr val="000000"/>
      </a:dk1>
      <a:lt1>
        <a:srgbClr val="FFFFFF"/>
      </a:lt1>
      <a:dk2>
        <a:srgbClr val="00279F"/>
      </a:dk2>
      <a:lt2>
        <a:srgbClr val="FAFD00"/>
      </a:lt2>
      <a:accent1>
        <a:srgbClr val="FF8203"/>
      </a:accent1>
      <a:accent2>
        <a:srgbClr val="E84400"/>
      </a:accent2>
      <a:accent3>
        <a:srgbClr val="AAACCD"/>
      </a:accent3>
      <a:accent4>
        <a:srgbClr val="DADADA"/>
      </a:accent4>
      <a:accent5>
        <a:srgbClr val="FFC1AA"/>
      </a:accent5>
      <a:accent6>
        <a:srgbClr val="D23D00"/>
      </a:accent6>
      <a:hlink>
        <a:srgbClr val="00DFCA"/>
      </a:hlink>
      <a:folHlink>
        <a:srgbClr val="618FFD"/>
      </a:folHlink>
    </a:clrScheme>
    <a:fontScheme name="EngiNet Blue Background with Blue Bord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347" tIns="45681" rIns="91347" bIns="45681"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bg1"/>
            </a:solidFill>
            <a:effectLst/>
            <a:latin typeface="Arial" pitchFamily="34" charset="0"/>
            <a:cs typeface="Arial" pitchFamily="34" charset="0"/>
          </a:defRPr>
        </a:defPPr>
      </a:lstStyle>
    </a:lnDef>
  </a:objectDefaults>
  <a:extraClrSchemeLst>
    <a:extraClrScheme>
      <a:clrScheme name="EngiNet Blue Background with Blue Bord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giNet Blue Background with Blue Bord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giNet Blue Background with Blue Bord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giNet Blue Background with Blue Bord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giNet Blue Background with Blue Bord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giNet Blue Background with Blue Bord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giNet Blue Background with Blue Bord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CAVMEN - zVM Security News and How To's</Template>
  <TotalTime>1972</TotalTime>
  <Words>4296</Words>
  <Application>Microsoft Office PowerPoint</Application>
  <PresentationFormat>On-screen Show (4:3)</PresentationFormat>
  <Paragraphs>915</Paragraphs>
  <Slides>58</Slides>
  <Notes>12</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58</vt:i4>
      </vt:variant>
    </vt:vector>
  </HeadingPairs>
  <TitlesOfParts>
    <vt:vector size="65" baseType="lpstr">
      <vt:lpstr>6_10 September 2009</vt:lpstr>
      <vt:lpstr>EngiNet Blue Background with Blue Border</vt:lpstr>
      <vt:lpstr>2_EngiNet Blue Background with Blue Border</vt:lpstr>
      <vt:lpstr>3_EngiNet Blue Background with Blue Border</vt:lpstr>
      <vt:lpstr>6_EngiNet Blue Background with Blue Border</vt:lpstr>
      <vt:lpstr>7_EngiNet Blue Background with Blue Border</vt:lpstr>
      <vt:lpstr>Drawing</vt:lpstr>
      <vt:lpstr>PowerPoint Presentation</vt:lpstr>
      <vt:lpstr>Binghamton University  EngiNet™  State University of New York</vt:lpstr>
      <vt:lpstr>Thomas J. Watson  School of Engineering and Applied Science</vt:lpstr>
      <vt:lpstr>WARNING  All rights reserved.  No part of the course materials used in the instruction of this course may be reproduced in any form or by any electronic or mechanical means, including the use of information storage and retrieval systems, without written approval from the copyright owner.   ©2017 International Business Machines  ©2017 Binghamton University</vt:lpstr>
      <vt:lpstr>New Course CS580Z/CS480Z (Fall, 2017) (Tuesday’s and Thursday’s 11:40 to 01:05)   Introuction to The Mainframe: z/VM Basics Lecture 21 November 9th, 2017 </vt:lpstr>
      <vt:lpstr>Introduction to Virtualization Security Using z/VM as an Illustrated Guide</vt:lpstr>
      <vt:lpstr>z Virtualization is increasingly in the middle of bigger things.</vt:lpstr>
      <vt:lpstr>What is Virtualization Security?</vt:lpstr>
      <vt:lpstr>What is Virtualization?</vt:lpstr>
      <vt:lpstr>Our focus today is virtualization security.</vt:lpstr>
      <vt:lpstr>What is Security?</vt:lpstr>
      <vt:lpstr>What is Security?</vt:lpstr>
      <vt:lpstr>Vulnerabilities, Threats, and Risk</vt:lpstr>
      <vt:lpstr>What are the risks to a virtualized environment? *(An example list from the PCI DSS v2 standard)</vt:lpstr>
      <vt:lpstr>What is Virtualization Security?</vt:lpstr>
      <vt:lpstr>What is Security?</vt:lpstr>
      <vt:lpstr>What is Security?</vt:lpstr>
      <vt:lpstr>Interpretive Execution Facility</vt:lpstr>
      <vt:lpstr>Hardware Access to Virtual Memory</vt:lpstr>
      <vt:lpstr>Interpretive Execution Facility</vt:lpstr>
      <vt:lpstr>Virtual I/O</vt:lpstr>
      <vt:lpstr>Security and Integrity</vt:lpstr>
      <vt:lpstr>What is Security?</vt:lpstr>
      <vt:lpstr>What is Security?</vt:lpstr>
      <vt:lpstr>What is Security?</vt:lpstr>
      <vt:lpstr>What is Security?</vt:lpstr>
      <vt:lpstr>Defending a Single Virtual Machine</vt:lpstr>
      <vt:lpstr>Defending a Single Virtual Machine</vt:lpstr>
      <vt:lpstr>Virtual Machines and Authorization</vt:lpstr>
      <vt:lpstr>Defending a Single Virtual Machine</vt:lpstr>
      <vt:lpstr>Defending a Single Virtual Machine</vt:lpstr>
      <vt:lpstr>Defending a Single Virtual Machine</vt:lpstr>
      <vt:lpstr>Defending a Single Virtual Machine</vt:lpstr>
      <vt:lpstr>Defending a Single Virtual Machine</vt:lpstr>
      <vt:lpstr>Defending CP</vt:lpstr>
      <vt:lpstr>z/VM Virtual Switch – VLAN aware</vt:lpstr>
      <vt:lpstr>Security controls on the VSWITCH</vt:lpstr>
      <vt:lpstr>Protecting Data At Rest: File Systems</vt:lpstr>
      <vt:lpstr>Virtual Machines and Auditing</vt:lpstr>
      <vt:lpstr>Auditing z/VM</vt:lpstr>
      <vt:lpstr>Reinforcing the Walls:  ACI and ESMs</vt:lpstr>
      <vt:lpstr>Reinforcing the Walls:  ACI and ESMs</vt:lpstr>
      <vt:lpstr>RACFVM Administrative Commands</vt:lpstr>
      <vt:lpstr>RACFVM Classes (A Small Sample)</vt:lpstr>
      <vt:lpstr>Example: Protecting a Minidisk</vt:lpstr>
      <vt:lpstr>Multi-Zoning with RACF</vt:lpstr>
      <vt:lpstr>Discretionary and Mandatory Access Controls</vt:lpstr>
      <vt:lpstr>Multi-Zoning with RACF</vt:lpstr>
      <vt:lpstr>Multi-Zoning with RACF</vt:lpstr>
      <vt:lpstr>Security in an IBM Z Cloud</vt:lpstr>
      <vt:lpstr>"Old Man Yells At Cloud."</vt:lpstr>
      <vt:lpstr>z/VM and RACFVM have stood the test of time …</vt:lpstr>
      <vt:lpstr>But don’t take our word for it.</vt:lpstr>
      <vt:lpstr>Common Criteria</vt:lpstr>
      <vt:lpstr>FIPS 140-2</vt:lpstr>
      <vt:lpstr>Certifications</vt:lpstr>
      <vt:lpstr>We can only show you the door.</vt:lpstr>
      <vt:lpstr>For more information …</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of z/VM Security</dc:title>
  <dc:creator>bwhugen</dc:creator>
  <cp:lastModifiedBy>Merwyn T410i</cp:lastModifiedBy>
  <cp:revision>39</cp:revision>
  <dcterms:created xsi:type="dcterms:W3CDTF">2010-09-14T14:42:56Z</dcterms:created>
  <dcterms:modified xsi:type="dcterms:W3CDTF">2017-11-07T12:14:55Z</dcterms:modified>
</cp:coreProperties>
</file>