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2281c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e82281cb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cryptphitraining/encodeClubZKBootCam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irtable.com/appuEtalPCFNL5bBW/shrtYELG3qdeOlrU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2E5">
            <a:alpha val="9411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096000" y="4389120"/>
            <a:ext cx="596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Group 7</a:t>
            </a:r>
            <a:r>
              <a:rPr b="0" i="0" lang="en-GB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u6Xp6Q - @cryptphi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xUlUrs - @The Doc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Sflv07 - @pedroluisff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O8GYZv - @arcadiogm#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2914650" y="283666"/>
            <a:ext cx="6362700" cy="3836917"/>
            <a:chOff x="2914650" y="247650"/>
            <a:chExt cx="6362700" cy="3836917"/>
          </a:xfrm>
        </p:grpSpPr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4650" y="247650"/>
              <a:ext cx="6362700" cy="318135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tl" dir="2700000" dist="127000">
                <a:srgbClr val="000000">
                  <a:alpha val="40000"/>
                </a:srgbClr>
              </a:outerShdw>
            </a:effectLst>
          </p:spPr>
        </p:pic>
        <p:sp>
          <p:nvSpPr>
            <p:cNvPr id="87" name="Google Shape;87;p13"/>
            <p:cNvSpPr txBox="1"/>
            <p:nvPr/>
          </p:nvSpPr>
          <p:spPr>
            <a:xfrm>
              <a:off x="2914650" y="3561347"/>
              <a:ext cx="6362700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GB" sz="2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Encode Club – ZK Bootcamp – </a:t>
              </a:r>
              <a:r>
                <a:rPr b="1" i="0" lang="en-GB" sz="28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Q2 - 24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726650" y="107625"/>
            <a:ext cx="93414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Summary / Purpose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6525" y="1295075"/>
            <a:ext cx="93414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ZKLottoGame 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game of </a:t>
            </a: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Lottery 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 user can select 6 numbers of their choice during the duration of the current Lotto </a:t>
            </a: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week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Game week, the game ends by end of day 6 of the start of the current game and the Lottery Winning numbers are randomly generated.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with the winning lotto entry will verify their valid lotto numbers and be able to claim their winnings.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game starts at end of day 7 of previous game week start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9072334" y="4796384"/>
            <a:ext cx="2516526" cy="1394600"/>
            <a:chOff x="4701958" y="1818197"/>
            <a:chExt cx="2788085" cy="1394043"/>
          </a:xfrm>
        </p:grpSpPr>
        <p:pic>
          <p:nvPicPr>
            <p:cNvPr id="96" name="Google Shape;9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1958" y="1818197"/>
              <a:ext cx="2788085" cy="1394043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97" name="Google Shape;9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6714" y="1875947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98" name="Google Shape;9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83653" y="2797232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6650" y="759250"/>
            <a:ext cx="9341400" cy="5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 u="sng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-GB" sz="2000" u="sng">
                <a:solidFill>
                  <a:schemeClr val="dk1"/>
                </a:solidFill>
              </a:rPr>
              <a:t>Constant-Sized Blockchain</a:t>
            </a:r>
            <a:r>
              <a:rPr b="1" lang="en-GB" sz="2000">
                <a:solidFill>
                  <a:schemeClr val="dk1"/>
                </a:solidFill>
              </a:rPr>
              <a:t> (22k)</a:t>
            </a:r>
            <a:br>
              <a:rPr b="1"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Mina’s blockchain remains approximately 22KB in size by using recursive zk-SNARKs to compress the entire blockchain history into a single succinct proof. </a:t>
            </a:r>
            <a:br>
              <a:rPr lang="en-GB" sz="1300">
                <a:solidFill>
                  <a:schemeClr val="dk1"/>
                </a:solidFill>
              </a:rPr>
            </a:br>
            <a:r>
              <a:rPr i="1" lang="en-GB" sz="1300" u="sng">
                <a:solidFill>
                  <a:schemeClr val="dk1"/>
                </a:solidFill>
              </a:rPr>
              <a:t>Benefits</a:t>
            </a:r>
            <a:r>
              <a:rPr lang="en-GB" sz="1300" u="sng">
                <a:solidFill>
                  <a:schemeClr val="dk1"/>
                </a:solidFill>
              </a:rPr>
              <a:t>:</a:t>
            </a:r>
            <a:br>
              <a:rPr b="1"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the state of the game is </a:t>
            </a:r>
            <a:r>
              <a:rPr lang="en-GB" sz="1300">
                <a:solidFill>
                  <a:schemeClr val="dk1"/>
                </a:solidFill>
              </a:rPr>
              <a:t>handled </a:t>
            </a:r>
            <a:r>
              <a:rPr lang="en-GB" sz="1300">
                <a:solidFill>
                  <a:schemeClr val="dk1"/>
                </a:solidFill>
              </a:rPr>
              <a:t>without increasing the data load for the player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</a:t>
            </a:r>
            <a:r>
              <a:rPr lang="en-GB" sz="1300">
                <a:solidFill>
                  <a:schemeClr val="dk1"/>
                </a:solidFill>
              </a:rPr>
              <a:t>smooth gameplay and seamless interaction for users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-GB" sz="2000" u="sng">
                <a:solidFill>
                  <a:schemeClr val="dk1"/>
                </a:solidFill>
              </a:rPr>
              <a:t>Efficient verification</a:t>
            </a:r>
            <a:br>
              <a:rPr b="1" lang="en-GB" sz="20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zk-SNARK proofs allow for quick verification of the blockchain state. Nodes can verify the entire blockchain's validity with minimal computational resources. </a:t>
            </a:r>
            <a:br>
              <a:rPr lang="en-GB" sz="1300">
                <a:solidFill>
                  <a:schemeClr val="dk1"/>
                </a:solidFill>
              </a:rPr>
            </a:br>
            <a:r>
              <a:rPr i="1" lang="en-GB" sz="1300" u="sng">
                <a:solidFill>
                  <a:schemeClr val="dk1"/>
                </a:solidFill>
              </a:rPr>
              <a:t>Benefits</a:t>
            </a:r>
            <a:r>
              <a:rPr lang="en-GB" sz="1300">
                <a:solidFill>
                  <a:schemeClr val="dk1"/>
                </a:solidFill>
              </a:rPr>
              <a:t>: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quick verification of lottery results and player entries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fast and responsive game interactions, reduced waiting times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-GB" sz="2000" u="sng">
                <a:solidFill>
                  <a:schemeClr val="dk1"/>
                </a:solidFill>
              </a:rPr>
              <a:t>Decentralization</a:t>
            </a:r>
            <a:br>
              <a:rPr b="1"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Efficiency and small size of zk-SNARK proofs make it easy for more users to run a full node. </a:t>
            </a:r>
            <a:br>
              <a:rPr lang="en-GB" sz="1300">
                <a:solidFill>
                  <a:schemeClr val="dk1"/>
                </a:solidFill>
              </a:rPr>
            </a:br>
            <a:r>
              <a:rPr i="1" lang="en-GB" sz="1300" u="sng">
                <a:solidFill>
                  <a:schemeClr val="dk1"/>
                </a:solidFill>
              </a:rPr>
              <a:t>Benefits</a:t>
            </a:r>
            <a:r>
              <a:rPr lang="en-GB" sz="1300">
                <a:solidFill>
                  <a:schemeClr val="dk1"/>
                </a:solidFill>
              </a:rPr>
              <a:t>: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fair and transparent lottery game by decentralizing validation</a:t>
            </a:r>
            <a:endParaRPr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 i</a:t>
            </a:r>
            <a:r>
              <a:rPr lang="en-GB" sz="1300">
                <a:solidFill>
                  <a:schemeClr val="dk1"/>
                </a:solidFill>
              </a:rPr>
              <a:t>ncreased trust among players as the game state is verified by multiple independent nodes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b="1" lang="en-GB" sz="2000" u="sng">
                <a:solidFill>
                  <a:schemeClr val="dk1"/>
                </a:solidFill>
              </a:rPr>
              <a:t>Security and Privacy</a:t>
            </a:r>
            <a:br>
              <a:rPr b="1"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zk-SNARKs enable confidential transactions providing strong security guarantees. </a:t>
            </a:r>
            <a:br>
              <a:rPr lang="en-GB" sz="1300">
                <a:solidFill>
                  <a:schemeClr val="dk1"/>
                </a:solidFill>
              </a:rPr>
            </a:br>
            <a:r>
              <a:rPr i="1" lang="en-GB" sz="1300" u="sng">
                <a:solidFill>
                  <a:schemeClr val="dk1"/>
                </a:solidFill>
              </a:rPr>
              <a:t>Benefits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 Player entries are handled privatel</a:t>
            </a:r>
            <a:r>
              <a:rPr lang="en-GB" sz="1300">
                <a:solidFill>
                  <a:schemeClr val="dk1"/>
                </a:solidFill>
              </a:rPr>
              <a:t>y using zkSNARKs</a:t>
            </a:r>
            <a:br>
              <a:rPr lang="en-GB" sz="1300">
                <a:solidFill>
                  <a:schemeClr val="dk1"/>
                </a:solidFill>
              </a:rPr>
            </a:br>
            <a:r>
              <a:rPr lang="en-GB" sz="1300">
                <a:solidFill>
                  <a:schemeClr val="dk1"/>
                </a:solidFill>
              </a:rPr>
              <a:t>- Increased trust in the game’s fairness and integrity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26650" y="107625"/>
            <a:ext cx="93414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&gt;&gt;&gt; 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3875" y="4461601"/>
            <a:ext cx="2518076" cy="1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08060" y="1255671"/>
            <a:ext cx="9360438" cy="5320781"/>
            <a:chOff x="4701958" y="1818197"/>
            <a:chExt cx="2788085" cy="1394043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4">
              <a:alphaModFix amt="33000"/>
            </a:blip>
            <a:srcRect b="0" l="0" r="0" t="0"/>
            <a:stretch/>
          </p:blipFill>
          <p:spPr>
            <a:xfrm>
              <a:off x="4701958" y="1818197"/>
              <a:ext cx="2788085" cy="139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6"/>
            <p:cNvPicPr preferRelativeResize="0"/>
            <p:nvPr/>
          </p:nvPicPr>
          <p:blipFill rotWithShape="1">
            <a:blip r:embed="rId5">
              <a:alphaModFix amt="33000"/>
            </a:blip>
            <a:srcRect b="0" l="0" r="0" t="0"/>
            <a:stretch/>
          </p:blipFill>
          <p:spPr>
            <a:xfrm>
              <a:off x="5206714" y="1875947"/>
              <a:ext cx="420272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 rotWithShape="1">
            <a:blip r:embed="rId5">
              <a:alphaModFix amt="33000"/>
            </a:blip>
            <a:srcRect b="0" l="0" r="0" t="0"/>
            <a:stretch/>
          </p:blipFill>
          <p:spPr>
            <a:xfrm>
              <a:off x="6783653" y="2797232"/>
              <a:ext cx="420272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6"/>
          <p:cNvSpPr txBox="1"/>
          <p:nvPr/>
        </p:nvSpPr>
        <p:spPr>
          <a:xfrm>
            <a:off x="707825" y="950925"/>
            <a:ext cx="9360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Mina - zkApp</a:t>
            </a:r>
            <a:endParaRPr sz="3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144838" y="1503825"/>
            <a:ext cx="3052600" cy="2475162"/>
            <a:chOff x="4187113" y="2093925"/>
            <a:chExt cx="3052600" cy="2475162"/>
          </a:xfrm>
        </p:grpSpPr>
        <p:pic>
          <p:nvPicPr>
            <p:cNvPr id="119" name="Google Shape;119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87113" y="2570612"/>
              <a:ext cx="3052600" cy="1998475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tl" dir="2700000" dist="190500">
                <a:srgbClr val="000000">
                  <a:alpha val="40000"/>
                </a:srgbClr>
              </a:outerShdw>
            </a:effectLst>
          </p:spPr>
        </p:pic>
        <p:sp>
          <p:nvSpPr>
            <p:cNvPr id="120" name="Google Shape;120;p16"/>
            <p:cNvSpPr txBox="1"/>
            <p:nvPr/>
          </p:nvSpPr>
          <p:spPr>
            <a:xfrm>
              <a:off x="4187125" y="2093925"/>
              <a:ext cx="30525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UI - User Interface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1871950" y="4511700"/>
            <a:ext cx="1598400" cy="1843500"/>
          </a:xfrm>
          <a:prstGeom prst="verticalScroll">
            <a:avLst>
              <a:gd fmla="val 125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endParaRPr sz="21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sz="21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6"/>
          <p:cNvCxnSpPr>
            <a:stCxn id="119" idx="2"/>
            <a:endCxn id="121" idx="0"/>
          </p:cNvCxnSpPr>
          <p:nvPr/>
        </p:nvCxnSpPr>
        <p:spPr>
          <a:xfrm>
            <a:off x="2671138" y="3978987"/>
            <a:ext cx="0" cy="53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>
            <a:off x="4197450" y="4970100"/>
            <a:ext cx="1211700" cy="926700"/>
          </a:xfrm>
          <a:prstGeom prst="frame">
            <a:avLst>
              <a:gd fmla="val 12500" name="adj1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PROVER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502625" y="4970100"/>
            <a:ext cx="1211700" cy="926700"/>
          </a:xfrm>
          <a:prstGeom prst="frame">
            <a:avLst>
              <a:gd fmla="val 12500" name="adj1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VERIFIER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6"/>
          <p:cNvCxnSpPr>
            <a:stCxn id="121" idx="3"/>
            <a:endCxn id="123" idx="1"/>
          </p:cNvCxnSpPr>
          <p:nvPr/>
        </p:nvCxnSpPr>
        <p:spPr>
          <a:xfrm>
            <a:off x="3270550" y="5433450"/>
            <a:ext cx="92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endCxn id="124" idx="1"/>
          </p:cNvCxnSpPr>
          <p:nvPr/>
        </p:nvCxnSpPr>
        <p:spPr>
          <a:xfrm>
            <a:off x="5333225" y="5433450"/>
            <a:ext cx="116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/>
          <p:nvPr/>
        </p:nvSpPr>
        <p:spPr>
          <a:xfrm>
            <a:off x="6398375" y="2876400"/>
            <a:ext cx="1598400" cy="1147284"/>
          </a:xfrm>
          <a:prstGeom prst="flowChartMultidocumen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8806" y="2241800"/>
            <a:ext cx="3310425" cy="2416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6"/>
          <p:cNvCxnSpPr>
            <a:stCxn id="124" idx="0"/>
            <a:endCxn id="127" idx="2"/>
          </p:cNvCxnSpPr>
          <p:nvPr/>
        </p:nvCxnSpPr>
        <p:spPr>
          <a:xfrm rot="10800000">
            <a:off x="7086575" y="3980100"/>
            <a:ext cx="21900" cy="99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/>
          <p:nvPr/>
        </p:nvSpPr>
        <p:spPr>
          <a:xfrm>
            <a:off x="7982875" y="3088375"/>
            <a:ext cx="1029000" cy="532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22125" y="1837774"/>
            <a:ext cx="927001" cy="556723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700000" dist="190500">
              <a:srgbClr val="C27BA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707825" y="107625"/>
            <a:ext cx="93603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lang="en-GB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2496150" y="2055423"/>
            <a:ext cx="914400" cy="1156816"/>
            <a:chOff x="2746408" y="1605632"/>
            <a:chExt cx="914400" cy="1156816"/>
          </a:xfrm>
        </p:grpSpPr>
        <p:pic>
          <p:nvPicPr>
            <p:cNvPr descr="safsadf&#10;Female Profile with solid fill" id="139" name="Google Shape;13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6408" y="1605632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tl" dir="2700000" dist="63500">
                <a:srgbClr val="000000">
                  <a:alpha val="40000"/>
                </a:srgbClr>
              </a:outerShdw>
            </a:effectLst>
          </p:spPr>
        </p:pic>
        <p:sp>
          <p:nvSpPr>
            <p:cNvPr id="140" name="Google Shape;140;p17"/>
            <p:cNvSpPr txBox="1"/>
            <p:nvPr/>
          </p:nvSpPr>
          <p:spPr>
            <a:xfrm>
              <a:off x="2746408" y="239311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Verifier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8324250" y="2062832"/>
            <a:ext cx="914400" cy="1161630"/>
            <a:chOff x="7640856" y="1710890"/>
            <a:chExt cx="914400" cy="1161630"/>
          </a:xfrm>
        </p:grpSpPr>
        <p:pic>
          <p:nvPicPr>
            <p:cNvPr descr="Male profile with solid fill" id="142" name="Google Shape;14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40856" y="1710890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algn="tl" dir="2700000" dist="63500">
                <a:srgbClr val="000000">
                  <a:alpha val="40000"/>
                </a:srgbClr>
              </a:outerShdw>
            </a:effectLst>
          </p:spPr>
        </p:pic>
        <p:sp>
          <p:nvSpPr>
            <p:cNvPr id="143" name="Google Shape;143;p17"/>
            <p:cNvSpPr txBox="1"/>
            <p:nvPr/>
          </p:nvSpPr>
          <p:spPr>
            <a:xfrm>
              <a:off x="7640856" y="250318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7975" y="4763804"/>
            <a:ext cx="1024752" cy="821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7"/>
          <p:cNvGrpSpPr/>
          <p:nvPr/>
        </p:nvGrpSpPr>
        <p:grpSpPr>
          <a:xfrm>
            <a:off x="4505433" y="1770188"/>
            <a:ext cx="1506337" cy="749844"/>
            <a:chOff x="4701958" y="1818197"/>
            <a:chExt cx="2788084" cy="1394042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1958" y="1818197"/>
              <a:ext cx="2788084" cy="1394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06714" y="1875947"/>
              <a:ext cx="420272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783653" y="2797232"/>
              <a:ext cx="420272" cy="36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7326" y="928515"/>
            <a:ext cx="8743950" cy="5724525"/>
          </a:xfrm>
          <a:prstGeom prst="rect">
            <a:avLst/>
          </a:prstGeom>
          <a:noFill/>
          <a:ln>
            <a:noFill/>
          </a:ln>
          <a:effectLst>
            <a:outerShdw blurRad="71438" rotWithShape="0" algn="tl" dir="2700000" dist="190500">
              <a:srgbClr val="000000">
                <a:alpha val="40000"/>
              </a:srgbClr>
            </a:outerShdw>
          </a:effectLst>
        </p:spPr>
      </p:pic>
      <p:grpSp>
        <p:nvGrpSpPr>
          <p:cNvPr id="150" name="Google Shape;150;p17"/>
          <p:cNvGrpSpPr/>
          <p:nvPr/>
        </p:nvGrpSpPr>
        <p:grpSpPr>
          <a:xfrm>
            <a:off x="9910644" y="3242716"/>
            <a:ext cx="2027774" cy="1096136"/>
            <a:chOff x="4701958" y="1818197"/>
            <a:chExt cx="2788085" cy="1394043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01958" y="1818197"/>
              <a:ext cx="2788085" cy="1394043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152" name="Google Shape;15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06714" y="1875947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153" name="Google Shape;153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783653" y="2797232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707825" y="107625"/>
            <a:ext cx="93600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10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b="0" i="0" lang="en-GB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707825" y="1223250"/>
            <a:ext cx="9360000" cy="5293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ZKLottoGame Contract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New Lotto Game week -&gt; duration (6 days)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selects numbers of their choice between 1 - 49, and passed along with current game week number for player to sign with their wallet private key.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submits the signed selection as their lotto entry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week ends 6 days after start of current game week.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Lotto winning numbers randomly generated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New Game for new week 7 days after previous game started.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winner can claim their winnings by verifying their lotto entry.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727475" y="107625"/>
            <a:ext cx="93405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GitHub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07625" y="1283100"/>
            <a:ext cx="9360300" cy="53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init()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initialize ZKLottoGame contract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startLottoWeek()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start new lotto week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play()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players submit lotto entries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endLottoWeek()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end lotto week, generate winning lotto numbers, start new lotto week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ClaimWinning()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User verifies their entry to claim winnings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https://github.com/cryptphitraining/encodeClubZKBootCamp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3084897" y="4671409"/>
            <a:ext cx="59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GB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6705" y="600550"/>
            <a:ext cx="3698590" cy="2327561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2700000" dist="127000">
              <a:srgbClr val="000000">
                <a:alpha val="40000"/>
              </a:srgbClr>
            </a:outerShdw>
          </a:effectLst>
        </p:spPr>
      </p:pic>
      <p:grpSp>
        <p:nvGrpSpPr>
          <p:cNvPr id="174" name="Google Shape;174;p20"/>
          <p:cNvGrpSpPr/>
          <p:nvPr/>
        </p:nvGrpSpPr>
        <p:grpSpPr>
          <a:xfrm>
            <a:off x="5082107" y="3251678"/>
            <a:ext cx="2027774" cy="1096136"/>
            <a:chOff x="4701958" y="1818197"/>
            <a:chExt cx="2788085" cy="1394043"/>
          </a:xfrm>
        </p:grpSpPr>
        <p:pic>
          <p:nvPicPr>
            <p:cNvPr id="175" name="Google Shape;17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1958" y="1818197"/>
              <a:ext cx="2788085" cy="1394043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176" name="Google Shape;1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06714" y="1875947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  <p:pic>
          <p:nvPicPr>
            <p:cNvPr id="177" name="Google Shape;177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83653" y="2797232"/>
              <a:ext cx="420272" cy="360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2700000" dist="19050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9289" y="107629"/>
            <a:ext cx="1472666" cy="926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727475" y="107625"/>
            <a:ext cx="9340500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47805">
                <a:srgbClr val="DFEBF7"/>
              </a:gs>
              <a:gs pos="100000">
                <a:srgbClr val="5A9BD5"/>
              </a:gs>
            </a:gsLst>
            <a:path path="circle">
              <a:fillToRect b="100%" r="100%"/>
            </a:path>
            <a:tileRect l="-100%" t="-100%"/>
          </a:gra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Resources and 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727466" y="1233674"/>
            <a:ext cx="386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https://airtable.com/appuEtalPCFNL5bBW/shrtYELG3qdeOlrUq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