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1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0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0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6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7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7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60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9A82A4-2FA0-4DAD-8A80-A08486AC27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6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8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9A82A4-2FA0-4DAD-8A80-A08486AC2700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53C0-EBF9-47E9-B6D2-BA55788FF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OList Marketing and Retail Analytics: Capstone Project</a:t>
            </a:r>
            <a:endParaRPr lang="en-IN" sz="6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89C8F-45A0-410D-A193-49F4123A7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801850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chemeClr val="tx1"/>
                </a:solidFill>
              </a:rPr>
              <a:t>CRYSL LOBO</a:t>
            </a:r>
          </a:p>
          <a:p>
            <a:pPr algn="r"/>
            <a:r>
              <a:rPr lang="en-US" sz="2000" b="1" dirty="0">
                <a:solidFill>
                  <a:schemeClr val="tx1"/>
                </a:solidFill>
              </a:rPr>
              <a:t>15</a:t>
            </a:r>
            <a:r>
              <a:rPr lang="en-US" sz="2000" b="1" baseline="30000" dirty="0">
                <a:solidFill>
                  <a:schemeClr val="tx1"/>
                </a:solidFill>
              </a:rPr>
              <a:t>th</a:t>
            </a:r>
            <a:r>
              <a:rPr lang="en-US" sz="2000" b="1" dirty="0">
                <a:solidFill>
                  <a:schemeClr val="tx1"/>
                </a:solidFill>
              </a:rPr>
              <a:t> Nov 2022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3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7DB5-AE07-456C-86C5-F56441B2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Product Category Ordered &gt;5 Times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C0E2-A2EB-4535-8002-7DFB2D5B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1991262"/>
            <a:ext cx="203653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category is the most ordered category with a total of 74,929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Health_beauty, bed_bath_table and sports_leisure are the next most ordered category.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658B4-2BA2-4B9F-A94E-7D7C012C6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8"/>
          <a:stretch/>
        </p:blipFill>
        <p:spPr>
          <a:xfrm>
            <a:off x="3409091" y="1991262"/>
            <a:ext cx="7746589" cy="41787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66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3A4A-2A18-424B-BFAB-D307CFF9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Market Basket Analysis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CABB-FC69-4F6F-A48C-61618BAC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1" y="1970021"/>
            <a:ext cx="265797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Market Basket Analysis is performed to identify the frequently ordered category association.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are the most ordered category along  with the categories of bed_bath_table, furniture_decor, computers_accessories and health_beauty.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93841-F19C-4663-8F49-653880818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" b="22128"/>
          <a:stretch/>
        </p:blipFill>
        <p:spPr>
          <a:xfrm>
            <a:off x="4110361" y="1970021"/>
            <a:ext cx="7045319" cy="42354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38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EF8D-87F4-469A-BC30-8DC45CD6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Insights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6734-9921-43B5-B665-5268FD74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34" y="2005533"/>
            <a:ext cx="9451295" cy="31967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category Toys constitute 20% of the products which generates 80% of the revenue.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can be seen that even if the price of the certain products is high, it is still bought by the customer more often.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Apart from Toys, the products from the categories of bed_bath_table, furniture_decor, computers_accessories and health_beauty are the most frequently ordered. The above categories with Toys or/and with each other are most frequent in customers’ basket.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observed that despite of the high price, some products are frequently purchased by the customers.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8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F257-FA6C-4BEF-AA23-3BA721FF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Recommendations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5DF6-A524-4BDD-9E0D-0A1F2647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8007"/>
            <a:ext cx="10058400" cy="30201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should focus on the categories which generate more than 80% of the revenue by always keeping them in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should target customers who are more likely to buy toys to boost sales as the category toys is the most ordered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Offer promo-codes or discounts on the frequently ordered category associations to encourage cross selling among the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can reduce some of the sub categories which have very low sales.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4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9FDE-9E2C-424A-B022-298B234D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Sources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0C8A-E0AD-45F6-9044-BF737E98F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2041677"/>
            <a:ext cx="10058400" cy="35956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Here is a snapshot of our data dictionary: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Order details such as order id, order status, order purchased timestamp,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Order Items detail such as order item id, seller id, price, shipping charges,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Customer details such as customer is, customer city, customer state,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Payment details such as payment type, payment value,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Product details such as product id, product category name, product dimensions,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following data sources were used: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OList retail dataset containing order-related information.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data consisted for the year 2016 to 2018.</a:t>
            </a:r>
          </a:p>
        </p:txBody>
      </p:sp>
    </p:spTree>
    <p:extLst>
      <p:ext uri="{BB962C8B-B14F-4D97-AF65-F5344CB8AC3E}">
        <p14:creationId xmlns:p14="http://schemas.microsoft.com/office/powerpoint/2010/main" val="288081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158-8087-463C-BDB4-66CFD02D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Methodology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EFC5-0AC8-4188-AD2A-5A11BAA4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2068628"/>
            <a:ext cx="9875520" cy="3355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A thorough analysis of the OList Retail Dataset was conducted. The process included: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dataset was cleaned and transformed using the python libraries of Pandas and Numpy in the Jupyter Notebook.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missing values for the various columns were replaced with the best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redundant and duplicate records were discarded and only first occurrence is kept.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Exploratory data analysis was done using the python libraries of Matplotlib and Seaborn in the Jupyter Notebook.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new dataset consisting of order id and product category name was created for Market Basket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Various visualizations and Market Basket Analysis was conducted in Tableau.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182E-CD90-4596-92E5-8AB34372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Assumptions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F9C6-40B8-4012-82BC-B5CCF27E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908" y="2012983"/>
            <a:ext cx="10058400" cy="20365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the cases having order status as ‘delivered’ are considered.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assumed that the data provided was achieving the desired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assumed that the company does not want to expand to new warehouses.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company’s strategies are decided considering there is constant growth in sales.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C5C14-977F-46FB-A4B5-0AEE0F56A840}"/>
              </a:ext>
            </a:extLst>
          </p:cNvPr>
          <p:cNvSpPr txBox="1"/>
          <p:nvPr/>
        </p:nvSpPr>
        <p:spPr>
          <a:xfrm>
            <a:off x="4452801" y="5225143"/>
            <a:ext cx="3608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Thank you</a:t>
            </a:r>
            <a:endParaRPr lang="en-IN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0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BB12-74B6-4B6B-BD27-40E837E2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Agenda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C9D5-1662-4CB4-BA29-4264CE8D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2041043"/>
            <a:ext cx="9930562" cy="36673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Background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Visualizations 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Insights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Recommendations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Appendix –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Sources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Methodology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Assumptions</a:t>
            </a:r>
          </a:p>
        </p:txBody>
      </p:sp>
    </p:spTree>
    <p:extLst>
      <p:ext uri="{BB962C8B-B14F-4D97-AF65-F5344CB8AC3E}">
        <p14:creationId xmlns:p14="http://schemas.microsoft.com/office/powerpoint/2010/main" val="13387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19E9-A12E-405B-AF86-9AA43E70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Objective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005C-562C-4368-AB93-F0125EE0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445" y="1987777"/>
            <a:ext cx="952929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identify top products that contribute to the revenue and top product category using Pareto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Improve our understanding with the use of market basket analysis to analyze the purchase behavior of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Understand what items are most likely to be purchased individually or in combination with some other products.</a:t>
            </a:r>
          </a:p>
        </p:txBody>
      </p:sp>
    </p:spTree>
    <p:extLst>
      <p:ext uri="{BB962C8B-B14F-4D97-AF65-F5344CB8AC3E}">
        <p14:creationId xmlns:p14="http://schemas.microsoft.com/office/powerpoint/2010/main" val="283202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23B-AA3D-4B78-90F4-7096D1B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Background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3A1F-14A4-4B61-A691-89B4114F2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772" y="2041043"/>
            <a:ext cx="966245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OList is an e-commerce company that has faced some losses recently and they want to manage their inventory so as to reduce any unnecessary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Now to be able to meet the demands of the customers, the company would need to store tons and tons of products in warehouses.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Since storing these products adds to the costs that the company incurs, it is necessary for the organization to plan their inventory well.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5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C00-B63E-43EE-9C0E-43C477C2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Top 20 Ordered Products by Quantity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3EAD-5152-4CED-B909-81CF29FC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51445"/>
            <a:ext cx="237405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highest ordered product is from the Toys category and has been ordered 467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products in the Top 20 that are frequently ordered belong to the Toys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5A983-35BF-47A9-8941-4BCCFB645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" t="878"/>
          <a:stretch/>
        </p:blipFill>
        <p:spPr>
          <a:xfrm>
            <a:off x="3606800" y="1951446"/>
            <a:ext cx="7548880" cy="40233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076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5DE1-0E5D-4E87-B84E-B1380DD4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Top 20 Ordered Products by Revenue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46B2-5E8D-443B-8C86-0FEEB20C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667"/>
            <a:ext cx="22555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highest revenue generation is 63, 885 which belongs to the Toys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products in the Top 20 list generating high revenue belong to the Toys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23C59-ECBA-47EF-95F0-F94D94CA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 t="332"/>
          <a:stretch/>
        </p:blipFill>
        <p:spPr>
          <a:xfrm>
            <a:off x="3623734" y="1965667"/>
            <a:ext cx="7531946" cy="40233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757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D83-4A55-4440-8D68-91C15E7E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Percent Running Totals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5FDB-4B90-4046-953E-DB11417C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1943390"/>
            <a:ext cx="247072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Percentage of Total Running Revenue and Quantity Ordered has been broken down by Product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contribution of each product towards the total revenue can be identified.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B78FE-204B-4ACE-A1FA-2A27A2DE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09"/>
          <a:stretch/>
        </p:blipFill>
        <p:spPr>
          <a:xfrm>
            <a:off x="3810000" y="1943390"/>
            <a:ext cx="7345681" cy="42621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445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C688-7B01-4BC9-9098-3E0D807B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Revenue Pareto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9701-FB84-47D4-BD77-67C9725E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057" y="2002107"/>
            <a:ext cx="211594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Toys, health_beauty and watches_gift combine generate 80.56% of the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alone generates 76.23% of the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rest of the 70+ product categories generates 19.44% of the revenue.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E0B6-B1FB-4B0D-8E3E-7168540B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008669"/>
            <a:ext cx="7650480" cy="41366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17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B18D-D04A-4902-A04B-E7422A5A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Quantity Pareto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A807-CCD6-4A18-95B6-B80ABE7A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114" y="1977900"/>
            <a:ext cx="204508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Toys, health_beauty and bed_bath_table make up 80.38% of the total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alone has 75.94% of the total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rest of the 70+ product categories generate 19.62% of the total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CEDFC-C0C0-443C-8AD8-F57E728B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90" y="1977900"/>
            <a:ext cx="7613490" cy="41388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698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11220</TotalTime>
  <Words>930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OList Marketing and Retail Analytics: Capstone Project</vt:lpstr>
      <vt:lpstr>Agenda</vt:lpstr>
      <vt:lpstr>Objective</vt:lpstr>
      <vt:lpstr>Background</vt:lpstr>
      <vt:lpstr>Top 20 Ordered Products by Quantity</vt:lpstr>
      <vt:lpstr>Top 20 Ordered Products by Revenue</vt:lpstr>
      <vt:lpstr>Percent Running Totals</vt:lpstr>
      <vt:lpstr>Revenue Pareto</vt:lpstr>
      <vt:lpstr>Quantity Pareto</vt:lpstr>
      <vt:lpstr>Product Category Ordered &gt;5 Times</vt:lpstr>
      <vt:lpstr>Market Basket Analysis</vt:lpstr>
      <vt:lpstr>Insights</vt:lpstr>
      <vt:lpstr>Recommendations</vt:lpstr>
      <vt:lpstr>Appendix - Data Sources</vt:lpstr>
      <vt:lpstr>Appendix - Data Methodology</vt:lpstr>
      <vt:lpstr>Appendix - Data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Crysl Lobo</dc:creator>
  <cp:lastModifiedBy>Crysl Lobo</cp:lastModifiedBy>
  <cp:revision>47</cp:revision>
  <dcterms:created xsi:type="dcterms:W3CDTF">2022-11-03T17:13:19Z</dcterms:created>
  <dcterms:modified xsi:type="dcterms:W3CDTF">2022-11-15T10:10:21Z</dcterms:modified>
</cp:coreProperties>
</file>