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2" r:id="rId2"/>
    <p:sldId id="257" r:id="rId3"/>
    <p:sldId id="261"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0C44A2-A0B0-4F01-8821-C873370CC448}" v="195" dt="2024-10-12T12:35:02.880"/>
    <p1510:client id="{75E2DF6F-FCB4-4570-A788-7BFA52E1C60E}" v="2089" dt="2024-10-12T15:55:02.126"/>
    <p1510:client id="{826907BF-807F-4228-8F82-6A8B64916EFE}" v="5203" dt="2024-10-13T07:50:24.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30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67282-B6DD-4F8A-A783-5A831061B3D5}" type="datetimeFigureOut">
              <a:rPr lang="en-IN" smtClean="0"/>
              <a:t>13-10-2024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26AEF-D72F-44AC-88E4-5D33FECCBE64}" type="slidenum">
              <a:rPr lang="en-IN" smtClean="0"/>
              <a:t>‹#›</a:t>
            </a:fld>
            <a:endParaRPr lang="en-IN"/>
          </a:p>
        </p:txBody>
      </p:sp>
    </p:spTree>
    <p:extLst>
      <p:ext uri="{BB962C8B-B14F-4D97-AF65-F5344CB8AC3E}">
        <p14:creationId xmlns:p14="http://schemas.microsoft.com/office/powerpoint/2010/main" val="204231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CF26AEF-D72F-44AC-88E4-5D33FECCBE64}" type="slidenum">
              <a:rPr lang="en-IN" smtClean="0"/>
              <a:t>4</a:t>
            </a:fld>
            <a:endParaRPr lang="en-IN"/>
          </a:p>
        </p:txBody>
      </p:sp>
    </p:spTree>
    <p:extLst>
      <p:ext uri="{BB962C8B-B14F-4D97-AF65-F5344CB8AC3E}">
        <p14:creationId xmlns:p14="http://schemas.microsoft.com/office/powerpoint/2010/main" val="64844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9634-93CE-0B57-1DD4-16854ED41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914103-D7DD-22A0-AD13-02F79E59B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26B3E7-D437-48A0-1078-68A3CF719148}"/>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5" name="Footer Placeholder 4">
            <a:extLst>
              <a:ext uri="{FF2B5EF4-FFF2-40B4-BE49-F238E27FC236}">
                <a16:creationId xmlns:a16="http://schemas.microsoft.com/office/drawing/2014/main" id="{E59F773E-36DD-BA50-6118-A339B9DB2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CD09F-59A7-F1B2-B1C8-AB097C632EEB}"/>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1393085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F011-6D24-EB49-7C9D-752297A456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94AC80-DE34-DFB8-F06A-37EC62F40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5812DA-D107-1FAD-5C72-106A6089C76C}"/>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5" name="Footer Placeholder 4">
            <a:extLst>
              <a:ext uri="{FF2B5EF4-FFF2-40B4-BE49-F238E27FC236}">
                <a16:creationId xmlns:a16="http://schemas.microsoft.com/office/drawing/2014/main" id="{2D3CAA48-25C8-717E-E60E-4941D4F0A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5950F7-CF1B-3C10-13CE-4C969CCD177A}"/>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202198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D05F0-9F63-4A33-3EFF-F79C0E8444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DBF3FF-E4D4-B05E-52FF-5981685A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CEF5E0-01AD-5AD6-A637-BA61152E5D63}"/>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5" name="Footer Placeholder 4">
            <a:extLst>
              <a:ext uri="{FF2B5EF4-FFF2-40B4-BE49-F238E27FC236}">
                <a16:creationId xmlns:a16="http://schemas.microsoft.com/office/drawing/2014/main" id="{CBD15ACD-BB33-842F-A3A3-BD2F238A49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A59EE-B7E8-F3FE-8F57-B00C6559A9CA}"/>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105658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39FD-D2E6-3F9E-2D55-F0689D2883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7BEF72-EC2D-9288-5DB3-46D7D134B2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EF7806-15F9-E43D-7F61-48413185853F}"/>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5" name="Footer Placeholder 4">
            <a:extLst>
              <a:ext uri="{FF2B5EF4-FFF2-40B4-BE49-F238E27FC236}">
                <a16:creationId xmlns:a16="http://schemas.microsoft.com/office/drawing/2014/main" id="{FC1A161A-6171-424C-5C1F-ED4671001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29A2E0-D9D0-0253-05BA-93866A901E15}"/>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136580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53DB-3601-128A-AD7C-2E76357641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B53D0E-B300-2F5C-5EF5-630EB495C9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DEDC80-79B4-A3AA-C196-AED186192716}"/>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5" name="Footer Placeholder 4">
            <a:extLst>
              <a:ext uri="{FF2B5EF4-FFF2-40B4-BE49-F238E27FC236}">
                <a16:creationId xmlns:a16="http://schemas.microsoft.com/office/drawing/2014/main" id="{CDDE8015-62CC-982C-C6E6-9EF322413D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7095E-8F2E-6CFC-2184-CD16F27821B9}"/>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46653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33C6-A24F-60DB-5CB3-5C3CC24BA4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A6CD9B-13ED-1174-BD79-C7CF9876D4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018ED5-D523-5B3F-8F13-E0C65161BA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EDAEF4-9EF0-B3CF-FC48-BB81E19DF5C4}"/>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6" name="Footer Placeholder 5">
            <a:extLst>
              <a:ext uri="{FF2B5EF4-FFF2-40B4-BE49-F238E27FC236}">
                <a16:creationId xmlns:a16="http://schemas.microsoft.com/office/drawing/2014/main" id="{D61521CA-EFB0-2021-A7B0-A9566B281D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2F45A2-09E3-116A-CE61-1B504FFF53DB}"/>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95921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0AFE-05B2-40B6-FF2D-2C72873B48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078F6F-EF85-F258-8F21-1D475C7A0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3C0EF7-3F7B-E19A-C294-2D57979F48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8A80B4-CCEC-1F1B-31A0-68FEB1155F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F6EA8-5C85-02BA-7D74-3282EAE22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99C078-664B-A76E-C83E-719A1482BAEF}"/>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8" name="Footer Placeholder 7">
            <a:extLst>
              <a:ext uri="{FF2B5EF4-FFF2-40B4-BE49-F238E27FC236}">
                <a16:creationId xmlns:a16="http://schemas.microsoft.com/office/drawing/2014/main" id="{7D942DF5-D8EB-31E8-74D9-AC37B6B2C6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2CE390-FF0A-A511-63EC-1FB6ABD2FA5B}"/>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366819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7EED-69B5-6C1C-8EAA-4FBD335D60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DEAC62-1917-7A0D-4A22-EE780A909320}"/>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4" name="Footer Placeholder 3">
            <a:extLst>
              <a:ext uri="{FF2B5EF4-FFF2-40B4-BE49-F238E27FC236}">
                <a16:creationId xmlns:a16="http://schemas.microsoft.com/office/drawing/2014/main" id="{35571DA4-024E-D3A4-8B4D-5E733DC3D0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769F4A-7E96-F776-0F18-7C3C76DFD857}"/>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98279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68358-5465-06EA-50B7-6AFB3CFFC331}"/>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3" name="Footer Placeholder 2">
            <a:extLst>
              <a:ext uri="{FF2B5EF4-FFF2-40B4-BE49-F238E27FC236}">
                <a16:creationId xmlns:a16="http://schemas.microsoft.com/office/drawing/2014/main" id="{55CEC7EF-F2BF-8CB5-0D28-C3ABD677C0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4D0852-A88E-0911-248D-84C665BF0C68}"/>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1563907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BFB94-1A64-EB2C-A2E7-242540ED45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EF4E9C-4F7A-7572-AD73-63A924D0AC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E198CE-F698-E069-243C-F89C78605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11AC8-B8A5-74B2-1A68-1FFB9E861E81}"/>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6" name="Footer Placeholder 5">
            <a:extLst>
              <a:ext uri="{FF2B5EF4-FFF2-40B4-BE49-F238E27FC236}">
                <a16:creationId xmlns:a16="http://schemas.microsoft.com/office/drawing/2014/main" id="{9E5B05BD-B939-DF85-CA71-3EAA65C61A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0AFCC3-2EAD-C6CD-4873-AAD3795AF1AF}"/>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309500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D4C8-DEE1-60C6-CC03-F219223FC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BC90AC-FB72-6FE5-03B7-A5EFD0692D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AC51EB-C834-7821-1D15-22B9CB077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952D7-4191-AE59-F567-5D479456AC08}"/>
              </a:ext>
            </a:extLst>
          </p:cNvPr>
          <p:cNvSpPr>
            <a:spLocks noGrp="1"/>
          </p:cNvSpPr>
          <p:nvPr>
            <p:ph type="dt" sz="half" idx="10"/>
          </p:nvPr>
        </p:nvSpPr>
        <p:spPr/>
        <p:txBody>
          <a:bodyPr/>
          <a:lstStyle/>
          <a:p>
            <a:fld id="{D47E0CB1-F6CD-4C99-88BB-F20D16CA845A}" type="datetimeFigureOut">
              <a:rPr lang="en-IN" smtClean="0"/>
              <a:t>13-10-2024</a:t>
            </a:fld>
            <a:endParaRPr lang="en-IN"/>
          </a:p>
        </p:txBody>
      </p:sp>
      <p:sp>
        <p:nvSpPr>
          <p:cNvPr id="6" name="Footer Placeholder 5">
            <a:extLst>
              <a:ext uri="{FF2B5EF4-FFF2-40B4-BE49-F238E27FC236}">
                <a16:creationId xmlns:a16="http://schemas.microsoft.com/office/drawing/2014/main" id="{CD127CD9-2CCE-BDBF-BBBF-E869CB74DB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A7DEB8-F5A1-7DE7-5260-6493F58971E0}"/>
              </a:ext>
            </a:extLst>
          </p:cNvPr>
          <p:cNvSpPr>
            <a:spLocks noGrp="1"/>
          </p:cNvSpPr>
          <p:nvPr>
            <p:ph type="sldNum" sz="quarter" idx="12"/>
          </p:nvPr>
        </p:nvSpPr>
        <p:spPr/>
        <p:txBody>
          <a:bodyPr/>
          <a:lstStyle/>
          <a:p>
            <a:fld id="{4BC3EB2D-A8CF-4969-8E3C-E910B4FE5630}" type="slidenum">
              <a:rPr lang="en-IN" smtClean="0"/>
              <a:t>‹#›</a:t>
            </a:fld>
            <a:endParaRPr lang="en-IN"/>
          </a:p>
        </p:txBody>
      </p:sp>
    </p:spTree>
    <p:extLst>
      <p:ext uri="{BB962C8B-B14F-4D97-AF65-F5344CB8AC3E}">
        <p14:creationId xmlns:p14="http://schemas.microsoft.com/office/powerpoint/2010/main" val="69563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D76ADD-663D-323F-C665-D7534F357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3681EA-1CCB-6C21-0AF1-2CB76F9B0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06C64-D9D2-B9C9-64DA-3D7C951B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7E0CB1-F6CD-4C99-88BB-F20D16CA845A}" type="datetimeFigureOut">
              <a:rPr lang="en-IN" smtClean="0"/>
              <a:t>13-10-2024</a:t>
            </a:fld>
            <a:endParaRPr lang="en-IN"/>
          </a:p>
        </p:txBody>
      </p:sp>
      <p:sp>
        <p:nvSpPr>
          <p:cNvPr id="5" name="Footer Placeholder 4">
            <a:extLst>
              <a:ext uri="{FF2B5EF4-FFF2-40B4-BE49-F238E27FC236}">
                <a16:creationId xmlns:a16="http://schemas.microsoft.com/office/drawing/2014/main" id="{A1CB0052-4622-D017-9F45-59A64E87F4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6C39F-7563-3F93-3748-63A37B3B0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3EB2D-A8CF-4969-8E3C-E910B4FE5630}" type="slidenum">
              <a:rPr lang="en-IN" smtClean="0"/>
              <a:t>‹#›</a:t>
            </a:fld>
            <a:endParaRPr lang="en-IN"/>
          </a:p>
        </p:txBody>
      </p:sp>
    </p:spTree>
    <p:extLst>
      <p:ext uri="{BB962C8B-B14F-4D97-AF65-F5344CB8AC3E}">
        <p14:creationId xmlns:p14="http://schemas.microsoft.com/office/powerpoint/2010/main" val="402326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8B34-E9CC-3140-FF6E-F06AC3D310C0}"/>
              </a:ext>
            </a:extLst>
          </p:cNvPr>
          <p:cNvSpPr>
            <a:spLocks noGrp="1"/>
          </p:cNvSpPr>
          <p:nvPr>
            <p:ph type="title"/>
          </p:nvPr>
        </p:nvSpPr>
        <p:spPr>
          <a:xfrm>
            <a:off x="2677946" y="1588432"/>
            <a:ext cx="10515600" cy="1325563"/>
          </a:xfrm>
        </p:spPr>
        <p:txBody>
          <a:bodyPr>
            <a:normAutofit/>
          </a:bodyPr>
          <a:lstStyle/>
          <a:p>
            <a:pPr algn="ctr"/>
            <a:r>
              <a:rPr lang="en-IN" sz="5400">
                <a:latin typeface="Times New Roman" panose="02020603050405020304" pitchFamily="18" charset="0"/>
                <a:cs typeface="Times New Roman" panose="02020603050405020304" pitchFamily="18" charset="0"/>
              </a:rPr>
              <a:t>GSTN Hackathon</a:t>
            </a:r>
          </a:p>
        </p:txBody>
      </p:sp>
      <p:sp>
        <p:nvSpPr>
          <p:cNvPr id="3" name="Content Placeholder 2">
            <a:extLst>
              <a:ext uri="{FF2B5EF4-FFF2-40B4-BE49-F238E27FC236}">
                <a16:creationId xmlns:a16="http://schemas.microsoft.com/office/drawing/2014/main" id="{1F0188B4-EB03-A816-CAFB-FED0BC6622A8}"/>
              </a:ext>
            </a:extLst>
          </p:cNvPr>
          <p:cNvSpPr>
            <a:spLocks noGrp="1"/>
          </p:cNvSpPr>
          <p:nvPr>
            <p:ph idx="1"/>
          </p:nvPr>
        </p:nvSpPr>
        <p:spPr>
          <a:xfrm>
            <a:off x="8718607" y="3164095"/>
            <a:ext cx="1846054" cy="1696529"/>
          </a:xfrm>
        </p:spPr>
        <p:txBody>
          <a:bodyPr>
            <a:normAutofit/>
          </a:bodyPr>
          <a:lstStyle/>
          <a:p>
            <a:pPr marL="0" indent="0">
              <a:spcBef>
                <a:spcPts val="400"/>
              </a:spcBef>
              <a:buNone/>
            </a:pPr>
            <a:r>
              <a:rPr lang="en-IN" sz="1800" u="sng">
                <a:latin typeface="Times New Roman" panose="02020603050405020304" pitchFamily="18" charset="0"/>
                <a:cs typeface="Times New Roman" panose="02020603050405020304" pitchFamily="18" charset="0"/>
              </a:rPr>
              <a:t>Team Members:</a:t>
            </a:r>
          </a:p>
          <a:p>
            <a:pPr marL="0" indent="0">
              <a:spcBef>
                <a:spcPts val="400"/>
              </a:spcBef>
              <a:buNone/>
            </a:pPr>
            <a:r>
              <a:rPr lang="en-IN" sz="1800">
                <a:latin typeface="Times New Roman" panose="02020603050405020304" pitchFamily="18" charset="0"/>
                <a:cs typeface="Times New Roman" panose="02020603050405020304" pitchFamily="18" charset="0"/>
              </a:rPr>
              <a:t>Ankush Naskar</a:t>
            </a:r>
          </a:p>
          <a:p>
            <a:pPr marL="0" indent="0">
              <a:spcBef>
                <a:spcPts val="400"/>
              </a:spcBef>
              <a:buNone/>
            </a:pPr>
            <a:r>
              <a:rPr lang="en-IN" sz="1800">
                <a:latin typeface="Times New Roman" panose="02020603050405020304" pitchFamily="18" charset="0"/>
                <a:cs typeface="Times New Roman" panose="02020603050405020304" pitchFamily="18" charset="0"/>
              </a:rPr>
              <a:t>Utkarsh Patel</a:t>
            </a:r>
          </a:p>
          <a:p>
            <a:pPr marL="0" indent="0">
              <a:spcBef>
                <a:spcPts val="400"/>
              </a:spcBef>
              <a:buNone/>
            </a:pPr>
            <a:r>
              <a:rPr lang="en-IN" sz="1800">
                <a:latin typeface="Times New Roman" panose="02020603050405020304" pitchFamily="18" charset="0"/>
                <a:cs typeface="Times New Roman" panose="02020603050405020304" pitchFamily="18" charset="0"/>
              </a:rPr>
              <a:t>Hemlata Gautam</a:t>
            </a:r>
          </a:p>
          <a:p>
            <a:pPr marL="0" indent="0">
              <a:spcBef>
                <a:spcPts val="400"/>
              </a:spcBef>
              <a:buNone/>
            </a:pPr>
            <a:r>
              <a:rPr lang="en-IN" sz="1800">
                <a:latin typeface="Times New Roman" panose="02020603050405020304" pitchFamily="18" charset="0"/>
                <a:cs typeface="Times New Roman" panose="02020603050405020304" pitchFamily="18" charset="0"/>
              </a:rPr>
              <a:t>Umesh </a:t>
            </a:r>
            <a:r>
              <a:rPr lang="en-IN" sz="1800" err="1">
                <a:latin typeface="Times New Roman" panose="02020603050405020304" pitchFamily="18" charset="0"/>
                <a:cs typeface="Times New Roman" panose="02020603050405020304" pitchFamily="18" charset="0"/>
              </a:rPr>
              <a:t>Konduru</a:t>
            </a:r>
            <a:endParaRPr lang="en-IN" sz="18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68A92C5-7A7F-21D8-2EC0-1B6225824DA0}"/>
              </a:ext>
            </a:extLst>
          </p:cNvPr>
          <p:cNvPicPr>
            <a:picLocks noChangeAspect="1"/>
          </p:cNvPicPr>
          <p:nvPr/>
        </p:nvPicPr>
        <p:blipFill>
          <a:blip r:embed="rId2"/>
          <a:stretch>
            <a:fillRect/>
          </a:stretch>
        </p:blipFill>
        <p:spPr>
          <a:xfrm>
            <a:off x="798883" y="2957152"/>
            <a:ext cx="4692912" cy="3532909"/>
          </a:xfrm>
          <a:prstGeom prst="rect">
            <a:avLst/>
          </a:prstGeom>
        </p:spPr>
      </p:pic>
      <p:pic>
        <p:nvPicPr>
          <p:cNvPr id="1026" name="Picture 2" descr="George alexandar A - Goods and Service Tax Network (GSTN)- HD logo">
            <a:extLst>
              <a:ext uri="{FF2B5EF4-FFF2-40B4-BE49-F238E27FC236}">
                <a16:creationId xmlns:a16="http://schemas.microsoft.com/office/drawing/2014/main" id="{AB6C6937-8528-5DE1-22EA-BE279073FC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43" y="429599"/>
            <a:ext cx="2708613" cy="203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11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6338-61A4-B1DD-9359-E286BAD6DF53}"/>
              </a:ext>
            </a:extLst>
          </p:cNvPr>
          <p:cNvSpPr>
            <a:spLocks noGrp="1"/>
          </p:cNvSpPr>
          <p:nvPr>
            <p:ph type="title"/>
          </p:nvPr>
        </p:nvSpPr>
        <p:spPr>
          <a:xfrm>
            <a:off x="-193040" y="162560"/>
            <a:ext cx="12260993" cy="826602"/>
          </a:xfrm>
        </p:spPr>
        <p:txBody>
          <a:bodyPr>
            <a:noAutofit/>
          </a:bodyPr>
          <a:lstStyle/>
          <a:p>
            <a:pPr algn="ctr"/>
            <a:r>
              <a:rPr lang="en-IN" sz="4000">
                <a:latin typeface="Times New Roman" panose="02020603050405020304" pitchFamily="18" charset="0"/>
                <a:cs typeface="Times New Roman" panose="02020603050405020304" pitchFamily="18" charset="0"/>
              </a:rPr>
              <a:t>Introduction</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BF4D5B-8016-887E-5BF0-DECBE9678EA3}"/>
              </a:ext>
            </a:extLst>
          </p:cNvPr>
          <p:cNvSpPr>
            <a:spLocks noGrp="1"/>
          </p:cNvSpPr>
          <p:nvPr>
            <p:ph idx="1"/>
          </p:nvPr>
        </p:nvSpPr>
        <p:spPr>
          <a:xfrm>
            <a:off x="675640" y="1132936"/>
            <a:ext cx="10596209" cy="5342626"/>
          </a:xfrm>
        </p:spPr>
        <p:txBody>
          <a:bodyPr>
            <a:normAutofit/>
          </a:bodyPr>
          <a:lstStyle/>
          <a:p>
            <a:pPr lvl="0">
              <a:lnSpc>
                <a:spcPct val="107000"/>
              </a:lnSpc>
              <a:spcBef>
                <a:spcPts val="200"/>
              </a:spcBef>
              <a:spcAft>
                <a:spcPts val="200"/>
              </a:spcAft>
            </a:pP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We are given a very vast data consisting of lakhs of entries and 22 columns/features, and are faced with the problem of effectively classifying the test data with high accuracy.</a:t>
            </a:r>
          </a:p>
          <a:p>
            <a:pPr lvl="0">
              <a:lnSpc>
                <a:spcPct val="107000"/>
              </a:lnSpc>
              <a:spcBef>
                <a:spcPts val="200"/>
              </a:spcBef>
              <a:spcAft>
                <a:spcPts val="200"/>
              </a:spcAft>
            </a:pPr>
            <a:r>
              <a:rPr lang="en-US" sz="2000" kern="100">
                <a:latin typeface="Times New Roman" panose="02020603050405020304" pitchFamily="18" charset="0"/>
                <a:ea typeface="Calibri" panose="020F0502020204030204" pitchFamily="34" charset="0"/>
                <a:cs typeface="Times New Roman" panose="02020603050405020304" pitchFamily="18" charset="0"/>
              </a:rPr>
              <a:t>The data varies significantly across and within columns, with some values varying in the order of 10^-7 while others in the order of 100</a:t>
            </a:r>
            <a:r>
              <a:rPr lang="en-IN" sz="2000" kern="100">
                <a:latin typeface="Times New Roman" panose="02020603050405020304" pitchFamily="18" charset="0"/>
                <a:ea typeface="Calibri" panose="020F0502020204030204" pitchFamily="34" charset="0"/>
                <a:cs typeface="Times New Roman" panose="02020603050405020304" pitchFamily="18" charset="0"/>
              </a:rPr>
              <a:t>. </a:t>
            </a:r>
          </a:p>
          <a:p>
            <a:pPr lvl="0">
              <a:lnSpc>
                <a:spcPct val="107000"/>
              </a:lnSpc>
              <a:spcBef>
                <a:spcPts val="200"/>
              </a:spcBef>
              <a:spcAft>
                <a:spcPts val="200"/>
              </a:spcAft>
            </a:pPr>
            <a:r>
              <a:rPr lang="en-IN" sz="2000" kern="100">
                <a:latin typeface="Times New Roman" panose="02020603050405020304" pitchFamily="18" charset="0"/>
                <a:ea typeface="Calibri" panose="020F0502020204030204" pitchFamily="34" charset="0"/>
                <a:cs typeface="Times New Roman" panose="02020603050405020304" pitchFamily="18" charset="0"/>
              </a:rPr>
              <a:t>Some observations we made while experimenting with the data, include:</a:t>
            </a:r>
          </a:p>
          <a:p>
            <a:pPr marL="857250" lvl="1" indent="-400050">
              <a:lnSpc>
                <a:spcPct val="107000"/>
              </a:lnSpc>
              <a:spcBef>
                <a:spcPts val="200"/>
              </a:spcBef>
              <a:spcAft>
                <a:spcPts val="200"/>
              </a:spcAft>
              <a:buFont typeface="+mj-lt"/>
              <a:buAutoNum type="romanLcPeriod"/>
            </a:pPr>
            <a:r>
              <a:rPr lang="en-IN" sz="1800" kern="100">
                <a:latin typeface="Times New Roman" panose="02020603050405020304" pitchFamily="18" charset="0"/>
                <a:ea typeface="Calibri" panose="020F0502020204030204" pitchFamily="34" charset="0"/>
                <a:cs typeface="Times New Roman" panose="02020603050405020304" pitchFamily="18" charset="0"/>
              </a:rPr>
              <a:t>If in </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Column 1</a:t>
            </a:r>
            <a:r>
              <a:rPr lang="en-IN" sz="1800" kern="100">
                <a:latin typeface="Times New Roman" panose="02020603050405020304" pitchFamily="18" charset="0"/>
                <a:ea typeface="Calibri" panose="020F0502020204030204" pitchFamily="34" charset="0"/>
                <a:cs typeface="Times New Roman" panose="02020603050405020304" pitchFamily="18" charset="0"/>
              </a:rPr>
              <a:t>8,</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 value = 0 → Target value = 0 </a:t>
            </a:r>
            <a:r>
              <a:rPr lang="en-IN" sz="1800" kern="100">
                <a:latin typeface="Times New Roman" panose="02020603050405020304" pitchFamily="18" charset="0"/>
                <a:ea typeface="Calibri" panose="020F0502020204030204" pitchFamily="34" charset="0"/>
                <a:cs typeface="Times New Roman" panose="02020603050405020304" pitchFamily="18" charset="0"/>
              </a:rPr>
              <a:t>	(</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This occurs in approx. 6,83,000 rows)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857250" lvl="1" indent="-400050">
              <a:lnSpc>
                <a:spcPct val="107000"/>
              </a:lnSpc>
              <a:spcBef>
                <a:spcPts val="200"/>
              </a:spcBef>
              <a:spcAft>
                <a:spcPts val="200"/>
              </a:spcAft>
              <a:buFont typeface="+mj-lt"/>
              <a:buAutoNum type="romanLcPeriod"/>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If in Column 1</a:t>
            </a:r>
            <a:r>
              <a:rPr lang="en-IN" sz="1800" kern="100">
                <a:latin typeface="Times New Roman" panose="02020603050405020304" pitchFamily="18" charset="0"/>
                <a:ea typeface="Calibri" panose="020F0502020204030204" pitchFamily="34" charset="0"/>
                <a:cs typeface="Times New Roman" panose="02020603050405020304" pitchFamily="18" charset="0"/>
              </a:rPr>
              <a:t>, </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value = 2495 → Target value = 0  </a:t>
            </a:r>
            <a:r>
              <a:rPr lang="en-IN" sz="1800" kern="100">
                <a:latin typeface="Times New Roman" panose="02020603050405020304" pitchFamily="18" charset="0"/>
                <a:ea typeface="Calibri" panose="020F0502020204030204" pitchFamily="34" charset="0"/>
                <a:cs typeface="Times New Roman" panose="02020603050405020304" pitchFamily="18" charset="0"/>
              </a:rPr>
              <a:t>(</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This occurs in approx. </a:t>
            </a:r>
            <a:r>
              <a:rPr lang="en-IN" sz="1800" kern="100">
                <a:latin typeface="Times New Roman" panose="02020603050405020304" pitchFamily="18" charset="0"/>
                <a:ea typeface="Calibri" panose="020F0502020204030204" pitchFamily="34" charset="0"/>
                <a:cs typeface="Times New Roman" panose="02020603050405020304" pitchFamily="18" charset="0"/>
              </a:rPr>
              <a:t>1,56</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,000 rows)	</a:t>
            </a:r>
          </a:p>
          <a:p>
            <a:pPr marL="857250" lvl="1" indent="-400050">
              <a:lnSpc>
                <a:spcPct val="107000"/>
              </a:lnSpc>
              <a:spcBef>
                <a:spcPts val="200"/>
              </a:spcBef>
              <a:spcAft>
                <a:spcPts val="200"/>
              </a:spcAft>
              <a:buFont typeface="+mj-lt"/>
              <a:buAutoNum type="romanLcPeriod"/>
            </a:pPr>
            <a:r>
              <a:rPr lang="en-IN" sz="1800" kern="100">
                <a:latin typeface="Times New Roman" panose="02020603050405020304" pitchFamily="18" charset="0"/>
                <a:ea typeface="Calibri" panose="020F0502020204030204" pitchFamily="34" charset="0"/>
                <a:cs typeface="Times New Roman" panose="02020603050405020304" pitchFamily="18" charset="0"/>
              </a:rPr>
              <a:t>Column 9 is majorly composed of </a:t>
            </a:r>
            <a:r>
              <a:rPr lang="en-IN" sz="1800" kern="100" err="1">
                <a:latin typeface="Times New Roman" panose="02020603050405020304" pitchFamily="18" charset="0"/>
                <a:ea typeface="Calibri" panose="020F0502020204030204" pitchFamily="34" charset="0"/>
                <a:cs typeface="Times New Roman" panose="02020603050405020304" pitchFamily="18" charset="0"/>
              </a:rPr>
              <a:t>NaN</a:t>
            </a:r>
            <a:r>
              <a:rPr lang="en-IN" sz="1800" kern="100">
                <a:latin typeface="Times New Roman" panose="02020603050405020304" pitchFamily="18" charset="0"/>
                <a:ea typeface="Calibri" panose="020F0502020204030204" pitchFamily="34" charset="0"/>
                <a:cs typeface="Times New Roman" panose="02020603050405020304" pitchFamily="18" charset="0"/>
              </a:rPr>
              <a:t> values, thus hinting towards the removal of the whole column before feeding the data for classification purposes. On the other hand, the non-</a:t>
            </a:r>
            <a:r>
              <a:rPr lang="en-IN" sz="1800" kern="100" err="1">
                <a:latin typeface="Times New Roman" panose="02020603050405020304" pitchFamily="18" charset="0"/>
                <a:ea typeface="Calibri" panose="020F0502020204030204" pitchFamily="34" charset="0"/>
                <a:cs typeface="Times New Roman" panose="02020603050405020304" pitchFamily="18" charset="0"/>
              </a:rPr>
              <a:t>NaN</a:t>
            </a:r>
            <a:r>
              <a:rPr lang="en-IN" sz="1800" kern="100">
                <a:latin typeface="Times New Roman" panose="02020603050405020304" pitchFamily="18" charset="0"/>
                <a:ea typeface="Calibri" panose="020F0502020204030204" pitchFamily="34" charset="0"/>
                <a:cs typeface="Times New Roman" panose="02020603050405020304" pitchFamily="18" charset="0"/>
              </a:rPr>
              <a:t> values may be considered as anomalies in this column and hence may help in classification.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857250" lvl="1" indent="-400050">
              <a:lnSpc>
                <a:spcPct val="107000"/>
              </a:lnSpc>
              <a:spcBef>
                <a:spcPts val="200"/>
              </a:spcBef>
              <a:spcAft>
                <a:spcPts val="200"/>
              </a:spcAft>
              <a:buFont typeface="+mj-lt"/>
              <a:buAutoNum type="romanLcPeriod"/>
            </a:pPr>
            <a:r>
              <a:rPr lang="en-US" sz="1800">
                <a:latin typeface="Times New Roman" panose="02020603050405020304" pitchFamily="18" charset="0"/>
                <a:cs typeface="Times New Roman" panose="02020603050405020304" pitchFamily="18" charset="0"/>
              </a:rPr>
              <a:t>Data is highly densely packed at some places, while sparse at some others. The region of high density is of the prime focus, and has data of both classifications 0s and 1s jampacked together which makes finding patterns in the data challenging.</a:t>
            </a:r>
          </a:p>
          <a:p>
            <a:pPr marL="857250" lvl="1" indent="-400050">
              <a:lnSpc>
                <a:spcPct val="107000"/>
              </a:lnSpc>
              <a:spcBef>
                <a:spcPts val="200"/>
              </a:spcBef>
              <a:spcAft>
                <a:spcPts val="200"/>
              </a:spcAft>
              <a:buFont typeface="+mj-lt"/>
              <a:buAutoNum type="romanLcPeriod"/>
            </a:pPr>
            <a:r>
              <a:rPr lang="en-US" sz="1800">
                <a:latin typeface="Times New Roman" panose="02020603050405020304" pitchFamily="18" charset="0"/>
                <a:cs typeface="Times New Roman" panose="02020603050405020304" pitchFamily="18" charset="0"/>
              </a:rPr>
              <a:t>Though it seems logical to replace </a:t>
            </a:r>
            <a:r>
              <a:rPr lang="en-US" sz="1800" err="1">
                <a:latin typeface="Times New Roman" panose="02020603050405020304" pitchFamily="18" charset="0"/>
                <a:cs typeface="Times New Roman" panose="02020603050405020304" pitchFamily="18" charset="0"/>
              </a:rPr>
              <a:t>NaN</a:t>
            </a:r>
            <a:r>
              <a:rPr lang="en-US" sz="1800">
                <a:latin typeface="Times New Roman" panose="02020603050405020304" pitchFamily="18" charset="0"/>
                <a:cs typeface="Times New Roman" panose="02020603050405020304" pitchFamily="18" charset="0"/>
              </a:rPr>
              <a:t> values with the mode of the respective column, this leads to data collision with 2 or more data points having different target values, potentially causing the model to learn conflicting patterns and reducing its predictive accuracy.</a:t>
            </a:r>
            <a:endParaRPr lang="en-IN" b="1"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231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CC7B-6784-0BC6-09F4-F1BF7F73F1C1}"/>
              </a:ext>
            </a:extLst>
          </p:cNvPr>
          <p:cNvSpPr>
            <a:spLocks noGrp="1"/>
          </p:cNvSpPr>
          <p:nvPr>
            <p:ph type="title"/>
          </p:nvPr>
        </p:nvSpPr>
        <p:spPr>
          <a:xfrm>
            <a:off x="0" y="48502"/>
            <a:ext cx="12192001" cy="750558"/>
          </a:xfrm>
        </p:spPr>
        <p:txBody>
          <a:bodyPr>
            <a:normAutofit/>
          </a:bodyPr>
          <a:lstStyle/>
          <a:p>
            <a:pPr algn="ctr"/>
            <a:r>
              <a:rPr lang="en-IN" sz="4000">
                <a:latin typeface="Times New Roman" panose="02020603050405020304" pitchFamily="18" charset="0"/>
                <a:cs typeface="Times New Roman" panose="02020603050405020304" pitchFamily="18" charset="0"/>
              </a:rPr>
              <a:t>Our Approach</a:t>
            </a:r>
          </a:p>
        </p:txBody>
      </p:sp>
      <p:sp>
        <p:nvSpPr>
          <p:cNvPr id="3" name="Content Placeholder 2">
            <a:extLst>
              <a:ext uri="{FF2B5EF4-FFF2-40B4-BE49-F238E27FC236}">
                <a16:creationId xmlns:a16="http://schemas.microsoft.com/office/drawing/2014/main" id="{D955C7DA-0C4B-3B5A-55F5-88D2933F0218}"/>
              </a:ext>
            </a:extLst>
          </p:cNvPr>
          <p:cNvSpPr>
            <a:spLocks noGrp="1"/>
          </p:cNvSpPr>
          <p:nvPr>
            <p:ph idx="1"/>
          </p:nvPr>
        </p:nvSpPr>
        <p:spPr>
          <a:xfrm>
            <a:off x="621102" y="891393"/>
            <a:ext cx="11076317" cy="5756697"/>
          </a:xfrm>
        </p:spPr>
        <p:txBody>
          <a:bodyPr>
            <a:normAutofit/>
          </a:bodyPr>
          <a:lstStyle/>
          <a:p>
            <a:pPr>
              <a:lnSpc>
                <a:spcPct val="120000"/>
              </a:lnSpc>
              <a:spcBef>
                <a:spcPts val="0"/>
              </a:spcBef>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We begin by removing rows where Column 18 is set to 0, reducing the dataset to 1.02 lakh entries for classification. The removed rows can be classified as 0 separately, as the values in the other columns are irrelevant for these cases.</a:t>
            </a:r>
          </a:p>
          <a:p>
            <a:pPr>
              <a:lnSpc>
                <a:spcPct val="120000"/>
              </a:lnSpc>
              <a:spcBef>
                <a:spcPts val="0"/>
              </a:spcBef>
            </a:pP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To </a:t>
            </a:r>
            <a:r>
              <a:rPr lang="en-IN" sz="2000" kern="100">
                <a:latin typeface="Times New Roman" panose="02020603050405020304" pitchFamily="18" charset="0"/>
                <a:ea typeface="Calibri" panose="020F0502020204030204" pitchFamily="34" charset="0"/>
                <a:cs typeface="Times New Roman" panose="02020603050405020304" pitchFamily="18" charset="0"/>
              </a:rPr>
              <a:t>h</a:t>
            </a: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andle </a:t>
            </a:r>
            <a:r>
              <a:rPr lang="en-IN" sz="2000" kern="100">
                <a:latin typeface="Times New Roman" panose="02020603050405020304" pitchFamily="18" charset="0"/>
                <a:ea typeface="Calibri" panose="020F0502020204030204" pitchFamily="34" charset="0"/>
                <a:cs typeface="Times New Roman" panose="02020603050405020304" pitchFamily="18" charset="0"/>
              </a:rPr>
              <a:t>the large number of </a:t>
            </a:r>
            <a:r>
              <a:rPr lang="en-IN" sz="2000" kern="100" err="1">
                <a:effectLst/>
                <a:latin typeface="Times New Roman" panose="02020603050405020304" pitchFamily="18" charset="0"/>
                <a:ea typeface="Calibri" panose="020F0502020204030204" pitchFamily="34" charset="0"/>
                <a:cs typeface="Times New Roman" panose="02020603050405020304" pitchFamily="18" charset="0"/>
              </a:rPr>
              <a:t>NaN</a:t>
            </a: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 values, we normalized the data using min-max normalization to range [-1, 1], and then replaced the </a:t>
            </a:r>
            <a:r>
              <a:rPr lang="en-IN" sz="2000" kern="100" err="1">
                <a:effectLst/>
                <a:latin typeface="Times New Roman" panose="02020603050405020304" pitchFamily="18" charset="0"/>
                <a:ea typeface="Calibri" panose="020F0502020204030204" pitchFamily="34" charset="0"/>
                <a:cs typeface="Times New Roman" panose="02020603050405020304" pitchFamily="18" charset="0"/>
              </a:rPr>
              <a:t>NaN</a:t>
            </a: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 values with zero. </a:t>
            </a:r>
          </a:p>
          <a:p>
            <a:pPr>
              <a:lnSpc>
                <a:spcPct val="120000"/>
              </a:lnSpc>
              <a:spcBef>
                <a:spcPts val="0"/>
              </a:spcBef>
            </a:pPr>
            <a:r>
              <a:rPr lang="en-IN" sz="2000">
                <a:latin typeface="Times New Roman" panose="02020603050405020304" pitchFamily="18" charset="0"/>
                <a:cs typeface="Times New Roman" panose="02020603050405020304" pitchFamily="18" charset="0"/>
              </a:rPr>
              <a:t>Data Transformation: Post normalisation, </a:t>
            </a:r>
            <a:r>
              <a:rPr lang="en-US" sz="2000">
                <a:latin typeface="Times New Roman" panose="02020603050405020304" pitchFamily="18" charset="0"/>
                <a:cs typeface="Times New Roman" panose="02020603050405020304" pitchFamily="18" charset="0"/>
              </a:rPr>
              <a:t>we performed ordinal encoding on the data to regularize the spacing within each column. This resulted in a significant accuracy boost, as the larger gap between data points make it easier for any model to establish clearer decision boundaries.</a:t>
            </a:r>
          </a:p>
          <a:p>
            <a:pPr>
              <a:lnSpc>
                <a:spcPct val="120000"/>
              </a:lnSpc>
              <a:spcBef>
                <a:spcPts val="0"/>
              </a:spcBef>
            </a:pPr>
            <a:r>
              <a:rPr lang="en-IN" sz="2000">
                <a:latin typeface="Times New Roman" panose="02020603050405020304" pitchFamily="18" charset="0"/>
                <a:cs typeface="Times New Roman" panose="02020603050405020304" pitchFamily="18" charset="0"/>
              </a:rPr>
              <a:t>Model Used:</a:t>
            </a:r>
            <a:r>
              <a:rPr lang="en-US" sz="2000">
                <a:latin typeface="Times New Roman" panose="02020603050405020304" pitchFamily="18" charset="0"/>
                <a:cs typeface="Times New Roman" panose="02020603050405020304" pitchFamily="18" charset="0"/>
              </a:rPr>
              <a:t> </a:t>
            </a:r>
            <a:r>
              <a:rPr lang="en-US" sz="2000" b="1" err="1">
                <a:latin typeface="Times New Roman" panose="02020603050405020304" pitchFamily="18" charset="0"/>
                <a:cs typeface="Times New Roman" panose="02020603050405020304" pitchFamily="18" charset="0"/>
              </a:rPr>
              <a:t>XGBoost</a:t>
            </a:r>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an upgrade to the Random Forest Classifier.</a:t>
            </a:r>
            <a:endParaRPr lang="en-US" sz="2000" b="1">
              <a:latin typeface="Times New Roman" panose="02020603050405020304" pitchFamily="18" charset="0"/>
              <a:cs typeface="Times New Roman" panose="02020603050405020304" pitchFamily="18" charset="0"/>
            </a:endParaRPr>
          </a:p>
          <a:p>
            <a:pPr marL="0" indent="0">
              <a:lnSpc>
                <a:spcPct val="107000"/>
              </a:lnSpc>
              <a:spcBef>
                <a:spcPts val="0"/>
              </a:spcBef>
              <a:buNone/>
            </a:pPr>
            <a:endParaRPr lang="en-US" sz="2000">
              <a:latin typeface="Times New Roman" panose="02020603050405020304" pitchFamily="18" charset="0"/>
              <a:cs typeface="Times New Roman" panose="02020603050405020304" pitchFamily="18" charset="0"/>
            </a:endParaRPr>
          </a:p>
          <a:p>
            <a:pPr marL="0" indent="0">
              <a:lnSpc>
                <a:spcPct val="107000"/>
              </a:lnSpc>
              <a:spcBef>
                <a:spcPts val="0"/>
              </a:spcBef>
              <a:buNone/>
            </a:pPr>
            <a:r>
              <a:rPr lang="en-US" sz="2000">
                <a:latin typeface="Times New Roman" panose="02020603050405020304" pitchFamily="18" charset="0"/>
                <a:cs typeface="Times New Roman" panose="02020603050405020304" pitchFamily="18" charset="0"/>
              </a:rPr>
              <a:t>Scikit-learn gives ready-made access to this model, and with some amount of hyper-parameter fine tuning, we were able to reach </a:t>
            </a:r>
            <a:r>
              <a:rPr lang="en-US" sz="2000" b="1">
                <a:latin typeface="Times New Roman" panose="02020603050405020304" pitchFamily="18" charset="0"/>
                <a:cs typeface="Times New Roman" panose="02020603050405020304" pitchFamily="18" charset="0"/>
              </a:rPr>
              <a:t>97.87% </a:t>
            </a:r>
            <a:r>
              <a:rPr lang="en-US" sz="2000">
                <a:latin typeface="Times New Roman" panose="02020603050405020304" pitchFamily="18" charset="0"/>
                <a:cs typeface="Times New Roman" panose="02020603050405020304" pitchFamily="18" charset="0"/>
              </a:rPr>
              <a:t>accuracy on the test dataset. </a:t>
            </a:r>
          </a:p>
          <a:p>
            <a:pPr marL="0" indent="0">
              <a:lnSpc>
                <a:spcPct val="107000"/>
              </a:lnSpc>
              <a:spcBef>
                <a:spcPts val="0"/>
              </a:spcBef>
              <a:buNone/>
            </a:pPr>
            <a:r>
              <a:rPr lang="en-US" sz="2000">
                <a:latin typeface="Times New Roman" panose="02020603050405020304" pitchFamily="18" charset="0"/>
                <a:cs typeface="Times New Roman" panose="02020603050405020304" pitchFamily="18" charset="0"/>
              </a:rPr>
              <a:t>The hyperparameters in our case where:</a:t>
            </a:r>
          </a:p>
          <a:p>
            <a:pPr marL="0" indent="0">
              <a:lnSpc>
                <a:spcPct val="107000"/>
              </a:lnSpc>
              <a:spcBef>
                <a:spcPts val="200"/>
              </a:spcBef>
              <a:spcAft>
                <a:spcPts val="200"/>
              </a:spcAft>
              <a:buNone/>
            </a:pPr>
            <a:endParaRPr lang="en-US" sz="2000">
              <a:latin typeface="Times New Roman" panose="02020603050405020304" pitchFamily="18" charset="0"/>
              <a:cs typeface="Times New Roman" panose="02020603050405020304" pitchFamily="18" charset="0"/>
            </a:endParaRPr>
          </a:p>
          <a:p>
            <a:pPr marL="0" indent="0">
              <a:lnSpc>
                <a:spcPct val="107000"/>
              </a:lnSpc>
              <a:spcBef>
                <a:spcPts val="200"/>
              </a:spcBef>
              <a:spcAft>
                <a:spcPts val="200"/>
              </a:spcAft>
              <a:buNone/>
            </a:pPr>
            <a:endParaRPr lang="en-US" sz="2000">
              <a:latin typeface="Times New Roman" panose="02020603050405020304" pitchFamily="18" charset="0"/>
              <a:cs typeface="Times New Roman" panose="02020603050405020304" pitchFamily="18" charset="0"/>
            </a:endParaRPr>
          </a:p>
          <a:p>
            <a:pPr marL="0" indent="0">
              <a:lnSpc>
                <a:spcPct val="107000"/>
              </a:lnSpc>
              <a:spcBef>
                <a:spcPts val="200"/>
              </a:spcBef>
              <a:spcAft>
                <a:spcPts val="200"/>
              </a:spcAft>
              <a:buNone/>
            </a:pPr>
            <a:endParaRPr lang="en-US" sz="2000">
              <a:latin typeface="Times New Roman" panose="02020603050405020304" pitchFamily="18" charset="0"/>
              <a:cs typeface="Times New Roman" panose="02020603050405020304" pitchFamily="18" charset="0"/>
            </a:endParaRPr>
          </a:p>
          <a:p>
            <a:pPr marL="0" indent="0">
              <a:lnSpc>
                <a:spcPct val="107000"/>
              </a:lnSpc>
              <a:spcBef>
                <a:spcPts val="200"/>
              </a:spcBef>
              <a:spcAft>
                <a:spcPts val="200"/>
              </a:spcAft>
              <a:buNone/>
            </a:pPr>
            <a:endParaRPr lang="en-US" sz="200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F1C87DC-B781-5446-E6A5-2BF0E0827551}"/>
                  </a:ext>
                </a:extLst>
              </p:cNvPr>
              <p:cNvSpPr txBox="1"/>
              <p:nvPr/>
            </p:nvSpPr>
            <p:spPr>
              <a:xfrm>
                <a:off x="5592793" y="5660928"/>
                <a:ext cx="3332673" cy="923330"/>
              </a:xfrm>
              <a:prstGeom prst="rect">
                <a:avLst/>
              </a:prstGeom>
              <a:noFill/>
            </p:spPr>
            <p:txBody>
              <a:bodyPr wrap="square" rtlCol="0">
                <a:spAutoFit/>
              </a:bodyPr>
              <a:lstStyle/>
              <a:p>
                <a:pPr algn="ctr"/>
                <a:r>
                  <a:rPr lang="en-IN" i="1">
                    <a:latin typeface="Times New Roman" panose="02020603050405020304" pitchFamily="18" charset="0"/>
                    <a:cs typeface="Times New Roman" panose="02020603050405020304" pitchFamily="18" charset="0"/>
                  </a:rPr>
                  <a:t>booster='</a:t>
                </a:r>
                <a:r>
                  <a:rPr lang="en-IN" i="1" err="1">
                    <a:latin typeface="Times New Roman" panose="02020603050405020304" pitchFamily="18" charset="0"/>
                    <a:cs typeface="Times New Roman" panose="02020603050405020304" pitchFamily="18" charset="0"/>
                  </a:rPr>
                  <a:t>gbtree</a:t>
                </a:r>
                <a:r>
                  <a:rPr lang="en-IN" i="1">
                    <a:latin typeface="Times New Roman" panose="02020603050405020304" pitchFamily="18" charset="0"/>
                    <a:cs typeface="Times New Roman" panose="02020603050405020304" pitchFamily="18" charset="0"/>
                  </a:rPr>
                  <a:t>'</a:t>
                </a:r>
              </a:p>
              <a:p>
                <a:pPr/>
                <a14:m>
                  <m:oMathPara xmlns:m="http://schemas.openxmlformats.org/officeDocument/2006/math">
                    <m:oMathParaPr>
                      <m:jc m:val="centerGroup"/>
                    </m:oMathParaPr>
                    <m:oMath xmlns:m="http://schemas.openxmlformats.org/officeDocument/2006/math">
                      <m:r>
                        <m:rPr>
                          <m:nor/>
                        </m:rPr>
                        <a:rPr lang="en-US" i="1" dirty="0" smtClean="0">
                          <a:latin typeface="Times New Roman" panose="02020603050405020304" pitchFamily="18" charset="0"/>
                          <a:cs typeface="Times New Roman" panose="02020603050405020304" pitchFamily="18" charset="0"/>
                        </a:rPr>
                        <m:t>colsample</m:t>
                      </m:r>
                      <m:r>
                        <m:rPr>
                          <m:nor/>
                        </m:rPr>
                        <a:rPr lang="en-US" i="1" dirty="0" smtClean="0">
                          <a:latin typeface="Times New Roman" panose="02020603050405020304" pitchFamily="18" charset="0"/>
                          <a:cs typeface="Times New Roman" panose="02020603050405020304" pitchFamily="18" charset="0"/>
                        </a:rPr>
                        <m:t>_</m:t>
                      </m:r>
                      <m:r>
                        <m:rPr>
                          <m:nor/>
                        </m:rPr>
                        <a:rPr lang="en-US" i="1" dirty="0" smtClean="0">
                          <a:latin typeface="Times New Roman" panose="02020603050405020304" pitchFamily="18" charset="0"/>
                          <a:cs typeface="Times New Roman" panose="02020603050405020304" pitchFamily="18" charset="0"/>
                        </a:rPr>
                        <m:t>bytree</m:t>
                      </m:r>
                      <m:r>
                        <m:rPr>
                          <m:nor/>
                        </m:rPr>
                        <a:rPr lang="en-US" i="1" dirty="0" smtClean="0">
                          <a:latin typeface="Times New Roman" panose="02020603050405020304" pitchFamily="18" charset="0"/>
                          <a:cs typeface="Times New Roman" panose="02020603050405020304" pitchFamily="18" charset="0"/>
                        </a:rPr>
                        <m:t> = 0.8</m:t>
                      </m:r>
                    </m:oMath>
                  </m:oMathPara>
                </a14:m>
                <a:endParaRPr lang="en-IN" i="1">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US" i="1" dirty="0" smtClean="0">
                          <a:latin typeface="Times New Roman" panose="02020603050405020304" pitchFamily="18" charset="0"/>
                          <a:cs typeface="Times New Roman" panose="02020603050405020304" pitchFamily="18" charset="0"/>
                        </a:rPr>
                        <m:t> </m:t>
                      </m:r>
                      <m:r>
                        <m:rPr>
                          <m:nor/>
                        </m:rPr>
                        <a:rPr lang="en-US" i="1" dirty="0" smtClean="0">
                          <a:latin typeface="Times New Roman" panose="02020603050405020304" pitchFamily="18" charset="0"/>
                          <a:cs typeface="Times New Roman" panose="02020603050405020304" pitchFamily="18" charset="0"/>
                        </a:rPr>
                        <m:t>learning</m:t>
                      </m:r>
                      <m:r>
                        <m:rPr>
                          <m:nor/>
                        </m:rPr>
                        <a:rPr lang="en-US" i="1" dirty="0" smtClean="0">
                          <a:latin typeface="Times New Roman" panose="02020603050405020304" pitchFamily="18" charset="0"/>
                          <a:cs typeface="Times New Roman" panose="02020603050405020304" pitchFamily="18" charset="0"/>
                        </a:rPr>
                        <m:t> </m:t>
                      </m:r>
                      <m:r>
                        <m:rPr>
                          <m:nor/>
                        </m:rPr>
                        <a:rPr lang="en-US" i="1" dirty="0" smtClean="0">
                          <a:latin typeface="Times New Roman" panose="02020603050405020304" pitchFamily="18" charset="0"/>
                          <a:cs typeface="Times New Roman" panose="02020603050405020304" pitchFamily="18" charset="0"/>
                        </a:rPr>
                        <m:t>rate</m:t>
                      </m:r>
                      <m:r>
                        <m:rPr>
                          <m:nor/>
                        </m:rPr>
                        <a:rPr lang="en-US" i="1" dirty="0" smtClean="0">
                          <a:latin typeface="Times New Roman" panose="02020603050405020304" pitchFamily="18" charset="0"/>
                          <a:cs typeface="Times New Roman" panose="02020603050405020304" pitchFamily="18" charset="0"/>
                        </a:rPr>
                        <m:t> = 0.04</m:t>
                      </m:r>
                    </m:oMath>
                  </m:oMathPara>
                </a14:m>
                <a:endParaRPr lang="en-IN"/>
              </a:p>
            </p:txBody>
          </p:sp>
        </mc:Choice>
        <mc:Fallback>
          <p:sp>
            <p:nvSpPr>
              <p:cNvPr id="4" name="TextBox 3">
                <a:extLst>
                  <a:ext uri="{FF2B5EF4-FFF2-40B4-BE49-F238E27FC236}">
                    <a16:creationId xmlns:a16="http://schemas.microsoft.com/office/drawing/2014/main" id="{AF1C87DC-B781-5446-E6A5-2BF0E0827551}"/>
                  </a:ext>
                </a:extLst>
              </p:cNvPr>
              <p:cNvSpPr txBox="1">
                <a:spLocks noRot="1" noChangeAspect="1" noMove="1" noResize="1" noEditPoints="1" noAdjustHandles="1" noChangeArrowheads="1" noChangeShapeType="1" noTextEdit="1"/>
              </p:cNvSpPr>
              <p:nvPr/>
            </p:nvSpPr>
            <p:spPr>
              <a:xfrm>
                <a:off x="5592793" y="5660928"/>
                <a:ext cx="3332673" cy="923330"/>
              </a:xfrm>
              <a:prstGeom prst="rect">
                <a:avLst/>
              </a:prstGeom>
              <a:blipFill>
                <a:blip r:embed="rId2"/>
                <a:stretch>
                  <a:fillRect t="-3974" b="-4636"/>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26A6AFA-A77A-3022-7CB3-6D746E2C8DF2}"/>
                  </a:ext>
                </a:extLst>
              </p:cNvPr>
              <p:cNvSpPr txBox="1"/>
              <p:nvPr/>
            </p:nvSpPr>
            <p:spPr>
              <a:xfrm>
                <a:off x="3423365" y="5660928"/>
                <a:ext cx="234070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i="1" dirty="0" smtClean="0">
                          <a:latin typeface="Times New Roman" panose="02020603050405020304" pitchFamily="18" charset="0"/>
                          <a:cs typeface="Times New Roman" panose="02020603050405020304" pitchFamily="18" charset="0"/>
                        </a:rPr>
                        <m:t>max</m:t>
                      </m:r>
                      <m:r>
                        <m:rPr>
                          <m:nor/>
                        </m:rPr>
                        <a:rPr lang="en-US" i="1" dirty="0" smtClean="0">
                          <a:latin typeface="Times New Roman" panose="02020603050405020304" pitchFamily="18" charset="0"/>
                          <a:cs typeface="Times New Roman" panose="02020603050405020304" pitchFamily="18" charset="0"/>
                        </a:rPr>
                        <m:t>_</m:t>
                      </m:r>
                      <m:r>
                        <m:rPr>
                          <m:nor/>
                        </m:rPr>
                        <a:rPr lang="en-US" i="1" dirty="0" smtClean="0">
                          <a:latin typeface="Times New Roman" panose="02020603050405020304" pitchFamily="18" charset="0"/>
                          <a:cs typeface="Times New Roman" panose="02020603050405020304" pitchFamily="18" charset="0"/>
                        </a:rPr>
                        <m:t>depth</m:t>
                      </m:r>
                      <m:r>
                        <m:rPr>
                          <m:nor/>
                        </m:rPr>
                        <a:rPr lang="en-US" i="1" dirty="0" smtClean="0">
                          <a:latin typeface="Times New Roman" panose="02020603050405020304" pitchFamily="18" charset="0"/>
                          <a:cs typeface="Times New Roman" panose="02020603050405020304" pitchFamily="18" charset="0"/>
                        </a:rPr>
                        <m:t> =12</m:t>
                      </m:r>
                    </m:oMath>
                  </m:oMathPara>
                </a14:m>
                <a:endParaRPr lang="en-IN" i="1">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US" i="1" dirty="0" smtClean="0">
                          <a:latin typeface="Times New Roman" panose="02020603050405020304" pitchFamily="18" charset="0"/>
                          <a:cs typeface="Times New Roman" panose="02020603050405020304" pitchFamily="18" charset="0"/>
                        </a:rPr>
                        <m:t> </m:t>
                      </m:r>
                      <m:r>
                        <m:rPr>
                          <m:nor/>
                        </m:rPr>
                        <a:rPr lang="en-US" i="1" dirty="0" smtClean="0">
                          <a:latin typeface="Times New Roman" panose="02020603050405020304" pitchFamily="18" charset="0"/>
                          <a:cs typeface="Times New Roman" panose="02020603050405020304" pitchFamily="18" charset="0"/>
                        </a:rPr>
                        <m:t>min</m:t>
                      </m:r>
                      <m:r>
                        <m:rPr>
                          <m:nor/>
                        </m:rPr>
                        <a:rPr lang="en-US" i="1" dirty="0" smtClean="0">
                          <a:latin typeface="Times New Roman" panose="02020603050405020304" pitchFamily="18" charset="0"/>
                          <a:cs typeface="Times New Roman" panose="02020603050405020304" pitchFamily="18" charset="0"/>
                        </a:rPr>
                        <m:t>_</m:t>
                      </m:r>
                      <m:r>
                        <m:rPr>
                          <m:nor/>
                        </m:rPr>
                        <a:rPr lang="en-US" i="1" dirty="0" smtClean="0">
                          <a:latin typeface="Times New Roman" panose="02020603050405020304" pitchFamily="18" charset="0"/>
                          <a:cs typeface="Times New Roman" panose="02020603050405020304" pitchFamily="18" charset="0"/>
                        </a:rPr>
                        <m:t>child</m:t>
                      </m:r>
                      <m:r>
                        <m:rPr>
                          <m:nor/>
                        </m:rPr>
                        <a:rPr lang="en-US" i="1" dirty="0" smtClean="0">
                          <a:latin typeface="Times New Roman" panose="02020603050405020304" pitchFamily="18" charset="0"/>
                          <a:cs typeface="Times New Roman" panose="02020603050405020304" pitchFamily="18" charset="0"/>
                        </a:rPr>
                        <m:t>_</m:t>
                      </m:r>
                      <m:r>
                        <m:rPr>
                          <m:nor/>
                        </m:rPr>
                        <a:rPr lang="en-US" i="1" dirty="0" smtClean="0">
                          <a:latin typeface="Times New Roman" panose="02020603050405020304" pitchFamily="18" charset="0"/>
                          <a:cs typeface="Times New Roman" panose="02020603050405020304" pitchFamily="18" charset="0"/>
                        </a:rPr>
                        <m:t>weight</m:t>
                      </m:r>
                      <m:r>
                        <m:rPr>
                          <m:nor/>
                        </m:rPr>
                        <a:rPr lang="en-US" i="1" dirty="0" smtClean="0">
                          <a:latin typeface="Times New Roman" panose="02020603050405020304" pitchFamily="18" charset="0"/>
                          <a:cs typeface="Times New Roman" panose="02020603050405020304" pitchFamily="18" charset="0"/>
                        </a:rPr>
                        <m:t> = 3</m:t>
                      </m:r>
                    </m:oMath>
                  </m:oMathPara>
                </a14:m>
                <a:endParaRPr lang="en-IN" i="1">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US" i="1" dirty="0" smtClean="0">
                          <a:latin typeface="Times New Roman" panose="02020603050405020304" pitchFamily="18" charset="0"/>
                          <a:cs typeface="Times New Roman" panose="02020603050405020304" pitchFamily="18" charset="0"/>
                        </a:rPr>
                        <m:t> </m:t>
                      </m:r>
                      <m:r>
                        <m:rPr>
                          <m:nor/>
                        </m:rPr>
                        <a:rPr lang="en-US" i="1" dirty="0" smtClean="0">
                          <a:latin typeface="Times New Roman" panose="02020603050405020304" pitchFamily="18" charset="0"/>
                          <a:cs typeface="Times New Roman" panose="02020603050405020304" pitchFamily="18" charset="0"/>
                        </a:rPr>
                        <m:t>n</m:t>
                      </m:r>
                      <m:r>
                        <m:rPr>
                          <m:nor/>
                        </m:rPr>
                        <a:rPr lang="en-US" i="1" dirty="0" smtClean="0">
                          <a:latin typeface="Times New Roman" panose="02020603050405020304" pitchFamily="18" charset="0"/>
                          <a:cs typeface="Times New Roman" panose="02020603050405020304" pitchFamily="18" charset="0"/>
                        </a:rPr>
                        <m:t>_</m:t>
                      </m:r>
                      <m:r>
                        <m:rPr>
                          <m:nor/>
                        </m:rPr>
                        <a:rPr lang="en-US" i="1" dirty="0" smtClean="0">
                          <a:latin typeface="Times New Roman" panose="02020603050405020304" pitchFamily="18" charset="0"/>
                          <a:cs typeface="Times New Roman" panose="02020603050405020304" pitchFamily="18" charset="0"/>
                        </a:rPr>
                        <m:t>estimator</m:t>
                      </m:r>
                      <m:r>
                        <m:rPr>
                          <m:nor/>
                        </m:rPr>
                        <a:rPr lang="en-IN" b="0" i="1" dirty="0" smtClean="0">
                          <a:latin typeface="Times New Roman" panose="02020603050405020304" pitchFamily="18" charset="0"/>
                          <a:cs typeface="Times New Roman" panose="02020603050405020304" pitchFamily="18" charset="0"/>
                        </a:rPr>
                        <m:t>s</m:t>
                      </m:r>
                      <m:r>
                        <m:rPr>
                          <m:nor/>
                        </m:rPr>
                        <a:rPr lang="en-US" i="1" dirty="0" smtClean="0">
                          <a:latin typeface="Times New Roman" panose="02020603050405020304" pitchFamily="18" charset="0"/>
                          <a:cs typeface="Times New Roman" panose="02020603050405020304" pitchFamily="18" charset="0"/>
                        </a:rPr>
                        <m:t> = 200</m:t>
                      </m:r>
                    </m:oMath>
                  </m:oMathPara>
                </a14:m>
                <a:endParaRPr lang="en-US">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B26A6AFA-A77A-3022-7CB3-6D746E2C8DF2}"/>
                  </a:ext>
                </a:extLst>
              </p:cNvPr>
              <p:cNvSpPr txBox="1">
                <a:spLocks noRot="1" noChangeAspect="1" noMove="1" noResize="1" noEditPoints="1" noAdjustHandles="1" noChangeArrowheads="1" noChangeShapeType="1" noTextEdit="1"/>
              </p:cNvSpPr>
              <p:nvPr/>
            </p:nvSpPr>
            <p:spPr>
              <a:xfrm>
                <a:off x="3423365" y="5660928"/>
                <a:ext cx="2340704" cy="923330"/>
              </a:xfrm>
              <a:prstGeom prst="rect">
                <a:avLst/>
              </a:prstGeom>
              <a:blipFill>
                <a:blip r:embed="rId3"/>
                <a:stretch>
                  <a:fillRect b="-4636"/>
                </a:stretch>
              </a:blipFill>
            </p:spPr>
            <p:txBody>
              <a:bodyPr/>
              <a:lstStyle/>
              <a:p>
                <a:r>
                  <a:rPr lang="en-IN">
                    <a:noFill/>
                  </a:rPr>
                  <a:t> </a:t>
                </a:r>
              </a:p>
            </p:txBody>
          </p:sp>
        </mc:Fallback>
      </mc:AlternateContent>
    </p:spTree>
    <p:extLst>
      <p:ext uri="{BB962C8B-B14F-4D97-AF65-F5344CB8AC3E}">
        <p14:creationId xmlns:p14="http://schemas.microsoft.com/office/powerpoint/2010/main" val="4262498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84AD-0094-20CE-2645-1D649A07F506}"/>
              </a:ext>
            </a:extLst>
          </p:cNvPr>
          <p:cNvSpPr>
            <a:spLocks noGrp="1"/>
          </p:cNvSpPr>
          <p:nvPr>
            <p:ph type="title"/>
          </p:nvPr>
        </p:nvSpPr>
        <p:spPr>
          <a:xfrm>
            <a:off x="588704" y="112314"/>
            <a:ext cx="10644996" cy="633272"/>
          </a:xfrm>
        </p:spPr>
        <p:txBody>
          <a:bodyPr>
            <a:noAutofit/>
          </a:bodyPr>
          <a:lstStyle/>
          <a:p>
            <a:pPr algn="ctr"/>
            <a:r>
              <a:rPr lang="en-IN" sz="4000"/>
              <a:t>		</a:t>
            </a:r>
            <a:r>
              <a:rPr lang="en-IN" sz="4000">
                <a:latin typeface="Times New Roman" panose="02020603050405020304" pitchFamily="18" charset="0"/>
                <a:cs typeface="Times New Roman" panose="02020603050405020304" pitchFamily="18" charset="0"/>
              </a:rPr>
              <a:t> Other Models Tested</a:t>
            </a:r>
            <a:r>
              <a:rPr lang="en-IN" sz="4000"/>
              <a:t>		</a:t>
            </a:r>
          </a:p>
        </p:txBody>
      </p:sp>
      <p:sp>
        <p:nvSpPr>
          <p:cNvPr id="3" name="Content Placeholder 2">
            <a:extLst>
              <a:ext uri="{FF2B5EF4-FFF2-40B4-BE49-F238E27FC236}">
                <a16:creationId xmlns:a16="http://schemas.microsoft.com/office/drawing/2014/main" id="{DC373C5F-4BBD-8589-E8E9-3744DF86BCC5}"/>
              </a:ext>
            </a:extLst>
          </p:cNvPr>
          <p:cNvSpPr>
            <a:spLocks noGrp="1"/>
          </p:cNvSpPr>
          <p:nvPr>
            <p:ph idx="1"/>
          </p:nvPr>
        </p:nvSpPr>
        <p:spPr>
          <a:xfrm>
            <a:off x="680720" y="699770"/>
            <a:ext cx="10861040" cy="6659880"/>
          </a:xfrm>
        </p:spPr>
        <p:txBody>
          <a:bodyPr>
            <a:normAutofit/>
          </a:bodyPr>
          <a:lstStyle/>
          <a:p>
            <a:pPr>
              <a:lnSpc>
                <a:spcPct val="100000"/>
              </a:lnSpc>
              <a:spcBef>
                <a:spcPts val="200"/>
              </a:spcBef>
              <a:spcAft>
                <a:spcPts val="200"/>
              </a:spcAft>
              <a:buAutoNum type="arabicPeriod"/>
            </a:pPr>
            <a:r>
              <a:rPr lang="en-US" sz="2000" b="1">
                <a:latin typeface="Times New Roman" panose="02020603050405020304" pitchFamily="18" charset="0"/>
                <a:cs typeface="Times New Roman" panose="02020603050405020304" pitchFamily="18" charset="0"/>
              </a:rPr>
              <a:t>Neural Network</a:t>
            </a:r>
            <a:r>
              <a:rPr lang="en-US" sz="2000">
                <a:latin typeface="Times New Roman" panose="02020603050405020304" pitchFamily="18" charset="0"/>
                <a:cs typeface="Times New Roman" panose="02020603050405020304" pitchFamily="18" charset="0"/>
              </a:rPr>
              <a:t>: </a:t>
            </a:r>
          </a:p>
          <a:p>
            <a:pPr marL="263525" indent="-263525">
              <a:lnSpc>
                <a:spcPct val="100000"/>
              </a:lnSpc>
              <a:spcBef>
                <a:spcPts val="200"/>
              </a:spcBef>
              <a:spcAft>
                <a:spcPts val="200"/>
              </a:spcAft>
              <a:buNone/>
            </a:pPr>
            <a:r>
              <a:rPr lang="en-US" sz="2000">
                <a:latin typeface="Times New Roman" panose="02020603050405020304" pitchFamily="18" charset="0"/>
                <a:cs typeface="Times New Roman" panose="02020603050405020304" pitchFamily="18" charset="0"/>
              </a:rPr>
              <a:t>    Initially, we employed a set of sequential Dense layers (15 </a:t>
            </a: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10 </a:t>
            </a: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7</a:t>
            </a: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a:latin typeface="Times New Roman" panose="02020603050405020304" pitchFamily="18" charset="0"/>
                <a:cs typeface="Times New Roman" panose="02020603050405020304" pitchFamily="18" charset="0"/>
              </a:rPr>
              <a:t>5 </a:t>
            </a: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4 </a:t>
            </a: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3 </a:t>
            </a:r>
            <a:r>
              <a:rPr lang="en-IN" sz="2000" kern="10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1) along with Batch Normalization and </a:t>
            </a:r>
            <a:r>
              <a:rPr lang="en-US" sz="2000" err="1">
                <a:latin typeface="Times New Roman" panose="02020603050405020304" pitchFamily="18" charset="0"/>
                <a:cs typeface="Times New Roman" panose="02020603050405020304" pitchFamily="18" charset="0"/>
              </a:rPr>
              <a:t>ReLU</a:t>
            </a:r>
            <a:r>
              <a:rPr lang="en-US" sz="2000">
                <a:latin typeface="Times New Roman" panose="02020603050405020304" pitchFamily="18" charset="0"/>
                <a:cs typeface="Times New Roman" panose="02020603050405020304" pitchFamily="18" charset="0"/>
              </a:rPr>
              <a:t> activation functions. The NN model achieved a maximum test accuracy of 82.3%, but interestingly, the training accuracy peaked at 81.8%.</a:t>
            </a:r>
          </a:p>
          <a:p>
            <a:pPr marL="263525" indent="-263525">
              <a:lnSpc>
                <a:spcPct val="100000"/>
              </a:lnSpc>
              <a:spcBef>
                <a:spcPts val="200"/>
              </a:spcBef>
              <a:spcAft>
                <a:spcPts val="200"/>
              </a:spcAft>
              <a:buNone/>
            </a:pPr>
            <a:r>
              <a:rPr lang="en-US" sz="2000" b="1">
                <a:latin typeface="Times New Roman" panose="02020603050405020304" pitchFamily="18" charset="0"/>
                <a:cs typeface="Times New Roman" panose="02020603050405020304" pitchFamily="18" charset="0"/>
              </a:rPr>
              <a:t>2. K-Nearest Neighbor (KNN)</a:t>
            </a:r>
            <a:r>
              <a:rPr lang="en-US" sz="2000">
                <a:latin typeface="Times New Roman" panose="02020603050405020304" pitchFamily="18" charset="0"/>
                <a:cs typeface="Times New Roman" panose="02020603050405020304" pitchFamily="18" charset="0"/>
              </a:rPr>
              <a:t>: </a:t>
            </a:r>
          </a:p>
          <a:p>
            <a:pPr marL="263525" indent="-80963">
              <a:lnSpc>
                <a:spcPct val="100000"/>
              </a:lnSpc>
              <a:spcBef>
                <a:spcPts val="200"/>
              </a:spcBef>
              <a:spcAft>
                <a:spcPts val="200"/>
              </a:spcAft>
              <a:buNone/>
            </a:pPr>
            <a:r>
              <a:rPr lang="en-US" sz="2000">
                <a:latin typeface="Times New Roman" panose="02020603050405020304" pitchFamily="18" charset="0"/>
                <a:cs typeface="Times New Roman" panose="02020603050405020304" pitchFamily="18" charset="0"/>
              </a:rPr>
              <a:t> Given a query point, k-NN finds the k closest points from the training set based on a distance metric (like Euclidean distance). To perform quick querying in the 22 dimensional space, we employed KD-Trees. This method reached approx. 80% accuracy on the test dataset, which was relatively low.</a:t>
            </a:r>
          </a:p>
          <a:p>
            <a:pPr marL="80963" indent="-80963">
              <a:lnSpc>
                <a:spcPct val="100000"/>
              </a:lnSpc>
              <a:spcBef>
                <a:spcPts val="200"/>
              </a:spcBef>
              <a:spcAft>
                <a:spcPts val="200"/>
              </a:spcAft>
              <a:buNone/>
            </a:pPr>
            <a:r>
              <a:rPr lang="en-IN" sz="2000" b="1">
                <a:latin typeface="Times New Roman" panose="02020603050405020304" pitchFamily="18" charset="0"/>
                <a:cs typeface="Times New Roman" panose="02020603050405020304" pitchFamily="18" charset="0"/>
              </a:rPr>
              <a:t>3. Random Forest Classifier: </a:t>
            </a:r>
          </a:p>
          <a:p>
            <a:pPr marL="263525" indent="-263525">
              <a:lnSpc>
                <a:spcPct val="100000"/>
              </a:lnSpc>
              <a:spcBef>
                <a:spcPts val="200"/>
              </a:spcBef>
              <a:spcAft>
                <a:spcPts val="200"/>
              </a:spcAft>
              <a:buNone/>
            </a:pPr>
            <a:r>
              <a:rPr lang="en-IN"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After the data filtering, we tried combinations of hyperparameters following the ordinal encoding performed. However, this model struggled to distinguish the data effectively and achieved an accuracy of 83.49%. The hyperparameters used were:</a:t>
            </a:r>
          </a:p>
          <a:p>
            <a:pPr marL="263525" indent="-263525" algn="ctr">
              <a:lnSpc>
                <a:spcPct val="100000"/>
              </a:lnSpc>
              <a:spcBef>
                <a:spcPts val="200"/>
              </a:spcBef>
              <a:spcAft>
                <a:spcPts val="200"/>
              </a:spcAft>
              <a:buNone/>
            </a:pPr>
            <a:r>
              <a:rPr lang="en-IN" sz="2000" i="1" err="1">
                <a:latin typeface="Times New Roman" panose="02020603050405020304" pitchFamily="18" charset="0"/>
                <a:cs typeface="Times New Roman" panose="02020603050405020304" pitchFamily="18" charset="0"/>
              </a:rPr>
              <a:t>max_depth</a:t>
            </a:r>
            <a:r>
              <a:rPr lang="en-IN" sz="2000" i="1">
                <a:latin typeface="Times New Roman" panose="02020603050405020304" pitchFamily="18" charset="0"/>
                <a:cs typeface="Times New Roman" panose="02020603050405020304" pitchFamily="18" charset="0"/>
              </a:rPr>
              <a:t> = 30, </a:t>
            </a:r>
            <a:r>
              <a:rPr lang="en-IN" sz="2000" i="1" err="1">
                <a:latin typeface="Times New Roman" panose="02020603050405020304" pitchFamily="18" charset="0"/>
                <a:cs typeface="Times New Roman" panose="02020603050405020304" pitchFamily="18" charset="0"/>
              </a:rPr>
              <a:t>min_samples_split</a:t>
            </a:r>
            <a:r>
              <a:rPr lang="en-IN" sz="2000" i="1">
                <a:latin typeface="Times New Roman" panose="02020603050405020304" pitchFamily="18" charset="0"/>
                <a:cs typeface="Times New Roman" panose="02020603050405020304" pitchFamily="18" charset="0"/>
              </a:rPr>
              <a:t> = 40,  </a:t>
            </a:r>
            <a:r>
              <a:rPr lang="en-IN" sz="2000" i="1" err="1">
                <a:latin typeface="Times New Roman" panose="02020603050405020304" pitchFamily="18" charset="0"/>
                <a:cs typeface="Times New Roman" panose="02020603050405020304" pitchFamily="18" charset="0"/>
              </a:rPr>
              <a:t>n_estimators</a:t>
            </a:r>
            <a:r>
              <a:rPr lang="en-IN" sz="2000" i="1">
                <a:latin typeface="Times New Roman" panose="02020603050405020304" pitchFamily="18" charset="0"/>
                <a:cs typeface="Times New Roman" panose="02020603050405020304" pitchFamily="18" charset="0"/>
              </a:rPr>
              <a:t> = 200, </a:t>
            </a:r>
            <a:r>
              <a:rPr lang="en-IN" sz="2000" i="1" err="1">
                <a:latin typeface="Times New Roman" panose="02020603050405020304" pitchFamily="18" charset="0"/>
                <a:cs typeface="Times New Roman" panose="02020603050405020304" pitchFamily="18" charset="0"/>
              </a:rPr>
              <a:t>random_state</a:t>
            </a:r>
            <a:r>
              <a:rPr lang="en-IN" sz="2000" i="1">
                <a:latin typeface="Times New Roman" panose="02020603050405020304" pitchFamily="18" charset="0"/>
                <a:cs typeface="Times New Roman" panose="02020603050405020304" pitchFamily="18" charset="0"/>
              </a:rPr>
              <a:t> = 42</a:t>
            </a:r>
          </a:p>
          <a:p>
            <a:pPr marL="0" indent="0">
              <a:lnSpc>
                <a:spcPct val="100000"/>
              </a:lnSpc>
              <a:spcBef>
                <a:spcPts val="200"/>
              </a:spcBef>
              <a:spcAft>
                <a:spcPts val="200"/>
              </a:spcAft>
              <a:buNone/>
            </a:pPr>
            <a:r>
              <a:rPr lang="en-IN" sz="2000" b="1">
                <a:latin typeface="Times New Roman" panose="02020603050405020304" pitchFamily="18" charset="0"/>
                <a:cs typeface="Times New Roman" panose="02020603050405020304" pitchFamily="18" charset="0"/>
              </a:rPr>
              <a:t>4. SVC:</a:t>
            </a:r>
          </a:p>
          <a:p>
            <a:pPr marL="266700" indent="0">
              <a:lnSpc>
                <a:spcPct val="100000"/>
              </a:lnSpc>
              <a:spcBef>
                <a:spcPts val="200"/>
              </a:spcBef>
              <a:spcAft>
                <a:spcPts val="200"/>
              </a:spcAft>
              <a:buNone/>
            </a:pPr>
            <a:r>
              <a:rPr lang="en-US" sz="2000">
                <a:latin typeface="Times New Roman" panose="02020603050405020304" pitchFamily="18" charset="0"/>
                <a:cs typeface="Times New Roman" panose="02020603050405020304" pitchFamily="18" charset="0"/>
              </a:rPr>
              <a:t>The SVC model, after testing with different kernels, showed that the RBF kernel performed the best in terms of accuracy. However, the training process took significantly longer compared to the other kernels. Even with the extended training time, the model only achieved an accuracy of 81%, which was below the desired performance level for our task, making the results less than satisfactory.</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759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6D4F8-D8B5-F285-A089-01343AE118AE}"/>
              </a:ext>
            </a:extLst>
          </p:cNvPr>
          <p:cNvSpPr>
            <a:spLocks noGrp="1"/>
          </p:cNvSpPr>
          <p:nvPr>
            <p:ph idx="1"/>
          </p:nvPr>
        </p:nvSpPr>
        <p:spPr>
          <a:xfrm>
            <a:off x="655320" y="937734"/>
            <a:ext cx="10881360" cy="5831366"/>
          </a:xfrm>
        </p:spPr>
        <p:txBody>
          <a:bodyPr vert="horz" lIns="91440" tIns="45720" rIns="91440" bIns="45720" rtlCol="0" anchor="t">
            <a:normAutofit fontScale="92500" lnSpcReduction="20000"/>
          </a:bodyPr>
          <a:lstStyle/>
          <a:p>
            <a:pPr marL="263525" indent="-263525">
              <a:lnSpc>
                <a:spcPct val="120000"/>
              </a:lnSpc>
              <a:spcBef>
                <a:spcPts val="200"/>
              </a:spcBef>
              <a:spcAft>
                <a:spcPts val="200"/>
              </a:spcAft>
              <a:buNone/>
            </a:pPr>
            <a:r>
              <a:rPr lang="en-IN" sz="2200" b="1">
                <a:latin typeface="Times New Roman" panose="02020603050405020304" pitchFamily="18" charset="0"/>
                <a:cs typeface="Times New Roman" panose="02020603050405020304" pitchFamily="18" charset="0"/>
              </a:rPr>
              <a:t>1. Model Stacking:</a:t>
            </a:r>
            <a:r>
              <a:rPr lang="en-IN" sz="2200">
                <a:latin typeface="Times New Roman" panose="02020603050405020304" pitchFamily="18" charset="0"/>
                <a:cs typeface="Times New Roman" panose="02020603050405020304" pitchFamily="18" charset="0"/>
              </a:rPr>
              <a:t> </a:t>
            </a:r>
            <a:r>
              <a:rPr lang="en-IN" sz="2200">
                <a:latin typeface="Times New Roman" panose="02020603050405020304" pitchFamily="18" charset="0"/>
                <a:ea typeface="+mn-lt"/>
                <a:cs typeface="Times New Roman" panose="02020603050405020304" pitchFamily="18" charset="0"/>
              </a:rPr>
              <a:t>Model stacking improves performance by combining models like Random Forest, Neural Networks, KNN, and  </a:t>
            </a:r>
            <a:r>
              <a:rPr lang="en-IN" sz="2200" err="1">
                <a:latin typeface="Times New Roman" panose="02020603050405020304" pitchFamily="18" charset="0"/>
                <a:ea typeface="+mn-lt"/>
                <a:cs typeface="Times New Roman" panose="02020603050405020304" pitchFamily="18" charset="0"/>
              </a:rPr>
              <a:t>XGBoost</a:t>
            </a:r>
            <a:r>
              <a:rPr lang="en-IN" sz="2200">
                <a:latin typeface="Times New Roman" panose="02020603050405020304" pitchFamily="18" charset="0"/>
                <a:ea typeface="+mn-lt"/>
                <a:cs typeface="Times New Roman" panose="02020603050405020304" pitchFamily="18" charset="0"/>
              </a:rPr>
              <a:t>, capturing diverse patterns and reducing overfitting. By stacking, we can create a robust and accurate model that performs well across different scenarios, addressing the limitations of individual models.</a:t>
            </a:r>
          </a:p>
          <a:p>
            <a:pPr marL="182563" indent="-182563">
              <a:lnSpc>
                <a:spcPct val="120000"/>
              </a:lnSpc>
              <a:spcBef>
                <a:spcPts val="600"/>
              </a:spcBef>
              <a:spcAft>
                <a:spcPts val="200"/>
              </a:spcAft>
              <a:buNone/>
            </a:pPr>
            <a:r>
              <a:rPr lang="en-US" sz="2200" b="1">
                <a:latin typeface="Times New Roman" panose="02020603050405020304" pitchFamily="18" charset="0"/>
                <a:cs typeface="Times New Roman" panose="02020603050405020304" pitchFamily="18" charset="0"/>
              </a:rPr>
              <a:t>2. Sequential Classifier:</a:t>
            </a:r>
            <a:r>
              <a:rPr lang="en-US" sz="2200" b="1">
                <a:latin typeface="Times New Roman" panose="02020603050405020304" pitchFamily="18" charset="0"/>
                <a:ea typeface="+mn-lt"/>
                <a:cs typeface="Times New Roman" panose="02020603050405020304" pitchFamily="18" charset="0"/>
              </a:rPr>
              <a:t> </a:t>
            </a:r>
            <a:r>
              <a:rPr lang="en-US" sz="2200">
                <a:latin typeface="Times New Roman" panose="02020603050405020304" pitchFamily="18" charset="0"/>
                <a:ea typeface="+mn-lt"/>
                <a:cs typeface="Times New Roman" panose="02020603050405020304" pitchFamily="18" charset="0"/>
              </a:rPr>
              <a:t>A</a:t>
            </a:r>
            <a:r>
              <a:rPr lang="en-US" sz="2200" b="1">
                <a:latin typeface="Times New Roman" panose="02020603050405020304" pitchFamily="18" charset="0"/>
                <a:ea typeface="+mn-lt"/>
                <a:cs typeface="Times New Roman" panose="02020603050405020304" pitchFamily="18" charset="0"/>
              </a:rPr>
              <a:t> </a:t>
            </a:r>
            <a:r>
              <a:rPr lang="en-US" sz="2200">
                <a:latin typeface="Times New Roman" panose="02020603050405020304" pitchFamily="18" charset="0"/>
                <a:ea typeface="+mn-lt"/>
                <a:cs typeface="Times New Roman" panose="02020603050405020304" pitchFamily="18" charset="0"/>
              </a:rPr>
              <a:t>sequential classifier feeds data to models in sequence, leveraging their strengths. Some models excel at predicting 1s, while others are better at identifying 0s. By focusing each model on its strengths, this approach improves accuracy and balances predictions, addressing the limitations of individual classifiers.</a:t>
            </a:r>
          </a:p>
          <a:p>
            <a:pPr marL="182563" indent="-182563">
              <a:lnSpc>
                <a:spcPct val="120000"/>
              </a:lnSpc>
              <a:spcBef>
                <a:spcPts val="600"/>
              </a:spcBef>
              <a:spcAft>
                <a:spcPts val="200"/>
              </a:spcAft>
              <a:buNone/>
            </a:pPr>
            <a:r>
              <a:rPr lang="en-US" sz="2200" b="1">
                <a:latin typeface="Times New Roman" panose="02020603050405020304" pitchFamily="18" charset="0"/>
                <a:cs typeface="Times New Roman" panose="02020603050405020304" pitchFamily="18" charset="0"/>
              </a:rPr>
              <a:t>3. </a:t>
            </a:r>
            <a:r>
              <a:rPr lang="en-US" sz="2200" b="1">
                <a:latin typeface="Times New Roman" panose="02020603050405020304" pitchFamily="18" charset="0"/>
                <a:ea typeface="+mn-lt"/>
                <a:cs typeface="Times New Roman" panose="02020603050405020304" pitchFamily="18" charset="0"/>
              </a:rPr>
              <a:t>Handling Missing Data: </a:t>
            </a:r>
            <a:r>
              <a:rPr lang="en-US" sz="2200">
                <a:latin typeface="Times New Roman" panose="02020603050405020304" pitchFamily="18" charset="0"/>
                <a:ea typeface="+mn-lt"/>
                <a:cs typeface="Times New Roman" panose="02020603050405020304" pitchFamily="18" charset="0"/>
              </a:rPr>
              <a:t>Using more complex </a:t>
            </a:r>
            <a:r>
              <a:rPr lang="en-US" sz="2200" err="1">
                <a:latin typeface="Times New Roman" panose="02020603050405020304" pitchFamily="18" charset="0"/>
                <a:ea typeface="+mn-lt"/>
                <a:cs typeface="Times New Roman" panose="02020603050405020304" pitchFamily="18" charset="0"/>
              </a:rPr>
              <a:t>NaN</a:t>
            </a:r>
            <a:r>
              <a:rPr lang="en-US" sz="2200">
                <a:latin typeface="Times New Roman" panose="02020603050405020304" pitchFamily="18" charset="0"/>
                <a:ea typeface="+mn-lt"/>
                <a:cs typeface="Times New Roman" panose="02020603050405020304" pitchFamily="18" charset="0"/>
              </a:rPr>
              <a:t> replacement techniques such as predictive modeling, interpolation, or domain-specific replacements could be explored. These methods may provide more accurate data representation.</a:t>
            </a:r>
          </a:p>
          <a:p>
            <a:pPr marL="182563" indent="-182563">
              <a:lnSpc>
                <a:spcPct val="120000"/>
              </a:lnSpc>
              <a:spcBef>
                <a:spcPts val="600"/>
              </a:spcBef>
              <a:spcAft>
                <a:spcPts val="200"/>
              </a:spcAft>
              <a:buNone/>
            </a:pPr>
            <a:r>
              <a:rPr lang="en-US" sz="2200" b="1">
                <a:latin typeface="Times New Roman" panose="02020603050405020304" pitchFamily="18" charset="0"/>
                <a:cs typeface="Times New Roman" panose="02020603050405020304" pitchFamily="18" charset="0"/>
              </a:rPr>
              <a:t>4. </a:t>
            </a:r>
            <a:r>
              <a:rPr lang="en-US" sz="2200" b="1">
                <a:latin typeface="Times New Roman" panose="02020603050405020304" pitchFamily="18" charset="0"/>
                <a:ea typeface="+mn-lt"/>
                <a:cs typeface="Times New Roman" panose="02020603050405020304" pitchFamily="18" charset="0"/>
              </a:rPr>
              <a:t>Data Transformations</a:t>
            </a:r>
            <a:r>
              <a:rPr lang="en-US" sz="2200">
                <a:latin typeface="Times New Roman" panose="02020603050405020304" pitchFamily="18" charset="0"/>
                <a:ea typeface="+mn-lt"/>
                <a:cs typeface="Times New Roman" panose="02020603050405020304" pitchFamily="18" charset="0"/>
              </a:rPr>
              <a:t>: We can apply advanced transformations like </a:t>
            </a:r>
            <a:r>
              <a:rPr lang="en-US" sz="2200" err="1">
                <a:latin typeface="Times New Roman" panose="02020603050405020304" pitchFamily="18" charset="0"/>
                <a:ea typeface="+mn-lt"/>
                <a:cs typeface="Times New Roman" panose="02020603050405020304" pitchFamily="18" charset="0"/>
              </a:rPr>
              <a:t>Quantil`e</a:t>
            </a:r>
            <a:r>
              <a:rPr lang="en-US" sz="2200">
                <a:latin typeface="Times New Roman" panose="02020603050405020304" pitchFamily="18" charset="0"/>
                <a:ea typeface="+mn-lt"/>
                <a:cs typeface="Times New Roman" panose="02020603050405020304" pitchFamily="18" charset="0"/>
              </a:rPr>
              <a:t> Transforms, Power Transforms, or Log Transforms to normalize the data distribution, enhance model performance, and reduce skewness in the features.</a:t>
            </a:r>
          </a:p>
          <a:p>
            <a:pPr marL="182563" indent="-182563">
              <a:lnSpc>
                <a:spcPct val="120000"/>
              </a:lnSpc>
              <a:spcBef>
                <a:spcPts val="600"/>
              </a:spcBef>
              <a:spcAft>
                <a:spcPts val="200"/>
              </a:spcAft>
              <a:buNone/>
            </a:pPr>
            <a:r>
              <a:rPr lang="en-US" sz="2200" b="1">
                <a:latin typeface="Times New Roman" panose="02020603050405020304" pitchFamily="18" charset="0"/>
                <a:cs typeface="Times New Roman" panose="02020603050405020304" pitchFamily="18" charset="0"/>
              </a:rPr>
              <a:t>5. </a:t>
            </a:r>
            <a:r>
              <a:rPr lang="en-US" sz="2200" b="1">
                <a:latin typeface="Times New Roman" panose="02020603050405020304" pitchFamily="18" charset="0"/>
                <a:ea typeface="+mn-lt"/>
                <a:cs typeface="Times New Roman" panose="02020603050405020304" pitchFamily="18" charset="0"/>
              </a:rPr>
              <a:t>Hyperparameter Tuning</a:t>
            </a:r>
            <a:r>
              <a:rPr lang="en-US" sz="2200">
                <a:latin typeface="Times New Roman" panose="02020603050405020304" pitchFamily="18" charset="0"/>
                <a:ea typeface="+mn-lt"/>
                <a:cs typeface="Times New Roman" panose="02020603050405020304" pitchFamily="18" charset="0"/>
              </a:rPr>
              <a:t>: Further fine-tuning of hyperparameters in models such as Random Forest and </a:t>
            </a:r>
            <a:r>
              <a:rPr lang="en-US" sz="2200" err="1">
                <a:latin typeface="Times New Roman" panose="02020603050405020304" pitchFamily="18" charset="0"/>
                <a:ea typeface="+mn-lt"/>
                <a:cs typeface="Times New Roman" panose="02020603050405020304" pitchFamily="18" charset="0"/>
              </a:rPr>
              <a:t>XGBoost</a:t>
            </a:r>
            <a:r>
              <a:rPr lang="en-US" sz="2200">
                <a:latin typeface="Times New Roman" panose="02020603050405020304" pitchFamily="18" charset="0"/>
                <a:ea typeface="+mn-lt"/>
                <a:cs typeface="Times New Roman" panose="02020603050405020304" pitchFamily="18" charset="0"/>
              </a:rPr>
              <a:t> can lead to optimized performance, improving predictive accuracy by tailoring the models to better fit the data.</a:t>
            </a:r>
          </a:p>
        </p:txBody>
      </p:sp>
      <p:sp>
        <p:nvSpPr>
          <p:cNvPr id="2" name="TextBox 1">
            <a:extLst>
              <a:ext uri="{FF2B5EF4-FFF2-40B4-BE49-F238E27FC236}">
                <a16:creationId xmlns:a16="http://schemas.microsoft.com/office/drawing/2014/main" id="{8EEE9B58-28D6-7E5E-A90B-69BD08C42473}"/>
              </a:ext>
            </a:extLst>
          </p:cNvPr>
          <p:cNvSpPr txBox="1"/>
          <p:nvPr/>
        </p:nvSpPr>
        <p:spPr>
          <a:xfrm>
            <a:off x="4249469" y="88900"/>
            <a:ext cx="3693062" cy="707886"/>
          </a:xfrm>
          <a:prstGeom prst="rect">
            <a:avLst/>
          </a:prstGeom>
          <a:noFill/>
        </p:spPr>
        <p:txBody>
          <a:bodyPr wrap="none" rtlCol="0">
            <a:spAutoFit/>
          </a:bodyPr>
          <a:lstStyle/>
          <a:p>
            <a:r>
              <a:rPr lang="en-IN" sz="4000">
                <a:latin typeface="Times New Roman" panose="02020603050405020304" pitchFamily="18" charset="0"/>
                <a:cs typeface="Times New Roman" panose="02020603050405020304" pitchFamily="18" charset="0"/>
              </a:rPr>
              <a:t>Future Prospects</a:t>
            </a:r>
          </a:p>
        </p:txBody>
      </p:sp>
    </p:spTree>
    <p:extLst>
      <p:ext uri="{BB962C8B-B14F-4D97-AF65-F5344CB8AC3E}">
        <p14:creationId xmlns:p14="http://schemas.microsoft.com/office/powerpoint/2010/main" val="1440142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990</Words>
  <Application>Microsoft Office PowerPoint</Application>
  <PresentationFormat>Widescreen</PresentationFormat>
  <Paragraphs>48</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GSTN Hackathon</vt:lpstr>
      <vt:lpstr>Introduction</vt:lpstr>
      <vt:lpstr>Our Approach</vt:lpstr>
      <vt:lpstr>   Other Models Tested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HEMLATA GAUTAM</dc:creator>
  <cp:lastModifiedBy>Ankush Naskar</cp:lastModifiedBy>
  <cp:revision>1</cp:revision>
  <dcterms:created xsi:type="dcterms:W3CDTF">2024-10-12T02:13:38Z</dcterms:created>
  <dcterms:modified xsi:type="dcterms:W3CDTF">2024-10-13T07:50:25Z</dcterms:modified>
</cp:coreProperties>
</file>