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257" r:id="rId3"/>
    <p:sldId id="509" r:id="rId4"/>
    <p:sldId id="511" r:id="rId5"/>
    <p:sldId id="362" r:id="rId6"/>
    <p:sldId id="365" r:id="rId7"/>
    <p:sldId id="366" r:id="rId8"/>
    <p:sldId id="512" r:id="rId9"/>
    <p:sldId id="371" r:id="rId10"/>
    <p:sldId id="369" r:id="rId11"/>
    <p:sldId id="370" r:id="rId12"/>
    <p:sldId id="372" r:id="rId13"/>
    <p:sldId id="513" r:id="rId14"/>
    <p:sldId id="506" r:id="rId15"/>
    <p:sldId id="507" r:id="rId16"/>
    <p:sldId id="508" r:id="rId17"/>
    <p:sldId id="373" r:id="rId18"/>
    <p:sldId id="376" r:id="rId19"/>
    <p:sldId id="377" r:id="rId20"/>
    <p:sldId id="378" r:id="rId21"/>
    <p:sldId id="514" r:id="rId22"/>
    <p:sldId id="380" r:id="rId23"/>
    <p:sldId id="381" r:id="rId24"/>
    <p:sldId id="382" r:id="rId25"/>
    <p:sldId id="383" r:id="rId26"/>
    <p:sldId id="384" r:id="rId27"/>
    <p:sldId id="515" r:id="rId28"/>
    <p:sldId id="388" r:id="rId29"/>
    <p:sldId id="389" r:id="rId30"/>
    <p:sldId id="390" r:id="rId31"/>
    <p:sldId id="391" r:id="rId32"/>
    <p:sldId id="393" r:id="rId33"/>
    <p:sldId id="394" r:id="rId34"/>
    <p:sldId id="395" r:id="rId35"/>
    <p:sldId id="396" r:id="rId36"/>
    <p:sldId id="397" r:id="rId37"/>
    <p:sldId id="398" r:id="rId38"/>
    <p:sldId id="399" r:id="rId39"/>
    <p:sldId id="400" r:id="rId40"/>
    <p:sldId id="516" r:id="rId41"/>
    <p:sldId id="404" r:id="rId42"/>
    <p:sldId id="405" r:id="rId43"/>
    <p:sldId id="406" r:id="rId44"/>
    <p:sldId id="407" r:id="rId45"/>
    <p:sldId id="408" r:id="rId46"/>
    <p:sldId id="409" r:id="rId47"/>
    <p:sldId id="410" r:id="rId48"/>
    <p:sldId id="510" r:id="rId49"/>
    <p:sldId id="401" r:id="rId50"/>
    <p:sldId id="411" r:id="rId51"/>
    <p:sldId id="412" r:id="rId52"/>
    <p:sldId id="414" r:id="rId53"/>
    <p:sldId id="415" r:id="rId54"/>
    <p:sldId id="416" r:id="rId55"/>
    <p:sldId id="418" r:id="rId56"/>
    <p:sldId id="420" r:id="rId57"/>
    <p:sldId id="421" r:id="rId58"/>
    <p:sldId id="422" r:id="rId59"/>
    <p:sldId id="426" r:id="rId60"/>
    <p:sldId id="427" r:id="rId61"/>
    <p:sldId id="429" r:id="rId62"/>
    <p:sldId id="431" r:id="rId63"/>
    <p:sldId id="433" r:id="rId64"/>
    <p:sldId id="434" r:id="rId65"/>
    <p:sldId id="435" r:id="rId66"/>
    <p:sldId id="437" r:id="rId67"/>
    <p:sldId id="441" r:id="rId68"/>
    <p:sldId id="442" r:id="rId69"/>
    <p:sldId id="444" r:id="rId70"/>
    <p:sldId id="445" r:id="rId71"/>
    <p:sldId id="446" r:id="rId72"/>
    <p:sldId id="447" r:id="rId73"/>
    <p:sldId id="449" r:id="rId74"/>
    <p:sldId id="451" r:id="rId75"/>
    <p:sldId id="402" r:id="rId76"/>
    <p:sldId id="452" r:id="rId77"/>
    <p:sldId id="453" r:id="rId78"/>
    <p:sldId id="454" r:id="rId79"/>
    <p:sldId id="517" r:id="rId80"/>
    <p:sldId id="456" r:id="rId81"/>
    <p:sldId id="458" r:id="rId82"/>
    <p:sldId id="463" r:id="rId83"/>
    <p:sldId id="464" r:id="rId84"/>
    <p:sldId id="465" r:id="rId85"/>
    <p:sldId id="467" r:id="rId86"/>
    <p:sldId id="468" r:id="rId87"/>
    <p:sldId id="469" r:id="rId88"/>
    <p:sldId id="470" r:id="rId89"/>
    <p:sldId id="459" r:id="rId90"/>
    <p:sldId id="472" r:id="rId91"/>
    <p:sldId id="473" r:id="rId92"/>
    <p:sldId id="474" r:id="rId93"/>
    <p:sldId id="475" r:id="rId94"/>
    <p:sldId id="476" r:id="rId95"/>
    <p:sldId id="478" r:id="rId96"/>
    <p:sldId id="479" r:id="rId97"/>
    <p:sldId id="480" r:id="rId98"/>
    <p:sldId id="481" r:id="rId99"/>
    <p:sldId id="482" r:id="rId100"/>
    <p:sldId id="483" r:id="rId101"/>
    <p:sldId id="484" r:id="rId102"/>
    <p:sldId id="486" r:id="rId103"/>
    <p:sldId id="485" r:id="rId104"/>
    <p:sldId id="460" r:id="rId105"/>
    <p:sldId id="487" r:id="rId106"/>
    <p:sldId id="488" r:id="rId107"/>
    <p:sldId id="489" r:id="rId108"/>
    <p:sldId id="490" r:id="rId109"/>
    <p:sldId id="461" r:id="rId110"/>
    <p:sldId id="491" r:id="rId111"/>
    <p:sldId id="492" r:id="rId112"/>
    <p:sldId id="497" r:id="rId113"/>
    <p:sldId id="498" r:id="rId114"/>
    <p:sldId id="500" r:id="rId115"/>
    <p:sldId id="501" r:id="rId116"/>
    <p:sldId id="518" r:id="rId117"/>
    <p:sldId id="502" r:id="rId118"/>
    <p:sldId id="503" r:id="rId119"/>
    <p:sldId id="505" r:id="rId120"/>
  </p:sldIdLst>
  <p:sldSz cx="9144000" cy="6858000" type="screen4x3"/>
  <p:notesSz cx="6858000" cy="9144000"/>
  <p:custDataLst>
    <p:tags r:id="rId1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260"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2634D-B8CC-47B5-BD3C-3D888780473D}" type="datetimeFigureOut">
              <a:rPr lang="zh-CN" altLang="en-US" smtClean="0"/>
              <a:t>2017/12/13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3469F9-76CA-455F-B376-ACE3D3113757}" type="slidenum">
              <a:rPr lang="zh-CN" altLang="en-US" smtClean="0"/>
              <a:t>‹#›</a:t>
            </a:fld>
            <a:endParaRPr lang="zh-CN" altLang="en-US"/>
          </a:p>
        </p:txBody>
      </p:sp>
    </p:spTree>
    <p:extLst>
      <p:ext uri="{BB962C8B-B14F-4D97-AF65-F5344CB8AC3E}">
        <p14:creationId xmlns:p14="http://schemas.microsoft.com/office/powerpoint/2010/main" val="226683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0D2E9EC-1B29-4B51-94DF-D1B8CACBD13A}" type="slidenum">
              <a:rPr lang="en-US" altLang="zh-CN" smtClean="0"/>
              <a:pPr eaLnBrk="1" hangingPunct="1">
                <a:spcBef>
                  <a:spcPct val="0"/>
                </a:spcBef>
              </a:pPr>
              <a:t>7</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7E37BB0-D0C9-4095-B0DE-F94DE01E03A0}" type="slidenum">
              <a:rPr lang="en-US" altLang="zh-CN" smtClean="0"/>
              <a:pPr eaLnBrk="1" hangingPunct="1">
                <a:spcBef>
                  <a:spcPct val="0"/>
                </a:spcBef>
              </a:pPr>
              <a:t>16</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A5DA913-2082-499C-84C3-2E19BD1CD771}" type="slidenum">
              <a:rPr lang="en-US" altLang="zh-CN" smtClean="0"/>
              <a:pPr eaLnBrk="1" hangingPunct="1">
                <a:spcBef>
                  <a:spcPct val="0"/>
                </a:spcBef>
              </a:pPr>
              <a:t>115</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226ECA8-F758-4762-96F3-AC71DAB4C931}" type="slidenum">
              <a:rPr lang="en-US" altLang="zh-CN" smtClean="0"/>
              <a:pPr eaLnBrk="1" hangingPunct="1">
                <a:spcBef>
                  <a:spcPct val="0"/>
                </a:spcBef>
              </a:pPr>
              <a:t>116</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226ECA8-F758-4762-96F3-AC71DAB4C931}" type="slidenum">
              <a:rPr lang="en-US" altLang="zh-CN" smtClean="0"/>
              <a:pPr eaLnBrk="1" hangingPunct="1">
                <a:spcBef>
                  <a:spcPct val="0"/>
                </a:spcBef>
              </a:pPr>
              <a:t>117</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64ADC58-5ED3-4517-859D-57A2161D9586}" type="slidenum">
              <a:rPr lang="en-US" altLang="zh-CN" smtClean="0"/>
              <a:pPr eaLnBrk="1" hangingPunct="1">
                <a:spcBef>
                  <a:spcPct val="0"/>
                </a:spcBef>
              </a:pPr>
              <a:t>118</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20C2F8FE-09B0-4A97-AD5C-78F86DA7CDFE}" type="slidenum">
              <a:rPr lang="en-US" altLang="zh-CN" smtClean="0"/>
              <a:pPr eaLnBrk="1" hangingPunct="1">
                <a:spcBef>
                  <a:spcPct val="0"/>
                </a:spcBef>
              </a:pPr>
              <a:t>119</a:t>
            </a:fld>
            <a:endParaRPr lang="en-US" altLang="zh-CN"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E04E03D-DAA1-4D47-AFFA-95F4C118F392}" type="slidenum">
              <a:rPr lang="en-US" altLang="zh-CN" smtClean="0"/>
              <a:pPr eaLnBrk="1" hangingPunct="1">
                <a:spcBef>
                  <a:spcPct val="0"/>
                </a:spcBef>
              </a:pPr>
              <a:t>17</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C040E7F0-2C92-4C46-9DDF-2688166513A2}" type="slidenum">
              <a:rPr lang="en-US" altLang="zh-CN" smtClean="0"/>
              <a:pPr eaLnBrk="1" hangingPunct="1">
                <a:spcBef>
                  <a:spcPct val="0"/>
                </a:spcBef>
              </a:pPr>
              <a:t>18</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A86AD2D-4D9F-41ED-9003-5A54771FFD5C}" type="slidenum">
              <a:rPr lang="en-US" altLang="zh-CN" smtClean="0"/>
              <a:pPr eaLnBrk="1" hangingPunct="1">
                <a:spcBef>
                  <a:spcPct val="0"/>
                </a:spcBef>
              </a:pPr>
              <a:t>19</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5A6F2C0-43E2-44BE-B605-AC6142958199}" type="slidenum">
              <a:rPr lang="en-US" altLang="zh-CN" smtClean="0"/>
              <a:pPr eaLnBrk="1" hangingPunct="1">
                <a:spcBef>
                  <a:spcPct val="0"/>
                </a:spcBef>
              </a:pPr>
              <a:t>22</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95AE0AE-B3D6-42E9-9D4E-39A5F31B4729}" type="slidenum">
              <a:rPr lang="en-US" altLang="zh-CN" smtClean="0"/>
              <a:pPr eaLnBrk="1" hangingPunct="1">
                <a:spcBef>
                  <a:spcPct val="0"/>
                </a:spcBef>
              </a:pPr>
              <a:t>23</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2933EBB7-A4B8-4A35-8A64-936B0E8539EF}" type="slidenum">
              <a:rPr lang="en-US" altLang="zh-CN" smtClean="0"/>
              <a:pPr eaLnBrk="1" hangingPunct="1">
                <a:spcBef>
                  <a:spcPct val="0"/>
                </a:spcBef>
              </a:pPr>
              <a:t>24</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A1189D6-802D-4F0F-96CE-F72440F78323}" type="slidenum">
              <a:rPr lang="en-US" altLang="zh-CN" smtClean="0"/>
              <a:pPr eaLnBrk="1" hangingPunct="1">
                <a:spcBef>
                  <a:spcPct val="0"/>
                </a:spcBef>
              </a:pPr>
              <a:t>25</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836CABB-0786-4961-B70A-3D1E935CCCB5}" type="slidenum">
              <a:rPr lang="en-US" altLang="zh-CN" smtClean="0"/>
              <a:pPr eaLnBrk="1" hangingPunct="1">
                <a:spcBef>
                  <a:spcPct val="0"/>
                </a:spcBef>
              </a:pPr>
              <a:t>26</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993E6EA-65E5-4AE0-AA30-6CC7A4A569A2}" type="slidenum">
              <a:rPr lang="en-US" altLang="zh-CN" smtClean="0"/>
              <a:pPr eaLnBrk="1" hangingPunct="1">
                <a:spcBef>
                  <a:spcPct val="0"/>
                </a:spcBef>
              </a:pPr>
              <a:t>27</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7E479EF-3AAA-4283-AE83-3918B1E905F6}" type="slidenum">
              <a:rPr lang="en-US" altLang="zh-CN" smtClean="0"/>
              <a:pPr eaLnBrk="1" hangingPunct="1">
                <a:spcBef>
                  <a:spcPct val="0"/>
                </a:spcBef>
              </a:pPr>
              <a:t>8</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993E6EA-65E5-4AE0-AA30-6CC7A4A569A2}" type="slidenum">
              <a:rPr lang="en-US" altLang="zh-CN" smtClean="0"/>
              <a:pPr eaLnBrk="1" hangingPunct="1">
                <a:spcBef>
                  <a:spcPct val="0"/>
                </a:spcBef>
              </a:pPr>
              <a:t>28</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A22BB7D-67ED-417B-B399-CC19A193A33D}" type="slidenum">
              <a:rPr lang="en-US" altLang="zh-CN" smtClean="0"/>
              <a:pPr eaLnBrk="1" hangingPunct="1">
                <a:spcBef>
                  <a:spcPct val="0"/>
                </a:spcBef>
              </a:pPr>
              <a:t>29</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ABE04FD6-F49C-4EFD-AA08-271DA2A7487F}" type="slidenum">
              <a:rPr lang="en-US" altLang="zh-CN" smtClean="0"/>
              <a:pPr eaLnBrk="1" hangingPunct="1">
                <a:spcBef>
                  <a:spcPct val="0"/>
                </a:spcBef>
              </a:pPr>
              <a:t>30</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A699CF17-6DC0-41D4-8229-9778EF58A7FA}" type="slidenum">
              <a:rPr lang="en-US" altLang="zh-CN" smtClean="0"/>
              <a:pPr eaLnBrk="1" hangingPunct="1">
                <a:spcBef>
                  <a:spcPct val="0"/>
                </a:spcBef>
              </a:pPr>
              <a:t>31</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5792A47-9E2E-4937-AD61-D5581F69D4E0}" type="slidenum">
              <a:rPr lang="en-US" altLang="zh-CN" smtClean="0"/>
              <a:pPr eaLnBrk="1" hangingPunct="1">
                <a:spcBef>
                  <a:spcPct val="0"/>
                </a:spcBef>
              </a:pPr>
              <a:t>32</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B910304-6B2B-406D-961E-BA87BDB735C8}" type="slidenum">
              <a:rPr lang="en-US" altLang="zh-CN" smtClean="0"/>
              <a:pPr eaLnBrk="1" hangingPunct="1">
                <a:spcBef>
                  <a:spcPct val="0"/>
                </a:spcBef>
              </a:pPr>
              <a:t>33</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527CE838-8FCC-4C22-ADF4-669F871D617C}" type="slidenum">
              <a:rPr lang="en-US" altLang="zh-CN" smtClean="0"/>
              <a:pPr eaLnBrk="1" hangingPunct="1">
                <a:spcBef>
                  <a:spcPct val="0"/>
                </a:spcBef>
              </a:pPr>
              <a:t>34</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737B97E-6AFE-4418-941C-E0E793F3A854}" type="slidenum">
              <a:rPr lang="en-US" altLang="zh-CN" smtClean="0"/>
              <a:pPr eaLnBrk="1" hangingPunct="1">
                <a:spcBef>
                  <a:spcPct val="0"/>
                </a:spcBef>
              </a:pPr>
              <a:t>35</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43BE067-A2F2-4222-9904-87A64D5149CD}" type="slidenum">
              <a:rPr lang="en-US" altLang="zh-CN" smtClean="0"/>
              <a:pPr eaLnBrk="1" hangingPunct="1">
                <a:spcBef>
                  <a:spcPct val="0"/>
                </a:spcBef>
              </a:pPr>
              <a:t>36</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8CD70B7-DF92-4734-BD6C-859678C98ACE}" type="slidenum">
              <a:rPr lang="en-US" altLang="zh-CN" smtClean="0"/>
              <a:pPr eaLnBrk="1" hangingPunct="1">
                <a:spcBef>
                  <a:spcPct val="0"/>
                </a:spcBef>
              </a:pPr>
              <a:t>37</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7E479EF-3AAA-4283-AE83-3918B1E905F6}" type="slidenum">
              <a:rPr lang="en-US" altLang="zh-CN" smtClean="0"/>
              <a:pPr eaLnBrk="1" hangingPunct="1">
                <a:spcBef>
                  <a:spcPct val="0"/>
                </a:spcBef>
              </a:pPr>
              <a:t>9</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74D8871-0F2E-4EE5-8987-4533A2D7F3B5}" type="slidenum">
              <a:rPr lang="en-US" altLang="zh-CN" smtClean="0"/>
              <a:pPr eaLnBrk="1" hangingPunct="1">
                <a:spcBef>
                  <a:spcPct val="0"/>
                </a:spcBef>
              </a:pPr>
              <a:t>38</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22463C3-4A7F-4C89-A177-7C39316FD367}" type="slidenum">
              <a:rPr lang="en-US" altLang="zh-CN" smtClean="0"/>
              <a:pPr eaLnBrk="1" hangingPunct="1">
                <a:spcBef>
                  <a:spcPct val="0"/>
                </a:spcBef>
              </a:pPr>
              <a:t>39</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22463C3-4A7F-4C89-A177-7C39316FD367}" type="slidenum">
              <a:rPr lang="en-US" altLang="zh-CN" smtClean="0"/>
              <a:pPr eaLnBrk="1" hangingPunct="1">
                <a:spcBef>
                  <a:spcPct val="0"/>
                </a:spcBef>
              </a:pPr>
              <a:t>40</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9E9B1300-B619-49A8-8F72-8BB814684953}" type="slidenum">
              <a:rPr lang="en-US" altLang="zh-CN" smtClean="0"/>
              <a:pPr eaLnBrk="1" hangingPunct="1">
                <a:spcBef>
                  <a:spcPct val="0"/>
                </a:spcBef>
              </a:pPr>
              <a:t>41</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A3CBE261-8111-4DE9-A850-73AFA0767A86}" type="slidenum">
              <a:rPr lang="en-US" altLang="zh-CN" smtClean="0"/>
              <a:pPr eaLnBrk="1" hangingPunct="1">
                <a:spcBef>
                  <a:spcPct val="0"/>
                </a:spcBef>
              </a:pPr>
              <a:t>42</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5F31B52A-F080-4598-B9F4-72788BE2A483}" type="slidenum">
              <a:rPr lang="en-US" altLang="zh-CN" smtClean="0"/>
              <a:pPr eaLnBrk="1" hangingPunct="1">
                <a:spcBef>
                  <a:spcPct val="0"/>
                </a:spcBef>
              </a:pPr>
              <a:t>43</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FA6BC5A-0B5B-46E0-BA6A-9C2D057B6088}" type="slidenum">
              <a:rPr lang="en-US" altLang="zh-CN" smtClean="0"/>
              <a:pPr eaLnBrk="1" hangingPunct="1">
                <a:spcBef>
                  <a:spcPct val="0"/>
                </a:spcBef>
              </a:pPr>
              <a:t>44</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2E499D4-8AA4-484F-A0EB-BD439300271E}" type="slidenum">
              <a:rPr lang="en-US" altLang="zh-CN" smtClean="0"/>
              <a:pPr eaLnBrk="1" hangingPunct="1">
                <a:spcBef>
                  <a:spcPct val="0"/>
                </a:spcBef>
              </a:pPr>
              <a:t>45</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7E1EC154-702B-464C-8664-A070A1540E12}" type="slidenum">
              <a:rPr lang="en-US" altLang="zh-CN" smtClean="0"/>
              <a:pPr eaLnBrk="1" hangingPunct="1">
                <a:spcBef>
                  <a:spcPct val="0"/>
                </a:spcBef>
              </a:pPr>
              <a:t>46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91E3BB9-42A4-4A4C-B65B-ECFF30351CA0}" type="slidenum">
              <a:rPr lang="en-US" altLang="zh-CN" smtClean="0"/>
              <a:pPr eaLnBrk="1" hangingPunct="1">
                <a:spcBef>
                  <a:spcPct val="0"/>
                </a:spcBef>
              </a:pPr>
              <a:t>47</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7FEC5D67-AB82-40C0-8B3D-DA778E3ECCBF}" type="slidenum">
              <a:rPr lang="en-US" altLang="zh-CN" smtClean="0"/>
              <a:pPr eaLnBrk="1" hangingPunct="1">
                <a:spcBef>
                  <a:spcPct val="0"/>
                </a:spcBef>
              </a:pPr>
              <a:t>10</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5D22C5D-BB85-4801-AA68-287E14291C4E}" type="slidenum">
              <a:rPr lang="en-US" altLang="zh-CN" smtClean="0"/>
              <a:pPr eaLnBrk="1" hangingPunct="1">
                <a:spcBef>
                  <a:spcPct val="0"/>
                </a:spcBef>
              </a:pPr>
              <a:t>50</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E5D9873-CBD0-4A5C-B54A-9A56A0C60049}" type="slidenum">
              <a:rPr lang="en-US" altLang="zh-CN" smtClean="0"/>
              <a:pPr eaLnBrk="1" hangingPunct="1">
                <a:spcBef>
                  <a:spcPct val="0"/>
                </a:spcBef>
              </a:pPr>
              <a:t>51</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A77BB1FF-03E4-4252-BBA7-DE507FBB2259}" type="slidenum">
              <a:rPr lang="en-US" altLang="zh-CN" smtClean="0"/>
              <a:pPr eaLnBrk="1" hangingPunct="1">
                <a:spcBef>
                  <a:spcPct val="0"/>
                </a:spcBef>
              </a:pPr>
              <a:t>52</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274542B0-8C7F-4832-BCA4-C61DCB6B8803}" type="slidenum">
              <a:rPr lang="en-US" altLang="zh-CN" smtClean="0"/>
              <a:pPr eaLnBrk="1" hangingPunct="1">
                <a:spcBef>
                  <a:spcPct val="0"/>
                </a:spcBef>
              </a:pPr>
              <a:t>53</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BA04B73-0310-4D2E-AFBA-B4204955ECEA}" type="slidenum">
              <a:rPr lang="en-US" altLang="zh-CN" smtClean="0"/>
              <a:pPr eaLnBrk="1" hangingPunct="1">
                <a:spcBef>
                  <a:spcPct val="0"/>
                </a:spcBef>
              </a:pPr>
              <a:t>54</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D751C18-6D3B-4C89-A896-C2E56E393A11}" type="slidenum">
              <a:rPr lang="en-US" altLang="zh-CN" smtClean="0"/>
              <a:pPr eaLnBrk="1" hangingPunct="1">
                <a:spcBef>
                  <a:spcPct val="0"/>
                </a:spcBef>
              </a:pPr>
              <a:t>55</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884FB3B-4630-45B0-9240-A3C0C1E6BB3C}" type="slidenum">
              <a:rPr lang="en-US" altLang="zh-CN" smtClean="0"/>
              <a:pPr eaLnBrk="1" hangingPunct="1">
                <a:spcBef>
                  <a:spcPct val="0"/>
                </a:spcBef>
              </a:pPr>
              <a:t>56</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79149CF-4C42-477B-A5B1-D9BABB390A23}" type="slidenum">
              <a:rPr lang="en-US" altLang="zh-CN" smtClean="0"/>
              <a:pPr eaLnBrk="1" hangingPunct="1">
                <a:spcBef>
                  <a:spcPct val="0"/>
                </a:spcBef>
              </a:pPr>
              <a:t>57</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DB34144-F351-4315-A291-CC0593A6CD40}" type="slidenum">
              <a:rPr lang="en-US" altLang="zh-CN" smtClean="0"/>
              <a:pPr eaLnBrk="1" hangingPunct="1">
                <a:spcBef>
                  <a:spcPct val="0"/>
                </a:spcBef>
              </a:pPr>
              <a:t>58</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F93834B-1467-45CA-8757-DEF435FA5575}" type="slidenum">
              <a:rPr lang="en-US" altLang="zh-CN" smtClean="0"/>
              <a:pPr eaLnBrk="1" hangingPunct="1">
                <a:spcBef>
                  <a:spcPct val="0"/>
                </a:spcBef>
              </a:pPr>
              <a:t>59</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84BDF4E-4B78-4D12-98DC-F89F693C89F0}" type="slidenum">
              <a:rPr lang="en-US" altLang="zh-CN" smtClean="0"/>
              <a:pPr eaLnBrk="1" hangingPunct="1">
                <a:spcBef>
                  <a:spcPct val="0"/>
                </a:spcBef>
              </a:pPr>
              <a:t>11</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3A7E7B5-8DD2-4AD5-92D5-929A0B5BDA76}" type="slidenum">
              <a:rPr lang="en-US" altLang="zh-CN" smtClean="0"/>
              <a:pPr eaLnBrk="1" hangingPunct="1">
                <a:spcBef>
                  <a:spcPct val="0"/>
                </a:spcBef>
              </a:pPr>
              <a:t>60</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49EA8D8-8B62-41A2-A6CB-B0ADD31B6039}" type="slidenum">
              <a:rPr lang="en-US" altLang="zh-CN" smtClean="0"/>
              <a:pPr eaLnBrk="1" hangingPunct="1">
                <a:spcBef>
                  <a:spcPct val="0"/>
                </a:spcBef>
              </a:pPr>
              <a:t>61</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53449E8-E8C4-407F-AD81-9DAFE95A279D}" type="slidenum">
              <a:rPr lang="en-US" altLang="zh-CN" smtClean="0"/>
              <a:pPr eaLnBrk="1" hangingPunct="1">
                <a:spcBef>
                  <a:spcPct val="0"/>
                </a:spcBef>
              </a:pPr>
              <a:t>62</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0CBA5627-D0F7-44C9-BCB9-47A908645BFD}" type="slidenum">
              <a:rPr lang="en-US" altLang="zh-CN" smtClean="0"/>
              <a:pPr eaLnBrk="1" hangingPunct="1">
                <a:spcBef>
                  <a:spcPct val="0"/>
                </a:spcBef>
              </a:pPr>
              <a:t>63</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F6D90AA-D0D7-4641-8E02-3866BADD2726}" type="slidenum">
              <a:rPr lang="en-US" altLang="zh-CN" smtClean="0"/>
              <a:pPr eaLnBrk="1" hangingPunct="1">
                <a:spcBef>
                  <a:spcPct val="0"/>
                </a:spcBef>
              </a:pPr>
              <a:t>64</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315F9C2-75DA-444A-A24E-BCC7FCBF588B}" type="slidenum">
              <a:rPr lang="en-US" altLang="zh-CN" smtClean="0"/>
              <a:pPr eaLnBrk="1" hangingPunct="1">
                <a:spcBef>
                  <a:spcPct val="0"/>
                </a:spcBef>
              </a:pPr>
              <a:t>65</a:t>
            </a:fld>
            <a:endParaRPr lang="en-US" altLang="zh-CN"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13A4CE3-CA8D-4094-A843-B5925A7347F6}" type="slidenum">
              <a:rPr lang="en-US" altLang="zh-CN" smtClean="0"/>
              <a:pPr eaLnBrk="1" hangingPunct="1">
                <a:spcBef>
                  <a:spcPct val="0"/>
                </a:spcBef>
              </a:pPr>
              <a:t>66</a:t>
            </a:fld>
            <a:endParaRPr lang="en-US" altLang="zh-CN" smtClean="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53A85342-2F88-4DF0-8E2B-2F38AFCDAC6C}" type="slidenum">
              <a:rPr lang="en-US" altLang="zh-CN" smtClean="0"/>
              <a:pPr eaLnBrk="1" hangingPunct="1">
                <a:spcBef>
                  <a:spcPct val="0"/>
                </a:spcBef>
              </a:pPr>
              <a:t>67</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1F0AD59-D7F6-4C9D-9548-F1A3BFD55964}" type="slidenum">
              <a:rPr lang="en-US" altLang="zh-CN" smtClean="0"/>
              <a:pPr eaLnBrk="1" hangingPunct="1">
                <a:spcBef>
                  <a:spcPct val="0"/>
                </a:spcBef>
              </a:pPr>
              <a:t>68</a:t>
            </a:fld>
            <a:endParaRPr lang="en-US" altLang="zh-CN"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BE77E2C-1551-477D-B367-F2C86AB1EDFC}" type="slidenum">
              <a:rPr lang="en-US" altLang="zh-CN" smtClean="0"/>
              <a:pPr eaLnBrk="1" hangingPunct="1">
                <a:spcBef>
                  <a:spcPct val="0"/>
                </a:spcBef>
              </a:pPr>
              <a:t>69</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A63A37C-FB72-4CC7-BD67-AEF861760662}" type="slidenum">
              <a:rPr lang="en-US" altLang="zh-CN" smtClean="0"/>
              <a:pPr eaLnBrk="1" hangingPunct="1">
                <a:spcBef>
                  <a:spcPct val="0"/>
                </a:spcBef>
              </a:pPr>
              <a:t>12</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D69E4D2-0541-4621-9A91-1593C16A07A6}" type="slidenum">
              <a:rPr lang="en-US" altLang="zh-CN" smtClean="0"/>
              <a:pPr eaLnBrk="1" hangingPunct="1">
                <a:spcBef>
                  <a:spcPct val="0"/>
                </a:spcBef>
              </a:pPr>
              <a:t>70</a:t>
            </a:fld>
            <a:endParaRPr lang="en-US" altLang="zh-CN"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744DB5A-0E6C-4038-AE1B-EE4E79C069AC}" type="slidenum">
              <a:rPr lang="en-US" altLang="zh-CN" smtClean="0"/>
              <a:pPr eaLnBrk="1" hangingPunct="1">
                <a:spcBef>
                  <a:spcPct val="0"/>
                </a:spcBef>
              </a:pPr>
              <a:t>71</a:t>
            </a:fld>
            <a:endParaRPr lang="en-US" altLang="zh-CN"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161DB36-E746-4F32-A22B-DE7B37662577}" type="slidenum">
              <a:rPr lang="en-US" altLang="zh-CN" smtClean="0"/>
              <a:pPr eaLnBrk="1" hangingPunct="1">
                <a:spcBef>
                  <a:spcPct val="0"/>
                </a:spcBef>
              </a:pPr>
              <a:t>72</a:t>
            </a:fld>
            <a:endParaRPr lang="en-US" altLang="zh-CN"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F7E0AA9-0437-41FC-9E74-BB1C2C311C19}" type="slidenum">
              <a:rPr lang="en-US" altLang="zh-CN" smtClean="0"/>
              <a:pPr eaLnBrk="1" hangingPunct="1">
                <a:spcBef>
                  <a:spcPct val="0"/>
                </a:spcBef>
              </a:pPr>
              <a:t>73</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57A9DE1F-88B3-4156-8339-53479D19CDCF}" type="slidenum">
              <a:rPr lang="en-US" altLang="zh-CN" smtClean="0"/>
              <a:pPr eaLnBrk="1" hangingPunct="1">
                <a:spcBef>
                  <a:spcPct val="0"/>
                </a:spcBef>
              </a:pPr>
              <a:t>74</a:t>
            </a:fld>
            <a:endParaRPr lang="en-US" altLang="zh-CN"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3ACC197-3173-49E1-BC03-CA5DF6B9B5BF}" type="slidenum">
              <a:rPr lang="en-US" altLang="zh-CN" smtClean="0"/>
              <a:pPr eaLnBrk="1" hangingPunct="1">
                <a:spcBef>
                  <a:spcPct val="0"/>
                </a:spcBef>
              </a:pPr>
              <a:t>76</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C1F40104-99B1-4387-AFCE-580029697F3E}" type="slidenum">
              <a:rPr lang="en-US" altLang="zh-CN" smtClean="0"/>
              <a:pPr eaLnBrk="1" hangingPunct="1">
                <a:spcBef>
                  <a:spcPct val="0"/>
                </a:spcBef>
              </a:pPr>
              <a:t>77</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A528BD1-FBC4-46E8-9E75-3E673B123772}" type="slidenum">
              <a:rPr lang="en-US" altLang="zh-CN" smtClean="0"/>
              <a:pPr eaLnBrk="1" hangingPunct="1">
                <a:spcBef>
                  <a:spcPct val="0"/>
                </a:spcBef>
              </a:pPr>
              <a:t>78</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0D45DADB-ADFB-439E-9CA5-776215A0D278}" type="slidenum">
              <a:rPr lang="en-US" altLang="zh-CN" smtClean="0"/>
              <a:pPr eaLnBrk="1" hangingPunct="1">
                <a:spcBef>
                  <a:spcPct val="0"/>
                </a:spcBef>
              </a:pPr>
              <a:t>79</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0D45DADB-ADFB-439E-9CA5-776215A0D278}" type="slidenum">
              <a:rPr lang="en-US" altLang="zh-CN" smtClean="0"/>
              <a:pPr eaLnBrk="1" hangingPunct="1">
                <a:spcBef>
                  <a:spcPct val="0"/>
                </a:spcBef>
              </a:pPr>
              <a:t>80</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A63A37C-FB72-4CC7-BD67-AEF861760662}" type="slidenum">
              <a:rPr lang="en-US" altLang="zh-CN" smtClean="0"/>
              <a:pPr eaLnBrk="1" hangingPunct="1">
                <a:spcBef>
                  <a:spcPct val="0"/>
                </a:spcBef>
              </a:pPr>
              <a:t>13</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98BDA66-751E-40B5-9B7E-AC25DCAA67A3}" type="slidenum">
              <a:rPr lang="en-US" altLang="zh-CN" smtClean="0"/>
              <a:pPr eaLnBrk="1" hangingPunct="1">
                <a:spcBef>
                  <a:spcPct val="0"/>
                </a:spcBef>
              </a:pPr>
              <a:t>81</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C1A8FB4-CD41-44ED-BBB4-E4A39AA6E399}" type="slidenum">
              <a:rPr lang="en-US" altLang="zh-CN" smtClean="0"/>
              <a:pPr eaLnBrk="1" hangingPunct="1">
                <a:spcBef>
                  <a:spcPct val="0"/>
                </a:spcBef>
              </a:pPr>
              <a:t>82</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DBA30023-EF3E-41F7-9C60-242727DFCA46}" type="slidenum">
              <a:rPr lang="en-US" altLang="zh-CN" smtClean="0"/>
              <a:pPr eaLnBrk="1" hangingPunct="1">
                <a:spcBef>
                  <a:spcPct val="0"/>
                </a:spcBef>
              </a:pPr>
              <a:t>83</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9AB68D4-638C-43D2-A513-237C141B66B1}" type="slidenum">
              <a:rPr lang="en-US" altLang="zh-CN" smtClean="0"/>
              <a:pPr algn="r" eaLnBrk="1" hangingPunct="1">
                <a:spcBef>
                  <a:spcPct val="0"/>
                </a:spcBef>
              </a:pPr>
              <a:t>84</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06A2AEF-7DBB-4C8E-AEED-FA268AFBA07C}" type="slidenum">
              <a:rPr lang="en-US" altLang="zh-CN" smtClean="0"/>
              <a:pPr algn="r" eaLnBrk="1" hangingPunct="1">
                <a:spcBef>
                  <a:spcPct val="0"/>
                </a:spcBef>
              </a:pPr>
              <a:t>85</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3D7787-FDD5-4DCD-B3DC-E19EDD4D5A20}" type="slidenum">
              <a:rPr lang="en-US" altLang="zh-CN" smtClean="0"/>
              <a:pPr algn="r" eaLnBrk="1" hangingPunct="1">
                <a:spcBef>
                  <a:spcPct val="0"/>
                </a:spcBef>
              </a:pPr>
              <a:t>86</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577A76-4DE9-4E62-A13E-50895AAA29F9}" type="slidenum">
              <a:rPr lang="en-US" altLang="zh-CN" smtClean="0"/>
              <a:pPr algn="r" eaLnBrk="1" hangingPunct="1">
                <a:spcBef>
                  <a:spcPct val="0"/>
                </a:spcBef>
              </a:pPr>
              <a:t>87</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2DFB09D-F994-4C1A-90B4-2D7852581863}" type="slidenum">
              <a:rPr lang="en-US" altLang="zh-CN" smtClean="0"/>
              <a:pPr algn="r" eaLnBrk="1" hangingPunct="1">
                <a:spcBef>
                  <a:spcPct val="0"/>
                </a:spcBef>
              </a:pPr>
              <a:t>88</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EDD83AB-1328-430C-80BD-5AAAC657EAA6}" type="slidenum">
              <a:rPr lang="en-US" altLang="zh-CN" smtClean="0"/>
              <a:pPr eaLnBrk="1" hangingPunct="1">
                <a:spcBef>
                  <a:spcPct val="0"/>
                </a:spcBef>
              </a:pPr>
              <a:t>90</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E49EDD6-3721-4B66-B53C-94D141CED8CB}" type="slidenum">
              <a:rPr lang="en-US" altLang="zh-CN" smtClean="0"/>
              <a:pPr eaLnBrk="1" hangingPunct="1">
                <a:spcBef>
                  <a:spcPct val="0"/>
                </a:spcBef>
              </a:pPr>
              <a:t>91</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83D6C362-5DCB-4C18-8A46-DD136DBF7946}" type="slidenum">
              <a:rPr lang="en-US" altLang="zh-CN" smtClean="0"/>
              <a:pPr eaLnBrk="1" hangingPunct="1">
                <a:spcBef>
                  <a:spcPct val="0"/>
                </a:spcBef>
              </a:pPr>
              <a:t>14</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5D5E2FB4-27A1-47D3-A32B-C8AFFF9E61E7}" type="slidenum">
              <a:rPr lang="en-US" altLang="zh-CN" smtClean="0"/>
              <a:pPr eaLnBrk="1" hangingPunct="1">
                <a:spcBef>
                  <a:spcPct val="0"/>
                </a:spcBef>
              </a:pPr>
              <a:t>92</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09E080B-1808-42AF-B1A2-ADCD30438100}" type="slidenum">
              <a:rPr lang="en-US" altLang="zh-CN" smtClean="0"/>
              <a:pPr eaLnBrk="1" hangingPunct="1">
                <a:spcBef>
                  <a:spcPct val="0"/>
                </a:spcBef>
              </a:pPr>
              <a:t>93</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0DAEB62B-849C-45AB-BEC8-1C5204188F95}" type="slidenum">
              <a:rPr lang="en-US" altLang="zh-CN" smtClean="0"/>
              <a:pPr eaLnBrk="1" hangingPunct="1">
                <a:spcBef>
                  <a:spcPct val="0"/>
                </a:spcBef>
              </a:pPr>
              <a:t>94</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CBDF7BC-4246-43E9-8E69-49E187602EB2}" type="slidenum">
              <a:rPr lang="en-US" altLang="zh-CN" smtClean="0"/>
              <a:pPr eaLnBrk="1" hangingPunct="1">
                <a:spcBef>
                  <a:spcPct val="0"/>
                </a:spcBef>
              </a:pPr>
              <a:t>95</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013EB1F9-4553-4821-923F-2BFC9DC67593}" type="slidenum">
              <a:rPr lang="en-US" altLang="zh-CN" smtClean="0"/>
              <a:pPr eaLnBrk="1" hangingPunct="1">
                <a:spcBef>
                  <a:spcPct val="0"/>
                </a:spcBef>
              </a:pPr>
              <a:t>96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900E133-8E3B-4438-B2B9-11AC8671DFE5}" type="slidenum">
              <a:rPr lang="en-US" altLang="zh-CN" smtClean="0"/>
              <a:pPr eaLnBrk="1" hangingPunct="1">
                <a:spcBef>
                  <a:spcPct val="0"/>
                </a:spcBef>
              </a:pPr>
              <a:t>97</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2C61E44-FDFB-4F4A-8EE6-4B88EA2C13A7}" type="slidenum">
              <a:rPr lang="en-US" altLang="zh-CN" smtClean="0"/>
              <a:pPr eaLnBrk="1" hangingPunct="1">
                <a:spcBef>
                  <a:spcPct val="0"/>
                </a:spcBef>
              </a:pPr>
              <a:t>99</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17A0144F-CD8B-4240-8FFE-DD90551EBF87}" type="slidenum">
              <a:rPr lang="en-US" altLang="zh-CN" smtClean="0"/>
              <a:pPr eaLnBrk="1" hangingPunct="1">
                <a:spcBef>
                  <a:spcPct val="0"/>
                </a:spcBef>
              </a:pPr>
              <a:t>100</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EB440AEA-94C5-4334-B3CD-9EF8B68B5AD0}" type="slidenum">
              <a:rPr lang="en-US" altLang="zh-CN" smtClean="0"/>
              <a:pPr eaLnBrk="1" hangingPunct="1">
                <a:spcBef>
                  <a:spcPct val="0"/>
                </a:spcBef>
              </a:pPr>
              <a:t>101</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311B7EE3-AEE4-4E22-9205-BB11A9D9C50A}" type="slidenum">
              <a:rPr lang="en-US" altLang="zh-CN" smtClean="0"/>
              <a:pPr eaLnBrk="1" hangingPunct="1">
                <a:spcBef>
                  <a:spcPct val="0"/>
                </a:spcBef>
              </a:pPr>
              <a:t>102</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AB5EE11-82B1-4B4B-9EB3-228F59E4BF28}" type="slidenum">
              <a:rPr lang="en-US" altLang="zh-CN" smtClean="0"/>
              <a:pPr eaLnBrk="1" hangingPunct="1">
                <a:spcBef>
                  <a:spcPct val="0"/>
                </a:spcBef>
              </a:pPr>
              <a:t>15</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239742A9-1DAB-44C6-B94E-63BD20EB5912}" type="slidenum">
              <a:rPr lang="en-US" altLang="zh-CN" smtClean="0"/>
              <a:pPr eaLnBrk="1" hangingPunct="1">
                <a:spcBef>
                  <a:spcPct val="0"/>
                </a:spcBef>
              </a:pPr>
              <a:t>103</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73937FB-542E-4FCD-A676-AD2CDACD57AB}" type="slidenum">
              <a:rPr lang="en-US" altLang="zh-CN" smtClean="0"/>
              <a:pPr eaLnBrk="1" hangingPunct="1">
                <a:spcBef>
                  <a:spcPct val="0"/>
                </a:spcBef>
              </a:pPr>
              <a:t>105</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4EACD8D4-C270-4C80-9231-751B5C3245CC}" type="slidenum">
              <a:rPr lang="en-US" altLang="zh-CN" smtClean="0"/>
              <a:pPr eaLnBrk="1" hangingPunct="1">
                <a:spcBef>
                  <a:spcPct val="0"/>
                </a:spcBef>
              </a:pPr>
              <a:t>106</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9DA750CA-A5E2-4DEF-9DEA-FE261D1A2803}" type="slidenum">
              <a:rPr lang="en-US" altLang="zh-CN" smtClean="0"/>
              <a:pPr eaLnBrk="1" hangingPunct="1">
                <a:spcBef>
                  <a:spcPct val="0"/>
                </a:spcBef>
              </a:pPr>
              <a:t>107</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C61FE7FA-6F77-4D5E-A442-8E0F2B2DC270}" type="slidenum">
              <a:rPr lang="en-US" altLang="zh-CN" smtClean="0"/>
              <a:pPr eaLnBrk="1" hangingPunct="1">
                <a:spcBef>
                  <a:spcPct val="0"/>
                </a:spcBef>
              </a:pPr>
              <a:t>108</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B2201001-DFB9-423F-91EB-755981A9D015}" type="slidenum">
              <a:rPr lang="en-US" altLang="zh-CN" smtClean="0"/>
              <a:pPr eaLnBrk="1" hangingPunct="1">
                <a:spcBef>
                  <a:spcPct val="0"/>
                </a:spcBef>
              </a:pPr>
              <a:t>110</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0DBFD2FE-0C23-4FE4-B120-AAE537995F66}" type="slidenum">
              <a:rPr lang="en-US" altLang="zh-CN" smtClean="0"/>
              <a:pPr eaLnBrk="1" hangingPunct="1">
                <a:spcBef>
                  <a:spcPct val="0"/>
                </a:spcBef>
              </a:pPr>
              <a:t>111</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C84FBA7-D536-4382-B359-10E785C7DFA0}" type="slidenum">
              <a:rPr lang="en-US" altLang="zh-CN" smtClean="0"/>
              <a:pPr eaLnBrk="1" hangingPunct="1">
                <a:spcBef>
                  <a:spcPct val="0"/>
                </a:spcBef>
              </a:pPr>
              <a:t>112</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610E78B0-C1B9-4CAF-BEAB-8D71A0AB2D41}" type="slidenum">
              <a:rPr lang="en-US" altLang="zh-CN" smtClean="0"/>
              <a:pPr eaLnBrk="1" hangingPunct="1">
                <a:spcBef>
                  <a:spcPct val="0"/>
                </a:spcBef>
              </a:pPr>
              <a:t>113</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6E28A50-25CE-4C99-A5FB-640FFF38DA73}" type="slidenum">
              <a:rPr lang="en-US" altLang="zh-CN" smtClean="0"/>
              <a:pPr eaLnBrk="1" hangingPunct="1">
                <a:spcBef>
                  <a:spcPct val="0"/>
                </a:spcBef>
              </a:pPr>
              <a:t>114</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3914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A6A80C48-779D-4B7F-A0BD-673FB8354F36}" type="slidenum">
              <a:rPr lang="en-US" altLang="zh-CN"/>
              <a:pPr>
                <a:defRPr/>
              </a:pPr>
              <a:t>‹#›</a:t>
            </a:fld>
            <a:endParaRPr lang="en-US" altLang="zh-CN"/>
          </a:p>
        </p:txBody>
      </p:sp>
    </p:spTree>
    <p:extLst>
      <p:ext uri="{BB962C8B-B14F-4D97-AF65-F5344CB8AC3E}">
        <p14:creationId xmlns:p14="http://schemas.microsoft.com/office/powerpoint/2010/main" val="2629091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F0B022A6-A56B-454C-8445-473F18497904}" type="slidenum">
              <a:rPr lang="en-US" altLang="zh-CN"/>
              <a:pPr>
                <a:defRPr/>
              </a:pPr>
              <a:t>‹#›</a:t>
            </a:fld>
            <a:endParaRPr lang="en-US" altLang="zh-CN"/>
          </a:p>
        </p:txBody>
      </p:sp>
    </p:spTree>
    <p:extLst>
      <p:ext uri="{BB962C8B-B14F-4D97-AF65-F5344CB8AC3E}">
        <p14:creationId xmlns:p14="http://schemas.microsoft.com/office/powerpoint/2010/main" val="67378855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0.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离散数学复习</a:t>
            </a:r>
            <a:endParaRPr lang="zh-CN" altLang="en-US" b="1" dirty="0"/>
          </a:p>
        </p:txBody>
      </p:sp>
      <p:sp>
        <p:nvSpPr>
          <p:cNvPr id="3" name="副标题 2"/>
          <p:cNvSpPr>
            <a:spLocks noGrp="1"/>
          </p:cNvSpPr>
          <p:nvPr>
            <p:ph type="subTitle" idx="1"/>
          </p:nvPr>
        </p:nvSpPr>
        <p:spPr>
          <a:xfrm>
            <a:off x="683568" y="3886200"/>
            <a:ext cx="8136904" cy="1752600"/>
          </a:xfrm>
        </p:spPr>
        <p:txBody>
          <a:bodyPr/>
          <a:lstStyle/>
          <a:p>
            <a:pPr algn="l"/>
            <a:r>
              <a:rPr lang="zh-CN" altLang="en-US" b="1" dirty="0" smtClean="0">
                <a:solidFill>
                  <a:schemeClr val="tx1"/>
                </a:solidFill>
              </a:rPr>
              <a:t>重点章节：第</a:t>
            </a:r>
            <a:r>
              <a:rPr lang="en-US" altLang="zh-CN" b="1" dirty="0" smtClean="0">
                <a:solidFill>
                  <a:schemeClr val="tx1"/>
                </a:solidFill>
              </a:rPr>
              <a:t>1~8</a:t>
            </a:r>
            <a:r>
              <a:rPr lang="zh-CN" altLang="en-US" b="1" dirty="0" smtClean="0">
                <a:solidFill>
                  <a:schemeClr val="tx1"/>
                </a:solidFill>
              </a:rPr>
              <a:t>章，</a:t>
            </a:r>
            <a:r>
              <a:rPr lang="en-US" altLang="zh-CN" b="1" dirty="0" smtClean="0">
                <a:solidFill>
                  <a:schemeClr val="tx1"/>
                </a:solidFill>
              </a:rPr>
              <a:t>12.1~12.2</a:t>
            </a:r>
            <a:r>
              <a:rPr lang="zh-CN" altLang="en-US" b="1" dirty="0" smtClean="0">
                <a:solidFill>
                  <a:schemeClr val="tx1"/>
                </a:solidFill>
              </a:rPr>
              <a:t>，</a:t>
            </a:r>
            <a:r>
              <a:rPr lang="en-US" altLang="zh-CN" b="1" dirty="0" smtClean="0">
                <a:solidFill>
                  <a:schemeClr val="tx1"/>
                </a:solidFill>
              </a:rPr>
              <a:t>13.1~13.2</a:t>
            </a:r>
            <a:endParaRPr lang="en-US" altLang="zh-CN" b="1" dirty="0">
              <a:solidFill>
                <a:schemeClr val="tx1"/>
              </a:solidFill>
            </a:endParaRPr>
          </a:p>
          <a:p>
            <a:pPr algn="l"/>
            <a:r>
              <a:rPr lang="zh-CN" altLang="en-US" b="1" dirty="0" smtClean="0">
                <a:solidFill>
                  <a:schemeClr val="tx1"/>
                </a:solidFill>
              </a:rPr>
              <a:t>有选择复习章节：第</a:t>
            </a:r>
            <a:r>
              <a:rPr lang="en-US" altLang="zh-CN" b="1" dirty="0" smtClean="0">
                <a:solidFill>
                  <a:schemeClr val="tx1"/>
                </a:solidFill>
              </a:rPr>
              <a:t>14~17</a:t>
            </a:r>
            <a:r>
              <a:rPr lang="zh-CN" altLang="en-US" b="1" dirty="0" smtClean="0">
                <a:solidFill>
                  <a:schemeClr val="tx1"/>
                </a:solidFill>
              </a:rPr>
              <a:t>章</a:t>
            </a:r>
            <a:endParaRPr lang="zh-CN" altLang="en-US" b="1" dirty="0">
              <a:solidFill>
                <a:schemeClr val="tx1"/>
              </a:solidFill>
            </a:endParaRPr>
          </a:p>
        </p:txBody>
      </p:sp>
    </p:spTree>
    <p:custDataLst>
      <p:tags r:id="rId1"/>
    </p:custDataLst>
    <p:extLst>
      <p:ext uri="{BB962C8B-B14F-4D97-AF65-F5344CB8AC3E}">
        <p14:creationId xmlns:p14="http://schemas.microsoft.com/office/powerpoint/2010/main" val="384488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A2493932-B3FB-4F33-8853-12637388D2B5}" type="slidenum">
              <a:rPr lang="en-US" altLang="zh-CN" sz="1400" b="0" smtClean="0"/>
              <a:pPr eaLnBrk="1" hangingPunct="1">
                <a:spcBef>
                  <a:spcPct val="0"/>
                </a:spcBef>
                <a:buClrTx/>
                <a:buFontTx/>
                <a:buNone/>
              </a:pPr>
              <a:t>10</a:t>
            </a:fld>
            <a:endParaRPr lang="en-US" altLang="zh-CN" sz="1400" b="0" smtClean="0"/>
          </a:p>
        </p:txBody>
      </p:sp>
      <p:sp>
        <p:nvSpPr>
          <p:cNvPr id="7171" name="Rectangle 2"/>
          <p:cNvSpPr>
            <a:spLocks noGrp="1" noChangeArrowheads="1"/>
          </p:cNvSpPr>
          <p:nvPr>
            <p:ph type="title"/>
          </p:nvPr>
        </p:nvSpPr>
        <p:spPr/>
        <p:txBody>
          <a:bodyPr/>
          <a:lstStyle/>
          <a:p>
            <a:pPr algn="l" eaLnBrk="1" hangingPunct="1"/>
            <a:r>
              <a:rPr lang="zh-CN" altLang="en-US" sz="2400" b="1" dirty="0" smtClean="0"/>
              <a:t>基本等值式</a:t>
            </a:r>
          </a:p>
        </p:txBody>
      </p:sp>
      <p:sp>
        <p:nvSpPr>
          <p:cNvPr id="7172" name="Rectangle 3"/>
          <p:cNvSpPr>
            <a:spLocks noGrp="1" noChangeArrowheads="1"/>
          </p:cNvSpPr>
          <p:nvPr>
            <p:ph type="body" idx="1"/>
          </p:nvPr>
        </p:nvSpPr>
        <p:spPr>
          <a:xfrm>
            <a:off x="395288" y="1341438"/>
            <a:ext cx="8229600" cy="4525962"/>
          </a:xfrm>
        </p:spPr>
        <p:txBody>
          <a:bodyPr>
            <a:noAutofit/>
          </a:bodyPr>
          <a:lstStyle/>
          <a:p>
            <a:pPr marL="457200" indent="-457200" eaLnBrk="1" hangingPunct="1"/>
            <a:r>
              <a:rPr lang="en-US" altLang="zh-CN" sz="2400" b="1" dirty="0" smtClean="0">
                <a:latin typeface="Times New Roman" pitchFamily="18" charset="0"/>
              </a:rPr>
              <a:t>16</a:t>
            </a:r>
            <a:r>
              <a:rPr lang="zh-CN" altLang="en-US" sz="2400" b="1" dirty="0" smtClean="0">
                <a:latin typeface="Times New Roman" pitchFamily="18" charset="0"/>
              </a:rPr>
              <a:t>组常用的重要等值式模式，以它们为基础进行演算，可以证明公式等值：</a:t>
            </a:r>
            <a:endParaRPr lang="en-US" altLang="zh-CN" sz="2400" b="1" dirty="0" smtClean="0">
              <a:latin typeface="Times New Roman" pitchFamily="18" charset="0"/>
            </a:endParaRPr>
          </a:p>
          <a:p>
            <a:pPr marL="457200" indent="-457200" eaLnBrk="1" hangingPunct="1"/>
            <a:r>
              <a:rPr lang="zh-CN" altLang="en-US" sz="2400" b="1" dirty="0" smtClean="0">
                <a:solidFill>
                  <a:srgbClr val="C00000"/>
                </a:solidFill>
                <a:latin typeface="Times New Roman" pitchFamily="18" charset="0"/>
              </a:rPr>
              <a:t>双重否定律  </a:t>
            </a:r>
            <a:r>
              <a:rPr lang="zh-CN" altLang="en-US"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endParaRPr lang="en-US" altLang="zh-CN" sz="2400" b="1" dirty="0" smtClean="0">
              <a:latin typeface="Times New Roman" pitchFamily="18" charset="0"/>
            </a:endParaRPr>
          </a:p>
          <a:p>
            <a:pPr marL="457200" indent="-457200" eaLnBrk="1" hangingPunct="1"/>
            <a:r>
              <a:rPr lang="zh-CN" altLang="en-US" sz="2400" b="1" dirty="0" smtClean="0">
                <a:solidFill>
                  <a:srgbClr val="C00000"/>
                </a:solidFill>
                <a:latin typeface="Times New Roman" pitchFamily="18" charset="0"/>
              </a:rPr>
              <a:t>幂等律</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endParaRPr lang="en-US" altLang="zh-CN" sz="2400" b="1" dirty="0" smtClean="0">
              <a:latin typeface="Times New Roman" pitchFamily="18" charset="0"/>
            </a:endParaRPr>
          </a:p>
          <a:p>
            <a:pPr marL="457200" indent="-457200" eaLnBrk="1" hangingPunct="1"/>
            <a:r>
              <a:rPr lang="zh-CN" altLang="en-US" sz="2400" b="1" dirty="0" smtClean="0">
                <a:solidFill>
                  <a:srgbClr val="C00000"/>
                </a:solidFill>
                <a:latin typeface="Times New Roman" pitchFamily="18" charset="0"/>
              </a:rPr>
              <a:t>交换律</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endParaRPr lang="en-US" altLang="zh-CN" sz="2400" b="1" dirty="0" smtClean="0">
              <a:latin typeface="Times New Roman" pitchFamily="18" charset="0"/>
            </a:endParaRPr>
          </a:p>
          <a:p>
            <a:pPr marL="457200" indent="-457200" eaLnBrk="1" hangingPunct="1"/>
            <a:r>
              <a:rPr lang="zh-CN" altLang="en-US" sz="2400" b="1" dirty="0" smtClean="0">
                <a:solidFill>
                  <a:srgbClr val="C00000"/>
                </a:solidFill>
                <a:latin typeface="Times New Roman" pitchFamily="18" charset="0"/>
              </a:rPr>
              <a:t>结合律</a:t>
            </a:r>
            <a:r>
              <a:rPr lang="zh-CN" altLang="en-US" sz="2400" b="1" dirty="0" smtClean="0">
                <a:latin typeface="Times New Roman" pitchFamily="18" charset="0"/>
              </a:rPr>
              <a:t>        </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rPr>
              <a:t>)</a:t>
            </a:r>
          </a:p>
          <a:p>
            <a:pPr marL="457200" indent="-457200" eaLnBrk="1" hangingPunct="1"/>
            <a:r>
              <a:rPr lang="zh-CN" altLang="en-US" sz="2400" b="1" dirty="0" smtClean="0">
                <a:solidFill>
                  <a:srgbClr val="C00000"/>
                </a:solidFill>
                <a:latin typeface="Times New Roman" pitchFamily="18" charset="0"/>
              </a:rPr>
              <a:t>分配律 </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rPr>
              <a:t>),  </a:t>
            </a:r>
            <a:endParaRPr lang="en-US" altLang="zh-CN" sz="2400" b="1" i="1" dirty="0" smtClean="0">
              <a:latin typeface="Times New Roman" pitchFamily="18" charset="0"/>
            </a:endParaRPr>
          </a:p>
          <a:p>
            <a:pPr marL="457200" indent="-457200" eaLnBrk="1" hangingPunct="1"/>
            <a:r>
              <a:rPr lang="en-US" altLang="zh-CN" sz="2400" b="1" i="1" dirty="0" smtClean="0">
                <a:latin typeface="Times New Roman" pitchFamily="18" charset="0"/>
              </a:rPr>
              <a:t>                    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rPr>
              <a:t>)</a:t>
            </a:r>
          </a:p>
          <a:p>
            <a:pPr marL="457200" indent="-457200" eaLnBrk="1" hangingPunct="1"/>
            <a:r>
              <a:rPr lang="zh-CN" altLang="en-US" sz="2400" b="1" dirty="0" smtClean="0">
                <a:solidFill>
                  <a:srgbClr val="C00000"/>
                </a:solidFill>
                <a:latin typeface="Times New Roman" pitchFamily="18" charset="0"/>
              </a:rPr>
              <a:t>德摩根律 </a:t>
            </a:r>
            <a:r>
              <a:rPr lang="zh-CN" altLang="en-US" sz="2400" b="1" dirty="0" smtClean="0">
                <a:latin typeface="Times New Roman" pitchFamily="18" charset="0"/>
              </a:rPr>
              <a:t>   </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457200" indent="-457200" eaLnBrk="1" hangingPunct="1"/>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457200" indent="-457200" eaLnBrk="1" hangingPunct="1"/>
            <a:r>
              <a:rPr lang="zh-CN" altLang="en-US" sz="2400" b="1" dirty="0" smtClean="0">
                <a:solidFill>
                  <a:srgbClr val="C00000"/>
                </a:solidFill>
                <a:latin typeface="Times New Roman" pitchFamily="18" charset="0"/>
              </a:rPr>
              <a:t>吸收律</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p>
        </p:txBody>
      </p:sp>
    </p:spTree>
    <p:extLst>
      <p:ext uri="{BB962C8B-B14F-4D97-AF65-F5344CB8AC3E}">
        <p14:creationId xmlns:p14="http://schemas.microsoft.com/office/powerpoint/2010/main" val="270828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4B5FE43-CCEF-49B4-8E9A-D5F6B6DDB650}" type="slidenum">
              <a:rPr lang="en-US" altLang="zh-CN" sz="1400" b="0" smtClean="0"/>
              <a:pPr eaLnBrk="1" hangingPunct="1">
                <a:spcBef>
                  <a:spcPct val="0"/>
                </a:spcBef>
                <a:buClrTx/>
                <a:buFontTx/>
                <a:buNone/>
              </a:pPr>
              <a:t>100</a:t>
            </a:fld>
            <a:endParaRPr lang="en-US" altLang="zh-CN" sz="1400" b="0" smtClean="0"/>
          </a:p>
        </p:txBody>
      </p:sp>
      <p:sp>
        <p:nvSpPr>
          <p:cNvPr id="36868" name="Rectangle 8"/>
          <p:cNvSpPr>
            <a:spLocks noGrp="1" noChangeArrowheads="1"/>
          </p:cNvSpPr>
          <p:nvPr>
            <p:ph type="body" idx="1"/>
          </p:nvPr>
        </p:nvSpPr>
        <p:spPr>
          <a:xfrm>
            <a:off x="395288" y="1196975"/>
            <a:ext cx="8229600" cy="5472113"/>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14.11</a:t>
            </a:r>
            <a:r>
              <a:rPr lang="en-US" altLang="zh-CN" sz="2400" b="1" dirty="0" smtClean="0">
                <a:latin typeface="Times New Roman" pitchFamily="18" charset="0"/>
              </a:rPr>
              <a:t>  </a:t>
            </a:r>
            <a:r>
              <a:rPr lang="zh-CN" altLang="en-US" sz="2400" b="1" dirty="0" smtClean="0">
                <a:latin typeface="Times New Roman" pitchFamily="18" charset="0"/>
              </a:rPr>
              <a:t>给定图</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（无向），</a:t>
            </a:r>
            <a:r>
              <a:rPr lang="en-US" altLang="zh-CN" sz="2400" b="1" i="1" dirty="0" smtClean="0">
                <a:latin typeface="Times New Roman" pitchFamily="18" charset="0"/>
              </a:rPr>
              <a:t>G</a:t>
            </a:r>
            <a:r>
              <a:rPr lang="zh-CN" altLang="en-US" sz="2400" b="1" dirty="0" smtClean="0">
                <a:latin typeface="Times New Roman" pitchFamily="18" charset="0"/>
              </a:rPr>
              <a:t>中</a:t>
            </a:r>
            <a:r>
              <a:rPr lang="zh-CN" altLang="en-US" sz="2400" b="1" dirty="0" smtClean="0">
                <a:solidFill>
                  <a:srgbClr val="A50021"/>
                </a:solidFill>
                <a:latin typeface="Times New Roman" pitchFamily="18" charset="0"/>
              </a:rPr>
              <a:t>顶点与</a:t>
            </a:r>
          </a:p>
          <a:p>
            <a:pPr marL="0" indent="0" eaLnBrk="1" hangingPunct="1">
              <a:buNone/>
            </a:pPr>
            <a:r>
              <a:rPr lang="zh-CN" altLang="en-US" sz="2400" b="1" dirty="0" smtClean="0">
                <a:solidFill>
                  <a:srgbClr val="A50021"/>
                </a:solidFill>
                <a:latin typeface="Times New Roman" pitchFamily="18" charset="0"/>
              </a:rPr>
              <a:t>边的交替序列</a:t>
            </a:r>
            <a:r>
              <a:rPr lang="zh-CN" altLang="en-US" sz="2400" b="1" i="1" dirty="0" smtClean="0">
                <a:latin typeface="Times New Roman" pitchFamily="18" charset="0"/>
              </a:rPr>
              <a:t> </a:t>
            </a:r>
            <a:r>
              <a:rPr lang="zh-CN" altLang="en-US" sz="2400" b="1" i="1" dirty="0" smtClean="0">
                <a:latin typeface="Times New Roman" pitchFamily="18" charset="0"/>
                <a:sym typeface="Symbol" pitchFamily="18" charset="2"/>
              </a:rPr>
              <a:t></a:t>
            </a:r>
            <a:r>
              <a:rPr lang="zh-CN" altLang="en-US" sz="2400" b="1" i="1" dirty="0" smtClean="0">
                <a:latin typeface="Times New Roman" pitchFamily="18" charset="0"/>
              </a:rPr>
              <a:t> </a:t>
            </a:r>
            <a:r>
              <a:rPr lang="en-US" altLang="zh-CN" sz="2400" b="1" dirty="0" smtClean="0">
                <a:latin typeface="Times New Roman" pitchFamily="18" charset="0"/>
              </a:rPr>
              <a:t>= </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baseline="-50000" dirty="0" smtClean="0">
                <a:latin typeface="Times New Roman" pitchFamily="18" charset="0"/>
              </a:rPr>
              <a:t>0</a:t>
            </a:r>
            <a:r>
              <a:rPr lang="en-US" altLang="zh-CN" sz="2400" b="1" i="1" dirty="0" smtClean="0">
                <a:latin typeface="Times New Roman" pitchFamily="18" charset="0"/>
              </a:rPr>
              <a:t>e</a:t>
            </a:r>
            <a:r>
              <a:rPr lang="en-US" altLang="zh-CN" sz="2400" b="1" i="1" baseline="-25000" dirty="0" smtClean="0">
                <a:latin typeface="Times New Roman" pitchFamily="18" charset="0"/>
              </a:rPr>
              <a:t>j</a:t>
            </a:r>
            <a:r>
              <a:rPr lang="en-US" altLang="zh-CN" sz="2400" b="1" baseline="-50000" dirty="0" smtClean="0">
                <a:latin typeface="Times New Roman" pitchFamily="18" charset="0"/>
              </a:rPr>
              <a:t>1</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baseline="-50000" dirty="0" smtClean="0">
                <a:latin typeface="Times New Roman" pitchFamily="18" charset="0"/>
              </a:rPr>
              <a:t>1</a:t>
            </a:r>
            <a:r>
              <a:rPr lang="en-US" altLang="zh-CN" sz="2400" b="1" i="1" dirty="0" smtClean="0">
                <a:latin typeface="Times New Roman" pitchFamily="18" charset="0"/>
              </a:rPr>
              <a:t>e</a:t>
            </a:r>
            <a:r>
              <a:rPr lang="en-US" altLang="zh-CN" sz="2400" b="1" i="1" baseline="-25000" dirty="0" smtClean="0">
                <a:latin typeface="Times New Roman" pitchFamily="18" charset="0"/>
              </a:rPr>
              <a:t>j</a:t>
            </a:r>
            <a:r>
              <a:rPr lang="en-US" altLang="zh-CN" sz="2400" b="1" baseline="-50000" dirty="0" smtClean="0">
                <a:latin typeface="Times New Roman" pitchFamily="18" charset="0"/>
              </a:rPr>
              <a:t>2</a:t>
            </a:r>
            <a:r>
              <a:rPr lang="en-US" altLang="zh-CN" sz="2400" b="1" dirty="0" smtClean="0">
                <a:latin typeface="Times New Roman" pitchFamily="18" charset="0"/>
              </a:rPr>
              <a:t>…</a:t>
            </a:r>
            <a:r>
              <a:rPr lang="en-US" altLang="zh-CN" sz="2400" b="1" i="1" dirty="0" err="1" smtClean="0">
                <a:latin typeface="Times New Roman" pitchFamily="18" charset="0"/>
              </a:rPr>
              <a:t>e</a:t>
            </a:r>
            <a:r>
              <a:rPr lang="en-US" altLang="zh-CN" sz="2400" b="1" i="1" baseline="-25000" dirty="0" err="1" smtClean="0">
                <a:latin typeface="Times New Roman" pitchFamily="18" charset="0"/>
              </a:rPr>
              <a:t>j</a:t>
            </a:r>
            <a:r>
              <a:rPr lang="en-US" altLang="zh-CN" sz="2400" b="1" i="1" baseline="-50000" dirty="0" err="1" smtClean="0">
                <a:latin typeface="Times New Roman" pitchFamily="18" charset="0"/>
              </a:rPr>
              <a:t>l</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baseline="-50000" dirty="0" err="1" smtClean="0">
                <a:latin typeface="Times New Roman" pitchFamily="18" charset="0"/>
              </a:rPr>
              <a:t>l</a:t>
            </a:r>
            <a:r>
              <a:rPr lang="zh-CN" altLang="en-US" sz="2400" b="1" dirty="0" smtClean="0">
                <a:latin typeface="Times New Roman" pitchFamily="18" charset="0"/>
              </a:rPr>
              <a:t>，</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i="1" baseline="-50000" dirty="0" smtClean="0">
                <a:latin typeface="Times New Roman" pitchFamily="18" charset="0"/>
              </a:rPr>
              <a:t>r-1</a:t>
            </a:r>
            <a:r>
              <a:rPr lang="en-US" altLang="zh-CN" sz="2400" b="1" dirty="0" smtClean="0">
                <a:latin typeface="Times New Roman" pitchFamily="18" charset="0"/>
              </a:rPr>
              <a:t>, </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baseline="-50000" dirty="0" err="1" smtClean="0">
                <a:latin typeface="Times New Roman" pitchFamily="18" charset="0"/>
              </a:rPr>
              <a:t>r</a:t>
            </a:r>
            <a:r>
              <a:rPr lang="zh-CN" altLang="en-US" sz="2400" b="1" dirty="0" smtClean="0">
                <a:latin typeface="Times New Roman" pitchFamily="18" charset="0"/>
              </a:rPr>
              <a:t>是 </a:t>
            </a:r>
            <a:r>
              <a:rPr lang="en-US" altLang="zh-CN" sz="2400" b="1" i="1" dirty="0" err="1" smtClean="0">
                <a:latin typeface="Times New Roman" pitchFamily="18" charset="0"/>
              </a:rPr>
              <a:t>e</a:t>
            </a:r>
            <a:r>
              <a:rPr lang="en-US" altLang="zh-CN" sz="2400" b="1" i="1" baseline="-25000" dirty="0" err="1" smtClean="0">
                <a:latin typeface="Times New Roman" pitchFamily="18" charset="0"/>
              </a:rPr>
              <a:t>j</a:t>
            </a:r>
            <a:r>
              <a:rPr lang="en-US" altLang="zh-CN" sz="2400" b="1" i="1" baseline="-50000" dirty="0" err="1" smtClean="0">
                <a:latin typeface="Times New Roman" pitchFamily="18" charset="0"/>
              </a:rPr>
              <a:t>r</a:t>
            </a:r>
            <a:r>
              <a:rPr lang="en-US" altLang="zh-CN" sz="2400" b="1" i="1" baseline="-25000" dirty="0" smtClean="0">
                <a:latin typeface="Times New Roman" pitchFamily="18" charset="0"/>
              </a:rPr>
              <a:t> </a:t>
            </a:r>
            <a:r>
              <a:rPr lang="zh-CN" altLang="en-US" sz="2400" b="1" dirty="0" smtClean="0">
                <a:latin typeface="Times New Roman" pitchFamily="18" charset="0"/>
              </a:rPr>
              <a:t>的端点</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(1) </a:t>
            </a:r>
            <a:r>
              <a:rPr lang="zh-CN" altLang="en-US" sz="2400" b="1" dirty="0" smtClean="0">
                <a:latin typeface="Times New Roman" pitchFamily="18" charset="0"/>
              </a:rPr>
              <a:t>通路与回路：</a:t>
            </a:r>
            <a:r>
              <a:rPr lang="zh-CN" altLang="en-US" sz="2400" b="1" i="1" dirty="0" smtClean="0">
                <a:solidFill>
                  <a:srgbClr val="B00000"/>
                </a:solidFill>
                <a:latin typeface="Times New Roman" pitchFamily="18" charset="0"/>
                <a:sym typeface="Symbol" pitchFamily="18" charset="2"/>
              </a:rPr>
              <a:t> </a:t>
            </a:r>
            <a:r>
              <a:rPr lang="zh-CN" altLang="en-US" sz="2400" b="1" dirty="0">
                <a:solidFill>
                  <a:srgbClr val="A50021"/>
                </a:solidFill>
                <a:latin typeface="Times New Roman" pitchFamily="18" charset="0"/>
              </a:rPr>
              <a:t>为</a:t>
            </a:r>
            <a:r>
              <a:rPr lang="en-US" altLang="zh-CN" sz="2400" b="1" i="1" dirty="0" smtClean="0">
                <a:solidFill>
                  <a:srgbClr val="B00000"/>
                </a:solidFill>
                <a:latin typeface="Times New Roman" pitchFamily="18" charset="0"/>
              </a:rPr>
              <a:t>v</a:t>
            </a:r>
            <a:r>
              <a:rPr lang="en-US" altLang="zh-CN" sz="2400" b="1" i="1" baseline="-25000" dirty="0" smtClean="0">
                <a:solidFill>
                  <a:srgbClr val="B00000"/>
                </a:solidFill>
                <a:latin typeface="Times New Roman" pitchFamily="18" charset="0"/>
              </a:rPr>
              <a:t>i</a:t>
            </a:r>
            <a:r>
              <a:rPr lang="en-US" altLang="zh-CN" sz="2400" b="1" baseline="-50000" dirty="0" smtClean="0">
                <a:solidFill>
                  <a:srgbClr val="B00000"/>
                </a:solidFill>
                <a:latin typeface="Times New Roman" pitchFamily="18" charset="0"/>
              </a:rPr>
              <a:t>0</a:t>
            </a:r>
            <a:r>
              <a:rPr lang="zh-CN" altLang="en-US" sz="2400" b="1" dirty="0">
                <a:solidFill>
                  <a:srgbClr val="A50021"/>
                </a:solidFill>
                <a:latin typeface="Times New Roman" pitchFamily="18" charset="0"/>
              </a:rPr>
              <a:t>到</a:t>
            </a:r>
            <a:r>
              <a:rPr lang="en-US" altLang="zh-CN" sz="2400" b="1" i="1" dirty="0" err="1" smtClean="0">
                <a:solidFill>
                  <a:srgbClr val="B00000"/>
                </a:solidFill>
                <a:latin typeface="Times New Roman" pitchFamily="18" charset="0"/>
              </a:rPr>
              <a:t>v</a:t>
            </a:r>
            <a:r>
              <a:rPr lang="en-US" altLang="zh-CN" sz="2400" b="1" i="1" baseline="-25000" dirty="0" err="1" smtClean="0">
                <a:solidFill>
                  <a:srgbClr val="B00000"/>
                </a:solidFill>
                <a:latin typeface="Times New Roman" pitchFamily="18" charset="0"/>
              </a:rPr>
              <a:t>i</a:t>
            </a:r>
            <a:r>
              <a:rPr lang="en-US" altLang="zh-CN" sz="2400" b="1" i="1" baseline="-50000" dirty="0" err="1" smtClean="0">
                <a:solidFill>
                  <a:srgbClr val="B00000"/>
                </a:solidFill>
                <a:latin typeface="Times New Roman" pitchFamily="18" charset="0"/>
              </a:rPr>
              <a:t>l</a:t>
            </a:r>
            <a:r>
              <a:rPr lang="zh-CN" altLang="en-US" sz="2400" b="1" dirty="0">
                <a:solidFill>
                  <a:srgbClr val="A50021"/>
                </a:solidFill>
                <a:latin typeface="Times New Roman" pitchFamily="18" charset="0"/>
              </a:rPr>
              <a:t>的通路</a:t>
            </a:r>
            <a:r>
              <a:rPr lang="zh-CN" altLang="en-US" sz="2400" b="1" dirty="0" smtClean="0">
                <a:latin typeface="Times New Roman" pitchFamily="18" charset="0"/>
              </a:rPr>
              <a:t>；若 </a:t>
            </a:r>
            <a:r>
              <a:rPr lang="en-US" altLang="zh-CN" sz="2400" b="1" i="1" dirty="0" smtClean="0">
                <a:solidFill>
                  <a:srgbClr val="C00000"/>
                </a:solidFill>
                <a:latin typeface="Times New Roman" pitchFamily="18" charset="0"/>
              </a:rPr>
              <a:t>v</a:t>
            </a:r>
            <a:r>
              <a:rPr lang="en-US" altLang="zh-CN" sz="2400" b="1" i="1" baseline="-25000" dirty="0" smtClean="0">
                <a:solidFill>
                  <a:srgbClr val="C00000"/>
                </a:solidFill>
                <a:latin typeface="Times New Roman" pitchFamily="18" charset="0"/>
              </a:rPr>
              <a:t>i</a:t>
            </a:r>
            <a:r>
              <a:rPr lang="en-US" altLang="zh-CN" sz="2400" b="1" baseline="-50000" dirty="0" smtClean="0">
                <a:solidFill>
                  <a:srgbClr val="C00000"/>
                </a:solidFill>
                <a:latin typeface="Times New Roman" pitchFamily="18" charset="0"/>
              </a:rPr>
              <a:t>0</a:t>
            </a:r>
            <a:r>
              <a:rPr lang="en-US" altLang="zh-CN" sz="2400" b="1" dirty="0" smtClean="0">
                <a:solidFill>
                  <a:srgbClr val="C00000"/>
                </a:solidFill>
                <a:latin typeface="Times New Roman" pitchFamily="18" charset="0"/>
              </a:rPr>
              <a:t>=</a:t>
            </a:r>
            <a:r>
              <a:rPr lang="en-US" altLang="zh-CN" sz="2400" b="1" i="1" dirty="0" err="1" smtClean="0">
                <a:solidFill>
                  <a:srgbClr val="C00000"/>
                </a:solidFill>
                <a:latin typeface="Times New Roman" pitchFamily="18" charset="0"/>
              </a:rPr>
              <a:t>v</a:t>
            </a:r>
            <a:r>
              <a:rPr lang="en-US" altLang="zh-CN" sz="2400" b="1" i="1" baseline="-25000" dirty="0" err="1" smtClean="0">
                <a:solidFill>
                  <a:srgbClr val="C00000"/>
                </a:solidFill>
                <a:latin typeface="Times New Roman" pitchFamily="18" charset="0"/>
              </a:rPr>
              <a:t>i</a:t>
            </a:r>
            <a:r>
              <a:rPr lang="en-US" altLang="zh-CN" sz="2400" b="1" i="1" baseline="-50000" dirty="0" err="1" smtClean="0">
                <a:solidFill>
                  <a:srgbClr val="C00000"/>
                </a:solidFill>
                <a:latin typeface="Times New Roman" pitchFamily="18" charset="0"/>
              </a:rPr>
              <a:t>l</a:t>
            </a:r>
            <a:r>
              <a:rPr lang="en-US" altLang="zh-CN" sz="2400" b="1" i="1" baseline="-50000" dirty="0" smtClean="0">
                <a:solidFill>
                  <a:srgbClr val="C00000"/>
                </a:solidFill>
                <a:latin typeface="Times New Roman" pitchFamily="18" charset="0"/>
              </a:rPr>
              <a:t> </a:t>
            </a:r>
            <a:r>
              <a:rPr lang="zh-CN" altLang="en-US" sz="2400" b="1" dirty="0" smtClean="0">
                <a:latin typeface="Times New Roman" pitchFamily="18" charset="0"/>
              </a:rPr>
              <a:t>，</a:t>
            </a:r>
            <a:r>
              <a:rPr lang="zh-CN" altLang="en-US" sz="2400" b="1" i="1" dirty="0" smtClean="0">
                <a:latin typeface="Times New Roman" pitchFamily="18" charset="0"/>
                <a:sym typeface="Symbol" pitchFamily="18" charset="2"/>
              </a:rPr>
              <a: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回路</a:t>
            </a:r>
            <a:r>
              <a:rPr lang="zh-CN" altLang="en-US" sz="2400" b="1" dirty="0" smtClean="0">
                <a:latin typeface="Times New Roman" pitchFamily="18" charset="0"/>
              </a:rPr>
              <a:t>，</a:t>
            </a:r>
            <a:r>
              <a:rPr lang="en-US" altLang="zh-CN" sz="2400" b="1" i="1" dirty="0" smtClean="0">
                <a:latin typeface="Times New Roman" pitchFamily="18" charset="0"/>
              </a:rPr>
              <a:t>l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回路长度</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(2) </a:t>
            </a:r>
            <a:r>
              <a:rPr lang="zh-CN" altLang="en-US" sz="2400" b="1" dirty="0" smtClean="0">
                <a:latin typeface="Times New Roman" pitchFamily="18" charset="0"/>
              </a:rPr>
              <a:t>简单通路与回路：若</a:t>
            </a:r>
            <a:r>
              <a:rPr lang="zh-CN" altLang="en-US" sz="2400" b="1" i="1" dirty="0" smtClean="0">
                <a:latin typeface="Times New Roman" pitchFamily="18" charset="0"/>
                <a:sym typeface="Symbol" pitchFamily="18" charset="2"/>
              </a:rPr>
              <a:t></a:t>
            </a:r>
            <a:r>
              <a:rPr lang="zh-CN" altLang="en-US" sz="2400" b="1" dirty="0" smtClean="0">
                <a:latin typeface="Times New Roman" pitchFamily="18" charset="0"/>
                <a:sym typeface="Symbol" pitchFamily="18" charset="2"/>
              </a:rPr>
              <a:t>的</a:t>
            </a:r>
            <a:r>
              <a:rPr lang="zh-CN" altLang="en-US" sz="2400" b="1" dirty="0" smtClean="0">
                <a:latin typeface="Times New Roman" pitchFamily="18" charset="0"/>
              </a:rPr>
              <a:t>所有边各异，</a:t>
            </a:r>
            <a:r>
              <a:rPr lang="zh-CN" altLang="en-US" sz="2400" b="1" i="1" dirty="0" smtClean="0">
                <a:latin typeface="Times New Roman" pitchFamily="18" charset="0"/>
                <a:sym typeface="Symbol" pitchFamily="18" charset="2"/>
              </a:rPr>
              <a: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简单通路</a:t>
            </a:r>
            <a:r>
              <a:rPr lang="zh-CN" altLang="en-US" sz="2400" b="1" dirty="0" smtClean="0">
                <a:latin typeface="Times New Roman" pitchFamily="18" charset="0"/>
              </a:rPr>
              <a:t>，又若</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baseline="-50000" dirty="0" smtClean="0">
                <a:latin typeface="Times New Roman" pitchFamily="18" charset="0"/>
              </a:rPr>
              <a:t>0</a:t>
            </a:r>
            <a:r>
              <a:rPr lang="en-US" altLang="zh-CN" sz="2400" b="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baseline="-50000" dirty="0" err="1" smtClean="0">
                <a:latin typeface="Times New Roman" pitchFamily="18" charset="0"/>
              </a:rPr>
              <a:t>l</a:t>
            </a:r>
            <a:r>
              <a:rPr lang="en-US" altLang="zh-CN" sz="2400" b="1" i="1" baseline="-50000" dirty="0" smtClean="0">
                <a:latin typeface="Times New Roman" pitchFamily="18" charset="0"/>
              </a:rPr>
              <a:t> </a:t>
            </a:r>
            <a:r>
              <a:rPr lang="zh-CN" altLang="en-US" sz="2400" b="1" dirty="0" smtClean="0">
                <a:latin typeface="Times New Roman" pitchFamily="18" charset="0"/>
              </a:rPr>
              <a:t>，</a:t>
            </a:r>
            <a:r>
              <a:rPr lang="zh-CN" altLang="en-US" sz="2400" b="1" i="1" dirty="0" smtClean="0">
                <a:latin typeface="Times New Roman" pitchFamily="18" charset="0"/>
                <a:sym typeface="Symbol" pitchFamily="18" charset="2"/>
              </a:rPr>
              <a: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简单回路</a:t>
            </a:r>
          </a:p>
          <a:p>
            <a:pPr marL="0" indent="0" eaLnBrk="1" hangingPunct="1">
              <a:buNone/>
            </a:pPr>
            <a:r>
              <a:rPr lang="en-US" altLang="zh-CN" sz="2400" b="1" dirty="0" smtClean="0">
                <a:latin typeface="Times New Roman" pitchFamily="18" charset="0"/>
              </a:rPr>
              <a:t>(3) </a:t>
            </a:r>
            <a:r>
              <a:rPr lang="zh-CN" altLang="en-US" sz="2400" b="1" dirty="0" smtClean="0">
                <a:latin typeface="Times New Roman" pitchFamily="18" charset="0"/>
              </a:rPr>
              <a:t>初级通路</a:t>
            </a:r>
            <a:r>
              <a:rPr lang="en-US" altLang="zh-CN" sz="2400" b="1" dirty="0" smtClean="0">
                <a:latin typeface="Times New Roman" pitchFamily="18" charset="0"/>
              </a:rPr>
              <a:t>(</a:t>
            </a:r>
            <a:r>
              <a:rPr lang="zh-CN" altLang="en-US" sz="2400" b="1" dirty="0" smtClean="0">
                <a:latin typeface="Times New Roman" pitchFamily="18" charset="0"/>
              </a:rPr>
              <a:t>路径</a:t>
            </a:r>
            <a:r>
              <a:rPr lang="en-US" altLang="zh-CN" sz="2400" b="1" dirty="0" smtClean="0">
                <a:latin typeface="Times New Roman" pitchFamily="18" charset="0"/>
              </a:rPr>
              <a:t>)</a:t>
            </a:r>
            <a:r>
              <a:rPr lang="zh-CN" altLang="en-US" sz="2400" b="1" dirty="0" smtClean="0">
                <a:latin typeface="Times New Roman" pitchFamily="18" charset="0"/>
              </a:rPr>
              <a:t>与初级回路</a:t>
            </a:r>
            <a:r>
              <a:rPr lang="en-US" altLang="zh-CN" sz="2400" b="1" dirty="0" smtClean="0">
                <a:latin typeface="Times New Roman" pitchFamily="18" charset="0"/>
              </a:rPr>
              <a:t>(</a:t>
            </a:r>
            <a:r>
              <a:rPr lang="zh-CN" altLang="en-US" sz="2400" b="1" dirty="0" smtClean="0">
                <a:latin typeface="Times New Roman" pitchFamily="18" charset="0"/>
              </a:rPr>
              <a:t>圈</a:t>
            </a:r>
            <a:r>
              <a:rPr lang="en-US" altLang="zh-CN" sz="2400" b="1" dirty="0" smtClean="0">
                <a:latin typeface="Times New Roman" pitchFamily="18" charset="0"/>
              </a:rPr>
              <a:t>)</a:t>
            </a:r>
            <a:r>
              <a:rPr lang="zh-CN" altLang="en-US" sz="2400" b="1" dirty="0" smtClean="0">
                <a:latin typeface="Times New Roman" pitchFamily="18" charset="0"/>
              </a:rPr>
              <a:t>：</a:t>
            </a:r>
            <a:r>
              <a:rPr lang="zh-CN" altLang="en-US" sz="2400" b="1" i="1" dirty="0" smtClean="0">
                <a:latin typeface="Times New Roman" pitchFamily="18" charset="0"/>
                <a:sym typeface="Symbol" pitchFamily="18" charset="2"/>
              </a:rPr>
              <a:t> </a:t>
            </a:r>
            <a:r>
              <a:rPr lang="zh-CN" altLang="en-US" sz="2400" b="1" dirty="0" smtClean="0">
                <a:latin typeface="Times New Roman" pitchFamily="18" charset="0"/>
              </a:rPr>
              <a:t>中所有顶点（除了</a:t>
            </a:r>
            <a:r>
              <a:rPr lang="en-US" altLang="zh-CN" sz="2400" b="1" i="1" dirty="0" smtClean="0">
                <a:solidFill>
                  <a:srgbClr val="C00000"/>
                </a:solidFill>
                <a:latin typeface="Times New Roman" pitchFamily="18" charset="0"/>
              </a:rPr>
              <a:t>v</a:t>
            </a:r>
            <a:r>
              <a:rPr lang="en-US" altLang="zh-CN" sz="2400" b="1" i="1" baseline="-25000" dirty="0" smtClean="0">
                <a:solidFill>
                  <a:srgbClr val="C00000"/>
                </a:solidFill>
                <a:latin typeface="Times New Roman" pitchFamily="18" charset="0"/>
              </a:rPr>
              <a:t>i</a:t>
            </a:r>
            <a:r>
              <a:rPr lang="en-US" altLang="zh-CN" sz="2400" b="1" baseline="-50000" dirty="0" smtClean="0">
                <a:solidFill>
                  <a:srgbClr val="C00000"/>
                </a:solidFill>
                <a:latin typeface="Times New Roman" pitchFamily="18" charset="0"/>
              </a:rPr>
              <a:t>0</a:t>
            </a:r>
            <a:r>
              <a:rPr lang="zh-CN" altLang="en-US" sz="2400" b="1" dirty="0" smtClean="0">
                <a:solidFill>
                  <a:srgbClr val="C00000"/>
                </a:solidFill>
                <a:latin typeface="Times New Roman" pitchFamily="18" charset="0"/>
              </a:rPr>
              <a:t>和</a:t>
            </a:r>
            <a:r>
              <a:rPr lang="en-US" altLang="zh-CN" sz="2400" b="1" i="1" dirty="0" err="1" smtClean="0">
                <a:solidFill>
                  <a:srgbClr val="C00000"/>
                </a:solidFill>
                <a:latin typeface="Times New Roman" pitchFamily="18" charset="0"/>
              </a:rPr>
              <a:t>v</a:t>
            </a:r>
            <a:r>
              <a:rPr lang="en-US" altLang="zh-CN" sz="2400" b="1" i="1" baseline="-25000" dirty="0" err="1" smtClean="0">
                <a:solidFill>
                  <a:srgbClr val="C00000"/>
                </a:solidFill>
                <a:latin typeface="Times New Roman" pitchFamily="18" charset="0"/>
              </a:rPr>
              <a:t>i</a:t>
            </a:r>
            <a:r>
              <a:rPr lang="en-US" altLang="zh-CN" sz="2400" b="1" i="1" baseline="-50000" dirty="0" err="1" smtClean="0">
                <a:solidFill>
                  <a:srgbClr val="C00000"/>
                </a:solidFill>
                <a:latin typeface="Times New Roman" pitchFamily="18" charset="0"/>
              </a:rPr>
              <a:t>l</a:t>
            </a:r>
            <a:r>
              <a:rPr lang="zh-CN" altLang="en-US" sz="2400" b="1" dirty="0" smtClean="0">
                <a:latin typeface="Times New Roman" pitchFamily="18" charset="0"/>
              </a:rPr>
              <a:t>可能相同外）各异，所有边也各异，则称</a:t>
            </a:r>
            <a:r>
              <a:rPr lang="zh-CN" altLang="en-US" sz="2400" b="1" i="1" dirty="0" smtClean="0">
                <a:latin typeface="Times New Roman" pitchFamily="18" charset="0"/>
                <a:sym typeface="Symbol" pitchFamily="18" charset="2"/>
              </a:rPr>
              <a: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初级通路</a:t>
            </a:r>
            <a:r>
              <a:rPr lang="en-US" altLang="zh-CN" sz="2400" b="1" dirty="0" smtClean="0">
                <a:latin typeface="Times New Roman" pitchFamily="18" charset="0"/>
              </a:rPr>
              <a:t>(</a:t>
            </a:r>
            <a:r>
              <a:rPr lang="zh-CN" altLang="en-US" sz="2400" b="1" dirty="0" smtClean="0">
                <a:solidFill>
                  <a:srgbClr val="A50021"/>
                </a:solidFill>
                <a:latin typeface="Times New Roman" pitchFamily="18" charset="0"/>
              </a:rPr>
              <a:t>路径</a:t>
            </a:r>
            <a:r>
              <a:rPr lang="en-US" altLang="zh-CN" sz="2400" b="1" dirty="0" smtClean="0">
                <a:latin typeface="Times New Roman" pitchFamily="18" charset="0"/>
              </a:rPr>
              <a:t>)</a:t>
            </a:r>
            <a:r>
              <a:rPr lang="zh-CN" altLang="en-US" sz="2400" b="1" dirty="0" smtClean="0">
                <a:latin typeface="Times New Roman" pitchFamily="18" charset="0"/>
              </a:rPr>
              <a:t>，又若除</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baseline="-50000" dirty="0" smtClean="0">
                <a:latin typeface="Times New Roman" pitchFamily="18" charset="0"/>
              </a:rPr>
              <a:t>0</a:t>
            </a:r>
            <a:r>
              <a:rPr lang="en-US" altLang="zh-CN" sz="2400" b="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baseline="-50000" dirty="0" err="1" smtClean="0">
                <a:latin typeface="Times New Roman" pitchFamily="18" charset="0"/>
              </a:rPr>
              <a:t>l</a:t>
            </a:r>
            <a:r>
              <a:rPr lang="en-US" altLang="zh-CN" sz="2400" b="1" i="1" baseline="-50000" dirty="0" smtClean="0">
                <a:latin typeface="Times New Roman" pitchFamily="18" charset="0"/>
              </a:rPr>
              <a:t> </a:t>
            </a:r>
            <a:r>
              <a:rPr lang="zh-CN" altLang="en-US" sz="2400" b="1" dirty="0" smtClean="0">
                <a:latin typeface="Times New Roman" pitchFamily="18" charset="0"/>
              </a:rPr>
              <a:t>，所有的顶点各不相同且所有的边各异，则称</a:t>
            </a:r>
            <a:r>
              <a:rPr lang="zh-CN" altLang="en-US" sz="2400" b="1" i="1" dirty="0" smtClean="0">
                <a:latin typeface="Times New Roman" pitchFamily="18" charset="0"/>
                <a:sym typeface="Symbol" pitchFamily="18" charset="2"/>
              </a:rPr>
              <a: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初级回路</a:t>
            </a:r>
            <a:r>
              <a:rPr lang="en-US" altLang="zh-CN" sz="2400" b="1" dirty="0" smtClean="0">
                <a:latin typeface="Times New Roman" pitchFamily="18" charset="0"/>
              </a:rPr>
              <a:t>(</a:t>
            </a:r>
            <a:r>
              <a:rPr lang="zh-CN" altLang="en-US" sz="2400" b="1" dirty="0" smtClean="0">
                <a:solidFill>
                  <a:srgbClr val="A50021"/>
                </a:solidFill>
                <a:latin typeface="Times New Roman" pitchFamily="18" charset="0"/>
              </a:rPr>
              <a:t>圈</a:t>
            </a:r>
            <a:r>
              <a:rPr lang="en-US" altLang="zh-CN" sz="2400" b="1" dirty="0" smtClean="0">
                <a:latin typeface="Times New Roman" pitchFamily="18" charset="0"/>
              </a:rPr>
              <a:t>)</a:t>
            </a:r>
            <a:r>
              <a:rPr lang="zh-CN" altLang="en-US" sz="2400" b="1" dirty="0" smtClean="0">
                <a:latin typeface="Times New Roman" pitchFamily="18" charset="0"/>
              </a:rPr>
              <a:t>，将长度为奇数的圈称作奇圈，长度为偶数的圈称作偶圈</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(4) </a:t>
            </a:r>
            <a:r>
              <a:rPr lang="zh-CN" altLang="en-US" sz="2400" b="1" dirty="0" smtClean="0">
                <a:latin typeface="Times New Roman" pitchFamily="18" charset="0"/>
              </a:rPr>
              <a:t>复杂通路与回路：有边重复出现</a:t>
            </a:r>
            <a:endParaRPr lang="en-US" altLang="zh-CN" sz="2400" b="1" dirty="0" smtClean="0">
              <a:latin typeface="Times New Roman" pitchFamily="18" charset="0"/>
            </a:endParaRPr>
          </a:p>
        </p:txBody>
      </p:sp>
    </p:spTree>
    <p:extLst>
      <p:ext uri="{BB962C8B-B14F-4D97-AF65-F5344CB8AC3E}">
        <p14:creationId xmlns:p14="http://schemas.microsoft.com/office/powerpoint/2010/main" val="280063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2DB3189-796C-4163-9C6A-E49E74C14E04}" type="slidenum">
              <a:rPr lang="en-US" altLang="zh-CN" sz="1400" b="0" smtClean="0"/>
              <a:pPr eaLnBrk="1" hangingPunct="1">
                <a:spcBef>
                  <a:spcPct val="0"/>
                </a:spcBef>
                <a:buClrTx/>
                <a:buFontTx/>
                <a:buNone/>
              </a:pPr>
              <a:t>101</a:t>
            </a:fld>
            <a:endParaRPr lang="en-US" altLang="zh-CN" sz="1400" b="0" smtClean="0"/>
          </a:p>
        </p:txBody>
      </p:sp>
      <p:sp>
        <p:nvSpPr>
          <p:cNvPr id="40964" name="Rectangle 8"/>
          <p:cNvSpPr>
            <a:spLocks noGrp="1" noChangeArrowheads="1"/>
          </p:cNvSpPr>
          <p:nvPr>
            <p:ph type="body" idx="1"/>
          </p:nvPr>
        </p:nvSpPr>
        <p:spPr>
          <a:xfrm>
            <a:off x="323850" y="1125538"/>
            <a:ext cx="8229600" cy="4751387"/>
          </a:xfrm>
        </p:spPr>
        <p:txBody>
          <a:bodyPr>
            <a:normAutofit/>
          </a:bodyPr>
          <a:lstStyle/>
          <a:p>
            <a:pPr marL="0" indent="0" eaLnBrk="1" hangingPunct="1">
              <a:buNone/>
            </a:pPr>
            <a:r>
              <a:rPr lang="zh-CN" altLang="en-US" sz="2400" b="1" dirty="0" smtClean="0">
                <a:latin typeface="Times New Roman" pitchFamily="18" charset="0"/>
              </a:rPr>
              <a:t>无向图的连通性</a:t>
            </a:r>
          </a:p>
          <a:p>
            <a:pPr marL="0" indent="0" eaLnBrk="1" hangingPunct="1">
              <a:buNone/>
            </a:pPr>
            <a:r>
              <a:rPr lang="en-US" altLang="zh-CN" sz="2400" b="1" dirty="0" smtClean="0">
                <a:latin typeface="Times New Roman" pitchFamily="18" charset="0"/>
              </a:rPr>
              <a:t>(1) </a:t>
            </a:r>
            <a:r>
              <a:rPr lang="zh-CN" altLang="en-US" sz="2400" b="1" dirty="0" smtClean="0">
                <a:latin typeface="Times New Roman" pitchFamily="18" charset="0"/>
              </a:rPr>
              <a:t>顶点之间的连通关系：</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为无向图</a:t>
            </a:r>
          </a:p>
          <a:p>
            <a:pPr marL="0" indent="0" eaLnBrk="1" hangingPunct="1">
              <a:buNone/>
            </a:pPr>
            <a:r>
              <a:rPr lang="zh-CN" altLang="en-US" sz="2400" b="1" dirty="0" smtClean="0">
                <a:latin typeface="Times New Roman" pitchFamily="18" charset="0"/>
              </a:rPr>
              <a:t>      ① 若 </a:t>
            </a:r>
            <a:r>
              <a:rPr lang="en-US" altLang="zh-CN" sz="2400" b="1" i="1" dirty="0" smtClean="0">
                <a:latin typeface="Times New Roman" pitchFamily="18" charset="0"/>
              </a:rPr>
              <a:t>u</a:t>
            </a:r>
            <a:r>
              <a:rPr lang="en-US" altLang="zh-CN" sz="2400" b="1" i="1" baseline="-25000" dirty="0" smtClean="0">
                <a:latin typeface="Times New Roman" pitchFamily="18" charset="0"/>
              </a:rPr>
              <a:t> </a:t>
            </a:r>
            <a:r>
              <a:rPr lang="zh-CN" altLang="en-US" sz="2400" b="1" dirty="0" smtClean="0">
                <a:latin typeface="Times New Roman" pitchFamily="18" charset="0"/>
              </a:rPr>
              <a:t>与 </a:t>
            </a:r>
            <a:r>
              <a:rPr lang="en-US" altLang="zh-CN" sz="2400" b="1" i="1" dirty="0" smtClean="0">
                <a:latin typeface="Times New Roman" pitchFamily="18" charset="0"/>
              </a:rPr>
              <a:t>v</a:t>
            </a:r>
            <a:r>
              <a:rPr lang="zh-CN" altLang="en-US" sz="2400" b="1" dirty="0" smtClean="0">
                <a:latin typeface="Times New Roman" pitchFamily="18" charset="0"/>
              </a:rPr>
              <a:t>之间有通路，则 称</a:t>
            </a:r>
            <a:r>
              <a:rPr lang="en-US" altLang="zh-CN" sz="2400" b="1" i="1" dirty="0" smtClean="0">
                <a:latin typeface="Times New Roman" pitchFamily="18" charset="0"/>
              </a:rPr>
              <a:t>u</a:t>
            </a:r>
            <a:r>
              <a:rPr lang="zh-CN" altLang="en-US" sz="2400" b="1" i="1" dirty="0" smtClean="0">
                <a:latin typeface="Times New Roman" pitchFamily="18" charset="0"/>
              </a:rPr>
              <a:t>，</a:t>
            </a:r>
            <a:r>
              <a:rPr lang="en-US" altLang="zh-CN" sz="2400" b="1" i="1" dirty="0" smtClean="0">
                <a:latin typeface="Times New Roman" pitchFamily="18" charset="0"/>
              </a:rPr>
              <a:t>v</a:t>
            </a:r>
            <a:r>
              <a:rPr lang="zh-CN" altLang="en-US" sz="2400" b="1" dirty="0" smtClean="0">
                <a:latin typeface="Times New Roman" pitchFamily="18" charset="0"/>
              </a:rPr>
              <a:t>是连通的，记作</a:t>
            </a:r>
            <a:r>
              <a:rPr lang="en-US" altLang="zh-CN" sz="2400" b="1" i="1" dirty="0" err="1" smtClean="0">
                <a:latin typeface="Times New Roman" pitchFamily="18" charset="0"/>
              </a:rPr>
              <a:t>u</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zh-CN" altLang="en-US" sz="2400" b="1" i="1" dirty="0" smtClean="0">
                <a:latin typeface="Times New Roman" pitchFamily="18" charset="0"/>
              </a:rPr>
              <a:t>，规定：</a:t>
            </a:r>
            <a:r>
              <a:rPr lang="zh-CN" altLang="en-US" sz="2400" b="1" dirty="0" smtClean="0">
                <a:latin typeface="Times New Roman" pitchFamily="18" charset="0"/>
                <a:sym typeface="Symbol" pitchFamily="18" charset="2"/>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zh-CN" altLang="en-US" sz="2400" b="1" dirty="0" smtClean="0">
                <a:latin typeface="Times New Roman" pitchFamily="18" charset="0"/>
              </a:rPr>
              <a:t>，</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endParaRPr lang="en-US" altLang="zh-CN" sz="2400" b="1" i="1" dirty="0" smtClean="0">
              <a:latin typeface="Times New Roman" pitchFamily="18" charset="0"/>
            </a:endParaRPr>
          </a:p>
          <a:p>
            <a:pPr marL="0" indent="0" eaLnBrk="1" hangingPunct="1">
              <a:buNone/>
            </a:pPr>
            <a:r>
              <a:rPr lang="en-US" altLang="zh-CN" sz="2400" b="1" dirty="0" smtClean="0">
                <a:latin typeface="Times New Roman" pitchFamily="18" charset="0"/>
              </a:rPr>
              <a:t>      ②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rPr>
              <a:t>是</a:t>
            </a:r>
            <a:r>
              <a:rPr lang="en-US" altLang="zh-CN" sz="2400" b="1" i="1" dirty="0" smtClean="0">
                <a:latin typeface="Times New Roman" pitchFamily="18" charset="0"/>
              </a:rPr>
              <a:t>V</a:t>
            </a:r>
            <a:r>
              <a:rPr lang="zh-CN" altLang="en-US" sz="2400" b="1" dirty="0" smtClean="0">
                <a:latin typeface="Times New Roman" pitchFamily="18" charset="0"/>
              </a:rPr>
              <a:t>上的等价关系 </a:t>
            </a:r>
            <a:r>
              <a:rPr lang="en-US" altLang="zh-CN" sz="2400" b="1" i="1" dirty="0" smtClean="0">
                <a:latin typeface="Times New Roman" pitchFamily="18" charset="0"/>
              </a:rPr>
              <a:t>R</a:t>
            </a:r>
            <a:r>
              <a:rPr lang="en-US" altLang="zh-CN" sz="2400" b="1" dirty="0" smtClean="0">
                <a:latin typeface="Times New Roman" pitchFamily="18" charset="0"/>
              </a:rPr>
              <a:t>={&lt;</a:t>
            </a:r>
            <a:r>
              <a:rPr lang="en-US" altLang="zh-CN" sz="2400" b="1" i="1" dirty="0" err="1" smtClean="0">
                <a:latin typeface="Times New Roman" pitchFamily="18" charset="0"/>
              </a:rPr>
              <a:t>u</a:t>
            </a:r>
            <a:r>
              <a:rPr lang="en-US" altLang="zh-CN" sz="2400" b="1" dirty="0" err="1" smtClean="0">
                <a:latin typeface="Times New Roman" pitchFamily="18" charset="0"/>
              </a:rPr>
              <a:t>,</a:t>
            </a:r>
            <a:r>
              <a:rPr lang="en-US" altLang="zh-CN" sz="2400" b="1" i="1" dirty="0" err="1" smtClean="0">
                <a:latin typeface="Times New Roman" pitchFamily="18" charset="0"/>
              </a:rPr>
              <a:t>v</a:t>
            </a:r>
            <a:r>
              <a:rPr lang="en-US" altLang="zh-CN" sz="2400" b="1" dirty="0" smtClean="0">
                <a:latin typeface="Times New Roman" pitchFamily="18" charset="0"/>
              </a:rPr>
              <a:t>&gt;| </a:t>
            </a:r>
            <a:r>
              <a:rPr lang="en-US" altLang="zh-CN" sz="2400" b="1" i="1" dirty="0" err="1" smtClean="0">
                <a:latin typeface="Times New Roman" pitchFamily="18" charset="0"/>
              </a:rPr>
              <a:t>u</a:t>
            </a:r>
            <a:r>
              <a:rPr lang="en-US" altLang="zh-CN" sz="2400" b="1" dirty="0" err="1" smtClean="0">
                <a:latin typeface="Times New Roman" pitchFamily="18" charset="0"/>
              </a:rPr>
              <a:t>,</a:t>
            </a:r>
            <a:r>
              <a:rPr lang="en-US" altLang="zh-CN" sz="2400" b="1" i="1" dirty="0" err="1" smtClean="0">
                <a:latin typeface="Times New Roman" pitchFamily="18" charset="0"/>
              </a:rPr>
              <a:t>v</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V</a:t>
            </a:r>
            <a:r>
              <a:rPr lang="zh-CN" altLang="en-US" sz="2400" b="1" dirty="0" smtClean="0">
                <a:latin typeface="Times New Roman" pitchFamily="18" charset="0"/>
              </a:rPr>
              <a:t>且</a:t>
            </a:r>
            <a:r>
              <a:rPr lang="en-US" altLang="zh-CN" sz="2400" b="1" i="1" dirty="0" err="1" smtClean="0">
                <a:latin typeface="Times New Roman" pitchFamily="18" charset="0"/>
              </a:rPr>
              <a:t>u</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dirty="0" smtClean="0">
                <a:latin typeface="Times New Roman" pitchFamily="18" charset="0"/>
              </a:rPr>
              <a:t>} </a:t>
            </a:r>
          </a:p>
          <a:p>
            <a:pPr marL="0" indent="0" eaLnBrk="1" hangingPunct="1">
              <a:buNone/>
            </a:pPr>
            <a:r>
              <a:rPr lang="en-US" altLang="zh-CN" sz="2400" b="1" dirty="0" smtClean="0">
                <a:latin typeface="Times New Roman" pitchFamily="18" charset="0"/>
              </a:rPr>
              <a:t>(2) </a:t>
            </a:r>
            <a:r>
              <a:rPr lang="en-US" altLang="zh-CN" sz="2400" b="1" i="1" dirty="0" smtClean="0">
                <a:latin typeface="Times New Roman" pitchFamily="18" charset="0"/>
              </a:rPr>
              <a:t>G</a:t>
            </a:r>
            <a:r>
              <a:rPr lang="zh-CN" altLang="en-US" sz="2400" b="1" dirty="0" smtClean="0">
                <a:latin typeface="Times New Roman" pitchFamily="18" charset="0"/>
              </a:rPr>
              <a:t>的连通性与连通分支</a:t>
            </a:r>
          </a:p>
          <a:p>
            <a:pPr marL="0" indent="0" eaLnBrk="1" hangingPunct="1">
              <a:buNone/>
            </a:pPr>
            <a:r>
              <a:rPr lang="zh-CN" altLang="en-US" sz="2400" b="1" dirty="0" smtClean="0">
                <a:latin typeface="Times New Roman" pitchFamily="18" charset="0"/>
              </a:rPr>
              <a:t>      ① 若</a:t>
            </a:r>
            <a:r>
              <a:rPr lang="en-US" altLang="zh-CN" sz="2400" b="1" i="1" dirty="0" smtClean="0">
                <a:latin typeface="Times New Roman" pitchFamily="18" charset="0"/>
              </a:rPr>
              <a:t>G </a:t>
            </a:r>
            <a:r>
              <a:rPr lang="zh-CN" altLang="en-US" sz="2400" b="1" dirty="0" smtClean="0">
                <a:latin typeface="Times New Roman" pitchFamily="18" charset="0"/>
              </a:rPr>
              <a:t>是平凡图</a:t>
            </a:r>
            <a:r>
              <a:rPr lang="zh-CN" altLang="en-US" sz="2400" b="1" i="1" dirty="0" smtClean="0">
                <a:latin typeface="Times New Roman" pitchFamily="18" charset="0"/>
              </a:rPr>
              <a:t>，或</a:t>
            </a:r>
            <a:r>
              <a:rPr lang="zh-CN" altLang="en-US" sz="2400" b="1" dirty="0" smtClean="0">
                <a:latin typeface="Times New Roman" pitchFamily="18" charset="0"/>
                <a:sym typeface="Symbol" pitchFamily="18" charset="2"/>
              </a:rPr>
              <a:t></a:t>
            </a:r>
            <a:r>
              <a:rPr lang="en-US" altLang="zh-CN" sz="2400" b="1" i="1" dirty="0" err="1" smtClean="0">
                <a:latin typeface="Times New Roman" pitchFamily="18" charset="0"/>
              </a:rPr>
              <a:t>u</a:t>
            </a:r>
            <a:r>
              <a:rPr lang="en-US" altLang="zh-CN" sz="2400" b="1" dirty="0" err="1" smtClean="0">
                <a:latin typeface="Times New Roman" pitchFamily="18" charset="0"/>
              </a:rPr>
              <a:t>,</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zh-CN" altLang="en-US" sz="2400" b="1" dirty="0" smtClean="0">
                <a:latin typeface="Times New Roman" pitchFamily="18" charset="0"/>
              </a:rPr>
              <a:t>，</a:t>
            </a:r>
            <a:r>
              <a:rPr lang="en-US" altLang="zh-CN" sz="2400" b="1" i="1" dirty="0" err="1" smtClean="0">
                <a:latin typeface="Times New Roman" pitchFamily="18" charset="0"/>
              </a:rPr>
              <a:t>u</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zh-CN" altLang="en-US" sz="2400" b="1" dirty="0" smtClean="0">
                <a:latin typeface="Times New Roman" pitchFamily="18" charset="0"/>
              </a:rPr>
              <a:t>，则称</a:t>
            </a:r>
            <a:r>
              <a:rPr lang="en-US" altLang="zh-CN" sz="2400" b="1" i="1" dirty="0" smtClean="0">
                <a:latin typeface="Times New Roman" pitchFamily="18" charset="0"/>
              </a:rPr>
              <a:t>G</a:t>
            </a:r>
            <a:r>
              <a:rPr lang="zh-CN" altLang="en-US" sz="2400" b="1" i="1" dirty="0" smtClean="0">
                <a:latin typeface="Times New Roman" pitchFamily="18" charset="0"/>
              </a:rPr>
              <a:t>是</a:t>
            </a:r>
            <a:r>
              <a:rPr lang="zh-CN" altLang="en-US" sz="2400" b="1" dirty="0" smtClean="0">
                <a:solidFill>
                  <a:srgbClr val="A50021"/>
                </a:solidFill>
                <a:latin typeface="Times New Roman" pitchFamily="18" charset="0"/>
              </a:rPr>
              <a:t>连通图，否则称非连通图</a:t>
            </a:r>
            <a:endParaRPr lang="en-US" altLang="zh-CN" sz="2400" b="1" dirty="0" smtClean="0">
              <a:solidFill>
                <a:srgbClr val="A50021"/>
              </a:solidFill>
              <a:latin typeface="Times New Roman" pitchFamily="18" charset="0"/>
            </a:endParaRPr>
          </a:p>
          <a:p>
            <a:pPr marL="0" indent="0" eaLnBrk="1" hangingPunct="1">
              <a:buNone/>
            </a:pPr>
            <a:endParaRPr lang="en-US" altLang="zh-CN" sz="2400" b="1" dirty="0" smtClean="0">
              <a:solidFill>
                <a:srgbClr val="A50021"/>
              </a:solidFill>
              <a:latin typeface="Times New Roman" pitchFamily="18" charset="0"/>
            </a:endParaRPr>
          </a:p>
          <a:p>
            <a:pPr marL="0" indent="0" eaLnBrk="1" hangingPunct="1">
              <a:buNone/>
            </a:pPr>
            <a:r>
              <a:rPr lang="en-US" altLang="zh-CN" sz="2400" b="1" dirty="0" smtClean="0">
                <a:solidFill>
                  <a:srgbClr val="A50021"/>
                </a:solidFill>
                <a:latin typeface="Times New Roman" pitchFamily="18" charset="0"/>
              </a:rPr>
              <a:t>      </a:t>
            </a:r>
            <a:r>
              <a:rPr lang="zh-CN" altLang="en-US" sz="2400" b="1" dirty="0" smtClean="0">
                <a:latin typeface="Times New Roman" pitchFamily="18" charset="0"/>
              </a:rPr>
              <a:t>完全图</a:t>
            </a:r>
            <a:r>
              <a:rPr lang="en-US" altLang="zh-CN" sz="2400" b="1" i="1" dirty="0" err="1" smtClean="0">
                <a:latin typeface="Times New Roman" pitchFamily="18" charset="0"/>
              </a:rPr>
              <a:t>K</a:t>
            </a:r>
            <a:r>
              <a:rPr lang="en-US" altLang="zh-CN" sz="2400" b="1" i="1" baseline="-25000" dirty="0" err="1" smtClean="0">
                <a:latin typeface="Times New Roman" pitchFamily="18" charset="0"/>
              </a:rPr>
              <a:t>n</a:t>
            </a:r>
            <a:r>
              <a:rPr lang="zh-CN" altLang="en-US" sz="2400" b="1" dirty="0" smtClean="0">
                <a:latin typeface="Times New Roman" pitchFamily="18" charset="0"/>
              </a:rPr>
              <a:t>（</a:t>
            </a:r>
            <a:r>
              <a:rPr lang="en-US" altLang="zh-CN" sz="2400" b="1" i="1" dirty="0" smtClean="0">
                <a:latin typeface="Times New Roman" pitchFamily="18" charset="0"/>
              </a:rPr>
              <a:t>n</a:t>
            </a:r>
            <a:r>
              <a:rPr lang="en-US" altLang="zh-CN" sz="2400" b="1" dirty="0" smtClean="0">
                <a:latin typeface="Times New Roman" pitchFamily="18" charset="0"/>
              </a:rPr>
              <a:t>≥1</a:t>
            </a:r>
            <a:r>
              <a:rPr lang="zh-CN" altLang="en-US" sz="2400" b="1" dirty="0" smtClean="0">
                <a:latin typeface="Times New Roman" pitchFamily="18" charset="0"/>
              </a:rPr>
              <a:t>）都是连通图，而零图</a:t>
            </a:r>
            <a:r>
              <a:rPr lang="en-US" altLang="zh-CN" sz="2400" b="1" i="1" dirty="0" err="1" smtClean="0">
                <a:latin typeface="Times New Roman" pitchFamily="18" charset="0"/>
              </a:rPr>
              <a:t>N</a:t>
            </a:r>
            <a:r>
              <a:rPr lang="en-US" altLang="zh-CN" sz="2400" b="1" i="1" baseline="-25000" dirty="0" err="1" smtClean="0">
                <a:latin typeface="Times New Roman" pitchFamily="18" charset="0"/>
              </a:rPr>
              <a:t>n</a:t>
            </a:r>
            <a:r>
              <a:rPr lang="zh-CN" altLang="en-US" sz="2400" b="1" dirty="0" smtClean="0">
                <a:latin typeface="Times New Roman" pitchFamily="18" charset="0"/>
              </a:rPr>
              <a:t>（</a:t>
            </a:r>
            <a:r>
              <a:rPr lang="en-US" altLang="zh-CN" sz="2400" b="1" i="1" dirty="0" smtClean="0">
                <a:latin typeface="Times New Roman" pitchFamily="18" charset="0"/>
              </a:rPr>
              <a:t>n </a:t>
            </a:r>
            <a:r>
              <a:rPr lang="en-US" altLang="zh-CN" sz="2400" b="1" dirty="0" smtClean="0">
                <a:latin typeface="Times New Roman" pitchFamily="18" charset="0"/>
              </a:rPr>
              <a:t>≥2 </a:t>
            </a:r>
            <a:r>
              <a:rPr lang="zh-CN" altLang="en-US" sz="2400" b="1" dirty="0" smtClean="0">
                <a:latin typeface="Times New Roman" pitchFamily="18" charset="0"/>
              </a:rPr>
              <a:t>）都是非连通图</a:t>
            </a:r>
          </a:p>
        </p:txBody>
      </p:sp>
    </p:spTree>
    <p:extLst>
      <p:ext uri="{BB962C8B-B14F-4D97-AF65-F5344CB8AC3E}">
        <p14:creationId xmlns:p14="http://schemas.microsoft.com/office/powerpoint/2010/main" val="398552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2B62B4E0-9757-4F21-A92D-9C0E2DDED0CC}" type="slidenum">
              <a:rPr lang="en-US" altLang="zh-CN" sz="1400" b="0" smtClean="0"/>
              <a:pPr eaLnBrk="1" hangingPunct="1">
                <a:spcBef>
                  <a:spcPct val="0"/>
                </a:spcBef>
                <a:buClrTx/>
                <a:buFontTx/>
                <a:buNone/>
              </a:pPr>
              <a:t>102</a:t>
            </a:fld>
            <a:endParaRPr lang="en-US" altLang="zh-CN" sz="1400" b="0" smtClean="0"/>
          </a:p>
        </p:txBody>
      </p:sp>
      <p:sp>
        <p:nvSpPr>
          <p:cNvPr id="41988" name="Rectangle 8"/>
          <p:cNvSpPr>
            <a:spLocks noGrp="1" noChangeArrowheads="1"/>
          </p:cNvSpPr>
          <p:nvPr>
            <p:ph type="body" idx="1"/>
          </p:nvPr>
        </p:nvSpPr>
        <p:spPr>
          <a:xfrm>
            <a:off x="323850" y="1125538"/>
            <a:ext cx="8229600" cy="4525962"/>
          </a:xfrm>
        </p:spPr>
        <p:txBody>
          <a:bodyPr>
            <a:normAutofit/>
          </a:bodyPr>
          <a:lstStyle/>
          <a:p>
            <a:pPr marL="0" indent="0" eaLnBrk="1" hangingPunct="1">
              <a:buNone/>
            </a:pPr>
            <a:r>
              <a:rPr lang="zh-CN" altLang="en-US" sz="2400" b="1" dirty="0" smtClean="0">
                <a:latin typeface="Times New Roman" pitchFamily="18" charset="0"/>
              </a:rPr>
              <a:t>定义</a:t>
            </a:r>
            <a:r>
              <a:rPr lang="en-US" altLang="zh-CN" sz="2400" b="1" dirty="0" smtClean="0">
                <a:latin typeface="Times New Roman" pitchFamily="18" charset="0"/>
              </a:rPr>
              <a:t>14.13 </a:t>
            </a:r>
            <a:r>
              <a:rPr lang="zh-CN" altLang="en-US" sz="2400" b="1" dirty="0" smtClean="0">
                <a:latin typeface="Times New Roman" pitchFamily="18" charset="0"/>
              </a:rPr>
              <a:t> 设无向图</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a:t>
            </a:r>
            <a:r>
              <a:rPr lang="en-US" altLang="zh-CN" sz="2400" b="1" i="1" dirty="0" smtClean="0">
                <a:latin typeface="Times New Roman" pitchFamily="18" charset="0"/>
              </a:rPr>
              <a:t> V</a:t>
            </a:r>
            <a:r>
              <a:rPr lang="en-US" altLang="zh-CN" sz="2400" b="1" i="1" baseline="-25000" dirty="0" smtClean="0">
                <a:latin typeface="Times New Roman" pitchFamily="18" charset="0"/>
              </a:rPr>
              <a:t>i</a:t>
            </a:r>
            <a:r>
              <a:rPr lang="zh-CN" altLang="en-US" sz="2400" b="1" baseline="-25000" dirty="0" smtClean="0">
                <a:latin typeface="Times New Roman" pitchFamily="18" charset="0"/>
              </a:rPr>
              <a:t> </a:t>
            </a:r>
            <a:r>
              <a:rPr lang="zh-CN" altLang="en-US" sz="2400" b="1" dirty="0" smtClean="0">
                <a:latin typeface="Times New Roman" pitchFamily="18" charset="0"/>
              </a:rPr>
              <a:t> 是</a:t>
            </a:r>
            <a:r>
              <a:rPr lang="en-US" altLang="zh-CN" sz="2400" b="1" i="1" dirty="0" smtClean="0">
                <a:latin typeface="Times New Roman" pitchFamily="18" charset="0"/>
              </a:rPr>
              <a:t>V</a:t>
            </a:r>
            <a:r>
              <a:rPr lang="zh-CN" altLang="en-US" sz="2400" b="1" i="1" dirty="0" smtClean="0">
                <a:latin typeface="Times New Roman" pitchFamily="18" charset="0"/>
              </a:rPr>
              <a:t>关于顶点之间的连通关系</a:t>
            </a:r>
            <a:r>
              <a:rPr lang="en-US" altLang="zh-CN" sz="2400" b="1" i="1" dirty="0" smtClean="0">
                <a:latin typeface="Times New Roman" pitchFamily="18" charset="0"/>
              </a:rPr>
              <a:t>~</a:t>
            </a:r>
            <a:r>
              <a:rPr lang="zh-CN" altLang="en-US" sz="2400" b="1" i="1" dirty="0" smtClean="0">
                <a:latin typeface="Times New Roman" pitchFamily="18" charset="0"/>
              </a:rPr>
              <a:t>的一个等价类，</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R</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baseline="-25000" dirty="0" smtClean="0">
                <a:latin typeface="Times New Roman" pitchFamily="18" charset="0"/>
              </a:rPr>
              <a:t>1</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baseline="-25000" dirty="0" smtClean="0">
                <a:latin typeface="Times New Roman" pitchFamily="18" charset="0"/>
              </a:rPr>
              <a:t>2</a:t>
            </a:r>
            <a:r>
              <a:rPr lang="en-US" altLang="zh-CN" sz="2400" b="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zh-CN" altLang="en-US" sz="2400" b="1" dirty="0" smtClean="0">
                <a:latin typeface="Times New Roman" pitchFamily="18" charset="0"/>
              </a:rPr>
              <a:t>，称导出子图</a:t>
            </a:r>
            <a:r>
              <a:rPr lang="en-US" altLang="zh-CN" sz="2400" b="1" i="1" dirty="0" smtClean="0">
                <a:latin typeface="Times New Roman" pitchFamily="18" charset="0"/>
              </a:rPr>
              <a:t>G</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G</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baseline="-25000" dirty="0" smtClean="0">
                <a:latin typeface="Times New Roman" pitchFamily="18" charset="0"/>
              </a:rPr>
              <a:t>2</a:t>
            </a:r>
            <a:r>
              <a:rPr lang="en-US" altLang="zh-CN" sz="2400" b="1" dirty="0" smtClean="0">
                <a:latin typeface="Times New Roman" pitchFamily="18" charset="0"/>
              </a:rPr>
              <a:t>], …,</a:t>
            </a:r>
            <a:r>
              <a:rPr lang="en-US" altLang="zh-CN" sz="2400" b="1" i="1" dirty="0" smtClean="0">
                <a:latin typeface="Times New Roman" pitchFamily="18" charset="0"/>
              </a:rPr>
              <a:t>G</a:t>
            </a:r>
            <a:r>
              <a:rPr lang="en-US" altLang="zh-CN" sz="2400" b="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zh-CN" altLang="en-US" sz="2400" b="1" dirty="0" smtClean="0">
                <a:latin typeface="Times New Roman" pitchFamily="18" charset="0"/>
              </a:rPr>
              <a:t>为</a:t>
            </a:r>
            <a:r>
              <a:rPr lang="en-US" altLang="zh-CN" sz="2400" b="1" dirty="0" smtClean="0">
                <a:latin typeface="Times New Roman" pitchFamily="18" charset="0"/>
              </a:rPr>
              <a:t>G</a:t>
            </a:r>
            <a:r>
              <a:rPr lang="zh-CN" altLang="en-US" sz="2400" b="1" dirty="0" smtClean="0">
                <a:latin typeface="Times New Roman" pitchFamily="18" charset="0"/>
              </a:rPr>
              <a:t>的</a:t>
            </a:r>
            <a:r>
              <a:rPr lang="zh-CN" altLang="en-US" sz="2400" b="1" dirty="0" smtClean="0">
                <a:solidFill>
                  <a:srgbClr val="A50021"/>
                </a:solidFill>
                <a:latin typeface="Times New Roman" pitchFamily="18" charset="0"/>
              </a:rPr>
              <a:t>连通分支</a:t>
            </a:r>
            <a:r>
              <a:rPr lang="zh-CN" altLang="en-US" sz="2400" b="1" dirty="0" smtClean="0">
                <a:latin typeface="Times New Roman" pitchFamily="18" charset="0"/>
              </a:rPr>
              <a:t>，</a:t>
            </a:r>
            <a:r>
              <a:rPr lang="en-US" altLang="zh-CN" sz="2400" b="1" dirty="0" smtClean="0">
                <a:latin typeface="Times New Roman" pitchFamily="18" charset="0"/>
              </a:rPr>
              <a:t> G</a:t>
            </a:r>
            <a:r>
              <a:rPr lang="zh-CN" altLang="en-US" sz="2400" b="1" dirty="0" smtClean="0">
                <a:latin typeface="Times New Roman" pitchFamily="18" charset="0"/>
              </a:rPr>
              <a:t>的</a:t>
            </a:r>
            <a:r>
              <a:rPr lang="zh-CN" altLang="en-US" sz="2400" b="1" dirty="0" smtClean="0">
                <a:solidFill>
                  <a:srgbClr val="A50021"/>
                </a:solidFill>
                <a:latin typeface="Times New Roman" pitchFamily="18" charset="0"/>
              </a:rPr>
              <a:t>连通分支数 记作</a:t>
            </a:r>
            <a:r>
              <a:rPr lang="en-US" altLang="zh-CN" sz="2400" b="1" i="1" dirty="0" smtClean="0">
                <a:solidFill>
                  <a:srgbClr val="A50021"/>
                </a:solidFill>
                <a:latin typeface="Times New Roman" pitchFamily="18" charset="0"/>
              </a:rPr>
              <a:t>p</a:t>
            </a:r>
            <a:r>
              <a:rPr lang="en-US" altLang="zh-CN" sz="2400" b="1" dirty="0" smtClean="0">
                <a:solidFill>
                  <a:srgbClr val="A50021"/>
                </a:solidFill>
                <a:latin typeface="Times New Roman" pitchFamily="18" charset="0"/>
              </a:rPr>
              <a:t>(</a:t>
            </a:r>
            <a:r>
              <a:rPr lang="en-US" altLang="zh-CN" sz="2400" b="1" i="1" dirty="0" smtClean="0">
                <a:solidFill>
                  <a:srgbClr val="A50021"/>
                </a:solidFill>
                <a:latin typeface="Times New Roman" pitchFamily="18" charset="0"/>
              </a:rPr>
              <a:t>G</a:t>
            </a:r>
            <a:r>
              <a:rPr lang="en-US" altLang="zh-CN" sz="2400" b="1" dirty="0" smtClean="0">
                <a:solidFill>
                  <a:srgbClr val="A50021"/>
                </a:solidFill>
                <a:latin typeface="Times New Roman" pitchFamily="18" charset="0"/>
              </a:rPr>
              <a:t>)</a:t>
            </a:r>
            <a:r>
              <a:rPr lang="zh-CN" altLang="en-US" sz="2400" b="1" dirty="0" smtClean="0">
                <a:latin typeface="Times New Roman" pitchFamily="18" charset="0"/>
              </a:rPr>
              <a:t>；</a:t>
            </a:r>
            <a:endParaRPr lang="en-US" altLang="zh-CN" sz="2400" b="1" dirty="0" smtClean="0">
              <a:latin typeface="Times New Roman" pitchFamily="18" charset="0"/>
            </a:endParaRPr>
          </a:p>
          <a:p>
            <a:pPr marL="0" indent="0" eaLnBrk="1" hangingPunct="1">
              <a:buNone/>
            </a:pP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       若</a:t>
            </a:r>
            <a:r>
              <a:rPr lang="en-US" altLang="zh-CN" sz="2400" b="1" i="1" dirty="0" smtClean="0">
                <a:latin typeface="Times New Roman" pitchFamily="18" charset="0"/>
              </a:rPr>
              <a:t>G</a:t>
            </a:r>
            <a:r>
              <a:rPr lang="zh-CN" altLang="en-US" sz="2400" b="1" dirty="0" smtClean="0">
                <a:latin typeface="Times New Roman" pitchFamily="18" charset="0"/>
              </a:rPr>
              <a:t>为连通图，则 </a:t>
            </a:r>
            <a:r>
              <a:rPr lang="en-US" altLang="zh-CN" sz="2400" b="1" i="1" dirty="0" smtClean="0">
                <a:latin typeface="Times New Roman" pitchFamily="18" charset="0"/>
              </a:rPr>
              <a:t>p</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a:t>
            </a:r>
            <a:r>
              <a:rPr lang="en-US" altLang="zh-CN" sz="2400" b="1" dirty="0" smtClean="0">
                <a:solidFill>
                  <a:srgbClr val="A50021"/>
                </a:solidFill>
                <a:latin typeface="Times New Roman" pitchFamily="18" charset="0"/>
              </a:rPr>
              <a:t> </a:t>
            </a:r>
            <a:r>
              <a:rPr lang="en-US" altLang="zh-CN" sz="2400" b="1" dirty="0" smtClean="0">
                <a:latin typeface="Times New Roman" pitchFamily="18" charset="0"/>
              </a:rPr>
              <a:t>=1</a:t>
            </a:r>
          </a:p>
          <a:p>
            <a:pPr marL="0" indent="0" eaLnBrk="1" hangingPunct="1">
              <a:buNone/>
            </a:pPr>
            <a:r>
              <a:rPr lang="en-US" altLang="zh-CN" sz="2400" b="1" i="1" dirty="0" smtClean="0">
                <a:latin typeface="Times New Roman" pitchFamily="18" charset="0"/>
              </a:rPr>
              <a:t>       </a:t>
            </a:r>
            <a:r>
              <a:rPr lang="zh-CN" altLang="en-US" sz="2400" b="1" dirty="0" smtClean="0">
                <a:latin typeface="Times New Roman" pitchFamily="18" charset="0"/>
              </a:rPr>
              <a:t>若</a:t>
            </a:r>
            <a:r>
              <a:rPr lang="en-US" altLang="zh-CN" sz="2400" b="1" i="1" dirty="0" smtClean="0">
                <a:latin typeface="Times New Roman" pitchFamily="18" charset="0"/>
              </a:rPr>
              <a:t>G</a:t>
            </a:r>
            <a:r>
              <a:rPr lang="zh-CN" altLang="en-US" sz="2400" b="1" dirty="0" smtClean="0">
                <a:latin typeface="Times New Roman" pitchFamily="18" charset="0"/>
              </a:rPr>
              <a:t>为非连通图，则</a:t>
            </a:r>
            <a:r>
              <a:rPr lang="en-US" altLang="zh-CN" sz="2400" b="1" i="1" dirty="0" smtClean="0">
                <a:latin typeface="Times New Roman" pitchFamily="18" charset="0"/>
              </a:rPr>
              <a:t>p</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 ≥2</a:t>
            </a:r>
          </a:p>
          <a:p>
            <a:pPr marL="0" indent="0" eaLnBrk="1" hangingPunct="1">
              <a:buNone/>
            </a:pPr>
            <a:r>
              <a:rPr lang="en-US" altLang="zh-CN" sz="2400" b="1" dirty="0" smtClean="0">
                <a:latin typeface="Times New Roman" pitchFamily="18" charset="0"/>
              </a:rPr>
              <a:t>       </a:t>
            </a:r>
            <a:r>
              <a:rPr lang="zh-CN" altLang="en-US" sz="2400" b="1" dirty="0" smtClean="0">
                <a:latin typeface="Times New Roman" pitchFamily="18" charset="0"/>
              </a:rPr>
              <a:t>在所有的</a:t>
            </a:r>
            <a:r>
              <a:rPr lang="en-US" altLang="zh-CN" sz="2400" b="1" dirty="0" smtClean="0">
                <a:latin typeface="Times New Roman" pitchFamily="18" charset="0"/>
              </a:rPr>
              <a:t>n</a:t>
            </a:r>
            <a:r>
              <a:rPr lang="zh-CN" altLang="en-US" sz="2400" b="1" dirty="0" smtClean="0">
                <a:latin typeface="Times New Roman" pitchFamily="18" charset="0"/>
              </a:rPr>
              <a:t>阶无向图中，</a:t>
            </a:r>
            <a:r>
              <a:rPr lang="en-US" altLang="zh-CN" sz="2400" b="1" dirty="0" smtClean="0">
                <a:latin typeface="Times New Roman" pitchFamily="18" charset="0"/>
              </a:rPr>
              <a:t>n</a:t>
            </a:r>
            <a:r>
              <a:rPr lang="zh-CN" altLang="en-US" sz="2400" b="1" dirty="0" smtClean="0">
                <a:latin typeface="Times New Roman" pitchFamily="18" charset="0"/>
              </a:rPr>
              <a:t>阶零图是连通分支最多的，</a:t>
            </a:r>
            <a:r>
              <a:rPr lang="en-US" altLang="zh-CN" sz="2400" b="1" i="1" dirty="0" smtClean="0">
                <a:latin typeface="Times New Roman" pitchFamily="18" charset="0"/>
              </a:rPr>
              <a:t>         </a:t>
            </a:r>
          </a:p>
          <a:p>
            <a:pPr marL="0" indent="0" eaLnBrk="1" hangingPunct="1">
              <a:buNone/>
            </a:pPr>
            <a:r>
              <a:rPr lang="en-US" altLang="zh-CN" sz="2400" b="1" i="1" dirty="0" smtClean="0">
                <a:latin typeface="Times New Roman" pitchFamily="18" charset="0"/>
              </a:rPr>
              <a:t>         p(</a:t>
            </a:r>
            <a:r>
              <a:rPr lang="en-US" altLang="zh-CN" sz="2400" b="1" i="1" dirty="0" err="1" smtClean="0">
                <a:latin typeface="Times New Roman" pitchFamily="18" charset="0"/>
              </a:rPr>
              <a:t>N</a:t>
            </a:r>
            <a:r>
              <a:rPr lang="en-US" altLang="zh-CN" sz="2400" b="1" i="1" baseline="-25000" dirty="0" err="1" smtClean="0">
                <a:latin typeface="Times New Roman" pitchFamily="18" charset="0"/>
              </a:rPr>
              <a:t>n</a:t>
            </a:r>
            <a:r>
              <a:rPr lang="en-US" altLang="zh-CN" sz="2400" b="1" i="1" dirty="0" smtClean="0">
                <a:latin typeface="Times New Roman" pitchFamily="18" charset="0"/>
              </a:rPr>
              <a:t>)=n</a:t>
            </a:r>
            <a:endParaRPr lang="zh-CN" altLang="en-US" sz="2400" b="1" i="1" dirty="0" smtClean="0">
              <a:latin typeface="Times New Roman" pitchFamily="18" charset="0"/>
            </a:endParaRPr>
          </a:p>
        </p:txBody>
      </p:sp>
    </p:spTree>
    <p:extLst>
      <p:ext uri="{BB962C8B-B14F-4D97-AF65-F5344CB8AC3E}">
        <p14:creationId xmlns:p14="http://schemas.microsoft.com/office/powerpoint/2010/main" val="3834494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77C633A-3EB1-4F07-8FA6-49583F236DFE}" type="slidenum">
              <a:rPr lang="en-US" altLang="zh-CN" sz="1400" b="0" smtClean="0"/>
              <a:pPr eaLnBrk="1" hangingPunct="1">
                <a:spcBef>
                  <a:spcPct val="0"/>
                </a:spcBef>
                <a:buClrTx/>
                <a:buFontTx/>
                <a:buNone/>
              </a:pPr>
              <a:t>103</a:t>
            </a:fld>
            <a:endParaRPr lang="en-US" altLang="zh-CN" sz="1400" b="0" smtClean="0"/>
          </a:p>
        </p:txBody>
      </p:sp>
      <p:sp>
        <p:nvSpPr>
          <p:cNvPr id="53252" name="Rectangle 10"/>
          <p:cNvSpPr>
            <a:spLocks noGrp="1" noChangeArrowheads="1"/>
          </p:cNvSpPr>
          <p:nvPr>
            <p:ph type="body" idx="1"/>
          </p:nvPr>
        </p:nvSpPr>
        <p:spPr>
          <a:xfrm>
            <a:off x="457200" y="1125538"/>
            <a:ext cx="8507413" cy="4967287"/>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14.20</a:t>
            </a:r>
            <a:r>
              <a:rPr lang="en-US" altLang="zh-CN" sz="2400" b="1" dirty="0" smtClean="0">
                <a:latin typeface="Times New Roman" pitchFamily="18" charset="0"/>
              </a:rPr>
              <a:t>  </a:t>
            </a:r>
            <a:r>
              <a:rPr lang="en-US" altLang="zh-CN" sz="2400" b="1" i="1" dirty="0" smtClean="0">
                <a:latin typeface="Times New Roman" pitchFamily="18" charset="0"/>
              </a:rPr>
              <a:t>D</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为有向图</a:t>
            </a:r>
            <a:endParaRPr lang="zh-CN" altLang="en-US" sz="2400" b="1" i="1" dirty="0" smtClean="0">
              <a:latin typeface="Times New Roman" pitchFamily="18" charset="0"/>
            </a:endParaRPr>
          </a:p>
          <a:p>
            <a:pPr marL="0" indent="0" eaLnBrk="1" hangingPunct="1">
              <a:buNone/>
            </a:pPr>
            <a:r>
              <a:rPr lang="zh-CN" altLang="en-US" sz="2400" b="1" i="1" dirty="0" smtClean="0">
                <a:latin typeface="Times New Roman" pitchFamily="18" charset="0"/>
              </a:rPr>
              <a:t>     </a:t>
            </a:r>
            <a:r>
              <a:rPr lang="en-US" altLang="zh-CN" sz="2400" b="1" i="1" dirty="0" smtClean="0">
                <a:latin typeface="Times New Roman" pitchFamily="18" charset="0"/>
              </a:rPr>
              <a:t>v</a:t>
            </a:r>
            <a:r>
              <a:rPr lang="en-US" altLang="zh-CN" sz="2400" b="1" i="1" baseline="-25000" dirty="0" smtClean="0">
                <a:latin typeface="Times New Roman" pitchFamily="18" charset="0"/>
              </a:rPr>
              <a:t>i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a:t>
            </a:r>
            <a:r>
              <a:rPr lang="en-US" altLang="zh-CN" sz="2400" b="1" i="1" dirty="0" smtClean="0">
                <a:solidFill>
                  <a:srgbClr val="A50021"/>
                </a:solidFill>
                <a:latin typeface="Times New Roman" pitchFamily="18" charset="0"/>
              </a:rPr>
              <a:t>v</a:t>
            </a:r>
            <a:r>
              <a:rPr lang="en-US" altLang="zh-CN" sz="2400" b="1" i="1" baseline="-25000" dirty="0" smtClean="0">
                <a:solidFill>
                  <a:srgbClr val="A50021"/>
                </a:solidFill>
                <a:latin typeface="Times New Roman" pitchFamily="18" charset="0"/>
              </a:rPr>
              <a:t>i </a:t>
            </a:r>
            <a:r>
              <a:rPr lang="zh-CN" altLang="en-US" sz="2400" b="1" dirty="0" smtClean="0">
                <a:solidFill>
                  <a:srgbClr val="A50021"/>
                </a:solidFill>
                <a:latin typeface="Times New Roman" pitchFamily="18" charset="0"/>
              </a:rPr>
              <a:t>可达 </a:t>
            </a:r>
            <a:r>
              <a:rPr lang="en-US" altLang="zh-CN" sz="2400" b="1" i="1" dirty="0" err="1" smtClean="0">
                <a:solidFill>
                  <a:srgbClr val="A50021"/>
                </a:solidFill>
                <a:latin typeface="Times New Roman" pitchFamily="18" charset="0"/>
              </a:rPr>
              <a:t>v</a:t>
            </a:r>
            <a:r>
              <a:rPr lang="en-US" altLang="zh-CN" sz="2400" b="1" i="1" baseline="-25000" dirty="0" err="1" smtClean="0">
                <a:solidFill>
                  <a:srgbClr val="A50021"/>
                </a:solidFill>
                <a:latin typeface="Times New Roman" pitchFamily="18" charset="0"/>
              </a:rPr>
              <a:t>j</a:t>
            </a:r>
            <a:r>
              <a:rPr lang="zh-CN" altLang="en-US" sz="2400" b="1" dirty="0" smtClean="0">
                <a:latin typeface="Times New Roman" pitchFamily="18" charset="0"/>
              </a:rPr>
              <a:t>）</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i="1" baseline="-25000" dirty="0" smtClean="0">
                <a:latin typeface="Times New Roman" pitchFamily="18" charset="0"/>
              </a:rPr>
              <a:t>i </a:t>
            </a:r>
            <a:r>
              <a:rPr lang="zh-CN" altLang="en-US" sz="2400" b="1" dirty="0" smtClean="0">
                <a:latin typeface="Times New Roman" pitchFamily="18" charset="0"/>
              </a:rPr>
              <a:t>到</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en-US" altLang="zh-CN" sz="2400" b="1" i="1" baseline="-25000" dirty="0" smtClean="0">
                <a:latin typeface="Times New Roman" pitchFamily="18" charset="0"/>
              </a:rPr>
              <a:t> </a:t>
            </a:r>
            <a:r>
              <a:rPr lang="zh-CN" altLang="en-US" sz="2400" b="1" dirty="0" smtClean="0">
                <a:latin typeface="Times New Roman" pitchFamily="18" charset="0"/>
              </a:rPr>
              <a:t>有通路</a:t>
            </a:r>
            <a:endParaRPr lang="zh-CN" altLang="en-US" sz="2400" b="1" i="1" dirty="0" smtClean="0">
              <a:latin typeface="Times New Roman" pitchFamily="18" charset="0"/>
            </a:endParaRPr>
          </a:p>
          <a:p>
            <a:pPr marL="0" indent="0" eaLnBrk="1" hangingPunct="1">
              <a:buNone/>
            </a:pPr>
            <a:r>
              <a:rPr lang="zh-CN" altLang="en-US" sz="2400" b="1" i="1" dirty="0" smtClean="0">
                <a:latin typeface="Times New Roman" pitchFamily="18" charset="0"/>
              </a:rPr>
              <a:t>     </a:t>
            </a:r>
            <a:r>
              <a:rPr lang="en-US" altLang="zh-CN" sz="2400" b="1" i="1" dirty="0" smtClean="0">
                <a:latin typeface="Times New Roman" pitchFamily="18" charset="0"/>
              </a:rPr>
              <a:t>v</a:t>
            </a:r>
            <a:r>
              <a:rPr lang="en-US" altLang="zh-CN" sz="2400" b="1" i="1" baseline="-25000" dirty="0" smtClean="0">
                <a:latin typeface="Times New Roman" pitchFamily="18" charset="0"/>
              </a:rPr>
              <a:t>i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a:t>
            </a:r>
            <a:r>
              <a:rPr lang="en-US" altLang="zh-CN" sz="2400" b="1" i="1" dirty="0" smtClean="0">
                <a:latin typeface="Times New Roman" pitchFamily="18" charset="0"/>
              </a:rPr>
              <a:t>v</a:t>
            </a:r>
            <a:r>
              <a:rPr lang="en-US" altLang="zh-CN" sz="2400" b="1" i="1" baseline="-25000" dirty="0" smtClean="0">
                <a:latin typeface="Times New Roman" pitchFamily="18" charset="0"/>
              </a:rPr>
              <a:t>i </a:t>
            </a:r>
            <a:r>
              <a:rPr lang="zh-CN" altLang="en-US" sz="2400" b="1" dirty="0" smtClean="0">
                <a:latin typeface="Times New Roman" pitchFamily="18" charset="0"/>
              </a:rPr>
              <a:t>与</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en-US" altLang="zh-CN" sz="2400" b="1" i="1" baseline="-25000" dirty="0" smtClean="0">
                <a:latin typeface="Times New Roman" pitchFamily="18" charset="0"/>
              </a:rPr>
              <a:t> </a:t>
            </a:r>
            <a:r>
              <a:rPr lang="zh-CN" altLang="en-US" sz="2400" b="1" dirty="0">
                <a:solidFill>
                  <a:srgbClr val="A50021"/>
                </a:solidFill>
                <a:latin typeface="Times New Roman" pitchFamily="18" charset="0"/>
              </a:rPr>
              <a:t>相互可达</a:t>
            </a:r>
            <a:r>
              <a:rPr lang="zh-CN" altLang="en-US" sz="2400" b="1" dirty="0" smtClean="0">
                <a:latin typeface="Times New Roman" pitchFamily="18" charset="0"/>
              </a:rPr>
              <a:t>）</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i="1" baseline="-25000" dirty="0" smtClean="0">
                <a:latin typeface="Times New Roman" pitchFamily="18" charset="0"/>
              </a:rPr>
              <a:t>i </a:t>
            </a:r>
            <a:r>
              <a:rPr lang="zh-CN" altLang="en-US" sz="2400" b="1" dirty="0" smtClean="0">
                <a:latin typeface="Times New Roman" pitchFamily="18" charset="0"/>
              </a:rPr>
              <a:t>到</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en-US" altLang="zh-CN" sz="2400" b="1" i="1" baseline="-25000" dirty="0" smtClean="0">
                <a:latin typeface="Times New Roman" pitchFamily="18" charset="0"/>
              </a:rPr>
              <a:t> </a:t>
            </a:r>
            <a:r>
              <a:rPr lang="zh-CN" altLang="en-US" sz="2400" b="1" dirty="0" smtClean="0">
                <a:latin typeface="Times New Roman" pitchFamily="18" charset="0"/>
              </a:rPr>
              <a:t>有通路且</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en-US" altLang="zh-CN" sz="2400" b="1" i="1" baseline="-25000" dirty="0" smtClean="0">
                <a:latin typeface="Times New Roman" pitchFamily="18" charset="0"/>
              </a:rPr>
              <a:t> </a:t>
            </a:r>
            <a:r>
              <a:rPr lang="zh-CN" altLang="en-US" sz="2400" b="1" dirty="0" smtClean="0">
                <a:latin typeface="Times New Roman" pitchFamily="18" charset="0"/>
              </a:rPr>
              <a:t>到</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zh-CN" altLang="en-US" sz="2400" b="1" dirty="0" smtClean="0">
                <a:latin typeface="Times New Roman" pitchFamily="18" charset="0"/>
              </a:rPr>
              <a:t>有通路</a:t>
            </a:r>
            <a:endParaRPr lang="zh-CN" altLang="en-US" sz="2400" b="1" i="1" dirty="0" smtClean="0">
              <a:latin typeface="Times New Roman" pitchFamily="18" charset="0"/>
            </a:endParaRPr>
          </a:p>
          <a:p>
            <a:pPr marL="0" indent="0" eaLnBrk="1" hangingPunct="1">
              <a:buNone/>
            </a:pPr>
            <a:endParaRPr lang="zh-CN" altLang="en-US" sz="2400" b="1" dirty="0" smtClean="0">
              <a:latin typeface="Times New Roman" pitchFamily="18" charset="0"/>
            </a:endParaRPr>
          </a:p>
        </p:txBody>
      </p:sp>
    </p:spTree>
    <p:extLst>
      <p:ext uri="{BB962C8B-B14F-4D97-AF65-F5344CB8AC3E}">
        <p14:creationId xmlns:p14="http://schemas.microsoft.com/office/powerpoint/2010/main" val="2248057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p:txBody>
          <a:bodyPr>
            <a:normAutofit/>
          </a:bodyPr>
          <a:lstStyle/>
          <a:p>
            <a:pPr algn="ctr" eaLnBrk="1" hangingPunct="1"/>
            <a:r>
              <a:rPr lang="zh-CN" altLang="en-US" sz="2800" b="1" dirty="0" smtClean="0">
                <a:solidFill>
                  <a:schemeClr val="tx1"/>
                </a:solidFill>
                <a:latin typeface="华文中宋" pitchFamily="2" charset="-122"/>
              </a:rPr>
              <a:t>第十五章 欧拉图与哈密顿图</a:t>
            </a:r>
          </a:p>
        </p:txBody>
      </p:sp>
      <p:sp>
        <p:nvSpPr>
          <p:cNvPr id="4" name="Rectangle 11"/>
          <p:cNvSpPr txBox="1">
            <a:spLocks noChangeArrowheads="1"/>
          </p:cNvSpPr>
          <p:nvPr/>
        </p:nvSpPr>
        <p:spPr>
          <a:xfrm>
            <a:off x="468313" y="1412776"/>
            <a:ext cx="8229600" cy="518318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smtClean="0">
                <a:latin typeface="Times New Roman" pitchFamily="18" charset="0"/>
              </a:rPr>
              <a:t>欧拉通路、欧拉回路、欧拉图、半欧拉图概念和判定</a:t>
            </a:r>
            <a:endParaRPr lang="en-US" altLang="zh-CN" sz="2400" b="1" dirty="0" smtClean="0">
              <a:latin typeface="Times New Roman" pitchFamily="18" charset="0"/>
            </a:endParaRPr>
          </a:p>
          <a:p>
            <a:r>
              <a:rPr lang="zh-CN" altLang="en-US" sz="2400" b="1" dirty="0" smtClean="0">
                <a:latin typeface="Times New Roman" pitchFamily="18" charset="0"/>
              </a:rPr>
              <a:t>哈密顿</a:t>
            </a:r>
            <a:r>
              <a:rPr lang="zh-CN" altLang="en-US" sz="2400" b="1" dirty="0">
                <a:latin typeface="Times New Roman" pitchFamily="18" charset="0"/>
              </a:rPr>
              <a:t>通路</a:t>
            </a:r>
            <a:r>
              <a:rPr lang="zh-CN" altLang="en-US" sz="2400" b="1" dirty="0" smtClean="0">
                <a:latin typeface="Times New Roman" pitchFamily="18" charset="0"/>
              </a:rPr>
              <a:t>、</a:t>
            </a:r>
            <a:r>
              <a:rPr lang="zh-CN" altLang="en-US" sz="2400" b="1" dirty="0">
                <a:latin typeface="Times New Roman" pitchFamily="18" charset="0"/>
              </a:rPr>
              <a:t>哈密顿</a:t>
            </a:r>
            <a:r>
              <a:rPr lang="zh-CN" altLang="en-US" sz="2400" b="1" dirty="0" smtClean="0">
                <a:latin typeface="Times New Roman" pitchFamily="18" charset="0"/>
              </a:rPr>
              <a:t>回路、</a:t>
            </a:r>
            <a:r>
              <a:rPr lang="zh-CN" altLang="en-US" sz="2400" b="1" dirty="0">
                <a:latin typeface="Times New Roman" pitchFamily="18" charset="0"/>
              </a:rPr>
              <a:t>哈密顿</a:t>
            </a:r>
            <a:r>
              <a:rPr lang="zh-CN" altLang="en-US" sz="2400" b="1" dirty="0" smtClean="0">
                <a:latin typeface="Times New Roman" pitchFamily="18" charset="0"/>
              </a:rPr>
              <a:t>图</a:t>
            </a:r>
            <a:r>
              <a:rPr lang="zh-CN" altLang="en-US" sz="2400" b="1" dirty="0">
                <a:latin typeface="Times New Roman" pitchFamily="18" charset="0"/>
              </a:rPr>
              <a:t>、</a:t>
            </a:r>
            <a:r>
              <a:rPr lang="zh-CN" altLang="en-US" sz="2400" b="1" dirty="0" smtClean="0">
                <a:latin typeface="Times New Roman" pitchFamily="18" charset="0"/>
              </a:rPr>
              <a:t>半</a:t>
            </a:r>
            <a:r>
              <a:rPr lang="zh-CN" altLang="en-US" sz="2400" b="1" dirty="0">
                <a:latin typeface="Times New Roman" pitchFamily="18" charset="0"/>
              </a:rPr>
              <a:t>哈密顿</a:t>
            </a:r>
            <a:r>
              <a:rPr lang="zh-CN" altLang="en-US" sz="2400" b="1" dirty="0" smtClean="0">
                <a:latin typeface="Times New Roman" pitchFamily="18" charset="0"/>
              </a:rPr>
              <a:t>图</a:t>
            </a:r>
            <a:r>
              <a:rPr lang="zh-CN" altLang="en-US" sz="2400" b="1" dirty="0">
                <a:latin typeface="Times New Roman" pitchFamily="18" charset="0"/>
              </a:rPr>
              <a:t>概念和判定</a:t>
            </a:r>
            <a:endParaRPr lang="en-US" altLang="zh-CN" sz="2400" b="1" dirty="0">
              <a:latin typeface="Times New Roman" pitchFamily="18" charset="0"/>
            </a:endParaRPr>
          </a:p>
          <a:p>
            <a:endParaRPr lang="en-US" altLang="zh-CN" sz="2400" b="1" dirty="0" smtClean="0">
              <a:latin typeface="Times New Roman" pitchFamily="18" charset="0"/>
            </a:endParaRPr>
          </a:p>
          <a:p>
            <a:endParaRPr lang="en-US" altLang="zh-CN" sz="2400" b="1" dirty="0" smtClean="0">
              <a:latin typeface="Times New Roman" pitchFamily="18" charset="0"/>
            </a:endParaRPr>
          </a:p>
        </p:txBody>
      </p:sp>
    </p:spTree>
    <p:extLst>
      <p:ext uri="{BB962C8B-B14F-4D97-AF65-F5344CB8AC3E}">
        <p14:creationId xmlns:p14="http://schemas.microsoft.com/office/powerpoint/2010/main" val="394703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0994C51B-D3CA-4237-BE45-B4B77972F491}" type="slidenum">
              <a:rPr lang="en-US" altLang="zh-CN" sz="1400" b="0" smtClean="0"/>
              <a:pPr eaLnBrk="1" hangingPunct="1">
                <a:spcBef>
                  <a:spcPct val="0"/>
                </a:spcBef>
                <a:buClrTx/>
                <a:buFontTx/>
                <a:buNone/>
              </a:pPr>
              <a:t>105</a:t>
            </a:fld>
            <a:endParaRPr lang="en-US" altLang="zh-CN" sz="1400" b="0" smtClean="0"/>
          </a:p>
        </p:txBody>
      </p:sp>
      <p:sp>
        <p:nvSpPr>
          <p:cNvPr id="4099" name="Rectangle 10"/>
          <p:cNvSpPr>
            <a:spLocks noGrp="1" noChangeArrowheads="1"/>
          </p:cNvSpPr>
          <p:nvPr>
            <p:ph type="title"/>
          </p:nvPr>
        </p:nvSpPr>
        <p:spPr/>
        <p:txBody>
          <a:bodyPr>
            <a:normAutofit/>
          </a:bodyPr>
          <a:lstStyle/>
          <a:p>
            <a:pPr algn="ctr" eaLnBrk="1" hangingPunct="1"/>
            <a:r>
              <a:rPr lang="zh-CN" altLang="en-US" sz="3200" b="1" dirty="0" smtClean="0"/>
              <a:t>欧拉图定义</a:t>
            </a:r>
          </a:p>
        </p:txBody>
      </p:sp>
      <p:sp>
        <p:nvSpPr>
          <p:cNvPr id="4100" name="Rectangle 11"/>
          <p:cNvSpPr>
            <a:spLocks noGrp="1" noChangeArrowheads="1"/>
          </p:cNvSpPr>
          <p:nvPr>
            <p:ph type="body" idx="1"/>
          </p:nvPr>
        </p:nvSpPr>
        <p:spPr>
          <a:xfrm>
            <a:off x="468313" y="1125538"/>
            <a:ext cx="8229600" cy="5183187"/>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15.1  </a:t>
            </a:r>
          </a:p>
          <a:p>
            <a:pPr marL="0" indent="0" eaLnBrk="1" hangingPunct="1">
              <a:buNone/>
            </a:pPr>
            <a:r>
              <a:rPr lang="en-US" altLang="zh-CN" sz="2400" b="1" dirty="0" smtClean="0">
                <a:latin typeface="Times New Roman" pitchFamily="18" charset="0"/>
              </a:rPr>
              <a:t>(1) </a:t>
            </a:r>
            <a:r>
              <a:rPr lang="zh-CN" altLang="en-US" sz="2400" b="1" dirty="0" smtClean="0">
                <a:solidFill>
                  <a:srgbClr val="A50021"/>
                </a:solidFill>
                <a:latin typeface="Times New Roman" pitchFamily="18" charset="0"/>
              </a:rPr>
              <a:t>欧拉通路</a:t>
            </a:r>
            <a:r>
              <a:rPr lang="en-US" altLang="zh-CN" sz="2400" b="1" dirty="0" smtClean="0">
                <a:latin typeface="Times New Roman" pitchFamily="18" charset="0"/>
              </a:rPr>
              <a:t>——</a:t>
            </a:r>
            <a:r>
              <a:rPr lang="zh-CN" altLang="en-US" sz="2400" b="1" dirty="0" smtClean="0">
                <a:latin typeface="Times New Roman" pitchFamily="18" charset="0"/>
              </a:rPr>
              <a:t>经过图中每条边一次且仅一次行遍所有顶点的通路</a:t>
            </a:r>
            <a:r>
              <a:rPr lang="en-US" altLang="zh-CN" sz="2400" b="1" dirty="0" smtClean="0">
                <a:latin typeface="Times New Roman" pitchFamily="18" charset="0"/>
              </a:rPr>
              <a:t>.  </a:t>
            </a:r>
          </a:p>
          <a:p>
            <a:pPr marL="0" indent="0" eaLnBrk="1" hangingPunct="1">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欧拉回</a:t>
            </a:r>
            <a:r>
              <a:rPr lang="zh-CN" altLang="en-US" sz="2400" b="1" dirty="0" smtClean="0">
                <a:solidFill>
                  <a:srgbClr val="C00000"/>
                </a:solidFill>
                <a:latin typeface="Times New Roman" pitchFamily="18" charset="0"/>
              </a:rPr>
              <a:t>路</a:t>
            </a:r>
            <a:r>
              <a:rPr lang="en-US" altLang="zh-CN" sz="2400" b="1" dirty="0" smtClean="0">
                <a:latin typeface="Times New Roman" pitchFamily="18" charset="0"/>
              </a:rPr>
              <a:t>——</a:t>
            </a:r>
            <a:r>
              <a:rPr lang="zh-CN" altLang="en-US" sz="2400" b="1" dirty="0" smtClean="0">
                <a:latin typeface="Times New Roman" pitchFamily="18" charset="0"/>
              </a:rPr>
              <a:t>经过图中每条边一次且仅一次行遍所有顶点的回路</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(3) </a:t>
            </a:r>
            <a:r>
              <a:rPr lang="zh-CN" altLang="en-US" sz="2400" b="1" dirty="0" smtClean="0">
                <a:solidFill>
                  <a:srgbClr val="A50021"/>
                </a:solidFill>
                <a:latin typeface="Times New Roman" pitchFamily="18" charset="0"/>
              </a:rPr>
              <a:t>欧拉图</a:t>
            </a:r>
            <a:r>
              <a:rPr lang="en-US" altLang="zh-CN" sz="2400" b="1" dirty="0" smtClean="0">
                <a:latin typeface="Times New Roman" pitchFamily="18" charset="0"/>
              </a:rPr>
              <a:t>——</a:t>
            </a:r>
            <a:r>
              <a:rPr lang="zh-CN" altLang="en-US" sz="2400" b="1" dirty="0" smtClean="0">
                <a:latin typeface="Times New Roman" pitchFamily="18" charset="0"/>
              </a:rPr>
              <a:t>具有欧拉回路的图</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(4) </a:t>
            </a:r>
            <a:r>
              <a:rPr lang="zh-CN" altLang="en-US" sz="2400" b="1" dirty="0" smtClean="0">
                <a:solidFill>
                  <a:srgbClr val="A50021"/>
                </a:solidFill>
                <a:latin typeface="Times New Roman" pitchFamily="18" charset="0"/>
              </a:rPr>
              <a:t>半欧拉图</a:t>
            </a:r>
            <a:r>
              <a:rPr lang="en-US" altLang="zh-CN" sz="2400" b="1" dirty="0" smtClean="0">
                <a:latin typeface="Times New Roman" pitchFamily="18" charset="0"/>
              </a:rPr>
              <a:t>——</a:t>
            </a:r>
            <a:r>
              <a:rPr lang="zh-CN" altLang="en-US" sz="2400" b="1" dirty="0" smtClean="0">
                <a:latin typeface="Times New Roman" pitchFamily="18" charset="0"/>
              </a:rPr>
              <a:t>具有欧拉通路而无欧拉回路的图</a:t>
            </a:r>
            <a:r>
              <a:rPr lang="en-US" altLang="zh-CN" sz="2400" b="1" dirty="0" smtClean="0">
                <a:latin typeface="Times New Roman" pitchFamily="18" charset="0"/>
              </a:rPr>
              <a:t>.</a:t>
            </a:r>
          </a:p>
        </p:txBody>
      </p:sp>
    </p:spTree>
    <p:extLst>
      <p:ext uri="{BB962C8B-B14F-4D97-AF65-F5344CB8AC3E}">
        <p14:creationId xmlns:p14="http://schemas.microsoft.com/office/powerpoint/2010/main" val="364290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B63677B2-31E9-48AC-A1A0-90C4CD476CBD}" type="slidenum">
              <a:rPr lang="en-US" altLang="zh-CN" sz="1400" b="0" smtClean="0"/>
              <a:pPr eaLnBrk="1" hangingPunct="1">
                <a:spcBef>
                  <a:spcPct val="0"/>
                </a:spcBef>
                <a:buClrTx/>
                <a:buFontTx/>
                <a:buNone/>
              </a:pPr>
              <a:t>106</a:t>
            </a:fld>
            <a:endParaRPr lang="en-US" altLang="zh-CN" sz="1400" b="0" smtClean="0"/>
          </a:p>
        </p:txBody>
      </p:sp>
      <p:sp>
        <p:nvSpPr>
          <p:cNvPr id="6147" name="Rectangle 7"/>
          <p:cNvSpPr>
            <a:spLocks noGrp="1" noChangeArrowheads="1"/>
          </p:cNvSpPr>
          <p:nvPr>
            <p:ph type="title"/>
          </p:nvPr>
        </p:nvSpPr>
        <p:spPr/>
        <p:txBody>
          <a:bodyPr>
            <a:normAutofit/>
          </a:bodyPr>
          <a:lstStyle/>
          <a:p>
            <a:pPr algn="ctr" eaLnBrk="1" hangingPunct="1"/>
            <a:r>
              <a:rPr lang="zh-CN" altLang="en-US" sz="3200" b="1" dirty="0" smtClean="0">
                <a:latin typeface="Times New Roman" pitchFamily="18" charset="0"/>
              </a:rPr>
              <a:t>无向欧拉图的判别法</a:t>
            </a:r>
          </a:p>
        </p:txBody>
      </p:sp>
      <p:sp>
        <p:nvSpPr>
          <p:cNvPr id="6148" name="Rectangle 8"/>
          <p:cNvSpPr>
            <a:spLocks noGrp="1" noChangeArrowheads="1"/>
          </p:cNvSpPr>
          <p:nvPr>
            <p:ph type="body" idx="1"/>
          </p:nvPr>
        </p:nvSpPr>
        <p:spPr>
          <a:xfrm>
            <a:off x="395536" y="1628800"/>
            <a:ext cx="8229600" cy="4248150"/>
          </a:xfrm>
        </p:spPr>
        <p:txBody>
          <a:bodyPr>
            <a:normAutofit/>
          </a:bodyPr>
          <a:lstStyle/>
          <a:p>
            <a:pPr marL="0" indent="0" eaLnBrk="1" hangingPunct="1">
              <a:buNone/>
            </a:pPr>
            <a:r>
              <a:rPr lang="zh-CN" altLang="en-US" sz="2400" b="1" dirty="0" smtClean="0">
                <a:solidFill>
                  <a:srgbClr val="A50021"/>
                </a:solidFill>
                <a:latin typeface="Times New Roman" pitchFamily="18" charset="0"/>
              </a:rPr>
              <a:t>定理</a:t>
            </a:r>
            <a:r>
              <a:rPr lang="en-US" altLang="zh-CN" sz="2400" b="1" dirty="0" smtClean="0">
                <a:solidFill>
                  <a:srgbClr val="A50021"/>
                </a:solidFill>
                <a:latin typeface="Times New Roman" pitchFamily="18" charset="0"/>
              </a:rPr>
              <a:t>15.1</a:t>
            </a:r>
            <a:r>
              <a:rPr lang="en-US" altLang="zh-CN" sz="2400" b="1" dirty="0" smtClean="0">
                <a:latin typeface="Times New Roman" pitchFamily="18" charset="0"/>
              </a:rPr>
              <a:t>  </a:t>
            </a:r>
            <a:r>
              <a:rPr lang="zh-CN" altLang="en-US" sz="2400" b="1" dirty="0" smtClean="0">
                <a:latin typeface="Times New Roman" pitchFamily="18" charset="0"/>
              </a:rPr>
              <a:t>无向图</a:t>
            </a:r>
            <a:r>
              <a:rPr lang="en-US" altLang="zh-CN" sz="2400" b="1" i="1" dirty="0" smtClean="0">
                <a:latin typeface="Times New Roman" pitchFamily="18" charset="0"/>
              </a:rPr>
              <a:t>G</a:t>
            </a:r>
            <a:r>
              <a:rPr lang="zh-CN" altLang="en-US" sz="2400" b="1" dirty="0" smtClean="0">
                <a:latin typeface="Times New Roman" pitchFamily="18" charset="0"/>
              </a:rPr>
              <a:t>是欧拉图当且仅当</a:t>
            </a:r>
            <a:r>
              <a:rPr lang="en-US" altLang="zh-CN" sz="2400" b="1" i="1" dirty="0" smtClean="0">
                <a:latin typeface="Times New Roman" pitchFamily="18" charset="0"/>
              </a:rPr>
              <a:t>G</a:t>
            </a:r>
            <a:r>
              <a:rPr lang="zh-CN" altLang="en-US" sz="2400" b="1" dirty="0" smtClean="0">
                <a:latin typeface="Times New Roman" pitchFamily="18" charset="0"/>
              </a:rPr>
              <a:t>连通且无奇度数顶点</a:t>
            </a:r>
            <a:r>
              <a:rPr lang="en-US" altLang="zh-CN" sz="2400" b="1" dirty="0" smtClean="0">
                <a:latin typeface="Times New Roman" pitchFamily="18" charset="0"/>
              </a:rPr>
              <a:t>.</a:t>
            </a:r>
          </a:p>
        </p:txBody>
      </p:sp>
    </p:spTree>
    <p:extLst>
      <p:ext uri="{BB962C8B-B14F-4D97-AF65-F5344CB8AC3E}">
        <p14:creationId xmlns:p14="http://schemas.microsoft.com/office/powerpoint/2010/main" val="4774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CB836D3E-F132-4A2C-8692-C8A2F1FAF695}" type="slidenum">
              <a:rPr lang="en-US" altLang="zh-CN" sz="1400" b="0" smtClean="0"/>
              <a:pPr eaLnBrk="1" hangingPunct="1">
                <a:spcBef>
                  <a:spcPct val="0"/>
                </a:spcBef>
                <a:buClrTx/>
                <a:buFontTx/>
                <a:buNone/>
              </a:pPr>
              <a:t>107</a:t>
            </a:fld>
            <a:endParaRPr lang="en-US" altLang="zh-CN" sz="1400" b="0" smtClean="0"/>
          </a:p>
        </p:txBody>
      </p:sp>
      <p:sp>
        <p:nvSpPr>
          <p:cNvPr id="15363" name="Rectangle 11"/>
          <p:cNvSpPr>
            <a:spLocks noGrp="1" noChangeArrowheads="1"/>
          </p:cNvSpPr>
          <p:nvPr>
            <p:ph type="title"/>
          </p:nvPr>
        </p:nvSpPr>
        <p:spPr/>
        <p:txBody>
          <a:bodyPr>
            <a:normAutofit/>
          </a:bodyPr>
          <a:lstStyle/>
          <a:p>
            <a:pPr algn="ctr" eaLnBrk="1" hangingPunct="1"/>
            <a:r>
              <a:rPr lang="zh-CN" altLang="en-US" sz="2800" b="1" dirty="0" smtClean="0"/>
              <a:t>哈密顿图与半哈密顿图</a:t>
            </a:r>
          </a:p>
        </p:txBody>
      </p:sp>
      <p:sp>
        <p:nvSpPr>
          <p:cNvPr id="15364" name="Rectangle 12"/>
          <p:cNvSpPr>
            <a:spLocks noGrp="1" noChangeArrowheads="1"/>
          </p:cNvSpPr>
          <p:nvPr>
            <p:ph type="body" idx="1"/>
          </p:nvPr>
        </p:nvSpPr>
        <p:spPr>
          <a:xfrm>
            <a:off x="323528" y="1772816"/>
            <a:ext cx="8229600" cy="4525963"/>
          </a:xfrm>
        </p:spPr>
        <p:txBody>
          <a:bodyPr>
            <a:normAutofit/>
          </a:bodyPr>
          <a:lstStyle/>
          <a:p>
            <a:pPr marL="0" indent="0" eaLnBrk="1" hangingPunct="1">
              <a:lnSpc>
                <a:spcPct val="90000"/>
              </a:lnSpc>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15.2</a:t>
            </a:r>
            <a:r>
              <a:rPr lang="en-US" altLang="zh-CN" sz="2400" b="1" dirty="0" smtClean="0">
                <a:latin typeface="Times New Roman" pitchFamily="18" charset="0"/>
              </a:rPr>
              <a:t>  </a:t>
            </a:r>
          </a:p>
          <a:p>
            <a:pPr marL="0" indent="0" eaLnBrk="1" hangingPunct="1">
              <a:lnSpc>
                <a:spcPct val="90000"/>
              </a:lnSpc>
              <a:buNone/>
            </a:pPr>
            <a:r>
              <a:rPr lang="en-US" altLang="zh-CN" sz="2400" b="1" dirty="0" smtClean="0">
                <a:latin typeface="Times New Roman" pitchFamily="18" charset="0"/>
              </a:rPr>
              <a:t>(1) </a:t>
            </a:r>
            <a:r>
              <a:rPr lang="zh-CN" altLang="en-US" sz="2400" b="1" dirty="0" smtClean="0">
                <a:solidFill>
                  <a:srgbClr val="A50021"/>
                </a:solidFill>
                <a:latin typeface="Times New Roman" pitchFamily="18" charset="0"/>
              </a:rPr>
              <a:t>哈密顿通路</a:t>
            </a:r>
            <a:r>
              <a:rPr lang="en-US" altLang="zh-CN" sz="2400" b="1" dirty="0" smtClean="0">
                <a:latin typeface="Times New Roman" pitchFamily="18" charset="0"/>
              </a:rPr>
              <a:t>——</a:t>
            </a:r>
            <a:r>
              <a:rPr lang="zh-CN" altLang="en-US" sz="2400" b="1" dirty="0" smtClean="0">
                <a:latin typeface="Times New Roman" pitchFamily="18" charset="0"/>
              </a:rPr>
              <a:t>经过图中所有顶点一次仅一次的通路</a:t>
            </a:r>
            <a:r>
              <a:rPr lang="en-US" altLang="zh-CN" sz="2400" b="1" dirty="0" smtClean="0">
                <a:latin typeface="Times New Roman" pitchFamily="18" charset="0"/>
              </a:rPr>
              <a:t>.</a:t>
            </a:r>
          </a:p>
          <a:p>
            <a:pPr marL="0" indent="0" eaLnBrk="1" hangingPunct="1">
              <a:lnSpc>
                <a:spcPct val="90000"/>
              </a:lnSpc>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哈密顿回路</a:t>
            </a:r>
            <a:r>
              <a:rPr lang="en-US" altLang="zh-CN" sz="2400" b="1" dirty="0" smtClean="0">
                <a:latin typeface="Times New Roman" pitchFamily="18" charset="0"/>
              </a:rPr>
              <a:t>——</a:t>
            </a:r>
            <a:r>
              <a:rPr lang="zh-CN" altLang="en-US" sz="2400" b="1" dirty="0" smtClean="0">
                <a:latin typeface="Times New Roman" pitchFamily="18" charset="0"/>
              </a:rPr>
              <a:t>经过图中所有顶点一次仅一次的回路</a:t>
            </a:r>
            <a:r>
              <a:rPr lang="en-US" altLang="zh-CN" sz="2400" b="1" dirty="0" smtClean="0">
                <a:latin typeface="Times New Roman" pitchFamily="18" charset="0"/>
              </a:rPr>
              <a:t>.</a:t>
            </a:r>
          </a:p>
          <a:p>
            <a:pPr marL="0" indent="0" eaLnBrk="1" hangingPunct="1">
              <a:lnSpc>
                <a:spcPct val="90000"/>
              </a:lnSpc>
              <a:buNone/>
            </a:pPr>
            <a:r>
              <a:rPr lang="en-US" altLang="zh-CN" sz="2400" b="1" dirty="0" smtClean="0">
                <a:latin typeface="Times New Roman" pitchFamily="18" charset="0"/>
              </a:rPr>
              <a:t>(3) </a:t>
            </a:r>
            <a:r>
              <a:rPr lang="zh-CN" altLang="en-US" sz="2400" b="1" dirty="0" smtClean="0">
                <a:solidFill>
                  <a:srgbClr val="A50021"/>
                </a:solidFill>
                <a:latin typeface="Times New Roman" pitchFamily="18" charset="0"/>
              </a:rPr>
              <a:t>哈密顿图</a:t>
            </a:r>
            <a:r>
              <a:rPr lang="en-US" altLang="zh-CN" sz="2400" b="1" dirty="0" smtClean="0">
                <a:latin typeface="Times New Roman" pitchFamily="18" charset="0"/>
              </a:rPr>
              <a:t>——</a:t>
            </a:r>
            <a:r>
              <a:rPr lang="zh-CN" altLang="en-US" sz="2400" b="1" dirty="0" smtClean="0">
                <a:latin typeface="Times New Roman" pitchFamily="18" charset="0"/>
              </a:rPr>
              <a:t>具有哈密顿回路的图</a:t>
            </a:r>
            <a:r>
              <a:rPr lang="en-US" altLang="zh-CN" sz="2400" b="1" dirty="0" smtClean="0">
                <a:latin typeface="Times New Roman" pitchFamily="18" charset="0"/>
              </a:rPr>
              <a:t>.</a:t>
            </a:r>
          </a:p>
          <a:p>
            <a:pPr marL="0" indent="0" eaLnBrk="1" hangingPunct="1">
              <a:lnSpc>
                <a:spcPct val="90000"/>
              </a:lnSpc>
              <a:buNone/>
            </a:pPr>
            <a:r>
              <a:rPr lang="en-US" altLang="zh-CN" sz="2400" b="1" dirty="0" smtClean="0">
                <a:latin typeface="Times New Roman" pitchFamily="18" charset="0"/>
              </a:rPr>
              <a:t>(4) </a:t>
            </a:r>
            <a:r>
              <a:rPr lang="zh-CN" altLang="en-US" sz="2400" b="1" dirty="0" smtClean="0">
                <a:solidFill>
                  <a:srgbClr val="A50021"/>
                </a:solidFill>
                <a:latin typeface="Times New Roman" pitchFamily="18" charset="0"/>
              </a:rPr>
              <a:t>半哈密顿图</a:t>
            </a:r>
            <a:r>
              <a:rPr lang="en-US" altLang="zh-CN" sz="2400" b="1" dirty="0" smtClean="0">
                <a:latin typeface="Times New Roman" pitchFamily="18" charset="0"/>
              </a:rPr>
              <a:t>——</a:t>
            </a:r>
            <a:r>
              <a:rPr lang="zh-CN" altLang="en-US" sz="2400" b="1" dirty="0" smtClean="0">
                <a:latin typeface="Times New Roman" pitchFamily="18" charset="0"/>
              </a:rPr>
              <a:t>具有哈密顿通路且无哈密顿回路的图</a:t>
            </a:r>
            <a:r>
              <a:rPr lang="en-US" altLang="zh-CN" sz="2400" b="1" dirty="0" smtClean="0">
                <a:latin typeface="Times New Roman" pitchFamily="18" charset="0"/>
              </a:rPr>
              <a:t>.</a:t>
            </a:r>
          </a:p>
        </p:txBody>
      </p:sp>
    </p:spTree>
    <p:extLst>
      <p:ext uri="{BB962C8B-B14F-4D97-AF65-F5344CB8AC3E}">
        <p14:creationId xmlns:p14="http://schemas.microsoft.com/office/powerpoint/2010/main" val="140555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15886DB-D98C-4BCB-892E-8FD33779060F}" type="slidenum">
              <a:rPr lang="en-US" altLang="zh-CN" sz="1400" b="0" smtClean="0"/>
              <a:pPr eaLnBrk="1" hangingPunct="1">
                <a:spcBef>
                  <a:spcPct val="0"/>
                </a:spcBef>
                <a:buClrTx/>
                <a:buFontTx/>
                <a:buNone/>
              </a:pPr>
              <a:t>108</a:t>
            </a:fld>
            <a:endParaRPr lang="en-US" altLang="zh-CN" sz="1400" b="0" smtClean="0"/>
          </a:p>
        </p:txBody>
      </p:sp>
      <p:sp>
        <p:nvSpPr>
          <p:cNvPr id="17412" name="Rectangle 8"/>
          <p:cNvSpPr>
            <a:spLocks noGrp="1" noChangeArrowheads="1"/>
          </p:cNvSpPr>
          <p:nvPr>
            <p:ph type="body" idx="1"/>
          </p:nvPr>
        </p:nvSpPr>
        <p:spPr>
          <a:xfrm>
            <a:off x="323850" y="1268413"/>
            <a:ext cx="8229600" cy="936625"/>
          </a:xfrm>
        </p:spPr>
        <p:txBody>
          <a:bodyPr>
            <a:normAutofit fontScale="70000" lnSpcReduction="20000"/>
          </a:bodyPr>
          <a:lstStyle/>
          <a:p>
            <a:pPr marL="0" indent="0" eaLnBrk="1" hangingPunct="1">
              <a:buNone/>
            </a:pPr>
            <a:r>
              <a:rPr lang="zh-CN" altLang="en-US" b="1" dirty="0" smtClean="0">
                <a:solidFill>
                  <a:srgbClr val="A50021"/>
                </a:solidFill>
                <a:latin typeface="Times New Roman" pitchFamily="18" charset="0"/>
              </a:rPr>
              <a:t>定理</a:t>
            </a:r>
            <a:r>
              <a:rPr lang="en-US" altLang="zh-CN" b="1" dirty="0" smtClean="0">
                <a:solidFill>
                  <a:srgbClr val="A50021"/>
                </a:solidFill>
                <a:latin typeface="Times New Roman" pitchFamily="18" charset="0"/>
              </a:rPr>
              <a:t>15.6</a:t>
            </a:r>
            <a:r>
              <a:rPr lang="en-US" altLang="zh-CN" b="1" dirty="0" smtClean="0">
                <a:latin typeface="Times New Roman" pitchFamily="18" charset="0"/>
              </a:rPr>
              <a:t>  </a:t>
            </a:r>
            <a:r>
              <a:rPr lang="zh-CN" altLang="en-US" b="1" dirty="0" smtClean="0">
                <a:latin typeface="Times New Roman" pitchFamily="18" charset="0"/>
              </a:rPr>
              <a:t>设无向图</a:t>
            </a:r>
            <a:r>
              <a:rPr lang="en-US" altLang="zh-CN" b="1" i="1" dirty="0" smtClean="0">
                <a:latin typeface="Times New Roman" pitchFamily="18" charset="0"/>
              </a:rPr>
              <a:t>G</a:t>
            </a:r>
            <a:r>
              <a:rPr lang="en-US" altLang="zh-CN" b="1" dirty="0" smtClean="0">
                <a:latin typeface="Times New Roman" pitchFamily="18" charset="0"/>
              </a:rPr>
              <a:t>=&lt;</a:t>
            </a:r>
            <a:r>
              <a:rPr lang="en-US" altLang="zh-CN" b="1" i="1" dirty="0" smtClean="0">
                <a:latin typeface="Times New Roman" pitchFamily="18" charset="0"/>
              </a:rPr>
              <a:t>V</a:t>
            </a:r>
            <a:r>
              <a:rPr lang="en-US" altLang="zh-CN" b="1" dirty="0" smtClean="0">
                <a:latin typeface="Times New Roman" pitchFamily="18" charset="0"/>
              </a:rPr>
              <a:t>,</a:t>
            </a:r>
            <a:r>
              <a:rPr lang="en-US" altLang="zh-CN" b="1" i="1" dirty="0" smtClean="0">
                <a:latin typeface="Times New Roman" pitchFamily="18" charset="0"/>
              </a:rPr>
              <a:t>E</a:t>
            </a:r>
            <a:r>
              <a:rPr lang="en-US" altLang="zh-CN" b="1" dirty="0" smtClean="0">
                <a:latin typeface="Times New Roman" pitchFamily="18" charset="0"/>
              </a:rPr>
              <a:t>&gt;</a:t>
            </a:r>
            <a:r>
              <a:rPr lang="zh-CN" altLang="en-US" b="1" dirty="0" smtClean="0">
                <a:latin typeface="Times New Roman" pitchFamily="18" charset="0"/>
              </a:rPr>
              <a:t>是哈密顿图，对于任意</a:t>
            </a:r>
            <a:r>
              <a:rPr lang="en-US" altLang="zh-CN" b="1" i="1" dirty="0" smtClean="0">
                <a:latin typeface="Times New Roman" pitchFamily="18" charset="0"/>
              </a:rPr>
              <a:t>V</a:t>
            </a:r>
            <a:r>
              <a:rPr lang="en-US" altLang="zh-CN" b="1" baseline="-25000" dirty="0" smtClean="0">
                <a:latin typeface="Times New Roman" pitchFamily="18" charset="0"/>
              </a:rPr>
              <a:t>1</a:t>
            </a:r>
            <a:r>
              <a:rPr lang="en-US" altLang="zh-CN" b="1" dirty="0" smtClean="0">
                <a:latin typeface="Times New Roman" pitchFamily="18" charset="0"/>
                <a:sym typeface="Symbol" pitchFamily="18" charset="2"/>
              </a:rPr>
              <a:t></a:t>
            </a:r>
            <a:r>
              <a:rPr lang="en-US" altLang="zh-CN" b="1" i="1" dirty="0" smtClean="0">
                <a:latin typeface="Times New Roman" pitchFamily="18" charset="0"/>
              </a:rPr>
              <a:t>V</a:t>
            </a:r>
            <a:r>
              <a:rPr lang="zh-CN" altLang="en-US" b="1" dirty="0" smtClean="0">
                <a:latin typeface="Times New Roman" pitchFamily="18" charset="0"/>
              </a:rPr>
              <a:t>且</a:t>
            </a:r>
          </a:p>
          <a:p>
            <a:pPr marL="0" indent="0" eaLnBrk="1" hangingPunct="1">
              <a:buNone/>
            </a:pPr>
            <a:r>
              <a:rPr lang="en-US" altLang="zh-CN" b="1" i="1" dirty="0" smtClean="0">
                <a:latin typeface="Times New Roman" pitchFamily="18" charset="0"/>
              </a:rPr>
              <a:t>V</a:t>
            </a:r>
            <a:r>
              <a:rPr lang="en-US" altLang="zh-CN" b="1" baseline="-25000" dirty="0" smtClean="0">
                <a:latin typeface="Times New Roman" pitchFamily="18" charset="0"/>
              </a:rPr>
              <a:t>1</a:t>
            </a:r>
            <a:r>
              <a:rPr lang="en-US" altLang="zh-CN" b="1" dirty="0" smtClean="0">
                <a:latin typeface="Times New Roman" pitchFamily="18" charset="0"/>
                <a:sym typeface="Symbol" pitchFamily="18" charset="2"/>
              </a:rPr>
              <a:t></a:t>
            </a:r>
            <a:r>
              <a:rPr lang="zh-CN" altLang="en-US" b="1" dirty="0" smtClean="0">
                <a:latin typeface="Times New Roman" pitchFamily="18" charset="0"/>
              </a:rPr>
              <a:t>，均有 </a:t>
            </a:r>
            <a:r>
              <a:rPr lang="en-US" altLang="zh-CN" b="1" i="1" dirty="0" smtClean="0">
                <a:latin typeface="Times New Roman" pitchFamily="18" charset="0"/>
              </a:rPr>
              <a:t>p</a:t>
            </a:r>
            <a:r>
              <a:rPr lang="en-US" altLang="zh-CN" b="1" dirty="0" smtClean="0">
                <a:latin typeface="Times New Roman" pitchFamily="18" charset="0"/>
              </a:rPr>
              <a:t>(</a:t>
            </a:r>
            <a:r>
              <a:rPr lang="en-US" altLang="zh-CN" b="1" i="1" dirty="0" smtClean="0">
                <a:latin typeface="Times New Roman" pitchFamily="18" charset="0"/>
              </a:rPr>
              <a:t>G</a:t>
            </a:r>
            <a:r>
              <a:rPr lang="en-US" altLang="zh-CN" b="1" dirty="0" smtClean="0">
                <a:latin typeface="Times New Roman" pitchFamily="18" charset="0"/>
                <a:sym typeface="Symbol" pitchFamily="18" charset="2"/>
              </a:rPr>
              <a:t></a:t>
            </a:r>
            <a:r>
              <a:rPr lang="en-US" altLang="zh-CN" b="1" i="1" dirty="0" smtClean="0">
                <a:latin typeface="Times New Roman" pitchFamily="18" charset="0"/>
              </a:rPr>
              <a:t>V</a:t>
            </a:r>
            <a:r>
              <a:rPr lang="en-US" altLang="zh-CN" b="1" baseline="-25000" dirty="0" smtClean="0">
                <a:latin typeface="Times New Roman" pitchFamily="18" charset="0"/>
              </a:rPr>
              <a:t>1</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smtClean="0">
                <a:latin typeface="Times New Roman" pitchFamily="18" charset="0"/>
              </a:rPr>
              <a:t> |</a:t>
            </a:r>
            <a:r>
              <a:rPr lang="en-US" altLang="zh-CN" b="1" i="1" dirty="0" smtClean="0">
                <a:latin typeface="Times New Roman" pitchFamily="18" charset="0"/>
              </a:rPr>
              <a:t>V</a:t>
            </a:r>
            <a:r>
              <a:rPr lang="en-US" altLang="zh-CN" b="1" baseline="-25000" dirty="0" smtClean="0">
                <a:latin typeface="Times New Roman" pitchFamily="18" charset="0"/>
              </a:rPr>
              <a:t>1</a:t>
            </a:r>
            <a:r>
              <a:rPr lang="en-US" altLang="zh-CN" b="1" dirty="0" smtClean="0">
                <a:latin typeface="Times New Roman" pitchFamily="18" charset="0"/>
              </a:rPr>
              <a:t>|</a:t>
            </a:r>
          </a:p>
        </p:txBody>
      </p:sp>
      <p:sp>
        <p:nvSpPr>
          <p:cNvPr id="17414" name="Rectangle 10"/>
          <p:cNvSpPr>
            <a:spLocks noChangeArrowheads="1"/>
          </p:cNvSpPr>
          <p:nvPr/>
        </p:nvSpPr>
        <p:spPr bwMode="auto">
          <a:xfrm>
            <a:off x="323850" y="3573463"/>
            <a:ext cx="792003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20000"/>
              </a:lnSpc>
              <a:spcBef>
                <a:spcPct val="0"/>
              </a:spcBef>
              <a:buClrTx/>
              <a:buFontTx/>
              <a:buNone/>
            </a:pPr>
            <a:r>
              <a:rPr lang="zh-CN" altLang="en-US" dirty="0">
                <a:solidFill>
                  <a:srgbClr val="A50021"/>
                </a:solidFill>
                <a:latin typeface="Times New Roman" pitchFamily="18" charset="0"/>
              </a:rPr>
              <a:t>推论  </a:t>
            </a:r>
            <a:r>
              <a:rPr lang="zh-CN" altLang="en-US" dirty="0">
                <a:latin typeface="Times New Roman" pitchFamily="18" charset="0"/>
              </a:rPr>
              <a:t>设无向图</a:t>
            </a:r>
            <a:r>
              <a:rPr lang="en-US" altLang="zh-CN" i="1" dirty="0">
                <a:latin typeface="Times New Roman" pitchFamily="18" charset="0"/>
              </a:rPr>
              <a:t>G</a:t>
            </a:r>
            <a:r>
              <a:rPr lang="en-US" altLang="zh-CN" dirty="0">
                <a:latin typeface="Times New Roman" pitchFamily="18" charset="0"/>
              </a:rPr>
              <a:t>=&lt;</a:t>
            </a:r>
            <a:r>
              <a:rPr lang="en-US" altLang="zh-CN" i="1" dirty="0">
                <a:latin typeface="Times New Roman" pitchFamily="18" charset="0"/>
              </a:rPr>
              <a:t>V</a:t>
            </a:r>
            <a:r>
              <a:rPr lang="en-US" altLang="zh-CN" dirty="0">
                <a:latin typeface="Times New Roman" pitchFamily="18" charset="0"/>
              </a:rPr>
              <a:t>,</a:t>
            </a:r>
            <a:r>
              <a:rPr lang="en-US" altLang="zh-CN" i="1" dirty="0">
                <a:latin typeface="Times New Roman" pitchFamily="18" charset="0"/>
              </a:rPr>
              <a:t>E</a:t>
            </a:r>
            <a:r>
              <a:rPr lang="en-US" altLang="zh-CN" dirty="0">
                <a:latin typeface="Times New Roman" pitchFamily="18" charset="0"/>
              </a:rPr>
              <a:t>&gt;</a:t>
            </a:r>
            <a:r>
              <a:rPr lang="zh-CN" altLang="en-US" dirty="0">
                <a:latin typeface="Times New Roman" pitchFamily="18" charset="0"/>
              </a:rPr>
              <a:t>是半哈密顿图，对于任意的</a:t>
            </a:r>
            <a:r>
              <a:rPr lang="en-US" altLang="zh-CN" i="1" dirty="0">
                <a:latin typeface="Times New Roman" pitchFamily="18" charset="0"/>
              </a:rPr>
              <a:t>V</a:t>
            </a:r>
            <a:r>
              <a:rPr lang="en-US" altLang="zh-CN" baseline="-25000"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V</a:t>
            </a:r>
            <a:r>
              <a:rPr lang="zh-CN" altLang="en-US" dirty="0">
                <a:latin typeface="Times New Roman" pitchFamily="18" charset="0"/>
              </a:rPr>
              <a:t>且</a:t>
            </a:r>
            <a:r>
              <a:rPr lang="en-US" altLang="zh-CN" i="1" dirty="0">
                <a:latin typeface="Times New Roman" pitchFamily="18" charset="0"/>
              </a:rPr>
              <a:t>V</a:t>
            </a:r>
            <a:r>
              <a:rPr lang="en-US" altLang="zh-CN" baseline="-25000" dirty="0">
                <a:latin typeface="Times New Roman" pitchFamily="18" charset="0"/>
              </a:rPr>
              <a:t>1</a:t>
            </a:r>
            <a:r>
              <a:rPr lang="en-US" altLang="zh-CN" dirty="0">
                <a:latin typeface="Times New Roman" pitchFamily="18" charset="0"/>
                <a:sym typeface="Symbol" pitchFamily="18" charset="2"/>
              </a:rPr>
              <a:t></a:t>
            </a:r>
            <a:r>
              <a:rPr lang="zh-CN" altLang="en-US" dirty="0">
                <a:latin typeface="Times New Roman" pitchFamily="18" charset="0"/>
              </a:rPr>
              <a:t>均有</a:t>
            </a:r>
          </a:p>
          <a:p>
            <a:pPr eaLnBrk="1" hangingPunct="1">
              <a:spcBef>
                <a:spcPct val="0"/>
              </a:spcBef>
              <a:buClrTx/>
              <a:buFontTx/>
              <a:buNone/>
            </a:pPr>
            <a:r>
              <a:rPr lang="zh-CN" altLang="en-US" dirty="0">
                <a:latin typeface="Times New Roman" pitchFamily="18" charset="0"/>
              </a:rPr>
              <a:t>                 </a:t>
            </a:r>
            <a:r>
              <a:rPr lang="en-US" altLang="zh-CN" i="1" dirty="0">
                <a:latin typeface="Times New Roman" pitchFamily="18" charset="0"/>
              </a:rPr>
              <a:t>p</a:t>
            </a:r>
            <a:r>
              <a:rPr lang="en-US" altLang="zh-CN" dirty="0">
                <a:latin typeface="Times New Roman" pitchFamily="18" charset="0"/>
              </a:rPr>
              <a:t>(</a:t>
            </a:r>
            <a:r>
              <a:rPr lang="en-US" altLang="zh-CN" i="1" dirty="0">
                <a:latin typeface="Times New Roman" pitchFamily="18" charset="0"/>
              </a:rPr>
              <a:t>G</a:t>
            </a:r>
            <a:r>
              <a:rPr lang="en-US" altLang="zh-CN" dirty="0">
                <a:latin typeface="Times New Roman" pitchFamily="18" charset="0"/>
                <a:sym typeface="Symbol" pitchFamily="18" charset="2"/>
              </a:rPr>
              <a:t></a:t>
            </a:r>
            <a:r>
              <a:rPr lang="en-US" altLang="zh-CN" i="1" dirty="0">
                <a:latin typeface="Times New Roman" pitchFamily="18" charset="0"/>
              </a:rPr>
              <a:t>V</a:t>
            </a:r>
            <a:r>
              <a:rPr lang="en-US" altLang="zh-CN" baseline="-25000" dirty="0">
                <a:latin typeface="Times New Roman" pitchFamily="18" charset="0"/>
              </a:rPr>
              <a:t>1</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a:t>
            </a:r>
            <a:r>
              <a:rPr lang="en-US" altLang="zh-CN" i="1" dirty="0">
                <a:latin typeface="Times New Roman" pitchFamily="18" charset="0"/>
              </a:rPr>
              <a:t>V</a:t>
            </a:r>
            <a:r>
              <a:rPr lang="en-US" altLang="zh-CN" baseline="-25000" dirty="0">
                <a:latin typeface="Times New Roman" pitchFamily="18" charset="0"/>
              </a:rPr>
              <a:t>1</a:t>
            </a:r>
            <a:r>
              <a:rPr lang="en-US" altLang="zh-CN" dirty="0">
                <a:latin typeface="Times New Roman" pitchFamily="18" charset="0"/>
              </a:rPr>
              <a:t>|+1</a:t>
            </a:r>
          </a:p>
        </p:txBody>
      </p:sp>
    </p:spTree>
    <p:extLst>
      <p:ext uri="{BB962C8B-B14F-4D97-AF65-F5344CB8AC3E}">
        <p14:creationId xmlns:p14="http://schemas.microsoft.com/office/powerpoint/2010/main" val="853397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p:txBody>
          <a:bodyPr>
            <a:normAutofit/>
          </a:bodyPr>
          <a:lstStyle/>
          <a:p>
            <a:pPr algn="ctr" eaLnBrk="1" hangingPunct="1"/>
            <a:r>
              <a:rPr lang="zh-CN" altLang="en-US" sz="3200" b="1" dirty="0" smtClean="0">
                <a:solidFill>
                  <a:schemeClr val="tx1"/>
                </a:solidFill>
                <a:latin typeface="华文中宋" pitchFamily="2" charset="-122"/>
              </a:rPr>
              <a:t>第十六章</a:t>
            </a:r>
            <a:r>
              <a:rPr lang="zh-CN" altLang="en-US" sz="3200" b="1" dirty="0" smtClean="0">
                <a:solidFill>
                  <a:schemeClr val="tx1"/>
                </a:solidFill>
                <a:latin typeface="Times New Roman" pitchFamily="18" charset="0"/>
              </a:rPr>
              <a:t> </a:t>
            </a:r>
            <a:r>
              <a:rPr lang="zh-CN" altLang="en-US" sz="3200" b="1" dirty="0" smtClean="0">
                <a:solidFill>
                  <a:schemeClr val="tx1"/>
                </a:solidFill>
                <a:latin typeface="华文中宋" pitchFamily="2" charset="-122"/>
              </a:rPr>
              <a:t>树</a:t>
            </a:r>
          </a:p>
        </p:txBody>
      </p:sp>
      <p:sp>
        <p:nvSpPr>
          <p:cNvPr id="2" name="矩形 1"/>
          <p:cNvSpPr/>
          <p:nvPr/>
        </p:nvSpPr>
        <p:spPr>
          <a:xfrm>
            <a:off x="611560" y="1412776"/>
            <a:ext cx="7056784" cy="3785652"/>
          </a:xfrm>
          <a:prstGeom prst="rect">
            <a:avLst/>
          </a:prstGeom>
        </p:spPr>
        <p:txBody>
          <a:bodyPr wrap="square">
            <a:spAutoFit/>
          </a:bodyPr>
          <a:lstStyle/>
          <a:p>
            <a:pPr marL="342900" indent="-342900">
              <a:buFont typeface="Arial" panose="020B0604020202020204" pitchFamily="34" charset="0"/>
              <a:buChar char="•"/>
            </a:pPr>
            <a:r>
              <a:rPr lang="zh-CN" altLang="en-US" sz="2400" b="1" dirty="0">
                <a:latin typeface="Times New Roman" pitchFamily="18" charset="0"/>
              </a:rPr>
              <a:t>无向</a:t>
            </a:r>
            <a:r>
              <a:rPr lang="zh-CN" altLang="en-US" sz="2400" b="1" dirty="0" smtClean="0">
                <a:latin typeface="Times New Roman" pitchFamily="18" charset="0"/>
              </a:rPr>
              <a:t>树、平凡树、森林、分支点、树叶</a:t>
            </a:r>
            <a:endParaRPr lang="en-US" altLang="zh-CN" sz="2400" b="1" dirty="0" smtClean="0">
              <a:latin typeface="Times New Roman" pitchFamily="18" charset="0"/>
            </a:endParaRPr>
          </a:p>
          <a:p>
            <a:pPr marL="342900" indent="-342900">
              <a:buFont typeface="Arial" panose="020B0604020202020204" pitchFamily="34" charset="0"/>
              <a:buChar char="•"/>
            </a:pPr>
            <a:r>
              <a:rPr lang="zh-CN" altLang="en-US" sz="2400" b="1" dirty="0" smtClean="0">
                <a:latin typeface="Times New Roman" pitchFamily="18" charset="0"/>
              </a:rPr>
              <a:t>树的判定定理</a:t>
            </a:r>
            <a:endParaRPr lang="en-US" altLang="zh-CN" sz="2400" b="1" dirty="0" smtClean="0">
              <a:latin typeface="Times New Roman" pitchFamily="18" charset="0"/>
            </a:endParaRPr>
          </a:p>
          <a:p>
            <a:pPr marL="342900" indent="-342900">
              <a:buFont typeface="Arial" panose="020B0604020202020204" pitchFamily="34" charset="0"/>
              <a:buChar char="•"/>
            </a:pPr>
            <a:r>
              <a:rPr lang="zh-CN" altLang="en-US" sz="2400" b="1" dirty="0" smtClean="0">
                <a:latin typeface="Times New Roman" pitchFamily="18" charset="0"/>
              </a:rPr>
              <a:t>有向树、树根、树叶、分支点、树高、层数</a:t>
            </a:r>
            <a:endParaRPr lang="en-US" altLang="zh-CN" sz="2400" b="1" dirty="0" smtClean="0">
              <a:latin typeface="Times New Roman" pitchFamily="18" charset="0"/>
            </a:endParaRPr>
          </a:p>
          <a:p>
            <a:pPr marL="342900" indent="-342900">
              <a:buFont typeface="Arial" panose="020B0604020202020204" pitchFamily="34" charset="0"/>
              <a:buChar char="•"/>
            </a:pPr>
            <a:r>
              <a:rPr lang="en-US" altLang="zh-CN" sz="2400" b="1" dirty="0">
                <a:latin typeface="Times New Roman" pitchFamily="18" charset="0"/>
              </a:rPr>
              <a:t>r</a:t>
            </a:r>
            <a:r>
              <a:rPr lang="zh-CN" altLang="en-US" sz="2400" b="1" dirty="0" smtClean="0">
                <a:latin typeface="Times New Roman" pitchFamily="18" charset="0"/>
              </a:rPr>
              <a:t>叉树、</a:t>
            </a:r>
            <a:r>
              <a:rPr lang="en-US" altLang="zh-CN" sz="2400" b="1" dirty="0" smtClean="0">
                <a:latin typeface="Times New Roman" pitchFamily="18" charset="0"/>
              </a:rPr>
              <a:t>r</a:t>
            </a:r>
            <a:r>
              <a:rPr lang="zh-CN" altLang="en-US" sz="2400" b="1" dirty="0" smtClean="0">
                <a:latin typeface="Times New Roman" pitchFamily="18" charset="0"/>
              </a:rPr>
              <a:t>叉正则树、</a:t>
            </a:r>
            <a:r>
              <a:rPr lang="en-US" altLang="zh-CN" sz="2400" b="1" dirty="0" smtClean="0">
                <a:latin typeface="Times New Roman" pitchFamily="18" charset="0"/>
              </a:rPr>
              <a:t>r</a:t>
            </a:r>
            <a:r>
              <a:rPr lang="zh-CN" altLang="en-US" sz="2400" b="1" dirty="0" smtClean="0">
                <a:latin typeface="Times New Roman" pitchFamily="18" charset="0"/>
              </a:rPr>
              <a:t>叉完全正则树、</a:t>
            </a:r>
            <a:r>
              <a:rPr lang="en-US" altLang="zh-CN" sz="2400" b="1" dirty="0" smtClean="0">
                <a:latin typeface="Times New Roman" pitchFamily="18" charset="0"/>
              </a:rPr>
              <a:t>r</a:t>
            </a:r>
            <a:r>
              <a:rPr lang="zh-CN" altLang="en-US" sz="2400" b="1" dirty="0" smtClean="0">
                <a:latin typeface="Times New Roman" pitchFamily="18" charset="0"/>
              </a:rPr>
              <a:t>叉完全正则有序树</a:t>
            </a:r>
            <a:endParaRPr lang="en-US" altLang="zh-CN" sz="2400" b="1" dirty="0" smtClean="0">
              <a:latin typeface="Times New Roman" pitchFamily="18" charset="0"/>
            </a:endParaRPr>
          </a:p>
          <a:p>
            <a:pPr marL="342900" indent="-342900">
              <a:buFont typeface="Arial" panose="020B0604020202020204" pitchFamily="34" charset="0"/>
              <a:buChar char="•"/>
            </a:pPr>
            <a:r>
              <a:rPr lang="zh-CN" altLang="en-US" sz="2400" b="1" dirty="0" smtClean="0">
                <a:latin typeface="Times New Roman" pitchFamily="18" charset="0"/>
              </a:rPr>
              <a:t>左子树、右子树</a:t>
            </a:r>
            <a:endParaRPr lang="en-US" altLang="zh-CN" sz="2400" b="1" dirty="0" smtClean="0">
              <a:latin typeface="Times New Roman" pitchFamily="18" charset="0"/>
            </a:endParaRPr>
          </a:p>
          <a:p>
            <a:pPr marL="342900" indent="-342900">
              <a:buFont typeface="Arial" panose="020B0604020202020204" pitchFamily="34" charset="0"/>
              <a:buChar char="•"/>
            </a:pPr>
            <a:r>
              <a:rPr lang="zh-CN" altLang="en-US" sz="2400" b="1" dirty="0">
                <a:latin typeface="Times New Roman" pitchFamily="18" charset="0"/>
              </a:rPr>
              <a:t>最优</a:t>
            </a:r>
            <a:r>
              <a:rPr lang="zh-CN" altLang="en-US" sz="2400" b="1" dirty="0" smtClean="0">
                <a:latin typeface="Times New Roman" pitchFamily="18" charset="0"/>
              </a:rPr>
              <a:t>二叉树</a:t>
            </a:r>
            <a:endParaRPr lang="en-US" altLang="zh-CN" sz="2400" b="1" dirty="0" smtClean="0">
              <a:latin typeface="Times New Roman" pitchFamily="18" charset="0"/>
            </a:endParaRPr>
          </a:p>
          <a:p>
            <a:pPr marL="342900" indent="-342900">
              <a:buFont typeface="Arial" panose="020B0604020202020204" pitchFamily="34" charset="0"/>
              <a:buChar char="•"/>
            </a:pPr>
            <a:endParaRPr lang="en-US" altLang="zh-CN" sz="2400" b="1" dirty="0" smtClean="0">
              <a:latin typeface="Times New Roman" pitchFamily="18" charset="0"/>
            </a:endParaRPr>
          </a:p>
          <a:p>
            <a:pPr marL="342900" indent="-342900">
              <a:buFont typeface="Arial" panose="020B0604020202020204" pitchFamily="34" charset="0"/>
              <a:buChar char="•"/>
            </a:pPr>
            <a:endParaRPr lang="en-US" altLang="zh-CN" sz="2400" b="1" dirty="0" smtClean="0">
              <a:latin typeface="Times New Roman" pitchFamily="18" charset="0"/>
            </a:endParaRPr>
          </a:p>
          <a:p>
            <a:pPr marL="342900" indent="-342900">
              <a:buFont typeface="Arial" panose="020B0604020202020204" pitchFamily="34" charset="0"/>
              <a:buChar char="•"/>
            </a:pPr>
            <a:endParaRPr lang="zh-CN" altLang="en-US" sz="2400" b="1" dirty="0">
              <a:latin typeface="Times New Roman" pitchFamily="18" charset="0"/>
            </a:endParaRPr>
          </a:p>
        </p:txBody>
      </p:sp>
    </p:spTree>
    <p:extLst>
      <p:ext uri="{BB962C8B-B14F-4D97-AF65-F5344CB8AC3E}">
        <p14:creationId xmlns:p14="http://schemas.microsoft.com/office/powerpoint/2010/main" val="399013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8743CB07-3009-4736-AC20-397F21ADF63F}" type="slidenum">
              <a:rPr lang="en-US" altLang="zh-CN" sz="1400" b="0" smtClean="0"/>
              <a:pPr eaLnBrk="1" hangingPunct="1">
                <a:spcBef>
                  <a:spcPct val="0"/>
                </a:spcBef>
                <a:buClrTx/>
                <a:buFontTx/>
                <a:buNone/>
              </a:pPr>
              <a:t>11</a:t>
            </a:fld>
            <a:endParaRPr lang="en-US" altLang="zh-CN" sz="1400" b="0" smtClean="0"/>
          </a:p>
        </p:txBody>
      </p:sp>
      <p:sp>
        <p:nvSpPr>
          <p:cNvPr id="8195" name="Rectangle 2"/>
          <p:cNvSpPr>
            <a:spLocks noGrp="1" noChangeArrowheads="1"/>
          </p:cNvSpPr>
          <p:nvPr>
            <p:ph type="title"/>
          </p:nvPr>
        </p:nvSpPr>
        <p:spPr/>
        <p:txBody>
          <a:bodyPr>
            <a:normAutofit/>
          </a:bodyPr>
          <a:lstStyle/>
          <a:p>
            <a:pPr algn="l" eaLnBrk="1" hangingPunct="1"/>
            <a:r>
              <a:rPr lang="zh-CN" altLang="en-US" sz="2400" b="1" dirty="0" smtClean="0"/>
              <a:t>基本等值式</a:t>
            </a:r>
          </a:p>
        </p:txBody>
      </p:sp>
      <p:sp>
        <p:nvSpPr>
          <p:cNvPr id="8196" name="Rectangle 3"/>
          <p:cNvSpPr>
            <a:spLocks noGrp="1" noChangeArrowheads="1"/>
          </p:cNvSpPr>
          <p:nvPr>
            <p:ph type="body" idx="1"/>
          </p:nvPr>
        </p:nvSpPr>
        <p:spPr>
          <a:xfrm>
            <a:off x="395288" y="1341438"/>
            <a:ext cx="8229600" cy="4967287"/>
          </a:xfrm>
        </p:spPr>
        <p:txBody>
          <a:bodyPr>
            <a:normAutofit/>
          </a:bodyPr>
          <a:lstStyle/>
          <a:p>
            <a:pPr eaLnBrk="1" hangingPunct="1"/>
            <a:r>
              <a:rPr lang="zh-CN" altLang="en-US" sz="2400" b="1" dirty="0" smtClean="0">
                <a:solidFill>
                  <a:srgbClr val="C00000"/>
                </a:solidFill>
                <a:latin typeface="Times New Roman" pitchFamily="18" charset="0"/>
              </a:rPr>
              <a:t>零律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1,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0</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0</a:t>
            </a:r>
          </a:p>
          <a:p>
            <a:pPr eaLnBrk="1" hangingPunct="1"/>
            <a:r>
              <a:rPr lang="zh-CN" altLang="en-US" sz="2400" b="1" dirty="0" smtClean="0">
                <a:solidFill>
                  <a:srgbClr val="C00000"/>
                </a:solidFill>
                <a:latin typeface="Times New Roman" pitchFamily="18" charset="0"/>
              </a:rPr>
              <a:t>同一律</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0</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endParaRPr lang="en-US" altLang="zh-CN" sz="2400" b="1" dirty="0" smtClean="0">
              <a:latin typeface="Times New Roman" pitchFamily="18" charset="0"/>
            </a:endParaRPr>
          </a:p>
          <a:p>
            <a:pPr eaLnBrk="1" hangingPunct="1"/>
            <a:r>
              <a:rPr lang="zh-CN" altLang="en-US" sz="2400" b="1" dirty="0" smtClean="0">
                <a:solidFill>
                  <a:srgbClr val="C00000"/>
                </a:solidFill>
                <a:latin typeface="Times New Roman" pitchFamily="18" charset="0"/>
              </a:rPr>
              <a:t>排中律 </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1</a:t>
            </a:r>
          </a:p>
          <a:p>
            <a:pPr eaLnBrk="1" hangingPunct="1"/>
            <a:r>
              <a:rPr lang="zh-CN" altLang="en-US" sz="2400" b="1" dirty="0" smtClean="0">
                <a:solidFill>
                  <a:srgbClr val="C00000"/>
                </a:solidFill>
                <a:latin typeface="Times New Roman" pitchFamily="18" charset="0"/>
              </a:rPr>
              <a:t>矛盾律</a:t>
            </a: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0</a:t>
            </a:r>
          </a:p>
          <a:p>
            <a:pPr eaLnBrk="1" hangingPunct="1"/>
            <a:r>
              <a:rPr lang="zh-CN" altLang="en-US" sz="2400" b="1" dirty="0" smtClean="0">
                <a:solidFill>
                  <a:srgbClr val="C00000"/>
                </a:solidFill>
                <a:latin typeface="Times New Roman" pitchFamily="18" charset="0"/>
              </a:rPr>
              <a:t>蕴涵等值式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eaLnBrk="1" hangingPunct="1"/>
            <a:r>
              <a:rPr lang="zh-CN" altLang="en-US" sz="2400" b="1" dirty="0" smtClean="0">
                <a:solidFill>
                  <a:srgbClr val="C00000"/>
                </a:solidFill>
                <a:latin typeface="Times New Roman" pitchFamily="18" charset="0"/>
              </a:rPr>
              <a:t>等价等值式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p>
          <a:p>
            <a:pPr eaLnBrk="1" hangingPunct="1"/>
            <a:r>
              <a:rPr lang="zh-CN" altLang="en-US" sz="2400" b="1" dirty="0" smtClean="0">
                <a:solidFill>
                  <a:srgbClr val="C00000"/>
                </a:solidFill>
                <a:latin typeface="Times New Roman" pitchFamily="18" charset="0"/>
              </a:rPr>
              <a:t>假言易位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endParaRPr lang="en-US" altLang="zh-CN" sz="2400" b="1" dirty="0" smtClean="0">
              <a:latin typeface="Times New Roman" pitchFamily="18" charset="0"/>
            </a:endParaRPr>
          </a:p>
          <a:p>
            <a:pPr eaLnBrk="1" hangingPunct="1"/>
            <a:r>
              <a:rPr lang="zh-CN" altLang="en-US" sz="2400" b="1" dirty="0" smtClean="0">
                <a:solidFill>
                  <a:srgbClr val="C00000"/>
                </a:solidFill>
                <a:latin typeface="Times New Roman" pitchFamily="18" charset="0"/>
              </a:rPr>
              <a:t>等价否定等值式   </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eaLnBrk="1" hangingPunct="1"/>
            <a:r>
              <a:rPr lang="zh-CN" altLang="en-US" sz="2400" b="1" dirty="0" smtClean="0">
                <a:solidFill>
                  <a:srgbClr val="C00000"/>
                </a:solidFill>
                <a:latin typeface="Times New Roman" pitchFamily="18" charset="0"/>
              </a:rPr>
              <a:t>归谬论                  </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endParaRPr lang="en-US" altLang="zh-CN" sz="2400" b="1" dirty="0" smtClean="0">
              <a:latin typeface="Times New Roman" pitchFamily="18" charset="0"/>
            </a:endParaRPr>
          </a:p>
          <a:p>
            <a:pPr eaLnBrk="1" hangingPunct="1"/>
            <a:endParaRPr lang="en-US" altLang="zh-CN" sz="2400" b="1" dirty="0" smtClean="0">
              <a:latin typeface="Times New Roman" pitchFamily="18" charset="0"/>
            </a:endParaRPr>
          </a:p>
        </p:txBody>
      </p:sp>
    </p:spTree>
    <p:extLst>
      <p:ext uri="{BB962C8B-B14F-4D97-AF65-F5344CB8AC3E}">
        <p14:creationId xmlns:p14="http://schemas.microsoft.com/office/powerpoint/2010/main" val="305822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263E082-9B3A-4586-9191-2578B915C44E}" type="slidenum">
              <a:rPr lang="en-US" altLang="zh-CN" sz="1400" b="0" smtClean="0"/>
              <a:pPr eaLnBrk="1" hangingPunct="1">
                <a:spcBef>
                  <a:spcPct val="0"/>
                </a:spcBef>
                <a:buClrTx/>
                <a:buFontTx/>
                <a:buNone/>
              </a:pPr>
              <a:t>110</a:t>
            </a:fld>
            <a:endParaRPr lang="en-US" altLang="zh-CN" sz="1400" b="0" smtClean="0"/>
          </a:p>
        </p:txBody>
      </p:sp>
      <p:sp>
        <p:nvSpPr>
          <p:cNvPr id="3076" name="Rectangle 9"/>
          <p:cNvSpPr>
            <a:spLocks noGrp="1" noChangeArrowheads="1"/>
          </p:cNvSpPr>
          <p:nvPr>
            <p:ph type="body" idx="1"/>
          </p:nvPr>
        </p:nvSpPr>
        <p:spPr>
          <a:xfrm>
            <a:off x="467544" y="998627"/>
            <a:ext cx="8280400" cy="3671888"/>
          </a:xfrm>
        </p:spPr>
        <p:txBody>
          <a:bodyPr>
            <a:no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16.1</a:t>
            </a:r>
            <a:r>
              <a:rPr lang="en-US" altLang="zh-CN" sz="2400" b="1" dirty="0" smtClean="0">
                <a:latin typeface="Times New Roman" pitchFamily="18" charset="0"/>
              </a:rPr>
              <a:t> </a:t>
            </a:r>
          </a:p>
          <a:p>
            <a:pPr marL="0" indent="0" eaLnBrk="1" hangingPunct="1">
              <a:buNone/>
            </a:pPr>
            <a:r>
              <a:rPr lang="en-US" altLang="zh-CN" sz="2400" b="1" dirty="0" smtClean="0">
                <a:latin typeface="Times New Roman" pitchFamily="18" charset="0"/>
              </a:rPr>
              <a:t>(1) </a:t>
            </a:r>
            <a:r>
              <a:rPr lang="zh-CN" altLang="en-US" sz="2400" b="1" dirty="0" smtClean="0">
                <a:solidFill>
                  <a:srgbClr val="A50021"/>
                </a:solidFill>
                <a:latin typeface="Times New Roman" pitchFamily="18" charset="0"/>
              </a:rPr>
              <a:t>无向树</a:t>
            </a:r>
            <a:r>
              <a:rPr lang="en-US" altLang="zh-CN" sz="2400" b="1" dirty="0" smtClean="0">
                <a:latin typeface="Times New Roman" pitchFamily="18" charset="0"/>
              </a:rPr>
              <a:t>——</a:t>
            </a:r>
            <a:r>
              <a:rPr lang="zh-CN" altLang="en-US" sz="2400" b="1" dirty="0" smtClean="0">
                <a:latin typeface="Times New Roman" pitchFamily="18" charset="0"/>
              </a:rPr>
              <a:t>连通无回路的无向图称作</a:t>
            </a:r>
            <a:r>
              <a:rPr lang="zh-CN" altLang="en-US" sz="2400" b="1" dirty="0" smtClean="0">
                <a:solidFill>
                  <a:srgbClr val="A50021"/>
                </a:solidFill>
                <a:latin typeface="Times New Roman" pitchFamily="18" charset="0"/>
              </a:rPr>
              <a:t>无向树</a:t>
            </a:r>
            <a:r>
              <a:rPr lang="zh-CN" altLang="en-US" sz="2400" b="1" dirty="0" smtClean="0">
                <a:latin typeface="Times New Roman" pitchFamily="18" charset="0"/>
              </a:rPr>
              <a:t>，简称为</a:t>
            </a:r>
            <a:r>
              <a:rPr lang="zh-CN" altLang="en-US" sz="2400" b="1" dirty="0" smtClean="0">
                <a:solidFill>
                  <a:srgbClr val="C00000"/>
                </a:solidFill>
                <a:latin typeface="Times New Roman" pitchFamily="18" charset="0"/>
              </a:rPr>
              <a:t>树</a:t>
            </a:r>
          </a:p>
          <a:p>
            <a:pPr marL="0" indent="0" eaLnBrk="1" hangingPunct="1">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平凡树</a:t>
            </a:r>
            <a:r>
              <a:rPr lang="en-US" altLang="zh-CN" sz="2400" b="1" dirty="0" smtClean="0">
                <a:latin typeface="Times New Roman" pitchFamily="18" charset="0"/>
              </a:rPr>
              <a:t>——</a:t>
            </a:r>
            <a:r>
              <a:rPr lang="zh-CN" altLang="en-US" sz="2400" b="1" dirty="0" smtClean="0">
                <a:latin typeface="Times New Roman" pitchFamily="18" charset="0"/>
              </a:rPr>
              <a:t>平凡图</a:t>
            </a:r>
          </a:p>
          <a:p>
            <a:pPr marL="0" indent="0" eaLnBrk="1" hangingPunct="1">
              <a:buNone/>
            </a:pPr>
            <a:r>
              <a:rPr lang="en-US" altLang="zh-CN" sz="2400" b="1" dirty="0" smtClean="0">
                <a:latin typeface="Times New Roman" pitchFamily="18" charset="0"/>
              </a:rPr>
              <a:t>(3) </a:t>
            </a:r>
            <a:r>
              <a:rPr lang="zh-CN" altLang="en-US" sz="2400" b="1" dirty="0" smtClean="0">
                <a:solidFill>
                  <a:srgbClr val="A50021"/>
                </a:solidFill>
                <a:latin typeface="Times New Roman" pitchFamily="18" charset="0"/>
              </a:rPr>
              <a:t>森林</a:t>
            </a:r>
            <a:r>
              <a:rPr lang="en-US" altLang="zh-CN" sz="2400" b="1" dirty="0" smtClean="0">
                <a:latin typeface="Times New Roman" pitchFamily="18" charset="0"/>
              </a:rPr>
              <a:t>——</a:t>
            </a:r>
            <a:r>
              <a:rPr lang="zh-CN" altLang="en-US" sz="2400" b="1" dirty="0" smtClean="0">
                <a:latin typeface="Times New Roman" pitchFamily="18" charset="0"/>
              </a:rPr>
              <a:t>至少由两个连通分支（每个都是树）组成</a:t>
            </a:r>
          </a:p>
          <a:p>
            <a:pPr marL="0" indent="0" eaLnBrk="1" hangingPunct="1">
              <a:buNone/>
            </a:pPr>
            <a:r>
              <a:rPr lang="en-US" altLang="zh-CN" sz="2400" b="1" dirty="0" smtClean="0">
                <a:latin typeface="Times New Roman" pitchFamily="18" charset="0"/>
              </a:rPr>
              <a:t>(4) </a:t>
            </a:r>
            <a:r>
              <a:rPr lang="zh-CN" altLang="en-US" sz="2400" b="1" dirty="0" smtClean="0">
                <a:solidFill>
                  <a:srgbClr val="A50021"/>
                </a:solidFill>
                <a:latin typeface="Times New Roman" pitchFamily="18" charset="0"/>
              </a:rPr>
              <a:t>树叶</a:t>
            </a:r>
            <a:r>
              <a:rPr lang="en-US" altLang="zh-CN" sz="2400" b="1" dirty="0" smtClean="0">
                <a:latin typeface="Times New Roman" pitchFamily="18" charset="0"/>
              </a:rPr>
              <a:t>——</a:t>
            </a:r>
            <a:r>
              <a:rPr lang="zh-CN" altLang="en-US" sz="2400" b="1" dirty="0" smtClean="0">
                <a:latin typeface="Times New Roman" pitchFamily="18" charset="0"/>
              </a:rPr>
              <a:t>悬挂顶点或</a:t>
            </a:r>
            <a:r>
              <a:rPr lang="en-US" altLang="zh-CN" sz="2400" b="1" dirty="0" smtClean="0">
                <a:latin typeface="Times New Roman" pitchFamily="18" charset="0"/>
              </a:rPr>
              <a:t>1</a:t>
            </a:r>
            <a:r>
              <a:rPr lang="zh-CN" altLang="en-US" sz="2400" b="1" dirty="0" smtClean="0">
                <a:latin typeface="Times New Roman" pitchFamily="18" charset="0"/>
              </a:rPr>
              <a:t>度顶点</a:t>
            </a:r>
          </a:p>
          <a:p>
            <a:pPr marL="0" indent="0" eaLnBrk="1" hangingPunct="1">
              <a:buNone/>
            </a:pPr>
            <a:r>
              <a:rPr lang="en-US" altLang="zh-CN" sz="2400" b="1" dirty="0" smtClean="0">
                <a:latin typeface="Times New Roman" pitchFamily="18" charset="0"/>
              </a:rPr>
              <a:t>(5) </a:t>
            </a:r>
            <a:r>
              <a:rPr lang="zh-CN" altLang="en-US" sz="2400" b="1" dirty="0" smtClean="0">
                <a:solidFill>
                  <a:srgbClr val="A50021"/>
                </a:solidFill>
                <a:latin typeface="Times New Roman" pitchFamily="18" charset="0"/>
              </a:rPr>
              <a:t>分支点</a:t>
            </a:r>
            <a:r>
              <a:rPr lang="en-US" altLang="zh-CN" sz="2400" b="1" dirty="0" smtClean="0">
                <a:latin typeface="Times New Roman" pitchFamily="18" charset="0"/>
              </a:rPr>
              <a:t>——</a:t>
            </a:r>
            <a:r>
              <a:rPr lang="zh-CN" altLang="en-US" sz="2400" b="1" dirty="0" smtClean="0">
                <a:latin typeface="Times New Roman" pitchFamily="18" charset="0"/>
              </a:rPr>
              <a:t>度数</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2</a:t>
            </a:r>
            <a:r>
              <a:rPr lang="zh-CN" altLang="en-US" sz="2400" b="1" dirty="0" smtClean="0">
                <a:latin typeface="Times New Roman" pitchFamily="18" charset="0"/>
              </a:rPr>
              <a:t>的顶点</a:t>
            </a:r>
            <a:endParaRPr lang="en-US" altLang="zh-CN" sz="2400" b="1" dirty="0" smtClean="0">
              <a:latin typeface="Times New Roman" pitchFamily="18" charset="0"/>
            </a:endParaRPr>
          </a:p>
          <a:p>
            <a:pPr marL="0" indent="0" eaLnBrk="1" hangingPunct="1">
              <a:buNone/>
            </a:pPr>
            <a:endParaRPr lang="en-US" altLang="zh-CN" sz="2400" b="1" dirty="0" smtClean="0">
              <a:latin typeface="Times New Roman" pitchFamily="18" charset="0"/>
            </a:endParaRPr>
          </a:p>
          <a:p>
            <a:pPr marL="0" indent="0" eaLnBrk="1" hangingPunct="1">
              <a:buNone/>
            </a:pP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  </a:t>
            </a:r>
          </a:p>
          <a:p>
            <a:pPr marL="0" indent="0" eaLnBrk="1" hangingPunct="1">
              <a:buNone/>
            </a:pPr>
            <a:endParaRPr lang="zh-CN" altLang="en-US" sz="2400" b="1" dirty="0" smtClean="0">
              <a:latin typeface="Times New Roman" pitchFamily="18" charset="0"/>
            </a:endParaRPr>
          </a:p>
          <a:p>
            <a:pPr marL="0" indent="0" eaLnBrk="1" hangingPunct="1">
              <a:buNone/>
            </a:pPr>
            <a:endParaRPr lang="zh-CN" altLang="en-US" sz="2400" b="1" dirty="0" smtClean="0"/>
          </a:p>
          <a:p>
            <a:pPr marL="0" indent="0" eaLnBrk="1" hangingPunct="1">
              <a:buNone/>
            </a:pPr>
            <a:endParaRPr lang="zh-CN" altLang="en-US" sz="2400" b="1" dirty="0" smtClean="0"/>
          </a:p>
          <a:p>
            <a:pPr marL="0" indent="0" eaLnBrk="1" hangingPunct="1">
              <a:buNone/>
            </a:pPr>
            <a:endParaRPr lang="zh-CN" altLang="en-US" sz="2400" b="1" dirty="0" smtClean="0"/>
          </a:p>
          <a:p>
            <a:pPr marL="0" indent="0" eaLnBrk="1" hangingPunct="1">
              <a:buNone/>
            </a:pPr>
            <a:r>
              <a:rPr lang="zh-CN" altLang="en-US" sz="2400" b="1" dirty="0" smtClean="0"/>
              <a:t>                                           </a:t>
            </a:r>
          </a:p>
        </p:txBody>
      </p:sp>
      <p:pic>
        <p:nvPicPr>
          <p:cNvPr id="3077" name="Picture 10" descr="16-1"/>
          <p:cNvPicPr>
            <a:picLocks noChangeAspect="1" noChangeArrowheads="1"/>
          </p:cNvPicPr>
          <p:nvPr/>
        </p:nvPicPr>
        <p:blipFill>
          <a:blip r:embed="rId3">
            <a:extLst>
              <a:ext uri="{28A0092B-C50C-407E-A947-70E740481C1C}">
                <a14:useLocalDpi xmlns:a14="http://schemas.microsoft.com/office/drawing/2010/main" val="0"/>
              </a:ext>
            </a:extLst>
          </a:blip>
          <a:srcRect b="50606"/>
          <a:stretch>
            <a:fillRect/>
          </a:stretch>
        </p:blipFill>
        <p:spPr bwMode="auto">
          <a:xfrm>
            <a:off x="2555776" y="4221088"/>
            <a:ext cx="3960812"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733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97B664E2-2065-4ED1-B2E9-76D416976E11}" type="slidenum">
              <a:rPr lang="en-US" altLang="zh-CN" sz="1400" b="0" smtClean="0"/>
              <a:pPr eaLnBrk="1" hangingPunct="1">
                <a:spcBef>
                  <a:spcPct val="0"/>
                </a:spcBef>
                <a:buClrTx/>
                <a:buFontTx/>
                <a:buNone/>
              </a:pPr>
              <a:t>111</a:t>
            </a:fld>
            <a:endParaRPr lang="en-US" altLang="zh-CN" sz="1400" b="0" smtClean="0"/>
          </a:p>
        </p:txBody>
      </p:sp>
      <p:sp>
        <p:nvSpPr>
          <p:cNvPr id="4100" name="Rectangle 8"/>
          <p:cNvSpPr>
            <a:spLocks noGrp="1" noChangeArrowheads="1"/>
          </p:cNvSpPr>
          <p:nvPr>
            <p:ph type="body" idx="1"/>
          </p:nvPr>
        </p:nvSpPr>
        <p:spPr>
          <a:xfrm>
            <a:off x="395288" y="1268413"/>
            <a:ext cx="8229600" cy="4525962"/>
          </a:xfrm>
        </p:spPr>
        <p:txBody>
          <a:bodyPr>
            <a:normAutofit/>
          </a:bodyPr>
          <a:lstStyle/>
          <a:p>
            <a:pPr marL="0" indent="0" eaLnBrk="1" hangingPunct="1">
              <a:buNone/>
            </a:pPr>
            <a:r>
              <a:rPr lang="zh-CN" altLang="en-US" sz="2400" b="1" dirty="0" smtClean="0">
                <a:solidFill>
                  <a:srgbClr val="A50021"/>
                </a:solidFill>
                <a:latin typeface="Times New Roman" pitchFamily="18" charset="0"/>
              </a:rPr>
              <a:t>定理</a:t>
            </a:r>
            <a:r>
              <a:rPr lang="en-US" altLang="zh-CN" sz="2400" b="1" dirty="0" smtClean="0">
                <a:solidFill>
                  <a:srgbClr val="A50021"/>
                </a:solidFill>
                <a:latin typeface="Times New Roman" pitchFamily="18" charset="0"/>
              </a:rPr>
              <a:t>16.1</a:t>
            </a:r>
            <a:r>
              <a:rPr lang="en-US" altLang="zh-CN" sz="2400" b="1" dirty="0" smtClean="0">
                <a:latin typeface="Times New Roman" pitchFamily="18" charset="0"/>
              </a:rPr>
              <a:t> </a:t>
            </a:r>
            <a:r>
              <a:rPr lang="zh-CN" altLang="en-US" sz="2400" b="1" dirty="0" smtClean="0">
                <a:latin typeface="Times New Roman" pitchFamily="18" charset="0"/>
              </a:rPr>
              <a:t>设</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是</a:t>
            </a:r>
            <a:r>
              <a:rPr lang="en-US" altLang="zh-CN" sz="2400" b="1" i="1" dirty="0" smtClean="0">
                <a:latin typeface="Times New Roman" pitchFamily="18" charset="0"/>
              </a:rPr>
              <a:t>n</a:t>
            </a:r>
            <a:r>
              <a:rPr lang="zh-CN" altLang="en-US" sz="2400" b="1" dirty="0" smtClean="0">
                <a:latin typeface="Times New Roman" pitchFamily="18" charset="0"/>
              </a:rPr>
              <a:t>阶</a:t>
            </a:r>
            <a:r>
              <a:rPr lang="en-US" altLang="zh-CN" sz="2400" b="1" i="1" dirty="0" smtClean="0">
                <a:latin typeface="Times New Roman" pitchFamily="18" charset="0"/>
              </a:rPr>
              <a:t>m</a:t>
            </a:r>
            <a:r>
              <a:rPr lang="zh-CN" altLang="en-US" sz="2400" b="1" dirty="0" smtClean="0">
                <a:latin typeface="Times New Roman" pitchFamily="18" charset="0"/>
              </a:rPr>
              <a:t>条边的无向图，则下面各命题</a:t>
            </a:r>
          </a:p>
          <a:p>
            <a:pPr marL="0" indent="0" eaLnBrk="1" hangingPunct="1">
              <a:buNone/>
            </a:pPr>
            <a:r>
              <a:rPr lang="zh-CN" altLang="en-US" sz="2400" b="1" dirty="0" smtClean="0">
                <a:latin typeface="Times New Roman" pitchFamily="18" charset="0"/>
              </a:rPr>
              <a:t>是等价的：</a:t>
            </a:r>
          </a:p>
          <a:p>
            <a:pPr marL="0" indent="0" eaLnBrk="1" hangingPunct="1">
              <a:buNone/>
            </a:pPr>
            <a:r>
              <a:rPr lang="en-US" altLang="zh-CN" sz="2400" b="1" dirty="0" smtClean="0">
                <a:latin typeface="Times New Roman" pitchFamily="18" charset="0"/>
              </a:rPr>
              <a:t>(1) </a:t>
            </a:r>
            <a:r>
              <a:rPr lang="en-US" altLang="zh-CN" sz="2400" b="1" i="1" dirty="0" smtClean="0">
                <a:latin typeface="Times New Roman" pitchFamily="18" charset="0"/>
              </a:rPr>
              <a:t>G </a:t>
            </a:r>
            <a:r>
              <a:rPr lang="zh-CN" altLang="en-US" sz="2400" b="1" dirty="0" smtClean="0">
                <a:latin typeface="Times New Roman" pitchFamily="18" charset="0"/>
              </a:rPr>
              <a:t>是树</a:t>
            </a:r>
          </a:p>
          <a:p>
            <a:pPr marL="0" indent="0" eaLnBrk="1" hangingPunct="1">
              <a:buNone/>
            </a:pPr>
            <a:r>
              <a:rPr lang="en-US" altLang="zh-CN" sz="2400" b="1" dirty="0" smtClean="0">
                <a:latin typeface="Times New Roman" pitchFamily="18" charset="0"/>
              </a:rPr>
              <a:t>(2) </a:t>
            </a:r>
            <a:r>
              <a:rPr lang="en-US" altLang="zh-CN" sz="2400" b="1" i="1" dirty="0" smtClean="0">
                <a:latin typeface="Times New Roman" pitchFamily="18" charset="0"/>
              </a:rPr>
              <a:t>G </a:t>
            </a:r>
            <a:r>
              <a:rPr lang="zh-CN" altLang="en-US" sz="2400" b="1" dirty="0" smtClean="0">
                <a:latin typeface="Times New Roman" pitchFamily="18" charset="0"/>
              </a:rPr>
              <a:t>中任意两个顶点之间存在惟一的路径</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(3) </a:t>
            </a:r>
            <a:r>
              <a:rPr lang="en-US" altLang="zh-CN" sz="2400" b="1" i="1" dirty="0" smtClean="0">
                <a:latin typeface="Times New Roman" pitchFamily="18" charset="0"/>
              </a:rPr>
              <a:t>G </a:t>
            </a:r>
            <a:r>
              <a:rPr lang="zh-CN" altLang="en-US" sz="2400" b="1" dirty="0" smtClean="0">
                <a:latin typeface="Times New Roman" pitchFamily="18" charset="0"/>
              </a:rPr>
              <a:t>中无回路且 </a:t>
            </a:r>
            <a:r>
              <a:rPr lang="en-US" altLang="zh-CN" sz="2400" b="1" i="1" dirty="0" smtClean="0">
                <a:latin typeface="Times New Roman" pitchFamily="18" charset="0"/>
              </a:rPr>
              <a:t>m</a:t>
            </a:r>
            <a:r>
              <a:rPr lang="en-US" altLang="zh-CN" sz="2400" b="1" dirty="0" smtClean="0">
                <a:latin typeface="Times New Roman" pitchFamily="18" charset="0"/>
              </a:rPr>
              <a:t>=</a:t>
            </a:r>
            <a:r>
              <a:rPr lang="en-US" altLang="zh-CN" sz="2400" b="1" i="1" dirty="0" smtClean="0">
                <a:latin typeface="Times New Roman" pitchFamily="18" charset="0"/>
              </a:rPr>
              <a:t>n</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1. </a:t>
            </a:r>
          </a:p>
          <a:p>
            <a:pPr marL="0" indent="0" eaLnBrk="1" hangingPunct="1">
              <a:buNone/>
            </a:pPr>
            <a:r>
              <a:rPr lang="en-US" altLang="zh-CN" sz="2400" b="1" dirty="0" smtClean="0">
                <a:latin typeface="Times New Roman" pitchFamily="18" charset="0"/>
              </a:rPr>
              <a:t>(4) </a:t>
            </a:r>
            <a:r>
              <a:rPr lang="en-US" altLang="zh-CN" sz="2400" b="1" i="1" dirty="0" smtClean="0">
                <a:latin typeface="Times New Roman" pitchFamily="18" charset="0"/>
              </a:rPr>
              <a:t>G </a:t>
            </a:r>
            <a:r>
              <a:rPr lang="zh-CN" altLang="en-US" sz="2400" b="1" dirty="0" smtClean="0">
                <a:latin typeface="Times New Roman" pitchFamily="18" charset="0"/>
              </a:rPr>
              <a:t>是连通的且 </a:t>
            </a:r>
            <a:r>
              <a:rPr lang="en-US" altLang="zh-CN" sz="2400" b="1" i="1" dirty="0" smtClean="0">
                <a:latin typeface="Times New Roman" pitchFamily="18" charset="0"/>
              </a:rPr>
              <a:t>m</a:t>
            </a:r>
            <a:r>
              <a:rPr lang="en-US" altLang="zh-CN" sz="2400" b="1" dirty="0" smtClean="0">
                <a:latin typeface="Times New Roman" pitchFamily="18" charset="0"/>
              </a:rPr>
              <a:t>=</a:t>
            </a:r>
            <a:r>
              <a:rPr lang="en-US" altLang="zh-CN" sz="2400" b="1" i="1" dirty="0" smtClean="0">
                <a:latin typeface="Times New Roman" pitchFamily="18" charset="0"/>
              </a:rPr>
              <a:t>n</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1.</a:t>
            </a:r>
          </a:p>
          <a:p>
            <a:pPr marL="0" indent="0" eaLnBrk="1" hangingPunct="1">
              <a:buNone/>
            </a:pPr>
            <a:r>
              <a:rPr lang="en-US" altLang="zh-CN" sz="2400" b="1" dirty="0" smtClean="0">
                <a:latin typeface="Times New Roman" pitchFamily="18" charset="0"/>
              </a:rPr>
              <a:t>(5) </a:t>
            </a:r>
            <a:r>
              <a:rPr lang="en-US" altLang="zh-CN" sz="2400" b="1" i="1" dirty="0" smtClean="0">
                <a:latin typeface="Times New Roman" pitchFamily="18" charset="0"/>
              </a:rPr>
              <a:t>G </a:t>
            </a:r>
            <a:r>
              <a:rPr lang="zh-CN" altLang="en-US" sz="2400" b="1" dirty="0" smtClean="0">
                <a:latin typeface="Times New Roman" pitchFamily="18" charset="0"/>
              </a:rPr>
              <a:t>是连通的且 </a:t>
            </a:r>
            <a:r>
              <a:rPr lang="en-US" altLang="zh-CN" sz="2400" b="1" i="1" dirty="0" smtClean="0">
                <a:latin typeface="Times New Roman" pitchFamily="18" charset="0"/>
              </a:rPr>
              <a:t>G </a:t>
            </a:r>
            <a:r>
              <a:rPr lang="zh-CN" altLang="en-US" sz="2400" b="1" dirty="0" smtClean="0">
                <a:latin typeface="Times New Roman" pitchFamily="18" charset="0"/>
              </a:rPr>
              <a:t>中任何边均为桥</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(6) </a:t>
            </a:r>
            <a:r>
              <a:rPr lang="en-US" altLang="zh-CN" sz="2400" b="1" i="1" dirty="0" smtClean="0">
                <a:latin typeface="Times New Roman" pitchFamily="18" charset="0"/>
              </a:rPr>
              <a:t>G </a:t>
            </a:r>
            <a:r>
              <a:rPr lang="zh-CN" altLang="en-US" sz="2400" b="1" dirty="0" smtClean="0">
                <a:latin typeface="Times New Roman" pitchFamily="18" charset="0"/>
              </a:rPr>
              <a:t>中没有回路，但在任何两个不同的顶点之间加一条新边，在所得图中得到惟一的一个含新边的圈</a:t>
            </a:r>
            <a:r>
              <a:rPr lang="en-US" altLang="zh-CN" sz="2400" b="1" dirty="0" smtClean="0">
                <a:latin typeface="Times New Roman" pitchFamily="18" charset="0"/>
              </a:rPr>
              <a:t>. </a:t>
            </a:r>
          </a:p>
        </p:txBody>
      </p:sp>
    </p:spTree>
    <p:extLst>
      <p:ext uri="{BB962C8B-B14F-4D97-AF65-F5344CB8AC3E}">
        <p14:creationId xmlns:p14="http://schemas.microsoft.com/office/powerpoint/2010/main" val="628720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AFF1F5D-4B27-4D31-AC3A-D2FAA6967A7A}" type="slidenum">
              <a:rPr lang="en-US" altLang="zh-CN" sz="1400" b="0" smtClean="0"/>
              <a:pPr eaLnBrk="1" hangingPunct="1">
                <a:spcBef>
                  <a:spcPct val="0"/>
                </a:spcBef>
                <a:buClrTx/>
                <a:buFontTx/>
                <a:buNone/>
              </a:pPr>
              <a:t>112</a:t>
            </a:fld>
            <a:endParaRPr lang="en-US" altLang="zh-CN" sz="1400" b="0" smtClean="0"/>
          </a:p>
        </p:txBody>
      </p:sp>
      <p:sp>
        <p:nvSpPr>
          <p:cNvPr id="14340" name="Rectangle 8"/>
          <p:cNvSpPr>
            <a:spLocks noGrp="1" noChangeArrowheads="1"/>
          </p:cNvSpPr>
          <p:nvPr>
            <p:ph type="body" idx="1"/>
          </p:nvPr>
        </p:nvSpPr>
        <p:spPr>
          <a:xfrm>
            <a:off x="395288" y="1268413"/>
            <a:ext cx="8208962" cy="1584325"/>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16.5</a:t>
            </a:r>
            <a:r>
              <a:rPr lang="en-US" altLang="zh-CN" sz="2400" b="1" dirty="0" smtClean="0">
                <a:latin typeface="Times New Roman" pitchFamily="18" charset="0"/>
              </a:rPr>
              <a:t>  </a:t>
            </a:r>
            <a:r>
              <a:rPr lang="en-US" altLang="zh-CN" sz="2400" b="1" i="1" dirty="0" smtClean="0">
                <a:latin typeface="Times New Roman" pitchFamily="18" charset="0"/>
              </a:rPr>
              <a:t>T</a:t>
            </a:r>
            <a:r>
              <a:rPr lang="zh-CN" altLang="en-US" sz="2400" b="1" dirty="0" smtClean="0">
                <a:latin typeface="Times New Roman" pitchFamily="18" charset="0"/>
              </a:rPr>
              <a:t>是</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a:t>
            </a:r>
            <a:r>
              <a:rPr lang="en-US" altLang="zh-CN" sz="2400" b="1" i="1" dirty="0" smtClean="0">
                <a:latin typeface="Times New Roman" pitchFamily="18" charset="0"/>
              </a:rPr>
              <a:t>W</a:t>
            </a:r>
            <a:r>
              <a:rPr lang="en-US" altLang="zh-CN" sz="2400" b="1" dirty="0" smtClean="0">
                <a:latin typeface="Times New Roman" pitchFamily="18" charset="0"/>
              </a:rPr>
              <a:t>&gt;</a:t>
            </a:r>
            <a:r>
              <a:rPr lang="zh-CN" altLang="en-US" sz="2400" b="1" dirty="0" smtClean="0">
                <a:latin typeface="Times New Roman" pitchFamily="18" charset="0"/>
              </a:rPr>
              <a:t>的生成树</a:t>
            </a:r>
          </a:p>
          <a:p>
            <a:pPr marL="0" indent="0" eaLnBrk="1" hangingPunct="1">
              <a:buNone/>
            </a:pPr>
            <a:r>
              <a:rPr lang="en-US" altLang="zh-CN" sz="2400" b="1" dirty="0" smtClean="0">
                <a:latin typeface="Times New Roman" pitchFamily="18" charset="0"/>
              </a:rPr>
              <a:t>(1) </a:t>
            </a:r>
            <a:r>
              <a:rPr lang="en-US" altLang="zh-CN" sz="2400" b="1" i="1" dirty="0" smtClean="0">
                <a:latin typeface="Times New Roman" pitchFamily="18" charset="0"/>
              </a:rPr>
              <a:t>W</a:t>
            </a:r>
            <a:r>
              <a:rPr lang="en-US" altLang="zh-CN" sz="2400" b="1" dirty="0" smtClean="0">
                <a:latin typeface="Times New Roman" pitchFamily="18" charset="0"/>
              </a:rPr>
              <a:t>(</a:t>
            </a:r>
            <a:r>
              <a:rPr lang="en-US" altLang="zh-CN" sz="2400" b="1" i="1" dirty="0" smtClean="0">
                <a:latin typeface="Times New Roman" pitchFamily="18" charset="0"/>
              </a:rPr>
              <a:t>T</a:t>
            </a:r>
            <a:r>
              <a:rPr lang="en-US" altLang="zh-CN" sz="2400" b="1" dirty="0" smtClean="0">
                <a:latin typeface="Times New Roman" pitchFamily="18" charset="0"/>
              </a:rPr>
              <a:t>)——</a:t>
            </a:r>
            <a:r>
              <a:rPr lang="en-US" altLang="zh-CN" sz="2400" b="1" i="1" dirty="0" smtClean="0">
                <a:latin typeface="Times New Roman" pitchFamily="18" charset="0"/>
              </a:rPr>
              <a:t>T</a:t>
            </a:r>
            <a:r>
              <a:rPr lang="zh-CN" altLang="en-US" sz="2400" b="1" dirty="0" smtClean="0">
                <a:latin typeface="Times New Roman" pitchFamily="18" charset="0"/>
              </a:rPr>
              <a:t>各边权之和</a:t>
            </a:r>
          </a:p>
          <a:p>
            <a:pPr marL="0" indent="0" eaLnBrk="1" hangingPunct="1">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最小生成树</a:t>
            </a:r>
            <a:r>
              <a:rPr lang="en-US" altLang="zh-CN" sz="2400" b="1" dirty="0" smtClean="0">
                <a:latin typeface="Times New Roman" pitchFamily="18" charset="0"/>
              </a:rPr>
              <a:t>——</a:t>
            </a:r>
            <a:r>
              <a:rPr lang="en-US" altLang="zh-CN" sz="2400" b="1" i="1" dirty="0" smtClean="0">
                <a:latin typeface="Times New Roman" pitchFamily="18" charset="0"/>
              </a:rPr>
              <a:t>G</a:t>
            </a:r>
            <a:r>
              <a:rPr lang="zh-CN" altLang="en-US" sz="2400" b="1" dirty="0" smtClean="0">
                <a:latin typeface="Times New Roman" pitchFamily="18" charset="0"/>
              </a:rPr>
              <a:t>的所有生成树中权最小的</a:t>
            </a:r>
          </a:p>
        </p:txBody>
      </p:sp>
      <p:sp>
        <p:nvSpPr>
          <p:cNvPr id="14341" name="Rectangle 9"/>
          <p:cNvSpPr>
            <a:spLocks noChangeArrowheads="1"/>
          </p:cNvSpPr>
          <p:nvPr/>
        </p:nvSpPr>
        <p:spPr bwMode="auto">
          <a:xfrm>
            <a:off x="468313" y="3068638"/>
            <a:ext cx="813593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1016000" indent="-558800" eaLnBrk="0" hangingPunct="0">
              <a:spcBef>
                <a:spcPct val="20000"/>
              </a:spcBef>
              <a:buChar char="–"/>
              <a:defRPr sz="2200">
                <a:solidFill>
                  <a:schemeClr val="tx1"/>
                </a:solidFill>
                <a:latin typeface="Arial" charset="0"/>
                <a:ea typeface="华文中宋" pitchFamily="2" charset="-122"/>
              </a:defRPr>
            </a:lvl2pPr>
            <a:lvl3pPr marL="1473200" indent="-558800" eaLnBrk="0" hangingPunct="0">
              <a:spcBef>
                <a:spcPct val="20000"/>
              </a:spcBef>
              <a:buChar char="•"/>
              <a:defRPr sz="2200">
                <a:solidFill>
                  <a:schemeClr val="tx1"/>
                </a:solidFill>
                <a:latin typeface="Arial" charset="0"/>
                <a:ea typeface="华文中宋" pitchFamily="2" charset="-122"/>
              </a:defRPr>
            </a:lvl3pPr>
            <a:lvl4pPr marL="1930400" indent="-558800" eaLnBrk="0" hangingPunct="0">
              <a:spcBef>
                <a:spcPct val="20000"/>
              </a:spcBef>
              <a:buChar char="–"/>
              <a:defRPr sz="2200">
                <a:solidFill>
                  <a:schemeClr val="tx1"/>
                </a:solidFill>
                <a:latin typeface="Arial" charset="0"/>
                <a:ea typeface="华文中宋" pitchFamily="2" charset="-122"/>
              </a:defRPr>
            </a:lvl4pPr>
            <a:lvl5pPr marL="2387600" indent="-558800" eaLnBrk="0" hangingPunct="0">
              <a:spcBef>
                <a:spcPct val="20000"/>
              </a:spcBef>
              <a:buChar char="»"/>
              <a:defRPr sz="2200">
                <a:solidFill>
                  <a:schemeClr val="tx1"/>
                </a:solidFill>
                <a:latin typeface="Arial" charset="0"/>
                <a:ea typeface="华文中宋" pitchFamily="2" charset="-122"/>
              </a:defRPr>
            </a:lvl5pPr>
            <a:lvl6pPr marL="2844800" indent="-558800" eaLnBrk="0" fontAlgn="base" hangingPunct="0">
              <a:spcBef>
                <a:spcPct val="20000"/>
              </a:spcBef>
              <a:spcAft>
                <a:spcPct val="0"/>
              </a:spcAft>
              <a:buChar char="»"/>
              <a:defRPr sz="2200">
                <a:solidFill>
                  <a:schemeClr val="tx1"/>
                </a:solidFill>
                <a:latin typeface="Arial" charset="0"/>
                <a:ea typeface="华文中宋" pitchFamily="2" charset="-122"/>
              </a:defRPr>
            </a:lvl6pPr>
            <a:lvl7pPr marL="3302000" indent="-558800" eaLnBrk="0" fontAlgn="base" hangingPunct="0">
              <a:spcBef>
                <a:spcPct val="20000"/>
              </a:spcBef>
              <a:spcAft>
                <a:spcPct val="0"/>
              </a:spcAft>
              <a:buChar char="»"/>
              <a:defRPr sz="2200">
                <a:solidFill>
                  <a:schemeClr val="tx1"/>
                </a:solidFill>
                <a:latin typeface="Arial" charset="0"/>
                <a:ea typeface="华文中宋" pitchFamily="2" charset="-122"/>
              </a:defRPr>
            </a:lvl7pPr>
            <a:lvl8pPr marL="3759200" indent="-558800" eaLnBrk="0" fontAlgn="base" hangingPunct="0">
              <a:spcBef>
                <a:spcPct val="20000"/>
              </a:spcBef>
              <a:spcAft>
                <a:spcPct val="0"/>
              </a:spcAft>
              <a:buChar char="»"/>
              <a:defRPr sz="2200">
                <a:solidFill>
                  <a:schemeClr val="tx1"/>
                </a:solidFill>
                <a:latin typeface="Arial" charset="0"/>
                <a:ea typeface="华文中宋" pitchFamily="2" charset="-122"/>
              </a:defRPr>
            </a:lvl8pPr>
            <a:lvl9pPr marL="4216400" indent="-5588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lang="zh-CN" altLang="en-US">
                <a:latin typeface="Times New Roman" pitchFamily="18" charset="0"/>
              </a:rPr>
              <a:t>求最小生成树的一个算法</a:t>
            </a:r>
          </a:p>
          <a:p>
            <a:pPr eaLnBrk="1" hangingPunct="1"/>
            <a:r>
              <a:rPr lang="zh-CN" altLang="en-US">
                <a:solidFill>
                  <a:srgbClr val="A50021"/>
                </a:solidFill>
                <a:latin typeface="Times New Roman" pitchFamily="18" charset="0"/>
              </a:rPr>
              <a:t>避圈法</a:t>
            </a:r>
            <a:r>
              <a:rPr lang="zh-CN" altLang="en-US">
                <a:latin typeface="Times New Roman" pitchFamily="18" charset="0"/>
              </a:rPr>
              <a:t>（</a:t>
            </a:r>
            <a:r>
              <a:rPr lang="en-US" altLang="zh-CN">
                <a:latin typeface="Times New Roman" pitchFamily="18" charset="0"/>
              </a:rPr>
              <a:t>Kruskal</a:t>
            </a:r>
            <a:r>
              <a:rPr lang="zh-CN" altLang="en-US">
                <a:latin typeface="Times New Roman" pitchFamily="18" charset="0"/>
              </a:rPr>
              <a:t>）设</a:t>
            </a:r>
            <a:r>
              <a:rPr lang="en-US" altLang="zh-CN" i="1">
                <a:latin typeface="Times New Roman" pitchFamily="18" charset="0"/>
              </a:rPr>
              <a:t>G</a:t>
            </a:r>
            <a:r>
              <a:rPr lang="en-US" altLang="zh-CN">
                <a:latin typeface="Times New Roman" pitchFamily="18" charset="0"/>
              </a:rPr>
              <a:t>=&lt;</a:t>
            </a:r>
            <a:r>
              <a:rPr lang="en-US" altLang="zh-CN" i="1">
                <a:latin typeface="Times New Roman" pitchFamily="18" charset="0"/>
              </a:rPr>
              <a:t>V</a:t>
            </a:r>
            <a:r>
              <a:rPr lang="en-US" altLang="zh-CN">
                <a:latin typeface="Times New Roman" pitchFamily="18" charset="0"/>
              </a:rPr>
              <a:t>,</a:t>
            </a:r>
            <a:r>
              <a:rPr lang="en-US" altLang="zh-CN" i="1">
                <a:latin typeface="Times New Roman" pitchFamily="18" charset="0"/>
              </a:rPr>
              <a:t>E</a:t>
            </a:r>
            <a:r>
              <a:rPr lang="en-US" altLang="zh-CN">
                <a:latin typeface="Times New Roman" pitchFamily="18" charset="0"/>
              </a:rPr>
              <a:t>,</a:t>
            </a:r>
            <a:r>
              <a:rPr lang="en-US" altLang="zh-CN" i="1">
                <a:latin typeface="Times New Roman" pitchFamily="18" charset="0"/>
              </a:rPr>
              <a:t>W</a:t>
            </a:r>
            <a:r>
              <a:rPr lang="en-US" altLang="zh-CN">
                <a:latin typeface="Times New Roman" pitchFamily="18" charset="0"/>
              </a:rPr>
              <a:t>&gt;</a:t>
            </a:r>
            <a:r>
              <a:rPr lang="zh-CN" altLang="en-US">
                <a:latin typeface="Times New Roman" pitchFamily="18" charset="0"/>
              </a:rPr>
              <a:t>，将</a:t>
            </a:r>
            <a:r>
              <a:rPr lang="en-US" altLang="zh-CN" i="1">
                <a:latin typeface="Times New Roman" pitchFamily="18" charset="0"/>
              </a:rPr>
              <a:t>G</a:t>
            </a:r>
            <a:r>
              <a:rPr lang="zh-CN" altLang="en-US">
                <a:latin typeface="Times New Roman" pitchFamily="18" charset="0"/>
              </a:rPr>
              <a:t>中非环边按权从小</a:t>
            </a:r>
          </a:p>
          <a:p>
            <a:pPr eaLnBrk="1" hangingPunct="1"/>
            <a:r>
              <a:rPr lang="zh-CN" altLang="en-US">
                <a:latin typeface="Times New Roman" pitchFamily="18" charset="0"/>
              </a:rPr>
              <a:t>到大排序：</a:t>
            </a:r>
            <a:r>
              <a:rPr lang="en-US" altLang="zh-CN" i="1">
                <a:latin typeface="Times New Roman" pitchFamily="18" charset="0"/>
              </a:rPr>
              <a:t>e</a:t>
            </a:r>
            <a:r>
              <a:rPr lang="en-US" altLang="zh-CN" baseline="-25000">
                <a:latin typeface="Times New Roman" pitchFamily="18" charset="0"/>
              </a:rPr>
              <a:t>1</a:t>
            </a:r>
            <a:r>
              <a:rPr lang="en-US" altLang="zh-CN">
                <a:latin typeface="Times New Roman" pitchFamily="18" charset="0"/>
              </a:rPr>
              <a:t>, </a:t>
            </a:r>
            <a:r>
              <a:rPr lang="en-US" altLang="zh-CN" i="1">
                <a:latin typeface="Times New Roman" pitchFamily="18" charset="0"/>
              </a:rPr>
              <a:t>e</a:t>
            </a:r>
            <a:r>
              <a:rPr lang="en-US" altLang="zh-CN" baseline="-25000">
                <a:latin typeface="Times New Roman" pitchFamily="18" charset="0"/>
              </a:rPr>
              <a:t>2</a:t>
            </a:r>
            <a:r>
              <a:rPr lang="en-US" altLang="zh-CN">
                <a:latin typeface="Times New Roman" pitchFamily="18" charset="0"/>
              </a:rPr>
              <a:t>, …, </a:t>
            </a:r>
            <a:r>
              <a:rPr lang="en-US" altLang="zh-CN" i="1">
                <a:latin typeface="Times New Roman" pitchFamily="18" charset="0"/>
              </a:rPr>
              <a:t>e</a:t>
            </a:r>
            <a:r>
              <a:rPr lang="en-US" altLang="zh-CN" i="1" baseline="-25000">
                <a:latin typeface="Times New Roman" pitchFamily="18" charset="0"/>
              </a:rPr>
              <a:t>m</a:t>
            </a:r>
            <a:r>
              <a:rPr lang="en-US" altLang="zh-CN">
                <a:latin typeface="Times New Roman" pitchFamily="18" charset="0"/>
              </a:rPr>
              <a:t>.</a:t>
            </a:r>
          </a:p>
          <a:p>
            <a:pPr eaLnBrk="1" hangingPunct="1"/>
            <a:r>
              <a:rPr lang="en-US" altLang="zh-CN">
                <a:latin typeface="Times New Roman" pitchFamily="18" charset="0"/>
              </a:rPr>
              <a:t>(1) </a:t>
            </a:r>
            <a:r>
              <a:rPr lang="zh-CN" altLang="en-US">
                <a:latin typeface="Times New Roman" pitchFamily="18" charset="0"/>
              </a:rPr>
              <a:t>取</a:t>
            </a:r>
            <a:r>
              <a:rPr lang="en-US" altLang="zh-CN" i="1">
                <a:latin typeface="Times New Roman" pitchFamily="18" charset="0"/>
              </a:rPr>
              <a:t>e</a:t>
            </a:r>
            <a:r>
              <a:rPr lang="en-US" altLang="zh-CN" baseline="-25000">
                <a:latin typeface="Times New Roman" pitchFamily="18" charset="0"/>
              </a:rPr>
              <a:t>1</a:t>
            </a:r>
            <a:r>
              <a:rPr lang="zh-CN" altLang="en-US">
                <a:latin typeface="Times New Roman" pitchFamily="18" charset="0"/>
              </a:rPr>
              <a:t>在</a:t>
            </a:r>
            <a:r>
              <a:rPr lang="en-US" altLang="zh-CN" i="1">
                <a:latin typeface="Times New Roman" pitchFamily="18" charset="0"/>
              </a:rPr>
              <a:t>T</a:t>
            </a:r>
            <a:r>
              <a:rPr lang="zh-CN" altLang="en-US">
                <a:latin typeface="Times New Roman" pitchFamily="18" charset="0"/>
              </a:rPr>
              <a:t>中</a:t>
            </a:r>
          </a:p>
          <a:p>
            <a:pPr eaLnBrk="1" hangingPunct="1"/>
            <a:r>
              <a:rPr lang="en-US" altLang="zh-CN">
                <a:latin typeface="Times New Roman" pitchFamily="18" charset="0"/>
              </a:rPr>
              <a:t>(2) </a:t>
            </a:r>
            <a:r>
              <a:rPr lang="zh-CN" altLang="en-US">
                <a:latin typeface="Times New Roman" pitchFamily="18" charset="0"/>
              </a:rPr>
              <a:t>查</a:t>
            </a:r>
            <a:r>
              <a:rPr lang="en-US" altLang="zh-CN" i="1">
                <a:latin typeface="Times New Roman" pitchFamily="18" charset="0"/>
              </a:rPr>
              <a:t>e</a:t>
            </a:r>
            <a:r>
              <a:rPr lang="en-US" altLang="zh-CN" baseline="-25000">
                <a:latin typeface="Times New Roman" pitchFamily="18" charset="0"/>
              </a:rPr>
              <a:t>2</a:t>
            </a:r>
            <a:r>
              <a:rPr lang="zh-CN" altLang="en-US">
                <a:latin typeface="Times New Roman" pitchFamily="18" charset="0"/>
              </a:rPr>
              <a:t>，若</a:t>
            </a:r>
            <a:r>
              <a:rPr lang="en-US" altLang="zh-CN" i="1">
                <a:latin typeface="Times New Roman" pitchFamily="18" charset="0"/>
              </a:rPr>
              <a:t>e</a:t>
            </a:r>
            <a:r>
              <a:rPr lang="en-US" altLang="zh-CN" baseline="-25000">
                <a:latin typeface="Times New Roman" pitchFamily="18" charset="0"/>
              </a:rPr>
              <a:t>2</a:t>
            </a:r>
            <a:r>
              <a:rPr lang="zh-CN" altLang="en-US">
                <a:latin typeface="Times New Roman" pitchFamily="18" charset="0"/>
              </a:rPr>
              <a:t>与</a:t>
            </a:r>
            <a:r>
              <a:rPr lang="en-US" altLang="zh-CN" i="1">
                <a:latin typeface="Times New Roman" pitchFamily="18" charset="0"/>
              </a:rPr>
              <a:t>e</a:t>
            </a:r>
            <a:r>
              <a:rPr lang="en-US" altLang="zh-CN" baseline="-25000">
                <a:latin typeface="Times New Roman" pitchFamily="18" charset="0"/>
              </a:rPr>
              <a:t>1</a:t>
            </a:r>
            <a:r>
              <a:rPr lang="zh-CN" altLang="en-US">
                <a:latin typeface="Times New Roman" pitchFamily="18" charset="0"/>
              </a:rPr>
              <a:t>不构成回路，取</a:t>
            </a:r>
            <a:r>
              <a:rPr lang="en-US" altLang="zh-CN" i="1">
                <a:latin typeface="Times New Roman" pitchFamily="18" charset="0"/>
              </a:rPr>
              <a:t>e</a:t>
            </a:r>
            <a:r>
              <a:rPr lang="en-US" altLang="zh-CN" baseline="-25000">
                <a:latin typeface="Times New Roman" pitchFamily="18" charset="0"/>
              </a:rPr>
              <a:t>2</a:t>
            </a:r>
            <a:r>
              <a:rPr lang="zh-CN" altLang="en-US">
                <a:latin typeface="Times New Roman" pitchFamily="18" charset="0"/>
              </a:rPr>
              <a:t>也在</a:t>
            </a:r>
            <a:r>
              <a:rPr lang="en-US" altLang="zh-CN" i="1">
                <a:latin typeface="Times New Roman" pitchFamily="18" charset="0"/>
              </a:rPr>
              <a:t>T </a:t>
            </a:r>
            <a:r>
              <a:rPr lang="zh-CN" altLang="en-US">
                <a:latin typeface="Times New Roman" pitchFamily="18" charset="0"/>
              </a:rPr>
              <a:t>中，否则弃</a:t>
            </a:r>
            <a:r>
              <a:rPr lang="en-US" altLang="zh-CN" i="1">
                <a:latin typeface="Times New Roman" pitchFamily="18" charset="0"/>
              </a:rPr>
              <a:t>e</a:t>
            </a:r>
            <a:r>
              <a:rPr lang="en-US" altLang="zh-CN" baseline="-25000">
                <a:latin typeface="Times New Roman" pitchFamily="18" charset="0"/>
              </a:rPr>
              <a:t>2</a:t>
            </a:r>
            <a:r>
              <a:rPr lang="en-US" altLang="zh-CN">
                <a:latin typeface="Times New Roman" pitchFamily="18" charset="0"/>
              </a:rPr>
              <a:t>.</a:t>
            </a:r>
          </a:p>
          <a:p>
            <a:pPr eaLnBrk="1" hangingPunct="1"/>
            <a:r>
              <a:rPr lang="en-US" altLang="zh-CN">
                <a:latin typeface="Times New Roman" pitchFamily="18" charset="0"/>
              </a:rPr>
              <a:t>(3) </a:t>
            </a:r>
            <a:r>
              <a:rPr lang="zh-CN" altLang="en-US">
                <a:latin typeface="Times New Roman" pitchFamily="18" charset="0"/>
              </a:rPr>
              <a:t>再查</a:t>
            </a:r>
            <a:r>
              <a:rPr lang="en-US" altLang="zh-CN" i="1">
                <a:latin typeface="Times New Roman" pitchFamily="18" charset="0"/>
              </a:rPr>
              <a:t>e</a:t>
            </a:r>
            <a:r>
              <a:rPr lang="en-US" altLang="zh-CN" baseline="-25000">
                <a:latin typeface="Times New Roman" pitchFamily="18" charset="0"/>
              </a:rPr>
              <a:t>3</a:t>
            </a:r>
            <a:r>
              <a:rPr lang="en-US" altLang="zh-CN">
                <a:latin typeface="Times New Roman" pitchFamily="18" charset="0"/>
              </a:rPr>
              <a:t>,…, </a:t>
            </a:r>
            <a:r>
              <a:rPr lang="zh-CN" altLang="en-US">
                <a:latin typeface="Times New Roman" pitchFamily="18" charset="0"/>
              </a:rPr>
              <a:t>直到得到生成树为止</a:t>
            </a:r>
            <a:r>
              <a:rPr lang="en-US" altLang="zh-CN">
                <a:latin typeface="Times New Roman" pitchFamily="18" charset="0"/>
              </a:rPr>
              <a:t>. </a:t>
            </a:r>
          </a:p>
        </p:txBody>
      </p:sp>
    </p:spTree>
    <p:extLst>
      <p:ext uri="{BB962C8B-B14F-4D97-AF65-F5344CB8AC3E}">
        <p14:creationId xmlns:p14="http://schemas.microsoft.com/office/powerpoint/2010/main" val="357108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A98491B6-5857-45F4-96FB-5F10120F4F93}" type="slidenum">
              <a:rPr lang="en-US" altLang="zh-CN" sz="1400" b="0" smtClean="0"/>
              <a:pPr eaLnBrk="1" hangingPunct="1">
                <a:spcBef>
                  <a:spcPct val="0"/>
                </a:spcBef>
                <a:buClrTx/>
                <a:buFontTx/>
                <a:buNone/>
              </a:pPr>
              <a:t>113</a:t>
            </a:fld>
            <a:endParaRPr lang="en-US" altLang="zh-CN" sz="1400" b="0" smtClean="0"/>
          </a:p>
        </p:txBody>
      </p:sp>
      <p:sp>
        <p:nvSpPr>
          <p:cNvPr id="17412" name="Rectangle 8"/>
          <p:cNvSpPr>
            <a:spLocks noGrp="1" noChangeArrowheads="1"/>
          </p:cNvSpPr>
          <p:nvPr>
            <p:ph type="body" idx="1"/>
          </p:nvPr>
        </p:nvSpPr>
        <p:spPr>
          <a:xfrm>
            <a:off x="323850" y="1125538"/>
            <a:ext cx="8712200" cy="4525962"/>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16.6</a:t>
            </a:r>
            <a:r>
              <a:rPr lang="en-US" altLang="zh-CN" sz="2400" b="1" dirty="0" smtClean="0">
                <a:latin typeface="Times New Roman" pitchFamily="18" charset="0"/>
              </a:rPr>
              <a:t>  </a:t>
            </a:r>
            <a:r>
              <a:rPr lang="en-US" altLang="zh-CN" sz="2400" b="1" i="1" dirty="0" smtClean="0">
                <a:latin typeface="Times New Roman" pitchFamily="18" charset="0"/>
              </a:rPr>
              <a:t>T</a:t>
            </a:r>
            <a:r>
              <a:rPr lang="zh-CN" altLang="en-US" sz="2400" b="1" dirty="0" smtClean="0">
                <a:latin typeface="Times New Roman" pitchFamily="18" charset="0"/>
              </a:rPr>
              <a:t>是</a:t>
            </a:r>
            <a:r>
              <a:rPr lang="zh-CN" altLang="en-US" sz="2400" b="1" dirty="0">
                <a:solidFill>
                  <a:srgbClr val="A50021"/>
                </a:solidFill>
                <a:latin typeface="Times New Roman" pitchFamily="18" charset="0"/>
              </a:rPr>
              <a:t>有向树（</a:t>
            </a:r>
            <a:r>
              <a:rPr lang="zh-CN" altLang="en-US" sz="2400" b="1" dirty="0" smtClean="0">
                <a:latin typeface="Times New Roman" pitchFamily="18" charset="0"/>
              </a:rPr>
              <a:t>基图为无向树）</a:t>
            </a:r>
          </a:p>
          <a:p>
            <a:pPr marL="0" indent="0" eaLnBrk="1" hangingPunct="1">
              <a:buNone/>
            </a:pPr>
            <a:r>
              <a:rPr lang="en-US" altLang="zh-CN" sz="2400" b="1" dirty="0" smtClean="0">
                <a:latin typeface="Times New Roman" pitchFamily="18" charset="0"/>
              </a:rPr>
              <a:t>(1) </a:t>
            </a:r>
            <a:r>
              <a:rPr lang="en-US" altLang="zh-CN" sz="2400" b="1" i="1" dirty="0" smtClean="0">
                <a:latin typeface="Times New Roman" pitchFamily="18" charset="0"/>
              </a:rPr>
              <a:t>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根树</a:t>
            </a:r>
            <a:r>
              <a:rPr lang="en-US" altLang="zh-CN" sz="2400" b="1" dirty="0" smtClean="0">
                <a:latin typeface="Times New Roman" pitchFamily="18" charset="0"/>
              </a:rPr>
              <a:t>——</a:t>
            </a:r>
            <a:r>
              <a:rPr lang="en-US" altLang="zh-CN" sz="2400" b="1" i="1" dirty="0" smtClean="0">
                <a:latin typeface="Times New Roman" pitchFamily="18" charset="0"/>
              </a:rPr>
              <a:t>T </a:t>
            </a:r>
            <a:r>
              <a:rPr lang="zh-CN" altLang="en-US" sz="2400" b="1" dirty="0" smtClean="0">
                <a:latin typeface="Times New Roman" pitchFamily="18" charset="0"/>
              </a:rPr>
              <a:t>中一个顶点入度为</a:t>
            </a:r>
            <a:r>
              <a:rPr lang="en-US" altLang="zh-CN" sz="2400" b="1" dirty="0" smtClean="0">
                <a:latin typeface="Times New Roman" pitchFamily="18" charset="0"/>
              </a:rPr>
              <a:t>0</a:t>
            </a:r>
            <a:r>
              <a:rPr lang="zh-CN" altLang="en-US" sz="2400" b="1" dirty="0" smtClean="0">
                <a:latin typeface="Times New Roman" pitchFamily="18" charset="0"/>
              </a:rPr>
              <a:t>，其余的入度均为</a:t>
            </a:r>
            <a:r>
              <a:rPr lang="en-US" altLang="zh-CN" sz="2400" b="1" dirty="0" smtClean="0">
                <a:latin typeface="Times New Roman" pitchFamily="18" charset="0"/>
              </a:rPr>
              <a:t>1</a:t>
            </a:r>
            <a:r>
              <a:rPr lang="zh-CN" altLang="en-US" sz="2400" b="1" dirty="0" smtClean="0">
                <a:latin typeface="Times New Roman" pitchFamily="18" charset="0"/>
              </a:rPr>
              <a:t>的有向树</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树根</a:t>
            </a:r>
            <a:r>
              <a:rPr lang="en-US" altLang="zh-CN" sz="2400" b="1" dirty="0" smtClean="0">
                <a:latin typeface="Times New Roman" pitchFamily="18" charset="0"/>
              </a:rPr>
              <a:t>——</a:t>
            </a:r>
            <a:r>
              <a:rPr lang="zh-CN" altLang="en-US" sz="2400" b="1" dirty="0" smtClean="0">
                <a:latin typeface="Times New Roman" pitchFamily="18" charset="0"/>
              </a:rPr>
              <a:t>入度为</a:t>
            </a:r>
            <a:r>
              <a:rPr lang="en-US" altLang="zh-CN" sz="2400" b="1" dirty="0" smtClean="0">
                <a:latin typeface="Times New Roman" pitchFamily="18" charset="0"/>
              </a:rPr>
              <a:t>0</a:t>
            </a:r>
            <a:r>
              <a:rPr lang="zh-CN" altLang="en-US" sz="2400" b="1" dirty="0" smtClean="0">
                <a:latin typeface="Times New Roman" pitchFamily="18" charset="0"/>
              </a:rPr>
              <a:t>的顶点</a:t>
            </a:r>
          </a:p>
          <a:p>
            <a:pPr marL="0" indent="0" eaLnBrk="1" hangingPunct="1">
              <a:buNone/>
            </a:pPr>
            <a:r>
              <a:rPr lang="en-US" altLang="zh-CN" sz="2400" b="1" dirty="0" smtClean="0">
                <a:latin typeface="Times New Roman" pitchFamily="18" charset="0"/>
              </a:rPr>
              <a:t>(3) </a:t>
            </a:r>
            <a:r>
              <a:rPr lang="zh-CN" altLang="en-US" sz="2400" b="1" dirty="0" smtClean="0">
                <a:solidFill>
                  <a:srgbClr val="A50021"/>
                </a:solidFill>
                <a:latin typeface="Times New Roman" pitchFamily="18" charset="0"/>
              </a:rPr>
              <a:t>树叶</a:t>
            </a:r>
            <a:r>
              <a:rPr lang="en-US" altLang="zh-CN" sz="2400" b="1" dirty="0" smtClean="0">
                <a:latin typeface="Times New Roman" pitchFamily="18" charset="0"/>
              </a:rPr>
              <a:t>——</a:t>
            </a:r>
            <a:r>
              <a:rPr lang="zh-CN" altLang="en-US" sz="2400" b="1" dirty="0" smtClean="0">
                <a:latin typeface="Times New Roman" pitchFamily="18" charset="0"/>
              </a:rPr>
              <a:t>入度为</a:t>
            </a:r>
            <a:r>
              <a:rPr lang="en-US" altLang="zh-CN" sz="2400" b="1" dirty="0" smtClean="0">
                <a:latin typeface="Times New Roman" pitchFamily="18" charset="0"/>
              </a:rPr>
              <a:t>1</a:t>
            </a:r>
            <a:r>
              <a:rPr lang="zh-CN" altLang="en-US" sz="2400" b="1" dirty="0" smtClean="0">
                <a:latin typeface="Times New Roman" pitchFamily="18" charset="0"/>
              </a:rPr>
              <a:t>，出度为</a:t>
            </a:r>
            <a:r>
              <a:rPr lang="en-US" altLang="zh-CN" sz="2400" b="1" dirty="0" smtClean="0">
                <a:latin typeface="Times New Roman" pitchFamily="18" charset="0"/>
              </a:rPr>
              <a:t>0</a:t>
            </a:r>
            <a:r>
              <a:rPr lang="zh-CN" altLang="en-US" sz="2400" b="1" dirty="0" smtClean="0">
                <a:latin typeface="Times New Roman" pitchFamily="18" charset="0"/>
              </a:rPr>
              <a:t>的顶点</a:t>
            </a:r>
          </a:p>
          <a:p>
            <a:pPr marL="0" indent="0" eaLnBrk="1" hangingPunct="1">
              <a:buNone/>
            </a:pPr>
            <a:r>
              <a:rPr lang="en-US" altLang="zh-CN" sz="2400" b="1" dirty="0" smtClean="0">
                <a:latin typeface="Times New Roman" pitchFamily="18" charset="0"/>
              </a:rPr>
              <a:t>(4) </a:t>
            </a:r>
            <a:r>
              <a:rPr lang="zh-CN" altLang="en-US" sz="2400" b="1" dirty="0" smtClean="0">
                <a:solidFill>
                  <a:srgbClr val="A50021"/>
                </a:solidFill>
                <a:latin typeface="Times New Roman" pitchFamily="18" charset="0"/>
              </a:rPr>
              <a:t>内点</a:t>
            </a:r>
            <a:r>
              <a:rPr lang="en-US" altLang="zh-CN" sz="2400" b="1" dirty="0" smtClean="0">
                <a:latin typeface="Times New Roman" pitchFamily="18" charset="0"/>
              </a:rPr>
              <a:t>——</a:t>
            </a:r>
            <a:r>
              <a:rPr lang="zh-CN" altLang="en-US" sz="2400" b="1" dirty="0" smtClean="0">
                <a:latin typeface="Times New Roman" pitchFamily="18" charset="0"/>
              </a:rPr>
              <a:t>入度为</a:t>
            </a:r>
            <a:r>
              <a:rPr lang="en-US" altLang="zh-CN" sz="2400" b="1" dirty="0" smtClean="0">
                <a:latin typeface="Times New Roman" pitchFamily="18" charset="0"/>
              </a:rPr>
              <a:t>1</a:t>
            </a:r>
            <a:r>
              <a:rPr lang="zh-CN" altLang="en-US" sz="2400" b="1" dirty="0" smtClean="0">
                <a:latin typeface="Times New Roman" pitchFamily="18" charset="0"/>
              </a:rPr>
              <a:t>，出度不为</a:t>
            </a:r>
            <a:r>
              <a:rPr lang="en-US" altLang="zh-CN" sz="2400" b="1" dirty="0" smtClean="0">
                <a:latin typeface="Times New Roman" pitchFamily="18" charset="0"/>
              </a:rPr>
              <a:t>0</a:t>
            </a:r>
            <a:r>
              <a:rPr lang="zh-CN" altLang="en-US" sz="2400" b="1" dirty="0" smtClean="0">
                <a:latin typeface="Times New Roman" pitchFamily="18" charset="0"/>
              </a:rPr>
              <a:t>的顶点</a:t>
            </a:r>
          </a:p>
          <a:p>
            <a:pPr marL="0" indent="0" eaLnBrk="1" hangingPunct="1">
              <a:buNone/>
            </a:pPr>
            <a:r>
              <a:rPr lang="en-US" altLang="zh-CN" sz="2400" b="1" dirty="0" smtClean="0">
                <a:latin typeface="Times New Roman" pitchFamily="18" charset="0"/>
              </a:rPr>
              <a:t>(5) </a:t>
            </a:r>
            <a:r>
              <a:rPr lang="zh-CN" altLang="en-US" sz="2400" b="1" dirty="0" smtClean="0">
                <a:solidFill>
                  <a:srgbClr val="A50021"/>
                </a:solidFill>
                <a:latin typeface="Times New Roman" pitchFamily="18" charset="0"/>
              </a:rPr>
              <a:t>分支点</a:t>
            </a:r>
            <a:r>
              <a:rPr lang="en-US" altLang="zh-CN" sz="2400" b="1" dirty="0" smtClean="0">
                <a:latin typeface="Times New Roman" pitchFamily="18" charset="0"/>
              </a:rPr>
              <a:t>——</a:t>
            </a:r>
            <a:r>
              <a:rPr lang="zh-CN" altLang="en-US" sz="2400" b="1" dirty="0" smtClean="0">
                <a:latin typeface="Times New Roman" pitchFamily="18" charset="0"/>
              </a:rPr>
              <a:t>树根与内点的总称</a:t>
            </a:r>
          </a:p>
          <a:p>
            <a:pPr marL="0" indent="0" eaLnBrk="1" hangingPunct="1">
              <a:buNone/>
            </a:pPr>
            <a:r>
              <a:rPr lang="en-US" altLang="zh-CN" sz="2400" b="1" dirty="0" smtClean="0">
                <a:latin typeface="Times New Roman" pitchFamily="18" charset="0"/>
              </a:rPr>
              <a:t>(6) </a:t>
            </a:r>
            <a:r>
              <a:rPr lang="zh-CN" altLang="en-US" sz="2400" b="1" dirty="0" smtClean="0">
                <a:latin typeface="Times New Roman" pitchFamily="18" charset="0"/>
              </a:rPr>
              <a:t>顶点</a:t>
            </a:r>
            <a:r>
              <a:rPr lang="en-US" altLang="zh-CN" sz="2400" b="1" i="1" dirty="0" smtClean="0">
                <a:latin typeface="Times New Roman" pitchFamily="18" charset="0"/>
              </a:rPr>
              <a:t>v</a:t>
            </a:r>
            <a:r>
              <a:rPr lang="zh-CN" altLang="en-US" sz="2400" b="1" dirty="0" smtClean="0">
                <a:latin typeface="Times New Roman" pitchFamily="18" charset="0"/>
              </a:rPr>
              <a:t>的</a:t>
            </a:r>
            <a:r>
              <a:rPr lang="zh-CN" altLang="en-US" sz="2400" b="1" dirty="0" smtClean="0">
                <a:solidFill>
                  <a:srgbClr val="A50021"/>
                </a:solidFill>
                <a:latin typeface="Times New Roman" pitchFamily="18" charset="0"/>
              </a:rPr>
              <a:t>层数</a:t>
            </a:r>
            <a:r>
              <a:rPr lang="en-US" altLang="zh-CN" sz="2400" b="1" dirty="0" smtClean="0">
                <a:latin typeface="Times New Roman" pitchFamily="18" charset="0"/>
              </a:rPr>
              <a:t>——</a:t>
            </a:r>
            <a:r>
              <a:rPr lang="zh-CN" altLang="en-US" sz="2400" b="1" dirty="0" smtClean="0">
                <a:latin typeface="Times New Roman" pitchFamily="18" charset="0"/>
              </a:rPr>
              <a:t>从树根到</a:t>
            </a:r>
            <a:r>
              <a:rPr lang="en-US" altLang="zh-CN" sz="2400" b="1" i="1" dirty="0" smtClean="0">
                <a:latin typeface="Times New Roman" pitchFamily="18" charset="0"/>
              </a:rPr>
              <a:t>v</a:t>
            </a:r>
            <a:r>
              <a:rPr lang="zh-CN" altLang="en-US" sz="2400" b="1" dirty="0" smtClean="0">
                <a:latin typeface="Times New Roman" pitchFamily="18" charset="0"/>
              </a:rPr>
              <a:t>的通路长度（即路径中的边数）</a:t>
            </a:r>
          </a:p>
          <a:p>
            <a:pPr marL="0" indent="0" eaLnBrk="1" hangingPunct="1">
              <a:buNone/>
            </a:pPr>
            <a:r>
              <a:rPr lang="en-US" altLang="zh-CN" sz="2400" b="1" dirty="0" smtClean="0">
                <a:latin typeface="Times New Roman" pitchFamily="18" charset="0"/>
              </a:rPr>
              <a:t>(7) </a:t>
            </a:r>
            <a:r>
              <a:rPr lang="zh-CN" altLang="en-US" sz="2400" b="1" dirty="0" smtClean="0">
                <a:solidFill>
                  <a:srgbClr val="A50021"/>
                </a:solidFill>
                <a:latin typeface="Times New Roman" pitchFamily="18" charset="0"/>
              </a:rPr>
              <a:t>树高</a:t>
            </a:r>
            <a:r>
              <a:rPr lang="en-US" altLang="zh-CN" sz="2400" b="1" dirty="0" smtClean="0">
                <a:latin typeface="Times New Roman" pitchFamily="18" charset="0"/>
              </a:rPr>
              <a:t>——</a:t>
            </a:r>
            <a:r>
              <a:rPr lang="en-US" altLang="zh-CN" sz="2400" b="1" i="1" dirty="0" smtClean="0">
                <a:latin typeface="Times New Roman" pitchFamily="18" charset="0"/>
              </a:rPr>
              <a:t>T </a:t>
            </a:r>
            <a:r>
              <a:rPr lang="zh-CN" altLang="en-US" sz="2400" b="1" dirty="0" smtClean="0">
                <a:latin typeface="Times New Roman" pitchFamily="18" charset="0"/>
              </a:rPr>
              <a:t>中层数最大顶点的层数</a:t>
            </a:r>
          </a:p>
        </p:txBody>
      </p:sp>
    </p:spTree>
    <p:extLst>
      <p:ext uri="{BB962C8B-B14F-4D97-AF65-F5344CB8AC3E}">
        <p14:creationId xmlns:p14="http://schemas.microsoft.com/office/powerpoint/2010/main" val="2214110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F06BD2A9-9D37-47AC-9DEE-BD418AD8BC86}" type="slidenum">
              <a:rPr lang="en-US" altLang="zh-CN" sz="1400" b="0" smtClean="0"/>
              <a:pPr eaLnBrk="1" hangingPunct="1">
                <a:spcBef>
                  <a:spcPct val="0"/>
                </a:spcBef>
                <a:buClrTx/>
                <a:buFontTx/>
                <a:buNone/>
              </a:pPr>
              <a:t>114</a:t>
            </a:fld>
            <a:endParaRPr lang="en-US" altLang="zh-CN" sz="1400" b="0" smtClean="0"/>
          </a:p>
        </p:txBody>
      </p:sp>
      <p:sp>
        <p:nvSpPr>
          <p:cNvPr id="20484" name="Rectangle 8"/>
          <p:cNvSpPr>
            <a:spLocks noGrp="1" noChangeArrowheads="1"/>
          </p:cNvSpPr>
          <p:nvPr>
            <p:ph type="body" idx="1"/>
          </p:nvPr>
        </p:nvSpPr>
        <p:spPr>
          <a:xfrm>
            <a:off x="457200" y="1268413"/>
            <a:ext cx="8229600" cy="4525962"/>
          </a:xfrm>
        </p:spPr>
        <p:txBody>
          <a:bodyPr>
            <a:normAutofit/>
          </a:bodyPr>
          <a:lstStyle/>
          <a:p>
            <a:pPr marL="0" indent="0" eaLnBrk="1" hangingPunct="1">
              <a:buNone/>
            </a:pPr>
            <a:r>
              <a:rPr lang="en-US" altLang="zh-CN" sz="2400" b="1" dirty="0" smtClean="0">
                <a:latin typeface="Times New Roman" pitchFamily="18" charset="0"/>
              </a:rPr>
              <a:t>(1) </a:t>
            </a:r>
            <a:r>
              <a:rPr lang="en-US" altLang="zh-CN" sz="2400" b="1" i="1" dirty="0" smtClean="0">
                <a:latin typeface="Times New Roman" pitchFamily="18" charset="0"/>
              </a:rPr>
              <a:t>T </a:t>
            </a:r>
            <a:r>
              <a:rPr lang="zh-CN" altLang="en-US" sz="2400" b="1" dirty="0" smtClean="0">
                <a:latin typeface="Times New Roman" pitchFamily="18" charset="0"/>
              </a:rPr>
              <a:t>为</a:t>
            </a:r>
            <a:r>
              <a:rPr lang="zh-CN" altLang="en-US" sz="2400" b="1" dirty="0" smtClean="0">
                <a:solidFill>
                  <a:srgbClr val="A50021"/>
                </a:solidFill>
                <a:latin typeface="Times New Roman" pitchFamily="18" charset="0"/>
              </a:rPr>
              <a:t>有序根树</a:t>
            </a:r>
            <a:r>
              <a:rPr lang="en-US" altLang="zh-CN" sz="2400" b="1" dirty="0" smtClean="0">
                <a:latin typeface="Times New Roman" pitchFamily="18" charset="0"/>
              </a:rPr>
              <a:t>——</a:t>
            </a:r>
            <a:r>
              <a:rPr lang="zh-CN" altLang="en-US" sz="2400" b="1" dirty="0" smtClean="0">
                <a:latin typeface="Times New Roman" pitchFamily="18" charset="0"/>
              </a:rPr>
              <a:t>同层上顶点标定次序的根树</a:t>
            </a:r>
          </a:p>
          <a:p>
            <a:pPr marL="0" indent="0" eaLnBrk="1" hangingPunct="1">
              <a:buNone/>
            </a:pPr>
            <a:r>
              <a:rPr lang="en-US" altLang="zh-CN" sz="2400" b="1" dirty="0" smtClean="0">
                <a:latin typeface="Times New Roman" pitchFamily="18" charset="0"/>
              </a:rPr>
              <a:t>(2) </a:t>
            </a:r>
            <a:r>
              <a:rPr lang="zh-CN" altLang="en-US" sz="2400" b="1" dirty="0" smtClean="0">
                <a:latin typeface="Times New Roman" pitchFamily="18" charset="0"/>
              </a:rPr>
              <a:t>分类（根据每个分支点儿子数以及是否有序）</a:t>
            </a:r>
          </a:p>
          <a:p>
            <a:pPr marL="0" indent="0" eaLnBrk="1" hangingPunct="1">
              <a:buNone/>
            </a:pPr>
            <a:r>
              <a:rPr lang="zh-CN" altLang="en-US" sz="2400" b="1" dirty="0" smtClean="0">
                <a:latin typeface="Times New Roman" pitchFamily="18" charset="0"/>
              </a:rPr>
              <a:t>     ① </a:t>
            </a:r>
            <a:r>
              <a:rPr lang="en-US" altLang="zh-CN" sz="2400" b="1" i="1" dirty="0" smtClean="0">
                <a:solidFill>
                  <a:srgbClr val="A50021"/>
                </a:solidFill>
                <a:latin typeface="Times New Roman" pitchFamily="18" charset="0"/>
              </a:rPr>
              <a:t>r </a:t>
            </a:r>
            <a:r>
              <a:rPr lang="zh-CN" altLang="en-US" sz="2400" b="1" dirty="0" smtClean="0">
                <a:solidFill>
                  <a:srgbClr val="A50021"/>
                </a:solidFill>
                <a:latin typeface="Times New Roman" pitchFamily="18" charset="0"/>
              </a:rPr>
              <a:t>叉树</a:t>
            </a:r>
            <a:r>
              <a:rPr lang="en-US" altLang="zh-CN" sz="2400" b="1" dirty="0" smtClean="0">
                <a:latin typeface="Times New Roman" pitchFamily="18" charset="0"/>
              </a:rPr>
              <a:t>——</a:t>
            </a:r>
            <a:r>
              <a:rPr lang="zh-CN" altLang="en-US" sz="2400" b="1" dirty="0" smtClean="0">
                <a:latin typeface="Times New Roman" pitchFamily="18" charset="0"/>
              </a:rPr>
              <a:t>每个分支点至多有</a:t>
            </a:r>
            <a:r>
              <a:rPr lang="en-US" altLang="zh-CN" sz="2400" b="1" i="1" dirty="0" smtClean="0">
                <a:latin typeface="Times New Roman" pitchFamily="18" charset="0"/>
              </a:rPr>
              <a:t>r </a:t>
            </a:r>
            <a:r>
              <a:rPr lang="zh-CN" altLang="en-US" sz="2400" b="1" dirty="0" smtClean="0">
                <a:latin typeface="Times New Roman" pitchFamily="18" charset="0"/>
              </a:rPr>
              <a:t>个儿子</a:t>
            </a:r>
          </a:p>
          <a:p>
            <a:pPr marL="0" indent="0" eaLnBrk="1" hangingPunct="1">
              <a:buNone/>
            </a:pPr>
            <a:r>
              <a:rPr lang="zh-CN" altLang="en-US" sz="2400" b="1" dirty="0" smtClean="0">
                <a:latin typeface="Times New Roman" pitchFamily="18" charset="0"/>
              </a:rPr>
              <a:t>     ② </a:t>
            </a:r>
            <a:r>
              <a:rPr lang="en-US" altLang="zh-CN" sz="2400" b="1" i="1" dirty="0" smtClean="0">
                <a:solidFill>
                  <a:srgbClr val="A50021"/>
                </a:solidFill>
                <a:latin typeface="Times New Roman" pitchFamily="18" charset="0"/>
              </a:rPr>
              <a:t>r </a:t>
            </a:r>
            <a:r>
              <a:rPr lang="zh-CN" altLang="en-US" sz="2400" b="1" dirty="0" smtClean="0">
                <a:solidFill>
                  <a:srgbClr val="A50021"/>
                </a:solidFill>
                <a:latin typeface="Times New Roman" pitchFamily="18" charset="0"/>
              </a:rPr>
              <a:t>叉有序树</a:t>
            </a:r>
            <a:r>
              <a:rPr lang="en-US" altLang="zh-CN" sz="2400" b="1" dirty="0" smtClean="0">
                <a:latin typeface="Times New Roman" pitchFamily="18" charset="0"/>
              </a:rPr>
              <a:t>——</a:t>
            </a:r>
            <a:r>
              <a:rPr lang="en-US" altLang="zh-CN" sz="2400" b="1" i="1" dirty="0" smtClean="0">
                <a:latin typeface="Times New Roman" pitchFamily="18" charset="0"/>
              </a:rPr>
              <a:t>r</a:t>
            </a:r>
            <a:r>
              <a:rPr lang="zh-CN" altLang="en-US" sz="2400" b="1" dirty="0" smtClean="0">
                <a:latin typeface="Times New Roman" pitchFamily="18" charset="0"/>
              </a:rPr>
              <a:t>叉树是有序的</a:t>
            </a:r>
          </a:p>
          <a:p>
            <a:pPr marL="0" indent="0" eaLnBrk="1" hangingPunct="1">
              <a:buNone/>
            </a:pPr>
            <a:r>
              <a:rPr lang="zh-CN" altLang="en-US" sz="2400" b="1" dirty="0" smtClean="0">
                <a:latin typeface="Times New Roman" pitchFamily="18" charset="0"/>
              </a:rPr>
              <a:t>     ③ </a:t>
            </a:r>
            <a:r>
              <a:rPr lang="en-US" altLang="zh-CN" sz="2400" b="1" i="1" dirty="0" smtClean="0">
                <a:solidFill>
                  <a:srgbClr val="A50021"/>
                </a:solidFill>
                <a:latin typeface="Times New Roman" pitchFamily="18" charset="0"/>
              </a:rPr>
              <a:t>r </a:t>
            </a:r>
            <a:r>
              <a:rPr lang="zh-CN" altLang="en-US" sz="2400" b="1" dirty="0" smtClean="0">
                <a:solidFill>
                  <a:srgbClr val="A50021"/>
                </a:solidFill>
                <a:latin typeface="Times New Roman" pitchFamily="18" charset="0"/>
              </a:rPr>
              <a:t>叉正则树</a:t>
            </a:r>
            <a:r>
              <a:rPr lang="en-US" altLang="zh-CN" sz="2400" b="1" dirty="0" smtClean="0">
                <a:latin typeface="Times New Roman" pitchFamily="18" charset="0"/>
              </a:rPr>
              <a:t>——</a:t>
            </a:r>
            <a:r>
              <a:rPr lang="zh-CN" altLang="en-US" sz="2400" b="1" dirty="0" smtClean="0">
                <a:latin typeface="Times New Roman" pitchFamily="18" charset="0"/>
              </a:rPr>
              <a:t>每个分支点恰有</a:t>
            </a:r>
            <a:r>
              <a:rPr lang="en-US" altLang="zh-CN" sz="2400" b="1" i="1" dirty="0" smtClean="0">
                <a:latin typeface="Times New Roman" pitchFamily="18" charset="0"/>
              </a:rPr>
              <a:t>r </a:t>
            </a:r>
            <a:r>
              <a:rPr lang="zh-CN" altLang="en-US" sz="2400" b="1" dirty="0" smtClean="0">
                <a:latin typeface="Times New Roman" pitchFamily="18" charset="0"/>
              </a:rPr>
              <a:t>个儿子</a:t>
            </a:r>
          </a:p>
          <a:p>
            <a:pPr marL="0" indent="0" eaLnBrk="1" hangingPunct="1">
              <a:buNone/>
            </a:pPr>
            <a:r>
              <a:rPr lang="zh-CN" altLang="en-US" sz="2400" b="1" dirty="0" smtClean="0">
                <a:latin typeface="Times New Roman" pitchFamily="18" charset="0"/>
              </a:rPr>
              <a:t>     ④ </a:t>
            </a:r>
            <a:r>
              <a:rPr lang="en-US" altLang="zh-CN" sz="2400" b="1" i="1" dirty="0" smtClean="0">
                <a:solidFill>
                  <a:srgbClr val="A50021"/>
                </a:solidFill>
                <a:latin typeface="Times New Roman" pitchFamily="18" charset="0"/>
              </a:rPr>
              <a:t>r </a:t>
            </a:r>
            <a:r>
              <a:rPr lang="zh-CN" altLang="en-US" sz="2400" b="1" dirty="0" smtClean="0">
                <a:solidFill>
                  <a:srgbClr val="A50021"/>
                </a:solidFill>
                <a:latin typeface="Times New Roman" pitchFamily="18" charset="0"/>
              </a:rPr>
              <a:t>叉正则有序树</a:t>
            </a:r>
          </a:p>
          <a:p>
            <a:pPr marL="0" indent="0" eaLnBrk="1" hangingPunct="1">
              <a:buNone/>
            </a:pPr>
            <a:r>
              <a:rPr lang="zh-CN" altLang="en-US" sz="2400" b="1" dirty="0" smtClean="0">
                <a:latin typeface="Times New Roman" pitchFamily="18" charset="0"/>
              </a:rPr>
              <a:t>     ⑤ </a:t>
            </a:r>
            <a:r>
              <a:rPr lang="en-US" altLang="zh-CN" sz="2400" b="1" i="1" dirty="0" smtClean="0">
                <a:solidFill>
                  <a:srgbClr val="A50021"/>
                </a:solidFill>
                <a:latin typeface="Times New Roman" pitchFamily="18" charset="0"/>
              </a:rPr>
              <a:t>r </a:t>
            </a:r>
            <a:r>
              <a:rPr lang="zh-CN" altLang="en-US" sz="2400" b="1" dirty="0" smtClean="0">
                <a:solidFill>
                  <a:srgbClr val="A50021"/>
                </a:solidFill>
                <a:latin typeface="Times New Roman" pitchFamily="18" charset="0"/>
              </a:rPr>
              <a:t>叉完全正则树</a:t>
            </a:r>
            <a:r>
              <a:rPr lang="en-US" altLang="zh-CN" sz="2400" b="1" dirty="0" smtClean="0">
                <a:latin typeface="Times New Roman" pitchFamily="18" charset="0"/>
              </a:rPr>
              <a:t>——</a:t>
            </a:r>
            <a:r>
              <a:rPr lang="zh-CN" altLang="en-US" sz="2400" b="1" dirty="0" smtClean="0">
                <a:latin typeface="Times New Roman" pitchFamily="18" charset="0"/>
              </a:rPr>
              <a:t>树叶层数相同（均为树高）的</a:t>
            </a:r>
            <a:r>
              <a:rPr lang="en-US" altLang="zh-CN" sz="2400" b="1" i="1" dirty="0" smtClean="0">
                <a:latin typeface="Times New Roman" pitchFamily="18" charset="0"/>
              </a:rPr>
              <a:t>r</a:t>
            </a:r>
            <a:r>
              <a:rPr lang="zh-CN" altLang="en-US" sz="2400" b="1" dirty="0" smtClean="0">
                <a:latin typeface="Times New Roman" pitchFamily="18" charset="0"/>
              </a:rPr>
              <a:t>叉正则树</a:t>
            </a:r>
          </a:p>
          <a:p>
            <a:pPr marL="0" indent="0" eaLnBrk="1" hangingPunct="1">
              <a:buNone/>
            </a:pPr>
            <a:r>
              <a:rPr lang="zh-CN" altLang="en-US" sz="2400" b="1" dirty="0" smtClean="0">
                <a:latin typeface="Times New Roman" pitchFamily="18" charset="0"/>
              </a:rPr>
              <a:t>     ⑥ </a:t>
            </a:r>
            <a:r>
              <a:rPr lang="en-US" altLang="zh-CN" sz="2400" b="1" i="1" dirty="0" smtClean="0">
                <a:solidFill>
                  <a:srgbClr val="A50021"/>
                </a:solidFill>
                <a:latin typeface="Times New Roman" pitchFamily="18" charset="0"/>
              </a:rPr>
              <a:t>r </a:t>
            </a:r>
            <a:r>
              <a:rPr lang="zh-CN" altLang="en-US" sz="2400" b="1" dirty="0" smtClean="0">
                <a:solidFill>
                  <a:srgbClr val="A50021"/>
                </a:solidFill>
                <a:latin typeface="Times New Roman" pitchFamily="18" charset="0"/>
              </a:rPr>
              <a:t>叉完全正则有序树</a:t>
            </a:r>
          </a:p>
        </p:txBody>
      </p:sp>
    </p:spTree>
    <p:extLst>
      <p:ext uri="{BB962C8B-B14F-4D97-AF65-F5344CB8AC3E}">
        <p14:creationId xmlns:p14="http://schemas.microsoft.com/office/powerpoint/2010/main" val="197863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FA6EA22-9087-420E-BA44-B60AD4F97B71}" type="slidenum">
              <a:rPr lang="en-US" altLang="zh-CN" sz="1400" b="0" smtClean="0"/>
              <a:pPr eaLnBrk="1" hangingPunct="1">
                <a:spcBef>
                  <a:spcPct val="0"/>
                </a:spcBef>
                <a:buClrTx/>
                <a:buFontTx/>
                <a:buNone/>
              </a:pPr>
              <a:t>115</a:t>
            </a:fld>
            <a:endParaRPr lang="en-US" altLang="zh-CN" sz="1400" b="0" smtClean="0"/>
          </a:p>
        </p:txBody>
      </p:sp>
      <p:grpSp>
        <p:nvGrpSpPr>
          <p:cNvPr id="21507" name="Group 12"/>
          <p:cNvGrpSpPr>
            <a:grpSpLocks/>
          </p:cNvGrpSpPr>
          <p:nvPr/>
        </p:nvGrpSpPr>
        <p:grpSpPr bwMode="auto">
          <a:xfrm>
            <a:off x="323850" y="3644900"/>
            <a:ext cx="8280400" cy="1990725"/>
            <a:chOff x="204" y="2296"/>
            <a:chExt cx="5216" cy="1254"/>
          </a:xfrm>
        </p:grpSpPr>
        <p:sp>
          <p:nvSpPr>
            <p:cNvPr id="21510" name="Rectangle 8"/>
            <p:cNvSpPr>
              <a:spLocks noChangeArrowheads="1"/>
            </p:cNvSpPr>
            <p:nvPr/>
          </p:nvSpPr>
          <p:spPr bwMode="auto">
            <a:xfrm>
              <a:off x="204" y="2296"/>
              <a:ext cx="5216"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69B3F1"/>
                </a:buClr>
                <a:buFont typeface="Wingdings" pitchFamily="2" charset="2"/>
                <a:tabLst>
                  <a:tab pos="342900" algn="l"/>
                </a:tabLst>
                <a:defRPr sz="2400" b="1">
                  <a:solidFill>
                    <a:schemeClr val="tx1"/>
                  </a:solidFill>
                  <a:latin typeface="Arial" charset="0"/>
                  <a:ea typeface="宋体" charset="-122"/>
                </a:defRPr>
              </a:lvl1pPr>
              <a:lvl2pPr marL="742950" indent="-285750" eaLnBrk="0" hangingPunct="0">
                <a:spcBef>
                  <a:spcPct val="20000"/>
                </a:spcBef>
                <a:buChar char="–"/>
                <a:tabLst>
                  <a:tab pos="342900" algn="l"/>
                </a:tabLst>
                <a:defRPr sz="2200">
                  <a:solidFill>
                    <a:schemeClr val="tx1"/>
                  </a:solidFill>
                  <a:latin typeface="Arial" charset="0"/>
                  <a:ea typeface="华文中宋" pitchFamily="2" charset="-122"/>
                </a:defRPr>
              </a:lvl2pPr>
              <a:lvl3pPr marL="1143000" indent="-228600" eaLnBrk="0" hangingPunct="0">
                <a:spcBef>
                  <a:spcPct val="20000"/>
                </a:spcBef>
                <a:buChar char="•"/>
                <a:tabLst>
                  <a:tab pos="342900" algn="l"/>
                </a:tabLst>
                <a:defRPr sz="2200">
                  <a:solidFill>
                    <a:schemeClr val="tx1"/>
                  </a:solidFill>
                  <a:latin typeface="Arial" charset="0"/>
                  <a:ea typeface="华文中宋" pitchFamily="2" charset="-122"/>
                </a:defRPr>
              </a:lvl3pPr>
              <a:lvl4pPr marL="1600200" indent="-228600" eaLnBrk="0" hangingPunct="0">
                <a:spcBef>
                  <a:spcPct val="20000"/>
                </a:spcBef>
                <a:buChar char="–"/>
                <a:tabLst>
                  <a:tab pos="342900" algn="l"/>
                </a:tabLst>
                <a:defRPr sz="2200">
                  <a:solidFill>
                    <a:schemeClr val="tx1"/>
                  </a:solidFill>
                  <a:latin typeface="Arial" charset="0"/>
                  <a:ea typeface="华文中宋" pitchFamily="2" charset="-122"/>
                </a:defRPr>
              </a:lvl4pPr>
              <a:lvl5pPr marL="2057400" indent="-228600" eaLnBrk="0" hangingPunct="0">
                <a:spcBef>
                  <a:spcPct val="20000"/>
                </a:spcBef>
                <a:buChar char="»"/>
                <a:tabLst>
                  <a:tab pos="342900" algn="l"/>
                </a:tabLst>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9pPr>
            </a:lstStyle>
            <a:p>
              <a:pPr>
                <a:lnSpc>
                  <a:spcPct val="130000"/>
                </a:lnSpc>
                <a:spcBef>
                  <a:spcPct val="30000"/>
                </a:spcBef>
                <a:buClrTx/>
                <a:buFontTx/>
                <a:buNone/>
              </a:pPr>
              <a:r>
                <a:rPr lang="zh-CN" altLang="en-US">
                  <a:solidFill>
                    <a:srgbClr val="A50021"/>
                  </a:solidFill>
                  <a:latin typeface="Times New Roman" pitchFamily="18" charset="0"/>
                  <a:ea typeface="华文中宋" pitchFamily="2" charset="-122"/>
                </a:rPr>
                <a:t>定义</a:t>
              </a:r>
              <a:r>
                <a:rPr lang="en-US" altLang="zh-CN">
                  <a:solidFill>
                    <a:srgbClr val="A50021"/>
                  </a:solidFill>
                  <a:latin typeface="Times New Roman" pitchFamily="18" charset="0"/>
                  <a:ea typeface="华文中宋" pitchFamily="2" charset="-122"/>
                </a:rPr>
                <a:t>16.9</a:t>
              </a:r>
              <a:r>
                <a:rPr lang="en-US" altLang="zh-CN" b="0">
                  <a:latin typeface="Times New Roman" pitchFamily="18" charset="0"/>
                  <a:ea typeface="华文中宋" pitchFamily="2" charset="-122"/>
                </a:rPr>
                <a:t>  </a:t>
              </a:r>
              <a:r>
                <a:rPr lang="zh-CN" altLang="en-US">
                  <a:latin typeface="Times New Roman" pitchFamily="18" charset="0"/>
                </a:rPr>
                <a:t>设</a:t>
              </a:r>
              <a:r>
                <a:rPr lang="en-US" altLang="zh-CN">
                  <a:latin typeface="Times New Roman" pitchFamily="18" charset="0"/>
                </a:rPr>
                <a:t>2</a:t>
              </a:r>
              <a:r>
                <a:rPr lang="zh-CN" altLang="en-US">
                  <a:latin typeface="Times New Roman" pitchFamily="18" charset="0"/>
                </a:rPr>
                <a:t>叉树</a:t>
              </a:r>
              <a:r>
                <a:rPr lang="en-US" altLang="zh-CN" i="1">
                  <a:latin typeface="Times New Roman" pitchFamily="18" charset="0"/>
                </a:rPr>
                <a:t>T </a:t>
              </a:r>
              <a:r>
                <a:rPr lang="zh-CN" altLang="en-US">
                  <a:latin typeface="Times New Roman" pitchFamily="18" charset="0"/>
                </a:rPr>
                <a:t>有</a:t>
              </a:r>
              <a:r>
                <a:rPr lang="en-US" altLang="zh-CN" i="1">
                  <a:latin typeface="Times New Roman" pitchFamily="18" charset="0"/>
                </a:rPr>
                <a:t>t</a:t>
              </a:r>
              <a:r>
                <a:rPr lang="zh-CN" altLang="en-US">
                  <a:latin typeface="Times New Roman" pitchFamily="18" charset="0"/>
                </a:rPr>
                <a:t>片树叶</a:t>
              </a:r>
              <a:r>
                <a:rPr lang="en-US" altLang="zh-CN" i="1">
                  <a:latin typeface="Times New Roman" pitchFamily="18" charset="0"/>
                </a:rPr>
                <a:t>v</a:t>
              </a:r>
              <a:r>
                <a:rPr lang="en-US" altLang="zh-CN" baseline="-30000">
                  <a:latin typeface="Times New Roman" pitchFamily="18" charset="0"/>
                </a:rPr>
                <a:t>1</a:t>
              </a:r>
              <a:r>
                <a:rPr lang="en-US" altLang="zh-CN">
                  <a:latin typeface="Times New Roman" pitchFamily="18" charset="0"/>
                </a:rPr>
                <a:t>, </a:t>
              </a:r>
              <a:r>
                <a:rPr lang="en-US" altLang="zh-CN" i="1">
                  <a:latin typeface="Times New Roman" pitchFamily="18" charset="0"/>
                </a:rPr>
                <a:t>v</a:t>
              </a:r>
              <a:r>
                <a:rPr lang="en-US" altLang="zh-CN" baseline="-30000">
                  <a:latin typeface="Times New Roman" pitchFamily="18" charset="0"/>
                </a:rPr>
                <a:t>2</a:t>
              </a:r>
              <a:r>
                <a:rPr lang="en-US" altLang="zh-CN">
                  <a:latin typeface="Times New Roman" pitchFamily="18" charset="0"/>
                </a:rPr>
                <a:t>, …, </a:t>
              </a:r>
              <a:r>
                <a:rPr lang="en-US" altLang="zh-CN" i="1">
                  <a:latin typeface="Times New Roman" pitchFamily="18" charset="0"/>
                </a:rPr>
                <a:t>v</a:t>
              </a:r>
              <a:r>
                <a:rPr lang="en-US" altLang="zh-CN" i="1" baseline="-30000">
                  <a:latin typeface="Times New Roman" pitchFamily="18" charset="0"/>
                </a:rPr>
                <a:t>t</a:t>
              </a:r>
              <a:r>
                <a:rPr lang="zh-CN" altLang="en-US">
                  <a:latin typeface="Times New Roman" pitchFamily="18" charset="0"/>
                </a:rPr>
                <a:t>，权分别为</a:t>
              </a:r>
              <a:r>
                <a:rPr lang="en-US" altLang="zh-CN" i="1">
                  <a:latin typeface="Times New Roman" pitchFamily="18" charset="0"/>
                </a:rPr>
                <a:t>w</a:t>
              </a:r>
              <a:r>
                <a:rPr lang="en-US" altLang="zh-CN" baseline="-30000">
                  <a:latin typeface="Times New Roman" pitchFamily="18" charset="0"/>
                </a:rPr>
                <a:t>1</a:t>
              </a:r>
              <a:r>
                <a:rPr lang="en-US" altLang="zh-CN">
                  <a:latin typeface="Times New Roman" pitchFamily="18" charset="0"/>
                </a:rPr>
                <a:t>, </a:t>
              </a:r>
              <a:r>
                <a:rPr lang="en-US" altLang="zh-CN" i="1">
                  <a:latin typeface="Times New Roman" pitchFamily="18" charset="0"/>
                </a:rPr>
                <a:t>w</a:t>
              </a:r>
              <a:r>
                <a:rPr lang="en-US" altLang="zh-CN" baseline="-30000">
                  <a:latin typeface="Times New Roman" pitchFamily="18" charset="0"/>
                </a:rPr>
                <a:t>2</a:t>
              </a:r>
              <a:r>
                <a:rPr lang="en-US" altLang="zh-CN">
                  <a:latin typeface="Times New Roman" pitchFamily="18" charset="0"/>
                </a:rPr>
                <a:t>, …, </a:t>
              </a:r>
              <a:r>
                <a:rPr lang="en-US" altLang="zh-CN" i="1">
                  <a:latin typeface="Times New Roman" pitchFamily="18" charset="0"/>
                </a:rPr>
                <a:t>w</a:t>
              </a:r>
              <a:r>
                <a:rPr lang="en-US" altLang="zh-CN" i="1" baseline="-30000">
                  <a:latin typeface="Times New Roman" pitchFamily="18" charset="0"/>
                </a:rPr>
                <a:t>t</a:t>
              </a:r>
              <a:r>
                <a:rPr lang="zh-CN" altLang="en-US">
                  <a:latin typeface="Times New Roman" pitchFamily="18" charset="0"/>
                </a:rPr>
                <a:t>，称                               为</a:t>
              </a:r>
              <a:r>
                <a:rPr lang="en-US" altLang="zh-CN" i="1">
                  <a:latin typeface="Times New Roman" pitchFamily="18" charset="0"/>
                </a:rPr>
                <a:t>T </a:t>
              </a:r>
              <a:r>
                <a:rPr lang="zh-CN" altLang="en-US">
                  <a:latin typeface="Times New Roman" pitchFamily="18" charset="0"/>
                </a:rPr>
                <a:t>的权，其中</a:t>
              </a:r>
              <a:r>
                <a:rPr lang="en-US" altLang="zh-CN" i="1">
                  <a:latin typeface="Times New Roman" pitchFamily="18" charset="0"/>
                </a:rPr>
                <a:t>l</a:t>
              </a:r>
              <a:r>
                <a:rPr lang="en-US" altLang="zh-CN">
                  <a:latin typeface="Times New Roman" pitchFamily="18" charset="0"/>
                </a:rPr>
                <a:t>(</a:t>
              </a:r>
              <a:r>
                <a:rPr lang="en-US" altLang="zh-CN" i="1">
                  <a:latin typeface="Times New Roman" pitchFamily="18" charset="0"/>
                </a:rPr>
                <a:t>v</a:t>
              </a:r>
              <a:r>
                <a:rPr lang="en-US" altLang="zh-CN" i="1" baseline="-25000">
                  <a:latin typeface="Times New Roman" pitchFamily="18" charset="0"/>
                </a:rPr>
                <a:t>i</a:t>
              </a:r>
              <a:r>
                <a:rPr lang="en-US" altLang="zh-CN">
                  <a:latin typeface="Times New Roman" pitchFamily="18" charset="0"/>
                </a:rPr>
                <a:t>)</a:t>
              </a:r>
              <a:r>
                <a:rPr lang="zh-CN" altLang="en-US">
                  <a:latin typeface="Times New Roman" pitchFamily="18" charset="0"/>
                </a:rPr>
                <a:t>是</a:t>
              </a:r>
              <a:r>
                <a:rPr lang="en-US" altLang="zh-CN" i="1">
                  <a:latin typeface="Times New Roman" pitchFamily="18" charset="0"/>
                </a:rPr>
                <a:t>v</a:t>
              </a:r>
              <a:r>
                <a:rPr lang="en-US" altLang="zh-CN" i="1" baseline="-25000">
                  <a:latin typeface="Times New Roman" pitchFamily="18" charset="0"/>
                </a:rPr>
                <a:t>i </a:t>
              </a:r>
              <a:r>
                <a:rPr lang="zh-CN" altLang="en-US">
                  <a:latin typeface="Times New Roman" pitchFamily="18" charset="0"/>
                </a:rPr>
                <a:t>的层数</a:t>
              </a:r>
              <a:r>
                <a:rPr lang="en-US" altLang="zh-CN">
                  <a:latin typeface="Times New Roman" pitchFamily="18" charset="0"/>
                </a:rPr>
                <a:t>. </a:t>
              </a:r>
              <a:r>
                <a:rPr lang="zh-CN" altLang="en-US">
                  <a:latin typeface="Times New Roman" pitchFamily="18" charset="0"/>
                </a:rPr>
                <a:t>在所有有</a:t>
              </a:r>
              <a:r>
                <a:rPr lang="en-US" altLang="zh-CN" i="1">
                  <a:latin typeface="Times New Roman" pitchFamily="18" charset="0"/>
                </a:rPr>
                <a:t>t</a:t>
              </a:r>
              <a:r>
                <a:rPr lang="zh-CN" altLang="en-US">
                  <a:latin typeface="Times New Roman" pitchFamily="18" charset="0"/>
                </a:rPr>
                <a:t>片树叶，带权</a:t>
              </a:r>
              <a:r>
                <a:rPr lang="en-US" altLang="zh-CN" i="1">
                  <a:latin typeface="Times New Roman" pitchFamily="18" charset="0"/>
                </a:rPr>
                <a:t>w</a:t>
              </a:r>
              <a:r>
                <a:rPr lang="en-US" altLang="zh-CN" baseline="-25000">
                  <a:latin typeface="Times New Roman" pitchFamily="18" charset="0"/>
                </a:rPr>
                <a:t>1</a:t>
              </a:r>
              <a:r>
                <a:rPr lang="en-US" altLang="zh-CN">
                  <a:latin typeface="Times New Roman" pitchFamily="18" charset="0"/>
                </a:rPr>
                <a:t>, </a:t>
              </a:r>
              <a:r>
                <a:rPr lang="en-US" altLang="zh-CN" i="1">
                  <a:latin typeface="Times New Roman" pitchFamily="18" charset="0"/>
                </a:rPr>
                <a:t>w</a:t>
              </a:r>
              <a:r>
                <a:rPr lang="en-US" altLang="zh-CN" baseline="-25000">
                  <a:latin typeface="Times New Roman" pitchFamily="18" charset="0"/>
                </a:rPr>
                <a:t>2</a:t>
              </a:r>
              <a:r>
                <a:rPr lang="en-US" altLang="zh-CN">
                  <a:latin typeface="Times New Roman" pitchFamily="18" charset="0"/>
                </a:rPr>
                <a:t>, …, </a:t>
              </a:r>
              <a:r>
                <a:rPr lang="en-US" altLang="zh-CN" i="1">
                  <a:latin typeface="Times New Roman" pitchFamily="18" charset="0"/>
                </a:rPr>
                <a:t>w</a:t>
              </a:r>
              <a:r>
                <a:rPr lang="en-US" altLang="zh-CN" i="1" baseline="-25000">
                  <a:latin typeface="Times New Roman" pitchFamily="18" charset="0"/>
                </a:rPr>
                <a:t>t </a:t>
              </a:r>
              <a:r>
                <a:rPr lang="zh-CN" altLang="en-US">
                  <a:latin typeface="Times New Roman" pitchFamily="18" charset="0"/>
                </a:rPr>
                <a:t>的</a:t>
              </a:r>
              <a:r>
                <a:rPr lang="en-US" altLang="zh-CN">
                  <a:latin typeface="Times New Roman" pitchFamily="18" charset="0"/>
                </a:rPr>
                <a:t>2</a:t>
              </a:r>
              <a:r>
                <a:rPr lang="zh-CN" altLang="en-US">
                  <a:latin typeface="Times New Roman" pitchFamily="18" charset="0"/>
                </a:rPr>
                <a:t>叉树中，权最小的</a:t>
              </a:r>
              <a:r>
                <a:rPr lang="en-US" altLang="zh-CN">
                  <a:latin typeface="Times New Roman" pitchFamily="18" charset="0"/>
                </a:rPr>
                <a:t>2</a:t>
              </a:r>
              <a:r>
                <a:rPr lang="zh-CN" altLang="en-US">
                  <a:latin typeface="Times New Roman" pitchFamily="18" charset="0"/>
                </a:rPr>
                <a:t>叉树称为</a:t>
              </a:r>
              <a:r>
                <a:rPr lang="zh-CN" altLang="en-US">
                  <a:solidFill>
                    <a:srgbClr val="A50021"/>
                  </a:solidFill>
                  <a:latin typeface="Times New Roman" pitchFamily="18" charset="0"/>
                </a:rPr>
                <a:t>最优</a:t>
              </a:r>
              <a:r>
                <a:rPr lang="en-US" altLang="zh-CN">
                  <a:solidFill>
                    <a:srgbClr val="A50021"/>
                  </a:solidFill>
                  <a:latin typeface="Times New Roman" pitchFamily="18" charset="0"/>
                </a:rPr>
                <a:t>2</a:t>
              </a:r>
              <a:r>
                <a:rPr lang="zh-CN" altLang="en-US">
                  <a:solidFill>
                    <a:srgbClr val="A50021"/>
                  </a:solidFill>
                  <a:latin typeface="Times New Roman" pitchFamily="18" charset="0"/>
                </a:rPr>
                <a:t>叉树</a:t>
              </a:r>
              <a:r>
                <a:rPr lang="en-US" altLang="zh-CN">
                  <a:latin typeface="Times New Roman" pitchFamily="18" charset="0"/>
                </a:rPr>
                <a:t>. </a:t>
              </a:r>
            </a:p>
          </p:txBody>
        </p:sp>
        <p:graphicFrame>
          <p:nvGraphicFramePr>
            <p:cNvPr id="21511" name="Object 7"/>
            <p:cNvGraphicFramePr>
              <a:graphicFrameLocks noChangeAspect="1"/>
            </p:cNvGraphicFramePr>
            <p:nvPr/>
          </p:nvGraphicFramePr>
          <p:xfrm>
            <a:off x="1251" y="2478"/>
            <a:ext cx="1340" cy="528"/>
          </p:xfrm>
          <a:graphic>
            <a:graphicData uri="http://schemas.openxmlformats.org/presentationml/2006/ole">
              <mc:AlternateContent xmlns:mc="http://schemas.openxmlformats.org/markup-compatibility/2006">
                <mc:Choice xmlns:v="urn:schemas-microsoft-com:vml" Requires="v">
                  <p:oleObj spid="_x0000_s27746" name="Microsoft 公式 3.0" r:id="rId4" imgW="990170" imgH="393529" progId="Equation.3">
                    <p:embed/>
                  </p:oleObj>
                </mc:Choice>
                <mc:Fallback>
                  <p:oleObj name="Microsoft 公式 3.0" r:id="rId4" imgW="990170"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 y="2478"/>
                          <a:ext cx="134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508" name="Rectangle 10"/>
          <p:cNvSpPr>
            <a:spLocks noChangeArrowheads="1"/>
          </p:cNvSpPr>
          <p:nvPr/>
        </p:nvSpPr>
        <p:spPr bwMode="auto">
          <a:xfrm>
            <a:off x="1763688" y="469106"/>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ctr" eaLnBrk="1" hangingPunct="1">
              <a:spcBef>
                <a:spcPct val="0"/>
              </a:spcBef>
              <a:buClrTx/>
              <a:buFontTx/>
              <a:buNone/>
            </a:pPr>
            <a:r>
              <a:rPr lang="zh-CN" altLang="en-US" sz="3200" dirty="0"/>
              <a:t>最优二叉树</a:t>
            </a:r>
          </a:p>
        </p:txBody>
      </p:sp>
      <p:sp>
        <p:nvSpPr>
          <p:cNvPr id="8" name="Rectangle 8"/>
          <p:cNvSpPr txBox="1">
            <a:spLocks noChangeArrowheads="1"/>
          </p:cNvSpPr>
          <p:nvPr/>
        </p:nvSpPr>
        <p:spPr>
          <a:xfrm>
            <a:off x="457200" y="1268413"/>
            <a:ext cx="8229600" cy="4525962"/>
          </a:xfrm>
          <a:prstGeom prst="rect">
            <a:avLst/>
          </a:prstGeom>
        </p:spPr>
        <p:txBody>
          <a:bodyPr/>
          <a:lstStyle>
            <a:lvl1pPr marL="342900" indent="-342900" algn="l" rtl="0" eaLnBrk="0" fontAlgn="base" hangingPunct="0">
              <a:spcBef>
                <a:spcPct val="20000"/>
              </a:spcBef>
              <a:spcAft>
                <a:spcPct val="0"/>
              </a:spcAft>
              <a:buClr>
                <a:srgbClr val="69B3F1"/>
              </a:buClr>
              <a:buFont typeface="Wingdings" pitchFamily="2" charset="2"/>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ea typeface="华文中宋" pitchFamily="2" charset="-122"/>
              </a:defRPr>
            </a:lvl2pPr>
            <a:lvl3pPr marL="1143000" indent="-228600" algn="l" rtl="0" eaLnBrk="0" fontAlgn="base" hangingPunct="0">
              <a:spcBef>
                <a:spcPct val="20000"/>
              </a:spcBef>
              <a:spcAft>
                <a:spcPct val="0"/>
              </a:spcAft>
              <a:buChar char="•"/>
              <a:defRPr sz="2200">
                <a:solidFill>
                  <a:schemeClr val="tx1"/>
                </a:solidFill>
                <a:latin typeface="+mn-lt"/>
                <a:ea typeface="华文中宋" pitchFamily="2" charset="-122"/>
              </a:defRPr>
            </a:lvl3pPr>
            <a:lvl4pPr marL="1600200" indent="-228600" algn="l" rtl="0" eaLnBrk="0" fontAlgn="base" hangingPunct="0">
              <a:spcBef>
                <a:spcPct val="20000"/>
              </a:spcBef>
              <a:spcAft>
                <a:spcPct val="0"/>
              </a:spcAft>
              <a:buChar char="–"/>
              <a:defRPr sz="2200">
                <a:solidFill>
                  <a:schemeClr val="tx1"/>
                </a:solidFill>
                <a:latin typeface="+mn-lt"/>
                <a:ea typeface="华文中宋" pitchFamily="2" charset="-122"/>
              </a:defRPr>
            </a:lvl4pPr>
            <a:lvl5pPr marL="2057400" indent="-228600" algn="l" rtl="0" eaLnBrk="0" fontAlgn="base" hangingPunct="0">
              <a:spcBef>
                <a:spcPct val="20000"/>
              </a:spcBef>
              <a:spcAft>
                <a:spcPct val="0"/>
              </a:spcAft>
              <a:buChar char="»"/>
              <a:defRPr sz="2200">
                <a:solidFill>
                  <a:schemeClr val="tx1"/>
                </a:solidFill>
                <a:latin typeface="+mn-lt"/>
                <a:ea typeface="华文中宋" pitchFamily="2" charset="-122"/>
              </a:defRPr>
            </a:lvl5pPr>
            <a:lvl6pPr marL="2514600" indent="-228600" algn="l" rtl="0" fontAlgn="base">
              <a:spcBef>
                <a:spcPct val="20000"/>
              </a:spcBef>
              <a:spcAft>
                <a:spcPct val="0"/>
              </a:spcAft>
              <a:buChar char="»"/>
              <a:defRPr sz="2200">
                <a:solidFill>
                  <a:schemeClr val="tx1"/>
                </a:solidFill>
                <a:latin typeface="+mn-lt"/>
                <a:ea typeface="华文中宋" pitchFamily="2" charset="-122"/>
              </a:defRPr>
            </a:lvl6pPr>
            <a:lvl7pPr marL="2971800" indent="-228600" algn="l" rtl="0" fontAlgn="base">
              <a:spcBef>
                <a:spcPct val="20000"/>
              </a:spcBef>
              <a:spcAft>
                <a:spcPct val="0"/>
              </a:spcAft>
              <a:buChar char="»"/>
              <a:defRPr sz="2200">
                <a:solidFill>
                  <a:schemeClr val="tx1"/>
                </a:solidFill>
                <a:latin typeface="+mn-lt"/>
                <a:ea typeface="华文中宋" pitchFamily="2" charset="-122"/>
              </a:defRPr>
            </a:lvl7pPr>
            <a:lvl8pPr marL="3429000" indent="-228600" algn="l" rtl="0" fontAlgn="base">
              <a:spcBef>
                <a:spcPct val="20000"/>
              </a:spcBef>
              <a:spcAft>
                <a:spcPct val="0"/>
              </a:spcAft>
              <a:buChar char="»"/>
              <a:defRPr sz="2200">
                <a:solidFill>
                  <a:schemeClr val="tx1"/>
                </a:solidFill>
                <a:latin typeface="+mn-lt"/>
                <a:ea typeface="华文中宋" pitchFamily="2" charset="-122"/>
              </a:defRPr>
            </a:lvl8pPr>
            <a:lvl9pPr marL="3886200" indent="-228600" algn="l" rtl="0" fontAlgn="base">
              <a:spcBef>
                <a:spcPct val="20000"/>
              </a:spcBef>
              <a:spcAft>
                <a:spcPct val="0"/>
              </a:spcAft>
              <a:buChar char="»"/>
              <a:defRPr sz="2200">
                <a:solidFill>
                  <a:schemeClr val="tx1"/>
                </a:solidFill>
                <a:latin typeface="+mn-lt"/>
                <a:ea typeface="华文中宋" pitchFamily="2" charset="-122"/>
              </a:defRPr>
            </a:lvl9pPr>
          </a:lstStyle>
          <a:p>
            <a:pPr marL="457200" indent="-457200" eaLnBrk="1" hangingPunct="1">
              <a:defRPr/>
            </a:pPr>
            <a:r>
              <a:rPr lang="zh-CN" altLang="en-US" dirty="0" smtClean="0">
                <a:solidFill>
                  <a:srgbClr val="A50021"/>
                </a:solidFill>
                <a:latin typeface="Times New Roman" pitchFamily="18" charset="0"/>
              </a:rPr>
              <a:t>定义</a:t>
            </a:r>
            <a:r>
              <a:rPr lang="en-US" altLang="zh-CN" dirty="0" smtClean="0">
                <a:solidFill>
                  <a:srgbClr val="A50021"/>
                </a:solidFill>
                <a:latin typeface="Times New Roman" pitchFamily="18" charset="0"/>
              </a:rPr>
              <a:t>16.8</a:t>
            </a:r>
            <a:r>
              <a:rPr lang="en-US" altLang="zh-CN" dirty="0" smtClean="0">
                <a:latin typeface="Times New Roman" pitchFamily="18" charset="0"/>
              </a:rPr>
              <a:t>  </a:t>
            </a:r>
            <a:r>
              <a:rPr lang="zh-CN" altLang="en-US" dirty="0" smtClean="0">
                <a:latin typeface="Times New Roman" pitchFamily="18" charset="0"/>
              </a:rPr>
              <a:t>设</a:t>
            </a:r>
            <a:r>
              <a:rPr lang="en-US" altLang="zh-CN" i="1" dirty="0" smtClean="0">
                <a:latin typeface="Times New Roman" pitchFamily="18" charset="0"/>
              </a:rPr>
              <a:t>v</a:t>
            </a:r>
            <a:r>
              <a:rPr lang="zh-CN" altLang="en-US" dirty="0" smtClean="0">
                <a:latin typeface="Times New Roman" pitchFamily="18" charset="0"/>
              </a:rPr>
              <a:t>为根树</a:t>
            </a:r>
            <a:r>
              <a:rPr lang="en-US" altLang="zh-CN" i="1" dirty="0" smtClean="0">
                <a:latin typeface="Times New Roman" pitchFamily="18" charset="0"/>
              </a:rPr>
              <a:t>T</a:t>
            </a:r>
            <a:r>
              <a:rPr lang="zh-CN" altLang="en-US" dirty="0" smtClean="0">
                <a:latin typeface="Times New Roman" pitchFamily="18" charset="0"/>
              </a:rPr>
              <a:t>中任意一顶点，称</a:t>
            </a:r>
            <a:r>
              <a:rPr lang="en-US" altLang="zh-CN" i="1" dirty="0" smtClean="0">
                <a:latin typeface="Times New Roman" pitchFamily="18" charset="0"/>
              </a:rPr>
              <a:t>v</a:t>
            </a:r>
            <a:r>
              <a:rPr lang="zh-CN" altLang="en-US" dirty="0" smtClean="0">
                <a:latin typeface="Times New Roman" pitchFamily="18" charset="0"/>
              </a:rPr>
              <a:t>及其后代的导出子</a:t>
            </a:r>
          </a:p>
          <a:p>
            <a:pPr marL="457200" indent="-457200" eaLnBrk="1" hangingPunct="1">
              <a:defRPr/>
            </a:pPr>
            <a:r>
              <a:rPr lang="zh-CN" altLang="en-US" dirty="0" smtClean="0">
                <a:latin typeface="Times New Roman" pitchFamily="18" charset="0"/>
              </a:rPr>
              <a:t>图为以</a:t>
            </a:r>
            <a:r>
              <a:rPr lang="en-US" altLang="zh-CN" i="1" dirty="0" smtClean="0">
                <a:latin typeface="Times New Roman" pitchFamily="18" charset="0"/>
              </a:rPr>
              <a:t>v</a:t>
            </a:r>
            <a:r>
              <a:rPr lang="zh-CN" altLang="en-US" dirty="0" smtClean="0">
                <a:latin typeface="Times New Roman" pitchFamily="18" charset="0"/>
              </a:rPr>
              <a:t>为根的</a:t>
            </a:r>
            <a:r>
              <a:rPr lang="zh-CN" altLang="en-US" dirty="0" smtClean="0">
                <a:solidFill>
                  <a:srgbClr val="A50021"/>
                </a:solidFill>
                <a:latin typeface="Times New Roman" pitchFamily="18" charset="0"/>
              </a:rPr>
              <a:t>根子树</a:t>
            </a:r>
            <a:r>
              <a:rPr lang="en-US" altLang="zh-CN" dirty="0" smtClean="0">
                <a:latin typeface="Times New Roman" pitchFamily="18" charset="0"/>
              </a:rPr>
              <a:t>.</a:t>
            </a:r>
          </a:p>
          <a:p>
            <a:pPr eaLnBrk="1" hangingPunct="1">
              <a:defRPr/>
            </a:pPr>
            <a:endParaRPr lang="en-US" altLang="zh-CN" kern="0" dirty="0" smtClean="0">
              <a:latin typeface="Times New Roman" pitchFamily="18" charset="0"/>
            </a:endParaRPr>
          </a:p>
          <a:p>
            <a:pPr eaLnBrk="1" hangingPunct="1">
              <a:defRPr/>
            </a:pPr>
            <a:r>
              <a:rPr lang="en-US" altLang="zh-CN" kern="0" dirty="0" smtClean="0">
                <a:latin typeface="Times New Roman" pitchFamily="18" charset="0"/>
              </a:rPr>
              <a:t>2</a:t>
            </a:r>
            <a:r>
              <a:rPr lang="zh-CN" altLang="en-US" kern="0" dirty="0" smtClean="0">
                <a:latin typeface="Times New Roman" pitchFamily="18" charset="0"/>
              </a:rPr>
              <a:t>叉正则有序树的每个分支点的两个儿子导出的根子树分别称作该分支点的</a:t>
            </a:r>
            <a:r>
              <a:rPr lang="zh-CN" altLang="en-US" dirty="0">
                <a:solidFill>
                  <a:srgbClr val="A50021"/>
                </a:solidFill>
                <a:latin typeface="Times New Roman" pitchFamily="18" charset="0"/>
              </a:rPr>
              <a:t>左子树</a:t>
            </a:r>
            <a:r>
              <a:rPr lang="zh-CN" altLang="en-US" kern="0" dirty="0" smtClean="0">
                <a:latin typeface="Times New Roman" pitchFamily="18" charset="0"/>
              </a:rPr>
              <a:t>和</a:t>
            </a:r>
            <a:r>
              <a:rPr lang="zh-CN" altLang="en-US" dirty="0">
                <a:solidFill>
                  <a:srgbClr val="A50021"/>
                </a:solidFill>
                <a:latin typeface="Times New Roman" pitchFamily="18" charset="0"/>
              </a:rPr>
              <a:t>右子树</a:t>
            </a:r>
            <a:endParaRPr lang="en-US" altLang="zh-CN" dirty="0">
              <a:solidFill>
                <a:srgbClr val="A50021"/>
              </a:solidFill>
              <a:latin typeface="Times New Roman" pitchFamily="18" charset="0"/>
            </a:endParaRPr>
          </a:p>
          <a:p>
            <a:pPr eaLnBrk="1" hangingPunct="1">
              <a:defRPr/>
            </a:pPr>
            <a:endParaRPr lang="zh-CN" altLang="en-US" kern="0" dirty="0" smtClean="0">
              <a:solidFill>
                <a:srgbClr val="C00000"/>
              </a:solidFill>
              <a:latin typeface="Times New Roman" pitchFamily="18" charset="0"/>
            </a:endParaRPr>
          </a:p>
        </p:txBody>
      </p:sp>
    </p:spTree>
    <p:extLst>
      <p:ext uri="{BB962C8B-B14F-4D97-AF65-F5344CB8AC3E}">
        <p14:creationId xmlns:p14="http://schemas.microsoft.com/office/powerpoint/2010/main" val="84404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
          <p:cNvSpPr>
            <a:spLocks noChangeArrowheads="1"/>
          </p:cNvSpPr>
          <p:nvPr/>
        </p:nvSpPr>
        <p:spPr bwMode="auto">
          <a:xfrm>
            <a:off x="1692275" y="188913"/>
            <a:ext cx="6480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ctr" eaLnBrk="1" hangingPunct="1">
              <a:spcBef>
                <a:spcPct val="0"/>
              </a:spcBef>
              <a:buClrTx/>
              <a:buFontTx/>
              <a:buNone/>
            </a:pPr>
            <a:r>
              <a:rPr lang="zh-CN" altLang="en-US" sz="3200" dirty="0" smtClean="0">
                <a:latin typeface="Times New Roman" pitchFamily="18" charset="0"/>
              </a:rPr>
              <a:t>第十七章</a:t>
            </a:r>
            <a:r>
              <a:rPr lang="en-US" altLang="zh-CN" sz="3200" dirty="0" smtClean="0">
                <a:latin typeface="Times New Roman" pitchFamily="18" charset="0"/>
              </a:rPr>
              <a:t> </a:t>
            </a:r>
            <a:r>
              <a:rPr lang="zh-CN" altLang="en-US" sz="3200" dirty="0" smtClean="0">
                <a:latin typeface="Times New Roman" pitchFamily="18" charset="0"/>
              </a:rPr>
              <a:t>平面图</a:t>
            </a:r>
            <a:endParaRPr lang="zh-CN" altLang="en-US" sz="3200" dirty="0"/>
          </a:p>
        </p:txBody>
      </p:sp>
      <p:sp>
        <p:nvSpPr>
          <p:cNvPr id="3077" name="Rectangle 11"/>
          <p:cNvSpPr>
            <a:spLocks noChangeArrowheads="1"/>
          </p:cNvSpPr>
          <p:nvPr/>
        </p:nvSpPr>
        <p:spPr bwMode="auto">
          <a:xfrm>
            <a:off x="250825" y="1125538"/>
            <a:ext cx="8424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marL="342900" indent="-342900" eaLnBrk="1" hangingPunct="1">
              <a:buFont typeface="Arial" panose="020B0604020202020204" pitchFamily="34" charset="0"/>
              <a:buChar char="•"/>
              <a:defRPr/>
            </a:pPr>
            <a:r>
              <a:rPr lang="zh-CN" altLang="en-US" b="1" dirty="0" smtClean="0">
                <a:latin typeface="Times New Roman" pitchFamily="18" charset="0"/>
              </a:rPr>
              <a:t>平面图、非平面图、面、面的边界、面的次数的概念</a:t>
            </a:r>
            <a:endParaRPr lang="en-US" altLang="zh-CN" b="1" dirty="0" smtClean="0">
              <a:latin typeface="Times New Roman" pitchFamily="18" charset="0"/>
            </a:endParaRPr>
          </a:p>
          <a:p>
            <a:pPr marL="342900" indent="-342900" eaLnBrk="1" hangingPunct="1">
              <a:buFont typeface="Arial" panose="020B0604020202020204" pitchFamily="34" charset="0"/>
              <a:buChar char="•"/>
              <a:defRPr/>
            </a:pPr>
            <a:r>
              <a:rPr lang="zh-CN" altLang="en-US" b="1" dirty="0">
                <a:latin typeface="Times New Roman" pitchFamily="18" charset="0"/>
                <a:sym typeface="Symbol" pitchFamily="18" charset="2"/>
              </a:rPr>
              <a:t>欧</a:t>
            </a:r>
            <a:r>
              <a:rPr lang="zh-CN" altLang="en-US" b="1" dirty="0" smtClean="0">
                <a:latin typeface="Times New Roman" pitchFamily="18" charset="0"/>
                <a:sym typeface="Symbol" pitchFamily="18" charset="2"/>
              </a:rPr>
              <a:t>拉公式</a:t>
            </a:r>
            <a:endParaRPr lang="zh-CN" altLang="en-US" b="1" dirty="0" smtClean="0">
              <a:latin typeface="Times New Roman" pitchFamily="18" charset="0"/>
              <a:sym typeface="Symbol" pitchFamily="18" charset="2"/>
            </a:endParaRPr>
          </a:p>
        </p:txBody>
      </p:sp>
    </p:spTree>
    <p:extLst>
      <p:ext uri="{BB962C8B-B14F-4D97-AF65-F5344CB8AC3E}">
        <p14:creationId xmlns:p14="http://schemas.microsoft.com/office/powerpoint/2010/main" val="1372587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2AD4CD35-F712-4000-8F05-77E27D2558A1}" type="slidenum">
              <a:rPr lang="en-US" altLang="zh-CN" sz="1400" b="0" smtClean="0"/>
              <a:pPr eaLnBrk="1" hangingPunct="1">
                <a:spcBef>
                  <a:spcPct val="0"/>
                </a:spcBef>
                <a:buClrTx/>
                <a:buFontTx/>
                <a:buNone/>
              </a:pPr>
              <a:t>117</a:t>
            </a:fld>
            <a:endParaRPr lang="en-US" altLang="zh-CN" sz="1400" b="0" smtClean="0"/>
          </a:p>
        </p:txBody>
      </p:sp>
      <p:sp>
        <p:nvSpPr>
          <p:cNvPr id="3075" name="Rectangle 9"/>
          <p:cNvSpPr>
            <a:spLocks noChangeArrowheads="1"/>
          </p:cNvSpPr>
          <p:nvPr/>
        </p:nvSpPr>
        <p:spPr bwMode="auto">
          <a:xfrm>
            <a:off x="395288" y="5913438"/>
            <a:ext cx="8126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rgbClr val="69B3F1"/>
              </a:buClr>
              <a:buFont typeface="Wingdings" pitchFamily="2" charset="2"/>
              <a:tabLst>
                <a:tab pos="342900" algn="l"/>
              </a:tabLst>
              <a:defRPr sz="2400" b="1">
                <a:solidFill>
                  <a:schemeClr val="tx1"/>
                </a:solidFill>
                <a:latin typeface="Arial" charset="0"/>
                <a:ea typeface="宋体" charset="-122"/>
              </a:defRPr>
            </a:lvl1pPr>
            <a:lvl2pPr marL="742950" indent="-285750" eaLnBrk="0" hangingPunct="0">
              <a:spcBef>
                <a:spcPct val="20000"/>
              </a:spcBef>
              <a:buChar char="–"/>
              <a:tabLst>
                <a:tab pos="342900" algn="l"/>
              </a:tabLst>
              <a:defRPr sz="2200">
                <a:solidFill>
                  <a:schemeClr val="tx1"/>
                </a:solidFill>
                <a:latin typeface="Arial" charset="0"/>
                <a:ea typeface="华文中宋" pitchFamily="2" charset="-122"/>
              </a:defRPr>
            </a:lvl2pPr>
            <a:lvl3pPr marL="1143000" indent="-228600" eaLnBrk="0" hangingPunct="0">
              <a:spcBef>
                <a:spcPct val="20000"/>
              </a:spcBef>
              <a:buChar char="•"/>
              <a:tabLst>
                <a:tab pos="342900" algn="l"/>
              </a:tabLst>
              <a:defRPr sz="2200">
                <a:solidFill>
                  <a:schemeClr val="tx1"/>
                </a:solidFill>
                <a:latin typeface="Arial" charset="0"/>
                <a:ea typeface="华文中宋" pitchFamily="2" charset="-122"/>
              </a:defRPr>
            </a:lvl3pPr>
            <a:lvl4pPr marL="1600200" indent="-228600" eaLnBrk="0" hangingPunct="0">
              <a:spcBef>
                <a:spcPct val="20000"/>
              </a:spcBef>
              <a:buChar char="–"/>
              <a:tabLst>
                <a:tab pos="342900" algn="l"/>
              </a:tabLst>
              <a:defRPr sz="2200">
                <a:solidFill>
                  <a:schemeClr val="tx1"/>
                </a:solidFill>
                <a:latin typeface="Arial" charset="0"/>
                <a:ea typeface="华文中宋" pitchFamily="2" charset="-122"/>
              </a:defRPr>
            </a:lvl4pPr>
            <a:lvl5pPr marL="2057400" indent="-228600" eaLnBrk="0" hangingPunct="0">
              <a:spcBef>
                <a:spcPct val="20000"/>
              </a:spcBef>
              <a:buChar char="»"/>
              <a:tabLst>
                <a:tab pos="342900" algn="l"/>
              </a:tabLst>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tabLst>
                <a:tab pos="342900" algn="l"/>
              </a:tabLst>
              <a:defRPr sz="2200">
                <a:solidFill>
                  <a:schemeClr val="tx1"/>
                </a:solidFill>
                <a:latin typeface="Arial" charset="0"/>
                <a:ea typeface="华文中宋" pitchFamily="2" charset="-122"/>
              </a:defRPr>
            </a:lvl9pPr>
          </a:lstStyle>
          <a:p>
            <a:pPr eaLnBrk="1" hangingPunct="1">
              <a:spcBef>
                <a:spcPct val="0"/>
              </a:spcBef>
              <a:buClrTx/>
              <a:buFontTx/>
              <a:buNone/>
            </a:pPr>
            <a:r>
              <a:rPr lang="zh-CN" altLang="en-US" dirty="0">
                <a:latin typeface="Times New Roman" pitchFamily="18" charset="0"/>
                <a:sym typeface="Symbol" pitchFamily="18" charset="2"/>
              </a:rPr>
              <a:t>在图中，</a:t>
            </a:r>
            <a:r>
              <a:rPr lang="en-US" altLang="zh-CN" dirty="0">
                <a:latin typeface="Times New Roman" pitchFamily="18" charset="0"/>
                <a:sym typeface="Symbol" pitchFamily="18" charset="2"/>
              </a:rPr>
              <a:t>(2)</a:t>
            </a:r>
            <a:r>
              <a:rPr lang="zh-CN" altLang="en-US" dirty="0">
                <a:latin typeface="Times New Roman" pitchFamily="18" charset="0"/>
                <a:sym typeface="Symbol" pitchFamily="18" charset="2"/>
              </a:rPr>
              <a:t>是</a:t>
            </a:r>
            <a:r>
              <a:rPr lang="en-US" altLang="zh-CN" dirty="0">
                <a:latin typeface="Times New Roman" pitchFamily="18" charset="0"/>
                <a:sym typeface="Symbol" pitchFamily="18" charset="2"/>
              </a:rPr>
              <a:t>(1) </a:t>
            </a:r>
            <a:r>
              <a:rPr lang="zh-CN" altLang="en-US" dirty="0">
                <a:latin typeface="Times New Roman" pitchFamily="18" charset="0"/>
                <a:sym typeface="Symbol" pitchFamily="18" charset="2"/>
              </a:rPr>
              <a:t>的平面嵌入，</a:t>
            </a:r>
            <a:r>
              <a:rPr lang="en-US" altLang="zh-CN" dirty="0">
                <a:latin typeface="Times New Roman" pitchFamily="18" charset="0"/>
                <a:sym typeface="Symbol" pitchFamily="18" charset="2"/>
              </a:rPr>
              <a:t>(4)</a:t>
            </a:r>
            <a:r>
              <a:rPr lang="zh-CN" altLang="en-US" dirty="0">
                <a:latin typeface="Times New Roman" pitchFamily="18" charset="0"/>
                <a:sym typeface="Symbol" pitchFamily="18" charset="2"/>
              </a:rPr>
              <a:t>是</a:t>
            </a:r>
            <a:r>
              <a:rPr lang="en-US" altLang="zh-CN" dirty="0">
                <a:latin typeface="Times New Roman" pitchFamily="18" charset="0"/>
                <a:sym typeface="Symbol" pitchFamily="18" charset="2"/>
              </a:rPr>
              <a:t>(3)</a:t>
            </a:r>
            <a:r>
              <a:rPr lang="zh-CN" altLang="en-US" dirty="0">
                <a:latin typeface="Times New Roman" pitchFamily="18" charset="0"/>
                <a:sym typeface="Symbol" pitchFamily="18" charset="2"/>
              </a:rPr>
              <a:t>的平面嵌入</a:t>
            </a:r>
            <a:r>
              <a:rPr lang="en-US" altLang="zh-CN" dirty="0">
                <a:latin typeface="Times New Roman" pitchFamily="18" charset="0"/>
                <a:sym typeface="Symbol" pitchFamily="18" charset="2"/>
              </a:rPr>
              <a:t>.</a:t>
            </a:r>
            <a:endParaRPr lang="en-US" altLang="zh-CN" dirty="0">
              <a:latin typeface="Times New Roman" pitchFamily="18" charset="0"/>
              <a:ea typeface="华文中宋" pitchFamily="2" charset="-122"/>
              <a:cs typeface="Times New Roman" pitchFamily="18" charset="0"/>
              <a:sym typeface="Symbol" pitchFamily="18" charset="2"/>
            </a:endParaRPr>
          </a:p>
        </p:txBody>
      </p:sp>
      <p:sp>
        <p:nvSpPr>
          <p:cNvPr id="3076" name="Rectangle 10"/>
          <p:cNvSpPr>
            <a:spLocks noChangeArrowheads="1"/>
          </p:cNvSpPr>
          <p:nvPr/>
        </p:nvSpPr>
        <p:spPr bwMode="auto">
          <a:xfrm>
            <a:off x="1692275" y="188913"/>
            <a:ext cx="6480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ctr" eaLnBrk="1" hangingPunct="1">
              <a:spcBef>
                <a:spcPct val="0"/>
              </a:spcBef>
              <a:buClrTx/>
              <a:buFontTx/>
              <a:buNone/>
            </a:pPr>
            <a:r>
              <a:rPr lang="zh-CN" altLang="en-US" sz="3200" dirty="0" smtClean="0">
                <a:latin typeface="Times New Roman" pitchFamily="18" charset="0"/>
              </a:rPr>
              <a:t>第十七章</a:t>
            </a:r>
            <a:r>
              <a:rPr lang="en-US" altLang="zh-CN" sz="3200" dirty="0" smtClean="0">
                <a:latin typeface="Times New Roman" pitchFamily="18" charset="0"/>
              </a:rPr>
              <a:t> </a:t>
            </a:r>
            <a:r>
              <a:rPr lang="zh-CN" altLang="en-US" sz="3200" dirty="0" smtClean="0">
                <a:latin typeface="Times New Roman" pitchFamily="18" charset="0"/>
              </a:rPr>
              <a:t>平面图</a:t>
            </a:r>
            <a:endParaRPr lang="zh-CN" altLang="en-US" sz="3200" dirty="0"/>
          </a:p>
        </p:txBody>
      </p:sp>
      <p:sp>
        <p:nvSpPr>
          <p:cNvPr id="3077" name="Rectangle 11"/>
          <p:cNvSpPr>
            <a:spLocks noChangeArrowheads="1"/>
          </p:cNvSpPr>
          <p:nvPr/>
        </p:nvSpPr>
        <p:spPr bwMode="auto">
          <a:xfrm>
            <a:off x="250825" y="1125538"/>
            <a:ext cx="8424863"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defRPr/>
            </a:pPr>
            <a:r>
              <a:rPr lang="zh-CN" altLang="en-US" b="1" dirty="0" smtClean="0">
                <a:solidFill>
                  <a:srgbClr val="A50021"/>
                </a:solidFill>
                <a:latin typeface="Times New Roman" pitchFamily="18" charset="0"/>
              </a:rPr>
              <a:t>定义</a:t>
            </a:r>
            <a:r>
              <a:rPr lang="en-US" altLang="zh-CN" b="1" dirty="0" smtClean="0">
                <a:solidFill>
                  <a:srgbClr val="A50021"/>
                </a:solidFill>
                <a:latin typeface="Times New Roman" pitchFamily="18" charset="0"/>
              </a:rPr>
              <a:t>17.1</a:t>
            </a:r>
            <a:r>
              <a:rPr lang="en-US" altLang="zh-CN" b="1" dirty="0" smtClean="0">
                <a:latin typeface="Times New Roman" pitchFamily="18" charset="0"/>
              </a:rPr>
              <a:t>  </a:t>
            </a:r>
          </a:p>
          <a:p>
            <a:pPr marL="457200" indent="-457200" eaLnBrk="1" hangingPunct="1">
              <a:buFontTx/>
              <a:buAutoNum type="arabicParenBoth"/>
              <a:defRPr/>
            </a:pPr>
            <a:r>
              <a:rPr lang="en-US" altLang="zh-CN" b="1" i="1" dirty="0" smtClean="0">
                <a:latin typeface="Times New Roman" pitchFamily="18" charset="0"/>
              </a:rPr>
              <a:t>G</a:t>
            </a:r>
            <a:r>
              <a:rPr lang="zh-CN" altLang="en-US" b="1" dirty="0" smtClean="0">
                <a:latin typeface="Times New Roman" pitchFamily="18" charset="0"/>
              </a:rPr>
              <a:t>是</a:t>
            </a:r>
            <a:r>
              <a:rPr lang="zh-CN" altLang="en-US" b="1" dirty="0" smtClean="0">
                <a:solidFill>
                  <a:srgbClr val="A50021"/>
                </a:solidFill>
                <a:latin typeface="Times New Roman" pitchFamily="18" charset="0"/>
              </a:rPr>
              <a:t>可平面图</a:t>
            </a:r>
            <a:r>
              <a:rPr lang="zh-CN" altLang="en-US" b="1" dirty="0" smtClean="0">
                <a:latin typeface="Times New Roman" pitchFamily="18" charset="0"/>
              </a:rPr>
              <a:t>或</a:t>
            </a:r>
            <a:r>
              <a:rPr lang="zh-CN" altLang="en-US" b="1" dirty="0" smtClean="0">
                <a:solidFill>
                  <a:srgbClr val="A50021"/>
                </a:solidFill>
                <a:latin typeface="Times New Roman" pitchFamily="18" charset="0"/>
              </a:rPr>
              <a:t>平面图</a:t>
            </a:r>
            <a:r>
              <a:rPr lang="en-US" altLang="zh-CN" b="1" dirty="0" smtClean="0">
                <a:latin typeface="Times New Roman" pitchFamily="18" charset="0"/>
              </a:rPr>
              <a:t>——</a:t>
            </a:r>
            <a:r>
              <a:rPr lang="zh-CN" altLang="en-US" b="1" dirty="0" smtClean="0">
                <a:latin typeface="Times New Roman" pitchFamily="18" charset="0"/>
              </a:rPr>
              <a:t>若能将无向图</a:t>
            </a:r>
            <a:r>
              <a:rPr lang="en-US" altLang="zh-CN" b="1" i="1" dirty="0" smtClean="0">
                <a:latin typeface="Times New Roman" pitchFamily="18" charset="0"/>
              </a:rPr>
              <a:t>G</a:t>
            </a:r>
            <a:r>
              <a:rPr lang="zh-CN" altLang="en-US" b="1" dirty="0" smtClean="0">
                <a:latin typeface="Times New Roman" pitchFamily="18" charset="0"/>
              </a:rPr>
              <a:t>画在平面上使得除顶点处外无边相交，则称</a:t>
            </a:r>
            <a:r>
              <a:rPr lang="en-US" altLang="zh-CN" b="1" i="1" dirty="0" smtClean="0">
                <a:latin typeface="Times New Roman" pitchFamily="18" charset="0"/>
              </a:rPr>
              <a:t>G</a:t>
            </a:r>
            <a:r>
              <a:rPr lang="zh-CN" altLang="en-US" b="1" dirty="0" smtClean="0">
                <a:latin typeface="Times New Roman" pitchFamily="18" charset="0"/>
              </a:rPr>
              <a:t>为</a:t>
            </a:r>
            <a:r>
              <a:rPr lang="zh-CN" altLang="en-US" b="1" dirty="0" smtClean="0">
                <a:solidFill>
                  <a:srgbClr val="A50021"/>
                </a:solidFill>
                <a:latin typeface="Times New Roman" pitchFamily="18" charset="0"/>
              </a:rPr>
              <a:t>可平面图</a:t>
            </a:r>
            <a:r>
              <a:rPr lang="zh-CN" altLang="en-US" b="1" dirty="0" smtClean="0">
                <a:latin typeface="Times New Roman" pitchFamily="18" charset="0"/>
              </a:rPr>
              <a:t>，简称为</a:t>
            </a:r>
            <a:r>
              <a:rPr lang="zh-CN" altLang="en-US" b="1" dirty="0" smtClean="0">
                <a:solidFill>
                  <a:srgbClr val="A50021"/>
                </a:solidFill>
                <a:latin typeface="Times New Roman" pitchFamily="18" charset="0"/>
              </a:rPr>
              <a:t>平面</a:t>
            </a:r>
            <a:r>
              <a:rPr lang="zh-CN" altLang="en-US" b="1" dirty="0">
                <a:solidFill>
                  <a:srgbClr val="A50021"/>
                </a:solidFill>
                <a:latin typeface="Times New Roman" pitchFamily="18" charset="0"/>
              </a:rPr>
              <a:t>图</a:t>
            </a:r>
            <a:endParaRPr lang="en-US" altLang="zh-CN" b="1" dirty="0">
              <a:solidFill>
                <a:srgbClr val="A50021"/>
              </a:solidFill>
              <a:latin typeface="Times New Roman" pitchFamily="18" charset="0"/>
            </a:endParaRPr>
          </a:p>
          <a:p>
            <a:pPr marL="457200" indent="-457200" eaLnBrk="1" hangingPunct="1">
              <a:buFontTx/>
              <a:buAutoNum type="arabicParenBoth"/>
              <a:defRPr/>
            </a:pPr>
            <a:r>
              <a:rPr lang="zh-CN" altLang="en-US" b="1" dirty="0" smtClean="0">
                <a:latin typeface="Times New Roman" pitchFamily="18" charset="0"/>
              </a:rPr>
              <a:t>画出的无边相交的图称作</a:t>
            </a:r>
            <a:r>
              <a:rPr lang="en-US" altLang="zh-CN" b="1" dirty="0" smtClean="0">
                <a:solidFill>
                  <a:srgbClr val="A50021"/>
                </a:solidFill>
                <a:latin typeface="Times New Roman" pitchFamily="18" charset="0"/>
              </a:rPr>
              <a:t>G</a:t>
            </a:r>
            <a:r>
              <a:rPr lang="zh-CN" altLang="en-US" b="1" dirty="0" smtClean="0">
                <a:solidFill>
                  <a:srgbClr val="A50021"/>
                </a:solidFill>
                <a:latin typeface="Times New Roman" pitchFamily="18" charset="0"/>
              </a:rPr>
              <a:t>的平面嵌入</a:t>
            </a:r>
            <a:r>
              <a:rPr lang="zh-CN" altLang="en-US" b="1" dirty="0" smtClean="0">
                <a:latin typeface="Times New Roman" pitchFamily="18" charset="0"/>
              </a:rPr>
              <a:t>，无平面嵌入的图称作</a:t>
            </a:r>
            <a:r>
              <a:rPr lang="zh-CN" altLang="en-US" b="1" dirty="0" smtClean="0">
                <a:solidFill>
                  <a:srgbClr val="A50021"/>
                </a:solidFill>
                <a:latin typeface="Times New Roman" pitchFamily="18" charset="0"/>
              </a:rPr>
              <a:t>非平面图</a:t>
            </a:r>
            <a:endParaRPr lang="zh-CN" altLang="en-US" b="1" dirty="0" smtClean="0">
              <a:latin typeface="Times New Roman" pitchFamily="18" charset="0"/>
              <a:sym typeface="Symbol" pitchFamily="18" charset="2"/>
            </a:endParaRPr>
          </a:p>
        </p:txBody>
      </p:sp>
      <p:grpSp>
        <p:nvGrpSpPr>
          <p:cNvPr id="3078" name="Group 14"/>
          <p:cNvGrpSpPr>
            <a:grpSpLocks/>
          </p:cNvGrpSpPr>
          <p:nvPr/>
        </p:nvGrpSpPr>
        <p:grpSpPr bwMode="auto">
          <a:xfrm>
            <a:off x="646113" y="3511550"/>
            <a:ext cx="7632700" cy="2401888"/>
            <a:chOff x="476" y="1933"/>
            <a:chExt cx="4808" cy="1513"/>
          </a:xfrm>
        </p:grpSpPr>
        <p:pic>
          <p:nvPicPr>
            <p:cNvPr id="3079" name="Picture 12" descr="17-1"/>
            <p:cNvPicPr>
              <a:picLocks noChangeAspect="1" noChangeArrowheads="1"/>
            </p:cNvPicPr>
            <p:nvPr/>
          </p:nvPicPr>
          <p:blipFill>
            <a:blip r:embed="rId3">
              <a:extLst>
                <a:ext uri="{28A0092B-C50C-407E-A947-70E740481C1C}">
                  <a14:useLocalDpi xmlns:a14="http://schemas.microsoft.com/office/drawing/2010/main" val="0"/>
                </a:ext>
              </a:extLst>
            </a:blip>
            <a:srcRect b="29167"/>
            <a:stretch>
              <a:fillRect/>
            </a:stretch>
          </p:blipFill>
          <p:spPr bwMode="auto">
            <a:xfrm>
              <a:off x="521" y="1933"/>
              <a:ext cx="4763"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13"/>
            <p:cNvSpPr txBox="1">
              <a:spLocks noChangeArrowheads="1"/>
            </p:cNvSpPr>
            <p:nvPr/>
          </p:nvSpPr>
          <p:spPr bwMode="auto">
            <a:xfrm>
              <a:off x="476" y="3158"/>
              <a:ext cx="4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en-US" altLang="zh-CN" b="0" dirty="0"/>
                <a:t>      </a:t>
              </a:r>
              <a:r>
                <a:rPr lang="en-US" altLang="zh-CN" dirty="0">
                  <a:latin typeface="Times New Roman" pitchFamily="18" charset="0"/>
                </a:rPr>
                <a:t>(1)                   (2)                     (3)                        (4)</a:t>
              </a:r>
            </a:p>
          </p:txBody>
        </p:sp>
      </p:grpSp>
    </p:spTree>
    <p:extLst>
      <p:ext uri="{BB962C8B-B14F-4D97-AF65-F5344CB8AC3E}">
        <p14:creationId xmlns:p14="http://schemas.microsoft.com/office/powerpoint/2010/main" val="2442486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56361CC-1A05-4F04-87AC-20DABE4B0C22}" type="slidenum">
              <a:rPr lang="en-US" altLang="zh-CN" sz="1400" b="0" smtClean="0"/>
              <a:pPr eaLnBrk="1" hangingPunct="1">
                <a:spcBef>
                  <a:spcPct val="0"/>
                </a:spcBef>
                <a:buClrTx/>
                <a:buFontTx/>
                <a:buNone/>
              </a:pPr>
              <a:t>118</a:t>
            </a:fld>
            <a:endParaRPr lang="en-US" altLang="zh-CN" sz="1400" b="0" smtClean="0"/>
          </a:p>
        </p:txBody>
      </p:sp>
      <p:sp>
        <p:nvSpPr>
          <p:cNvPr id="5124" name="Rectangle 8"/>
          <p:cNvSpPr>
            <a:spLocks noGrp="1" noChangeArrowheads="1"/>
          </p:cNvSpPr>
          <p:nvPr>
            <p:ph type="body" idx="1"/>
          </p:nvPr>
        </p:nvSpPr>
        <p:spPr>
          <a:xfrm>
            <a:off x="395288" y="1196975"/>
            <a:ext cx="8229600" cy="4525963"/>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17.2 </a:t>
            </a:r>
          </a:p>
          <a:p>
            <a:pPr marL="0" indent="0" eaLnBrk="1" hangingPunct="1">
              <a:buNone/>
            </a:pPr>
            <a:r>
              <a:rPr lang="en-US" altLang="zh-CN" sz="2400" b="1" dirty="0" smtClean="0">
                <a:latin typeface="Times New Roman" pitchFamily="18" charset="0"/>
              </a:rPr>
              <a:t>(1) </a:t>
            </a:r>
            <a:r>
              <a:rPr lang="en-US" altLang="zh-CN" sz="2400" b="1" i="1" dirty="0" smtClean="0">
                <a:latin typeface="Times New Roman" pitchFamily="18" charset="0"/>
              </a:rPr>
              <a:t>G</a:t>
            </a:r>
            <a:r>
              <a:rPr lang="zh-CN" altLang="en-US" sz="2400" b="1" dirty="0" smtClean="0">
                <a:latin typeface="Times New Roman" pitchFamily="18" charset="0"/>
              </a:rPr>
              <a:t>的</a:t>
            </a:r>
            <a:r>
              <a:rPr lang="zh-CN" altLang="en-US" sz="2400" b="1" dirty="0" smtClean="0">
                <a:solidFill>
                  <a:srgbClr val="A50021"/>
                </a:solidFill>
                <a:latin typeface="Times New Roman" pitchFamily="18" charset="0"/>
              </a:rPr>
              <a:t>面</a:t>
            </a:r>
            <a:r>
              <a:rPr lang="en-US" altLang="zh-CN" sz="2400" b="1" dirty="0" smtClean="0">
                <a:latin typeface="Times New Roman" pitchFamily="18" charset="0"/>
              </a:rPr>
              <a:t>——</a:t>
            </a:r>
            <a:r>
              <a:rPr lang="zh-CN" altLang="en-US" sz="2400" b="1" dirty="0" smtClean="0">
                <a:latin typeface="Times New Roman" pitchFamily="18" charset="0"/>
              </a:rPr>
              <a:t>由</a:t>
            </a:r>
            <a:r>
              <a:rPr lang="en-US" altLang="zh-CN" sz="2400" b="1" i="1" dirty="0" smtClean="0">
                <a:latin typeface="Times New Roman" pitchFamily="18" charset="0"/>
              </a:rPr>
              <a:t>G</a:t>
            </a:r>
            <a:r>
              <a:rPr lang="zh-CN" altLang="en-US" sz="2400" b="1" dirty="0" smtClean="0">
                <a:latin typeface="Times New Roman" pitchFamily="18" charset="0"/>
              </a:rPr>
              <a:t>的平面嵌入的边将平面化分成的区域</a:t>
            </a:r>
          </a:p>
          <a:p>
            <a:pPr marL="0" indent="0" eaLnBrk="1" hangingPunct="1">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无限面</a:t>
            </a:r>
            <a:r>
              <a:rPr lang="zh-CN" altLang="en-US" sz="2400" b="1" dirty="0" smtClean="0">
                <a:latin typeface="Times New Roman" pitchFamily="18" charset="0"/>
              </a:rPr>
              <a:t>或</a:t>
            </a:r>
            <a:r>
              <a:rPr lang="zh-CN" altLang="en-US" sz="2400" b="1" dirty="0" smtClean="0">
                <a:solidFill>
                  <a:srgbClr val="A50021"/>
                </a:solidFill>
                <a:latin typeface="Times New Roman" pitchFamily="18" charset="0"/>
              </a:rPr>
              <a:t>外部面</a:t>
            </a:r>
            <a:r>
              <a:rPr lang="en-US" altLang="zh-CN" sz="2400" b="1" dirty="0" smtClean="0">
                <a:latin typeface="Times New Roman" pitchFamily="18" charset="0"/>
              </a:rPr>
              <a:t>——</a:t>
            </a:r>
            <a:r>
              <a:rPr lang="zh-CN" altLang="en-US" sz="2400" b="1" dirty="0" smtClean="0">
                <a:latin typeface="Times New Roman" pitchFamily="18" charset="0"/>
              </a:rPr>
              <a:t>（可用</a:t>
            </a:r>
            <a:r>
              <a:rPr lang="en-US" altLang="zh-CN" sz="2400" b="1" i="1" dirty="0" smtClean="0">
                <a:latin typeface="Times New Roman" pitchFamily="18" charset="0"/>
              </a:rPr>
              <a:t>R</a:t>
            </a:r>
            <a:r>
              <a:rPr lang="en-US" altLang="zh-CN" sz="2400" b="1" baseline="-25000" dirty="0" smtClean="0">
                <a:latin typeface="Times New Roman" pitchFamily="18" charset="0"/>
              </a:rPr>
              <a:t>0</a:t>
            </a:r>
            <a:r>
              <a:rPr lang="zh-CN" altLang="en-US" sz="2400" b="1" dirty="0" smtClean="0">
                <a:latin typeface="Times New Roman" pitchFamily="18" charset="0"/>
              </a:rPr>
              <a:t>表示）</a:t>
            </a:r>
            <a:r>
              <a:rPr lang="en-US" altLang="zh-CN" sz="2400" b="1" dirty="0" smtClean="0">
                <a:latin typeface="Times New Roman" pitchFamily="18" charset="0"/>
              </a:rPr>
              <a:t>——</a:t>
            </a:r>
            <a:r>
              <a:rPr lang="zh-CN" altLang="en-US" sz="2400" b="1" dirty="0" smtClean="0">
                <a:latin typeface="Times New Roman" pitchFamily="18" charset="0"/>
              </a:rPr>
              <a:t>面积无限的面</a:t>
            </a:r>
          </a:p>
          <a:p>
            <a:pPr marL="0" indent="0" eaLnBrk="1" hangingPunct="1">
              <a:buNone/>
            </a:pPr>
            <a:r>
              <a:rPr lang="en-US" altLang="zh-CN" sz="2400" b="1" dirty="0" smtClean="0">
                <a:latin typeface="Times New Roman" pitchFamily="18" charset="0"/>
              </a:rPr>
              <a:t>(3) </a:t>
            </a:r>
            <a:r>
              <a:rPr lang="zh-CN" altLang="en-US" sz="2400" b="1" dirty="0" smtClean="0">
                <a:solidFill>
                  <a:srgbClr val="A50021"/>
                </a:solidFill>
                <a:latin typeface="Times New Roman" pitchFamily="18" charset="0"/>
              </a:rPr>
              <a:t>有限面</a:t>
            </a:r>
            <a:r>
              <a:rPr lang="zh-CN" altLang="en-US" sz="2400" b="1" dirty="0" smtClean="0">
                <a:latin typeface="Times New Roman" pitchFamily="18" charset="0"/>
              </a:rPr>
              <a:t>或</a:t>
            </a:r>
            <a:r>
              <a:rPr lang="zh-CN" altLang="en-US" sz="2400" b="1" dirty="0" smtClean="0">
                <a:solidFill>
                  <a:srgbClr val="A50021"/>
                </a:solidFill>
                <a:latin typeface="Times New Roman" pitchFamily="18" charset="0"/>
              </a:rPr>
              <a:t>内部面</a:t>
            </a:r>
            <a:r>
              <a:rPr lang="zh-CN" altLang="en-US" sz="2400" b="1" dirty="0" smtClean="0">
                <a:latin typeface="Times New Roman" pitchFamily="18" charset="0"/>
              </a:rPr>
              <a:t>（可用</a:t>
            </a:r>
            <a:r>
              <a:rPr lang="en-US" altLang="zh-CN" sz="2400" b="1" i="1" dirty="0" smtClean="0">
                <a:latin typeface="Times New Roman" pitchFamily="18" charset="0"/>
              </a:rPr>
              <a:t>R</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R</a:t>
            </a:r>
            <a:r>
              <a:rPr lang="en-US" altLang="zh-CN" sz="2400" b="1" baseline="-25000" dirty="0" smtClean="0">
                <a:latin typeface="Times New Roman" pitchFamily="18" charset="0"/>
              </a:rPr>
              <a:t>2</a:t>
            </a:r>
            <a:r>
              <a:rPr lang="en-US" altLang="zh-CN" sz="2400" b="1" dirty="0" smtClean="0">
                <a:latin typeface="Times New Roman" pitchFamily="18" charset="0"/>
              </a:rPr>
              <a:t>, …, </a:t>
            </a:r>
            <a:r>
              <a:rPr lang="en-US" altLang="zh-CN" sz="2400" b="1" i="1" dirty="0" err="1" smtClean="0">
                <a:latin typeface="Times New Roman" pitchFamily="18" charset="0"/>
              </a:rPr>
              <a:t>R</a:t>
            </a:r>
            <a:r>
              <a:rPr lang="en-US" altLang="zh-CN" sz="2400" b="1" i="1" baseline="-25000" dirty="0" err="1" smtClean="0">
                <a:latin typeface="Times New Roman" pitchFamily="18" charset="0"/>
              </a:rPr>
              <a:t>k</a:t>
            </a:r>
            <a:r>
              <a:rPr lang="zh-CN" altLang="en-US" sz="2400" b="1" dirty="0" smtClean="0">
                <a:latin typeface="Times New Roman" pitchFamily="18" charset="0"/>
              </a:rPr>
              <a:t>等表示）</a:t>
            </a:r>
            <a:r>
              <a:rPr lang="en-US" altLang="zh-CN" sz="2400" b="1" dirty="0" smtClean="0">
                <a:latin typeface="Times New Roman" pitchFamily="18" charset="0"/>
              </a:rPr>
              <a:t>——</a:t>
            </a:r>
            <a:r>
              <a:rPr lang="zh-CN" altLang="en-US" sz="2400" b="1" dirty="0" smtClean="0">
                <a:latin typeface="Times New Roman" pitchFamily="18" charset="0"/>
              </a:rPr>
              <a:t>面积</a:t>
            </a:r>
          </a:p>
          <a:p>
            <a:pPr marL="0" indent="0" eaLnBrk="1" hangingPunct="1">
              <a:buNone/>
            </a:pPr>
            <a:r>
              <a:rPr lang="zh-CN" altLang="en-US" sz="2400" b="1" dirty="0" smtClean="0">
                <a:latin typeface="Times New Roman" pitchFamily="18" charset="0"/>
              </a:rPr>
              <a:t>      有限的面 </a:t>
            </a:r>
          </a:p>
          <a:p>
            <a:pPr marL="0" indent="0" eaLnBrk="1" hangingPunct="1">
              <a:buNone/>
            </a:pPr>
            <a:r>
              <a:rPr lang="en-US" altLang="zh-CN" sz="2400" b="1" dirty="0" smtClean="0">
                <a:latin typeface="Times New Roman" pitchFamily="18" charset="0"/>
              </a:rPr>
              <a:t>(4) </a:t>
            </a:r>
            <a:r>
              <a:rPr lang="zh-CN" altLang="en-US" sz="2400" b="1" dirty="0" smtClean="0">
                <a:solidFill>
                  <a:srgbClr val="A50021"/>
                </a:solidFill>
                <a:latin typeface="Times New Roman" pitchFamily="18" charset="0"/>
              </a:rPr>
              <a:t>面 </a:t>
            </a:r>
            <a:r>
              <a:rPr lang="en-US" altLang="zh-CN" sz="2400" b="1" i="1" dirty="0" err="1" smtClean="0">
                <a:solidFill>
                  <a:srgbClr val="A50021"/>
                </a:solidFill>
                <a:latin typeface="Times New Roman" pitchFamily="18" charset="0"/>
              </a:rPr>
              <a:t>R</a:t>
            </a:r>
            <a:r>
              <a:rPr lang="en-US" altLang="zh-CN" sz="2400" b="1" i="1" baseline="-25000" dirty="0" err="1" smtClean="0">
                <a:solidFill>
                  <a:srgbClr val="A50021"/>
                </a:solidFill>
                <a:latin typeface="Times New Roman" pitchFamily="18" charset="0"/>
              </a:rPr>
              <a:t>i</a:t>
            </a:r>
            <a:r>
              <a:rPr lang="en-US" altLang="zh-CN" sz="2400" b="1" i="1" baseline="-25000" dirty="0" smtClean="0">
                <a:solidFill>
                  <a:srgbClr val="A50021"/>
                </a:solidFill>
                <a:latin typeface="Times New Roman" pitchFamily="18" charset="0"/>
              </a:rPr>
              <a:t> </a:t>
            </a:r>
            <a:r>
              <a:rPr lang="zh-CN" altLang="en-US" sz="2400" b="1" dirty="0" smtClean="0">
                <a:solidFill>
                  <a:srgbClr val="A50021"/>
                </a:solidFill>
                <a:latin typeface="Times New Roman" pitchFamily="18" charset="0"/>
              </a:rPr>
              <a:t>的边界</a:t>
            </a:r>
            <a:r>
              <a:rPr lang="en-US" altLang="zh-CN" sz="2400" b="1" dirty="0" smtClean="0">
                <a:latin typeface="Times New Roman" pitchFamily="18" charset="0"/>
              </a:rPr>
              <a:t>——</a:t>
            </a:r>
            <a:r>
              <a:rPr lang="zh-CN" altLang="en-US" sz="2400" b="1" dirty="0" smtClean="0">
                <a:latin typeface="Times New Roman" pitchFamily="18" charset="0"/>
              </a:rPr>
              <a:t>包围</a:t>
            </a:r>
            <a:r>
              <a:rPr lang="en-US" altLang="zh-CN" sz="2400" b="1" i="1" dirty="0" err="1" smtClean="0">
                <a:latin typeface="Times New Roman" pitchFamily="18" charset="0"/>
              </a:rPr>
              <a:t>R</a:t>
            </a:r>
            <a:r>
              <a:rPr lang="en-US" altLang="zh-CN" sz="2400" b="1" i="1" baseline="-25000" dirty="0" err="1" smtClean="0">
                <a:latin typeface="Times New Roman" pitchFamily="18" charset="0"/>
              </a:rPr>
              <a:t>i</a:t>
            </a:r>
            <a:r>
              <a:rPr lang="zh-CN" altLang="en-US" sz="2400" b="1" dirty="0" smtClean="0">
                <a:latin typeface="Times New Roman" pitchFamily="18" charset="0"/>
              </a:rPr>
              <a:t>的回路组</a:t>
            </a:r>
          </a:p>
          <a:p>
            <a:pPr marL="0" indent="0" eaLnBrk="1" hangingPunct="1">
              <a:buNone/>
            </a:pPr>
            <a:r>
              <a:rPr lang="en-US" altLang="zh-CN" sz="2400" b="1" dirty="0" smtClean="0">
                <a:latin typeface="Times New Roman" pitchFamily="18" charset="0"/>
              </a:rPr>
              <a:t>(5) </a:t>
            </a:r>
            <a:r>
              <a:rPr lang="zh-CN" altLang="en-US" sz="2400" b="1" dirty="0" smtClean="0">
                <a:solidFill>
                  <a:srgbClr val="A50021"/>
                </a:solidFill>
                <a:latin typeface="Times New Roman" pitchFamily="18" charset="0"/>
              </a:rPr>
              <a:t>面 </a:t>
            </a:r>
            <a:r>
              <a:rPr lang="en-US" altLang="zh-CN" sz="2400" b="1" i="1" dirty="0" err="1" smtClean="0">
                <a:solidFill>
                  <a:srgbClr val="A50021"/>
                </a:solidFill>
                <a:latin typeface="Times New Roman" pitchFamily="18" charset="0"/>
              </a:rPr>
              <a:t>R</a:t>
            </a:r>
            <a:r>
              <a:rPr lang="en-US" altLang="zh-CN" sz="2400" b="1" i="1" baseline="-25000" dirty="0" err="1" smtClean="0">
                <a:solidFill>
                  <a:srgbClr val="A50021"/>
                </a:solidFill>
                <a:latin typeface="Times New Roman" pitchFamily="18" charset="0"/>
              </a:rPr>
              <a:t>i</a:t>
            </a:r>
            <a:r>
              <a:rPr lang="en-US" altLang="zh-CN" sz="2400" b="1" i="1" baseline="-25000" dirty="0" smtClean="0">
                <a:solidFill>
                  <a:srgbClr val="A50021"/>
                </a:solidFill>
                <a:latin typeface="Times New Roman" pitchFamily="18" charset="0"/>
              </a:rPr>
              <a:t> </a:t>
            </a:r>
            <a:r>
              <a:rPr lang="zh-CN" altLang="en-US" sz="2400" b="1" dirty="0" smtClean="0">
                <a:solidFill>
                  <a:srgbClr val="A50021"/>
                </a:solidFill>
                <a:latin typeface="Times New Roman" pitchFamily="18" charset="0"/>
              </a:rPr>
              <a:t>的次数</a:t>
            </a:r>
            <a:r>
              <a:rPr lang="en-US" altLang="zh-CN" sz="2400" b="1" dirty="0" smtClean="0">
                <a:latin typeface="Times New Roman" pitchFamily="18" charset="0"/>
              </a:rPr>
              <a:t>——</a:t>
            </a:r>
            <a:r>
              <a:rPr lang="en-US" altLang="zh-CN" sz="2400" b="1" i="1" dirty="0" err="1" smtClean="0">
                <a:latin typeface="Times New Roman" pitchFamily="18" charset="0"/>
              </a:rPr>
              <a:t>R</a:t>
            </a:r>
            <a:r>
              <a:rPr lang="en-US" altLang="zh-CN" sz="2400" b="1" i="1" baseline="-25000" dirty="0" err="1" smtClean="0">
                <a:latin typeface="Times New Roman" pitchFamily="18" charset="0"/>
              </a:rPr>
              <a:t>i</a:t>
            </a:r>
            <a:r>
              <a:rPr lang="zh-CN" altLang="en-US" sz="2400" b="1" dirty="0" smtClean="0">
                <a:latin typeface="Times New Roman" pitchFamily="18" charset="0"/>
              </a:rPr>
              <a:t>边界的长度，用</a:t>
            </a:r>
            <a:r>
              <a:rPr lang="en-US" altLang="zh-CN" sz="2400" b="1" dirty="0" err="1" smtClean="0">
                <a:solidFill>
                  <a:srgbClr val="A50021"/>
                </a:solidFill>
                <a:latin typeface="Times New Roman" pitchFamily="18" charset="0"/>
              </a:rPr>
              <a:t>deg</a:t>
            </a:r>
            <a:r>
              <a:rPr lang="en-US" altLang="zh-CN" sz="2400" b="1" dirty="0" smtClean="0">
                <a:solidFill>
                  <a:srgbClr val="A50021"/>
                </a:solidFill>
                <a:latin typeface="Times New Roman" pitchFamily="18" charset="0"/>
              </a:rPr>
              <a:t>(</a:t>
            </a:r>
            <a:r>
              <a:rPr lang="en-US" altLang="zh-CN" sz="2400" b="1" i="1" dirty="0" err="1" smtClean="0">
                <a:solidFill>
                  <a:srgbClr val="A50021"/>
                </a:solidFill>
                <a:latin typeface="Times New Roman" pitchFamily="18" charset="0"/>
              </a:rPr>
              <a:t>R</a:t>
            </a:r>
            <a:r>
              <a:rPr lang="en-US" altLang="zh-CN" sz="2400" b="1" i="1" baseline="-25000" dirty="0" err="1" smtClean="0">
                <a:solidFill>
                  <a:srgbClr val="A50021"/>
                </a:solidFill>
                <a:latin typeface="Times New Roman" pitchFamily="18" charset="0"/>
              </a:rPr>
              <a:t>i</a:t>
            </a:r>
            <a:r>
              <a:rPr lang="en-US" altLang="zh-CN" sz="2400" b="1" dirty="0" smtClean="0">
                <a:solidFill>
                  <a:srgbClr val="A50021"/>
                </a:solidFill>
                <a:latin typeface="Times New Roman" pitchFamily="18" charset="0"/>
              </a:rPr>
              <a:t>)</a:t>
            </a:r>
            <a:r>
              <a:rPr lang="zh-CN" altLang="en-US" sz="2400" b="1" dirty="0" smtClean="0">
                <a:latin typeface="Times New Roman" pitchFamily="18" charset="0"/>
              </a:rPr>
              <a:t>表示 </a:t>
            </a:r>
          </a:p>
        </p:txBody>
      </p:sp>
    </p:spTree>
    <p:extLst>
      <p:ext uri="{BB962C8B-B14F-4D97-AF65-F5344CB8AC3E}">
        <p14:creationId xmlns:p14="http://schemas.microsoft.com/office/powerpoint/2010/main" val="213745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81698002-9546-42C6-AF32-AD98BD20E436}" type="slidenum">
              <a:rPr lang="en-US" altLang="zh-CN" sz="1400" b="0" smtClean="0"/>
              <a:pPr eaLnBrk="1" hangingPunct="1">
                <a:spcBef>
                  <a:spcPct val="0"/>
                </a:spcBef>
                <a:buClrTx/>
                <a:buFontTx/>
                <a:buNone/>
              </a:pPr>
              <a:t>119</a:t>
            </a:fld>
            <a:endParaRPr lang="en-US" altLang="zh-CN" sz="1400" b="0" smtClean="0"/>
          </a:p>
        </p:txBody>
      </p:sp>
      <p:sp>
        <p:nvSpPr>
          <p:cNvPr id="8197" name="Rectangle 11"/>
          <p:cNvSpPr>
            <a:spLocks noChangeArrowheads="1"/>
          </p:cNvSpPr>
          <p:nvPr/>
        </p:nvSpPr>
        <p:spPr bwMode="auto">
          <a:xfrm>
            <a:off x="1835150" y="185738"/>
            <a:ext cx="6265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ctr" eaLnBrk="1" hangingPunct="1">
              <a:spcBef>
                <a:spcPct val="0"/>
              </a:spcBef>
              <a:buClrTx/>
              <a:buFontTx/>
              <a:buNone/>
            </a:pPr>
            <a:r>
              <a:rPr lang="zh-CN" altLang="en-US" sz="3200" dirty="0" smtClean="0"/>
              <a:t>欧</a:t>
            </a:r>
            <a:r>
              <a:rPr lang="zh-CN" altLang="en-US" sz="3200" dirty="0"/>
              <a:t>拉公式</a:t>
            </a:r>
          </a:p>
        </p:txBody>
      </p:sp>
      <p:sp>
        <p:nvSpPr>
          <p:cNvPr id="8198" name="Rectangle 13"/>
          <p:cNvSpPr>
            <a:spLocks noGrp="1" noChangeArrowheads="1"/>
          </p:cNvSpPr>
          <p:nvPr>
            <p:ph type="body" idx="1"/>
          </p:nvPr>
        </p:nvSpPr>
        <p:spPr>
          <a:xfrm>
            <a:off x="422360" y="908720"/>
            <a:ext cx="8137525" cy="3311525"/>
          </a:xfrm>
        </p:spPr>
        <p:txBody>
          <a:bodyPr>
            <a:noAutofit/>
          </a:bodyPr>
          <a:lstStyle/>
          <a:p>
            <a:pPr marL="0" indent="0" eaLnBrk="1" hangingPunct="1">
              <a:buNone/>
            </a:pPr>
            <a:r>
              <a:rPr lang="zh-CN" altLang="en-US" sz="2400" b="1" dirty="0" smtClean="0">
                <a:solidFill>
                  <a:srgbClr val="A50021"/>
                </a:solidFill>
                <a:latin typeface="Times New Roman" pitchFamily="18" charset="0"/>
              </a:rPr>
              <a:t>定理</a:t>
            </a:r>
            <a:r>
              <a:rPr lang="en-US" altLang="zh-CN" sz="2400" b="1" dirty="0" smtClean="0">
                <a:solidFill>
                  <a:srgbClr val="A50021"/>
                </a:solidFill>
                <a:latin typeface="Times New Roman" pitchFamily="18" charset="0"/>
              </a:rPr>
              <a:t>17.6 </a:t>
            </a:r>
            <a:r>
              <a:rPr lang="en-US" altLang="zh-CN" sz="2400" b="1" dirty="0" smtClean="0">
                <a:latin typeface="Times New Roman" pitchFamily="18" charset="0"/>
              </a:rPr>
              <a:t> </a:t>
            </a:r>
            <a:r>
              <a:rPr lang="zh-CN" altLang="en-US" sz="2400" b="1" dirty="0" smtClean="0">
                <a:latin typeface="Times New Roman" pitchFamily="18" charset="0"/>
              </a:rPr>
              <a:t>设</a:t>
            </a:r>
            <a:r>
              <a:rPr lang="en-US" altLang="zh-CN" sz="2400" b="1" i="1" dirty="0" smtClean="0">
                <a:latin typeface="Times New Roman" pitchFamily="18" charset="0"/>
              </a:rPr>
              <a:t>G</a:t>
            </a:r>
            <a:r>
              <a:rPr lang="zh-CN" altLang="en-US" sz="2400" b="1" dirty="0" smtClean="0">
                <a:latin typeface="Times New Roman" pitchFamily="18" charset="0"/>
              </a:rPr>
              <a:t>为</a:t>
            </a:r>
            <a:r>
              <a:rPr lang="en-US" altLang="zh-CN" sz="2400" b="1" i="1" dirty="0" smtClean="0">
                <a:latin typeface="Times New Roman" pitchFamily="18" charset="0"/>
              </a:rPr>
              <a:t>n</a:t>
            </a:r>
            <a:r>
              <a:rPr lang="zh-CN" altLang="en-US" sz="2400" b="1" dirty="0" smtClean="0">
                <a:latin typeface="Times New Roman" pitchFamily="18" charset="0"/>
              </a:rPr>
              <a:t>阶</a:t>
            </a:r>
            <a:r>
              <a:rPr lang="en-US" altLang="zh-CN" sz="2400" b="1" i="1" dirty="0" smtClean="0">
                <a:latin typeface="Times New Roman" pitchFamily="18" charset="0"/>
              </a:rPr>
              <a:t>m</a:t>
            </a:r>
            <a:r>
              <a:rPr lang="zh-CN" altLang="en-US" sz="2400" b="1" dirty="0" smtClean="0">
                <a:latin typeface="Times New Roman" pitchFamily="18" charset="0"/>
              </a:rPr>
              <a:t>条边</a:t>
            </a:r>
            <a:r>
              <a:rPr lang="en-US" altLang="zh-CN" sz="2400" b="1" i="1" dirty="0" smtClean="0">
                <a:latin typeface="Times New Roman" pitchFamily="18" charset="0"/>
              </a:rPr>
              <a:t>r</a:t>
            </a:r>
            <a:r>
              <a:rPr lang="zh-CN" altLang="en-US" sz="2400" b="1" dirty="0" smtClean="0">
                <a:latin typeface="Times New Roman" pitchFamily="18" charset="0"/>
              </a:rPr>
              <a:t>个面的连通平面图，则</a:t>
            </a:r>
            <a:r>
              <a:rPr lang="en-US" altLang="zh-CN" sz="2400" b="1" i="1" dirty="0" err="1" smtClean="0">
                <a:latin typeface="Times New Roman" pitchFamily="18" charset="0"/>
              </a:rPr>
              <a:t>n</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m</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r</a:t>
            </a:r>
            <a:r>
              <a:rPr lang="en-US" altLang="zh-CN" sz="2400" b="1" dirty="0" smtClean="0">
                <a:latin typeface="Times New Roman" pitchFamily="18" charset="0"/>
                <a:sym typeface="Symbol" pitchFamily="18" charset="2"/>
              </a:rPr>
              <a:t>=2</a:t>
            </a:r>
          </a:p>
          <a:p>
            <a:pPr marL="0" indent="0" eaLnBrk="1" hangingPunct="1">
              <a:buNone/>
            </a:pPr>
            <a:r>
              <a:rPr lang="zh-CN" altLang="en-US" sz="2400" b="1" dirty="0" smtClean="0">
                <a:latin typeface="Times New Roman" pitchFamily="18" charset="0"/>
                <a:sym typeface="Symbol" pitchFamily="18" charset="2"/>
              </a:rPr>
              <a:t>（此公式称为</a:t>
            </a:r>
            <a:r>
              <a:rPr lang="zh-CN" altLang="en-US" sz="2400" b="1" dirty="0" smtClean="0">
                <a:solidFill>
                  <a:srgbClr val="A50021"/>
                </a:solidFill>
                <a:latin typeface="Times New Roman" pitchFamily="18" charset="0"/>
                <a:sym typeface="Symbol" pitchFamily="18" charset="2"/>
              </a:rPr>
              <a:t>欧拉公式</a:t>
            </a:r>
            <a:r>
              <a:rPr lang="zh-CN" altLang="en-US" sz="2400" b="1" dirty="0" smtClean="0">
                <a:latin typeface="Times New Roman" pitchFamily="18" charset="0"/>
                <a:sym typeface="Symbol" pitchFamily="18" charset="2"/>
              </a:rPr>
              <a:t>）</a:t>
            </a:r>
          </a:p>
        </p:txBody>
      </p:sp>
      <p:grpSp>
        <p:nvGrpSpPr>
          <p:cNvPr id="7" name="Group 17"/>
          <p:cNvGrpSpPr>
            <a:grpSpLocks/>
          </p:cNvGrpSpPr>
          <p:nvPr/>
        </p:nvGrpSpPr>
        <p:grpSpPr bwMode="auto">
          <a:xfrm>
            <a:off x="358775" y="2341563"/>
            <a:ext cx="7850188" cy="2400300"/>
            <a:chOff x="385" y="1752"/>
            <a:chExt cx="4945" cy="1512"/>
          </a:xfrm>
        </p:grpSpPr>
        <p:grpSp>
          <p:nvGrpSpPr>
            <p:cNvPr id="8" name="Group 15"/>
            <p:cNvGrpSpPr>
              <a:grpSpLocks/>
            </p:cNvGrpSpPr>
            <p:nvPr/>
          </p:nvGrpSpPr>
          <p:grpSpPr bwMode="auto">
            <a:xfrm>
              <a:off x="385" y="1752"/>
              <a:ext cx="4945" cy="1114"/>
              <a:chOff x="385" y="1797"/>
              <a:chExt cx="4945" cy="1114"/>
            </a:xfrm>
          </p:grpSpPr>
          <p:pic>
            <p:nvPicPr>
              <p:cNvPr id="10" name="Picture 12" descr="17-4"/>
              <p:cNvPicPr>
                <a:picLocks noChangeAspect="1" noChangeArrowheads="1"/>
              </p:cNvPicPr>
              <p:nvPr/>
            </p:nvPicPr>
            <p:blipFill>
              <a:blip r:embed="rId3">
                <a:extLst>
                  <a:ext uri="{28A0092B-C50C-407E-A947-70E740481C1C}">
                    <a14:useLocalDpi xmlns:a14="http://schemas.microsoft.com/office/drawing/2010/main" val="0"/>
                  </a:ext>
                </a:extLst>
              </a:blip>
              <a:srcRect l="71495"/>
              <a:stretch>
                <a:fillRect/>
              </a:stretch>
            </p:blipFill>
            <p:spPr bwMode="auto">
              <a:xfrm>
                <a:off x="3606" y="1842"/>
                <a:ext cx="1724" cy="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17-4"/>
              <p:cNvPicPr>
                <a:picLocks noChangeAspect="1" noChangeArrowheads="1"/>
              </p:cNvPicPr>
              <p:nvPr/>
            </p:nvPicPr>
            <p:blipFill>
              <a:blip r:embed="rId3">
                <a:extLst>
                  <a:ext uri="{28A0092B-C50C-407E-A947-70E740481C1C}">
                    <a14:useLocalDpi xmlns:a14="http://schemas.microsoft.com/office/drawing/2010/main" val="0"/>
                  </a:ext>
                </a:extLst>
              </a:blip>
              <a:srcRect r="75305"/>
              <a:stretch>
                <a:fillRect/>
              </a:stretch>
            </p:blipFill>
            <p:spPr bwMode="auto">
              <a:xfrm>
                <a:off x="385" y="1825"/>
                <a:ext cx="1542"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17-4"/>
              <p:cNvPicPr>
                <a:picLocks noChangeAspect="1" noChangeArrowheads="1"/>
              </p:cNvPicPr>
              <p:nvPr/>
            </p:nvPicPr>
            <p:blipFill>
              <a:blip r:embed="rId3">
                <a:extLst>
                  <a:ext uri="{28A0092B-C50C-407E-A947-70E740481C1C}">
                    <a14:useLocalDpi xmlns:a14="http://schemas.microsoft.com/office/drawing/2010/main" val="0"/>
                  </a:ext>
                </a:extLst>
              </a:blip>
              <a:srcRect l="32332" r="42973"/>
              <a:stretch>
                <a:fillRect/>
              </a:stretch>
            </p:blipFill>
            <p:spPr bwMode="auto">
              <a:xfrm>
                <a:off x="1927" y="1797"/>
                <a:ext cx="1633"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 Box 16"/>
            <p:cNvSpPr txBox="1">
              <a:spLocks noChangeArrowheads="1"/>
            </p:cNvSpPr>
            <p:nvPr/>
          </p:nvSpPr>
          <p:spPr bwMode="auto">
            <a:xfrm>
              <a:off x="567" y="2976"/>
              <a:ext cx="41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en-US" altLang="zh-CN" b="0"/>
                <a:t>      </a:t>
              </a:r>
              <a:r>
                <a:rPr lang="en-US" altLang="zh-CN">
                  <a:latin typeface="Times New Roman" pitchFamily="18" charset="0"/>
                </a:rPr>
                <a:t>(1)                             (2)                                (3) </a:t>
              </a:r>
            </a:p>
          </p:txBody>
        </p:sp>
      </p:grpSp>
    </p:spTree>
    <p:extLst>
      <p:ext uri="{BB962C8B-B14F-4D97-AF65-F5344CB8AC3E}">
        <p14:creationId xmlns:p14="http://schemas.microsoft.com/office/powerpoint/2010/main" val="1068460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96B6871D-C2CB-4717-BC07-6EA2230885AD}" type="slidenum">
              <a:rPr lang="en-US" altLang="zh-CN" sz="1400" b="0" smtClean="0"/>
              <a:pPr eaLnBrk="1" hangingPunct="1">
                <a:spcBef>
                  <a:spcPct val="0"/>
                </a:spcBef>
                <a:buClrTx/>
                <a:buFontTx/>
                <a:buNone/>
              </a:pPr>
              <a:t>12</a:t>
            </a:fld>
            <a:endParaRPr lang="en-US" altLang="zh-CN" sz="1400" b="0" smtClean="0"/>
          </a:p>
        </p:txBody>
      </p:sp>
      <p:sp>
        <p:nvSpPr>
          <p:cNvPr id="6148" name="Rectangle 3"/>
          <p:cNvSpPr>
            <a:spLocks noGrp="1" noChangeArrowheads="1"/>
          </p:cNvSpPr>
          <p:nvPr>
            <p:ph type="body" idx="1"/>
          </p:nvPr>
        </p:nvSpPr>
        <p:spPr>
          <a:xfrm>
            <a:off x="179512" y="1340520"/>
            <a:ext cx="8229600" cy="4176712"/>
          </a:xfrm>
        </p:spPr>
        <p:txBody>
          <a:bodyPr>
            <a:noAutofit/>
          </a:bodyPr>
          <a:lstStyle/>
          <a:p>
            <a:pPr>
              <a:defRPr/>
            </a:pPr>
            <a:r>
              <a:rPr lang="zh-CN" altLang="en-US" sz="2400" b="1" dirty="0" smtClean="0"/>
              <a:t>推理的形式结构</a:t>
            </a:r>
            <a:endParaRPr lang="en-US" altLang="zh-CN" sz="2400" b="1" dirty="0" smtClean="0"/>
          </a:p>
          <a:p>
            <a:pPr>
              <a:defRPr/>
            </a:pPr>
            <a:r>
              <a:rPr lang="zh-CN" altLang="en-US" sz="2400" b="1" dirty="0" smtClean="0"/>
              <a:t>推理规则</a:t>
            </a:r>
          </a:p>
          <a:p>
            <a:pPr>
              <a:defRPr/>
            </a:pPr>
            <a:r>
              <a:rPr lang="zh-CN" altLang="en-US" sz="2400" b="1" dirty="0" smtClean="0">
                <a:latin typeface="Times New Roman" pitchFamily="18" charset="0"/>
              </a:rPr>
              <a:t>在自然推理系统</a:t>
            </a:r>
            <a:r>
              <a:rPr lang="en-US" altLang="zh-CN" sz="2400" b="1" dirty="0" smtClean="0">
                <a:latin typeface="Times New Roman" pitchFamily="18" charset="0"/>
              </a:rPr>
              <a:t>p</a:t>
            </a:r>
            <a:r>
              <a:rPr lang="zh-CN" altLang="en-US" sz="2400" b="1" dirty="0" smtClean="0">
                <a:latin typeface="Times New Roman" pitchFamily="18" charset="0"/>
              </a:rPr>
              <a:t>中进行命题逻辑的推理</a:t>
            </a:r>
            <a:endParaRPr lang="en-US" altLang="zh-CN" sz="2400" b="1" dirty="0" smtClean="0">
              <a:latin typeface="Times New Roman" pitchFamily="18" charset="0"/>
            </a:endParaRPr>
          </a:p>
        </p:txBody>
      </p:sp>
      <p:sp>
        <p:nvSpPr>
          <p:cNvPr id="7" name="Rectangle 4"/>
          <p:cNvSpPr txBox="1">
            <a:spLocks noGrp="1" noChangeArrowheads="1"/>
          </p:cNvSpPr>
          <p:nvPr>
            <p:ph type="title"/>
          </p:nvPr>
        </p:nvSpPr>
        <p:spPr>
          <a:xfrm>
            <a:off x="107504" y="44624"/>
            <a:ext cx="8229600" cy="1143000"/>
          </a:xfrm>
          <a:prstGeom prst="rect">
            <a:avLst/>
          </a:prstGeom>
        </p:spPr>
        <p:txBody>
          <a:bodyPr vert="horz" lIns="91440" tIns="45720" rIns="91440" bIns="45720" rtlCol="0" anchor="ctr">
            <a:normAutofit/>
          </a:bodyPr>
          <a:lstStyle>
            <a:lvl1pPr algn="ctr">
              <a:spcBef>
                <a:spcPct val="0"/>
              </a:spcBef>
              <a:buNone/>
              <a:defRPr sz="2400" b="1">
                <a:latin typeface="+mj-lt"/>
                <a:ea typeface="+mj-ea"/>
                <a:cs typeface="+mj-cs"/>
              </a:defRPr>
            </a:lvl1pPr>
          </a:lstStyle>
          <a:p>
            <a:pPr algn="l"/>
            <a:r>
              <a:rPr lang="zh-CN" altLang="en-US" dirty="0"/>
              <a:t>第三章 命题逻辑的推理理论</a:t>
            </a:r>
          </a:p>
        </p:txBody>
      </p:sp>
    </p:spTree>
    <p:extLst>
      <p:ext uri="{BB962C8B-B14F-4D97-AF65-F5344CB8AC3E}">
        <p14:creationId xmlns:p14="http://schemas.microsoft.com/office/powerpoint/2010/main" val="154600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96B6871D-C2CB-4717-BC07-6EA2230885AD}" type="slidenum">
              <a:rPr lang="en-US" altLang="zh-CN" sz="1400" b="0" smtClean="0"/>
              <a:pPr eaLnBrk="1" hangingPunct="1">
                <a:spcBef>
                  <a:spcPct val="0"/>
                </a:spcBef>
                <a:buClrTx/>
                <a:buFontTx/>
                <a:buNone/>
              </a:pPr>
              <a:t>13</a:t>
            </a:fld>
            <a:endParaRPr lang="en-US" altLang="zh-CN" sz="1400" b="0" smtClean="0"/>
          </a:p>
        </p:txBody>
      </p:sp>
      <p:sp>
        <p:nvSpPr>
          <p:cNvPr id="6148" name="Rectangle 3"/>
          <p:cNvSpPr>
            <a:spLocks noGrp="1" noChangeArrowheads="1"/>
          </p:cNvSpPr>
          <p:nvPr>
            <p:ph type="body" idx="1"/>
          </p:nvPr>
        </p:nvSpPr>
        <p:spPr>
          <a:xfrm>
            <a:off x="179512" y="1340520"/>
            <a:ext cx="8229600" cy="4176712"/>
          </a:xfrm>
        </p:spPr>
        <p:txBody>
          <a:bodyPr>
            <a:noAutofit/>
          </a:bodyPr>
          <a:lstStyle/>
          <a:p>
            <a:pPr marL="0" indent="0">
              <a:buNone/>
              <a:defRPr/>
            </a:pPr>
            <a:r>
              <a:rPr lang="en-US" altLang="zh-CN" sz="2400" b="1" dirty="0" smtClean="0">
                <a:latin typeface="Times New Roman" pitchFamily="18" charset="0"/>
              </a:rPr>
              <a:t>1</a:t>
            </a:r>
            <a:r>
              <a:rPr lang="en-US" altLang="zh-CN" sz="2400" b="1" dirty="0" smtClean="0">
                <a:latin typeface="Times New Roman" pitchFamily="18" charset="0"/>
              </a:rPr>
              <a:t>、</a:t>
            </a:r>
            <a:r>
              <a:rPr lang="zh-CN" altLang="en-US" sz="2400" b="1" dirty="0" smtClean="0"/>
              <a:t>推理的形式结构</a:t>
            </a:r>
          </a:p>
          <a:p>
            <a:pPr marL="0" indent="0">
              <a:buNone/>
              <a:defRPr/>
            </a:pP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    </a:t>
            </a:r>
            <a:r>
              <a:rPr lang="en-US" altLang="zh-CN" sz="2400" b="1" i="1" dirty="0" smtClean="0">
                <a:latin typeface="Times New Roman" pitchFamily="18" charset="0"/>
              </a:rPr>
              <a:t>B   </a:t>
            </a:r>
          </a:p>
          <a:p>
            <a:pPr marL="0" indent="0">
              <a:buNone/>
              <a:defRPr/>
            </a:pPr>
            <a:r>
              <a:rPr lang="zh-CN" altLang="en-US" sz="2400" b="1" dirty="0" smtClean="0">
                <a:latin typeface="Times New Roman" pitchFamily="18" charset="0"/>
              </a:rPr>
              <a:t>等同于</a:t>
            </a:r>
            <a:r>
              <a:rPr lang="zh-CN" altLang="en-US" sz="2400" b="1" i="1" dirty="0" smtClean="0">
                <a:latin typeface="Times New Roman" pitchFamily="18" charset="0"/>
              </a:rPr>
              <a:t> </a:t>
            </a:r>
            <a:r>
              <a:rPr lang="zh-CN" altLang="en-US" sz="2400" b="1" dirty="0" smtClean="0">
                <a:latin typeface="Times New Roman" pitchFamily="18" charset="0"/>
              </a:rPr>
              <a:t>蕴涵式</a:t>
            </a:r>
            <a:endParaRPr lang="en-US" altLang="zh-CN" sz="2400" b="1" dirty="0" smtClean="0">
              <a:latin typeface="Times New Roman" pitchFamily="18" charset="0"/>
            </a:endParaRPr>
          </a:p>
          <a:p>
            <a:pPr marL="0" indent="0">
              <a:buNone/>
              <a:defRPr/>
            </a:pPr>
            <a:r>
              <a:rPr lang="en-US" altLang="zh-CN" sz="2400" b="1" i="1" dirty="0" smtClean="0">
                <a:latin typeface="Times New Roman" pitchFamily="18" charset="0"/>
              </a:rPr>
              <a:t>            </a:t>
            </a:r>
            <a:r>
              <a:rPr lang="zh-CN" altLang="en-US" sz="2400" b="1" i="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B</a:t>
            </a:r>
            <a:r>
              <a:rPr lang="en-US" altLang="zh-CN" sz="2400" b="1" i="1" dirty="0" smtClean="0">
                <a:latin typeface="Times New Roman" pitchFamily="18" charset="0"/>
              </a:rPr>
              <a:t>              </a:t>
            </a:r>
            <a:r>
              <a:rPr lang="en-US" altLang="zh-CN" sz="2400" b="1" dirty="0" smtClean="0">
                <a:latin typeface="Times New Roman" pitchFamily="18" charset="0"/>
              </a:rPr>
              <a:t>（3.2）</a:t>
            </a:r>
          </a:p>
          <a:p>
            <a:pPr marL="0" indent="0" eaLnBrk="1" hangingPunct="1">
              <a:buNone/>
              <a:defRPr/>
            </a:pPr>
            <a:endParaRPr lang="en-US" altLang="zh-CN" sz="2400" b="1" dirty="0" smtClean="0">
              <a:latin typeface="Times New Roman" pitchFamily="18" charset="0"/>
            </a:endParaRPr>
          </a:p>
          <a:p>
            <a:pPr marL="0" indent="0" eaLnBrk="1" hangingPunct="1">
              <a:buNone/>
              <a:defRPr/>
            </a:pPr>
            <a:r>
              <a:rPr lang="en-US" altLang="zh-CN" sz="2400" b="1" dirty="0" smtClean="0">
                <a:latin typeface="Times New Roman" pitchFamily="18" charset="0"/>
              </a:rPr>
              <a:t>2.</a:t>
            </a:r>
            <a:r>
              <a:rPr lang="en-US" altLang="zh-CN" sz="2400" b="1" i="1" dirty="0" smtClean="0">
                <a:latin typeface="Times New Roman" pitchFamily="18" charset="0"/>
              </a:rPr>
              <a:t> </a:t>
            </a:r>
            <a:r>
              <a:rPr lang="zh-CN" altLang="en-US" sz="2400" b="1" dirty="0" smtClean="0">
                <a:latin typeface="Times New Roman" pitchFamily="18" charset="0"/>
              </a:rPr>
              <a:t>推理正确</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 B</a:t>
            </a:r>
            <a:r>
              <a:rPr lang="zh-CN" altLang="en-US" sz="2400" b="1" dirty="0" smtClean="0">
                <a:latin typeface="Times New Roman" pitchFamily="18" charset="0"/>
              </a:rPr>
              <a:t>等同于</a:t>
            </a:r>
            <a:endParaRPr lang="en-US" altLang="zh-CN" sz="2400" b="1" dirty="0" smtClean="0">
              <a:latin typeface="Times New Roman" pitchFamily="18" charset="0"/>
            </a:endParaRPr>
          </a:p>
          <a:p>
            <a:pPr marL="0" indent="0" eaLnBrk="1" hangingPunct="1">
              <a:buNone/>
              <a:defRPr/>
            </a:pPr>
            <a:r>
              <a:rPr lang="en-US" altLang="zh-CN" sz="2400" b="1" i="1" dirty="0" smtClean="0">
                <a:latin typeface="Times New Roman" pitchFamily="18" charset="0"/>
              </a:rPr>
              <a:t>             A</a:t>
            </a:r>
            <a:r>
              <a:rPr lang="en-US" altLang="zh-CN" sz="2400" b="1" baseline="-25000" dirty="0" smtClean="0">
                <a:latin typeface="Times New Roman" pitchFamily="18" charset="0"/>
              </a:rPr>
              <a:t>1 </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A</a:t>
            </a:r>
            <a:r>
              <a:rPr lang="en-US" altLang="zh-CN" sz="2400" b="1" baseline="-25000" dirty="0" smtClean="0">
                <a:latin typeface="Times New Roman" pitchFamily="18" charset="0"/>
              </a:rPr>
              <a:t>2 </a:t>
            </a:r>
            <a:r>
              <a:rPr lang="en-US" altLang="zh-CN" sz="2400" b="1" dirty="0" smtClean="0">
                <a:latin typeface="Times New Roman" pitchFamily="18" charset="0"/>
                <a:sym typeface="Symbol" pitchFamily="18" charset="2"/>
              </a:rPr>
              <a:t> </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i="1" baseline="-25000"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B</a:t>
            </a:r>
          </a:p>
          <a:p>
            <a:pPr marL="0" indent="0" eaLnBrk="1" hangingPunct="1">
              <a:buNone/>
              <a:defRPr/>
            </a:pPr>
            <a:endParaRPr lang="en-US" altLang="zh-CN" sz="2400" b="1" dirty="0" smtClean="0">
              <a:latin typeface="Times New Roman" pitchFamily="18" charset="0"/>
            </a:endParaRPr>
          </a:p>
          <a:p>
            <a:pPr marL="0" indent="0" eaLnBrk="1" hangingPunct="1">
              <a:buNone/>
              <a:defRPr/>
            </a:pPr>
            <a:r>
              <a:rPr lang="en-US" altLang="zh-CN" sz="2400" b="1" dirty="0" smtClean="0">
                <a:latin typeface="Times New Roman" pitchFamily="18" charset="0"/>
              </a:rPr>
              <a:t>3. </a:t>
            </a:r>
            <a:r>
              <a:rPr lang="zh-CN" altLang="en-US" sz="2400" b="1" dirty="0" smtClean="0">
                <a:latin typeface="Times New Roman" pitchFamily="18" charset="0"/>
              </a:rPr>
              <a:t>把推理的形式结构写成：</a:t>
            </a:r>
            <a:endParaRPr lang="en-US" altLang="zh-CN" sz="2400" b="1" dirty="0" smtClean="0">
              <a:latin typeface="Times New Roman" pitchFamily="18" charset="0"/>
            </a:endParaRPr>
          </a:p>
          <a:p>
            <a:pPr marL="0" indent="0" eaLnBrk="1" hangingPunct="1">
              <a:buNone/>
              <a:defRPr/>
            </a:pPr>
            <a:r>
              <a:rPr lang="zh-CN" altLang="en-US" sz="2400" b="1" dirty="0" smtClean="0">
                <a:latin typeface="Times New Roman" pitchFamily="18" charset="0"/>
              </a:rPr>
              <a:t>     </a:t>
            </a:r>
            <a:r>
              <a:rPr lang="zh-CN" altLang="en-US" sz="2400" b="1" dirty="0" smtClean="0">
                <a:latin typeface="Times New Roman" pitchFamily="18" charset="0"/>
              </a:rPr>
              <a:t>前提：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endParaRPr lang="en-US" altLang="zh-CN" sz="2400" b="1" baseline="-25000" dirty="0" smtClean="0">
              <a:latin typeface="Times New Roman" pitchFamily="18" charset="0"/>
            </a:endParaRPr>
          </a:p>
          <a:p>
            <a:pPr marL="0" indent="0" eaLnBrk="1" hangingPunct="1">
              <a:buNone/>
              <a:defRPr/>
            </a:pPr>
            <a:r>
              <a:rPr lang="en-US" altLang="zh-CN" sz="2400" b="1" dirty="0" smtClean="0">
                <a:latin typeface="Times New Roman" pitchFamily="18" charset="0"/>
              </a:rPr>
              <a:t>     </a:t>
            </a:r>
            <a:r>
              <a:rPr lang="zh-CN" altLang="en-US" sz="2400" b="1" dirty="0" smtClean="0">
                <a:latin typeface="Times New Roman" pitchFamily="18" charset="0"/>
              </a:rPr>
              <a:t>结论： </a:t>
            </a:r>
            <a:r>
              <a:rPr lang="en-US" altLang="zh-CN" sz="2400" b="1" i="1" dirty="0" smtClean="0">
                <a:latin typeface="Times New Roman" pitchFamily="18" charset="0"/>
              </a:rPr>
              <a:t>B</a:t>
            </a:r>
          </a:p>
          <a:p>
            <a:pPr marL="0" indent="0" eaLnBrk="1" hangingPunct="1">
              <a:buNone/>
              <a:defRPr/>
            </a:pPr>
            <a:r>
              <a:rPr lang="en-US" altLang="zh-CN" sz="2400" b="1" dirty="0" smtClean="0">
                <a:latin typeface="Times New Roman" pitchFamily="18" charset="0"/>
              </a:rPr>
              <a:t>     </a:t>
            </a:r>
            <a:r>
              <a:rPr lang="zh-CN" altLang="en-US" sz="2400" b="1" dirty="0" smtClean="0">
                <a:latin typeface="Times New Roman" pitchFamily="18" charset="0"/>
              </a:rPr>
              <a:t>并把式（</a:t>
            </a:r>
            <a:r>
              <a:rPr lang="en-US" altLang="zh-CN" sz="2400" b="1" dirty="0" smtClean="0">
                <a:latin typeface="Times New Roman" pitchFamily="18" charset="0"/>
              </a:rPr>
              <a:t>3.2）</a:t>
            </a:r>
            <a:r>
              <a:rPr lang="zh-CN" altLang="en-US" sz="2400" b="1" dirty="0" smtClean="0">
                <a:latin typeface="Times New Roman" pitchFamily="18" charset="0"/>
              </a:rPr>
              <a:t>称作推理的形式结构</a:t>
            </a:r>
            <a:endParaRPr lang="en-US" altLang="zh-CN" sz="2400" b="1" dirty="0" smtClean="0">
              <a:latin typeface="Times New Roman" pitchFamily="18" charset="0"/>
            </a:endParaRPr>
          </a:p>
        </p:txBody>
      </p:sp>
      <p:pic>
        <p:nvPicPr>
          <p:cNvPr id="7173" name="Picture 7" descr="推理符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25" y="1840864"/>
            <a:ext cx="190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txBox="1">
            <a:spLocks noGrp="1" noChangeArrowheads="1"/>
          </p:cNvSpPr>
          <p:nvPr>
            <p:ph type="title"/>
          </p:nvPr>
        </p:nvSpPr>
        <p:spPr>
          <a:xfrm>
            <a:off x="107504" y="44624"/>
            <a:ext cx="8229600" cy="1143000"/>
          </a:xfrm>
          <a:prstGeom prst="rect">
            <a:avLst/>
          </a:prstGeom>
        </p:spPr>
        <p:txBody>
          <a:bodyPr vert="horz" lIns="91440" tIns="45720" rIns="91440" bIns="45720" rtlCol="0" anchor="ctr">
            <a:normAutofit/>
          </a:bodyPr>
          <a:lstStyle>
            <a:lvl1pPr algn="ctr">
              <a:spcBef>
                <a:spcPct val="0"/>
              </a:spcBef>
              <a:buNone/>
              <a:defRPr sz="2400" b="1">
                <a:latin typeface="+mj-lt"/>
                <a:ea typeface="+mj-ea"/>
                <a:cs typeface="+mj-cs"/>
              </a:defRPr>
            </a:lvl1pPr>
          </a:lstStyle>
          <a:p>
            <a:pPr algn="l"/>
            <a:r>
              <a:rPr lang="zh-CN" altLang="en-US" dirty="0"/>
              <a:t>第三章 命题逻辑的推理理论</a:t>
            </a:r>
          </a:p>
        </p:txBody>
      </p:sp>
    </p:spTree>
    <p:extLst>
      <p:ext uri="{BB962C8B-B14F-4D97-AF65-F5344CB8AC3E}">
        <p14:creationId xmlns:p14="http://schemas.microsoft.com/office/powerpoint/2010/main" val="1784620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F5FD1D94-3D72-4A52-A10F-1C8A37F8F237}" type="slidenum">
              <a:rPr lang="en-US" altLang="zh-CN" sz="1400" b="0" smtClean="0"/>
              <a:pPr eaLnBrk="1" hangingPunct="1">
                <a:spcBef>
                  <a:spcPct val="0"/>
                </a:spcBef>
                <a:buClrTx/>
                <a:buFontTx/>
                <a:buNone/>
              </a:pPr>
              <a:t>14</a:t>
            </a:fld>
            <a:endParaRPr lang="en-US" altLang="zh-CN" sz="1400" b="0" smtClean="0"/>
          </a:p>
        </p:txBody>
      </p:sp>
      <p:sp>
        <p:nvSpPr>
          <p:cNvPr id="17412" name="Rectangle 3"/>
          <p:cNvSpPr>
            <a:spLocks noGrp="1" noChangeArrowheads="1"/>
          </p:cNvSpPr>
          <p:nvPr>
            <p:ph type="body" idx="1"/>
          </p:nvPr>
        </p:nvSpPr>
        <p:spPr>
          <a:xfrm>
            <a:off x="323528" y="476672"/>
            <a:ext cx="8229600" cy="5111750"/>
          </a:xfrm>
        </p:spPr>
        <p:txBody>
          <a:bodyPr>
            <a:no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3.3 </a:t>
            </a:r>
            <a:r>
              <a:rPr lang="zh-CN" altLang="en-US" sz="2400" b="1" dirty="0" smtClean="0">
                <a:solidFill>
                  <a:srgbClr val="A50021"/>
                </a:solidFill>
                <a:latin typeface="Times New Roman" pitchFamily="18" charset="0"/>
              </a:rPr>
              <a:t>自然推理系统 </a:t>
            </a:r>
            <a:r>
              <a:rPr lang="en-US" altLang="zh-CN" sz="2400" b="1" i="1" dirty="0" smtClean="0">
                <a:latin typeface="Times New Roman" pitchFamily="18" charset="0"/>
              </a:rPr>
              <a:t>P </a:t>
            </a:r>
            <a:r>
              <a:rPr lang="zh-CN" altLang="en-US" sz="2400" b="1" dirty="0" smtClean="0">
                <a:latin typeface="Times New Roman" pitchFamily="18" charset="0"/>
              </a:rPr>
              <a:t>定义</a:t>
            </a:r>
            <a:r>
              <a:rPr lang="zh-CN" altLang="en-US" sz="2400" b="1" dirty="0" smtClean="0"/>
              <a:t>如下</a:t>
            </a:r>
            <a:r>
              <a:rPr lang="en-US" altLang="zh-CN" sz="2400" b="1" dirty="0" smtClean="0"/>
              <a:t>:</a:t>
            </a:r>
          </a:p>
          <a:p>
            <a:pPr marL="0" indent="0" eaLnBrk="1" hangingPunct="1">
              <a:buNone/>
            </a:pPr>
            <a:r>
              <a:rPr lang="en-US" altLang="zh-CN" sz="2400" b="1" dirty="0" smtClean="0">
                <a:latin typeface="Times New Roman" pitchFamily="18" charset="0"/>
              </a:rPr>
              <a:t>1.</a:t>
            </a:r>
            <a:r>
              <a:rPr lang="en-US" altLang="zh-CN" sz="2400" b="1" dirty="0" smtClean="0"/>
              <a:t> </a:t>
            </a:r>
            <a:r>
              <a:rPr lang="zh-CN" altLang="en-US" sz="2400" b="1" dirty="0" smtClean="0"/>
              <a:t>字母表</a:t>
            </a:r>
          </a:p>
          <a:p>
            <a:pPr marL="0" indent="0" eaLnBrk="1" hangingPunct="1">
              <a:buNone/>
            </a:pPr>
            <a:r>
              <a:rPr lang="zh-CN" altLang="en-US" sz="2400" b="1" dirty="0" smtClean="0">
                <a:latin typeface="Times New Roman" pitchFamily="18" charset="0"/>
              </a:rPr>
              <a:t>  </a:t>
            </a:r>
            <a:r>
              <a:rPr lang="en-US" altLang="zh-CN" sz="2400" b="1" dirty="0" smtClean="0">
                <a:latin typeface="Times New Roman" pitchFamily="18" charset="0"/>
              </a:rPr>
              <a:t>(1)  </a:t>
            </a:r>
            <a:r>
              <a:rPr lang="zh-CN" altLang="en-US" sz="2400" b="1" dirty="0" smtClean="0">
                <a:latin typeface="Times New Roman" pitchFamily="18" charset="0"/>
              </a:rPr>
              <a:t>命题变项符号：</a:t>
            </a:r>
            <a:r>
              <a:rPr lang="en-US" altLang="zh-CN" sz="2400" b="1" i="1" dirty="0" smtClean="0">
                <a:latin typeface="Times New Roman" pitchFamily="18" charset="0"/>
              </a:rPr>
              <a:t>p</a:t>
            </a:r>
            <a:r>
              <a:rPr lang="en-US" altLang="zh-CN" sz="2400" b="1" dirty="0" smtClean="0">
                <a:latin typeface="Times New Roman" pitchFamily="18" charset="0"/>
              </a:rPr>
              <a:t>, </a:t>
            </a:r>
            <a:r>
              <a:rPr lang="en-US" altLang="zh-CN" sz="2400" b="1" i="1" dirty="0" smtClean="0">
                <a:latin typeface="Times New Roman" pitchFamily="18" charset="0"/>
              </a:rPr>
              <a:t>q</a:t>
            </a:r>
            <a:r>
              <a:rPr lang="en-US" altLang="zh-CN" sz="2400" b="1" dirty="0" smtClean="0">
                <a:latin typeface="Times New Roman" pitchFamily="18" charset="0"/>
              </a:rPr>
              <a:t>, </a:t>
            </a:r>
            <a:r>
              <a:rPr lang="en-US" altLang="zh-CN" sz="2400" b="1" i="1" dirty="0" smtClean="0">
                <a:latin typeface="Times New Roman" pitchFamily="18" charset="0"/>
              </a:rPr>
              <a:t>r</a:t>
            </a:r>
            <a:r>
              <a:rPr lang="en-US" altLang="zh-CN" sz="2400" b="1" dirty="0" smtClean="0">
                <a:latin typeface="Times New Roman" pitchFamily="18" charset="0"/>
              </a:rPr>
              <a:t>, …, </a:t>
            </a:r>
            <a:r>
              <a:rPr lang="en-US" altLang="zh-CN" sz="2400" b="1" i="1" dirty="0" smtClean="0">
                <a:latin typeface="Times New Roman" pitchFamily="18" charset="0"/>
              </a:rPr>
              <a:t>p</a:t>
            </a:r>
            <a:r>
              <a:rPr lang="en-US" altLang="zh-CN" sz="2400" b="1" i="1" baseline="-25000" dirty="0" smtClean="0">
                <a:latin typeface="Times New Roman" pitchFamily="18" charset="0"/>
              </a:rPr>
              <a:t>i</a:t>
            </a:r>
            <a:r>
              <a:rPr lang="en-US" altLang="zh-CN" sz="2400" b="1" dirty="0" smtClean="0">
                <a:latin typeface="Times New Roman" pitchFamily="18" charset="0"/>
              </a:rPr>
              <a:t>, </a:t>
            </a:r>
            <a:r>
              <a:rPr lang="en-US" altLang="zh-CN" sz="2400" b="1" i="1" dirty="0" smtClean="0">
                <a:latin typeface="Times New Roman" pitchFamily="18" charset="0"/>
              </a:rPr>
              <a:t>q</a:t>
            </a:r>
            <a:r>
              <a:rPr lang="en-US" altLang="zh-CN" sz="2400" b="1" i="1" baseline="-25000" dirty="0" smtClean="0">
                <a:latin typeface="Times New Roman" pitchFamily="18" charset="0"/>
              </a:rPr>
              <a:t>i</a:t>
            </a:r>
            <a:r>
              <a:rPr lang="en-US" altLang="zh-CN" sz="2400" b="1" dirty="0" smtClean="0">
                <a:latin typeface="Times New Roman" pitchFamily="18" charset="0"/>
              </a:rPr>
              <a:t>, </a:t>
            </a:r>
            <a:r>
              <a:rPr lang="en-US" altLang="zh-CN" sz="2400" b="1" i="1" dirty="0" err="1" smtClean="0">
                <a:latin typeface="Times New Roman" pitchFamily="18" charset="0"/>
              </a:rPr>
              <a:t>r</a:t>
            </a:r>
            <a:r>
              <a:rPr lang="en-US" altLang="zh-CN" sz="2400" b="1" i="1" baseline="-25000" dirty="0" err="1" smtClean="0">
                <a:latin typeface="Times New Roman" pitchFamily="18" charset="0"/>
              </a:rPr>
              <a:t>i</a:t>
            </a:r>
            <a:r>
              <a:rPr lang="en-US" altLang="zh-CN" sz="2400" b="1" dirty="0" smtClean="0">
                <a:latin typeface="Times New Roman" pitchFamily="18" charset="0"/>
              </a:rPr>
              <a:t>, …</a:t>
            </a:r>
          </a:p>
          <a:p>
            <a:pPr marL="0" indent="0" eaLnBrk="1" hangingPunct="1">
              <a:buNone/>
            </a:pPr>
            <a:r>
              <a:rPr lang="en-US" altLang="zh-CN" sz="2400" b="1" dirty="0" smtClean="0">
                <a:latin typeface="Times New Roman" pitchFamily="18" charset="0"/>
              </a:rPr>
              <a:t>  (2)  </a:t>
            </a:r>
            <a:r>
              <a:rPr lang="zh-CN" altLang="en-US" sz="2400" b="1" dirty="0" smtClean="0">
                <a:latin typeface="Times New Roman" pitchFamily="18" charset="0"/>
              </a:rPr>
              <a:t>联结词符号：</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(3)  </a:t>
            </a:r>
            <a:r>
              <a:rPr lang="zh-CN" altLang="en-US" sz="2400" b="1" dirty="0" smtClean="0">
                <a:latin typeface="Times New Roman" pitchFamily="18" charset="0"/>
              </a:rPr>
              <a:t>括号与逗号：</a:t>
            </a:r>
            <a:r>
              <a:rPr lang="en-US" altLang="zh-CN" sz="2400" b="1" dirty="0" smtClean="0">
                <a:latin typeface="Times New Roman" pitchFamily="18" charset="0"/>
              </a:rPr>
              <a:t>(, ), </a:t>
            </a:r>
            <a:r>
              <a:rPr lang="zh-CN" altLang="en-US" sz="2400" b="1" dirty="0" smtClean="0">
                <a:latin typeface="Times New Roman" pitchFamily="18" charset="0"/>
              </a:rPr>
              <a:t>，</a:t>
            </a:r>
          </a:p>
          <a:p>
            <a:pPr marL="0" indent="0" eaLnBrk="1" hangingPunct="1">
              <a:buNone/>
            </a:pPr>
            <a:r>
              <a:rPr lang="en-US" altLang="zh-CN" sz="2400" b="1" dirty="0" smtClean="0">
                <a:latin typeface="Times New Roman" pitchFamily="18" charset="0"/>
              </a:rPr>
              <a:t>2. </a:t>
            </a:r>
            <a:r>
              <a:rPr lang="zh-CN" altLang="en-US" sz="2400" b="1" dirty="0" smtClean="0">
                <a:latin typeface="Times New Roman" pitchFamily="18" charset="0"/>
              </a:rPr>
              <a:t>合式公式（同定义</a:t>
            </a:r>
            <a:r>
              <a:rPr lang="en-US" altLang="zh-CN" sz="2400" b="1" dirty="0" smtClean="0">
                <a:latin typeface="Times New Roman" pitchFamily="18" charset="0"/>
              </a:rPr>
              <a:t>1.6</a:t>
            </a:r>
            <a:r>
              <a:rPr lang="zh-CN" altLang="en-US" sz="2400" b="1" dirty="0" smtClean="0">
                <a:latin typeface="Times New Roman" pitchFamily="18" charset="0"/>
              </a:rPr>
              <a:t>）</a:t>
            </a:r>
          </a:p>
          <a:p>
            <a:pPr marL="0" indent="0" eaLnBrk="1" hangingPunct="1">
              <a:buNone/>
            </a:pPr>
            <a:r>
              <a:rPr lang="en-US" altLang="zh-CN" sz="2400" b="1" dirty="0" smtClean="0">
                <a:latin typeface="Times New Roman" pitchFamily="18" charset="0"/>
              </a:rPr>
              <a:t>3.</a:t>
            </a:r>
            <a:r>
              <a:rPr lang="en-US" altLang="zh-CN" sz="2400" b="1" dirty="0" smtClean="0"/>
              <a:t> </a:t>
            </a:r>
            <a:r>
              <a:rPr lang="zh-CN" altLang="en-US" sz="2400" b="1" dirty="0" smtClean="0"/>
              <a:t>推理规则</a:t>
            </a:r>
          </a:p>
          <a:p>
            <a:pPr marL="0" indent="0" eaLnBrk="1" hangingPunct="1">
              <a:buNone/>
            </a:pPr>
            <a:r>
              <a:rPr lang="zh-CN" altLang="en-US" sz="2400" b="1" dirty="0" smtClean="0"/>
              <a:t>  </a:t>
            </a:r>
            <a:r>
              <a:rPr lang="en-US" altLang="zh-CN" sz="2400" b="1" dirty="0" smtClean="0">
                <a:latin typeface="Times New Roman" pitchFamily="18" charset="0"/>
              </a:rPr>
              <a:t>(1)  </a:t>
            </a:r>
            <a:r>
              <a:rPr lang="zh-CN" altLang="en-US" sz="2400" b="1" dirty="0" smtClean="0">
                <a:latin typeface="Times New Roman" pitchFamily="18" charset="0"/>
              </a:rPr>
              <a:t>前提引入规则：在证明的任何步骤都可以引入前提</a:t>
            </a:r>
          </a:p>
          <a:p>
            <a:pPr marL="0" indent="0" eaLnBrk="1" hangingPunct="1">
              <a:buNone/>
            </a:pPr>
            <a:r>
              <a:rPr lang="zh-CN" altLang="en-US" sz="2400" b="1" dirty="0" smtClean="0">
                <a:latin typeface="Times New Roman" pitchFamily="18" charset="0"/>
              </a:rPr>
              <a:t>  </a:t>
            </a:r>
            <a:r>
              <a:rPr lang="en-US" altLang="zh-CN" sz="2400" b="1" dirty="0" smtClean="0">
                <a:latin typeface="Times New Roman" pitchFamily="18" charset="0"/>
              </a:rPr>
              <a:t>(2)  </a:t>
            </a:r>
            <a:r>
              <a:rPr lang="zh-CN" altLang="en-US" sz="2400" b="1" dirty="0" smtClean="0">
                <a:latin typeface="Times New Roman" pitchFamily="18" charset="0"/>
              </a:rPr>
              <a:t>结论引入规则：在证明的任何步骤所得到的结论都可以作为后继证明的前提</a:t>
            </a:r>
          </a:p>
          <a:p>
            <a:pPr marL="0" indent="0" eaLnBrk="1" hangingPunct="1">
              <a:buNone/>
            </a:pPr>
            <a:r>
              <a:rPr lang="zh-CN" altLang="en-US" sz="2400" b="1" dirty="0" smtClean="0">
                <a:latin typeface="Times New Roman" pitchFamily="18" charset="0"/>
              </a:rPr>
              <a:t>  </a:t>
            </a:r>
            <a:r>
              <a:rPr lang="en-US" altLang="zh-CN" sz="2400" b="1" dirty="0" smtClean="0">
                <a:latin typeface="Times New Roman" pitchFamily="18" charset="0"/>
              </a:rPr>
              <a:t>(3)  </a:t>
            </a:r>
            <a:r>
              <a:rPr lang="zh-CN" altLang="en-US" sz="2400" b="1" dirty="0" smtClean="0">
                <a:latin typeface="Times New Roman" pitchFamily="18" charset="0"/>
              </a:rPr>
              <a:t>置换规则：在证明的任何步骤，命题公式中的子公式都可以用等值的公式置换，得到公式序列中的又一个公式</a:t>
            </a:r>
          </a:p>
        </p:txBody>
      </p:sp>
    </p:spTree>
    <p:extLst>
      <p:ext uri="{BB962C8B-B14F-4D97-AF65-F5344CB8AC3E}">
        <p14:creationId xmlns:p14="http://schemas.microsoft.com/office/powerpoint/2010/main" val="4038221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pPr>
            <a:fld id="{649C4B1F-348F-4FB1-B81E-801D52DCA6FF}" type="slidenum">
              <a:rPr lang="en-US" altLang="zh-CN" smtClean="0"/>
              <a:pPr eaLnBrk="1" hangingPunct="1">
                <a:spcBef>
                  <a:spcPct val="0"/>
                </a:spcBef>
                <a:buClrTx/>
              </a:pPr>
              <a:t>15</a:t>
            </a:fld>
            <a:endParaRPr lang="en-US" altLang="zh-CN" smtClean="0"/>
          </a:p>
        </p:txBody>
      </p:sp>
      <p:sp>
        <p:nvSpPr>
          <p:cNvPr id="18436" name="Rectangle 3"/>
          <p:cNvSpPr>
            <a:spLocks noGrp="1" noChangeArrowheads="1"/>
          </p:cNvSpPr>
          <p:nvPr>
            <p:ph type="body" idx="1"/>
          </p:nvPr>
        </p:nvSpPr>
        <p:spPr>
          <a:xfrm>
            <a:off x="539750" y="1052513"/>
            <a:ext cx="2952750" cy="5589587"/>
          </a:xfrm>
        </p:spPr>
        <p:txBody>
          <a:bodyPr>
            <a:normAutofit/>
          </a:bodyPr>
          <a:lstStyle/>
          <a:p>
            <a:pPr marL="0" indent="0" eaLnBrk="1" hangingPunct="1">
              <a:buNone/>
            </a:pPr>
            <a:r>
              <a:rPr lang="en-US" altLang="zh-CN" sz="2400" b="1" dirty="0" smtClean="0">
                <a:latin typeface="Times New Roman" pitchFamily="18" charset="0"/>
              </a:rPr>
              <a:t>(4) </a:t>
            </a:r>
            <a:r>
              <a:rPr lang="zh-CN" altLang="en-US" sz="2400" b="1" dirty="0" smtClean="0">
                <a:latin typeface="Times New Roman" pitchFamily="18" charset="0"/>
              </a:rPr>
              <a:t>假言推理规则</a:t>
            </a:r>
          </a:p>
          <a:p>
            <a:pPr marL="0" indent="0" eaLnBrk="1" hangingPunct="1">
              <a:buNone/>
            </a:pPr>
            <a:r>
              <a:rPr lang="zh-CN" altLang="en-US" sz="2400" b="1" dirty="0" smtClean="0">
                <a:latin typeface="Times New Roman" pitchFamily="18" charset="0"/>
              </a:rPr>
              <a:t> </a:t>
            </a:r>
          </a:p>
          <a:p>
            <a:pPr marL="0" indent="0" eaLnBrk="1" hangingPunct="1">
              <a:buNone/>
            </a:pPr>
            <a:endParaRPr lang="zh-CN" altLang="en-US" sz="2400" b="1" dirty="0" smtClean="0">
              <a:latin typeface="Times New Roman" pitchFamily="18" charset="0"/>
              <a:sym typeface="Symbol" pitchFamily="18" charset="2"/>
            </a:endParaRPr>
          </a:p>
          <a:p>
            <a:pPr marL="0" indent="0" eaLnBrk="1" hangingPunct="1">
              <a:buNone/>
            </a:pPr>
            <a:endParaRPr lang="zh-CN" altLang="en-US" sz="2400" b="1" dirty="0" smtClean="0">
              <a:latin typeface="Times New Roman" pitchFamily="18" charset="0"/>
            </a:endParaRPr>
          </a:p>
          <a:p>
            <a:pPr marL="0" indent="0" eaLnBrk="1" hangingPunct="1">
              <a:buNone/>
            </a:pPr>
            <a:r>
              <a:rPr lang="en-US" altLang="zh-CN" sz="2400" b="1" dirty="0" smtClean="0">
                <a:latin typeface="Times New Roman" pitchFamily="18" charset="0"/>
              </a:rPr>
              <a:t>(6) </a:t>
            </a:r>
            <a:r>
              <a:rPr lang="zh-CN" altLang="en-US" sz="2400" b="1" dirty="0" smtClean="0">
                <a:latin typeface="Times New Roman" pitchFamily="18" charset="0"/>
              </a:rPr>
              <a:t>化简规则</a:t>
            </a:r>
          </a:p>
          <a:p>
            <a:pPr marL="0" indent="0" eaLnBrk="1" hangingPunct="1">
              <a:buNone/>
            </a:pPr>
            <a:r>
              <a:rPr lang="zh-CN" altLang="en-US" sz="2400" b="1" dirty="0" smtClean="0">
                <a:latin typeface="Times New Roman" pitchFamily="18" charset="0"/>
              </a:rPr>
              <a:t> </a:t>
            </a:r>
            <a:r>
              <a:rPr lang="zh-CN" altLang="en-US" sz="2400" b="1" u="sng" dirty="0" smtClean="0">
                <a:latin typeface="Times New Roman" pitchFamily="18" charset="0"/>
              </a:rPr>
              <a:t>   </a:t>
            </a: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 </a:t>
            </a:r>
            <a:endParaRPr lang="zh-CN" altLang="en-US" sz="2400" b="1" i="1" dirty="0" smtClean="0">
              <a:latin typeface="Times New Roman" pitchFamily="18" charset="0"/>
            </a:endParaRPr>
          </a:p>
          <a:p>
            <a:pPr marL="0" indent="0" eaLnBrk="1" hangingPunct="1">
              <a:buNone/>
            </a:pPr>
            <a:endParaRPr lang="zh-CN" altLang="en-US" sz="2400" b="1" dirty="0" smtClean="0">
              <a:latin typeface="Times New Roman" pitchFamily="18" charset="0"/>
            </a:endParaRPr>
          </a:p>
          <a:p>
            <a:pPr marL="0" indent="0" eaLnBrk="1" hangingPunct="1">
              <a:buNone/>
            </a:pPr>
            <a:r>
              <a:rPr lang="en-US" altLang="zh-CN" sz="2400" b="1" dirty="0" smtClean="0">
                <a:latin typeface="Times New Roman" pitchFamily="18" charset="0"/>
              </a:rPr>
              <a:t>(8) </a:t>
            </a:r>
            <a:r>
              <a:rPr lang="zh-CN" altLang="en-US" sz="2400" b="1" dirty="0" smtClean="0">
                <a:latin typeface="Times New Roman" pitchFamily="18" charset="0"/>
              </a:rPr>
              <a:t>假言三段论规则</a:t>
            </a:r>
          </a:p>
          <a:p>
            <a:pPr marL="0" indent="0" eaLnBrk="1" hangingPunct="1">
              <a:buNone/>
            </a:pPr>
            <a:r>
              <a:rPr lang="zh-CN" altLang="en-US" sz="2400" b="1" dirty="0" smtClean="0">
                <a:latin typeface="Times New Roman" pitchFamily="18" charset="0"/>
              </a:rPr>
              <a:t>   </a:t>
            </a:r>
            <a:r>
              <a:rPr lang="zh-CN" altLang="en-US" sz="2400" b="1" u="sng" dirty="0" smtClean="0">
                <a:latin typeface="Times New Roman" pitchFamily="18" charset="0"/>
              </a:rPr>
              <a:t> </a:t>
            </a: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   </a:t>
            </a:r>
            <a:endParaRPr lang="zh-CN" altLang="en-US" sz="2400" b="1" i="1" dirty="0" smtClean="0">
              <a:latin typeface="Times New Roman" pitchFamily="18" charset="0"/>
            </a:endParaRPr>
          </a:p>
        </p:txBody>
      </p:sp>
      <p:grpSp>
        <p:nvGrpSpPr>
          <p:cNvPr id="18437" name="Group 6"/>
          <p:cNvGrpSpPr>
            <a:grpSpLocks/>
          </p:cNvGrpSpPr>
          <p:nvPr/>
        </p:nvGrpSpPr>
        <p:grpSpPr bwMode="auto">
          <a:xfrm>
            <a:off x="1404938" y="1484314"/>
            <a:ext cx="1079500" cy="1347788"/>
            <a:chOff x="2880" y="1162"/>
            <a:chExt cx="680" cy="849"/>
          </a:xfrm>
        </p:grpSpPr>
        <p:sp>
          <p:nvSpPr>
            <p:cNvPr id="18454" name="Text Box 4"/>
            <p:cNvSpPr txBox="1">
              <a:spLocks noChangeArrowheads="1"/>
            </p:cNvSpPr>
            <p:nvPr/>
          </p:nvSpPr>
          <p:spPr bwMode="auto">
            <a:xfrm>
              <a:off x="2880" y="1162"/>
              <a:ext cx="680"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a:p>
              <a:pPr eaLnBrk="1" hangingPunct="1">
                <a:buClrTx/>
              </a:pPr>
              <a:r>
                <a:rPr lang="en-US" altLang="zh-CN" i="1">
                  <a:latin typeface="Times New Roman" pitchFamily="18" charset="0"/>
                  <a:sym typeface="Symbol" pitchFamily="18" charset="2"/>
                </a:rPr>
                <a:t>    A</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p:txBody>
        </p:sp>
        <p:sp>
          <p:nvSpPr>
            <p:cNvPr id="18455" name="Line 5"/>
            <p:cNvSpPr>
              <a:spLocks noChangeShapeType="1"/>
            </p:cNvSpPr>
            <p:nvPr/>
          </p:nvSpPr>
          <p:spPr bwMode="auto">
            <a:xfrm>
              <a:off x="2880" y="1706"/>
              <a:ext cx="6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18438" name="Group 10"/>
          <p:cNvGrpSpPr>
            <a:grpSpLocks/>
          </p:cNvGrpSpPr>
          <p:nvPr/>
        </p:nvGrpSpPr>
        <p:grpSpPr bwMode="auto">
          <a:xfrm>
            <a:off x="5364163" y="1628775"/>
            <a:ext cx="1152525" cy="904875"/>
            <a:chOff x="2608" y="2046"/>
            <a:chExt cx="726" cy="570"/>
          </a:xfrm>
        </p:grpSpPr>
        <p:sp>
          <p:nvSpPr>
            <p:cNvPr id="18452" name="Text Box 8"/>
            <p:cNvSpPr txBox="1">
              <a:spLocks noChangeArrowheads="1"/>
            </p:cNvSpPr>
            <p:nvPr/>
          </p:nvSpPr>
          <p:spPr bwMode="auto">
            <a:xfrm>
              <a:off x="2608" y="2046"/>
              <a:ext cx="72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sym typeface="Symbol" pitchFamily="18" charset="2"/>
                </a:rPr>
                <a:t>       A</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p:txBody>
        </p:sp>
        <p:sp>
          <p:nvSpPr>
            <p:cNvPr id="18453" name="Line 9"/>
            <p:cNvSpPr>
              <a:spLocks noChangeShapeType="1"/>
            </p:cNvSpPr>
            <p:nvPr/>
          </p:nvSpPr>
          <p:spPr bwMode="auto">
            <a:xfrm>
              <a:off x="2654" y="2340"/>
              <a:ext cx="68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18439" name="Group 11"/>
          <p:cNvGrpSpPr>
            <a:grpSpLocks/>
          </p:cNvGrpSpPr>
          <p:nvPr/>
        </p:nvGrpSpPr>
        <p:grpSpPr bwMode="auto">
          <a:xfrm>
            <a:off x="1258888" y="3357563"/>
            <a:ext cx="1152525" cy="904875"/>
            <a:chOff x="2608" y="2046"/>
            <a:chExt cx="726" cy="570"/>
          </a:xfrm>
        </p:grpSpPr>
        <p:sp>
          <p:nvSpPr>
            <p:cNvPr id="18450" name="Text Box 12"/>
            <p:cNvSpPr txBox="1">
              <a:spLocks noChangeArrowheads="1"/>
            </p:cNvSpPr>
            <p:nvPr/>
          </p:nvSpPr>
          <p:spPr bwMode="auto">
            <a:xfrm>
              <a:off x="2608" y="2046"/>
              <a:ext cx="72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sym typeface="Symbol" pitchFamily="18" charset="2"/>
                </a:rPr>
                <a:t>  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dirty="0">
                  <a:latin typeface="Times New Roman" pitchFamily="18" charset="0"/>
                  <a:sym typeface="Symbol" pitchFamily="18" charset="2"/>
                </a:rPr>
                <a:t>∴ </a:t>
              </a:r>
              <a:r>
                <a:rPr lang="en-US" altLang="zh-CN" i="1" dirty="0">
                  <a:latin typeface="Times New Roman" pitchFamily="18" charset="0"/>
                  <a:sym typeface="Symbol" pitchFamily="18" charset="2"/>
                </a:rPr>
                <a:t>A</a:t>
              </a:r>
            </a:p>
          </p:txBody>
        </p:sp>
        <p:sp>
          <p:nvSpPr>
            <p:cNvPr id="18451" name="Line 13"/>
            <p:cNvSpPr>
              <a:spLocks noChangeShapeType="1"/>
            </p:cNvSpPr>
            <p:nvPr/>
          </p:nvSpPr>
          <p:spPr bwMode="auto">
            <a:xfrm>
              <a:off x="2654" y="2340"/>
              <a:ext cx="680"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8440" name="Rectangle 14"/>
          <p:cNvSpPr>
            <a:spLocks noChangeArrowheads="1"/>
          </p:cNvSpPr>
          <p:nvPr/>
        </p:nvSpPr>
        <p:spPr bwMode="auto">
          <a:xfrm>
            <a:off x="4572000" y="1079500"/>
            <a:ext cx="2952750" cy="558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876300" indent="-419100" eaLnBrk="0" hangingPunct="0">
              <a:spcBef>
                <a:spcPct val="20000"/>
              </a:spcBef>
              <a:buChar char="–"/>
              <a:defRPr sz="2200">
                <a:solidFill>
                  <a:schemeClr val="tx1"/>
                </a:solidFill>
                <a:latin typeface="Arial" charset="0"/>
                <a:ea typeface="华文中宋" pitchFamily="2" charset="-122"/>
              </a:defRPr>
            </a:lvl2pPr>
            <a:lvl3pPr marL="1333500" indent="-419100" eaLnBrk="0" hangingPunct="0">
              <a:spcBef>
                <a:spcPct val="20000"/>
              </a:spcBef>
              <a:buChar char="•"/>
              <a:defRPr sz="2200">
                <a:solidFill>
                  <a:schemeClr val="tx1"/>
                </a:solidFill>
                <a:latin typeface="Arial" charset="0"/>
                <a:ea typeface="华文中宋" pitchFamily="2" charset="-122"/>
              </a:defRPr>
            </a:lvl3pPr>
            <a:lvl4pPr marL="1790700" indent="-419100" eaLnBrk="0" hangingPunct="0">
              <a:spcBef>
                <a:spcPct val="20000"/>
              </a:spcBef>
              <a:buChar char="–"/>
              <a:defRPr sz="2200">
                <a:solidFill>
                  <a:schemeClr val="tx1"/>
                </a:solidFill>
                <a:latin typeface="Arial" charset="0"/>
                <a:ea typeface="华文中宋" pitchFamily="2" charset="-122"/>
              </a:defRPr>
            </a:lvl4pPr>
            <a:lvl5pPr marL="2247900" indent="-419100" eaLnBrk="0" hangingPunct="0">
              <a:spcBef>
                <a:spcPct val="20000"/>
              </a:spcBef>
              <a:buChar char="»"/>
              <a:defRPr sz="2200">
                <a:solidFill>
                  <a:schemeClr val="tx1"/>
                </a:solidFill>
                <a:latin typeface="Arial" charset="0"/>
                <a:ea typeface="华文中宋" pitchFamily="2" charset="-122"/>
              </a:defRPr>
            </a:lvl5pPr>
            <a:lvl6pPr marL="2705100" indent="-419100" eaLnBrk="0" fontAlgn="base" hangingPunct="0">
              <a:spcBef>
                <a:spcPct val="20000"/>
              </a:spcBef>
              <a:spcAft>
                <a:spcPct val="0"/>
              </a:spcAft>
              <a:buChar char="»"/>
              <a:defRPr sz="2200">
                <a:solidFill>
                  <a:schemeClr val="tx1"/>
                </a:solidFill>
                <a:latin typeface="Arial" charset="0"/>
                <a:ea typeface="华文中宋" pitchFamily="2" charset="-122"/>
              </a:defRPr>
            </a:lvl6pPr>
            <a:lvl7pPr marL="3162300" indent="-419100" eaLnBrk="0" fontAlgn="base" hangingPunct="0">
              <a:spcBef>
                <a:spcPct val="20000"/>
              </a:spcBef>
              <a:spcAft>
                <a:spcPct val="0"/>
              </a:spcAft>
              <a:buChar char="»"/>
              <a:defRPr sz="2200">
                <a:solidFill>
                  <a:schemeClr val="tx1"/>
                </a:solidFill>
                <a:latin typeface="Arial" charset="0"/>
                <a:ea typeface="华文中宋" pitchFamily="2" charset="-122"/>
              </a:defRPr>
            </a:lvl7pPr>
            <a:lvl8pPr marL="3619500" indent="-419100" eaLnBrk="0" fontAlgn="base" hangingPunct="0">
              <a:spcBef>
                <a:spcPct val="20000"/>
              </a:spcBef>
              <a:spcAft>
                <a:spcPct val="0"/>
              </a:spcAft>
              <a:buChar char="»"/>
              <a:defRPr sz="2200">
                <a:solidFill>
                  <a:schemeClr val="tx1"/>
                </a:solidFill>
                <a:latin typeface="Arial" charset="0"/>
                <a:ea typeface="华文中宋" pitchFamily="2" charset="-122"/>
              </a:defRPr>
            </a:lvl8pPr>
            <a:lvl9pPr marL="4076700" indent="-4191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marL="0" indent="0" eaLnBrk="1" hangingPunct="1"/>
            <a:r>
              <a:rPr lang="en-US" altLang="zh-CN" dirty="0">
                <a:latin typeface="Times New Roman" pitchFamily="18" charset="0"/>
              </a:rPr>
              <a:t>(5) </a:t>
            </a:r>
            <a:r>
              <a:rPr lang="zh-CN" altLang="en-US" dirty="0">
                <a:latin typeface="Times New Roman" pitchFamily="18" charset="0"/>
              </a:rPr>
              <a:t>附加规则</a:t>
            </a:r>
          </a:p>
          <a:p>
            <a:pPr marL="0" indent="0" eaLnBrk="1" hangingPunct="1"/>
            <a:r>
              <a:rPr lang="zh-CN" altLang="en-US" dirty="0">
                <a:latin typeface="Times New Roman" pitchFamily="18" charset="0"/>
              </a:rPr>
              <a:t> </a:t>
            </a:r>
          </a:p>
          <a:p>
            <a:pPr marL="0" indent="0" eaLnBrk="1" hangingPunct="1"/>
            <a:endParaRPr lang="zh-CN" altLang="en-US" dirty="0">
              <a:latin typeface="Times New Roman" pitchFamily="18" charset="0"/>
              <a:sym typeface="Symbol" pitchFamily="18" charset="2"/>
            </a:endParaRPr>
          </a:p>
          <a:p>
            <a:pPr marL="0" indent="0" eaLnBrk="1" hangingPunct="1"/>
            <a:endParaRPr lang="zh-CN" altLang="en-US" dirty="0">
              <a:latin typeface="Times New Roman" pitchFamily="18" charset="0"/>
            </a:endParaRPr>
          </a:p>
          <a:p>
            <a:pPr marL="0" indent="0" eaLnBrk="1" hangingPunct="1"/>
            <a:r>
              <a:rPr lang="en-US" altLang="zh-CN" dirty="0">
                <a:latin typeface="Times New Roman" pitchFamily="18" charset="0"/>
              </a:rPr>
              <a:t>(7) </a:t>
            </a:r>
            <a:r>
              <a:rPr lang="zh-CN" altLang="en-US" dirty="0">
                <a:latin typeface="Times New Roman" pitchFamily="18" charset="0"/>
              </a:rPr>
              <a:t>拒取式规则</a:t>
            </a:r>
          </a:p>
          <a:p>
            <a:pPr marL="0" indent="0" eaLnBrk="1" hangingPunct="1"/>
            <a:r>
              <a:rPr lang="zh-CN" altLang="en-US" dirty="0">
                <a:latin typeface="Times New Roman" pitchFamily="18" charset="0"/>
              </a:rPr>
              <a:t> </a:t>
            </a:r>
            <a:r>
              <a:rPr lang="zh-CN" altLang="en-US" u="sng" dirty="0">
                <a:latin typeface="Times New Roman" pitchFamily="18" charset="0"/>
              </a:rPr>
              <a:t>   </a:t>
            </a:r>
            <a:endParaRPr lang="zh-CN" altLang="en-US" dirty="0">
              <a:latin typeface="Times New Roman" pitchFamily="18" charset="0"/>
            </a:endParaRPr>
          </a:p>
          <a:p>
            <a:pPr marL="0" indent="0" eaLnBrk="1" hangingPunct="1"/>
            <a:r>
              <a:rPr lang="zh-CN" altLang="en-US" dirty="0">
                <a:latin typeface="Times New Roman" pitchFamily="18" charset="0"/>
              </a:rPr>
              <a:t> </a:t>
            </a:r>
            <a:endParaRPr lang="zh-CN" altLang="en-US" i="1" dirty="0">
              <a:latin typeface="Times New Roman" pitchFamily="18" charset="0"/>
            </a:endParaRPr>
          </a:p>
          <a:p>
            <a:pPr marL="0" indent="0" eaLnBrk="1" hangingPunct="1"/>
            <a:endParaRPr lang="zh-CN" altLang="en-US" dirty="0">
              <a:latin typeface="Times New Roman" pitchFamily="18" charset="0"/>
            </a:endParaRPr>
          </a:p>
          <a:p>
            <a:pPr marL="0" indent="0" eaLnBrk="1" hangingPunct="1"/>
            <a:r>
              <a:rPr lang="en-US" altLang="zh-CN" dirty="0">
                <a:latin typeface="Times New Roman" pitchFamily="18" charset="0"/>
              </a:rPr>
              <a:t>(9) </a:t>
            </a:r>
            <a:r>
              <a:rPr lang="zh-CN" altLang="en-US" dirty="0">
                <a:latin typeface="Times New Roman" pitchFamily="18" charset="0"/>
              </a:rPr>
              <a:t>析取三段论规则</a:t>
            </a:r>
          </a:p>
          <a:p>
            <a:pPr marL="0" indent="0" eaLnBrk="1" hangingPunct="1"/>
            <a:r>
              <a:rPr lang="zh-CN" altLang="en-US" dirty="0">
                <a:latin typeface="Times New Roman" pitchFamily="18" charset="0"/>
              </a:rPr>
              <a:t>   </a:t>
            </a:r>
            <a:r>
              <a:rPr lang="zh-CN" altLang="en-US" u="sng" dirty="0">
                <a:latin typeface="Times New Roman" pitchFamily="18" charset="0"/>
              </a:rPr>
              <a:t> </a:t>
            </a:r>
            <a:endParaRPr lang="zh-CN" altLang="en-US" dirty="0">
              <a:latin typeface="Times New Roman" pitchFamily="18" charset="0"/>
            </a:endParaRPr>
          </a:p>
          <a:p>
            <a:pPr marL="0" indent="0" eaLnBrk="1" hangingPunct="1"/>
            <a:r>
              <a:rPr lang="zh-CN" altLang="en-US" dirty="0">
                <a:latin typeface="Times New Roman" pitchFamily="18" charset="0"/>
              </a:rPr>
              <a:t>   </a:t>
            </a:r>
            <a:endParaRPr lang="zh-CN" altLang="en-US" i="1" dirty="0">
              <a:latin typeface="Times New Roman" pitchFamily="18" charset="0"/>
            </a:endParaRPr>
          </a:p>
        </p:txBody>
      </p:sp>
      <p:grpSp>
        <p:nvGrpSpPr>
          <p:cNvPr id="18441" name="Group 15"/>
          <p:cNvGrpSpPr>
            <a:grpSpLocks/>
          </p:cNvGrpSpPr>
          <p:nvPr/>
        </p:nvGrpSpPr>
        <p:grpSpPr bwMode="auto">
          <a:xfrm>
            <a:off x="5508625" y="3175001"/>
            <a:ext cx="1079500" cy="1347788"/>
            <a:chOff x="2880" y="1162"/>
            <a:chExt cx="680" cy="849"/>
          </a:xfrm>
        </p:grpSpPr>
        <p:sp>
          <p:nvSpPr>
            <p:cNvPr id="18448" name="Text Box 16"/>
            <p:cNvSpPr txBox="1">
              <a:spLocks noChangeArrowheads="1"/>
            </p:cNvSpPr>
            <p:nvPr/>
          </p:nvSpPr>
          <p:spPr bwMode="auto">
            <a:xfrm>
              <a:off x="2880" y="1162"/>
              <a:ext cx="680"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rPr>
                <a:t>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i="1" dirty="0">
                  <a:latin typeface="Times New Roman" pitchFamily="18" charset="0"/>
                  <a:sym typeface="Symbol" pitchFamily="18" charset="2"/>
                </a:rPr>
                <a:t>  </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A</a:t>
              </a:r>
            </a:p>
          </p:txBody>
        </p:sp>
        <p:sp>
          <p:nvSpPr>
            <p:cNvPr id="18449" name="Line 17"/>
            <p:cNvSpPr>
              <a:spLocks noChangeShapeType="1"/>
            </p:cNvSpPr>
            <p:nvPr/>
          </p:nvSpPr>
          <p:spPr bwMode="auto">
            <a:xfrm>
              <a:off x="2880" y="1706"/>
              <a:ext cx="6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18442" name="Group 27"/>
          <p:cNvGrpSpPr>
            <a:grpSpLocks/>
          </p:cNvGrpSpPr>
          <p:nvPr/>
        </p:nvGrpSpPr>
        <p:grpSpPr bwMode="auto">
          <a:xfrm>
            <a:off x="1260475" y="4975227"/>
            <a:ext cx="1366838" cy="1347788"/>
            <a:chOff x="885" y="3134"/>
            <a:chExt cx="861" cy="849"/>
          </a:xfrm>
        </p:grpSpPr>
        <p:sp>
          <p:nvSpPr>
            <p:cNvPr id="18446" name="Text Box 25"/>
            <p:cNvSpPr txBox="1">
              <a:spLocks noChangeArrowheads="1"/>
            </p:cNvSpPr>
            <p:nvPr/>
          </p:nvSpPr>
          <p:spPr bwMode="auto">
            <a:xfrm>
              <a:off x="885" y="3134"/>
              <a:ext cx="861"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a:p>
              <a:pPr eaLnBrk="1" hangingPunct="1">
                <a:buClrTx/>
              </a:pPr>
              <a:r>
                <a:rPr lang="en-US" altLang="zh-CN" i="1">
                  <a:latin typeface="Times New Roman" pitchFamily="18" charset="0"/>
                  <a:sym typeface="Symbol" pitchFamily="18" charset="2"/>
                </a:rPr>
                <a:t>   B</a:t>
              </a:r>
              <a:r>
                <a:rPr lang="en-US" altLang="zh-CN">
                  <a:sym typeface="Symbol" pitchFamily="18" charset="2"/>
                </a:rPr>
                <a:t></a:t>
              </a:r>
              <a:r>
                <a:rPr lang="en-US" altLang="zh-CN" i="1">
                  <a:latin typeface="Times New Roman" pitchFamily="18" charset="0"/>
                  <a:sym typeface="Symbol" pitchFamily="18" charset="2"/>
                </a:rPr>
                <a:t>C</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sym typeface="Symbol" pitchFamily="18" charset="2"/>
                </a:rPr>
                <a:t></a:t>
              </a:r>
              <a:r>
                <a:rPr lang="en-US" altLang="zh-CN" i="1">
                  <a:latin typeface="Times New Roman" pitchFamily="18" charset="0"/>
                  <a:sym typeface="Symbol" pitchFamily="18" charset="2"/>
                </a:rPr>
                <a:t>C</a:t>
              </a:r>
            </a:p>
          </p:txBody>
        </p:sp>
        <p:sp>
          <p:nvSpPr>
            <p:cNvPr id="18447" name="Line 26"/>
            <p:cNvSpPr>
              <a:spLocks noChangeShapeType="1"/>
            </p:cNvSpPr>
            <p:nvPr/>
          </p:nvSpPr>
          <p:spPr bwMode="auto">
            <a:xfrm flipV="1">
              <a:off x="885" y="3657"/>
              <a:ext cx="770" cy="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18443" name="Group 31"/>
          <p:cNvGrpSpPr>
            <a:grpSpLocks/>
          </p:cNvGrpSpPr>
          <p:nvPr/>
        </p:nvGrpSpPr>
        <p:grpSpPr bwMode="auto">
          <a:xfrm>
            <a:off x="5580063" y="5048251"/>
            <a:ext cx="1079500" cy="1347788"/>
            <a:chOff x="2880" y="1162"/>
            <a:chExt cx="680" cy="849"/>
          </a:xfrm>
        </p:grpSpPr>
        <p:sp>
          <p:nvSpPr>
            <p:cNvPr id="18444" name="Text Box 32"/>
            <p:cNvSpPr txBox="1">
              <a:spLocks noChangeArrowheads="1"/>
            </p:cNvSpPr>
            <p:nvPr/>
          </p:nvSpPr>
          <p:spPr bwMode="auto">
            <a:xfrm>
              <a:off x="2880" y="1162"/>
              <a:ext cx="680"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rPr>
                <a:t>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i="1" dirty="0">
                  <a:latin typeface="Times New Roman" pitchFamily="18" charset="0"/>
                  <a:sym typeface="Symbol" pitchFamily="18" charset="2"/>
                </a:rPr>
                <a:t>  </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A</a:t>
              </a:r>
            </a:p>
          </p:txBody>
        </p:sp>
        <p:sp>
          <p:nvSpPr>
            <p:cNvPr id="18445" name="Line 33"/>
            <p:cNvSpPr>
              <a:spLocks noChangeShapeType="1"/>
            </p:cNvSpPr>
            <p:nvPr/>
          </p:nvSpPr>
          <p:spPr bwMode="auto">
            <a:xfrm>
              <a:off x="2880" y="1706"/>
              <a:ext cx="63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Tree>
    <p:extLst>
      <p:ext uri="{BB962C8B-B14F-4D97-AF65-F5344CB8AC3E}">
        <p14:creationId xmlns:p14="http://schemas.microsoft.com/office/powerpoint/2010/main" val="152361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pPr>
            <a:fld id="{E5FD6D36-818F-4341-B703-BC96BD4F3915}" type="slidenum">
              <a:rPr lang="en-US" altLang="zh-CN" smtClean="0"/>
              <a:pPr eaLnBrk="1" hangingPunct="1">
                <a:spcBef>
                  <a:spcPct val="0"/>
                </a:spcBef>
                <a:buClrTx/>
              </a:pPr>
              <a:t>16</a:t>
            </a:fld>
            <a:endParaRPr lang="en-US" altLang="zh-CN" smtClean="0"/>
          </a:p>
        </p:txBody>
      </p:sp>
      <p:sp>
        <p:nvSpPr>
          <p:cNvPr id="19460" name="Rectangle 3"/>
          <p:cNvSpPr>
            <a:spLocks noGrp="1" noChangeArrowheads="1"/>
          </p:cNvSpPr>
          <p:nvPr>
            <p:ph type="body" idx="1"/>
          </p:nvPr>
        </p:nvSpPr>
        <p:spPr>
          <a:xfrm>
            <a:off x="457200" y="1268413"/>
            <a:ext cx="8229600" cy="4321175"/>
          </a:xfrm>
        </p:spPr>
        <p:txBody>
          <a:bodyPr>
            <a:normAutofit/>
          </a:bodyPr>
          <a:lstStyle/>
          <a:p>
            <a:pPr marL="0" indent="0" eaLnBrk="1" hangingPunct="1">
              <a:buNone/>
            </a:pPr>
            <a:r>
              <a:rPr lang="en-US" altLang="zh-CN" sz="2400" b="1" dirty="0" smtClean="0">
                <a:latin typeface="Times New Roman" pitchFamily="18" charset="0"/>
              </a:rPr>
              <a:t>(10) </a:t>
            </a:r>
            <a:r>
              <a:rPr lang="zh-CN" altLang="en-US" sz="2400" b="1" dirty="0" smtClean="0">
                <a:latin typeface="Times New Roman" pitchFamily="18" charset="0"/>
              </a:rPr>
              <a:t>构造性二难推理规则      </a:t>
            </a:r>
            <a:r>
              <a:rPr lang="en-US" altLang="zh-CN" sz="2400" b="1" dirty="0" smtClean="0">
                <a:latin typeface="Times New Roman" pitchFamily="18" charset="0"/>
              </a:rPr>
              <a:t>(11)  </a:t>
            </a:r>
            <a:r>
              <a:rPr lang="zh-CN" altLang="en-US" sz="2400" b="1" dirty="0" smtClean="0">
                <a:latin typeface="Times New Roman" pitchFamily="18" charset="0"/>
              </a:rPr>
              <a:t>破坏性二难推理规则</a:t>
            </a:r>
          </a:p>
          <a:p>
            <a:pPr marL="0" indent="0" eaLnBrk="1" hangingPunct="1">
              <a:buNone/>
            </a:pPr>
            <a:r>
              <a:rPr lang="zh-CN" altLang="en-US" sz="2400" b="1" dirty="0" smtClean="0">
                <a:latin typeface="Times New Roman" pitchFamily="18" charset="0"/>
              </a:rPr>
              <a:t>               </a:t>
            </a:r>
          </a:p>
          <a:p>
            <a:pPr marL="0" indent="0" eaLnBrk="1" hangingPunct="1">
              <a:buNone/>
            </a:pPr>
            <a:r>
              <a:rPr lang="zh-CN" altLang="en-US" sz="2400" b="1" dirty="0" smtClean="0">
                <a:latin typeface="Times New Roman" pitchFamily="18" charset="0"/>
              </a:rPr>
              <a:t>               </a:t>
            </a:r>
          </a:p>
          <a:p>
            <a:pPr marL="0" indent="0" eaLnBrk="1" hangingPunct="1">
              <a:buNone/>
            </a:pPr>
            <a:r>
              <a:rPr lang="zh-CN" altLang="en-US" sz="2400" b="1" dirty="0" smtClean="0">
                <a:latin typeface="Times New Roman" pitchFamily="18" charset="0"/>
              </a:rPr>
              <a:t>            </a:t>
            </a:r>
            <a:r>
              <a:rPr lang="zh-CN" altLang="en-US" sz="2400" b="1" u="sng" dirty="0" smtClean="0">
                <a:latin typeface="Times New Roman" pitchFamily="18" charset="0"/>
              </a:rPr>
              <a:t> </a:t>
            </a: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            </a:t>
            </a:r>
            <a:endParaRPr lang="zh-CN" altLang="en-US" sz="2400" b="1" i="1" dirty="0" smtClean="0">
              <a:latin typeface="Times New Roman" pitchFamily="18" charset="0"/>
            </a:endParaRPr>
          </a:p>
          <a:p>
            <a:pPr marL="0" indent="0" eaLnBrk="1" hangingPunct="1">
              <a:buNone/>
            </a:pPr>
            <a:r>
              <a:rPr lang="en-US" altLang="zh-CN" sz="2400" b="1" dirty="0" smtClean="0">
                <a:latin typeface="Times New Roman" pitchFamily="18" charset="0"/>
              </a:rPr>
              <a:t>(12) </a:t>
            </a:r>
            <a:r>
              <a:rPr lang="zh-CN" altLang="en-US" sz="2400" b="1" dirty="0" smtClean="0">
                <a:latin typeface="Times New Roman" pitchFamily="18" charset="0"/>
              </a:rPr>
              <a:t>合取引入规则</a:t>
            </a:r>
          </a:p>
          <a:p>
            <a:pPr marL="0" indent="0" eaLnBrk="1" hangingPunct="1">
              <a:buNone/>
            </a:pPr>
            <a:r>
              <a:rPr lang="zh-CN" altLang="en-US" sz="2400" b="1" i="1" dirty="0" smtClean="0">
                <a:latin typeface="Times New Roman" pitchFamily="18" charset="0"/>
              </a:rPr>
              <a:t>       </a:t>
            </a:r>
          </a:p>
        </p:txBody>
      </p:sp>
      <p:grpSp>
        <p:nvGrpSpPr>
          <p:cNvPr id="19461" name="Group 8"/>
          <p:cNvGrpSpPr>
            <a:grpSpLocks/>
          </p:cNvGrpSpPr>
          <p:nvPr/>
        </p:nvGrpSpPr>
        <p:grpSpPr bwMode="auto">
          <a:xfrm>
            <a:off x="1692275" y="1657350"/>
            <a:ext cx="1368425" cy="1790700"/>
            <a:chOff x="3606" y="1207"/>
            <a:chExt cx="862" cy="1128"/>
          </a:xfrm>
        </p:grpSpPr>
        <p:sp>
          <p:nvSpPr>
            <p:cNvPr id="19468" name="Text Box 5"/>
            <p:cNvSpPr txBox="1">
              <a:spLocks noChangeArrowheads="1"/>
            </p:cNvSpPr>
            <p:nvPr/>
          </p:nvSpPr>
          <p:spPr bwMode="auto">
            <a:xfrm>
              <a:off x="3607" y="1207"/>
              <a:ext cx="861"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a:p>
              <a:pPr eaLnBrk="1" hangingPunct="1">
                <a:buClrTx/>
              </a:pPr>
              <a:r>
                <a:rPr lang="en-US" altLang="zh-CN" i="1">
                  <a:latin typeface="Times New Roman" pitchFamily="18" charset="0"/>
                  <a:sym typeface="Symbol" pitchFamily="18" charset="2"/>
                </a:rPr>
                <a:t>   C</a:t>
              </a:r>
              <a:r>
                <a:rPr lang="en-US" altLang="zh-CN">
                  <a:sym typeface="Symbol" pitchFamily="18" charset="2"/>
                </a:rPr>
                <a:t></a:t>
              </a:r>
              <a:r>
                <a:rPr lang="en-US" altLang="zh-CN" i="1">
                  <a:latin typeface="Times New Roman" pitchFamily="18" charset="0"/>
                  <a:sym typeface="Symbol" pitchFamily="18" charset="2"/>
                </a:rPr>
                <a:t>D</a:t>
              </a:r>
            </a:p>
            <a:p>
              <a:pPr eaLnBrk="1" hangingPunct="1">
                <a:buClrTx/>
              </a:pPr>
              <a:r>
                <a:rPr lang="en-US" altLang="zh-CN" i="1">
                  <a:latin typeface="Times New Roman" pitchFamily="18" charset="0"/>
                  <a:sym typeface="Symbol" pitchFamily="18" charset="2"/>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C </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D</a:t>
              </a:r>
            </a:p>
          </p:txBody>
        </p:sp>
        <p:sp>
          <p:nvSpPr>
            <p:cNvPr id="19469" name="Line 7"/>
            <p:cNvSpPr>
              <a:spLocks noChangeShapeType="1"/>
            </p:cNvSpPr>
            <p:nvPr/>
          </p:nvSpPr>
          <p:spPr bwMode="auto">
            <a:xfrm>
              <a:off x="3606" y="2069"/>
              <a:ext cx="7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19462" name="Group 13"/>
          <p:cNvGrpSpPr>
            <a:grpSpLocks/>
          </p:cNvGrpSpPr>
          <p:nvPr/>
        </p:nvGrpSpPr>
        <p:grpSpPr bwMode="auto">
          <a:xfrm>
            <a:off x="5508625" y="1700213"/>
            <a:ext cx="1655763" cy="1790700"/>
            <a:chOff x="3651" y="2223"/>
            <a:chExt cx="1043" cy="1128"/>
          </a:xfrm>
        </p:grpSpPr>
        <p:sp>
          <p:nvSpPr>
            <p:cNvPr id="19466" name="Text Box 10"/>
            <p:cNvSpPr txBox="1">
              <a:spLocks noChangeArrowheads="1"/>
            </p:cNvSpPr>
            <p:nvPr/>
          </p:nvSpPr>
          <p:spPr bwMode="auto">
            <a:xfrm>
              <a:off x="3652" y="2223"/>
              <a:ext cx="1042" cy="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a:p>
              <a:pPr eaLnBrk="1" hangingPunct="1">
                <a:buClrTx/>
              </a:pPr>
              <a:r>
                <a:rPr lang="en-US" altLang="zh-CN" i="1">
                  <a:latin typeface="Times New Roman" pitchFamily="18" charset="0"/>
                  <a:sym typeface="Symbol" pitchFamily="18" charset="2"/>
                </a:rPr>
                <a:t>     C</a:t>
              </a:r>
              <a:r>
                <a:rPr lang="en-US" altLang="zh-CN">
                  <a:sym typeface="Symbol" pitchFamily="18" charset="2"/>
                </a:rPr>
                <a:t></a:t>
              </a:r>
              <a:r>
                <a:rPr lang="en-US" altLang="zh-CN" i="1">
                  <a:latin typeface="Times New Roman" pitchFamily="18" charset="0"/>
                  <a:sym typeface="Symbol" pitchFamily="18" charset="2"/>
                </a:rPr>
                <a:t>D</a:t>
              </a:r>
            </a:p>
            <a:p>
              <a:pPr eaLnBrk="1" hangingPunct="1">
                <a:buClrTx/>
              </a:pP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D </a:t>
              </a:r>
            </a:p>
            <a:p>
              <a:pPr eaLnBrk="1" hangingPunct="1">
                <a:buClrTx/>
              </a:pPr>
              <a:r>
                <a:rPr lang="en-US" altLang="zh-CN">
                  <a:latin typeface="Times New Roman" pitchFamily="18" charset="0"/>
                  <a:sym typeface="Symbol" pitchFamily="18" charset="2"/>
                </a:rPr>
                <a:t>∴</a:t>
              </a:r>
              <a:r>
                <a:rPr lang="en-US" altLang="zh-CN">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a:sym typeface="Symbol" pitchFamily="18" charset="2"/>
                </a:rPr>
                <a:t></a:t>
              </a:r>
              <a:r>
                <a:rPr lang="en-US" altLang="zh-CN" i="1">
                  <a:latin typeface="Times New Roman" pitchFamily="18" charset="0"/>
                  <a:sym typeface="Symbol" pitchFamily="18" charset="2"/>
                </a:rPr>
                <a:t>C</a:t>
              </a:r>
            </a:p>
          </p:txBody>
        </p:sp>
        <p:sp>
          <p:nvSpPr>
            <p:cNvPr id="19467" name="Line 12"/>
            <p:cNvSpPr>
              <a:spLocks noChangeShapeType="1"/>
            </p:cNvSpPr>
            <p:nvPr/>
          </p:nvSpPr>
          <p:spPr bwMode="auto">
            <a:xfrm>
              <a:off x="3651" y="3067"/>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19463" name="Group 14"/>
          <p:cNvGrpSpPr>
            <a:grpSpLocks/>
          </p:cNvGrpSpPr>
          <p:nvPr/>
        </p:nvGrpSpPr>
        <p:grpSpPr bwMode="auto">
          <a:xfrm>
            <a:off x="1549400" y="3860802"/>
            <a:ext cx="1366838" cy="1347788"/>
            <a:chOff x="885" y="3134"/>
            <a:chExt cx="861" cy="849"/>
          </a:xfrm>
        </p:grpSpPr>
        <p:sp>
          <p:nvSpPr>
            <p:cNvPr id="19464" name="Text Box 15"/>
            <p:cNvSpPr txBox="1">
              <a:spLocks noChangeArrowheads="1"/>
            </p:cNvSpPr>
            <p:nvPr/>
          </p:nvSpPr>
          <p:spPr bwMode="auto">
            <a:xfrm>
              <a:off x="885" y="3134"/>
              <a:ext cx="861"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rPr>
                <a:t>      A</a:t>
              </a:r>
              <a:endParaRPr lang="en-US" altLang="zh-CN" i="1" dirty="0">
                <a:latin typeface="Times New Roman" pitchFamily="18" charset="0"/>
                <a:sym typeface="Symbol" pitchFamily="18" charset="2"/>
              </a:endParaRPr>
            </a:p>
            <a:p>
              <a:pPr eaLnBrk="1" hangingPunct="1">
                <a:buClrTx/>
              </a:pPr>
              <a:r>
                <a:rPr lang="en-US" altLang="zh-CN" i="1" dirty="0">
                  <a:latin typeface="Times New Roman" pitchFamily="18" charset="0"/>
                  <a:sym typeface="Symbol" pitchFamily="18" charset="2"/>
                </a:rPr>
                <a:t>      B</a:t>
              </a:r>
            </a:p>
            <a:p>
              <a:pPr eaLnBrk="1" hangingPunct="1">
                <a:buClrTx/>
              </a:pP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A</a:t>
              </a:r>
              <a:r>
                <a:rPr lang="en-US" altLang="zh-CN" dirty="0" smtClean="0">
                  <a:latin typeface="Times New Roman" pitchFamily="18" charset="0"/>
                  <a:sym typeface="Symbol" pitchFamily="18" charset="2"/>
                </a:rPr>
                <a:t></a:t>
              </a:r>
              <a:r>
                <a:rPr lang="en-US" altLang="zh-CN" i="1" dirty="0" smtClean="0">
                  <a:latin typeface="Times New Roman" pitchFamily="18" charset="0"/>
                  <a:sym typeface="Symbol" pitchFamily="18" charset="2"/>
                </a:rPr>
                <a:t>B</a:t>
              </a:r>
              <a:endParaRPr lang="en-US" altLang="zh-CN" i="1" dirty="0">
                <a:latin typeface="Times New Roman" pitchFamily="18" charset="0"/>
                <a:sym typeface="Symbol" pitchFamily="18" charset="2"/>
              </a:endParaRPr>
            </a:p>
          </p:txBody>
        </p:sp>
        <p:sp>
          <p:nvSpPr>
            <p:cNvPr id="19465" name="Line 16"/>
            <p:cNvSpPr>
              <a:spLocks noChangeShapeType="1"/>
            </p:cNvSpPr>
            <p:nvPr/>
          </p:nvSpPr>
          <p:spPr bwMode="auto">
            <a:xfrm flipV="1">
              <a:off x="885" y="3657"/>
              <a:ext cx="770" cy="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Tree>
    <p:extLst>
      <p:ext uri="{BB962C8B-B14F-4D97-AF65-F5344CB8AC3E}">
        <p14:creationId xmlns:p14="http://schemas.microsoft.com/office/powerpoint/2010/main" val="1864668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E13A8DB6-58BD-4CE2-BB1C-BA8D0D4E7ED7}" type="slidenum">
              <a:rPr lang="en-US" altLang="zh-CN" sz="1400" b="0" smtClean="0"/>
              <a:pPr eaLnBrk="1" hangingPunct="1">
                <a:spcBef>
                  <a:spcPct val="0"/>
                </a:spcBef>
                <a:buClrTx/>
                <a:buFontTx/>
                <a:buNone/>
              </a:pPr>
              <a:t>17</a:t>
            </a:fld>
            <a:endParaRPr lang="en-US" altLang="zh-CN" sz="1400" b="0" smtClean="0"/>
          </a:p>
        </p:txBody>
      </p:sp>
      <p:sp>
        <p:nvSpPr>
          <p:cNvPr id="20483" name="Rectangle 2"/>
          <p:cNvSpPr>
            <a:spLocks noGrp="1" noChangeArrowheads="1"/>
          </p:cNvSpPr>
          <p:nvPr>
            <p:ph type="title"/>
          </p:nvPr>
        </p:nvSpPr>
        <p:spPr/>
        <p:txBody>
          <a:bodyPr>
            <a:normAutofit/>
          </a:bodyPr>
          <a:lstStyle/>
          <a:p>
            <a:pPr eaLnBrk="1" hangingPunct="1"/>
            <a:r>
              <a:rPr lang="zh-CN" altLang="en-US" sz="2800" b="1" dirty="0" smtClean="0"/>
              <a:t>在自然推理系统</a:t>
            </a:r>
            <a:r>
              <a:rPr lang="en-US" altLang="zh-CN" sz="2800" b="1" i="1" dirty="0" smtClean="0">
                <a:latin typeface="Times New Roman" pitchFamily="18" charset="0"/>
              </a:rPr>
              <a:t>P</a:t>
            </a:r>
            <a:r>
              <a:rPr lang="zh-CN" altLang="en-US" sz="2800" b="1" dirty="0" smtClean="0"/>
              <a:t>中构造证明</a:t>
            </a:r>
          </a:p>
        </p:txBody>
      </p:sp>
      <p:sp>
        <p:nvSpPr>
          <p:cNvPr id="20484" name="Rectangle 3"/>
          <p:cNvSpPr>
            <a:spLocks noGrp="1" noChangeArrowheads="1"/>
          </p:cNvSpPr>
          <p:nvPr>
            <p:ph type="body" idx="1"/>
          </p:nvPr>
        </p:nvSpPr>
        <p:spPr>
          <a:xfrm>
            <a:off x="323528" y="1341914"/>
            <a:ext cx="8229600" cy="5543550"/>
          </a:xfrm>
        </p:spPr>
        <p:txBody>
          <a:bodyPr>
            <a:normAutofit/>
          </a:bodyPr>
          <a:lstStyle/>
          <a:p>
            <a:pPr marL="0" indent="0" defTabSz="898525" eaLnBrk="1" hangingPunct="1">
              <a:buNone/>
            </a:pPr>
            <a:r>
              <a:rPr lang="zh-CN" altLang="en-US" sz="2400" b="1" dirty="0" smtClean="0">
                <a:latin typeface="Times New Roman" pitchFamily="18" charset="0"/>
              </a:rPr>
              <a:t>设前提</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zh-CN" altLang="en-US" sz="2400" b="1" dirty="0" smtClean="0">
                <a:latin typeface="Times New Roman" pitchFamily="18" charset="0"/>
              </a:rPr>
              <a:t>结论</a:t>
            </a:r>
            <a:r>
              <a:rPr lang="en-US" altLang="zh-CN" sz="2400" b="1" i="1" dirty="0" smtClean="0">
                <a:latin typeface="Times New Roman" pitchFamily="18" charset="0"/>
              </a:rPr>
              <a:t>B</a:t>
            </a:r>
            <a:r>
              <a:rPr lang="zh-CN" altLang="en-US" sz="2400" b="1" dirty="0" smtClean="0">
                <a:latin typeface="Times New Roman" pitchFamily="18" charset="0"/>
              </a:rPr>
              <a:t>及公式序列</a:t>
            </a:r>
            <a:r>
              <a:rPr lang="en-US" altLang="zh-CN" sz="2400" b="1" i="1" dirty="0" smtClean="0">
                <a:latin typeface="Times New Roman" pitchFamily="18" charset="0"/>
              </a:rPr>
              <a:t>C</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C</a:t>
            </a:r>
            <a:r>
              <a:rPr lang="en-US" altLang="zh-CN" sz="2400" b="1" baseline="-25000" dirty="0" smtClean="0">
                <a:latin typeface="Times New Roman" pitchFamily="18" charset="0"/>
              </a:rPr>
              <a:t>2</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C</a:t>
            </a:r>
            <a:r>
              <a:rPr lang="en-US" altLang="zh-CN" sz="2400" b="1" i="1" baseline="-25000" dirty="0" smtClean="0">
                <a:latin typeface="Times New Roman" pitchFamily="18" charset="0"/>
              </a:rPr>
              <a:t>l</a:t>
            </a:r>
            <a:r>
              <a:rPr lang="en-US" altLang="zh-CN" sz="2400" b="1" dirty="0" smtClean="0">
                <a:latin typeface="Times New Roman" pitchFamily="18" charset="0"/>
              </a:rPr>
              <a:t>. </a:t>
            </a:r>
            <a:r>
              <a:rPr lang="zh-CN" altLang="en-US" sz="2400" b="1" dirty="0" smtClean="0">
                <a:latin typeface="Times New Roman" pitchFamily="18" charset="0"/>
              </a:rPr>
              <a:t>如果每</a:t>
            </a:r>
          </a:p>
          <a:p>
            <a:pPr marL="0" indent="0" defTabSz="898525" eaLnBrk="1" hangingPunct="1">
              <a:buNone/>
            </a:pPr>
            <a:r>
              <a:rPr lang="zh-CN" altLang="en-US" sz="2400" b="1" dirty="0" smtClean="0">
                <a:latin typeface="Times New Roman" pitchFamily="18" charset="0"/>
              </a:rPr>
              <a:t>一个</a:t>
            </a:r>
            <a:r>
              <a:rPr lang="en-US" altLang="zh-CN" sz="2400" b="1" i="1" dirty="0" smtClean="0">
                <a:latin typeface="Times New Roman" pitchFamily="18" charset="0"/>
              </a:rPr>
              <a:t>C</a:t>
            </a:r>
            <a:r>
              <a:rPr lang="en-US" altLang="zh-CN" sz="2400" b="1" i="1" baseline="-25000" dirty="0" smtClean="0">
                <a:latin typeface="Times New Roman" pitchFamily="18" charset="0"/>
              </a:rPr>
              <a:t>i</a:t>
            </a:r>
            <a:r>
              <a:rPr lang="en-US" altLang="zh-CN" sz="2400" b="1"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i</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l</a:t>
            </a:r>
            <a:r>
              <a:rPr lang="en-US" altLang="zh-CN" sz="2400" b="1" dirty="0" smtClean="0">
                <a:latin typeface="Times New Roman" pitchFamily="18" charset="0"/>
              </a:rPr>
              <a:t>)</a:t>
            </a:r>
            <a:r>
              <a:rPr lang="zh-CN" altLang="en-US" sz="2400" b="1" dirty="0" smtClean="0">
                <a:latin typeface="Times New Roman" pitchFamily="18" charset="0"/>
              </a:rPr>
              <a:t>是某个</a:t>
            </a:r>
            <a:r>
              <a:rPr lang="en-US" altLang="zh-CN" sz="2400" b="1" i="1" dirty="0" err="1" smtClean="0">
                <a:latin typeface="Times New Roman" pitchFamily="18" charset="0"/>
              </a:rPr>
              <a:t>A</a:t>
            </a:r>
            <a:r>
              <a:rPr lang="en-US" altLang="zh-CN" sz="2400" b="1" i="1" baseline="-25000" dirty="0" err="1" smtClean="0">
                <a:latin typeface="Times New Roman" pitchFamily="18" charset="0"/>
              </a:rPr>
              <a:t>j</a:t>
            </a:r>
            <a:r>
              <a:rPr lang="en-US" altLang="zh-CN" sz="2400" b="1" dirty="0" smtClean="0">
                <a:latin typeface="Times New Roman" pitchFamily="18" charset="0"/>
              </a:rPr>
              <a:t>, </a:t>
            </a:r>
            <a:r>
              <a:rPr lang="zh-CN" altLang="en-US" sz="2400" b="1" dirty="0" smtClean="0">
                <a:latin typeface="Times New Roman" pitchFamily="18" charset="0"/>
              </a:rPr>
              <a:t>或者可由序列中前面的公式应用推理</a:t>
            </a:r>
          </a:p>
          <a:p>
            <a:pPr marL="0" indent="0" defTabSz="898525" eaLnBrk="1" hangingPunct="1">
              <a:buNone/>
            </a:pPr>
            <a:r>
              <a:rPr lang="zh-CN" altLang="en-US" sz="2400" b="1" dirty="0" smtClean="0">
                <a:latin typeface="Times New Roman" pitchFamily="18" charset="0"/>
              </a:rPr>
              <a:t>规则得到</a:t>
            </a:r>
            <a:r>
              <a:rPr lang="en-US" altLang="zh-CN" sz="2400" b="1" dirty="0" smtClean="0">
                <a:latin typeface="Times New Roman" pitchFamily="18" charset="0"/>
              </a:rPr>
              <a:t>, </a:t>
            </a:r>
            <a:r>
              <a:rPr lang="zh-CN" altLang="en-US" sz="2400" b="1" dirty="0" smtClean="0">
                <a:latin typeface="Times New Roman" pitchFamily="18" charset="0"/>
              </a:rPr>
              <a:t>并且</a:t>
            </a:r>
            <a:r>
              <a:rPr lang="en-US" altLang="zh-CN" sz="2400" b="1" i="1" dirty="0" smtClean="0">
                <a:latin typeface="Times New Roman" pitchFamily="18" charset="0"/>
              </a:rPr>
              <a:t>C</a:t>
            </a:r>
            <a:r>
              <a:rPr lang="en-US" altLang="zh-CN" sz="2400" b="1" i="1" baseline="-25000" dirty="0" smtClean="0">
                <a:latin typeface="Times New Roman" pitchFamily="18" charset="0"/>
              </a:rPr>
              <a:t>l</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rPr>
              <a:t>, </a:t>
            </a:r>
            <a:r>
              <a:rPr lang="zh-CN" altLang="en-US" sz="2400" b="1" dirty="0" smtClean="0">
                <a:latin typeface="Times New Roman" pitchFamily="18" charset="0"/>
              </a:rPr>
              <a:t>则称这个公式序列是由</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zh-CN" altLang="en-US" sz="2400" b="1" dirty="0" smtClean="0">
                <a:latin typeface="Times New Roman" pitchFamily="18" charset="0"/>
              </a:rPr>
              <a:t>推</a:t>
            </a:r>
          </a:p>
          <a:p>
            <a:pPr marL="0" indent="0" defTabSz="898525" eaLnBrk="1" hangingPunct="1">
              <a:buNone/>
            </a:pPr>
            <a:r>
              <a:rPr lang="zh-CN" altLang="en-US" sz="2400" b="1" dirty="0" smtClean="0">
                <a:latin typeface="Times New Roman" pitchFamily="18" charset="0"/>
              </a:rPr>
              <a:t>出</a:t>
            </a:r>
            <a:r>
              <a:rPr lang="en-US" altLang="zh-CN" sz="2400" b="1" i="1" dirty="0" smtClean="0">
                <a:latin typeface="Times New Roman" pitchFamily="18" charset="0"/>
              </a:rPr>
              <a:t>B</a:t>
            </a:r>
            <a:r>
              <a:rPr lang="zh-CN" altLang="en-US" sz="2400" b="1" dirty="0" smtClean="0">
                <a:latin typeface="Times New Roman" pitchFamily="18" charset="0"/>
              </a:rPr>
              <a:t>的</a:t>
            </a:r>
            <a:r>
              <a:rPr lang="zh-CN" altLang="en-US" sz="2400" b="1" dirty="0" smtClean="0">
                <a:solidFill>
                  <a:srgbClr val="A50021"/>
                </a:solidFill>
                <a:latin typeface="Times New Roman" pitchFamily="18" charset="0"/>
              </a:rPr>
              <a:t>证明</a:t>
            </a:r>
            <a:endParaRPr lang="en-US" altLang="zh-CN" sz="2400" b="1" dirty="0" smtClean="0">
              <a:solidFill>
                <a:srgbClr val="A50021"/>
              </a:solidFill>
              <a:latin typeface="Times New Roman" pitchFamily="18" charset="0"/>
            </a:endParaRPr>
          </a:p>
          <a:p>
            <a:pPr marL="0" indent="0" defTabSz="898525" eaLnBrk="1" hangingPunct="1">
              <a:buNone/>
            </a:pPr>
            <a:endParaRPr lang="en-US" altLang="zh-CN" sz="2400" b="1" dirty="0">
              <a:solidFill>
                <a:srgbClr val="A50021"/>
              </a:solidFill>
              <a:latin typeface="Times New Roman" pitchFamily="18" charset="0"/>
            </a:endParaRPr>
          </a:p>
          <a:p>
            <a:pPr marL="0" indent="0" defTabSz="898525" eaLnBrk="1" hangingPunct="1">
              <a:buNone/>
            </a:pPr>
            <a:r>
              <a:rPr lang="zh-CN" altLang="en-US" sz="2400" b="1" dirty="0" smtClean="0">
                <a:latin typeface="Times New Roman" pitchFamily="18" charset="0"/>
              </a:rPr>
              <a:t>证明方法：</a:t>
            </a:r>
            <a:endParaRPr lang="en-US" altLang="zh-CN" sz="2400" b="1" dirty="0" smtClean="0">
              <a:latin typeface="Times New Roman" pitchFamily="18" charset="0"/>
            </a:endParaRPr>
          </a:p>
          <a:p>
            <a:pPr defTabSz="898525"/>
            <a:r>
              <a:rPr lang="zh-CN" altLang="en-US" sz="2400" b="1" dirty="0"/>
              <a:t>直接证明</a:t>
            </a:r>
            <a:r>
              <a:rPr lang="zh-CN" altLang="en-US" sz="2400" b="1" dirty="0" smtClean="0"/>
              <a:t>法</a:t>
            </a:r>
            <a:endParaRPr lang="en-US" altLang="zh-CN" sz="2400" b="1" dirty="0" smtClean="0"/>
          </a:p>
          <a:p>
            <a:pPr defTabSz="898525"/>
            <a:r>
              <a:rPr lang="zh-CN" altLang="en-US" sz="2400" b="1" dirty="0"/>
              <a:t>附加前提证明法</a:t>
            </a:r>
            <a:endParaRPr lang="en-US" altLang="zh-CN" sz="2400" b="1" dirty="0"/>
          </a:p>
          <a:p>
            <a:pPr defTabSz="898525"/>
            <a:r>
              <a:rPr lang="zh-CN" altLang="en-US" sz="2400" b="1" dirty="0"/>
              <a:t>归谬法</a:t>
            </a:r>
            <a:endParaRPr lang="en-US" altLang="zh-CN" sz="2400" b="1" dirty="0"/>
          </a:p>
          <a:p>
            <a:pPr marL="0" indent="0" defTabSz="898525" eaLnBrk="1" hangingPunct="1">
              <a:buNone/>
            </a:pPr>
            <a:endParaRPr lang="zh-CN" altLang="en-US" sz="2400" b="1" dirty="0" smtClean="0">
              <a:latin typeface="Times New Roman" pitchFamily="18" charset="0"/>
            </a:endParaRPr>
          </a:p>
        </p:txBody>
      </p:sp>
    </p:spTree>
    <p:extLst>
      <p:ext uri="{BB962C8B-B14F-4D97-AF65-F5344CB8AC3E}">
        <p14:creationId xmlns:p14="http://schemas.microsoft.com/office/powerpoint/2010/main" val="264162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E979A1F2-DF14-4060-9C3B-778109BA58C0}" type="slidenum">
              <a:rPr lang="en-US" altLang="zh-CN" sz="1400" b="0" smtClean="0"/>
              <a:pPr eaLnBrk="1" hangingPunct="1">
                <a:spcBef>
                  <a:spcPct val="0"/>
                </a:spcBef>
                <a:buClrTx/>
                <a:buFontTx/>
                <a:buNone/>
              </a:pPr>
              <a:t>18</a:t>
            </a:fld>
            <a:endParaRPr lang="en-US" altLang="zh-CN" sz="1400" b="0" smtClean="0"/>
          </a:p>
        </p:txBody>
      </p:sp>
      <p:sp>
        <p:nvSpPr>
          <p:cNvPr id="23555" name="Rectangle 2"/>
          <p:cNvSpPr>
            <a:spLocks noGrp="1" noChangeArrowheads="1"/>
          </p:cNvSpPr>
          <p:nvPr>
            <p:ph type="title"/>
          </p:nvPr>
        </p:nvSpPr>
        <p:spPr/>
        <p:txBody>
          <a:bodyPr/>
          <a:lstStyle/>
          <a:p>
            <a:pPr algn="ctr" eaLnBrk="1" hangingPunct="1"/>
            <a:r>
              <a:rPr lang="zh-CN" altLang="en-US" sz="2400" b="1" dirty="0" smtClean="0"/>
              <a:t>附加前提证明法</a:t>
            </a:r>
          </a:p>
        </p:txBody>
      </p:sp>
      <p:sp>
        <p:nvSpPr>
          <p:cNvPr id="23556" name="Rectangle 3"/>
          <p:cNvSpPr>
            <a:spLocks noGrp="1" noChangeArrowheads="1"/>
          </p:cNvSpPr>
          <p:nvPr>
            <p:ph type="body" idx="1"/>
          </p:nvPr>
        </p:nvSpPr>
        <p:spPr>
          <a:xfrm>
            <a:off x="468313" y="1125538"/>
            <a:ext cx="8351837" cy="5327650"/>
          </a:xfrm>
        </p:spPr>
        <p:txBody>
          <a:bodyPr>
            <a:normAutofit/>
          </a:bodyPr>
          <a:lstStyle/>
          <a:p>
            <a:pPr marL="0" indent="0" eaLnBrk="1" hangingPunct="1">
              <a:buNone/>
            </a:pPr>
            <a:r>
              <a:rPr lang="zh-CN" altLang="en-US" sz="2400" b="1" dirty="0" smtClean="0">
                <a:solidFill>
                  <a:srgbClr val="A50021"/>
                </a:solidFill>
                <a:latin typeface="Times New Roman" pitchFamily="18" charset="0"/>
              </a:rPr>
              <a:t>附加前提证明法    </a:t>
            </a:r>
            <a:r>
              <a:rPr lang="zh-CN" altLang="en-US" sz="2400" b="1" dirty="0" smtClean="0">
                <a:latin typeface="Times New Roman" pitchFamily="18" charset="0"/>
              </a:rPr>
              <a:t>适用于结论为蕴涵式</a:t>
            </a:r>
          </a:p>
          <a:p>
            <a:pPr marL="0" indent="0" eaLnBrk="1" hangingPunct="1">
              <a:buNone/>
            </a:pPr>
            <a:r>
              <a:rPr lang="zh-CN" altLang="en-US" sz="2400" b="1" dirty="0" smtClean="0">
                <a:latin typeface="Times New Roman" pitchFamily="18" charset="0"/>
              </a:rPr>
              <a:t>欲证</a:t>
            </a:r>
          </a:p>
          <a:p>
            <a:pPr marL="0" indent="0" eaLnBrk="1" hangingPunct="1">
              <a:buNone/>
            </a:pPr>
            <a:r>
              <a:rPr lang="zh-CN" altLang="en-US" sz="2400" b="1" dirty="0" smtClean="0">
                <a:latin typeface="Times New Roman" pitchFamily="18" charset="0"/>
              </a:rPr>
              <a:t>     前提：</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endParaRPr lang="en-US" altLang="zh-CN" sz="2400" b="1" baseline="-25000" dirty="0" smtClean="0">
              <a:latin typeface="Times New Roman" pitchFamily="18" charset="0"/>
            </a:endParaRPr>
          </a:p>
          <a:p>
            <a:pPr marL="0" indent="0" eaLnBrk="1" hangingPunct="1">
              <a:buNone/>
            </a:pPr>
            <a:r>
              <a:rPr lang="en-US" altLang="zh-CN" sz="2400" b="1" dirty="0" smtClean="0">
                <a:latin typeface="Times New Roman" pitchFamily="18" charset="0"/>
              </a:rPr>
              <a:t>     </a:t>
            </a:r>
            <a:r>
              <a:rPr lang="zh-CN" altLang="en-US" sz="2400" b="1" dirty="0" smtClean="0">
                <a:latin typeface="Times New Roman" pitchFamily="18" charset="0"/>
              </a:rPr>
              <a:t>结论：</a:t>
            </a:r>
            <a:r>
              <a:rPr lang="en-US" altLang="zh-CN" sz="2400" b="1" i="1" dirty="0" smtClean="0">
                <a:latin typeface="Times New Roman" pitchFamily="18" charset="0"/>
              </a:rPr>
              <a:t>C</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zh-CN" altLang="en-US" sz="2400" b="1" dirty="0" smtClean="0">
                <a:latin typeface="Times New Roman" pitchFamily="18" charset="0"/>
              </a:rPr>
              <a:t>等价地证明</a:t>
            </a:r>
          </a:p>
          <a:p>
            <a:pPr marL="0" indent="0" eaLnBrk="1" hangingPunct="1">
              <a:buNone/>
            </a:pPr>
            <a:r>
              <a:rPr lang="zh-CN" altLang="en-US" sz="2400" b="1" dirty="0" smtClean="0">
                <a:latin typeface="Times New Roman" pitchFamily="18" charset="0"/>
              </a:rPr>
              <a:t>     前提：</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 </a:t>
            </a:r>
            <a:r>
              <a:rPr lang="en-US" altLang="zh-CN" sz="2400" b="1" i="1" dirty="0" smtClean="0">
                <a:latin typeface="Times New Roman" pitchFamily="18" charset="0"/>
              </a:rPr>
              <a:t>C</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a:t>
            </a:r>
            <a:r>
              <a:rPr lang="zh-CN" altLang="en-US" sz="2400" b="1" dirty="0" smtClean="0">
                <a:latin typeface="Times New Roman" pitchFamily="18" charset="0"/>
              </a:rPr>
              <a:t>结论：</a:t>
            </a:r>
            <a:r>
              <a:rPr lang="en-US" altLang="zh-CN" sz="2400" b="1" i="1" dirty="0" smtClean="0">
                <a:latin typeface="Times New Roman" pitchFamily="18" charset="0"/>
              </a:rPr>
              <a:t>B</a:t>
            </a:r>
          </a:p>
          <a:p>
            <a:pPr marL="0" indent="0" eaLnBrk="1" hangingPunct="1">
              <a:buNone/>
            </a:pPr>
            <a:r>
              <a:rPr lang="zh-CN" altLang="en-US" sz="2400" b="1" dirty="0" smtClean="0"/>
              <a:t>理由：</a:t>
            </a:r>
          </a:p>
          <a:p>
            <a:pPr marL="0" indent="0" eaLnBrk="1" hangingPunct="1">
              <a:buNone/>
            </a:pPr>
            <a:r>
              <a:rPr lang="zh-CN" altLang="en-US" sz="2400" b="1" dirty="0" smtClean="0"/>
              <a:t>        </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C</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endParaRPr lang="en-US" altLang="zh-CN" sz="2400" b="1" dirty="0" smtClean="0">
              <a:latin typeface="Times New Roman" pitchFamily="18" charset="0"/>
              <a:sym typeface="Symbol" pitchFamily="18" charset="2"/>
            </a:endParaRPr>
          </a:p>
          <a:p>
            <a:pPr marL="0" indent="0" eaLnBrk="1" hangingPunct="1">
              <a:buNone/>
            </a:pPr>
            <a:r>
              <a:rPr lang="en-US" altLang="zh-CN" sz="2400" b="1" dirty="0" smtClean="0">
                <a:latin typeface="Times New Roman" pitchFamily="18" charset="0"/>
                <a:sym typeface="Symbol" pitchFamily="18" charset="2"/>
              </a:rPr>
              <a:t>    </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C</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endParaRPr lang="en-US" altLang="zh-CN" sz="2400" b="1" dirty="0" smtClean="0">
              <a:latin typeface="Times New Roman" pitchFamily="18" charset="0"/>
              <a:sym typeface="Symbol" pitchFamily="18" charset="2"/>
            </a:endParaRPr>
          </a:p>
          <a:p>
            <a:pPr marL="0" indent="0" eaLnBrk="1" hangingPunct="1">
              <a:buNone/>
            </a:pPr>
            <a:r>
              <a:rPr lang="en-US" altLang="zh-CN" sz="2400" b="1" dirty="0" smtClean="0">
                <a:latin typeface="Times New Roman" pitchFamily="18" charset="0"/>
                <a:sym typeface="Symbol" pitchFamily="18" charset="2"/>
              </a:rPr>
              <a:t>    </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C</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sym typeface="Symbol" pitchFamily="18" charset="2"/>
            </a:endParaRPr>
          </a:p>
          <a:p>
            <a:pPr marL="0" indent="0" eaLnBrk="1" hangingPunct="1">
              <a:buNone/>
            </a:pPr>
            <a:r>
              <a:rPr lang="en-US" altLang="zh-CN" sz="2400" b="1" dirty="0" smtClean="0">
                <a:latin typeface="Times New Roman" pitchFamily="18" charset="0"/>
                <a:sym typeface="Symbol" pitchFamily="18" charset="2"/>
              </a:rPr>
              <a:t>    </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C</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p>
        </p:txBody>
      </p:sp>
    </p:spTree>
    <p:extLst>
      <p:ext uri="{BB962C8B-B14F-4D97-AF65-F5344CB8AC3E}">
        <p14:creationId xmlns:p14="http://schemas.microsoft.com/office/powerpoint/2010/main" val="211341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5D5E62CE-9C40-43FB-BA73-4C3EE1A2C667}" type="slidenum">
              <a:rPr lang="en-US" altLang="zh-CN" sz="1400" b="0" smtClean="0"/>
              <a:pPr eaLnBrk="1" hangingPunct="1">
                <a:spcBef>
                  <a:spcPct val="0"/>
                </a:spcBef>
                <a:buClrTx/>
                <a:buFontTx/>
                <a:buNone/>
              </a:pPr>
              <a:t>19</a:t>
            </a:fld>
            <a:endParaRPr lang="en-US" altLang="zh-CN" sz="1400" b="0" smtClean="0"/>
          </a:p>
        </p:txBody>
      </p:sp>
      <p:sp>
        <p:nvSpPr>
          <p:cNvPr id="27651" name="Rectangle 2"/>
          <p:cNvSpPr>
            <a:spLocks noGrp="1" noChangeArrowheads="1"/>
          </p:cNvSpPr>
          <p:nvPr>
            <p:ph type="title"/>
          </p:nvPr>
        </p:nvSpPr>
        <p:spPr/>
        <p:txBody>
          <a:bodyPr/>
          <a:lstStyle/>
          <a:p>
            <a:pPr algn="ctr" eaLnBrk="1" hangingPunct="1"/>
            <a:r>
              <a:rPr lang="zh-CN" altLang="en-US" sz="2400" b="1" dirty="0" smtClean="0"/>
              <a:t>归谬法（反证法）</a:t>
            </a:r>
          </a:p>
        </p:txBody>
      </p:sp>
      <p:sp>
        <p:nvSpPr>
          <p:cNvPr id="27652" name="Rectangle 3"/>
          <p:cNvSpPr>
            <a:spLocks noGrp="1" noChangeArrowheads="1"/>
          </p:cNvSpPr>
          <p:nvPr>
            <p:ph type="body" idx="1"/>
          </p:nvPr>
        </p:nvSpPr>
        <p:spPr>
          <a:xfrm>
            <a:off x="395288" y="1052513"/>
            <a:ext cx="8229600" cy="5327650"/>
          </a:xfrm>
        </p:spPr>
        <p:txBody>
          <a:bodyPr>
            <a:normAutofit/>
          </a:bodyPr>
          <a:lstStyle/>
          <a:p>
            <a:pPr marL="0" indent="0" eaLnBrk="1" hangingPunct="1">
              <a:buNone/>
            </a:pPr>
            <a:r>
              <a:rPr lang="zh-CN" altLang="en-US" sz="2400" b="1" dirty="0" smtClean="0">
                <a:solidFill>
                  <a:srgbClr val="A50021"/>
                </a:solidFill>
                <a:latin typeface="Times New Roman" pitchFamily="18" charset="0"/>
              </a:rPr>
              <a:t>归谬法 </a:t>
            </a:r>
            <a:r>
              <a:rPr lang="en-US" altLang="zh-CN" sz="2400" b="1" dirty="0" smtClean="0">
                <a:latin typeface="Times New Roman" pitchFamily="18" charset="0"/>
              </a:rPr>
              <a:t>(</a:t>
            </a:r>
            <a:r>
              <a:rPr lang="zh-CN" altLang="en-US" sz="2400" b="1" dirty="0" smtClean="0">
                <a:solidFill>
                  <a:srgbClr val="A50021"/>
                </a:solidFill>
                <a:latin typeface="Times New Roman" pitchFamily="18" charset="0"/>
              </a:rPr>
              <a:t>反证法</a:t>
            </a:r>
            <a:r>
              <a:rPr lang="en-US" altLang="zh-CN" sz="2400" b="1" dirty="0" smtClean="0">
                <a:latin typeface="Times New Roman" pitchFamily="18" charset="0"/>
              </a:rPr>
              <a:t>)</a:t>
            </a:r>
          </a:p>
          <a:p>
            <a:pPr marL="0" indent="0" eaLnBrk="1" hangingPunct="1">
              <a:buNone/>
            </a:pPr>
            <a:r>
              <a:rPr lang="zh-CN" altLang="en-US" sz="2400" b="1" dirty="0" smtClean="0">
                <a:latin typeface="Times New Roman" pitchFamily="18" charset="0"/>
              </a:rPr>
              <a:t>欲证</a:t>
            </a:r>
          </a:p>
          <a:p>
            <a:pPr marL="0" indent="0" eaLnBrk="1" hangingPunct="1">
              <a:buNone/>
            </a:pPr>
            <a:r>
              <a:rPr lang="zh-CN" altLang="en-US" sz="2400" b="1" dirty="0" smtClean="0">
                <a:latin typeface="Times New Roman" pitchFamily="18" charset="0"/>
              </a:rPr>
              <a:t>    前提：</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 </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baseline="-25000" dirty="0" smtClean="0">
                <a:latin typeface="Times New Roman" pitchFamily="18" charset="0"/>
              </a:rPr>
              <a:t> </a:t>
            </a:r>
            <a:r>
              <a:rPr lang="en-US" altLang="zh-CN" sz="2400" b="1" dirty="0" smtClean="0">
                <a:latin typeface="Times New Roman" pitchFamily="18" charset="0"/>
              </a:rPr>
              <a:t> </a:t>
            </a:r>
          </a:p>
          <a:p>
            <a:pPr marL="0" indent="0" eaLnBrk="1" hangingPunct="1">
              <a:buNone/>
            </a:pPr>
            <a:r>
              <a:rPr lang="en-US" altLang="zh-CN" sz="2400" b="1" dirty="0" smtClean="0">
                <a:latin typeface="Times New Roman" pitchFamily="18" charset="0"/>
              </a:rPr>
              <a:t>    </a:t>
            </a:r>
            <a:r>
              <a:rPr lang="zh-CN" altLang="en-US" sz="2400" b="1" dirty="0" smtClean="0">
                <a:latin typeface="Times New Roman" pitchFamily="18" charset="0"/>
              </a:rPr>
              <a:t>结论：</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zh-CN" altLang="en-US" sz="2400" b="1" dirty="0" smtClean="0">
                <a:latin typeface="Times New Roman" pitchFamily="18" charset="0"/>
              </a:rPr>
              <a:t>做法</a:t>
            </a:r>
          </a:p>
          <a:p>
            <a:pPr marL="0" indent="0" eaLnBrk="1" hangingPunct="1">
              <a:buNone/>
            </a:pPr>
            <a:r>
              <a:rPr lang="zh-CN" altLang="en-US" sz="2400" b="1" dirty="0" smtClean="0">
                <a:latin typeface="Times New Roman" pitchFamily="18" charset="0"/>
              </a:rPr>
              <a:t>     在前提中加入</a:t>
            </a:r>
            <a:r>
              <a:rPr lang="zh-CN" altLang="en-US" sz="2400" b="1" dirty="0" smtClean="0">
                <a:latin typeface="Times New Roman" pitchFamily="18" charset="0"/>
                <a:sym typeface="Symbol" pitchFamily="18" charset="2"/>
              </a:rPr>
              <a:t></a:t>
            </a:r>
            <a:r>
              <a:rPr lang="en-US" altLang="zh-CN" sz="2400" b="1" i="1" dirty="0" smtClean="0">
                <a:latin typeface="Times New Roman" pitchFamily="18" charset="0"/>
              </a:rPr>
              <a:t>B</a:t>
            </a:r>
            <a:r>
              <a:rPr lang="zh-CN" altLang="en-US" sz="2400" b="1" dirty="0" smtClean="0">
                <a:latin typeface="Times New Roman" pitchFamily="18" charset="0"/>
              </a:rPr>
              <a:t>，推出矛盾</a:t>
            </a:r>
            <a:r>
              <a:rPr lang="en-US" altLang="zh-CN" sz="2400" b="1" dirty="0" smtClean="0">
                <a:latin typeface="Times New Roman" pitchFamily="18" charset="0"/>
              </a:rPr>
              <a:t>.</a:t>
            </a:r>
          </a:p>
          <a:p>
            <a:pPr marL="0" indent="0" eaLnBrk="1" hangingPunct="1">
              <a:buNone/>
            </a:pPr>
            <a:r>
              <a:rPr lang="zh-CN" altLang="en-US" sz="2400" b="1" dirty="0" smtClean="0">
                <a:latin typeface="Times New Roman" pitchFamily="18" charset="0"/>
              </a:rPr>
              <a:t>理由</a:t>
            </a:r>
          </a:p>
          <a:p>
            <a:pPr marL="0" indent="0" eaLnBrk="1" hangingPunct="1">
              <a:buNone/>
            </a:pPr>
            <a:r>
              <a:rPr lang="zh-CN" altLang="en-US"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0</a:t>
            </a:r>
          </a:p>
          <a:p>
            <a:pPr marL="0" indent="0" eaLnBrk="1" hangingPunct="1">
              <a:buNone/>
            </a:pP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0</a:t>
            </a:r>
          </a:p>
        </p:txBody>
      </p:sp>
    </p:spTree>
    <p:extLst>
      <p:ext uri="{BB962C8B-B14F-4D97-AF65-F5344CB8AC3E}">
        <p14:creationId xmlns:p14="http://schemas.microsoft.com/office/powerpoint/2010/main" val="320581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考试 形式</a:t>
            </a:r>
            <a:endParaRPr lang="zh-CN" altLang="en-US" b="1" dirty="0"/>
          </a:p>
        </p:txBody>
      </p:sp>
      <p:sp>
        <p:nvSpPr>
          <p:cNvPr id="3" name="内容占位符 2"/>
          <p:cNvSpPr>
            <a:spLocks noGrp="1"/>
          </p:cNvSpPr>
          <p:nvPr>
            <p:ph idx="1"/>
          </p:nvPr>
        </p:nvSpPr>
        <p:spPr/>
        <p:txBody>
          <a:bodyPr/>
          <a:lstStyle/>
          <a:p>
            <a:r>
              <a:rPr lang="zh-CN" altLang="en-US" b="1" dirty="0" smtClean="0"/>
              <a:t>闭卷，</a:t>
            </a:r>
            <a:r>
              <a:rPr lang="en-US" altLang="zh-CN" b="1" dirty="0" smtClean="0"/>
              <a:t>75</a:t>
            </a:r>
            <a:r>
              <a:rPr lang="zh-CN" altLang="en-US" b="1" dirty="0" smtClean="0"/>
              <a:t>分钟</a:t>
            </a:r>
            <a:endParaRPr lang="en-US" altLang="zh-CN" b="1" dirty="0" smtClean="0"/>
          </a:p>
          <a:p>
            <a:r>
              <a:rPr lang="zh-CN" altLang="en-US" b="1" dirty="0" smtClean="0"/>
              <a:t>题型： </a:t>
            </a:r>
            <a:endParaRPr lang="en-US" altLang="zh-CN" b="1" dirty="0" smtClean="0"/>
          </a:p>
          <a:p>
            <a:pPr lvl="1"/>
            <a:r>
              <a:rPr lang="zh-CN" altLang="en-US" b="1" dirty="0" smtClean="0"/>
              <a:t>选择题（</a:t>
            </a:r>
            <a:r>
              <a:rPr lang="en-US" altLang="zh-CN" b="1" dirty="0" smtClean="0"/>
              <a:t>30</a:t>
            </a:r>
            <a:r>
              <a:rPr lang="zh-CN" altLang="en-US" b="1" dirty="0" smtClean="0"/>
              <a:t>分，</a:t>
            </a:r>
            <a:r>
              <a:rPr lang="en-US" altLang="zh-CN" b="1" dirty="0" smtClean="0"/>
              <a:t>15×2</a:t>
            </a:r>
            <a:r>
              <a:rPr lang="zh-CN" altLang="en-US" b="1" dirty="0" smtClean="0"/>
              <a:t>分）</a:t>
            </a:r>
            <a:endParaRPr lang="en-US" altLang="zh-CN" b="1" dirty="0" smtClean="0"/>
          </a:p>
          <a:p>
            <a:pPr lvl="1"/>
            <a:r>
              <a:rPr lang="zh-CN" altLang="en-US" b="1" dirty="0" smtClean="0"/>
              <a:t>分析计算（</a:t>
            </a:r>
            <a:r>
              <a:rPr lang="en-US" altLang="zh-CN" b="1" dirty="0" smtClean="0"/>
              <a:t>50</a:t>
            </a:r>
            <a:r>
              <a:rPr lang="zh-CN" altLang="en-US" b="1" dirty="0" smtClean="0"/>
              <a:t>分）</a:t>
            </a:r>
            <a:endParaRPr lang="en-US" altLang="zh-CN" b="1" dirty="0" smtClean="0"/>
          </a:p>
          <a:p>
            <a:pPr lvl="1"/>
            <a:r>
              <a:rPr lang="zh-CN" altLang="en-US" b="1" dirty="0" smtClean="0"/>
              <a:t>证明（</a:t>
            </a:r>
            <a:r>
              <a:rPr lang="en-US" altLang="zh-CN" b="1" dirty="0" smtClean="0"/>
              <a:t>20</a:t>
            </a:r>
            <a:r>
              <a:rPr lang="zh-CN" altLang="en-US" b="1" dirty="0" smtClean="0"/>
              <a:t>分）</a:t>
            </a:r>
            <a:endParaRPr lang="zh-CN" altLang="en-US" b="1" dirty="0"/>
          </a:p>
        </p:txBody>
      </p:sp>
    </p:spTree>
    <p:custDataLst>
      <p:tags r:id="rId1"/>
    </p:custDataLst>
    <p:extLst>
      <p:ext uri="{BB962C8B-B14F-4D97-AF65-F5344CB8AC3E}">
        <p14:creationId xmlns:p14="http://schemas.microsoft.com/office/powerpoint/2010/main" val="248820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3"/>
          </a:xfrm>
        </p:spPr>
        <p:txBody>
          <a:bodyPr>
            <a:normAutofit/>
          </a:bodyPr>
          <a:lstStyle/>
          <a:p>
            <a:pPr marL="174625" indent="-174625"/>
            <a:r>
              <a:rPr lang="zh-CN" altLang="en-US" sz="2400" b="1" dirty="0" smtClean="0"/>
              <a:t>  谓词、谓词常项、谓词变项、量词、合式公式、闭式、指导变元、辖域、自由出现、约束出现的概念</a:t>
            </a:r>
            <a:endParaRPr lang="en-US" altLang="zh-CN" sz="2400" b="1" dirty="0" smtClean="0"/>
          </a:p>
          <a:p>
            <a:pPr marL="174625" indent="-174625"/>
            <a:r>
              <a:rPr lang="en-US" altLang="zh-CN" sz="2400" b="1" dirty="0"/>
              <a:t> </a:t>
            </a:r>
            <a:r>
              <a:rPr lang="en-US" altLang="zh-CN" sz="2400" b="1" dirty="0" smtClean="0"/>
              <a:t> </a:t>
            </a:r>
            <a:r>
              <a:rPr lang="zh-CN" altLang="en-US" sz="2400" b="1" dirty="0" smtClean="0"/>
              <a:t>公式的解释和赋值</a:t>
            </a:r>
            <a:endParaRPr lang="zh-CN" altLang="en-US" sz="2400" b="1" dirty="0"/>
          </a:p>
        </p:txBody>
      </p:sp>
      <p:sp>
        <p:nvSpPr>
          <p:cNvPr id="4" name="Rectangle 4"/>
          <p:cNvSpPr>
            <a:spLocks noGrp="1" noChangeArrowheads="1"/>
          </p:cNvSpPr>
          <p:nvPr>
            <p:ph type="title"/>
          </p:nvPr>
        </p:nvSpPr>
        <p:spPr>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l" eaLnBrk="1" hangingPunct="1"/>
            <a:r>
              <a:rPr lang="zh-CN" altLang="en-US" sz="2400" b="1" dirty="0" smtClean="0">
                <a:solidFill>
                  <a:schemeClr val="tx1"/>
                </a:solidFill>
                <a:latin typeface="宋体" charset="-122"/>
              </a:rPr>
              <a:t>第四章 一阶逻辑基本概念</a:t>
            </a:r>
          </a:p>
        </p:txBody>
      </p:sp>
    </p:spTree>
    <p:extLst>
      <p:ext uri="{BB962C8B-B14F-4D97-AF65-F5344CB8AC3E}">
        <p14:creationId xmlns:p14="http://schemas.microsoft.com/office/powerpoint/2010/main" val="386324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174625" indent="-174625"/>
            <a:r>
              <a:rPr lang="zh-CN" altLang="en-US" sz="2400" b="1" dirty="0">
                <a:solidFill>
                  <a:srgbClr val="A50021"/>
                </a:solidFill>
              </a:rPr>
              <a:t>谓词</a:t>
            </a:r>
            <a:r>
              <a:rPr lang="en-US" altLang="zh-CN" sz="2400" b="1" dirty="0"/>
              <a:t>——</a:t>
            </a:r>
            <a:r>
              <a:rPr lang="zh-CN" altLang="en-US" sz="2400" b="1" dirty="0"/>
              <a:t>表示个体词性质或相互之间关系的词，常用</a:t>
            </a:r>
            <a:r>
              <a:rPr lang="en-US" altLang="zh-CN" sz="2400" b="1" i="1" dirty="0"/>
              <a:t>F，G，H</a:t>
            </a:r>
            <a:r>
              <a:rPr lang="zh-CN" altLang="en-US" sz="2400" b="1" dirty="0"/>
              <a:t>表示</a:t>
            </a:r>
            <a:endParaRPr lang="en-US" altLang="zh-CN" sz="2400" b="1" dirty="0"/>
          </a:p>
          <a:p>
            <a:pPr marL="0" indent="0">
              <a:defRPr/>
            </a:pPr>
            <a:r>
              <a:rPr lang="zh-CN" altLang="en-US" sz="2400" b="1" dirty="0" smtClean="0">
                <a:solidFill>
                  <a:srgbClr val="A50021"/>
                </a:solidFill>
              </a:rPr>
              <a:t> 谓词</a:t>
            </a:r>
            <a:r>
              <a:rPr lang="zh-CN" altLang="en-US" sz="2400" b="1" dirty="0">
                <a:solidFill>
                  <a:srgbClr val="A50021"/>
                </a:solidFill>
              </a:rPr>
              <a:t>有常项与变项之分，</a:t>
            </a:r>
            <a:r>
              <a:rPr lang="zh-CN" altLang="en-US" sz="2400" b="1" dirty="0"/>
              <a:t>表示具体性质或关系的谓词</a:t>
            </a:r>
            <a:r>
              <a:rPr lang="zh-CN" altLang="en-US" sz="2400" b="1" dirty="0">
                <a:solidFill>
                  <a:srgbClr val="A50021"/>
                </a:solidFill>
              </a:rPr>
              <a:t>称作谓词常项，</a:t>
            </a:r>
            <a:r>
              <a:rPr lang="zh-CN" altLang="en-US" sz="2400" b="1" dirty="0"/>
              <a:t>表示抽象的或泛指的性质或关系的谓词</a:t>
            </a:r>
            <a:r>
              <a:rPr lang="zh-CN" altLang="en-US" sz="2400" b="1" dirty="0">
                <a:solidFill>
                  <a:srgbClr val="A50021"/>
                </a:solidFill>
              </a:rPr>
              <a:t>称作谓词变项</a:t>
            </a:r>
            <a:endParaRPr lang="en-US" altLang="zh-CN" sz="2400" b="1" dirty="0">
              <a:solidFill>
                <a:srgbClr val="A50021"/>
              </a:solidFill>
            </a:endParaRPr>
          </a:p>
          <a:p>
            <a:pPr marL="0" indent="0">
              <a:defRPr/>
            </a:pPr>
            <a:endParaRPr lang="en-US" altLang="zh-CN" sz="2400" b="1" dirty="0">
              <a:solidFill>
                <a:srgbClr val="A50021"/>
              </a:solidFill>
            </a:endParaRPr>
          </a:p>
          <a:p>
            <a:pPr marL="0" indent="0">
              <a:defRPr/>
            </a:pPr>
            <a:r>
              <a:rPr lang="zh-CN" altLang="en-US" sz="2400" b="1" dirty="0"/>
              <a:t>无论</a:t>
            </a:r>
            <a:r>
              <a:rPr lang="zh-CN" altLang="en-US" sz="2400" b="1" dirty="0">
                <a:solidFill>
                  <a:srgbClr val="A50021"/>
                </a:solidFill>
              </a:rPr>
              <a:t>谓词常项或变项</a:t>
            </a:r>
            <a:r>
              <a:rPr lang="zh-CN" altLang="en-US" sz="2400" b="1" dirty="0"/>
              <a:t>都用大写英文字母 </a:t>
            </a:r>
            <a:r>
              <a:rPr lang="en-US" altLang="zh-CN" sz="2400" b="1" i="1" dirty="0"/>
              <a:t>F, G, H</a:t>
            </a:r>
            <a:r>
              <a:rPr lang="zh-CN" altLang="en-US" sz="2400" b="1" dirty="0"/>
              <a:t>等表示，要根据上下文区分   </a:t>
            </a:r>
            <a:endParaRPr lang="en-US" altLang="zh-CN" sz="2400" b="1" dirty="0"/>
          </a:p>
          <a:p>
            <a:pPr marL="457200" indent="-457200">
              <a:defRPr/>
            </a:pPr>
            <a:r>
              <a:rPr lang="zh-CN" altLang="en-US" sz="2400" b="1" dirty="0">
                <a:solidFill>
                  <a:srgbClr val="A50021"/>
                </a:solidFill>
              </a:rPr>
              <a:t>         谓词常项     </a:t>
            </a:r>
            <a:r>
              <a:rPr lang="zh-CN" altLang="en-US" sz="2400" b="1" dirty="0"/>
              <a:t>如</a:t>
            </a:r>
            <a:r>
              <a:rPr lang="en-US" altLang="zh-CN" sz="2400" b="1" dirty="0"/>
              <a:t>,</a:t>
            </a:r>
            <a:r>
              <a:rPr lang="zh-CN" altLang="en-US" sz="2400" b="1" dirty="0">
                <a:solidFill>
                  <a:srgbClr val="A50021"/>
                </a:solidFill>
              </a:rPr>
              <a:t> </a:t>
            </a:r>
            <a:r>
              <a:rPr lang="en-US" altLang="zh-CN" sz="2400" b="1" i="1" dirty="0"/>
              <a:t>F</a:t>
            </a:r>
            <a:r>
              <a:rPr lang="en-US" altLang="zh-CN" sz="2400" b="1" dirty="0"/>
              <a:t>(</a:t>
            </a:r>
            <a:r>
              <a:rPr lang="en-US" altLang="zh-CN" sz="2400" b="1" i="1" dirty="0"/>
              <a:t>a</a:t>
            </a:r>
            <a:r>
              <a:rPr lang="en-US" altLang="zh-CN" sz="2400" b="1" dirty="0"/>
              <a:t>)</a:t>
            </a:r>
            <a:r>
              <a:rPr lang="zh-CN" altLang="en-US" sz="2400" b="1" dirty="0"/>
              <a:t>：</a:t>
            </a:r>
            <a:r>
              <a:rPr lang="en-US" altLang="zh-CN" sz="2400" b="1" i="1" dirty="0"/>
              <a:t>a</a:t>
            </a:r>
            <a:r>
              <a:rPr lang="zh-CN" altLang="en-US" sz="2400" b="1" dirty="0"/>
              <a:t>是人</a:t>
            </a:r>
          </a:p>
          <a:p>
            <a:pPr marL="457200" indent="-457200">
              <a:defRPr/>
            </a:pPr>
            <a:r>
              <a:rPr lang="zh-CN" altLang="en-US" sz="2400" b="1" dirty="0"/>
              <a:t>         </a:t>
            </a:r>
            <a:r>
              <a:rPr lang="zh-CN" altLang="en-US" sz="2400" b="1" dirty="0">
                <a:solidFill>
                  <a:srgbClr val="A50021"/>
                </a:solidFill>
              </a:rPr>
              <a:t>谓词变项</a:t>
            </a:r>
            <a:r>
              <a:rPr lang="zh-CN" altLang="en-US" sz="2400" b="1" dirty="0"/>
              <a:t>     如</a:t>
            </a:r>
            <a:r>
              <a:rPr lang="en-US" altLang="zh-CN" sz="2400" b="1" dirty="0"/>
              <a:t>, </a:t>
            </a:r>
            <a:r>
              <a:rPr lang="en-US" altLang="zh-CN" sz="2400" b="1" i="1" dirty="0"/>
              <a:t>F</a:t>
            </a:r>
            <a:r>
              <a:rPr lang="en-US" altLang="zh-CN" sz="2400" b="1" dirty="0"/>
              <a:t>(</a:t>
            </a:r>
            <a:r>
              <a:rPr lang="en-US" altLang="zh-CN" sz="2400" b="1" i="1" dirty="0"/>
              <a:t>x</a:t>
            </a:r>
            <a:r>
              <a:rPr lang="en-US" altLang="zh-CN" sz="2400" b="1" dirty="0"/>
              <a:t>)</a:t>
            </a:r>
            <a:r>
              <a:rPr lang="zh-CN" altLang="en-US" sz="2400" b="1" dirty="0"/>
              <a:t>：</a:t>
            </a:r>
            <a:r>
              <a:rPr lang="en-US" altLang="zh-CN" sz="2400" b="1" i="1" dirty="0"/>
              <a:t>x</a:t>
            </a:r>
            <a:r>
              <a:rPr lang="zh-CN" altLang="en-US" sz="2400" b="1" dirty="0"/>
              <a:t>具有性质</a:t>
            </a:r>
            <a:r>
              <a:rPr lang="en-US" altLang="zh-CN" sz="2400" b="1" i="1" dirty="0"/>
              <a:t>F</a:t>
            </a:r>
            <a:endParaRPr lang="zh-CN" altLang="en-US" sz="2400" b="1" dirty="0"/>
          </a:p>
        </p:txBody>
      </p:sp>
      <p:sp>
        <p:nvSpPr>
          <p:cNvPr id="4" name="Rectangle 4"/>
          <p:cNvSpPr>
            <a:spLocks noGrp="1" noChangeArrowheads="1"/>
          </p:cNvSpPr>
          <p:nvPr>
            <p:ph type="title"/>
          </p:nvPr>
        </p:nvSpPr>
        <p:spPr>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l" eaLnBrk="1" hangingPunct="1"/>
            <a:r>
              <a:rPr lang="zh-CN" altLang="en-US" sz="2400" b="1" dirty="0" smtClean="0">
                <a:solidFill>
                  <a:schemeClr val="tx1"/>
                </a:solidFill>
                <a:latin typeface="宋体" charset="-122"/>
              </a:rPr>
              <a:t>第四章 一阶逻辑基本概念</a:t>
            </a:r>
          </a:p>
        </p:txBody>
      </p:sp>
    </p:spTree>
    <p:extLst>
      <p:ext uri="{BB962C8B-B14F-4D97-AF65-F5344CB8AC3E}">
        <p14:creationId xmlns:p14="http://schemas.microsoft.com/office/powerpoint/2010/main" val="1352717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220C996F-C4E3-4BD9-9A0C-7DB41ACDA3B4}" type="slidenum">
              <a:rPr lang="en-US" altLang="zh-CN" sz="1400" b="0" smtClean="0">
                <a:latin typeface="Arial" charset="0"/>
              </a:rPr>
              <a:pPr eaLnBrk="1" hangingPunct="1">
                <a:spcBef>
                  <a:spcPct val="0"/>
                </a:spcBef>
                <a:buClrTx/>
                <a:buFontTx/>
                <a:buNone/>
              </a:pPr>
              <a:t>22</a:t>
            </a:fld>
            <a:endParaRPr lang="en-US" altLang="zh-CN" sz="1400" b="0" smtClean="0">
              <a:latin typeface="Arial" charset="0"/>
            </a:endParaRPr>
          </a:p>
        </p:txBody>
      </p:sp>
      <p:sp>
        <p:nvSpPr>
          <p:cNvPr id="12291" name="Rectangle 2"/>
          <p:cNvSpPr>
            <a:spLocks noGrp="1" noChangeArrowheads="1"/>
          </p:cNvSpPr>
          <p:nvPr>
            <p:ph type="title"/>
          </p:nvPr>
        </p:nvSpPr>
        <p:spPr>
          <a:xfrm>
            <a:off x="395536" y="0"/>
            <a:ext cx="8229600" cy="1143000"/>
          </a:xfrm>
        </p:spPr>
        <p:txBody>
          <a:bodyPr/>
          <a:lstStyle/>
          <a:p>
            <a:pPr algn="l" eaLnBrk="1" hangingPunct="1"/>
            <a:r>
              <a:rPr lang="zh-CN" altLang="en-US" sz="2400" b="1" dirty="0" smtClean="0"/>
              <a:t>量词</a:t>
            </a:r>
          </a:p>
        </p:txBody>
      </p:sp>
      <p:sp>
        <p:nvSpPr>
          <p:cNvPr id="12292" name="Rectangle 3"/>
          <p:cNvSpPr>
            <a:spLocks noGrp="1" noChangeArrowheads="1"/>
          </p:cNvSpPr>
          <p:nvPr>
            <p:ph type="body" idx="1"/>
          </p:nvPr>
        </p:nvSpPr>
        <p:spPr>
          <a:xfrm>
            <a:off x="467544" y="1052736"/>
            <a:ext cx="8435975" cy="5399087"/>
          </a:xfrm>
        </p:spPr>
        <p:txBody>
          <a:bodyPr>
            <a:normAutofit/>
          </a:bodyPr>
          <a:lstStyle/>
          <a:p>
            <a:pPr marL="0" indent="0" eaLnBrk="1" hangingPunct="1">
              <a:lnSpc>
                <a:spcPct val="90000"/>
              </a:lnSpc>
              <a:buNone/>
            </a:pPr>
            <a:r>
              <a:rPr lang="zh-CN" altLang="en-US" sz="2400" b="1" dirty="0" smtClean="0">
                <a:solidFill>
                  <a:srgbClr val="A50021"/>
                </a:solidFill>
              </a:rPr>
              <a:t>量词</a:t>
            </a:r>
            <a:r>
              <a:rPr lang="en-US" altLang="zh-CN" sz="2400" b="1" dirty="0" smtClean="0"/>
              <a:t>——</a:t>
            </a:r>
            <a:r>
              <a:rPr lang="zh-CN" altLang="en-US" sz="2400" b="1" dirty="0" smtClean="0"/>
              <a:t>表示个体常项或变项之间数量关系的词称作</a:t>
            </a:r>
            <a:r>
              <a:rPr lang="zh-CN" altLang="en-US" sz="2400" b="1" dirty="0">
                <a:solidFill>
                  <a:srgbClr val="A50021"/>
                </a:solidFill>
              </a:rPr>
              <a:t>量词</a:t>
            </a:r>
          </a:p>
          <a:p>
            <a:pPr marL="0" indent="0" eaLnBrk="1" hangingPunct="1">
              <a:lnSpc>
                <a:spcPct val="90000"/>
              </a:lnSpc>
              <a:buNone/>
            </a:pPr>
            <a:r>
              <a:rPr lang="zh-CN" altLang="en-US" sz="2400" b="1" dirty="0" smtClean="0">
                <a:solidFill>
                  <a:srgbClr val="C00000"/>
                </a:solidFill>
              </a:rPr>
              <a:t>    </a:t>
            </a:r>
            <a:r>
              <a:rPr lang="zh-CN" altLang="en-US" sz="2400" b="1" dirty="0">
                <a:solidFill>
                  <a:srgbClr val="A50021"/>
                </a:solidFill>
              </a:rPr>
              <a:t>全称量词</a:t>
            </a:r>
            <a:r>
              <a:rPr lang="zh-CN" altLang="en-US" sz="2400" b="1" dirty="0">
                <a:solidFill>
                  <a:srgbClr val="A50021"/>
                </a:solidFill>
                <a:sym typeface="Symbol" pitchFamily="18" charset="2"/>
              </a:rPr>
              <a:t></a:t>
            </a:r>
            <a:r>
              <a:rPr lang="en-US" altLang="zh-CN" sz="2400" b="1" dirty="0">
                <a:solidFill>
                  <a:srgbClr val="A50021"/>
                </a:solidFill>
                <a:sym typeface="Symbol" pitchFamily="18" charset="2"/>
              </a:rPr>
              <a:t>: </a:t>
            </a:r>
            <a:r>
              <a:rPr lang="zh-CN" altLang="en-US" sz="2400" b="1" dirty="0">
                <a:solidFill>
                  <a:srgbClr val="A50021"/>
                </a:solidFill>
                <a:sym typeface="Symbol" pitchFamily="18" charset="2"/>
              </a:rPr>
              <a:t>表示所有的</a:t>
            </a:r>
            <a:r>
              <a:rPr lang="en-US" altLang="zh-CN" sz="2400" b="1" dirty="0">
                <a:solidFill>
                  <a:srgbClr val="A50021"/>
                </a:solidFill>
                <a:sym typeface="Symbol" pitchFamily="18" charset="2"/>
              </a:rPr>
              <a:t>. </a:t>
            </a:r>
            <a:r>
              <a:rPr lang="en-US" altLang="zh-CN" sz="2400" b="1" dirty="0">
                <a:solidFill>
                  <a:srgbClr val="A50021"/>
                </a:solidFill>
              </a:rPr>
              <a:t> </a:t>
            </a:r>
          </a:p>
          <a:p>
            <a:pPr marL="0" indent="0" eaLnBrk="1" hangingPunct="1">
              <a:lnSpc>
                <a:spcPct val="90000"/>
              </a:lnSpc>
              <a:buNone/>
            </a:pPr>
            <a:r>
              <a:rPr lang="en-US" altLang="zh-CN" sz="2400" b="1" dirty="0" smtClean="0"/>
              <a:t>        </a:t>
            </a:r>
            <a:r>
              <a:rPr lang="en-US" altLang="zh-CN" sz="2400" b="1" dirty="0" smtClean="0">
                <a:sym typeface="Symbol" pitchFamily="18" charset="2"/>
              </a:rPr>
              <a:t></a:t>
            </a:r>
            <a:r>
              <a:rPr lang="en-US" altLang="zh-CN" sz="2400" b="1" i="1" dirty="0" smtClean="0"/>
              <a:t>x</a:t>
            </a:r>
            <a:r>
              <a:rPr lang="en-US" altLang="zh-CN" sz="2400" b="1" dirty="0" smtClean="0"/>
              <a:t> : </a:t>
            </a:r>
            <a:r>
              <a:rPr lang="zh-CN" altLang="en-US" sz="2400" b="1" dirty="0" smtClean="0"/>
              <a:t>对个体域中所有的</a:t>
            </a:r>
            <a:r>
              <a:rPr lang="en-US" altLang="zh-CN" sz="2400" b="1" i="1" dirty="0" smtClean="0"/>
              <a:t>x</a:t>
            </a:r>
          </a:p>
          <a:p>
            <a:pPr marL="0" indent="0" eaLnBrk="1" hangingPunct="1">
              <a:lnSpc>
                <a:spcPct val="90000"/>
              </a:lnSpc>
              <a:buNone/>
            </a:pPr>
            <a:r>
              <a:rPr lang="en-US" altLang="zh-CN" sz="2400" b="1" dirty="0" smtClean="0"/>
              <a:t>        </a:t>
            </a:r>
            <a:r>
              <a:rPr lang="zh-CN" altLang="en-US" sz="2400" b="1" dirty="0" smtClean="0"/>
              <a:t>如</a:t>
            </a:r>
            <a:r>
              <a:rPr lang="en-US" altLang="zh-CN" sz="2400" b="1" dirty="0" smtClean="0"/>
              <a:t>, </a:t>
            </a:r>
            <a:r>
              <a:rPr lang="en-US" altLang="zh-CN" sz="2400" b="1" dirty="0" smtClean="0">
                <a:sym typeface="Symbol" pitchFamily="18" charset="2"/>
              </a:rPr>
              <a:t></a:t>
            </a:r>
            <a:r>
              <a:rPr lang="en-US" altLang="zh-CN" sz="2400" b="1" i="1" dirty="0" err="1" smtClean="0"/>
              <a:t>xF</a:t>
            </a:r>
            <a:r>
              <a:rPr lang="en-US" altLang="zh-CN" sz="2400" b="1" dirty="0" smtClean="0"/>
              <a:t>(</a:t>
            </a:r>
            <a:r>
              <a:rPr lang="en-US" altLang="zh-CN" sz="2400" b="1" i="1" dirty="0" smtClean="0"/>
              <a:t>x</a:t>
            </a:r>
            <a:r>
              <a:rPr lang="en-US" altLang="zh-CN" sz="2400" b="1" dirty="0" smtClean="0"/>
              <a:t>)</a:t>
            </a:r>
            <a:r>
              <a:rPr lang="zh-CN" altLang="en-US" sz="2400" b="1" dirty="0" smtClean="0"/>
              <a:t>表示个体域中所有的</a:t>
            </a:r>
            <a:r>
              <a:rPr lang="en-US" altLang="zh-CN" sz="2400" b="1" i="1" dirty="0" smtClean="0"/>
              <a:t>x</a:t>
            </a:r>
            <a:r>
              <a:rPr lang="zh-CN" altLang="en-US" sz="2400" b="1" dirty="0" smtClean="0"/>
              <a:t>具有性质</a:t>
            </a:r>
            <a:r>
              <a:rPr lang="en-US" altLang="zh-CN" sz="2400" b="1" i="1" dirty="0" smtClean="0"/>
              <a:t>F</a:t>
            </a:r>
          </a:p>
          <a:p>
            <a:pPr marL="0" indent="0" eaLnBrk="1" hangingPunct="1">
              <a:lnSpc>
                <a:spcPct val="90000"/>
              </a:lnSpc>
              <a:buNone/>
            </a:pPr>
            <a:r>
              <a:rPr lang="en-US" altLang="zh-CN" sz="2400" b="1" dirty="0" smtClean="0"/>
              <a:t>              </a:t>
            </a:r>
            <a:r>
              <a:rPr lang="en-US" altLang="zh-CN" sz="2400" b="1" dirty="0" smtClean="0">
                <a:sym typeface="Symbol" pitchFamily="18" charset="2"/>
              </a:rPr>
              <a:t></a:t>
            </a:r>
            <a:r>
              <a:rPr lang="en-US" altLang="zh-CN" sz="2400" b="1" i="1" dirty="0" err="1" smtClean="0"/>
              <a:t>x</a:t>
            </a:r>
            <a:r>
              <a:rPr lang="en-US" altLang="zh-CN" sz="2400" b="1" dirty="0" err="1" smtClean="0">
                <a:sym typeface="Symbol" pitchFamily="18" charset="2"/>
              </a:rPr>
              <a:t></a:t>
            </a:r>
            <a:r>
              <a:rPr lang="en-US" altLang="zh-CN" sz="2400" b="1" i="1" dirty="0" err="1" smtClean="0"/>
              <a:t>yG</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zh-CN" altLang="en-US" sz="2400" b="1" dirty="0" smtClean="0"/>
              <a:t>表示个体域中所有的</a:t>
            </a:r>
            <a:r>
              <a:rPr lang="en-US" altLang="zh-CN" sz="2400" b="1" i="1" dirty="0" smtClean="0"/>
              <a:t>x</a:t>
            </a:r>
            <a:r>
              <a:rPr lang="zh-CN" altLang="en-US" sz="2400" b="1" dirty="0" smtClean="0"/>
              <a:t>和</a:t>
            </a:r>
            <a:r>
              <a:rPr lang="en-US" altLang="zh-CN" sz="2400" b="1" i="1" dirty="0" smtClean="0"/>
              <a:t>y</a:t>
            </a:r>
            <a:r>
              <a:rPr lang="zh-CN" altLang="en-US" sz="2400" b="1" dirty="0" smtClean="0"/>
              <a:t>有关系</a:t>
            </a:r>
            <a:r>
              <a:rPr lang="en-US" altLang="zh-CN" sz="2400" b="1" i="1" dirty="0" smtClean="0"/>
              <a:t>G</a:t>
            </a:r>
          </a:p>
          <a:p>
            <a:pPr marL="0" indent="0" eaLnBrk="1" hangingPunct="1">
              <a:lnSpc>
                <a:spcPct val="90000"/>
              </a:lnSpc>
              <a:buNone/>
            </a:pPr>
            <a:r>
              <a:rPr lang="en-US" altLang="zh-CN" sz="2400" b="1" dirty="0" smtClean="0"/>
              <a:t>    </a:t>
            </a:r>
            <a:r>
              <a:rPr lang="zh-CN" altLang="en-US" sz="2400" b="1" dirty="0" smtClean="0">
                <a:solidFill>
                  <a:srgbClr val="A50021"/>
                </a:solidFill>
              </a:rPr>
              <a:t>存在量词</a:t>
            </a:r>
            <a:r>
              <a:rPr lang="zh-CN" altLang="en-US" sz="2400" b="1" dirty="0" smtClean="0">
                <a:solidFill>
                  <a:srgbClr val="A50021"/>
                </a:solidFill>
                <a:sym typeface="Symbol" pitchFamily="18" charset="2"/>
              </a:rPr>
              <a:t></a:t>
            </a:r>
            <a:r>
              <a:rPr lang="en-US" altLang="zh-CN" sz="2400" b="1" dirty="0" smtClean="0">
                <a:solidFill>
                  <a:srgbClr val="C00000"/>
                </a:solidFill>
                <a:sym typeface="Symbol" pitchFamily="18" charset="2"/>
              </a:rPr>
              <a:t>:</a:t>
            </a:r>
            <a:r>
              <a:rPr lang="en-US" altLang="zh-CN" sz="2400" b="1" dirty="0" smtClean="0">
                <a:sym typeface="Symbol" pitchFamily="18" charset="2"/>
              </a:rPr>
              <a:t> </a:t>
            </a:r>
            <a:r>
              <a:rPr lang="zh-CN" altLang="en-US" sz="2400" b="1" dirty="0" smtClean="0">
                <a:sym typeface="Symbol" pitchFamily="18" charset="2"/>
              </a:rPr>
              <a:t>表示存在</a:t>
            </a:r>
            <a:r>
              <a:rPr lang="en-US" altLang="zh-CN" sz="2400" b="1" dirty="0" smtClean="0">
                <a:sym typeface="Symbol" pitchFamily="18" charset="2"/>
              </a:rPr>
              <a:t>, </a:t>
            </a:r>
            <a:r>
              <a:rPr lang="zh-CN" altLang="en-US" sz="2400" b="1" dirty="0" smtClean="0">
                <a:sym typeface="Symbol" pitchFamily="18" charset="2"/>
              </a:rPr>
              <a:t>有一个</a:t>
            </a:r>
            <a:r>
              <a:rPr lang="en-US" altLang="zh-CN" sz="2400" b="1" dirty="0" smtClean="0">
                <a:sym typeface="Symbol" pitchFamily="18" charset="2"/>
              </a:rPr>
              <a:t>. </a:t>
            </a:r>
          </a:p>
          <a:p>
            <a:pPr marL="0" indent="0" eaLnBrk="1" hangingPunct="1">
              <a:lnSpc>
                <a:spcPct val="90000"/>
              </a:lnSpc>
              <a:buNone/>
            </a:pPr>
            <a:r>
              <a:rPr lang="en-US" altLang="zh-CN" sz="2400" b="1" dirty="0" smtClean="0">
                <a:sym typeface="Symbol" pitchFamily="18" charset="2"/>
              </a:rPr>
              <a:t>        </a:t>
            </a:r>
            <a:r>
              <a:rPr lang="en-US" altLang="zh-CN" sz="2400" b="1" i="1" dirty="0" smtClean="0"/>
              <a:t>x</a:t>
            </a:r>
            <a:r>
              <a:rPr lang="en-US" altLang="zh-CN" sz="2400" b="1" dirty="0" smtClean="0"/>
              <a:t> : </a:t>
            </a:r>
            <a:r>
              <a:rPr lang="zh-CN" altLang="en-US" sz="2400" b="1" dirty="0" smtClean="0"/>
              <a:t>个体域中有一个</a:t>
            </a:r>
            <a:r>
              <a:rPr lang="en-US" altLang="zh-CN" sz="2400" b="1" i="1" dirty="0" smtClean="0"/>
              <a:t>x</a:t>
            </a:r>
            <a:r>
              <a:rPr lang="en-US" altLang="zh-CN" sz="2400" b="1" dirty="0" smtClean="0"/>
              <a:t> </a:t>
            </a:r>
          </a:p>
          <a:p>
            <a:pPr marL="0" indent="0" eaLnBrk="1" hangingPunct="1">
              <a:lnSpc>
                <a:spcPct val="90000"/>
              </a:lnSpc>
              <a:buNone/>
            </a:pPr>
            <a:r>
              <a:rPr lang="en-US" altLang="zh-CN" sz="2400" b="1" dirty="0" smtClean="0"/>
              <a:t>        </a:t>
            </a:r>
            <a:r>
              <a:rPr lang="zh-CN" altLang="en-US" sz="2400" b="1" dirty="0" smtClean="0"/>
              <a:t>如</a:t>
            </a:r>
            <a:r>
              <a:rPr lang="en-US" altLang="zh-CN" sz="2400" b="1" dirty="0" smtClean="0"/>
              <a:t>, </a:t>
            </a:r>
            <a:r>
              <a:rPr lang="en-US" altLang="zh-CN" sz="2400" b="1" dirty="0" smtClean="0">
                <a:sym typeface="Symbol" pitchFamily="18" charset="2"/>
              </a:rPr>
              <a:t></a:t>
            </a:r>
            <a:r>
              <a:rPr lang="en-US" altLang="zh-CN" sz="2400" b="1" i="1" dirty="0" err="1" smtClean="0"/>
              <a:t>xF</a:t>
            </a:r>
            <a:r>
              <a:rPr lang="en-US" altLang="zh-CN" sz="2400" b="1" dirty="0" smtClean="0"/>
              <a:t>(</a:t>
            </a:r>
            <a:r>
              <a:rPr lang="en-US" altLang="zh-CN" sz="2400" b="1" i="1" dirty="0" smtClean="0"/>
              <a:t>x</a:t>
            </a:r>
            <a:r>
              <a:rPr lang="en-US" altLang="zh-CN" sz="2400" b="1" dirty="0" smtClean="0"/>
              <a:t>)</a:t>
            </a:r>
            <a:r>
              <a:rPr lang="zh-CN" altLang="en-US" sz="2400" b="1" dirty="0" smtClean="0"/>
              <a:t>表示个体域中有一个</a:t>
            </a:r>
            <a:r>
              <a:rPr lang="en-US" altLang="zh-CN" sz="2400" b="1" i="1" dirty="0" smtClean="0"/>
              <a:t>x</a:t>
            </a:r>
            <a:r>
              <a:rPr lang="zh-CN" altLang="en-US" sz="2400" b="1" dirty="0" smtClean="0"/>
              <a:t>具有性质</a:t>
            </a:r>
            <a:r>
              <a:rPr lang="en-US" altLang="zh-CN" sz="2400" b="1" i="1" dirty="0" smtClean="0"/>
              <a:t>F</a:t>
            </a:r>
          </a:p>
          <a:p>
            <a:pPr marL="0" indent="0" eaLnBrk="1" hangingPunct="1">
              <a:lnSpc>
                <a:spcPct val="90000"/>
              </a:lnSpc>
              <a:buNone/>
            </a:pPr>
            <a:r>
              <a:rPr lang="en-US" altLang="zh-CN" sz="2400" b="1" dirty="0" smtClean="0"/>
              <a:t>              </a:t>
            </a:r>
            <a:r>
              <a:rPr lang="en-US" altLang="zh-CN" sz="2400" b="1" dirty="0" smtClean="0">
                <a:sym typeface="Symbol" pitchFamily="18" charset="2"/>
              </a:rPr>
              <a:t></a:t>
            </a:r>
            <a:r>
              <a:rPr lang="en-US" altLang="zh-CN" sz="2400" b="1" i="1" dirty="0" err="1" smtClean="0"/>
              <a:t>x</a:t>
            </a:r>
            <a:r>
              <a:rPr lang="en-US" altLang="zh-CN" sz="2400" b="1" dirty="0" err="1" smtClean="0">
                <a:sym typeface="Symbol" pitchFamily="18" charset="2"/>
              </a:rPr>
              <a:t></a:t>
            </a:r>
            <a:r>
              <a:rPr lang="en-US" altLang="zh-CN" sz="2400" b="1" i="1" dirty="0" err="1" smtClean="0"/>
              <a:t>yG</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zh-CN" altLang="en-US" sz="2400" b="1" dirty="0" smtClean="0"/>
              <a:t>表示个体域中存在</a:t>
            </a:r>
            <a:r>
              <a:rPr lang="en-US" altLang="zh-CN" sz="2400" b="1" i="1" dirty="0" smtClean="0"/>
              <a:t>x</a:t>
            </a:r>
            <a:r>
              <a:rPr lang="zh-CN" altLang="en-US" sz="2400" b="1" dirty="0" smtClean="0"/>
              <a:t>和</a:t>
            </a:r>
            <a:r>
              <a:rPr lang="en-US" altLang="zh-CN" sz="2400" b="1" i="1" dirty="0" smtClean="0"/>
              <a:t>y</a:t>
            </a:r>
            <a:r>
              <a:rPr lang="zh-CN" altLang="en-US" sz="2400" b="1" dirty="0" smtClean="0"/>
              <a:t>有关系</a:t>
            </a:r>
            <a:r>
              <a:rPr lang="en-US" altLang="zh-CN" sz="2400" b="1" i="1" dirty="0" smtClean="0"/>
              <a:t>G</a:t>
            </a:r>
          </a:p>
          <a:p>
            <a:pPr marL="0" indent="0" eaLnBrk="1" hangingPunct="1">
              <a:lnSpc>
                <a:spcPct val="90000"/>
              </a:lnSpc>
              <a:buNone/>
            </a:pPr>
            <a:r>
              <a:rPr lang="en-US" altLang="zh-CN" sz="2400" b="1" dirty="0" smtClean="0"/>
              <a:t>              </a:t>
            </a:r>
            <a:r>
              <a:rPr lang="en-US" altLang="zh-CN" sz="2400" b="1" dirty="0" smtClean="0">
                <a:sym typeface="Symbol" pitchFamily="18" charset="2"/>
              </a:rPr>
              <a:t></a:t>
            </a:r>
            <a:r>
              <a:rPr lang="en-US" altLang="zh-CN" sz="2400" b="1" i="1" dirty="0" err="1" smtClean="0"/>
              <a:t>x</a:t>
            </a:r>
            <a:r>
              <a:rPr lang="en-US" altLang="zh-CN" sz="2400" b="1" dirty="0" err="1" smtClean="0">
                <a:sym typeface="Symbol" pitchFamily="18" charset="2"/>
              </a:rPr>
              <a:t></a:t>
            </a:r>
            <a:r>
              <a:rPr lang="en-US" altLang="zh-CN" sz="2400" b="1" i="1" dirty="0" err="1" smtClean="0"/>
              <a:t>yG</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zh-CN" altLang="en-US" sz="2400" b="1" dirty="0" smtClean="0"/>
              <a:t>表示对个体域中每一个</a:t>
            </a:r>
            <a:r>
              <a:rPr lang="en-US" altLang="zh-CN" sz="2400" b="1" i="1" dirty="0" smtClean="0"/>
              <a:t>x</a:t>
            </a:r>
            <a:r>
              <a:rPr lang="zh-CN" altLang="en-US" sz="2400" b="1" dirty="0" smtClean="0"/>
              <a:t>都存在一个</a:t>
            </a:r>
            <a:r>
              <a:rPr lang="en-US" altLang="zh-CN" sz="2400" b="1" i="1" dirty="0" smtClean="0"/>
              <a:t>y</a:t>
            </a:r>
            <a:r>
              <a:rPr lang="zh-CN" altLang="en-US" sz="2400" b="1" dirty="0" smtClean="0"/>
              <a:t>使得</a:t>
            </a:r>
          </a:p>
          <a:p>
            <a:pPr marL="0" indent="0" eaLnBrk="1" hangingPunct="1">
              <a:lnSpc>
                <a:spcPct val="90000"/>
              </a:lnSpc>
              <a:buNone/>
            </a:pPr>
            <a:r>
              <a:rPr lang="zh-CN" altLang="en-US" sz="2400" b="1" dirty="0" smtClean="0"/>
              <a:t>                                  </a:t>
            </a:r>
            <a:r>
              <a:rPr lang="en-US" altLang="zh-CN" sz="2400" b="1" i="1" dirty="0" smtClean="0"/>
              <a:t>x</a:t>
            </a:r>
            <a:r>
              <a:rPr lang="zh-CN" altLang="en-US" sz="2400" b="1" dirty="0" smtClean="0"/>
              <a:t>和</a:t>
            </a:r>
            <a:r>
              <a:rPr lang="en-US" altLang="zh-CN" sz="2400" b="1" i="1" dirty="0" smtClean="0"/>
              <a:t>y</a:t>
            </a:r>
            <a:r>
              <a:rPr lang="zh-CN" altLang="en-US" sz="2400" b="1" dirty="0" smtClean="0"/>
              <a:t>有关系</a:t>
            </a:r>
            <a:r>
              <a:rPr lang="en-US" altLang="zh-CN" sz="2400" b="1" i="1" dirty="0" smtClean="0"/>
              <a:t>G</a:t>
            </a:r>
          </a:p>
          <a:p>
            <a:pPr marL="0" indent="0" eaLnBrk="1" hangingPunct="1">
              <a:lnSpc>
                <a:spcPct val="90000"/>
              </a:lnSpc>
              <a:buNone/>
            </a:pPr>
            <a:r>
              <a:rPr lang="en-US" altLang="zh-CN" sz="2400" b="1" dirty="0" smtClean="0">
                <a:sym typeface="Symbol" pitchFamily="18" charset="2"/>
              </a:rPr>
              <a:t>              </a:t>
            </a:r>
            <a:r>
              <a:rPr lang="en-US" altLang="zh-CN" sz="2400" b="1" i="1" dirty="0" err="1" smtClean="0"/>
              <a:t>x</a:t>
            </a:r>
            <a:r>
              <a:rPr lang="en-US" altLang="zh-CN" sz="2400" b="1" dirty="0" err="1" smtClean="0">
                <a:sym typeface="Symbol" pitchFamily="18" charset="2"/>
              </a:rPr>
              <a:t></a:t>
            </a:r>
            <a:r>
              <a:rPr lang="en-US" altLang="zh-CN" sz="2400" b="1" i="1" dirty="0" err="1" smtClean="0"/>
              <a:t>yG</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zh-CN" altLang="en-US" sz="2400" b="1" dirty="0" smtClean="0"/>
              <a:t>表示个体域中存在一个</a:t>
            </a:r>
            <a:r>
              <a:rPr lang="en-US" altLang="zh-CN" sz="2400" b="1" i="1" dirty="0" smtClean="0"/>
              <a:t>x</a:t>
            </a:r>
            <a:r>
              <a:rPr lang="zh-CN" altLang="en-US" sz="2400" b="1" dirty="0" smtClean="0"/>
              <a:t>使得对每一个</a:t>
            </a:r>
            <a:r>
              <a:rPr lang="en-US" altLang="zh-CN" sz="2400" b="1" i="1" dirty="0" smtClean="0"/>
              <a:t>y</a:t>
            </a:r>
            <a:r>
              <a:rPr lang="en-US" altLang="zh-CN" sz="2400" b="1" dirty="0" smtClean="0"/>
              <a:t>,</a:t>
            </a:r>
          </a:p>
          <a:p>
            <a:pPr marL="0" indent="0" eaLnBrk="1" hangingPunct="1">
              <a:lnSpc>
                <a:spcPct val="90000"/>
              </a:lnSpc>
              <a:buNone/>
            </a:pPr>
            <a:r>
              <a:rPr lang="en-US" altLang="zh-CN" sz="2400" b="1" dirty="0" smtClean="0"/>
              <a:t>                                  </a:t>
            </a:r>
            <a:r>
              <a:rPr lang="en-US" altLang="zh-CN" sz="2400" b="1" i="1" dirty="0" smtClean="0"/>
              <a:t>x</a:t>
            </a:r>
            <a:r>
              <a:rPr lang="zh-CN" altLang="en-US" sz="2400" b="1" dirty="0" smtClean="0"/>
              <a:t>和</a:t>
            </a:r>
            <a:r>
              <a:rPr lang="en-US" altLang="zh-CN" sz="2400" b="1" i="1" dirty="0" smtClean="0"/>
              <a:t>y</a:t>
            </a:r>
            <a:r>
              <a:rPr lang="zh-CN" altLang="en-US" sz="2400" b="1" dirty="0" smtClean="0"/>
              <a:t>有关系</a:t>
            </a:r>
            <a:r>
              <a:rPr lang="en-US" altLang="zh-CN" sz="2400" b="1" i="1" dirty="0" smtClean="0"/>
              <a:t>G</a:t>
            </a:r>
          </a:p>
        </p:txBody>
      </p:sp>
    </p:spTree>
    <p:extLst>
      <p:ext uri="{BB962C8B-B14F-4D97-AF65-F5344CB8AC3E}">
        <p14:creationId xmlns:p14="http://schemas.microsoft.com/office/powerpoint/2010/main" val="2567891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A0BE687B-E4F1-476B-B2F5-037064FCCA42}" type="slidenum">
              <a:rPr lang="en-US" altLang="zh-CN" sz="1400" b="0" smtClean="0">
                <a:latin typeface="Arial" charset="0"/>
              </a:rPr>
              <a:pPr eaLnBrk="1" hangingPunct="1">
                <a:spcBef>
                  <a:spcPct val="0"/>
                </a:spcBef>
                <a:buClrTx/>
                <a:buFontTx/>
                <a:buNone/>
              </a:pPr>
              <a:t>23</a:t>
            </a:fld>
            <a:endParaRPr lang="en-US" altLang="zh-CN" sz="1400" b="0" smtClean="0">
              <a:latin typeface="Arial" charset="0"/>
            </a:endParaRPr>
          </a:p>
        </p:txBody>
      </p:sp>
      <p:sp>
        <p:nvSpPr>
          <p:cNvPr id="20483" name="Rectangle 3"/>
          <p:cNvSpPr>
            <a:spLocks noGrp="1" noChangeArrowheads="1"/>
          </p:cNvSpPr>
          <p:nvPr>
            <p:ph type="body" idx="1"/>
          </p:nvPr>
        </p:nvSpPr>
        <p:spPr>
          <a:xfrm>
            <a:off x="323850" y="1125538"/>
            <a:ext cx="8229600" cy="4822825"/>
          </a:xfrm>
        </p:spPr>
        <p:txBody>
          <a:bodyPr>
            <a:no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4.4</a:t>
            </a:r>
            <a:r>
              <a:rPr lang="en-US" altLang="zh-CN" sz="2400" b="1" dirty="0" smtClean="0"/>
              <a:t>  </a:t>
            </a:r>
            <a:r>
              <a:rPr lang="en-US" altLang="zh-CN" sz="2400" b="1" dirty="0" smtClean="0">
                <a:latin typeface="Palace Script MT" pitchFamily="66" charset="0"/>
              </a:rPr>
              <a:t>L</a:t>
            </a:r>
            <a:r>
              <a:rPr lang="en-US" altLang="zh-CN" sz="2400" b="1" i="1" dirty="0" smtClean="0">
                <a:latin typeface="Lucida Sans Unicode" pitchFamily="34" charset="0"/>
              </a:rPr>
              <a:t> </a:t>
            </a:r>
            <a:r>
              <a:rPr lang="zh-CN" altLang="en-US" sz="2400" b="1" dirty="0" smtClean="0"/>
              <a:t>的</a:t>
            </a:r>
            <a:r>
              <a:rPr lang="zh-CN" altLang="en-US" sz="2400" b="1" dirty="0" smtClean="0">
                <a:solidFill>
                  <a:srgbClr val="A50021"/>
                </a:solidFill>
              </a:rPr>
              <a:t>合式公式</a:t>
            </a:r>
            <a:r>
              <a:rPr lang="zh-CN" altLang="en-US" sz="2400" b="1" dirty="0" smtClean="0"/>
              <a:t>定义如下：</a:t>
            </a:r>
          </a:p>
          <a:p>
            <a:pPr marL="0" indent="0" eaLnBrk="1" hangingPunct="1">
              <a:buNone/>
            </a:pPr>
            <a:r>
              <a:rPr lang="zh-CN" altLang="en-US" sz="2400" b="1" dirty="0" smtClean="0"/>
              <a:t> </a:t>
            </a:r>
            <a:r>
              <a:rPr lang="en-US" altLang="zh-CN" sz="2400" b="1" dirty="0" smtClean="0"/>
              <a:t>(1) </a:t>
            </a:r>
            <a:r>
              <a:rPr lang="zh-CN" altLang="en-US" sz="2400" b="1" dirty="0" smtClean="0"/>
              <a:t>原子公式是合式公式</a:t>
            </a:r>
            <a:r>
              <a:rPr lang="en-US" altLang="zh-CN" sz="2400" b="1" dirty="0" smtClean="0"/>
              <a:t>. </a:t>
            </a:r>
          </a:p>
          <a:p>
            <a:pPr marL="0" indent="0" eaLnBrk="1" hangingPunct="1">
              <a:buNone/>
            </a:pPr>
            <a:r>
              <a:rPr lang="en-US" altLang="zh-CN" sz="2400" b="1" dirty="0" smtClean="0"/>
              <a:t> (2) </a:t>
            </a:r>
            <a:r>
              <a:rPr lang="zh-CN" altLang="en-US" sz="2400" b="1" dirty="0" smtClean="0"/>
              <a:t>若</a:t>
            </a:r>
            <a:r>
              <a:rPr lang="en-US" altLang="zh-CN" sz="2400" b="1" i="1" dirty="0" smtClean="0"/>
              <a:t>A</a:t>
            </a:r>
            <a:r>
              <a:rPr lang="zh-CN" altLang="en-US" sz="2400" b="1" dirty="0" smtClean="0"/>
              <a:t>是合式公式，则 </a:t>
            </a:r>
            <a:r>
              <a:rPr lang="en-US" altLang="zh-CN" sz="2400" b="1" dirty="0" smtClean="0"/>
              <a:t>(</a:t>
            </a:r>
            <a:r>
              <a:rPr lang="en-US" altLang="zh-CN" sz="2400" b="1" dirty="0" smtClean="0">
                <a:sym typeface="Symbol" pitchFamily="18" charset="2"/>
              </a:rPr>
              <a:t></a:t>
            </a:r>
            <a:r>
              <a:rPr lang="en-US" altLang="zh-CN" sz="2400" b="1" i="1" dirty="0" smtClean="0"/>
              <a:t>A</a:t>
            </a:r>
            <a:r>
              <a:rPr lang="en-US" altLang="zh-CN" sz="2400" b="1" dirty="0" smtClean="0"/>
              <a:t>)</a:t>
            </a:r>
            <a:r>
              <a:rPr lang="zh-CN" altLang="en-US" sz="2400" b="1" dirty="0" smtClean="0"/>
              <a:t>也是合式公式</a:t>
            </a:r>
          </a:p>
          <a:p>
            <a:pPr marL="0" indent="0" eaLnBrk="1" hangingPunct="1">
              <a:buNone/>
            </a:pPr>
            <a:r>
              <a:rPr lang="zh-CN" altLang="en-US" sz="2400" b="1" dirty="0" smtClean="0"/>
              <a:t> </a:t>
            </a:r>
            <a:r>
              <a:rPr lang="en-US" altLang="zh-CN" sz="2400" b="1" dirty="0" smtClean="0"/>
              <a:t>(3) </a:t>
            </a:r>
            <a:r>
              <a:rPr lang="zh-CN" altLang="en-US" sz="2400" b="1" dirty="0" smtClean="0"/>
              <a:t>若</a:t>
            </a:r>
            <a:r>
              <a:rPr lang="en-US" altLang="zh-CN" sz="2400" b="1" i="1" dirty="0" smtClean="0"/>
              <a:t>A</a:t>
            </a:r>
            <a:r>
              <a:rPr lang="en-US" altLang="zh-CN" sz="2400" b="1" dirty="0" smtClean="0"/>
              <a:t>, </a:t>
            </a:r>
            <a:r>
              <a:rPr lang="en-US" altLang="zh-CN" sz="2400" b="1" i="1" dirty="0" smtClean="0"/>
              <a:t>B</a:t>
            </a:r>
            <a:r>
              <a:rPr lang="zh-CN" altLang="en-US" sz="2400" b="1" dirty="0" smtClean="0"/>
              <a:t>是合式公式，则</a:t>
            </a:r>
            <a:r>
              <a:rPr lang="en-US" altLang="zh-CN" sz="2400" b="1" dirty="0" smtClean="0"/>
              <a:t>(</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a:t>
            </a:r>
            <a:r>
              <a:rPr lang="zh-CN" altLang="en-US" sz="2400" b="1" dirty="0" smtClean="0"/>
              <a:t>也是</a:t>
            </a:r>
          </a:p>
          <a:p>
            <a:pPr marL="0" indent="0" eaLnBrk="1" hangingPunct="1">
              <a:buNone/>
            </a:pPr>
            <a:r>
              <a:rPr lang="zh-CN" altLang="en-US" sz="2400" b="1" dirty="0" smtClean="0"/>
              <a:t>       合式公式</a:t>
            </a:r>
          </a:p>
          <a:p>
            <a:pPr marL="0" indent="0" eaLnBrk="1" hangingPunct="1">
              <a:buNone/>
            </a:pPr>
            <a:r>
              <a:rPr lang="zh-CN" altLang="en-US" sz="2400" b="1" dirty="0" smtClean="0"/>
              <a:t> </a:t>
            </a:r>
            <a:r>
              <a:rPr lang="en-US" altLang="zh-CN" sz="2400" b="1" dirty="0" smtClean="0"/>
              <a:t>(4) </a:t>
            </a:r>
            <a:r>
              <a:rPr lang="zh-CN" altLang="en-US" sz="2400" b="1" dirty="0" smtClean="0"/>
              <a:t>若</a:t>
            </a:r>
            <a:r>
              <a:rPr lang="en-US" altLang="zh-CN" sz="2400" b="1" i="1" dirty="0" smtClean="0"/>
              <a:t>A</a:t>
            </a:r>
            <a:r>
              <a:rPr lang="zh-CN" altLang="en-US" sz="2400" b="1" dirty="0" smtClean="0"/>
              <a:t>是合式公式，则</a:t>
            </a:r>
            <a:r>
              <a:rPr lang="zh-CN" altLang="en-US" sz="2400" b="1" dirty="0" smtClean="0">
                <a:sym typeface="Symbol" pitchFamily="18" charset="2"/>
              </a:rPr>
              <a:t></a:t>
            </a:r>
            <a:r>
              <a:rPr lang="en-US" altLang="zh-CN" sz="2400" b="1" i="1" dirty="0" err="1" smtClean="0"/>
              <a:t>xA</a:t>
            </a:r>
            <a:r>
              <a:rPr lang="en-US" altLang="zh-CN" sz="2400" b="1" dirty="0" smtClean="0"/>
              <a:t>, </a:t>
            </a:r>
            <a:r>
              <a:rPr lang="en-US" altLang="zh-CN" sz="2400" b="1" dirty="0" smtClean="0">
                <a:sym typeface="Symbol" pitchFamily="18" charset="2"/>
              </a:rPr>
              <a:t></a:t>
            </a:r>
            <a:r>
              <a:rPr lang="en-US" altLang="zh-CN" sz="2400" b="1" i="1" dirty="0" err="1" smtClean="0"/>
              <a:t>xA</a:t>
            </a:r>
            <a:r>
              <a:rPr lang="zh-CN" altLang="en-US" sz="2400" b="1" dirty="0" smtClean="0"/>
              <a:t>也是合式公式</a:t>
            </a:r>
          </a:p>
          <a:p>
            <a:pPr marL="0" indent="0" eaLnBrk="1" hangingPunct="1">
              <a:buNone/>
            </a:pPr>
            <a:r>
              <a:rPr lang="zh-CN" altLang="en-US" sz="2400" b="1" dirty="0" smtClean="0"/>
              <a:t> </a:t>
            </a:r>
            <a:r>
              <a:rPr lang="en-US" altLang="zh-CN" sz="2400" b="1" dirty="0" smtClean="0"/>
              <a:t>(5) </a:t>
            </a:r>
            <a:r>
              <a:rPr lang="zh-CN" altLang="en-US" sz="2400" b="1" dirty="0" smtClean="0"/>
              <a:t>只有有限次地应用</a:t>
            </a:r>
            <a:r>
              <a:rPr lang="en-US" altLang="zh-CN" sz="2400" b="1" dirty="0" smtClean="0"/>
              <a:t>(1)—(4)</a:t>
            </a:r>
            <a:r>
              <a:rPr lang="zh-CN" altLang="en-US" sz="2400" b="1" dirty="0" smtClean="0"/>
              <a:t>形成的符号串才是合式公式</a:t>
            </a:r>
            <a:r>
              <a:rPr lang="en-US" altLang="zh-CN" sz="2400" b="1" dirty="0" smtClean="0"/>
              <a:t>.</a:t>
            </a:r>
          </a:p>
          <a:p>
            <a:pPr marL="0" indent="0" eaLnBrk="1" hangingPunct="1">
              <a:buNone/>
            </a:pPr>
            <a:r>
              <a:rPr lang="zh-CN" altLang="en-US" sz="2400" b="1" dirty="0" smtClean="0"/>
              <a:t>合式公式也称作谓词公式，简称</a:t>
            </a:r>
            <a:r>
              <a:rPr lang="zh-CN" altLang="en-US" sz="2400" b="1" dirty="0" smtClean="0">
                <a:solidFill>
                  <a:srgbClr val="A50021"/>
                </a:solidFill>
              </a:rPr>
              <a:t>公式</a:t>
            </a:r>
          </a:p>
          <a:p>
            <a:pPr marL="0" indent="0" eaLnBrk="1" hangingPunct="1">
              <a:spcBef>
                <a:spcPct val="70000"/>
              </a:spcBef>
              <a:buNone/>
            </a:pPr>
            <a:r>
              <a:rPr lang="zh-CN" altLang="en-US" sz="2400" b="1" dirty="0" smtClean="0"/>
              <a:t>    如</a:t>
            </a:r>
            <a:r>
              <a:rPr lang="en-US" altLang="zh-CN" sz="2400" b="1" dirty="0" smtClean="0"/>
              <a:t>,  </a:t>
            </a:r>
            <a:r>
              <a:rPr lang="en-US" altLang="zh-CN" sz="2400" b="1" i="1" dirty="0" smtClean="0"/>
              <a:t>F</a:t>
            </a:r>
            <a:r>
              <a:rPr lang="en-US" altLang="zh-CN" sz="2400" b="1" dirty="0" smtClean="0"/>
              <a:t>(</a:t>
            </a:r>
            <a:r>
              <a:rPr lang="en-US" altLang="zh-CN" sz="2400" b="1" i="1" dirty="0" smtClean="0"/>
              <a:t>x</a:t>
            </a:r>
            <a:r>
              <a:rPr lang="en-US" altLang="zh-CN" sz="2400" b="1" dirty="0" smtClean="0"/>
              <a:t>),  </a:t>
            </a:r>
            <a:r>
              <a:rPr lang="en-US" altLang="zh-CN" sz="2400" b="1" i="1" dirty="0" smtClean="0"/>
              <a:t>F</a:t>
            </a:r>
            <a:r>
              <a:rPr lang="en-US" altLang="zh-CN" sz="2400" b="1" dirty="0" smtClean="0"/>
              <a:t>(</a:t>
            </a:r>
            <a:r>
              <a:rPr lang="en-US" altLang="zh-CN" sz="2400" b="1" i="1" dirty="0" smtClean="0"/>
              <a:t>x</a:t>
            </a:r>
            <a:r>
              <a:rPr lang="en-US" altLang="zh-CN" sz="2400" b="1" dirty="0" smtClean="0"/>
              <a:t>)</a:t>
            </a:r>
            <a:r>
              <a:rPr lang="en-US" altLang="zh-CN" sz="2400" b="1" dirty="0" smtClean="0">
                <a:sym typeface="Symbol" pitchFamily="18" charset="2"/>
              </a:rPr>
              <a:t></a:t>
            </a:r>
            <a:r>
              <a:rPr lang="en-US" altLang="zh-CN" sz="2400" b="1" i="1" dirty="0" smtClean="0">
                <a:sym typeface="Symbol" pitchFamily="18" charset="2"/>
              </a:rPr>
              <a:t>G</a:t>
            </a:r>
            <a:r>
              <a:rPr lang="en-US" altLang="zh-CN" sz="2400" b="1" dirty="0" smtClean="0">
                <a:sym typeface="Symbol" pitchFamily="18" charset="2"/>
              </a:rPr>
              <a:t>(</a:t>
            </a:r>
            <a:r>
              <a:rPr lang="en-US" altLang="zh-CN" sz="2400" b="1" i="1" dirty="0" err="1" smtClean="0">
                <a:sym typeface="Symbol" pitchFamily="18" charset="2"/>
              </a:rPr>
              <a:t>x</a:t>
            </a:r>
            <a:r>
              <a:rPr lang="en-US" altLang="zh-CN" sz="2400" b="1" dirty="0" err="1" smtClean="0">
                <a:sym typeface="Symbol" pitchFamily="18" charset="2"/>
              </a:rPr>
              <a:t>,</a:t>
            </a:r>
            <a:r>
              <a:rPr lang="en-US" altLang="zh-CN" sz="2400" b="1" i="1" dirty="0" err="1" smtClean="0">
                <a:sym typeface="Symbol" pitchFamily="18" charset="2"/>
              </a:rPr>
              <a:t>y</a:t>
            </a:r>
            <a:r>
              <a:rPr lang="en-US" altLang="zh-CN" sz="2400" b="1" dirty="0" smtClean="0">
                <a:sym typeface="Symbol" pitchFamily="18" charset="2"/>
              </a:rPr>
              <a:t>),  </a:t>
            </a:r>
            <a:r>
              <a:rPr lang="en-US" altLang="zh-CN" sz="2400" b="1" i="1" dirty="0" smtClean="0">
                <a:sym typeface="Symbol" pitchFamily="18" charset="2"/>
              </a:rPr>
              <a:t>x</a:t>
            </a:r>
            <a:r>
              <a:rPr lang="en-US" altLang="zh-CN" sz="2400" b="1" dirty="0" smtClean="0">
                <a:sym typeface="Symbol" pitchFamily="18" charset="2"/>
              </a:rPr>
              <a:t>(</a:t>
            </a:r>
            <a:r>
              <a:rPr lang="en-US" altLang="zh-CN" sz="2400" b="1" i="1" dirty="0" smtClean="0">
                <a:sym typeface="Symbol" pitchFamily="18" charset="2"/>
              </a:rPr>
              <a:t>F</a:t>
            </a:r>
            <a:r>
              <a:rPr lang="en-US" altLang="zh-CN" sz="2400" b="1" dirty="0" smtClean="0">
                <a:sym typeface="Symbol" pitchFamily="18" charset="2"/>
              </a:rPr>
              <a:t>(</a:t>
            </a:r>
            <a:r>
              <a:rPr lang="en-US" altLang="zh-CN" sz="2400" b="1" i="1" dirty="0" smtClean="0">
                <a:sym typeface="Symbol" pitchFamily="18" charset="2"/>
              </a:rPr>
              <a:t>x</a:t>
            </a:r>
            <a:r>
              <a:rPr lang="en-US" altLang="zh-CN" sz="2400" b="1" dirty="0" smtClean="0">
                <a:sym typeface="Symbol" pitchFamily="18" charset="2"/>
              </a:rPr>
              <a:t>)</a:t>
            </a:r>
            <a:r>
              <a:rPr lang="en-US" altLang="zh-CN" sz="2400" b="1" i="1" dirty="0" smtClean="0">
                <a:sym typeface="Symbol" pitchFamily="18" charset="2"/>
              </a:rPr>
              <a:t>G</a:t>
            </a:r>
            <a:r>
              <a:rPr lang="en-US" altLang="zh-CN" sz="2400" b="1" dirty="0" smtClean="0">
                <a:sym typeface="Symbol" pitchFamily="18" charset="2"/>
              </a:rPr>
              <a:t>(</a:t>
            </a:r>
            <a:r>
              <a:rPr lang="en-US" altLang="zh-CN" sz="2400" b="1" i="1" dirty="0" smtClean="0">
                <a:sym typeface="Symbol" pitchFamily="18" charset="2"/>
              </a:rPr>
              <a:t>x</a:t>
            </a:r>
            <a:r>
              <a:rPr lang="en-US" altLang="zh-CN" sz="2400" b="1" dirty="0" smtClean="0">
                <a:sym typeface="Symbol" pitchFamily="18" charset="2"/>
              </a:rPr>
              <a:t>))</a:t>
            </a:r>
          </a:p>
          <a:p>
            <a:pPr marL="0" indent="0" eaLnBrk="1" hangingPunct="1">
              <a:buNone/>
            </a:pPr>
            <a:r>
              <a:rPr lang="en-US" altLang="zh-CN" sz="2400" b="1" dirty="0" smtClean="0">
                <a:sym typeface="Symbol" pitchFamily="18" charset="2"/>
              </a:rPr>
              <a:t>         </a:t>
            </a:r>
            <a:r>
              <a:rPr lang="en-US" altLang="zh-CN" sz="2400" b="1" i="1" dirty="0" err="1" smtClean="0">
                <a:sym typeface="Symbol" pitchFamily="18" charset="2"/>
              </a:rPr>
              <a:t>x</a:t>
            </a:r>
            <a:r>
              <a:rPr lang="en-US" altLang="zh-CN" sz="2400" b="1" dirty="0" err="1" smtClean="0">
                <a:sym typeface="Symbol" pitchFamily="18" charset="2"/>
              </a:rPr>
              <a:t></a:t>
            </a:r>
            <a:r>
              <a:rPr lang="en-US" altLang="zh-CN" sz="2400" b="1" i="1" dirty="0" err="1" smtClean="0">
                <a:sym typeface="Symbol" pitchFamily="18" charset="2"/>
              </a:rPr>
              <a:t>y</a:t>
            </a:r>
            <a:r>
              <a:rPr lang="en-US" altLang="zh-CN" sz="2400" b="1" dirty="0" smtClean="0">
                <a:sym typeface="Symbol" pitchFamily="18" charset="2"/>
              </a:rPr>
              <a:t>(</a:t>
            </a:r>
            <a:r>
              <a:rPr lang="en-US" altLang="zh-CN" sz="2400" b="1" i="1" dirty="0" smtClean="0">
                <a:sym typeface="Symbol" pitchFamily="18" charset="2"/>
              </a:rPr>
              <a:t>F</a:t>
            </a:r>
            <a:r>
              <a:rPr lang="en-US" altLang="zh-CN" sz="2400" b="1" dirty="0" smtClean="0">
                <a:sym typeface="Symbol" pitchFamily="18" charset="2"/>
              </a:rPr>
              <a:t>(</a:t>
            </a:r>
            <a:r>
              <a:rPr lang="en-US" altLang="zh-CN" sz="2400" b="1" i="1" dirty="0" smtClean="0">
                <a:sym typeface="Symbol" pitchFamily="18" charset="2"/>
              </a:rPr>
              <a:t>x</a:t>
            </a:r>
            <a:r>
              <a:rPr lang="en-US" altLang="zh-CN" sz="2400" b="1" dirty="0" smtClean="0">
                <a:sym typeface="Symbol" pitchFamily="18" charset="2"/>
              </a:rPr>
              <a:t>)</a:t>
            </a:r>
            <a:r>
              <a:rPr lang="en-US" altLang="zh-CN" sz="2400" b="1" i="1" dirty="0" smtClean="0">
                <a:sym typeface="Symbol" pitchFamily="18" charset="2"/>
              </a:rPr>
              <a:t>G</a:t>
            </a:r>
            <a:r>
              <a:rPr lang="en-US" altLang="zh-CN" sz="2400" b="1" dirty="0" smtClean="0">
                <a:sym typeface="Symbol" pitchFamily="18" charset="2"/>
              </a:rPr>
              <a:t>(</a:t>
            </a:r>
            <a:r>
              <a:rPr lang="en-US" altLang="zh-CN" sz="2400" b="1" i="1" dirty="0" smtClean="0">
                <a:sym typeface="Symbol" pitchFamily="18" charset="2"/>
              </a:rPr>
              <a:t>y</a:t>
            </a:r>
            <a:r>
              <a:rPr lang="en-US" altLang="zh-CN" sz="2400" b="1" dirty="0" smtClean="0">
                <a:sym typeface="Symbol" pitchFamily="18" charset="2"/>
              </a:rPr>
              <a:t>)</a:t>
            </a:r>
            <a:r>
              <a:rPr lang="en-US" altLang="zh-CN" sz="2400" b="1" i="1" dirty="0" smtClean="0">
                <a:sym typeface="Symbol" pitchFamily="18" charset="2"/>
              </a:rPr>
              <a:t>L</a:t>
            </a:r>
            <a:r>
              <a:rPr lang="en-US" altLang="zh-CN" sz="2400" b="1" dirty="0" smtClean="0">
                <a:sym typeface="Symbol" pitchFamily="18" charset="2"/>
              </a:rPr>
              <a:t>(</a:t>
            </a:r>
            <a:r>
              <a:rPr lang="en-US" altLang="zh-CN" sz="2400" b="1" i="1" dirty="0" err="1" smtClean="0">
                <a:sym typeface="Symbol" pitchFamily="18" charset="2"/>
              </a:rPr>
              <a:t>x</a:t>
            </a:r>
            <a:r>
              <a:rPr lang="en-US" altLang="zh-CN" sz="2400" b="1" dirty="0" err="1" smtClean="0">
                <a:sym typeface="Symbol" pitchFamily="18" charset="2"/>
              </a:rPr>
              <a:t>,</a:t>
            </a:r>
            <a:r>
              <a:rPr lang="en-US" altLang="zh-CN" sz="2400" b="1" i="1" dirty="0" err="1" smtClean="0">
                <a:sym typeface="Symbol" pitchFamily="18" charset="2"/>
              </a:rPr>
              <a:t>y</a:t>
            </a:r>
            <a:r>
              <a:rPr lang="en-US" altLang="zh-CN" sz="2400" b="1" dirty="0" smtClean="0">
                <a:sym typeface="Symbol" pitchFamily="18" charset="2"/>
              </a:rPr>
              <a:t>))</a:t>
            </a:r>
            <a:r>
              <a:rPr lang="zh-CN" altLang="en-US" sz="2400" b="1" dirty="0" smtClean="0">
                <a:sym typeface="Symbol" pitchFamily="18" charset="2"/>
              </a:rPr>
              <a:t>等都是合式公式</a:t>
            </a:r>
          </a:p>
        </p:txBody>
      </p:sp>
      <p:sp>
        <p:nvSpPr>
          <p:cNvPr id="20484" name="Rectangle 4"/>
          <p:cNvSpPr>
            <a:spLocks noGrp="1" noChangeArrowheads="1"/>
          </p:cNvSpPr>
          <p:nvPr>
            <p:ph type="title"/>
          </p:nvPr>
        </p:nvSpPr>
        <p:spPr>
          <a:noFill/>
        </p:spPr>
        <p:txBody>
          <a:bodyPr/>
          <a:lstStyle/>
          <a:p>
            <a:pPr algn="l" eaLnBrk="1" hangingPunct="1"/>
            <a:r>
              <a:rPr lang="zh-CN" altLang="en-US" sz="2400" b="1" dirty="0" smtClean="0"/>
              <a:t>一阶语言</a:t>
            </a:r>
            <a:r>
              <a:rPr lang="en-US" altLang="zh-CN" sz="2400" b="1" dirty="0" smtClean="0">
                <a:latin typeface="Palace Script MT" pitchFamily="66" charset="0"/>
              </a:rPr>
              <a:t>L</a:t>
            </a:r>
            <a:r>
              <a:rPr lang="en-US" altLang="zh-CN" sz="2400" b="1" i="1" dirty="0" smtClean="0"/>
              <a:t> </a:t>
            </a:r>
            <a:r>
              <a:rPr lang="zh-CN" altLang="en-US" sz="2400" b="1" dirty="0" smtClean="0"/>
              <a:t>的公式</a:t>
            </a:r>
          </a:p>
        </p:txBody>
      </p:sp>
    </p:spTree>
    <p:extLst>
      <p:ext uri="{BB962C8B-B14F-4D97-AF65-F5344CB8AC3E}">
        <p14:creationId xmlns:p14="http://schemas.microsoft.com/office/powerpoint/2010/main" val="89579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0D07C24-EC62-46EC-961E-7818C823ABF6}" type="slidenum">
              <a:rPr lang="en-US" altLang="zh-CN" sz="1400" b="0" smtClean="0">
                <a:latin typeface="Arial" charset="0"/>
              </a:rPr>
              <a:pPr eaLnBrk="1" hangingPunct="1">
                <a:spcBef>
                  <a:spcPct val="0"/>
                </a:spcBef>
                <a:buClrTx/>
                <a:buFontTx/>
                <a:buNone/>
              </a:pPr>
              <a:t>24</a:t>
            </a:fld>
            <a:endParaRPr lang="en-US" altLang="zh-CN" sz="1400" b="0" smtClean="0">
              <a:latin typeface="Arial" charset="0"/>
            </a:endParaRPr>
          </a:p>
        </p:txBody>
      </p:sp>
      <p:sp>
        <p:nvSpPr>
          <p:cNvPr id="22531" name="Rectangle 2"/>
          <p:cNvSpPr>
            <a:spLocks noGrp="1" noChangeArrowheads="1"/>
          </p:cNvSpPr>
          <p:nvPr>
            <p:ph type="title"/>
          </p:nvPr>
        </p:nvSpPr>
        <p:spPr/>
        <p:txBody>
          <a:bodyPr/>
          <a:lstStyle/>
          <a:p>
            <a:pPr algn="l" eaLnBrk="1" hangingPunct="1"/>
            <a:r>
              <a:rPr lang="zh-CN" altLang="en-US" sz="2400" b="1" dirty="0" smtClean="0"/>
              <a:t>封闭的公式</a:t>
            </a:r>
          </a:p>
        </p:txBody>
      </p:sp>
      <p:sp>
        <p:nvSpPr>
          <p:cNvPr id="22532" name="Rectangle 3"/>
          <p:cNvSpPr>
            <a:spLocks noGrp="1" noChangeArrowheads="1"/>
          </p:cNvSpPr>
          <p:nvPr>
            <p:ph type="body" idx="1"/>
          </p:nvPr>
        </p:nvSpPr>
        <p:spPr>
          <a:xfrm>
            <a:off x="323850" y="1341438"/>
            <a:ext cx="8424863" cy="4967287"/>
          </a:xfrm>
        </p:spPr>
        <p:txBody>
          <a:bodyPr>
            <a:no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4.5</a:t>
            </a:r>
            <a:r>
              <a:rPr lang="en-US" altLang="zh-CN" sz="2400" b="1" dirty="0" smtClean="0"/>
              <a:t>  </a:t>
            </a:r>
            <a:r>
              <a:rPr lang="zh-CN" altLang="en-US" sz="2400" b="1" dirty="0" smtClean="0"/>
              <a:t>在公式 </a:t>
            </a:r>
            <a:r>
              <a:rPr lang="zh-CN" altLang="en-US" sz="2400" b="1" dirty="0" smtClean="0">
                <a:sym typeface="Symbol" pitchFamily="18" charset="2"/>
              </a:rPr>
              <a:t></a:t>
            </a:r>
            <a:r>
              <a:rPr lang="en-US" altLang="zh-CN" sz="2400" b="1" i="1" dirty="0" err="1" smtClean="0"/>
              <a:t>xA</a:t>
            </a:r>
            <a:r>
              <a:rPr lang="en-US" altLang="zh-CN" sz="2400" b="1" i="1" dirty="0" smtClean="0"/>
              <a:t> </a:t>
            </a:r>
            <a:r>
              <a:rPr lang="zh-CN" altLang="en-US" sz="2400" b="1" dirty="0" smtClean="0"/>
              <a:t>和 </a:t>
            </a:r>
            <a:r>
              <a:rPr lang="zh-CN" altLang="en-US" sz="2400" b="1" dirty="0" smtClean="0">
                <a:sym typeface="Symbol" pitchFamily="18" charset="2"/>
              </a:rPr>
              <a:t></a:t>
            </a:r>
            <a:r>
              <a:rPr lang="en-US" altLang="zh-CN" sz="2400" b="1" i="1" dirty="0" err="1" smtClean="0"/>
              <a:t>xA</a:t>
            </a:r>
            <a:r>
              <a:rPr lang="en-US" altLang="zh-CN" sz="2400" b="1" i="1" dirty="0" smtClean="0"/>
              <a:t> </a:t>
            </a:r>
            <a:r>
              <a:rPr lang="zh-CN" altLang="en-US" sz="2400" b="1" dirty="0" smtClean="0"/>
              <a:t>中，称</a:t>
            </a:r>
            <a:r>
              <a:rPr lang="en-US" altLang="zh-CN" sz="2400" b="1" i="1" dirty="0" smtClean="0"/>
              <a:t>x</a:t>
            </a:r>
            <a:r>
              <a:rPr lang="zh-CN" altLang="en-US" sz="2400" b="1" dirty="0" smtClean="0"/>
              <a:t>为</a:t>
            </a:r>
            <a:r>
              <a:rPr lang="zh-CN" altLang="en-US" sz="2400" b="1" dirty="0" smtClean="0">
                <a:solidFill>
                  <a:srgbClr val="A50021"/>
                </a:solidFill>
              </a:rPr>
              <a:t>指导变元</a:t>
            </a:r>
            <a:r>
              <a:rPr lang="zh-CN" altLang="en-US" sz="2400" b="1" dirty="0" smtClean="0"/>
              <a:t>，</a:t>
            </a:r>
            <a:r>
              <a:rPr lang="en-US" altLang="zh-CN" sz="2400" b="1" i="1" dirty="0" smtClean="0"/>
              <a:t>A</a:t>
            </a:r>
            <a:r>
              <a:rPr lang="zh-CN" altLang="en-US" sz="2400" b="1" dirty="0" smtClean="0"/>
              <a:t>为相应</a:t>
            </a:r>
          </a:p>
          <a:p>
            <a:pPr marL="0" indent="0" eaLnBrk="1" hangingPunct="1">
              <a:buNone/>
            </a:pPr>
            <a:r>
              <a:rPr lang="zh-CN" altLang="en-US" sz="2400" b="1" dirty="0" smtClean="0"/>
              <a:t>量词的</a:t>
            </a:r>
            <a:r>
              <a:rPr lang="zh-CN" altLang="en-US" sz="2400" b="1" dirty="0" smtClean="0">
                <a:solidFill>
                  <a:srgbClr val="A50021"/>
                </a:solidFill>
              </a:rPr>
              <a:t>辖域</a:t>
            </a:r>
            <a:r>
              <a:rPr lang="en-US" altLang="zh-CN" sz="2400" b="1" dirty="0" smtClean="0"/>
              <a:t>. </a:t>
            </a:r>
            <a:r>
              <a:rPr lang="zh-CN" altLang="en-US" sz="2400" b="1" dirty="0" smtClean="0"/>
              <a:t>在</a:t>
            </a:r>
            <a:r>
              <a:rPr lang="zh-CN" altLang="en-US" sz="2400" b="1" dirty="0" smtClean="0">
                <a:sym typeface="Symbol" pitchFamily="18" charset="2"/>
              </a:rPr>
              <a:t></a:t>
            </a:r>
            <a:r>
              <a:rPr lang="en-US" altLang="zh-CN" sz="2400" b="1" i="1" dirty="0" smtClean="0"/>
              <a:t>x</a:t>
            </a:r>
            <a:r>
              <a:rPr lang="zh-CN" altLang="en-US" sz="2400" b="1" dirty="0" smtClean="0"/>
              <a:t>和 </a:t>
            </a:r>
            <a:r>
              <a:rPr lang="zh-CN" altLang="en-US" sz="2400" b="1" dirty="0" smtClean="0">
                <a:sym typeface="Symbol" pitchFamily="18" charset="2"/>
              </a:rPr>
              <a:t></a:t>
            </a:r>
            <a:r>
              <a:rPr lang="en-US" altLang="zh-CN" sz="2400" b="1" i="1" dirty="0" smtClean="0"/>
              <a:t>x</a:t>
            </a:r>
            <a:r>
              <a:rPr lang="zh-CN" altLang="en-US" sz="2400" b="1" dirty="0" smtClean="0"/>
              <a:t>的辖域中，</a:t>
            </a:r>
            <a:r>
              <a:rPr lang="en-US" altLang="zh-CN" sz="2400" b="1" i="1" dirty="0" smtClean="0"/>
              <a:t>x</a:t>
            </a:r>
            <a:r>
              <a:rPr lang="zh-CN" altLang="en-US" sz="2400" b="1" dirty="0" smtClean="0"/>
              <a:t>的所有出现都称为</a:t>
            </a:r>
            <a:r>
              <a:rPr lang="zh-CN" altLang="en-US" sz="2400" b="1" dirty="0" smtClean="0">
                <a:solidFill>
                  <a:srgbClr val="A50021"/>
                </a:solidFill>
              </a:rPr>
              <a:t>约束</a:t>
            </a:r>
          </a:p>
          <a:p>
            <a:pPr marL="0" indent="0" eaLnBrk="1" hangingPunct="1">
              <a:buNone/>
            </a:pPr>
            <a:r>
              <a:rPr lang="zh-CN" altLang="en-US" sz="2400" b="1" dirty="0" smtClean="0">
                <a:solidFill>
                  <a:srgbClr val="A50021"/>
                </a:solidFill>
              </a:rPr>
              <a:t>出现</a:t>
            </a:r>
            <a:r>
              <a:rPr lang="zh-CN" altLang="en-US" sz="2400" b="1" dirty="0" smtClean="0"/>
              <a:t>，</a:t>
            </a:r>
            <a:r>
              <a:rPr lang="en-US" altLang="zh-CN" sz="2400" b="1" i="1" dirty="0" smtClean="0"/>
              <a:t>A</a:t>
            </a:r>
            <a:r>
              <a:rPr lang="zh-CN" altLang="en-US" sz="2400" b="1" dirty="0" smtClean="0"/>
              <a:t>中不是约束出现的其他变项均称为</a:t>
            </a:r>
            <a:r>
              <a:rPr lang="zh-CN" altLang="en-US" sz="2400" b="1" dirty="0" smtClean="0">
                <a:solidFill>
                  <a:srgbClr val="A50021"/>
                </a:solidFill>
              </a:rPr>
              <a:t>自由出现</a:t>
            </a:r>
            <a:r>
              <a:rPr lang="en-US" altLang="zh-CN" sz="2400" b="1" dirty="0" smtClean="0"/>
              <a:t>. </a:t>
            </a:r>
          </a:p>
          <a:p>
            <a:pPr marL="0" indent="0" eaLnBrk="1" hangingPunct="1">
              <a:buNone/>
            </a:pPr>
            <a:endParaRPr lang="en-US" altLang="zh-CN" sz="2400" b="1" dirty="0" smtClean="0"/>
          </a:p>
          <a:p>
            <a:pPr marL="0" indent="0" eaLnBrk="1" hangingPunct="1">
              <a:buNone/>
            </a:pPr>
            <a:r>
              <a:rPr lang="zh-CN" altLang="en-US" sz="2400" b="1" dirty="0" smtClean="0"/>
              <a:t>例如，</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smtClean="0"/>
              <a:t>F</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en-US" altLang="zh-CN" sz="2400" b="1" dirty="0" smtClean="0">
                <a:sym typeface="Symbol" pitchFamily="18" charset="2"/>
              </a:rPr>
              <a:t></a:t>
            </a:r>
            <a:r>
              <a:rPr lang="en-US" altLang="zh-CN" sz="2400" b="1" i="1" dirty="0" smtClean="0"/>
              <a:t>G</a:t>
            </a:r>
            <a:r>
              <a:rPr lang="en-US" altLang="zh-CN" sz="2400" b="1" dirty="0" smtClean="0"/>
              <a:t>(</a:t>
            </a:r>
            <a:r>
              <a:rPr lang="en-US" altLang="zh-CN" sz="2400" b="1" i="1" dirty="0" err="1" smtClean="0"/>
              <a:t>x</a:t>
            </a:r>
            <a:r>
              <a:rPr lang="en-US" altLang="zh-CN" sz="2400" b="1" dirty="0" err="1" smtClean="0"/>
              <a:t>,</a:t>
            </a:r>
            <a:r>
              <a:rPr lang="en-US" altLang="zh-CN" sz="2400" b="1" i="1" dirty="0" err="1" smtClean="0"/>
              <a:t>z</a:t>
            </a:r>
            <a:r>
              <a:rPr lang="en-US" altLang="zh-CN" sz="2400" b="1" dirty="0" smtClean="0"/>
              <a:t>))</a:t>
            </a:r>
            <a:r>
              <a:rPr lang="zh-CN" altLang="en-US" sz="2400" b="1" dirty="0" smtClean="0"/>
              <a:t>， </a:t>
            </a:r>
            <a:r>
              <a:rPr lang="en-US" altLang="zh-CN" sz="2400" b="1" i="1" dirty="0" smtClean="0"/>
              <a:t>x</a:t>
            </a:r>
            <a:r>
              <a:rPr lang="zh-CN" altLang="en-US" sz="2400" b="1" dirty="0" smtClean="0"/>
              <a:t>为指导变元，</a:t>
            </a:r>
            <a:r>
              <a:rPr lang="en-US" altLang="zh-CN" sz="2400" b="1" dirty="0" smtClean="0"/>
              <a:t>(</a:t>
            </a:r>
            <a:r>
              <a:rPr lang="en-US" altLang="zh-CN" sz="2400" b="1" i="1" dirty="0" smtClean="0"/>
              <a:t>F</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en-US" altLang="zh-CN" sz="2400" b="1" dirty="0" smtClean="0">
                <a:sym typeface="Symbol" pitchFamily="18" charset="2"/>
              </a:rPr>
              <a:t></a:t>
            </a:r>
            <a:r>
              <a:rPr lang="en-US" altLang="zh-CN" sz="2400" b="1" i="1" dirty="0" smtClean="0"/>
              <a:t>G</a:t>
            </a:r>
            <a:r>
              <a:rPr lang="en-US" altLang="zh-CN" sz="2400" b="1" dirty="0" smtClean="0"/>
              <a:t>(</a:t>
            </a:r>
            <a:r>
              <a:rPr lang="en-US" altLang="zh-CN" sz="2400" b="1" i="1" dirty="0" err="1" smtClean="0"/>
              <a:t>x</a:t>
            </a:r>
            <a:r>
              <a:rPr lang="en-US" altLang="zh-CN" sz="2400" b="1" dirty="0" err="1" smtClean="0"/>
              <a:t>,</a:t>
            </a:r>
            <a:r>
              <a:rPr lang="en-US" altLang="zh-CN" sz="2400" b="1" i="1" dirty="0" err="1" smtClean="0"/>
              <a:t>z</a:t>
            </a:r>
            <a:r>
              <a:rPr lang="en-US" altLang="zh-CN" sz="2400" b="1" dirty="0" smtClean="0"/>
              <a:t>))</a:t>
            </a:r>
            <a:r>
              <a:rPr lang="zh-CN" altLang="en-US" sz="2400" b="1" dirty="0" smtClean="0"/>
              <a:t>为</a:t>
            </a:r>
          </a:p>
          <a:p>
            <a:pPr marL="0" indent="0" eaLnBrk="1" hangingPunct="1">
              <a:buNone/>
            </a:pPr>
            <a:r>
              <a:rPr lang="zh-CN" altLang="en-US" sz="2400" b="1" dirty="0" smtClean="0">
                <a:sym typeface="Symbol" pitchFamily="18" charset="2"/>
              </a:rPr>
              <a:t></a:t>
            </a:r>
            <a:r>
              <a:rPr lang="en-US" altLang="zh-CN" sz="2400" b="1" i="1" dirty="0" smtClean="0"/>
              <a:t>x </a:t>
            </a:r>
            <a:r>
              <a:rPr lang="zh-CN" altLang="en-US" sz="2400" b="1" dirty="0" smtClean="0"/>
              <a:t>的辖域，</a:t>
            </a:r>
            <a:r>
              <a:rPr lang="en-US" altLang="zh-CN" sz="2400" b="1" i="1" dirty="0" smtClean="0"/>
              <a:t>x</a:t>
            </a:r>
            <a:r>
              <a:rPr lang="zh-CN" altLang="en-US" sz="2400" b="1" dirty="0" smtClean="0"/>
              <a:t>的两次出现均为约束出现，</a:t>
            </a:r>
            <a:r>
              <a:rPr lang="en-US" altLang="zh-CN" sz="2400" b="1" i="1" dirty="0" smtClean="0"/>
              <a:t>y</a:t>
            </a:r>
            <a:r>
              <a:rPr lang="zh-CN" altLang="en-US" sz="2400" b="1" dirty="0" smtClean="0"/>
              <a:t>与 </a:t>
            </a:r>
            <a:r>
              <a:rPr lang="en-US" altLang="zh-CN" sz="2400" b="1" i="1" dirty="0" smtClean="0"/>
              <a:t>z </a:t>
            </a:r>
            <a:r>
              <a:rPr lang="zh-CN" altLang="en-US" sz="2400" b="1" dirty="0" smtClean="0"/>
              <a:t>均为自由出现</a:t>
            </a:r>
          </a:p>
          <a:p>
            <a:pPr marL="0" indent="0" eaLnBrk="1" hangingPunct="1">
              <a:buNone/>
            </a:pPr>
            <a:endParaRPr lang="zh-CN" altLang="en-US" sz="2400" b="1" dirty="0" smtClean="0"/>
          </a:p>
        </p:txBody>
      </p:sp>
    </p:spTree>
    <p:extLst>
      <p:ext uri="{BB962C8B-B14F-4D97-AF65-F5344CB8AC3E}">
        <p14:creationId xmlns:p14="http://schemas.microsoft.com/office/powerpoint/2010/main" val="1349198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357FAD13-B606-4448-9340-C7E6E12D0361}" type="slidenum">
              <a:rPr lang="en-US" altLang="zh-CN" sz="1400" b="0" smtClean="0">
                <a:latin typeface="Arial" charset="0"/>
              </a:rPr>
              <a:pPr eaLnBrk="1" hangingPunct="1">
                <a:spcBef>
                  <a:spcPct val="0"/>
                </a:spcBef>
                <a:buClrTx/>
                <a:buFontTx/>
                <a:buNone/>
              </a:pPr>
              <a:t>25</a:t>
            </a:fld>
            <a:endParaRPr lang="en-US" altLang="zh-CN" sz="1400" b="0" smtClean="0">
              <a:latin typeface="Arial" charset="0"/>
            </a:endParaRPr>
          </a:p>
        </p:txBody>
      </p:sp>
      <p:sp>
        <p:nvSpPr>
          <p:cNvPr id="24579" name="Rectangle 2"/>
          <p:cNvSpPr>
            <a:spLocks noGrp="1" noChangeArrowheads="1"/>
          </p:cNvSpPr>
          <p:nvPr>
            <p:ph type="title"/>
          </p:nvPr>
        </p:nvSpPr>
        <p:spPr/>
        <p:txBody>
          <a:bodyPr/>
          <a:lstStyle/>
          <a:p>
            <a:pPr algn="l" eaLnBrk="1" hangingPunct="1"/>
            <a:r>
              <a:rPr lang="zh-CN" altLang="en-US" sz="2400" b="1" dirty="0" smtClean="0"/>
              <a:t>封闭的公式</a:t>
            </a:r>
          </a:p>
        </p:txBody>
      </p:sp>
      <p:sp>
        <p:nvSpPr>
          <p:cNvPr id="24580" name="Rectangle 4"/>
          <p:cNvSpPr>
            <a:spLocks noChangeArrowheads="1"/>
          </p:cNvSpPr>
          <p:nvPr/>
        </p:nvSpPr>
        <p:spPr bwMode="auto">
          <a:xfrm>
            <a:off x="323850" y="1341438"/>
            <a:ext cx="8435975" cy="345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876300" indent="-419100" eaLnBrk="0" hangingPunct="0">
              <a:spcBef>
                <a:spcPct val="20000"/>
              </a:spcBef>
              <a:buChar char="–"/>
              <a:defRPr sz="2200">
                <a:solidFill>
                  <a:schemeClr val="tx1"/>
                </a:solidFill>
                <a:latin typeface="Arial" charset="0"/>
                <a:ea typeface="华文中宋" pitchFamily="2" charset="-122"/>
              </a:defRPr>
            </a:lvl2pPr>
            <a:lvl3pPr marL="1333500" indent="-419100" eaLnBrk="0" hangingPunct="0">
              <a:spcBef>
                <a:spcPct val="20000"/>
              </a:spcBef>
              <a:buChar char="•"/>
              <a:defRPr sz="2200">
                <a:solidFill>
                  <a:schemeClr val="tx1"/>
                </a:solidFill>
                <a:latin typeface="Arial" charset="0"/>
                <a:ea typeface="华文中宋" pitchFamily="2" charset="-122"/>
              </a:defRPr>
            </a:lvl3pPr>
            <a:lvl4pPr marL="1790700" indent="-419100" eaLnBrk="0" hangingPunct="0">
              <a:spcBef>
                <a:spcPct val="20000"/>
              </a:spcBef>
              <a:buChar char="–"/>
              <a:defRPr sz="2200">
                <a:solidFill>
                  <a:schemeClr val="tx1"/>
                </a:solidFill>
                <a:latin typeface="Arial" charset="0"/>
                <a:ea typeface="华文中宋" pitchFamily="2" charset="-122"/>
              </a:defRPr>
            </a:lvl4pPr>
            <a:lvl5pPr marL="2247900" indent="-419100" eaLnBrk="0" hangingPunct="0">
              <a:spcBef>
                <a:spcPct val="20000"/>
              </a:spcBef>
              <a:buChar char="»"/>
              <a:defRPr sz="2200">
                <a:solidFill>
                  <a:schemeClr val="tx1"/>
                </a:solidFill>
                <a:latin typeface="Arial" charset="0"/>
                <a:ea typeface="华文中宋" pitchFamily="2" charset="-122"/>
              </a:defRPr>
            </a:lvl5pPr>
            <a:lvl6pPr marL="2705100" indent="-419100" eaLnBrk="0" fontAlgn="base" hangingPunct="0">
              <a:spcBef>
                <a:spcPct val="20000"/>
              </a:spcBef>
              <a:spcAft>
                <a:spcPct val="0"/>
              </a:spcAft>
              <a:buChar char="»"/>
              <a:defRPr sz="2200">
                <a:solidFill>
                  <a:schemeClr val="tx1"/>
                </a:solidFill>
                <a:latin typeface="Arial" charset="0"/>
                <a:ea typeface="华文中宋" pitchFamily="2" charset="-122"/>
              </a:defRPr>
            </a:lvl6pPr>
            <a:lvl7pPr marL="3162300" indent="-419100" eaLnBrk="0" fontAlgn="base" hangingPunct="0">
              <a:spcBef>
                <a:spcPct val="20000"/>
              </a:spcBef>
              <a:spcAft>
                <a:spcPct val="0"/>
              </a:spcAft>
              <a:buChar char="»"/>
              <a:defRPr sz="2200">
                <a:solidFill>
                  <a:schemeClr val="tx1"/>
                </a:solidFill>
                <a:latin typeface="Arial" charset="0"/>
                <a:ea typeface="华文中宋" pitchFamily="2" charset="-122"/>
              </a:defRPr>
            </a:lvl7pPr>
            <a:lvl8pPr marL="3619500" indent="-419100" eaLnBrk="0" fontAlgn="base" hangingPunct="0">
              <a:spcBef>
                <a:spcPct val="20000"/>
              </a:spcBef>
              <a:spcAft>
                <a:spcPct val="0"/>
              </a:spcAft>
              <a:buChar char="»"/>
              <a:defRPr sz="2200">
                <a:solidFill>
                  <a:schemeClr val="tx1"/>
                </a:solidFill>
                <a:latin typeface="Arial" charset="0"/>
                <a:ea typeface="华文中宋" pitchFamily="2" charset="-122"/>
              </a:defRPr>
            </a:lvl8pPr>
            <a:lvl9pPr marL="4076700" indent="-4191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90000"/>
              </a:lnSpc>
            </a:pPr>
            <a:r>
              <a:rPr lang="zh-CN" altLang="en-US" dirty="0">
                <a:solidFill>
                  <a:srgbClr val="A50021"/>
                </a:solidFill>
              </a:rPr>
              <a:t>定义</a:t>
            </a:r>
            <a:r>
              <a:rPr lang="en-US" altLang="zh-CN" dirty="0">
                <a:solidFill>
                  <a:srgbClr val="A50021"/>
                </a:solidFill>
              </a:rPr>
              <a:t>4.6</a:t>
            </a:r>
            <a:r>
              <a:rPr lang="en-US" altLang="zh-CN" dirty="0"/>
              <a:t>  </a:t>
            </a:r>
            <a:r>
              <a:rPr lang="zh-CN" altLang="en-US" dirty="0"/>
              <a:t>若公式</a:t>
            </a:r>
            <a:r>
              <a:rPr lang="en-US" altLang="zh-CN" i="1" dirty="0"/>
              <a:t>A</a:t>
            </a:r>
            <a:r>
              <a:rPr lang="zh-CN" altLang="en-US" dirty="0"/>
              <a:t>中不含自由出现的个体变项，则称</a:t>
            </a:r>
            <a:r>
              <a:rPr lang="en-US" altLang="zh-CN" i="1" dirty="0"/>
              <a:t>A</a:t>
            </a:r>
            <a:r>
              <a:rPr lang="zh-CN" altLang="en-US" dirty="0"/>
              <a:t>为</a:t>
            </a:r>
            <a:r>
              <a:rPr lang="zh-CN" altLang="en-US" dirty="0">
                <a:solidFill>
                  <a:srgbClr val="A50021"/>
                </a:solidFill>
              </a:rPr>
              <a:t>封闭</a:t>
            </a:r>
          </a:p>
          <a:p>
            <a:pPr eaLnBrk="1" hangingPunct="1">
              <a:lnSpc>
                <a:spcPct val="90000"/>
              </a:lnSpc>
            </a:pPr>
            <a:r>
              <a:rPr lang="zh-CN" altLang="en-US" dirty="0">
                <a:solidFill>
                  <a:srgbClr val="A50021"/>
                </a:solidFill>
              </a:rPr>
              <a:t>的公式</a:t>
            </a:r>
            <a:r>
              <a:rPr lang="zh-CN" altLang="en-US" dirty="0"/>
              <a:t>，简称</a:t>
            </a:r>
            <a:r>
              <a:rPr lang="zh-CN" altLang="en-US" dirty="0">
                <a:solidFill>
                  <a:srgbClr val="A50021"/>
                </a:solidFill>
              </a:rPr>
              <a:t>闭式</a:t>
            </a:r>
            <a:r>
              <a:rPr lang="en-US" altLang="zh-CN" dirty="0"/>
              <a:t>.</a:t>
            </a:r>
          </a:p>
          <a:p>
            <a:pPr eaLnBrk="1" hangingPunct="1">
              <a:lnSpc>
                <a:spcPct val="90000"/>
              </a:lnSpc>
            </a:pPr>
            <a:endParaRPr lang="en-US" altLang="zh-CN" dirty="0"/>
          </a:p>
          <a:p>
            <a:pPr eaLnBrk="1" hangingPunct="1">
              <a:lnSpc>
                <a:spcPct val="90000"/>
              </a:lnSpc>
            </a:pPr>
            <a:r>
              <a:rPr lang="zh-CN" altLang="en-US" dirty="0"/>
              <a:t>例如，</a:t>
            </a:r>
            <a:r>
              <a:rPr lang="zh-CN" altLang="en-US" dirty="0">
                <a:sym typeface="Symbol" pitchFamily="18" charset="2"/>
              </a:rPr>
              <a:t></a:t>
            </a:r>
            <a:r>
              <a:rPr lang="en-US" altLang="zh-CN" i="1" dirty="0" err="1"/>
              <a:t>x</a:t>
            </a:r>
            <a:r>
              <a:rPr lang="en-US" altLang="zh-CN" dirty="0" err="1">
                <a:sym typeface="Symbol" pitchFamily="18" charset="2"/>
              </a:rPr>
              <a:t></a:t>
            </a:r>
            <a:r>
              <a:rPr lang="en-US" altLang="zh-CN" i="1" dirty="0" err="1"/>
              <a:t>y</a:t>
            </a:r>
            <a:r>
              <a:rPr lang="en-US" altLang="zh-CN" dirty="0"/>
              <a:t>(</a:t>
            </a:r>
            <a:r>
              <a:rPr lang="en-US" altLang="zh-CN" i="1" dirty="0"/>
              <a:t>F</a:t>
            </a:r>
            <a:r>
              <a:rPr lang="en-US" altLang="zh-CN" dirty="0"/>
              <a:t>(</a:t>
            </a:r>
            <a:r>
              <a:rPr lang="en-US" altLang="zh-CN" i="1" dirty="0"/>
              <a:t>x</a:t>
            </a:r>
            <a:r>
              <a:rPr lang="en-US" altLang="zh-CN" dirty="0"/>
              <a:t>)</a:t>
            </a:r>
            <a:r>
              <a:rPr lang="en-US" altLang="zh-CN" dirty="0">
                <a:sym typeface="Symbol" pitchFamily="18" charset="2"/>
              </a:rPr>
              <a:t></a:t>
            </a:r>
            <a:r>
              <a:rPr lang="en-US" altLang="zh-CN" i="1" dirty="0"/>
              <a:t>G</a:t>
            </a:r>
            <a:r>
              <a:rPr lang="en-US" altLang="zh-CN" dirty="0"/>
              <a:t>(</a:t>
            </a:r>
            <a:r>
              <a:rPr lang="en-US" altLang="zh-CN" i="1" dirty="0"/>
              <a:t>y</a:t>
            </a:r>
            <a:r>
              <a:rPr lang="en-US" altLang="zh-CN" dirty="0"/>
              <a:t>)</a:t>
            </a:r>
            <a:r>
              <a:rPr lang="en-US" altLang="zh-CN" dirty="0">
                <a:sym typeface="Symbol" pitchFamily="18" charset="2"/>
              </a:rPr>
              <a:t></a:t>
            </a:r>
            <a:r>
              <a:rPr lang="en-US" altLang="zh-CN" i="1" dirty="0"/>
              <a:t>H</a:t>
            </a:r>
            <a:r>
              <a:rPr lang="en-US" altLang="zh-CN" dirty="0"/>
              <a:t>(</a:t>
            </a:r>
            <a:r>
              <a:rPr lang="en-US" altLang="zh-CN" i="1" dirty="0" err="1"/>
              <a:t>x</a:t>
            </a:r>
            <a:r>
              <a:rPr lang="en-US" altLang="zh-CN" dirty="0" err="1"/>
              <a:t>,</a:t>
            </a:r>
            <a:r>
              <a:rPr lang="en-US" altLang="zh-CN" i="1" dirty="0" err="1"/>
              <a:t>y</a:t>
            </a:r>
            <a:r>
              <a:rPr lang="en-US" altLang="zh-CN" dirty="0"/>
              <a:t>)) </a:t>
            </a:r>
            <a:r>
              <a:rPr lang="zh-CN" altLang="en-US" dirty="0"/>
              <a:t>为闭式，</a:t>
            </a:r>
          </a:p>
          <a:p>
            <a:pPr eaLnBrk="1" hangingPunct="1">
              <a:lnSpc>
                <a:spcPct val="90000"/>
              </a:lnSpc>
            </a:pPr>
            <a:r>
              <a:rPr lang="zh-CN" altLang="en-US" dirty="0"/>
              <a:t>而        </a:t>
            </a:r>
            <a:r>
              <a:rPr lang="zh-CN" altLang="en-US" dirty="0">
                <a:sym typeface="Symbol" pitchFamily="18" charset="2"/>
              </a:rPr>
              <a:t></a:t>
            </a:r>
            <a:r>
              <a:rPr lang="en-US" altLang="zh-CN" i="1" dirty="0"/>
              <a:t>x</a:t>
            </a:r>
            <a:r>
              <a:rPr lang="en-US" altLang="zh-CN" dirty="0"/>
              <a:t>(</a:t>
            </a:r>
            <a:r>
              <a:rPr lang="en-US" altLang="zh-CN" i="1" dirty="0"/>
              <a:t>F</a:t>
            </a:r>
            <a:r>
              <a:rPr lang="en-US" altLang="zh-CN" dirty="0"/>
              <a:t>(</a:t>
            </a:r>
            <a:r>
              <a:rPr lang="en-US" altLang="zh-CN" i="1" dirty="0"/>
              <a:t>x</a:t>
            </a:r>
            <a:r>
              <a:rPr lang="en-US" altLang="zh-CN" dirty="0"/>
              <a:t>)</a:t>
            </a:r>
            <a:r>
              <a:rPr lang="en-US" altLang="zh-CN" dirty="0">
                <a:sym typeface="Symbol" pitchFamily="18" charset="2"/>
              </a:rPr>
              <a:t></a:t>
            </a:r>
            <a:r>
              <a:rPr lang="en-US" altLang="zh-CN" i="1" dirty="0"/>
              <a:t>G</a:t>
            </a:r>
            <a:r>
              <a:rPr lang="en-US" altLang="zh-CN" dirty="0"/>
              <a:t>(</a:t>
            </a:r>
            <a:r>
              <a:rPr lang="en-US" altLang="zh-CN" i="1" dirty="0" err="1"/>
              <a:t>x</a:t>
            </a:r>
            <a:r>
              <a:rPr lang="en-US" altLang="zh-CN" dirty="0" err="1"/>
              <a:t>,</a:t>
            </a:r>
            <a:r>
              <a:rPr lang="en-US" altLang="zh-CN" i="1" dirty="0" err="1"/>
              <a:t>y</a:t>
            </a:r>
            <a:r>
              <a:rPr lang="en-US" altLang="zh-CN" dirty="0"/>
              <a:t>)) </a:t>
            </a:r>
            <a:r>
              <a:rPr lang="zh-CN" altLang="en-US" dirty="0"/>
              <a:t>不是闭式  </a:t>
            </a:r>
            <a:endParaRPr lang="en-US" altLang="zh-CN" dirty="0" smtClean="0"/>
          </a:p>
          <a:p>
            <a:pPr eaLnBrk="1" hangingPunct="1">
              <a:lnSpc>
                <a:spcPct val="90000"/>
              </a:lnSpc>
            </a:pPr>
            <a:endParaRPr lang="en-US" altLang="zh-CN" dirty="0"/>
          </a:p>
          <a:p>
            <a:pPr eaLnBrk="1" hangingPunct="1">
              <a:lnSpc>
                <a:spcPct val="90000"/>
              </a:lnSpc>
            </a:pPr>
            <a:endParaRPr lang="zh-CN" altLang="en-US" dirty="0"/>
          </a:p>
        </p:txBody>
      </p:sp>
    </p:spTree>
    <p:extLst>
      <p:ext uri="{BB962C8B-B14F-4D97-AF65-F5344CB8AC3E}">
        <p14:creationId xmlns:p14="http://schemas.microsoft.com/office/powerpoint/2010/main" val="118191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7"/>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2329341D-D294-4C46-88B5-902B23AF0452}" type="slidenum">
              <a:rPr lang="en-US" altLang="zh-CN" sz="1400" b="0" smtClean="0">
                <a:latin typeface="Arial" charset="0"/>
              </a:rPr>
              <a:pPr eaLnBrk="1" hangingPunct="1">
                <a:spcBef>
                  <a:spcPct val="0"/>
                </a:spcBef>
                <a:buClrTx/>
                <a:buFontTx/>
                <a:buNone/>
              </a:pPr>
              <a:t>26</a:t>
            </a:fld>
            <a:endParaRPr lang="en-US" altLang="zh-CN" sz="1400" b="0" smtClean="0">
              <a:latin typeface="Arial" charset="0"/>
            </a:endParaRPr>
          </a:p>
        </p:txBody>
      </p:sp>
      <p:sp>
        <p:nvSpPr>
          <p:cNvPr id="25603" name="Rectangle 2"/>
          <p:cNvSpPr>
            <a:spLocks noGrp="1" noChangeArrowheads="1"/>
          </p:cNvSpPr>
          <p:nvPr>
            <p:ph type="title"/>
          </p:nvPr>
        </p:nvSpPr>
        <p:spPr>
          <a:xfrm>
            <a:off x="320870" y="404664"/>
            <a:ext cx="6121400" cy="417513"/>
          </a:xfrm>
        </p:spPr>
        <p:txBody>
          <a:bodyPr vert="horz" lIns="91440" tIns="45720" rIns="91440" bIns="45720" rtlCol="0" anchor="ctr">
            <a:noAutofit/>
          </a:bodyPr>
          <a:lstStyle/>
          <a:p>
            <a:pPr algn="l"/>
            <a:r>
              <a:rPr lang="zh-CN" altLang="en-US" sz="2400" b="1" dirty="0"/>
              <a:t>公式的解释</a:t>
            </a:r>
          </a:p>
        </p:txBody>
      </p:sp>
      <p:sp>
        <p:nvSpPr>
          <p:cNvPr id="2560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latin typeface="Arial" charset="0"/>
            </a:endParaRPr>
          </a:p>
        </p:txBody>
      </p:sp>
      <p:sp>
        <p:nvSpPr>
          <p:cNvPr id="25605" name="Rectangle 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latin typeface="Arial" charset="0"/>
            </a:endParaRPr>
          </a:p>
        </p:txBody>
      </p:sp>
      <p:sp>
        <p:nvSpPr>
          <p:cNvPr id="2560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latin typeface="Arial" charset="0"/>
            </a:endParaRPr>
          </a:p>
        </p:txBody>
      </p:sp>
      <p:sp>
        <p:nvSpPr>
          <p:cNvPr id="25609" name="Text Box 15"/>
          <p:cNvSpPr txBox="1">
            <a:spLocks noChangeArrowheads="1"/>
          </p:cNvSpPr>
          <p:nvPr/>
        </p:nvSpPr>
        <p:spPr bwMode="auto">
          <a:xfrm>
            <a:off x="399797" y="1363200"/>
            <a:ext cx="8713788" cy="260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buFontTx/>
              <a:buNone/>
            </a:pPr>
            <a:r>
              <a:rPr lang="zh-CN" altLang="en-US" dirty="0" smtClean="0">
                <a:solidFill>
                  <a:srgbClr val="000000"/>
                </a:solidFill>
                <a:latin typeface="Palace Script MT" pitchFamily="66" charset="0"/>
              </a:rPr>
              <a:t>             在</a:t>
            </a:r>
            <a:r>
              <a:rPr lang="zh-CN" altLang="en-US" dirty="0">
                <a:solidFill>
                  <a:srgbClr val="000000"/>
                </a:solidFill>
                <a:latin typeface="Palace Script MT" pitchFamily="66" charset="0"/>
              </a:rPr>
              <a:t>公式中指定个体域及个体常项符号、函数符号、谓词符号称作</a:t>
            </a:r>
            <a:r>
              <a:rPr lang="zh-CN" altLang="en-US" dirty="0">
                <a:solidFill>
                  <a:srgbClr val="C00000"/>
                </a:solidFill>
                <a:latin typeface="Palace Script MT" pitchFamily="66" charset="0"/>
              </a:rPr>
              <a:t>解释</a:t>
            </a:r>
            <a:r>
              <a:rPr lang="zh-CN" altLang="en-US" dirty="0">
                <a:solidFill>
                  <a:srgbClr val="000000"/>
                </a:solidFill>
                <a:latin typeface="Palace Script MT" pitchFamily="66" charset="0"/>
              </a:rPr>
              <a:t>，指定自由出现的个体变项的值称作</a:t>
            </a:r>
            <a:r>
              <a:rPr lang="zh-CN" altLang="en-US" dirty="0" smtClean="0">
                <a:solidFill>
                  <a:srgbClr val="C00000"/>
                </a:solidFill>
                <a:latin typeface="Palace Script MT" pitchFamily="66" charset="0"/>
              </a:rPr>
              <a:t>赋值</a:t>
            </a:r>
            <a:endParaRPr lang="en-US" altLang="zh-CN" dirty="0" smtClean="0">
              <a:solidFill>
                <a:srgbClr val="C00000"/>
              </a:solidFill>
              <a:latin typeface="Palace Script MT" pitchFamily="66" charset="0"/>
            </a:endParaRPr>
          </a:p>
          <a:p>
            <a:pPr eaLnBrk="1" hangingPunct="1">
              <a:buClrTx/>
              <a:buFontTx/>
              <a:buNone/>
            </a:pPr>
            <a:endParaRPr lang="en-US" altLang="zh-CN" dirty="0">
              <a:solidFill>
                <a:srgbClr val="C00000"/>
              </a:solidFill>
              <a:latin typeface="Palace Script MT" pitchFamily="66" charset="0"/>
            </a:endParaRPr>
          </a:p>
          <a:p>
            <a:pPr eaLnBrk="1" hangingPunct="1"/>
            <a:r>
              <a:rPr lang="zh-CN" altLang="en-US" dirty="0"/>
              <a:t>注意</a:t>
            </a:r>
            <a:r>
              <a:rPr lang="en-US" altLang="zh-CN" dirty="0"/>
              <a:t>:</a:t>
            </a:r>
            <a:r>
              <a:rPr lang="zh-CN" altLang="en-US" dirty="0" smtClean="0"/>
              <a:t>闭式</a:t>
            </a:r>
            <a:r>
              <a:rPr lang="zh-CN" altLang="en-US" dirty="0"/>
              <a:t>在任何解释下都是命题</a:t>
            </a:r>
          </a:p>
          <a:p>
            <a:pPr eaLnBrk="1" hangingPunct="1"/>
            <a:r>
              <a:rPr lang="zh-CN" altLang="en-US" dirty="0" smtClean="0"/>
              <a:t>           不是</a:t>
            </a:r>
            <a:r>
              <a:rPr lang="zh-CN" altLang="en-US" dirty="0"/>
              <a:t>闭式的公式在解释下可能是命题</a:t>
            </a:r>
            <a:r>
              <a:rPr lang="en-US" altLang="zh-CN" dirty="0"/>
              <a:t>, </a:t>
            </a:r>
            <a:r>
              <a:rPr lang="zh-CN" altLang="en-US" dirty="0"/>
              <a:t>也可能不是命题</a:t>
            </a:r>
            <a:r>
              <a:rPr lang="en-US" altLang="zh-CN" dirty="0"/>
              <a:t>. </a:t>
            </a:r>
          </a:p>
          <a:p>
            <a:pPr eaLnBrk="1" hangingPunct="1">
              <a:buClrTx/>
              <a:buFontTx/>
              <a:buNone/>
            </a:pPr>
            <a:endParaRPr lang="en-US" altLang="zh-CN" dirty="0">
              <a:solidFill>
                <a:srgbClr val="C00000"/>
              </a:solidFill>
              <a:latin typeface="Palace Script MT" pitchFamily="66" charset="0"/>
            </a:endParaRPr>
          </a:p>
        </p:txBody>
      </p:sp>
    </p:spTree>
    <p:extLst>
      <p:ext uri="{BB962C8B-B14F-4D97-AF65-F5344CB8AC3E}">
        <p14:creationId xmlns:p14="http://schemas.microsoft.com/office/powerpoint/2010/main" val="167708236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FD780372-9659-48AB-A4E3-4118F487F211}" type="slidenum">
              <a:rPr lang="en-US" altLang="zh-CN" sz="1400" b="0" smtClean="0"/>
              <a:pPr eaLnBrk="1" hangingPunct="1">
                <a:spcBef>
                  <a:spcPct val="0"/>
                </a:spcBef>
                <a:buClrTx/>
                <a:buFontTx/>
                <a:buNone/>
              </a:pPr>
              <a:t>27</a:t>
            </a:fld>
            <a:endParaRPr lang="en-US" altLang="zh-CN" sz="1400" b="0" smtClean="0"/>
          </a:p>
        </p:txBody>
      </p:sp>
      <p:sp>
        <p:nvSpPr>
          <p:cNvPr id="5124" name="Rectangle 3"/>
          <p:cNvSpPr>
            <a:spLocks noGrp="1" noChangeArrowheads="1"/>
          </p:cNvSpPr>
          <p:nvPr>
            <p:ph type="body" idx="1"/>
          </p:nvPr>
        </p:nvSpPr>
        <p:spPr>
          <a:xfrm>
            <a:off x="323850" y="1125538"/>
            <a:ext cx="8229600" cy="5184775"/>
          </a:xfrm>
        </p:spPr>
        <p:txBody>
          <a:bodyPr>
            <a:normAutofit/>
          </a:bodyPr>
          <a:lstStyle/>
          <a:p>
            <a:pPr>
              <a:lnSpc>
                <a:spcPct val="90000"/>
              </a:lnSpc>
            </a:pPr>
            <a:r>
              <a:rPr lang="zh-CN" altLang="en-US" sz="2400" b="1" dirty="0" smtClean="0">
                <a:latin typeface="Times New Roman" pitchFamily="18" charset="0"/>
              </a:rPr>
              <a:t>一阶逻辑中的基本等值</a:t>
            </a:r>
            <a:r>
              <a:rPr lang="zh-CN" altLang="en-US" sz="2400" b="1" dirty="0" smtClean="0">
                <a:latin typeface="Times New Roman" pitchFamily="18" charset="0"/>
              </a:rPr>
              <a:t>式</a:t>
            </a:r>
            <a:endParaRPr lang="en-US" altLang="zh-CN" sz="2400" b="1" dirty="0" smtClean="0">
              <a:latin typeface="Times New Roman" pitchFamily="18" charset="0"/>
            </a:endParaRPr>
          </a:p>
          <a:p>
            <a:pPr>
              <a:lnSpc>
                <a:spcPct val="90000"/>
              </a:lnSpc>
            </a:pPr>
            <a:r>
              <a:rPr lang="zh-CN" altLang="en-US" sz="2400" b="1" dirty="0"/>
              <a:t>置换规则、换名</a:t>
            </a:r>
            <a:r>
              <a:rPr lang="zh-CN" altLang="en-US" sz="2400" b="1" dirty="0" smtClean="0"/>
              <a:t>规则</a:t>
            </a:r>
            <a:endParaRPr lang="en-US" altLang="zh-CN" sz="2400" b="1" dirty="0" smtClean="0"/>
          </a:p>
          <a:p>
            <a:pPr>
              <a:lnSpc>
                <a:spcPct val="90000"/>
              </a:lnSpc>
            </a:pPr>
            <a:r>
              <a:rPr lang="zh-CN" altLang="en-US" sz="2400" b="1" dirty="0" smtClean="0">
                <a:latin typeface="Times New Roman" pitchFamily="18" charset="0"/>
              </a:rPr>
              <a:t>推理定律、推理规则</a:t>
            </a:r>
            <a:endParaRPr lang="en-US" altLang="zh-CN" sz="2400" b="1" dirty="0" smtClean="0">
              <a:latin typeface="Times New Roman" pitchFamily="18" charset="0"/>
            </a:endParaRPr>
          </a:p>
          <a:p>
            <a:pPr>
              <a:lnSpc>
                <a:spcPct val="90000"/>
              </a:lnSpc>
            </a:pPr>
            <a:r>
              <a:rPr lang="zh-CN" altLang="en-US" sz="2400" b="1" dirty="0" smtClean="0">
                <a:latin typeface="Times New Roman" pitchFamily="18" charset="0"/>
              </a:rPr>
              <a:t>定义在一阶语言上的自然推理系统中的逻辑推理</a:t>
            </a:r>
            <a:endParaRPr lang="zh-CN" altLang="en-US" sz="2400" b="1" dirty="0" smtClean="0">
              <a:latin typeface="Times New Roman" pitchFamily="18" charset="0"/>
            </a:endParaRPr>
          </a:p>
        </p:txBody>
      </p:sp>
      <p:sp>
        <p:nvSpPr>
          <p:cNvPr id="6" name="Rectangle 4"/>
          <p:cNvSpPr>
            <a:spLocks noGrp="1" noChangeArrowheads="1"/>
          </p:cNvSpPr>
          <p:nvPr>
            <p:ph type="title"/>
          </p:nvPr>
        </p:nvSpPr>
        <p:spPr>
          <a:xfrm>
            <a:off x="251520" y="32048"/>
            <a:ext cx="8229600" cy="11430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normAutofit/>
          </a:bodyPr>
          <a:lstStyle/>
          <a:p>
            <a:pPr algn="l"/>
            <a:r>
              <a:rPr lang="zh-CN" altLang="en-US" sz="2400" b="1" dirty="0"/>
              <a:t>第五章 一阶逻辑等值演算与推理</a:t>
            </a:r>
          </a:p>
        </p:txBody>
      </p:sp>
    </p:spTree>
    <p:extLst>
      <p:ext uri="{BB962C8B-B14F-4D97-AF65-F5344CB8AC3E}">
        <p14:creationId xmlns:p14="http://schemas.microsoft.com/office/powerpoint/2010/main" val="31768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FD780372-9659-48AB-A4E3-4118F487F211}" type="slidenum">
              <a:rPr lang="en-US" altLang="zh-CN" sz="1400" b="0" smtClean="0"/>
              <a:pPr eaLnBrk="1" hangingPunct="1">
                <a:spcBef>
                  <a:spcPct val="0"/>
                </a:spcBef>
                <a:buClrTx/>
                <a:buFontTx/>
                <a:buNone/>
              </a:pPr>
              <a:t>28</a:t>
            </a:fld>
            <a:endParaRPr lang="en-US" altLang="zh-CN" sz="1400" b="0" smtClean="0"/>
          </a:p>
        </p:txBody>
      </p:sp>
      <p:sp>
        <p:nvSpPr>
          <p:cNvPr id="5124" name="Rectangle 3"/>
          <p:cNvSpPr>
            <a:spLocks noGrp="1" noChangeArrowheads="1"/>
          </p:cNvSpPr>
          <p:nvPr>
            <p:ph type="body" idx="1"/>
          </p:nvPr>
        </p:nvSpPr>
        <p:spPr>
          <a:xfrm>
            <a:off x="323850" y="1125538"/>
            <a:ext cx="8229600" cy="5184775"/>
          </a:xfrm>
        </p:spPr>
        <p:txBody>
          <a:bodyPr>
            <a:normAutofit/>
          </a:bodyPr>
          <a:lstStyle/>
          <a:p>
            <a:pPr marL="0" indent="0" eaLnBrk="1" hangingPunct="1">
              <a:lnSpc>
                <a:spcPct val="90000"/>
              </a:lnSpc>
              <a:buNone/>
            </a:pPr>
            <a:r>
              <a:rPr lang="zh-CN" altLang="en-US" sz="2400" b="1" dirty="0" smtClean="0">
                <a:latin typeface="Times New Roman" pitchFamily="18" charset="0"/>
              </a:rPr>
              <a:t>一阶逻辑中的基本等值式</a:t>
            </a:r>
          </a:p>
          <a:p>
            <a:pPr marL="0" indent="0" eaLnBrk="1" hangingPunct="1">
              <a:lnSpc>
                <a:spcPct val="90000"/>
              </a:lnSpc>
              <a:buNone/>
            </a:pPr>
            <a:r>
              <a:rPr lang="zh-CN" altLang="en-US" sz="2400" b="1" dirty="0" smtClean="0">
                <a:latin typeface="Times New Roman" pitchFamily="18" charset="0"/>
              </a:rPr>
              <a:t>第一组  命题逻辑中</a:t>
            </a:r>
            <a:r>
              <a:rPr lang="en-US" altLang="zh-CN" sz="2400" b="1" dirty="0" smtClean="0">
                <a:latin typeface="Times New Roman" pitchFamily="18" charset="0"/>
              </a:rPr>
              <a:t>16</a:t>
            </a:r>
            <a:r>
              <a:rPr lang="zh-CN" altLang="en-US" sz="2400" b="1" dirty="0" smtClean="0">
                <a:latin typeface="Times New Roman" pitchFamily="18" charset="0"/>
              </a:rPr>
              <a:t>组基本等值式的代换实例都是一阶逻辑的等值式</a:t>
            </a:r>
          </a:p>
          <a:p>
            <a:pPr marL="0" indent="0" eaLnBrk="1" hangingPunct="1">
              <a:lnSpc>
                <a:spcPct val="90000"/>
              </a:lnSpc>
              <a:buNone/>
            </a:pPr>
            <a:r>
              <a:rPr lang="zh-CN" altLang="en-US" sz="2400" b="1" dirty="0" smtClean="0">
                <a:latin typeface="Times New Roman" pitchFamily="18" charset="0"/>
              </a:rPr>
              <a:t>    例如，</a:t>
            </a:r>
            <a:r>
              <a:rPr lang="zh-CN" altLang="en-US"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p>
          <a:p>
            <a:pPr marL="0" indent="0" eaLnBrk="1" hangingPunct="1">
              <a:lnSpc>
                <a:spcPct val="90000"/>
              </a:lnSpc>
              <a:buNone/>
            </a:pP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xF</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yG</a:t>
            </a:r>
            <a:r>
              <a:rPr lang="en-US" altLang="zh-CN"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xF</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yG</a:t>
            </a:r>
            <a:r>
              <a:rPr lang="en-US" altLang="zh-CN" sz="2400" b="1" dirty="0" smtClean="0">
                <a:latin typeface="Times New Roman" pitchFamily="18" charset="0"/>
              </a:rPr>
              <a:t>(</a:t>
            </a:r>
            <a:r>
              <a:rPr lang="en-US" altLang="zh-CN" sz="2400" b="1" i="1" dirty="0" smtClean="0">
                <a:latin typeface="Times New Roman" pitchFamily="18" charset="0"/>
              </a:rPr>
              <a:t>y</a:t>
            </a:r>
            <a:r>
              <a:rPr lang="en-US" altLang="zh-CN" sz="2400" b="1" dirty="0" smtClean="0">
                <a:latin typeface="Times New Roman" pitchFamily="18" charset="0"/>
              </a:rPr>
              <a:t>) </a:t>
            </a:r>
            <a:r>
              <a:rPr lang="zh-CN" altLang="en-US" sz="2400" b="1" dirty="0" smtClean="0">
                <a:latin typeface="Times New Roman" pitchFamily="18" charset="0"/>
              </a:rPr>
              <a:t>等</a:t>
            </a:r>
          </a:p>
          <a:p>
            <a:pPr marL="0" indent="0" eaLnBrk="1" hangingPunct="1">
              <a:lnSpc>
                <a:spcPct val="90000"/>
              </a:lnSpc>
              <a:buNone/>
            </a:pPr>
            <a:r>
              <a:rPr lang="zh-CN" altLang="en-US" sz="2400" b="1" dirty="0" smtClean="0">
                <a:latin typeface="Times New Roman" pitchFamily="18" charset="0"/>
              </a:rPr>
              <a:t>第二组</a:t>
            </a:r>
          </a:p>
          <a:p>
            <a:pPr marL="0" indent="0" eaLnBrk="1" hangingPunct="1">
              <a:lnSpc>
                <a:spcPct val="90000"/>
              </a:lnSpc>
              <a:buNone/>
            </a:pPr>
            <a:r>
              <a:rPr lang="zh-CN" altLang="en-US" sz="2400" b="1" dirty="0" smtClean="0">
                <a:latin typeface="Times New Roman" pitchFamily="18" charset="0"/>
              </a:rPr>
              <a:t>   </a:t>
            </a:r>
            <a:r>
              <a:rPr lang="en-US" altLang="zh-CN" sz="2400" b="1" dirty="0" smtClean="0">
                <a:latin typeface="Times New Roman" pitchFamily="18" charset="0"/>
              </a:rPr>
              <a:t>(1) </a:t>
            </a:r>
            <a:r>
              <a:rPr lang="zh-CN" altLang="en-US" sz="2400" b="1" dirty="0" smtClean="0">
                <a:latin typeface="Times New Roman" pitchFamily="18" charset="0"/>
              </a:rPr>
              <a:t>消去量词等值式 </a:t>
            </a:r>
          </a:p>
          <a:p>
            <a:pPr marL="0" indent="0" eaLnBrk="1" hangingPunct="1">
              <a:lnSpc>
                <a:spcPct val="90000"/>
              </a:lnSpc>
              <a:buNone/>
            </a:pPr>
            <a:r>
              <a:rPr lang="zh-CN" altLang="en-US" sz="2400" b="1" i="1" dirty="0" smtClean="0">
                <a:latin typeface="Times New Roman" pitchFamily="18" charset="0"/>
              </a:rPr>
              <a:t>        </a:t>
            </a:r>
            <a:r>
              <a:rPr lang="zh-CN" altLang="en-US" sz="2400" b="1" dirty="0" smtClean="0">
                <a:latin typeface="Times New Roman" pitchFamily="18" charset="0"/>
              </a:rPr>
              <a:t>设个体域为有限集</a:t>
            </a:r>
            <a:r>
              <a:rPr lang="en-US" altLang="zh-CN" sz="2400" b="1" i="1" dirty="0" smtClean="0">
                <a:latin typeface="Times New Roman" pitchFamily="18" charset="0"/>
              </a:rPr>
              <a:t>D </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 </a:t>
            </a:r>
            <a:r>
              <a:rPr lang="en-US" altLang="zh-CN" sz="2400" b="1" i="1" dirty="0" smtClean="0">
                <a:latin typeface="Times New Roman" pitchFamily="18" charset="0"/>
              </a:rPr>
              <a:t>a</a:t>
            </a:r>
            <a:r>
              <a:rPr lang="en-US" altLang="zh-CN" sz="2400" b="1" i="1" baseline="-25000" dirty="0" smtClean="0">
                <a:latin typeface="Times New Roman" pitchFamily="18" charset="0"/>
              </a:rPr>
              <a:t>n</a:t>
            </a:r>
            <a:r>
              <a:rPr lang="en-US" altLang="zh-CN" sz="2400" b="1" dirty="0" smtClean="0">
                <a:latin typeface="Times New Roman" pitchFamily="18" charset="0"/>
              </a:rPr>
              <a:t>}，</a:t>
            </a:r>
            <a:r>
              <a:rPr lang="zh-CN" altLang="en-US" sz="2400" b="1" dirty="0" smtClean="0">
                <a:latin typeface="Times New Roman" pitchFamily="18" charset="0"/>
              </a:rPr>
              <a:t>则有：</a:t>
            </a:r>
            <a:endParaRPr lang="en-US" altLang="zh-CN" sz="2400" b="1" dirty="0" smtClean="0">
              <a:latin typeface="Times New Roman" pitchFamily="18" charset="0"/>
            </a:endParaRPr>
          </a:p>
          <a:p>
            <a:pPr marL="0" indent="0" eaLnBrk="1" hangingPunct="1">
              <a:lnSpc>
                <a:spcPct val="90000"/>
              </a:lnSpc>
              <a:buNone/>
            </a:pPr>
            <a:r>
              <a:rPr lang="en-US" altLang="zh-CN" sz="2400" b="1" dirty="0" smtClean="0">
                <a:latin typeface="Times New Roman" pitchFamily="18" charset="0"/>
              </a:rPr>
              <a:t>       ①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i="1" baseline="-25000" dirty="0" smtClean="0">
                <a:latin typeface="Times New Roman" pitchFamily="18" charset="0"/>
              </a:rPr>
              <a:t>n</a:t>
            </a:r>
            <a:r>
              <a:rPr lang="en-US" altLang="zh-CN" sz="2400" b="1" dirty="0" smtClean="0">
                <a:latin typeface="Times New Roman" pitchFamily="18" charset="0"/>
              </a:rPr>
              <a:t>)</a:t>
            </a:r>
          </a:p>
          <a:p>
            <a:pPr marL="0" indent="0" eaLnBrk="1" hangingPunct="1">
              <a:lnSpc>
                <a:spcPct val="90000"/>
              </a:lnSpc>
              <a:buNone/>
            </a:pPr>
            <a:r>
              <a:rPr lang="en-US" altLang="zh-CN" sz="2400" b="1" dirty="0" smtClean="0">
                <a:latin typeface="Times New Roman" pitchFamily="18" charset="0"/>
              </a:rPr>
              <a:t>       ②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i="1" baseline="-25000" dirty="0" smtClean="0">
                <a:latin typeface="Times New Roman" pitchFamily="18" charset="0"/>
              </a:rPr>
              <a:t>n</a:t>
            </a:r>
            <a:r>
              <a:rPr lang="en-US" altLang="zh-CN" sz="2400" b="1" dirty="0" smtClean="0">
                <a:latin typeface="Times New Roman" pitchFamily="18" charset="0"/>
              </a:rPr>
              <a:t>)</a:t>
            </a:r>
          </a:p>
        </p:txBody>
      </p:sp>
      <p:sp>
        <p:nvSpPr>
          <p:cNvPr id="6" name="Rectangle 4"/>
          <p:cNvSpPr>
            <a:spLocks noGrp="1" noChangeArrowheads="1"/>
          </p:cNvSpPr>
          <p:nvPr>
            <p:ph type="title"/>
          </p:nvPr>
        </p:nvSpPr>
        <p:spPr>
          <a:xfrm>
            <a:off x="251520" y="32048"/>
            <a:ext cx="8229600" cy="11430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normAutofit/>
          </a:bodyPr>
          <a:lstStyle/>
          <a:p>
            <a:pPr algn="l"/>
            <a:r>
              <a:rPr lang="zh-CN" altLang="en-US" sz="2400" b="1" dirty="0"/>
              <a:t>第五章 一阶逻辑等值演算与推理</a:t>
            </a:r>
          </a:p>
        </p:txBody>
      </p:sp>
    </p:spTree>
    <p:extLst>
      <p:ext uri="{BB962C8B-B14F-4D97-AF65-F5344CB8AC3E}">
        <p14:creationId xmlns:p14="http://schemas.microsoft.com/office/powerpoint/2010/main" val="319455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7C2084B7-C6F8-4972-AD3E-79D49EE45D6A}" type="slidenum">
              <a:rPr lang="en-US" altLang="zh-CN" sz="1400" b="0" smtClean="0"/>
              <a:pPr eaLnBrk="1" hangingPunct="1">
                <a:spcBef>
                  <a:spcPct val="0"/>
                </a:spcBef>
                <a:buClrTx/>
                <a:buFontTx/>
                <a:buNone/>
              </a:pPr>
              <a:t>29</a:t>
            </a:fld>
            <a:endParaRPr lang="en-US" altLang="zh-CN" sz="1400" b="0" smtClean="0"/>
          </a:p>
        </p:txBody>
      </p:sp>
      <p:sp>
        <p:nvSpPr>
          <p:cNvPr id="6147" name="Rectangle 2"/>
          <p:cNvSpPr>
            <a:spLocks noGrp="1" noChangeArrowheads="1"/>
          </p:cNvSpPr>
          <p:nvPr>
            <p:ph type="title"/>
          </p:nvPr>
        </p:nvSpPr>
        <p:spPr/>
        <p:txBody>
          <a:bodyPr/>
          <a:lstStyle/>
          <a:p>
            <a:pPr algn="l" eaLnBrk="1" hangingPunct="1"/>
            <a:r>
              <a:rPr lang="zh-CN" altLang="en-US" sz="2400" b="1" dirty="0" smtClean="0"/>
              <a:t>基本等值式</a:t>
            </a:r>
          </a:p>
        </p:txBody>
      </p:sp>
      <p:sp>
        <p:nvSpPr>
          <p:cNvPr id="6148" name="Rectangle 3"/>
          <p:cNvSpPr>
            <a:spLocks noGrp="1" noChangeArrowheads="1"/>
          </p:cNvSpPr>
          <p:nvPr>
            <p:ph type="body" idx="1"/>
          </p:nvPr>
        </p:nvSpPr>
        <p:spPr>
          <a:xfrm>
            <a:off x="395288" y="1196975"/>
            <a:ext cx="8229600" cy="5111750"/>
          </a:xfrm>
        </p:spPr>
        <p:txBody>
          <a:bodyPr>
            <a:normAutofit/>
          </a:bodyPr>
          <a:lstStyle/>
          <a:p>
            <a:pPr marL="0" indent="0" eaLnBrk="1" hangingPunct="1">
              <a:buNone/>
            </a:pPr>
            <a:r>
              <a:rPr lang="en-US" altLang="zh-CN" sz="2400" b="1" dirty="0" smtClean="0">
                <a:latin typeface="Times New Roman" pitchFamily="18" charset="0"/>
              </a:rPr>
              <a:t>(2) </a:t>
            </a:r>
            <a:r>
              <a:rPr lang="zh-CN" altLang="en-US" sz="2400" b="1" dirty="0" smtClean="0">
                <a:latin typeface="Times New Roman" pitchFamily="18" charset="0"/>
              </a:rPr>
              <a:t>量词否定等值式</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a:t>
            </a:r>
            <a:r>
              <a:rPr lang="zh-CN" altLang="en-US" sz="2400" b="1" dirty="0" smtClean="0">
                <a:latin typeface="Times New Roman" pitchFamily="18" charset="0"/>
              </a:rPr>
              <a:t>设公式</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zh-CN" altLang="en-US" sz="2400" b="1" dirty="0" smtClean="0">
                <a:latin typeface="Times New Roman" pitchFamily="18" charset="0"/>
              </a:rPr>
              <a:t>含自由出现的个体变项</a:t>
            </a:r>
            <a:r>
              <a:rPr lang="en-US" altLang="zh-CN" sz="2400" b="1" i="1" dirty="0" smtClean="0">
                <a:latin typeface="Times New Roman" pitchFamily="18" charset="0"/>
              </a:rPr>
              <a:t>x</a:t>
            </a:r>
            <a:r>
              <a:rPr lang="zh-CN" altLang="en-US" sz="2400" b="1" dirty="0" smtClean="0">
                <a:latin typeface="Times New Roman" pitchFamily="18" charset="0"/>
              </a:rPr>
              <a:t>，则：</a:t>
            </a:r>
          </a:p>
          <a:p>
            <a:pPr marL="0" indent="0" eaLnBrk="1" hangingPunct="1">
              <a:buNone/>
            </a:pPr>
            <a:r>
              <a:rPr lang="zh-CN" altLang="en-US" sz="2400" b="1" dirty="0" smtClean="0">
                <a:latin typeface="Times New Roman" pitchFamily="18" charset="0"/>
              </a:rPr>
              <a:t>       ① </a:t>
            </a:r>
            <a:r>
              <a:rPr lang="zh-CN" altLang="en-US"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x</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       ②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rPr>
              <a:t>x</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(3) </a:t>
            </a:r>
            <a:r>
              <a:rPr lang="zh-CN" altLang="en-US" sz="2400" b="1" dirty="0" smtClean="0">
                <a:latin typeface="Times New Roman" pitchFamily="18" charset="0"/>
              </a:rPr>
              <a:t>量词辖域收缩与扩张等值式</a:t>
            </a:r>
            <a:r>
              <a:rPr lang="en-US" altLang="zh-CN" sz="2400" b="1" dirty="0" smtClean="0">
                <a:latin typeface="Times New Roman" pitchFamily="18" charset="0"/>
              </a:rPr>
              <a:t>. </a:t>
            </a:r>
          </a:p>
          <a:p>
            <a:pPr marL="0" indent="0" eaLnBrk="1" hangingPunct="1">
              <a:buNone/>
            </a:pPr>
            <a:r>
              <a:rPr lang="en-US" altLang="zh-CN" sz="2400" b="1" dirty="0" smtClean="0">
                <a:latin typeface="Times New Roman" pitchFamily="18" charset="0"/>
              </a:rPr>
              <a:t>      </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zh-CN" altLang="en-US" sz="2400" b="1" dirty="0" smtClean="0">
                <a:latin typeface="Times New Roman" pitchFamily="18" charset="0"/>
              </a:rPr>
              <a:t>是含 </a:t>
            </a:r>
            <a:r>
              <a:rPr lang="en-US" altLang="zh-CN" sz="2400" b="1" i="1" dirty="0" smtClean="0">
                <a:latin typeface="Times New Roman" pitchFamily="18" charset="0"/>
              </a:rPr>
              <a:t>x </a:t>
            </a:r>
            <a:r>
              <a:rPr lang="zh-CN" altLang="en-US" sz="2400" b="1" dirty="0" smtClean="0">
                <a:latin typeface="Times New Roman" pitchFamily="18" charset="0"/>
              </a:rPr>
              <a:t>自由出现的公式，</a:t>
            </a:r>
            <a:r>
              <a:rPr lang="en-US" altLang="zh-CN" sz="2400" b="1" i="1" dirty="0" smtClean="0">
                <a:latin typeface="Times New Roman" pitchFamily="18" charset="0"/>
              </a:rPr>
              <a:t>B </a:t>
            </a:r>
            <a:r>
              <a:rPr lang="zh-CN" altLang="en-US" sz="2400" b="1" dirty="0" smtClean="0">
                <a:latin typeface="Times New Roman" pitchFamily="18" charset="0"/>
              </a:rPr>
              <a:t>中不含 </a:t>
            </a:r>
            <a:r>
              <a:rPr lang="en-US" altLang="zh-CN" sz="2400" b="1" i="1" dirty="0" smtClean="0">
                <a:latin typeface="Times New Roman" pitchFamily="18" charset="0"/>
              </a:rPr>
              <a:t>x </a:t>
            </a:r>
            <a:r>
              <a:rPr lang="zh-CN" altLang="en-US" sz="2400" b="1" dirty="0" smtClean="0">
                <a:latin typeface="Times New Roman" pitchFamily="18" charset="0"/>
              </a:rPr>
              <a:t>的自由出现</a:t>
            </a:r>
          </a:p>
          <a:p>
            <a:pPr marL="0" indent="0" eaLnBrk="1" hangingPunct="1">
              <a:buNone/>
            </a:pPr>
            <a:r>
              <a:rPr lang="zh-CN" altLang="en-US" sz="2400" b="1" dirty="0" smtClean="0">
                <a:latin typeface="Times New Roman" pitchFamily="18" charset="0"/>
              </a:rPr>
              <a:t>     关于全称量词的：</a:t>
            </a:r>
          </a:p>
          <a:p>
            <a:pPr marL="0" indent="0" eaLnBrk="1" hangingPunct="1">
              <a:buNone/>
            </a:pPr>
            <a:r>
              <a:rPr lang="zh-CN" altLang="en-US" sz="2400" b="1" dirty="0" smtClean="0">
                <a:latin typeface="Times New Roman" pitchFamily="18" charset="0"/>
              </a:rPr>
              <a:t>         ① </a:t>
            </a:r>
            <a:r>
              <a:rPr lang="zh-CN" altLang="en-US"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②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③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④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p>
        </p:txBody>
      </p:sp>
    </p:spTree>
    <p:extLst>
      <p:ext uri="{BB962C8B-B14F-4D97-AF65-F5344CB8AC3E}">
        <p14:creationId xmlns:p14="http://schemas.microsoft.com/office/powerpoint/2010/main" val="385085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复习参考</a:t>
            </a:r>
            <a:endParaRPr lang="zh-CN" altLang="en-US" b="1" dirty="0"/>
          </a:p>
        </p:txBody>
      </p:sp>
      <p:sp>
        <p:nvSpPr>
          <p:cNvPr id="3" name="内容占位符 2"/>
          <p:cNvSpPr>
            <a:spLocks noGrp="1"/>
          </p:cNvSpPr>
          <p:nvPr>
            <p:ph idx="1"/>
          </p:nvPr>
        </p:nvSpPr>
        <p:spPr/>
        <p:txBody>
          <a:bodyPr/>
          <a:lstStyle/>
          <a:p>
            <a:r>
              <a:rPr lang="zh-CN" altLang="en-US" b="1" dirty="0" smtClean="0"/>
              <a:t>上课例题</a:t>
            </a:r>
            <a:endParaRPr lang="en-US" altLang="zh-CN" b="1" dirty="0" smtClean="0"/>
          </a:p>
          <a:p>
            <a:r>
              <a:rPr lang="zh-CN" altLang="en-US" b="1" dirty="0" smtClean="0"/>
              <a:t>三次作业</a:t>
            </a:r>
            <a:endParaRPr lang="en-US" altLang="zh-CN" b="1" dirty="0" smtClean="0"/>
          </a:p>
          <a:p>
            <a:r>
              <a:rPr lang="zh-CN" altLang="en-US" b="1" dirty="0" smtClean="0"/>
              <a:t>模拟试卷</a:t>
            </a:r>
            <a:endParaRPr lang="zh-CN" altLang="en-US" b="1" dirty="0"/>
          </a:p>
        </p:txBody>
      </p:sp>
    </p:spTree>
    <p:extLst>
      <p:ext uri="{BB962C8B-B14F-4D97-AF65-F5344CB8AC3E}">
        <p14:creationId xmlns:p14="http://schemas.microsoft.com/office/powerpoint/2010/main" val="34621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2368173-04F2-461B-AF9C-5BB1DDF13893}" type="slidenum">
              <a:rPr lang="en-US" altLang="zh-CN" sz="1400" b="0" smtClean="0"/>
              <a:pPr eaLnBrk="1" hangingPunct="1">
                <a:spcBef>
                  <a:spcPct val="0"/>
                </a:spcBef>
                <a:buClrTx/>
                <a:buFontTx/>
                <a:buNone/>
              </a:pPr>
              <a:t>30</a:t>
            </a:fld>
            <a:endParaRPr lang="en-US" altLang="zh-CN" sz="1400" b="0" smtClean="0"/>
          </a:p>
        </p:txBody>
      </p:sp>
      <p:sp>
        <p:nvSpPr>
          <p:cNvPr id="7171" name="Rectangle 2"/>
          <p:cNvSpPr>
            <a:spLocks noGrp="1" noChangeArrowheads="1"/>
          </p:cNvSpPr>
          <p:nvPr>
            <p:ph type="title"/>
          </p:nvPr>
        </p:nvSpPr>
        <p:spPr/>
        <p:txBody>
          <a:bodyPr/>
          <a:lstStyle/>
          <a:p>
            <a:pPr algn="l" eaLnBrk="1" hangingPunct="1"/>
            <a:r>
              <a:rPr lang="zh-CN" altLang="en-US" sz="2400" b="1" dirty="0" smtClean="0"/>
              <a:t>基本等值式</a:t>
            </a:r>
          </a:p>
        </p:txBody>
      </p:sp>
      <p:sp>
        <p:nvSpPr>
          <p:cNvPr id="7172" name="Rectangle 3"/>
          <p:cNvSpPr>
            <a:spLocks noGrp="1" noChangeArrowheads="1"/>
          </p:cNvSpPr>
          <p:nvPr>
            <p:ph type="body" idx="1"/>
          </p:nvPr>
        </p:nvSpPr>
        <p:spPr>
          <a:xfrm>
            <a:off x="468313" y="1052513"/>
            <a:ext cx="8229600" cy="4176712"/>
          </a:xfrm>
        </p:spPr>
        <p:txBody>
          <a:bodyPr>
            <a:normAutofit/>
          </a:bodyPr>
          <a:lstStyle/>
          <a:p>
            <a:pPr marL="0" indent="0" eaLnBrk="1" hangingPunct="1">
              <a:buNone/>
            </a:pPr>
            <a:r>
              <a:rPr lang="en-US" altLang="zh-CN" sz="2400" b="1" dirty="0" smtClean="0">
                <a:latin typeface="Times New Roman" pitchFamily="18" charset="0"/>
              </a:rPr>
              <a:t>     </a:t>
            </a:r>
            <a:r>
              <a:rPr lang="zh-CN" altLang="en-US" sz="2400" b="1" dirty="0" smtClean="0">
                <a:latin typeface="Times New Roman" pitchFamily="18" charset="0"/>
              </a:rPr>
              <a:t>关于存在量词的：</a:t>
            </a:r>
          </a:p>
          <a:p>
            <a:pPr marL="0" indent="0" eaLnBrk="1" hangingPunct="1">
              <a:buNone/>
            </a:pPr>
            <a:r>
              <a:rPr lang="zh-CN" altLang="en-US" sz="2400" b="1" dirty="0" smtClean="0">
                <a:latin typeface="Times New Roman" pitchFamily="18" charset="0"/>
              </a:rPr>
              <a:t>        ① </a:t>
            </a:r>
            <a:r>
              <a:rPr lang="zh-CN" altLang="en-US"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②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③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④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(4) </a:t>
            </a:r>
            <a:r>
              <a:rPr lang="zh-CN" altLang="en-US" sz="2400" b="1" dirty="0" smtClean="0">
                <a:latin typeface="Times New Roman" pitchFamily="18" charset="0"/>
              </a:rPr>
              <a:t>量词分配等值式 </a:t>
            </a:r>
          </a:p>
          <a:p>
            <a:pPr marL="0" indent="0" eaLnBrk="1" hangingPunct="1">
              <a:buNone/>
            </a:pPr>
            <a:r>
              <a:rPr lang="zh-CN" altLang="en-US" sz="2400" b="1" dirty="0" smtClean="0">
                <a:latin typeface="Times New Roman" pitchFamily="18" charset="0"/>
              </a:rPr>
              <a:t>      ① </a:t>
            </a:r>
            <a:r>
              <a:rPr lang="zh-CN" altLang="en-US"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      ②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xA</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xB</a:t>
            </a:r>
            <a:r>
              <a:rPr lang="en-US" altLang="zh-CN" sz="2400" b="1" dirty="0" smtClean="0">
                <a:latin typeface="Times New Roman" pitchFamily="18" charset="0"/>
              </a:rPr>
              <a:t>(</a:t>
            </a:r>
            <a:r>
              <a:rPr lang="en-US" altLang="zh-CN" sz="2400" b="1" i="1" dirty="0" smtClean="0">
                <a:latin typeface="Times New Roman" pitchFamily="18" charset="0"/>
              </a:rPr>
              <a:t>x</a:t>
            </a:r>
            <a:r>
              <a:rPr lang="en-US" altLang="zh-CN" sz="2400" b="1" dirty="0" smtClean="0">
                <a:latin typeface="Times New Roman" pitchFamily="18" charset="0"/>
              </a:rPr>
              <a:t>)</a:t>
            </a:r>
          </a:p>
          <a:p>
            <a:pPr marL="0" indent="0" eaLnBrk="1" hangingPunct="1">
              <a:buNone/>
            </a:pPr>
            <a:r>
              <a:rPr lang="zh-CN" altLang="en-US" sz="2400" b="1" dirty="0" smtClean="0">
                <a:latin typeface="Times New Roman" pitchFamily="18" charset="0"/>
              </a:rPr>
              <a:t>注意：</a:t>
            </a:r>
            <a:r>
              <a:rPr lang="zh-CN" altLang="en-US" sz="2400" b="1" dirty="0" smtClean="0">
                <a:latin typeface="Times New Roman" pitchFamily="18" charset="0"/>
                <a:sym typeface="Symbol" pitchFamily="18" charset="2"/>
              </a:rPr>
              <a:t></a:t>
            </a:r>
            <a:r>
              <a:rPr lang="zh-CN" altLang="en-US" sz="2400" b="1" dirty="0" smtClean="0">
                <a:latin typeface="Times New Roman" pitchFamily="18" charset="0"/>
              </a:rPr>
              <a:t>对</a:t>
            </a:r>
            <a:r>
              <a:rPr lang="zh-CN" altLang="en-US" sz="2400" b="1" dirty="0" smtClean="0">
                <a:latin typeface="Times New Roman" pitchFamily="18" charset="0"/>
                <a:sym typeface="Symbol" pitchFamily="18" charset="2"/>
              </a:rPr>
              <a:t></a:t>
            </a:r>
            <a:r>
              <a:rPr lang="zh-CN" altLang="en-US" sz="2400" b="1" dirty="0" smtClean="0">
                <a:latin typeface="Times New Roman" pitchFamily="18" charset="0"/>
              </a:rPr>
              <a:t>，</a:t>
            </a:r>
            <a:r>
              <a:rPr lang="zh-CN" altLang="en-US" sz="2400" b="1" dirty="0" smtClean="0">
                <a:latin typeface="Times New Roman" pitchFamily="18" charset="0"/>
                <a:sym typeface="Symbol" pitchFamily="18" charset="2"/>
              </a:rPr>
              <a:t></a:t>
            </a:r>
            <a:r>
              <a:rPr lang="zh-CN" altLang="en-US" sz="2400" b="1" dirty="0" smtClean="0">
                <a:latin typeface="Times New Roman" pitchFamily="18" charset="0"/>
              </a:rPr>
              <a:t>对</a:t>
            </a:r>
            <a:r>
              <a:rPr lang="zh-CN" altLang="en-US" sz="2400" b="1" dirty="0" smtClean="0">
                <a:latin typeface="Times New Roman" pitchFamily="18" charset="0"/>
                <a:sym typeface="Symbol" pitchFamily="18" charset="2"/>
              </a:rPr>
              <a:t></a:t>
            </a:r>
            <a:r>
              <a:rPr lang="zh-CN" altLang="en-US" sz="2400" b="1" dirty="0" smtClean="0">
                <a:latin typeface="Times New Roman" pitchFamily="18" charset="0"/>
              </a:rPr>
              <a:t>无分配律</a:t>
            </a:r>
          </a:p>
        </p:txBody>
      </p:sp>
    </p:spTree>
    <p:extLst>
      <p:ext uri="{BB962C8B-B14F-4D97-AF65-F5344CB8AC3E}">
        <p14:creationId xmlns:p14="http://schemas.microsoft.com/office/powerpoint/2010/main" val="2608812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D1EC1BA6-18A6-4FEA-BA47-23F0A0486285}" type="slidenum">
              <a:rPr lang="en-US" altLang="zh-CN" sz="1400" b="0" smtClean="0"/>
              <a:pPr eaLnBrk="1" hangingPunct="1">
                <a:spcBef>
                  <a:spcPct val="0"/>
                </a:spcBef>
                <a:buClrTx/>
                <a:buFontTx/>
                <a:buNone/>
              </a:pPr>
              <a:t>31</a:t>
            </a:fld>
            <a:endParaRPr lang="en-US" altLang="zh-CN" sz="1400" b="0" smtClean="0"/>
          </a:p>
        </p:txBody>
      </p:sp>
      <p:sp>
        <p:nvSpPr>
          <p:cNvPr id="8195" name="Rectangle 2"/>
          <p:cNvSpPr>
            <a:spLocks noGrp="1" noChangeArrowheads="1"/>
          </p:cNvSpPr>
          <p:nvPr>
            <p:ph type="title"/>
          </p:nvPr>
        </p:nvSpPr>
        <p:spPr/>
        <p:txBody>
          <a:bodyPr/>
          <a:lstStyle/>
          <a:p>
            <a:pPr algn="l" eaLnBrk="1" hangingPunct="1"/>
            <a:r>
              <a:rPr lang="zh-CN" altLang="en-US" sz="2400" b="1" dirty="0" smtClean="0"/>
              <a:t>置换规则、换名规则</a:t>
            </a:r>
          </a:p>
        </p:txBody>
      </p:sp>
      <p:sp>
        <p:nvSpPr>
          <p:cNvPr id="8196" name="Rectangle 3"/>
          <p:cNvSpPr>
            <a:spLocks noGrp="1" noChangeArrowheads="1"/>
          </p:cNvSpPr>
          <p:nvPr>
            <p:ph type="body" idx="1"/>
          </p:nvPr>
        </p:nvSpPr>
        <p:spPr>
          <a:xfrm>
            <a:off x="323850" y="1341438"/>
            <a:ext cx="8229600" cy="4608512"/>
          </a:xfrm>
        </p:spPr>
        <p:txBody>
          <a:bodyPr>
            <a:noAutofit/>
          </a:bodyPr>
          <a:lstStyle/>
          <a:p>
            <a:pPr marL="0" indent="0" eaLnBrk="1" hangingPunct="1">
              <a:buNone/>
            </a:pPr>
            <a:r>
              <a:rPr lang="en-US" altLang="zh-CN" sz="2400" b="1" dirty="0" smtClean="0">
                <a:latin typeface="Times New Roman" pitchFamily="18" charset="0"/>
              </a:rPr>
              <a:t>1. </a:t>
            </a:r>
            <a:r>
              <a:rPr lang="zh-CN" altLang="en-US" sz="2400" b="1" dirty="0" smtClean="0">
                <a:solidFill>
                  <a:srgbClr val="A50021"/>
                </a:solidFill>
                <a:latin typeface="Times New Roman" pitchFamily="18" charset="0"/>
              </a:rPr>
              <a:t>置换规则</a:t>
            </a: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     设</a:t>
            </a:r>
            <a:r>
              <a:rPr lang="zh-CN" altLang="en-US" sz="2400" b="1" i="1" dirty="0" smtClean="0">
                <a:latin typeface="Times New Roman" pitchFamily="18" charset="0"/>
                <a:sym typeface="Symbol" pitchFamily="18" charset="2"/>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sym typeface="Symbol" pitchFamily="18" charset="2"/>
              </a:rPr>
              <a:t>是含</a:t>
            </a:r>
            <a:r>
              <a:rPr lang="en-US" altLang="zh-CN" sz="2400" b="1" i="1" dirty="0" smtClean="0">
                <a:latin typeface="Times New Roman" pitchFamily="18" charset="0"/>
                <a:sym typeface="Symbol" pitchFamily="18" charset="2"/>
              </a:rPr>
              <a:t>A</a:t>
            </a:r>
            <a:r>
              <a:rPr lang="zh-CN" altLang="en-US" sz="2400" b="1" dirty="0" smtClean="0">
                <a:latin typeface="Times New Roman" pitchFamily="18" charset="0"/>
                <a:sym typeface="Symbol" pitchFamily="18" charset="2"/>
              </a:rPr>
              <a:t>的公式</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那么</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若</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则</a:t>
            </a:r>
            <a:r>
              <a:rPr lang="zh-CN" altLang="en-US" sz="2400" b="1" i="1" dirty="0" smtClean="0">
                <a:latin typeface="Times New Roman" pitchFamily="18" charset="0"/>
                <a:sym typeface="Symbol" pitchFamily="18" charset="2"/>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这里的</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zh-CN" altLang="en-US" sz="2400" b="1" dirty="0" smtClean="0">
                <a:latin typeface="Times New Roman" pitchFamily="18" charset="0"/>
                <a:sym typeface="Symbol" pitchFamily="18" charset="2"/>
              </a:rPr>
              <a:t>是一阶逻辑公式</a:t>
            </a:r>
            <a:endParaRPr lang="en-US" altLang="zh-CN" sz="2400" b="1" dirty="0" smtClean="0">
              <a:latin typeface="Times New Roman" pitchFamily="18" charset="0"/>
              <a:sym typeface="Symbol" pitchFamily="18" charset="2"/>
            </a:endParaRPr>
          </a:p>
          <a:p>
            <a:pPr marL="0" indent="0" eaLnBrk="1" hangingPunct="1">
              <a:buNone/>
            </a:pPr>
            <a:r>
              <a:rPr lang="en-US" altLang="zh-CN" sz="2400" b="1" dirty="0" smtClean="0">
                <a:latin typeface="Times New Roman" pitchFamily="18" charset="0"/>
              </a:rPr>
              <a:t>2. </a:t>
            </a:r>
            <a:r>
              <a:rPr lang="zh-CN" altLang="en-US" sz="2400" b="1" dirty="0" smtClean="0">
                <a:solidFill>
                  <a:srgbClr val="A50021"/>
                </a:solidFill>
                <a:latin typeface="Times New Roman" pitchFamily="18" charset="0"/>
              </a:rPr>
              <a:t>换名规则</a:t>
            </a:r>
          </a:p>
          <a:p>
            <a:pPr marL="0" indent="0" eaLnBrk="1" hangingPunct="1">
              <a:buNone/>
            </a:pPr>
            <a:r>
              <a:rPr lang="zh-CN" altLang="en-US" sz="2400" b="1" dirty="0" smtClean="0">
                <a:latin typeface="Times New Roman" pitchFamily="18" charset="0"/>
              </a:rPr>
              <a:t>    设</a:t>
            </a:r>
            <a:r>
              <a:rPr lang="en-US" altLang="zh-CN" sz="2400" b="1" i="1" dirty="0" smtClean="0">
                <a:latin typeface="Times New Roman" pitchFamily="18" charset="0"/>
              </a:rPr>
              <a:t>A</a:t>
            </a:r>
            <a:r>
              <a:rPr lang="zh-CN" altLang="en-US" sz="2400" b="1" dirty="0" smtClean="0">
                <a:latin typeface="Times New Roman" pitchFamily="18" charset="0"/>
              </a:rPr>
              <a:t>为一公式，将</a:t>
            </a:r>
            <a:r>
              <a:rPr lang="en-US" altLang="zh-CN" sz="2400" b="1" i="1" dirty="0" smtClean="0">
                <a:latin typeface="Times New Roman" pitchFamily="18" charset="0"/>
              </a:rPr>
              <a:t>A</a:t>
            </a:r>
            <a:r>
              <a:rPr lang="zh-CN" altLang="en-US" sz="2400" b="1" dirty="0" smtClean="0">
                <a:latin typeface="Times New Roman" pitchFamily="18" charset="0"/>
              </a:rPr>
              <a:t>中某量词辖域中个体变项的所有约束</a:t>
            </a:r>
          </a:p>
          <a:p>
            <a:pPr marL="0" indent="0" eaLnBrk="1" hangingPunct="1">
              <a:buNone/>
            </a:pPr>
            <a:r>
              <a:rPr lang="zh-CN" altLang="en-US" sz="2400" b="1" dirty="0" smtClean="0">
                <a:latin typeface="Times New Roman" pitchFamily="18" charset="0"/>
              </a:rPr>
              <a:t>    出现及相应的指导变元换成该量词辖域中未曾出现过的个</a:t>
            </a:r>
          </a:p>
          <a:p>
            <a:pPr marL="0" indent="0" eaLnBrk="1" hangingPunct="1">
              <a:buNone/>
            </a:pPr>
            <a:r>
              <a:rPr lang="zh-CN" altLang="en-US" sz="2400" b="1" dirty="0" smtClean="0">
                <a:latin typeface="Times New Roman" pitchFamily="18" charset="0"/>
              </a:rPr>
              <a:t>    体变项符号，其余部分不变，设所得公式为</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rPr>
              <a:t>，则</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dirty="0" smtClean="0">
                <a:latin typeface="Times New Roman" pitchFamily="18" charset="0"/>
              </a:rPr>
              <a:t>.</a:t>
            </a:r>
          </a:p>
        </p:txBody>
      </p:sp>
    </p:spTree>
    <p:extLst>
      <p:ext uri="{BB962C8B-B14F-4D97-AF65-F5344CB8AC3E}">
        <p14:creationId xmlns:p14="http://schemas.microsoft.com/office/powerpoint/2010/main" val="301712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D96F6B3-B2CD-4F76-AB94-CC043B6674B6}" type="slidenum">
              <a:rPr lang="en-US" altLang="zh-CN" sz="1400" b="0" smtClean="0"/>
              <a:pPr eaLnBrk="1" hangingPunct="1">
                <a:spcBef>
                  <a:spcPct val="0"/>
                </a:spcBef>
                <a:buClrTx/>
                <a:buFontTx/>
                <a:buNone/>
              </a:pPr>
              <a:t>32</a:t>
            </a:fld>
            <a:endParaRPr lang="en-US" altLang="zh-CN" sz="1400" b="0" smtClean="0"/>
          </a:p>
        </p:txBody>
      </p:sp>
      <p:sp>
        <p:nvSpPr>
          <p:cNvPr id="34819" name="Rectangle 2"/>
          <p:cNvSpPr>
            <a:spLocks noGrp="1" noChangeArrowheads="1"/>
          </p:cNvSpPr>
          <p:nvPr>
            <p:ph type="title"/>
          </p:nvPr>
        </p:nvSpPr>
        <p:spPr>
          <a:xfrm>
            <a:off x="467544" y="0"/>
            <a:ext cx="8229600" cy="1143000"/>
          </a:xfrm>
        </p:spPr>
        <p:txBody>
          <a:bodyPr/>
          <a:lstStyle/>
          <a:p>
            <a:pPr algn="l" eaLnBrk="1" hangingPunct="1"/>
            <a:r>
              <a:rPr lang="zh-CN" altLang="en-US" sz="2400" b="1" dirty="0" smtClean="0"/>
              <a:t>推理定律</a:t>
            </a:r>
          </a:p>
        </p:txBody>
      </p:sp>
      <p:sp>
        <p:nvSpPr>
          <p:cNvPr id="34820" name="Rectangle 3"/>
          <p:cNvSpPr>
            <a:spLocks noGrp="1" noChangeArrowheads="1"/>
          </p:cNvSpPr>
          <p:nvPr>
            <p:ph type="body" idx="1"/>
          </p:nvPr>
        </p:nvSpPr>
        <p:spPr>
          <a:xfrm>
            <a:off x="519113" y="981075"/>
            <a:ext cx="8229600" cy="5499100"/>
          </a:xfrm>
        </p:spPr>
        <p:txBody>
          <a:bodyPr>
            <a:noAutofit/>
          </a:bodyPr>
          <a:lstStyle/>
          <a:p>
            <a:pPr marL="0" indent="0" eaLnBrk="1" hangingPunct="1">
              <a:buNone/>
            </a:pPr>
            <a:r>
              <a:rPr lang="zh-CN" altLang="en-US" sz="2400" b="1" dirty="0" smtClean="0">
                <a:latin typeface="Times New Roman" pitchFamily="18" charset="0"/>
              </a:rPr>
              <a:t>第一组  命题逻辑推理定律的代换实例</a:t>
            </a:r>
          </a:p>
          <a:p>
            <a:pPr marL="0" indent="0" eaLnBrk="1" hangingPunct="1">
              <a:buNone/>
            </a:pPr>
            <a:r>
              <a:rPr lang="zh-CN" altLang="en-US" sz="2400" b="1" dirty="0" smtClean="0">
                <a:latin typeface="Times New Roman" pitchFamily="18" charset="0"/>
              </a:rPr>
              <a:t>    如</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yG</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y</a:t>
            </a:r>
            <a:r>
              <a:rPr lang="en-US" altLang="zh-CN" sz="2400" b="1" dirty="0" smtClean="0">
                <a:latin typeface="Times New Roman" pitchFamily="18" charset="0"/>
                <a:sym typeface="Symbol" pitchFamily="18" charset="2"/>
              </a:rPr>
              <a:t>) 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p>
          <a:p>
            <a:pPr marL="0" indent="0" eaLnBrk="1" hangingPunct="1">
              <a:buNone/>
            </a:pP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 </a:t>
            </a:r>
            <a:r>
              <a:rPr lang="en-US" altLang="zh-CN" sz="2400" b="1" i="1" dirty="0" err="1" smtClean="0">
                <a:latin typeface="Times New Roman" pitchFamily="18" charset="0"/>
                <a:sym typeface="Symbol" pitchFamily="18" charset="2"/>
              </a:rPr>
              <a:t>yG</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y</a:t>
            </a:r>
            <a:r>
              <a:rPr lang="en-US" altLang="zh-CN" sz="2400" b="1" dirty="0" smtClean="0">
                <a:latin typeface="Times New Roman" pitchFamily="18" charset="0"/>
                <a:sym typeface="Symbol" pitchFamily="18" charset="2"/>
              </a:rPr>
              <a:t>)</a:t>
            </a:r>
          </a:p>
          <a:p>
            <a:pPr marL="0" indent="0" eaLnBrk="1" hangingPunct="1">
              <a:spcBef>
                <a:spcPct val="80000"/>
              </a:spcBef>
              <a:buNone/>
            </a:pPr>
            <a:r>
              <a:rPr lang="zh-CN" altLang="en-US" sz="2400" b="1" dirty="0" smtClean="0">
                <a:latin typeface="Times New Roman" pitchFamily="18" charset="0"/>
              </a:rPr>
              <a:t>第二组  基本等值式生成的推理定律</a:t>
            </a:r>
            <a:endParaRPr lang="en-US" altLang="zh-CN" sz="2400" b="1" dirty="0" smtClean="0">
              <a:latin typeface="Times New Roman" pitchFamily="18" charset="0"/>
            </a:endParaRPr>
          </a:p>
          <a:p>
            <a:pPr marL="0" indent="0" eaLnBrk="1" hangingPunct="1">
              <a:spcBef>
                <a:spcPct val="80000"/>
              </a:spcBef>
              <a:buNone/>
            </a:pPr>
            <a:r>
              <a:rPr lang="en-US" altLang="zh-CN" sz="2400" b="1" dirty="0" smtClean="0">
                <a:latin typeface="Times New Roman" pitchFamily="18" charset="0"/>
              </a:rPr>
              <a:t>    </a:t>
            </a:r>
            <a:r>
              <a:rPr lang="zh-CN" altLang="en-US" sz="2400" b="1" dirty="0" smtClean="0">
                <a:latin typeface="Times New Roman" pitchFamily="18" charset="0"/>
              </a:rPr>
              <a:t>如</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p>
          <a:p>
            <a:pPr marL="0" indent="0" eaLnBrk="1" hangingPunct="1">
              <a:buNone/>
            </a:pP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x</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 </a:t>
            </a:r>
            <a:r>
              <a:rPr lang="en-US" altLang="zh-CN" sz="2400" b="1" i="1" dirty="0" err="1" smtClean="0">
                <a:latin typeface="Times New Roman" pitchFamily="18" charset="0"/>
                <a:sym typeface="Symbol" pitchFamily="18" charset="2"/>
              </a:rPr>
              <a:t>xF</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endParaRPr lang="en-US" altLang="en-US" sz="2400" b="1" dirty="0" smtClean="0">
              <a:latin typeface="Times New Roman" pitchFamily="18" charset="0"/>
              <a:sym typeface="Symbol" pitchFamily="18" charset="2"/>
            </a:endParaRPr>
          </a:p>
          <a:p>
            <a:pPr marL="0" indent="0" eaLnBrk="1" hangingPunct="1">
              <a:spcBef>
                <a:spcPct val="80000"/>
              </a:spcBef>
              <a:buNone/>
            </a:pPr>
            <a:r>
              <a:rPr lang="zh-CN" altLang="en-US" sz="2400" b="1" dirty="0" smtClean="0">
                <a:latin typeface="Times New Roman" pitchFamily="18" charset="0"/>
              </a:rPr>
              <a:t>第三组  其他常用推理定律</a:t>
            </a:r>
          </a:p>
          <a:p>
            <a:pPr marL="0" indent="0" eaLnBrk="1" hangingPunct="1">
              <a:buNone/>
            </a:pPr>
            <a:r>
              <a:rPr lang="zh-CN" altLang="en-US" sz="2400" b="1" dirty="0" smtClean="0">
                <a:latin typeface="Times New Roman" pitchFamily="18" charset="0"/>
              </a:rPr>
              <a:t>     </a:t>
            </a:r>
            <a:r>
              <a:rPr lang="en-US" altLang="zh-CN" sz="2400" b="1" dirty="0" smtClean="0">
                <a:latin typeface="Times New Roman" pitchFamily="18" charset="0"/>
              </a:rPr>
              <a:t>(1)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 </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a:t>
            </a:r>
          </a:p>
          <a:p>
            <a:pPr marL="0" indent="0" eaLnBrk="1" hangingPunct="1">
              <a:buNone/>
            </a:pPr>
            <a:r>
              <a:rPr lang="en-US" altLang="zh-CN" sz="2400" b="1" dirty="0" smtClean="0">
                <a:latin typeface="Times New Roman" pitchFamily="18" charset="0"/>
              </a:rPr>
              <a:t>     (2)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endParaRPr lang="en-US" altLang="zh-CN" sz="2400" b="1" i="1" dirty="0" smtClean="0">
              <a:latin typeface="Times New Roman" pitchFamily="18" charset="0"/>
              <a:sym typeface="Symbol" pitchFamily="18" charset="2"/>
            </a:endParaRPr>
          </a:p>
          <a:p>
            <a:pPr marL="0" indent="0" eaLnBrk="1" hangingPunct="1">
              <a:buNone/>
            </a:pPr>
            <a:r>
              <a:rPr lang="en-US" altLang="zh-CN" sz="2400" b="1" dirty="0" smtClean="0">
                <a:latin typeface="Times New Roman" pitchFamily="18" charset="0"/>
              </a:rPr>
              <a:t>     (3)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 </a:t>
            </a:r>
            <a:r>
              <a:rPr lang="en-US" altLang="zh-CN" sz="2400" b="1" i="1" dirty="0" err="1" smtClean="0">
                <a:latin typeface="Times New Roman" pitchFamily="18" charset="0"/>
                <a:sym typeface="Symbol" pitchFamily="18" charset="2"/>
              </a:rPr>
              <a:t>xA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endParaRPr lang="en-US" altLang="zh-CN" sz="2400" b="1" dirty="0" smtClean="0">
              <a:latin typeface="Times New Roman" pitchFamily="18" charset="0"/>
            </a:endParaRPr>
          </a:p>
          <a:p>
            <a:pPr marL="0" indent="0" eaLnBrk="1" hangingPunct="1">
              <a:buNone/>
            </a:pPr>
            <a:r>
              <a:rPr lang="en-US" altLang="zh-CN" sz="2400" b="1" dirty="0" smtClean="0">
                <a:latin typeface="Times New Roman" pitchFamily="18" charset="0"/>
              </a:rPr>
              <a:t>     (4) </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  </a:t>
            </a:r>
            <a:r>
              <a:rPr lang="en-US" altLang="zh-CN" sz="2400" b="1" i="1" dirty="0" err="1" smtClean="0">
                <a:latin typeface="Times New Roman" pitchFamily="18" charset="0"/>
                <a:sym typeface="Symbol" pitchFamily="18" charset="2"/>
              </a:rPr>
              <a:t>xA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xB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sym typeface="Symbol" pitchFamily="18" charset="2"/>
              </a:rPr>
              <a:t>x</a:t>
            </a:r>
            <a:r>
              <a:rPr lang="en-US" altLang="zh-CN" sz="2400" b="1" dirty="0" smtClean="0">
                <a:latin typeface="Times New Roman" pitchFamily="18" charset="0"/>
                <a:sym typeface="Symbol" pitchFamily="18" charset="2"/>
              </a:rPr>
              <a:t>)</a:t>
            </a:r>
          </a:p>
        </p:txBody>
      </p:sp>
    </p:spTree>
    <p:extLst>
      <p:ext uri="{BB962C8B-B14F-4D97-AF65-F5344CB8AC3E}">
        <p14:creationId xmlns:p14="http://schemas.microsoft.com/office/powerpoint/2010/main" val="333553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pPr>
            <a:fld id="{3A49BCAD-CD38-4E8C-80B8-F3C890720E3E}" type="slidenum">
              <a:rPr lang="en-US" altLang="zh-CN" smtClean="0"/>
              <a:pPr eaLnBrk="1" hangingPunct="1">
                <a:spcBef>
                  <a:spcPct val="0"/>
                </a:spcBef>
                <a:buClrTx/>
              </a:pPr>
              <a:t>33</a:t>
            </a:fld>
            <a:endParaRPr lang="en-US" altLang="zh-CN" smtClean="0"/>
          </a:p>
        </p:txBody>
      </p:sp>
      <p:sp>
        <p:nvSpPr>
          <p:cNvPr id="35843" name="Rectangle 2"/>
          <p:cNvSpPr>
            <a:spLocks noGrp="1" noChangeArrowheads="1"/>
          </p:cNvSpPr>
          <p:nvPr>
            <p:ph type="title"/>
          </p:nvPr>
        </p:nvSpPr>
        <p:spPr/>
        <p:txBody>
          <a:bodyPr/>
          <a:lstStyle/>
          <a:p>
            <a:pPr algn="ctr" eaLnBrk="1" hangingPunct="1"/>
            <a:r>
              <a:rPr lang="zh-CN" altLang="en-US" sz="2400" b="1" dirty="0" smtClean="0">
                <a:latin typeface="Times New Roman" pitchFamily="18" charset="0"/>
              </a:rPr>
              <a:t>量词消去引入规则</a:t>
            </a:r>
          </a:p>
        </p:txBody>
      </p:sp>
      <p:sp>
        <p:nvSpPr>
          <p:cNvPr id="35844" name="Rectangle 3"/>
          <p:cNvSpPr>
            <a:spLocks noGrp="1" noChangeArrowheads="1"/>
          </p:cNvSpPr>
          <p:nvPr>
            <p:ph type="body" idx="1"/>
          </p:nvPr>
        </p:nvSpPr>
        <p:spPr>
          <a:xfrm>
            <a:off x="493713" y="1025525"/>
            <a:ext cx="8229600" cy="5140325"/>
          </a:xfrm>
        </p:spPr>
        <p:txBody>
          <a:bodyPr>
            <a:normAutofit/>
          </a:bodyPr>
          <a:lstStyle/>
          <a:p>
            <a:pPr marL="0" indent="0" eaLnBrk="1" hangingPunct="1">
              <a:buNone/>
            </a:pPr>
            <a:r>
              <a:rPr lang="en-US" altLang="zh-CN" sz="2400" b="1" dirty="0" smtClean="0">
                <a:latin typeface="Times New Roman" pitchFamily="18" charset="0"/>
              </a:rPr>
              <a:t>4</a:t>
            </a:r>
            <a:r>
              <a:rPr lang="zh-CN" altLang="en-US" sz="2400" b="1" dirty="0" smtClean="0">
                <a:latin typeface="Times New Roman" pitchFamily="18" charset="0"/>
              </a:rPr>
              <a:t>条消去量词和引入量词的规则，应用它们时一定要注意每条规则成立的条件，设前提</a:t>
            </a:r>
            <a:r>
              <a:rPr lang="el-GR" altLang="zh-CN" sz="2400" b="1" dirty="0" smtClean="0">
                <a:latin typeface="Times New Roman" pitchFamily="18" charset="0"/>
              </a:rPr>
              <a:t>Γ</a:t>
            </a:r>
            <a:r>
              <a:rPr lang="en-US" altLang="zh-CN" sz="2400" b="1" dirty="0" smtClean="0">
                <a:latin typeface="Times New Roman" pitchFamily="18" charset="0"/>
              </a:rPr>
              <a:t>=｛</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1</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2</a:t>
            </a:r>
            <a:r>
              <a:rPr lang="en-US" altLang="zh-CN" sz="2400" b="1" i="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k</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1. </a:t>
            </a:r>
            <a:r>
              <a:rPr lang="zh-CN" altLang="en-US" sz="2400" b="1" dirty="0" smtClean="0">
                <a:latin typeface="Times New Roman" pitchFamily="18" charset="0"/>
              </a:rPr>
              <a:t>全称量词消去规则</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p>
          <a:p>
            <a:pPr marL="0" indent="0" eaLnBrk="1" hangingPunct="1">
              <a:buNone/>
            </a:pPr>
            <a:r>
              <a:rPr lang="en-US" altLang="zh-CN" sz="2400" b="1" dirty="0" smtClean="0">
                <a:latin typeface="Times New Roman" pitchFamily="18" charset="0"/>
                <a:sym typeface="Symbol" pitchFamily="18" charset="2"/>
              </a:rPr>
              <a:t> </a:t>
            </a:r>
          </a:p>
          <a:p>
            <a:pPr marL="0" indent="0" eaLnBrk="1" hangingPunct="1">
              <a:buNone/>
            </a:pP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或 </a:t>
            </a:r>
          </a:p>
          <a:p>
            <a:pPr marL="0" indent="0" eaLnBrk="1" hangingPunct="1">
              <a:buNone/>
            </a:pPr>
            <a:endParaRPr lang="zh-CN" altLang="en-US" sz="2400" b="1" dirty="0" smtClean="0">
              <a:latin typeface="Times New Roman" pitchFamily="18" charset="0"/>
              <a:sym typeface="Symbol" pitchFamily="18" charset="2"/>
            </a:endParaRPr>
          </a:p>
          <a:p>
            <a:pPr marL="0" indent="0" eaLnBrk="1" hangingPunct="1">
              <a:buNone/>
            </a:pPr>
            <a:r>
              <a:rPr lang="zh-CN" altLang="en-US" sz="2400" b="1" dirty="0" smtClean="0">
                <a:latin typeface="Times New Roman" pitchFamily="18" charset="0"/>
                <a:sym typeface="Symbol" pitchFamily="18" charset="2"/>
              </a:rPr>
              <a:t>其中</a:t>
            </a:r>
            <a:r>
              <a:rPr lang="en-US" altLang="zh-CN" sz="2400" b="1" i="1" dirty="0" err="1" smtClean="0">
                <a:latin typeface="Times New Roman" pitchFamily="18" charset="0"/>
                <a:sym typeface="Symbol" pitchFamily="18" charset="2"/>
              </a:rPr>
              <a:t>x</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sym typeface="Symbol" pitchFamily="18" charset="2"/>
              </a:rPr>
              <a:t>y</a:t>
            </a:r>
            <a:r>
              <a:rPr lang="zh-CN" altLang="en-US" sz="2400" b="1" dirty="0" smtClean="0">
                <a:latin typeface="Times New Roman" pitchFamily="18" charset="0"/>
                <a:sym typeface="Symbol" pitchFamily="18" charset="2"/>
              </a:rPr>
              <a:t>是个体变项符号</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sym typeface="Symbol" pitchFamily="18" charset="2"/>
              </a:rPr>
              <a:t>c</a:t>
            </a:r>
            <a:r>
              <a:rPr lang="zh-CN" altLang="en-US" sz="2400" b="1" dirty="0" smtClean="0">
                <a:latin typeface="Times New Roman" pitchFamily="18" charset="0"/>
                <a:sym typeface="Symbol" pitchFamily="18" charset="2"/>
              </a:rPr>
              <a:t>是个体常项符号</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且在</a:t>
            </a:r>
            <a:r>
              <a:rPr lang="en-US" altLang="zh-CN" sz="2400" b="1" i="1" dirty="0" smtClean="0">
                <a:latin typeface="Times New Roman" pitchFamily="18" charset="0"/>
                <a:sym typeface="Symbol" pitchFamily="18" charset="2"/>
              </a:rPr>
              <a:t>A</a:t>
            </a:r>
            <a:r>
              <a:rPr lang="zh-CN" altLang="en-US" sz="2400" b="1" dirty="0" smtClean="0">
                <a:latin typeface="Times New Roman" pitchFamily="18" charset="0"/>
                <a:sym typeface="Symbol" pitchFamily="18" charset="2"/>
              </a:rPr>
              <a:t>中</a:t>
            </a:r>
            <a:r>
              <a:rPr lang="en-US" altLang="zh-CN" sz="2400" b="1" i="1" dirty="0" smtClean="0">
                <a:latin typeface="Times New Roman" pitchFamily="18" charset="0"/>
                <a:sym typeface="Symbol" pitchFamily="18" charset="2"/>
              </a:rPr>
              <a:t>x</a:t>
            </a:r>
            <a:r>
              <a:rPr lang="zh-CN" altLang="en-US" sz="2400" b="1" dirty="0" smtClean="0">
                <a:latin typeface="Times New Roman" pitchFamily="18" charset="0"/>
                <a:sym typeface="Symbol" pitchFamily="18" charset="2"/>
              </a:rPr>
              <a:t>不在</a:t>
            </a:r>
            <a:r>
              <a:rPr lang="en-US" altLang="zh-CN" sz="2400" b="1" i="1" dirty="0" smtClean="0">
                <a:latin typeface="Times New Roman" pitchFamily="18" charset="0"/>
                <a:sym typeface="Symbol" pitchFamily="18" charset="2"/>
              </a:rPr>
              <a:t>y</a:t>
            </a:r>
          </a:p>
          <a:p>
            <a:pPr marL="0" indent="0" eaLnBrk="1" hangingPunct="1">
              <a:buNone/>
            </a:pPr>
            <a:r>
              <a:rPr lang="zh-CN" altLang="en-US" sz="2400" b="1" dirty="0" smtClean="0">
                <a:latin typeface="Times New Roman" pitchFamily="18" charset="0"/>
                <a:sym typeface="Symbol" pitchFamily="18" charset="2"/>
              </a:rPr>
              <a:t>和</a:t>
            </a:r>
            <a:r>
              <a:rPr lang="en-US" altLang="zh-CN" sz="2400" b="1" i="1" dirty="0" smtClean="0">
                <a:latin typeface="Times New Roman" pitchFamily="18" charset="0"/>
                <a:sym typeface="Symbol" pitchFamily="18" charset="2"/>
              </a:rPr>
              <a:t>y</a:t>
            </a:r>
            <a:r>
              <a:rPr lang="zh-CN" altLang="en-US" sz="2400" b="1" dirty="0" smtClean="0">
                <a:latin typeface="Times New Roman" pitchFamily="18" charset="0"/>
                <a:sym typeface="Symbol" pitchFamily="18" charset="2"/>
              </a:rPr>
              <a:t>的辖域内自由出现</a:t>
            </a:r>
            <a:r>
              <a:rPr lang="en-US" altLang="zh-CN" sz="2400" b="1" dirty="0" smtClean="0">
                <a:latin typeface="Times New Roman" pitchFamily="18" charset="0"/>
                <a:sym typeface="Symbol" pitchFamily="18" charset="2"/>
              </a:rPr>
              <a:t>.</a:t>
            </a:r>
          </a:p>
          <a:p>
            <a:pPr marL="0" indent="0" eaLnBrk="1" hangingPunct="1">
              <a:buNone/>
            </a:pPr>
            <a:endParaRPr lang="en-US" altLang="zh-CN" sz="2400" b="1" dirty="0" smtClean="0">
              <a:latin typeface="Times New Roman" pitchFamily="18" charset="0"/>
              <a:sym typeface="Symbol" pitchFamily="18" charset="2"/>
            </a:endParaRPr>
          </a:p>
        </p:txBody>
      </p:sp>
      <p:grpSp>
        <p:nvGrpSpPr>
          <p:cNvPr id="35845" name="Group 6"/>
          <p:cNvGrpSpPr>
            <a:grpSpLocks/>
          </p:cNvGrpSpPr>
          <p:nvPr/>
        </p:nvGrpSpPr>
        <p:grpSpPr bwMode="auto">
          <a:xfrm>
            <a:off x="1692275" y="2317750"/>
            <a:ext cx="1295400" cy="904875"/>
            <a:chOff x="1066" y="1207"/>
            <a:chExt cx="816" cy="570"/>
          </a:xfrm>
        </p:grpSpPr>
        <p:sp>
          <p:nvSpPr>
            <p:cNvPr id="35850" name="Text Box 4"/>
            <p:cNvSpPr txBox="1">
              <a:spLocks noChangeArrowheads="1"/>
            </p:cNvSpPr>
            <p:nvPr/>
          </p:nvSpPr>
          <p:spPr bwMode="auto">
            <a:xfrm>
              <a:off x="1066" y="1207"/>
              <a:ext cx="81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y</a:t>
              </a:r>
              <a:r>
                <a:rPr lang="en-US" altLang="zh-CN">
                  <a:latin typeface="Times New Roman" pitchFamily="18" charset="0"/>
                  <a:sym typeface="Symbol" pitchFamily="18" charset="2"/>
                </a:rPr>
                <a:t>)</a:t>
              </a:r>
            </a:p>
          </p:txBody>
        </p:sp>
        <p:sp>
          <p:nvSpPr>
            <p:cNvPr id="35851" name="Line 5"/>
            <p:cNvSpPr>
              <a:spLocks noChangeShapeType="1"/>
            </p:cNvSpPr>
            <p:nvPr/>
          </p:nvSpPr>
          <p:spPr bwMode="auto">
            <a:xfrm>
              <a:off x="1066" y="1525"/>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35846" name="Group 7"/>
          <p:cNvGrpSpPr>
            <a:grpSpLocks/>
          </p:cNvGrpSpPr>
          <p:nvPr/>
        </p:nvGrpSpPr>
        <p:grpSpPr bwMode="auto">
          <a:xfrm>
            <a:off x="3997325" y="2317750"/>
            <a:ext cx="1295400" cy="904875"/>
            <a:chOff x="1066" y="1207"/>
            <a:chExt cx="816" cy="570"/>
          </a:xfrm>
        </p:grpSpPr>
        <p:sp>
          <p:nvSpPr>
            <p:cNvPr id="35848" name="Text Box 8"/>
            <p:cNvSpPr txBox="1">
              <a:spLocks noChangeArrowheads="1"/>
            </p:cNvSpPr>
            <p:nvPr/>
          </p:nvSpPr>
          <p:spPr bwMode="auto">
            <a:xfrm>
              <a:off x="1066" y="1207"/>
              <a:ext cx="81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c</a:t>
              </a:r>
              <a:r>
                <a:rPr lang="en-US" altLang="zh-CN">
                  <a:latin typeface="Times New Roman" pitchFamily="18" charset="0"/>
                  <a:sym typeface="Symbol" pitchFamily="18" charset="2"/>
                </a:rPr>
                <a:t>)</a:t>
              </a:r>
            </a:p>
          </p:txBody>
        </p:sp>
        <p:sp>
          <p:nvSpPr>
            <p:cNvPr id="35849" name="Line 9"/>
            <p:cNvSpPr>
              <a:spLocks noChangeShapeType="1"/>
            </p:cNvSpPr>
            <p:nvPr/>
          </p:nvSpPr>
          <p:spPr bwMode="auto">
            <a:xfrm>
              <a:off x="1066" y="1525"/>
              <a:ext cx="7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Tree>
    <p:extLst>
      <p:ext uri="{BB962C8B-B14F-4D97-AF65-F5344CB8AC3E}">
        <p14:creationId xmlns:p14="http://schemas.microsoft.com/office/powerpoint/2010/main" val="696771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pPr>
            <a:fld id="{6796EBA7-22D0-442C-8E0A-BCC670C34B7E}" type="slidenum">
              <a:rPr lang="en-US" altLang="zh-CN" smtClean="0"/>
              <a:pPr eaLnBrk="1" hangingPunct="1">
                <a:spcBef>
                  <a:spcPct val="0"/>
                </a:spcBef>
                <a:buClrTx/>
              </a:pPr>
              <a:t>34</a:t>
            </a:fld>
            <a:endParaRPr lang="en-US" altLang="zh-CN" smtClean="0"/>
          </a:p>
        </p:txBody>
      </p:sp>
      <p:sp>
        <p:nvSpPr>
          <p:cNvPr id="36867" name="Rectangle 2"/>
          <p:cNvSpPr>
            <a:spLocks noGrp="1" noChangeArrowheads="1"/>
          </p:cNvSpPr>
          <p:nvPr>
            <p:ph type="title"/>
          </p:nvPr>
        </p:nvSpPr>
        <p:spPr>
          <a:xfrm>
            <a:off x="467544" y="1568"/>
            <a:ext cx="8229600" cy="1143000"/>
          </a:xfrm>
        </p:spPr>
        <p:txBody>
          <a:bodyPr/>
          <a:lstStyle/>
          <a:p>
            <a:pPr algn="ctr" eaLnBrk="1" hangingPunct="1"/>
            <a:r>
              <a:rPr lang="zh-CN" altLang="en-US" sz="2400" b="1" dirty="0" smtClean="0">
                <a:latin typeface="Times New Roman" pitchFamily="18" charset="0"/>
              </a:rPr>
              <a:t>量词消去引入规则</a:t>
            </a:r>
          </a:p>
        </p:txBody>
      </p:sp>
      <p:sp>
        <p:nvSpPr>
          <p:cNvPr id="35844" name="Rectangle 3"/>
          <p:cNvSpPr>
            <a:spLocks noGrp="1" noChangeArrowheads="1"/>
          </p:cNvSpPr>
          <p:nvPr>
            <p:ph type="body" idx="1"/>
          </p:nvPr>
        </p:nvSpPr>
        <p:spPr>
          <a:xfrm>
            <a:off x="107950" y="881063"/>
            <a:ext cx="9036050" cy="5976937"/>
          </a:xfrm>
        </p:spPr>
        <p:txBody>
          <a:bodyPr>
            <a:normAutofit/>
          </a:bodyPr>
          <a:lstStyle/>
          <a:p>
            <a:pPr marL="0" indent="0" eaLnBrk="1" hangingPunct="1">
              <a:buNone/>
              <a:defRPr/>
            </a:pPr>
            <a:r>
              <a:rPr lang="en-US" altLang="zh-CN" sz="2400" b="1" dirty="0" smtClean="0">
                <a:latin typeface="Times New Roman" pitchFamily="18" charset="0"/>
              </a:rPr>
              <a:t>4</a:t>
            </a:r>
            <a:r>
              <a:rPr lang="zh-CN" altLang="en-US" sz="2400" b="1" dirty="0" smtClean="0">
                <a:latin typeface="Times New Roman" pitchFamily="18" charset="0"/>
              </a:rPr>
              <a:t>条消去量词和引入量词的规则，应用它们时一定要注意每条规则成立的条件，设前提</a:t>
            </a:r>
            <a:r>
              <a:rPr lang="el-GR" altLang="zh-CN" sz="2400" b="1" dirty="0" smtClean="0">
                <a:latin typeface="Times New Roman" pitchFamily="18" charset="0"/>
              </a:rPr>
              <a:t>Γ</a:t>
            </a:r>
            <a:r>
              <a:rPr lang="en-US" altLang="zh-CN" sz="2400" b="1" dirty="0" smtClean="0">
                <a:latin typeface="Times New Roman" pitchFamily="18" charset="0"/>
              </a:rPr>
              <a:t>=｛</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1</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2</a:t>
            </a:r>
            <a:r>
              <a:rPr lang="en-US" altLang="zh-CN" sz="2400" b="1" i="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k</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2. </a:t>
            </a:r>
            <a:r>
              <a:rPr lang="zh-CN" altLang="en-US" sz="2400" b="1" dirty="0" smtClean="0">
                <a:latin typeface="Times New Roman" pitchFamily="18" charset="0"/>
                <a:sym typeface="Symbol" pitchFamily="18" charset="2"/>
              </a:rPr>
              <a:t>全称量词引入规则</a:t>
            </a:r>
            <a:r>
              <a:rPr lang="en-US" altLang="zh-CN" sz="2400" b="1" dirty="0" smtClean="0">
                <a:latin typeface="Times New Roman" pitchFamily="18" charset="0"/>
                <a:sym typeface="Symbol" pitchFamily="18" charset="2"/>
              </a:rPr>
              <a:t>(+)</a:t>
            </a:r>
          </a:p>
          <a:p>
            <a:pPr marL="0" indent="0" eaLnBrk="1" hangingPunct="1">
              <a:buNone/>
              <a:defRPr/>
            </a:pPr>
            <a:endParaRPr lang="en-US" altLang="zh-CN" sz="2400" b="1" dirty="0" smtClean="0">
              <a:latin typeface="Times New Roman" pitchFamily="18" charset="0"/>
              <a:sym typeface="Symbol" pitchFamily="18" charset="2"/>
            </a:endParaRPr>
          </a:p>
          <a:p>
            <a:pPr marL="0" indent="0" eaLnBrk="1" hangingPunct="1">
              <a:buNone/>
              <a:defRPr/>
            </a:pPr>
            <a:r>
              <a:rPr lang="en-US" altLang="zh-CN" sz="2400" b="1" dirty="0" smtClean="0">
                <a:latin typeface="Times New Roman" pitchFamily="18" charset="0"/>
                <a:sym typeface="Symbol" pitchFamily="18" charset="2"/>
              </a:rPr>
              <a:t>                                  </a:t>
            </a:r>
          </a:p>
          <a:p>
            <a:pPr marL="0" indent="0" eaLnBrk="1" hangingPunct="1">
              <a:buNone/>
              <a:defRPr/>
            </a:pPr>
            <a:r>
              <a:rPr lang="zh-CN" altLang="en-US" sz="2400" b="1" dirty="0" smtClean="0">
                <a:latin typeface="Times New Roman" pitchFamily="18" charset="0"/>
                <a:sym typeface="Symbol" pitchFamily="18" charset="2"/>
              </a:rPr>
              <a:t>其中</a:t>
            </a:r>
            <a:r>
              <a:rPr lang="en-US" altLang="zh-CN" sz="2400" b="1" i="1" dirty="0" smtClean="0">
                <a:latin typeface="Times New Roman" pitchFamily="18" charset="0"/>
                <a:sym typeface="Symbol" pitchFamily="18" charset="2"/>
              </a:rPr>
              <a:t>x</a:t>
            </a:r>
            <a:r>
              <a:rPr lang="zh-CN" altLang="en-US" sz="2400" b="1" dirty="0" smtClean="0">
                <a:latin typeface="Times New Roman" pitchFamily="18" charset="0"/>
                <a:sym typeface="Symbol" pitchFamily="18" charset="2"/>
              </a:rPr>
              <a:t>是个体变项符号</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且不在前提的任何公式中自由出现</a:t>
            </a:r>
            <a:endParaRPr lang="en-US" altLang="zh-CN" sz="2400" b="1" dirty="0" smtClean="0">
              <a:latin typeface="Times New Roman" pitchFamily="18" charset="0"/>
              <a:sym typeface="Symbol" pitchFamily="18" charset="2"/>
            </a:endParaRPr>
          </a:p>
          <a:p>
            <a:pPr marL="0" indent="0" eaLnBrk="1" hangingPunct="1">
              <a:buNone/>
              <a:defRPr/>
            </a:pPr>
            <a:endParaRPr lang="en-US" altLang="zh-CN" sz="2400" b="1" dirty="0">
              <a:latin typeface="Times New Roman" pitchFamily="18" charset="0"/>
              <a:sym typeface="Symbol" pitchFamily="18" charset="2"/>
            </a:endParaRPr>
          </a:p>
          <a:p>
            <a:pPr marL="0" indent="0" eaLnBrk="1" hangingPunct="1">
              <a:buNone/>
              <a:defRPr/>
            </a:pPr>
            <a:endParaRPr lang="en-US" altLang="zh-CN" sz="2400" b="1" dirty="0" smtClean="0">
              <a:latin typeface="Times New Roman" pitchFamily="18" charset="0"/>
              <a:sym typeface="Symbol" pitchFamily="18" charset="2"/>
            </a:endParaRPr>
          </a:p>
          <a:p>
            <a:pPr marL="0" indent="0" eaLnBrk="1" hangingPunct="1">
              <a:buNone/>
              <a:defRPr/>
            </a:pPr>
            <a:endParaRPr lang="en-US" altLang="zh-CN" sz="2400" b="1" dirty="0">
              <a:latin typeface="Times New Roman" pitchFamily="18" charset="0"/>
              <a:sym typeface="Symbol" pitchFamily="18" charset="2"/>
            </a:endParaRPr>
          </a:p>
          <a:p>
            <a:pPr marL="0" indent="0" eaLnBrk="1" hangingPunct="1">
              <a:buNone/>
              <a:defRPr/>
            </a:pPr>
            <a:endParaRPr lang="zh-CN" altLang="en-US" sz="2400" b="1" dirty="0" smtClean="0">
              <a:latin typeface="Times New Roman" pitchFamily="18" charset="0"/>
              <a:sym typeface="Symbol" pitchFamily="18" charset="2"/>
            </a:endParaRPr>
          </a:p>
        </p:txBody>
      </p:sp>
      <p:grpSp>
        <p:nvGrpSpPr>
          <p:cNvPr id="36869" name="Group 13"/>
          <p:cNvGrpSpPr>
            <a:grpSpLocks/>
          </p:cNvGrpSpPr>
          <p:nvPr/>
        </p:nvGrpSpPr>
        <p:grpSpPr bwMode="auto">
          <a:xfrm>
            <a:off x="3923928" y="1916832"/>
            <a:ext cx="1584325" cy="904875"/>
            <a:chOff x="2200" y="2840"/>
            <a:chExt cx="998" cy="570"/>
          </a:xfrm>
        </p:grpSpPr>
        <p:sp>
          <p:nvSpPr>
            <p:cNvPr id="36870" name="Text Box 11"/>
            <p:cNvSpPr txBox="1">
              <a:spLocks noChangeArrowheads="1"/>
            </p:cNvSpPr>
            <p:nvPr/>
          </p:nvSpPr>
          <p:spPr bwMode="auto">
            <a:xfrm>
              <a:off x="2200" y="2840"/>
              <a:ext cx="998"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sym typeface="Symbol" pitchFamily="18" charset="2"/>
                </a:rPr>
                <a:t>      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x</a:t>
              </a:r>
              <a:r>
                <a:rPr lang="en-US" altLang="zh-CN" dirty="0">
                  <a:latin typeface="Times New Roman" pitchFamily="18" charset="0"/>
                  <a:sym typeface="Symbol" pitchFamily="18" charset="2"/>
                </a:rPr>
                <a:t>)</a:t>
              </a:r>
            </a:p>
            <a:p>
              <a:pPr eaLnBrk="1" hangingPunct="1">
                <a:buClrTx/>
              </a:pPr>
              <a:r>
                <a:rPr lang="en-US" altLang="zh-CN" dirty="0">
                  <a:latin typeface="Times New Roman" pitchFamily="18" charset="0"/>
                  <a:sym typeface="Symbol" pitchFamily="18" charset="2"/>
                </a:rPr>
                <a:t></a:t>
              </a:r>
              <a:r>
                <a:rPr lang="en-US" altLang="zh-CN" i="1" dirty="0" err="1">
                  <a:latin typeface="Times New Roman" pitchFamily="18" charset="0"/>
                  <a:sym typeface="Symbol" pitchFamily="18" charset="2"/>
                </a:rPr>
                <a:t>xA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x</a:t>
              </a:r>
              <a:r>
                <a:rPr lang="en-US" altLang="zh-CN" dirty="0">
                  <a:latin typeface="Times New Roman" pitchFamily="18" charset="0"/>
                  <a:sym typeface="Symbol" pitchFamily="18" charset="2"/>
                </a:rPr>
                <a:t>)</a:t>
              </a:r>
            </a:p>
          </p:txBody>
        </p:sp>
        <p:sp>
          <p:nvSpPr>
            <p:cNvPr id="36871" name="Line 12"/>
            <p:cNvSpPr>
              <a:spLocks noChangeShapeType="1"/>
            </p:cNvSpPr>
            <p:nvPr/>
          </p:nvSpPr>
          <p:spPr bwMode="auto">
            <a:xfrm>
              <a:off x="2200" y="3158"/>
              <a:ext cx="9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Tree>
    <p:extLst>
      <p:ext uri="{BB962C8B-B14F-4D97-AF65-F5344CB8AC3E}">
        <p14:creationId xmlns:p14="http://schemas.microsoft.com/office/powerpoint/2010/main" val="303681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5FCF2BDA-38FB-49A3-829C-64DC6115BDC4}" type="slidenum">
              <a:rPr lang="en-US" altLang="zh-CN" sz="1400" b="0" smtClean="0"/>
              <a:pPr eaLnBrk="1" hangingPunct="1">
                <a:spcBef>
                  <a:spcPct val="0"/>
                </a:spcBef>
                <a:buClrTx/>
                <a:buFontTx/>
                <a:buNone/>
              </a:pPr>
              <a:t>35</a:t>
            </a:fld>
            <a:endParaRPr lang="en-US" altLang="zh-CN" sz="1400" b="0" smtClean="0"/>
          </a:p>
        </p:txBody>
      </p:sp>
      <p:sp>
        <p:nvSpPr>
          <p:cNvPr id="37891" name="Rectangle 2"/>
          <p:cNvSpPr>
            <a:spLocks noGrp="1" noChangeArrowheads="1"/>
          </p:cNvSpPr>
          <p:nvPr>
            <p:ph type="title"/>
          </p:nvPr>
        </p:nvSpPr>
        <p:spPr/>
        <p:txBody>
          <a:bodyPr/>
          <a:lstStyle/>
          <a:p>
            <a:pPr algn="ctr" eaLnBrk="1" hangingPunct="1"/>
            <a:r>
              <a:rPr lang="zh-CN" altLang="en-US" sz="2400" b="1" dirty="0" smtClean="0">
                <a:latin typeface="Times New Roman" pitchFamily="18" charset="0"/>
              </a:rPr>
              <a:t>量词消去引入规则</a:t>
            </a:r>
          </a:p>
        </p:txBody>
      </p:sp>
      <p:sp>
        <p:nvSpPr>
          <p:cNvPr id="37892" name="Rectangle 3"/>
          <p:cNvSpPr>
            <a:spLocks noGrp="1" noChangeArrowheads="1"/>
          </p:cNvSpPr>
          <p:nvPr>
            <p:ph type="body" idx="1"/>
          </p:nvPr>
        </p:nvSpPr>
        <p:spPr>
          <a:xfrm>
            <a:off x="519113" y="1241425"/>
            <a:ext cx="8229600" cy="3843338"/>
          </a:xfrm>
        </p:spPr>
        <p:txBody>
          <a:bodyPr>
            <a:normAutofit fontScale="85000" lnSpcReduction="20000"/>
          </a:bodyPr>
          <a:lstStyle/>
          <a:p>
            <a:pPr marL="0" indent="0" eaLnBrk="1" hangingPunct="1">
              <a:buNone/>
            </a:pPr>
            <a:r>
              <a:rPr lang="en-US" altLang="zh-CN" sz="2400" b="1" dirty="0" smtClean="0">
                <a:latin typeface="Times New Roman" pitchFamily="18" charset="0"/>
              </a:rPr>
              <a:t>3. </a:t>
            </a:r>
            <a:r>
              <a:rPr lang="zh-CN" altLang="en-US" sz="2400" b="1" dirty="0" smtClean="0">
                <a:latin typeface="Times New Roman" pitchFamily="18" charset="0"/>
              </a:rPr>
              <a:t>存在量词消去规则</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p>
          <a:p>
            <a:pPr marL="0" indent="0" eaLnBrk="1" hangingPunct="1">
              <a:buNone/>
            </a:pPr>
            <a:r>
              <a:rPr lang="en-US" altLang="zh-CN" sz="2800" b="1" dirty="0" smtClean="0">
                <a:latin typeface="Times New Roman" pitchFamily="18" charset="0"/>
                <a:sym typeface="Symbol" pitchFamily="18" charset="2"/>
              </a:rPr>
              <a:t>                            </a:t>
            </a:r>
            <a:r>
              <a:rPr lang="en-US" altLang="zh-CN" sz="2800" b="1" i="1" dirty="0" err="1" smtClean="0">
                <a:latin typeface="Times New Roman" pitchFamily="18" charset="0"/>
                <a:sym typeface="Symbol" pitchFamily="18" charset="2"/>
              </a:rPr>
              <a:t>xA</a:t>
            </a:r>
            <a:r>
              <a:rPr lang="en-US" altLang="zh-CN" sz="2800" b="1" dirty="0" smtClean="0">
                <a:latin typeface="Times New Roman" pitchFamily="18" charset="0"/>
                <a:sym typeface="Symbol" pitchFamily="18" charset="2"/>
              </a:rPr>
              <a:t>(</a:t>
            </a:r>
            <a:r>
              <a:rPr lang="en-US" altLang="zh-CN" sz="2800" b="1" i="1" dirty="0" smtClean="0">
                <a:latin typeface="Times New Roman" pitchFamily="18" charset="0"/>
                <a:sym typeface="Symbol" pitchFamily="18" charset="2"/>
              </a:rPr>
              <a:t>x</a:t>
            </a:r>
            <a:r>
              <a:rPr lang="en-US" altLang="zh-CN" sz="2800" b="1" dirty="0" smtClean="0">
                <a:latin typeface="Times New Roman" pitchFamily="18" charset="0"/>
                <a:sym typeface="Symbol" pitchFamily="18" charset="2"/>
              </a:rPr>
              <a:t>)  </a:t>
            </a:r>
          </a:p>
          <a:p>
            <a:pPr marL="0" indent="0" eaLnBrk="1" hangingPunct="1">
              <a:buNone/>
            </a:pP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或</a:t>
            </a:r>
            <a:endParaRPr lang="en-US" altLang="zh-CN" sz="2400" b="1" dirty="0" smtClean="0">
              <a:latin typeface="Times New Roman" pitchFamily="18" charset="0"/>
              <a:sym typeface="Symbol" pitchFamily="18" charset="2"/>
            </a:endParaRPr>
          </a:p>
          <a:p>
            <a:pPr marL="0" indent="0" eaLnBrk="1" hangingPunct="1">
              <a:buNone/>
            </a:pPr>
            <a:endParaRPr lang="en-US" altLang="zh-CN" sz="2400" b="1" dirty="0" smtClean="0">
              <a:latin typeface="Times New Roman" pitchFamily="18" charset="0"/>
              <a:sym typeface="Symbol" pitchFamily="18" charset="2"/>
            </a:endParaRPr>
          </a:p>
          <a:p>
            <a:pPr marL="0" indent="0" eaLnBrk="1" hangingPunct="1">
              <a:buNone/>
            </a:pPr>
            <a:endParaRPr lang="en-US" altLang="zh-CN" sz="2400" b="1" dirty="0" smtClean="0">
              <a:latin typeface="Times New Roman" pitchFamily="18" charset="0"/>
              <a:sym typeface="Symbol" pitchFamily="18" charset="2"/>
            </a:endParaRPr>
          </a:p>
          <a:p>
            <a:pPr marL="0" indent="0" eaLnBrk="1" hangingPunct="1">
              <a:buNone/>
            </a:pPr>
            <a:r>
              <a:rPr lang="en-US" altLang="zh-CN" sz="2800" b="1" dirty="0" smtClean="0">
                <a:latin typeface="Times New Roman" pitchFamily="18" charset="0"/>
                <a:sym typeface="Symbol" pitchFamily="18" charset="2"/>
              </a:rPr>
              <a:t>                             </a:t>
            </a:r>
            <a:r>
              <a:rPr lang="en-US" altLang="zh-CN" sz="2800" b="1" i="1" dirty="0" err="1" smtClean="0">
                <a:latin typeface="Times New Roman" pitchFamily="18" charset="0"/>
                <a:sym typeface="Symbol" pitchFamily="18" charset="2"/>
              </a:rPr>
              <a:t>xA</a:t>
            </a:r>
            <a:r>
              <a:rPr lang="en-US" altLang="zh-CN" sz="2800" b="1" dirty="0" smtClean="0">
                <a:latin typeface="Times New Roman" pitchFamily="18" charset="0"/>
                <a:sym typeface="Symbol" pitchFamily="18" charset="2"/>
              </a:rPr>
              <a:t>(</a:t>
            </a:r>
            <a:r>
              <a:rPr lang="en-US" altLang="zh-CN" sz="2800" b="1" i="1" dirty="0" smtClean="0">
                <a:latin typeface="Times New Roman" pitchFamily="18" charset="0"/>
                <a:sym typeface="Symbol" pitchFamily="18" charset="2"/>
              </a:rPr>
              <a:t>x</a:t>
            </a:r>
            <a:r>
              <a:rPr lang="en-US" altLang="zh-CN" sz="2800" b="1" dirty="0" smtClean="0">
                <a:latin typeface="Times New Roman" pitchFamily="18" charset="0"/>
                <a:sym typeface="Symbol" pitchFamily="18" charset="2"/>
              </a:rPr>
              <a:t>)</a:t>
            </a:r>
          </a:p>
          <a:p>
            <a:pPr marL="0" indent="0" eaLnBrk="1" hangingPunct="1">
              <a:buNone/>
            </a:pPr>
            <a:r>
              <a:rPr lang="zh-CN" altLang="en-US" sz="2400" b="1" dirty="0" smtClean="0">
                <a:latin typeface="Times New Roman" pitchFamily="18" charset="0"/>
                <a:sym typeface="Symbol" pitchFamily="18" charset="2"/>
              </a:rPr>
              <a:t>                                                                 或</a:t>
            </a:r>
            <a:endParaRPr lang="en-US" altLang="zh-CN" sz="2400" b="1" dirty="0" smtClean="0">
              <a:latin typeface="Times New Roman" pitchFamily="18" charset="0"/>
              <a:sym typeface="Symbol" pitchFamily="18" charset="2"/>
            </a:endParaRPr>
          </a:p>
          <a:p>
            <a:pPr marL="0" indent="0" eaLnBrk="1" hangingPunct="1">
              <a:buNone/>
            </a:pPr>
            <a:endParaRPr lang="en-US" altLang="zh-CN" sz="2400" b="1" dirty="0" smtClean="0">
              <a:latin typeface="Times New Roman" pitchFamily="18" charset="0"/>
              <a:sym typeface="Symbol" pitchFamily="18" charset="2"/>
            </a:endParaRPr>
          </a:p>
          <a:p>
            <a:pPr marL="0" indent="0" eaLnBrk="1" hangingPunct="1">
              <a:buNone/>
            </a:pPr>
            <a:endParaRPr lang="en-US" altLang="zh-CN" sz="2400" b="1" dirty="0" smtClean="0">
              <a:latin typeface="Times New Roman" pitchFamily="18" charset="0"/>
              <a:sym typeface="Symbol" pitchFamily="18" charset="2"/>
            </a:endParaRPr>
          </a:p>
          <a:p>
            <a:pPr marL="0" indent="0" eaLnBrk="1" hangingPunct="1">
              <a:buNone/>
            </a:pPr>
            <a:endParaRPr lang="en-US" altLang="zh-CN" sz="2400" b="1" dirty="0" smtClean="0">
              <a:latin typeface="Times New Roman" pitchFamily="18" charset="0"/>
              <a:sym typeface="Symbol" pitchFamily="18" charset="2"/>
            </a:endParaRPr>
          </a:p>
          <a:p>
            <a:pPr marL="0" indent="0" eaLnBrk="1" hangingPunct="1">
              <a:buNone/>
            </a:pPr>
            <a:r>
              <a:rPr lang="zh-CN" altLang="en-US" sz="2400" b="1" dirty="0" smtClean="0">
                <a:latin typeface="Times New Roman" pitchFamily="18" charset="0"/>
                <a:sym typeface="Symbol" pitchFamily="18" charset="2"/>
              </a:rPr>
              <a:t>其中</a:t>
            </a:r>
            <a:r>
              <a:rPr lang="en-US" altLang="zh-CN" sz="2400" b="1" i="1" dirty="0" smtClean="0">
                <a:latin typeface="Times New Roman" pitchFamily="18" charset="0"/>
                <a:sym typeface="Symbol" pitchFamily="18" charset="2"/>
              </a:rPr>
              <a:t>y</a:t>
            </a:r>
            <a:r>
              <a:rPr lang="zh-CN" altLang="en-US" sz="2400" b="1" dirty="0" smtClean="0">
                <a:latin typeface="Times New Roman" pitchFamily="18" charset="0"/>
                <a:sym typeface="Symbol" pitchFamily="18" charset="2"/>
              </a:rPr>
              <a:t>是个体变项符号</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且不在前提的任何公式和</a:t>
            </a:r>
            <a:r>
              <a:rPr lang="en-US" altLang="zh-CN" sz="2400" b="1" i="1" dirty="0" smtClean="0">
                <a:latin typeface="Times New Roman" pitchFamily="18" charset="0"/>
                <a:sym typeface="Symbol" pitchFamily="18" charset="2"/>
              </a:rPr>
              <a:t>B</a:t>
            </a:r>
            <a:r>
              <a:rPr lang="zh-CN" altLang="en-US" sz="2400" b="1" dirty="0" smtClean="0">
                <a:latin typeface="Times New Roman" pitchFamily="18" charset="0"/>
                <a:sym typeface="Symbol" pitchFamily="18" charset="2"/>
              </a:rPr>
              <a:t>中自由</a:t>
            </a:r>
          </a:p>
          <a:p>
            <a:pPr marL="0" indent="0" eaLnBrk="1" hangingPunct="1">
              <a:buNone/>
            </a:pPr>
            <a:r>
              <a:rPr lang="zh-CN" altLang="en-US" sz="2400" b="1" dirty="0" smtClean="0">
                <a:latin typeface="Times New Roman" pitchFamily="18" charset="0"/>
                <a:sym typeface="Symbol" pitchFamily="18" charset="2"/>
              </a:rPr>
              <a:t>出现</a:t>
            </a:r>
          </a:p>
        </p:txBody>
      </p:sp>
      <p:grpSp>
        <p:nvGrpSpPr>
          <p:cNvPr id="37893" name="Group 13"/>
          <p:cNvGrpSpPr>
            <a:grpSpLocks/>
          </p:cNvGrpSpPr>
          <p:nvPr/>
        </p:nvGrpSpPr>
        <p:grpSpPr bwMode="auto">
          <a:xfrm>
            <a:off x="5364163" y="1773238"/>
            <a:ext cx="2087562" cy="904875"/>
            <a:chOff x="975" y="1117"/>
            <a:chExt cx="1315" cy="570"/>
          </a:xfrm>
        </p:grpSpPr>
        <p:sp>
          <p:nvSpPr>
            <p:cNvPr id="37903" name="Text Box 11"/>
            <p:cNvSpPr txBox="1">
              <a:spLocks noChangeArrowheads="1"/>
            </p:cNvSpPr>
            <p:nvPr/>
          </p:nvSpPr>
          <p:spPr bwMode="auto">
            <a:xfrm>
              <a:off x="975" y="1117"/>
              <a:ext cx="1315"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sym typeface="Symbol" pitchFamily="18" charset="2"/>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y</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a:p>
              <a:pPr eaLnBrk="1" hangingPunct="1">
                <a:buClrTx/>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p:txBody>
        </p:sp>
        <p:sp>
          <p:nvSpPr>
            <p:cNvPr id="37904" name="Line 12"/>
            <p:cNvSpPr>
              <a:spLocks noChangeShapeType="1"/>
            </p:cNvSpPr>
            <p:nvPr/>
          </p:nvSpPr>
          <p:spPr bwMode="auto">
            <a:xfrm flipV="1">
              <a:off x="975" y="1434"/>
              <a:ext cx="122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37894" name="Group 13"/>
          <p:cNvGrpSpPr>
            <a:grpSpLocks/>
          </p:cNvGrpSpPr>
          <p:nvPr/>
        </p:nvGrpSpPr>
        <p:grpSpPr bwMode="auto">
          <a:xfrm>
            <a:off x="2197100" y="1989138"/>
            <a:ext cx="2087563" cy="904875"/>
            <a:chOff x="975" y="1117"/>
            <a:chExt cx="1315" cy="570"/>
          </a:xfrm>
        </p:grpSpPr>
        <p:sp>
          <p:nvSpPr>
            <p:cNvPr id="37901" name="Text Box 11"/>
            <p:cNvSpPr txBox="1">
              <a:spLocks noChangeArrowheads="1"/>
            </p:cNvSpPr>
            <p:nvPr/>
          </p:nvSpPr>
          <p:spPr bwMode="auto">
            <a:xfrm>
              <a:off x="975" y="1117"/>
              <a:ext cx="1315"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a:latin typeface="Times New Roman" pitchFamily="18" charset="0"/>
                  <a:sym typeface="Symbol" pitchFamily="18" charset="2"/>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y</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p>
            <a:p>
              <a:pPr eaLnBrk="1" hangingPunct="1">
                <a:buClrTx/>
              </a:pPr>
              <a:r>
                <a:rPr lang="en-US" altLang="zh-CN">
                  <a:latin typeface="Times New Roman" pitchFamily="18" charset="0"/>
                  <a:sym typeface="Symbol" pitchFamily="18" charset="2"/>
                </a:rPr>
                <a:t>             </a:t>
              </a:r>
              <a:r>
                <a:rPr lang="en-US" altLang="zh-CN" i="1">
                  <a:latin typeface="Times New Roman" pitchFamily="18" charset="0"/>
                  <a:sym typeface="Symbol" pitchFamily="18" charset="2"/>
                </a:rPr>
                <a:t>B</a:t>
              </a:r>
            </a:p>
          </p:txBody>
        </p:sp>
        <p:sp>
          <p:nvSpPr>
            <p:cNvPr id="37902" name="Line 12"/>
            <p:cNvSpPr>
              <a:spLocks noChangeShapeType="1"/>
            </p:cNvSpPr>
            <p:nvPr/>
          </p:nvSpPr>
          <p:spPr bwMode="auto">
            <a:xfrm flipV="1">
              <a:off x="975" y="1434"/>
              <a:ext cx="122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37895" name="Group 13"/>
          <p:cNvGrpSpPr>
            <a:grpSpLocks/>
          </p:cNvGrpSpPr>
          <p:nvPr/>
        </p:nvGrpSpPr>
        <p:grpSpPr bwMode="auto">
          <a:xfrm>
            <a:off x="2224173" y="3389314"/>
            <a:ext cx="2087562" cy="904875"/>
            <a:chOff x="975" y="1117"/>
            <a:chExt cx="1315" cy="570"/>
          </a:xfrm>
        </p:grpSpPr>
        <p:sp>
          <p:nvSpPr>
            <p:cNvPr id="37899" name="Text Box 11"/>
            <p:cNvSpPr txBox="1">
              <a:spLocks noChangeArrowheads="1"/>
            </p:cNvSpPr>
            <p:nvPr/>
          </p:nvSpPr>
          <p:spPr bwMode="auto">
            <a:xfrm>
              <a:off x="975" y="1117"/>
              <a:ext cx="1315"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sym typeface="Symbol" pitchFamily="18" charset="2"/>
                </a:rPr>
                <a:t>      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c</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dirty="0">
                  <a:latin typeface="Times New Roman" pitchFamily="18" charset="0"/>
                  <a:sym typeface="Symbol" pitchFamily="18" charset="2"/>
                </a:rPr>
                <a:t>             </a:t>
              </a:r>
              <a:r>
                <a:rPr lang="en-US" altLang="zh-CN" i="1" dirty="0">
                  <a:latin typeface="Times New Roman" pitchFamily="18" charset="0"/>
                  <a:sym typeface="Symbol" pitchFamily="18" charset="2"/>
                </a:rPr>
                <a:t>B</a:t>
              </a:r>
            </a:p>
          </p:txBody>
        </p:sp>
        <p:sp>
          <p:nvSpPr>
            <p:cNvPr id="37900" name="Line 12"/>
            <p:cNvSpPr>
              <a:spLocks noChangeShapeType="1"/>
            </p:cNvSpPr>
            <p:nvPr/>
          </p:nvSpPr>
          <p:spPr bwMode="auto">
            <a:xfrm flipV="1">
              <a:off x="975" y="1434"/>
              <a:ext cx="122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37896" name="Group 13"/>
          <p:cNvGrpSpPr>
            <a:grpSpLocks/>
          </p:cNvGrpSpPr>
          <p:nvPr/>
        </p:nvGrpSpPr>
        <p:grpSpPr bwMode="auto">
          <a:xfrm>
            <a:off x="5445124" y="3319148"/>
            <a:ext cx="2087563" cy="904875"/>
            <a:chOff x="975" y="1117"/>
            <a:chExt cx="1315" cy="570"/>
          </a:xfrm>
        </p:grpSpPr>
        <p:sp>
          <p:nvSpPr>
            <p:cNvPr id="37897" name="Text Box 11"/>
            <p:cNvSpPr txBox="1">
              <a:spLocks noChangeArrowheads="1"/>
            </p:cNvSpPr>
            <p:nvPr/>
          </p:nvSpPr>
          <p:spPr bwMode="auto">
            <a:xfrm>
              <a:off x="975" y="1117"/>
              <a:ext cx="1315"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pPr>
              <a:r>
                <a:rPr lang="en-US" altLang="zh-CN" i="1" dirty="0">
                  <a:latin typeface="Times New Roman" pitchFamily="18" charset="0"/>
                  <a:sym typeface="Symbol" pitchFamily="18" charset="2"/>
                </a:rPr>
                <a:t>      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c</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a:p>
              <a:pPr eaLnBrk="1" hangingPunct="1">
                <a:buClrTx/>
              </a:pPr>
              <a:r>
                <a:rPr lang="en-US" altLang="zh-CN" dirty="0">
                  <a:latin typeface="Times New Roman" pitchFamily="18" charset="0"/>
                  <a:sym typeface="Symbol" pitchFamily="18" charset="2"/>
                </a:rPr>
                <a:t></a:t>
              </a:r>
              <a:r>
                <a:rPr lang="en-US" altLang="zh-CN" i="1" dirty="0" err="1">
                  <a:latin typeface="Times New Roman" pitchFamily="18" charset="0"/>
                  <a:sym typeface="Symbol" pitchFamily="18" charset="2"/>
                </a:rPr>
                <a:t>xA</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x</a:t>
              </a:r>
              <a:r>
                <a:rPr lang="en-US" altLang="zh-CN" dirty="0">
                  <a:latin typeface="Times New Roman" pitchFamily="18" charset="0"/>
                  <a:sym typeface="Symbol" pitchFamily="18" charset="2"/>
                </a:rPr>
                <a:t>)</a:t>
              </a:r>
              <a:r>
                <a:rPr lang="en-US" altLang="zh-CN" i="1" dirty="0">
                  <a:latin typeface="Times New Roman" pitchFamily="18" charset="0"/>
                  <a:sym typeface="Symbol" pitchFamily="18" charset="2"/>
                </a:rPr>
                <a:t>B</a:t>
              </a:r>
            </a:p>
          </p:txBody>
        </p:sp>
        <p:sp>
          <p:nvSpPr>
            <p:cNvPr id="37898" name="Line 12"/>
            <p:cNvSpPr>
              <a:spLocks noChangeShapeType="1"/>
            </p:cNvSpPr>
            <p:nvPr/>
          </p:nvSpPr>
          <p:spPr bwMode="auto">
            <a:xfrm flipV="1">
              <a:off x="975" y="1434"/>
              <a:ext cx="122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Tree>
    <p:extLst>
      <p:ext uri="{BB962C8B-B14F-4D97-AF65-F5344CB8AC3E}">
        <p14:creationId xmlns:p14="http://schemas.microsoft.com/office/powerpoint/2010/main" val="1929179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F3FCAD3-71A7-4868-BEFC-C8DBF646DD99}" type="slidenum">
              <a:rPr lang="en-US" altLang="zh-CN" sz="1400" b="0" smtClean="0"/>
              <a:pPr eaLnBrk="1" hangingPunct="1">
                <a:spcBef>
                  <a:spcPct val="0"/>
                </a:spcBef>
                <a:buClrTx/>
                <a:buFontTx/>
                <a:buNone/>
              </a:pPr>
              <a:t>36</a:t>
            </a:fld>
            <a:endParaRPr lang="en-US" altLang="zh-CN" sz="1400" b="0" smtClean="0"/>
          </a:p>
        </p:txBody>
      </p:sp>
      <p:sp>
        <p:nvSpPr>
          <p:cNvPr id="38915" name="Rectangle 2"/>
          <p:cNvSpPr>
            <a:spLocks noGrp="1" noChangeArrowheads="1"/>
          </p:cNvSpPr>
          <p:nvPr>
            <p:ph type="title"/>
          </p:nvPr>
        </p:nvSpPr>
        <p:spPr/>
        <p:txBody>
          <a:bodyPr/>
          <a:lstStyle/>
          <a:p>
            <a:pPr algn="ctr" eaLnBrk="1" hangingPunct="1"/>
            <a:r>
              <a:rPr lang="zh-CN" altLang="en-US" sz="2400" b="1" dirty="0" smtClean="0">
                <a:latin typeface="Times New Roman" pitchFamily="18" charset="0"/>
              </a:rPr>
              <a:t>量词消去引入规则</a:t>
            </a:r>
          </a:p>
        </p:txBody>
      </p:sp>
      <p:sp>
        <p:nvSpPr>
          <p:cNvPr id="38916" name="Rectangle 3"/>
          <p:cNvSpPr>
            <a:spLocks noGrp="1" noChangeArrowheads="1"/>
          </p:cNvSpPr>
          <p:nvPr>
            <p:ph type="body" idx="1"/>
          </p:nvPr>
        </p:nvSpPr>
        <p:spPr>
          <a:xfrm>
            <a:off x="519113" y="1241425"/>
            <a:ext cx="8229600" cy="4132263"/>
          </a:xfrm>
        </p:spPr>
        <p:txBody>
          <a:bodyPr>
            <a:noAutofit/>
          </a:bodyPr>
          <a:lstStyle/>
          <a:p>
            <a:pPr marL="0" indent="0" eaLnBrk="1" hangingPunct="1">
              <a:buNone/>
            </a:pPr>
            <a:r>
              <a:rPr lang="en-US" altLang="zh-CN" sz="2400" b="1" smtClean="0">
                <a:latin typeface="Times New Roman" pitchFamily="18" charset="0"/>
              </a:rPr>
              <a:t>4. </a:t>
            </a:r>
            <a:r>
              <a:rPr lang="zh-CN" altLang="en-US" sz="2400" b="1" smtClean="0">
                <a:latin typeface="Times New Roman" pitchFamily="18" charset="0"/>
              </a:rPr>
              <a:t>存在量词引入规则</a:t>
            </a:r>
            <a:r>
              <a:rPr lang="en-US" altLang="zh-CN" sz="2400" b="1" smtClean="0">
                <a:latin typeface="Times New Roman" pitchFamily="18" charset="0"/>
              </a:rPr>
              <a:t>(</a:t>
            </a:r>
            <a:r>
              <a:rPr lang="en-US" altLang="zh-CN" sz="2400" b="1" smtClean="0">
                <a:latin typeface="Times New Roman" pitchFamily="18" charset="0"/>
                <a:sym typeface="Symbol" pitchFamily="18" charset="2"/>
              </a:rPr>
              <a:t>+)</a:t>
            </a:r>
          </a:p>
          <a:p>
            <a:pPr marL="0" indent="0" eaLnBrk="1" hangingPunct="1">
              <a:buNone/>
            </a:pPr>
            <a:r>
              <a:rPr lang="en-US" altLang="zh-CN" sz="2400" b="1" smtClean="0">
                <a:latin typeface="Times New Roman" pitchFamily="18" charset="0"/>
                <a:sym typeface="Symbol" pitchFamily="18" charset="2"/>
              </a:rPr>
              <a:t> </a:t>
            </a:r>
          </a:p>
          <a:p>
            <a:pPr marL="0" indent="0" eaLnBrk="1" hangingPunct="1">
              <a:buNone/>
            </a:pPr>
            <a:r>
              <a:rPr lang="en-US" altLang="zh-CN" sz="2400" b="1" smtClean="0">
                <a:latin typeface="Times New Roman" pitchFamily="18" charset="0"/>
                <a:sym typeface="Symbol" pitchFamily="18" charset="2"/>
              </a:rPr>
              <a:t>                                 </a:t>
            </a:r>
            <a:r>
              <a:rPr lang="zh-CN" altLang="en-US" sz="2400" b="1" smtClean="0">
                <a:latin typeface="Times New Roman" pitchFamily="18" charset="0"/>
                <a:sym typeface="Symbol" pitchFamily="18" charset="2"/>
              </a:rPr>
              <a:t>或</a:t>
            </a:r>
          </a:p>
          <a:p>
            <a:pPr marL="0" indent="0" eaLnBrk="1" hangingPunct="1">
              <a:buNone/>
            </a:pPr>
            <a:endParaRPr lang="zh-CN" altLang="en-US" sz="2400" b="1" smtClean="0">
              <a:latin typeface="Times New Roman" pitchFamily="18" charset="0"/>
              <a:sym typeface="Symbol" pitchFamily="18" charset="2"/>
            </a:endParaRPr>
          </a:p>
          <a:p>
            <a:pPr marL="0" indent="0" eaLnBrk="1" hangingPunct="1">
              <a:buNone/>
            </a:pPr>
            <a:endParaRPr lang="zh-CN" altLang="en-US" sz="2400" b="1" smtClean="0">
              <a:latin typeface="Times New Roman" pitchFamily="18" charset="0"/>
              <a:sym typeface="Symbol" pitchFamily="18" charset="2"/>
            </a:endParaRPr>
          </a:p>
          <a:p>
            <a:pPr marL="0" indent="0" eaLnBrk="1" hangingPunct="1">
              <a:buNone/>
            </a:pPr>
            <a:r>
              <a:rPr lang="zh-CN" altLang="en-US" sz="2400" b="1" smtClean="0">
                <a:latin typeface="Times New Roman" pitchFamily="18" charset="0"/>
                <a:sym typeface="Symbol" pitchFamily="18" charset="2"/>
              </a:rPr>
              <a:t>                                  或</a:t>
            </a:r>
          </a:p>
          <a:p>
            <a:pPr marL="0" indent="0" eaLnBrk="1" hangingPunct="1">
              <a:buNone/>
            </a:pPr>
            <a:endParaRPr lang="zh-CN" altLang="en-US" sz="2400" b="1" smtClean="0">
              <a:latin typeface="Times New Roman" pitchFamily="18" charset="0"/>
              <a:sym typeface="Symbol" pitchFamily="18" charset="2"/>
            </a:endParaRPr>
          </a:p>
          <a:p>
            <a:pPr marL="0" indent="0" eaLnBrk="1" hangingPunct="1">
              <a:buNone/>
            </a:pPr>
            <a:r>
              <a:rPr lang="zh-CN" altLang="en-US" sz="2400" b="1" smtClean="0">
                <a:latin typeface="Times New Roman" pitchFamily="18" charset="0"/>
                <a:sym typeface="Symbol" pitchFamily="18" charset="2"/>
              </a:rPr>
              <a:t>其中</a:t>
            </a:r>
            <a:r>
              <a:rPr lang="en-US" altLang="zh-CN" sz="2400" b="1" i="1" smtClean="0">
                <a:latin typeface="Times New Roman" pitchFamily="18" charset="0"/>
                <a:sym typeface="Symbol" pitchFamily="18" charset="2"/>
              </a:rPr>
              <a:t>x</a:t>
            </a:r>
            <a:r>
              <a:rPr lang="en-US" altLang="zh-CN" sz="2400" b="1" smtClean="0">
                <a:latin typeface="Times New Roman" pitchFamily="18" charset="0"/>
                <a:sym typeface="Symbol" pitchFamily="18" charset="2"/>
              </a:rPr>
              <a:t>,</a:t>
            </a:r>
            <a:r>
              <a:rPr lang="en-US" altLang="zh-CN" sz="2400" b="1" i="1" smtClean="0">
                <a:latin typeface="Times New Roman" pitchFamily="18" charset="0"/>
                <a:sym typeface="Symbol" pitchFamily="18" charset="2"/>
              </a:rPr>
              <a:t>y</a:t>
            </a:r>
            <a:r>
              <a:rPr lang="zh-CN" altLang="en-US" sz="2400" b="1" smtClean="0">
                <a:latin typeface="Times New Roman" pitchFamily="18" charset="0"/>
                <a:sym typeface="Symbol" pitchFamily="18" charset="2"/>
              </a:rPr>
              <a:t>是个体变项符号</a:t>
            </a:r>
            <a:r>
              <a:rPr lang="en-US" altLang="zh-CN" sz="2400" b="1" smtClean="0">
                <a:latin typeface="Times New Roman" pitchFamily="18" charset="0"/>
                <a:sym typeface="Symbol" pitchFamily="18" charset="2"/>
              </a:rPr>
              <a:t>, </a:t>
            </a:r>
            <a:r>
              <a:rPr lang="en-US" altLang="zh-CN" sz="2400" b="1" i="1" smtClean="0">
                <a:latin typeface="Times New Roman" pitchFamily="18" charset="0"/>
                <a:sym typeface="Symbol" pitchFamily="18" charset="2"/>
              </a:rPr>
              <a:t>c</a:t>
            </a:r>
            <a:r>
              <a:rPr lang="zh-CN" altLang="en-US" sz="2400" b="1" smtClean="0">
                <a:latin typeface="Times New Roman" pitchFamily="18" charset="0"/>
                <a:sym typeface="Symbol" pitchFamily="18" charset="2"/>
              </a:rPr>
              <a:t>是个体常项符号</a:t>
            </a:r>
            <a:r>
              <a:rPr lang="en-US" altLang="zh-CN" sz="2400" b="1" smtClean="0">
                <a:latin typeface="Times New Roman" pitchFamily="18" charset="0"/>
                <a:sym typeface="Symbol" pitchFamily="18" charset="2"/>
              </a:rPr>
              <a:t>, </a:t>
            </a:r>
            <a:r>
              <a:rPr lang="zh-CN" altLang="en-US" sz="2400" b="1" smtClean="0">
                <a:latin typeface="Times New Roman" pitchFamily="18" charset="0"/>
                <a:sym typeface="Symbol" pitchFamily="18" charset="2"/>
              </a:rPr>
              <a:t>且在</a:t>
            </a:r>
            <a:r>
              <a:rPr lang="en-US" altLang="zh-CN" sz="2400" b="1" i="1" smtClean="0">
                <a:latin typeface="Times New Roman" pitchFamily="18" charset="0"/>
                <a:sym typeface="Symbol" pitchFamily="18" charset="2"/>
              </a:rPr>
              <a:t>A</a:t>
            </a:r>
            <a:r>
              <a:rPr lang="zh-CN" altLang="en-US" sz="2400" b="1" smtClean="0">
                <a:latin typeface="Times New Roman" pitchFamily="18" charset="0"/>
                <a:sym typeface="Symbol" pitchFamily="18" charset="2"/>
              </a:rPr>
              <a:t>中</a:t>
            </a:r>
            <a:r>
              <a:rPr lang="en-US" altLang="zh-CN" sz="2400" b="1" i="1" smtClean="0">
                <a:latin typeface="Times New Roman" pitchFamily="18" charset="0"/>
                <a:sym typeface="Symbol" pitchFamily="18" charset="2"/>
              </a:rPr>
              <a:t>y</a:t>
            </a:r>
            <a:r>
              <a:rPr lang="zh-CN" altLang="en-US" sz="2400" b="1" smtClean="0">
                <a:latin typeface="Times New Roman" pitchFamily="18" charset="0"/>
                <a:sym typeface="Symbol" pitchFamily="18" charset="2"/>
              </a:rPr>
              <a:t>和</a:t>
            </a:r>
            <a:r>
              <a:rPr lang="en-US" altLang="zh-CN" sz="2400" b="1" i="1" smtClean="0">
                <a:latin typeface="Times New Roman" pitchFamily="18" charset="0"/>
                <a:sym typeface="Symbol" pitchFamily="18" charset="2"/>
              </a:rPr>
              <a:t>c</a:t>
            </a:r>
            <a:r>
              <a:rPr lang="zh-CN" altLang="en-US" sz="2400" b="1" smtClean="0">
                <a:latin typeface="Times New Roman" pitchFamily="18" charset="0"/>
                <a:sym typeface="Symbol" pitchFamily="18" charset="2"/>
              </a:rPr>
              <a:t>不在</a:t>
            </a:r>
          </a:p>
          <a:p>
            <a:pPr marL="0" indent="0" eaLnBrk="1" hangingPunct="1">
              <a:buNone/>
            </a:pPr>
            <a:r>
              <a:rPr lang="zh-CN" altLang="en-US" sz="2400" b="1" smtClean="0">
                <a:latin typeface="Times New Roman" pitchFamily="18" charset="0"/>
                <a:sym typeface="Symbol" pitchFamily="18" charset="2"/>
              </a:rPr>
              <a:t></a:t>
            </a:r>
            <a:r>
              <a:rPr lang="en-US" altLang="zh-CN" sz="2400" b="1" i="1" smtClean="0">
                <a:latin typeface="Times New Roman" pitchFamily="18" charset="0"/>
                <a:sym typeface="Symbol" pitchFamily="18" charset="2"/>
              </a:rPr>
              <a:t>x</a:t>
            </a:r>
            <a:r>
              <a:rPr lang="zh-CN" altLang="en-US" sz="2400" b="1" smtClean="0">
                <a:latin typeface="Times New Roman" pitchFamily="18" charset="0"/>
                <a:sym typeface="Symbol" pitchFamily="18" charset="2"/>
              </a:rPr>
              <a:t>和</a:t>
            </a:r>
            <a:r>
              <a:rPr lang="en-US" altLang="zh-CN" sz="2400" b="1" i="1" smtClean="0">
                <a:latin typeface="Times New Roman" pitchFamily="18" charset="0"/>
                <a:sym typeface="Symbol" pitchFamily="18" charset="2"/>
              </a:rPr>
              <a:t>x</a:t>
            </a:r>
            <a:r>
              <a:rPr lang="zh-CN" altLang="en-US" sz="2400" b="1" smtClean="0">
                <a:latin typeface="Times New Roman" pitchFamily="18" charset="0"/>
                <a:sym typeface="Symbol" pitchFamily="18" charset="2"/>
              </a:rPr>
              <a:t>的辖域内自由出现和出现</a:t>
            </a:r>
            <a:r>
              <a:rPr lang="en-US" altLang="zh-CN" sz="2400" b="1" smtClean="0">
                <a:latin typeface="Times New Roman" pitchFamily="18" charset="0"/>
                <a:sym typeface="Symbol" pitchFamily="18" charset="2"/>
              </a:rPr>
              <a:t>.</a:t>
            </a:r>
          </a:p>
        </p:txBody>
      </p:sp>
      <p:grpSp>
        <p:nvGrpSpPr>
          <p:cNvPr id="38917" name="Group 10"/>
          <p:cNvGrpSpPr>
            <a:grpSpLocks/>
          </p:cNvGrpSpPr>
          <p:nvPr/>
        </p:nvGrpSpPr>
        <p:grpSpPr bwMode="auto">
          <a:xfrm>
            <a:off x="3924300" y="1773238"/>
            <a:ext cx="2087563" cy="895350"/>
            <a:chOff x="975" y="1117"/>
            <a:chExt cx="1315" cy="564"/>
          </a:xfrm>
        </p:grpSpPr>
        <p:sp>
          <p:nvSpPr>
            <p:cNvPr id="38927" name="Text Box 11"/>
            <p:cNvSpPr txBox="1">
              <a:spLocks noChangeArrowheads="1"/>
            </p:cNvSpPr>
            <p:nvPr/>
          </p:nvSpPr>
          <p:spPr bwMode="auto">
            <a:xfrm>
              <a:off x="975" y="1117"/>
              <a:ext cx="1315"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buFontTx/>
                <a:buNone/>
              </a:pPr>
              <a:r>
                <a:rPr lang="en-US" altLang="zh-CN" i="1">
                  <a:latin typeface="Times New Roman" pitchFamily="18" charset="0"/>
                  <a:sym typeface="Symbol" pitchFamily="18" charset="2"/>
                </a:rPr>
                <a:t>      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y</a:t>
              </a:r>
              <a:r>
                <a:rPr lang="en-US" altLang="zh-CN">
                  <a:latin typeface="Times New Roman" pitchFamily="18" charset="0"/>
                  <a:sym typeface="Symbol" pitchFamily="18" charset="2"/>
                </a:rPr>
                <a:t>)</a:t>
              </a:r>
              <a:endParaRPr lang="en-US" altLang="zh-CN" i="1">
                <a:latin typeface="Times New Roman" pitchFamily="18" charset="0"/>
                <a:sym typeface="Symbol" pitchFamily="18" charset="2"/>
              </a:endParaRPr>
            </a:p>
            <a:p>
              <a:pPr eaLnBrk="1" hangingPunct="1">
                <a:buClrTx/>
                <a:buFontTx/>
                <a:buNone/>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p>
          </p:txBody>
        </p:sp>
        <p:sp>
          <p:nvSpPr>
            <p:cNvPr id="38928" name="Line 12"/>
            <p:cNvSpPr>
              <a:spLocks noChangeShapeType="1"/>
            </p:cNvSpPr>
            <p:nvPr/>
          </p:nvSpPr>
          <p:spPr bwMode="auto">
            <a:xfrm flipV="1">
              <a:off x="975" y="1434"/>
              <a:ext cx="122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18" name="Group 13"/>
          <p:cNvGrpSpPr>
            <a:grpSpLocks/>
          </p:cNvGrpSpPr>
          <p:nvPr/>
        </p:nvGrpSpPr>
        <p:grpSpPr bwMode="auto">
          <a:xfrm>
            <a:off x="3995738" y="3181350"/>
            <a:ext cx="2087562" cy="895350"/>
            <a:chOff x="975" y="1117"/>
            <a:chExt cx="1315" cy="564"/>
          </a:xfrm>
        </p:grpSpPr>
        <p:sp>
          <p:nvSpPr>
            <p:cNvPr id="38925" name="Text Box 14"/>
            <p:cNvSpPr txBox="1">
              <a:spLocks noChangeArrowheads="1"/>
            </p:cNvSpPr>
            <p:nvPr/>
          </p:nvSpPr>
          <p:spPr bwMode="auto">
            <a:xfrm>
              <a:off x="975" y="1117"/>
              <a:ext cx="1315"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buFontTx/>
                <a:buNone/>
              </a:pPr>
              <a:r>
                <a:rPr lang="en-US" altLang="zh-CN" i="1">
                  <a:latin typeface="Times New Roman" pitchFamily="18" charset="0"/>
                  <a:sym typeface="Symbol" pitchFamily="18" charset="2"/>
                </a:rPr>
                <a:t>      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c</a:t>
              </a:r>
              <a:r>
                <a:rPr lang="en-US" altLang="zh-CN">
                  <a:latin typeface="Times New Roman" pitchFamily="18" charset="0"/>
                  <a:sym typeface="Symbol" pitchFamily="18" charset="2"/>
                </a:rPr>
                <a:t>)</a:t>
              </a:r>
              <a:endParaRPr lang="en-US" altLang="zh-CN" i="1">
                <a:latin typeface="Times New Roman" pitchFamily="18" charset="0"/>
                <a:sym typeface="Symbol" pitchFamily="18" charset="2"/>
              </a:endParaRPr>
            </a:p>
            <a:p>
              <a:pPr eaLnBrk="1" hangingPunct="1">
                <a:buClrTx/>
                <a:buFontTx/>
                <a:buNone/>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B</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p>
          </p:txBody>
        </p:sp>
        <p:sp>
          <p:nvSpPr>
            <p:cNvPr id="38926" name="Line 15"/>
            <p:cNvSpPr>
              <a:spLocks noChangeShapeType="1"/>
            </p:cNvSpPr>
            <p:nvPr/>
          </p:nvSpPr>
          <p:spPr bwMode="auto">
            <a:xfrm flipV="1">
              <a:off x="975" y="1434"/>
              <a:ext cx="1225"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19" name="Group 19"/>
          <p:cNvGrpSpPr>
            <a:grpSpLocks/>
          </p:cNvGrpSpPr>
          <p:nvPr/>
        </p:nvGrpSpPr>
        <p:grpSpPr bwMode="auto">
          <a:xfrm>
            <a:off x="1476375" y="1773238"/>
            <a:ext cx="1582738" cy="895350"/>
            <a:chOff x="930" y="1117"/>
            <a:chExt cx="997" cy="564"/>
          </a:xfrm>
        </p:grpSpPr>
        <p:sp>
          <p:nvSpPr>
            <p:cNvPr id="38923" name="Text Box 17"/>
            <p:cNvSpPr txBox="1">
              <a:spLocks noChangeArrowheads="1"/>
            </p:cNvSpPr>
            <p:nvPr/>
          </p:nvSpPr>
          <p:spPr bwMode="auto">
            <a:xfrm>
              <a:off x="930" y="1117"/>
              <a:ext cx="997"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buFontTx/>
                <a:buNone/>
              </a:pPr>
              <a:r>
                <a:rPr lang="en-US" altLang="zh-CN" i="1">
                  <a:latin typeface="Times New Roman" pitchFamily="18" charset="0"/>
                  <a:sym typeface="Symbol" pitchFamily="18" charset="2"/>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y</a:t>
              </a:r>
              <a:r>
                <a:rPr lang="en-US" altLang="zh-CN">
                  <a:latin typeface="Times New Roman" pitchFamily="18" charset="0"/>
                  <a:sym typeface="Symbol" pitchFamily="18" charset="2"/>
                </a:rPr>
                <a:t>)</a:t>
              </a:r>
              <a:endParaRPr lang="en-US" altLang="zh-CN" i="1">
                <a:latin typeface="Times New Roman" pitchFamily="18" charset="0"/>
                <a:sym typeface="Symbol" pitchFamily="18" charset="2"/>
              </a:endParaRPr>
            </a:p>
            <a:p>
              <a:pPr eaLnBrk="1" hangingPunct="1">
                <a:buClrTx/>
                <a:buFontTx/>
                <a:buNone/>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p>
          </p:txBody>
        </p:sp>
        <p:sp>
          <p:nvSpPr>
            <p:cNvPr id="38924" name="Line 18"/>
            <p:cNvSpPr>
              <a:spLocks noChangeShapeType="1"/>
            </p:cNvSpPr>
            <p:nvPr/>
          </p:nvSpPr>
          <p:spPr bwMode="auto">
            <a:xfrm flipV="1">
              <a:off x="930" y="1434"/>
              <a:ext cx="861"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20" name="Group 20"/>
          <p:cNvGrpSpPr>
            <a:grpSpLocks/>
          </p:cNvGrpSpPr>
          <p:nvPr/>
        </p:nvGrpSpPr>
        <p:grpSpPr bwMode="auto">
          <a:xfrm>
            <a:off x="1476375" y="3141663"/>
            <a:ext cx="1582738" cy="895350"/>
            <a:chOff x="930" y="1117"/>
            <a:chExt cx="997" cy="564"/>
          </a:xfrm>
        </p:grpSpPr>
        <p:sp>
          <p:nvSpPr>
            <p:cNvPr id="38921" name="Text Box 21"/>
            <p:cNvSpPr txBox="1">
              <a:spLocks noChangeArrowheads="1"/>
            </p:cNvSpPr>
            <p:nvPr/>
          </p:nvSpPr>
          <p:spPr bwMode="auto">
            <a:xfrm>
              <a:off x="930" y="1117"/>
              <a:ext cx="997"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buClrTx/>
                <a:buFontTx/>
                <a:buNone/>
              </a:pPr>
              <a:r>
                <a:rPr lang="en-US" altLang="zh-CN" i="1">
                  <a:latin typeface="Times New Roman" pitchFamily="18" charset="0"/>
                  <a:sym typeface="Symbol" pitchFamily="18" charset="2"/>
                </a:rPr>
                <a:t>      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c</a:t>
              </a:r>
              <a:r>
                <a:rPr lang="en-US" altLang="zh-CN">
                  <a:latin typeface="Times New Roman" pitchFamily="18" charset="0"/>
                  <a:sym typeface="Symbol" pitchFamily="18" charset="2"/>
                </a:rPr>
                <a:t>)</a:t>
              </a:r>
              <a:endParaRPr lang="en-US" altLang="zh-CN" i="1">
                <a:latin typeface="Times New Roman" pitchFamily="18" charset="0"/>
                <a:sym typeface="Symbol" pitchFamily="18" charset="2"/>
              </a:endParaRPr>
            </a:p>
            <a:p>
              <a:pPr eaLnBrk="1" hangingPunct="1">
                <a:buClrTx/>
                <a:buFontTx/>
                <a:buNone/>
              </a:pPr>
              <a:r>
                <a:rPr lang="en-US" altLang="zh-CN">
                  <a:latin typeface="Times New Roman" pitchFamily="18" charset="0"/>
                  <a:sym typeface="Symbol" pitchFamily="18" charset="2"/>
                </a:rPr>
                <a:t></a:t>
              </a:r>
              <a:r>
                <a:rPr lang="en-US" altLang="zh-CN" i="1">
                  <a:latin typeface="Times New Roman" pitchFamily="18" charset="0"/>
                  <a:sym typeface="Symbol" pitchFamily="18" charset="2"/>
                </a:rPr>
                <a:t>xA</a:t>
              </a:r>
              <a:r>
                <a:rPr lang="en-US" altLang="zh-CN">
                  <a:latin typeface="Times New Roman" pitchFamily="18" charset="0"/>
                  <a:sym typeface="Symbol" pitchFamily="18" charset="2"/>
                </a:rPr>
                <a:t>(</a:t>
              </a:r>
              <a:r>
                <a:rPr lang="en-US" altLang="zh-CN" i="1">
                  <a:latin typeface="Times New Roman" pitchFamily="18" charset="0"/>
                  <a:sym typeface="Symbol" pitchFamily="18" charset="2"/>
                </a:rPr>
                <a:t>x</a:t>
              </a:r>
              <a:r>
                <a:rPr lang="en-US" altLang="zh-CN">
                  <a:latin typeface="Times New Roman" pitchFamily="18" charset="0"/>
                  <a:sym typeface="Symbol" pitchFamily="18" charset="2"/>
                </a:rPr>
                <a:t>)</a:t>
              </a:r>
            </a:p>
          </p:txBody>
        </p:sp>
        <p:sp>
          <p:nvSpPr>
            <p:cNvPr id="38922" name="Line 22"/>
            <p:cNvSpPr>
              <a:spLocks noChangeShapeType="1"/>
            </p:cNvSpPr>
            <p:nvPr/>
          </p:nvSpPr>
          <p:spPr bwMode="auto">
            <a:xfrm flipV="1">
              <a:off x="930" y="1434"/>
              <a:ext cx="861"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00866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98339406-B625-4919-9BDE-7E35F605CD3F}" type="slidenum">
              <a:rPr lang="en-US" altLang="zh-CN" sz="1400" b="0" smtClean="0"/>
              <a:pPr eaLnBrk="1" hangingPunct="1">
                <a:spcBef>
                  <a:spcPct val="0"/>
                </a:spcBef>
                <a:buClrTx/>
                <a:buFontTx/>
                <a:buNone/>
              </a:pPr>
              <a:t>37</a:t>
            </a:fld>
            <a:endParaRPr lang="en-US" altLang="zh-CN" sz="1400" b="0" smtClean="0"/>
          </a:p>
        </p:txBody>
      </p:sp>
      <p:sp>
        <p:nvSpPr>
          <p:cNvPr id="39939" name="Rectangle 2"/>
          <p:cNvSpPr>
            <a:spLocks noGrp="1" noChangeArrowheads="1"/>
          </p:cNvSpPr>
          <p:nvPr>
            <p:ph type="title"/>
          </p:nvPr>
        </p:nvSpPr>
        <p:spPr/>
        <p:txBody>
          <a:bodyPr/>
          <a:lstStyle/>
          <a:p>
            <a:pPr algn="ctr" eaLnBrk="1" hangingPunct="1"/>
            <a:r>
              <a:rPr lang="zh-CN" altLang="en-US" sz="2400" b="1" dirty="0" smtClean="0"/>
              <a:t>自然推理系统</a:t>
            </a:r>
            <a:r>
              <a:rPr lang="en-US" altLang="zh-CN" sz="2400" b="1" i="1" dirty="0" smtClean="0">
                <a:latin typeface="Times New Roman" pitchFamily="18" charset="0"/>
              </a:rPr>
              <a:t>N</a:t>
            </a:r>
            <a:r>
              <a:rPr lang="en-US" altLang="zh-CN" sz="2400" b="1" baseline="-25000" dirty="0" smtClean="0">
                <a:latin typeface="Palace Script MT" pitchFamily="66" charset="0"/>
              </a:rPr>
              <a:t>L</a:t>
            </a:r>
          </a:p>
        </p:txBody>
      </p:sp>
      <p:sp>
        <p:nvSpPr>
          <p:cNvPr id="39940" name="Rectangle 3"/>
          <p:cNvSpPr>
            <a:spLocks noGrp="1" noChangeArrowheads="1"/>
          </p:cNvSpPr>
          <p:nvPr>
            <p:ph type="body" idx="1"/>
          </p:nvPr>
        </p:nvSpPr>
        <p:spPr>
          <a:xfrm>
            <a:off x="519113" y="1241425"/>
            <a:ext cx="8229600" cy="5211763"/>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5.3</a:t>
            </a:r>
            <a:r>
              <a:rPr lang="en-US" altLang="zh-CN" sz="2400" b="1" dirty="0" smtClean="0">
                <a:latin typeface="Times New Roman" pitchFamily="18" charset="0"/>
              </a:rPr>
              <a:t> </a:t>
            </a:r>
            <a:r>
              <a:rPr lang="zh-CN" altLang="en-US" sz="2400" b="1" dirty="0" smtClean="0">
                <a:solidFill>
                  <a:srgbClr val="A50021"/>
                </a:solidFill>
                <a:latin typeface="Times New Roman" pitchFamily="18" charset="0"/>
              </a:rPr>
              <a:t>自然推理系统</a:t>
            </a:r>
            <a:r>
              <a:rPr lang="en-US" altLang="zh-CN" sz="2400" b="1" i="1" dirty="0" smtClean="0">
                <a:solidFill>
                  <a:srgbClr val="A50021"/>
                </a:solidFill>
                <a:latin typeface="Times New Roman" pitchFamily="18" charset="0"/>
              </a:rPr>
              <a:t>N</a:t>
            </a:r>
            <a:r>
              <a:rPr lang="en-US" altLang="zh-CN" sz="2400" b="1" baseline="-25000" dirty="0" smtClean="0">
                <a:solidFill>
                  <a:srgbClr val="A50021"/>
                </a:solidFill>
                <a:latin typeface="Palace Script MT" pitchFamily="66" charset="0"/>
              </a:rPr>
              <a:t>L   </a:t>
            </a:r>
            <a:r>
              <a:rPr lang="zh-CN" altLang="en-US" sz="2400" b="1" dirty="0" smtClean="0">
                <a:latin typeface="Times New Roman" pitchFamily="18" charset="0"/>
              </a:rPr>
              <a:t>定义如下</a:t>
            </a:r>
            <a:r>
              <a:rPr lang="en-US" altLang="zh-CN" sz="2400" b="1" dirty="0" smtClean="0">
                <a:latin typeface="Times New Roman" pitchFamily="18" charset="0"/>
              </a:rPr>
              <a:t>:</a:t>
            </a:r>
          </a:p>
          <a:p>
            <a:pPr marL="0" indent="0" eaLnBrk="1" hangingPunct="1">
              <a:buNone/>
            </a:pPr>
            <a:r>
              <a:rPr lang="en-US" altLang="zh-CN" sz="2400" b="1" dirty="0" smtClean="0">
                <a:latin typeface="Times New Roman" pitchFamily="18" charset="0"/>
              </a:rPr>
              <a:t>1. </a:t>
            </a:r>
            <a:r>
              <a:rPr lang="zh-CN" altLang="en-US" sz="2400" b="1" dirty="0" smtClean="0">
                <a:latin typeface="Times New Roman" pitchFamily="18" charset="0"/>
              </a:rPr>
              <a:t>字母表</a:t>
            </a:r>
            <a:r>
              <a:rPr lang="en-US" altLang="zh-CN" sz="2400" b="1" dirty="0" smtClean="0">
                <a:latin typeface="Times New Roman" pitchFamily="18" charset="0"/>
              </a:rPr>
              <a:t>. </a:t>
            </a:r>
            <a:r>
              <a:rPr lang="zh-CN" altLang="en-US" sz="2400" b="1" dirty="0" smtClean="0">
                <a:latin typeface="Times New Roman" pitchFamily="18" charset="0"/>
              </a:rPr>
              <a:t>同一阶语言</a:t>
            </a:r>
            <a:r>
              <a:rPr lang="en-US" altLang="zh-CN" sz="2400" b="1" dirty="0" smtClean="0">
                <a:latin typeface="Palace Script MT" pitchFamily="66" charset="0"/>
              </a:rPr>
              <a:t>L   </a:t>
            </a:r>
            <a:r>
              <a:rPr lang="zh-CN" altLang="en-US" sz="2400" b="1" dirty="0" smtClean="0">
                <a:latin typeface="Times New Roman" pitchFamily="18" charset="0"/>
              </a:rPr>
              <a:t>的字母表</a:t>
            </a:r>
          </a:p>
          <a:p>
            <a:pPr marL="0" indent="0" eaLnBrk="1" hangingPunct="1">
              <a:buNone/>
            </a:pPr>
            <a:r>
              <a:rPr lang="en-US" altLang="zh-CN" sz="2400" b="1" dirty="0" smtClean="0">
                <a:latin typeface="Times New Roman" pitchFamily="18" charset="0"/>
              </a:rPr>
              <a:t>2. </a:t>
            </a:r>
            <a:r>
              <a:rPr lang="zh-CN" altLang="en-US" sz="2400" b="1" dirty="0" smtClean="0">
                <a:latin typeface="Times New Roman" pitchFamily="18" charset="0"/>
              </a:rPr>
              <a:t>合式公式</a:t>
            </a:r>
            <a:r>
              <a:rPr lang="en-US" altLang="zh-CN" sz="2400" b="1" dirty="0" smtClean="0">
                <a:latin typeface="Times New Roman" pitchFamily="18" charset="0"/>
              </a:rPr>
              <a:t>. </a:t>
            </a:r>
            <a:r>
              <a:rPr lang="zh-CN" altLang="en-US" sz="2400" b="1" dirty="0" smtClean="0">
                <a:latin typeface="Times New Roman" pitchFamily="18" charset="0"/>
              </a:rPr>
              <a:t>同</a:t>
            </a:r>
            <a:r>
              <a:rPr lang="en-US" altLang="zh-CN" sz="2400" b="1" dirty="0" smtClean="0">
                <a:latin typeface="Palace Script MT" pitchFamily="66" charset="0"/>
              </a:rPr>
              <a:t>L  </a:t>
            </a:r>
            <a:r>
              <a:rPr lang="zh-CN" altLang="en-US" sz="2400" b="1" dirty="0" smtClean="0">
                <a:latin typeface="Times New Roman" pitchFamily="18" charset="0"/>
              </a:rPr>
              <a:t>的合式公式</a:t>
            </a:r>
          </a:p>
          <a:p>
            <a:pPr marL="0" indent="0" eaLnBrk="1" hangingPunct="1">
              <a:buNone/>
            </a:pPr>
            <a:r>
              <a:rPr lang="en-US" altLang="zh-CN" sz="2400" b="1" dirty="0">
                <a:solidFill>
                  <a:srgbClr val="A50021"/>
                </a:solidFill>
                <a:latin typeface="Times New Roman" pitchFamily="18" charset="0"/>
              </a:rPr>
              <a:t>3. </a:t>
            </a:r>
            <a:r>
              <a:rPr lang="zh-CN" altLang="en-US" sz="2400" b="1" dirty="0">
                <a:solidFill>
                  <a:srgbClr val="A50021"/>
                </a:solidFill>
                <a:latin typeface="Times New Roman" pitchFamily="18" charset="0"/>
              </a:rPr>
              <a:t>推理规则</a:t>
            </a:r>
            <a:r>
              <a:rPr lang="en-US" altLang="zh-CN" sz="2400" b="1" dirty="0">
                <a:solidFill>
                  <a:srgbClr val="A50021"/>
                </a:solidFill>
                <a:latin typeface="Times New Roman" pitchFamily="18" charset="0"/>
              </a:rPr>
              <a:t>:</a:t>
            </a:r>
          </a:p>
          <a:p>
            <a:pPr marL="0" indent="0" eaLnBrk="1" hangingPunct="1">
              <a:buNone/>
            </a:pPr>
            <a:r>
              <a:rPr lang="en-US" altLang="zh-CN" sz="2400" b="1" dirty="0" smtClean="0">
                <a:latin typeface="Times New Roman" pitchFamily="18" charset="0"/>
              </a:rPr>
              <a:t>(1) </a:t>
            </a:r>
            <a:r>
              <a:rPr lang="zh-CN" altLang="en-US" sz="2400" b="1" dirty="0" smtClean="0">
                <a:latin typeface="Times New Roman" pitchFamily="18" charset="0"/>
              </a:rPr>
              <a:t>前提引入规则</a:t>
            </a:r>
          </a:p>
          <a:p>
            <a:pPr marL="0" indent="0" eaLnBrk="1" hangingPunct="1">
              <a:buNone/>
            </a:pPr>
            <a:r>
              <a:rPr lang="en-US" altLang="zh-CN" sz="2400" b="1" dirty="0" smtClean="0">
                <a:latin typeface="Times New Roman" pitchFamily="18" charset="0"/>
              </a:rPr>
              <a:t>(2) </a:t>
            </a:r>
            <a:r>
              <a:rPr lang="zh-CN" altLang="en-US" sz="2400" b="1" dirty="0" smtClean="0">
                <a:latin typeface="Times New Roman" pitchFamily="18" charset="0"/>
              </a:rPr>
              <a:t>结论引入规则</a:t>
            </a:r>
          </a:p>
          <a:p>
            <a:pPr marL="0" indent="0" eaLnBrk="1" hangingPunct="1">
              <a:buNone/>
            </a:pPr>
            <a:r>
              <a:rPr lang="en-US" altLang="zh-CN" sz="2400" b="1" dirty="0" smtClean="0">
                <a:latin typeface="Times New Roman" pitchFamily="18" charset="0"/>
              </a:rPr>
              <a:t>(3) </a:t>
            </a:r>
            <a:r>
              <a:rPr lang="zh-CN" altLang="en-US" sz="2400" b="1" dirty="0" smtClean="0">
                <a:latin typeface="Times New Roman" pitchFamily="18" charset="0"/>
              </a:rPr>
              <a:t>置换规则</a:t>
            </a:r>
          </a:p>
          <a:p>
            <a:pPr marL="0" indent="0" eaLnBrk="1" hangingPunct="1">
              <a:buNone/>
            </a:pPr>
            <a:r>
              <a:rPr lang="en-US" altLang="zh-CN" sz="2400" b="1" dirty="0" smtClean="0">
                <a:latin typeface="Times New Roman" pitchFamily="18" charset="0"/>
              </a:rPr>
              <a:t>(4) </a:t>
            </a:r>
            <a:r>
              <a:rPr lang="zh-CN" altLang="en-US" sz="2400" b="1" dirty="0" smtClean="0">
                <a:latin typeface="Times New Roman" pitchFamily="18" charset="0"/>
              </a:rPr>
              <a:t>假言推理规则</a:t>
            </a:r>
          </a:p>
          <a:p>
            <a:pPr marL="0" indent="0" eaLnBrk="1" hangingPunct="1">
              <a:buNone/>
            </a:pPr>
            <a:r>
              <a:rPr lang="en-US" altLang="zh-CN" sz="2400" b="1" dirty="0" smtClean="0">
                <a:latin typeface="Times New Roman" pitchFamily="18" charset="0"/>
              </a:rPr>
              <a:t>(5) </a:t>
            </a:r>
            <a:r>
              <a:rPr lang="zh-CN" altLang="en-US" sz="2400" b="1" dirty="0" smtClean="0">
                <a:latin typeface="Times New Roman" pitchFamily="18" charset="0"/>
              </a:rPr>
              <a:t>附加规则</a:t>
            </a:r>
          </a:p>
          <a:p>
            <a:pPr marL="0" indent="0" eaLnBrk="1" hangingPunct="1">
              <a:buNone/>
            </a:pPr>
            <a:r>
              <a:rPr lang="en-US" altLang="zh-CN" sz="2400" b="1" dirty="0" smtClean="0">
                <a:latin typeface="Times New Roman" pitchFamily="18" charset="0"/>
              </a:rPr>
              <a:t>(6) </a:t>
            </a:r>
            <a:r>
              <a:rPr lang="zh-CN" altLang="en-US" sz="2400" b="1" dirty="0" smtClean="0">
                <a:latin typeface="Times New Roman" pitchFamily="18" charset="0"/>
              </a:rPr>
              <a:t>化简规则</a:t>
            </a:r>
          </a:p>
          <a:p>
            <a:pPr marL="0" indent="0" eaLnBrk="1" hangingPunct="1">
              <a:buNone/>
            </a:pPr>
            <a:r>
              <a:rPr lang="en-US" altLang="zh-CN" sz="2400" b="1" dirty="0" smtClean="0">
                <a:latin typeface="Times New Roman" pitchFamily="18" charset="0"/>
              </a:rPr>
              <a:t>(7) </a:t>
            </a:r>
            <a:r>
              <a:rPr lang="zh-CN" altLang="en-US" sz="2400" b="1" dirty="0" smtClean="0">
                <a:latin typeface="Times New Roman" pitchFamily="18" charset="0"/>
              </a:rPr>
              <a:t>拒取式规则</a:t>
            </a:r>
          </a:p>
        </p:txBody>
      </p:sp>
    </p:spTree>
    <p:extLst>
      <p:ext uri="{BB962C8B-B14F-4D97-AF65-F5344CB8AC3E}">
        <p14:creationId xmlns:p14="http://schemas.microsoft.com/office/powerpoint/2010/main" val="973805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FF9B0EB4-7089-4AE5-A307-08437EDE2E82}" type="slidenum">
              <a:rPr lang="en-US" altLang="zh-CN" sz="1400" b="0" smtClean="0"/>
              <a:pPr eaLnBrk="1" hangingPunct="1">
                <a:spcBef>
                  <a:spcPct val="0"/>
                </a:spcBef>
                <a:buClrTx/>
                <a:buFontTx/>
                <a:buNone/>
              </a:pPr>
              <a:t>38</a:t>
            </a:fld>
            <a:endParaRPr lang="en-US" altLang="zh-CN" sz="1400" b="0" smtClean="0"/>
          </a:p>
        </p:txBody>
      </p:sp>
      <p:sp>
        <p:nvSpPr>
          <p:cNvPr id="40963" name="Rectangle 2"/>
          <p:cNvSpPr>
            <a:spLocks noGrp="1" noChangeArrowheads="1"/>
          </p:cNvSpPr>
          <p:nvPr>
            <p:ph type="title"/>
          </p:nvPr>
        </p:nvSpPr>
        <p:spPr/>
        <p:txBody>
          <a:bodyPr/>
          <a:lstStyle/>
          <a:p>
            <a:pPr algn="ctr" eaLnBrk="1" hangingPunct="1"/>
            <a:r>
              <a:rPr lang="zh-CN" altLang="en-US" sz="2400" b="1" dirty="0" smtClean="0"/>
              <a:t>自然推理系统</a:t>
            </a:r>
            <a:r>
              <a:rPr lang="en-US" altLang="zh-CN" sz="2400" b="1" i="1" dirty="0" smtClean="0">
                <a:latin typeface="Times New Roman" pitchFamily="18" charset="0"/>
              </a:rPr>
              <a:t>N</a:t>
            </a:r>
            <a:r>
              <a:rPr lang="en-US" altLang="zh-CN" sz="2400" b="1" baseline="-25000" dirty="0" smtClean="0">
                <a:latin typeface="Palace Script MT" pitchFamily="66" charset="0"/>
              </a:rPr>
              <a:t>L</a:t>
            </a:r>
          </a:p>
        </p:txBody>
      </p:sp>
      <p:sp>
        <p:nvSpPr>
          <p:cNvPr id="40964" name="Rectangle 3"/>
          <p:cNvSpPr>
            <a:spLocks noGrp="1" noChangeArrowheads="1"/>
          </p:cNvSpPr>
          <p:nvPr>
            <p:ph type="body" idx="1"/>
          </p:nvPr>
        </p:nvSpPr>
        <p:spPr>
          <a:xfrm>
            <a:off x="250825" y="981075"/>
            <a:ext cx="8785225" cy="5876925"/>
          </a:xfrm>
        </p:spPr>
        <p:txBody>
          <a:bodyPr>
            <a:normAutofit/>
          </a:bodyPr>
          <a:lstStyle/>
          <a:p>
            <a:pPr marL="0" indent="0" eaLnBrk="1" hangingPunct="1">
              <a:buNone/>
            </a:pPr>
            <a:r>
              <a:rPr lang="en-US" altLang="zh-CN" sz="2400" b="1" dirty="0" smtClean="0">
                <a:latin typeface="Times New Roman" pitchFamily="18" charset="0"/>
              </a:rPr>
              <a:t>(8) </a:t>
            </a:r>
            <a:r>
              <a:rPr lang="zh-CN" altLang="en-US" sz="2400" b="1" dirty="0" smtClean="0">
                <a:latin typeface="Times New Roman" pitchFamily="18" charset="0"/>
              </a:rPr>
              <a:t>假言三段论规则</a:t>
            </a:r>
          </a:p>
          <a:p>
            <a:pPr marL="0" indent="0" eaLnBrk="1" hangingPunct="1">
              <a:buNone/>
            </a:pPr>
            <a:r>
              <a:rPr lang="en-US" altLang="zh-CN" sz="2400" b="1" dirty="0" smtClean="0">
                <a:latin typeface="Times New Roman" pitchFamily="18" charset="0"/>
              </a:rPr>
              <a:t>(9) </a:t>
            </a:r>
            <a:r>
              <a:rPr lang="zh-CN" altLang="en-US" sz="2400" b="1" dirty="0" smtClean="0">
                <a:latin typeface="Times New Roman" pitchFamily="18" charset="0"/>
              </a:rPr>
              <a:t>析取三段论规则</a:t>
            </a:r>
          </a:p>
          <a:p>
            <a:pPr marL="0" indent="0" eaLnBrk="1" hangingPunct="1">
              <a:buNone/>
            </a:pPr>
            <a:r>
              <a:rPr lang="en-US" altLang="zh-CN" sz="2400" b="1" dirty="0" smtClean="0">
                <a:latin typeface="Times New Roman" pitchFamily="18" charset="0"/>
              </a:rPr>
              <a:t>(10) </a:t>
            </a:r>
            <a:r>
              <a:rPr lang="zh-CN" altLang="en-US" sz="2400" b="1" dirty="0" smtClean="0">
                <a:latin typeface="Times New Roman" pitchFamily="18" charset="0"/>
              </a:rPr>
              <a:t>构造性二难推理规则</a:t>
            </a:r>
          </a:p>
          <a:p>
            <a:pPr marL="0" indent="0" eaLnBrk="1" hangingPunct="1">
              <a:buNone/>
            </a:pPr>
            <a:r>
              <a:rPr lang="en-US" altLang="zh-CN" sz="2400" b="1" dirty="0" smtClean="0">
                <a:latin typeface="Times New Roman" pitchFamily="18" charset="0"/>
              </a:rPr>
              <a:t>(11) </a:t>
            </a:r>
            <a:r>
              <a:rPr lang="zh-CN" altLang="en-US" sz="2400" b="1" dirty="0" smtClean="0">
                <a:latin typeface="Times New Roman" pitchFamily="18" charset="0"/>
              </a:rPr>
              <a:t>合取引入规则</a:t>
            </a:r>
          </a:p>
          <a:p>
            <a:pPr marL="0" indent="0" eaLnBrk="1" hangingPunct="1">
              <a:buNone/>
            </a:pPr>
            <a:r>
              <a:rPr lang="en-US" altLang="zh-CN" sz="2400" b="1" dirty="0" smtClean="0">
                <a:latin typeface="Times New Roman" pitchFamily="18" charset="0"/>
              </a:rPr>
              <a:t>(12)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rPr>
              <a:t>规则</a:t>
            </a:r>
          </a:p>
          <a:p>
            <a:pPr marL="0" indent="0" eaLnBrk="1" hangingPunct="1">
              <a:buNone/>
            </a:pPr>
            <a:r>
              <a:rPr lang="en-US" altLang="zh-CN" sz="2400" b="1" dirty="0" smtClean="0">
                <a:latin typeface="Times New Roman" pitchFamily="18" charset="0"/>
              </a:rPr>
              <a:t>(13)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rPr>
              <a:t>规则</a:t>
            </a:r>
          </a:p>
          <a:p>
            <a:pPr marL="0" indent="0" eaLnBrk="1" hangingPunct="1">
              <a:buNone/>
            </a:pPr>
            <a:r>
              <a:rPr lang="en-US" altLang="zh-CN" sz="2400" b="1" dirty="0" smtClean="0">
                <a:latin typeface="Times New Roman" pitchFamily="18" charset="0"/>
              </a:rPr>
              <a:t>(14)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rPr>
              <a:t>规则</a:t>
            </a:r>
          </a:p>
          <a:p>
            <a:pPr marL="0" indent="0" eaLnBrk="1" hangingPunct="1">
              <a:buNone/>
            </a:pPr>
            <a:r>
              <a:rPr lang="en-US" altLang="zh-CN" sz="2400" b="1" dirty="0" smtClean="0">
                <a:latin typeface="Times New Roman" pitchFamily="18" charset="0"/>
              </a:rPr>
              <a:t>(15)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sym typeface="Symbol" pitchFamily="18" charset="2"/>
              </a:rPr>
              <a:t>规则</a:t>
            </a:r>
            <a:endParaRPr lang="zh-CN" altLang="en-US" sz="2400" b="1" dirty="0" smtClean="0">
              <a:latin typeface="Times New Roman" pitchFamily="18" charset="0"/>
            </a:endParaRPr>
          </a:p>
          <a:p>
            <a:pPr marL="0" indent="0" eaLnBrk="1" hangingPunct="1">
              <a:buNone/>
            </a:pPr>
            <a:r>
              <a:rPr lang="zh-CN" altLang="en-US" sz="2400" b="1" dirty="0" smtClean="0">
                <a:latin typeface="Times New Roman" pitchFamily="18" charset="0"/>
              </a:rPr>
              <a:t>推理的证明</a:t>
            </a:r>
            <a:r>
              <a:rPr lang="en-US" altLang="zh-CN" sz="2400" b="1" dirty="0" smtClean="0">
                <a:latin typeface="Times New Roman" pitchFamily="18" charset="0"/>
              </a:rPr>
              <a:t>: </a:t>
            </a:r>
            <a:r>
              <a:rPr lang="zh-CN" altLang="en-US" sz="2400" b="1" dirty="0" smtClean="0">
                <a:latin typeface="Times New Roman" pitchFamily="18" charset="0"/>
              </a:rPr>
              <a:t>在推理系统</a:t>
            </a:r>
            <a:r>
              <a:rPr lang="en-US" altLang="zh-CN" sz="2400" b="1" i="1" dirty="0" smtClean="0">
                <a:latin typeface="Times New Roman" pitchFamily="18" charset="0"/>
              </a:rPr>
              <a:t>N</a:t>
            </a:r>
            <a:r>
              <a:rPr lang="en-US" altLang="zh-CN" sz="2400" b="1" baseline="-25000" dirty="0" smtClean="0">
                <a:latin typeface="Palace Script MT" pitchFamily="66" charset="0"/>
              </a:rPr>
              <a:t>L </a:t>
            </a:r>
            <a:r>
              <a:rPr lang="zh-CN" altLang="en-US" sz="2400" b="1" dirty="0" smtClean="0">
                <a:latin typeface="Times New Roman" pitchFamily="18" charset="0"/>
              </a:rPr>
              <a:t>中推理的证明与自然推理系统</a:t>
            </a:r>
            <a:r>
              <a:rPr lang="en-US" altLang="zh-CN" sz="2400" b="1" dirty="0" smtClean="0">
                <a:latin typeface="Times New Roman" pitchFamily="18" charset="0"/>
              </a:rPr>
              <a:t>P</a:t>
            </a:r>
            <a:r>
              <a:rPr lang="zh-CN" altLang="en-US" sz="2400" b="1" dirty="0" smtClean="0">
                <a:latin typeface="Times New Roman" pitchFamily="18" charset="0"/>
              </a:rPr>
              <a:t>中推理的证明相同，设前提</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1</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2</a:t>
            </a:r>
            <a:r>
              <a:rPr lang="en-US" altLang="zh-CN" sz="2400" b="1" i="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k</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sym typeface="Symbol" pitchFamily="18" charset="2"/>
              </a:rPr>
              <a:t>结论</a:t>
            </a:r>
            <a:r>
              <a:rPr lang="en-US" altLang="zh-CN" sz="2400" b="1" dirty="0" smtClean="0">
                <a:latin typeface="Times New Roman" pitchFamily="18" charset="0"/>
                <a:sym typeface="Symbol" pitchFamily="18" charset="2"/>
              </a:rPr>
              <a:t>B</a:t>
            </a:r>
            <a:r>
              <a:rPr lang="zh-CN" altLang="en-US" sz="2400" b="1" dirty="0" smtClean="0">
                <a:latin typeface="Times New Roman" pitchFamily="18" charset="0"/>
                <a:sym typeface="Symbol" pitchFamily="18" charset="2"/>
              </a:rPr>
              <a:t>和公式序列</a:t>
            </a:r>
            <a:r>
              <a:rPr lang="en-US" altLang="zh-CN" sz="2400" b="1" i="1" dirty="0" smtClean="0">
                <a:latin typeface="Times New Roman" pitchFamily="18" charset="0"/>
                <a:sym typeface="Symbol" pitchFamily="18" charset="2"/>
              </a:rPr>
              <a:t>C</a:t>
            </a:r>
            <a:r>
              <a:rPr lang="en-US" altLang="zh-CN" sz="2400" b="1" i="1" baseline="-25000" dirty="0" smtClean="0">
                <a:latin typeface="Times New Roman" pitchFamily="18" charset="0"/>
                <a:sym typeface="Symbol" pitchFamily="18" charset="2"/>
              </a:rPr>
              <a:t>1</a:t>
            </a:r>
            <a:r>
              <a:rPr lang="en-US" altLang="zh-CN" sz="2400" b="1" i="1" dirty="0" smtClean="0">
                <a:latin typeface="Times New Roman" pitchFamily="18" charset="0"/>
                <a:sym typeface="Symbol" pitchFamily="18" charset="2"/>
              </a:rPr>
              <a:t>，C</a:t>
            </a:r>
            <a:r>
              <a:rPr lang="en-US" altLang="zh-CN" sz="2400" b="1" i="1" baseline="-25000" dirty="0" smtClean="0">
                <a:latin typeface="Times New Roman" pitchFamily="18" charset="0"/>
                <a:sym typeface="Symbol" pitchFamily="18" charset="2"/>
              </a:rPr>
              <a:t>2</a:t>
            </a:r>
            <a:r>
              <a:rPr lang="en-US" altLang="zh-CN" sz="2400" b="1" i="1" dirty="0" smtClean="0">
                <a:latin typeface="Times New Roman" pitchFamily="18" charset="0"/>
                <a:sym typeface="Symbol" pitchFamily="18" charset="2"/>
              </a:rPr>
              <a:t>，…, C</a:t>
            </a:r>
            <a:r>
              <a:rPr lang="en-US" altLang="zh-CN" sz="2400" b="1" i="1" baseline="-25000" dirty="0" smtClean="0">
                <a:latin typeface="Times New Roman" pitchFamily="18" charset="0"/>
                <a:sym typeface="Symbol" pitchFamily="18" charset="2"/>
              </a:rPr>
              <a:t>l</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sym typeface="Symbol" pitchFamily="18" charset="2"/>
              </a:rPr>
              <a:t>如果每一个</a:t>
            </a:r>
            <a:r>
              <a:rPr lang="en-US" altLang="zh-CN" sz="2400" b="1" dirty="0" err="1" smtClean="0">
                <a:latin typeface="Times New Roman" pitchFamily="18" charset="0"/>
                <a:sym typeface="Symbol" pitchFamily="18" charset="2"/>
              </a:rPr>
              <a:t>i（i</a:t>
            </a:r>
            <a:r>
              <a:rPr lang="en-US" altLang="zh-CN" sz="2400" b="1" dirty="0" smtClean="0">
                <a:latin typeface="Times New Roman" pitchFamily="18" charset="0"/>
                <a:sym typeface="Symbol" pitchFamily="18" charset="2"/>
              </a:rPr>
              <a:t>=1,2，…, l）, </a:t>
            </a:r>
            <a:r>
              <a:rPr lang="en-US" altLang="zh-CN" sz="2400" b="1" i="1" dirty="0" smtClean="0">
                <a:latin typeface="Times New Roman" pitchFamily="18" charset="0"/>
                <a:sym typeface="Symbol" pitchFamily="18" charset="2"/>
              </a:rPr>
              <a:t>C</a:t>
            </a:r>
            <a:r>
              <a:rPr lang="en-US" altLang="zh-CN" sz="2400" b="1" i="1" baseline="-25000" dirty="0" smtClean="0">
                <a:latin typeface="Times New Roman" pitchFamily="18" charset="0"/>
                <a:sym typeface="Symbol" pitchFamily="18" charset="2"/>
              </a:rPr>
              <a:t>i</a:t>
            </a:r>
            <a:r>
              <a:rPr lang="zh-CN" altLang="en-US" sz="2400" b="1" dirty="0" smtClean="0">
                <a:latin typeface="Times New Roman" pitchFamily="18" charset="0"/>
                <a:sym typeface="Symbol" pitchFamily="18" charset="2"/>
              </a:rPr>
              <a:t>是某个</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j</a:t>
            </a:r>
            <a:r>
              <a:rPr lang="en-US" altLang="zh-CN" sz="2400" b="1" i="1" baseline="-25000" dirty="0" smtClean="0">
                <a:latin typeface="Times New Roman" pitchFamily="18" charset="0"/>
                <a:sym typeface="Symbol" pitchFamily="18" charset="2"/>
              </a:rPr>
              <a:t> </a:t>
            </a:r>
            <a:r>
              <a:rPr lang="zh-CN" altLang="en-US" sz="2400" b="1" dirty="0" smtClean="0">
                <a:latin typeface="Times New Roman" pitchFamily="18" charset="0"/>
                <a:sym typeface="Symbol" pitchFamily="18" charset="2"/>
              </a:rPr>
              <a:t>，或者可以由序列中前面的公式应用推理规则得到，并且</a:t>
            </a:r>
            <a:r>
              <a:rPr lang="en-US" altLang="zh-CN" sz="2400" b="1" i="1" dirty="0" smtClean="0">
                <a:latin typeface="Times New Roman" pitchFamily="18" charset="0"/>
                <a:sym typeface="Symbol" pitchFamily="18" charset="2"/>
              </a:rPr>
              <a:t>C</a:t>
            </a:r>
            <a:r>
              <a:rPr lang="en-US" altLang="zh-CN" sz="2400" b="1" i="1" baseline="-25000" dirty="0" smtClean="0">
                <a:latin typeface="Times New Roman" pitchFamily="18" charset="0"/>
                <a:sym typeface="Symbol" pitchFamily="18" charset="2"/>
              </a:rPr>
              <a:t>l </a:t>
            </a:r>
            <a:r>
              <a:rPr lang="en-US" altLang="zh-CN" sz="2400" b="1" dirty="0" smtClean="0">
                <a:latin typeface="Times New Roman" pitchFamily="18" charset="0"/>
                <a:sym typeface="Symbol" pitchFamily="18" charset="2"/>
              </a:rPr>
              <a:t>=B，</a:t>
            </a:r>
            <a:r>
              <a:rPr lang="zh-CN" altLang="en-US" sz="2400" b="1" dirty="0" smtClean="0">
                <a:latin typeface="Times New Roman" pitchFamily="18" charset="0"/>
                <a:sym typeface="Symbol" pitchFamily="18" charset="2"/>
              </a:rPr>
              <a:t>则称公式序列</a:t>
            </a:r>
            <a:r>
              <a:rPr lang="en-US" altLang="zh-CN" sz="2400" b="1" i="1" dirty="0" smtClean="0">
                <a:latin typeface="Times New Roman" pitchFamily="18" charset="0"/>
                <a:sym typeface="Symbol" pitchFamily="18" charset="2"/>
              </a:rPr>
              <a:t>C</a:t>
            </a:r>
            <a:r>
              <a:rPr lang="en-US" altLang="zh-CN" sz="2400" b="1" i="1" baseline="-25000" dirty="0" smtClean="0">
                <a:latin typeface="Times New Roman" pitchFamily="18" charset="0"/>
                <a:sym typeface="Symbol" pitchFamily="18" charset="2"/>
              </a:rPr>
              <a:t>1</a:t>
            </a:r>
            <a:r>
              <a:rPr lang="en-US" altLang="zh-CN" sz="2400" b="1" i="1" dirty="0" smtClean="0">
                <a:latin typeface="Times New Roman" pitchFamily="18" charset="0"/>
                <a:sym typeface="Symbol" pitchFamily="18" charset="2"/>
              </a:rPr>
              <a:t>，C</a:t>
            </a:r>
            <a:r>
              <a:rPr lang="en-US" altLang="zh-CN" sz="2400" b="1" i="1" baseline="-25000" dirty="0" smtClean="0">
                <a:latin typeface="Times New Roman" pitchFamily="18" charset="0"/>
                <a:sym typeface="Symbol" pitchFamily="18" charset="2"/>
              </a:rPr>
              <a:t>2</a:t>
            </a:r>
            <a:r>
              <a:rPr lang="en-US" altLang="zh-CN" sz="2400" b="1" i="1" dirty="0" smtClean="0">
                <a:latin typeface="Times New Roman" pitchFamily="18" charset="0"/>
                <a:sym typeface="Symbol" pitchFamily="18" charset="2"/>
              </a:rPr>
              <a:t>，…, C</a:t>
            </a:r>
            <a:r>
              <a:rPr lang="en-US" altLang="zh-CN" sz="2400" b="1" i="1" baseline="-25000" dirty="0" smtClean="0">
                <a:latin typeface="Times New Roman" pitchFamily="18" charset="0"/>
                <a:sym typeface="Symbol" pitchFamily="18" charset="2"/>
              </a:rPr>
              <a:t>l</a:t>
            </a:r>
            <a:r>
              <a:rPr lang="zh-CN" altLang="en-US" sz="2400" b="1" dirty="0" smtClean="0">
                <a:latin typeface="Times New Roman" pitchFamily="18" charset="0"/>
              </a:rPr>
              <a:t>是由</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1</a:t>
            </a:r>
            <a:r>
              <a:rPr lang="en-US" altLang="zh-CN" sz="2400" b="1" i="1" dirty="0" smtClean="0">
                <a:latin typeface="Times New Roman" pitchFamily="18" charset="0"/>
                <a:sym typeface="Symbol" pitchFamily="18" charset="2"/>
              </a:rPr>
              <a:t>，A</a:t>
            </a:r>
            <a:r>
              <a:rPr lang="en-US" altLang="zh-CN" sz="2400" b="1" i="1" baseline="-25000" dirty="0" smtClean="0">
                <a:latin typeface="Times New Roman" pitchFamily="18" charset="0"/>
                <a:sym typeface="Symbol" pitchFamily="18" charset="2"/>
              </a:rPr>
              <a:t>2</a:t>
            </a:r>
            <a:r>
              <a:rPr lang="en-US" altLang="zh-CN" sz="2400" b="1" i="1" dirty="0" smtClean="0">
                <a:latin typeface="Times New Roman" pitchFamily="18" charset="0"/>
                <a:sym typeface="Symbol" pitchFamily="18" charset="2"/>
              </a:rPr>
              <a:t>，…, </a:t>
            </a:r>
            <a:r>
              <a:rPr lang="en-US" altLang="zh-CN" sz="2400" b="1" i="1" dirty="0" err="1" smtClean="0">
                <a:latin typeface="Times New Roman" pitchFamily="18" charset="0"/>
                <a:sym typeface="Symbol" pitchFamily="18" charset="2"/>
              </a:rPr>
              <a:t>A</a:t>
            </a:r>
            <a:r>
              <a:rPr lang="en-US" altLang="zh-CN" sz="2400" b="1" i="1" baseline="-25000" dirty="0" err="1" smtClean="0">
                <a:latin typeface="Times New Roman" pitchFamily="18" charset="0"/>
                <a:sym typeface="Symbol" pitchFamily="18" charset="2"/>
              </a:rPr>
              <a:t>k</a:t>
            </a:r>
            <a:r>
              <a:rPr lang="zh-CN" altLang="en-US" sz="2400" b="1" dirty="0" smtClean="0">
                <a:latin typeface="Times New Roman" pitchFamily="18" charset="0"/>
              </a:rPr>
              <a:t>推出</a:t>
            </a:r>
            <a:r>
              <a:rPr lang="en-US" altLang="zh-CN" sz="2400" b="1" dirty="0" smtClean="0">
                <a:latin typeface="Times New Roman" pitchFamily="18" charset="0"/>
              </a:rPr>
              <a:t>B</a:t>
            </a:r>
            <a:r>
              <a:rPr lang="zh-CN" altLang="en-US" sz="2400" b="1" dirty="0" smtClean="0">
                <a:latin typeface="Times New Roman" pitchFamily="18" charset="0"/>
              </a:rPr>
              <a:t>的证明</a:t>
            </a:r>
          </a:p>
          <a:p>
            <a:pPr marL="0" indent="0" eaLnBrk="1" hangingPunct="1">
              <a:buNone/>
            </a:pPr>
            <a:endParaRPr lang="en-US" altLang="zh-CN" sz="2400" b="1" dirty="0" smtClean="0">
              <a:latin typeface="Times New Roman" pitchFamily="18" charset="0"/>
            </a:endParaRPr>
          </a:p>
        </p:txBody>
      </p:sp>
    </p:spTree>
    <p:extLst>
      <p:ext uri="{BB962C8B-B14F-4D97-AF65-F5344CB8AC3E}">
        <p14:creationId xmlns:p14="http://schemas.microsoft.com/office/powerpoint/2010/main" val="3274329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381D171-C50D-4EB2-9686-050972F48692}" type="slidenum">
              <a:rPr lang="en-US" altLang="zh-CN"/>
              <a:pPr>
                <a:defRPr/>
              </a:pPr>
              <a:t>39</a:t>
            </a:fld>
            <a:endParaRPr lang="en-US" altLang="zh-CN"/>
          </a:p>
        </p:txBody>
      </p:sp>
      <p:sp>
        <p:nvSpPr>
          <p:cNvPr id="12291" name="Rectangle 2"/>
          <p:cNvSpPr>
            <a:spLocks noGrp="1" noChangeArrowheads="1"/>
          </p:cNvSpPr>
          <p:nvPr>
            <p:ph type="title"/>
          </p:nvPr>
        </p:nvSpPr>
        <p:spPr/>
        <p:txBody>
          <a:bodyPr/>
          <a:lstStyle/>
          <a:p>
            <a:pPr algn="l" eaLnBrk="1" hangingPunct="1"/>
            <a:r>
              <a:rPr lang="zh-CN" altLang="en-US" sz="2400" b="1" dirty="0">
                <a:latin typeface="Times New Roman" pitchFamily="18" charset="0"/>
              </a:rPr>
              <a:t>第六</a:t>
            </a:r>
            <a:r>
              <a:rPr lang="zh-CN" altLang="en-US" sz="2400" b="1" dirty="0" smtClean="0">
                <a:latin typeface="Times New Roman" pitchFamily="18" charset="0"/>
              </a:rPr>
              <a:t>章  集合代数</a:t>
            </a:r>
            <a:endParaRPr lang="zh-CN" altLang="en-US" sz="2400" b="1" dirty="0" smtClean="0"/>
          </a:p>
        </p:txBody>
      </p:sp>
      <p:sp>
        <p:nvSpPr>
          <p:cNvPr id="12292" name="Rectangle 3"/>
          <p:cNvSpPr>
            <a:spLocks noGrp="1" noChangeArrowheads="1"/>
          </p:cNvSpPr>
          <p:nvPr>
            <p:ph type="body" idx="1"/>
          </p:nvPr>
        </p:nvSpPr>
        <p:spPr>
          <a:xfrm>
            <a:off x="457200" y="1196975"/>
            <a:ext cx="8229600" cy="4525963"/>
          </a:xfrm>
        </p:spPr>
        <p:txBody>
          <a:bodyPr>
            <a:normAutofit/>
          </a:bodyPr>
          <a:lstStyle/>
          <a:p>
            <a:pPr marL="0" indent="0">
              <a:lnSpc>
                <a:spcPct val="90000"/>
              </a:lnSpc>
              <a:buNone/>
            </a:pPr>
            <a:r>
              <a:rPr lang="zh-CN" altLang="en-US" sz="2400" b="1" dirty="0"/>
              <a:t>集合表示</a:t>
            </a:r>
            <a:r>
              <a:rPr lang="zh-CN" altLang="en-US" sz="2400" b="1" dirty="0" smtClean="0"/>
              <a:t>法</a:t>
            </a:r>
            <a:endParaRPr lang="en-US" altLang="zh-CN" sz="2400" b="1" dirty="0" smtClean="0"/>
          </a:p>
          <a:p>
            <a:pPr marL="0" indent="0">
              <a:lnSpc>
                <a:spcPct val="90000"/>
              </a:lnSpc>
              <a:buNone/>
            </a:pPr>
            <a:r>
              <a:rPr lang="zh-CN" altLang="en-US" sz="2400" b="1" dirty="0" smtClean="0"/>
              <a:t>基本</a:t>
            </a:r>
            <a:r>
              <a:rPr lang="zh-CN" altLang="en-US" sz="2400" b="1" dirty="0" smtClean="0"/>
              <a:t>的定义：包含，子集，真子集，空集、</a:t>
            </a:r>
            <a:r>
              <a:rPr lang="zh-CN" altLang="en-US" sz="2400" b="1" dirty="0"/>
              <a:t>幂集</a:t>
            </a:r>
            <a:r>
              <a:rPr lang="zh-CN" altLang="en-US" sz="2400" b="1" dirty="0" smtClean="0"/>
              <a:t>、全集等</a:t>
            </a:r>
            <a:endParaRPr lang="en-US" altLang="zh-CN" sz="2400" b="1" dirty="0" smtClean="0"/>
          </a:p>
          <a:p>
            <a:pPr marL="0" indent="0" eaLnBrk="1" hangingPunct="1">
              <a:buNone/>
            </a:pPr>
            <a:r>
              <a:rPr lang="zh-CN" altLang="en-US" sz="2400" b="1" dirty="0" smtClean="0"/>
              <a:t>集合</a:t>
            </a:r>
            <a:r>
              <a:rPr lang="zh-CN" altLang="en-US" sz="2400" b="1" dirty="0" smtClean="0"/>
              <a:t>的</a:t>
            </a:r>
            <a:r>
              <a:rPr lang="zh-CN" altLang="en-US" sz="2400" b="1" dirty="0" smtClean="0"/>
              <a:t>基本运算：并、交、相对补、绝对补、对称差等</a:t>
            </a:r>
            <a:endParaRPr lang="en-US" altLang="zh-CN" sz="2400" b="1" dirty="0" smtClean="0"/>
          </a:p>
          <a:p>
            <a:pPr marL="0" indent="0" eaLnBrk="1" hangingPunct="1">
              <a:buNone/>
            </a:pPr>
            <a:r>
              <a:rPr lang="zh-CN" altLang="en-US" sz="2400" b="1" dirty="0" smtClean="0"/>
              <a:t>集合的运算算律</a:t>
            </a:r>
            <a:endParaRPr lang="en-US" altLang="zh-CN" sz="2400" b="1" dirty="0" smtClean="0"/>
          </a:p>
          <a:p>
            <a:pPr marL="0" indent="0" eaLnBrk="1" hangingPunct="1">
              <a:buNone/>
            </a:pPr>
            <a:r>
              <a:rPr lang="zh-CN" altLang="en-US" sz="2400" b="1" dirty="0" smtClean="0"/>
              <a:t>集合的恒等证明</a:t>
            </a:r>
            <a:endParaRPr lang="en-US" altLang="zh-CN" sz="2400" b="1" dirty="0" smtClean="0"/>
          </a:p>
          <a:p>
            <a:pPr marL="0" indent="0" eaLnBrk="1" hangingPunct="1">
              <a:buNone/>
            </a:pPr>
            <a:r>
              <a:rPr lang="zh-CN" altLang="en-US" sz="2400" b="1" dirty="0" smtClean="0"/>
              <a:t>包含排斥原理计数</a:t>
            </a:r>
            <a:endParaRPr lang="en-US" altLang="zh-CN" sz="2400" b="1" dirty="0" smtClean="0"/>
          </a:p>
          <a:p>
            <a:pPr marL="0" indent="0" eaLnBrk="1" hangingPunct="1">
              <a:buNone/>
            </a:pPr>
            <a:endParaRPr lang="en-US" altLang="zh-CN" sz="2400" b="1" dirty="0" smtClean="0"/>
          </a:p>
        </p:txBody>
      </p:sp>
    </p:spTree>
    <p:extLst>
      <p:ext uri="{BB962C8B-B14F-4D97-AF65-F5344CB8AC3E}">
        <p14:creationId xmlns:p14="http://schemas.microsoft.com/office/powerpoint/2010/main" val="4204987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b="1" dirty="0" smtClean="0"/>
              <a:t>命题、</a:t>
            </a:r>
            <a:r>
              <a:rPr lang="zh-CN" altLang="en-US" sz="2400" b="1" dirty="0" smtClean="0">
                <a:latin typeface="Times New Roman" pitchFamily="18" charset="0"/>
              </a:rPr>
              <a:t>联结词、命题公式的概念</a:t>
            </a:r>
            <a:endParaRPr lang="en-US" altLang="zh-CN" sz="2400" b="1" dirty="0" smtClean="0">
              <a:latin typeface="Times New Roman" pitchFamily="18" charset="0"/>
            </a:endParaRPr>
          </a:p>
          <a:p>
            <a:r>
              <a:rPr lang="zh-CN" altLang="en-US" sz="2400" b="1" dirty="0">
                <a:latin typeface="Times New Roman" pitchFamily="18" charset="0"/>
              </a:rPr>
              <a:t>命题</a:t>
            </a:r>
            <a:r>
              <a:rPr lang="zh-CN" altLang="en-US" sz="2400" b="1" dirty="0" smtClean="0">
                <a:latin typeface="Times New Roman" pitchFamily="18" charset="0"/>
              </a:rPr>
              <a:t>公式的分类、真值的判断</a:t>
            </a:r>
            <a:endParaRPr lang="en-US" altLang="zh-CN" sz="2400" b="1" dirty="0" smtClean="0">
              <a:latin typeface="Times New Roman" pitchFamily="18" charset="0"/>
            </a:endParaRPr>
          </a:p>
          <a:p>
            <a:endParaRPr lang="en-US" altLang="zh-CN" sz="2400" b="1" dirty="0" smtClean="0">
              <a:latin typeface="Times New Roman" pitchFamily="18" charset="0"/>
            </a:endParaRPr>
          </a:p>
          <a:p>
            <a:pPr marL="0" indent="0">
              <a:buNone/>
            </a:pPr>
            <a:endParaRPr lang="zh-CN" altLang="en-US" sz="2400" b="1" dirty="0"/>
          </a:p>
        </p:txBody>
      </p:sp>
      <p:sp>
        <p:nvSpPr>
          <p:cNvPr id="4" name="Rectangle 2"/>
          <p:cNvSpPr>
            <a:spLocks noGrp="1" noChangeArrowheads="1"/>
          </p:cNvSpPr>
          <p:nvPr>
            <p:ph type="title"/>
          </p:nvPr>
        </p:nvSpPr>
        <p:spPr>
          <a:xfrm>
            <a:off x="457200" y="553750"/>
            <a:ext cx="8229600"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p>
            <a:pPr algn="l"/>
            <a:r>
              <a:rPr lang="zh-CN" altLang="en-US" sz="3200" b="1" dirty="0">
                <a:latin typeface="Times New Roman" pitchFamily="18" charset="0"/>
                <a:ea typeface="宋体" charset="-122"/>
                <a:cs typeface="+mn-cs"/>
              </a:rPr>
              <a:t>第一章 命题逻辑的基本概念</a:t>
            </a:r>
          </a:p>
        </p:txBody>
      </p:sp>
    </p:spTree>
    <p:extLst>
      <p:ext uri="{BB962C8B-B14F-4D97-AF65-F5344CB8AC3E}">
        <p14:creationId xmlns:p14="http://schemas.microsoft.com/office/powerpoint/2010/main" val="4223392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381D171-C50D-4EB2-9686-050972F48692}" type="slidenum">
              <a:rPr lang="en-US" altLang="zh-CN"/>
              <a:pPr>
                <a:defRPr/>
              </a:pPr>
              <a:t>40</a:t>
            </a:fld>
            <a:endParaRPr lang="en-US" altLang="zh-CN"/>
          </a:p>
        </p:txBody>
      </p:sp>
      <p:sp>
        <p:nvSpPr>
          <p:cNvPr id="12291" name="Rectangle 2"/>
          <p:cNvSpPr>
            <a:spLocks noGrp="1" noChangeArrowheads="1"/>
          </p:cNvSpPr>
          <p:nvPr>
            <p:ph type="title"/>
          </p:nvPr>
        </p:nvSpPr>
        <p:spPr/>
        <p:txBody>
          <a:bodyPr/>
          <a:lstStyle/>
          <a:p>
            <a:pPr algn="l" eaLnBrk="1" hangingPunct="1"/>
            <a:r>
              <a:rPr lang="zh-CN" altLang="en-US" sz="2400" b="1" dirty="0">
                <a:latin typeface="Times New Roman" pitchFamily="18" charset="0"/>
              </a:rPr>
              <a:t>第六</a:t>
            </a:r>
            <a:r>
              <a:rPr lang="zh-CN" altLang="en-US" sz="2400" b="1" dirty="0" smtClean="0">
                <a:latin typeface="Times New Roman" pitchFamily="18" charset="0"/>
              </a:rPr>
              <a:t>章  集合代数</a:t>
            </a:r>
            <a:endParaRPr lang="zh-CN" altLang="en-US" sz="2400" b="1" dirty="0" smtClean="0"/>
          </a:p>
        </p:txBody>
      </p:sp>
      <p:sp>
        <p:nvSpPr>
          <p:cNvPr id="12292" name="Rectangle 3"/>
          <p:cNvSpPr>
            <a:spLocks noGrp="1" noChangeArrowheads="1"/>
          </p:cNvSpPr>
          <p:nvPr>
            <p:ph type="body" idx="1"/>
          </p:nvPr>
        </p:nvSpPr>
        <p:spPr>
          <a:xfrm>
            <a:off x="457200" y="1196975"/>
            <a:ext cx="8229600" cy="4525963"/>
          </a:xfrm>
        </p:spPr>
        <p:txBody>
          <a:bodyPr>
            <a:normAutofit fontScale="92500" lnSpcReduction="10000"/>
          </a:bodyPr>
          <a:lstStyle/>
          <a:p>
            <a:pPr marL="0" indent="0">
              <a:lnSpc>
                <a:spcPct val="90000"/>
              </a:lnSpc>
              <a:buNone/>
            </a:pPr>
            <a:r>
              <a:rPr lang="zh-CN" altLang="en-US" sz="2400" b="1" dirty="0"/>
              <a:t>集合表示法</a:t>
            </a:r>
          </a:p>
          <a:p>
            <a:pPr marL="0" indent="0">
              <a:lnSpc>
                <a:spcPct val="90000"/>
              </a:lnSpc>
              <a:buNone/>
            </a:pPr>
            <a:r>
              <a:rPr lang="zh-CN" altLang="en-US" sz="2400" b="1" dirty="0"/>
              <a:t>    </a:t>
            </a:r>
            <a:r>
              <a:rPr lang="zh-CN" altLang="en-US" sz="2400" b="1" dirty="0">
                <a:solidFill>
                  <a:srgbClr val="A50021"/>
                </a:solidFill>
              </a:rPr>
              <a:t>列元素法</a:t>
            </a:r>
            <a:r>
              <a:rPr lang="zh-CN" altLang="en-US" sz="2400" b="1" dirty="0"/>
              <a:t>（</a:t>
            </a:r>
            <a:r>
              <a:rPr lang="zh-CN" altLang="en-US" sz="2400" b="1" dirty="0">
                <a:solidFill>
                  <a:srgbClr val="A50021"/>
                </a:solidFill>
              </a:rPr>
              <a:t>枚举法）</a:t>
            </a:r>
            <a:r>
              <a:rPr lang="en-US" altLang="zh-CN" sz="2400" b="1" dirty="0"/>
              <a:t>----</a:t>
            </a:r>
            <a:r>
              <a:rPr lang="zh-CN" altLang="en-US" sz="2400" b="1" dirty="0"/>
              <a:t>通过列出全体元素来表示集合</a:t>
            </a:r>
          </a:p>
          <a:p>
            <a:pPr marL="0" indent="0">
              <a:lnSpc>
                <a:spcPct val="90000"/>
              </a:lnSpc>
              <a:buNone/>
            </a:pPr>
            <a:r>
              <a:rPr lang="zh-CN" altLang="en-US" sz="2400" b="1" dirty="0"/>
              <a:t>    </a:t>
            </a:r>
            <a:r>
              <a:rPr lang="zh-CN" altLang="en-US" sz="2400" b="1" dirty="0">
                <a:solidFill>
                  <a:srgbClr val="A50021"/>
                </a:solidFill>
              </a:rPr>
              <a:t>谓词表示法</a:t>
            </a:r>
            <a:r>
              <a:rPr lang="en-US" altLang="zh-CN" sz="2400" b="1" dirty="0"/>
              <a:t>----</a:t>
            </a:r>
            <a:r>
              <a:rPr lang="zh-CN" altLang="en-US" sz="2400" b="1" dirty="0"/>
              <a:t>通过谓词概括集合元素的</a:t>
            </a:r>
            <a:r>
              <a:rPr lang="zh-CN" altLang="en-US" sz="2400" b="1" dirty="0" smtClean="0"/>
              <a:t>性质</a:t>
            </a:r>
            <a:endParaRPr lang="en-US" altLang="zh-CN" sz="2400" b="1" dirty="0" smtClean="0"/>
          </a:p>
          <a:p>
            <a:pPr marL="0" indent="0">
              <a:lnSpc>
                <a:spcPct val="90000"/>
              </a:lnSpc>
              <a:buNone/>
            </a:pPr>
            <a:endParaRPr lang="en-US" altLang="zh-CN" sz="2400" b="1" dirty="0" smtClean="0"/>
          </a:p>
          <a:p>
            <a:pPr marL="0" indent="0">
              <a:lnSpc>
                <a:spcPct val="90000"/>
              </a:lnSpc>
              <a:buNone/>
            </a:pPr>
            <a:r>
              <a:rPr lang="zh-CN" altLang="en-US" sz="2400" b="1" dirty="0" smtClean="0"/>
              <a:t>基本的定义：包含，子集，真子集，空集、</a:t>
            </a:r>
            <a:r>
              <a:rPr lang="zh-CN" altLang="en-US" sz="2400" b="1" dirty="0"/>
              <a:t>幂集</a:t>
            </a:r>
            <a:r>
              <a:rPr lang="zh-CN" altLang="en-US" sz="2400" b="1" dirty="0" smtClean="0"/>
              <a:t>、全集等</a:t>
            </a:r>
            <a:endParaRPr lang="en-US" altLang="zh-CN" sz="2400" b="1" dirty="0" smtClean="0"/>
          </a:p>
          <a:p>
            <a:pPr marL="0" indent="0">
              <a:lnSpc>
                <a:spcPct val="90000"/>
              </a:lnSpc>
              <a:buNone/>
            </a:pPr>
            <a:endParaRPr lang="en-US" altLang="zh-CN" sz="2400" b="1" dirty="0" smtClean="0"/>
          </a:p>
          <a:p>
            <a:pPr marL="0" indent="0">
              <a:lnSpc>
                <a:spcPct val="90000"/>
              </a:lnSpc>
              <a:buNone/>
            </a:pPr>
            <a:r>
              <a:rPr lang="zh-CN" altLang="en-US" sz="2400" b="1" dirty="0">
                <a:solidFill>
                  <a:srgbClr val="A50021"/>
                </a:solidFill>
              </a:rPr>
              <a:t>定义</a:t>
            </a:r>
            <a:r>
              <a:rPr lang="en-US" altLang="zh-CN" sz="2400" b="1" dirty="0">
                <a:solidFill>
                  <a:srgbClr val="A50021"/>
                </a:solidFill>
              </a:rPr>
              <a:t>6.5</a:t>
            </a:r>
            <a:r>
              <a:rPr lang="en-US" altLang="zh-CN" sz="2400" b="1" dirty="0"/>
              <a:t>  </a:t>
            </a:r>
            <a:r>
              <a:rPr lang="zh-CN" altLang="en-US" sz="2400" b="1" dirty="0"/>
              <a:t>设</a:t>
            </a:r>
            <a:r>
              <a:rPr lang="en-US" altLang="zh-CN" sz="2400" b="1" dirty="0"/>
              <a:t>A</a:t>
            </a:r>
            <a:r>
              <a:rPr lang="zh-CN" altLang="en-US" sz="2400" b="1" dirty="0"/>
              <a:t>为集合，把</a:t>
            </a:r>
            <a:r>
              <a:rPr lang="en-US" altLang="zh-CN" sz="2400" b="1" dirty="0"/>
              <a:t>A</a:t>
            </a:r>
            <a:r>
              <a:rPr lang="zh-CN" altLang="en-US" sz="2400" b="1" dirty="0"/>
              <a:t>的全体子集构成的集合称作</a:t>
            </a:r>
            <a:r>
              <a:rPr lang="en-US" altLang="zh-CN" sz="2400" b="1" dirty="0">
                <a:solidFill>
                  <a:srgbClr val="A50021"/>
                </a:solidFill>
              </a:rPr>
              <a:t>A</a:t>
            </a:r>
            <a:r>
              <a:rPr lang="zh-CN" altLang="en-US" sz="2400" b="1" dirty="0">
                <a:solidFill>
                  <a:srgbClr val="A50021"/>
                </a:solidFill>
              </a:rPr>
              <a:t>的幂集</a:t>
            </a:r>
            <a:r>
              <a:rPr lang="zh-CN" altLang="en-US" sz="2400" b="1" dirty="0"/>
              <a:t>：</a:t>
            </a:r>
            <a:r>
              <a:rPr lang="en-US" altLang="zh-CN" sz="2400" b="1" i="1" dirty="0"/>
              <a:t>P</a:t>
            </a:r>
            <a:r>
              <a:rPr lang="en-US" altLang="zh-CN" sz="2400" b="1" dirty="0"/>
              <a:t>(</a:t>
            </a:r>
            <a:r>
              <a:rPr lang="en-US" altLang="zh-CN" sz="2400" b="1" i="1" dirty="0"/>
              <a:t>A</a:t>
            </a:r>
            <a:r>
              <a:rPr lang="en-US" altLang="zh-CN" sz="2400" b="1" dirty="0"/>
              <a:t>)={ </a:t>
            </a:r>
            <a:r>
              <a:rPr lang="en-US" altLang="zh-CN" sz="2400" b="1" i="1" dirty="0"/>
              <a:t>x</a:t>
            </a:r>
            <a:r>
              <a:rPr lang="en-US" altLang="zh-CN" sz="2400" b="1" dirty="0"/>
              <a:t> | </a:t>
            </a:r>
            <a:r>
              <a:rPr lang="en-US" altLang="zh-CN" sz="2400" b="1" i="1" dirty="0"/>
              <a:t>x </a:t>
            </a:r>
            <a:r>
              <a:rPr lang="en-US" altLang="zh-CN" sz="2400" b="1" dirty="0">
                <a:sym typeface="Symbol" pitchFamily="18" charset="2"/>
              </a:rPr>
              <a:t> </a:t>
            </a:r>
            <a:r>
              <a:rPr lang="en-US" altLang="zh-CN" sz="2400" b="1" i="1" dirty="0"/>
              <a:t>A </a:t>
            </a:r>
            <a:r>
              <a:rPr lang="en-US" altLang="zh-CN" sz="2400" b="1" dirty="0"/>
              <a:t>}  （</a:t>
            </a:r>
            <a:r>
              <a:rPr lang="zh-CN" altLang="en-US" sz="2400" b="1" dirty="0"/>
              <a:t>或</a:t>
            </a:r>
            <a:r>
              <a:rPr lang="en-US" altLang="zh-CN" sz="2400" b="1" dirty="0"/>
              <a:t>2</a:t>
            </a:r>
            <a:r>
              <a:rPr lang="en-US" altLang="zh-CN" sz="2400" b="1" baseline="30000" dirty="0"/>
              <a:t>A</a:t>
            </a:r>
            <a:r>
              <a:rPr lang="en-US" altLang="zh-CN" sz="2400" b="1" dirty="0"/>
              <a:t>）</a:t>
            </a:r>
          </a:p>
          <a:p>
            <a:pPr>
              <a:lnSpc>
                <a:spcPct val="90000"/>
              </a:lnSpc>
            </a:pPr>
            <a:endParaRPr lang="en-US" altLang="zh-CN" sz="2400" b="1" dirty="0" smtClean="0"/>
          </a:p>
          <a:p>
            <a:pPr marL="0" indent="0" eaLnBrk="1" hangingPunct="1">
              <a:buNone/>
            </a:pPr>
            <a:r>
              <a:rPr lang="zh-CN" altLang="en-US" sz="2400" b="1" dirty="0" smtClean="0"/>
              <a:t>集合的基本运算有</a:t>
            </a:r>
          </a:p>
          <a:p>
            <a:pPr marL="0" indent="0" eaLnBrk="1" hangingPunct="1">
              <a:buNone/>
            </a:pPr>
            <a:r>
              <a:rPr lang="zh-CN" altLang="en-US" sz="2400" b="1" dirty="0" smtClean="0">
                <a:solidFill>
                  <a:srgbClr val="A50021"/>
                </a:solidFill>
              </a:rPr>
              <a:t>定义</a:t>
            </a:r>
            <a:r>
              <a:rPr lang="en-US" altLang="zh-CN" sz="2400" b="1" dirty="0" smtClean="0">
                <a:solidFill>
                  <a:srgbClr val="A50021"/>
                </a:solidFill>
              </a:rPr>
              <a:t>6.7</a:t>
            </a:r>
            <a:r>
              <a:rPr lang="en-US" altLang="zh-CN" sz="2400" b="1" dirty="0" smtClean="0"/>
              <a:t>   </a:t>
            </a:r>
            <a:r>
              <a:rPr lang="zh-CN" altLang="en-US" sz="2400" b="1" dirty="0" smtClean="0">
                <a:solidFill>
                  <a:srgbClr val="A50021"/>
                </a:solidFill>
              </a:rPr>
              <a:t>并集</a:t>
            </a: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 {</a:t>
            </a:r>
            <a:r>
              <a:rPr lang="en-US" altLang="zh-CN" sz="2400" b="1" i="1" dirty="0" smtClean="0"/>
              <a:t>x</a:t>
            </a:r>
            <a:r>
              <a:rPr lang="en-US" altLang="zh-CN" sz="2400" b="1" dirty="0" smtClean="0"/>
              <a:t> | </a:t>
            </a:r>
            <a:r>
              <a:rPr lang="en-US" altLang="zh-CN" sz="2400" b="1" i="1" dirty="0" err="1" smtClean="0"/>
              <a:t>x</a:t>
            </a:r>
            <a:r>
              <a:rPr lang="en-US" altLang="zh-CN" sz="2400" b="1" dirty="0" err="1" smtClean="0">
                <a:sym typeface="Symbol" pitchFamily="18" charset="2"/>
              </a:rPr>
              <a:t></a:t>
            </a:r>
            <a:r>
              <a:rPr lang="en-US" altLang="zh-CN" sz="2400" b="1" i="1" dirty="0" err="1" smtClean="0"/>
              <a:t>A</a:t>
            </a:r>
            <a:r>
              <a:rPr lang="en-US" altLang="zh-CN" sz="2400" b="1" dirty="0" smtClean="0"/>
              <a:t> </a:t>
            </a:r>
            <a:r>
              <a:rPr lang="en-US" altLang="zh-CN" sz="2400" b="1" dirty="0" smtClean="0">
                <a:sym typeface="Symbol" pitchFamily="18" charset="2"/>
              </a:rPr>
              <a:t></a:t>
            </a:r>
            <a:r>
              <a:rPr lang="en-US" altLang="zh-CN" sz="2400" b="1" dirty="0" smtClean="0"/>
              <a:t> </a:t>
            </a:r>
            <a:r>
              <a:rPr lang="en-US" altLang="zh-CN" sz="2400" b="1" i="1" dirty="0" err="1" smtClean="0"/>
              <a:t>x</a:t>
            </a:r>
            <a:r>
              <a:rPr lang="en-US" altLang="zh-CN" sz="2400" b="1" dirty="0" err="1" smtClean="0">
                <a:sym typeface="Symbol" pitchFamily="18" charset="2"/>
              </a:rPr>
              <a:t></a:t>
            </a:r>
            <a:r>
              <a:rPr lang="en-US" altLang="zh-CN" sz="2400" b="1" i="1" dirty="0" err="1" smtClean="0"/>
              <a:t>B</a:t>
            </a:r>
            <a:r>
              <a:rPr lang="en-US" altLang="zh-CN" sz="2400" b="1" dirty="0" smtClean="0"/>
              <a:t>}</a:t>
            </a:r>
          </a:p>
          <a:p>
            <a:pPr marL="0" indent="0" eaLnBrk="1" hangingPunct="1">
              <a:buNone/>
            </a:pPr>
            <a:r>
              <a:rPr lang="en-US" altLang="zh-CN" sz="2400" b="1" dirty="0" smtClean="0"/>
              <a:t>                  </a:t>
            </a:r>
            <a:r>
              <a:rPr lang="zh-CN" altLang="en-US" sz="2400" b="1" dirty="0" smtClean="0">
                <a:solidFill>
                  <a:srgbClr val="A50021"/>
                </a:solidFill>
              </a:rPr>
              <a:t>交集</a:t>
            </a: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 {</a:t>
            </a:r>
            <a:r>
              <a:rPr lang="en-US" altLang="zh-CN" sz="2400" b="1" i="1" dirty="0" smtClean="0"/>
              <a:t>x</a:t>
            </a:r>
            <a:r>
              <a:rPr lang="en-US" altLang="zh-CN" sz="2400" b="1" dirty="0" smtClean="0"/>
              <a:t> | </a:t>
            </a:r>
            <a:r>
              <a:rPr lang="en-US" altLang="zh-CN" sz="2400" b="1" i="1" dirty="0" err="1" smtClean="0"/>
              <a:t>x</a:t>
            </a:r>
            <a:r>
              <a:rPr lang="en-US" altLang="zh-CN" sz="2400" b="1" dirty="0" err="1" smtClean="0">
                <a:sym typeface="Symbol" pitchFamily="18" charset="2"/>
              </a:rPr>
              <a:t></a:t>
            </a:r>
            <a:r>
              <a:rPr lang="en-US" altLang="zh-CN" sz="2400" b="1" i="1" dirty="0" err="1" smtClean="0"/>
              <a:t>A</a:t>
            </a:r>
            <a:r>
              <a:rPr lang="en-US" altLang="zh-CN" sz="2400" b="1" dirty="0" smtClean="0"/>
              <a:t> </a:t>
            </a:r>
            <a:r>
              <a:rPr lang="en-US" altLang="zh-CN" sz="2400" b="1" dirty="0" smtClean="0">
                <a:sym typeface="Symbol" pitchFamily="18" charset="2"/>
              </a:rPr>
              <a:t></a:t>
            </a:r>
            <a:r>
              <a:rPr lang="en-US" altLang="zh-CN" sz="2400" b="1" dirty="0" smtClean="0"/>
              <a:t> </a:t>
            </a:r>
            <a:r>
              <a:rPr lang="en-US" altLang="zh-CN" sz="2400" b="1" i="1" dirty="0" err="1" smtClean="0"/>
              <a:t>x</a:t>
            </a:r>
            <a:r>
              <a:rPr lang="en-US" altLang="zh-CN" sz="2400" b="1" dirty="0" err="1" smtClean="0">
                <a:sym typeface="Symbol" pitchFamily="18" charset="2"/>
              </a:rPr>
              <a:t></a:t>
            </a:r>
            <a:r>
              <a:rPr lang="en-US" altLang="zh-CN" sz="2400" b="1" i="1" dirty="0" err="1" smtClean="0"/>
              <a:t>B</a:t>
            </a:r>
            <a:r>
              <a:rPr lang="en-US" altLang="zh-CN" sz="2400" b="1" dirty="0" smtClean="0"/>
              <a:t>}</a:t>
            </a:r>
          </a:p>
          <a:p>
            <a:pPr marL="0" indent="0" eaLnBrk="1" hangingPunct="1">
              <a:buNone/>
            </a:pPr>
            <a:r>
              <a:rPr lang="en-US" altLang="zh-CN" sz="2400" b="1" dirty="0" smtClean="0"/>
              <a:t>       </a:t>
            </a:r>
            <a:r>
              <a:rPr lang="en-US" altLang="zh-CN" sz="2400" b="1" dirty="0" smtClean="0">
                <a:solidFill>
                  <a:srgbClr val="A50021"/>
                </a:solidFill>
              </a:rPr>
              <a:t>         B</a:t>
            </a:r>
            <a:r>
              <a:rPr lang="zh-CN" altLang="en-US" sz="2400" b="1" dirty="0" smtClean="0">
                <a:solidFill>
                  <a:srgbClr val="A50021"/>
                </a:solidFill>
              </a:rPr>
              <a:t>对</a:t>
            </a:r>
            <a:r>
              <a:rPr lang="en-US" altLang="zh-CN" sz="2400" b="1" dirty="0" smtClean="0">
                <a:solidFill>
                  <a:srgbClr val="A50021"/>
                </a:solidFill>
              </a:rPr>
              <a:t>A</a:t>
            </a:r>
            <a:r>
              <a:rPr lang="zh-CN" altLang="en-US" sz="2400" b="1" dirty="0" smtClean="0">
                <a:solidFill>
                  <a:srgbClr val="A50021"/>
                </a:solidFill>
              </a:rPr>
              <a:t>的相对补</a:t>
            </a: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 {</a:t>
            </a:r>
            <a:r>
              <a:rPr lang="en-US" altLang="zh-CN" sz="2400" b="1" i="1" dirty="0" smtClean="0"/>
              <a:t>x</a:t>
            </a:r>
            <a:r>
              <a:rPr lang="en-US" altLang="zh-CN" sz="2400" b="1" dirty="0" smtClean="0"/>
              <a:t> | </a:t>
            </a:r>
            <a:r>
              <a:rPr lang="en-US" altLang="zh-CN" sz="2400" b="1" i="1" dirty="0" err="1" smtClean="0"/>
              <a:t>x</a:t>
            </a:r>
            <a:r>
              <a:rPr lang="en-US" altLang="zh-CN" sz="2400" b="1" dirty="0" err="1" smtClean="0">
                <a:sym typeface="Symbol" pitchFamily="18" charset="2"/>
              </a:rPr>
              <a:t></a:t>
            </a:r>
            <a:r>
              <a:rPr lang="en-US" altLang="zh-CN" sz="2400" b="1" i="1" dirty="0" err="1" smtClean="0"/>
              <a:t>A</a:t>
            </a:r>
            <a:r>
              <a:rPr lang="en-US" altLang="zh-CN" sz="2400" b="1" dirty="0" smtClean="0"/>
              <a:t> </a:t>
            </a:r>
            <a:r>
              <a:rPr lang="en-US" altLang="zh-CN" sz="2400" b="1" dirty="0" smtClean="0">
                <a:sym typeface="Symbol" pitchFamily="18" charset="2"/>
              </a:rPr>
              <a:t></a:t>
            </a:r>
            <a:r>
              <a:rPr lang="en-US" altLang="zh-CN" sz="2400" b="1" dirty="0" smtClean="0"/>
              <a:t> </a:t>
            </a:r>
            <a:r>
              <a:rPr lang="en-US" altLang="zh-CN" sz="2400" b="1" i="1" dirty="0" err="1" smtClean="0"/>
              <a:t>x</a:t>
            </a:r>
            <a:r>
              <a:rPr lang="en-US" altLang="zh-CN" sz="2400" b="1" dirty="0" err="1" smtClean="0">
                <a:sym typeface="Symbol" pitchFamily="18" charset="2"/>
              </a:rPr>
              <a:t></a:t>
            </a:r>
            <a:r>
              <a:rPr lang="en-US" altLang="zh-CN" sz="2400" b="1" i="1" dirty="0" err="1" smtClean="0"/>
              <a:t>B</a:t>
            </a:r>
            <a:r>
              <a:rPr lang="en-US" altLang="zh-CN" sz="2400" b="1" dirty="0" smtClean="0"/>
              <a:t>}</a:t>
            </a:r>
          </a:p>
          <a:p>
            <a:pPr marL="0" indent="0" eaLnBrk="1" hangingPunct="1">
              <a:buNone/>
            </a:pPr>
            <a:endParaRPr lang="en-US" altLang="zh-CN" sz="2400" b="1" dirty="0" smtClean="0"/>
          </a:p>
          <a:p>
            <a:pPr marL="0" indent="0" eaLnBrk="1" hangingPunct="1">
              <a:buNone/>
            </a:pPr>
            <a:endParaRPr lang="en-US" altLang="zh-CN" sz="2400" b="1" dirty="0" smtClean="0"/>
          </a:p>
        </p:txBody>
      </p:sp>
    </p:spTree>
    <p:extLst>
      <p:ext uri="{BB962C8B-B14F-4D97-AF65-F5344CB8AC3E}">
        <p14:creationId xmlns:p14="http://schemas.microsoft.com/office/powerpoint/2010/main" val="2523760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A8536F8-0B48-4D36-983E-910598F0E8D8}" type="slidenum">
              <a:rPr lang="en-US" altLang="zh-CN"/>
              <a:pPr>
                <a:defRPr/>
              </a:pPr>
              <a:t>41</a:t>
            </a:fld>
            <a:endParaRPr lang="en-US" altLang="zh-CN"/>
          </a:p>
        </p:txBody>
      </p:sp>
      <p:sp>
        <p:nvSpPr>
          <p:cNvPr id="13316" name="Rectangle 3"/>
          <p:cNvSpPr>
            <a:spLocks noGrp="1" noChangeArrowheads="1"/>
          </p:cNvSpPr>
          <p:nvPr>
            <p:ph type="body" idx="1"/>
          </p:nvPr>
        </p:nvSpPr>
        <p:spPr>
          <a:xfrm>
            <a:off x="457200" y="1135063"/>
            <a:ext cx="8229600" cy="4525962"/>
          </a:xfrm>
        </p:spPr>
        <p:txBody>
          <a:bodyPr>
            <a:normAutofit/>
          </a:bodyPr>
          <a:lstStyle/>
          <a:p>
            <a:pPr marL="0" indent="0" eaLnBrk="1" hangingPunct="1">
              <a:buNone/>
            </a:pPr>
            <a:endParaRPr lang="en-US" altLang="zh-CN" sz="2400" b="1" dirty="0" smtClean="0"/>
          </a:p>
          <a:p>
            <a:pPr marL="0" indent="0" eaLnBrk="1" hangingPunct="1">
              <a:buNone/>
            </a:pPr>
            <a:r>
              <a:rPr lang="zh-CN" altLang="en-US" sz="2400" b="1" dirty="0" smtClean="0">
                <a:solidFill>
                  <a:srgbClr val="A50021"/>
                </a:solidFill>
              </a:rPr>
              <a:t>定义</a:t>
            </a:r>
            <a:r>
              <a:rPr lang="en-US" altLang="zh-CN" sz="2400" b="1" dirty="0" smtClean="0">
                <a:solidFill>
                  <a:srgbClr val="A50021"/>
                </a:solidFill>
              </a:rPr>
              <a:t>6.8</a:t>
            </a:r>
            <a:r>
              <a:rPr lang="en-US" altLang="zh-CN" sz="2400" b="1" dirty="0" smtClean="0"/>
              <a:t>   </a:t>
            </a:r>
            <a:r>
              <a:rPr lang="en-US" altLang="zh-CN" sz="2400" b="1" dirty="0" smtClean="0">
                <a:solidFill>
                  <a:srgbClr val="A50021"/>
                </a:solidFill>
              </a:rPr>
              <a:t>A</a:t>
            </a:r>
            <a:r>
              <a:rPr lang="zh-CN" altLang="en-US" sz="2400" b="1" dirty="0" smtClean="0">
                <a:solidFill>
                  <a:srgbClr val="A50021"/>
                </a:solidFill>
              </a:rPr>
              <a:t>与</a:t>
            </a:r>
            <a:r>
              <a:rPr lang="en-US" altLang="zh-CN" sz="2400" b="1" dirty="0" smtClean="0">
                <a:solidFill>
                  <a:srgbClr val="A50021"/>
                </a:solidFill>
              </a:rPr>
              <a:t>B</a:t>
            </a:r>
            <a:r>
              <a:rPr lang="zh-CN" altLang="en-US" sz="2400" b="1" dirty="0" smtClean="0">
                <a:solidFill>
                  <a:srgbClr val="A50021"/>
                </a:solidFill>
              </a:rPr>
              <a:t>的对称差集</a:t>
            </a: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a:t>
            </a:r>
            <a:r>
              <a:rPr lang="en-US" altLang="zh-CN" sz="2400" b="1" dirty="0" smtClean="0">
                <a:sym typeface="Symbol" pitchFamily="18" charset="2"/>
              </a:rPr>
              <a:t></a:t>
            </a:r>
            <a:r>
              <a:rPr lang="en-US" altLang="zh-CN" sz="2400" b="1" dirty="0" smtClean="0"/>
              <a:t>(</a:t>
            </a:r>
            <a:r>
              <a:rPr lang="en-US" altLang="zh-CN" sz="2400" b="1" i="1" dirty="0" smtClean="0"/>
              <a:t>B</a:t>
            </a:r>
            <a:r>
              <a:rPr lang="en-US" altLang="zh-CN" sz="2400" b="1" dirty="0" smtClean="0">
                <a:sym typeface="Symbol" pitchFamily="18" charset="2"/>
              </a:rPr>
              <a:t></a:t>
            </a:r>
            <a:r>
              <a:rPr lang="en-US" altLang="zh-CN" sz="2400" b="1" i="1" dirty="0" smtClean="0"/>
              <a:t>A</a:t>
            </a:r>
            <a:r>
              <a:rPr lang="en-US" altLang="zh-CN" sz="2400" b="1" dirty="0" smtClean="0"/>
              <a:t>) </a:t>
            </a:r>
          </a:p>
          <a:p>
            <a:pPr marL="0" indent="0" eaLnBrk="1" hangingPunct="1">
              <a:buNone/>
            </a:pPr>
            <a:endParaRPr lang="en-US" altLang="zh-CN" sz="2400" b="1" dirty="0" smtClean="0"/>
          </a:p>
          <a:p>
            <a:pPr marL="0" indent="0" eaLnBrk="1" hangingPunct="1">
              <a:buNone/>
            </a:pPr>
            <a:endParaRPr lang="en-US" altLang="zh-CN" sz="2400" b="1" dirty="0" smtClean="0"/>
          </a:p>
          <a:p>
            <a:pPr marL="0" indent="0" eaLnBrk="1" hangingPunct="1">
              <a:buNone/>
            </a:pPr>
            <a:r>
              <a:rPr lang="zh-CN" altLang="en-US" sz="2400" b="1" dirty="0" smtClean="0">
                <a:solidFill>
                  <a:srgbClr val="A50021"/>
                </a:solidFill>
              </a:rPr>
              <a:t>定义</a:t>
            </a:r>
            <a:r>
              <a:rPr lang="en-US" altLang="zh-CN" sz="2400" b="1" dirty="0" smtClean="0">
                <a:solidFill>
                  <a:srgbClr val="A50021"/>
                </a:solidFill>
              </a:rPr>
              <a:t>6.9</a:t>
            </a:r>
            <a:r>
              <a:rPr lang="en-US" altLang="zh-CN" sz="2400" b="1" dirty="0" smtClean="0"/>
              <a:t>   </a:t>
            </a:r>
            <a:r>
              <a:rPr lang="zh-CN" altLang="en-US" sz="2400" b="1" dirty="0" smtClean="0"/>
              <a:t>在给定全集</a:t>
            </a:r>
            <a:r>
              <a:rPr lang="en-US" altLang="zh-CN" sz="2400" b="1" dirty="0" smtClean="0"/>
              <a:t>E</a:t>
            </a:r>
            <a:r>
              <a:rPr lang="zh-CN" altLang="en-US" sz="2400" b="1" dirty="0" smtClean="0"/>
              <a:t>后，</a:t>
            </a:r>
            <a:r>
              <a:rPr lang="en-US" altLang="zh-CN" sz="2400" b="1" dirty="0" smtClean="0"/>
              <a:t>A</a:t>
            </a:r>
            <a:r>
              <a:rPr lang="en-US" altLang="zh-CN" sz="2400" b="1" dirty="0" smtClean="0">
                <a:sym typeface="Symbol" pitchFamily="18" charset="2"/>
              </a:rPr>
              <a:t> E，</a:t>
            </a:r>
            <a:r>
              <a:rPr lang="en-US" altLang="zh-CN" sz="2400" b="1" dirty="0" smtClean="0">
                <a:solidFill>
                  <a:srgbClr val="A50021"/>
                </a:solidFill>
                <a:sym typeface="Symbol" pitchFamily="18" charset="2"/>
              </a:rPr>
              <a:t>A</a:t>
            </a:r>
            <a:r>
              <a:rPr lang="zh-CN" altLang="en-US" sz="2400" b="1" dirty="0" smtClean="0">
                <a:solidFill>
                  <a:srgbClr val="A50021"/>
                </a:solidFill>
                <a:sym typeface="Symbol" pitchFamily="18" charset="2"/>
              </a:rPr>
              <a:t>的</a:t>
            </a:r>
            <a:r>
              <a:rPr lang="zh-CN" altLang="en-US" sz="2400" b="1" dirty="0" smtClean="0">
                <a:solidFill>
                  <a:srgbClr val="A50021"/>
                </a:solidFill>
              </a:rPr>
              <a:t>绝对补集</a:t>
            </a:r>
            <a:r>
              <a:rPr lang="zh-CN" altLang="en-US" sz="2400" b="1" dirty="0" smtClean="0">
                <a:solidFill>
                  <a:srgbClr val="A50021"/>
                </a:solidFill>
                <a:sym typeface="Symbol" pitchFamily="18" charset="2"/>
              </a:rPr>
              <a:t></a:t>
            </a:r>
            <a:r>
              <a:rPr lang="en-US" altLang="zh-CN" sz="2400" b="1" i="1" dirty="0" smtClean="0">
                <a:solidFill>
                  <a:srgbClr val="A50021"/>
                </a:solidFill>
              </a:rPr>
              <a:t>A</a:t>
            </a:r>
            <a:r>
              <a:rPr lang="en-US" altLang="zh-CN" sz="2400" b="1" dirty="0" smtClean="0"/>
              <a:t> </a:t>
            </a:r>
            <a:r>
              <a:rPr lang="zh-CN" altLang="en-US" sz="2400" b="1" dirty="0" smtClean="0"/>
              <a:t>定义如下</a:t>
            </a:r>
            <a:r>
              <a:rPr lang="zh-CN" altLang="en-US" sz="2400" b="1" dirty="0" smtClean="0">
                <a:sym typeface="Symbol" pitchFamily="18" charset="2"/>
              </a:rPr>
              <a:t></a:t>
            </a:r>
            <a:r>
              <a:rPr lang="en-US" altLang="zh-CN" sz="2400" b="1" i="1" dirty="0" smtClean="0"/>
              <a:t>A </a:t>
            </a:r>
            <a:r>
              <a:rPr lang="en-US" altLang="zh-CN" sz="2400" b="1" dirty="0" smtClean="0"/>
              <a:t>= </a:t>
            </a:r>
            <a:r>
              <a:rPr lang="en-US" altLang="zh-CN" sz="2400" b="1" i="1" dirty="0" smtClean="0"/>
              <a:t>E</a:t>
            </a:r>
            <a:r>
              <a:rPr lang="en-US" altLang="zh-CN" sz="2400" b="1" dirty="0" smtClean="0">
                <a:sym typeface="Symbol" pitchFamily="18" charset="2"/>
              </a:rPr>
              <a:t></a:t>
            </a:r>
            <a:r>
              <a:rPr lang="en-US" altLang="zh-CN" sz="2400" b="1" i="1" dirty="0" smtClean="0"/>
              <a:t>A=</a:t>
            </a:r>
            <a:r>
              <a:rPr lang="en-US" altLang="zh-CN" sz="2400" b="1" dirty="0" smtClean="0"/>
              <a:t>{x| </a:t>
            </a:r>
            <a:r>
              <a:rPr lang="en-US" altLang="zh-CN" sz="2400" b="1" dirty="0" err="1" smtClean="0"/>
              <a:t>x</a:t>
            </a:r>
            <a:r>
              <a:rPr lang="en-US" altLang="zh-CN" sz="2400" b="1" dirty="0" err="1" smtClean="0">
                <a:sym typeface="Symbol" pitchFamily="18" charset="2"/>
              </a:rPr>
              <a:t>A</a:t>
            </a:r>
            <a:r>
              <a:rPr lang="en-US" altLang="zh-CN" sz="2400" b="1" dirty="0" smtClean="0"/>
              <a:t>} </a:t>
            </a:r>
          </a:p>
          <a:p>
            <a:pPr marL="0" indent="0" eaLnBrk="1" hangingPunct="1">
              <a:buNone/>
            </a:pPr>
            <a:endParaRPr lang="en-US" altLang="zh-CN" sz="2400" b="1" dirty="0" smtClean="0"/>
          </a:p>
        </p:txBody>
      </p:sp>
    </p:spTree>
    <p:extLst>
      <p:ext uri="{BB962C8B-B14F-4D97-AF65-F5344CB8AC3E}">
        <p14:creationId xmlns:p14="http://schemas.microsoft.com/office/powerpoint/2010/main" val="424464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9252568D-3FF1-4979-9C88-CDED533C3D7F}" type="slidenum">
              <a:rPr lang="en-US" altLang="zh-CN"/>
              <a:pPr>
                <a:defRPr/>
              </a:pPr>
              <a:t>42</a:t>
            </a:fld>
            <a:endParaRPr lang="en-US" altLang="zh-CN"/>
          </a:p>
        </p:txBody>
      </p:sp>
      <p:pic>
        <p:nvPicPr>
          <p:cNvPr id="20483"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241550"/>
            <a:ext cx="744537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3"/>
          <p:cNvSpPr>
            <a:spLocks noChangeArrowheads="1"/>
          </p:cNvSpPr>
          <p:nvPr/>
        </p:nvSpPr>
        <p:spPr bwMode="auto">
          <a:xfrm>
            <a:off x="395288" y="1196975"/>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zh-CN" altLang="en-US" dirty="0">
                <a:latin typeface="Arial" charset="0"/>
              </a:rPr>
              <a:t>集合运算的表示（图</a:t>
            </a:r>
            <a:r>
              <a:rPr lang="en-US" altLang="zh-CN" dirty="0">
                <a:latin typeface="Arial" charset="0"/>
              </a:rPr>
              <a:t>6.2</a:t>
            </a:r>
            <a:r>
              <a:rPr lang="zh-CN" altLang="en-US" dirty="0">
                <a:latin typeface="Arial" charset="0"/>
              </a:rPr>
              <a:t>）</a:t>
            </a:r>
          </a:p>
        </p:txBody>
      </p:sp>
      <p:sp>
        <p:nvSpPr>
          <p:cNvPr id="280590" name="Text Box 14"/>
          <p:cNvSpPr txBox="1">
            <a:spLocks noChangeArrowheads="1"/>
          </p:cNvSpPr>
          <p:nvPr/>
        </p:nvSpPr>
        <p:spPr bwMode="auto">
          <a:xfrm>
            <a:off x="1136650" y="25590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p>
        </p:txBody>
      </p:sp>
      <p:sp>
        <p:nvSpPr>
          <p:cNvPr id="280591" name="Text Box 15"/>
          <p:cNvSpPr txBox="1">
            <a:spLocks noChangeArrowheads="1"/>
          </p:cNvSpPr>
          <p:nvPr/>
        </p:nvSpPr>
        <p:spPr bwMode="auto">
          <a:xfrm>
            <a:off x="2239963" y="255905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B</a:t>
            </a:r>
          </a:p>
        </p:txBody>
      </p:sp>
      <p:sp>
        <p:nvSpPr>
          <p:cNvPr id="280592" name="Text Box 16"/>
          <p:cNvSpPr txBox="1">
            <a:spLocks noChangeArrowheads="1"/>
          </p:cNvSpPr>
          <p:nvPr/>
        </p:nvSpPr>
        <p:spPr bwMode="auto">
          <a:xfrm>
            <a:off x="3873500" y="24860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p>
        </p:txBody>
      </p:sp>
      <p:sp>
        <p:nvSpPr>
          <p:cNvPr id="280593" name="Text Box 17"/>
          <p:cNvSpPr txBox="1">
            <a:spLocks noChangeArrowheads="1"/>
          </p:cNvSpPr>
          <p:nvPr/>
        </p:nvSpPr>
        <p:spPr bwMode="auto">
          <a:xfrm>
            <a:off x="4976813" y="24860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B</a:t>
            </a:r>
          </a:p>
        </p:txBody>
      </p:sp>
      <p:sp>
        <p:nvSpPr>
          <p:cNvPr id="280594" name="Text Box 18"/>
          <p:cNvSpPr txBox="1">
            <a:spLocks noChangeArrowheads="1"/>
          </p:cNvSpPr>
          <p:nvPr/>
        </p:nvSpPr>
        <p:spPr bwMode="auto">
          <a:xfrm>
            <a:off x="6537325" y="24860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p>
        </p:txBody>
      </p:sp>
      <p:sp>
        <p:nvSpPr>
          <p:cNvPr id="280595" name="Text Box 19"/>
          <p:cNvSpPr txBox="1">
            <a:spLocks noChangeArrowheads="1"/>
          </p:cNvSpPr>
          <p:nvPr/>
        </p:nvSpPr>
        <p:spPr bwMode="auto">
          <a:xfrm>
            <a:off x="7640638" y="248602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B</a:t>
            </a:r>
          </a:p>
        </p:txBody>
      </p:sp>
      <p:sp>
        <p:nvSpPr>
          <p:cNvPr id="280596" name="Text Box 20"/>
          <p:cNvSpPr txBox="1">
            <a:spLocks noChangeArrowheads="1"/>
          </p:cNvSpPr>
          <p:nvPr/>
        </p:nvSpPr>
        <p:spPr bwMode="auto">
          <a:xfrm>
            <a:off x="2147888" y="4862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p>
        </p:txBody>
      </p:sp>
      <p:sp>
        <p:nvSpPr>
          <p:cNvPr id="280597" name="Text Box 21"/>
          <p:cNvSpPr txBox="1">
            <a:spLocks noChangeArrowheads="1"/>
          </p:cNvSpPr>
          <p:nvPr/>
        </p:nvSpPr>
        <p:spPr bwMode="auto">
          <a:xfrm>
            <a:off x="3251200" y="486251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B</a:t>
            </a:r>
          </a:p>
        </p:txBody>
      </p:sp>
      <p:sp>
        <p:nvSpPr>
          <p:cNvPr id="280598" name="Text Box 22"/>
          <p:cNvSpPr txBox="1">
            <a:spLocks noChangeArrowheads="1"/>
          </p:cNvSpPr>
          <p:nvPr/>
        </p:nvSpPr>
        <p:spPr bwMode="auto">
          <a:xfrm>
            <a:off x="6323013" y="46783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p>
        </p:txBody>
      </p:sp>
      <p:sp>
        <p:nvSpPr>
          <p:cNvPr id="280599" name="Text Box 23"/>
          <p:cNvSpPr txBox="1">
            <a:spLocks noChangeArrowheads="1"/>
          </p:cNvSpPr>
          <p:nvPr/>
        </p:nvSpPr>
        <p:spPr bwMode="auto">
          <a:xfrm>
            <a:off x="7113588" y="42211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B</a:t>
            </a:r>
          </a:p>
        </p:txBody>
      </p:sp>
      <p:sp>
        <p:nvSpPr>
          <p:cNvPr id="280600" name="Text Box 24"/>
          <p:cNvSpPr txBox="1">
            <a:spLocks noChangeArrowheads="1"/>
          </p:cNvSpPr>
          <p:nvPr/>
        </p:nvSpPr>
        <p:spPr bwMode="auto">
          <a:xfrm>
            <a:off x="1284288" y="360838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r>
              <a:rPr lang="en-US" altLang="zh-CN">
                <a:sym typeface="Symbol" pitchFamily="18" charset="2"/>
              </a:rPr>
              <a:t></a:t>
            </a:r>
            <a:r>
              <a:rPr lang="en-US" altLang="zh-CN" i="1">
                <a:sym typeface="Symbol" pitchFamily="18" charset="2"/>
              </a:rPr>
              <a:t>B</a:t>
            </a:r>
          </a:p>
        </p:txBody>
      </p:sp>
      <p:sp>
        <p:nvSpPr>
          <p:cNvPr id="280601" name="Text Box 25"/>
          <p:cNvSpPr txBox="1">
            <a:spLocks noChangeArrowheads="1"/>
          </p:cNvSpPr>
          <p:nvPr/>
        </p:nvSpPr>
        <p:spPr bwMode="auto">
          <a:xfrm>
            <a:off x="4141788" y="356393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r>
              <a:rPr lang="en-US" altLang="zh-CN">
                <a:sym typeface="Symbol" pitchFamily="18" charset="2"/>
              </a:rPr>
              <a:t></a:t>
            </a:r>
            <a:r>
              <a:rPr lang="en-US" altLang="zh-CN" i="1">
                <a:sym typeface="Symbol" pitchFamily="18" charset="2"/>
              </a:rPr>
              <a:t>B</a:t>
            </a:r>
          </a:p>
        </p:txBody>
      </p:sp>
      <p:sp>
        <p:nvSpPr>
          <p:cNvPr id="280602" name="Text Box 26"/>
          <p:cNvSpPr txBox="1">
            <a:spLocks noChangeArrowheads="1"/>
          </p:cNvSpPr>
          <p:nvPr/>
        </p:nvSpPr>
        <p:spPr bwMode="auto">
          <a:xfrm>
            <a:off x="6804025" y="352583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r>
              <a:rPr lang="en-US" altLang="zh-CN" i="1">
                <a:ea typeface="华文中宋" pitchFamily="2" charset="-122"/>
                <a:sym typeface="Symbol" pitchFamily="18" charset="2"/>
              </a:rPr>
              <a:t>–</a:t>
            </a:r>
            <a:r>
              <a:rPr lang="en-US" altLang="zh-CN" i="1">
                <a:sym typeface="Symbol" pitchFamily="18" charset="2"/>
              </a:rPr>
              <a:t>B</a:t>
            </a:r>
          </a:p>
        </p:txBody>
      </p:sp>
      <p:sp>
        <p:nvSpPr>
          <p:cNvPr id="280603" name="Text Box 27"/>
          <p:cNvSpPr txBox="1">
            <a:spLocks noChangeArrowheads="1"/>
          </p:cNvSpPr>
          <p:nvPr/>
        </p:nvSpPr>
        <p:spPr bwMode="auto">
          <a:xfrm>
            <a:off x="2341563" y="6008688"/>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t>A</a:t>
            </a:r>
            <a:r>
              <a:rPr lang="en-US" altLang="zh-CN">
                <a:sym typeface="Symbol" pitchFamily="18" charset="2"/>
              </a:rPr>
              <a:t></a:t>
            </a:r>
            <a:r>
              <a:rPr lang="en-US" altLang="zh-CN" i="1">
                <a:sym typeface="Symbol" pitchFamily="18" charset="2"/>
              </a:rPr>
              <a:t>B</a:t>
            </a:r>
          </a:p>
        </p:txBody>
      </p:sp>
      <p:sp>
        <p:nvSpPr>
          <p:cNvPr id="280604" name="Text Box 28"/>
          <p:cNvSpPr txBox="1">
            <a:spLocks noChangeArrowheads="1"/>
          </p:cNvSpPr>
          <p:nvPr/>
        </p:nvSpPr>
        <p:spPr bwMode="auto">
          <a:xfrm>
            <a:off x="5868988" y="608171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r>
              <a:rPr lang="en-US" altLang="zh-CN" i="1">
                <a:cs typeface="Arial" charset="0"/>
              </a:rPr>
              <a:t>~</a:t>
            </a:r>
            <a:r>
              <a:rPr lang="en-US" altLang="zh-CN" i="1"/>
              <a:t>A</a:t>
            </a:r>
            <a:endParaRPr lang="en-US" altLang="zh-CN" i="1">
              <a:sym typeface="Symbol" pitchFamily="18" charset="2"/>
            </a:endParaRPr>
          </a:p>
        </p:txBody>
      </p:sp>
    </p:spTree>
    <p:extLst>
      <p:ext uri="{BB962C8B-B14F-4D97-AF65-F5344CB8AC3E}">
        <p14:creationId xmlns:p14="http://schemas.microsoft.com/office/powerpoint/2010/main" val="3174330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80600"/>
                                        </p:tgtEl>
                                        <p:attrNameLst>
                                          <p:attrName>style.visibility</p:attrName>
                                        </p:attrNameLst>
                                      </p:cBhvr>
                                      <p:to>
                                        <p:strVal val="visible"/>
                                      </p:to>
                                    </p:set>
                                    <p:animEffect transition="in" filter="dissolve">
                                      <p:cBhvr>
                                        <p:cTn id="7" dur="500"/>
                                        <p:tgtEl>
                                          <p:spTgt spid="2806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0601"/>
                                        </p:tgtEl>
                                        <p:attrNameLst>
                                          <p:attrName>style.visibility</p:attrName>
                                        </p:attrNameLst>
                                      </p:cBhvr>
                                      <p:to>
                                        <p:strVal val="visible"/>
                                      </p:to>
                                    </p:set>
                                    <p:animEffect transition="in" filter="dissolve">
                                      <p:cBhvr>
                                        <p:cTn id="10" dur="500"/>
                                        <p:tgtEl>
                                          <p:spTgt spid="28060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0602"/>
                                        </p:tgtEl>
                                        <p:attrNameLst>
                                          <p:attrName>style.visibility</p:attrName>
                                        </p:attrNameLst>
                                      </p:cBhvr>
                                      <p:to>
                                        <p:strVal val="visible"/>
                                      </p:to>
                                    </p:set>
                                    <p:animEffect transition="in" filter="dissolve">
                                      <p:cBhvr>
                                        <p:cTn id="13" dur="500"/>
                                        <p:tgtEl>
                                          <p:spTgt spid="28060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0603"/>
                                        </p:tgtEl>
                                        <p:attrNameLst>
                                          <p:attrName>style.visibility</p:attrName>
                                        </p:attrNameLst>
                                      </p:cBhvr>
                                      <p:to>
                                        <p:strVal val="visible"/>
                                      </p:to>
                                    </p:set>
                                    <p:animEffect transition="in" filter="dissolve">
                                      <p:cBhvr>
                                        <p:cTn id="16" dur="500"/>
                                        <p:tgtEl>
                                          <p:spTgt spid="28060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80604"/>
                                        </p:tgtEl>
                                        <p:attrNameLst>
                                          <p:attrName>style.visibility</p:attrName>
                                        </p:attrNameLst>
                                      </p:cBhvr>
                                      <p:to>
                                        <p:strVal val="visible"/>
                                      </p:to>
                                    </p:set>
                                    <p:animEffect transition="in" filter="dissolve">
                                      <p:cBhvr>
                                        <p:cTn id="19" dur="500"/>
                                        <p:tgtEl>
                                          <p:spTgt spid="28060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0590"/>
                                        </p:tgtEl>
                                        <p:attrNameLst>
                                          <p:attrName>style.visibility</p:attrName>
                                        </p:attrNameLst>
                                      </p:cBhvr>
                                      <p:to>
                                        <p:strVal val="visible"/>
                                      </p:to>
                                    </p:set>
                                    <p:animEffect transition="in" filter="dissolve">
                                      <p:cBhvr>
                                        <p:cTn id="22" dur="500"/>
                                        <p:tgtEl>
                                          <p:spTgt spid="28059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0591"/>
                                        </p:tgtEl>
                                        <p:attrNameLst>
                                          <p:attrName>style.visibility</p:attrName>
                                        </p:attrNameLst>
                                      </p:cBhvr>
                                      <p:to>
                                        <p:strVal val="visible"/>
                                      </p:to>
                                    </p:set>
                                    <p:animEffect transition="in" filter="dissolve">
                                      <p:cBhvr>
                                        <p:cTn id="25" dur="500"/>
                                        <p:tgtEl>
                                          <p:spTgt spid="28059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0592"/>
                                        </p:tgtEl>
                                        <p:attrNameLst>
                                          <p:attrName>style.visibility</p:attrName>
                                        </p:attrNameLst>
                                      </p:cBhvr>
                                      <p:to>
                                        <p:strVal val="visible"/>
                                      </p:to>
                                    </p:set>
                                    <p:animEffect transition="in" filter="dissolve">
                                      <p:cBhvr>
                                        <p:cTn id="28" dur="500"/>
                                        <p:tgtEl>
                                          <p:spTgt spid="28059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0593"/>
                                        </p:tgtEl>
                                        <p:attrNameLst>
                                          <p:attrName>style.visibility</p:attrName>
                                        </p:attrNameLst>
                                      </p:cBhvr>
                                      <p:to>
                                        <p:strVal val="visible"/>
                                      </p:to>
                                    </p:set>
                                    <p:animEffect transition="in" filter="dissolve">
                                      <p:cBhvr>
                                        <p:cTn id="31" dur="500"/>
                                        <p:tgtEl>
                                          <p:spTgt spid="28059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0594"/>
                                        </p:tgtEl>
                                        <p:attrNameLst>
                                          <p:attrName>style.visibility</p:attrName>
                                        </p:attrNameLst>
                                      </p:cBhvr>
                                      <p:to>
                                        <p:strVal val="visible"/>
                                      </p:to>
                                    </p:set>
                                    <p:animEffect transition="in" filter="dissolve">
                                      <p:cBhvr>
                                        <p:cTn id="34" dur="500"/>
                                        <p:tgtEl>
                                          <p:spTgt spid="28059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0595"/>
                                        </p:tgtEl>
                                        <p:attrNameLst>
                                          <p:attrName>style.visibility</p:attrName>
                                        </p:attrNameLst>
                                      </p:cBhvr>
                                      <p:to>
                                        <p:strVal val="visible"/>
                                      </p:to>
                                    </p:set>
                                    <p:animEffect transition="in" filter="dissolve">
                                      <p:cBhvr>
                                        <p:cTn id="37" dur="500"/>
                                        <p:tgtEl>
                                          <p:spTgt spid="28059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0599"/>
                                        </p:tgtEl>
                                        <p:attrNameLst>
                                          <p:attrName>style.visibility</p:attrName>
                                        </p:attrNameLst>
                                      </p:cBhvr>
                                      <p:to>
                                        <p:strVal val="visible"/>
                                      </p:to>
                                    </p:set>
                                    <p:animEffect transition="in" filter="dissolve">
                                      <p:cBhvr>
                                        <p:cTn id="40" dur="500"/>
                                        <p:tgtEl>
                                          <p:spTgt spid="28059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0598"/>
                                        </p:tgtEl>
                                        <p:attrNameLst>
                                          <p:attrName>style.visibility</p:attrName>
                                        </p:attrNameLst>
                                      </p:cBhvr>
                                      <p:to>
                                        <p:strVal val="visible"/>
                                      </p:to>
                                    </p:set>
                                    <p:animEffect transition="in" filter="dissolve">
                                      <p:cBhvr>
                                        <p:cTn id="43" dur="500"/>
                                        <p:tgtEl>
                                          <p:spTgt spid="28059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0596"/>
                                        </p:tgtEl>
                                        <p:attrNameLst>
                                          <p:attrName>style.visibility</p:attrName>
                                        </p:attrNameLst>
                                      </p:cBhvr>
                                      <p:to>
                                        <p:strVal val="visible"/>
                                      </p:to>
                                    </p:set>
                                    <p:animEffect transition="in" filter="dissolve">
                                      <p:cBhvr>
                                        <p:cTn id="46" dur="500"/>
                                        <p:tgtEl>
                                          <p:spTgt spid="28059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0597"/>
                                        </p:tgtEl>
                                        <p:attrNameLst>
                                          <p:attrName>style.visibility</p:attrName>
                                        </p:attrNameLst>
                                      </p:cBhvr>
                                      <p:to>
                                        <p:strVal val="visible"/>
                                      </p:to>
                                    </p:set>
                                    <p:animEffect transition="in" filter="dissolve">
                                      <p:cBhvr>
                                        <p:cTn id="49" dur="500"/>
                                        <p:tgtEl>
                                          <p:spTgt spid="28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0" grpId="0"/>
      <p:bldP spid="280591" grpId="0"/>
      <p:bldP spid="280592" grpId="0"/>
      <p:bldP spid="280593" grpId="0"/>
      <p:bldP spid="280594" grpId="0"/>
      <p:bldP spid="280595" grpId="0"/>
      <p:bldP spid="280596" grpId="0"/>
      <p:bldP spid="280597" grpId="0"/>
      <p:bldP spid="280598" grpId="0"/>
      <p:bldP spid="280599" grpId="0"/>
      <p:bldP spid="280600" grpId="0"/>
      <p:bldP spid="280601" grpId="0"/>
      <p:bldP spid="280602" grpId="0"/>
      <p:bldP spid="280603" grpId="0"/>
      <p:bldP spid="2806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pPr>
              <a:defRPr/>
            </a:pPr>
            <a:fld id="{846BFD65-7867-4B3A-A90C-B9B84F1F7019}" type="slidenum">
              <a:rPr lang="en-US" altLang="zh-CN"/>
              <a:pPr>
                <a:defRPr/>
              </a:pPr>
              <a:t>43</a:t>
            </a:fld>
            <a:endParaRPr lang="en-US" altLang="zh-CN"/>
          </a:p>
        </p:txBody>
      </p:sp>
      <p:sp>
        <p:nvSpPr>
          <p:cNvPr id="26627" name="Rectangle 2"/>
          <p:cNvSpPr>
            <a:spLocks noGrp="1" noChangeArrowheads="1"/>
          </p:cNvSpPr>
          <p:nvPr>
            <p:ph type="title"/>
          </p:nvPr>
        </p:nvSpPr>
        <p:spPr/>
        <p:txBody>
          <a:bodyPr/>
          <a:lstStyle/>
          <a:p>
            <a:pPr algn="l" eaLnBrk="1" hangingPunct="1"/>
            <a:r>
              <a:rPr lang="zh-CN" altLang="en-US" sz="2400" b="1" dirty="0" smtClean="0"/>
              <a:t>集合</a:t>
            </a:r>
            <a:r>
              <a:rPr lang="zh-CN" altLang="en-US" sz="2400" b="1" dirty="0" smtClean="0"/>
              <a:t>恒等式</a:t>
            </a:r>
          </a:p>
        </p:txBody>
      </p:sp>
      <p:sp>
        <p:nvSpPr>
          <p:cNvPr id="26628" name="Rectangle 3"/>
          <p:cNvSpPr>
            <a:spLocks noGrp="1" noChangeArrowheads="1"/>
          </p:cNvSpPr>
          <p:nvPr>
            <p:ph type="body" idx="1"/>
          </p:nvPr>
        </p:nvSpPr>
        <p:spPr>
          <a:xfrm>
            <a:off x="457200" y="1268413"/>
            <a:ext cx="8229600" cy="1152525"/>
          </a:xfrm>
        </p:spPr>
        <p:txBody>
          <a:bodyPr>
            <a:normAutofit/>
          </a:bodyPr>
          <a:lstStyle/>
          <a:p>
            <a:pPr marL="0" indent="0" eaLnBrk="1" hangingPunct="1">
              <a:lnSpc>
                <a:spcPct val="80000"/>
              </a:lnSpc>
              <a:buNone/>
            </a:pPr>
            <a:r>
              <a:rPr lang="zh-CN" altLang="en-US" sz="2400" b="1" dirty="0" smtClean="0"/>
              <a:t>集合算律</a:t>
            </a:r>
          </a:p>
          <a:p>
            <a:pPr marL="0" indent="0" eaLnBrk="1" hangingPunct="1">
              <a:lnSpc>
                <a:spcPct val="80000"/>
              </a:lnSpc>
              <a:buNone/>
            </a:pPr>
            <a:r>
              <a:rPr lang="en-US" altLang="zh-CN" sz="2400" b="1" dirty="0" smtClean="0"/>
              <a:t>1</a:t>
            </a:r>
            <a:r>
              <a:rPr lang="zh-CN" altLang="en-US" sz="2400" b="1" dirty="0" smtClean="0"/>
              <a:t>．只涉及一个运算的算律：</a:t>
            </a:r>
          </a:p>
          <a:p>
            <a:pPr marL="0" indent="0" eaLnBrk="1" hangingPunct="1">
              <a:lnSpc>
                <a:spcPct val="80000"/>
              </a:lnSpc>
              <a:buNone/>
            </a:pPr>
            <a:r>
              <a:rPr lang="zh-CN" altLang="en-US" sz="2400" b="1" dirty="0" smtClean="0">
                <a:solidFill>
                  <a:srgbClr val="A50021"/>
                </a:solidFill>
              </a:rPr>
              <a:t>      交换律</a:t>
            </a:r>
            <a:r>
              <a:rPr lang="zh-CN" altLang="en-US" sz="2400" b="1" dirty="0" smtClean="0"/>
              <a:t>、</a:t>
            </a:r>
            <a:r>
              <a:rPr lang="zh-CN" altLang="en-US" sz="2400" b="1" dirty="0" smtClean="0">
                <a:solidFill>
                  <a:srgbClr val="A50021"/>
                </a:solidFill>
              </a:rPr>
              <a:t>结合律</a:t>
            </a:r>
            <a:r>
              <a:rPr lang="zh-CN" altLang="en-US" sz="2400" b="1" dirty="0" smtClean="0"/>
              <a:t>、</a:t>
            </a:r>
            <a:r>
              <a:rPr lang="zh-CN" altLang="en-US" sz="2400" b="1" dirty="0" smtClean="0">
                <a:solidFill>
                  <a:srgbClr val="A50021"/>
                </a:solidFill>
              </a:rPr>
              <a:t>幂等律</a:t>
            </a:r>
            <a:endParaRPr lang="zh-CN" altLang="en-US" sz="2400" b="1" i="1" dirty="0" smtClean="0"/>
          </a:p>
        </p:txBody>
      </p:sp>
      <p:graphicFrame>
        <p:nvGraphicFramePr>
          <p:cNvPr id="298098" name="Group 114"/>
          <p:cNvGraphicFramePr>
            <a:graphicFrameLocks noGrp="1"/>
          </p:cNvGraphicFramePr>
          <p:nvPr>
            <p:extLst>
              <p:ext uri="{D42A27DB-BD31-4B8C-83A1-F6EECF244321}">
                <p14:modId xmlns:p14="http://schemas.microsoft.com/office/powerpoint/2010/main" val="2182142297"/>
              </p:ext>
            </p:extLst>
          </p:nvPr>
        </p:nvGraphicFramePr>
        <p:xfrm>
          <a:off x="755650" y="2636838"/>
          <a:ext cx="7561263" cy="2452713"/>
        </p:xfrm>
        <a:graphic>
          <a:graphicData uri="http://schemas.openxmlformats.org/drawingml/2006/table">
            <a:tbl>
              <a:tblPr/>
              <a:tblGrid>
                <a:gridCol w="1081088"/>
                <a:gridCol w="1943100"/>
                <a:gridCol w="2270125"/>
                <a:gridCol w="2266950"/>
              </a:tblGrid>
              <a:tr h="602978">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51">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交换</a:t>
                      </a:r>
                      <a:endParaRPr kumimoji="0" lang="zh-CN" altLang="en-US" sz="2400" b="1" i="0" u="none" strike="noStrike" cap="none" normalizeH="0" baseline="0" dirty="0" smtClean="0">
                        <a:ln>
                          <a:noFill/>
                        </a:ln>
                        <a:solidFill>
                          <a:schemeClr val="tx1"/>
                        </a:solidFill>
                        <a:effectLst/>
                        <a:latin typeface="Arial" charset="0"/>
                        <a:ea typeface="华文中宋" pitchFamily="2" charset="-122"/>
                        <a:cs typeface="Times New Roman" pitchFamily="18"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902">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结合</a:t>
                      </a:r>
                      <a:endParaRPr kumimoji="0" lang="zh-CN" altLang="en-US" sz="2400" b="1" i="0" u="none" strike="noStrike" cap="none" normalizeH="0" baseline="0" dirty="0" smtClean="0">
                        <a:ln>
                          <a:noFill/>
                        </a:ln>
                        <a:solidFill>
                          <a:schemeClr val="tx1"/>
                        </a:solidFill>
                        <a:effectLst/>
                        <a:latin typeface="Arial" charset="0"/>
                        <a:ea typeface="华文中宋" pitchFamily="2" charset="-122"/>
                        <a:cs typeface="Times New Roman" pitchFamily="18"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655">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幂等</a:t>
                      </a:r>
                      <a:endParaRPr kumimoji="0" lang="zh-CN" altLang="en-US" sz="2400" b="1" i="0" u="none" strike="noStrike" cap="none" normalizeH="0" baseline="0" dirty="0" smtClean="0">
                        <a:ln>
                          <a:noFill/>
                        </a:ln>
                        <a:solidFill>
                          <a:schemeClr val="tx1"/>
                        </a:solidFill>
                        <a:effectLst/>
                        <a:latin typeface="Arial" charset="0"/>
                        <a:ea typeface="华文中宋" pitchFamily="2" charset="-122"/>
                        <a:cs typeface="Times New Roman" pitchFamily="18"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79368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pPr>
              <a:defRPr/>
            </a:pPr>
            <a:fld id="{8FBFE413-6AE4-4098-8B40-2AE6D9826286}" type="slidenum">
              <a:rPr lang="en-US" altLang="zh-CN"/>
              <a:pPr>
                <a:defRPr/>
              </a:pPr>
              <a:t>44</a:t>
            </a:fld>
            <a:endParaRPr lang="en-US" altLang="zh-CN"/>
          </a:p>
        </p:txBody>
      </p:sp>
      <p:sp>
        <p:nvSpPr>
          <p:cNvPr id="27651" name="Rectangle 2"/>
          <p:cNvSpPr>
            <a:spLocks noGrp="1" noChangeArrowheads="1"/>
          </p:cNvSpPr>
          <p:nvPr>
            <p:ph type="title"/>
          </p:nvPr>
        </p:nvSpPr>
        <p:spPr/>
        <p:txBody>
          <a:bodyPr/>
          <a:lstStyle/>
          <a:p>
            <a:pPr algn="ctr" eaLnBrk="1" hangingPunct="1"/>
            <a:r>
              <a:rPr lang="zh-CN" altLang="en-US" sz="2400" b="1" dirty="0" smtClean="0"/>
              <a:t>集合算律</a:t>
            </a:r>
          </a:p>
        </p:txBody>
      </p:sp>
      <p:sp>
        <p:nvSpPr>
          <p:cNvPr id="27652" name="Rectangle 3"/>
          <p:cNvSpPr>
            <a:spLocks noGrp="1" noChangeArrowheads="1"/>
          </p:cNvSpPr>
          <p:nvPr>
            <p:ph type="body" idx="1"/>
          </p:nvPr>
        </p:nvSpPr>
        <p:spPr>
          <a:xfrm>
            <a:off x="457200" y="1268413"/>
            <a:ext cx="8229600" cy="936625"/>
          </a:xfrm>
        </p:spPr>
        <p:txBody>
          <a:bodyPr>
            <a:normAutofit/>
          </a:bodyPr>
          <a:lstStyle/>
          <a:p>
            <a:pPr marL="0" indent="0" eaLnBrk="1" hangingPunct="1">
              <a:buNone/>
            </a:pPr>
            <a:r>
              <a:rPr lang="en-US" altLang="zh-CN" sz="2400" b="1" smtClean="0"/>
              <a:t> 2</a:t>
            </a:r>
            <a:r>
              <a:rPr lang="zh-CN" altLang="en-US" sz="2400" b="1" smtClean="0"/>
              <a:t>．涉及两个不同运算的算律：</a:t>
            </a:r>
          </a:p>
          <a:p>
            <a:pPr marL="0" indent="0" eaLnBrk="1" hangingPunct="1">
              <a:buNone/>
            </a:pPr>
            <a:r>
              <a:rPr lang="zh-CN" altLang="en-US" sz="2400" b="1" smtClean="0">
                <a:solidFill>
                  <a:srgbClr val="A50021"/>
                </a:solidFill>
              </a:rPr>
              <a:t>       分配律、吸收律</a:t>
            </a:r>
            <a:r>
              <a:rPr lang="zh-CN" altLang="en-US" sz="2400" b="1" smtClean="0"/>
              <a:t> </a:t>
            </a:r>
          </a:p>
        </p:txBody>
      </p:sp>
      <p:graphicFrame>
        <p:nvGraphicFramePr>
          <p:cNvPr id="304197" name="Group 69"/>
          <p:cNvGraphicFramePr>
            <a:graphicFrameLocks noGrp="1"/>
          </p:cNvGraphicFramePr>
          <p:nvPr/>
        </p:nvGraphicFramePr>
        <p:xfrm>
          <a:off x="755650" y="2479675"/>
          <a:ext cx="7561263" cy="3040080"/>
        </p:xfrm>
        <a:graphic>
          <a:graphicData uri="http://schemas.openxmlformats.org/drawingml/2006/table">
            <a:tbl>
              <a:tblPr/>
              <a:tblGrid>
                <a:gridCol w="876300"/>
                <a:gridCol w="3376613"/>
                <a:gridCol w="3308350"/>
              </a:tblGrid>
              <a:tr h="615833">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a:t>
                      </a:r>
                      <a:r>
                        <a:rPr kumimoji="0" lang="zh-CN" altLang="en-US"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与</a:t>
                      </a:r>
                      <a:r>
                        <a:rPr kumimoji="0" lang="zh-CN" altLang="en-US"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4446">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分配</a:t>
                      </a:r>
                      <a:endParaRPr kumimoji="0" lang="zh-CN" altLang="en-US" sz="2400" b="1" i="0" u="none" strike="noStrike" cap="none" normalizeH="0" baseline="0" smtClean="0">
                        <a:ln>
                          <a:noFill/>
                        </a:ln>
                        <a:solidFill>
                          <a:schemeClr val="tx1"/>
                        </a:solidFill>
                        <a:effectLst/>
                        <a:latin typeface="Arial" charset="0"/>
                        <a:ea typeface="华文中宋" pitchFamily="2" charset="-122"/>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9785">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吸收</a:t>
                      </a:r>
                      <a:endParaRPr kumimoji="0" lang="zh-CN" altLang="en-US" sz="2400" b="1" i="0" u="none" strike="noStrike" cap="none" normalizeH="0" baseline="0" smtClean="0">
                        <a:ln>
                          <a:noFill/>
                        </a:ln>
                        <a:solidFill>
                          <a:schemeClr val="tx1"/>
                        </a:solidFill>
                        <a:effectLst/>
                        <a:latin typeface="Arial" charset="0"/>
                        <a:ea typeface="华文中宋" pitchFamily="2" charset="-122"/>
                        <a:cs typeface="Times New Roman" pitchFamily="18"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8842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pPr>
              <a:defRPr/>
            </a:pPr>
            <a:fld id="{33A5C741-D767-4D9A-8007-92C884F45174}" type="slidenum">
              <a:rPr lang="en-US" altLang="zh-CN"/>
              <a:pPr>
                <a:defRPr/>
              </a:pPr>
              <a:t>45</a:t>
            </a:fld>
            <a:endParaRPr lang="en-US" altLang="zh-CN"/>
          </a:p>
        </p:txBody>
      </p:sp>
      <p:sp>
        <p:nvSpPr>
          <p:cNvPr id="28675" name="Rectangle 2"/>
          <p:cNvSpPr>
            <a:spLocks noGrp="1" noChangeArrowheads="1"/>
          </p:cNvSpPr>
          <p:nvPr>
            <p:ph type="title"/>
          </p:nvPr>
        </p:nvSpPr>
        <p:spPr/>
        <p:txBody>
          <a:bodyPr/>
          <a:lstStyle/>
          <a:p>
            <a:pPr algn="ctr" eaLnBrk="1" hangingPunct="1"/>
            <a:r>
              <a:rPr lang="zh-CN" altLang="en-US" sz="2400" b="1" dirty="0" smtClean="0"/>
              <a:t>集合算律</a:t>
            </a:r>
          </a:p>
        </p:txBody>
      </p:sp>
      <p:sp>
        <p:nvSpPr>
          <p:cNvPr id="28676" name="Rectangle 3"/>
          <p:cNvSpPr>
            <a:spLocks noGrp="1" noChangeArrowheads="1"/>
          </p:cNvSpPr>
          <p:nvPr>
            <p:ph type="body" idx="1"/>
          </p:nvPr>
        </p:nvSpPr>
        <p:spPr>
          <a:xfrm>
            <a:off x="457200" y="1412875"/>
            <a:ext cx="8229600" cy="1008063"/>
          </a:xfrm>
        </p:spPr>
        <p:txBody>
          <a:bodyPr>
            <a:normAutofit/>
          </a:bodyPr>
          <a:lstStyle/>
          <a:p>
            <a:pPr marL="0" indent="0" eaLnBrk="1" hangingPunct="1">
              <a:buNone/>
            </a:pPr>
            <a:r>
              <a:rPr lang="en-US" altLang="zh-CN" sz="2400" b="1" smtClean="0"/>
              <a:t>3</a:t>
            </a:r>
            <a:r>
              <a:rPr lang="zh-CN" altLang="en-US" sz="2400" b="1" smtClean="0"/>
              <a:t>．涉及补运算的算律：</a:t>
            </a:r>
          </a:p>
          <a:p>
            <a:pPr marL="0" indent="0" eaLnBrk="1" hangingPunct="1">
              <a:buNone/>
            </a:pPr>
            <a:r>
              <a:rPr lang="zh-CN" altLang="en-US" sz="2400" b="1" smtClean="0">
                <a:solidFill>
                  <a:srgbClr val="A50021"/>
                </a:solidFill>
              </a:rPr>
              <a:t>      </a:t>
            </a:r>
            <a:r>
              <a:rPr lang="en-US" altLang="zh-CN" sz="2400" b="1" smtClean="0">
                <a:solidFill>
                  <a:srgbClr val="A50021"/>
                </a:solidFill>
              </a:rPr>
              <a:t>DM</a:t>
            </a:r>
            <a:r>
              <a:rPr lang="zh-CN" altLang="en-US" sz="2400" b="1" smtClean="0">
                <a:solidFill>
                  <a:srgbClr val="A50021"/>
                </a:solidFill>
              </a:rPr>
              <a:t>律</a:t>
            </a:r>
            <a:r>
              <a:rPr lang="zh-CN" altLang="en-US" sz="2400" b="1" smtClean="0"/>
              <a:t>，</a:t>
            </a:r>
            <a:r>
              <a:rPr lang="zh-CN" altLang="en-US" sz="2400" b="1" smtClean="0">
                <a:solidFill>
                  <a:srgbClr val="A50021"/>
                </a:solidFill>
              </a:rPr>
              <a:t>双重否定律</a:t>
            </a:r>
            <a:r>
              <a:rPr lang="zh-CN" altLang="en-US" sz="2400" b="1" smtClean="0"/>
              <a:t> </a:t>
            </a:r>
          </a:p>
        </p:txBody>
      </p:sp>
      <p:graphicFrame>
        <p:nvGraphicFramePr>
          <p:cNvPr id="306244" name="Group 68"/>
          <p:cNvGraphicFramePr>
            <a:graphicFrameLocks noGrp="1"/>
          </p:cNvGraphicFramePr>
          <p:nvPr/>
        </p:nvGraphicFramePr>
        <p:xfrm>
          <a:off x="395288" y="2754313"/>
          <a:ext cx="8640762" cy="2670243"/>
        </p:xfrm>
        <a:graphic>
          <a:graphicData uri="http://schemas.openxmlformats.org/drawingml/2006/table">
            <a:tbl>
              <a:tblPr/>
              <a:tblGrid>
                <a:gridCol w="1712697"/>
                <a:gridCol w="3829755"/>
                <a:gridCol w="3098310"/>
              </a:tblGrid>
              <a:tr h="457159">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4397">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D</a:t>
                      </a: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M</a:t>
                      </a: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律</a:t>
                      </a:r>
                      <a:endParaRPr kumimoji="0" lang="zh-CN" altLang="en-US" sz="2400" b="1" i="0" u="none" strike="noStrike" cap="none" normalizeH="0" baseline="0" smtClean="0">
                        <a:ln>
                          <a:noFill/>
                        </a:ln>
                        <a:solidFill>
                          <a:schemeClr val="tx1"/>
                        </a:solidFill>
                        <a:effectLst/>
                        <a:latin typeface="Arial" charset="0"/>
                        <a:ea typeface="华文中宋" pitchFamily="2" charset="-122"/>
                        <a:cs typeface="Times New Roman" pitchFamily="18" charset="0"/>
                      </a:endParaRP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B</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lang="zh-CN" altLang="en-US" sz="2400" dirty="0" smtClean="0">
                          <a:sym typeface="Symbol" pitchFamily="18" charset="2"/>
                        </a:rPr>
                        <a:t></a:t>
                      </a:r>
                      <a:r>
                        <a:rPr lang="en-US" altLang="zh-CN" sz="2400" dirty="0" smtClean="0">
                          <a:sym typeface="Symbol" pitchFamily="18" charset="2"/>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lang="en-US" altLang="zh-CN" sz="2400" dirty="0" smtClean="0">
                          <a:sym typeface="Symbol" pitchFamily="18" charset="2"/>
                        </a:rPr>
                        <a:t>E=</a:t>
                      </a:r>
                      <a:r>
                        <a:rPr lang="zh-CN" altLang="en-US" sz="2400" dirty="0" smtClean="0">
                          <a:sym typeface="Symbol" pitchFamily="18" charset="2"/>
                        </a:rPr>
                        <a:t></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8619">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双重否定</a:t>
                      </a:r>
                      <a:endParaRPr kumimoji="0" lang="zh-CN" altLang="en-US" sz="2400" b="1" i="0" u="none" strike="noStrike" cap="none" normalizeH="0" baseline="0" dirty="0" smtClean="0">
                        <a:ln>
                          <a:noFill/>
                        </a:ln>
                        <a:solidFill>
                          <a:schemeClr val="tx1"/>
                        </a:solidFill>
                        <a:effectLst/>
                        <a:latin typeface="Arial" charset="0"/>
                        <a:ea typeface="华文中宋" pitchFamily="2" charset="-122"/>
                        <a:cs typeface="Times New Roman" pitchFamily="18" charset="0"/>
                      </a:endParaRP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marL="91438" marR="91438"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147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p:txBody>
          <a:bodyPr/>
          <a:lstStyle/>
          <a:p>
            <a:pPr>
              <a:defRPr/>
            </a:pPr>
            <a:fld id="{17AB7133-584A-4759-96C9-F63D8D6B29C8}" type="slidenum">
              <a:rPr lang="en-US" altLang="zh-CN"/>
              <a:pPr>
                <a:defRPr/>
              </a:pPr>
              <a:t>46</a:t>
            </a:fld>
            <a:endParaRPr lang="en-US" altLang="zh-CN"/>
          </a:p>
        </p:txBody>
      </p:sp>
      <p:sp>
        <p:nvSpPr>
          <p:cNvPr id="29699" name="Rectangle 2"/>
          <p:cNvSpPr>
            <a:spLocks noGrp="1" noChangeArrowheads="1"/>
          </p:cNvSpPr>
          <p:nvPr>
            <p:ph type="title"/>
          </p:nvPr>
        </p:nvSpPr>
        <p:spPr/>
        <p:txBody>
          <a:bodyPr/>
          <a:lstStyle/>
          <a:p>
            <a:pPr algn="ctr" eaLnBrk="1" hangingPunct="1"/>
            <a:r>
              <a:rPr lang="zh-CN" altLang="en-US" sz="2400" b="1" dirty="0" smtClean="0"/>
              <a:t>集合算律</a:t>
            </a:r>
          </a:p>
        </p:txBody>
      </p:sp>
      <p:sp>
        <p:nvSpPr>
          <p:cNvPr id="29700" name="Rectangle 3"/>
          <p:cNvSpPr>
            <a:spLocks noGrp="1" noChangeArrowheads="1"/>
          </p:cNvSpPr>
          <p:nvPr>
            <p:ph type="body" idx="1"/>
          </p:nvPr>
        </p:nvSpPr>
        <p:spPr>
          <a:xfrm>
            <a:off x="457200" y="1341438"/>
            <a:ext cx="8229600" cy="863600"/>
          </a:xfrm>
        </p:spPr>
        <p:txBody>
          <a:bodyPr>
            <a:normAutofit/>
          </a:bodyPr>
          <a:lstStyle/>
          <a:p>
            <a:pPr marL="0" indent="0" eaLnBrk="1" hangingPunct="1">
              <a:lnSpc>
                <a:spcPct val="90000"/>
              </a:lnSpc>
              <a:buNone/>
            </a:pPr>
            <a:r>
              <a:rPr lang="en-US" altLang="zh-CN" sz="2400" b="1" dirty="0" smtClean="0"/>
              <a:t>4</a:t>
            </a:r>
            <a:r>
              <a:rPr lang="zh-CN" altLang="en-US" sz="2400" b="1" dirty="0" smtClean="0"/>
              <a:t>．涉及全集和空集的算律：</a:t>
            </a:r>
          </a:p>
          <a:p>
            <a:pPr marL="0" indent="0" eaLnBrk="1" hangingPunct="1">
              <a:lnSpc>
                <a:spcPct val="90000"/>
              </a:lnSpc>
              <a:buNone/>
            </a:pPr>
            <a:r>
              <a:rPr lang="zh-CN" altLang="en-US" sz="2400" b="1" dirty="0" smtClean="0">
                <a:solidFill>
                  <a:srgbClr val="A50021"/>
                </a:solidFill>
              </a:rPr>
              <a:t>       矛盾</a:t>
            </a:r>
            <a:r>
              <a:rPr lang="en-US" altLang="zh-CN" sz="2400" b="1" dirty="0" smtClean="0">
                <a:solidFill>
                  <a:srgbClr val="A50021"/>
                </a:solidFill>
              </a:rPr>
              <a:t>/</a:t>
            </a:r>
            <a:r>
              <a:rPr lang="zh-CN" altLang="en-US" sz="2400" b="1" dirty="0" smtClean="0">
                <a:solidFill>
                  <a:srgbClr val="A50021"/>
                </a:solidFill>
              </a:rPr>
              <a:t>排中律、零律、同一律</a:t>
            </a:r>
          </a:p>
        </p:txBody>
      </p:sp>
      <p:graphicFrame>
        <p:nvGraphicFramePr>
          <p:cNvPr id="308327" name="Group 103"/>
          <p:cNvGraphicFramePr>
            <a:graphicFrameLocks noGrp="1"/>
          </p:cNvGraphicFramePr>
          <p:nvPr/>
        </p:nvGraphicFramePr>
        <p:xfrm>
          <a:off x="1042988" y="2686050"/>
          <a:ext cx="6419850" cy="1876425"/>
        </p:xfrm>
        <a:graphic>
          <a:graphicData uri="http://schemas.openxmlformats.org/drawingml/2006/table">
            <a:tbl>
              <a:tblPr/>
              <a:tblGrid>
                <a:gridCol w="2128837"/>
                <a:gridCol w="1757363"/>
                <a:gridCol w="2533650"/>
              </a:tblGrid>
              <a:tr h="504825">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l" defTabSz="914400" rtl="0" eaLnBrk="1" fontAlgn="base" latinLnBrk="0" hangingPunct="1">
                        <a:lnSpc>
                          <a:spcPct val="100000"/>
                        </a:lnSpc>
                        <a:spcBef>
                          <a:spcPct val="20000"/>
                        </a:spcBef>
                        <a:spcAft>
                          <a:spcPct val="0"/>
                        </a:spcAft>
                        <a:buClr>
                          <a:srgbClr val="69B3F1"/>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华文中宋" pitchFamily="2" charset="-122"/>
                          <a:cs typeface="Times New Roman" pitchFamily="18" charset="0"/>
                        </a:rPr>
                        <a:t>E</a:t>
                      </a:r>
                      <a:endParaRPr kumimoji="0" lang="en-US" altLang="zh-CN" sz="2400" b="1" i="0" u="none" strike="noStrike" cap="none" normalizeH="0" baseline="0" smtClean="0">
                        <a:ln>
                          <a:noFill/>
                        </a:ln>
                        <a:solidFill>
                          <a:schemeClr val="tx1"/>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矛盾</a:t>
                      </a:r>
                      <a:r>
                        <a:rPr kumimoji="0" lang="en-US" altLang="zh-CN"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华文中宋" pitchFamily="2" charset="-122"/>
                          <a:ea typeface="华文中宋" pitchFamily="2" charset="-122"/>
                          <a:cs typeface="Times New Roman" pitchFamily="18" charset="0"/>
                        </a:rPr>
                        <a:t>排中律</a:t>
                      </a:r>
                      <a:endParaRPr kumimoji="0" lang="zh-CN" altLang="en-US" sz="2400" b="1" i="0" u="none" strike="noStrike" cap="none" normalizeH="0" baseline="0" dirty="0" smtClean="0">
                        <a:ln>
                          <a:noFill/>
                        </a:ln>
                        <a:solidFill>
                          <a:schemeClr val="tx1"/>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E</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零律</a:t>
                      </a:r>
                      <a:endParaRPr kumimoji="0" lang="zh-CN" altLang="en-US" sz="2400" b="1" i="0" u="none" strike="noStrike" cap="none" normalizeH="0" baseline="0" smtClean="0">
                        <a:ln>
                          <a:noFill/>
                        </a:ln>
                        <a:solidFill>
                          <a:schemeClr val="tx1"/>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E</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E</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华文中宋" pitchFamily="2" charset="-122"/>
                          <a:ea typeface="华文中宋" pitchFamily="2" charset="-122"/>
                          <a:cs typeface="Times New Roman" pitchFamily="18" charset="0"/>
                        </a:rPr>
                        <a:t>同一律</a:t>
                      </a:r>
                      <a:endParaRPr kumimoji="0" lang="zh-CN" altLang="en-US" sz="2400" b="1" i="0" u="none" strike="noStrike" cap="none" normalizeH="0" baseline="0" smtClean="0">
                        <a:ln>
                          <a:noFill/>
                        </a:ln>
                        <a:solidFill>
                          <a:schemeClr val="tx1"/>
                        </a:solidFill>
                        <a:effectLst/>
                        <a:latin typeface="Arial" charset="0"/>
                        <a:ea typeface="华文中宋"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itchFamily="2" charset="2"/>
                        <a:defRPr sz="2000" b="1">
                          <a:solidFill>
                            <a:schemeClr val="tx1"/>
                          </a:solidFill>
                          <a:latin typeface="Times New Roman" pitchFamily="18" charset="0"/>
                          <a:ea typeface="宋体" pitchFamily="2" charset="-122"/>
                        </a:defRPr>
                      </a:lvl1pPr>
                      <a:lvl2pPr>
                        <a:spcBef>
                          <a:spcPct val="20000"/>
                        </a:spcBef>
                        <a:defRPr sz="2000">
                          <a:solidFill>
                            <a:schemeClr val="tx1"/>
                          </a:solidFill>
                          <a:latin typeface="Arial" charset="0"/>
                          <a:ea typeface="华文中宋" pitchFamily="2" charset="-122"/>
                        </a:defRPr>
                      </a:lvl2pPr>
                      <a:lvl3pPr>
                        <a:spcBef>
                          <a:spcPct val="20000"/>
                        </a:spcBef>
                        <a:defRPr sz="2000">
                          <a:solidFill>
                            <a:schemeClr val="tx1"/>
                          </a:solidFill>
                          <a:latin typeface="Arial" charset="0"/>
                          <a:ea typeface="华文中宋" pitchFamily="2" charset="-122"/>
                        </a:defRPr>
                      </a:lvl3pPr>
                      <a:lvl4pPr>
                        <a:spcBef>
                          <a:spcPct val="20000"/>
                        </a:spcBef>
                        <a:defRPr sz="2000">
                          <a:solidFill>
                            <a:schemeClr val="tx1"/>
                          </a:solidFill>
                          <a:latin typeface="Arial" charset="0"/>
                          <a:ea typeface="华文中宋" pitchFamily="2" charset="-122"/>
                        </a:defRPr>
                      </a:lvl4pPr>
                      <a:lvl5pPr>
                        <a:spcBef>
                          <a:spcPct val="20000"/>
                        </a:spcBef>
                        <a:defRPr sz="2000">
                          <a:solidFill>
                            <a:schemeClr val="tx1"/>
                          </a:solidFill>
                          <a:latin typeface="Arial" charset="0"/>
                          <a:ea typeface="华文中宋" pitchFamily="2" charset="-122"/>
                        </a:defRPr>
                      </a:lvl5pPr>
                      <a:lvl6pPr fontAlgn="base">
                        <a:spcBef>
                          <a:spcPct val="20000"/>
                        </a:spcBef>
                        <a:spcAft>
                          <a:spcPct val="0"/>
                        </a:spcAft>
                        <a:defRPr sz="2000">
                          <a:solidFill>
                            <a:schemeClr val="tx1"/>
                          </a:solidFill>
                          <a:latin typeface="Arial" charset="0"/>
                          <a:ea typeface="华文中宋" pitchFamily="2" charset="-122"/>
                        </a:defRPr>
                      </a:lvl6pPr>
                      <a:lvl7pPr fontAlgn="base">
                        <a:spcBef>
                          <a:spcPct val="20000"/>
                        </a:spcBef>
                        <a:spcAft>
                          <a:spcPct val="0"/>
                        </a:spcAft>
                        <a:defRPr sz="2000">
                          <a:solidFill>
                            <a:schemeClr val="tx1"/>
                          </a:solidFill>
                          <a:latin typeface="Arial" charset="0"/>
                          <a:ea typeface="华文中宋" pitchFamily="2" charset="-122"/>
                        </a:defRPr>
                      </a:lvl7pPr>
                      <a:lvl8pPr fontAlgn="base">
                        <a:spcBef>
                          <a:spcPct val="20000"/>
                        </a:spcBef>
                        <a:spcAft>
                          <a:spcPct val="0"/>
                        </a:spcAft>
                        <a:defRPr sz="2000">
                          <a:solidFill>
                            <a:schemeClr val="tx1"/>
                          </a:solidFill>
                          <a:latin typeface="Arial" charset="0"/>
                          <a:ea typeface="华文中宋" pitchFamily="2" charset="-122"/>
                        </a:defRPr>
                      </a:lvl8pPr>
                      <a:lvl9pPr fontAlgn="base">
                        <a:spcBef>
                          <a:spcPct val="20000"/>
                        </a:spcBef>
                        <a:spcAft>
                          <a:spcPct val="0"/>
                        </a:spcAft>
                        <a:defRPr sz="2000">
                          <a:solidFill>
                            <a:schemeClr val="tx1"/>
                          </a:solidFill>
                          <a:latin typeface="Arial" charset="0"/>
                          <a:ea typeface="华文中宋"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A</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rPr>
                        <a:t>E</a:t>
                      </a:r>
                      <a:r>
                        <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t>
                      </a:r>
                      <a:r>
                        <a:rPr kumimoji="0" lang="en-US" altLang="zh-CN" sz="2400" b="1" i="1"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rPr>
                        <a:t>A</a:t>
                      </a:r>
                      <a:endParaRPr kumimoji="0" lang="en-US" altLang="zh-CN" sz="2400" b="1" i="0" u="none" strike="noStrike" cap="none" normalizeH="0" baseline="0" dirty="0" smtClean="0">
                        <a:ln>
                          <a:noFill/>
                        </a:ln>
                        <a:solidFill>
                          <a:schemeClr val="tx1"/>
                        </a:solidFill>
                        <a:effectLst/>
                        <a:latin typeface="Times New Roman" pitchFamily="18" charset="0"/>
                        <a:ea typeface="华文中宋" pitchFamily="2"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8567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F758A220-FD3F-4E31-B5E7-A6E150CF1E92}" type="slidenum">
              <a:rPr lang="en-US" altLang="zh-CN"/>
              <a:pPr>
                <a:defRPr/>
              </a:pPr>
              <a:t>47</a:t>
            </a:fld>
            <a:endParaRPr lang="en-US" altLang="zh-CN"/>
          </a:p>
        </p:txBody>
      </p:sp>
      <p:sp>
        <p:nvSpPr>
          <p:cNvPr id="30723" name="Rectangle 2"/>
          <p:cNvSpPr>
            <a:spLocks noGrp="1" noChangeArrowheads="1"/>
          </p:cNvSpPr>
          <p:nvPr>
            <p:ph type="title"/>
          </p:nvPr>
        </p:nvSpPr>
        <p:spPr/>
        <p:txBody>
          <a:bodyPr/>
          <a:lstStyle/>
          <a:p>
            <a:pPr algn="l" eaLnBrk="1" hangingPunct="1"/>
            <a:r>
              <a:rPr lang="zh-CN" altLang="en-US" sz="2400" b="1" dirty="0" smtClean="0"/>
              <a:t>集合证明题</a:t>
            </a:r>
          </a:p>
        </p:txBody>
      </p:sp>
      <p:sp>
        <p:nvSpPr>
          <p:cNvPr id="30724" name="Rectangle 3"/>
          <p:cNvSpPr>
            <a:spLocks noGrp="1" noChangeArrowheads="1"/>
          </p:cNvSpPr>
          <p:nvPr>
            <p:ph type="body" idx="1"/>
          </p:nvPr>
        </p:nvSpPr>
        <p:spPr>
          <a:xfrm>
            <a:off x="457200" y="1196975"/>
            <a:ext cx="8229600" cy="4525963"/>
          </a:xfrm>
        </p:spPr>
        <p:txBody>
          <a:bodyPr>
            <a:normAutofit/>
          </a:bodyPr>
          <a:lstStyle/>
          <a:p>
            <a:pPr marL="92075" indent="0" eaLnBrk="1" hangingPunct="1">
              <a:buNone/>
              <a:tabLst>
                <a:tab pos="625475" algn="l"/>
              </a:tabLst>
            </a:pPr>
            <a:r>
              <a:rPr lang="zh-CN" altLang="en-US" sz="2400" b="1" dirty="0" smtClean="0"/>
              <a:t>证明方法：命题演算法、恒等式置换法</a:t>
            </a:r>
          </a:p>
          <a:p>
            <a:pPr marL="92075" indent="0" eaLnBrk="1" hangingPunct="1">
              <a:spcBef>
                <a:spcPct val="55000"/>
              </a:spcBef>
              <a:buNone/>
              <a:tabLst>
                <a:tab pos="625475" algn="l"/>
              </a:tabLst>
            </a:pPr>
            <a:r>
              <a:rPr lang="zh-CN" altLang="en-US" sz="2400" b="1" dirty="0" smtClean="0"/>
              <a:t>命题演算证明法的书写规范 </a:t>
            </a:r>
            <a:r>
              <a:rPr lang="en-US" altLang="zh-CN" sz="2400" b="1" dirty="0" smtClean="0"/>
              <a:t>(</a:t>
            </a:r>
            <a:r>
              <a:rPr lang="zh-CN" altLang="en-US" sz="2400" b="1" dirty="0" smtClean="0"/>
              <a:t>以下的</a:t>
            </a:r>
            <a:r>
              <a:rPr lang="en-US" altLang="zh-CN" sz="2400" b="1" i="1" dirty="0" smtClean="0"/>
              <a:t>X</a:t>
            </a:r>
            <a:r>
              <a:rPr lang="zh-CN" altLang="en-US" sz="2400" b="1" dirty="0" smtClean="0"/>
              <a:t>和</a:t>
            </a:r>
            <a:r>
              <a:rPr lang="en-US" altLang="zh-CN" sz="2400" b="1" i="1" dirty="0" smtClean="0"/>
              <a:t>Y</a:t>
            </a:r>
            <a:r>
              <a:rPr lang="zh-CN" altLang="en-US" sz="2400" b="1" dirty="0" smtClean="0"/>
              <a:t>代表集合公式</a:t>
            </a:r>
            <a:r>
              <a:rPr lang="en-US" altLang="zh-CN" sz="2400" b="1" dirty="0" smtClean="0"/>
              <a:t>)</a:t>
            </a:r>
          </a:p>
          <a:p>
            <a:pPr marL="92075" indent="0" eaLnBrk="1" hangingPunct="1">
              <a:buNone/>
              <a:tabLst>
                <a:tab pos="625475" algn="l"/>
              </a:tabLst>
            </a:pPr>
            <a:r>
              <a:rPr lang="en-US" altLang="zh-CN" sz="2400" b="1" dirty="0" smtClean="0"/>
              <a:t>(1) </a:t>
            </a:r>
            <a:r>
              <a:rPr lang="zh-CN" altLang="en-US" sz="2400" b="1" dirty="0" smtClean="0"/>
              <a:t>证</a:t>
            </a:r>
            <a:r>
              <a:rPr lang="en-US" altLang="zh-CN" sz="2400" b="1" i="1" dirty="0" smtClean="0"/>
              <a:t>X</a:t>
            </a:r>
            <a:r>
              <a:rPr lang="en-US" altLang="zh-CN" sz="2400" b="1" dirty="0" smtClean="0">
                <a:sym typeface="Symbol" pitchFamily="18" charset="2"/>
              </a:rPr>
              <a:t></a:t>
            </a:r>
            <a:r>
              <a:rPr lang="en-US" altLang="zh-CN" sz="2400" b="1" i="1" dirty="0" smtClean="0"/>
              <a:t>Y</a:t>
            </a:r>
            <a:endParaRPr lang="en-US" altLang="zh-CN" sz="2400" b="1" dirty="0" smtClean="0"/>
          </a:p>
          <a:p>
            <a:pPr marL="92075" indent="0" eaLnBrk="1" hangingPunct="1">
              <a:buNone/>
              <a:tabLst>
                <a:tab pos="625475" algn="l"/>
              </a:tabLst>
            </a:pPr>
            <a:r>
              <a:rPr lang="en-US" altLang="zh-CN" sz="2400" b="1" dirty="0" smtClean="0"/>
              <a:t>              </a:t>
            </a:r>
            <a:r>
              <a:rPr lang="zh-CN" altLang="en-US" sz="2400" b="1" dirty="0" smtClean="0"/>
              <a:t>任取</a:t>
            </a:r>
            <a:r>
              <a:rPr lang="en-US" altLang="zh-CN" sz="2400" b="1" i="1" dirty="0" smtClean="0"/>
              <a:t>x</a:t>
            </a:r>
            <a:r>
              <a:rPr lang="zh-CN" altLang="en-US" sz="2400" b="1" dirty="0" smtClean="0"/>
              <a:t>， </a:t>
            </a:r>
            <a:r>
              <a:rPr lang="en-US" altLang="zh-CN" sz="2400" b="1" i="1" dirty="0" err="1" smtClean="0"/>
              <a:t>x</a:t>
            </a:r>
            <a:r>
              <a:rPr lang="en-US" altLang="zh-CN" sz="2400" b="1" dirty="0" err="1" smtClean="0">
                <a:sym typeface="Symbol" pitchFamily="18" charset="2"/>
              </a:rPr>
              <a:t></a:t>
            </a:r>
            <a:r>
              <a:rPr lang="en-US" altLang="zh-CN" sz="2400" b="1" i="1" dirty="0" err="1" smtClean="0"/>
              <a:t>X</a:t>
            </a:r>
            <a:r>
              <a:rPr lang="en-US" altLang="zh-CN" sz="2400" b="1" i="1" dirty="0" smtClean="0"/>
              <a:t> </a:t>
            </a:r>
            <a:r>
              <a:rPr lang="en-US" altLang="zh-CN" sz="2400" b="1" dirty="0" smtClean="0">
                <a:sym typeface="Symbol" pitchFamily="18" charset="2"/>
              </a:rPr>
              <a:t></a:t>
            </a:r>
            <a:r>
              <a:rPr lang="en-US" altLang="zh-CN" sz="2400" b="1" dirty="0" smtClean="0"/>
              <a:t> … </a:t>
            </a:r>
            <a:r>
              <a:rPr lang="en-US" altLang="zh-CN" sz="2400" b="1" dirty="0" smtClean="0">
                <a:sym typeface="Symbol" pitchFamily="18" charset="2"/>
              </a:rPr>
              <a:t></a:t>
            </a:r>
            <a:r>
              <a:rPr lang="en-US" altLang="zh-CN" sz="2400" b="1" dirty="0" smtClean="0"/>
              <a:t> </a:t>
            </a:r>
            <a:r>
              <a:rPr lang="en-US" altLang="zh-CN" sz="2400" b="1" i="1" dirty="0" err="1" smtClean="0"/>
              <a:t>x</a:t>
            </a:r>
            <a:r>
              <a:rPr lang="en-US" altLang="zh-CN" sz="2400" b="1" dirty="0" err="1" smtClean="0">
                <a:sym typeface="Symbol" pitchFamily="18" charset="2"/>
              </a:rPr>
              <a:t></a:t>
            </a:r>
            <a:r>
              <a:rPr lang="en-US" altLang="zh-CN" sz="2400" b="1" i="1" dirty="0" err="1" smtClean="0"/>
              <a:t>Y</a:t>
            </a:r>
            <a:r>
              <a:rPr lang="en-US" altLang="zh-CN" sz="2400" b="1" dirty="0" smtClean="0"/>
              <a:t> </a:t>
            </a:r>
          </a:p>
          <a:p>
            <a:pPr marL="92075" indent="0" eaLnBrk="1" hangingPunct="1">
              <a:buNone/>
              <a:tabLst>
                <a:tab pos="625475" algn="l"/>
              </a:tabLst>
            </a:pPr>
            <a:r>
              <a:rPr lang="en-US" altLang="zh-CN" sz="2400" b="1" dirty="0" smtClean="0"/>
              <a:t>(2) </a:t>
            </a:r>
            <a:r>
              <a:rPr lang="zh-CN" altLang="en-US" sz="2400" b="1" dirty="0" smtClean="0"/>
              <a:t>证</a:t>
            </a:r>
            <a:r>
              <a:rPr lang="en-US" altLang="zh-CN" sz="2400" b="1" i="1" dirty="0" smtClean="0"/>
              <a:t>X</a:t>
            </a:r>
            <a:r>
              <a:rPr lang="en-US" altLang="zh-CN" sz="2400" b="1" dirty="0" smtClean="0"/>
              <a:t>=</a:t>
            </a:r>
            <a:r>
              <a:rPr lang="en-US" altLang="zh-CN" sz="2400" b="1" i="1" dirty="0" smtClean="0"/>
              <a:t>Y</a:t>
            </a:r>
            <a:endParaRPr lang="en-US" altLang="zh-CN" sz="2400" b="1" dirty="0" smtClean="0"/>
          </a:p>
          <a:p>
            <a:pPr marL="92075" indent="0" eaLnBrk="1" hangingPunct="1">
              <a:buNone/>
              <a:tabLst>
                <a:tab pos="625475" algn="l"/>
              </a:tabLst>
            </a:pPr>
            <a:r>
              <a:rPr lang="en-US" altLang="zh-CN" sz="2400" b="1" dirty="0" smtClean="0"/>
              <a:t>          </a:t>
            </a:r>
            <a:r>
              <a:rPr lang="zh-CN" altLang="en-US" sz="2400" b="1" dirty="0" smtClean="0"/>
              <a:t>方法一  分别证明 </a:t>
            </a:r>
            <a:r>
              <a:rPr lang="en-US" altLang="zh-CN" sz="2400" b="1" i="1" dirty="0" smtClean="0"/>
              <a:t>X</a:t>
            </a:r>
            <a:r>
              <a:rPr lang="en-US" altLang="zh-CN" sz="2400" b="1" dirty="0" smtClean="0">
                <a:sym typeface="Symbol" pitchFamily="18" charset="2"/>
              </a:rPr>
              <a:t></a:t>
            </a:r>
            <a:r>
              <a:rPr lang="en-US" altLang="zh-CN" sz="2400" b="1" i="1" dirty="0" smtClean="0"/>
              <a:t>Y </a:t>
            </a:r>
            <a:r>
              <a:rPr lang="zh-CN" altLang="en-US" sz="2400" b="1" dirty="0" smtClean="0"/>
              <a:t>和 </a:t>
            </a:r>
            <a:r>
              <a:rPr lang="en-US" altLang="zh-CN" sz="2400" b="1" i="1" dirty="0" smtClean="0"/>
              <a:t>Y</a:t>
            </a:r>
            <a:r>
              <a:rPr lang="en-US" altLang="zh-CN" sz="2400" b="1" dirty="0" smtClean="0">
                <a:sym typeface="Symbol" pitchFamily="18" charset="2"/>
              </a:rPr>
              <a:t></a:t>
            </a:r>
            <a:r>
              <a:rPr lang="en-US" altLang="zh-CN" sz="2400" b="1" i="1" dirty="0" smtClean="0"/>
              <a:t>X</a:t>
            </a:r>
            <a:endParaRPr lang="en-US" altLang="zh-CN" sz="2400" b="1" dirty="0" smtClean="0"/>
          </a:p>
          <a:p>
            <a:pPr marL="92075" indent="0" eaLnBrk="1" hangingPunct="1">
              <a:buNone/>
              <a:tabLst>
                <a:tab pos="625475" algn="l"/>
              </a:tabLst>
            </a:pPr>
            <a:r>
              <a:rPr lang="en-US" altLang="zh-CN" sz="2400" b="1" dirty="0" smtClean="0"/>
              <a:t>          </a:t>
            </a:r>
            <a:r>
              <a:rPr lang="zh-CN" altLang="en-US" sz="2400" b="1" dirty="0" smtClean="0"/>
              <a:t>方法二  任取</a:t>
            </a:r>
            <a:r>
              <a:rPr lang="en-US" altLang="zh-CN" sz="2400" b="1" i="1" dirty="0" smtClean="0"/>
              <a:t>x</a:t>
            </a:r>
            <a:r>
              <a:rPr lang="zh-CN" altLang="en-US" sz="2400" b="1" dirty="0" smtClean="0"/>
              <a:t>，</a:t>
            </a:r>
            <a:r>
              <a:rPr lang="en-US" altLang="zh-CN" sz="2400" b="1" i="1" dirty="0" err="1" smtClean="0"/>
              <a:t>x</a:t>
            </a:r>
            <a:r>
              <a:rPr lang="en-US" altLang="zh-CN" sz="2400" b="1" dirty="0" err="1" smtClean="0">
                <a:sym typeface="Symbol" pitchFamily="18" charset="2"/>
              </a:rPr>
              <a:t></a:t>
            </a:r>
            <a:r>
              <a:rPr lang="en-US" altLang="zh-CN" sz="2400" b="1" i="1" dirty="0" err="1" smtClean="0"/>
              <a:t>X</a:t>
            </a:r>
            <a:r>
              <a:rPr lang="en-US" altLang="zh-CN" sz="2400" b="1" i="1" dirty="0" smtClean="0"/>
              <a:t> </a:t>
            </a:r>
            <a:r>
              <a:rPr lang="en-US" altLang="zh-CN" sz="2400" b="1" dirty="0" smtClean="0">
                <a:sym typeface="Symbol" pitchFamily="18" charset="2"/>
              </a:rPr>
              <a:t></a:t>
            </a:r>
            <a:r>
              <a:rPr lang="en-US" altLang="zh-CN" sz="2400" b="1" dirty="0" smtClean="0"/>
              <a:t> … </a:t>
            </a:r>
            <a:r>
              <a:rPr lang="en-US" altLang="zh-CN" sz="2400" b="1" dirty="0" smtClean="0">
                <a:sym typeface="Symbol" pitchFamily="18" charset="2"/>
              </a:rPr>
              <a:t></a:t>
            </a:r>
            <a:r>
              <a:rPr lang="en-US" altLang="zh-CN" sz="2400" b="1" dirty="0" smtClean="0"/>
              <a:t> </a:t>
            </a:r>
            <a:r>
              <a:rPr lang="en-US" altLang="zh-CN" sz="2400" b="1" i="1" dirty="0" err="1" smtClean="0"/>
              <a:t>x</a:t>
            </a:r>
            <a:r>
              <a:rPr lang="en-US" altLang="zh-CN" sz="2400" b="1" dirty="0" err="1" smtClean="0">
                <a:sym typeface="Symbol" pitchFamily="18" charset="2"/>
              </a:rPr>
              <a:t></a:t>
            </a:r>
            <a:r>
              <a:rPr lang="en-US" altLang="zh-CN" sz="2400" b="1" i="1" dirty="0" err="1" smtClean="0"/>
              <a:t>Y</a:t>
            </a:r>
            <a:endParaRPr lang="en-US" altLang="zh-CN" sz="2400" b="1" dirty="0" smtClean="0"/>
          </a:p>
          <a:p>
            <a:pPr marL="92075" indent="0" eaLnBrk="1" hangingPunct="1">
              <a:buNone/>
              <a:tabLst>
                <a:tab pos="625475" algn="l"/>
              </a:tabLst>
            </a:pPr>
            <a:r>
              <a:rPr lang="zh-CN" altLang="en-US" sz="2400" b="1" dirty="0" smtClean="0"/>
              <a:t>注意：在使用方法二的格式时，必须保证每步推理都是充</a:t>
            </a:r>
          </a:p>
          <a:p>
            <a:pPr marL="92075" indent="0" eaLnBrk="1" hangingPunct="1">
              <a:buNone/>
              <a:tabLst>
                <a:tab pos="625475" algn="l"/>
              </a:tabLst>
            </a:pPr>
            <a:r>
              <a:rPr lang="zh-CN" altLang="en-US" sz="2400" b="1" dirty="0" smtClean="0"/>
              <a:t>分必要的</a:t>
            </a:r>
          </a:p>
        </p:txBody>
      </p:sp>
    </p:spTree>
    <p:extLst>
      <p:ext uri="{BB962C8B-B14F-4D97-AF65-F5344CB8AC3E}">
        <p14:creationId xmlns:p14="http://schemas.microsoft.com/office/powerpoint/2010/main" val="3910848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b="1" dirty="0"/>
              <a:t>包含排斥原理（容斥原理</a:t>
            </a:r>
            <a:r>
              <a:rPr lang="zh-CN" altLang="en-US" sz="2800" b="1" dirty="0" smtClean="0"/>
              <a:t>）</a:t>
            </a:r>
            <a:endParaRPr lang="zh-CN" altLang="en-US" sz="2800" dirty="0"/>
          </a:p>
        </p:txBody>
      </p:sp>
      <p:sp>
        <p:nvSpPr>
          <p:cNvPr id="3" name="内容占位符 2"/>
          <p:cNvSpPr>
            <a:spLocks noGrp="1"/>
          </p:cNvSpPr>
          <p:nvPr>
            <p:ph idx="1"/>
          </p:nvPr>
        </p:nvSpPr>
        <p:spPr/>
        <p:txBody>
          <a:bodyPr/>
          <a:lstStyle/>
          <a:p>
            <a:r>
              <a:rPr lang="zh-CN" altLang="en-US" sz="2400" b="1" dirty="0" smtClean="0">
                <a:solidFill>
                  <a:srgbClr val="A50021"/>
                </a:solidFill>
              </a:rPr>
              <a:t>定理</a:t>
            </a:r>
            <a:r>
              <a:rPr lang="en-US" altLang="zh-CN" sz="2400" b="1" dirty="0">
                <a:solidFill>
                  <a:srgbClr val="A50021"/>
                </a:solidFill>
              </a:rPr>
              <a:t>6.2</a:t>
            </a:r>
            <a:r>
              <a:rPr lang="en-US" altLang="zh-CN" sz="2400" b="1" dirty="0"/>
              <a:t>   </a:t>
            </a:r>
            <a:r>
              <a:rPr lang="zh-CN" altLang="en-US" sz="2400" b="1" dirty="0"/>
              <a:t>设集合</a:t>
            </a:r>
            <a:r>
              <a:rPr lang="en-US" altLang="zh-CN" sz="2400" b="1" i="1" dirty="0"/>
              <a:t>S</a:t>
            </a:r>
            <a:r>
              <a:rPr lang="zh-CN" altLang="en-US" sz="2400" b="1" dirty="0"/>
              <a:t>上定义了</a:t>
            </a:r>
            <a:r>
              <a:rPr lang="en-US" altLang="zh-CN" sz="2400" b="1" i="1" dirty="0"/>
              <a:t>n</a:t>
            </a:r>
            <a:r>
              <a:rPr lang="zh-CN" altLang="en-US" sz="2400" b="1" dirty="0"/>
              <a:t>条性质</a:t>
            </a:r>
            <a:r>
              <a:rPr lang="en-US" altLang="zh-CN" sz="2400" b="1" dirty="0"/>
              <a:t>P</a:t>
            </a:r>
            <a:r>
              <a:rPr lang="en-US" altLang="zh-CN" sz="2400" b="1" baseline="-25000" dirty="0"/>
              <a:t>1</a:t>
            </a:r>
            <a:r>
              <a:rPr lang="en-US" altLang="zh-CN" sz="2400" b="1" dirty="0"/>
              <a:t>,P</a:t>
            </a:r>
            <a:r>
              <a:rPr lang="en-US" altLang="zh-CN" sz="2400" b="1" baseline="-25000" dirty="0"/>
              <a:t>2</a:t>
            </a:r>
            <a:r>
              <a:rPr lang="en-US" altLang="zh-CN" sz="2400" b="1" dirty="0"/>
              <a:t>,…,</a:t>
            </a:r>
            <a:r>
              <a:rPr lang="en-US" altLang="zh-CN" sz="2400" b="1" dirty="0" err="1"/>
              <a:t>P</a:t>
            </a:r>
            <a:r>
              <a:rPr lang="en-US" altLang="zh-CN" sz="2400" b="1" baseline="-25000" dirty="0" err="1"/>
              <a:t>n</a:t>
            </a:r>
            <a:r>
              <a:rPr lang="zh-CN" altLang="en-US" sz="2400" b="1" dirty="0"/>
              <a:t>，</a:t>
            </a:r>
            <a:r>
              <a:rPr lang="en-US" altLang="zh-CN" sz="2400" b="1" dirty="0"/>
              <a:t>S</a:t>
            </a:r>
            <a:r>
              <a:rPr lang="zh-CN" altLang="en-US" sz="2400" b="1" dirty="0"/>
              <a:t>中具有第 </a:t>
            </a:r>
            <a:r>
              <a:rPr lang="en-US" altLang="zh-CN" sz="2400" b="1" i="1" dirty="0" err="1"/>
              <a:t>i</a:t>
            </a:r>
            <a:r>
              <a:rPr lang="en-US" altLang="zh-CN" sz="2400" b="1" i="1" dirty="0"/>
              <a:t> </a:t>
            </a:r>
            <a:r>
              <a:rPr lang="zh-CN" altLang="en-US" sz="2400" b="1" dirty="0"/>
              <a:t>条性质的元素构成子集</a:t>
            </a:r>
            <a:r>
              <a:rPr lang="en-US" altLang="zh-CN" sz="2400" b="1" i="1" dirty="0"/>
              <a:t>A</a:t>
            </a:r>
            <a:r>
              <a:rPr lang="en-US" altLang="zh-CN" sz="2400" b="1" i="1" baseline="-25000" dirty="0"/>
              <a:t>i</a:t>
            </a:r>
            <a:r>
              <a:rPr lang="en-US" altLang="zh-CN" sz="2400" b="1" dirty="0"/>
              <a:t>, </a:t>
            </a:r>
            <a:r>
              <a:rPr lang="zh-CN" altLang="en-US" sz="2400" b="1" dirty="0"/>
              <a:t>那么集合中不具有任何性质的元素数</a:t>
            </a:r>
            <a:r>
              <a:rPr lang="zh-CN" altLang="en-US" sz="2400" b="1" dirty="0" smtClean="0"/>
              <a:t>为</a:t>
            </a:r>
            <a:endParaRPr lang="en-US" altLang="zh-CN" sz="2400" b="1" dirty="0" smtClean="0"/>
          </a:p>
          <a:p>
            <a:endParaRPr lang="en-US" altLang="zh-CN" sz="2400" b="1" dirty="0"/>
          </a:p>
          <a:p>
            <a:endParaRPr lang="en-US" altLang="zh-CN" sz="2400" b="1" dirty="0" smtClean="0"/>
          </a:p>
          <a:p>
            <a:endParaRPr lang="en-US" altLang="zh-CN" sz="2400" b="1" dirty="0"/>
          </a:p>
          <a:p>
            <a:endParaRPr lang="en-US" altLang="zh-CN" sz="2400" b="1" dirty="0" smtClean="0"/>
          </a:p>
          <a:p>
            <a:endParaRPr lang="en-US" altLang="zh-CN" sz="2400" b="1" dirty="0"/>
          </a:p>
          <a:p>
            <a:pPr marL="0" indent="0">
              <a:buNone/>
            </a:pPr>
            <a:r>
              <a:rPr lang="zh-CN" altLang="en-US" sz="2400" b="1" dirty="0" smtClean="0"/>
              <a:t>用于有穷集合元素的计数</a:t>
            </a:r>
            <a:endParaRPr lang="zh-CN" altLang="en-US" sz="2400" b="1"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24950590"/>
              </p:ext>
            </p:extLst>
          </p:nvPr>
        </p:nvGraphicFramePr>
        <p:xfrm>
          <a:off x="1691680" y="3140968"/>
          <a:ext cx="6083300" cy="1436687"/>
        </p:xfrm>
        <a:graphic>
          <a:graphicData uri="http://schemas.openxmlformats.org/presentationml/2006/ole">
            <mc:AlternateContent xmlns:mc="http://schemas.openxmlformats.org/markup-compatibility/2006">
              <mc:Choice xmlns:v="urn:schemas-microsoft-com:vml" Requires="v">
                <p:oleObj spid="_x0000_s29771" name="公式" r:id="rId3" imgW="3390900" imgH="749300" progId="Equation.3">
                  <p:embed/>
                </p:oleObj>
              </mc:Choice>
              <mc:Fallback>
                <p:oleObj name="公式" r:id="rId3" imgW="3390900" imgH="749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140968"/>
                        <a:ext cx="608330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251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b="1" dirty="0" smtClean="0"/>
              <a:t>笛卡儿积及其性质</a:t>
            </a:r>
            <a:endParaRPr lang="en-US" altLang="zh-CN" sz="2400" b="1" dirty="0" smtClean="0"/>
          </a:p>
          <a:p>
            <a:r>
              <a:rPr lang="en-US" altLang="zh-CN" sz="2400" b="1" i="1" dirty="0"/>
              <a:t>A</a:t>
            </a:r>
            <a:r>
              <a:rPr lang="zh-CN" altLang="en-US" sz="2400" b="1" dirty="0"/>
              <a:t>上重要</a:t>
            </a:r>
            <a:r>
              <a:rPr lang="zh-CN" altLang="en-US" sz="2400" b="1" dirty="0" smtClean="0"/>
              <a:t>关系</a:t>
            </a:r>
            <a:endParaRPr lang="en-US" altLang="zh-CN" sz="2400" b="1" dirty="0" smtClean="0"/>
          </a:p>
          <a:p>
            <a:r>
              <a:rPr lang="zh-CN" altLang="en-US" sz="2400" b="1" dirty="0" smtClean="0"/>
              <a:t>关系的表示</a:t>
            </a:r>
            <a:endParaRPr lang="en-US" altLang="zh-CN" sz="2400" b="1" dirty="0" smtClean="0"/>
          </a:p>
          <a:p>
            <a:r>
              <a:rPr lang="zh-CN" altLang="en-US" sz="2400" b="1" dirty="0" smtClean="0"/>
              <a:t>关系的基本运算及其运算（复合、幂、逆）的性质</a:t>
            </a:r>
            <a:endParaRPr lang="en-US" altLang="zh-CN" sz="2400" b="1" dirty="0" smtClean="0"/>
          </a:p>
          <a:p>
            <a:r>
              <a:rPr lang="zh-CN" altLang="en-US" sz="2400" b="1" dirty="0" smtClean="0"/>
              <a:t>关系的性质（自反、反自反、对称、反对称、传递）</a:t>
            </a:r>
            <a:endParaRPr lang="en-US" altLang="zh-CN" sz="2400" b="1" dirty="0" smtClean="0"/>
          </a:p>
          <a:p>
            <a:r>
              <a:rPr lang="zh-CN" altLang="en-US" sz="2400" b="1" dirty="0" smtClean="0"/>
              <a:t>等价关系、划分</a:t>
            </a:r>
            <a:endParaRPr lang="en-US" altLang="zh-CN" sz="2400" b="1" dirty="0" smtClean="0"/>
          </a:p>
          <a:p>
            <a:r>
              <a:rPr lang="zh-CN" altLang="en-US" sz="2400" b="1" dirty="0" smtClean="0"/>
              <a:t>偏序关系（哈斯图、最大元、最小元、极大元、极小元、上界、下界、最小上界、最大下届）</a:t>
            </a:r>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zh-CN" altLang="en-US" sz="2400" dirty="0"/>
          </a:p>
        </p:txBody>
      </p:sp>
      <p:sp>
        <p:nvSpPr>
          <p:cNvPr id="4" name="Rectangle 4"/>
          <p:cNvSpPr>
            <a:spLocks noGrp="1" noChangeArrowheads="1"/>
          </p:cNvSpPr>
          <p:nvPr>
            <p:ph type="title"/>
          </p:nvPr>
        </p:nvSpPr>
        <p:spPr>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b="1" dirty="0" smtClean="0">
                <a:latin typeface="华文中宋" pitchFamily="2" charset="-122"/>
              </a:rPr>
              <a:t>第七章 二元关系</a:t>
            </a:r>
          </a:p>
        </p:txBody>
      </p:sp>
    </p:spTree>
    <p:extLst>
      <p:ext uri="{BB962C8B-B14F-4D97-AF65-F5344CB8AC3E}">
        <p14:creationId xmlns:p14="http://schemas.microsoft.com/office/powerpoint/2010/main" val="152630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b="1" dirty="0">
                <a:solidFill>
                  <a:srgbClr val="C00000"/>
                </a:solidFill>
                <a:latin typeface="宋体" charset="-122"/>
              </a:rPr>
              <a:t>命题</a:t>
            </a:r>
            <a:r>
              <a:rPr lang="zh-CN" altLang="en-US" sz="2400" b="1" dirty="0">
                <a:latin typeface="宋体" charset="-122"/>
              </a:rPr>
              <a:t>：判断结果惟一（非真即假）的</a:t>
            </a:r>
            <a:r>
              <a:rPr lang="zh-CN" altLang="en-US" sz="2400" b="1" dirty="0" smtClean="0">
                <a:latin typeface="宋体" charset="-122"/>
              </a:rPr>
              <a:t>陈述句</a:t>
            </a:r>
            <a:endParaRPr lang="en-US" altLang="zh-CN" sz="2400" b="1" dirty="0" smtClean="0">
              <a:latin typeface="宋体" charset="-122"/>
            </a:endParaRPr>
          </a:p>
          <a:p>
            <a:r>
              <a:rPr lang="zh-CN" altLang="en-US" sz="2400" b="1" dirty="0">
                <a:solidFill>
                  <a:srgbClr val="C00000"/>
                </a:solidFill>
                <a:latin typeface="Times New Roman" pitchFamily="18" charset="0"/>
              </a:rPr>
              <a:t>联结词</a:t>
            </a:r>
            <a:r>
              <a:rPr lang="zh-CN" altLang="en-US" sz="2400" b="1" dirty="0">
                <a:latin typeface="Times New Roman" pitchFamily="18" charset="0"/>
              </a:rPr>
              <a:t>集为</a:t>
            </a:r>
            <a:r>
              <a:rPr lang="en-US" altLang="zh-CN" sz="2400" b="1" dirty="0">
                <a:latin typeface="Times New Roman" pitchFamily="18" charset="0"/>
              </a:rPr>
              <a:t>{</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a:t>
            </a:r>
            <a:r>
              <a:rPr lang="zh-CN" altLang="en-US" sz="2400" b="1" dirty="0">
                <a:latin typeface="Times New Roman" pitchFamily="18" charset="0"/>
              </a:rPr>
              <a:t>，</a:t>
            </a:r>
            <a:r>
              <a:rPr lang="zh-CN" altLang="en-US" sz="2400" b="1" dirty="0">
                <a:latin typeface="Times New Roman" pitchFamily="18" charset="0"/>
                <a:sym typeface="Symbol" pitchFamily="18" charset="2"/>
              </a:rPr>
              <a:t></a:t>
            </a:r>
            <a:r>
              <a:rPr lang="en-US" altLang="zh-CN" sz="2400" b="1" i="1" dirty="0">
                <a:latin typeface="Times New Roman" pitchFamily="18" charset="0"/>
              </a:rPr>
              <a:t>p</a:t>
            </a:r>
            <a:r>
              <a:rPr lang="en-US" altLang="zh-CN" sz="2400" b="1" dirty="0">
                <a:latin typeface="Times New Roman" pitchFamily="18" charset="0"/>
              </a:rPr>
              <a:t>, </a:t>
            </a:r>
            <a:r>
              <a:rPr lang="en-US" altLang="zh-CN" sz="2400" b="1" i="1" dirty="0" err="1">
                <a:latin typeface="Times New Roman" pitchFamily="18" charset="0"/>
              </a:rPr>
              <a:t>p</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q</a:t>
            </a:r>
            <a:r>
              <a:rPr lang="en-US" altLang="zh-CN" sz="2400" b="1" dirty="0">
                <a:latin typeface="Times New Roman" pitchFamily="18" charset="0"/>
              </a:rPr>
              <a:t>, </a:t>
            </a:r>
            <a:r>
              <a:rPr lang="en-US" altLang="zh-CN" sz="2400" b="1" i="1" dirty="0" err="1">
                <a:latin typeface="Times New Roman" pitchFamily="18" charset="0"/>
              </a:rPr>
              <a:t>p</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q</a:t>
            </a:r>
            <a:r>
              <a:rPr lang="en-US" altLang="zh-CN" sz="2400" b="1" dirty="0">
                <a:latin typeface="Times New Roman" pitchFamily="18" charset="0"/>
              </a:rPr>
              <a:t>, </a:t>
            </a:r>
            <a:r>
              <a:rPr lang="en-US" altLang="zh-CN" sz="2400" b="1" i="1" dirty="0" err="1">
                <a:latin typeface="Times New Roman" pitchFamily="18" charset="0"/>
              </a:rPr>
              <a:t>p</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q</a:t>
            </a:r>
            <a:r>
              <a:rPr lang="en-US" altLang="zh-CN" sz="2400" b="1" dirty="0">
                <a:latin typeface="Times New Roman" pitchFamily="18" charset="0"/>
              </a:rPr>
              <a:t>, </a:t>
            </a:r>
            <a:r>
              <a:rPr lang="en-US" altLang="zh-CN" sz="2400" b="1" i="1" dirty="0" err="1">
                <a:latin typeface="Times New Roman" pitchFamily="18" charset="0"/>
              </a:rPr>
              <a:t>p</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q</a:t>
            </a:r>
            <a:r>
              <a:rPr lang="zh-CN" altLang="en-US" sz="2400" b="1" dirty="0">
                <a:latin typeface="Times New Roman" pitchFamily="18" charset="0"/>
              </a:rPr>
              <a:t>为基本复合命题</a:t>
            </a:r>
            <a:r>
              <a:rPr lang="en-US" altLang="zh-CN" sz="2400" b="1" dirty="0" smtClean="0">
                <a:latin typeface="Times New Roman" pitchFamily="18" charset="0"/>
              </a:rPr>
              <a:t>.</a:t>
            </a:r>
          </a:p>
          <a:p>
            <a:r>
              <a:rPr lang="zh-CN" altLang="en-US" sz="2400" b="1" dirty="0">
                <a:latin typeface="Times New Roman" pitchFamily="18" charset="0"/>
              </a:rPr>
              <a:t>联结词的运算顺序</a:t>
            </a:r>
            <a:r>
              <a:rPr lang="en-US" altLang="zh-CN" sz="2400" b="1" dirty="0">
                <a:latin typeface="Times New Roman" pitchFamily="18" charset="0"/>
                <a:sym typeface="Wingdings" pitchFamily="2" charset="2"/>
              </a:rPr>
              <a:t>:    (  ), </a:t>
            </a:r>
            <a:r>
              <a:rPr lang="zh-CN" altLang="en-US"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zh-CN" altLang="en-US" sz="2400" b="1" dirty="0">
                <a:latin typeface="Times New Roman" pitchFamily="18" charset="0"/>
              </a:rPr>
              <a:t>同级按先出现者先运算</a:t>
            </a:r>
            <a:r>
              <a:rPr lang="en-US" altLang="zh-CN" sz="2400" b="1" dirty="0">
                <a:latin typeface="Times New Roman" pitchFamily="18" charset="0"/>
              </a:rPr>
              <a:t>.</a:t>
            </a:r>
          </a:p>
          <a:p>
            <a:endParaRPr lang="zh-CN" altLang="en-US" sz="2400" b="1" dirty="0"/>
          </a:p>
        </p:txBody>
      </p:sp>
      <p:sp>
        <p:nvSpPr>
          <p:cNvPr id="4" name="Rectangle 2"/>
          <p:cNvSpPr>
            <a:spLocks noGrp="1" noChangeArrowheads="1"/>
          </p:cNvSpPr>
          <p:nvPr>
            <p:ph type="title"/>
          </p:nvPr>
        </p:nvSpPr>
        <p:spPr>
          <a:xfrm>
            <a:off x="457200" y="553750"/>
            <a:ext cx="8229600"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p>
            <a:pPr algn="l"/>
            <a:r>
              <a:rPr lang="zh-CN" altLang="en-US" sz="3200" b="1" dirty="0">
                <a:latin typeface="Times New Roman" pitchFamily="18" charset="0"/>
                <a:ea typeface="宋体" charset="-122"/>
                <a:cs typeface="+mn-cs"/>
              </a:rPr>
              <a:t>第一章 命题逻辑的基本概念</a:t>
            </a:r>
          </a:p>
        </p:txBody>
      </p:sp>
    </p:spTree>
    <p:extLst>
      <p:ext uri="{BB962C8B-B14F-4D97-AF65-F5344CB8AC3E}">
        <p14:creationId xmlns:p14="http://schemas.microsoft.com/office/powerpoint/2010/main" val="29262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CEBE0FA9-BB14-4BCF-8C7D-775FE41B357C}" type="slidenum">
              <a:rPr lang="en-US" altLang="zh-CN" sz="1400" b="0" smtClean="0">
                <a:latin typeface="Arial" charset="0"/>
              </a:rPr>
              <a:pPr eaLnBrk="1" hangingPunct="1">
                <a:spcBef>
                  <a:spcPct val="0"/>
                </a:spcBef>
                <a:buClrTx/>
                <a:buFontTx/>
                <a:buNone/>
              </a:pPr>
              <a:t>50</a:t>
            </a:fld>
            <a:endParaRPr lang="en-US" altLang="zh-CN" sz="1400" b="0" smtClean="0">
              <a:latin typeface="Arial" charset="0"/>
            </a:endParaRPr>
          </a:p>
        </p:txBody>
      </p:sp>
      <p:sp>
        <p:nvSpPr>
          <p:cNvPr id="5123" name="Rectangle 2"/>
          <p:cNvSpPr>
            <a:spLocks noGrp="1" noChangeArrowheads="1"/>
          </p:cNvSpPr>
          <p:nvPr>
            <p:ph type="title"/>
          </p:nvPr>
        </p:nvSpPr>
        <p:spPr/>
        <p:txBody>
          <a:bodyPr/>
          <a:lstStyle/>
          <a:p>
            <a:pPr algn="l" eaLnBrk="1" hangingPunct="1"/>
            <a:r>
              <a:rPr lang="zh-CN" altLang="en-US" sz="2400" b="1" dirty="0" smtClean="0"/>
              <a:t>笛卡儿积</a:t>
            </a:r>
          </a:p>
        </p:txBody>
      </p:sp>
      <p:sp>
        <p:nvSpPr>
          <p:cNvPr id="5124" name="Rectangle 3"/>
          <p:cNvSpPr>
            <a:spLocks noGrp="1" noChangeArrowheads="1"/>
          </p:cNvSpPr>
          <p:nvPr>
            <p:ph type="body" idx="1"/>
          </p:nvPr>
        </p:nvSpPr>
        <p:spPr>
          <a:xfrm>
            <a:off x="457200" y="1268413"/>
            <a:ext cx="8291513" cy="1008062"/>
          </a:xfrm>
        </p:spPr>
        <p:txBody>
          <a:bodyPr>
            <a:noAutofit/>
          </a:bodyPr>
          <a:lstStyle/>
          <a:p>
            <a:pPr marL="0" indent="0" eaLnBrk="1" hangingPunct="1">
              <a:buNone/>
              <a:tabLst>
                <a:tab pos="1431925" algn="l"/>
              </a:tabLst>
            </a:pPr>
            <a:r>
              <a:rPr lang="zh-CN" altLang="en-US" sz="2400" b="1" dirty="0" smtClean="0">
                <a:solidFill>
                  <a:srgbClr val="A50021"/>
                </a:solidFill>
              </a:rPr>
              <a:t>定义</a:t>
            </a:r>
            <a:r>
              <a:rPr lang="en-US" altLang="zh-CN" sz="2400" b="1" dirty="0" smtClean="0">
                <a:solidFill>
                  <a:srgbClr val="A50021"/>
                </a:solidFill>
              </a:rPr>
              <a:t>7.2</a:t>
            </a:r>
            <a:r>
              <a:rPr lang="en-US" altLang="zh-CN" sz="2400" b="1" dirty="0" smtClean="0"/>
              <a:t>  </a:t>
            </a:r>
            <a:r>
              <a:rPr lang="zh-CN" altLang="en-US" sz="2400" b="1" dirty="0" smtClean="0"/>
              <a:t>设</a:t>
            </a:r>
            <a:r>
              <a:rPr lang="en-US" altLang="zh-CN" sz="2400" b="1" i="1" dirty="0" smtClean="0"/>
              <a:t>A</a:t>
            </a:r>
            <a:r>
              <a:rPr lang="en-US" altLang="zh-CN" sz="2400" b="1" dirty="0" smtClean="0"/>
              <a:t>,</a:t>
            </a:r>
            <a:r>
              <a:rPr lang="en-US" altLang="zh-CN" sz="2400" b="1" i="1" dirty="0" smtClean="0"/>
              <a:t>B</a:t>
            </a:r>
            <a:r>
              <a:rPr lang="zh-CN" altLang="en-US" sz="2400" b="1" dirty="0" smtClean="0"/>
              <a:t>为集合，用</a:t>
            </a:r>
            <a:r>
              <a:rPr lang="en-US" altLang="zh-CN" sz="2400" b="1" i="1" dirty="0" smtClean="0"/>
              <a:t>A</a:t>
            </a:r>
            <a:r>
              <a:rPr lang="zh-CN" altLang="en-US" sz="2400" b="1" dirty="0" smtClean="0"/>
              <a:t>中元素作为第一元素</a:t>
            </a:r>
            <a:r>
              <a:rPr lang="zh-CN" altLang="en-US" sz="2400" b="1" i="1" dirty="0" smtClean="0"/>
              <a:t>，</a:t>
            </a:r>
            <a:r>
              <a:rPr lang="en-US" altLang="zh-CN" sz="2400" b="1" i="1" dirty="0" smtClean="0"/>
              <a:t>B</a:t>
            </a:r>
            <a:r>
              <a:rPr lang="zh-CN" altLang="en-US" sz="2400" b="1" dirty="0" smtClean="0"/>
              <a:t>中元素作为第二元素 构成有序对，所有这样的有序对组成的集合称作</a:t>
            </a:r>
            <a:r>
              <a:rPr lang="en-US" altLang="zh-CN" sz="2400" b="1" i="1" dirty="0" smtClean="0"/>
              <a:t>A</a:t>
            </a:r>
            <a:r>
              <a:rPr lang="zh-CN" altLang="en-US" sz="2400" b="1" dirty="0" smtClean="0"/>
              <a:t>与</a:t>
            </a:r>
            <a:r>
              <a:rPr lang="en-US" altLang="zh-CN" sz="2400" b="1" i="1" dirty="0" smtClean="0"/>
              <a:t>B</a:t>
            </a:r>
            <a:r>
              <a:rPr lang="zh-CN" altLang="en-US" sz="2400" b="1" dirty="0" smtClean="0"/>
              <a:t>的</a:t>
            </a:r>
            <a:r>
              <a:rPr lang="zh-CN" altLang="en-US" sz="2400" b="1" dirty="0" smtClean="0">
                <a:solidFill>
                  <a:srgbClr val="A50021"/>
                </a:solidFill>
              </a:rPr>
              <a:t>笛卡儿积，</a:t>
            </a:r>
            <a:r>
              <a:rPr lang="zh-CN" altLang="en-US" sz="2400" b="1" dirty="0" smtClean="0"/>
              <a:t>记作</a:t>
            </a:r>
            <a:r>
              <a:rPr lang="en-US" altLang="zh-CN" sz="2400" b="1" i="1" dirty="0" smtClean="0"/>
              <a:t>A</a:t>
            </a:r>
            <a:r>
              <a:rPr lang="en-US" altLang="zh-CN" sz="2400" b="1" dirty="0" smtClean="0">
                <a:sym typeface="Symbol" pitchFamily="18" charset="2"/>
              </a:rPr>
              <a:t></a:t>
            </a:r>
            <a:r>
              <a:rPr lang="en-US" altLang="zh-CN" sz="2400" b="1" i="1" dirty="0" smtClean="0"/>
              <a:t>B</a:t>
            </a:r>
            <a:r>
              <a:rPr lang="zh-CN" altLang="en-US" sz="2400" b="1" dirty="0" smtClean="0"/>
              <a:t>，且</a:t>
            </a:r>
          </a:p>
          <a:p>
            <a:pPr marL="0" indent="0" eaLnBrk="1" hangingPunct="1">
              <a:buNone/>
              <a:tabLst>
                <a:tab pos="1431925" algn="l"/>
              </a:tabLst>
            </a:pP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i="1" dirty="0" smtClean="0"/>
              <a:t>B </a:t>
            </a:r>
            <a:r>
              <a:rPr lang="en-US" altLang="zh-CN" sz="2400" b="1" dirty="0" smtClean="0"/>
              <a:t>= {&lt;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 </a:t>
            </a:r>
            <a:r>
              <a:rPr lang="en-US" altLang="zh-CN" sz="2400" b="1" i="1" dirty="0" err="1" smtClean="0"/>
              <a:t>x</a:t>
            </a:r>
            <a:r>
              <a:rPr lang="en-US" altLang="zh-CN" sz="2400" b="1" dirty="0" err="1" smtClean="0">
                <a:sym typeface="Symbol" pitchFamily="18" charset="2"/>
              </a:rPr>
              <a:t></a:t>
            </a:r>
            <a:r>
              <a:rPr lang="en-US" altLang="zh-CN" sz="2400" b="1" i="1" dirty="0" err="1" smtClean="0"/>
              <a:t>A</a:t>
            </a:r>
            <a:r>
              <a:rPr lang="en-US" altLang="zh-CN" sz="2400" b="1" dirty="0" err="1" smtClean="0">
                <a:sym typeface="Symbol" pitchFamily="18" charset="2"/>
              </a:rPr>
              <a:t></a:t>
            </a:r>
            <a:r>
              <a:rPr lang="en-US" altLang="zh-CN" sz="2400" b="1" i="1" dirty="0" err="1" smtClean="0"/>
              <a:t>y</a:t>
            </a:r>
            <a:r>
              <a:rPr lang="en-US" altLang="zh-CN" sz="2400" b="1" dirty="0" err="1" smtClean="0">
                <a:sym typeface="Symbol" pitchFamily="18" charset="2"/>
              </a:rPr>
              <a:t></a:t>
            </a:r>
            <a:r>
              <a:rPr lang="en-US" altLang="zh-CN" sz="2400" b="1" i="1" dirty="0" err="1" smtClean="0"/>
              <a:t>B</a:t>
            </a:r>
            <a:r>
              <a:rPr lang="en-US" altLang="zh-CN" sz="2400" b="1" dirty="0" smtClean="0"/>
              <a:t>}.</a:t>
            </a:r>
          </a:p>
        </p:txBody>
      </p:sp>
    </p:spTree>
    <p:extLst>
      <p:ext uri="{BB962C8B-B14F-4D97-AF65-F5344CB8AC3E}">
        <p14:creationId xmlns:p14="http://schemas.microsoft.com/office/powerpoint/2010/main" val="32654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7F7BC60-26E7-4604-B79C-81313D9DB48F}" type="slidenum">
              <a:rPr lang="en-US" altLang="zh-CN" sz="1400" b="0" smtClean="0">
                <a:latin typeface="Arial" charset="0"/>
              </a:rPr>
              <a:pPr eaLnBrk="1" hangingPunct="1">
                <a:spcBef>
                  <a:spcPct val="0"/>
                </a:spcBef>
                <a:buClrTx/>
                <a:buFontTx/>
                <a:buNone/>
              </a:pPr>
              <a:t>51</a:t>
            </a:fld>
            <a:endParaRPr lang="en-US" altLang="zh-CN" sz="1400" b="0" smtClean="0">
              <a:latin typeface="Arial" charset="0"/>
            </a:endParaRPr>
          </a:p>
        </p:txBody>
      </p:sp>
      <p:sp>
        <p:nvSpPr>
          <p:cNvPr id="6147" name="Rectangle 2"/>
          <p:cNvSpPr>
            <a:spLocks noGrp="1" noChangeArrowheads="1"/>
          </p:cNvSpPr>
          <p:nvPr>
            <p:ph type="title"/>
          </p:nvPr>
        </p:nvSpPr>
        <p:spPr/>
        <p:txBody>
          <a:bodyPr/>
          <a:lstStyle/>
          <a:p>
            <a:pPr algn="l" eaLnBrk="1" hangingPunct="1"/>
            <a:r>
              <a:rPr lang="zh-CN" altLang="en-US" sz="2400" b="1" dirty="0" smtClean="0"/>
              <a:t>笛卡儿积的性质</a:t>
            </a:r>
          </a:p>
        </p:txBody>
      </p:sp>
      <p:sp>
        <p:nvSpPr>
          <p:cNvPr id="6148" name="Rectangle 3"/>
          <p:cNvSpPr>
            <a:spLocks noGrp="1" noChangeArrowheads="1"/>
          </p:cNvSpPr>
          <p:nvPr>
            <p:ph type="body" idx="1"/>
          </p:nvPr>
        </p:nvSpPr>
        <p:spPr>
          <a:xfrm>
            <a:off x="457200" y="1196975"/>
            <a:ext cx="8229600" cy="4525963"/>
          </a:xfrm>
        </p:spPr>
        <p:txBody>
          <a:bodyPr>
            <a:normAutofit/>
          </a:bodyPr>
          <a:lstStyle/>
          <a:p>
            <a:pPr marL="0" indent="0" eaLnBrk="1" hangingPunct="1">
              <a:buNone/>
            </a:pPr>
            <a:r>
              <a:rPr lang="en-US" altLang="zh-CN" sz="2400" b="1" dirty="0" smtClean="0"/>
              <a:t>(1) </a:t>
            </a:r>
            <a:r>
              <a:rPr lang="zh-CN" altLang="en-US" sz="2400" b="1" dirty="0" smtClean="0"/>
              <a:t>一般，不满足交换律     </a:t>
            </a:r>
          </a:p>
          <a:p>
            <a:pPr marL="0" indent="0" eaLnBrk="1" hangingPunct="1">
              <a:buNone/>
            </a:pP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i="1" dirty="0" smtClean="0"/>
              <a:t>B </a:t>
            </a:r>
            <a:r>
              <a:rPr lang="en-US" altLang="zh-CN" sz="2400" b="1" dirty="0" smtClean="0">
                <a:sym typeface="Symbol" pitchFamily="18" charset="2"/>
              </a:rPr>
              <a:t></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A</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dirty="0" smtClean="0"/>
              <a:t>)</a:t>
            </a:r>
          </a:p>
          <a:p>
            <a:pPr marL="0" indent="0" eaLnBrk="1" hangingPunct="1">
              <a:buNone/>
            </a:pPr>
            <a:r>
              <a:rPr lang="en-US" altLang="zh-CN" sz="2400" b="1" dirty="0" smtClean="0"/>
              <a:t>(2) </a:t>
            </a:r>
            <a:r>
              <a:rPr lang="zh-CN" altLang="en-US" sz="2400" b="1" dirty="0" smtClean="0"/>
              <a:t>不满足结合律</a:t>
            </a:r>
          </a:p>
          <a:p>
            <a:pPr marL="0" indent="0" eaLnBrk="1" hangingPunct="1">
              <a:buNone/>
            </a:pPr>
            <a:r>
              <a:rPr lang="zh-CN" altLang="en-US" sz="2400" b="1" dirty="0" smtClean="0"/>
              <a:t>             </a:t>
            </a:r>
            <a:r>
              <a:rPr lang="en-US" altLang="zh-CN" sz="2400" b="1" dirty="0" smtClean="0"/>
              <a:t>(</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a:t>
            </a:r>
            <a:r>
              <a:rPr lang="en-US" altLang="zh-CN" sz="2400" b="1" dirty="0" smtClean="0">
                <a:sym typeface="Symbol" pitchFamily="18" charset="2"/>
              </a:rPr>
              <a:t></a:t>
            </a:r>
            <a:r>
              <a:rPr lang="en-US" altLang="zh-CN" sz="2400" b="1" i="1" dirty="0" smtClean="0"/>
              <a:t>C </a:t>
            </a:r>
            <a:r>
              <a:rPr lang="en-US" altLang="zh-CN" sz="2400" b="1" dirty="0" smtClean="0">
                <a:sym typeface="Symbol" pitchFamily="18" charset="2"/>
              </a:rPr>
              <a:t></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dirty="0" smtClean="0"/>
              <a:t>(</a:t>
            </a:r>
            <a:r>
              <a:rPr lang="en-US" altLang="zh-CN" sz="2400" b="1" i="1" dirty="0" smtClean="0"/>
              <a:t>B</a:t>
            </a:r>
            <a:r>
              <a:rPr lang="en-US" altLang="zh-CN" sz="2400" b="1" dirty="0" smtClean="0">
                <a:sym typeface="Symbol" pitchFamily="18" charset="2"/>
              </a:rPr>
              <a:t></a:t>
            </a:r>
            <a:r>
              <a:rPr lang="en-US" altLang="zh-CN" sz="2400" b="1" i="1" dirty="0" smtClean="0"/>
              <a:t>C</a:t>
            </a: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dirty="0" smtClean="0"/>
              <a:t>, </a:t>
            </a:r>
            <a:r>
              <a:rPr lang="en-US" altLang="zh-CN" sz="2400" b="1" i="1" dirty="0" smtClean="0"/>
              <a:t>C</a:t>
            </a:r>
            <a:r>
              <a:rPr lang="en-US" altLang="zh-CN" sz="2400" b="1" dirty="0" smtClean="0">
                <a:sym typeface="Symbol" pitchFamily="18" charset="2"/>
              </a:rPr>
              <a:t></a:t>
            </a:r>
            <a:r>
              <a:rPr lang="en-US" altLang="zh-CN" sz="2400" b="1" dirty="0" smtClean="0"/>
              <a:t>)</a:t>
            </a:r>
          </a:p>
          <a:p>
            <a:pPr marL="0" indent="0" eaLnBrk="1" hangingPunct="1">
              <a:buNone/>
            </a:pPr>
            <a:r>
              <a:rPr lang="en-US" altLang="zh-CN" sz="2400" b="1" dirty="0" smtClean="0"/>
              <a:t>(3) </a:t>
            </a:r>
            <a:r>
              <a:rPr lang="zh-CN" altLang="en-US" sz="2400" b="1" dirty="0" smtClean="0"/>
              <a:t>对于并或交运算满足分配律</a:t>
            </a:r>
          </a:p>
          <a:p>
            <a:pPr marL="0" indent="0" eaLnBrk="1" hangingPunct="1">
              <a:buNone/>
            </a:pPr>
            <a:r>
              <a:rPr lang="zh-CN" altLang="en-US" sz="2400" b="1" dirty="0" smtClean="0"/>
              <a:t>             </a:t>
            </a:r>
            <a:r>
              <a:rPr lang="en-US" altLang="zh-CN" sz="2400" b="1" i="1" dirty="0" smtClean="0"/>
              <a:t>A</a:t>
            </a:r>
            <a:r>
              <a:rPr lang="en-US" altLang="zh-CN" sz="2400" b="1" dirty="0" smtClean="0">
                <a:sym typeface="Symbol" pitchFamily="18" charset="2"/>
              </a:rPr>
              <a:t></a:t>
            </a:r>
            <a:r>
              <a:rPr lang="en-US" altLang="zh-CN" sz="2400" b="1" dirty="0" smtClean="0"/>
              <a:t>(</a:t>
            </a:r>
            <a:r>
              <a:rPr lang="en-US" altLang="zh-CN" sz="2400" b="1" i="1" dirty="0" smtClean="0"/>
              <a:t>B</a:t>
            </a:r>
            <a:r>
              <a:rPr lang="en-US" altLang="zh-CN" sz="2400" b="1" dirty="0" smtClean="0">
                <a:sym typeface="Symbol" pitchFamily="18" charset="2"/>
              </a:rPr>
              <a:t></a:t>
            </a:r>
            <a:r>
              <a:rPr lang="en-US" altLang="zh-CN" sz="2400" b="1" i="1" dirty="0" smtClean="0"/>
              <a:t>C</a:t>
            </a:r>
            <a:r>
              <a:rPr lang="en-US" altLang="zh-CN" sz="2400" b="1" dirty="0" smtClean="0"/>
              <a:t>) =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a:t>
            </a:r>
            <a:r>
              <a:rPr lang="en-US" altLang="zh-CN" sz="2400" b="1" dirty="0" smtClean="0">
                <a:sym typeface="Symbol" pitchFamily="18" charset="2"/>
              </a:rPr>
              <a:t></a:t>
            </a:r>
            <a:r>
              <a:rPr lang="en-US" altLang="zh-CN" sz="2400" b="1" dirty="0" smtClean="0"/>
              <a:t>(</a:t>
            </a:r>
            <a:r>
              <a:rPr lang="en-US" altLang="zh-CN" sz="2400" b="1" i="1" dirty="0" smtClean="0"/>
              <a:t>A</a:t>
            </a:r>
            <a:r>
              <a:rPr lang="en-US" altLang="zh-CN" sz="2400" b="1" dirty="0" smtClean="0">
                <a:sym typeface="Symbol" pitchFamily="18" charset="2"/>
              </a:rPr>
              <a:t></a:t>
            </a:r>
            <a:r>
              <a:rPr lang="en-US" altLang="zh-CN" sz="2400" b="1" i="1" dirty="0" smtClean="0"/>
              <a:t>C</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C</a:t>
            </a:r>
            <a:r>
              <a:rPr lang="en-US" altLang="zh-CN" sz="2400" b="1" dirty="0" smtClean="0"/>
              <a:t>)</a:t>
            </a:r>
            <a:r>
              <a:rPr lang="en-US" altLang="zh-CN" sz="2400" b="1" dirty="0" smtClean="0">
                <a:sym typeface="Symbol" pitchFamily="18" charset="2"/>
              </a:rPr>
              <a:t></a:t>
            </a:r>
            <a:r>
              <a:rPr lang="en-US" altLang="zh-CN" sz="2400" b="1" i="1" dirty="0" smtClean="0"/>
              <a:t>A </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A</a:t>
            </a:r>
            <a:r>
              <a:rPr lang="en-US" altLang="zh-CN" sz="2400" b="1" dirty="0" smtClean="0"/>
              <a:t>)</a:t>
            </a:r>
            <a:r>
              <a:rPr lang="en-US" altLang="zh-CN" sz="2400" b="1" dirty="0" smtClean="0">
                <a:sym typeface="Symbol" pitchFamily="18" charset="2"/>
              </a:rPr>
              <a:t></a:t>
            </a:r>
            <a:r>
              <a:rPr lang="en-US" altLang="zh-CN" sz="2400" b="1" dirty="0" smtClean="0"/>
              <a:t>(</a:t>
            </a:r>
            <a:r>
              <a:rPr lang="en-US" altLang="zh-CN" sz="2400" b="1" i="1" dirty="0" smtClean="0"/>
              <a:t>C</a:t>
            </a:r>
            <a:r>
              <a:rPr lang="en-US" altLang="zh-CN" sz="2400" b="1" dirty="0" smtClean="0">
                <a:sym typeface="Symbol" pitchFamily="18" charset="2"/>
              </a:rPr>
              <a:t></a:t>
            </a:r>
            <a:r>
              <a:rPr lang="en-US" altLang="zh-CN" sz="2400" b="1" i="1" dirty="0" smtClean="0"/>
              <a:t>A</a:t>
            </a:r>
            <a:r>
              <a:rPr lang="en-US" altLang="zh-CN" sz="2400" b="1" dirty="0" smtClean="0"/>
              <a:t>) </a:t>
            </a:r>
          </a:p>
          <a:p>
            <a:pPr marL="0" indent="0" eaLnBrk="1" hangingPunct="1">
              <a:buNone/>
            </a:pPr>
            <a:r>
              <a:rPr lang="en-US" altLang="zh-CN" sz="2400" b="1" dirty="0" smtClean="0"/>
              <a:t>             </a:t>
            </a:r>
            <a:r>
              <a:rPr lang="en-US" altLang="zh-CN" sz="2400" b="1" i="1" dirty="0" smtClean="0"/>
              <a:t>A</a:t>
            </a:r>
            <a:r>
              <a:rPr lang="en-US" altLang="zh-CN" sz="2400" b="1" dirty="0" smtClean="0">
                <a:sym typeface="Symbol" pitchFamily="18" charset="2"/>
              </a:rPr>
              <a:t></a:t>
            </a:r>
            <a:r>
              <a:rPr lang="en-US" altLang="zh-CN" sz="2400" b="1" dirty="0" smtClean="0"/>
              <a:t>(</a:t>
            </a:r>
            <a:r>
              <a:rPr lang="en-US" altLang="zh-CN" sz="2400" b="1" i="1" dirty="0" smtClean="0"/>
              <a:t>B</a:t>
            </a:r>
            <a:r>
              <a:rPr lang="en-US" altLang="zh-CN" sz="2400" b="1" dirty="0" smtClean="0">
                <a:sym typeface="Symbol" pitchFamily="18" charset="2"/>
              </a:rPr>
              <a:t></a:t>
            </a:r>
            <a:r>
              <a:rPr lang="en-US" altLang="zh-CN" sz="2400" b="1" i="1" dirty="0" smtClean="0"/>
              <a:t>C</a:t>
            </a:r>
            <a:r>
              <a:rPr lang="en-US" altLang="zh-CN" sz="2400" b="1" dirty="0" smtClean="0"/>
              <a:t>) = (</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a:t>
            </a:r>
            <a:r>
              <a:rPr lang="en-US" altLang="zh-CN" sz="2400" b="1" dirty="0" smtClean="0">
                <a:sym typeface="Symbol" pitchFamily="18" charset="2"/>
              </a:rPr>
              <a:t></a:t>
            </a:r>
            <a:r>
              <a:rPr lang="en-US" altLang="zh-CN" sz="2400" b="1" dirty="0" smtClean="0"/>
              <a:t>(</a:t>
            </a:r>
            <a:r>
              <a:rPr lang="en-US" altLang="zh-CN" sz="2400" b="1" i="1" dirty="0" smtClean="0"/>
              <a:t>A</a:t>
            </a:r>
            <a:r>
              <a:rPr lang="en-US" altLang="zh-CN" sz="2400" b="1" dirty="0" smtClean="0">
                <a:sym typeface="Symbol" pitchFamily="18" charset="2"/>
              </a:rPr>
              <a:t></a:t>
            </a:r>
            <a:r>
              <a:rPr lang="en-US" altLang="zh-CN" sz="2400" b="1" i="1" dirty="0" smtClean="0"/>
              <a:t>C</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C</a:t>
            </a:r>
            <a:r>
              <a:rPr lang="en-US" altLang="zh-CN" sz="2400" b="1" dirty="0" smtClean="0"/>
              <a:t>)</a:t>
            </a:r>
            <a:r>
              <a:rPr lang="en-US" altLang="zh-CN" sz="2400" b="1" dirty="0" smtClean="0">
                <a:sym typeface="Symbol" pitchFamily="18" charset="2"/>
              </a:rPr>
              <a:t></a:t>
            </a:r>
            <a:r>
              <a:rPr lang="en-US" altLang="zh-CN" sz="2400" b="1" i="1" dirty="0" smtClean="0"/>
              <a:t>A </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A</a:t>
            </a:r>
            <a:r>
              <a:rPr lang="en-US" altLang="zh-CN" sz="2400" b="1" dirty="0" smtClean="0"/>
              <a:t>)</a:t>
            </a:r>
            <a:r>
              <a:rPr lang="en-US" altLang="zh-CN" sz="2400" b="1" dirty="0" smtClean="0">
                <a:sym typeface="Symbol" pitchFamily="18" charset="2"/>
              </a:rPr>
              <a:t></a:t>
            </a:r>
            <a:r>
              <a:rPr lang="en-US" altLang="zh-CN" sz="2400" b="1" dirty="0" smtClean="0"/>
              <a:t>(</a:t>
            </a:r>
            <a:r>
              <a:rPr lang="en-US" altLang="zh-CN" sz="2400" b="1" i="1" dirty="0" smtClean="0"/>
              <a:t>C</a:t>
            </a:r>
            <a:r>
              <a:rPr lang="en-US" altLang="zh-CN" sz="2400" b="1" dirty="0" smtClean="0">
                <a:sym typeface="Symbol" pitchFamily="18" charset="2"/>
              </a:rPr>
              <a:t></a:t>
            </a:r>
            <a:r>
              <a:rPr lang="en-US" altLang="zh-CN" sz="2400" b="1" i="1" dirty="0" smtClean="0"/>
              <a:t>A</a:t>
            </a:r>
            <a:r>
              <a:rPr lang="en-US" altLang="zh-CN" sz="2400" b="1" dirty="0" smtClean="0"/>
              <a:t>) </a:t>
            </a:r>
          </a:p>
          <a:p>
            <a:pPr marL="0" indent="0" eaLnBrk="1" hangingPunct="1">
              <a:buNone/>
            </a:pPr>
            <a:r>
              <a:rPr lang="en-US" altLang="zh-CN" sz="2400" b="1" dirty="0" smtClean="0"/>
              <a:t>(4) </a:t>
            </a:r>
            <a:r>
              <a:rPr lang="zh-CN" altLang="en-US" sz="2400" b="1" dirty="0" smtClean="0"/>
              <a:t>若 </a:t>
            </a:r>
            <a:r>
              <a:rPr lang="en-US" altLang="zh-CN" sz="2400" b="1" i="1" dirty="0" smtClean="0"/>
              <a:t>A </a:t>
            </a:r>
            <a:r>
              <a:rPr lang="zh-CN" altLang="en-US" sz="2400" b="1" dirty="0" smtClean="0"/>
              <a:t>或 </a:t>
            </a:r>
            <a:r>
              <a:rPr lang="en-US" altLang="zh-CN" sz="2400" b="1" i="1" dirty="0" smtClean="0"/>
              <a:t>B </a:t>
            </a:r>
            <a:r>
              <a:rPr lang="zh-CN" altLang="en-US" sz="2400" b="1" dirty="0" smtClean="0"/>
              <a:t>中有一个为空集，则 </a:t>
            </a:r>
            <a:r>
              <a:rPr lang="en-US" altLang="zh-CN" sz="2400" b="1" i="1" dirty="0" smtClean="0"/>
              <a:t>A</a:t>
            </a:r>
            <a:r>
              <a:rPr lang="en-US" altLang="zh-CN" sz="2400" b="1" dirty="0" smtClean="0">
                <a:sym typeface="Symbol" pitchFamily="18" charset="2"/>
              </a:rPr>
              <a:t></a:t>
            </a:r>
            <a:r>
              <a:rPr lang="en-US" altLang="zh-CN" sz="2400" b="1" i="1" dirty="0" smtClean="0"/>
              <a:t>B </a:t>
            </a:r>
            <a:r>
              <a:rPr lang="zh-CN" altLang="en-US" sz="2400" b="1" dirty="0" smtClean="0"/>
              <a:t>就是空集</a:t>
            </a:r>
            <a:r>
              <a:rPr lang="en-US" altLang="zh-CN" sz="2400" b="1" dirty="0" smtClean="0"/>
              <a:t>.</a:t>
            </a:r>
            <a:endParaRPr lang="en-US" altLang="zh-CN" sz="2400" b="1" i="1" dirty="0" smtClean="0"/>
          </a:p>
          <a:p>
            <a:pPr marL="0" indent="0" eaLnBrk="1" hangingPunct="1">
              <a:buNone/>
            </a:pPr>
            <a:r>
              <a:rPr lang="en-US" altLang="zh-CN" sz="2400" b="1" i="1" dirty="0" smtClean="0"/>
              <a:t>            A</a:t>
            </a:r>
            <a:r>
              <a:rPr lang="en-US" altLang="zh-CN" sz="2400" b="1" dirty="0" smtClean="0">
                <a:sym typeface="Symbol" pitchFamily="18" charset="2"/>
              </a:rPr>
              <a:t></a:t>
            </a:r>
            <a:r>
              <a:rPr lang="en-US" altLang="zh-CN" sz="2400" b="1" dirty="0" smtClean="0"/>
              <a:t> = </a:t>
            </a:r>
            <a:r>
              <a:rPr lang="en-US" altLang="zh-CN" sz="2400" b="1" dirty="0" smtClean="0">
                <a:sym typeface="Symbol" pitchFamily="18" charset="2"/>
              </a:rPr>
              <a:t></a:t>
            </a:r>
            <a:r>
              <a:rPr lang="en-US" altLang="zh-CN" sz="2400" b="1" i="1" dirty="0" smtClean="0"/>
              <a:t>B </a:t>
            </a:r>
            <a:r>
              <a:rPr lang="en-US" altLang="zh-CN" sz="2400" b="1" dirty="0" smtClean="0"/>
              <a:t>= </a:t>
            </a:r>
            <a:r>
              <a:rPr lang="en-US" altLang="zh-CN" sz="2400" b="1" dirty="0" smtClean="0">
                <a:sym typeface="Symbol" pitchFamily="18" charset="2"/>
              </a:rPr>
              <a:t></a:t>
            </a:r>
            <a:r>
              <a:rPr lang="en-US" altLang="zh-CN" sz="2400" b="1" dirty="0" smtClean="0"/>
              <a:t> </a:t>
            </a:r>
          </a:p>
          <a:p>
            <a:pPr marL="0" indent="0" eaLnBrk="1" hangingPunct="1">
              <a:buNone/>
            </a:pPr>
            <a:r>
              <a:rPr lang="en-US" altLang="zh-CN" sz="2400" b="1" dirty="0" smtClean="0"/>
              <a:t>(5) </a:t>
            </a:r>
            <a:r>
              <a:rPr lang="zh-CN" altLang="en-US" sz="2400" b="1" dirty="0" smtClean="0"/>
              <a:t>若 </a:t>
            </a:r>
            <a:r>
              <a:rPr lang="en-US" altLang="zh-CN" sz="2400" b="1" dirty="0" smtClean="0"/>
              <a:t>|</a:t>
            </a:r>
            <a:r>
              <a:rPr lang="en-US" altLang="zh-CN" sz="2400" b="1" i="1" dirty="0" smtClean="0"/>
              <a:t>A</a:t>
            </a:r>
            <a:r>
              <a:rPr lang="en-US" altLang="zh-CN" sz="2400" b="1" dirty="0" smtClean="0"/>
              <a:t>| = </a:t>
            </a:r>
            <a:r>
              <a:rPr lang="en-US" altLang="zh-CN" sz="2400" b="1" i="1" dirty="0" smtClean="0"/>
              <a:t>m</a:t>
            </a:r>
            <a:r>
              <a:rPr lang="en-US" altLang="zh-CN" sz="2400" b="1" dirty="0" smtClean="0"/>
              <a:t>, |</a:t>
            </a:r>
            <a:r>
              <a:rPr lang="en-US" altLang="zh-CN" sz="2400" b="1" i="1" dirty="0" smtClean="0"/>
              <a:t>B</a:t>
            </a:r>
            <a:r>
              <a:rPr lang="en-US" altLang="zh-CN" sz="2400" b="1" dirty="0" smtClean="0"/>
              <a:t>| = </a:t>
            </a:r>
            <a:r>
              <a:rPr lang="en-US" altLang="zh-CN" sz="2400" b="1" i="1" dirty="0" smtClean="0"/>
              <a:t>n</a:t>
            </a:r>
            <a:r>
              <a:rPr lang="en-US" altLang="zh-CN" sz="2400" b="1" dirty="0" smtClean="0"/>
              <a:t>, </a:t>
            </a:r>
            <a:r>
              <a:rPr lang="zh-CN" altLang="en-US" sz="2400" b="1" dirty="0" smtClean="0"/>
              <a:t>则 </a:t>
            </a:r>
            <a:r>
              <a:rPr lang="en-US" altLang="zh-CN" sz="2400" b="1" dirty="0" smtClean="0"/>
              <a:t>|</a:t>
            </a:r>
            <a:r>
              <a:rPr lang="en-US" altLang="zh-CN" sz="2400" b="1" i="1" dirty="0" smtClean="0"/>
              <a:t>A</a:t>
            </a:r>
            <a:r>
              <a:rPr lang="en-US" altLang="zh-CN" sz="2400" b="1" dirty="0" smtClean="0">
                <a:sym typeface="Symbol" pitchFamily="18" charset="2"/>
              </a:rPr>
              <a:t></a:t>
            </a:r>
            <a:r>
              <a:rPr lang="en-US" altLang="zh-CN" sz="2400" b="1" i="1" dirty="0" smtClean="0"/>
              <a:t>B</a:t>
            </a:r>
            <a:r>
              <a:rPr lang="en-US" altLang="zh-CN" sz="2400" b="1" dirty="0" smtClean="0"/>
              <a:t>| = </a:t>
            </a:r>
            <a:r>
              <a:rPr lang="en-US" altLang="zh-CN" sz="2400" b="1" i="1" dirty="0" err="1" smtClean="0"/>
              <a:t>mn</a:t>
            </a:r>
            <a:r>
              <a:rPr lang="en-US" altLang="zh-CN" sz="2400" b="1" dirty="0" smtClean="0"/>
              <a:t> </a:t>
            </a:r>
          </a:p>
        </p:txBody>
      </p:sp>
    </p:spTree>
    <p:extLst>
      <p:ext uri="{BB962C8B-B14F-4D97-AF65-F5344CB8AC3E}">
        <p14:creationId xmlns:p14="http://schemas.microsoft.com/office/powerpoint/2010/main" val="231847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6"/>
          <p:cNvSpPr>
            <a:spLocks noGrp="1"/>
          </p:cNvSpPr>
          <p:nvPr>
            <p:ph type="sldNum" sz="quarter" idx="4294967295"/>
          </p:nvPr>
        </p:nvSpPr>
        <p:spPr>
          <a:xfrm>
            <a:off x="6553200" y="6245225"/>
            <a:ext cx="2133600" cy="476250"/>
          </a:xfrm>
          <a:prstGeom prst="rect">
            <a:avLst/>
          </a:prstGeom>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3E3C4472-1216-473C-8404-FB8024A5422D}" type="slidenum">
              <a:rPr lang="en-US" altLang="zh-CN" sz="1400" b="0" smtClean="0">
                <a:latin typeface="Arial" charset="0"/>
              </a:rPr>
              <a:pPr eaLnBrk="1" hangingPunct="1">
                <a:spcBef>
                  <a:spcPct val="0"/>
                </a:spcBef>
                <a:buClrTx/>
                <a:buFontTx/>
                <a:buNone/>
              </a:pPr>
              <a:t>52</a:t>
            </a:fld>
            <a:endParaRPr lang="en-US" altLang="zh-CN" sz="1400" b="0" smtClean="0">
              <a:latin typeface="Arial" charset="0"/>
            </a:endParaRPr>
          </a:p>
        </p:txBody>
      </p:sp>
      <p:sp>
        <p:nvSpPr>
          <p:cNvPr id="13315" name="Rectangle 2"/>
          <p:cNvSpPr>
            <a:spLocks noGrp="1" noChangeArrowheads="1"/>
          </p:cNvSpPr>
          <p:nvPr>
            <p:ph type="title"/>
          </p:nvPr>
        </p:nvSpPr>
        <p:spPr>
          <a:xfrm>
            <a:off x="755576" y="476672"/>
            <a:ext cx="7391400" cy="487363"/>
          </a:xfrm>
        </p:spPr>
        <p:txBody>
          <a:bodyPr>
            <a:normAutofit/>
          </a:bodyPr>
          <a:lstStyle/>
          <a:p>
            <a:pPr algn="l" eaLnBrk="1" hangingPunct="1"/>
            <a:r>
              <a:rPr lang="en-US" altLang="zh-CN" sz="2400" b="1" i="1" dirty="0" smtClean="0"/>
              <a:t>A</a:t>
            </a:r>
            <a:r>
              <a:rPr lang="zh-CN" altLang="en-US" sz="2400" b="1" dirty="0" smtClean="0"/>
              <a:t>到</a:t>
            </a:r>
            <a:r>
              <a:rPr lang="en-US" altLang="zh-CN" sz="2400" b="1" i="1" dirty="0" smtClean="0"/>
              <a:t>B</a:t>
            </a:r>
            <a:r>
              <a:rPr lang="zh-CN" altLang="en-US" sz="2400" b="1" dirty="0" smtClean="0"/>
              <a:t>的关系与</a:t>
            </a:r>
            <a:r>
              <a:rPr lang="en-US" altLang="zh-CN" sz="2400" b="1" i="1" dirty="0" smtClean="0"/>
              <a:t>A</a:t>
            </a:r>
            <a:r>
              <a:rPr lang="zh-CN" altLang="en-US" sz="2400" b="1" dirty="0" smtClean="0"/>
              <a:t>上的关系</a:t>
            </a:r>
          </a:p>
        </p:txBody>
      </p:sp>
      <p:sp>
        <p:nvSpPr>
          <p:cNvPr id="13316" name="Rectangle 3"/>
          <p:cNvSpPr>
            <a:spLocks noGrp="1" noChangeArrowheads="1"/>
          </p:cNvSpPr>
          <p:nvPr>
            <p:ph type="body" sz="half" idx="1"/>
          </p:nvPr>
        </p:nvSpPr>
        <p:spPr>
          <a:xfrm>
            <a:off x="539750" y="1196975"/>
            <a:ext cx="8135938" cy="1439863"/>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7.4</a:t>
            </a:r>
          </a:p>
          <a:p>
            <a:pPr marL="0" indent="0" eaLnBrk="1" hangingPunct="1">
              <a:buNone/>
            </a:pPr>
            <a:r>
              <a:rPr lang="zh-CN" altLang="en-US" sz="2400" b="1" dirty="0" smtClean="0"/>
              <a:t>设</a:t>
            </a:r>
            <a:r>
              <a:rPr lang="en-US" altLang="zh-CN" sz="2400" b="1" i="1" dirty="0" smtClean="0"/>
              <a:t>A</a:t>
            </a:r>
            <a:r>
              <a:rPr lang="en-US" altLang="zh-CN" sz="2400" b="1" dirty="0" smtClean="0"/>
              <a:t>,</a:t>
            </a:r>
            <a:r>
              <a:rPr lang="en-US" altLang="zh-CN" sz="2400" b="1" i="1" dirty="0" smtClean="0"/>
              <a:t>B</a:t>
            </a:r>
            <a:r>
              <a:rPr lang="zh-CN" altLang="en-US" sz="2400" b="1" dirty="0" smtClean="0"/>
              <a:t>为集合</a:t>
            </a:r>
            <a:r>
              <a:rPr lang="en-US" altLang="zh-CN" sz="2400" b="1" dirty="0" smtClean="0"/>
              <a:t>, </a:t>
            </a:r>
            <a:r>
              <a:rPr lang="en-US" altLang="zh-CN" sz="2400" b="1" i="1" dirty="0" smtClean="0"/>
              <a:t> A</a:t>
            </a:r>
            <a:r>
              <a:rPr lang="en-US" altLang="zh-CN" sz="2400" b="1" dirty="0" smtClean="0"/>
              <a:t>×</a:t>
            </a:r>
            <a:r>
              <a:rPr lang="en-US" altLang="zh-CN" sz="2400" b="1" i="1" dirty="0" smtClean="0"/>
              <a:t>B</a:t>
            </a:r>
            <a:r>
              <a:rPr lang="zh-CN" altLang="en-US" sz="2400" b="1" dirty="0" smtClean="0"/>
              <a:t>的任何子集所定义的二元关系叫做</a:t>
            </a:r>
            <a:r>
              <a:rPr lang="zh-CN" altLang="en-US" sz="2400" b="1" dirty="0" smtClean="0">
                <a:solidFill>
                  <a:srgbClr val="A50021"/>
                </a:solidFill>
              </a:rPr>
              <a:t>从</a:t>
            </a:r>
            <a:r>
              <a:rPr lang="en-US" altLang="zh-CN" sz="2400" b="1" i="1" dirty="0" smtClean="0">
                <a:solidFill>
                  <a:srgbClr val="A50021"/>
                </a:solidFill>
              </a:rPr>
              <a:t>A</a:t>
            </a:r>
          </a:p>
          <a:p>
            <a:pPr marL="0" indent="0" eaLnBrk="1" hangingPunct="1">
              <a:buNone/>
            </a:pPr>
            <a:r>
              <a:rPr lang="zh-CN" altLang="en-US" sz="2400" b="1" dirty="0" smtClean="0">
                <a:solidFill>
                  <a:srgbClr val="A50021"/>
                </a:solidFill>
              </a:rPr>
              <a:t>到</a:t>
            </a:r>
            <a:r>
              <a:rPr lang="en-US" altLang="zh-CN" sz="2400" b="1" i="1" dirty="0" smtClean="0">
                <a:solidFill>
                  <a:srgbClr val="A50021"/>
                </a:solidFill>
              </a:rPr>
              <a:t>B</a:t>
            </a:r>
            <a:r>
              <a:rPr lang="zh-CN" altLang="en-US" sz="2400" b="1" dirty="0" smtClean="0">
                <a:solidFill>
                  <a:srgbClr val="A50021"/>
                </a:solidFill>
              </a:rPr>
              <a:t>的二元关系</a:t>
            </a:r>
            <a:r>
              <a:rPr lang="en-US" altLang="zh-CN" sz="2400" b="1" dirty="0" smtClean="0"/>
              <a:t>,  </a:t>
            </a:r>
            <a:r>
              <a:rPr lang="zh-CN" altLang="en-US" sz="2400" b="1" dirty="0" smtClean="0"/>
              <a:t>当</a:t>
            </a:r>
            <a:r>
              <a:rPr lang="en-US" altLang="zh-CN" sz="2400" b="1" i="1" dirty="0" smtClean="0"/>
              <a:t>A</a:t>
            </a:r>
            <a:r>
              <a:rPr lang="en-US" altLang="zh-CN" sz="2400" b="1" dirty="0" smtClean="0"/>
              <a:t>=</a:t>
            </a:r>
            <a:r>
              <a:rPr lang="en-US" altLang="zh-CN" sz="2400" b="1" i="1" dirty="0" smtClean="0"/>
              <a:t>B</a:t>
            </a:r>
            <a:r>
              <a:rPr lang="zh-CN" altLang="en-US" sz="2400" b="1" dirty="0" smtClean="0"/>
              <a:t>时则称作</a:t>
            </a:r>
            <a:r>
              <a:rPr lang="en-US" altLang="zh-CN" sz="2400" b="1" i="1" dirty="0" smtClean="0">
                <a:solidFill>
                  <a:srgbClr val="A50021"/>
                </a:solidFill>
              </a:rPr>
              <a:t>A</a:t>
            </a:r>
            <a:r>
              <a:rPr lang="zh-CN" altLang="en-US" sz="2400" b="1" dirty="0" smtClean="0">
                <a:solidFill>
                  <a:srgbClr val="A50021"/>
                </a:solidFill>
              </a:rPr>
              <a:t>上的二元关系</a:t>
            </a:r>
            <a:r>
              <a:rPr lang="en-US" altLang="zh-CN" sz="2400" b="1" dirty="0" smtClean="0"/>
              <a:t>.</a:t>
            </a:r>
          </a:p>
        </p:txBody>
      </p:sp>
    </p:spTree>
    <p:extLst>
      <p:ext uri="{BB962C8B-B14F-4D97-AF65-F5344CB8AC3E}">
        <p14:creationId xmlns:p14="http://schemas.microsoft.com/office/powerpoint/2010/main" val="3080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23765EE5-0178-4C15-B692-342D5A1AFD2F}" type="slidenum">
              <a:rPr lang="en-US" altLang="zh-CN" sz="1400" b="0" smtClean="0">
                <a:latin typeface="Arial" charset="0"/>
              </a:rPr>
              <a:pPr eaLnBrk="1" hangingPunct="1">
                <a:spcBef>
                  <a:spcPct val="0"/>
                </a:spcBef>
                <a:buClrTx/>
                <a:buFontTx/>
                <a:buNone/>
              </a:pPr>
              <a:t>53</a:t>
            </a:fld>
            <a:endParaRPr lang="en-US" altLang="zh-CN" sz="1400" b="0" smtClean="0">
              <a:latin typeface="Arial" charset="0"/>
            </a:endParaRPr>
          </a:p>
        </p:txBody>
      </p:sp>
      <p:sp>
        <p:nvSpPr>
          <p:cNvPr id="14339" name="Rectangle 2"/>
          <p:cNvSpPr>
            <a:spLocks noGrp="1" noChangeArrowheads="1"/>
          </p:cNvSpPr>
          <p:nvPr>
            <p:ph type="title"/>
          </p:nvPr>
        </p:nvSpPr>
        <p:spPr/>
        <p:txBody>
          <a:bodyPr/>
          <a:lstStyle/>
          <a:p>
            <a:pPr algn="l" eaLnBrk="1" hangingPunct="1"/>
            <a:r>
              <a:rPr lang="en-US" altLang="zh-CN" sz="2400" b="1" i="1" dirty="0" smtClean="0"/>
              <a:t>A</a:t>
            </a:r>
            <a:r>
              <a:rPr lang="zh-CN" altLang="en-US" sz="2400" b="1" dirty="0" smtClean="0"/>
              <a:t>上重要关系的实例</a:t>
            </a:r>
          </a:p>
        </p:txBody>
      </p:sp>
      <p:sp>
        <p:nvSpPr>
          <p:cNvPr id="14340" name="Rectangle 3"/>
          <p:cNvSpPr>
            <a:spLocks noGrp="1" noChangeArrowheads="1"/>
          </p:cNvSpPr>
          <p:nvPr>
            <p:ph type="body" idx="1"/>
          </p:nvPr>
        </p:nvSpPr>
        <p:spPr>
          <a:xfrm>
            <a:off x="457200" y="1270000"/>
            <a:ext cx="8229600" cy="5327650"/>
          </a:xfrm>
        </p:spPr>
        <p:txBody>
          <a:bodyPr>
            <a:normAutofit/>
          </a:bodyPr>
          <a:lstStyle/>
          <a:p>
            <a:pPr marL="0" indent="0" eaLnBrk="1" hangingPunct="1">
              <a:buNone/>
            </a:pPr>
            <a:r>
              <a:rPr lang="zh-CN" altLang="en-US" sz="2400" b="1" smtClean="0">
                <a:solidFill>
                  <a:srgbClr val="A50021"/>
                </a:solidFill>
              </a:rPr>
              <a:t>定义</a:t>
            </a:r>
            <a:r>
              <a:rPr lang="en-US" altLang="zh-CN" sz="2400" b="1" smtClean="0">
                <a:solidFill>
                  <a:srgbClr val="A50021"/>
                </a:solidFill>
              </a:rPr>
              <a:t>7.5 </a:t>
            </a:r>
            <a:r>
              <a:rPr lang="en-US" altLang="zh-CN" sz="2400" b="1" smtClean="0"/>
              <a:t> </a:t>
            </a:r>
            <a:r>
              <a:rPr lang="zh-CN" altLang="en-US" sz="2400" b="1" smtClean="0"/>
              <a:t>设 </a:t>
            </a:r>
            <a:r>
              <a:rPr lang="en-US" altLang="zh-CN" sz="2400" b="1" i="1" smtClean="0"/>
              <a:t>A </a:t>
            </a:r>
            <a:r>
              <a:rPr lang="zh-CN" altLang="en-US" sz="2400" b="1" smtClean="0"/>
              <a:t>为集合</a:t>
            </a:r>
            <a:r>
              <a:rPr lang="en-US" altLang="zh-CN" sz="2400" b="1" smtClean="0"/>
              <a:t>, </a:t>
            </a:r>
            <a:endParaRPr lang="en-US" altLang="zh-CN" sz="2400" b="1" smtClean="0">
              <a:sym typeface="Symbol" pitchFamily="18" charset="2"/>
            </a:endParaRPr>
          </a:p>
          <a:p>
            <a:pPr marL="0" indent="0" eaLnBrk="1" hangingPunct="1">
              <a:buNone/>
            </a:pPr>
            <a:r>
              <a:rPr lang="en-US" altLang="zh-CN" sz="2400" b="1" smtClean="0">
                <a:sym typeface="Symbol" pitchFamily="18" charset="2"/>
              </a:rPr>
              <a:t>(1)  </a:t>
            </a:r>
            <a:r>
              <a:rPr lang="zh-CN" altLang="en-US" sz="2400" b="1" smtClean="0"/>
              <a:t>是</a:t>
            </a:r>
            <a:r>
              <a:rPr lang="en-US" altLang="zh-CN" sz="2400" b="1" i="1" smtClean="0"/>
              <a:t>A</a:t>
            </a:r>
            <a:r>
              <a:rPr lang="zh-CN" altLang="en-US" sz="2400" b="1" smtClean="0"/>
              <a:t>上的关系，称为</a:t>
            </a:r>
            <a:r>
              <a:rPr lang="zh-CN" altLang="en-US" sz="2400" b="1" smtClean="0">
                <a:solidFill>
                  <a:srgbClr val="A50021"/>
                </a:solidFill>
              </a:rPr>
              <a:t>空关系</a:t>
            </a:r>
            <a:endParaRPr lang="zh-CN" altLang="en-US" sz="2400" b="1" i="1" smtClean="0">
              <a:solidFill>
                <a:srgbClr val="A50021"/>
              </a:solidFill>
            </a:endParaRPr>
          </a:p>
          <a:p>
            <a:pPr marL="0" indent="0" eaLnBrk="1" hangingPunct="1">
              <a:buNone/>
            </a:pPr>
            <a:r>
              <a:rPr lang="en-US" altLang="zh-CN" sz="2400" b="1" smtClean="0"/>
              <a:t>(2)</a:t>
            </a:r>
            <a:r>
              <a:rPr lang="en-US" altLang="zh-CN" sz="2400" b="1" i="1" smtClean="0"/>
              <a:t> </a:t>
            </a:r>
            <a:r>
              <a:rPr lang="zh-CN" altLang="en-US" sz="2400" b="1" smtClean="0">
                <a:solidFill>
                  <a:srgbClr val="A50021"/>
                </a:solidFill>
              </a:rPr>
              <a:t>全域关系</a:t>
            </a:r>
            <a:r>
              <a:rPr lang="zh-CN" altLang="en-US" sz="2400" b="1" smtClean="0"/>
              <a:t>  </a:t>
            </a:r>
            <a:r>
              <a:rPr lang="en-US" altLang="zh-CN" sz="2400" b="1" i="1" smtClean="0"/>
              <a:t>E</a:t>
            </a:r>
            <a:r>
              <a:rPr lang="en-US" altLang="zh-CN" sz="2400" b="1" i="1" baseline="-25000" smtClean="0"/>
              <a:t>A </a:t>
            </a:r>
            <a:r>
              <a:rPr lang="en-US" altLang="zh-CN" sz="2400" b="1" smtClean="0"/>
              <a:t>= {&lt;</a:t>
            </a:r>
            <a:r>
              <a:rPr lang="en-US" altLang="zh-CN" sz="2400" b="1" i="1" smtClean="0"/>
              <a:t>x</a:t>
            </a:r>
            <a:r>
              <a:rPr lang="en-US" altLang="zh-CN" sz="2400" b="1" smtClean="0"/>
              <a:t>,</a:t>
            </a:r>
            <a:r>
              <a:rPr lang="en-US" altLang="zh-CN" sz="2400" b="1" i="1" smtClean="0"/>
              <a:t>y</a:t>
            </a:r>
            <a:r>
              <a:rPr lang="en-US" altLang="zh-CN" sz="2400" b="1" smtClean="0"/>
              <a:t>&gt;| </a:t>
            </a:r>
            <a:r>
              <a:rPr lang="en-US" altLang="zh-CN" sz="2400" b="1" i="1" smtClean="0"/>
              <a:t>x</a:t>
            </a:r>
            <a:r>
              <a:rPr lang="en-US" altLang="zh-CN" sz="2400" b="1" smtClean="0"/>
              <a:t>∈</a:t>
            </a:r>
            <a:r>
              <a:rPr lang="en-US" altLang="zh-CN" sz="2400" b="1" i="1" smtClean="0"/>
              <a:t>A</a:t>
            </a:r>
            <a:r>
              <a:rPr lang="en-US" altLang="zh-CN" sz="2400" b="1" smtClean="0"/>
              <a:t>∧</a:t>
            </a:r>
            <a:r>
              <a:rPr lang="en-US" altLang="zh-CN" sz="2400" b="1" i="1" smtClean="0"/>
              <a:t>y</a:t>
            </a:r>
            <a:r>
              <a:rPr lang="en-US" altLang="zh-CN" sz="2400" b="1" smtClean="0"/>
              <a:t>∈</a:t>
            </a:r>
            <a:r>
              <a:rPr lang="en-US" altLang="zh-CN" sz="2400" b="1" i="1" smtClean="0"/>
              <a:t>A</a:t>
            </a:r>
            <a:r>
              <a:rPr lang="en-US" altLang="zh-CN" sz="2400" b="1" smtClean="0"/>
              <a:t>} = </a:t>
            </a:r>
            <a:r>
              <a:rPr lang="en-US" altLang="zh-CN" sz="2400" b="1" i="1" smtClean="0"/>
              <a:t>A</a:t>
            </a:r>
            <a:r>
              <a:rPr lang="en-US" altLang="zh-CN" sz="2400" b="1" smtClean="0"/>
              <a:t>×</a:t>
            </a:r>
            <a:r>
              <a:rPr lang="en-US" altLang="zh-CN" sz="2400" b="1" i="1" smtClean="0"/>
              <a:t>A  </a:t>
            </a:r>
          </a:p>
          <a:p>
            <a:pPr marL="0" indent="0" eaLnBrk="1" hangingPunct="1">
              <a:buNone/>
            </a:pPr>
            <a:r>
              <a:rPr lang="en-US" altLang="zh-CN" sz="2400" b="1" smtClean="0">
                <a:solidFill>
                  <a:srgbClr val="A50021"/>
                </a:solidFill>
              </a:rPr>
              <a:t>      </a:t>
            </a:r>
            <a:r>
              <a:rPr lang="zh-CN" altLang="en-US" sz="2400" b="1" smtClean="0">
                <a:solidFill>
                  <a:srgbClr val="A50021"/>
                </a:solidFill>
              </a:rPr>
              <a:t>恒等关系 </a:t>
            </a:r>
            <a:r>
              <a:rPr lang="en-US" altLang="zh-CN" sz="2400" b="1" i="1" smtClean="0"/>
              <a:t>I</a:t>
            </a:r>
            <a:r>
              <a:rPr lang="en-US" altLang="zh-CN" sz="2400" b="1" i="1" baseline="-25000" smtClean="0"/>
              <a:t>A</a:t>
            </a:r>
            <a:r>
              <a:rPr lang="en-US" altLang="zh-CN" sz="2400" b="1" i="1" smtClean="0"/>
              <a:t> </a:t>
            </a:r>
            <a:r>
              <a:rPr lang="en-US" altLang="zh-CN" sz="2400" b="1" smtClean="0"/>
              <a:t>= {&lt;</a:t>
            </a:r>
            <a:r>
              <a:rPr lang="en-US" altLang="zh-CN" sz="2400" b="1" i="1" smtClean="0"/>
              <a:t>x</a:t>
            </a:r>
            <a:r>
              <a:rPr lang="en-US" altLang="zh-CN" sz="2400" b="1" smtClean="0"/>
              <a:t>,</a:t>
            </a:r>
            <a:r>
              <a:rPr lang="en-US" altLang="zh-CN" sz="2400" b="1" i="1" smtClean="0"/>
              <a:t>x</a:t>
            </a:r>
            <a:r>
              <a:rPr lang="en-US" altLang="zh-CN" sz="2400" b="1" smtClean="0"/>
              <a:t>&gt;| </a:t>
            </a:r>
            <a:r>
              <a:rPr lang="en-US" altLang="zh-CN" sz="2400" b="1" i="1" smtClean="0"/>
              <a:t>x</a:t>
            </a:r>
            <a:r>
              <a:rPr lang="en-US" altLang="zh-CN" sz="2400" b="1" smtClean="0"/>
              <a:t>∈</a:t>
            </a:r>
            <a:r>
              <a:rPr lang="en-US" altLang="zh-CN" sz="2400" b="1" i="1" smtClean="0"/>
              <a:t>A</a:t>
            </a:r>
            <a:r>
              <a:rPr lang="en-US" altLang="zh-CN" sz="2400" b="1" smtClean="0"/>
              <a:t>}</a:t>
            </a:r>
          </a:p>
          <a:p>
            <a:pPr marL="0" indent="0" eaLnBrk="1" hangingPunct="1">
              <a:buNone/>
            </a:pPr>
            <a:endParaRPr lang="en-US" altLang="zh-CN" sz="2400" b="1" smtClean="0"/>
          </a:p>
          <a:p>
            <a:pPr marL="0" indent="0" eaLnBrk="1" hangingPunct="1">
              <a:buNone/>
            </a:pPr>
            <a:r>
              <a:rPr lang="en-US" altLang="zh-CN" sz="2400" b="1" smtClean="0">
                <a:solidFill>
                  <a:srgbClr val="A50021"/>
                </a:solidFill>
              </a:rPr>
              <a:t>      </a:t>
            </a:r>
            <a:r>
              <a:rPr lang="zh-CN" altLang="en-US" sz="2400" b="1" smtClean="0">
                <a:solidFill>
                  <a:srgbClr val="A50021"/>
                </a:solidFill>
              </a:rPr>
              <a:t>小于等于关系</a:t>
            </a:r>
            <a:r>
              <a:rPr lang="zh-CN" altLang="en-US" sz="2400" b="1" i="1" smtClean="0"/>
              <a:t> </a:t>
            </a:r>
            <a:r>
              <a:rPr lang="en-US" altLang="zh-CN" sz="2400" b="1" i="1" smtClean="0"/>
              <a:t>L</a:t>
            </a:r>
            <a:r>
              <a:rPr lang="en-US" altLang="zh-CN" sz="2400" b="1" i="1" baseline="-25000" smtClean="0"/>
              <a:t>A</a:t>
            </a:r>
            <a:r>
              <a:rPr lang="en-US" altLang="zh-CN" sz="2400" b="1" i="1" smtClean="0"/>
              <a:t> </a:t>
            </a:r>
            <a:r>
              <a:rPr lang="en-US" altLang="zh-CN" sz="2400" b="1" smtClean="0"/>
              <a:t>= {&lt;</a:t>
            </a:r>
            <a:r>
              <a:rPr lang="en-US" altLang="zh-CN" sz="2400" b="1" i="1" smtClean="0"/>
              <a:t>x</a:t>
            </a:r>
            <a:r>
              <a:rPr lang="en-US" altLang="zh-CN" sz="2400" b="1" smtClean="0"/>
              <a:t>,</a:t>
            </a:r>
            <a:r>
              <a:rPr lang="en-US" altLang="zh-CN" sz="2400" b="1" i="1" smtClean="0"/>
              <a:t>y</a:t>
            </a:r>
            <a:r>
              <a:rPr lang="en-US" altLang="zh-CN" sz="2400" b="1" smtClean="0"/>
              <a:t>&gt;| </a:t>
            </a:r>
            <a:r>
              <a:rPr lang="en-US" altLang="zh-CN" sz="2400" b="1" i="1" smtClean="0"/>
              <a:t>x</a:t>
            </a:r>
            <a:r>
              <a:rPr lang="en-US" altLang="zh-CN" sz="2400" b="1" smtClean="0"/>
              <a:t>,</a:t>
            </a:r>
            <a:r>
              <a:rPr lang="en-US" altLang="zh-CN" sz="2400" b="1" i="1" smtClean="0"/>
              <a:t>y</a:t>
            </a:r>
            <a:r>
              <a:rPr lang="en-US" altLang="zh-CN" sz="2400" b="1" smtClean="0"/>
              <a:t>∈</a:t>
            </a:r>
            <a:r>
              <a:rPr lang="en-US" altLang="zh-CN" sz="2400" b="1" i="1" smtClean="0"/>
              <a:t>A</a:t>
            </a:r>
            <a:r>
              <a:rPr lang="en-US" altLang="zh-CN" sz="2400" b="1" smtClean="0"/>
              <a:t>∧</a:t>
            </a:r>
            <a:r>
              <a:rPr lang="en-US" altLang="zh-CN" sz="2400" b="1" i="1" smtClean="0"/>
              <a:t>x</a:t>
            </a:r>
            <a:r>
              <a:rPr lang="en-US" altLang="zh-CN" sz="2400" b="1" smtClean="0"/>
              <a:t>≤</a:t>
            </a:r>
            <a:r>
              <a:rPr lang="en-US" altLang="zh-CN" sz="2400" b="1" i="1" smtClean="0"/>
              <a:t>y</a:t>
            </a:r>
            <a:r>
              <a:rPr lang="en-US" altLang="zh-CN" sz="2400" b="1" smtClean="0"/>
              <a:t>}, </a:t>
            </a:r>
            <a:r>
              <a:rPr lang="en-US" altLang="zh-CN" sz="2400" b="1" i="1" smtClean="0"/>
              <a:t>A</a:t>
            </a:r>
            <a:r>
              <a:rPr lang="zh-CN" altLang="en-US" sz="2400" b="1" smtClean="0"/>
              <a:t>为实数子集 </a:t>
            </a:r>
            <a:endParaRPr lang="zh-CN" altLang="en-US" sz="2400" b="1" i="1" smtClean="0"/>
          </a:p>
          <a:p>
            <a:pPr marL="0" indent="0" eaLnBrk="1" hangingPunct="1">
              <a:buNone/>
            </a:pPr>
            <a:r>
              <a:rPr lang="zh-CN" altLang="en-US" sz="2400" b="1" i="1" smtClean="0"/>
              <a:t>      </a:t>
            </a:r>
            <a:r>
              <a:rPr lang="zh-CN" altLang="en-US" sz="2400" b="1" smtClean="0">
                <a:solidFill>
                  <a:srgbClr val="A50021"/>
                </a:solidFill>
              </a:rPr>
              <a:t>整除关系 </a:t>
            </a:r>
            <a:r>
              <a:rPr lang="en-US" altLang="zh-CN" sz="2400" b="1" i="1" smtClean="0"/>
              <a:t>D</a:t>
            </a:r>
            <a:r>
              <a:rPr lang="en-US" altLang="zh-CN" sz="2400" b="1" i="1" baseline="-25000" smtClean="0"/>
              <a:t>B </a:t>
            </a:r>
            <a:r>
              <a:rPr lang="en-US" altLang="zh-CN" sz="2400" b="1" smtClean="0"/>
              <a:t>= {&lt;</a:t>
            </a:r>
            <a:r>
              <a:rPr lang="en-US" altLang="zh-CN" sz="2400" b="1" i="1" smtClean="0"/>
              <a:t>x</a:t>
            </a:r>
            <a:r>
              <a:rPr lang="en-US" altLang="zh-CN" sz="2400" b="1" smtClean="0"/>
              <a:t>,</a:t>
            </a:r>
            <a:r>
              <a:rPr lang="en-US" altLang="zh-CN" sz="2400" b="1" i="1" smtClean="0"/>
              <a:t>y</a:t>
            </a:r>
            <a:r>
              <a:rPr lang="en-US" altLang="zh-CN" sz="2400" b="1" smtClean="0"/>
              <a:t>&gt;| </a:t>
            </a:r>
            <a:r>
              <a:rPr lang="en-US" altLang="zh-CN" sz="2400" b="1" i="1" smtClean="0"/>
              <a:t>x</a:t>
            </a:r>
            <a:r>
              <a:rPr lang="en-US" altLang="zh-CN" sz="2400" b="1" smtClean="0"/>
              <a:t>,</a:t>
            </a:r>
            <a:r>
              <a:rPr lang="en-US" altLang="zh-CN" sz="2400" b="1" i="1" smtClean="0"/>
              <a:t>y</a:t>
            </a:r>
            <a:r>
              <a:rPr lang="en-US" altLang="zh-CN" sz="2400" b="1" smtClean="0"/>
              <a:t>∈</a:t>
            </a:r>
            <a:r>
              <a:rPr lang="en-US" altLang="zh-CN" sz="2400" b="1" i="1" smtClean="0"/>
              <a:t>B</a:t>
            </a:r>
            <a:r>
              <a:rPr lang="en-US" altLang="zh-CN" sz="2400" b="1" smtClean="0"/>
              <a:t>∧</a:t>
            </a:r>
            <a:r>
              <a:rPr lang="en-US" altLang="zh-CN" sz="2400" b="1" i="1" smtClean="0"/>
              <a:t>x|y</a:t>
            </a:r>
            <a:r>
              <a:rPr lang="en-US" altLang="zh-CN" sz="2400" b="1" smtClean="0"/>
              <a:t>}, </a:t>
            </a:r>
            <a:r>
              <a:rPr lang="en-US" altLang="zh-CN" sz="2400" b="1" i="1" smtClean="0"/>
              <a:t>A</a:t>
            </a:r>
            <a:r>
              <a:rPr lang="zh-CN" altLang="en-US" sz="2400" b="1" smtClean="0"/>
              <a:t>为非</a:t>
            </a:r>
            <a:r>
              <a:rPr lang="en-US" altLang="zh-CN" sz="2400" b="1" smtClean="0"/>
              <a:t>0</a:t>
            </a:r>
            <a:r>
              <a:rPr lang="zh-CN" altLang="en-US" sz="2400" b="1" smtClean="0"/>
              <a:t>整数子集    </a:t>
            </a:r>
            <a:endParaRPr lang="zh-CN" altLang="en-US" sz="2400" b="1" i="1" smtClean="0"/>
          </a:p>
          <a:p>
            <a:pPr marL="0" indent="0" eaLnBrk="1" hangingPunct="1">
              <a:buNone/>
            </a:pPr>
            <a:r>
              <a:rPr lang="zh-CN" altLang="en-US" sz="2400" b="1" i="1" smtClean="0"/>
              <a:t>      </a:t>
            </a:r>
            <a:r>
              <a:rPr lang="zh-CN" altLang="en-US" sz="2400" b="1" smtClean="0">
                <a:solidFill>
                  <a:srgbClr val="A50021"/>
                </a:solidFill>
              </a:rPr>
              <a:t>包含关系</a:t>
            </a:r>
            <a:r>
              <a:rPr lang="zh-CN" altLang="en-US" sz="2400" b="1" i="1" smtClean="0"/>
              <a:t> </a:t>
            </a:r>
            <a:r>
              <a:rPr lang="en-US" altLang="zh-CN" sz="2400" b="1" i="1" smtClean="0"/>
              <a:t>R</a:t>
            </a:r>
            <a:r>
              <a:rPr lang="en-US" altLang="zh-CN" sz="2400" b="1" baseline="-25000" smtClean="0">
                <a:sym typeface="Symbol" pitchFamily="18" charset="2"/>
              </a:rPr>
              <a:t></a:t>
            </a:r>
            <a:r>
              <a:rPr lang="en-US" altLang="zh-CN" sz="2400" b="1" smtClean="0"/>
              <a:t> = {&lt;</a:t>
            </a:r>
            <a:r>
              <a:rPr lang="en-US" altLang="zh-CN" sz="2400" b="1" i="1" smtClean="0"/>
              <a:t>x</a:t>
            </a:r>
            <a:r>
              <a:rPr lang="en-US" altLang="zh-CN" sz="2400" b="1" smtClean="0"/>
              <a:t>,</a:t>
            </a:r>
            <a:r>
              <a:rPr lang="en-US" altLang="zh-CN" sz="2400" b="1" i="1" smtClean="0"/>
              <a:t>y</a:t>
            </a:r>
            <a:r>
              <a:rPr lang="en-US" altLang="zh-CN" sz="2400" b="1" smtClean="0"/>
              <a:t>&gt;| </a:t>
            </a:r>
            <a:r>
              <a:rPr lang="en-US" altLang="zh-CN" sz="2400" b="1" i="1" smtClean="0"/>
              <a:t>x</a:t>
            </a:r>
            <a:r>
              <a:rPr lang="en-US" altLang="zh-CN" sz="2400" b="1" smtClean="0"/>
              <a:t>,</a:t>
            </a:r>
            <a:r>
              <a:rPr lang="en-US" altLang="zh-CN" sz="2400" b="1" i="1" smtClean="0"/>
              <a:t>y</a:t>
            </a:r>
            <a:r>
              <a:rPr lang="en-US" altLang="zh-CN" sz="2400" b="1" smtClean="0"/>
              <a:t>∈</a:t>
            </a:r>
            <a:r>
              <a:rPr lang="en-US" altLang="zh-CN" sz="2400" b="1" i="1" smtClean="0"/>
              <a:t>A</a:t>
            </a:r>
            <a:r>
              <a:rPr lang="en-US" altLang="zh-CN" sz="2400" b="1" smtClean="0"/>
              <a:t>∧</a:t>
            </a:r>
            <a:r>
              <a:rPr lang="en-US" altLang="zh-CN" sz="2400" b="1" i="1" smtClean="0"/>
              <a:t>x</a:t>
            </a:r>
            <a:r>
              <a:rPr lang="en-US" altLang="zh-CN" sz="2400" b="1" smtClean="0">
                <a:sym typeface="Symbol" pitchFamily="18" charset="2"/>
              </a:rPr>
              <a:t></a:t>
            </a:r>
            <a:r>
              <a:rPr lang="en-US" altLang="zh-CN" sz="2400" b="1" i="1" smtClean="0"/>
              <a:t>y</a:t>
            </a:r>
            <a:r>
              <a:rPr lang="en-US" altLang="zh-CN" sz="2400" b="1" smtClean="0"/>
              <a:t>}, </a:t>
            </a:r>
            <a:r>
              <a:rPr lang="en-US" altLang="zh-CN" sz="2400" b="1" i="1" smtClean="0"/>
              <a:t>A</a:t>
            </a:r>
            <a:r>
              <a:rPr lang="zh-CN" altLang="en-US" sz="2400" b="1" smtClean="0"/>
              <a:t>是集合族</a:t>
            </a:r>
            <a:r>
              <a:rPr lang="en-US" altLang="zh-CN" sz="2400" b="1" smtClean="0"/>
              <a:t>.</a:t>
            </a:r>
          </a:p>
        </p:txBody>
      </p:sp>
    </p:spTree>
    <p:extLst>
      <p:ext uri="{BB962C8B-B14F-4D97-AF65-F5344CB8AC3E}">
        <p14:creationId xmlns:p14="http://schemas.microsoft.com/office/powerpoint/2010/main" val="189075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0300D130-A771-4962-A0B8-7083B25347BB}" type="slidenum">
              <a:rPr lang="en-US" altLang="zh-CN" sz="1400" b="0" smtClean="0">
                <a:latin typeface="Arial" charset="0"/>
              </a:rPr>
              <a:pPr eaLnBrk="1" hangingPunct="1">
                <a:spcBef>
                  <a:spcPct val="0"/>
                </a:spcBef>
                <a:buClrTx/>
                <a:buFontTx/>
                <a:buNone/>
              </a:pPr>
              <a:t>54</a:t>
            </a:fld>
            <a:endParaRPr lang="en-US" altLang="zh-CN" sz="1400" b="0" smtClean="0">
              <a:latin typeface="Arial" charset="0"/>
            </a:endParaRPr>
          </a:p>
        </p:txBody>
      </p:sp>
      <p:sp>
        <p:nvSpPr>
          <p:cNvPr id="17411" name="Rectangle 2"/>
          <p:cNvSpPr>
            <a:spLocks noGrp="1" noChangeArrowheads="1"/>
          </p:cNvSpPr>
          <p:nvPr>
            <p:ph type="title"/>
          </p:nvPr>
        </p:nvSpPr>
        <p:spPr/>
        <p:txBody>
          <a:bodyPr/>
          <a:lstStyle/>
          <a:p>
            <a:pPr algn="l" eaLnBrk="1" hangingPunct="1"/>
            <a:r>
              <a:rPr lang="zh-CN" altLang="en-US" sz="2400" b="1" dirty="0" smtClean="0"/>
              <a:t>关系的表示</a:t>
            </a:r>
          </a:p>
        </p:txBody>
      </p:sp>
      <p:sp>
        <p:nvSpPr>
          <p:cNvPr id="17412" name="Rectangle 3"/>
          <p:cNvSpPr>
            <a:spLocks noGrp="1" noChangeArrowheads="1"/>
          </p:cNvSpPr>
          <p:nvPr>
            <p:ph type="body" idx="1"/>
          </p:nvPr>
        </p:nvSpPr>
        <p:spPr>
          <a:xfrm>
            <a:off x="457200" y="1052513"/>
            <a:ext cx="8362950" cy="5400675"/>
          </a:xfrm>
        </p:spPr>
        <p:txBody>
          <a:bodyPr>
            <a:normAutofit/>
          </a:bodyPr>
          <a:lstStyle/>
          <a:p>
            <a:pPr marL="0" indent="0" eaLnBrk="1" hangingPunct="1">
              <a:spcBef>
                <a:spcPct val="60000"/>
              </a:spcBef>
              <a:buNone/>
            </a:pPr>
            <a:r>
              <a:rPr lang="en-US" altLang="zh-CN" sz="2400" b="1" dirty="0" smtClean="0"/>
              <a:t>1.  </a:t>
            </a:r>
            <a:r>
              <a:rPr lang="zh-CN" altLang="en-US" sz="2400" b="1" dirty="0" smtClean="0">
                <a:solidFill>
                  <a:srgbClr val="A50021"/>
                </a:solidFill>
              </a:rPr>
              <a:t>关系矩阵</a:t>
            </a:r>
          </a:p>
          <a:p>
            <a:pPr marL="0" indent="0" eaLnBrk="1" hangingPunct="1">
              <a:buNone/>
            </a:pPr>
            <a:r>
              <a:rPr lang="zh-CN" altLang="en-US" sz="2400" b="1" dirty="0" smtClean="0"/>
              <a:t>     若</a:t>
            </a:r>
            <a:r>
              <a:rPr lang="en-US" altLang="zh-CN" sz="2400" b="1" i="1" dirty="0" smtClean="0"/>
              <a:t>A</a:t>
            </a:r>
            <a:r>
              <a:rPr lang="en-US" altLang="zh-CN" sz="2400" b="1" dirty="0" smtClean="0"/>
              <a:t>={</a:t>
            </a:r>
            <a:r>
              <a:rPr lang="en-US" altLang="zh-CN" sz="2400" b="1" i="1" dirty="0" smtClean="0"/>
              <a:t>x</a:t>
            </a:r>
            <a:r>
              <a:rPr lang="en-US" altLang="zh-CN" sz="2400" b="1" baseline="-25000" dirty="0" smtClean="0"/>
              <a:t>1</a:t>
            </a:r>
            <a:r>
              <a:rPr lang="en-US" altLang="zh-CN" sz="2400" b="1" dirty="0" smtClean="0"/>
              <a:t>, </a:t>
            </a:r>
            <a:r>
              <a:rPr lang="en-US" altLang="zh-CN" sz="2400" b="1" i="1" dirty="0" smtClean="0"/>
              <a:t>x</a:t>
            </a:r>
            <a:r>
              <a:rPr lang="en-US" altLang="zh-CN" sz="2400" b="1" baseline="-25000" dirty="0" smtClean="0"/>
              <a:t>2</a:t>
            </a:r>
            <a:r>
              <a:rPr lang="en-US" altLang="zh-CN" sz="2400" b="1" dirty="0" smtClean="0"/>
              <a:t>, …, </a:t>
            </a:r>
            <a:r>
              <a:rPr lang="en-US" altLang="zh-CN" sz="2400" b="1" i="1" dirty="0" err="1" smtClean="0"/>
              <a:t>x</a:t>
            </a:r>
            <a:r>
              <a:rPr lang="en-US" altLang="zh-CN" sz="2400" b="1" i="1" baseline="-25000" dirty="0" err="1" smtClean="0"/>
              <a:t>m</a:t>
            </a:r>
            <a:r>
              <a:rPr lang="en-US" altLang="zh-CN" sz="2400" b="1" dirty="0" smtClean="0"/>
              <a:t>}</a:t>
            </a:r>
            <a:r>
              <a:rPr lang="zh-CN" altLang="en-US" sz="2400" b="1" dirty="0" smtClean="0"/>
              <a:t>，</a:t>
            </a:r>
            <a:r>
              <a:rPr lang="en-US" altLang="zh-CN" sz="2400" b="1" i="1" dirty="0" smtClean="0"/>
              <a:t>B</a:t>
            </a:r>
            <a:r>
              <a:rPr lang="en-US" altLang="zh-CN" sz="2400" b="1" dirty="0" smtClean="0"/>
              <a:t>={</a:t>
            </a:r>
            <a:r>
              <a:rPr lang="en-US" altLang="zh-CN" sz="2400" b="1" i="1" dirty="0" smtClean="0"/>
              <a:t>y</a:t>
            </a:r>
            <a:r>
              <a:rPr lang="en-US" altLang="zh-CN" sz="2400" b="1" baseline="-25000" dirty="0" smtClean="0"/>
              <a:t>1</a:t>
            </a:r>
            <a:r>
              <a:rPr lang="en-US" altLang="zh-CN" sz="2400" b="1" dirty="0" smtClean="0"/>
              <a:t>, </a:t>
            </a:r>
            <a:r>
              <a:rPr lang="en-US" altLang="zh-CN" sz="2400" b="1" i="1" dirty="0" smtClean="0"/>
              <a:t>y</a:t>
            </a:r>
            <a:r>
              <a:rPr lang="en-US" altLang="zh-CN" sz="2400" b="1" baseline="-25000" dirty="0" smtClean="0"/>
              <a:t>2</a:t>
            </a:r>
            <a:r>
              <a:rPr lang="en-US" altLang="zh-CN" sz="2400" b="1" dirty="0" smtClean="0"/>
              <a:t>, …, </a:t>
            </a:r>
            <a:r>
              <a:rPr lang="en-US" altLang="zh-CN" sz="2400" b="1" i="1" dirty="0" err="1" smtClean="0"/>
              <a:t>y</a:t>
            </a:r>
            <a:r>
              <a:rPr lang="en-US" altLang="zh-CN" sz="2400" b="1" i="1" baseline="-25000" dirty="0" err="1" smtClean="0"/>
              <a:t>n</a:t>
            </a:r>
            <a:r>
              <a:rPr lang="en-US" altLang="zh-CN" sz="2400" b="1" dirty="0" smtClean="0"/>
              <a:t>}</a:t>
            </a:r>
            <a:r>
              <a:rPr lang="zh-CN" altLang="en-US" sz="2400" b="1" dirty="0" smtClean="0"/>
              <a:t>，</a:t>
            </a:r>
            <a:r>
              <a:rPr lang="en-US" altLang="zh-CN" sz="2400" b="1" i="1" dirty="0" smtClean="0"/>
              <a:t>R</a:t>
            </a:r>
            <a:r>
              <a:rPr lang="zh-CN" altLang="en-US" sz="2400" b="1" dirty="0" smtClean="0"/>
              <a:t>是从</a:t>
            </a:r>
            <a:r>
              <a:rPr lang="en-US" altLang="zh-CN" sz="2400" b="1" i="1" dirty="0" smtClean="0"/>
              <a:t>A</a:t>
            </a:r>
            <a:r>
              <a:rPr lang="zh-CN" altLang="en-US" sz="2400" b="1" dirty="0" smtClean="0"/>
              <a:t>到</a:t>
            </a:r>
            <a:r>
              <a:rPr lang="en-US" altLang="zh-CN" sz="2400" b="1" i="1" dirty="0" smtClean="0"/>
              <a:t>B</a:t>
            </a:r>
            <a:r>
              <a:rPr lang="zh-CN" altLang="en-US" sz="2400" b="1" dirty="0" smtClean="0"/>
              <a:t>的</a:t>
            </a:r>
          </a:p>
          <a:p>
            <a:pPr marL="0" indent="0" eaLnBrk="1" hangingPunct="1">
              <a:buNone/>
            </a:pPr>
            <a:r>
              <a:rPr lang="zh-CN" altLang="en-US" sz="2400" b="1" dirty="0" smtClean="0"/>
              <a:t>     关系，</a:t>
            </a:r>
            <a:r>
              <a:rPr lang="en-US" altLang="zh-CN" sz="2400" b="1" i="1" dirty="0" smtClean="0"/>
              <a:t>R</a:t>
            </a:r>
            <a:r>
              <a:rPr lang="zh-CN" altLang="en-US" sz="2400" b="1" dirty="0" smtClean="0"/>
              <a:t>的关系矩阵是布尔矩阵</a:t>
            </a:r>
            <a:r>
              <a:rPr lang="en-US" altLang="zh-CN" sz="2400" b="1" i="1" dirty="0" smtClean="0"/>
              <a:t>M</a:t>
            </a:r>
            <a:r>
              <a:rPr lang="en-US" altLang="zh-CN" sz="2400" b="1" i="1" baseline="-25000" dirty="0" smtClean="0"/>
              <a:t>R</a:t>
            </a:r>
            <a:r>
              <a:rPr lang="en-US" altLang="zh-CN" sz="2400" b="1" dirty="0" smtClean="0"/>
              <a:t> = [ </a:t>
            </a:r>
            <a:r>
              <a:rPr lang="en-US" altLang="zh-CN" sz="2400" b="1" i="1" dirty="0" err="1" smtClean="0"/>
              <a:t>r</a:t>
            </a:r>
            <a:r>
              <a:rPr lang="en-US" altLang="zh-CN" sz="2400" b="1" i="1" baseline="-25000" dirty="0" err="1" smtClean="0"/>
              <a:t>ij</a:t>
            </a:r>
            <a:r>
              <a:rPr lang="en-US" altLang="zh-CN" sz="2400" b="1" baseline="-25000" dirty="0" smtClean="0"/>
              <a:t> </a:t>
            </a:r>
            <a:r>
              <a:rPr lang="en-US" altLang="zh-CN" sz="2400" b="1" dirty="0" smtClean="0"/>
              <a:t>] </a:t>
            </a:r>
            <a:r>
              <a:rPr lang="en-US" altLang="zh-CN" sz="2400" b="1" i="1" baseline="-25000" dirty="0" err="1" smtClean="0"/>
              <a:t>m</a:t>
            </a:r>
            <a:r>
              <a:rPr lang="en-US" altLang="zh-CN" sz="2400" b="1" baseline="-25000" dirty="0" err="1" smtClean="0">
                <a:sym typeface="Symbol" pitchFamily="18" charset="2"/>
              </a:rPr>
              <a:t></a:t>
            </a:r>
            <a:r>
              <a:rPr lang="en-US" altLang="zh-CN" sz="2400" b="1" i="1" baseline="-25000" dirty="0" err="1" smtClean="0"/>
              <a:t>n</a:t>
            </a:r>
            <a:r>
              <a:rPr lang="en-US" altLang="zh-CN" sz="2400" b="1" dirty="0" smtClean="0"/>
              <a:t>, </a:t>
            </a:r>
            <a:r>
              <a:rPr lang="zh-CN" altLang="en-US" sz="2400" b="1" dirty="0" smtClean="0"/>
              <a:t>其中</a:t>
            </a:r>
          </a:p>
          <a:p>
            <a:pPr marL="0" indent="0" eaLnBrk="1" hangingPunct="1">
              <a:buNone/>
            </a:pPr>
            <a:r>
              <a:rPr lang="zh-CN" altLang="en-US" sz="2400" b="1" dirty="0" smtClean="0"/>
              <a:t>                          </a:t>
            </a:r>
            <a:r>
              <a:rPr lang="en-US" altLang="zh-CN" sz="2400" b="1" i="1" dirty="0" err="1" smtClean="0"/>
              <a:t>r</a:t>
            </a:r>
            <a:r>
              <a:rPr lang="en-US" altLang="zh-CN" sz="2400" b="1" i="1" baseline="-25000" dirty="0" err="1" smtClean="0"/>
              <a:t>ij</a:t>
            </a:r>
            <a:r>
              <a:rPr lang="en-US" altLang="zh-CN" sz="2400" b="1" baseline="-25000" dirty="0" smtClean="0"/>
              <a:t> </a:t>
            </a:r>
            <a:r>
              <a:rPr lang="en-US" altLang="zh-CN" sz="2400" b="1" dirty="0" smtClean="0"/>
              <a:t>= 1</a:t>
            </a:r>
            <a:r>
              <a:rPr lang="en-US" altLang="zh-CN" sz="2400" b="1" dirty="0" smtClean="0">
                <a:sym typeface="Symbol" pitchFamily="18" charset="2"/>
              </a:rPr>
              <a:t></a:t>
            </a:r>
            <a:r>
              <a:rPr lang="en-US" altLang="zh-CN" sz="2400" b="1" dirty="0" smtClean="0"/>
              <a:t> &lt; </a:t>
            </a:r>
            <a:r>
              <a:rPr lang="en-US" altLang="zh-CN" sz="2400" b="1" i="1" dirty="0" smtClean="0"/>
              <a:t>x</a:t>
            </a:r>
            <a:r>
              <a:rPr lang="en-US" altLang="zh-CN" sz="2400" b="1" i="1" baseline="-25000" dirty="0" smtClean="0"/>
              <a:t>i</a:t>
            </a:r>
            <a:r>
              <a:rPr lang="en-US" altLang="zh-CN" sz="2400" b="1" dirty="0" smtClean="0"/>
              <a:t>, </a:t>
            </a:r>
            <a:r>
              <a:rPr lang="en-US" altLang="zh-CN" sz="2400" b="1" i="1" dirty="0" err="1" smtClean="0"/>
              <a:t>y</a:t>
            </a:r>
            <a:r>
              <a:rPr lang="en-US" altLang="zh-CN" sz="2400" b="1" i="1" baseline="-25000" dirty="0" err="1" smtClean="0"/>
              <a:t>j</a:t>
            </a:r>
            <a:r>
              <a:rPr lang="en-US" altLang="zh-CN" sz="2400" b="1" dirty="0" smtClean="0"/>
              <a:t>&gt; </a:t>
            </a:r>
            <a:r>
              <a:rPr lang="en-US" altLang="zh-CN" sz="2400" b="1" dirty="0" smtClean="0">
                <a:sym typeface="Symbol" pitchFamily="18" charset="2"/>
              </a:rPr>
              <a:t></a:t>
            </a:r>
            <a:r>
              <a:rPr lang="en-US" altLang="zh-CN" sz="2400" b="1" i="1" dirty="0" smtClean="0"/>
              <a:t>R</a:t>
            </a:r>
            <a:r>
              <a:rPr lang="zh-CN" altLang="en-US" sz="2400" b="1" i="1" dirty="0" smtClean="0"/>
              <a:t>，</a:t>
            </a:r>
            <a:r>
              <a:rPr lang="zh-CN" altLang="en-US" sz="2400" b="1" dirty="0" smtClean="0"/>
              <a:t>否则</a:t>
            </a:r>
            <a:r>
              <a:rPr lang="en-US" altLang="zh-CN" sz="2400" b="1" i="1" dirty="0" err="1" smtClean="0"/>
              <a:t>r</a:t>
            </a:r>
            <a:r>
              <a:rPr lang="en-US" altLang="zh-CN" sz="2400" b="1" i="1" baseline="-25000" dirty="0" err="1" smtClean="0"/>
              <a:t>ij</a:t>
            </a:r>
            <a:r>
              <a:rPr lang="en-US" altLang="zh-CN" sz="2400" b="1" baseline="-25000" dirty="0" smtClean="0"/>
              <a:t> </a:t>
            </a:r>
            <a:r>
              <a:rPr lang="en-US" altLang="zh-CN" sz="2400" b="1" dirty="0" smtClean="0"/>
              <a:t>= 0. </a:t>
            </a:r>
          </a:p>
        </p:txBody>
      </p:sp>
    </p:spTree>
    <p:extLst>
      <p:ext uri="{BB962C8B-B14F-4D97-AF65-F5344CB8AC3E}">
        <p14:creationId xmlns:p14="http://schemas.microsoft.com/office/powerpoint/2010/main" val="1356065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40134C1-435E-46D1-AE87-F572A98C53B7}" type="slidenum">
              <a:rPr lang="en-US" altLang="zh-CN" sz="1400" b="0" smtClean="0">
                <a:latin typeface="Arial" charset="0"/>
              </a:rPr>
              <a:pPr eaLnBrk="1" hangingPunct="1">
                <a:spcBef>
                  <a:spcPct val="0"/>
                </a:spcBef>
                <a:buClrTx/>
                <a:buFontTx/>
                <a:buNone/>
              </a:pPr>
              <a:t>55</a:t>
            </a:fld>
            <a:endParaRPr lang="en-US" altLang="zh-CN" sz="1400" b="0" smtClean="0">
              <a:latin typeface="Arial" charset="0"/>
            </a:endParaRPr>
          </a:p>
        </p:txBody>
      </p:sp>
      <p:sp>
        <p:nvSpPr>
          <p:cNvPr id="19459" name="Rectangle 2"/>
          <p:cNvSpPr>
            <a:spLocks noGrp="1" noChangeArrowheads="1"/>
          </p:cNvSpPr>
          <p:nvPr>
            <p:ph type="title"/>
          </p:nvPr>
        </p:nvSpPr>
        <p:spPr/>
        <p:txBody>
          <a:bodyPr/>
          <a:lstStyle/>
          <a:p>
            <a:pPr algn="l" eaLnBrk="1" hangingPunct="1"/>
            <a:r>
              <a:rPr lang="zh-CN" altLang="en-US" sz="2400" b="1" dirty="0" smtClean="0"/>
              <a:t>关系的表示</a:t>
            </a:r>
          </a:p>
        </p:txBody>
      </p:sp>
      <p:sp>
        <p:nvSpPr>
          <p:cNvPr id="19460" name="Rectangle 3"/>
          <p:cNvSpPr>
            <a:spLocks noGrp="1" noChangeArrowheads="1"/>
          </p:cNvSpPr>
          <p:nvPr>
            <p:ph type="body" idx="1"/>
          </p:nvPr>
        </p:nvSpPr>
        <p:spPr>
          <a:xfrm>
            <a:off x="457200" y="1052513"/>
            <a:ext cx="8362950" cy="5400675"/>
          </a:xfrm>
        </p:spPr>
        <p:txBody>
          <a:bodyPr>
            <a:normAutofit/>
          </a:bodyPr>
          <a:lstStyle/>
          <a:p>
            <a:pPr marL="0" indent="0" eaLnBrk="1" hangingPunct="1">
              <a:buNone/>
            </a:pPr>
            <a:r>
              <a:rPr lang="en-US" altLang="zh-CN" sz="2400" b="1" dirty="0" smtClean="0"/>
              <a:t>2.  </a:t>
            </a:r>
            <a:r>
              <a:rPr lang="zh-CN" altLang="en-US" sz="2400" b="1" dirty="0" smtClean="0">
                <a:solidFill>
                  <a:srgbClr val="A50021"/>
                </a:solidFill>
              </a:rPr>
              <a:t>关系图</a:t>
            </a:r>
          </a:p>
          <a:p>
            <a:pPr marL="0" indent="0" eaLnBrk="1" hangingPunct="1">
              <a:buNone/>
            </a:pPr>
            <a:r>
              <a:rPr lang="zh-CN" altLang="en-US" sz="2400" b="1" dirty="0" smtClean="0"/>
              <a:t>      若</a:t>
            </a:r>
            <a:r>
              <a:rPr lang="en-US" altLang="zh-CN" sz="2400" b="1" i="1" dirty="0" smtClean="0"/>
              <a:t>A</a:t>
            </a:r>
            <a:r>
              <a:rPr lang="en-US" altLang="zh-CN" sz="2400" b="1" dirty="0" smtClean="0"/>
              <a:t>= {</a:t>
            </a:r>
            <a:r>
              <a:rPr lang="en-US" altLang="zh-CN" sz="2400" b="1" i="1" dirty="0" smtClean="0"/>
              <a:t>x</a:t>
            </a:r>
            <a:r>
              <a:rPr lang="en-US" altLang="zh-CN" sz="2400" b="1" baseline="-25000" dirty="0" smtClean="0"/>
              <a:t>1</a:t>
            </a:r>
            <a:r>
              <a:rPr lang="en-US" altLang="zh-CN" sz="2400" b="1" dirty="0" smtClean="0"/>
              <a:t>, </a:t>
            </a:r>
            <a:r>
              <a:rPr lang="en-US" altLang="zh-CN" sz="2400" b="1" i="1" dirty="0" smtClean="0"/>
              <a:t>x</a:t>
            </a:r>
            <a:r>
              <a:rPr lang="en-US" altLang="zh-CN" sz="2400" b="1" baseline="-25000" dirty="0" smtClean="0"/>
              <a:t>2</a:t>
            </a:r>
            <a:r>
              <a:rPr lang="en-US" altLang="zh-CN" sz="2400" b="1" dirty="0" smtClean="0"/>
              <a:t>, …, </a:t>
            </a:r>
            <a:r>
              <a:rPr lang="en-US" altLang="zh-CN" sz="2400" b="1" i="1" dirty="0" err="1" smtClean="0"/>
              <a:t>x</a:t>
            </a:r>
            <a:r>
              <a:rPr lang="en-US" altLang="zh-CN" sz="2400" b="1" i="1" baseline="-25000" dirty="0" err="1" smtClean="0"/>
              <a:t>m</a:t>
            </a:r>
            <a:r>
              <a:rPr lang="en-US" altLang="zh-CN" sz="2400" b="1" dirty="0" smtClean="0"/>
              <a:t>}</a:t>
            </a:r>
            <a:r>
              <a:rPr lang="zh-CN" altLang="en-US" sz="2400" b="1" dirty="0" smtClean="0"/>
              <a:t>，</a:t>
            </a:r>
            <a:r>
              <a:rPr lang="en-US" altLang="zh-CN" sz="2400" b="1" i="1" dirty="0" smtClean="0"/>
              <a:t>R</a:t>
            </a:r>
            <a:r>
              <a:rPr lang="zh-CN" altLang="en-US" sz="2400" b="1" dirty="0" smtClean="0"/>
              <a:t>是</a:t>
            </a:r>
            <a:r>
              <a:rPr lang="en-US" altLang="zh-CN" sz="2400" b="1" i="1" dirty="0" smtClean="0"/>
              <a:t>A</a:t>
            </a:r>
            <a:r>
              <a:rPr lang="zh-CN" altLang="en-US" sz="2400" b="1" dirty="0" smtClean="0"/>
              <a:t>上的关系，</a:t>
            </a:r>
            <a:r>
              <a:rPr lang="en-US" altLang="zh-CN" sz="2400" b="1" i="1" dirty="0" smtClean="0"/>
              <a:t>R</a:t>
            </a:r>
            <a:r>
              <a:rPr lang="zh-CN" altLang="en-US" sz="2400" b="1" dirty="0" smtClean="0"/>
              <a:t>的关系图是</a:t>
            </a:r>
            <a:r>
              <a:rPr lang="en-US" altLang="zh-CN" sz="2400" b="1" i="1" dirty="0" smtClean="0"/>
              <a:t>G</a:t>
            </a:r>
            <a:r>
              <a:rPr lang="en-US" altLang="zh-CN" sz="2400" b="1" i="1" baseline="-25000" dirty="0" smtClean="0"/>
              <a:t>R</a:t>
            </a:r>
            <a:r>
              <a:rPr lang="en-US" altLang="zh-CN" sz="2400" b="1" dirty="0" smtClean="0"/>
              <a:t>=&lt;</a:t>
            </a:r>
            <a:r>
              <a:rPr lang="en-US" altLang="zh-CN" sz="2400" b="1" i="1" dirty="0" smtClean="0"/>
              <a:t>A</a:t>
            </a:r>
            <a:r>
              <a:rPr lang="en-US" altLang="zh-CN" sz="2400" b="1" dirty="0" smtClean="0"/>
              <a:t>, </a:t>
            </a:r>
            <a:r>
              <a:rPr lang="en-US" altLang="zh-CN" sz="2400" b="1" i="1" dirty="0" smtClean="0"/>
              <a:t>R</a:t>
            </a:r>
            <a:r>
              <a:rPr lang="en-US" altLang="zh-CN" sz="2400" b="1" dirty="0" smtClean="0"/>
              <a:t>&gt;, </a:t>
            </a:r>
            <a:r>
              <a:rPr lang="zh-CN" altLang="en-US" sz="2400" b="1" dirty="0" smtClean="0"/>
              <a:t>其中</a:t>
            </a:r>
            <a:r>
              <a:rPr lang="en-US" altLang="zh-CN" sz="2400" b="1" i="1" dirty="0" smtClean="0"/>
              <a:t>A</a:t>
            </a:r>
            <a:r>
              <a:rPr lang="zh-CN" altLang="en-US" sz="2400" b="1" dirty="0" smtClean="0"/>
              <a:t>为结点集，</a:t>
            </a:r>
            <a:r>
              <a:rPr lang="en-US" altLang="zh-CN" sz="2400" b="1" i="1" dirty="0" smtClean="0"/>
              <a:t>R</a:t>
            </a:r>
            <a:r>
              <a:rPr lang="zh-CN" altLang="en-US" sz="2400" b="1" dirty="0" smtClean="0"/>
              <a:t>为边集</a:t>
            </a:r>
            <a:r>
              <a:rPr lang="en-US" altLang="zh-CN" sz="2400" b="1" dirty="0" smtClean="0"/>
              <a:t>.  </a:t>
            </a:r>
            <a:r>
              <a:rPr lang="zh-CN" altLang="en-US" sz="2400" b="1" dirty="0" smtClean="0"/>
              <a:t>如果</a:t>
            </a:r>
            <a:r>
              <a:rPr lang="en-US" altLang="zh-CN" sz="2400" b="1" dirty="0" smtClean="0"/>
              <a:t>&lt;</a:t>
            </a:r>
            <a:r>
              <a:rPr lang="en-US" altLang="zh-CN" sz="2400" b="1" i="1" dirty="0" err="1" smtClean="0"/>
              <a:t>x</a:t>
            </a:r>
            <a:r>
              <a:rPr lang="en-US" altLang="zh-CN" sz="2400" b="1" i="1" baseline="-25000" dirty="0" err="1" smtClean="0"/>
              <a:t>i</a:t>
            </a:r>
            <a:r>
              <a:rPr lang="en-US" altLang="zh-CN" sz="2400" b="1" dirty="0" err="1" smtClean="0"/>
              <a:t>,</a:t>
            </a:r>
            <a:r>
              <a:rPr lang="en-US" altLang="zh-CN" sz="2400" b="1" i="1" dirty="0" err="1" smtClean="0"/>
              <a:t>x</a:t>
            </a:r>
            <a:r>
              <a:rPr lang="en-US" altLang="zh-CN" sz="2400" b="1" i="1" baseline="-25000" dirty="0" err="1" smtClean="0"/>
              <a:t>j</a:t>
            </a:r>
            <a:r>
              <a:rPr lang="en-US" altLang="zh-CN" sz="2400" b="1" dirty="0" smtClean="0"/>
              <a:t>&gt;</a:t>
            </a:r>
            <a:r>
              <a:rPr lang="zh-CN" altLang="en-US" sz="2400" b="1" dirty="0" smtClean="0"/>
              <a:t>属于</a:t>
            </a:r>
          </a:p>
          <a:p>
            <a:pPr marL="0" indent="0" eaLnBrk="1" hangingPunct="1">
              <a:buNone/>
            </a:pPr>
            <a:r>
              <a:rPr lang="zh-CN" altLang="en-US" sz="2400" b="1" dirty="0" smtClean="0"/>
              <a:t>     关系</a:t>
            </a:r>
            <a:r>
              <a:rPr lang="en-US" altLang="zh-CN" sz="2400" b="1" i="1" dirty="0" smtClean="0"/>
              <a:t>R</a:t>
            </a:r>
            <a:r>
              <a:rPr lang="zh-CN" altLang="en-US" sz="2400" b="1" dirty="0" smtClean="0"/>
              <a:t>，在图中就有一条从 </a:t>
            </a:r>
            <a:r>
              <a:rPr lang="en-US" altLang="zh-CN" sz="2400" b="1" i="1" dirty="0" smtClean="0"/>
              <a:t>x</a:t>
            </a:r>
            <a:r>
              <a:rPr lang="en-US" altLang="zh-CN" sz="2400" b="1" i="1" baseline="-25000" dirty="0" smtClean="0"/>
              <a:t>i </a:t>
            </a:r>
            <a:r>
              <a:rPr lang="zh-CN" altLang="en-US" sz="2400" b="1" dirty="0" smtClean="0"/>
              <a:t>到 </a:t>
            </a:r>
            <a:r>
              <a:rPr lang="en-US" altLang="zh-CN" sz="2400" b="1" i="1" dirty="0" err="1" smtClean="0"/>
              <a:t>x</a:t>
            </a:r>
            <a:r>
              <a:rPr lang="en-US" altLang="zh-CN" sz="2400" b="1" i="1" baseline="-25000" dirty="0" err="1" smtClean="0"/>
              <a:t>j</a:t>
            </a:r>
            <a:r>
              <a:rPr lang="en-US" altLang="zh-CN" sz="2400" b="1" i="1" baseline="-25000" dirty="0" smtClean="0"/>
              <a:t> </a:t>
            </a:r>
            <a:r>
              <a:rPr lang="zh-CN" altLang="en-US" sz="2400" b="1" dirty="0" smtClean="0"/>
              <a:t>的有向边</a:t>
            </a:r>
            <a:r>
              <a:rPr lang="en-US" altLang="zh-CN" sz="2400" b="1" dirty="0" smtClean="0"/>
              <a:t>. </a:t>
            </a:r>
          </a:p>
          <a:p>
            <a:pPr marL="0" indent="0" eaLnBrk="1" hangingPunct="1">
              <a:spcBef>
                <a:spcPct val="60000"/>
              </a:spcBef>
              <a:buClr>
                <a:srgbClr val="FF9900"/>
              </a:buClr>
              <a:buNone/>
            </a:pPr>
            <a:r>
              <a:rPr lang="zh-CN" altLang="en-US" sz="2400" b="1" dirty="0" smtClean="0"/>
              <a:t>注意：</a:t>
            </a:r>
          </a:p>
          <a:p>
            <a:pPr marL="0" indent="0" eaLnBrk="1" hangingPunct="1">
              <a:buClr>
                <a:srgbClr val="FF9900"/>
              </a:buClr>
              <a:buNone/>
            </a:pPr>
            <a:r>
              <a:rPr lang="zh-CN" altLang="en-US" sz="2400" b="1" dirty="0" smtClean="0"/>
              <a:t>关系矩阵适合表示从</a:t>
            </a:r>
            <a:r>
              <a:rPr lang="en-US" altLang="zh-CN" sz="2400" b="1" i="1" dirty="0" smtClean="0"/>
              <a:t>A</a:t>
            </a:r>
            <a:r>
              <a:rPr lang="zh-CN" altLang="en-US" sz="2400" b="1" dirty="0" smtClean="0"/>
              <a:t>到</a:t>
            </a:r>
            <a:r>
              <a:rPr lang="en-US" altLang="zh-CN" sz="2400" b="1" i="1" dirty="0" smtClean="0"/>
              <a:t>B</a:t>
            </a:r>
            <a:r>
              <a:rPr lang="zh-CN" altLang="en-US" sz="2400" b="1" dirty="0" smtClean="0"/>
              <a:t>的关系或</a:t>
            </a:r>
            <a:r>
              <a:rPr lang="en-US" altLang="zh-CN" sz="2400" b="1" i="1" dirty="0" smtClean="0"/>
              <a:t>A</a:t>
            </a:r>
            <a:r>
              <a:rPr lang="zh-CN" altLang="en-US" sz="2400" b="1" dirty="0" smtClean="0"/>
              <a:t>上的关系（</a:t>
            </a:r>
            <a:r>
              <a:rPr lang="en-US" altLang="zh-CN" sz="2400" b="1" i="1" dirty="0" smtClean="0"/>
              <a:t>A</a:t>
            </a:r>
            <a:r>
              <a:rPr lang="en-US" altLang="zh-CN" sz="2400" b="1" dirty="0" smtClean="0"/>
              <a:t>,</a:t>
            </a:r>
            <a:r>
              <a:rPr lang="en-US" altLang="zh-CN" sz="2400" b="1" i="1" dirty="0" smtClean="0"/>
              <a:t>B</a:t>
            </a:r>
            <a:r>
              <a:rPr lang="zh-CN" altLang="en-US" sz="2400" b="1" dirty="0" smtClean="0"/>
              <a:t>为有穷集）</a:t>
            </a:r>
          </a:p>
          <a:p>
            <a:pPr marL="0" indent="0" eaLnBrk="1" hangingPunct="1">
              <a:buClr>
                <a:srgbClr val="FF9900"/>
              </a:buClr>
              <a:buNone/>
            </a:pPr>
            <a:r>
              <a:rPr lang="zh-CN" altLang="en-US" sz="2400" b="1" dirty="0" smtClean="0"/>
              <a:t>关系图适合表示有穷集</a:t>
            </a:r>
            <a:r>
              <a:rPr lang="en-US" altLang="zh-CN" sz="2400" b="1" i="1" dirty="0" smtClean="0"/>
              <a:t>A</a:t>
            </a:r>
            <a:r>
              <a:rPr lang="zh-CN" altLang="en-US" sz="2400" b="1" dirty="0" smtClean="0"/>
              <a:t>上的关系 </a:t>
            </a:r>
          </a:p>
        </p:txBody>
      </p:sp>
    </p:spTree>
    <p:extLst>
      <p:ext uri="{BB962C8B-B14F-4D97-AF65-F5344CB8AC3E}">
        <p14:creationId xmlns:p14="http://schemas.microsoft.com/office/powerpoint/2010/main" val="2304814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A719FFE7-03ED-4BEB-85E8-D6DB8D56F142}" type="slidenum">
              <a:rPr lang="en-US" altLang="zh-CN" sz="1400" b="0" smtClean="0">
                <a:latin typeface="Arial" charset="0"/>
              </a:rPr>
              <a:pPr eaLnBrk="1" hangingPunct="1">
                <a:spcBef>
                  <a:spcPct val="0"/>
                </a:spcBef>
                <a:buClrTx/>
                <a:buFontTx/>
                <a:buNone/>
              </a:pPr>
              <a:t>56</a:t>
            </a:fld>
            <a:endParaRPr lang="en-US" altLang="zh-CN" sz="1400" b="0" smtClean="0">
              <a:latin typeface="Arial" charset="0"/>
            </a:endParaRPr>
          </a:p>
        </p:txBody>
      </p:sp>
      <p:sp>
        <p:nvSpPr>
          <p:cNvPr id="21508" name="Rectangle 3"/>
          <p:cNvSpPr>
            <a:spLocks noGrp="1" noChangeArrowheads="1"/>
          </p:cNvSpPr>
          <p:nvPr>
            <p:ph type="body" idx="1"/>
          </p:nvPr>
        </p:nvSpPr>
        <p:spPr>
          <a:xfrm>
            <a:off x="0" y="836712"/>
            <a:ext cx="9144000" cy="2305050"/>
          </a:xfrm>
        </p:spPr>
        <p:txBody>
          <a:bodyPr>
            <a:noAutofit/>
          </a:bodyPr>
          <a:lstStyle/>
          <a:p>
            <a:pPr marL="0" indent="0" eaLnBrk="1" hangingPunct="1">
              <a:buNone/>
            </a:pPr>
            <a:r>
              <a:rPr lang="zh-CN" altLang="en-US" sz="2400" b="1" dirty="0" smtClean="0"/>
              <a:t>关系的</a:t>
            </a:r>
            <a:r>
              <a:rPr lang="zh-CN" altLang="en-US" sz="2400" b="1" dirty="0" smtClean="0"/>
              <a:t>基本运算</a:t>
            </a:r>
            <a:endParaRPr lang="en-US" altLang="zh-CN" sz="2400" b="1" dirty="0" smtClean="0"/>
          </a:p>
          <a:p>
            <a:pPr marL="0" indent="0" eaLnBrk="1" hangingPunct="1">
              <a:buNone/>
            </a:pPr>
            <a:endParaRPr lang="zh-CN" altLang="en-US" sz="2400" b="1" dirty="0" smtClean="0"/>
          </a:p>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7.6  </a:t>
            </a:r>
            <a:r>
              <a:rPr lang="zh-CN" altLang="en-US" sz="2400" b="1" dirty="0" smtClean="0"/>
              <a:t>关系的</a:t>
            </a:r>
            <a:r>
              <a:rPr lang="zh-CN" altLang="en-US" sz="2400" b="1" dirty="0" smtClean="0">
                <a:solidFill>
                  <a:srgbClr val="A50021"/>
                </a:solidFill>
              </a:rPr>
              <a:t>定义域</a:t>
            </a:r>
            <a:r>
              <a:rPr lang="zh-CN" altLang="en-US" sz="2400" b="1" dirty="0" smtClean="0"/>
              <a:t>、</a:t>
            </a:r>
            <a:r>
              <a:rPr lang="zh-CN" altLang="en-US" sz="2400" b="1" dirty="0" smtClean="0">
                <a:solidFill>
                  <a:srgbClr val="A50021"/>
                </a:solidFill>
              </a:rPr>
              <a:t>值域</a:t>
            </a:r>
            <a:r>
              <a:rPr lang="zh-CN" altLang="en-US" sz="2400" b="1" dirty="0" smtClean="0"/>
              <a:t>与</a:t>
            </a:r>
            <a:r>
              <a:rPr lang="zh-CN" altLang="en-US" sz="2400" b="1" dirty="0" smtClean="0">
                <a:solidFill>
                  <a:srgbClr val="A50021"/>
                </a:solidFill>
              </a:rPr>
              <a:t>域</a:t>
            </a:r>
            <a:r>
              <a:rPr lang="zh-CN" altLang="en-US" sz="2400" b="1" dirty="0" smtClean="0"/>
              <a:t>分别定义为</a:t>
            </a:r>
            <a:endParaRPr lang="zh-CN" altLang="en-US" sz="2400" b="1" dirty="0" smtClean="0">
              <a:solidFill>
                <a:srgbClr val="A50021"/>
              </a:solidFill>
            </a:endParaRPr>
          </a:p>
          <a:p>
            <a:pPr marL="0" indent="0" eaLnBrk="1" hangingPunct="1">
              <a:buNone/>
            </a:pPr>
            <a:r>
              <a:rPr lang="zh-CN" altLang="en-US" sz="2400" b="1" dirty="0" smtClean="0"/>
              <a:t>（</a:t>
            </a:r>
            <a:r>
              <a:rPr lang="en-US" altLang="zh-CN" sz="2400" b="1" dirty="0" smtClean="0"/>
              <a:t>1</a:t>
            </a:r>
            <a:r>
              <a:rPr lang="zh-CN" altLang="en-US" sz="2400" b="1" dirty="0" smtClean="0"/>
              <a:t>）</a:t>
            </a:r>
            <a:r>
              <a:rPr lang="en-US" altLang="zh-CN" sz="2400" b="1" i="1" dirty="0" smtClean="0"/>
              <a:t>R</a:t>
            </a:r>
            <a:r>
              <a:rPr lang="zh-CN" altLang="en-US" sz="2400" b="1" dirty="0" smtClean="0"/>
              <a:t>中所有有序对的第一元素构成的集合称作</a:t>
            </a:r>
            <a:r>
              <a:rPr lang="en-US" altLang="zh-CN" sz="2400" b="1" i="1" dirty="0" smtClean="0"/>
              <a:t>R</a:t>
            </a:r>
            <a:r>
              <a:rPr lang="zh-CN" altLang="en-US" sz="2400" b="1" dirty="0" smtClean="0"/>
              <a:t>的定义域，记作 </a:t>
            </a:r>
            <a:r>
              <a:rPr lang="en-US" altLang="zh-CN" sz="2400" b="1" dirty="0" err="1" smtClean="0"/>
              <a:t>dom</a:t>
            </a:r>
            <a:r>
              <a:rPr lang="en-US" altLang="zh-CN" sz="2400" b="1" i="1" dirty="0" err="1" smtClean="0"/>
              <a:t>R</a:t>
            </a:r>
            <a:r>
              <a:rPr lang="zh-CN" altLang="en-US" sz="2400" b="1" i="1" dirty="0" smtClean="0"/>
              <a:t>，</a:t>
            </a:r>
            <a:r>
              <a:rPr lang="zh-CN" altLang="en-US" sz="2400" b="1" dirty="0" smtClean="0"/>
              <a:t>形式化表示为  </a:t>
            </a:r>
            <a:r>
              <a:rPr lang="en-US" altLang="zh-CN" sz="2400" b="1" dirty="0" err="1" smtClean="0"/>
              <a:t>dom</a:t>
            </a:r>
            <a:r>
              <a:rPr lang="en-US" altLang="zh-CN" sz="2400" b="1" i="1" dirty="0" err="1" smtClean="0"/>
              <a:t>R</a:t>
            </a:r>
            <a:r>
              <a:rPr lang="en-US" altLang="zh-CN" sz="2400" b="1" dirty="0" smtClean="0"/>
              <a:t> = { </a:t>
            </a:r>
            <a:r>
              <a:rPr lang="en-US" altLang="zh-CN" sz="2400" b="1" i="1" dirty="0" smtClean="0"/>
              <a:t>x</a:t>
            </a:r>
            <a:r>
              <a:rPr lang="en-US" altLang="zh-CN" sz="2400" b="1" dirty="0" smtClean="0"/>
              <a:t> | </a:t>
            </a:r>
            <a:r>
              <a:rPr lang="en-US" altLang="zh-CN" sz="2400" b="1" dirty="0" smtClean="0">
                <a:sym typeface="Symbol" pitchFamily="18" charset="2"/>
              </a:rPr>
              <a:t></a:t>
            </a:r>
            <a:r>
              <a:rPr lang="en-US" altLang="zh-CN" sz="2400" b="1" i="1" dirty="0" smtClean="0"/>
              <a:t>y</a:t>
            </a:r>
            <a:r>
              <a:rPr lang="en-US" altLang="zh-CN" sz="2400" b="1" dirty="0" smtClean="0"/>
              <a:t> (&lt;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a:t>
            </a:r>
            <a:r>
              <a:rPr lang="en-US" altLang="zh-CN" sz="2400" b="1" dirty="0" smtClean="0">
                <a:sym typeface="Symbol" pitchFamily="18" charset="2"/>
              </a:rPr>
              <a:t></a:t>
            </a:r>
            <a:r>
              <a:rPr lang="en-US" altLang="zh-CN" sz="2400" b="1" i="1" dirty="0" smtClean="0"/>
              <a:t>R</a:t>
            </a:r>
            <a:r>
              <a:rPr lang="en-US" altLang="zh-CN" sz="2400" b="1" dirty="0" smtClean="0"/>
              <a:t>) }</a:t>
            </a:r>
          </a:p>
          <a:p>
            <a:pPr marL="0" indent="0" eaLnBrk="1" hangingPunct="1">
              <a:buNone/>
            </a:pPr>
            <a:r>
              <a:rPr lang="zh-CN" altLang="en-US" sz="2400" b="1" dirty="0" smtClean="0"/>
              <a:t>（</a:t>
            </a:r>
            <a:r>
              <a:rPr lang="en-US" altLang="zh-CN" sz="2400" b="1" dirty="0" smtClean="0"/>
              <a:t>2</a:t>
            </a:r>
            <a:r>
              <a:rPr lang="zh-CN" altLang="en-US" sz="2400" b="1" dirty="0" smtClean="0"/>
              <a:t>）</a:t>
            </a:r>
            <a:r>
              <a:rPr lang="en-US" altLang="zh-CN" sz="2400" b="1" dirty="0" smtClean="0"/>
              <a:t> </a:t>
            </a:r>
            <a:r>
              <a:rPr lang="en-US" altLang="zh-CN" sz="2400" b="1" i="1" dirty="0" smtClean="0"/>
              <a:t>R</a:t>
            </a:r>
            <a:r>
              <a:rPr lang="zh-CN" altLang="en-US" sz="2400" b="1" dirty="0" smtClean="0"/>
              <a:t>中所有有序对的第二元素构成的集合称作</a:t>
            </a:r>
            <a:r>
              <a:rPr lang="en-US" altLang="zh-CN" sz="2400" b="1" i="1" dirty="0" smtClean="0"/>
              <a:t>R</a:t>
            </a:r>
            <a:r>
              <a:rPr lang="zh-CN" altLang="en-US" sz="2400" b="1" dirty="0" smtClean="0"/>
              <a:t>的值域，记作 </a:t>
            </a:r>
            <a:r>
              <a:rPr lang="en-US" altLang="zh-CN" sz="2400" b="1" dirty="0" err="1" smtClean="0"/>
              <a:t>ran</a:t>
            </a:r>
            <a:r>
              <a:rPr lang="en-US" altLang="zh-CN" sz="2400" b="1" i="1" dirty="0" err="1" smtClean="0"/>
              <a:t>R</a:t>
            </a:r>
            <a:r>
              <a:rPr lang="zh-CN" altLang="en-US" sz="2400" b="1" i="1" dirty="0" smtClean="0"/>
              <a:t>，</a:t>
            </a:r>
            <a:r>
              <a:rPr lang="zh-CN" altLang="en-US" sz="2400" b="1" dirty="0" smtClean="0"/>
              <a:t>形式化表示为</a:t>
            </a:r>
            <a:r>
              <a:rPr lang="en-US" altLang="zh-CN" sz="2400" b="1" dirty="0" smtClean="0"/>
              <a:t>  </a:t>
            </a:r>
            <a:r>
              <a:rPr lang="en-US" altLang="zh-CN" sz="2400" b="1" dirty="0" err="1" smtClean="0"/>
              <a:t>ran</a:t>
            </a:r>
            <a:r>
              <a:rPr lang="en-US" altLang="zh-CN" sz="2400" b="1" i="1" dirty="0" err="1" smtClean="0"/>
              <a:t>R</a:t>
            </a:r>
            <a:r>
              <a:rPr lang="en-US" altLang="zh-CN" sz="2400" b="1" dirty="0" smtClean="0"/>
              <a:t> = { </a:t>
            </a:r>
            <a:r>
              <a:rPr lang="en-US" altLang="zh-CN" sz="2400" b="1" i="1" dirty="0" smtClean="0"/>
              <a:t>y</a:t>
            </a:r>
            <a:r>
              <a:rPr lang="en-US" altLang="zh-CN" sz="2400" b="1" dirty="0" smtClean="0"/>
              <a:t> | </a:t>
            </a:r>
            <a:r>
              <a:rPr lang="en-US" altLang="zh-CN" sz="2400" b="1" dirty="0" smtClean="0">
                <a:sym typeface="Symbol" pitchFamily="18" charset="2"/>
              </a:rPr>
              <a:t></a:t>
            </a:r>
            <a:r>
              <a:rPr lang="en-US" altLang="zh-CN" sz="2400" b="1" i="1" dirty="0" smtClean="0"/>
              <a:t>x</a:t>
            </a:r>
            <a:r>
              <a:rPr lang="en-US" altLang="zh-CN" sz="2400" b="1" dirty="0" smtClean="0"/>
              <a:t> (&lt;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a:t>
            </a:r>
            <a:r>
              <a:rPr lang="en-US" altLang="zh-CN" sz="2400" b="1" dirty="0" smtClean="0">
                <a:sym typeface="Symbol" pitchFamily="18" charset="2"/>
              </a:rPr>
              <a:t></a:t>
            </a:r>
            <a:r>
              <a:rPr lang="en-US" altLang="zh-CN" sz="2400" b="1" i="1" dirty="0" smtClean="0"/>
              <a:t>R</a:t>
            </a:r>
            <a:r>
              <a:rPr lang="en-US" altLang="zh-CN" sz="2400" b="1" dirty="0" smtClean="0"/>
              <a:t>) }</a:t>
            </a:r>
          </a:p>
          <a:p>
            <a:pPr marL="0" indent="0">
              <a:buNone/>
            </a:pPr>
            <a:r>
              <a:rPr lang="zh-CN" altLang="en-US" sz="2400" b="1" dirty="0" smtClean="0"/>
              <a:t>（</a:t>
            </a:r>
            <a:r>
              <a:rPr lang="en-US" altLang="zh-CN" sz="2400" b="1" dirty="0" smtClean="0"/>
              <a:t>3</a:t>
            </a:r>
            <a:r>
              <a:rPr lang="zh-CN" altLang="en-US" sz="2400" b="1" dirty="0" smtClean="0"/>
              <a:t>）定义域和值域的并集称为</a:t>
            </a:r>
            <a:r>
              <a:rPr lang="en-US" altLang="zh-CN" sz="2400" b="1" i="1" dirty="0" smtClean="0"/>
              <a:t>R</a:t>
            </a:r>
            <a:r>
              <a:rPr lang="zh-CN" altLang="en-US" sz="2400" b="1" dirty="0" smtClean="0"/>
              <a:t>的域</a:t>
            </a:r>
            <a:r>
              <a:rPr lang="zh-CN" altLang="en-US" sz="2400" b="1" i="1" dirty="0" smtClean="0"/>
              <a:t>，</a:t>
            </a:r>
            <a:r>
              <a:rPr lang="en-US" altLang="zh-CN" sz="2400" b="1" dirty="0" err="1" smtClean="0"/>
              <a:t>fld</a:t>
            </a:r>
            <a:r>
              <a:rPr lang="en-US" altLang="zh-CN" sz="2400" b="1" i="1" dirty="0" err="1" smtClean="0"/>
              <a:t>R</a:t>
            </a:r>
            <a:r>
              <a:rPr lang="en-US" altLang="zh-CN" sz="2400" b="1" dirty="0" smtClean="0"/>
              <a:t> = </a:t>
            </a:r>
            <a:r>
              <a:rPr lang="en-US" altLang="zh-CN" sz="2400" b="1" dirty="0" err="1" smtClean="0"/>
              <a:t>dom</a:t>
            </a:r>
            <a:r>
              <a:rPr lang="en-US" altLang="zh-CN" sz="2400" b="1" i="1" dirty="0" err="1" smtClean="0"/>
              <a:t>R</a:t>
            </a:r>
            <a:r>
              <a:rPr lang="en-US" altLang="zh-CN" sz="2400" b="1" dirty="0" smtClean="0"/>
              <a:t> </a:t>
            </a:r>
            <a:r>
              <a:rPr lang="en-US" altLang="zh-CN" sz="2400" b="1" dirty="0" smtClean="0">
                <a:sym typeface="Symbol" pitchFamily="18" charset="2"/>
              </a:rPr>
              <a:t></a:t>
            </a:r>
            <a:r>
              <a:rPr lang="en-US" altLang="zh-CN" sz="2400" b="1" dirty="0" smtClean="0"/>
              <a:t> </a:t>
            </a:r>
            <a:r>
              <a:rPr lang="en-US" altLang="zh-CN" sz="2400" b="1" dirty="0" err="1" smtClean="0"/>
              <a:t>ran</a:t>
            </a:r>
            <a:r>
              <a:rPr lang="en-US" altLang="zh-CN" sz="2400" b="1" i="1" dirty="0" err="1" smtClean="0"/>
              <a:t>R</a:t>
            </a:r>
            <a:r>
              <a:rPr lang="en-US" altLang="zh-CN" sz="2400" b="1" i="1" dirty="0" smtClean="0"/>
              <a:t> </a:t>
            </a:r>
            <a:endParaRPr lang="en-US" altLang="zh-CN" sz="2400" b="1" dirty="0" smtClean="0"/>
          </a:p>
        </p:txBody>
      </p:sp>
    </p:spTree>
    <p:extLst>
      <p:ext uri="{BB962C8B-B14F-4D97-AF65-F5344CB8AC3E}">
        <p14:creationId xmlns:p14="http://schemas.microsoft.com/office/powerpoint/2010/main" val="109391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85BD03D-6EF0-4FA4-A4D6-1BE07CFA3ACC}" type="slidenum">
              <a:rPr lang="en-US" altLang="zh-CN" sz="1400" b="0" smtClean="0">
                <a:latin typeface="Arial" charset="0"/>
              </a:rPr>
              <a:pPr eaLnBrk="1" hangingPunct="1">
                <a:spcBef>
                  <a:spcPct val="0"/>
                </a:spcBef>
                <a:buClrTx/>
                <a:buFontTx/>
                <a:buNone/>
              </a:pPr>
              <a:t>57</a:t>
            </a:fld>
            <a:endParaRPr lang="en-US" altLang="zh-CN" sz="1400" b="0" smtClean="0">
              <a:latin typeface="Arial" charset="0"/>
            </a:endParaRPr>
          </a:p>
        </p:txBody>
      </p:sp>
      <p:sp>
        <p:nvSpPr>
          <p:cNvPr id="22531" name="Rectangle 2"/>
          <p:cNvSpPr>
            <a:spLocks noGrp="1" noChangeArrowheads="1"/>
          </p:cNvSpPr>
          <p:nvPr>
            <p:ph type="title"/>
          </p:nvPr>
        </p:nvSpPr>
        <p:spPr/>
        <p:txBody>
          <a:bodyPr/>
          <a:lstStyle/>
          <a:p>
            <a:pPr algn="l" eaLnBrk="1" hangingPunct="1"/>
            <a:r>
              <a:rPr lang="zh-CN" altLang="en-US" sz="2400" b="1" dirty="0" smtClean="0"/>
              <a:t>关系运算</a:t>
            </a:r>
            <a:r>
              <a:rPr lang="en-US" altLang="zh-CN" sz="2400" b="1" dirty="0" smtClean="0"/>
              <a:t>(</a:t>
            </a:r>
            <a:r>
              <a:rPr lang="zh-CN" altLang="en-US" sz="2400" b="1" dirty="0" smtClean="0"/>
              <a:t>逆</a:t>
            </a:r>
            <a:r>
              <a:rPr lang="zh-CN" altLang="en-US" sz="2400" b="1" dirty="0" smtClean="0"/>
              <a:t>与</a:t>
            </a:r>
            <a:r>
              <a:rPr lang="zh-CN" altLang="en-US" sz="2400" b="1" dirty="0"/>
              <a:t>复合</a:t>
            </a:r>
            <a:r>
              <a:rPr lang="en-US" altLang="zh-CN" sz="2400" b="1" dirty="0" smtClean="0"/>
              <a:t>)</a:t>
            </a:r>
            <a:endParaRPr lang="en-US" altLang="zh-CN" sz="2400" b="1" dirty="0" smtClean="0"/>
          </a:p>
        </p:txBody>
      </p:sp>
      <p:sp>
        <p:nvSpPr>
          <p:cNvPr id="22532" name="Rectangle 3"/>
          <p:cNvSpPr>
            <a:spLocks noGrp="1" noChangeArrowheads="1"/>
          </p:cNvSpPr>
          <p:nvPr>
            <p:ph type="body" idx="1"/>
          </p:nvPr>
        </p:nvSpPr>
        <p:spPr>
          <a:xfrm>
            <a:off x="457200" y="1340768"/>
            <a:ext cx="8686800" cy="1943100"/>
          </a:xfrm>
        </p:spPr>
        <p:txBody>
          <a:bodyPr>
            <a:no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7.7</a:t>
            </a:r>
            <a:r>
              <a:rPr lang="en-US" altLang="zh-CN" sz="2400" b="1" dirty="0" smtClean="0"/>
              <a:t>  </a:t>
            </a:r>
            <a:r>
              <a:rPr lang="zh-CN" altLang="en-US" sz="2400" b="1" dirty="0" smtClean="0"/>
              <a:t>关系的</a:t>
            </a:r>
            <a:r>
              <a:rPr lang="zh-CN" altLang="en-US" sz="2400" b="1" dirty="0">
                <a:solidFill>
                  <a:srgbClr val="A50021"/>
                </a:solidFill>
              </a:rPr>
              <a:t>逆运算</a:t>
            </a:r>
            <a:r>
              <a:rPr lang="zh-CN" altLang="en-US" sz="2400" b="1" dirty="0" smtClean="0"/>
              <a:t>，</a:t>
            </a:r>
            <a:r>
              <a:rPr lang="en-US" altLang="zh-CN" sz="2400" b="1" dirty="0" smtClean="0"/>
              <a:t>R</a:t>
            </a:r>
            <a:r>
              <a:rPr lang="zh-CN" altLang="en-US" sz="2400" b="1" dirty="0" smtClean="0"/>
              <a:t>的逆关系，简称为</a:t>
            </a:r>
            <a:r>
              <a:rPr lang="en-US" altLang="zh-CN" sz="2400" b="1" dirty="0" smtClean="0"/>
              <a:t>R</a:t>
            </a:r>
            <a:r>
              <a:rPr lang="zh-CN" altLang="en-US" sz="2400" b="1" dirty="0" smtClean="0"/>
              <a:t>的逆，记作</a:t>
            </a:r>
            <a:r>
              <a:rPr lang="en-US" altLang="zh-CN" sz="2400" b="1" i="1" dirty="0" smtClean="0"/>
              <a:t>R</a:t>
            </a:r>
            <a:r>
              <a:rPr lang="en-US" altLang="zh-CN" sz="2400" b="1" baseline="30000" dirty="0" smtClean="0">
                <a:sym typeface="Symbol" pitchFamily="18" charset="2"/>
              </a:rPr>
              <a:t></a:t>
            </a:r>
            <a:r>
              <a:rPr lang="en-US" altLang="zh-CN" sz="2400" b="1" baseline="30000" dirty="0" smtClean="0"/>
              <a:t>1</a:t>
            </a:r>
            <a:r>
              <a:rPr lang="en-US" altLang="zh-CN" sz="2400" b="1" dirty="0" smtClean="0"/>
              <a:t> </a:t>
            </a:r>
            <a:endParaRPr lang="zh-CN" altLang="en-US" sz="2400" b="1" dirty="0" smtClean="0"/>
          </a:p>
          <a:p>
            <a:pPr marL="0" indent="0" eaLnBrk="1" hangingPunct="1">
              <a:buNone/>
            </a:pPr>
            <a:r>
              <a:rPr lang="zh-CN" altLang="en-US" sz="2400" b="1" i="1" dirty="0" smtClean="0"/>
              <a:t>                 </a:t>
            </a:r>
            <a:r>
              <a:rPr lang="en-US" altLang="zh-CN" sz="2400" b="1" i="1" dirty="0" smtClean="0"/>
              <a:t>R</a:t>
            </a:r>
            <a:r>
              <a:rPr lang="en-US" altLang="zh-CN" sz="2400" b="1" baseline="30000" dirty="0" smtClean="0">
                <a:sym typeface="Symbol" pitchFamily="18" charset="2"/>
              </a:rPr>
              <a:t></a:t>
            </a:r>
            <a:r>
              <a:rPr lang="en-US" altLang="zh-CN" sz="2400" b="1" baseline="30000" dirty="0" smtClean="0"/>
              <a:t>1</a:t>
            </a:r>
            <a:r>
              <a:rPr lang="en-US" altLang="zh-CN" sz="2400" b="1" dirty="0" smtClean="0"/>
              <a:t> = {&lt;</a:t>
            </a:r>
            <a:r>
              <a:rPr lang="en-US" altLang="zh-CN" sz="2400" b="1" i="1" dirty="0" smtClean="0"/>
              <a:t>x</a:t>
            </a:r>
            <a:r>
              <a:rPr lang="en-US" altLang="zh-CN" sz="2400" b="1" dirty="0" smtClean="0"/>
              <a:t>, </a:t>
            </a:r>
            <a:r>
              <a:rPr lang="en-US" altLang="zh-CN" sz="2400" b="1" i="1" dirty="0" smtClean="0"/>
              <a:t>y</a:t>
            </a:r>
            <a:r>
              <a:rPr lang="en-US" altLang="zh-CN" sz="2400" b="1" dirty="0" smtClean="0"/>
              <a:t>&gt; |&lt;</a:t>
            </a:r>
            <a:r>
              <a:rPr lang="en-US" altLang="zh-CN" sz="2400" b="1" i="1" dirty="0" smtClean="0"/>
              <a:t>y</a:t>
            </a:r>
            <a:r>
              <a:rPr lang="en-US" altLang="zh-CN" sz="2400" b="1" dirty="0" smtClean="0"/>
              <a:t>, </a:t>
            </a:r>
            <a:r>
              <a:rPr lang="en-US" altLang="zh-CN" sz="2400" b="1" i="1" dirty="0" smtClean="0"/>
              <a:t>x</a:t>
            </a:r>
            <a:r>
              <a:rPr lang="en-US" altLang="zh-CN" sz="2400" b="1" dirty="0" smtClean="0"/>
              <a:t>&gt;  </a:t>
            </a:r>
            <a:r>
              <a:rPr lang="en-US" altLang="zh-CN" sz="2400" b="1" dirty="0" smtClean="0">
                <a:sym typeface="Symbol" pitchFamily="18" charset="2"/>
              </a:rPr>
              <a:t></a:t>
            </a:r>
            <a:r>
              <a:rPr lang="en-US" altLang="zh-CN" sz="2400" b="1" i="1" dirty="0" smtClean="0"/>
              <a:t>R </a:t>
            </a:r>
            <a:r>
              <a:rPr lang="en-US" altLang="zh-CN" sz="2400" b="1" dirty="0" smtClean="0"/>
              <a:t>}</a:t>
            </a:r>
          </a:p>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7.8</a:t>
            </a:r>
            <a:r>
              <a:rPr lang="en-US" altLang="zh-CN" sz="2400" b="1" dirty="0" smtClean="0"/>
              <a:t>  </a:t>
            </a:r>
            <a:r>
              <a:rPr lang="zh-CN" altLang="en-US" sz="2400" b="1" dirty="0" smtClean="0"/>
              <a:t>关系的复合运算</a:t>
            </a:r>
            <a:r>
              <a:rPr lang="en-US" altLang="zh-CN" sz="2400" b="1" dirty="0" smtClean="0"/>
              <a:t>,</a:t>
            </a:r>
            <a:r>
              <a:rPr lang="en-US" altLang="zh-CN" sz="2400" b="1" i="1" dirty="0" smtClean="0"/>
              <a:t> F</a:t>
            </a:r>
            <a:r>
              <a:rPr lang="zh-CN" altLang="en-US" sz="2400" b="1" dirty="0" smtClean="0"/>
              <a:t>和</a:t>
            </a:r>
            <a:r>
              <a:rPr lang="en-US" altLang="zh-CN" sz="2400" b="1" i="1" dirty="0" smtClean="0"/>
              <a:t>G</a:t>
            </a:r>
            <a:r>
              <a:rPr lang="zh-CN" altLang="en-US" sz="2400" b="1" dirty="0" smtClean="0"/>
              <a:t>是二元关系</a:t>
            </a:r>
            <a:r>
              <a:rPr lang="zh-CN" altLang="en-US" sz="2400" b="1" i="1" dirty="0" smtClean="0"/>
              <a:t>，</a:t>
            </a:r>
            <a:r>
              <a:rPr lang="en-US" altLang="zh-CN" sz="2400" b="1" i="1" dirty="0" smtClean="0"/>
              <a:t> G</a:t>
            </a:r>
            <a:r>
              <a:rPr lang="zh-CN" altLang="en-US" sz="2400" b="1" dirty="0" smtClean="0"/>
              <a:t>对</a:t>
            </a:r>
            <a:r>
              <a:rPr lang="en-US" altLang="zh-CN" sz="2400" b="1" i="1" dirty="0" smtClean="0"/>
              <a:t>F</a:t>
            </a:r>
            <a:r>
              <a:rPr lang="zh-CN" altLang="en-US" sz="2400" b="1" dirty="0" smtClean="0">
                <a:sym typeface="Symbol" pitchFamily="18" charset="2"/>
              </a:rPr>
              <a:t>的右复合记作</a:t>
            </a:r>
            <a:r>
              <a:rPr lang="en-US" altLang="zh-CN" sz="2400" b="1" i="1" dirty="0" smtClean="0"/>
              <a:t>F</a:t>
            </a:r>
            <a:r>
              <a:rPr lang="en-US" altLang="zh-CN" sz="2400" b="1" baseline="-16000" dirty="0" smtClean="0">
                <a:solidFill>
                  <a:srgbClr val="000000"/>
                </a:solidFill>
                <a:sym typeface="Symbol" pitchFamily="18" charset="2"/>
              </a:rPr>
              <a:t></a:t>
            </a:r>
            <a:r>
              <a:rPr lang="en-US" altLang="zh-CN" sz="2400" b="1" dirty="0" smtClean="0"/>
              <a:t> </a:t>
            </a:r>
            <a:r>
              <a:rPr lang="en-US" altLang="zh-CN" sz="2400" b="1" i="1" dirty="0" smtClean="0"/>
              <a:t>G</a:t>
            </a:r>
            <a:r>
              <a:rPr lang="zh-CN" altLang="en-US" sz="2400" b="1" dirty="0" smtClean="0">
                <a:sym typeface="Symbol" pitchFamily="18" charset="2"/>
              </a:rPr>
              <a:t> </a:t>
            </a:r>
            <a:endParaRPr lang="zh-CN" altLang="en-US" sz="2400" b="1" dirty="0" smtClean="0"/>
          </a:p>
          <a:p>
            <a:pPr marL="0" indent="0" eaLnBrk="1" hangingPunct="1">
              <a:buNone/>
            </a:pPr>
            <a:r>
              <a:rPr lang="zh-CN" altLang="en-US" sz="2400" b="1" i="1" dirty="0" smtClean="0"/>
              <a:t>                 </a:t>
            </a:r>
            <a:r>
              <a:rPr lang="en-US" altLang="zh-CN" sz="2400" b="1" i="1" dirty="0" smtClean="0"/>
              <a:t>F</a:t>
            </a:r>
            <a:r>
              <a:rPr lang="en-US" altLang="zh-CN" sz="2400" b="1" baseline="-16000" dirty="0" smtClean="0">
                <a:solidFill>
                  <a:srgbClr val="000000"/>
                </a:solidFill>
                <a:sym typeface="Symbol" pitchFamily="18" charset="2"/>
              </a:rPr>
              <a:t></a:t>
            </a:r>
            <a:r>
              <a:rPr lang="en-US" altLang="zh-CN" sz="2400" b="1" dirty="0" smtClean="0"/>
              <a:t> </a:t>
            </a:r>
            <a:r>
              <a:rPr lang="en-US" altLang="zh-CN" sz="2400" b="1" i="1" dirty="0" smtClean="0"/>
              <a:t>G</a:t>
            </a:r>
            <a:r>
              <a:rPr lang="en-US" altLang="zh-CN" sz="2400" b="1" dirty="0" smtClean="0"/>
              <a:t>= { &lt;</a:t>
            </a:r>
            <a:r>
              <a:rPr lang="en-US" altLang="zh-CN" sz="2400" b="1" i="1" dirty="0" smtClean="0"/>
              <a:t>x</a:t>
            </a:r>
            <a:r>
              <a:rPr lang="en-US" altLang="zh-CN" sz="2400" b="1" dirty="0" smtClean="0"/>
              <a:t>, </a:t>
            </a:r>
            <a:r>
              <a:rPr lang="en-US" altLang="zh-CN" sz="2400" b="1" i="1" dirty="0" smtClean="0"/>
              <a:t>z</a:t>
            </a:r>
            <a:r>
              <a:rPr lang="en-US" altLang="zh-CN" sz="2400" b="1" dirty="0" smtClean="0"/>
              <a:t>&gt; | </a:t>
            </a:r>
            <a:r>
              <a:rPr lang="en-US" altLang="zh-CN" sz="2400" b="1" dirty="0" smtClean="0">
                <a:sym typeface="Symbol" pitchFamily="18" charset="2"/>
              </a:rPr>
              <a:t></a:t>
            </a:r>
            <a:r>
              <a:rPr lang="en-US" altLang="zh-CN" sz="2400" b="1" dirty="0" smtClean="0"/>
              <a:t> </a:t>
            </a:r>
            <a:r>
              <a:rPr lang="en-US" altLang="zh-CN" sz="2400" b="1" i="1" dirty="0" smtClean="0"/>
              <a:t>y</a:t>
            </a:r>
            <a:r>
              <a:rPr lang="en-US" altLang="zh-CN" sz="2400" b="1" dirty="0" smtClean="0"/>
              <a:t> (&lt;</a:t>
            </a:r>
            <a:r>
              <a:rPr lang="en-US" altLang="zh-CN" sz="2400" b="1" i="1" dirty="0" smtClean="0"/>
              <a:t>x</a:t>
            </a:r>
            <a:r>
              <a:rPr lang="en-US" altLang="zh-CN" sz="2400" b="1" dirty="0" smtClean="0"/>
              <a:t>, </a:t>
            </a:r>
            <a:r>
              <a:rPr lang="en-US" altLang="zh-CN" sz="2400" b="1" i="1" dirty="0" smtClean="0"/>
              <a:t>y</a:t>
            </a:r>
            <a:r>
              <a:rPr lang="en-US" altLang="zh-CN" sz="2400" b="1" dirty="0" smtClean="0"/>
              <a:t>&gt;</a:t>
            </a:r>
            <a:r>
              <a:rPr lang="en-US" altLang="zh-CN" sz="2400" b="1" dirty="0" smtClean="0">
                <a:sym typeface="Symbol" pitchFamily="18" charset="2"/>
              </a:rPr>
              <a:t></a:t>
            </a:r>
            <a:r>
              <a:rPr lang="en-US" altLang="zh-CN" sz="2400" b="1" i="1" dirty="0" smtClean="0"/>
              <a:t> F </a:t>
            </a:r>
            <a:r>
              <a:rPr lang="en-US" altLang="zh-CN" sz="2400" b="1" dirty="0" smtClean="0">
                <a:sym typeface="Symbol" pitchFamily="18" charset="2"/>
              </a:rPr>
              <a:t> </a:t>
            </a:r>
            <a:r>
              <a:rPr lang="en-US" altLang="zh-CN" sz="2400" b="1" dirty="0" smtClean="0"/>
              <a:t>&lt;</a:t>
            </a:r>
            <a:r>
              <a:rPr lang="en-US" altLang="zh-CN" sz="2400" b="1" i="1" dirty="0" smtClean="0"/>
              <a:t>y</a:t>
            </a:r>
            <a:r>
              <a:rPr lang="en-US" altLang="zh-CN" sz="2400" b="1" dirty="0" smtClean="0"/>
              <a:t>, </a:t>
            </a:r>
            <a:r>
              <a:rPr lang="en-US" altLang="zh-CN" sz="2400" b="1" i="1" dirty="0" smtClean="0"/>
              <a:t>z</a:t>
            </a:r>
            <a:r>
              <a:rPr lang="en-US" altLang="zh-CN" sz="2400" b="1" dirty="0" smtClean="0"/>
              <a:t>&gt;</a:t>
            </a:r>
            <a:r>
              <a:rPr lang="en-US" altLang="zh-CN" sz="2400" b="1" dirty="0" smtClean="0">
                <a:sym typeface="Symbol" pitchFamily="18" charset="2"/>
              </a:rPr>
              <a:t></a:t>
            </a:r>
            <a:r>
              <a:rPr lang="en-US" altLang="zh-CN" sz="2400" b="1" i="1" dirty="0" smtClean="0"/>
              <a:t> G</a:t>
            </a:r>
            <a:r>
              <a:rPr lang="en-US" altLang="zh-CN" sz="2400" b="1" dirty="0" smtClean="0"/>
              <a:t>) }</a:t>
            </a:r>
          </a:p>
        </p:txBody>
      </p:sp>
    </p:spTree>
    <p:extLst>
      <p:ext uri="{BB962C8B-B14F-4D97-AF65-F5344CB8AC3E}">
        <p14:creationId xmlns:p14="http://schemas.microsoft.com/office/powerpoint/2010/main" val="251186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948A381C-84F8-41D3-A556-E7AE3F3F2EB3}" type="slidenum">
              <a:rPr lang="en-US" altLang="zh-CN" sz="1400" b="0" smtClean="0">
                <a:latin typeface="Arial" charset="0"/>
              </a:rPr>
              <a:pPr eaLnBrk="1" hangingPunct="1">
                <a:spcBef>
                  <a:spcPct val="0"/>
                </a:spcBef>
                <a:buClrTx/>
                <a:buFontTx/>
                <a:buNone/>
              </a:pPr>
              <a:t>58</a:t>
            </a:fld>
            <a:endParaRPr lang="en-US" altLang="zh-CN" sz="1400" b="0" smtClean="0">
              <a:latin typeface="Arial" charset="0"/>
            </a:endParaRPr>
          </a:p>
        </p:txBody>
      </p:sp>
      <p:sp>
        <p:nvSpPr>
          <p:cNvPr id="27651" name="Rectangle 2"/>
          <p:cNvSpPr>
            <a:spLocks noGrp="1" noChangeArrowheads="1"/>
          </p:cNvSpPr>
          <p:nvPr>
            <p:ph type="title"/>
          </p:nvPr>
        </p:nvSpPr>
        <p:spPr>
          <a:xfrm>
            <a:off x="457200" y="-27384"/>
            <a:ext cx="8229600" cy="1143000"/>
          </a:xfrm>
        </p:spPr>
        <p:txBody>
          <a:bodyPr/>
          <a:lstStyle/>
          <a:p>
            <a:pPr algn="l" eaLnBrk="1" hangingPunct="1"/>
            <a:r>
              <a:rPr lang="zh-CN" altLang="en-US" sz="2400" b="1" dirty="0" smtClean="0"/>
              <a:t>关系运算的性质</a:t>
            </a:r>
          </a:p>
        </p:txBody>
      </p:sp>
      <p:sp>
        <p:nvSpPr>
          <p:cNvPr id="27652" name="Rectangle 3"/>
          <p:cNvSpPr>
            <a:spLocks noGrp="1" noChangeArrowheads="1"/>
          </p:cNvSpPr>
          <p:nvPr>
            <p:ph type="body" idx="1"/>
          </p:nvPr>
        </p:nvSpPr>
        <p:spPr>
          <a:xfrm>
            <a:off x="395536" y="894953"/>
            <a:ext cx="8218488" cy="1439863"/>
          </a:xfrm>
        </p:spPr>
        <p:txBody>
          <a:bodyPr>
            <a:normAutofit/>
          </a:bodyPr>
          <a:lstStyle/>
          <a:p>
            <a:pPr marL="0" indent="0" eaLnBrk="1" hangingPunct="1">
              <a:buNone/>
            </a:pPr>
            <a:r>
              <a:rPr lang="zh-CN" altLang="en-US" sz="2400" b="1" dirty="0" smtClean="0">
                <a:solidFill>
                  <a:srgbClr val="A50021"/>
                </a:solidFill>
              </a:rPr>
              <a:t>定理</a:t>
            </a:r>
            <a:r>
              <a:rPr lang="en-US" altLang="zh-CN" sz="2400" b="1" dirty="0" smtClean="0">
                <a:solidFill>
                  <a:srgbClr val="A50021"/>
                </a:solidFill>
              </a:rPr>
              <a:t>7.1</a:t>
            </a:r>
            <a:r>
              <a:rPr lang="en-US" altLang="zh-CN" sz="2400" b="1" dirty="0" smtClean="0"/>
              <a:t> </a:t>
            </a:r>
            <a:r>
              <a:rPr lang="zh-CN" altLang="en-US" sz="2400" b="1" dirty="0" smtClean="0"/>
              <a:t>设</a:t>
            </a:r>
            <a:r>
              <a:rPr lang="en-US" altLang="zh-CN" sz="2400" b="1" i="1" dirty="0" smtClean="0"/>
              <a:t>F</a:t>
            </a:r>
            <a:r>
              <a:rPr lang="zh-CN" altLang="en-US" sz="2400" b="1" dirty="0" smtClean="0"/>
              <a:t>是任意的关系</a:t>
            </a:r>
            <a:r>
              <a:rPr lang="en-US" altLang="zh-CN" sz="2400" b="1" dirty="0" smtClean="0"/>
              <a:t>, </a:t>
            </a:r>
            <a:r>
              <a:rPr lang="zh-CN" altLang="en-US" sz="2400" b="1" dirty="0" smtClean="0"/>
              <a:t>则</a:t>
            </a:r>
          </a:p>
          <a:p>
            <a:pPr marL="0" indent="0" eaLnBrk="1" hangingPunct="1">
              <a:buNone/>
            </a:pPr>
            <a:r>
              <a:rPr lang="zh-CN" altLang="en-US" sz="2400" b="1" dirty="0" smtClean="0"/>
              <a:t> </a:t>
            </a:r>
            <a:r>
              <a:rPr lang="en-US" altLang="zh-CN" sz="2400" b="1" dirty="0" smtClean="0"/>
              <a:t>(1)  (</a:t>
            </a:r>
            <a:r>
              <a:rPr lang="en-US" altLang="zh-CN" sz="2400" b="1" i="1" dirty="0" smtClean="0"/>
              <a:t>F</a:t>
            </a:r>
            <a:r>
              <a:rPr lang="en-US" altLang="zh-CN" sz="2400" b="1" i="1" baseline="30000" dirty="0" smtClean="0">
                <a:sym typeface="Symbol" pitchFamily="18" charset="2"/>
              </a:rPr>
              <a:t></a:t>
            </a:r>
            <a:r>
              <a:rPr lang="en-US" altLang="zh-CN" sz="2400" b="1" baseline="30000" dirty="0" smtClean="0"/>
              <a:t>1</a:t>
            </a:r>
            <a:r>
              <a:rPr lang="en-US" altLang="zh-CN" sz="2400" b="1" dirty="0" smtClean="0"/>
              <a:t>)</a:t>
            </a:r>
            <a:r>
              <a:rPr lang="en-US" altLang="zh-CN" sz="2400" b="1" i="1" baseline="30000" dirty="0" smtClean="0">
                <a:sym typeface="Symbol" pitchFamily="18" charset="2"/>
              </a:rPr>
              <a:t></a:t>
            </a:r>
            <a:r>
              <a:rPr lang="en-US" altLang="zh-CN" sz="2400" b="1" baseline="30000" dirty="0" smtClean="0"/>
              <a:t>1</a:t>
            </a:r>
            <a:r>
              <a:rPr lang="en-US" altLang="zh-CN" sz="2400" b="1" i="1" dirty="0" smtClean="0"/>
              <a:t>=F</a:t>
            </a:r>
          </a:p>
          <a:p>
            <a:pPr marL="0" indent="0" eaLnBrk="1" hangingPunct="1">
              <a:buNone/>
            </a:pPr>
            <a:r>
              <a:rPr lang="en-US" altLang="zh-CN" sz="2400" b="1" dirty="0" smtClean="0"/>
              <a:t> (2)  dom</a:t>
            </a:r>
            <a:r>
              <a:rPr lang="en-US" altLang="zh-CN" sz="2400" b="1" i="1" dirty="0" smtClean="0"/>
              <a:t>F</a:t>
            </a:r>
            <a:r>
              <a:rPr lang="en-US" altLang="zh-CN" sz="2400" b="1" i="1" baseline="30000" dirty="0" smtClean="0">
                <a:sym typeface="Symbol" pitchFamily="18" charset="2"/>
              </a:rPr>
              <a:t></a:t>
            </a:r>
            <a:r>
              <a:rPr lang="en-US" altLang="zh-CN" sz="2400" b="1" baseline="30000" dirty="0" smtClean="0"/>
              <a:t>1</a:t>
            </a:r>
            <a:r>
              <a:rPr lang="en-US" altLang="zh-CN" sz="2400" b="1" dirty="0" smtClean="0"/>
              <a:t>= </a:t>
            </a:r>
            <a:r>
              <a:rPr lang="en-US" altLang="zh-CN" sz="2400" b="1" dirty="0" err="1" smtClean="0"/>
              <a:t>ran</a:t>
            </a:r>
            <a:r>
              <a:rPr lang="en-US" altLang="zh-CN" sz="2400" b="1" i="1" dirty="0" err="1" smtClean="0"/>
              <a:t>F</a:t>
            </a:r>
            <a:r>
              <a:rPr lang="en-US" altLang="zh-CN" sz="2400" b="1" dirty="0" smtClean="0"/>
              <a:t>,  ran</a:t>
            </a:r>
            <a:r>
              <a:rPr lang="en-US" altLang="zh-CN" sz="2400" b="1" i="1" dirty="0" smtClean="0"/>
              <a:t>F</a:t>
            </a:r>
            <a:r>
              <a:rPr lang="en-US" altLang="zh-CN" sz="2400" b="1" i="1" baseline="30000" dirty="0" smtClean="0">
                <a:sym typeface="Symbol" pitchFamily="18" charset="2"/>
              </a:rPr>
              <a:t></a:t>
            </a:r>
            <a:r>
              <a:rPr lang="en-US" altLang="zh-CN" sz="2400" b="1" baseline="30000" dirty="0" smtClean="0"/>
              <a:t>1</a:t>
            </a:r>
            <a:r>
              <a:rPr lang="en-US" altLang="zh-CN" sz="2400" b="1" dirty="0" smtClean="0"/>
              <a:t>= </a:t>
            </a:r>
            <a:r>
              <a:rPr lang="en-US" altLang="zh-CN" sz="2400" b="1" dirty="0" err="1" smtClean="0"/>
              <a:t>dom</a:t>
            </a:r>
            <a:r>
              <a:rPr lang="en-US" altLang="zh-CN" sz="2400" b="1" i="1" dirty="0" err="1" smtClean="0"/>
              <a:t>F</a:t>
            </a:r>
            <a:endParaRPr lang="en-US" altLang="zh-CN" sz="2400" b="1" dirty="0" smtClean="0"/>
          </a:p>
        </p:txBody>
      </p:sp>
      <p:sp>
        <p:nvSpPr>
          <p:cNvPr id="5" name="Rectangle 3"/>
          <p:cNvSpPr txBox="1">
            <a:spLocks noChangeArrowheads="1"/>
          </p:cNvSpPr>
          <p:nvPr/>
        </p:nvSpPr>
        <p:spPr>
          <a:xfrm>
            <a:off x="395536" y="2420888"/>
            <a:ext cx="8280400" cy="1368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b="1" dirty="0" smtClean="0">
                <a:solidFill>
                  <a:srgbClr val="A50021"/>
                </a:solidFill>
              </a:rPr>
              <a:t>定理</a:t>
            </a:r>
            <a:r>
              <a:rPr lang="en-US" altLang="zh-CN" sz="2400" b="1" dirty="0" smtClean="0">
                <a:solidFill>
                  <a:srgbClr val="A50021"/>
                </a:solidFill>
              </a:rPr>
              <a:t>7.2</a:t>
            </a:r>
            <a:r>
              <a:rPr lang="en-US" altLang="zh-CN" sz="2400" b="1" dirty="0" smtClean="0"/>
              <a:t> </a:t>
            </a:r>
            <a:r>
              <a:rPr lang="zh-CN" altLang="en-US" sz="2400" b="1" dirty="0" smtClean="0"/>
              <a:t>设</a:t>
            </a:r>
            <a:r>
              <a:rPr lang="en-US" altLang="zh-CN" sz="2400" b="1" i="1" dirty="0" smtClean="0"/>
              <a:t>F</a:t>
            </a:r>
            <a:r>
              <a:rPr lang="en-US" altLang="zh-CN" sz="2400" b="1" dirty="0" smtClean="0"/>
              <a:t>, </a:t>
            </a:r>
            <a:r>
              <a:rPr lang="en-US" altLang="zh-CN" sz="2400" b="1" i="1" dirty="0" smtClean="0"/>
              <a:t>G</a:t>
            </a:r>
            <a:r>
              <a:rPr lang="en-US" altLang="zh-CN" sz="2400" b="1" dirty="0" smtClean="0"/>
              <a:t>, </a:t>
            </a:r>
            <a:r>
              <a:rPr lang="en-US" altLang="zh-CN" sz="2400" b="1" i="1" dirty="0" smtClean="0"/>
              <a:t>H</a:t>
            </a:r>
            <a:r>
              <a:rPr lang="zh-CN" altLang="en-US" sz="2400" b="1" dirty="0" smtClean="0"/>
              <a:t>是任意的关系</a:t>
            </a:r>
            <a:r>
              <a:rPr lang="en-US" altLang="zh-CN" sz="2400" b="1" dirty="0" smtClean="0"/>
              <a:t>, </a:t>
            </a:r>
            <a:r>
              <a:rPr lang="zh-CN" altLang="en-US" sz="2400" b="1" dirty="0" smtClean="0"/>
              <a:t>则</a:t>
            </a:r>
          </a:p>
          <a:p>
            <a:pPr marL="0" indent="0">
              <a:buFont typeface="Arial" pitchFamily="34" charset="0"/>
              <a:buNone/>
            </a:pPr>
            <a:r>
              <a:rPr lang="en-US" altLang="zh-CN" sz="2400" b="1" dirty="0" smtClean="0"/>
              <a:t>(1) (</a:t>
            </a:r>
            <a:r>
              <a:rPr lang="en-US" altLang="zh-CN" sz="2400" b="1" i="1" dirty="0" smtClean="0"/>
              <a:t>F</a:t>
            </a:r>
            <a:r>
              <a:rPr lang="en-US" altLang="zh-CN" sz="2400" b="1" baseline="-16000" dirty="0" smtClean="0">
                <a:solidFill>
                  <a:srgbClr val="000000"/>
                </a:solidFill>
                <a:sym typeface="Symbol" pitchFamily="18" charset="2"/>
              </a:rPr>
              <a:t></a:t>
            </a:r>
            <a:r>
              <a:rPr lang="en-US" altLang="zh-CN" sz="2400" b="1" i="1" dirty="0" smtClean="0"/>
              <a:t>G</a:t>
            </a:r>
            <a:r>
              <a:rPr lang="en-US" altLang="zh-CN" sz="2400" b="1" dirty="0" smtClean="0"/>
              <a:t>)</a:t>
            </a:r>
            <a:r>
              <a:rPr lang="en-US" altLang="zh-CN" sz="2400" b="1" baseline="-16000" dirty="0" smtClean="0">
                <a:solidFill>
                  <a:srgbClr val="000000"/>
                </a:solidFill>
                <a:sym typeface="Symbol" pitchFamily="18" charset="2"/>
              </a:rPr>
              <a:t></a:t>
            </a:r>
            <a:r>
              <a:rPr lang="en-US" altLang="zh-CN" sz="2400" b="1" i="1" dirty="0" smtClean="0"/>
              <a:t>H </a:t>
            </a:r>
            <a:r>
              <a:rPr lang="en-US" altLang="zh-CN" sz="2400" b="1" dirty="0" smtClean="0"/>
              <a:t>= </a:t>
            </a:r>
            <a:r>
              <a:rPr lang="en-US" altLang="zh-CN" sz="2400" b="1" i="1" dirty="0" smtClean="0"/>
              <a:t>F</a:t>
            </a:r>
            <a:r>
              <a:rPr lang="en-US" altLang="zh-CN" sz="2400" b="1" baseline="-16000" dirty="0" smtClean="0">
                <a:solidFill>
                  <a:srgbClr val="000000"/>
                </a:solidFill>
                <a:sym typeface="Symbol" pitchFamily="18" charset="2"/>
              </a:rPr>
              <a:t></a:t>
            </a:r>
            <a:r>
              <a:rPr lang="en-US" altLang="zh-CN" sz="2400" b="1" dirty="0" smtClean="0"/>
              <a:t>(</a:t>
            </a:r>
            <a:r>
              <a:rPr lang="en-US" altLang="zh-CN" sz="2400" b="1" i="1" dirty="0" smtClean="0"/>
              <a:t>G</a:t>
            </a:r>
            <a:r>
              <a:rPr lang="en-US" altLang="zh-CN" sz="2400" b="1" baseline="-16000" dirty="0" smtClean="0">
                <a:solidFill>
                  <a:srgbClr val="000000"/>
                </a:solidFill>
                <a:sym typeface="Symbol" pitchFamily="18" charset="2"/>
              </a:rPr>
              <a:t></a:t>
            </a:r>
            <a:r>
              <a:rPr lang="en-US" altLang="zh-CN" sz="2400" b="1" i="1" dirty="0" smtClean="0"/>
              <a:t>H</a:t>
            </a:r>
            <a:r>
              <a:rPr lang="en-US" altLang="zh-CN" sz="2400" b="1" dirty="0" smtClean="0"/>
              <a:t>)</a:t>
            </a:r>
          </a:p>
          <a:p>
            <a:pPr marL="0" indent="0">
              <a:buFont typeface="Arial" pitchFamily="34" charset="0"/>
              <a:buNone/>
            </a:pPr>
            <a:r>
              <a:rPr lang="en-US" altLang="zh-CN" sz="2400" b="1" dirty="0" smtClean="0"/>
              <a:t>(2) (</a:t>
            </a:r>
            <a:r>
              <a:rPr lang="en-US" altLang="zh-CN" sz="2400" b="1" i="1" dirty="0" smtClean="0"/>
              <a:t>F</a:t>
            </a:r>
            <a:r>
              <a:rPr lang="en-US" altLang="zh-CN" sz="2400" b="1" baseline="-16000" dirty="0" smtClean="0">
                <a:solidFill>
                  <a:srgbClr val="000000"/>
                </a:solidFill>
                <a:sym typeface="Symbol" pitchFamily="18" charset="2"/>
              </a:rPr>
              <a:t></a:t>
            </a:r>
            <a:r>
              <a:rPr lang="en-US" altLang="zh-CN" sz="2400" b="1" i="1" dirty="0" smtClean="0"/>
              <a:t>G</a:t>
            </a:r>
            <a:r>
              <a:rPr lang="en-US" altLang="zh-CN" sz="2400" b="1" dirty="0" smtClean="0"/>
              <a:t>)</a:t>
            </a:r>
            <a:r>
              <a:rPr lang="en-US" altLang="zh-CN" sz="2400" b="1" i="1" baseline="30000" dirty="0" smtClean="0">
                <a:sym typeface="Symbol" pitchFamily="18" charset="2"/>
              </a:rPr>
              <a:t></a:t>
            </a:r>
            <a:r>
              <a:rPr lang="en-US" altLang="zh-CN" sz="2400" b="1" baseline="30000" dirty="0" smtClean="0"/>
              <a:t>1</a:t>
            </a:r>
            <a:r>
              <a:rPr lang="en-US" altLang="zh-CN" sz="2400" b="1" dirty="0" smtClean="0"/>
              <a:t> = </a:t>
            </a:r>
            <a:r>
              <a:rPr lang="en-US" altLang="zh-CN" sz="2400" b="1" i="1" dirty="0" smtClean="0"/>
              <a:t>G</a:t>
            </a:r>
            <a:r>
              <a:rPr lang="en-US" altLang="zh-CN" sz="2400" b="1" i="1" baseline="30000" dirty="0" smtClean="0">
                <a:sym typeface="Symbol" pitchFamily="18" charset="2"/>
              </a:rPr>
              <a:t></a:t>
            </a:r>
            <a:r>
              <a:rPr lang="en-US" altLang="zh-CN" sz="2400" b="1" baseline="30000" dirty="0" smtClean="0"/>
              <a:t>1</a:t>
            </a:r>
            <a:r>
              <a:rPr lang="en-US" altLang="zh-CN" sz="2400" b="1" baseline="-16000" dirty="0" smtClean="0">
                <a:solidFill>
                  <a:srgbClr val="000000"/>
                </a:solidFill>
                <a:sym typeface="Symbol" pitchFamily="18" charset="2"/>
              </a:rPr>
              <a:t></a:t>
            </a:r>
            <a:r>
              <a:rPr lang="en-US" altLang="zh-CN" sz="2400" b="1" i="1" dirty="0" smtClean="0"/>
              <a:t>F</a:t>
            </a:r>
            <a:r>
              <a:rPr lang="en-US" altLang="zh-CN" sz="2400" b="1" i="1" baseline="30000" dirty="0" smtClean="0">
                <a:sym typeface="Symbol" pitchFamily="18" charset="2"/>
              </a:rPr>
              <a:t></a:t>
            </a:r>
            <a:r>
              <a:rPr lang="en-US" altLang="zh-CN" sz="2400" b="1" baseline="30000" dirty="0" smtClean="0"/>
              <a:t>1</a:t>
            </a:r>
            <a:endParaRPr lang="en-US" altLang="zh-CN" sz="2400" b="1" baseline="30000" dirty="0" smtClean="0"/>
          </a:p>
        </p:txBody>
      </p:sp>
      <p:sp>
        <p:nvSpPr>
          <p:cNvPr id="6" name="Rectangle 3"/>
          <p:cNvSpPr txBox="1">
            <a:spLocks noChangeArrowheads="1"/>
          </p:cNvSpPr>
          <p:nvPr/>
        </p:nvSpPr>
        <p:spPr>
          <a:xfrm>
            <a:off x="395536" y="4149080"/>
            <a:ext cx="8147050" cy="1079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Arial" pitchFamily="34" charset="0"/>
              <a:buNone/>
            </a:pPr>
            <a:r>
              <a:rPr lang="zh-CN" altLang="en-US" sz="2400" b="1" dirty="0" smtClean="0">
                <a:solidFill>
                  <a:srgbClr val="A50021"/>
                </a:solidFill>
              </a:rPr>
              <a:t>定理</a:t>
            </a:r>
            <a:r>
              <a:rPr lang="en-US" altLang="zh-CN" sz="2400" b="1" dirty="0" smtClean="0">
                <a:solidFill>
                  <a:srgbClr val="A50021"/>
                </a:solidFill>
              </a:rPr>
              <a:t>7.3</a:t>
            </a:r>
            <a:r>
              <a:rPr lang="en-US" altLang="zh-CN" sz="2400" b="1" dirty="0" smtClean="0"/>
              <a:t> </a:t>
            </a:r>
            <a:r>
              <a:rPr lang="zh-CN" altLang="en-US" sz="2400" b="1" dirty="0" smtClean="0"/>
              <a:t>设</a:t>
            </a:r>
            <a:r>
              <a:rPr lang="en-US" altLang="zh-CN" sz="2400" b="1" i="1" dirty="0" smtClean="0"/>
              <a:t>R</a:t>
            </a:r>
            <a:r>
              <a:rPr lang="zh-CN" altLang="en-US" sz="2400" b="1" dirty="0" smtClean="0"/>
              <a:t>为</a:t>
            </a:r>
            <a:r>
              <a:rPr lang="en-US" altLang="zh-CN" sz="2400" b="1" i="1" dirty="0" smtClean="0"/>
              <a:t>A</a:t>
            </a:r>
            <a:r>
              <a:rPr lang="zh-CN" altLang="en-US" sz="2400" b="1" dirty="0" smtClean="0"/>
              <a:t>上的关系</a:t>
            </a:r>
            <a:r>
              <a:rPr lang="en-US" altLang="zh-CN" sz="2400" b="1" dirty="0" smtClean="0"/>
              <a:t>, </a:t>
            </a:r>
            <a:r>
              <a:rPr lang="zh-CN" altLang="en-US" sz="2400" b="1" dirty="0" smtClean="0"/>
              <a:t>则</a:t>
            </a:r>
            <a:br>
              <a:rPr lang="zh-CN" altLang="en-US" sz="2400" b="1" dirty="0" smtClean="0"/>
            </a:br>
            <a:r>
              <a:rPr lang="zh-CN" altLang="en-US" sz="2400" b="1" dirty="0" smtClean="0"/>
              <a:t>       </a:t>
            </a:r>
            <a:r>
              <a:rPr lang="en-US" altLang="zh-CN" sz="2400" b="1" i="1" dirty="0" smtClean="0"/>
              <a:t>R</a:t>
            </a:r>
            <a:r>
              <a:rPr lang="en-US" altLang="zh-CN" sz="2400" b="1" baseline="-16000" dirty="0" smtClean="0">
                <a:solidFill>
                  <a:srgbClr val="000000"/>
                </a:solidFill>
                <a:sym typeface="Symbol" pitchFamily="18" charset="2"/>
              </a:rPr>
              <a:t></a:t>
            </a:r>
            <a:r>
              <a:rPr lang="en-US" altLang="zh-CN" sz="2400" b="1" i="1" dirty="0" smtClean="0"/>
              <a:t>I</a:t>
            </a:r>
            <a:r>
              <a:rPr lang="en-US" altLang="zh-CN" sz="2400" b="1" i="1" baseline="-25000" dirty="0" smtClean="0"/>
              <a:t>A</a:t>
            </a:r>
            <a:r>
              <a:rPr lang="en-US" altLang="zh-CN" sz="2400" b="1" dirty="0" smtClean="0"/>
              <a:t>= </a:t>
            </a:r>
            <a:r>
              <a:rPr lang="en-US" altLang="zh-CN" sz="2400" b="1" i="1" dirty="0" smtClean="0"/>
              <a:t>I</a:t>
            </a:r>
            <a:r>
              <a:rPr lang="en-US" altLang="zh-CN" sz="2400" b="1" i="1" baseline="-25000" dirty="0" smtClean="0"/>
              <a:t>A</a:t>
            </a:r>
            <a:r>
              <a:rPr lang="en-US" altLang="zh-CN" sz="2400" b="1" baseline="-16000" dirty="0" smtClean="0">
                <a:solidFill>
                  <a:srgbClr val="000000"/>
                </a:solidFill>
                <a:sym typeface="Symbol" pitchFamily="18" charset="2"/>
              </a:rPr>
              <a:t></a:t>
            </a:r>
            <a:r>
              <a:rPr lang="en-US" altLang="zh-CN" sz="2400" b="1" i="1" dirty="0" smtClean="0"/>
              <a:t>R</a:t>
            </a:r>
            <a:r>
              <a:rPr lang="en-US" altLang="zh-CN" sz="2400" b="1" dirty="0" smtClean="0"/>
              <a:t>=</a:t>
            </a:r>
            <a:r>
              <a:rPr lang="en-US" altLang="zh-CN" sz="2400" b="1" i="1" dirty="0" smtClean="0"/>
              <a:t>R</a:t>
            </a:r>
            <a:endParaRPr lang="en-US" altLang="zh-CN" sz="2400" b="1" i="1" dirty="0" smtClean="0"/>
          </a:p>
        </p:txBody>
      </p:sp>
      <p:sp>
        <p:nvSpPr>
          <p:cNvPr id="7" name="Rectangle 3"/>
          <p:cNvSpPr txBox="1">
            <a:spLocks noChangeArrowheads="1"/>
          </p:cNvSpPr>
          <p:nvPr/>
        </p:nvSpPr>
        <p:spPr>
          <a:xfrm>
            <a:off x="451175" y="5251371"/>
            <a:ext cx="8147050" cy="14398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b="1" smtClean="0">
                <a:solidFill>
                  <a:srgbClr val="A50021"/>
                </a:solidFill>
              </a:rPr>
              <a:t>定理</a:t>
            </a:r>
            <a:r>
              <a:rPr lang="en-US" altLang="zh-CN" sz="2400" b="1" smtClean="0">
                <a:solidFill>
                  <a:srgbClr val="A50021"/>
                </a:solidFill>
              </a:rPr>
              <a:t>7.4</a:t>
            </a:r>
            <a:r>
              <a:rPr lang="en-US" altLang="zh-CN" sz="2400" b="1" smtClean="0"/>
              <a:t> </a:t>
            </a:r>
          </a:p>
          <a:p>
            <a:pPr marL="0" indent="0">
              <a:buFont typeface="Arial" pitchFamily="34" charset="0"/>
              <a:buNone/>
            </a:pPr>
            <a:r>
              <a:rPr lang="en-US" altLang="zh-CN" sz="2400" b="1" smtClean="0"/>
              <a:t> (1)  </a:t>
            </a:r>
            <a:r>
              <a:rPr lang="en-US" altLang="zh-CN" sz="2400" b="1" i="1" smtClean="0"/>
              <a:t>F</a:t>
            </a:r>
            <a:r>
              <a:rPr lang="en-US" altLang="zh-CN" sz="2400" b="1" baseline="-16000" smtClean="0">
                <a:solidFill>
                  <a:srgbClr val="000000"/>
                </a:solidFill>
                <a:sym typeface="Symbol" pitchFamily="18" charset="2"/>
              </a:rPr>
              <a:t></a:t>
            </a:r>
            <a:r>
              <a:rPr lang="en-US" altLang="zh-CN" sz="2400" b="1" smtClean="0"/>
              <a:t>(</a:t>
            </a:r>
            <a:r>
              <a:rPr lang="en-US" altLang="zh-CN" sz="2400" b="1" i="1" smtClean="0"/>
              <a:t>G</a:t>
            </a:r>
            <a:r>
              <a:rPr lang="en-US" altLang="zh-CN" sz="2400" b="1" smtClean="0">
                <a:sym typeface="Symbol" pitchFamily="18" charset="2"/>
              </a:rPr>
              <a:t></a:t>
            </a:r>
            <a:r>
              <a:rPr lang="en-US" altLang="zh-CN" sz="2400" b="1" i="1" smtClean="0"/>
              <a:t>H</a:t>
            </a:r>
            <a:r>
              <a:rPr lang="en-US" altLang="zh-CN" sz="2400" b="1" smtClean="0"/>
              <a:t>) = </a:t>
            </a:r>
            <a:r>
              <a:rPr lang="en-US" altLang="zh-CN" sz="2400" b="1" i="1" smtClean="0"/>
              <a:t>F</a:t>
            </a:r>
            <a:r>
              <a:rPr lang="en-US" altLang="zh-CN" sz="2400" b="1" baseline="-16000" smtClean="0">
                <a:solidFill>
                  <a:srgbClr val="000000"/>
                </a:solidFill>
                <a:sym typeface="Symbol" pitchFamily="18" charset="2"/>
              </a:rPr>
              <a:t></a:t>
            </a:r>
            <a:r>
              <a:rPr lang="en-US" altLang="zh-CN" sz="2400" b="1" i="1" smtClean="0"/>
              <a:t>G</a:t>
            </a:r>
            <a:r>
              <a:rPr lang="en-US" altLang="zh-CN" sz="2400" b="1" smtClean="0"/>
              <a:t>∪</a:t>
            </a:r>
            <a:r>
              <a:rPr lang="en-US" altLang="zh-CN" sz="2400" b="1" i="1" smtClean="0"/>
              <a:t>F</a:t>
            </a:r>
            <a:r>
              <a:rPr lang="en-US" altLang="zh-CN" sz="2400" b="1" baseline="-16000" smtClean="0">
                <a:solidFill>
                  <a:srgbClr val="000000"/>
                </a:solidFill>
                <a:sym typeface="Symbol" pitchFamily="18" charset="2"/>
              </a:rPr>
              <a:t></a:t>
            </a:r>
            <a:r>
              <a:rPr lang="en-US" altLang="zh-CN" sz="2400" b="1" i="1" smtClean="0"/>
              <a:t>H      </a:t>
            </a:r>
            <a:r>
              <a:rPr lang="en-US" altLang="zh-CN" sz="2400" b="1" smtClean="0"/>
              <a:t> (2)  (</a:t>
            </a:r>
            <a:r>
              <a:rPr lang="en-US" altLang="zh-CN" sz="2400" b="1" i="1" smtClean="0"/>
              <a:t>G</a:t>
            </a:r>
            <a:r>
              <a:rPr lang="en-US" altLang="zh-CN" sz="2400" b="1" smtClean="0"/>
              <a:t>∪</a:t>
            </a:r>
            <a:r>
              <a:rPr lang="en-US" altLang="zh-CN" sz="2400" b="1" i="1" smtClean="0"/>
              <a:t>H</a:t>
            </a:r>
            <a:r>
              <a:rPr lang="en-US" altLang="zh-CN" sz="2400" b="1" smtClean="0"/>
              <a:t>)</a:t>
            </a:r>
            <a:r>
              <a:rPr lang="en-US" altLang="zh-CN" sz="2400" b="1" baseline="-16000" smtClean="0">
                <a:solidFill>
                  <a:srgbClr val="000000"/>
                </a:solidFill>
                <a:sym typeface="Symbol" pitchFamily="18" charset="2"/>
              </a:rPr>
              <a:t></a:t>
            </a:r>
            <a:r>
              <a:rPr lang="en-US" altLang="zh-CN" sz="2400" b="1" i="1" smtClean="0"/>
              <a:t>F </a:t>
            </a:r>
            <a:r>
              <a:rPr lang="en-US" altLang="zh-CN" sz="2400" b="1" smtClean="0"/>
              <a:t>= </a:t>
            </a:r>
            <a:r>
              <a:rPr lang="en-US" altLang="zh-CN" sz="2400" b="1" i="1" smtClean="0"/>
              <a:t>G</a:t>
            </a:r>
            <a:r>
              <a:rPr lang="en-US" altLang="zh-CN" sz="2400" b="1" baseline="-16000" smtClean="0">
                <a:solidFill>
                  <a:srgbClr val="000000"/>
                </a:solidFill>
                <a:sym typeface="Symbol" pitchFamily="18" charset="2"/>
              </a:rPr>
              <a:t></a:t>
            </a:r>
            <a:r>
              <a:rPr lang="en-US" altLang="zh-CN" sz="2400" b="1" i="1" smtClean="0"/>
              <a:t>F</a:t>
            </a:r>
            <a:r>
              <a:rPr lang="en-US" altLang="zh-CN" sz="2400" b="1" smtClean="0"/>
              <a:t>∪</a:t>
            </a:r>
            <a:r>
              <a:rPr lang="en-US" altLang="zh-CN" sz="2400" b="1" i="1" smtClean="0"/>
              <a:t>H</a:t>
            </a:r>
            <a:r>
              <a:rPr lang="en-US" altLang="zh-CN" sz="2400" b="1" baseline="-16000" smtClean="0">
                <a:solidFill>
                  <a:srgbClr val="000000"/>
                </a:solidFill>
                <a:sym typeface="Symbol" pitchFamily="18" charset="2"/>
              </a:rPr>
              <a:t></a:t>
            </a:r>
            <a:r>
              <a:rPr lang="en-US" altLang="zh-CN" sz="2400" b="1" i="1" smtClean="0"/>
              <a:t>F</a:t>
            </a:r>
            <a:endParaRPr lang="en-US" altLang="zh-CN" sz="2400" b="1" smtClean="0"/>
          </a:p>
          <a:p>
            <a:pPr marL="0" indent="0">
              <a:buFont typeface="Arial" pitchFamily="34" charset="0"/>
              <a:buNone/>
            </a:pPr>
            <a:r>
              <a:rPr lang="en-US" altLang="zh-CN" sz="2400" b="1" smtClean="0"/>
              <a:t> (3)  </a:t>
            </a:r>
            <a:r>
              <a:rPr lang="en-US" altLang="zh-CN" sz="2400" b="1" i="1" smtClean="0"/>
              <a:t>F</a:t>
            </a:r>
            <a:r>
              <a:rPr lang="en-US" altLang="zh-CN" sz="2400" b="1" baseline="-16000" smtClean="0">
                <a:solidFill>
                  <a:srgbClr val="000000"/>
                </a:solidFill>
                <a:sym typeface="Symbol" pitchFamily="18" charset="2"/>
              </a:rPr>
              <a:t></a:t>
            </a:r>
            <a:r>
              <a:rPr lang="en-US" altLang="zh-CN" sz="2400" b="1" smtClean="0"/>
              <a:t>(</a:t>
            </a:r>
            <a:r>
              <a:rPr lang="en-US" altLang="zh-CN" sz="2400" b="1" i="1" smtClean="0"/>
              <a:t>G</a:t>
            </a:r>
            <a:r>
              <a:rPr lang="en-US" altLang="zh-CN" sz="2400" b="1" smtClean="0"/>
              <a:t>∩</a:t>
            </a:r>
            <a:r>
              <a:rPr lang="en-US" altLang="zh-CN" sz="2400" b="1" i="1" smtClean="0"/>
              <a:t>H</a:t>
            </a:r>
            <a:r>
              <a:rPr lang="en-US" altLang="zh-CN" sz="2400" b="1" smtClean="0"/>
              <a:t>) </a:t>
            </a:r>
            <a:r>
              <a:rPr lang="en-US" altLang="zh-CN" sz="2400" b="1" smtClean="0">
                <a:sym typeface="Symbol" pitchFamily="18" charset="2"/>
              </a:rPr>
              <a:t></a:t>
            </a:r>
            <a:r>
              <a:rPr lang="en-US" altLang="zh-CN" sz="2400" b="1" smtClean="0"/>
              <a:t> </a:t>
            </a:r>
            <a:r>
              <a:rPr lang="en-US" altLang="zh-CN" sz="2400" b="1" i="1" smtClean="0"/>
              <a:t>F</a:t>
            </a:r>
            <a:r>
              <a:rPr lang="en-US" altLang="zh-CN" sz="2400" b="1" baseline="-16000" smtClean="0">
                <a:solidFill>
                  <a:srgbClr val="000000"/>
                </a:solidFill>
                <a:sym typeface="Symbol" pitchFamily="18" charset="2"/>
              </a:rPr>
              <a:t></a:t>
            </a:r>
            <a:r>
              <a:rPr lang="en-US" altLang="zh-CN" sz="2400" b="1" i="1" smtClean="0"/>
              <a:t>G</a:t>
            </a:r>
            <a:r>
              <a:rPr lang="en-US" altLang="zh-CN" sz="2400" b="1" smtClean="0"/>
              <a:t>∩</a:t>
            </a:r>
            <a:r>
              <a:rPr lang="en-US" altLang="zh-CN" sz="2400" b="1" i="1" smtClean="0"/>
              <a:t>F</a:t>
            </a:r>
            <a:r>
              <a:rPr lang="en-US" altLang="zh-CN" sz="2400" b="1" baseline="-16000" smtClean="0">
                <a:solidFill>
                  <a:srgbClr val="000000"/>
                </a:solidFill>
                <a:sym typeface="Symbol" pitchFamily="18" charset="2"/>
              </a:rPr>
              <a:t></a:t>
            </a:r>
            <a:r>
              <a:rPr lang="en-US" altLang="zh-CN" sz="2400" b="1" i="1" smtClean="0"/>
              <a:t>H     </a:t>
            </a:r>
            <a:r>
              <a:rPr lang="en-US" altLang="zh-CN" sz="2400" b="1" smtClean="0"/>
              <a:t>(4)  (</a:t>
            </a:r>
            <a:r>
              <a:rPr lang="en-US" altLang="zh-CN" sz="2400" b="1" i="1" smtClean="0"/>
              <a:t>G</a:t>
            </a:r>
            <a:r>
              <a:rPr lang="en-US" altLang="zh-CN" sz="2400" b="1" smtClean="0"/>
              <a:t>∩</a:t>
            </a:r>
            <a:r>
              <a:rPr lang="en-US" altLang="zh-CN" sz="2400" b="1" i="1" smtClean="0"/>
              <a:t>H</a:t>
            </a:r>
            <a:r>
              <a:rPr lang="en-US" altLang="zh-CN" sz="2400" b="1" smtClean="0"/>
              <a:t>)</a:t>
            </a:r>
            <a:r>
              <a:rPr lang="en-US" altLang="zh-CN" sz="2400" b="1" baseline="-16000" smtClean="0">
                <a:solidFill>
                  <a:srgbClr val="000000"/>
                </a:solidFill>
                <a:sym typeface="Symbol" pitchFamily="18" charset="2"/>
              </a:rPr>
              <a:t></a:t>
            </a:r>
            <a:r>
              <a:rPr lang="en-US" altLang="zh-CN" sz="2400" b="1" i="1" smtClean="0"/>
              <a:t>F </a:t>
            </a:r>
            <a:r>
              <a:rPr lang="en-US" altLang="zh-CN" sz="2400" b="1" smtClean="0">
                <a:sym typeface="Symbol" pitchFamily="18" charset="2"/>
              </a:rPr>
              <a:t></a:t>
            </a:r>
            <a:r>
              <a:rPr lang="en-US" altLang="zh-CN" sz="2400" b="1" smtClean="0"/>
              <a:t> </a:t>
            </a:r>
            <a:r>
              <a:rPr lang="en-US" altLang="zh-CN" sz="2400" b="1" i="1" smtClean="0"/>
              <a:t>G</a:t>
            </a:r>
            <a:r>
              <a:rPr lang="en-US" altLang="zh-CN" sz="2400" b="1" baseline="-16000" smtClean="0">
                <a:solidFill>
                  <a:srgbClr val="000000"/>
                </a:solidFill>
                <a:sym typeface="Symbol" pitchFamily="18" charset="2"/>
              </a:rPr>
              <a:t></a:t>
            </a:r>
            <a:r>
              <a:rPr lang="en-US" altLang="zh-CN" sz="2400" b="1" i="1" smtClean="0"/>
              <a:t>F</a:t>
            </a:r>
            <a:r>
              <a:rPr lang="en-US" altLang="zh-CN" sz="2400" b="1" smtClean="0"/>
              <a:t>∩</a:t>
            </a:r>
            <a:r>
              <a:rPr lang="en-US" altLang="zh-CN" sz="2400" b="1" i="1" smtClean="0"/>
              <a:t>H</a:t>
            </a:r>
            <a:r>
              <a:rPr lang="en-US" altLang="zh-CN" sz="2400" b="1" baseline="-16000" smtClean="0">
                <a:solidFill>
                  <a:srgbClr val="000000"/>
                </a:solidFill>
                <a:sym typeface="Symbol" pitchFamily="18" charset="2"/>
              </a:rPr>
              <a:t></a:t>
            </a:r>
            <a:r>
              <a:rPr lang="en-US" altLang="zh-CN" sz="2400" b="1" i="1" smtClean="0"/>
              <a:t>F</a:t>
            </a:r>
            <a:endParaRPr lang="en-US" altLang="zh-CN" sz="2400" b="1" dirty="0" smtClean="0"/>
          </a:p>
        </p:txBody>
      </p:sp>
    </p:spTree>
    <p:extLst>
      <p:ext uri="{BB962C8B-B14F-4D97-AF65-F5344CB8AC3E}">
        <p14:creationId xmlns:p14="http://schemas.microsoft.com/office/powerpoint/2010/main" val="339555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9495BF60-8E53-4586-A8E6-6001963B1E3F}" type="slidenum">
              <a:rPr lang="en-US" altLang="zh-CN" sz="1400" b="0" smtClean="0">
                <a:latin typeface="Arial" charset="0"/>
              </a:rPr>
              <a:pPr eaLnBrk="1" hangingPunct="1">
                <a:spcBef>
                  <a:spcPct val="0"/>
                </a:spcBef>
                <a:buClrTx/>
                <a:buFontTx/>
                <a:buNone/>
              </a:pPr>
              <a:t>59</a:t>
            </a:fld>
            <a:endParaRPr lang="en-US" altLang="zh-CN" sz="1400" b="0" smtClean="0">
              <a:latin typeface="Arial" charset="0"/>
            </a:endParaRPr>
          </a:p>
        </p:txBody>
      </p:sp>
      <p:sp>
        <p:nvSpPr>
          <p:cNvPr id="36867" name="Rectangle 2"/>
          <p:cNvSpPr>
            <a:spLocks noGrp="1" noChangeArrowheads="1"/>
          </p:cNvSpPr>
          <p:nvPr>
            <p:ph type="title"/>
          </p:nvPr>
        </p:nvSpPr>
        <p:spPr/>
        <p:txBody>
          <a:bodyPr/>
          <a:lstStyle/>
          <a:p>
            <a:pPr algn="l" eaLnBrk="1" hangingPunct="1"/>
            <a:r>
              <a:rPr lang="zh-CN" altLang="en-US" sz="2400" b="1" dirty="0" smtClean="0"/>
              <a:t>关系的幂运算</a:t>
            </a:r>
          </a:p>
        </p:txBody>
      </p:sp>
      <p:sp>
        <p:nvSpPr>
          <p:cNvPr id="36868" name="Rectangle 3"/>
          <p:cNvSpPr>
            <a:spLocks noGrp="1" noChangeArrowheads="1"/>
          </p:cNvSpPr>
          <p:nvPr>
            <p:ph type="body" idx="1"/>
          </p:nvPr>
        </p:nvSpPr>
        <p:spPr>
          <a:xfrm>
            <a:off x="457200" y="1268413"/>
            <a:ext cx="8229600" cy="4525962"/>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7.10</a:t>
            </a:r>
          </a:p>
          <a:p>
            <a:pPr marL="0" indent="0" eaLnBrk="1" hangingPunct="1">
              <a:buNone/>
            </a:pPr>
            <a:r>
              <a:rPr lang="zh-CN" altLang="en-US" sz="2400" b="1" dirty="0" smtClean="0"/>
              <a:t>设 </a:t>
            </a:r>
            <a:r>
              <a:rPr lang="en-US" altLang="zh-CN" sz="2400" b="1" i="1" dirty="0" smtClean="0"/>
              <a:t>R </a:t>
            </a:r>
            <a:r>
              <a:rPr lang="zh-CN" altLang="en-US" sz="2400" b="1" dirty="0" smtClean="0"/>
              <a:t>为 </a:t>
            </a:r>
            <a:r>
              <a:rPr lang="en-US" altLang="zh-CN" sz="2400" b="1" i="1" dirty="0" smtClean="0"/>
              <a:t>A </a:t>
            </a:r>
            <a:r>
              <a:rPr lang="zh-CN" altLang="en-US" sz="2400" b="1" dirty="0" smtClean="0"/>
              <a:t>上的关系</a:t>
            </a:r>
            <a:r>
              <a:rPr lang="en-US" altLang="zh-CN" sz="2400" b="1" dirty="0" smtClean="0"/>
              <a:t>, </a:t>
            </a:r>
            <a:r>
              <a:rPr lang="en-US" altLang="zh-CN" sz="2400" b="1" i="1" dirty="0" smtClean="0"/>
              <a:t>n</a:t>
            </a:r>
            <a:r>
              <a:rPr lang="zh-CN" altLang="en-US" sz="2400" b="1" dirty="0" smtClean="0"/>
              <a:t>为自然数</a:t>
            </a:r>
            <a:r>
              <a:rPr lang="en-US" altLang="zh-CN" sz="2400" b="1" dirty="0" smtClean="0"/>
              <a:t>, </a:t>
            </a:r>
            <a:r>
              <a:rPr lang="zh-CN" altLang="en-US" sz="2400" b="1" dirty="0" smtClean="0"/>
              <a:t>则 </a:t>
            </a:r>
            <a:r>
              <a:rPr lang="en-US" altLang="zh-CN" sz="2400" b="1" i="1" dirty="0" smtClean="0"/>
              <a:t>R </a:t>
            </a:r>
            <a:r>
              <a:rPr lang="zh-CN" altLang="en-US" sz="2400" b="1" dirty="0" smtClean="0"/>
              <a:t>的 </a:t>
            </a:r>
            <a:r>
              <a:rPr lang="en-US" altLang="zh-CN" sz="2400" b="1" i="1" dirty="0" smtClean="0">
                <a:solidFill>
                  <a:srgbClr val="A50021"/>
                </a:solidFill>
              </a:rPr>
              <a:t>n </a:t>
            </a:r>
            <a:r>
              <a:rPr lang="zh-CN" altLang="en-US" sz="2400" b="1" dirty="0" smtClean="0">
                <a:solidFill>
                  <a:srgbClr val="A50021"/>
                </a:solidFill>
              </a:rPr>
              <a:t>次幂</a:t>
            </a:r>
            <a:r>
              <a:rPr lang="zh-CN" altLang="en-US" sz="2400" b="1" dirty="0" smtClean="0"/>
              <a:t>定义为：</a:t>
            </a:r>
          </a:p>
          <a:p>
            <a:pPr marL="0" indent="0" eaLnBrk="1" hangingPunct="1">
              <a:buNone/>
            </a:pPr>
            <a:r>
              <a:rPr lang="en-US" altLang="zh-CN" sz="2400" b="1" dirty="0" smtClean="0"/>
              <a:t>(1)  </a:t>
            </a:r>
            <a:r>
              <a:rPr lang="en-US" altLang="zh-CN" sz="2400" b="1" i="1" dirty="0" smtClean="0"/>
              <a:t>R</a:t>
            </a:r>
            <a:r>
              <a:rPr lang="en-US" altLang="zh-CN" sz="2400" b="1" baseline="30000" dirty="0" smtClean="0"/>
              <a:t>0 </a:t>
            </a:r>
            <a:r>
              <a:rPr lang="en-US" altLang="zh-CN" sz="2400" b="1" dirty="0" smtClean="0"/>
              <a:t>= { &lt;</a:t>
            </a:r>
            <a:r>
              <a:rPr lang="en-US" altLang="zh-CN" sz="2400" b="1" i="1" dirty="0" err="1" smtClean="0"/>
              <a:t>x</a:t>
            </a:r>
            <a:r>
              <a:rPr lang="en-US" altLang="zh-CN" sz="2400" b="1" dirty="0" err="1" smtClean="0"/>
              <a:t>,</a:t>
            </a:r>
            <a:r>
              <a:rPr lang="en-US" altLang="zh-CN" sz="2400" b="1" i="1" dirty="0" err="1" smtClean="0"/>
              <a:t>x</a:t>
            </a:r>
            <a:r>
              <a:rPr lang="en-US" altLang="zh-CN" sz="2400" b="1" dirty="0" smtClean="0"/>
              <a:t>&gt; | </a:t>
            </a:r>
            <a:r>
              <a:rPr lang="en-US" altLang="zh-CN" sz="2400" b="1" i="1" dirty="0" err="1" smtClean="0"/>
              <a:t>x</a:t>
            </a:r>
            <a:r>
              <a:rPr lang="en-US" altLang="zh-CN" sz="2400" b="1" dirty="0" err="1" smtClean="0"/>
              <a:t>∈</a:t>
            </a:r>
            <a:r>
              <a:rPr lang="en-US" altLang="zh-CN" sz="2400" b="1" i="1" dirty="0" err="1" smtClean="0"/>
              <a:t>A</a:t>
            </a:r>
            <a:r>
              <a:rPr lang="en-US" altLang="zh-CN" sz="2400" b="1" i="1" dirty="0" smtClean="0"/>
              <a:t> </a:t>
            </a:r>
            <a:r>
              <a:rPr lang="en-US" altLang="zh-CN" sz="2400" b="1" dirty="0" smtClean="0"/>
              <a:t>} = </a:t>
            </a:r>
            <a:r>
              <a:rPr lang="en-US" altLang="zh-CN" sz="2400" b="1" i="1" dirty="0" smtClean="0"/>
              <a:t>I</a:t>
            </a:r>
            <a:r>
              <a:rPr lang="en-US" altLang="zh-CN" sz="2400" b="1" i="1" baseline="-25000" dirty="0" smtClean="0"/>
              <a:t>A</a:t>
            </a:r>
          </a:p>
          <a:p>
            <a:pPr marL="0" indent="0" eaLnBrk="1" hangingPunct="1">
              <a:buNone/>
            </a:pPr>
            <a:r>
              <a:rPr lang="en-US" altLang="zh-CN" sz="2400" b="1" dirty="0" smtClean="0"/>
              <a:t>(2)</a:t>
            </a:r>
            <a:r>
              <a:rPr lang="en-US" altLang="zh-CN" sz="2400" b="1" i="1" dirty="0" smtClean="0"/>
              <a:t> </a:t>
            </a:r>
            <a:r>
              <a:rPr lang="en-US" altLang="zh-CN" sz="2400" b="1" dirty="0" smtClean="0"/>
              <a:t> </a:t>
            </a:r>
            <a:r>
              <a:rPr lang="en-US" altLang="zh-CN" sz="2400" b="1" i="1" dirty="0" smtClean="0"/>
              <a:t>R</a:t>
            </a:r>
            <a:r>
              <a:rPr lang="en-US" altLang="zh-CN" sz="2400" b="1" i="1" baseline="30000" dirty="0" smtClean="0"/>
              <a:t>n</a:t>
            </a:r>
            <a:r>
              <a:rPr lang="en-US" altLang="zh-CN" sz="2400" b="1" baseline="30000" dirty="0" smtClean="0"/>
              <a:t>+1 </a:t>
            </a:r>
            <a:r>
              <a:rPr lang="en-US" altLang="zh-CN" sz="2400" b="1" dirty="0" smtClean="0"/>
              <a:t>= </a:t>
            </a:r>
            <a:r>
              <a:rPr lang="en-US" altLang="zh-CN" sz="2400" b="1" i="1" dirty="0" err="1" smtClean="0"/>
              <a:t>R</a:t>
            </a:r>
            <a:r>
              <a:rPr lang="en-US" altLang="zh-CN" sz="2400" b="1" i="1" baseline="30000" dirty="0" err="1" smtClean="0"/>
              <a:t>n</a:t>
            </a:r>
            <a:r>
              <a:rPr lang="en-US" altLang="zh-CN" sz="2400" b="1" baseline="-16000" dirty="0" err="1" smtClean="0">
                <a:solidFill>
                  <a:srgbClr val="000000"/>
                </a:solidFill>
                <a:sym typeface="Symbol" pitchFamily="18" charset="2"/>
              </a:rPr>
              <a:t></a:t>
            </a:r>
            <a:r>
              <a:rPr lang="en-US" altLang="zh-CN" sz="2400" b="1" i="1" dirty="0" err="1" smtClean="0"/>
              <a:t>R</a:t>
            </a:r>
            <a:endParaRPr lang="en-US" altLang="zh-CN" sz="2400" b="1" dirty="0" smtClean="0"/>
          </a:p>
          <a:p>
            <a:pPr marL="0" indent="0" eaLnBrk="1" hangingPunct="1">
              <a:spcBef>
                <a:spcPct val="110000"/>
              </a:spcBef>
              <a:buNone/>
            </a:pPr>
            <a:r>
              <a:rPr lang="zh-CN" altLang="en-US" sz="2400" b="1" dirty="0" smtClean="0"/>
              <a:t>注意：</a:t>
            </a:r>
          </a:p>
          <a:p>
            <a:pPr marL="0" indent="0" eaLnBrk="1" hangingPunct="1">
              <a:buClr>
                <a:srgbClr val="FF9900"/>
              </a:buClr>
              <a:buNone/>
            </a:pPr>
            <a:r>
              <a:rPr lang="zh-CN" altLang="en-US" sz="2400" b="1" dirty="0" smtClean="0"/>
              <a:t>对于</a:t>
            </a:r>
            <a:r>
              <a:rPr lang="en-US" altLang="zh-CN" sz="2400" b="1" i="1" dirty="0" smtClean="0"/>
              <a:t>A</a:t>
            </a:r>
            <a:r>
              <a:rPr lang="zh-CN" altLang="en-US" sz="2400" b="1" dirty="0" smtClean="0"/>
              <a:t>上的任何关系 </a:t>
            </a:r>
            <a:r>
              <a:rPr lang="en-US" altLang="zh-CN" sz="2400" b="1" i="1" dirty="0" smtClean="0"/>
              <a:t>R</a:t>
            </a:r>
            <a:r>
              <a:rPr lang="en-US" altLang="zh-CN" sz="2400" b="1" baseline="-25000" dirty="0" smtClean="0"/>
              <a:t>1 </a:t>
            </a:r>
            <a:r>
              <a:rPr lang="zh-CN" altLang="en-US" sz="2400" b="1" dirty="0" smtClean="0"/>
              <a:t>和 </a:t>
            </a:r>
            <a:r>
              <a:rPr lang="en-US" altLang="zh-CN" sz="2400" b="1" i="1" dirty="0" smtClean="0"/>
              <a:t>R</a:t>
            </a:r>
            <a:r>
              <a:rPr lang="en-US" altLang="zh-CN" sz="2400" b="1" baseline="-25000" dirty="0" smtClean="0"/>
              <a:t>2 </a:t>
            </a:r>
            <a:r>
              <a:rPr lang="zh-CN" altLang="en-US" sz="2400" b="1" dirty="0" smtClean="0"/>
              <a:t>都有 </a:t>
            </a:r>
            <a:r>
              <a:rPr lang="en-US" altLang="zh-CN" sz="2400" b="1" i="1" dirty="0" smtClean="0"/>
              <a:t>R</a:t>
            </a:r>
            <a:r>
              <a:rPr lang="en-US" altLang="zh-CN" sz="2400" b="1" baseline="-25000" dirty="0" smtClean="0"/>
              <a:t>1</a:t>
            </a:r>
            <a:r>
              <a:rPr lang="en-US" altLang="zh-CN" sz="2400" b="1" baseline="30000" dirty="0" smtClean="0"/>
              <a:t>0 </a:t>
            </a:r>
            <a:r>
              <a:rPr lang="en-US" altLang="zh-CN" sz="2400" b="1" dirty="0" smtClean="0"/>
              <a:t>= </a:t>
            </a:r>
            <a:r>
              <a:rPr lang="en-US" altLang="zh-CN" sz="2400" b="1" i="1" dirty="0" smtClean="0"/>
              <a:t>R</a:t>
            </a:r>
            <a:r>
              <a:rPr lang="en-US" altLang="zh-CN" sz="2400" b="1" baseline="-25000" dirty="0" smtClean="0"/>
              <a:t>2</a:t>
            </a:r>
            <a:r>
              <a:rPr lang="en-US" altLang="zh-CN" sz="2400" b="1" baseline="30000" dirty="0" smtClean="0"/>
              <a:t>0 </a:t>
            </a:r>
            <a:r>
              <a:rPr lang="en-US" altLang="zh-CN" sz="2400" b="1" dirty="0" smtClean="0"/>
              <a:t>= </a:t>
            </a:r>
            <a:r>
              <a:rPr lang="en-US" altLang="zh-CN" sz="2400" b="1" i="1" dirty="0" smtClean="0"/>
              <a:t>I</a:t>
            </a:r>
            <a:r>
              <a:rPr lang="en-US" altLang="zh-CN" sz="2400" b="1" i="1" baseline="-25000" dirty="0" smtClean="0"/>
              <a:t>A</a:t>
            </a:r>
            <a:r>
              <a:rPr lang="en-US" altLang="zh-CN" sz="2400" b="1" dirty="0" smtClean="0"/>
              <a:t> </a:t>
            </a:r>
          </a:p>
          <a:p>
            <a:pPr marL="0" indent="0" eaLnBrk="1" hangingPunct="1">
              <a:buClr>
                <a:srgbClr val="FF9900"/>
              </a:buClr>
              <a:buNone/>
            </a:pPr>
            <a:r>
              <a:rPr lang="zh-CN" altLang="en-US" sz="2400" b="1" dirty="0" smtClean="0"/>
              <a:t>对于</a:t>
            </a:r>
            <a:r>
              <a:rPr lang="en-US" altLang="zh-CN" sz="2400" b="1" i="1" dirty="0" smtClean="0"/>
              <a:t>A</a:t>
            </a:r>
            <a:r>
              <a:rPr lang="zh-CN" altLang="en-US" sz="2400" b="1" dirty="0" smtClean="0"/>
              <a:t>上的任何关系 </a:t>
            </a:r>
            <a:r>
              <a:rPr lang="en-US" altLang="zh-CN" sz="2400" b="1" i="1" dirty="0" smtClean="0"/>
              <a:t>R </a:t>
            </a:r>
            <a:r>
              <a:rPr lang="zh-CN" altLang="en-US" sz="2400" b="1" dirty="0" smtClean="0"/>
              <a:t>都有 </a:t>
            </a:r>
            <a:r>
              <a:rPr lang="en-US" altLang="zh-CN" sz="2400" b="1" i="1" dirty="0" smtClean="0"/>
              <a:t>R</a:t>
            </a:r>
            <a:r>
              <a:rPr lang="en-US" altLang="zh-CN" sz="2400" b="1" baseline="30000" dirty="0" smtClean="0"/>
              <a:t>1 </a:t>
            </a:r>
            <a:r>
              <a:rPr lang="en-US" altLang="zh-CN" sz="2400" b="1" dirty="0" smtClean="0"/>
              <a:t>= </a:t>
            </a:r>
            <a:r>
              <a:rPr lang="en-US" altLang="zh-CN" sz="2400" b="1" i="1" dirty="0" smtClean="0"/>
              <a:t>R</a:t>
            </a:r>
          </a:p>
        </p:txBody>
      </p:sp>
    </p:spTree>
    <p:extLst>
      <p:ext uri="{BB962C8B-B14F-4D97-AF65-F5344CB8AC3E}">
        <p14:creationId xmlns:p14="http://schemas.microsoft.com/office/powerpoint/2010/main" val="3844961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3750"/>
            <a:ext cx="8229600"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dirty="0">
                <a:latin typeface="Times New Roman" pitchFamily="18" charset="0"/>
                <a:ea typeface="宋体" charset="-122"/>
                <a:cs typeface="+mn-cs"/>
              </a:rPr>
              <a:t>命题公式概念 </a:t>
            </a:r>
          </a:p>
        </p:txBody>
      </p:sp>
      <p:sp>
        <p:nvSpPr>
          <p:cNvPr id="3" name="内容占位符 2"/>
          <p:cNvSpPr>
            <a:spLocks noGrp="1"/>
          </p:cNvSpPr>
          <p:nvPr>
            <p:ph idx="1"/>
          </p:nvPr>
        </p:nvSpPr>
        <p:spPr/>
        <p:txBody>
          <a:bodyPr>
            <a:normAutofit fontScale="77500" lnSpcReduction="20000"/>
          </a:bodyPr>
          <a:lstStyle/>
          <a:p>
            <a:pPr marL="0" indent="0">
              <a:spcBef>
                <a:spcPct val="55000"/>
              </a:spcBef>
              <a:buNone/>
            </a:pPr>
            <a:r>
              <a:rPr lang="zh-CN" altLang="en-US" b="1" dirty="0" smtClean="0">
                <a:latin typeface="Times New Roman" pitchFamily="18" charset="0"/>
              </a:rPr>
              <a:t>将</a:t>
            </a:r>
            <a:r>
              <a:rPr lang="zh-CN" altLang="en-US" b="1" dirty="0">
                <a:latin typeface="Times New Roman" pitchFamily="18" charset="0"/>
              </a:rPr>
              <a:t>命题变项用联结词和圆括号按照一定的逻辑关系联结起来的符号串称作</a:t>
            </a:r>
            <a:r>
              <a:rPr lang="zh-CN" altLang="en-US" b="1" dirty="0">
                <a:solidFill>
                  <a:srgbClr val="AF1D1D"/>
                </a:solidFill>
                <a:latin typeface="Times New Roman" pitchFamily="18" charset="0"/>
              </a:rPr>
              <a:t>合式公式，合式公式</a:t>
            </a:r>
            <a:r>
              <a:rPr lang="zh-CN" altLang="en-US" b="1" dirty="0">
                <a:latin typeface="Times New Roman" pitchFamily="18" charset="0"/>
              </a:rPr>
              <a:t>（简称公式）的递归定义：</a:t>
            </a:r>
          </a:p>
          <a:p>
            <a:pPr marL="0" indent="0">
              <a:buNone/>
            </a:pPr>
            <a:r>
              <a:rPr lang="zh-CN" altLang="en-US" b="1" dirty="0">
                <a:latin typeface="Times New Roman" pitchFamily="18" charset="0"/>
              </a:rPr>
              <a:t>  </a:t>
            </a:r>
            <a:r>
              <a:rPr lang="en-US" altLang="zh-CN" b="1" dirty="0">
                <a:latin typeface="Times New Roman" pitchFamily="18" charset="0"/>
              </a:rPr>
              <a:t>(1) </a:t>
            </a:r>
            <a:r>
              <a:rPr lang="zh-CN" altLang="en-US" b="1" dirty="0">
                <a:latin typeface="Times New Roman" pitchFamily="18" charset="0"/>
              </a:rPr>
              <a:t>单个命题变项和命题常项是合式公式</a:t>
            </a:r>
            <a:r>
              <a:rPr lang="en-US" altLang="zh-CN" b="1" dirty="0">
                <a:latin typeface="Times New Roman" pitchFamily="18" charset="0"/>
              </a:rPr>
              <a:t>, </a:t>
            </a:r>
            <a:r>
              <a:rPr lang="zh-CN" altLang="en-US" b="1" dirty="0">
                <a:latin typeface="Times New Roman" pitchFamily="18" charset="0"/>
              </a:rPr>
              <a:t>称作</a:t>
            </a:r>
            <a:r>
              <a:rPr lang="zh-CN" altLang="en-US" b="1" dirty="0">
                <a:solidFill>
                  <a:srgbClr val="AF1D1D"/>
                </a:solidFill>
                <a:latin typeface="Times New Roman" pitchFamily="18" charset="0"/>
              </a:rPr>
              <a:t>原子命题公式</a:t>
            </a:r>
          </a:p>
          <a:p>
            <a:pPr marL="0" indent="0">
              <a:buNone/>
            </a:pPr>
            <a:r>
              <a:rPr lang="zh-CN" altLang="en-US" b="1" dirty="0">
                <a:latin typeface="Times New Roman" pitchFamily="18" charset="0"/>
              </a:rPr>
              <a:t>  </a:t>
            </a:r>
            <a:r>
              <a:rPr lang="en-US" altLang="zh-CN" b="1" dirty="0">
                <a:latin typeface="Times New Roman" pitchFamily="18" charset="0"/>
              </a:rPr>
              <a:t>(2) </a:t>
            </a:r>
            <a:r>
              <a:rPr lang="zh-CN" altLang="en-US" b="1" dirty="0">
                <a:latin typeface="Times New Roman" pitchFamily="18" charset="0"/>
              </a:rPr>
              <a:t>若</a:t>
            </a:r>
            <a:r>
              <a:rPr lang="en-US" altLang="zh-CN" b="1" i="1" dirty="0">
                <a:latin typeface="Times New Roman" pitchFamily="18" charset="0"/>
              </a:rPr>
              <a:t>A</a:t>
            </a:r>
            <a:r>
              <a:rPr lang="zh-CN" altLang="en-US" b="1" dirty="0">
                <a:latin typeface="Times New Roman" pitchFamily="18" charset="0"/>
              </a:rPr>
              <a:t>是合式公式，则 </a:t>
            </a:r>
            <a:r>
              <a:rPr lang="en-US" altLang="zh-CN" b="1" dirty="0">
                <a:latin typeface="Times New Roman" pitchFamily="18" charset="0"/>
              </a:rPr>
              <a:t>(</a:t>
            </a:r>
            <a:r>
              <a:rPr lang="en-US" altLang="zh-CN" b="1" dirty="0">
                <a:latin typeface="Times New Roman" pitchFamily="18" charset="0"/>
                <a:sym typeface="Symbol" pitchFamily="18" charset="2"/>
              </a:rPr>
              <a:t></a:t>
            </a:r>
            <a:r>
              <a:rPr lang="en-US" altLang="zh-CN" b="1" i="1" dirty="0">
                <a:latin typeface="Times New Roman" pitchFamily="18" charset="0"/>
              </a:rPr>
              <a:t>A</a:t>
            </a:r>
            <a:r>
              <a:rPr lang="en-US" altLang="zh-CN" b="1" dirty="0">
                <a:latin typeface="Times New Roman" pitchFamily="18" charset="0"/>
              </a:rPr>
              <a:t>)</a:t>
            </a:r>
            <a:r>
              <a:rPr lang="zh-CN" altLang="en-US" b="1" dirty="0">
                <a:latin typeface="Times New Roman" pitchFamily="18" charset="0"/>
              </a:rPr>
              <a:t>也是</a:t>
            </a:r>
          </a:p>
          <a:p>
            <a:pPr marL="0" indent="0">
              <a:buNone/>
            </a:pPr>
            <a:r>
              <a:rPr lang="zh-CN" altLang="en-US" b="1" dirty="0">
                <a:latin typeface="Times New Roman" pitchFamily="18" charset="0"/>
              </a:rPr>
              <a:t>  </a:t>
            </a:r>
            <a:r>
              <a:rPr lang="en-US" altLang="zh-CN" b="1" dirty="0">
                <a:latin typeface="Times New Roman" pitchFamily="18" charset="0"/>
              </a:rPr>
              <a:t>(3) </a:t>
            </a:r>
            <a:r>
              <a:rPr lang="zh-CN" altLang="en-US" b="1" dirty="0">
                <a:latin typeface="Times New Roman" pitchFamily="18" charset="0"/>
              </a:rPr>
              <a:t>若</a:t>
            </a:r>
            <a:r>
              <a:rPr lang="en-US" altLang="zh-CN" b="1" i="1" dirty="0">
                <a:latin typeface="Times New Roman" pitchFamily="18" charset="0"/>
              </a:rPr>
              <a:t>A</a:t>
            </a:r>
            <a:r>
              <a:rPr lang="en-US" altLang="zh-CN" b="1" dirty="0">
                <a:latin typeface="Times New Roman" pitchFamily="18" charset="0"/>
              </a:rPr>
              <a:t>, </a:t>
            </a:r>
            <a:r>
              <a:rPr lang="en-US" altLang="zh-CN" b="1" i="1" dirty="0">
                <a:latin typeface="Times New Roman" pitchFamily="18" charset="0"/>
              </a:rPr>
              <a:t>B</a:t>
            </a:r>
            <a:r>
              <a:rPr lang="zh-CN" altLang="en-US" b="1" dirty="0">
                <a:latin typeface="Times New Roman" pitchFamily="18" charset="0"/>
              </a:rPr>
              <a:t>是合式公式，则</a:t>
            </a:r>
            <a:r>
              <a:rPr lang="en-US" altLang="zh-CN" b="1" dirty="0">
                <a:latin typeface="Times New Roman" pitchFamily="18" charset="0"/>
              </a:rPr>
              <a:t>(</a:t>
            </a:r>
            <a:r>
              <a:rPr lang="en-US" altLang="zh-CN" b="1" i="1" dirty="0">
                <a:latin typeface="Times New Roman" pitchFamily="18" charset="0"/>
              </a:rPr>
              <a:t>A</a:t>
            </a:r>
            <a:r>
              <a:rPr lang="en-US" altLang="zh-CN" b="1" dirty="0">
                <a:latin typeface="Times New Roman" pitchFamily="18" charset="0"/>
                <a:sym typeface="Symbol" pitchFamily="18" charset="2"/>
              </a:rPr>
              <a:t></a:t>
            </a:r>
            <a:r>
              <a:rPr lang="en-US" altLang="zh-CN" b="1" i="1" dirty="0">
                <a:latin typeface="Times New Roman" pitchFamily="18" charset="0"/>
              </a:rPr>
              <a:t>B</a:t>
            </a:r>
            <a:r>
              <a:rPr lang="en-US" altLang="zh-CN" b="1" dirty="0">
                <a:latin typeface="Times New Roman" pitchFamily="18" charset="0"/>
              </a:rPr>
              <a:t>), (</a:t>
            </a:r>
            <a:r>
              <a:rPr lang="en-US" altLang="zh-CN" b="1" i="1" dirty="0">
                <a:latin typeface="Times New Roman" pitchFamily="18" charset="0"/>
              </a:rPr>
              <a:t>A</a:t>
            </a:r>
            <a:r>
              <a:rPr lang="en-US" altLang="zh-CN" b="1" dirty="0">
                <a:latin typeface="Times New Roman" pitchFamily="18" charset="0"/>
                <a:sym typeface="Symbol" pitchFamily="18" charset="2"/>
              </a:rPr>
              <a:t></a:t>
            </a:r>
            <a:r>
              <a:rPr lang="en-US" altLang="zh-CN" b="1" i="1" dirty="0">
                <a:latin typeface="Times New Roman" pitchFamily="18" charset="0"/>
              </a:rPr>
              <a:t>B</a:t>
            </a:r>
            <a:r>
              <a:rPr lang="en-US" altLang="zh-CN" b="1" dirty="0">
                <a:latin typeface="Times New Roman" pitchFamily="18" charset="0"/>
              </a:rPr>
              <a:t>), (</a:t>
            </a:r>
            <a:r>
              <a:rPr lang="en-US" altLang="zh-CN" b="1" i="1" dirty="0">
                <a:latin typeface="Times New Roman" pitchFamily="18" charset="0"/>
              </a:rPr>
              <a:t>A</a:t>
            </a:r>
            <a:r>
              <a:rPr lang="en-US" altLang="zh-CN" b="1" dirty="0">
                <a:latin typeface="Times New Roman" pitchFamily="18" charset="0"/>
                <a:sym typeface="Symbol" pitchFamily="18" charset="2"/>
              </a:rPr>
              <a:t></a:t>
            </a:r>
            <a:r>
              <a:rPr lang="en-US" altLang="zh-CN" b="1" i="1" dirty="0">
                <a:latin typeface="Times New Roman" pitchFamily="18" charset="0"/>
              </a:rPr>
              <a:t>B</a:t>
            </a:r>
            <a:r>
              <a:rPr lang="en-US" altLang="zh-CN" b="1" dirty="0">
                <a:latin typeface="Times New Roman" pitchFamily="18" charset="0"/>
              </a:rPr>
              <a:t>), (</a:t>
            </a:r>
            <a:r>
              <a:rPr lang="en-US" altLang="zh-CN" b="1" i="1" dirty="0">
                <a:latin typeface="Times New Roman" pitchFamily="18" charset="0"/>
              </a:rPr>
              <a:t>A</a:t>
            </a:r>
            <a:r>
              <a:rPr lang="en-US" altLang="zh-CN" b="1" dirty="0">
                <a:latin typeface="Times New Roman" pitchFamily="18" charset="0"/>
                <a:sym typeface="Symbol" pitchFamily="18" charset="2"/>
              </a:rPr>
              <a:t></a:t>
            </a:r>
            <a:r>
              <a:rPr lang="en-US" altLang="zh-CN" b="1" i="1" dirty="0">
                <a:latin typeface="Times New Roman" pitchFamily="18" charset="0"/>
              </a:rPr>
              <a:t>B</a:t>
            </a:r>
            <a:r>
              <a:rPr lang="en-US" altLang="zh-CN" b="1" dirty="0">
                <a:latin typeface="Times New Roman" pitchFamily="18" charset="0"/>
              </a:rPr>
              <a:t>)</a:t>
            </a:r>
            <a:r>
              <a:rPr lang="zh-CN" altLang="en-US" b="1" dirty="0">
                <a:latin typeface="Times New Roman" pitchFamily="18" charset="0"/>
              </a:rPr>
              <a:t>也是</a:t>
            </a:r>
          </a:p>
          <a:p>
            <a:pPr marL="0" indent="0">
              <a:buNone/>
            </a:pPr>
            <a:r>
              <a:rPr lang="zh-CN" altLang="en-US" b="1" dirty="0">
                <a:latin typeface="Times New Roman" pitchFamily="18" charset="0"/>
              </a:rPr>
              <a:t>  </a:t>
            </a:r>
            <a:r>
              <a:rPr lang="en-US" altLang="zh-CN" b="1" dirty="0">
                <a:latin typeface="Times New Roman" pitchFamily="18" charset="0"/>
              </a:rPr>
              <a:t>(4) </a:t>
            </a:r>
            <a:r>
              <a:rPr lang="zh-CN" altLang="en-US" b="1" dirty="0">
                <a:latin typeface="Times New Roman" pitchFamily="18" charset="0"/>
              </a:rPr>
              <a:t>只有有限次地应用</a:t>
            </a:r>
            <a:r>
              <a:rPr lang="en-US" altLang="zh-CN" b="1" dirty="0">
                <a:latin typeface="Times New Roman" pitchFamily="18" charset="0"/>
              </a:rPr>
              <a:t>(1)—(3) </a:t>
            </a:r>
            <a:r>
              <a:rPr lang="zh-CN" altLang="en-US" b="1" dirty="0">
                <a:latin typeface="Times New Roman" pitchFamily="18" charset="0"/>
              </a:rPr>
              <a:t>形成的符号串才是合式公式</a:t>
            </a:r>
            <a:endParaRPr lang="en-US" altLang="zh-CN" b="1" dirty="0">
              <a:latin typeface="Times New Roman" pitchFamily="18" charset="0"/>
            </a:endParaRPr>
          </a:p>
          <a:p>
            <a:pPr marL="0" indent="0">
              <a:buNone/>
            </a:pPr>
            <a:endParaRPr lang="en-US" altLang="zh-CN" b="1" dirty="0">
              <a:latin typeface="Times New Roman" pitchFamily="18" charset="0"/>
            </a:endParaRPr>
          </a:p>
          <a:p>
            <a:pPr marL="0" indent="0">
              <a:buNone/>
            </a:pPr>
            <a:r>
              <a:rPr lang="zh-CN" altLang="en-US" b="1" dirty="0">
                <a:solidFill>
                  <a:srgbClr val="C00000"/>
                </a:solidFill>
                <a:latin typeface="Times New Roman" pitchFamily="18" charset="0"/>
              </a:rPr>
              <a:t>合式公式也称作命题公式或命题形式</a:t>
            </a:r>
            <a:r>
              <a:rPr lang="zh-CN" altLang="en-US" b="1" dirty="0">
                <a:latin typeface="Times New Roman" pitchFamily="18" charset="0"/>
              </a:rPr>
              <a:t>，简称为公式</a:t>
            </a:r>
          </a:p>
          <a:p>
            <a:pPr marL="0" indent="0">
              <a:buNone/>
            </a:pPr>
            <a:endParaRPr lang="zh-CN" altLang="en-US" b="1" dirty="0"/>
          </a:p>
        </p:txBody>
      </p:sp>
    </p:spTree>
    <p:extLst>
      <p:ext uri="{BB962C8B-B14F-4D97-AF65-F5344CB8AC3E}">
        <p14:creationId xmlns:p14="http://schemas.microsoft.com/office/powerpoint/2010/main" val="1012890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F15BA386-FE8B-4103-8B23-9EFDD338ED11}" type="slidenum">
              <a:rPr lang="en-US" altLang="zh-CN" sz="1400" b="0" smtClean="0">
                <a:latin typeface="Arial" charset="0"/>
              </a:rPr>
              <a:pPr eaLnBrk="1" hangingPunct="1">
                <a:spcBef>
                  <a:spcPct val="0"/>
                </a:spcBef>
                <a:buClrTx/>
                <a:buFontTx/>
                <a:buNone/>
              </a:pPr>
              <a:t>60</a:t>
            </a:fld>
            <a:endParaRPr lang="en-US" altLang="zh-CN" sz="1400" b="0" smtClean="0">
              <a:latin typeface="Arial" charset="0"/>
            </a:endParaRPr>
          </a:p>
        </p:txBody>
      </p:sp>
      <p:sp>
        <p:nvSpPr>
          <p:cNvPr id="41988" name="Rectangle 3"/>
          <p:cNvSpPr>
            <a:spLocks noGrp="1" noChangeArrowheads="1"/>
          </p:cNvSpPr>
          <p:nvPr>
            <p:ph type="body" idx="1"/>
          </p:nvPr>
        </p:nvSpPr>
        <p:spPr>
          <a:xfrm>
            <a:off x="455697" y="1437735"/>
            <a:ext cx="8075613" cy="863600"/>
          </a:xfrm>
        </p:spPr>
        <p:txBody>
          <a:bodyPr>
            <a:normAutofit/>
          </a:bodyPr>
          <a:lstStyle/>
          <a:p>
            <a:pPr marL="0" indent="0" eaLnBrk="1" hangingPunct="1">
              <a:lnSpc>
                <a:spcPct val="90000"/>
              </a:lnSpc>
              <a:buNone/>
            </a:pPr>
            <a:r>
              <a:rPr lang="zh-CN" altLang="en-US" sz="2400" b="1" dirty="0" smtClean="0">
                <a:solidFill>
                  <a:srgbClr val="A50021"/>
                </a:solidFill>
              </a:rPr>
              <a:t>定理</a:t>
            </a:r>
            <a:r>
              <a:rPr lang="en-US" altLang="zh-CN" sz="2400" b="1" dirty="0" smtClean="0">
                <a:solidFill>
                  <a:srgbClr val="A50021"/>
                </a:solidFill>
              </a:rPr>
              <a:t>7.6</a:t>
            </a:r>
            <a:r>
              <a:rPr lang="en-US" altLang="zh-CN" sz="2400" b="1" dirty="0" smtClean="0">
                <a:solidFill>
                  <a:srgbClr val="000000"/>
                </a:solidFill>
              </a:rPr>
              <a:t>  </a:t>
            </a:r>
            <a:r>
              <a:rPr lang="zh-CN" altLang="en-US" sz="2400" b="1" dirty="0" smtClean="0">
                <a:solidFill>
                  <a:srgbClr val="000000"/>
                </a:solidFill>
              </a:rPr>
              <a:t>设 </a:t>
            </a:r>
            <a:r>
              <a:rPr lang="en-US" altLang="zh-CN" sz="2400" b="1" i="1" dirty="0" smtClean="0">
                <a:solidFill>
                  <a:srgbClr val="000000"/>
                </a:solidFill>
              </a:rPr>
              <a:t>A </a:t>
            </a:r>
            <a:r>
              <a:rPr lang="zh-CN" altLang="en-US" sz="2400" b="1" dirty="0" smtClean="0">
                <a:solidFill>
                  <a:srgbClr val="000000"/>
                </a:solidFill>
              </a:rPr>
              <a:t>为 </a:t>
            </a:r>
            <a:r>
              <a:rPr lang="en-US" altLang="zh-CN" sz="2400" b="1" i="1" dirty="0" smtClean="0">
                <a:solidFill>
                  <a:srgbClr val="000000"/>
                </a:solidFill>
              </a:rPr>
              <a:t>n </a:t>
            </a:r>
            <a:r>
              <a:rPr lang="zh-CN" altLang="en-US" sz="2400" b="1" dirty="0" smtClean="0">
                <a:solidFill>
                  <a:srgbClr val="000000"/>
                </a:solidFill>
              </a:rPr>
              <a:t>元集</a:t>
            </a:r>
            <a:r>
              <a:rPr lang="en-US" altLang="zh-CN" sz="2400" b="1" dirty="0" smtClean="0">
                <a:solidFill>
                  <a:srgbClr val="000000"/>
                </a:solidFill>
              </a:rPr>
              <a:t>, </a:t>
            </a:r>
            <a:r>
              <a:rPr lang="en-US" altLang="zh-CN" sz="2400" b="1" i="1" dirty="0" smtClean="0">
                <a:solidFill>
                  <a:srgbClr val="000000"/>
                </a:solidFill>
              </a:rPr>
              <a:t>R </a:t>
            </a:r>
            <a:r>
              <a:rPr lang="zh-CN" altLang="en-US" sz="2400" b="1" dirty="0" smtClean="0">
                <a:solidFill>
                  <a:srgbClr val="000000"/>
                </a:solidFill>
              </a:rPr>
              <a:t>是</a:t>
            </a:r>
            <a:r>
              <a:rPr lang="en-US" altLang="zh-CN" sz="2400" b="1" i="1" dirty="0" smtClean="0">
                <a:solidFill>
                  <a:srgbClr val="000000"/>
                </a:solidFill>
              </a:rPr>
              <a:t>A</a:t>
            </a:r>
            <a:r>
              <a:rPr lang="zh-CN" altLang="en-US" sz="2400" b="1" dirty="0" smtClean="0">
                <a:solidFill>
                  <a:srgbClr val="000000"/>
                </a:solidFill>
              </a:rPr>
              <a:t>上的关系</a:t>
            </a:r>
            <a:r>
              <a:rPr lang="en-US" altLang="zh-CN" sz="2400" b="1" dirty="0" smtClean="0">
                <a:solidFill>
                  <a:srgbClr val="000000"/>
                </a:solidFill>
              </a:rPr>
              <a:t>, </a:t>
            </a:r>
            <a:r>
              <a:rPr lang="zh-CN" altLang="en-US" sz="2400" b="1" dirty="0" smtClean="0">
                <a:solidFill>
                  <a:srgbClr val="000000"/>
                </a:solidFill>
              </a:rPr>
              <a:t>则</a:t>
            </a:r>
            <a:r>
              <a:rPr lang="zh-CN" altLang="en-US" sz="2400" b="1" dirty="0" smtClean="0">
                <a:solidFill>
                  <a:srgbClr val="000000"/>
                </a:solidFill>
              </a:rPr>
              <a:t>存在自然数 </a:t>
            </a:r>
            <a:r>
              <a:rPr lang="en-US" altLang="zh-CN" sz="2400" b="1" i="1" dirty="0" smtClean="0">
                <a:solidFill>
                  <a:srgbClr val="000000"/>
                </a:solidFill>
              </a:rPr>
              <a:t>s </a:t>
            </a:r>
            <a:r>
              <a:rPr lang="zh-CN" altLang="en-US" sz="2400" b="1" dirty="0" smtClean="0">
                <a:solidFill>
                  <a:srgbClr val="000000"/>
                </a:solidFill>
              </a:rPr>
              <a:t>和 </a:t>
            </a:r>
          </a:p>
          <a:p>
            <a:pPr marL="0" indent="0" eaLnBrk="1" hangingPunct="1">
              <a:lnSpc>
                <a:spcPct val="90000"/>
              </a:lnSpc>
              <a:buNone/>
            </a:pPr>
            <a:r>
              <a:rPr lang="en-US" altLang="zh-CN" sz="2400" b="1" i="1" dirty="0" smtClean="0">
                <a:solidFill>
                  <a:srgbClr val="000000"/>
                </a:solidFill>
              </a:rPr>
              <a:t>t</a:t>
            </a:r>
            <a:r>
              <a:rPr lang="en-US" altLang="zh-CN" sz="2400" b="1" dirty="0" smtClean="0">
                <a:solidFill>
                  <a:srgbClr val="000000"/>
                </a:solidFill>
              </a:rPr>
              <a:t>, </a:t>
            </a:r>
            <a:r>
              <a:rPr lang="zh-CN" altLang="en-US" sz="2400" b="1" dirty="0" smtClean="0">
                <a:solidFill>
                  <a:srgbClr val="000000"/>
                </a:solidFill>
              </a:rPr>
              <a:t>使得 </a:t>
            </a:r>
            <a:r>
              <a:rPr lang="en-US" altLang="zh-CN" sz="2400" b="1" i="1" dirty="0" err="1" smtClean="0">
                <a:solidFill>
                  <a:srgbClr val="000000"/>
                </a:solidFill>
              </a:rPr>
              <a:t>R</a:t>
            </a:r>
            <a:r>
              <a:rPr lang="en-US" altLang="zh-CN" sz="2400" b="1" i="1" baseline="30000" dirty="0" err="1" smtClean="0">
                <a:solidFill>
                  <a:srgbClr val="000000"/>
                </a:solidFill>
              </a:rPr>
              <a:t>s</a:t>
            </a:r>
            <a:r>
              <a:rPr lang="en-US" altLang="zh-CN" sz="2400" b="1" i="1" baseline="30000" dirty="0" smtClean="0">
                <a:solidFill>
                  <a:srgbClr val="000000"/>
                </a:solidFill>
              </a:rPr>
              <a:t> </a:t>
            </a:r>
            <a:r>
              <a:rPr lang="en-US" altLang="zh-CN" sz="2400" b="1" dirty="0" smtClean="0">
                <a:solidFill>
                  <a:srgbClr val="000000"/>
                </a:solidFill>
              </a:rPr>
              <a:t>= </a:t>
            </a:r>
            <a:r>
              <a:rPr lang="en-US" altLang="zh-CN" sz="2400" b="1" i="1" dirty="0" smtClean="0">
                <a:solidFill>
                  <a:srgbClr val="000000"/>
                </a:solidFill>
              </a:rPr>
              <a:t>R</a:t>
            </a:r>
            <a:r>
              <a:rPr lang="en-US" altLang="zh-CN" sz="2400" b="1" i="1" baseline="30000" dirty="0" smtClean="0">
                <a:solidFill>
                  <a:srgbClr val="000000"/>
                </a:solidFill>
              </a:rPr>
              <a:t>t</a:t>
            </a:r>
            <a:r>
              <a:rPr lang="en-US" altLang="zh-CN" sz="2400" b="1" dirty="0" smtClean="0">
                <a:solidFill>
                  <a:srgbClr val="000000"/>
                </a:solidFill>
              </a:rPr>
              <a:t>.</a:t>
            </a:r>
          </a:p>
        </p:txBody>
      </p:sp>
      <p:sp>
        <p:nvSpPr>
          <p:cNvPr id="41989" name="Rectangle 5"/>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latin typeface="Arial" charset="0"/>
            </a:endParaRPr>
          </a:p>
        </p:txBody>
      </p:sp>
      <p:sp>
        <p:nvSpPr>
          <p:cNvPr id="4199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latin typeface="Arial" charset="0"/>
            </a:endParaRPr>
          </a:p>
        </p:txBody>
      </p:sp>
      <p:sp>
        <p:nvSpPr>
          <p:cNvPr id="6" name="Rectangle 4"/>
          <p:cNvSpPr>
            <a:spLocks noGrp="1" noChangeArrowheads="1"/>
          </p:cNvSpPr>
          <p:nvPr>
            <p:ph type="title"/>
          </p:nvPr>
        </p:nvSpPr>
        <p:spPr>
          <a:xfrm>
            <a:off x="484624" y="188640"/>
            <a:ext cx="8229600" cy="1143000"/>
          </a:xfrm>
          <a:noFill/>
        </p:spPr>
        <p:txBody>
          <a:bodyPr>
            <a:normAutofit/>
          </a:bodyPr>
          <a:lstStyle/>
          <a:p>
            <a:pPr algn="l" eaLnBrk="1" hangingPunct="1"/>
            <a:r>
              <a:rPr lang="zh-CN" altLang="en-US" sz="2800" b="1" dirty="0" smtClean="0"/>
              <a:t>幂运算的性质</a:t>
            </a:r>
          </a:p>
        </p:txBody>
      </p:sp>
      <p:sp>
        <p:nvSpPr>
          <p:cNvPr id="7" name="Rectangle 3"/>
          <p:cNvSpPr txBox="1">
            <a:spLocks noChangeArrowheads="1"/>
          </p:cNvSpPr>
          <p:nvPr/>
        </p:nvSpPr>
        <p:spPr>
          <a:xfrm>
            <a:off x="457200" y="2619375"/>
            <a:ext cx="8291513" cy="1368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b="1" smtClean="0">
                <a:solidFill>
                  <a:srgbClr val="A50021"/>
                </a:solidFill>
              </a:rPr>
              <a:t>定理</a:t>
            </a:r>
            <a:r>
              <a:rPr lang="en-US" altLang="zh-CN" sz="2400" b="1" smtClean="0">
                <a:solidFill>
                  <a:srgbClr val="A50021"/>
                </a:solidFill>
              </a:rPr>
              <a:t>7.7</a:t>
            </a:r>
            <a:r>
              <a:rPr lang="en-US" altLang="zh-CN" sz="2400" b="1" smtClean="0">
                <a:solidFill>
                  <a:srgbClr val="000000"/>
                </a:solidFill>
              </a:rPr>
              <a:t> </a:t>
            </a:r>
            <a:r>
              <a:rPr lang="zh-CN" altLang="en-US" sz="2400" b="1" smtClean="0">
                <a:solidFill>
                  <a:srgbClr val="000000"/>
                </a:solidFill>
              </a:rPr>
              <a:t>设 </a:t>
            </a:r>
            <a:r>
              <a:rPr lang="en-US" altLang="zh-CN" sz="2400" b="1" i="1" smtClean="0">
                <a:solidFill>
                  <a:srgbClr val="000000"/>
                </a:solidFill>
              </a:rPr>
              <a:t>R </a:t>
            </a:r>
            <a:r>
              <a:rPr lang="zh-CN" altLang="en-US" sz="2400" b="1" smtClean="0">
                <a:solidFill>
                  <a:srgbClr val="000000"/>
                </a:solidFill>
              </a:rPr>
              <a:t>是 </a:t>
            </a:r>
            <a:r>
              <a:rPr lang="en-US" altLang="zh-CN" sz="2400" b="1" i="1" smtClean="0">
                <a:solidFill>
                  <a:srgbClr val="000000"/>
                </a:solidFill>
              </a:rPr>
              <a:t>A</a:t>
            </a:r>
            <a:r>
              <a:rPr lang="zh-CN" altLang="en-US" sz="2400" b="1" smtClean="0">
                <a:solidFill>
                  <a:srgbClr val="000000"/>
                </a:solidFill>
              </a:rPr>
              <a:t>上的关系</a:t>
            </a:r>
            <a:r>
              <a:rPr lang="en-US" altLang="zh-CN" sz="2400" b="1" smtClean="0">
                <a:solidFill>
                  <a:srgbClr val="000000"/>
                </a:solidFill>
              </a:rPr>
              <a:t>,  </a:t>
            </a:r>
            <a:r>
              <a:rPr lang="en-US" altLang="zh-CN" sz="2400" b="1" i="1" smtClean="0">
                <a:solidFill>
                  <a:srgbClr val="000000"/>
                </a:solidFill>
              </a:rPr>
              <a:t> m</a:t>
            </a:r>
            <a:r>
              <a:rPr lang="en-US" altLang="zh-CN" sz="2400" b="1" smtClean="0">
                <a:solidFill>
                  <a:srgbClr val="000000"/>
                </a:solidFill>
              </a:rPr>
              <a:t>, </a:t>
            </a:r>
            <a:r>
              <a:rPr lang="en-US" altLang="zh-CN" sz="2400" b="1" i="1" smtClean="0">
                <a:solidFill>
                  <a:srgbClr val="000000"/>
                </a:solidFill>
              </a:rPr>
              <a:t>n</a:t>
            </a:r>
            <a:r>
              <a:rPr lang="en-US" altLang="zh-CN" sz="2400" b="1" smtClean="0">
                <a:solidFill>
                  <a:srgbClr val="000000"/>
                </a:solidFill>
              </a:rPr>
              <a:t>∈N, </a:t>
            </a:r>
            <a:r>
              <a:rPr lang="zh-CN" altLang="en-US" sz="2400" b="1" smtClean="0">
                <a:solidFill>
                  <a:srgbClr val="000000"/>
                </a:solidFill>
              </a:rPr>
              <a:t>则 </a:t>
            </a:r>
            <a:endParaRPr lang="zh-CN" altLang="en-US" sz="2400" b="1" i="1" smtClean="0">
              <a:solidFill>
                <a:srgbClr val="000000"/>
              </a:solidFill>
            </a:endParaRPr>
          </a:p>
          <a:p>
            <a:pPr marL="0" indent="0">
              <a:buFont typeface="Arial" pitchFamily="34" charset="0"/>
              <a:buNone/>
            </a:pPr>
            <a:r>
              <a:rPr lang="en-US" altLang="zh-CN" sz="2400" b="1" smtClean="0">
                <a:solidFill>
                  <a:srgbClr val="000000"/>
                </a:solidFill>
              </a:rPr>
              <a:t>(1) </a:t>
            </a:r>
            <a:r>
              <a:rPr lang="en-US" altLang="zh-CN" sz="2400" b="1" i="1" smtClean="0">
                <a:solidFill>
                  <a:srgbClr val="000000"/>
                </a:solidFill>
              </a:rPr>
              <a:t>R</a:t>
            </a:r>
            <a:r>
              <a:rPr lang="en-US" altLang="zh-CN" sz="2400" b="1" i="1" baseline="30000" smtClean="0">
                <a:solidFill>
                  <a:srgbClr val="000000"/>
                </a:solidFill>
              </a:rPr>
              <a:t>m</a:t>
            </a:r>
            <a:r>
              <a:rPr lang="en-US" altLang="zh-CN" sz="2800" b="1" baseline="-16000" smtClean="0">
                <a:solidFill>
                  <a:srgbClr val="000000"/>
                </a:solidFill>
                <a:sym typeface="Symbol" pitchFamily="18" charset="2"/>
              </a:rPr>
              <a:t></a:t>
            </a:r>
            <a:r>
              <a:rPr lang="en-US" altLang="zh-CN" sz="2400" b="1" i="1" smtClean="0">
                <a:solidFill>
                  <a:srgbClr val="000000"/>
                </a:solidFill>
              </a:rPr>
              <a:t>R</a:t>
            </a:r>
            <a:r>
              <a:rPr lang="en-US" altLang="zh-CN" sz="2400" b="1" i="1" baseline="30000" smtClean="0">
                <a:solidFill>
                  <a:srgbClr val="000000"/>
                </a:solidFill>
              </a:rPr>
              <a:t>n </a:t>
            </a:r>
            <a:r>
              <a:rPr lang="en-US" altLang="zh-CN" sz="2400" b="1" smtClean="0">
                <a:solidFill>
                  <a:srgbClr val="000000"/>
                </a:solidFill>
              </a:rPr>
              <a:t>= </a:t>
            </a:r>
            <a:r>
              <a:rPr lang="en-US" altLang="zh-CN" sz="2400" b="1" i="1" smtClean="0">
                <a:solidFill>
                  <a:srgbClr val="000000"/>
                </a:solidFill>
              </a:rPr>
              <a:t>R</a:t>
            </a:r>
            <a:r>
              <a:rPr lang="en-US" altLang="zh-CN" sz="2400" b="1" i="1" baseline="30000" smtClean="0">
                <a:solidFill>
                  <a:srgbClr val="000000"/>
                </a:solidFill>
              </a:rPr>
              <a:t>m</a:t>
            </a:r>
            <a:r>
              <a:rPr lang="en-US" altLang="zh-CN" sz="2400" b="1" baseline="30000" smtClean="0">
                <a:solidFill>
                  <a:srgbClr val="000000"/>
                </a:solidFill>
              </a:rPr>
              <a:t>+</a:t>
            </a:r>
            <a:r>
              <a:rPr lang="en-US" altLang="zh-CN" sz="2400" b="1" i="1" baseline="30000" smtClean="0">
                <a:solidFill>
                  <a:srgbClr val="000000"/>
                </a:solidFill>
              </a:rPr>
              <a:t>n</a:t>
            </a:r>
            <a:endParaRPr lang="en-US" altLang="zh-CN" sz="2400" b="1" smtClean="0">
              <a:solidFill>
                <a:srgbClr val="000000"/>
              </a:solidFill>
            </a:endParaRPr>
          </a:p>
          <a:p>
            <a:pPr marL="0" indent="0">
              <a:buFont typeface="Arial" pitchFamily="34" charset="0"/>
              <a:buNone/>
            </a:pPr>
            <a:r>
              <a:rPr lang="en-US" altLang="zh-CN" sz="2400" b="1" smtClean="0">
                <a:solidFill>
                  <a:srgbClr val="000000"/>
                </a:solidFill>
              </a:rPr>
              <a:t>(2) (</a:t>
            </a:r>
            <a:r>
              <a:rPr lang="en-US" altLang="zh-CN" sz="2400" b="1" i="1" smtClean="0">
                <a:solidFill>
                  <a:srgbClr val="000000"/>
                </a:solidFill>
              </a:rPr>
              <a:t>R</a:t>
            </a:r>
            <a:r>
              <a:rPr lang="en-US" altLang="zh-CN" sz="2400" b="1" i="1" baseline="30000" smtClean="0">
                <a:solidFill>
                  <a:srgbClr val="000000"/>
                </a:solidFill>
              </a:rPr>
              <a:t>m</a:t>
            </a:r>
            <a:r>
              <a:rPr lang="en-US" altLang="zh-CN" sz="2400" b="1" smtClean="0">
                <a:solidFill>
                  <a:srgbClr val="000000"/>
                </a:solidFill>
              </a:rPr>
              <a:t>)</a:t>
            </a:r>
            <a:r>
              <a:rPr lang="en-US" altLang="zh-CN" sz="2400" b="1" i="1" baseline="30000" smtClean="0">
                <a:solidFill>
                  <a:srgbClr val="000000"/>
                </a:solidFill>
              </a:rPr>
              <a:t>n </a:t>
            </a:r>
            <a:r>
              <a:rPr lang="en-US" altLang="zh-CN" sz="2400" b="1" smtClean="0">
                <a:solidFill>
                  <a:srgbClr val="000000"/>
                </a:solidFill>
              </a:rPr>
              <a:t>= </a:t>
            </a:r>
            <a:r>
              <a:rPr lang="en-US" altLang="zh-CN" sz="2400" b="1" i="1" smtClean="0">
                <a:solidFill>
                  <a:srgbClr val="000000"/>
                </a:solidFill>
              </a:rPr>
              <a:t>R</a:t>
            </a:r>
            <a:r>
              <a:rPr lang="en-US" altLang="zh-CN" sz="2400" b="1" i="1" baseline="30000" smtClean="0">
                <a:solidFill>
                  <a:srgbClr val="000000"/>
                </a:solidFill>
              </a:rPr>
              <a:t>mn</a:t>
            </a:r>
            <a:r>
              <a:rPr lang="en-US" altLang="zh-CN" sz="2400" b="1" smtClean="0"/>
              <a:t> </a:t>
            </a:r>
            <a:endParaRPr lang="en-US" altLang="zh-CN" sz="2400" b="1" dirty="0" smtClean="0"/>
          </a:p>
        </p:txBody>
      </p:sp>
    </p:spTree>
    <p:extLst>
      <p:ext uri="{BB962C8B-B14F-4D97-AF65-F5344CB8AC3E}">
        <p14:creationId xmlns:p14="http://schemas.microsoft.com/office/powerpoint/2010/main" val="58301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EB04703B-E9FA-453D-BEE5-1251F82BD0AC}" type="slidenum">
              <a:rPr lang="en-US" altLang="zh-CN" sz="1400" b="0" smtClean="0">
                <a:latin typeface="Arial" charset="0"/>
              </a:rPr>
              <a:pPr eaLnBrk="1" hangingPunct="1">
                <a:spcBef>
                  <a:spcPct val="0"/>
                </a:spcBef>
                <a:buClrTx/>
                <a:buFontTx/>
                <a:buNone/>
              </a:pPr>
              <a:t>61</a:t>
            </a:fld>
            <a:endParaRPr lang="en-US" altLang="zh-CN" sz="1400" b="0" smtClean="0">
              <a:latin typeface="Arial" charset="0"/>
            </a:endParaRPr>
          </a:p>
        </p:txBody>
      </p:sp>
      <p:sp>
        <p:nvSpPr>
          <p:cNvPr id="48131" name="Rectangle 2"/>
          <p:cNvSpPr>
            <a:spLocks noGrp="1" noChangeArrowheads="1"/>
          </p:cNvSpPr>
          <p:nvPr>
            <p:ph type="title"/>
          </p:nvPr>
        </p:nvSpPr>
        <p:spPr>
          <a:xfrm>
            <a:off x="251520" y="86379"/>
            <a:ext cx="8229600" cy="1143000"/>
          </a:xfrm>
        </p:spPr>
        <p:txBody>
          <a:bodyPr>
            <a:normAutofit/>
          </a:bodyPr>
          <a:lstStyle/>
          <a:p>
            <a:pPr algn="l" eaLnBrk="1" hangingPunct="1"/>
            <a:r>
              <a:rPr lang="zh-CN" altLang="en-US" sz="2400" b="1" dirty="0" smtClean="0">
                <a:latin typeface="华文中宋" pitchFamily="2" charset="-122"/>
              </a:rPr>
              <a:t>关系</a:t>
            </a:r>
            <a:r>
              <a:rPr lang="zh-CN" altLang="en-US" sz="2400" b="1" dirty="0" smtClean="0">
                <a:latin typeface="华文中宋" pitchFamily="2" charset="-122"/>
              </a:rPr>
              <a:t>的性质</a:t>
            </a:r>
          </a:p>
        </p:txBody>
      </p:sp>
      <p:sp>
        <p:nvSpPr>
          <p:cNvPr id="48132" name="Rectangle 3"/>
          <p:cNvSpPr>
            <a:spLocks noGrp="1" noChangeArrowheads="1"/>
          </p:cNvSpPr>
          <p:nvPr>
            <p:ph type="body" idx="1"/>
          </p:nvPr>
        </p:nvSpPr>
        <p:spPr>
          <a:xfrm>
            <a:off x="250825" y="1052513"/>
            <a:ext cx="8713788" cy="3097212"/>
          </a:xfrm>
        </p:spPr>
        <p:txBody>
          <a:bodyPr>
            <a:normAutofit/>
          </a:bodyPr>
          <a:lstStyle/>
          <a:p>
            <a:pPr marL="0" indent="0" eaLnBrk="1" hangingPunct="1">
              <a:buNone/>
              <a:tabLst>
                <a:tab pos="1703388" algn="l"/>
              </a:tabLst>
            </a:pPr>
            <a:r>
              <a:rPr lang="zh-CN" altLang="en-US" sz="2400" b="1" dirty="0" smtClean="0">
                <a:solidFill>
                  <a:srgbClr val="A50021"/>
                </a:solidFill>
              </a:rPr>
              <a:t>关系的性质主要有以下</a:t>
            </a:r>
            <a:r>
              <a:rPr lang="en-US" altLang="zh-CN" sz="2400" b="1" dirty="0" smtClean="0">
                <a:solidFill>
                  <a:srgbClr val="A50021"/>
                </a:solidFill>
              </a:rPr>
              <a:t>5</a:t>
            </a:r>
            <a:r>
              <a:rPr lang="zh-CN" altLang="en-US" sz="2400" b="1" dirty="0" smtClean="0">
                <a:solidFill>
                  <a:srgbClr val="A50021"/>
                </a:solidFill>
              </a:rPr>
              <a:t>种：自反性，反自反性，对称性，反对称性和传递性</a:t>
            </a:r>
            <a:endParaRPr lang="en-US" altLang="zh-CN" sz="2400" b="1" dirty="0" smtClean="0">
              <a:solidFill>
                <a:srgbClr val="A50021"/>
              </a:solidFill>
            </a:endParaRPr>
          </a:p>
          <a:p>
            <a:pPr marL="0" indent="0" eaLnBrk="1" hangingPunct="1">
              <a:buNone/>
              <a:tabLst>
                <a:tab pos="1703388" algn="l"/>
              </a:tabLst>
            </a:pPr>
            <a:endParaRPr lang="en-US" altLang="zh-CN" sz="2400" b="1" dirty="0" smtClean="0">
              <a:solidFill>
                <a:srgbClr val="A50021"/>
              </a:solidFill>
            </a:endParaRPr>
          </a:p>
          <a:p>
            <a:pPr marL="0" indent="0" eaLnBrk="1" hangingPunct="1">
              <a:buNone/>
              <a:tabLst>
                <a:tab pos="1703388" algn="l"/>
              </a:tabLst>
            </a:pPr>
            <a:r>
              <a:rPr lang="zh-CN" altLang="en-US" sz="2400" b="1" dirty="0" smtClean="0">
                <a:solidFill>
                  <a:srgbClr val="A50021"/>
                </a:solidFill>
              </a:rPr>
              <a:t>定义</a:t>
            </a:r>
            <a:r>
              <a:rPr lang="en-US" altLang="zh-CN" sz="2400" b="1" dirty="0" smtClean="0">
                <a:solidFill>
                  <a:srgbClr val="A50021"/>
                </a:solidFill>
              </a:rPr>
              <a:t>7.11 </a:t>
            </a:r>
            <a:r>
              <a:rPr lang="en-US" altLang="zh-CN" sz="2400" b="1" dirty="0" smtClean="0"/>
              <a:t> </a:t>
            </a:r>
            <a:r>
              <a:rPr lang="zh-CN" altLang="en-US" sz="2400" b="1" dirty="0" smtClean="0"/>
              <a:t>设 </a:t>
            </a:r>
            <a:r>
              <a:rPr lang="en-US" altLang="zh-CN" sz="2400" b="1" i="1" dirty="0" smtClean="0"/>
              <a:t>R </a:t>
            </a:r>
            <a:r>
              <a:rPr lang="zh-CN" altLang="en-US" sz="2400" b="1" dirty="0" smtClean="0"/>
              <a:t>为</a:t>
            </a:r>
            <a:r>
              <a:rPr lang="en-US" altLang="zh-CN" sz="2400" b="1" i="1" dirty="0" smtClean="0"/>
              <a:t>A</a:t>
            </a:r>
            <a:r>
              <a:rPr lang="zh-CN" altLang="en-US" sz="2400" b="1" dirty="0" smtClean="0"/>
              <a:t>上的关系</a:t>
            </a:r>
            <a:r>
              <a:rPr lang="en-US" altLang="zh-CN" sz="2400" b="1" dirty="0" smtClean="0"/>
              <a:t>, </a:t>
            </a:r>
          </a:p>
          <a:p>
            <a:pPr marL="0" indent="0" eaLnBrk="1" hangingPunct="1">
              <a:buNone/>
              <a:tabLst>
                <a:tab pos="1703388" algn="l"/>
              </a:tabLst>
            </a:pPr>
            <a:r>
              <a:rPr lang="en-US" altLang="zh-CN" sz="2400" b="1" dirty="0" smtClean="0"/>
              <a:t>(1) </a:t>
            </a:r>
            <a:r>
              <a:rPr lang="zh-CN" altLang="en-US" sz="2400" b="1" dirty="0" smtClean="0"/>
              <a:t>若 </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A</a:t>
            </a:r>
            <a:r>
              <a:rPr lang="en-US" altLang="zh-CN" sz="2400" b="1" dirty="0" smtClean="0"/>
              <a:t>→&lt;</a:t>
            </a:r>
            <a:r>
              <a:rPr lang="en-US" altLang="zh-CN" sz="2400" b="1" i="1" dirty="0" err="1" smtClean="0"/>
              <a:t>x</a:t>
            </a:r>
            <a:r>
              <a:rPr lang="en-US" altLang="zh-CN" sz="2400" b="1" dirty="0" err="1" smtClean="0"/>
              <a:t>,</a:t>
            </a:r>
            <a:r>
              <a:rPr lang="en-US" altLang="zh-CN" sz="2400" b="1" i="1" dirty="0" err="1" smtClean="0"/>
              <a:t>x</a:t>
            </a:r>
            <a:r>
              <a:rPr lang="en-US" altLang="zh-CN" sz="2400" b="1" dirty="0" smtClean="0"/>
              <a:t>&gt;</a:t>
            </a:r>
            <a:r>
              <a:rPr lang="en-US" altLang="zh-CN" sz="2400" b="1" dirty="0" smtClean="0">
                <a:sym typeface="Symbol" pitchFamily="18" charset="2"/>
              </a:rPr>
              <a:t></a:t>
            </a:r>
            <a:r>
              <a:rPr lang="en-US" altLang="zh-CN" sz="2400" b="1" i="1" dirty="0" smtClean="0"/>
              <a:t>R</a:t>
            </a:r>
            <a:r>
              <a:rPr lang="en-US" altLang="zh-CN" sz="2400" b="1" dirty="0" smtClean="0"/>
              <a:t>), </a:t>
            </a:r>
            <a:r>
              <a:rPr lang="zh-CN" altLang="en-US" sz="2400" b="1" dirty="0" smtClean="0"/>
              <a:t>则称 </a:t>
            </a:r>
            <a:r>
              <a:rPr lang="en-US" altLang="zh-CN" sz="2400" b="1" i="1" dirty="0" smtClean="0"/>
              <a:t>R </a:t>
            </a:r>
            <a:r>
              <a:rPr lang="zh-CN" altLang="en-US" sz="2400" b="1" dirty="0" smtClean="0"/>
              <a:t>在 </a:t>
            </a:r>
            <a:r>
              <a:rPr lang="en-US" altLang="zh-CN" sz="2400" b="1" i="1" dirty="0" smtClean="0"/>
              <a:t>A </a:t>
            </a:r>
            <a:r>
              <a:rPr lang="zh-CN" altLang="en-US" sz="2400" b="1" dirty="0" smtClean="0"/>
              <a:t>上是</a:t>
            </a:r>
            <a:r>
              <a:rPr lang="zh-CN" altLang="en-US" sz="2400" b="1" dirty="0" smtClean="0">
                <a:solidFill>
                  <a:srgbClr val="A50021"/>
                </a:solidFill>
              </a:rPr>
              <a:t>自反</a:t>
            </a:r>
            <a:r>
              <a:rPr lang="zh-CN" altLang="en-US" sz="2400" b="1" dirty="0" smtClean="0"/>
              <a:t>的</a:t>
            </a:r>
            <a:r>
              <a:rPr lang="en-US" altLang="zh-CN" sz="2400" b="1" dirty="0" smtClean="0"/>
              <a:t>.</a:t>
            </a:r>
          </a:p>
          <a:p>
            <a:pPr marL="0" indent="0" eaLnBrk="1" hangingPunct="1">
              <a:buNone/>
              <a:tabLst>
                <a:tab pos="1703388" algn="l"/>
              </a:tabLst>
            </a:pPr>
            <a:r>
              <a:rPr lang="en-US" altLang="zh-CN" sz="2400" b="1" dirty="0" smtClean="0"/>
              <a:t>(2) </a:t>
            </a:r>
            <a:r>
              <a:rPr lang="zh-CN" altLang="en-US" sz="2400" b="1" dirty="0" smtClean="0"/>
              <a:t>若 </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A</a:t>
            </a:r>
            <a:r>
              <a:rPr lang="en-US" altLang="zh-CN" sz="2400" b="1" dirty="0" smtClean="0"/>
              <a:t>→&lt;</a:t>
            </a:r>
            <a:r>
              <a:rPr lang="en-US" altLang="zh-CN" sz="2400" b="1" i="1" dirty="0" err="1" smtClean="0"/>
              <a:t>x</a:t>
            </a:r>
            <a:r>
              <a:rPr lang="en-US" altLang="zh-CN" sz="2400" b="1" dirty="0" err="1" smtClean="0"/>
              <a:t>,</a:t>
            </a:r>
            <a:r>
              <a:rPr lang="en-US" altLang="zh-CN" sz="2400" b="1" i="1" dirty="0" err="1" smtClean="0"/>
              <a:t>x</a:t>
            </a:r>
            <a:r>
              <a:rPr lang="en-US" altLang="zh-CN" sz="2400" b="1" dirty="0" smtClean="0"/>
              <a:t>&gt;</a:t>
            </a:r>
            <a:r>
              <a:rPr lang="en-US" altLang="zh-CN" sz="2400" b="1" dirty="0" smtClean="0">
                <a:sym typeface="Symbol" pitchFamily="18" charset="2"/>
              </a:rPr>
              <a:t></a:t>
            </a:r>
            <a:r>
              <a:rPr lang="en-US" altLang="zh-CN" sz="2400" b="1" i="1" dirty="0" smtClean="0"/>
              <a:t>R</a:t>
            </a:r>
            <a:r>
              <a:rPr lang="en-US" altLang="zh-CN" sz="2400" b="1" dirty="0" smtClean="0"/>
              <a:t>), </a:t>
            </a:r>
            <a:r>
              <a:rPr lang="zh-CN" altLang="en-US" sz="2400" b="1" dirty="0" smtClean="0"/>
              <a:t>则称 </a:t>
            </a:r>
            <a:r>
              <a:rPr lang="en-US" altLang="zh-CN" sz="2400" b="1" i="1" dirty="0" smtClean="0"/>
              <a:t>R </a:t>
            </a:r>
            <a:r>
              <a:rPr lang="zh-CN" altLang="en-US" sz="2400" b="1" dirty="0" smtClean="0"/>
              <a:t>在 </a:t>
            </a:r>
            <a:r>
              <a:rPr lang="en-US" altLang="zh-CN" sz="2400" b="1" i="1" dirty="0" smtClean="0"/>
              <a:t>A </a:t>
            </a:r>
            <a:r>
              <a:rPr lang="zh-CN" altLang="en-US" sz="2400" b="1" dirty="0" smtClean="0"/>
              <a:t>上是</a:t>
            </a:r>
            <a:r>
              <a:rPr lang="zh-CN" altLang="en-US" sz="2400" b="1" dirty="0" smtClean="0">
                <a:solidFill>
                  <a:srgbClr val="A50021"/>
                </a:solidFill>
              </a:rPr>
              <a:t>反自反</a:t>
            </a:r>
            <a:r>
              <a:rPr lang="zh-CN" altLang="en-US" sz="2400" b="1" dirty="0" smtClean="0"/>
              <a:t>的</a:t>
            </a:r>
            <a:r>
              <a:rPr lang="en-US" altLang="zh-CN" sz="2400" b="1" dirty="0" smtClean="0"/>
              <a:t>.          </a:t>
            </a:r>
          </a:p>
        </p:txBody>
      </p:sp>
    </p:spTree>
    <p:extLst>
      <p:ext uri="{BB962C8B-B14F-4D97-AF65-F5344CB8AC3E}">
        <p14:creationId xmlns:p14="http://schemas.microsoft.com/office/powerpoint/2010/main" val="635619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F6ED79B-9035-4676-9D0E-3E1B4A44DE06}" type="slidenum">
              <a:rPr lang="en-US" altLang="zh-CN" sz="1400" b="0" smtClean="0">
                <a:latin typeface="Arial" charset="0"/>
              </a:rPr>
              <a:pPr eaLnBrk="1" hangingPunct="1">
                <a:spcBef>
                  <a:spcPct val="0"/>
                </a:spcBef>
                <a:buClrTx/>
                <a:buFontTx/>
                <a:buNone/>
              </a:pPr>
              <a:t>62</a:t>
            </a:fld>
            <a:endParaRPr lang="en-US" altLang="zh-CN" sz="1400" b="0" smtClean="0">
              <a:latin typeface="Arial" charset="0"/>
            </a:endParaRPr>
          </a:p>
        </p:txBody>
      </p:sp>
      <p:sp>
        <p:nvSpPr>
          <p:cNvPr id="50179" name="Rectangle 2"/>
          <p:cNvSpPr>
            <a:spLocks noGrp="1" noChangeArrowheads="1"/>
          </p:cNvSpPr>
          <p:nvPr>
            <p:ph type="title"/>
          </p:nvPr>
        </p:nvSpPr>
        <p:spPr/>
        <p:txBody>
          <a:bodyPr/>
          <a:lstStyle/>
          <a:p>
            <a:pPr algn="l" eaLnBrk="1" hangingPunct="1"/>
            <a:r>
              <a:rPr lang="zh-CN" altLang="en-US" sz="2400" b="1" dirty="0" smtClean="0"/>
              <a:t>对称性与反对称性</a:t>
            </a:r>
          </a:p>
        </p:txBody>
      </p:sp>
      <p:sp>
        <p:nvSpPr>
          <p:cNvPr id="50180" name="Rectangle 3"/>
          <p:cNvSpPr>
            <a:spLocks noGrp="1" noChangeArrowheads="1"/>
          </p:cNvSpPr>
          <p:nvPr>
            <p:ph type="body" idx="1"/>
          </p:nvPr>
        </p:nvSpPr>
        <p:spPr>
          <a:xfrm>
            <a:off x="395288" y="1339974"/>
            <a:ext cx="8229600" cy="2305050"/>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7.12</a:t>
            </a:r>
            <a:r>
              <a:rPr lang="en-US" altLang="zh-CN" sz="2400" b="1" dirty="0" smtClean="0"/>
              <a:t> </a:t>
            </a:r>
            <a:r>
              <a:rPr lang="zh-CN" altLang="en-US" sz="2400" b="1" dirty="0" smtClean="0"/>
              <a:t>设 </a:t>
            </a:r>
            <a:r>
              <a:rPr lang="en-US" altLang="zh-CN" sz="2400" b="1" i="1" dirty="0" smtClean="0"/>
              <a:t>R </a:t>
            </a:r>
            <a:r>
              <a:rPr lang="zh-CN" altLang="en-US" sz="2400" b="1" dirty="0" smtClean="0"/>
              <a:t>为 </a:t>
            </a:r>
            <a:r>
              <a:rPr lang="en-US" altLang="zh-CN" sz="2400" b="1" i="1" dirty="0" smtClean="0"/>
              <a:t>A</a:t>
            </a:r>
            <a:r>
              <a:rPr lang="zh-CN" altLang="en-US" sz="2400" b="1" dirty="0" smtClean="0"/>
              <a:t>上的关系</a:t>
            </a:r>
            <a:r>
              <a:rPr lang="en-US" altLang="zh-CN" sz="2400" b="1" dirty="0" smtClean="0"/>
              <a:t>, </a:t>
            </a:r>
          </a:p>
          <a:p>
            <a:pPr marL="0" indent="0" eaLnBrk="1" hangingPunct="1">
              <a:buNone/>
            </a:pPr>
            <a:r>
              <a:rPr lang="en-US" altLang="zh-CN" sz="2400" b="1" dirty="0" smtClean="0"/>
              <a:t>(1) </a:t>
            </a:r>
            <a:r>
              <a:rPr lang="zh-CN" altLang="en-US" sz="2400" b="1" dirty="0" smtClean="0"/>
              <a:t>若</a:t>
            </a:r>
            <a:r>
              <a:rPr lang="zh-CN" altLang="en-US" sz="2400" b="1" dirty="0" smtClean="0">
                <a:sym typeface="Symbol" pitchFamily="18" charset="2"/>
              </a:rPr>
              <a:t></a:t>
            </a:r>
            <a:r>
              <a:rPr lang="en-US" altLang="zh-CN" sz="2400" b="1" i="1" dirty="0" err="1" smtClean="0"/>
              <a:t>x</a:t>
            </a:r>
            <a:r>
              <a:rPr lang="en-US" altLang="zh-CN" sz="2400" b="1" dirty="0" err="1" smtClean="0">
                <a:sym typeface="Symbol" pitchFamily="18" charset="2"/>
              </a:rPr>
              <a:t></a:t>
            </a:r>
            <a:r>
              <a:rPr lang="en-US" altLang="zh-CN" sz="2400" b="1" i="1" dirty="0" err="1" smtClean="0"/>
              <a:t>y</a:t>
            </a:r>
            <a:r>
              <a:rPr lang="en-US" altLang="zh-CN" sz="2400" b="1" dirty="0" smtClean="0"/>
              <a:t>( </a:t>
            </a:r>
            <a:r>
              <a:rPr lang="en-US" altLang="zh-CN" sz="2400" b="1" i="1" dirty="0" err="1" smtClean="0"/>
              <a:t>x</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A</a:t>
            </a:r>
            <a:r>
              <a:rPr lang="en-US" altLang="zh-CN" sz="2400" b="1" dirty="0" smtClean="0"/>
              <a:t>∧&lt;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a:t>
            </a:r>
            <a:r>
              <a:rPr lang="en-US" altLang="zh-CN" sz="2400" b="1" i="1" dirty="0" smtClean="0"/>
              <a:t>R</a:t>
            </a:r>
            <a:r>
              <a:rPr lang="en-US" altLang="zh-CN" sz="2400" b="1" dirty="0" smtClean="0"/>
              <a:t>→&lt;</a:t>
            </a:r>
            <a:r>
              <a:rPr lang="en-US" altLang="zh-CN" sz="2400" b="1" i="1" dirty="0" err="1" smtClean="0"/>
              <a:t>y</a:t>
            </a:r>
            <a:r>
              <a:rPr lang="en-US" altLang="zh-CN" sz="2400" b="1" dirty="0" err="1" smtClean="0"/>
              <a:t>,</a:t>
            </a:r>
            <a:r>
              <a:rPr lang="en-US" altLang="zh-CN" sz="2400" b="1" i="1" dirty="0" err="1" smtClean="0"/>
              <a:t>x</a:t>
            </a:r>
            <a:r>
              <a:rPr lang="en-US" altLang="zh-CN" sz="2400" b="1" dirty="0" smtClean="0"/>
              <a:t>&gt;∈</a:t>
            </a:r>
            <a:r>
              <a:rPr lang="en-US" altLang="zh-CN" sz="2400" b="1" i="1" dirty="0" smtClean="0"/>
              <a:t>R</a:t>
            </a:r>
            <a:r>
              <a:rPr lang="en-US" altLang="zh-CN" sz="2400" b="1" dirty="0" smtClean="0"/>
              <a:t>), </a:t>
            </a:r>
            <a:r>
              <a:rPr lang="zh-CN" altLang="en-US" sz="2400" b="1" dirty="0" smtClean="0"/>
              <a:t>则称 </a:t>
            </a:r>
            <a:r>
              <a:rPr lang="en-US" altLang="zh-CN" sz="2400" b="1" i="1" dirty="0" smtClean="0"/>
              <a:t>R </a:t>
            </a:r>
            <a:r>
              <a:rPr lang="zh-CN" altLang="en-US" sz="2400" b="1" dirty="0" smtClean="0"/>
              <a:t>为 </a:t>
            </a:r>
            <a:r>
              <a:rPr lang="en-US" altLang="zh-CN" sz="2400" b="1" i="1" dirty="0" smtClean="0"/>
              <a:t>A</a:t>
            </a:r>
            <a:r>
              <a:rPr lang="zh-CN" altLang="en-US" sz="2400" b="1" dirty="0" smtClean="0"/>
              <a:t>上</a:t>
            </a:r>
            <a:r>
              <a:rPr lang="zh-CN" altLang="en-US" sz="2400" b="1" dirty="0" smtClean="0">
                <a:solidFill>
                  <a:srgbClr val="A50021"/>
                </a:solidFill>
              </a:rPr>
              <a:t>对</a:t>
            </a:r>
          </a:p>
          <a:p>
            <a:pPr marL="0" indent="0" eaLnBrk="1" hangingPunct="1">
              <a:buNone/>
            </a:pPr>
            <a:r>
              <a:rPr lang="zh-CN" altLang="en-US" sz="2400" b="1" dirty="0" smtClean="0">
                <a:solidFill>
                  <a:srgbClr val="A50021"/>
                </a:solidFill>
              </a:rPr>
              <a:t>称</a:t>
            </a:r>
            <a:r>
              <a:rPr lang="zh-CN" altLang="en-US" sz="2400" b="1" dirty="0" smtClean="0"/>
              <a:t>的关系</a:t>
            </a:r>
            <a:r>
              <a:rPr lang="en-US" altLang="zh-CN" sz="2400" b="1" dirty="0" smtClean="0"/>
              <a:t>.</a:t>
            </a:r>
          </a:p>
          <a:p>
            <a:pPr marL="0" indent="0" eaLnBrk="1" hangingPunct="1">
              <a:buNone/>
            </a:pPr>
            <a:r>
              <a:rPr lang="en-US" altLang="zh-CN" sz="2400" b="1" dirty="0" smtClean="0"/>
              <a:t>(2) </a:t>
            </a:r>
            <a:r>
              <a:rPr lang="zh-CN" altLang="en-US" sz="2400" b="1" dirty="0" smtClean="0"/>
              <a:t>若</a:t>
            </a:r>
            <a:r>
              <a:rPr lang="zh-CN" altLang="en-US" sz="2400" b="1" dirty="0" smtClean="0">
                <a:sym typeface="Symbol" pitchFamily="18" charset="2"/>
              </a:rPr>
              <a:t></a:t>
            </a:r>
            <a:r>
              <a:rPr lang="en-US" altLang="zh-CN" sz="2400" b="1" i="1" dirty="0" err="1" smtClean="0"/>
              <a:t>x</a:t>
            </a:r>
            <a:r>
              <a:rPr lang="en-US" altLang="zh-CN" sz="2400" b="1" dirty="0" err="1" smtClean="0">
                <a:sym typeface="Symbol" pitchFamily="18" charset="2"/>
              </a:rPr>
              <a:t></a:t>
            </a:r>
            <a:r>
              <a:rPr lang="en-US" altLang="zh-CN" sz="2400" b="1" i="1" dirty="0" err="1" smtClean="0"/>
              <a:t>y</a:t>
            </a:r>
            <a:r>
              <a:rPr lang="en-US" altLang="zh-CN" sz="2400" b="1" dirty="0" smtClean="0"/>
              <a:t>( </a:t>
            </a:r>
            <a:r>
              <a:rPr lang="en-US" altLang="zh-CN" sz="2400" b="1" i="1" dirty="0" err="1" smtClean="0"/>
              <a:t>x</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A</a:t>
            </a:r>
            <a:r>
              <a:rPr lang="en-US" altLang="zh-CN" sz="2400" b="1" dirty="0" smtClean="0"/>
              <a:t>∧&lt;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a:t>
            </a:r>
            <a:r>
              <a:rPr lang="en-US" altLang="zh-CN" sz="2400" b="1" i="1" dirty="0" smtClean="0"/>
              <a:t>R</a:t>
            </a:r>
            <a:r>
              <a:rPr lang="en-US" altLang="zh-CN" sz="2400" b="1" dirty="0" smtClean="0"/>
              <a:t>∧&lt;</a:t>
            </a:r>
            <a:r>
              <a:rPr lang="en-US" altLang="zh-CN" sz="2400" b="1" i="1" dirty="0" err="1" smtClean="0"/>
              <a:t>y</a:t>
            </a:r>
            <a:r>
              <a:rPr lang="en-US" altLang="zh-CN" sz="2400" b="1" dirty="0" err="1" smtClean="0"/>
              <a:t>,</a:t>
            </a:r>
            <a:r>
              <a:rPr lang="en-US" altLang="zh-CN" sz="2400" b="1" i="1" dirty="0" err="1" smtClean="0"/>
              <a:t>x</a:t>
            </a:r>
            <a:r>
              <a:rPr lang="en-US" altLang="zh-CN" sz="2400" b="1" dirty="0" smtClean="0"/>
              <a:t>&gt;∈</a:t>
            </a:r>
            <a:r>
              <a:rPr lang="en-US" altLang="zh-CN" sz="2400" b="1" i="1" dirty="0" err="1" smtClean="0"/>
              <a:t>R</a:t>
            </a:r>
            <a:r>
              <a:rPr lang="en-US" altLang="zh-CN" sz="2400" b="1" dirty="0" err="1" smtClean="0"/>
              <a:t>→</a:t>
            </a:r>
            <a:r>
              <a:rPr lang="en-US" altLang="zh-CN" sz="2400" b="1" i="1" dirty="0" err="1" smtClean="0"/>
              <a:t>x</a:t>
            </a:r>
            <a:r>
              <a:rPr lang="en-US" altLang="zh-CN" sz="2400" b="1" dirty="0" smtClean="0"/>
              <a:t>=</a:t>
            </a:r>
            <a:r>
              <a:rPr lang="en-US" altLang="zh-CN" sz="2400" b="1" i="1" dirty="0" smtClean="0"/>
              <a:t>y</a:t>
            </a:r>
            <a:r>
              <a:rPr lang="en-US" altLang="zh-CN" sz="2400" b="1" dirty="0" smtClean="0"/>
              <a:t>), </a:t>
            </a:r>
            <a:r>
              <a:rPr lang="zh-CN" altLang="en-US" sz="2400" b="1" dirty="0" smtClean="0"/>
              <a:t>则称 </a:t>
            </a:r>
            <a:r>
              <a:rPr lang="en-US" altLang="zh-CN" sz="2400" b="1" i="1" dirty="0" smtClean="0"/>
              <a:t>R </a:t>
            </a:r>
            <a:r>
              <a:rPr lang="zh-CN" altLang="en-US" sz="2400" b="1" dirty="0" smtClean="0"/>
              <a:t>为</a:t>
            </a:r>
          </a:p>
          <a:p>
            <a:pPr marL="0" indent="0" eaLnBrk="1" hangingPunct="1">
              <a:buNone/>
            </a:pPr>
            <a:r>
              <a:rPr lang="en-US" altLang="zh-CN" sz="2400" b="1" i="1" dirty="0" smtClean="0"/>
              <a:t>A</a:t>
            </a:r>
            <a:r>
              <a:rPr lang="zh-CN" altLang="en-US" sz="2400" b="1" dirty="0" smtClean="0"/>
              <a:t>上的</a:t>
            </a:r>
            <a:r>
              <a:rPr lang="zh-CN" altLang="en-US" sz="2400" b="1" dirty="0" smtClean="0">
                <a:solidFill>
                  <a:srgbClr val="A50021"/>
                </a:solidFill>
              </a:rPr>
              <a:t>反对称</a:t>
            </a:r>
            <a:r>
              <a:rPr lang="zh-CN" altLang="en-US" sz="2400" b="1" dirty="0" smtClean="0"/>
              <a:t>关系</a:t>
            </a:r>
            <a:r>
              <a:rPr lang="en-US" altLang="zh-CN" sz="2400" b="1" dirty="0" smtClean="0"/>
              <a:t>.</a:t>
            </a:r>
          </a:p>
        </p:txBody>
      </p:sp>
    </p:spTree>
    <p:extLst>
      <p:ext uri="{BB962C8B-B14F-4D97-AF65-F5344CB8AC3E}">
        <p14:creationId xmlns:p14="http://schemas.microsoft.com/office/powerpoint/2010/main" val="48549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5172CB21-6E46-4262-995E-B89716CE2DAC}" type="slidenum">
              <a:rPr lang="en-US" altLang="zh-CN" sz="1400" b="0" smtClean="0">
                <a:latin typeface="Arial" charset="0"/>
              </a:rPr>
              <a:pPr eaLnBrk="1" hangingPunct="1">
                <a:spcBef>
                  <a:spcPct val="0"/>
                </a:spcBef>
                <a:buClrTx/>
                <a:buFontTx/>
                <a:buNone/>
              </a:pPr>
              <a:t>63</a:t>
            </a:fld>
            <a:endParaRPr lang="en-US" altLang="zh-CN" sz="1400" b="0" smtClean="0">
              <a:latin typeface="Arial" charset="0"/>
            </a:endParaRPr>
          </a:p>
        </p:txBody>
      </p:sp>
      <p:sp>
        <p:nvSpPr>
          <p:cNvPr id="52227" name="Rectangle 2"/>
          <p:cNvSpPr>
            <a:spLocks noGrp="1" noChangeArrowheads="1"/>
          </p:cNvSpPr>
          <p:nvPr>
            <p:ph type="title"/>
          </p:nvPr>
        </p:nvSpPr>
        <p:spPr/>
        <p:txBody>
          <a:bodyPr/>
          <a:lstStyle/>
          <a:p>
            <a:pPr algn="l" eaLnBrk="1" hangingPunct="1"/>
            <a:r>
              <a:rPr lang="zh-CN" altLang="en-US" sz="2400" b="1" dirty="0" smtClean="0"/>
              <a:t>传递性</a:t>
            </a:r>
          </a:p>
        </p:txBody>
      </p:sp>
      <p:sp>
        <p:nvSpPr>
          <p:cNvPr id="52228" name="Rectangle 3"/>
          <p:cNvSpPr>
            <a:spLocks noGrp="1" noChangeArrowheads="1"/>
          </p:cNvSpPr>
          <p:nvPr>
            <p:ph type="body" idx="1"/>
          </p:nvPr>
        </p:nvSpPr>
        <p:spPr>
          <a:xfrm>
            <a:off x="457200" y="1196975"/>
            <a:ext cx="8291513" cy="1295400"/>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7.13</a:t>
            </a:r>
            <a:r>
              <a:rPr lang="en-US" altLang="zh-CN" sz="2400" b="1" dirty="0" smtClean="0"/>
              <a:t> </a:t>
            </a:r>
            <a:r>
              <a:rPr lang="zh-CN" altLang="en-US" sz="2400" b="1" dirty="0" smtClean="0"/>
              <a:t>设</a:t>
            </a:r>
            <a:r>
              <a:rPr lang="en-US" altLang="zh-CN" sz="2400" b="1" i="1" dirty="0" smtClean="0"/>
              <a:t>R</a:t>
            </a:r>
            <a:r>
              <a:rPr lang="zh-CN" altLang="en-US" sz="2400" b="1" dirty="0" smtClean="0"/>
              <a:t>为</a:t>
            </a:r>
            <a:r>
              <a:rPr lang="en-US" altLang="zh-CN" sz="2400" b="1" i="1" dirty="0" smtClean="0"/>
              <a:t>A</a:t>
            </a:r>
            <a:r>
              <a:rPr lang="zh-CN" altLang="en-US" sz="2400" b="1" dirty="0" smtClean="0"/>
              <a:t>上的关系</a:t>
            </a:r>
            <a:r>
              <a:rPr lang="en-US" altLang="zh-CN" sz="2400" b="1" dirty="0" smtClean="0"/>
              <a:t>, </a:t>
            </a:r>
            <a:r>
              <a:rPr lang="zh-CN" altLang="en-US" sz="2400" b="1" dirty="0" smtClean="0"/>
              <a:t>若</a:t>
            </a:r>
            <a:br>
              <a:rPr lang="zh-CN" altLang="en-US" sz="2400" b="1" dirty="0" smtClean="0"/>
            </a:br>
            <a:r>
              <a:rPr lang="zh-CN" altLang="en-US" sz="2400" b="1" dirty="0" smtClean="0"/>
              <a:t> </a:t>
            </a:r>
            <a:r>
              <a:rPr lang="zh-CN" altLang="en-US" sz="2400" b="1" dirty="0" smtClean="0">
                <a:sym typeface="Symbol" pitchFamily="18" charset="2"/>
              </a:rPr>
              <a:t></a:t>
            </a:r>
            <a:r>
              <a:rPr lang="en-US" altLang="zh-CN" sz="2400" b="1" i="1" dirty="0" err="1" smtClean="0"/>
              <a:t>x</a:t>
            </a:r>
            <a:r>
              <a:rPr lang="en-US" altLang="zh-CN" sz="2400" b="1" dirty="0" err="1" smtClean="0">
                <a:sym typeface="Symbol" pitchFamily="18" charset="2"/>
              </a:rPr>
              <a:t></a:t>
            </a:r>
            <a:r>
              <a:rPr lang="en-US" altLang="zh-CN" sz="2400" b="1" i="1" dirty="0" err="1" smtClean="0"/>
              <a:t>y</a:t>
            </a:r>
            <a:r>
              <a:rPr lang="en-US" altLang="zh-CN" sz="2400" b="1" dirty="0" err="1" smtClean="0">
                <a:sym typeface="Symbol" pitchFamily="18" charset="2"/>
              </a:rPr>
              <a:t></a:t>
            </a:r>
            <a:r>
              <a:rPr lang="en-US" altLang="zh-CN" sz="2400" b="1" i="1" dirty="0" err="1" smtClean="0"/>
              <a:t>z</a:t>
            </a:r>
            <a:r>
              <a:rPr lang="en-US" altLang="zh-CN" sz="2400" b="1" dirty="0"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z</a:t>
            </a:r>
            <a:r>
              <a:rPr lang="en-US" altLang="zh-CN" sz="2400" b="1" dirty="0" err="1" smtClean="0"/>
              <a:t>∈</a:t>
            </a:r>
            <a:r>
              <a:rPr lang="en-US" altLang="zh-CN" sz="2400" b="1" i="1" dirty="0" err="1" smtClean="0"/>
              <a:t>A</a:t>
            </a:r>
            <a:r>
              <a:rPr lang="en-US" altLang="zh-CN" sz="2400" b="1" dirty="0" smtClean="0"/>
              <a:t>∧&lt;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a:t>
            </a:r>
            <a:r>
              <a:rPr lang="en-US" altLang="zh-CN" sz="2400" b="1" i="1" dirty="0" smtClean="0"/>
              <a:t>R</a:t>
            </a:r>
            <a:r>
              <a:rPr lang="en-US" altLang="zh-CN" sz="2400" b="1" dirty="0" smtClean="0"/>
              <a:t>∧&lt;</a:t>
            </a:r>
            <a:r>
              <a:rPr lang="en-US" altLang="zh-CN" sz="2400" b="1" i="1" dirty="0" err="1" smtClean="0"/>
              <a:t>y</a:t>
            </a:r>
            <a:r>
              <a:rPr lang="en-US" altLang="zh-CN" sz="2400" b="1" dirty="0" err="1" smtClean="0"/>
              <a:t>,</a:t>
            </a:r>
            <a:r>
              <a:rPr lang="en-US" altLang="zh-CN" sz="2400" b="1" i="1" dirty="0" err="1" smtClean="0"/>
              <a:t>z</a:t>
            </a:r>
            <a:r>
              <a:rPr lang="en-US" altLang="zh-CN" sz="2400" b="1" dirty="0" smtClean="0"/>
              <a:t>&gt;∈</a:t>
            </a:r>
            <a:r>
              <a:rPr lang="en-US" altLang="zh-CN" sz="2400" b="1" i="1" dirty="0" smtClean="0"/>
              <a:t>R</a:t>
            </a:r>
            <a:r>
              <a:rPr lang="en-US" altLang="zh-CN" sz="2400" b="1" dirty="0" smtClean="0"/>
              <a:t>→&lt;</a:t>
            </a:r>
            <a:r>
              <a:rPr lang="en-US" altLang="zh-CN" sz="2400" b="1" i="1" dirty="0" err="1" smtClean="0"/>
              <a:t>x</a:t>
            </a:r>
            <a:r>
              <a:rPr lang="en-US" altLang="zh-CN" sz="2400" b="1" dirty="0" err="1" smtClean="0"/>
              <a:t>,</a:t>
            </a:r>
            <a:r>
              <a:rPr lang="en-US" altLang="zh-CN" sz="2400" b="1" i="1" dirty="0" err="1" smtClean="0"/>
              <a:t>z</a:t>
            </a:r>
            <a:r>
              <a:rPr lang="en-US" altLang="zh-CN" sz="2400" b="1" dirty="0" smtClean="0"/>
              <a:t>&gt;∈</a:t>
            </a:r>
            <a:r>
              <a:rPr lang="en-US" altLang="zh-CN" sz="2400" b="1" i="1" dirty="0" smtClean="0"/>
              <a:t>R</a:t>
            </a:r>
            <a:r>
              <a:rPr lang="en-US" altLang="zh-CN" sz="2400" b="1" dirty="0" smtClean="0"/>
              <a:t>),</a:t>
            </a:r>
          </a:p>
          <a:p>
            <a:pPr marL="0" indent="0" eaLnBrk="1" hangingPunct="1">
              <a:buNone/>
            </a:pPr>
            <a:r>
              <a:rPr lang="zh-CN" altLang="en-US" sz="2400" b="1" dirty="0" smtClean="0"/>
              <a:t>则称 </a:t>
            </a:r>
            <a:r>
              <a:rPr lang="en-US" altLang="zh-CN" sz="2400" b="1" i="1" dirty="0" smtClean="0"/>
              <a:t>R </a:t>
            </a:r>
            <a:r>
              <a:rPr lang="zh-CN" altLang="en-US" sz="2400" b="1" dirty="0" smtClean="0"/>
              <a:t>是</a:t>
            </a:r>
            <a:r>
              <a:rPr lang="en-US" altLang="zh-CN" sz="2400" b="1" i="1" dirty="0" smtClean="0"/>
              <a:t>A</a:t>
            </a:r>
            <a:r>
              <a:rPr lang="zh-CN" altLang="en-US" sz="2400" b="1" dirty="0" smtClean="0"/>
              <a:t>上的</a:t>
            </a:r>
            <a:r>
              <a:rPr lang="zh-CN" altLang="en-US" sz="2400" b="1" dirty="0" smtClean="0">
                <a:solidFill>
                  <a:srgbClr val="A50021"/>
                </a:solidFill>
              </a:rPr>
              <a:t>传递</a:t>
            </a:r>
            <a:r>
              <a:rPr lang="zh-CN" altLang="en-US" sz="2400" b="1" dirty="0" smtClean="0"/>
              <a:t>关系</a:t>
            </a:r>
            <a:r>
              <a:rPr lang="en-US" altLang="zh-CN" sz="2400" b="1" dirty="0" smtClean="0"/>
              <a:t>.</a:t>
            </a:r>
          </a:p>
        </p:txBody>
      </p:sp>
    </p:spTree>
    <p:extLst>
      <p:ext uri="{BB962C8B-B14F-4D97-AF65-F5344CB8AC3E}">
        <p14:creationId xmlns:p14="http://schemas.microsoft.com/office/powerpoint/2010/main" val="36290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EC15F376-9BB6-46CE-AC52-C3572BAFB994}" type="slidenum">
              <a:rPr lang="en-US" altLang="zh-CN" sz="1400" b="0" smtClean="0">
                <a:latin typeface="Arial" charset="0"/>
              </a:rPr>
              <a:pPr eaLnBrk="1" hangingPunct="1">
                <a:spcBef>
                  <a:spcPct val="0"/>
                </a:spcBef>
                <a:buClrTx/>
                <a:buFontTx/>
                <a:buNone/>
              </a:pPr>
              <a:t>64</a:t>
            </a:fld>
            <a:endParaRPr lang="en-US" altLang="zh-CN" sz="1400" b="0" smtClean="0">
              <a:latin typeface="Arial" charset="0"/>
            </a:endParaRPr>
          </a:p>
        </p:txBody>
      </p:sp>
      <p:sp>
        <p:nvSpPr>
          <p:cNvPr id="53251" name="Rectangle 2"/>
          <p:cNvSpPr>
            <a:spLocks noGrp="1" noChangeArrowheads="1"/>
          </p:cNvSpPr>
          <p:nvPr>
            <p:ph type="title"/>
          </p:nvPr>
        </p:nvSpPr>
        <p:spPr>
          <a:xfrm>
            <a:off x="467544" y="116632"/>
            <a:ext cx="8229600" cy="1143000"/>
          </a:xfrm>
        </p:spPr>
        <p:txBody>
          <a:bodyPr/>
          <a:lstStyle/>
          <a:p>
            <a:pPr algn="l" eaLnBrk="1" hangingPunct="1"/>
            <a:r>
              <a:rPr lang="zh-CN" altLang="en-US" sz="2400" b="1" dirty="0" smtClean="0">
                <a:solidFill>
                  <a:srgbClr val="000000"/>
                </a:solidFill>
              </a:rPr>
              <a:t>关系性质成立的充要条件</a:t>
            </a:r>
          </a:p>
        </p:txBody>
      </p:sp>
      <p:sp>
        <p:nvSpPr>
          <p:cNvPr id="53252" name="Rectangle 3"/>
          <p:cNvSpPr>
            <a:spLocks noGrp="1" noChangeArrowheads="1"/>
          </p:cNvSpPr>
          <p:nvPr>
            <p:ph type="body" idx="1"/>
          </p:nvPr>
        </p:nvSpPr>
        <p:spPr>
          <a:xfrm>
            <a:off x="457200" y="1196975"/>
            <a:ext cx="8229600" cy="4525963"/>
          </a:xfrm>
        </p:spPr>
        <p:txBody>
          <a:bodyPr>
            <a:normAutofit/>
          </a:bodyPr>
          <a:lstStyle/>
          <a:p>
            <a:pPr marL="0" indent="0" eaLnBrk="1" hangingPunct="1">
              <a:buNone/>
            </a:pPr>
            <a:r>
              <a:rPr lang="zh-CN" altLang="en-US" sz="2400" b="1" dirty="0" smtClean="0">
                <a:solidFill>
                  <a:srgbClr val="A50021"/>
                </a:solidFill>
              </a:rPr>
              <a:t>定理</a:t>
            </a:r>
            <a:r>
              <a:rPr lang="en-US" altLang="zh-CN" sz="2400" b="1" dirty="0" smtClean="0">
                <a:solidFill>
                  <a:srgbClr val="A50021"/>
                </a:solidFill>
              </a:rPr>
              <a:t>7.9</a:t>
            </a:r>
            <a:r>
              <a:rPr lang="en-US" altLang="zh-CN" sz="2400" b="1" dirty="0" smtClean="0">
                <a:solidFill>
                  <a:srgbClr val="000000"/>
                </a:solidFill>
              </a:rPr>
              <a:t> </a:t>
            </a:r>
            <a:r>
              <a:rPr lang="zh-CN" altLang="en-US" sz="2400" b="1" dirty="0" smtClean="0">
                <a:solidFill>
                  <a:srgbClr val="000000"/>
                </a:solidFill>
              </a:rPr>
              <a:t>设</a:t>
            </a:r>
            <a:r>
              <a:rPr lang="en-US" altLang="zh-CN" sz="2400" b="1" i="1" dirty="0" smtClean="0">
                <a:solidFill>
                  <a:srgbClr val="000000"/>
                </a:solidFill>
              </a:rPr>
              <a:t>R</a:t>
            </a:r>
            <a:r>
              <a:rPr lang="zh-CN" altLang="en-US" sz="2400" b="1" dirty="0" smtClean="0">
                <a:solidFill>
                  <a:srgbClr val="000000"/>
                </a:solidFill>
              </a:rPr>
              <a:t>为</a:t>
            </a:r>
            <a:r>
              <a:rPr lang="en-US" altLang="zh-CN" sz="2400" b="1" i="1" dirty="0" smtClean="0">
                <a:solidFill>
                  <a:srgbClr val="000000"/>
                </a:solidFill>
              </a:rPr>
              <a:t>A</a:t>
            </a:r>
            <a:r>
              <a:rPr lang="zh-CN" altLang="en-US" sz="2400" b="1" dirty="0" smtClean="0">
                <a:solidFill>
                  <a:srgbClr val="000000"/>
                </a:solidFill>
              </a:rPr>
              <a:t>上的关系</a:t>
            </a:r>
            <a:r>
              <a:rPr lang="en-US" altLang="zh-CN" sz="2400" b="1" dirty="0" smtClean="0">
                <a:solidFill>
                  <a:srgbClr val="000000"/>
                </a:solidFill>
              </a:rPr>
              <a:t>, </a:t>
            </a:r>
            <a:r>
              <a:rPr lang="zh-CN" altLang="en-US" sz="2400" b="1" dirty="0" smtClean="0">
                <a:solidFill>
                  <a:srgbClr val="000000"/>
                </a:solidFill>
              </a:rPr>
              <a:t>则</a:t>
            </a:r>
          </a:p>
          <a:p>
            <a:pPr marL="0" indent="0" algn="just" eaLnBrk="1" hangingPunct="1">
              <a:buNone/>
            </a:pPr>
            <a:r>
              <a:rPr lang="en-US" altLang="zh-CN" sz="2400" b="1" dirty="0" smtClean="0">
                <a:solidFill>
                  <a:srgbClr val="000000"/>
                </a:solidFill>
              </a:rPr>
              <a:t>(1) </a:t>
            </a:r>
            <a:r>
              <a:rPr lang="en-US" altLang="zh-CN" sz="2400" b="1" i="1" dirty="0" smtClean="0">
                <a:solidFill>
                  <a:srgbClr val="000000"/>
                </a:solidFill>
              </a:rPr>
              <a:t> R </a:t>
            </a:r>
            <a:r>
              <a:rPr lang="zh-CN" altLang="en-US" sz="2400" b="1" dirty="0" smtClean="0">
                <a:solidFill>
                  <a:srgbClr val="000000"/>
                </a:solidFill>
              </a:rPr>
              <a:t>在</a:t>
            </a:r>
            <a:r>
              <a:rPr lang="en-US" altLang="zh-CN" sz="2400" b="1" i="1" dirty="0" smtClean="0">
                <a:solidFill>
                  <a:srgbClr val="000000"/>
                </a:solidFill>
              </a:rPr>
              <a:t>A</a:t>
            </a:r>
            <a:r>
              <a:rPr lang="zh-CN" altLang="en-US" sz="2400" b="1" dirty="0" smtClean="0">
                <a:solidFill>
                  <a:srgbClr val="000000"/>
                </a:solidFill>
              </a:rPr>
              <a:t>上自反当且仅当</a:t>
            </a:r>
            <a:r>
              <a:rPr lang="zh-CN" altLang="en-US" sz="2400" b="1" i="1" dirty="0" smtClean="0">
                <a:solidFill>
                  <a:srgbClr val="000000"/>
                </a:solidFill>
              </a:rPr>
              <a:t> </a:t>
            </a:r>
            <a:r>
              <a:rPr lang="en-US" altLang="zh-CN" sz="2400" b="1" i="1" dirty="0" smtClean="0">
                <a:solidFill>
                  <a:srgbClr val="000000"/>
                </a:solidFill>
              </a:rPr>
              <a:t>I</a:t>
            </a:r>
            <a:r>
              <a:rPr lang="en-US" altLang="zh-CN" sz="2400" b="1" i="1" baseline="-30000" dirty="0" smtClean="0">
                <a:solidFill>
                  <a:srgbClr val="000000"/>
                </a:solidFill>
              </a:rPr>
              <a:t>A </a:t>
            </a:r>
            <a:r>
              <a:rPr lang="en-US" altLang="zh-CN" sz="2400" b="1" dirty="0" smtClean="0">
                <a:solidFill>
                  <a:srgbClr val="000000"/>
                </a:solidFill>
                <a:sym typeface="Symbol" pitchFamily="18" charset="2"/>
              </a:rPr>
              <a:t> </a:t>
            </a:r>
            <a:r>
              <a:rPr lang="en-US" altLang="zh-CN" sz="2400" b="1" i="1" dirty="0" smtClean="0">
                <a:solidFill>
                  <a:srgbClr val="000000"/>
                </a:solidFill>
              </a:rPr>
              <a:t>R</a:t>
            </a:r>
          </a:p>
          <a:p>
            <a:pPr marL="0" indent="0" algn="just" eaLnBrk="1" hangingPunct="1">
              <a:buNone/>
            </a:pPr>
            <a:r>
              <a:rPr lang="en-US" altLang="zh-CN" sz="2400" b="1" dirty="0" smtClean="0">
                <a:solidFill>
                  <a:srgbClr val="000000"/>
                </a:solidFill>
              </a:rPr>
              <a:t>(2) </a:t>
            </a:r>
            <a:r>
              <a:rPr lang="en-US" altLang="zh-CN" sz="2400" b="1" i="1" dirty="0" smtClean="0">
                <a:solidFill>
                  <a:srgbClr val="000000"/>
                </a:solidFill>
              </a:rPr>
              <a:t> R </a:t>
            </a:r>
            <a:r>
              <a:rPr lang="zh-CN" altLang="en-US" sz="2400" b="1" dirty="0" smtClean="0">
                <a:solidFill>
                  <a:srgbClr val="000000"/>
                </a:solidFill>
              </a:rPr>
              <a:t>在</a:t>
            </a:r>
            <a:r>
              <a:rPr lang="en-US" altLang="zh-CN" sz="2400" b="1" i="1" dirty="0" smtClean="0">
                <a:solidFill>
                  <a:srgbClr val="000000"/>
                </a:solidFill>
              </a:rPr>
              <a:t>A</a:t>
            </a:r>
            <a:r>
              <a:rPr lang="zh-CN" altLang="en-US" sz="2400" b="1" dirty="0" smtClean="0">
                <a:solidFill>
                  <a:srgbClr val="000000"/>
                </a:solidFill>
              </a:rPr>
              <a:t>上反自反当且仅当</a:t>
            </a:r>
            <a:r>
              <a:rPr lang="zh-CN" altLang="en-US" sz="2400" b="1" i="1" dirty="0" smtClean="0">
                <a:solidFill>
                  <a:srgbClr val="000000"/>
                </a:solidFill>
              </a:rPr>
              <a:t> </a:t>
            </a:r>
            <a:r>
              <a:rPr lang="en-US" altLang="zh-CN" sz="2400" b="1" i="1" dirty="0" smtClean="0">
                <a:solidFill>
                  <a:srgbClr val="000000"/>
                </a:solidFill>
              </a:rPr>
              <a:t>R</a:t>
            </a:r>
            <a:r>
              <a:rPr lang="en-US" altLang="zh-CN" sz="2400" b="1" dirty="0" smtClean="0">
                <a:solidFill>
                  <a:srgbClr val="000000"/>
                </a:solidFill>
              </a:rPr>
              <a:t>∩</a:t>
            </a:r>
            <a:r>
              <a:rPr lang="en-US" altLang="zh-CN" sz="2400" b="1" i="1" dirty="0" smtClean="0">
                <a:solidFill>
                  <a:srgbClr val="000000"/>
                </a:solidFill>
              </a:rPr>
              <a:t>I</a:t>
            </a:r>
            <a:r>
              <a:rPr lang="en-US" altLang="zh-CN" sz="2400" b="1" i="1" baseline="-30000" dirty="0" smtClean="0">
                <a:solidFill>
                  <a:srgbClr val="000000"/>
                </a:solidFill>
              </a:rPr>
              <a:t>A </a:t>
            </a:r>
            <a:r>
              <a:rPr lang="en-US" altLang="zh-CN" sz="2400" b="1" i="1" dirty="0" smtClean="0">
                <a:solidFill>
                  <a:srgbClr val="000000"/>
                </a:solidFill>
              </a:rPr>
              <a:t>= </a:t>
            </a:r>
            <a:r>
              <a:rPr lang="en-US" altLang="zh-CN" sz="2400" b="1" dirty="0" smtClean="0">
                <a:solidFill>
                  <a:srgbClr val="000000"/>
                </a:solidFill>
                <a:sym typeface="Symbol" pitchFamily="18" charset="2"/>
              </a:rPr>
              <a:t></a:t>
            </a:r>
            <a:endParaRPr lang="en-US" altLang="zh-CN" sz="2400" b="1" dirty="0" smtClean="0">
              <a:solidFill>
                <a:srgbClr val="000000"/>
              </a:solidFill>
            </a:endParaRPr>
          </a:p>
          <a:p>
            <a:pPr marL="0" indent="0" algn="just" eaLnBrk="1" hangingPunct="1">
              <a:buNone/>
            </a:pPr>
            <a:r>
              <a:rPr lang="en-US" altLang="zh-CN" sz="2400" b="1" dirty="0" smtClean="0">
                <a:solidFill>
                  <a:srgbClr val="000000"/>
                </a:solidFill>
              </a:rPr>
              <a:t>(3) </a:t>
            </a:r>
            <a:r>
              <a:rPr lang="en-US" altLang="zh-CN" sz="2400" b="1" i="1" dirty="0" smtClean="0">
                <a:solidFill>
                  <a:srgbClr val="000000"/>
                </a:solidFill>
              </a:rPr>
              <a:t> R </a:t>
            </a:r>
            <a:r>
              <a:rPr lang="zh-CN" altLang="en-US" sz="2400" b="1" dirty="0" smtClean="0">
                <a:solidFill>
                  <a:srgbClr val="000000"/>
                </a:solidFill>
              </a:rPr>
              <a:t>在</a:t>
            </a:r>
            <a:r>
              <a:rPr lang="en-US" altLang="zh-CN" sz="2400" b="1" i="1" dirty="0" smtClean="0">
                <a:solidFill>
                  <a:srgbClr val="000000"/>
                </a:solidFill>
              </a:rPr>
              <a:t>A</a:t>
            </a:r>
            <a:r>
              <a:rPr lang="zh-CN" altLang="en-US" sz="2400" b="1" dirty="0" smtClean="0">
                <a:solidFill>
                  <a:srgbClr val="000000"/>
                </a:solidFill>
              </a:rPr>
              <a:t>上对称当且仅当</a:t>
            </a:r>
            <a:r>
              <a:rPr lang="zh-CN" altLang="en-US" sz="2400" b="1" i="1" dirty="0" smtClean="0">
                <a:solidFill>
                  <a:srgbClr val="000000"/>
                </a:solidFill>
              </a:rPr>
              <a:t> </a:t>
            </a:r>
            <a:r>
              <a:rPr lang="en-US" altLang="zh-CN" sz="2400" b="1" i="1" dirty="0" smtClean="0">
                <a:solidFill>
                  <a:srgbClr val="000000"/>
                </a:solidFill>
              </a:rPr>
              <a:t>R=R</a:t>
            </a:r>
            <a:r>
              <a:rPr lang="en-US" altLang="zh-CN" sz="2400" b="1" i="1" baseline="30000" dirty="0" smtClean="0">
                <a:solidFill>
                  <a:srgbClr val="000000"/>
                </a:solidFill>
                <a:sym typeface="Symbol" pitchFamily="18" charset="2"/>
              </a:rPr>
              <a:t></a:t>
            </a:r>
            <a:r>
              <a:rPr lang="en-US" altLang="zh-CN" sz="2400" b="1" baseline="30000" dirty="0" smtClean="0">
                <a:solidFill>
                  <a:srgbClr val="000000"/>
                </a:solidFill>
              </a:rPr>
              <a:t>1</a:t>
            </a:r>
            <a:endParaRPr lang="en-US" altLang="zh-CN" sz="2400" b="1" dirty="0" smtClean="0">
              <a:solidFill>
                <a:srgbClr val="000000"/>
              </a:solidFill>
            </a:endParaRPr>
          </a:p>
          <a:p>
            <a:pPr marL="0" indent="0" algn="just" eaLnBrk="1" hangingPunct="1">
              <a:buNone/>
            </a:pPr>
            <a:r>
              <a:rPr lang="en-US" altLang="zh-CN" sz="2400" b="1" dirty="0" smtClean="0">
                <a:solidFill>
                  <a:srgbClr val="000000"/>
                </a:solidFill>
              </a:rPr>
              <a:t>(4) </a:t>
            </a:r>
            <a:r>
              <a:rPr lang="en-US" altLang="zh-CN" sz="2400" b="1" i="1" dirty="0" smtClean="0">
                <a:solidFill>
                  <a:srgbClr val="000000"/>
                </a:solidFill>
              </a:rPr>
              <a:t> R </a:t>
            </a:r>
            <a:r>
              <a:rPr lang="zh-CN" altLang="en-US" sz="2400" b="1" dirty="0" smtClean="0">
                <a:solidFill>
                  <a:srgbClr val="000000"/>
                </a:solidFill>
              </a:rPr>
              <a:t>在</a:t>
            </a:r>
            <a:r>
              <a:rPr lang="en-US" altLang="zh-CN" sz="2400" b="1" i="1" dirty="0" smtClean="0">
                <a:solidFill>
                  <a:srgbClr val="000000"/>
                </a:solidFill>
              </a:rPr>
              <a:t>A</a:t>
            </a:r>
            <a:r>
              <a:rPr lang="zh-CN" altLang="en-US" sz="2400" b="1" dirty="0" smtClean="0">
                <a:solidFill>
                  <a:srgbClr val="000000"/>
                </a:solidFill>
              </a:rPr>
              <a:t>上反对称当且仅当</a:t>
            </a:r>
            <a:r>
              <a:rPr lang="zh-CN" altLang="en-US" sz="2400" b="1" i="1" dirty="0" smtClean="0">
                <a:solidFill>
                  <a:srgbClr val="000000"/>
                </a:solidFill>
              </a:rPr>
              <a:t> </a:t>
            </a:r>
            <a:r>
              <a:rPr lang="en-US" altLang="zh-CN" sz="2400" b="1" i="1" dirty="0" smtClean="0">
                <a:solidFill>
                  <a:srgbClr val="000000"/>
                </a:solidFill>
              </a:rPr>
              <a:t>R</a:t>
            </a:r>
            <a:r>
              <a:rPr lang="en-US" altLang="zh-CN" sz="2400" b="1" dirty="0" smtClean="0">
                <a:solidFill>
                  <a:srgbClr val="000000"/>
                </a:solidFill>
              </a:rPr>
              <a:t>∩</a:t>
            </a:r>
            <a:r>
              <a:rPr lang="en-US" altLang="zh-CN" sz="2400" b="1" i="1" dirty="0" smtClean="0">
                <a:solidFill>
                  <a:srgbClr val="000000"/>
                </a:solidFill>
              </a:rPr>
              <a:t>R</a:t>
            </a:r>
            <a:r>
              <a:rPr lang="en-US" altLang="zh-CN" sz="2400" b="1" i="1" baseline="30000" dirty="0" smtClean="0">
                <a:solidFill>
                  <a:srgbClr val="000000"/>
                </a:solidFill>
                <a:sym typeface="Symbol" pitchFamily="18" charset="2"/>
              </a:rPr>
              <a:t></a:t>
            </a:r>
            <a:r>
              <a:rPr lang="en-US" altLang="zh-CN" sz="2400" b="1" i="1" baseline="30000" dirty="0" smtClean="0">
                <a:solidFill>
                  <a:srgbClr val="000000"/>
                </a:solidFill>
              </a:rPr>
              <a:t>1 </a:t>
            </a:r>
            <a:r>
              <a:rPr lang="en-US" altLang="zh-CN" sz="2400" b="1" dirty="0" smtClean="0">
                <a:solidFill>
                  <a:srgbClr val="000000"/>
                </a:solidFill>
                <a:sym typeface="Symbol" pitchFamily="18" charset="2"/>
              </a:rPr>
              <a:t> </a:t>
            </a:r>
            <a:r>
              <a:rPr lang="en-US" altLang="zh-CN" sz="2400" b="1" i="1" dirty="0" smtClean="0">
                <a:solidFill>
                  <a:srgbClr val="000000"/>
                </a:solidFill>
              </a:rPr>
              <a:t>I</a:t>
            </a:r>
            <a:r>
              <a:rPr lang="en-US" altLang="zh-CN" sz="2400" b="1" i="1" baseline="-30000" dirty="0" smtClean="0">
                <a:solidFill>
                  <a:srgbClr val="000000"/>
                </a:solidFill>
              </a:rPr>
              <a:t>A</a:t>
            </a:r>
            <a:endParaRPr lang="en-US" altLang="zh-CN" sz="2400" b="1" i="1" dirty="0" smtClean="0">
              <a:solidFill>
                <a:srgbClr val="000000"/>
              </a:solidFill>
            </a:endParaRPr>
          </a:p>
          <a:p>
            <a:pPr marL="0" indent="0" algn="just" eaLnBrk="1" hangingPunct="1">
              <a:buNone/>
            </a:pPr>
            <a:r>
              <a:rPr lang="en-US" altLang="zh-CN" sz="2400" b="1" dirty="0" smtClean="0">
                <a:solidFill>
                  <a:srgbClr val="000000"/>
                </a:solidFill>
              </a:rPr>
              <a:t>(5) </a:t>
            </a:r>
            <a:r>
              <a:rPr lang="en-US" altLang="zh-CN" sz="2400" b="1" i="1" dirty="0" smtClean="0">
                <a:solidFill>
                  <a:srgbClr val="000000"/>
                </a:solidFill>
              </a:rPr>
              <a:t> R </a:t>
            </a:r>
            <a:r>
              <a:rPr lang="zh-CN" altLang="en-US" sz="2400" b="1" dirty="0" smtClean="0">
                <a:solidFill>
                  <a:srgbClr val="000000"/>
                </a:solidFill>
              </a:rPr>
              <a:t>在</a:t>
            </a:r>
            <a:r>
              <a:rPr lang="en-US" altLang="zh-CN" sz="2400" b="1" i="1" dirty="0" smtClean="0">
                <a:solidFill>
                  <a:srgbClr val="000000"/>
                </a:solidFill>
              </a:rPr>
              <a:t>A</a:t>
            </a:r>
            <a:r>
              <a:rPr lang="zh-CN" altLang="en-US" sz="2400" b="1" dirty="0" smtClean="0">
                <a:solidFill>
                  <a:srgbClr val="000000"/>
                </a:solidFill>
              </a:rPr>
              <a:t>上传递当且仅当</a:t>
            </a:r>
            <a:r>
              <a:rPr lang="zh-CN" altLang="en-US" sz="2400" b="1" i="1" dirty="0" smtClean="0">
                <a:solidFill>
                  <a:srgbClr val="000000"/>
                </a:solidFill>
              </a:rPr>
              <a:t> </a:t>
            </a:r>
            <a:r>
              <a:rPr lang="en-US" altLang="zh-CN" sz="2400" b="1" i="1" dirty="0" smtClean="0">
                <a:solidFill>
                  <a:srgbClr val="000000"/>
                </a:solidFill>
              </a:rPr>
              <a:t>R</a:t>
            </a:r>
            <a:r>
              <a:rPr lang="en-US" altLang="zh-CN" sz="2400" b="1" baseline="-16000" dirty="0" smtClean="0">
                <a:solidFill>
                  <a:srgbClr val="000000"/>
                </a:solidFill>
                <a:sym typeface="Symbol" pitchFamily="18" charset="2"/>
              </a:rPr>
              <a:t></a:t>
            </a:r>
            <a:r>
              <a:rPr lang="en-US" altLang="zh-CN" sz="2400" b="1" i="1" dirty="0" smtClean="0">
                <a:solidFill>
                  <a:srgbClr val="000000"/>
                </a:solidFill>
              </a:rPr>
              <a:t>R </a:t>
            </a:r>
            <a:r>
              <a:rPr lang="en-US" altLang="zh-CN" sz="2400" b="1" dirty="0" smtClean="0">
                <a:solidFill>
                  <a:srgbClr val="000000"/>
                </a:solidFill>
                <a:sym typeface="Symbol" pitchFamily="18" charset="2"/>
              </a:rPr>
              <a:t> </a:t>
            </a:r>
            <a:r>
              <a:rPr lang="en-US" altLang="zh-CN" sz="2400" b="1" i="1" dirty="0" smtClean="0">
                <a:solidFill>
                  <a:srgbClr val="000000"/>
                </a:solidFill>
              </a:rPr>
              <a:t>R</a:t>
            </a:r>
            <a:r>
              <a:rPr lang="en-US" altLang="zh-CN" sz="2400" b="1" i="1" dirty="0" smtClean="0"/>
              <a:t> </a:t>
            </a:r>
          </a:p>
        </p:txBody>
      </p:sp>
    </p:spTree>
    <p:extLst>
      <p:ext uri="{BB962C8B-B14F-4D97-AF65-F5344CB8AC3E}">
        <p14:creationId xmlns:p14="http://schemas.microsoft.com/office/powerpoint/2010/main" val="369976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0D09FE31-240B-475E-8430-33B66E93F46C}" type="slidenum">
              <a:rPr lang="en-US" altLang="zh-CN" sz="1400" b="0" smtClean="0">
                <a:latin typeface="Arial" charset="0"/>
              </a:rPr>
              <a:pPr eaLnBrk="1" hangingPunct="1">
                <a:spcBef>
                  <a:spcPct val="0"/>
                </a:spcBef>
                <a:buClrTx/>
                <a:buFontTx/>
                <a:buNone/>
              </a:pPr>
              <a:t>65</a:t>
            </a:fld>
            <a:endParaRPr lang="en-US" altLang="zh-CN" sz="1400" b="0" smtClean="0">
              <a:latin typeface="Arial" charset="0"/>
            </a:endParaRPr>
          </a:p>
        </p:txBody>
      </p:sp>
      <p:sp>
        <p:nvSpPr>
          <p:cNvPr id="78851" name="Rectangle 7"/>
          <p:cNvSpPr>
            <a:spLocks noGrp="1" noChangeArrowheads="1"/>
          </p:cNvSpPr>
          <p:nvPr>
            <p:ph type="title"/>
          </p:nvPr>
        </p:nvSpPr>
        <p:spPr>
          <a:xfrm>
            <a:off x="0" y="0"/>
            <a:ext cx="8229600" cy="1143000"/>
          </a:xfrm>
        </p:spPr>
        <p:txBody>
          <a:bodyPr/>
          <a:lstStyle/>
          <a:p>
            <a:pPr algn="l" eaLnBrk="1" hangingPunct="1"/>
            <a:r>
              <a:rPr lang="zh-CN" altLang="en-US" sz="2400" b="1" dirty="0" smtClean="0"/>
              <a:t>等价关系</a:t>
            </a:r>
            <a:endParaRPr lang="zh-CN" altLang="en-US" sz="2400" b="1" dirty="0" smtClean="0"/>
          </a:p>
        </p:txBody>
      </p:sp>
      <p:sp>
        <p:nvSpPr>
          <p:cNvPr id="78852" name="Rectangle 8"/>
          <p:cNvSpPr>
            <a:spLocks noGrp="1" noChangeArrowheads="1"/>
          </p:cNvSpPr>
          <p:nvPr>
            <p:ph type="body" idx="1"/>
          </p:nvPr>
        </p:nvSpPr>
        <p:spPr>
          <a:xfrm>
            <a:off x="163513" y="1038225"/>
            <a:ext cx="8820150" cy="1439863"/>
          </a:xfrm>
        </p:spPr>
        <p:txBody>
          <a:bodyPr>
            <a:no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7.15</a:t>
            </a:r>
            <a:r>
              <a:rPr lang="en-US" altLang="zh-CN" sz="2400" b="1" dirty="0" smtClean="0"/>
              <a:t>  </a:t>
            </a:r>
            <a:r>
              <a:rPr lang="zh-CN" altLang="en-US" sz="2400" b="1" dirty="0" smtClean="0"/>
              <a:t>设</a:t>
            </a:r>
            <a:r>
              <a:rPr lang="en-US" altLang="zh-CN" sz="2400" b="1" i="1" dirty="0" smtClean="0"/>
              <a:t>R</a:t>
            </a:r>
            <a:r>
              <a:rPr lang="zh-CN" altLang="en-US" sz="2400" b="1" dirty="0" smtClean="0"/>
              <a:t>为非空集合上的关系</a:t>
            </a:r>
            <a:r>
              <a:rPr lang="en-US" altLang="zh-CN" sz="2400" b="1" dirty="0" smtClean="0"/>
              <a:t>. </a:t>
            </a:r>
            <a:r>
              <a:rPr lang="zh-CN" altLang="en-US" sz="2400" b="1" dirty="0" smtClean="0"/>
              <a:t>如果</a:t>
            </a:r>
            <a:r>
              <a:rPr lang="en-US" altLang="zh-CN" sz="2400" b="1" i="1" dirty="0" smtClean="0"/>
              <a:t>R</a:t>
            </a:r>
            <a:r>
              <a:rPr lang="zh-CN" altLang="en-US" sz="2400" b="1" dirty="0" smtClean="0"/>
              <a:t>是自反的、对称的和</a:t>
            </a:r>
          </a:p>
          <a:p>
            <a:pPr marL="0" indent="0" eaLnBrk="1" hangingPunct="1">
              <a:buNone/>
            </a:pPr>
            <a:r>
              <a:rPr lang="zh-CN" altLang="en-US" sz="2400" b="1" dirty="0" smtClean="0"/>
              <a:t>传递的</a:t>
            </a:r>
            <a:r>
              <a:rPr lang="en-US" altLang="zh-CN" sz="2400" b="1" dirty="0" smtClean="0"/>
              <a:t>, </a:t>
            </a:r>
            <a:r>
              <a:rPr lang="zh-CN" altLang="en-US" sz="2400" b="1" dirty="0" smtClean="0"/>
              <a:t>则称</a:t>
            </a:r>
            <a:r>
              <a:rPr lang="en-US" altLang="zh-CN" sz="2400" b="1" i="1" dirty="0" smtClean="0"/>
              <a:t>R</a:t>
            </a:r>
            <a:r>
              <a:rPr lang="zh-CN" altLang="en-US" sz="2400" b="1" dirty="0" smtClean="0"/>
              <a:t>为</a:t>
            </a:r>
            <a:r>
              <a:rPr lang="en-US" altLang="zh-CN" sz="2400" b="1" i="1" dirty="0" smtClean="0"/>
              <a:t>A</a:t>
            </a:r>
            <a:r>
              <a:rPr lang="zh-CN" altLang="en-US" sz="2400" b="1" dirty="0" smtClean="0"/>
              <a:t>上的</a:t>
            </a:r>
            <a:r>
              <a:rPr lang="zh-CN" altLang="en-US" sz="2400" b="1" dirty="0" smtClean="0">
                <a:solidFill>
                  <a:srgbClr val="A50021"/>
                </a:solidFill>
              </a:rPr>
              <a:t>等价关系</a:t>
            </a:r>
            <a:r>
              <a:rPr lang="en-US" altLang="zh-CN" sz="2400" b="1" dirty="0" smtClean="0"/>
              <a:t>.  </a:t>
            </a:r>
            <a:r>
              <a:rPr lang="zh-CN" altLang="en-US" sz="2400" b="1" dirty="0" smtClean="0"/>
              <a:t>设 </a:t>
            </a:r>
            <a:r>
              <a:rPr lang="en-US" altLang="zh-CN" sz="2400" b="1" i="1" dirty="0" smtClean="0"/>
              <a:t>R </a:t>
            </a:r>
            <a:r>
              <a:rPr lang="zh-CN" altLang="en-US" sz="2400" b="1" dirty="0" smtClean="0"/>
              <a:t>是一个等价关系</a:t>
            </a:r>
            <a:r>
              <a:rPr lang="en-US" altLang="zh-CN" sz="2400" b="1" dirty="0" smtClean="0"/>
              <a:t>, </a:t>
            </a:r>
            <a:r>
              <a:rPr lang="zh-CN" altLang="en-US" sz="2400" b="1" dirty="0" smtClean="0"/>
              <a:t>若</a:t>
            </a:r>
          </a:p>
          <a:p>
            <a:pPr marL="0" indent="0" eaLnBrk="1" hangingPunct="1">
              <a:buNone/>
            </a:pPr>
            <a:r>
              <a:rPr lang="en-US" altLang="zh-CN" sz="2400" b="1" dirty="0" smtClean="0"/>
              <a:t>&lt;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&gt;∈</a:t>
            </a:r>
            <a:r>
              <a:rPr lang="en-US" altLang="zh-CN" sz="2400" b="1" i="1" dirty="0" smtClean="0"/>
              <a:t>R</a:t>
            </a:r>
            <a:r>
              <a:rPr lang="en-US" altLang="zh-CN" sz="2400" b="1" dirty="0" smtClean="0"/>
              <a:t>, </a:t>
            </a:r>
            <a:r>
              <a:rPr lang="zh-CN" altLang="en-US" sz="2400" b="1" dirty="0" smtClean="0"/>
              <a:t>称 </a:t>
            </a:r>
            <a:r>
              <a:rPr lang="en-US" altLang="zh-CN" sz="2400" b="1" i="1" dirty="0" smtClean="0">
                <a:solidFill>
                  <a:srgbClr val="A50021"/>
                </a:solidFill>
              </a:rPr>
              <a:t>x</a:t>
            </a:r>
            <a:r>
              <a:rPr lang="zh-CN" altLang="en-US" sz="2400" b="1" dirty="0" smtClean="0">
                <a:solidFill>
                  <a:srgbClr val="A50021"/>
                </a:solidFill>
              </a:rPr>
              <a:t>等价于</a:t>
            </a:r>
            <a:r>
              <a:rPr lang="en-US" altLang="zh-CN" sz="2400" b="1" i="1" dirty="0" smtClean="0">
                <a:solidFill>
                  <a:srgbClr val="A50021"/>
                </a:solidFill>
              </a:rPr>
              <a:t>y</a:t>
            </a:r>
            <a:r>
              <a:rPr lang="en-US" altLang="zh-CN" sz="2400" b="1" dirty="0" smtClean="0"/>
              <a:t>, </a:t>
            </a:r>
            <a:r>
              <a:rPr lang="zh-CN" altLang="en-US" sz="2400" b="1" dirty="0" smtClean="0"/>
              <a:t>记做</a:t>
            </a:r>
            <a:r>
              <a:rPr lang="en-US" altLang="zh-CN" sz="2400" b="1" i="1" dirty="0" smtClean="0"/>
              <a:t>x</a:t>
            </a:r>
            <a:r>
              <a:rPr lang="zh-CN" altLang="en-US" sz="2400" b="1" dirty="0" smtClean="0"/>
              <a:t>～</a:t>
            </a:r>
            <a:r>
              <a:rPr lang="en-US" altLang="zh-CN" sz="2400" b="1" i="1" dirty="0" smtClean="0"/>
              <a:t>y</a:t>
            </a:r>
            <a:r>
              <a:rPr lang="en-US" altLang="zh-CN" sz="2400" b="1" dirty="0" smtClean="0"/>
              <a:t>. </a:t>
            </a:r>
          </a:p>
        </p:txBody>
      </p:sp>
    </p:spTree>
    <p:extLst>
      <p:ext uri="{BB962C8B-B14F-4D97-AF65-F5344CB8AC3E}">
        <p14:creationId xmlns:p14="http://schemas.microsoft.com/office/powerpoint/2010/main" val="26865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6"/>
          <p:cNvSpPr>
            <a:spLocks noGrp="1"/>
          </p:cNvSpPr>
          <p:nvPr>
            <p:ph type="sldNum" sz="quarter" idx="4294967295"/>
          </p:nvPr>
        </p:nvSpPr>
        <p:spPr>
          <a:xfrm>
            <a:off x="6553200" y="6245225"/>
            <a:ext cx="2133600" cy="476250"/>
          </a:xfrm>
          <a:prstGeom prst="rect">
            <a:avLst/>
          </a:prstGeom>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7982E0DA-2F58-4A01-A9AA-A8FEE339EC7D}" type="slidenum">
              <a:rPr lang="en-US" altLang="zh-CN" sz="1400" b="0" smtClean="0">
                <a:latin typeface="Arial" charset="0"/>
              </a:rPr>
              <a:pPr eaLnBrk="1" hangingPunct="1">
                <a:spcBef>
                  <a:spcPct val="0"/>
                </a:spcBef>
                <a:buClrTx/>
                <a:buFontTx/>
                <a:buNone/>
              </a:pPr>
              <a:t>66</a:t>
            </a:fld>
            <a:endParaRPr lang="en-US" altLang="zh-CN" sz="1400" b="0" smtClean="0">
              <a:latin typeface="Arial" charset="0"/>
            </a:endParaRPr>
          </a:p>
        </p:txBody>
      </p:sp>
      <p:sp>
        <p:nvSpPr>
          <p:cNvPr id="80899" name="Rectangle 7"/>
          <p:cNvSpPr>
            <a:spLocks noGrp="1" noChangeArrowheads="1"/>
          </p:cNvSpPr>
          <p:nvPr>
            <p:ph type="title"/>
          </p:nvPr>
        </p:nvSpPr>
        <p:spPr>
          <a:xfrm>
            <a:off x="251520" y="404664"/>
            <a:ext cx="7391400" cy="487363"/>
          </a:xfrm>
        </p:spPr>
        <p:txBody>
          <a:bodyPr>
            <a:normAutofit/>
          </a:bodyPr>
          <a:lstStyle/>
          <a:p>
            <a:pPr algn="l" eaLnBrk="1" hangingPunct="1"/>
            <a:r>
              <a:rPr lang="zh-CN" altLang="en-US" sz="2400" b="1" dirty="0" smtClean="0"/>
              <a:t>等价类定义 </a:t>
            </a:r>
          </a:p>
        </p:txBody>
      </p:sp>
      <p:sp>
        <p:nvSpPr>
          <p:cNvPr id="80900" name="Rectangle 8"/>
          <p:cNvSpPr>
            <a:spLocks noGrp="1" noChangeArrowheads="1"/>
          </p:cNvSpPr>
          <p:nvPr>
            <p:ph type="body" sz="half" idx="1"/>
          </p:nvPr>
        </p:nvSpPr>
        <p:spPr>
          <a:xfrm>
            <a:off x="457200" y="1412875"/>
            <a:ext cx="8075613" cy="4525963"/>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7.16</a:t>
            </a:r>
            <a:r>
              <a:rPr lang="en-US" altLang="zh-CN" sz="2400" b="1" dirty="0" smtClean="0"/>
              <a:t>  </a:t>
            </a:r>
            <a:r>
              <a:rPr lang="zh-CN" altLang="en-US" sz="2400" b="1" dirty="0" smtClean="0"/>
              <a:t>设</a:t>
            </a:r>
            <a:r>
              <a:rPr lang="en-US" altLang="zh-CN" sz="2400" b="1" i="1" dirty="0" smtClean="0"/>
              <a:t>R</a:t>
            </a:r>
            <a:r>
              <a:rPr lang="zh-CN" altLang="en-US" sz="2400" b="1" dirty="0" smtClean="0"/>
              <a:t>为非空集合</a:t>
            </a:r>
            <a:r>
              <a:rPr lang="en-US" altLang="zh-CN" sz="2400" b="1" i="1" dirty="0" smtClean="0"/>
              <a:t>A</a:t>
            </a:r>
            <a:r>
              <a:rPr lang="zh-CN" altLang="en-US" sz="2400" b="1" dirty="0" smtClean="0"/>
              <a:t>上的等价关系</a:t>
            </a:r>
            <a:r>
              <a:rPr lang="en-US" altLang="zh-CN" sz="2400" b="1" dirty="0" smtClean="0"/>
              <a:t>, </a:t>
            </a:r>
            <a:r>
              <a:rPr lang="en-US" altLang="zh-CN" sz="2400" b="1" dirty="0" smtClean="0">
                <a:sym typeface="Symbol" pitchFamily="18" charset="2"/>
              </a:rPr>
              <a:t></a:t>
            </a:r>
            <a:r>
              <a:rPr lang="en-US" altLang="zh-CN" sz="2400" b="1" i="1" dirty="0" err="1" smtClean="0"/>
              <a:t>x</a:t>
            </a:r>
            <a:r>
              <a:rPr lang="en-US" altLang="zh-CN" sz="2400" b="1" dirty="0" err="1" smtClean="0"/>
              <a:t>∈</a:t>
            </a:r>
            <a:r>
              <a:rPr lang="en-US" altLang="zh-CN" sz="2400" b="1" i="1" dirty="0" err="1" smtClean="0"/>
              <a:t>A</a:t>
            </a:r>
            <a:r>
              <a:rPr lang="zh-CN" altLang="en-US" sz="2400" b="1" dirty="0" smtClean="0"/>
              <a:t>，令</a:t>
            </a:r>
          </a:p>
          <a:p>
            <a:pPr marL="0" indent="0" eaLnBrk="1" hangingPunct="1">
              <a:buNone/>
            </a:pPr>
            <a:r>
              <a:rPr lang="zh-CN" altLang="en-US" sz="2400" b="1" dirty="0" smtClean="0"/>
              <a:t>                       </a:t>
            </a:r>
            <a:r>
              <a:rPr lang="en-US" altLang="zh-CN" sz="2400" b="1" dirty="0" smtClean="0"/>
              <a:t>[</a:t>
            </a:r>
            <a:r>
              <a:rPr lang="en-US" altLang="zh-CN" sz="2400" b="1" i="1" dirty="0" smtClean="0"/>
              <a:t>x</a:t>
            </a:r>
            <a:r>
              <a:rPr lang="en-US" altLang="zh-CN" sz="2400" b="1" dirty="0" smtClean="0"/>
              <a:t>]</a:t>
            </a:r>
            <a:r>
              <a:rPr lang="en-US" altLang="zh-CN" sz="2400" b="1" i="1" baseline="-25000" dirty="0" smtClean="0"/>
              <a:t>R</a:t>
            </a:r>
            <a:r>
              <a:rPr lang="en-US" altLang="zh-CN" sz="2400" b="1" i="1" dirty="0" smtClean="0"/>
              <a:t> </a:t>
            </a:r>
            <a:r>
              <a:rPr lang="en-US" altLang="zh-CN" sz="2400" b="1" dirty="0" smtClean="0"/>
              <a:t>= {</a:t>
            </a:r>
            <a:r>
              <a:rPr lang="en-US" altLang="zh-CN" sz="2400" b="1" i="1" dirty="0" smtClean="0"/>
              <a:t>y </a:t>
            </a:r>
            <a:r>
              <a:rPr lang="en-US" altLang="zh-CN" sz="2400" b="1" dirty="0" smtClean="0"/>
              <a:t>| </a:t>
            </a:r>
            <a:r>
              <a:rPr lang="en-US" altLang="zh-CN" sz="2400" b="1" i="1" dirty="0" err="1" smtClean="0"/>
              <a:t>y</a:t>
            </a:r>
            <a:r>
              <a:rPr lang="en-US" altLang="zh-CN" sz="2400" b="1" dirty="0" err="1" smtClean="0"/>
              <a:t>∈</a:t>
            </a:r>
            <a:r>
              <a:rPr lang="en-US" altLang="zh-CN" sz="2400" b="1" i="1" dirty="0" err="1" smtClean="0"/>
              <a:t>A</a:t>
            </a:r>
            <a:r>
              <a:rPr lang="en-US" altLang="zh-CN" sz="2400" b="1" dirty="0" err="1" smtClean="0"/>
              <a:t>∧</a:t>
            </a:r>
            <a:r>
              <a:rPr lang="en-US" altLang="zh-CN" sz="2400" b="1" i="1" dirty="0" err="1" smtClean="0"/>
              <a:t>xRy</a:t>
            </a:r>
            <a:r>
              <a:rPr lang="en-US" altLang="zh-CN" sz="2400" b="1" dirty="0" smtClean="0"/>
              <a:t>}</a:t>
            </a:r>
          </a:p>
          <a:p>
            <a:pPr marL="0" indent="0" eaLnBrk="1" hangingPunct="1">
              <a:buNone/>
            </a:pPr>
            <a:r>
              <a:rPr lang="zh-CN" altLang="en-US" sz="2400" b="1" dirty="0" smtClean="0"/>
              <a:t>称</a:t>
            </a:r>
            <a:r>
              <a:rPr lang="en-US" altLang="zh-CN" sz="2400" b="1" dirty="0" smtClean="0"/>
              <a:t>[</a:t>
            </a:r>
            <a:r>
              <a:rPr lang="en-US" altLang="zh-CN" sz="2400" b="1" i="1" dirty="0" smtClean="0"/>
              <a:t>x</a:t>
            </a:r>
            <a:r>
              <a:rPr lang="en-US" altLang="zh-CN" sz="2400" b="1" dirty="0" smtClean="0"/>
              <a:t>]</a:t>
            </a:r>
            <a:r>
              <a:rPr lang="en-US" altLang="zh-CN" sz="2400" b="1" i="1" baseline="-25000" dirty="0" smtClean="0"/>
              <a:t>R </a:t>
            </a:r>
            <a:r>
              <a:rPr lang="zh-CN" altLang="en-US" sz="2400" b="1" dirty="0" smtClean="0"/>
              <a:t>为</a:t>
            </a:r>
            <a:r>
              <a:rPr lang="en-US" altLang="zh-CN" sz="2400" b="1" i="1" dirty="0" smtClean="0"/>
              <a:t>x</a:t>
            </a:r>
            <a:r>
              <a:rPr lang="zh-CN" altLang="en-US" sz="2400" b="1" dirty="0" smtClean="0"/>
              <a:t>关于</a:t>
            </a:r>
            <a:r>
              <a:rPr lang="en-US" altLang="zh-CN" sz="2400" b="1" i="1" dirty="0" smtClean="0"/>
              <a:t>R</a:t>
            </a:r>
            <a:r>
              <a:rPr lang="zh-CN" altLang="en-US" sz="2400" b="1" dirty="0" smtClean="0"/>
              <a:t>的等价类</a:t>
            </a:r>
            <a:r>
              <a:rPr lang="en-US" altLang="zh-CN" sz="2400" b="1" dirty="0" smtClean="0"/>
              <a:t>, </a:t>
            </a:r>
            <a:r>
              <a:rPr lang="zh-CN" altLang="en-US" sz="2400" b="1" dirty="0" smtClean="0"/>
              <a:t>简称为</a:t>
            </a:r>
            <a:r>
              <a:rPr lang="en-US" altLang="zh-CN" sz="2400" b="1" i="1" dirty="0" smtClean="0"/>
              <a:t>x</a:t>
            </a:r>
            <a:r>
              <a:rPr lang="zh-CN" altLang="en-US" sz="2400" b="1" dirty="0" smtClean="0"/>
              <a:t>的</a:t>
            </a:r>
            <a:r>
              <a:rPr lang="zh-CN" altLang="en-US" sz="2400" b="1" dirty="0" smtClean="0">
                <a:solidFill>
                  <a:srgbClr val="A50021"/>
                </a:solidFill>
              </a:rPr>
              <a:t>等价类</a:t>
            </a:r>
            <a:r>
              <a:rPr lang="en-US" altLang="zh-CN" sz="2400" b="1" dirty="0" smtClean="0"/>
              <a:t>, </a:t>
            </a:r>
            <a:r>
              <a:rPr lang="zh-CN" altLang="en-US" sz="2400" b="1" dirty="0" smtClean="0"/>
              <a:t>简记为</a:t>
            </a:r>
            <a:r>
              <a:rPr lang="en-US" altLang="zh-CN" sz="2400" b="1" dirty="0" smtClean="0"/>
              <a:t>[</a:t>
            </a:r>
            <a:r>
              <a:rPr lang="en-US" altLang="zh-CN" sz="2400" b="1" i="1" dirty="0" smtClean="0"/>
              <a:t>x</a:t>
            </a:r>
            <a:r>
              <a:rPr lang="en-US" altLang="zh-CN" sz="2400" b="1" dirty="0" smtClean="0"/>
              <a:t>]</a:t>
            </a:r>
            <a:r>
              <a:rPr lang="zh-CN" altLang="en-US" sz="2400" b="1" dirty="0" smtClean="0"/>
              <a:t>或    </a:t>
            </a:r>
          </a:p>
          <a:p>
            <a:pPr marL="0" indent="0" eaLnBrk="1" hangingPunct="1">
              <a:buNone/>
            </a:pPr>
            <a:endParaRPr lang="zh-CN" altLang="en-US" sz="2400" b="1" dirty="0" smtClean="0"/>
          </a:p>
          <a:p>
            <a:pPr marL="0" indent="0" eaLnBrk="1" hangingPunct="1">
              <a:buNone/>
            </a:pPr>
            <a:r>
              <a:rPr lang="zh-CN" altLang="en-US" sz="2400" b="1" dirty="0" smtClean="0"/>
              <a:t>实例   </a:t>
            </a:r>
            <a:r>
              <a:rPr lang="en-US" altLang="zh-CN" sz="2400" b="1" i="1" dirty="0" smtClean="0"/>
              <a:t>A</a:t>
            </a:r>
            <a:r>
              <a:rPr lang="en-US" altLang="zh-CN" sz="2400" b="1" dirty="0" smtClean="0"/>
              <a:t>={1, 2, … , 8}</a:t>
            </a:r>
            <a:r>
              <a:rPr lang="zh-CN" altLang="en-US" sz="2400" b="1" dirty="0" smtClean="0"/>
              <a:t>上模</a:t>
            </a:r>
            <a:r>
              <a:rPr lang="en-US" altLang="zh-CN" sz="2400" b="1" dirty="0" smtClean="0"/>
              <a:t>3</a:t>
            </a:r>
            <a:r>
              <a:rPr lang="zh-CN" altLang="en-US" sz="2400" b="1" dirty="0" smtClean="0"/>
              <a:t>等价关系的等价类：</a:t>
            </a:r>
          </a:p>
          <a:p>
            <a:pPr marL="0" indent="0" eaLnBrk="1" hangingPunct="1">
              <a:buNone/>
            </a:pPr>
            <a:r>
              <a:rPr lang="zh-CN" altLang="en-US" sz="2400" b="1" dirty="0" smtClean="0"/>
              <a:t>            </a:t>
            </a:r>
            <a:r>
              <a:rPr lang="en-US" altLang="zh-CN" sz="2400" b="1" dirty="0" smtClean="0"/>
              <a:t>[1] = [4] = [7] = {1, 4, 7}</a:t>
            </a:r>
          </a:p>
          <a:p>
            <a:pPr marL="0" indent="0" eaLnBrk="1" hangingPunct="1">
              <a:buNone/>
            </a:pPr>
            <a:r>
              <a:rPr lang="en-US" altLang="zh-CN" sz="2400" b="1" dirty="0" smtClean="0"/>
              <a:t>            [2] = [5] = [8] = {2, 5, 8}</a:t>
            </a:r>
          </a:p>
          <a:p>
            <a:pPr marL="0" indent="0" eaLnBrk="1" hangingPunct="1">
              <a:buNone/>
            </a:pPr>
            <a:r>
              <a:rPr lang="en-US" altLang="zh-CN" sz="2400" b="1" dirty="0" smtClean="0"/>
              <a:t>            [3] = [6] = {3, 6}</a:t>
            </a:r>
          </a:p>
        </p:txBody>
      </p:sp>
      <p:graphicFrame>
        <p:nvGraphicFramePr>
          <p:cNvPr id="80901" name="Object 9"/>
          <p:cNvGraphicFramePr>
            <a:graphicFrameLocks noGrp="1" noChangeAspect="1"/>
          </p:cNvGraphicFramePr>
          <p:nvPr>
            <p:ph sz="half" idx="2"/>
          </p:nvPr>
        </p:nvGraphicFramePr>
        <p:xfrm>
          <a:off x="8101013" y="2205038"/>
          <a:ext cx="358775" cy="555625"/>
        </p:xfrm>
        <a:graphic>
          <a:graphicData uri="http://schemas.openxmlformats.org/presentationml/2006/ole">
            <mc:AlternateContent xmlns:mc="http://schemas.openxmlformats.org/markup-compatibility/2006">
              <mc:Choice xmlns:v="urn:schemas-microsoft-com:vml" Requires="v">
                <p:oleObj spid="_x0000_s16484" name="公式" r:id="rId4" imgW="139579" imgH="215713" progId="Equation.3">
                  <p:embed/>
                </p:oleObj>
              </mc:Choice>
              <mc:Fallback>
                <p:oleObj name="公式" r:id="rId4" imgW="139579"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013" y="2205038"/>
                        <a:ext cx="3587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039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pPr>
            <a:fld id="{32C32DBC-C3B2-4293-99DD-77F3AA92893D}" type="slidenum">
              <a:rPr lang="en-US" altLang="zh-CN" smtClean="0">
                <a:latin typeface="Arial" charset="0"/>
              </a:rPr>
              <a:pPr eaLnBrk="1" hangingPunct="1">
                <a:spcBef>
                  <a:spcPct val="0"/>
                </a:spcBef>
                <a:buClrTx/>
              </a:pPr>
              <a:t>67</a:t>
            </a:fld>
            <a:endParaRPr lang="en-US" altLang="zh-CN" smtClean="0">
              <a:latin typeface="Arial" charset="0"/>
            </a:endParaRPr>
          </a:p>
        </p:txBody>
      </p:sp>
      <p:sp>
        <p:nvSpPr>
          <p:cNvPr id="84995" name="Rectangle 7"/>
          <p:cNvSpPr>
            <a:spLocks noGrp="1" noChangeArrowheads="1"/>
          </p:cNvSpPr>
          <p:nvPr>
            <p:ph type="title"/>
          </p:nvPr>
        </p:nvSpPr>
        <p:spPr>
          <a:xfrm>
            <a:off x="467544" y="116632"/>
            <a:ext cx="8229600" cy="1143000"/>
          </a:xfrm>
        </p:spPr>
        <p:txBody>
          <a:bodyPr/>
          <a:lstStyle/>
          <a:p>
            <a:pPr algn="l" eaLnBrk="1" hangingPunct="1"/>
            <a:r>
              <a:rPr lang="zh-CN" altLang="en-US" sz="2400" b="1" dirty="0" smtClean="0"/>
              <a:t>商集与划分</a:t>
            </a:r>
          </a:p>
        </p:txBody>
      </p:sp>
      <p:sp>
        <p:nvSpPr>
          <p:cNvPr id="84996" name="Rectangle 8"/>
          <p:cNvSpPr>
            <a:spLocks noGrp="1" noChangeArrowheads="1"/>
          </p:cNvSpPr>
          <p:nvPr>
            <p:ph type="body" idx="1"/>
          </p:nvPr>
        </p:nvSpPr>
        <p:spPr>
          <a:xfrm>
            <a:off x="395288" y="1125538"/>
            <a:ext cx="8353425" cy="5040312"/>
          </a:xfrm>
        </p:spPr>
        <p:txBody>
          <a:bodyPr>
            <a:noAutofit/>
          </a:bodyPr>
          <a:lstStyle/>
          <a:p>
            <a:pPr marL="0" indent="0" eaLnBrk="1" hangingPunct="1">
              <a:lnSpc>
                <a:spcPct val="90000"/>
              </a:lnSpc>
              <a:buNone/>
            </a:pPr>
            <a:r>
              <a:rPr lang="zh-CN" altLang="en-US" sz="2400" b="1" dirty="0" smtClean="0">
                <a:solidFill>
                  <a:srgbClr val="A50021"/>
                </a:solidFill>
              </a:rPr>
              <a:t>定义</a:t>
            </a:r>
            <a:r>
              <a:rPr lang="en-US" altLang="zh-CN" sz="2400" b="1" dirty="0" smtClean="0">
                <a:solidFill>
                  <a:srgbClr val="A50021"/>
                </a:solidFill>
              </a:rPr>
              <a:t>7.17</a:t>
            </a:r>
            <a:r>
              <a:rPr lang="en-US" altLang="zh-CN" sz="2400" b="1" dirty="0" smtClean="0"/>
              <a:t>  </a:t>
            </a:r>
            <a:r>
              <a:rPr lang="zh-CN" altLang="en-US" sz="2400" b="1" dirty="0" smtClean="0"/>
              <a:t>设 </a:t>
            </a:r>
            <a:r>
              <a:rPr lang="en-US" altLang="zh-CN" sz="2400" b="1" i="1" dirty="0" smtClean="0"/>
              <a:t>R </a:t>
            </a:r>
            <a:r>
              <a:rPr lang="zh-CN" altLang="en-US" sz="2400" b="1" dirty="0" smtClean="0"/>
              <a:t>为非空集合</a:t>
            </a:r>
            <a:r>
              <a:rPr lang="en-US" altLang="zh-CN" sz="2400" b="1" i="1" dirty="0" smtClean="0"/>
              <a:t>A</a:t>
            </a:r>
            <a:r>
              <a:rPr lang="zh-CN" altLang="en-US" sz="2400" b="1" dirty="0" smtClean="0"/>
              <a:t>上的等价关系</a:t>
            </a:r>
            <a:r>
              <a:rPr lang="en-US" altLang="zh-CN" sz="2400" b="1" dirty="0" smtClean="0"/>
              <a:t>, </a:t>
            </a:r>
            <a:r>
              <a:rPr lang="zh-CN" altLang="en-US" sz="2400" b="1" dirty="0" smtClean="0"/>
              <a:t>以 </a:t>
            </a:r>
            <a:r>
              <a:rPr lang="en-US" altLang="zh-CN" sz="2400" b="1" i="1" dirty="0" smtClean="0"/>
              <a:t>R </a:t>
            </a:r>
            <a:r>
              <a:rPr lang="zh-CN" altLang="en-US" sz="2400" b="1" dirty="0" smtClean="0"/>
              <a:t>的所有等价</a:t>
            </a:r>
          </a:p>
          <a:p>
            <a:pPr marL="0" indent="0" eaLnBrk="1" hangingPunct="1">
              <a:lnSpc>
                <a:spcPct val="90000"/>
              </a:lnSpc>
              <a:buNone/>
            </a:pPr>
            <a:r>
              <a:rPr lang="zh-CN" altLang="en-US" sz="2400" b="1" dirty="0" smtClean="0"/>
              <a:t>类作为元素的集合称为</a:t>
            </a:r>
            <a:r>
              <a:rPr lang="en-US" altLang="zh-CN" sz="2400" b="1" i="1" dirty="0" smtClean="0"/>
              <a:t>A</a:t>
            </a:r>
            <a:r>
              <a:rPr lang="zh-CN" altLang="en-US" sz="2400" b="1" dirty="0" smtClean="0"/>
              <a:t>关于</a:t>
            </a:r>
            <a:r>
              <a:rPr lang="en-US" altLang="zh-CN" sz="2400" b="1" i="1" dirty="0" smtClean="0"/>
              <a:t>R</a:t>
            </a:r>
            <a:r>
              <a:rPr lang="zh-CN" altLang="en-US" sz="2400" b="1" dirty="0" smtClean="0"/>
              <a:t>的</a:t>
            </a:r>
            <a:r>
              <a:rPr lang="zh-CN" altLang="en-US" sz="2400" b="1" dirty="0" smtClean="0">
                <a:solidFill>
                  <a:srgbClr val="A50021"/>
                </a:solidFill>
              </a:rPr>
              <a:t>商集</a:t>
            </a:r>
            <a:r>
              <a:rPr lang="en-US" altLang="zh-CN" sz="2400" b="1" dirty="0" smtClean="0"/>
              <a:t>, </a:t>
            </a:r>
            <a:r>
              <a:rPr lang="zh-CN" altLang="en-US" sz="2400" b="1" dirty="0" smtClean="0"/>
              <a:t>记做</a:t>
            </a:r>
            <a:r>
              <a:rPr lang="en-US" altLang="zh-CN" sz="2400" b="1" i="1" dirty="0" smtClean="0"/>
              <a:t>A</a:t>
            </a:r>
            <a:r>
              <a:rPr lang="en-US" altLang="zh-CN" sz="2400" b="1" dirty="0" smtClean="0"/>
              <a:t>/</a:t>
            </a:r>
            <a:r>
              <a:rPr lang="en-US" altLang="zh-CN" sz="2400" b="1" i="1" dirty="0" smtClean="0"/>
              <a:t>R</a:t>
            </a:r>
            <a:r>
              <a:rPr lang="en-US" altLang="zh-CN" sz="2400" b="1" dirty="0" smtClean="0"/>
              <a:t>, </a:t>
            </a:r>
            <a:br>
              <a:rPr lang="en-US" altLang="zh-CN" sz="2400" b="1" dirty="0" smtClean="0"/>
            </a:br>
            <a:r>
              <a:rPr lang="en-US" altLang="zh-CN" sz="2400" b="1" dirty="0" smtClean="0"/>
              <a:t>                    </a:t>
            </a:r>
            <a:r>
              <a:rPr lang="en-US" altLang="zh-CN" sz="2400" b="1" i="1" dirty="0" smtClean="0"/>
              <a:t>A</a:t>
            </a:r>
            <a:r>
              <a:rPr lang="en-US" altLang="zh-CN" sz="2400" b="1" dirty="0" smtClean="0"/>
              <a:t>/</a:t>
            </a:r>
            <a:r>
              <a:rPr lang="en-US" altLang="zh-CN" sz="2400" b="1" i="1" dirty="0" smtClean="0"/>
              <a:t>R </a:t>
            </a:r>
            <a:r>
              <a:rPr lang="en-US" altLang="zh-CN" sz="2400" b="1" dirty="0" smtClean="0"/>
              <a:t>= {[</a:t>
            </a:r>
            <a:r>
              <a:rPr lang="en-US" altLang="zh-CN" sz="2400" b="1" i="1" dirty="0" smtClean="0"/>
              <a:t>x</a:t>
            </a:r>
            <a:r>
              <a:rPr lang="en-US" altLang="zh-CN" sz="2400" b="1" dirty="0" smtClean="0"/>
              <a:t>]</a:t>
            </a:r>
            <a:r>
              <a:rPr lang="en-US" altLang="zh-CN" sz="2400" b="1" i="1" baseline="-25000" dirty="0" smtClean="0"/>
              <a:t>R</a:t>
            </a:r>
            <a:r>
              <a:rPr lang="en-US" altLang="zh-CN" sz="2400" b="1" i="1" dirty="0" smtClean="0"/>
              <a:t> </a:t>
            </a:r>
            <a:r>
              <a:rPr lang="en-US" altLang="zh-CN" sz="2400" b="1" dirty="0" smtClean="0"/>
              <a:t>| </a:t>
            </a:r>
            <a:r>
              <a:rPr lang="en-US" altLang="zh-CN" sz="2400" b="1" i="1" dirty="0" err="1" smtClean="0"/>
              <a:t>x</a:t>
            </a:r>
            <a:r>
              <a:rPr lang="en-US" altLang="zh-CN" sz="2400" b="1" dirty="0" err="1" smtClean="0"/>
              <a:t>∈</a:t>
            </a:r>
            <a:r>
              <a:rPr lang="en-US" altLang="zh-CN" sz="2400" b="1" i="1" dirty="0" err="1" smtClean="0"/>
              <a:t>A</a:t>
            </a:r>
            <a:r>
              <a:rPr lang="en-US" altLang="zh-CN" sz="2400" b="1" dirty="0" smtClean="0"/>
              <a:t>}</a:t>
            </a:r>
          </a:p>
          <a:p>
            <a:pPr marL="0" indent="0" eaLnBrk="1" hangingPunct="1">
              <a:lnSpc>
                <a:spcPct val="90000"/>
              </a:lnSpc>
              <a:spcBef>
                <a:spcPct val="55000"/>
              </a:spcBef>
              <a:buNone/>
            </a:pPr>
            <a:endParaRPr lang="en-US" altLang="zh-CN" sz="2400" b="1" dirty="0" smtClean="0"/>
          </a:p>
          <a:p>
            <a:pPr marL="0" indent="0" eaLnBrk="1" hangingPunct="1">
              <a:lnSpc>
                <a:spcPct val="90000"/>
              </a:lnSpc>
              <a:spcBef>
                <a:spcPct val="55000"/>
              </a:spcBef>
              <a:buNone/>
            </a:pPr>
            <a:r>
              <a:rPr lang="zh-CN" altLang="en-US" sz="2400" b="1" dirty="0" smtClean="0"/>
              <a:t>实例 设 </a:t>
            </a:r>
            <a:r>
              <a:rPr lang="en-US" altLang="zh-CN" sz="2400" b="1" i="1" dirty="0" smtClean="0"/>
              <a:t>A</a:t>
            </a:r>
            <a:r>
              <a:rPr lang="en-US" altLang="zh-CN" sz="2400" b="1" dirty="0" smtClean="0"/>
              <a:t>={1,2,…,8}</a:t>
            </a:r>
            <a:r>
              <a:rPr lang="zh-CN" altLang="en-US" sz="2400" b="1" dirty="0" smtClean="0"/>
              <a:t>，</a:t>
            </a:r>
            <a:r>
              <a:rPr lang="en-US" altLang="zh-CN" sz="2400" b="1" dirty="0" smtClean="0"/>
              <a:t>A</a:t>
            </a:r>
            <a:r>
              <a:rPr lang="zh-CN" altLang="en-US" sz="2400" b="1" dirty="0" smtClean="0"/>
              <a:t>关于模</a:t>
            </a:r>
            <a:r>
              <a:rPr lang="en-US" altLang="zh-CN" sz="2400" b="1" dirty="0" smtClean="0"/>
              <a:t>3</a:t>
            </a:r>
            <a:r>
              <a:rPr lang="zh-CN" altLang="en-US" sz="2400" b="1" dirty="0" smtClean="0"/>
              <a:t>等价关系</a:t>
            </a:r>
            <a:r>
              <a:rPr lang="en-US" altLang="zh-CN" sz="2400" b="1" i="1" dirty="0" smtClean="0"/>
              <a:t>R</a:t>
            </a:r>
            <a:r>
              <a:rPr lang="zh-CN" altLang="en-US" sz="2400" b="1" dirty="0" smtClean="0"/>
              <a:t>的商集为</a:t>
            </a:r>
            <a:br>
              <a:rPr lang="zh-CN" altLang="en-US" sz="2400" b="1" dirty="0" smtClean="0"/>
            </a:br>
            <a:r>
              <a:rPr lang="zh-CN" altLang="en-US" sz="2400" b="1" dirty="0" smtClean="0"/>
              <a:t>               </a:t>
            </a:r>
            <a:r>
              <a:rPr lang="en-US" altLang="zh-CN" sz="2400" b="1" i="1" dirty="0" smtClean="0"/>
              <a:t>A/R </a:t>
            </a:r>
            <a:r>
              <a:rPr lang="en-US" altLang="zh-CN" sz="2400" b="1" dirty="0" smtClean="0"/>
              <a:t>= {{1,4,7}, {2,5,8}, {3,6}}</a:t>
            </a:r>
          </a:p>
          <a:p>
            <a:pPr marL="0" indent="0" eaLnBrk="1" hangingPunct="1">
              <a:lnSpc>
                <a:spcPct val="90000"/>
              </a:lnSpc>
              <a:spcBef>
                <a:spcPct val="55000"/>
              </a:spcBef>
              <a:buNone/>
            </a:pPr>
            <a:r>
              <a:rPr lang="zh-CN" altLang="en-US" sz="2400" b="1" dirty="0" smtClean="0"/>
              <a:t>整数集</a:t>
            </a:r>
            <a:r>
              <a:rPr lang="en-US" altLang="zh-CN" sz="2400" b="1" dirty="0" smtClean="0"/>
              <a:t>Z</a:t>
            </a:r>
            <a:r>
              <a:rPr lang="zh-CN" altLang="en-US" sz="2400" b="1" dirty="0" smtClean="0"/>
              <a:t>上模</a:t>
            </a:r>
            <a:r>
              <a:rPr lang="en-US" altLang="zh-CN" sz="2400" b="1" dirty="0" smtClean="0"/>
              <a:t>n</a:t>
            </a:r>
            <a:r>
              <a:rPr lang="zh-CN" altLang="en-US" sz="2400" b="1" dirty="0" smtClean="0"/>
              <a:t>等价关系的商集是</a:t>
            </a:r>
            <a:endParaRPr lang="en-US" altLang="zh-CN" sz="2400" b="1" dirty="0" smtClean="0"/>
          </a:p>
          <a:p>
            <a:pPr marL="0" indent="0" eaLnBrk="1" hangingPunct="1">
              <a:lnSpc>
                <a:spcPct val="90000"/>
              </a:lnSpc>
              <a:spcBef>
                <a:spcPct val="55000"/>
              </a:spcBef>
              <a:buNone/>
            </a:pPr>
            <a:r>
              <a:rPr lang="en-US" altLang="zh-CN" sz="2400" b="1" dirty="0" smtClean="0"/>
              <a:t>                    {{</a:t>
            </a:r>
            <a:r>
              <a:rPr lang="en-US" altLang="zh-CN" sz="2400" b="1" i="1" dirty="0" err="1" smtClean="0"/>
              <a:t>nz</a:t>
            </a:r>
            <a:r>
              <a:rPr lang="en-US" altLang="zh-CN" sz="2400" b="1" dirty="0" err="1" smtClean="0"/>
              <a:t>+</a:t>
            </a:r>
            <a:r>
              <a:rPr lang="en-US" altLang="zh-CN" sz="2400" b="1" i="1" dirty="0" err="1" smtClean="0"/>
              <a:t>i</a:t>
            </a:r>
            <a:r>
              <a:rPr lang="en-US" altLang="zh-CN" sz="2400" b="1" dirty="0" smtClean="0"/>
              <a:t> | </a:t>
            </a:r>
            <a:r>
              <a:rPr lang="en-US" altLang="zh-CN" sz="2400" b="1" i="1" dirty="0" smtClean="0"/>
              <a:t>z</a:t>
            </a:r>
            <a:r>
              <a:rPr lang="en-US" altLang="zh-CN" sz="2400" b="1" dirty="0" smtClean="0"/>
              <a:t> ∈Z} | </a:t>
            </a:r>
            <a:r>
              <a:rPr lang="en-US" altLang="zh-CN" sz="2400" b="1" i="1" dirty="0" err="1" smtClean="0"/>
              <a:t>i</a:t>
            </a:r>
            <a:r>
              <a:rPr lang="en-US" altLang="zh-CN" sz="2400" b="1" dirty="0" smtClean="0"/>
              <a:t>=0</a:t>
            </a:r>
            <a:r>
              <a:rPr lang="zh-CN" altLang="en-US" sz="2400" b="1" dirty="0" smtClean="0"/>
              <a:t>，</a:t>
            </a:r>
            <a:r>
              <a:rPr lang="en-US" altLang="zh-CN" sz="2400" b="1" dirty="0" smtClean="0"/>
              <a:t>1</a:t>
            </a:r>
            <a:r>
              <a:rPr lang="zh-CN" altLang="en-US" sz="2400" b="1" dirty="0" smtClean="0"/>
              <a:t>，</a:t>
            </a:r>
            <a:r>
              <a:rPr lang="en-US" altLang="zh-CN" sz="2400" b="1" dirty="0" smtClean="0"/>
              <a:t>…, </a:t>
            </a:r>
            <a:r>
              <a:rPr lang="en-US" altLang="zh-CN" sz="2400" b="1" i="1" dirty="0" smtClean="0"/>
              <a:t>n</a:t>
            </a:r>
            <a:r>
              <a:rPr lang="en-US" altLang="zh-CN" sz="2400" b="1" dirty="0" smtClean="0"/>
              <a:t>-1}</a:t>
            </a:r>
          </a:p>
          <a:p>
            <a:pPr marL="0" indent="0" eaLnBrk="1" hangingPunct="1">
              <a:lnSpc>
                <a:spcPct val="90000"/>
              </a:lnSpc>
              <a:spcBef>
                <a:spcPct val="55000"/>
              </a:spcBef>
              <a:buNone/>
            </a:pPr>
            <a:endParaRPr lang="en-US" altLang="zh-CN" sz="2400" b="1" dirty="0" smtClean="0"/>
          </a:p>
        </p:txBody>
      </p:sp>
    </p:spTree>
    <p:extLst>
      <p:ext uri="{BB962C8B-B14F-4D97-AF65-F5344CB8AC3E}">
        <p14:creationId xmlns:p14="http://schemas.microsoft.com/office/powerpoint/2010/main" val="960748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CEFBA1E3-4D9A-4D1E-B147-3590F06DD842}" type="slidenum">
              <a:rPr lang="en-US" altLang="zh-CN" sz="1400" b="0" smtClean="0">
                <a:latin typeface="Arial" charset="0"/>
              </a:rPr>
              <a:pPr eaLnBrk="1" hangingPunct="1">
                <a:spcBef>
                  <a:spcPct val="0"/>
                </a:spcBef>
                <a:buClrTx/>
                <a:buFontTx/>
                <a:buNone/>
              </a:pPr>
              <a:t>68</a:t>
            </a:fld>
            <a:endParaRPr lang="en-US" altLang="zh-CN" sz="1400" b="0" smtClean="0">
              <a:latin typeface="Arial" charset="0"/>
            </a:endParaRPr>
          </a:p>
        </p:txBody>
      </p:sp>
      <p:sp>
        <p:nvSpPr>
          <p:cNvPr id="86020" name="Rectangle 9"/>
          <p:cNvSpPr>
            <a:spLocks noChangeArrowheads="1"/>
          </p:cNvSpPr>
          <p:nvPr/>
        </p:nvSpPr>
        <p:spPr bwMode="auto">
          <a:xfrm>
            <a:off x="395288" y="1052513"/>
            <a:ext cx="82296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lang="zh-CN" altLang="en-US" dirty="0">
                <a:solidFill>
                  <a:srgbClr val="A50021"/>
                </a:solidFill>
              </a:rPr>
              <a:t>定义</a:t>
            </a:r>
            <a:r>
              <a:rPr lang="en-US" altLang="zh-CN" dirty="0">
                <a:solidFill>
                  <a:srgbClr val="A50021"/>
                </a:solidFill>
              </a:rPr>
              <a:t>7.18</a:t>
            </a:r>
            <a:r>
              <a:rPr lang="en-US" altLang="zh-CN" dirty="0"/>
              <a:t> </a:t>
            </a:r>
            <a:r>
              <a:rPr lang="zh-CN" altLang="en-US" dirty="0"/>
              <a:t>设</a:t>
            </a:r>
            <a:r>
              <a:rPr lang="en-US" altLang="zh-CN" i="1" dirty="0"/>
              <a:t>A</a:t>
            </a:r>
            <a:r>
              <a:rPr lang="zh-CN" altLang="en-US" dirty="0"/>
              <a:t>为非空集合</a:t>
            </a:r>
            <a:r>
              <a:rPr lang="en-US" altLang="zh-CN" dirty="0"/>
              <a:t>, </a:t>
            </a:r>
            <a:r>
              <a:rPr lang="zh-CN" altLang="en-US" dirty="0"/>
              <a:t>若</a:t>
            </a:r>
            <a:r>
              <a:rPr lang="en-US" altLang="zh-CN" i="1" dirty="0"/>
              <a:t>A</a:t>
            </a:r>
            <a:r>
              <a:rPr lang="zh-CN" altLang="en-US" dirty="0"/>
              <a:t>的子集族</a:t>
            </a:r>
            <a:r>
              <a:rPr lang="en-US" altLang="zh-CN" i="1" dirty="0"/>
              <a:t>π</a:t>
            </a:r>
            <a:r>
              <a:rPr lang="en-US" altLang="zh-CN" dirty="0"/>
              <a:t>(</a:t>
            </a:r>
            <a:r>
              <a:rPr lang="en-US" altLang="zh-CN" i="1" dirty="0"/>
              <a:t>π </a:t>
            </a:r>
            <a:r>
              <a:rPr lang="en-US" altLang="zh-CN" dirty="0">
                <a:sym typeface="Symbol" pitchFamily="18" charset="2"/>
              </a:rPr>
              <a:t></a:t>
            </a:r>
            <a:r>
              <a:rPr lang="en-US" altLang="zh-CN" dirty="0"/>
              <a:t> </a:t>
            </a:r>
            <a:r>
              <a:rPr lang="en-US" altLang="zh-CN" i="1" dirty="0"/>
              <a:t>P</a:t>
            </a:r>
            <a:r>
              <a:rPr lang="en-US" altLang="zh-CN" dirty="0"/>
              <a:t>(</a:t>
            </a:r>
            <a:r>
              <a:rPr lang="en-US" altLang="zh-CN" i="1" dirty="0"/>
              <a:t>A</a:t>
            </a:r>
            <a:r>
              <a:rPr lang="en-US" altLang="zh-CN" dirty="0"/>
              <a:t>))</a:t>
            </a:r>
            <a:r>
              <a:rPr lang="zh-CN" altLang="en-US" dirty="0"/>
              <a:t>满足</a:t>
            </a:r>
            <a:r>
              <a:rPr lang="en-US" altLang="zh-CN" dirty="0"/>
              <a:t>:</a:t>
            </a:r>
          </a:p>
          <a:p>
            <a:pPr eaLnBrk="1" hangingPunct="1"/>
            <a:r>
              <a:rPr lang="en-US" altLang="zh-CN" dirty="0"/>
              <a:t>(1) </a:t>
            </a:r>
            <a:r>
              <a:rPr lang="en-US" altLang="zh-CN" dirty="0">
                <a:sym typeface="Symbol" pitchFamily="18" charset="2"/>
              </a:rPr>
              <a:t></a:t>
            </a:r>
            <a:r>
              <a:rPr lang="en-US" altLang="zh-CN" dirty="0"/>
              <a:t> </a:t>
            </a:r>
            <a:r>
              <a:rPr lang="en-US" altLang="zh-CN" dirty="0">
                <a:sym typeface="Symbol" pitchFamily="18" charset="2"/>
              </a:rPr>
              <a:t></a:t>
            </a:r>
            <a:r>
              <a:rPr lang="en-US" altLang="zh-CN" i="1" dirty="0"/>
              <a:t>π </a:t>
            </a:r>
            <a:endParaRPr lang="en-US" altLang="zh-CN" dirty="0"/>
          </a:p>
          <a:p>
            <a:pPr eaLnBrk="1" hangingPunct="1"/>
            <a:r>
              <a:rPr lang="en-US" altLang="zh-CN" dirty="0"/>
              <a:t>(2) </a:t>
            </a:r>
            <a:r>
              <a:rPr lang="en-US" altLang="zh-CN" dirty="0">
                <a:sym typeface="Symbol" pitchFamily="18" charset="2"/>
              </a:rPr>
              <a:t></a:t>
            </a:r>
            <a:r>
              <a:rPr lang="en-US" altLang="zh-CN" i="1" dirty="0" err="1"/>
              <a:t>x</a:t>
            </a:r>
            <a:r>
              <a:rPr lang="en-US" altLang="zh-CN" dirty="0" err="1">
                <a:sym typeface="Symbol" pitchFamily="18" charset="2"/>
              </a:rPr>
              <a:t></a:t>
            </a:r>
            <a:r>
              <a:rPr lang="en-US" altLang="zh-CN" i="1" dirty="0" err="1"/>
              <a:t>y</a:t>
            </a:r>
            <a:r>
              <a:rPr lang="en-US" altLang="zh-CN" dirty="0"/>
              <a:t>(</a:t>
            </a:r>
            <a:r>
              <a:rPr lang="en-US" altLang="zh-CN" i="1" dirty="0" err="1"/>
              <a:t>x</a:t>
            </a:r>
            <a:r>
              <a:rPr lang="en-US" altLang="zh-CN" dirty="0" err="1"/>
              <a:t>,</a:t>
            </a:r>
            <a:r>
              <a:rPr lang="en-US" altLang="zh-CN" i="1" dirty="0" err="1"/>
              <a:t>y</a:t>
            </a:r>
            <a:r>
              <a:rPr lang="en-US" altLang="zh-CN" dirty="0">
                <a:sym typeface="Symbol" pitchFamily="18" charset="2"/>
              </a:rPr>
              <a:t></a:t>
            </a:r>
            <a:r>
              <a:rPr lang="en-US" altLang="zh-CN" i="1" dirty="0"/>
              <a:t>π</a:t>
            </a:r>
            <a:r>
              <a:rPr lang="en-US" altLang="zh-CN" dirty="0"/>
              <a:t>∧</a:t>
            </a:r>
            <a:r>
              <a:rPr lang="en-US" altLang="zh-CN" i="1" dirty="0" err="1"/>
              <a:t>x</a:t>
            </a:r>
            <a:r>
              <a:rPr lang="en-US" altLang="zh-CN" dirty="0" err="1"/>
              <a:t>≠</a:t>
            </a:r>
            <a:r>
              <a:rPr lang="en-US" altLang="zh-CN" i="1" dirty="0" err="1"/>
              <a:t>y</a:t>
            </a:r>
            <a:r>
              <a:rPr lang="en-US" altLang="zh-CN" dirty="0" err="1"/>
              <a:t>→</a:t>
            </a:r>
            <a:r>
              <a:rPr lang="en-US" altLang="zh-CN" i="1" dirty="0" err="1"/>
              <a:t>x</a:t>
            </a:r>
            <a:r>
              <a:rPr lang="en-US" altLang="zh-CN" dirty="0" err="1"/>
              <a:t>∩</a:t>
            </a:r>
            <a:r>
              <a:rPr lang="en-US" altLang="zh-CN" i="1" dirty="0" err="1"/>
              <a:t>y</a:t>
            </a:r>
            <a:r>
              <a:rPr lang="en-US" altLang="zh-CN" dirty="0"/>
              <a:t>=</a:t>
            </a:r>
            <a:r>
              <a:rPr lang="en-US" altLang="zh-CN" dirty="0">
                <a:sym typeface="Symbol" pitchFamily="18" charset="2"/>
              </a:rPr>
              <a:t></a:t>
            </a:r>
            <a:r>
              <a:rPr lang="en-US" altLang="zh-CN" dirty="0"/>
              <a:t>)</a:t>
            </a:r>
          </a:p>
          <a:p>
            <a:pPr eaLnBrk="1" hangingPunct="1"/>
            <a:r>
              <a:rPr lang="en-US" altLang="zh-CN" dirty="0"/>
              <a:t>(3) ∪</a:t>
            </a:r>
            <a:r>
              <a:rPr lang="en-US" altLang="zh-CN" i="1" dirty="0"/>
              <a:t>π </a:t>
            </a:r>
            <a:r>
              <a:rPr lang="en-US" altLang="zh-CN" dirty="0"/>
              <a:t>= </a:t>
            </a:r>
            <a:r>
              <a:rPr lang="en-US" altLang="zh-CN" i="1" dirty="0"/>
              <a:t>A</a:t>
            </a:r>
            <a:endParaRPr lang="en-US" altLang="zh-CN" dirty="0"/>
          </a:p>
          <a:p>
            <a:pPr eaLnBrk="1" hangingPunct="1"/>
            <a:r>
              <a:rPr lang="zh-CN" altLang="en-US" dirty="0"/>
              <a:t>则称</a:t>
            </a:r>
            <a:r>
              <a:rPr lang="en-US" altLang="zh-CN" i="1" dirty="0"/>
              <a:t>π</a:t>
            </a:r>
            <a:r>
              <a:rPr lang="zh-CN" altLang="en-US" dirty="0"/>
              <a:t>是</a:t>
            </a:r>
            <a:r>
              <a:rPr lang="en-US" altLang="zh-CN" i="1" dirty="0"/>
              <a:t>A</a:t>
            </a:r>
            <a:r>
              <a:rPr lang="zh-CN" altLang="en-US" dirty="0"/>
              <a:t>的一个</a:t>
            </a:r>
            <a:r>
              <a:rPr lang="zh-CN" altLang="en-US" dirty="0">
                <a:solidFill>
                  <a:srgbClr val="A50021"/>
                </a:solidFill>
              </a:rPr>
              <a:t>划分</a:t>
            </a:r>
            <a:r>
              <a:rPr lang="en-US" altLang="zh-CN" dirty="0"/>
              <a:t>, </a:t>
            </a:r>
            <a:r>
              <a:rPr lang="zh-CN" altLang="en-US" dirty="0"/>
              <a:t>称</a:t>
            </a:r>
            <a:r>
              <a:rPr lang="en-US" altLang="zh-CN" i="1" dirty="0"/>
              <a:t>π</a:t>
            </a:r>
            <a:r>
              <a:rPr lang="zh-CN" altLang="en-US" dirty="0"/>
              <a:t>中的元素为</a:t>
            </a:r>
            <a:r>
              <a:rPr lang="en-US" altLang="zh-CN" i="1" dirty="0"/>
              <a:t>A</a:t>
            </a:r>
            <a:r>
              <a:rPr lang="zh-CN" altLang="en-US" dirty="0"/>
              <a:t>的</a:t>
            </a:r>
            <a:r>
              <a:rPr lang="zh-CN" altLang="en-US" dirty="0">
                <a:solidFill>
                  <a:srgbClr val="A50021"/>
                </a:solidFill>
              </a:rPr>
              <a:t>划分块</a:t>
            </a:r>
            <a:r>
              <a:rPr lang="en-US" altLang="zh-CN" dirty="0"/>
              <a:t>.</a:t>
            </a:r>
          </a:p>
        </p:txBody>
      </p:sp>
    </p:spTree>
    <p:extLst>
      <p:ext uri="{BB962C8B-B14F-4D97-AF65-F5344CB8AC3E}">
        <p14:creationId xmlns:p14="http://schemas.microsoft.com/office/powerpoint/2010/main" val="3693103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3076D2F2-F6F6-4842-9ADF-ADC0A0979083}" type="slidenum">
              <a:rPr lang="en-US" altLang="zh-CN" sz="1400" b="0" smtClean="0">
                <a:latin typeface="Arial" charset="0"/>
              </a:rPr>
              <a:pPr eaLnBrk="1" hangingPunct="1">
                <a:spcBef>
                  <a:spcPct val="0"/>
                </a:spcBef>
                <a:buClrTx/>
                <a:buFontTx/>
                <a:buNone/>
              </a:pPr>
              <a:t>69</a:t>
            </a:fld>
            <a:endParaRPr lang="en-US" altLang="zh-CN" sz="1400" b="0" smtClean="0">
              <a:latin typeface="Arial" charset="0"/>
            </a:endParaRPr>
          </a:p>
        </p:txBody>
      </p:sp>
      <p:sp>
        <p:nvSpPr>
          <p:cNvPr id="90116" name="Rectangle 8"/>
          <p:cNvSpPr>
            <a:spLocks noGrp="1" noChangeArrowheads="1"/>
          </p:cNvSpPr>
          <p:nvPr>
            <p:ph type="body" idx="1"/>
          </p:nvPr>
        </p:nvSpPr>
        <p:spPr>
          <a:xfrm>
            <a:off x="467544" y="692696"/>
            <a:ext cx="8229600" cy="4525962"/>
          </a:xfrm>
        </p:spPr>
        <p:txBody>
          <a:bodyPr>
            <a:normAutofit/>
          </a:bodyPr>
          <a:lstStyle/>
          <a:p>
            <a:pPr marL="0" indent="0">
              <a:buNone/>
            </a:pPr>
            <a:r>
              <a:rPr lang="zh-CN" altLang="en-US" sz="2800" b="1" dirty="0"/>
              <a:t>偏序</a:t>
            </a:r>
            <a:r>
              <a:rPr lang="zh-CN" altLang="en-US" sz="2800" b="1" dirty="0" smtClean="0"/>
              <a:t>关系</a:t>
            </a:r>
            <a:endParaRPr lang="en-US" altLang="zh-CN" sz="2800" b="1" dirty="0" smtClean="0"/>
          </a:p>
          <a:p>
            <a:pPr marL="0" indent="0">
              <a:buNone/>
            </a:pPr>
            <a:endParaRPr lang="en-US" altLang="zh-CN" b="1" dirty="0" smtClean="0">
              <a:solidFill>
                <a:srgbClr val="A50021"/>
              </a:solidFill>
            </a:endParaRPr>
          </a:p>
          <a:p>
            <a:pPr marL="0" indent="0" eaLnBrk="1" hangingPunct="1">
              <a:buNone/>
            </a:pPr>
            <a:r>
              <a:rPr lang="zh-CN" altLang="en-US" sz="2400" b="1" dirty="0" smtClean="0">
                <a:solidFill>
                  <a:srgbClr val="A50021"/>
                </a:solidFill>
              </a:rPr>
              <a:t>偏序关系</a:t>
            </a:r>
            <a:r>
              <a:rPr lang="zh-CN" altLang="en-US" sz="2400" b="1" dirty="0" smtClean="0"/>
              <a:t>：非空集合</a:t>
            </a:r>
            <a:r>
              <a:rPr lang="en-US" altLang="zh-CN" sz="2400" b="1" i="1" dirty="0" smtClean="0"/>
              <a:t>A</a:t>
            </a:r>
            <a:r>
              <a:rPr lang="zh-CN" altLang="en-US" sz="2400" b="1" dirty="0" smtClean="0"/>
              <a:t>上的自反、反对称和传递的关系</a:t>
            </a:r>
            <a:r>
              <a:rPr lang="zh-CN" altLang="en-US" sz="2400" b="1" dirty="0" smtClean="0"/>
              <a:t>，记</a:t>
            </a:r>
            <a:r>
              <a:rPr lang="zh-CN" altLang="en-US" sz="2400" b="1" dirty="0" smtClean="0"/>
              <a:t>作≼</a:t>
            </a:r>
            <a:r>
              <a:rPr lang="en-US" altLang="zh-CN" sz="2400" b="1" dirty="0" smtClean="0"/>
              <a:t>. </a:t>
            </a:r>
            <a:r>
              <a:rPr lang="zh-CN" altLang="en-US" sz="2400" b="1" dirty="0" smtClean="0"/>
              <a:t>设≼为偏序关系</a:t>
            </a:r>
            <a:r>
              <a:rPr lang="en-US" altLang="zh-CN" sz="2400" b="1" dirty="0" smtClean="0"/>
              <a:t>, </a:t>
            </a:r>
            <a:r>
              <a:rPr lang="zh-CN" altLang="en-US" sz="2400" b="1" dirty="0" smtClean="0"/>
              <a:t>如果 </a:t>
            </a:r>
            <a:r>
              <a:rPr lang="en-US" altLang="zh-CN" sz="2400" b="1" dirty="0" smtClean="0"/>
              <a:t>&lt;</a:t>
            </a:r>
            <a:r>
              <a:rPr lang="en-US" altLang="zh-CN" sz="2400" b="1" i="1" dirty="0" smtClean="0"/>
              <a:t>x</a:t>
            </a:r>
            <a:r>
              <a:rPr lang="en-US" altLang="zh-CN" sz="2400" b="1" dirty="0" smtClean="0"/>
              <a:t>, </a:t>
            </a:r>
            <a:r>
              <a:rPr lang="en-US" altLang="zh-CN" sz="2400" b="1" i="1" dirty="0" smtClean="0"/>
              <a:t>y</a:t>
            </a:r>
            <a:r>
              <a:rPr lang="en-US" altLang="zh-CN" sz="2400" b="1" dirty="0" smtClean="0"/>
              <a:t>&gt; ∈≼, </a:t>
            </a:r>
            <a:r>
              <a:rPr lang="zh-CN" altLang="en-US" sz="2400" b="1" dirty="0" smtClean="0"/>
              <a:t>则记作 </a:t>
            </a:r>
            <a:r>
              <a:rPr lang="en-US" altLang="zh-CN" sz="2400" b="1" i="1" dirty="0" smtClean="0"/>
              <a:t>x </a:t>
            </a:r>
            <a:r>
              <a:rPr lang="en-US" altLang="zh-CN" sz="2400" b="1" dirty="0" smtClean="0"/>
              <a:t>≼ </a:t>
            </a:r>
            <a:r>
              <a:rPr lang="en-US" altLang="zh-CN" sz="2400" b="1" i="1" dirty="0" smtClean="0"/>
              <a:t>y</a:t>
            </a:r>
            <a:r>
              <a:rPr lang="en-US" altLang="zh-CN" sz="2400" b="1" dirty="0" smtClean="0"/>
              <a:t>, </a:t>
            </a:r>
            <a:r>
              <a:rPr lang="zh-CN" altLang="en-US" sz="2400" b="1" dirty="0" smtClean="0"/>
              <a:t>读</a:t>
            </a:r>
            <a:r>
              <a:rPr lang="zh-CN" altLang="en-US" sz="2400" b="1" dirty="0" smtClean="0"/>
              <a:t>作</a:t>
            </a:r>
            <a:r>
              <a:rPr lang="en-US" altLang="zh-CN" sz="2400" b="1" i="1" dirty="0" smtClean="0"/>
              <a:t>x</a:t>
            </a:r>
            <a:r>
              <a:rPr lang="en-US" altLang="zh-CN" sz="2400" b="1" dirty="0" smtClean="0"/>
              <a:t>“</a:t>
            </a:r>
            <a:r>
              <a:rPr lang="zh-CN" altLang="en-US" sz="2400" b="1" dirty="0" smtClean="0"/>
              <a:t>小于或等于”</a:t>
            </a:r>
            <a:r>
              <a:rPr lang="en-US" altLang="zh-CN" sz="2400" b="1" i="1" dirty="0" smtClean="0"/>
              <a:t>y</a:t>
            </a:r>
            <a:r>
              <a:rPr lang="en-US" altLang="zh-CN" sz="2400" b="1" dirty="0" smtClean="0"/>
              <a:t>.  </a:t>
            </a:r>
          </a:p>
          <a:p>
            <a:pPr marL="0" indent="0" eaLnBrk="1" hangingPunct="1">
              <a:buNone/>
            </a:pPr>
            <a:endParaRPr lang="en-US" altLang="zh-CN" sz="2400" b="1" dirty="0" smtClean="0"/>
          </a:p>
          <a:p>
            <a:pPr marL="0" indent="0" eaLnBrk="1" hangingPunct="1">
              <a:buNone/>
            </a:pPr>
            <a:r>
              <a:rPr lang="zh-CN" altLang="en-US" sz="2400" b="1" dirty="0" smtClean="0"/>
              <a:t>实例</a:t>
            </a:r>
          </a:p>
          <a:p>
            <a:pPr marL="0" indent="0" eaLnBrk="1" hangingPunct="1">
              <a:buNone/>
            </a:pPr>
            <a:r>
              <a:rPr lang="zh-CN" altLang="en-US" sz="2400" b="1" dirty="0" smtClean="0"/>
              <a:t>集合</a:t>
            </a:r>
            <a:r>
              <a:rPr lang="en-US" altLang="zh-CN" sz="2400" b="1" i="1" dirty="0" smtClean="0"/>
              <a:t>A</a:t>
            </a:r>
            <a:r>
              <a:rPr lang="zh-CN" altLang="en-US" sz="2400" b="1" dirty="0" smtClean="0"/>
              <a:t>上的恒等关系 </a:t>
            </a:r>
            <a:r>
              <a:rPr lang="en-US" altLang="zh-CN" sz="2400" b="1" i="1" dirty="0" smtClean="0"/>
              <a:t>I</a:t>
            </a:r>
            <a:r>
              <a:rPr lang="en-US" altLang="zh-CN" sz="2400" b="1" i="1" baseline="-25000" dirty="0" smtClean="0"/>
              <a:t>A</a:t>
            </a:r>
            <a:r>
              <a:rPr lang="zh-CN" altLang="en-US" sz="2400" b="1" dirty="0" smtClean="0"/>
              <a:t>是 </a:t>
            </a:r>
            <a:r>
              <a:rPr lang="en-US" altLang="zh-CN" sz="2400" b="1" i="1" dirty="0" smtClean="0"/>
              <a:t>A</a:t>
            </a:r>
            <a:r>
              <a:rPr lang="zh-CN" altLang="en-US" sz="2400" b="1" dirty="0" smtClean="0"/>
              <a:t>上的偏序关系</a:t>
            </a:r>
            <a:r>
              <a:rPr lang="en-US" altLang="zh-CN" sz="2400" b="1" dirty="0" smtClean="0"/>
              <a:t>. </a:t>
            </a:r>
          </a:p>
          <a:p>
            <a:pPr marL="0" indent="0" eaLnBrk="1" hangingPunct="1">
              <a:buNone/>
            </a:pPr>
            <a:r>
              <a:rPr lang="zh-CN" altLang="en-US" sz="2400" b="1" dirty="0" smtClean="0"/>
              <a:t>小于或等于关系</a:t>
            </a:r>
            <a:r>
              <a:rPr lang="en-US" altLang="zh-CN" sz="2400" b="1" dirty="0" smtClean="0"/>
              <a:t>, </a:t>
            </a:r>
            <a:r>
              <a:rPr lang="zh-CN" altLang="en-US" sz="2400" b="1" dirty="0" smtClean="0"/>
              <a:t>整除关系和包含关系也是相应集合上的偏序关系</a:t>
            </a:r>
            <a:r>
              <a:rPr lang="en-US" altLang="zh-CN" sz="2400" b="1" dirty="0" smtClean="0"/>
              <a:t>. </a:t>
            </a:r>
          </a:p>
        </p:txBody>
      </p:sp>
    </p:spTree>
    <p:extLst>
      <p:ext uri="{BB962C8B-B14F-4D97-AF65-F5344CB8AC3E}">
        <p14:creationId xmlns:p14="http://schemas.microsoft.com/office/powerpoint/2010/main" val="2698139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lvl1pPr eaLnBrk="0" hangingPunct="0">
              <a:spcBef>
                <a:spcPct val="20000"/>
              </a:spcBef>
              <a:buClr>
                <a:srgbClr val="FF9900"/>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D884C77-E0CC-4BBB-91F4-F8CD18A2C6F1}" type="slidenum">
              <a:rPr lang="en-US" altLang="zh-CN" sz="1400" b="0" smtClean="0"/>
              <a:pPr eaLnBrk="1" hangingPunct="1">
                <a:spcBef>
                  <a:spcPct val="0"/>
                </a:spcBef>
                <a:buClrTx/>
                <a:buFontTx/>
                <a:buNone/>
              </a:pPr>
              <a:t>7</a:t>
            </a:fld>
            <a:endParaRPr lang="en-US" altLang="zh-CN" sz="1400" b="0" smtClean="0"/>
          </a:p>
        </p:txBody>
      </p:sp>
      <p:sp>
        <p:nvSpPr>
          <p:cNvPr id="33795" name="Rectangle 26"/>
          <p:cNvSpPr>
            <a:spLocks noChangeArrowheads="1"/>
          </p:cNvSpPr>
          <p:nvPr/>
        </p:nvSpPr>
        <p:spPr bwMode="auto">
          <a:xfrm>
            <a:off x="611560" y="188913"/>
            <a:ext cx="2447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FF9900"/>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zh-CN" altLang="en-US" sz="3200" dirty="0">
                <a:latin typeface="Times New Roman" pitchFamily="18" charset="0"/>
              </a:rPr>
              <a:t>公式的类型</a:t>
            </a:r>
          </a:p>
        </p:txBody>
      </p:sp>
      <p:sp>
        <p:nvSpPr>
          <p:cNvPr id="33796" name="Rectangle 27"/>
          <p:cNvSpPr>
            <a:spLocks noChangeArrowheads="1"/>
          </p:cNvSpPr>
          <p:nvPr/>
        </p:nvSpPr>
        <p:spPr bwMode="auto">
          <a:xfrm>
            <a:off x="468313" y="1052513"/>
            <a:ext cx="8229600" cy="495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rgbClr val="FF9900"/>
              </a:buClr>
              <a:buFont typeface="Wingdings" pitchFamily="2" charset="2"/>
              <a:defRPr sz="2400" b="1">
                <a:solidFill>
                  <a:schemeClr val="tx1"/>
                </a:solidFill>
                <a:latin typeface="Arial" charset="0"/>
                <a:ea typeface="宋体" charset="-122"/>
              </a:defRPr>
            </a:lvl1pPr>
            <a:lvl2pPr marL="963613" indent="-419100" eaLnBrk="0" hangingPunct="0">
              <a:spcBef>
                <a:spcPct val="20000"/>
              </a:spcBef>
              <a:buChar char="–"/>
              <a:defRPr sz="2200">
                <a:solidFill>
                  <a:schemeClr val="tx1"/>
                </a:solidFill>
                <a:latin typeface="Arial" charset="0"/>
                <a:ea typeface="华文中宋" pitchFamily="2" charset="-122"/>
              </a:defRPr>
            </a:lvl2pPr>
            <a:lvl3pPr marL="1562100" indent="-419100" eaLnBrk="0" hangingPunct="0">
              <a:spcBef>
                <a:spcPct val="20000"/>
              </a:spcBef>
              <a:buChar char="•"/>
              <a:defRPr sz="2200">
                <a:solidFill>
                  <a:schemeClr val="tx1"/>
                </a:solidFill>
                <a:latin typeface="Arial" charset="0"/>
                <a:ea typeface="华文中宋" pitchFamily="2" charset="-122"/>
              </a:defRPr>
            </a:lvl3pPr>
            <a:lvl4pPr marL="2160588" indent="-419100" eaLnBrk="0" hangingPunct="0">
              <a:spcBef>
                <a:spcPct val="20000"/>
              </a:spcBef>
              <a:buChar char="–"/>
              <a:defRPr sz="2200">
                <a:solidFill>
                  <a:schemeClr val="tx1"/>
                </a:solidFill>
                <a:latin typeface="Arial" charset="0"/>
                <a:ea typeface="华文中宋" pitchFamily="2" charset="-122"/>
              </a:defRPr>
            </a:lvl4pPr>
            <a:lvl5pPr marL="2759075" indent="-419100" eaLnBrk="0" hangingPunct="0">
              <a:spcBef>
                <a:spcPct val="20000"/>
              </a:spcBef>
              <a:buChar char="»"/>
              <a:defRPr sz="2200">
                <a:solidFill>
                  <a:schemeClr val="tx1"/>
                </a:solidFill>
                <a:latin typeface="Arial" charset="0"/>
                <a:ea typeface="华文中宋" pitchFamily="2" charset="-122"/>
              </a:defRPr>
            </a:lvl5pPr>
            <a:lvl6pPr marL="3216275" indent="-419100" eaLnBrk="0" fontAlgn="base" hangingPunct="0">
              <a:spcBef>
                <a:spcPct val="20000"/>
              </a:spcBef>
              <a:spcAft>
                <a:spcPct val="0"/>
              </a:spcAft>
              <a:buChar char="»"/>
              <a:defRPr sz="2200">
                <a:solidFill>
                  <a:schemeClr val="tx1"/>
                </a:solidFill>
                <a:latin typeface="Arial" charset="0"/>
                <a:ea typeface="华文中宋" pitchFamily="2" charset="-122"/>
              </a:defRPr>
            </a:lvl6pPr>
            <a:lvl7pPr marL="3673475" indent="-419100" eaLnBrk="0" fontAlgn="base" hangingPunct="0">
              <a:spcBef>
                <a:spcPct val="20000"/>
              </a:spcBef>
              <a:spcAft>
                <a:spcPct val="0"/>
              </a:spcAft>
              <a:buChar char="»"/>
              <a:defRPr sz="2200">
                <a:solidFill>
                  <a:schemeClr val="tx1"/>
                </a:solidFill>
                <a:latin typeface="Arial" charset="0"/>
                <a:ea typeface="华文中宋" pitchFamily="2" charset="-122"/>
              </a:defRPr>
            </a:lvl7pPr>
            <a:lvl8pPr marL="4130675" indent="-419100" eaLnBrk="0" fontAlgn="base" hangingPunct="0">
              <a:spcBef>
                <a:spcPct val="20000"/>
              </a:spcBef>
              <a:spcAft>
                <a:spcPct val="0"/>
              </a:spcAft>
              <a:buChar char="»"/>
              <a:defRPr sz="2200">
                <a:solidFill>
                  <a:schemeClr val="tx1"/>
                </a:solidFill>
                <a:latin typeface="Arial" charset="0"/>
                <a:ea typeface="华文中宋" pitchFamily="2" charset="-122"/>
              </a:defRPr>
            </a:lvl8pPr>
            <a:lvl9pPr marL="4587875" indent="-4191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lang="zh-CN" altLang="en-US" dirty="0">
                <a:latin typeface="Times New Roman" pitchFamily="18" charset="0"/>
              </a:rPr>
              <a:t>根据公式在各种赋值下的取值情况，可以按照下述定义将命题公式进行分类：</a:t>
            </a:r>
            <a:endParaRPr lang="en-US" altLang="zh-CN" dirty="0">
              <a:latin typeface="Times New Roman" pitchFamily="18" charset="0"/>
            </a:endParaRPr>
          </a:p>
          <a:p>
            <a:pPr eaLnBrk="1" hangingPunct="1"/>
            <a:r>
              <a:rPr lang="zh-CN" altLang="en-US" dirty="0">
                <a:solidFill>
                  <a:srgbClr val="AF1D1D"/>
                </a:solidFill>
                <a:latin typeface="Times New Roman" pitchFamily="18" charset="0"/>
              </a:rPr>
              <a:t>定义</a:t>
            </a:r>
            <a:r>
              <a:rPr lang="en-US" altLang="zh-CN" dirty="0">
                <a:solidFill>
                  <a:srgbClr val="AF1D1D"/>
                </a:solidFill>
                <a:latin typeface="Times New Roman" pitchFamily="18" charset="0"/>
              </a:rPr>
              <a:t>1.10</a:t>
            </a:r>
            <a:r>
              <a:rPr lang="en-US" altLang="zh-CN" dirty="0">
                <a:solidFill>
                  <a:srgbClr val="D72323"/>
                </a:solidFill>
              </a:rPr>
              <a:t>   </a:t>
            </a:r>
            <a:r>
              <a:rPr lang="zh-CN" altLang="en-US" dirty="0"/>
              <a:t>设</a:t>
            </a:r>
            <a:r>
              <a:rPr lang="en-US" altLang="zh-CN" dirty="0"/>
              <a:t>A</a:t>
            </a:r>
            <a:r>
              <a:rPr lang="zh-CN" altLang="en-US" dirty="0"/>
              <a:t>为任一命题公式</a:t>
            </a:r>
            <a:r>
              <a:rPr lang="en-US" altLang="zh-CN" dirty="0"/>
              <a:t>  </a:t>
            </a:r>
          </a:p>
          <a:p>
            <a:pPr eaLnBrk="1" hangingPunct="1"/>
            <a:r>
              <a:rPr lang="en-US" altLang="zh-CN" dirty="0">
                <a:latin typeface="Times New Roman" pitchFamily="18" charset="0"/>
              </a:rPr>
              <a:t>(1) </a:t>
            </a:r>
            <a:r>
              <a:rPr lang="zh-CN" altLang="en-US" dirty="0">
                <a:latin typeface="Times New Roman" pitchFamily="18" charset="0"/>
              </a:rPr>
              <a:t>若</a:t>
            </a:r>
            <a:r>
              <a:rPr lang="en-US" altLang="zh-CN" i="1" dirty="0">
                <a:latin typeface="Times New Roman" pitchFamily="18" charset="0"/>
              </a:rPr>
              <a:t>A</a:t>
            </a:r>
            <a:r>
              <a:rPr lang="zh-CN" altLang="en-US" dirty="0">
                <a:latin typeface="Times New Roman" pitchFamily="18" charset="0"/>
              </a:rPr>
              <a:t>在它的任何赋值下均为真</a:t>
            </a:r>
            <a:r>
              <a:rPr lang="en-US" altLang="zh-CN" dirty="0">
                <a:latin typeface="Times New Roman" pitchFamily="18" charset="0"/>
              </a:rPr>
              <a:t>, </a:t>
            </a:r>
            <a:r>
              <a:rPr lang="zh-CN" altLang="en-US" dirty="0">
                <a:latin typeface="Times New Roman" pitchFamily="18" charset="0"/>
              </a:rPr>
              <a:t>则称</a:t>
            </a:r>
            <a:r>
              <a:rPr lang="en-US" altLang="zh-CN" i="1" dirty="0">
                <a:latin typeface="Times New Roman" pitchFamily="18" charset="0"/>
              </a:rPr>
              <a:t>A</a:t>
            </a:r>
            <a:r>
              <a:rPr lang="zh-CN" altLang="en-US" dirty="0">
                <a:latin typeface="Times New Roman" pitchFamily="18" charset="0"/>
              </a:rPr>
              <a:t>为</a:t>
            </a:r>
            <a:r>
              <a:rPr lang="zh-CN" altLang="en-US" dirty="0">
                <a:solidFill>
                  <a:srgbClr val="AF1D1D"/>
                </a:solidFill>
                <a:latin typeface="Times New Roman" pitchFamily="18" charset="0"/>
              </a:rPr>
              <a:t>重言式</a:t>
            </a:r>
            <a:r>
              <a:rPr lang="zh-CN" altLang="en-US" dirty="0">
                <a:latin typeface="Times New Roman" pitchFamily="18" charset="0"/>
              </a:rPr>
              <a:t>或</a:t>
            </a:r>
            <a:r>
              <a:rPr lang="zh-CN" altLang="en-US" dirty="0">
                <a:solidFill>
                  <a:srgbClr val="AF1D1D"/>
                </a:solidFill>
                <a:latin typeface="Times New Roman" pitchFamily="18" charset="0"/>
              </a:rPr>
              <a:t>永真式</a:t>
            </a:r>
            <a:r>
              <a:rPr lang="en-US" altLang="zh-CN" dirty="0">
                <a:latin typeface="Times New Roman" pitchFamily="18" charset="0"/>
              </a:rPr>
              <a:t>;</a:t>
            </a:r>
          </a:p>
          <a:p>
            <a:pPr eaLnBrk="1" hangingPunct="1"/>
            <a:r>
              <a:rPr lang="en-US" altLang="zh-CN" dirty="0">
                <a:latin typeface="Times New Roman" pitchFamily="18" charset="0"/>
              </a:rPr>
              <a:t>(2) </a:t>
            </a:r>
            <a:r>
              <a:rPr lang="zh-CN" altLang="en-US" dirty="0">
                <a:latin typeface="Times New Roman" pitchFamily="18" charset="0"/>
              </a:rPr>
              <a:t>若</a:t>
            </a:r>
            <a:r>
              <a:rPr lang="en-US" altLang="zh-CN" i="1" dirty="0">
                <a:latin typeface="Times New Roman" pitchFamily="18" charset="0"/>
              </a:rPr>
              <a:t>A</a:t>
            </a:r>
            <a:r>
              <a:rPr lang="zh-CN" altLang="en-US" dirty="0">
                <a:latin typeface="Times New Roman" pitchFamily="18" charset="0"/>
              </a:rPr>
              <a:t>在它的任何赋值下均为假</a:t>
            </a:r>
            <a:r>
              <a:rPr lang="en-US" altLang="zh-CN" dirty="0">
                <a:latin typeface="Times New Roman" pitchFamily="18" charset="0"/>
              </a:rPr>
              <a:t>, </a:t>
            </a:r>
            <a:r>
              <a:rPr lang="zh-CN" altLang="en-US" dirty="0">
                <a:latin typeface="Times New Roman" pitchFamily="18" charset="0"/>
              </a:rPr>
              <a:t>则称</a:t>
            </a:r>
            <a:r>
              <a:rPr lang="en-US" altLang="zh-CN" i="1" dirty="0">
                <a:latin typeface="Times New Roman" pitchFamily="18" charset="0"/>
              </a:rPr>
              <a:t>A</a:t>
            </a:r>
            <a:r>
              <a:rPr lang="zh-CN" altLang="en-US" dirty="0">
                <a:latin typeface="Times New Roman" pitchFamily="18" charset="0"/>
              </a:rPr>
              <a:t>为</a:t>
            </a:r>
            <a:r>
              <a:rPr lang="zh-CN" altLang="en-US" dirty="0">
                <a:solidFill>
                  <a:srgbClr val="AF1D1D"/>
                </a:solidFill>
                <a:latin typeface="Times New Roman" pitchFamily="18" charset="0"/>
              </a:rPr>
              <a:t>矛盾式</a:t>
            </a:r>
            <a:r>
              <a:rPr lang="zh-CN" altLang="en-US" dirty="0">
                <a:latin typeface="Times New Roman" pitchFamily="18" charset="0"/>
              </a:rPr>
              <a:t>或</a:t>
            </a:r>
            <a:r>
              <a:rPr lang="zh-CN" altLang="en-US" dirty="0">
                <a:solidFill>
                  <a:srgbClr val="AF1D1D"/>
                </a:solidFill>
                <a:latin typeface="Times New Roman" pitchFamily="18" charset="0"/>
              </a:rPr>
              <a:t>永假式</a:t>
            </a:r>
            <a:r>
              <a:rPr lang="en-US" altLang="zh-CN" dirty="0">
                <a:latin typeface="Times New Roman" pitchFamily="18" charset="0"/>
              </a:rPr>
              <a:t>;</a:t>
            </a:r>
          </a:p>
          <a:p>
            <a:pPr eaLnBrk="1" hangingPunct="1"/>
            <a:r>
              <a:rPr lang="en-US" altLang="zh-CN" dirty="0">
                <a:latin typeface="Times New Roman" pitchFamily="18" charset="0"/>
              </a:rPr>
              <a:t>(3) </a:t>
            </a:r>
            <a:r>
              <a:rPr lang="zh-CN" altLang="en-US" dirty="0">
                <a:latin typeface="Times New Roman" pitchFamily="18" charset="0"/>
              </a:rPr>
              <a:t>若</a:t>
            </a:r>
            <a:r>
              <a:rPr lang="en-US" altLang="zh-CN" i="1" dirty="0">
                <a:latin typeface="Times New Roman" pitchFamily="18" charset="0"/>
              </a:rPr>
              <a:t>A</a:t>
            </a:r>
            <a:r>
              <a:rPr lang="zh-CN" altLang="en-US" dirty="0">
                <a:latin typeface="Times New Roman" pitchFamily="18" charset="0"/>
              </a:rPr>
              <a:t>不是矛盾式</a:t>
            </a:r>
            <a:r>
              <a:rPr lang="en-US" altLang="zh-CN" dirty="0">
                <a:latin typeface="Times New Roman" pitchFamily="18" charset="0"/>
              </a:rPr>
              <a:t>, </a:t>
            </a:r>
            <a:r>
              <a:rPr lang="zh-CN" altLang="en-US" dirty="0">
                <a:latin typeface="Times New Roman" pitchFamily="18" charset="0"/>
              </a:rPr>
              <a:t>则称</a:t>
            </a:r>
            <a:r>
              <a:rPr lang="en-US" altLang="zh-CN" i="1" dirty="0">
                <a:latin typeface="Times New Roman" pitchFamily="18" charset="0"/>
              </a:rPr>
              <a:t>A</a:t>
            </a:r>
            <a:r>
              <a:rPr lang="zh-CN" altLang="en-US" dirty="0">
                <a:latin typeface="Times New Roman" pitchFamily="18" charset="0"/>
              </a:rPr>
              <a:t>是</a:t>
            </a:r>
            <a:r>
              <a:rPr lang="zh-CN" altLang="en-US" dirty="0">
                <a:solidFill>
                  <a:srgbClr val="AF1D1D"/>
                </a:solidFill>
                <a:latin typeface="Times New Roman" pitchFamily="18" charset="0"/>
              </a:rPr>
              <a:t>可满足式</a:t>
            </a:r>
            <a:r>
              <a:rPr lang="en-US" altLang="zh-CN" dirty="0">
                <a:latin typeface="Times New Roman" pitchFamily="18" charset="0"/>
              </a:rPr>
              <a:t>.</a:t>
            </a:r>
          </a:p>
          <a:p>
            <a:pPr eaLnBrk="1" hangingPunct="1"/>
            <a:endParaRPr lang="en-US" altLang="zh-CN" dirty="0">
              <a:latin typeface="Times New Roman" pitchFamily="18" charset="0"/>
            </a:endParaRPr>
          </a:p>
          <a:p>
            <a:pPr eaLnBrk="1" hangingPunct="1"/>
            <a:endParaRPr lang="en-US" altLang="zh-CN" dirty="0">
              <a:latin typeface="Times New Roman" pitchFamily="18" charset="0"/>
            </a:endParaRPr>
          </a:p>
        </p:txBody>
      </p:sp>
      <p:sp>
        <p:nvSpPr>
          <p:cNvPr id="33797" name="矩形 1"/>
          <p:cNvSpPr>
            <a:spLocks noChangeArrowheads="1"/>
          </p:cNvSpPr>
          <p:nvPr/>
        </p:nvSpPr>
        <p:spPr bwMode="auto">
          <a:xfrm>
            <a:off x="910431" y="3944937"/>
            <a:ext cx="7345363"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9900"/>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lang="zh-CN" altLang="en-US" dirty="0">
                <a:latin typeface="Times New Roman" pitchFamily="18" charset="0"/>
              </a:rPr>
              <a:t>真值表的用途</a:t>
            </a:r>
            <a:r>
              <a:rPr lang="en-US" altLang="zh-CN" dirty="0">
                <a:latin typeface="Times New Roman" pitchFamily="18" charset="0"/>
              </a:rPr>
              <a:t>:</a:t>
            </a:r>
          </a:p>
          <a:p>
            <a:pPr eaLnBrk="1" hangingPunct="1"/>
            <a:r>
              <a:rPr lang="en-US" altLang="zh-CN" dirty="0">
                <a:latin typeface="Times New Roman" pitchFamily="18" charset="0"/>
              </a:rPr>
              <a:t>     </a:t>
            </a:r>
            <a:r>
              <a:rPr lang="zh-CN" altLang="en-US" dirty="0">
                <a:latin typeface="Times New Roman" pitchFamily="18" charset="0"/>
              </a:rPr>
              <a:t>求出公式的全部成真赋值与成假赋值</a:t>
            </a:r>
            <a:r>
              <a:rPr lang="en-US" altLang="zh-CN" dirty="0">
                <a:latin typeface="Times New Roman" pitchFamily="18" charset="0"/>
              </a:rPr>
              <a:t>, </a:t>
            </a:r>
            <a:r>
              <a:rPr lang="zh-CN" altLang="en-US" dirty="0">
                <a:latin typeface="Times New Roman" pitchFamily="18" charset="0"/>
              </a:rPr>
              <a:t>判断公式的类型</a:t>
            </a:r>
          </a:p>
        </p:txBody>
      </p:sp>
    </p:spTree>
    <p:extLst>
      <p:ext uri="{BB962C8B-B14F-4D97-AF65-F5344CB8AC3E}">
        <p14:creationId xmlns:p14="http://schemas.microsoft.com/office/powerpoint/2010/main" val="63703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1DD8FF9-A43B-412E-A420-A25A148DA029}" type="slidenum">
              <a:rPr lang="en-US" altLang="zh-CN" sz="1400" b="0" smtClean="0">
                <a:latin typeface="Arial" charset="0"/>
              </a:rPr>
              <a:pPr eaLnBrk="1" hangingPunct="1">
                <a:spcBef>
                  <a:spcPct val="0"/>
                </a:spcBef>
                <a:buClrTx/>
                <a:buFontTx/>
                <a:buNone/>
              </a:pPr>
              <a:t>70</a:t>
            </a:fld>
            <a:endParaRPr lang="en-US" altLang="zh-CN" sz="1400" b="0" smtClean="0">
              <a:latin typeface="Arial" charset="0"/>
            </a:endParaRPr>
          </a:p>
        </p:txBody>
      </p:sp>
      <p:sp>
        <p:nvSpPr>
          <p:cNvPr id="91140" name="Rectangle 8"/>
          <p:cNvSpPr>
            <a:spLocks noGrp="1" noChangeArrowheads="1"/>
          </p:cNvSpPr>
          <p:nvPr>
            <p:ph type="body" idx="1"/>
          </p:nvPr>
        </p:nvSpPr>
        <p:spPr>
          <a:xfrm>
            <a:off x="468313" y="404664"/>
            <a:ext cx="7715250" cy="1295400"/>
          </a:xfrm>
        </p:spPr>
        <p:txBody>
          <a:bodyPr>
            <a:no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7.20 </a:t>
            </a:r>
            <a:r>
              <a:rPr lang="en-US" altLang="zh-CN" sz="2400" b="1" dirty="0" smtClean="0"/>
              <a:t> </a:t>
            </a:r>
            <a:r>
              <a:rPr lang="zh-CN" altLang="en-US" sz="2400" b="1" dirty="0" smtClean="0"/>
              <a:t>设 </a:t>
            </a:r>
            <a:r>
              <a:rPr lang="en-US" altLang="zh-CN" sz="2400" b="1" i="1" dirty="0" smtClean="0"/>
              <a:t>R </a:t>
            </a:r>
            <a:r>
              <a:rPr lang="zh-CN" altLang="en-US" sz="2400" b="1" dirty="0" smtClean="0"/>
              <a:t>为非空集合</a:t>
            </a:r>
            <a:r>
              <a:rPr lang="en-US" altLang="zh-CN" sz="2400" b="1" i="1" dirty="0" smtClean="0"/>
              <a:t>A</a:t>
            </a:r>
            <a:r>
              <a:rPr lang="zh-CN" altLang="en-US" sz="2400" b="1" dirty="0" smtClean="0"/>
              <a:t>上的偏序关系</a:t>
            </a:r>
            <a:r>
              <a:rPr lang="en-US" altLang="zh-CN" sz="2400" b="1" dirty="0" smtClean="0"/>
              <a:t>, </a:t>
            </a:r>
          </a:p>
          <a:p>
            <a:pPr marL="0" indent="0" eaLnBrk="1" hangingPunct="1">
              <a:buNone/>
            </a:pPr>
            <a:r>
              <a:rPr lang="en-US" altLang="zh-CN" sz="2400" b="1" dirty="0" smtClean="0"/>
              <a:t>(1)</a:t>
            </a:r>
            <a:r>
              <a:rPr lang="zh-CN" altLang="en-US" sz="2400" b="1" dirty="0" smtClean="0"/>
              <a:t>任取元素 </a:t>
            </a:r>
            <a:r>
              <a:rPr lang="en-US" altLang="zh-CN" sz="2400" b="1" i="1" dirty="0" smtClean="0"/>
              <a:t>x </a:t>
            </a:r>
            <a:r>
              <a:rPr lang="zh-CN" altLang="en-US" sz="2400" b="1" dirty="0" smtClean="0"/>
              <a:t>和 </a:t>
            </a:r>
            <a:r>
              <a:rPr lang="en-US" altLang="zh-CN" sz="2400" b="1" i="1" dirty="0" smtClean="0"/>
              <a:t>y</a:t>
            </a:r>
            <a:r>
              <a:rPr lang="en-US" altLang="zh-CN" sz="2400" b="1" dirty="0" smtClean="0"/>
              <a:t>, </a:t>
            </a:r>
            <a:r>
              <a:rPr lang="en-US" altLang="zh-CN" sz="2400" b="1" i="1" dirty="0" smtClean="0"/>
              <a:t>x </a:t>
            </a:r>
            <a:r>
              <a:rPr lang="en-US" altLang="zh-CN" sz="2400" b="1" dirty="0" smtClean="0"/>
              <a:t>≺ </a:t>
            </a:r>
            <a:r>
              <a:rPr lang="en-US" altLang="zh-CN" sz="2400" b="1" i="1" dirty="0" smtClean="0"/>
              <a:t>y</a:t>
            </a:r>
            <a:r>
              <a:rPr lang="zh-CN" altLang="en-US" sz="2400" b="1" dirty="0" smtClean="0">
                <a:sym typeface="Symbol" pitchFamily="18" charset="2"/>
              </a:rPr>
              <a:t> </a:t>
            </a:r>
            <a:r>
              <a:rPr lang="en-US" altLang="zh-CN" sz="2400" b="1" i="1" dirty="0" smtClean="0"/>
              <a:t> x </a:t>
            </a:r>
            <a:r>
              <a:rPr lang="en-US" altLang="zh-CN" sz="2400" b="1" dirty="0" smtClean="0"/>
              <a:t>≼ </a:t>
            </a:r>
            <a:r>
              <a:rPr lang="en-US" altLang="zh-CN" sz="2400" b="1" i="1" dirty="0" err="1" smtClean="0"/>
              <a:t>y</a:t>
            </a:r>
            <a:r>
              <a:rPr lang="en-US" altLang="zh-CN" sz="2400" b="1" dirty="0" err="1" smtClean="0">
                <a:latin typeface="宋体" charset="-122"/>
              </a:rPr>
              <a:t>∧</a:t>
            </a:r>
            <a:r>
              <a:rPr lang="en-US" altLang="zh-CN" sz="2400" b="1" i="1" dirty="0" err="1" smtClean="0"/>
              <a:t>x</a:t>
            </a:r>
            <a:r>
              <a:rPr lang="zh-CN" altLang="en-US" sz="2400" b="1" dirty="0" smtClean="0"/>
              <a:t> </a:t>
            </a:r>
            <a:r>
              <a:rPr lang="en-US" altLang="zh-CN" sz="2400" b="1" dirty="0" smtClean="0"/>
              <a:t>≠ </a:t>
            </a:r>
            <a:r>
              <a:rPr lang="en-US" altLang="zh-CN" sz="2400" b="1" i="1" dirty="0" smtClean="0"/>
              <a:t>y</a:t>
            </a:r>
            <a:endParaRPr lang="zh-CN" altLang="en-US" sz="2400" b="1" dirty="0" smtClean="0"/>
          </a:p>
          <a:p>
            <a:pPr marL="0" indent="0" eaLnBrk="1" hangingPunct="1">
              <a:buNone/>
            </a:pPr>
            <a:r>
              <a:rPr lang="en-US" altLang="zh-CN" sz="2400" b="1" dirty="0" smtClean="0"/>
              <a:t>(2) </a:t>
            </a:r>
            <a:r>
              <a:rPr lang="en-US" altLang="zh-CN" sz="2400" b="1" i="1" dirty="0" smtClean="0"/>
              <a:t>x</a:t>
            </a:r>
            <a:r>
              <a:rPr lang="en-US" altLang="zh-CN" sz="2400" b="1" dirty="0" smtClean="0"/>
              <a:t>, </a:t>
            </a:r>
            <a:r>
              <a:rPr lang="en-US" altLang="zh-CN" sz="2400" b="1" i="1" dirty="0" err="1" smtClean="0"/>
              <a:t>y</a:t>
            </a:r>
            <a:r>
              <a:rPr lang="en-US" altLang="zh-CN" sz="2400" b="1" dirty="0" err="1" smtClean="0"/>
              <a:t>∈</a:t>
            </a:r>
            <a:r>
              <a:rPr lang="en-US" altLang="zh-CN" sz="2400" b="1" i="1" dirty="0" err="1" smtClean="0"/>
              <a:t>A</a:t>
            </a:r>
            <a:r>
              <a:rPr lang="en-US" altLang="zh-CN" sz="2400" b="1" dirty="0" smtClean="0"/>
              <a:t>,  </a:t>
            </a:r>
            <a:r>
              <a:rPr lang="en-US" altLang="zh-CN" sz="2400" b="1" i="1" dirty="0" smtClean="0"/>
              <a:t>x</a:t>
            </a:r>
            <a:r>
              <a:rPr lang="zh-CN" altLang="en-US" sz="2400" b="1" dirty="0" smtClean="0"/>
              <a:t>与</a:t>
            </a:r>
            <a:r>
              <a:rPr lang="en-US" altLang="zh-CN" sz="2400" b="1" i="1" dirty="0" smtClean="0"/>
              <a:t>y</a:t>
            </a:r>
            <a:r>
              <a:rPr lang="zh-CN" altLang="en-US" sz="2400" b="1" dirty="0" smtClean="0">
                <a:solidFill>
                  <a:srgbClr val="A50021"/>
                </a:solidFill>
              </a:rPr>
              <a:t>可比</a:t>
            </a:r>
            <a:r>
              <a:rPr lang="zh-CN" altLang="en-US" sz="2400" b="1" dirty="0" smtClean="0"/>
              <a:t> </a:t>
            </a:r>
            <a:r>
              <a:rPr lang="zh-CN" altLang="en-US" sz="2400" b="1" dirty="0" smtClean="0">
                <a:sym typeface="Symbol" pitchFamily="18" charset="2"/>
              </a:rPr>
              <a:t></a:t>
            </a:r>
            <a:r>
              <a:rPr lang="zh-CN" altLang="en-US" sz="2400" b="1" dirty="0" smtClean="0"/>
              <a:t>  </a:t>
            </a:r>
            <a:r>
              <a:rPr lang="en-US" altLang="zh-CN" sz="2400" b="1" i="1" dirty="0" smtClean="0"/>
              <a:t>x </a:t>
            </a:r>
            <a:r>
              <a:rPr lang="en-US" altLang="zh-CN" sz="2400" b="1" dirty="0" smtClean="0"/>
              <a:t>≼ </a:t>
            </a:r>
            <a:r>
              <a:rPr lang="en-US" altLang="zh-CN" sz="2400" b="1" i="1" dirty="0" err="1" smtClean="0"/>
              <a:t>y</a:t>
            </a:r>
            <a:r>
              <a:rPr lang="en-US" altLang="zh-CN" sz="2400" b="1" dirty="0" err="1" smtClean="0"/>
              <a:t>∨</a:t>
            </a:r>
            <a:r>
              <a:rPr lang="en-US" altLang="zh-CN" sz="2400" b="1" i="1" dirty="0" err="1" smtClean="0"/>
              <a:t>y</a:t>
            </a:r>
            <a:r>
              <a:rPr lang="en-US" altLang="zh-CN" sz="2400" b="1" i="1" dirty="0" smtClean="0"/>
              <a:t> </a:t>
            </a:r>
            <a:r>
              <a:rPr lang="en-US" altLang="zh-CN" sz="2400" b="1" dirty="0" smtClean="0"/>
              <a:t>≼ </a:t>
            </a:r>
            <a:r>
              <a:rPr lang="en-US" altLang="zh-CN" sz="2400" b="1" i="1" dirty="0" smtClean="0"/>
              <a:t>x  </a:t>
            </a:r>
          </a:p>
        </p:txBody>
      </p:sp>
      <p:sp>
        <p:nvSpPr>
          <p:cNvPr id="91141" name="Rectangle 9"/>
          <p:cNvSpPr>
            <a:spLocks noChangeArrowheads="1"/>
          </p:cNvSpPr>
          <p:nvPr/>
        </p:nvSpPr>
        <p:spPr bwMode="auto">
          <a:xfrm>
            <a:off x="468313" y="2060848"/>
            <a:ext cx="82804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50000"/>
              </a:spcBef>
            </a:pPr>
            <a:r>
              <a:rPr lang="zh-CN" altLang="en-US" dirty="0">
                <a:solidFill>
                  <a:srgbClr val="A50021"/>
                </a:solidFill>
              </a:rPr>
              <a:t>定义</a:t>
            </a:r>
            <a:r>
              <a:rPr lang="en-US" altLang="zh-CN" dirty="0">
                <a:solidFill>
                  <a:srgbClr val="A50021"/>
                </a:solidFill>
              </a:rPr>
              <a:t>7.21</a:t>
            </a:r>
            <a:r>
              <a:rPr lang="en-US" altLang="zh-CN" dirty="0"/>
              <a:t>  </a:t>
            </a:r>
            <a:r>
              <a:rPr lang="en-US" altLang="zh-CN" i="1" dirty="0"/>
              <a:t>R </a:t>
            </a:r>
            <a:r>
              <a:rPr lang="zh-CN" altLang="en-US" dirty="0"/>
              <a:t>为非空集合</a:t>
            </a:r>
            <a:r>
              <a:rPr lang="en-US" altLang="zh-CN" i="1" dirty="0"/>
              <a:t>A</a:t>
            </a:r>
            <a:r>
              <a:rPr lang="zh-CN" altLang="en-US" dirty="0"/>
              <a:t>上的偏序关系</a:t>
            </a:r>
            <a:r>
              <a:rPr lang="en-US" altLang="zh-CN" dirty="0"/>
              <a:t>, </a:t>
            </a:r>
            <a:endParaRPr lang="en-US" altLang="zh-CN" dirty="0">
              <a:sym typeface="Symbol" pitchFamily="18" charset="2"/>
            </a:endParaRPr>
          </a:p>
          <a:p>
            <a:pPr eaLnBrk="1" hangingPunct="1"/>
            <a:r>
              <a:rPr lang="en-US" altLang="zh-CN" dirty="0">
                <a:sym typeface="Symbol" pitchFamily="18" charset="2"/>
              </a:rPr>
              <a:t>(1) </a:t>
            </a:r>
            <a:r>
              <a:rPr lang="en-US" altLang="zh-CN" i="1" dirty="0" err="1"/>
              <a:t>x</a:t>
            </a:r>
            <a:r>
              <a:rPr lang="en-US" altLang="zh-CN" dirty="0" err="1"/>
              <a:t>,</a:t>
            </a:r>
            <a:r>
              <a:rPr lang="en-US" altLang="zh-CN" i="1" dirty="0" err="1"/>
              <a:t>y</a:t>
            </a:r>
            <a:r>
              <a:rPr lang="en-US" altLang="zh-CN" dirty="0" err="1"/>
              <a:t>∈</a:t>
            </a:r>
            <a:r>
              <a:rPr lang="en-US" altLang="zh-CN" i="1" dirty="0" err="1"/>
              <a:t>A</a:t>
            </a:r>
            <a:r>
              <a:rPr lang="en-US" altLang="zh-CN" dirty="0"/>
              <a:t>, </a:t>
            </a:r>
            <a:r>
              <a:rPr lang="en-US" altLang="zh-CN" i="1" dirty="0"/>
              <a:t>x</a:t>
            </a:r>
            <a:r>
              <a:rPr lang="zh-CN" altLang="en-US" dirty="0"/>
              <a:t>与</a:t>
            </a:r>
            <a:r>
              <a:rPr lang="en-US" altLang="zh-CN" i="1" dirty="0"/>
              <a:t>y</a:t>
            </a:r>
            <a:r>
              <a:rPr lang="zh-CN" altLang="en-US" dirty="0"/>
              <a:t>都是可比的，则称</a:t>
            </a:r>
            <a:r>
              <a:rPr lang="en-US" altLang="zh-CN" i="1" dirty="0"/>
              <a:t>R</a:t>
            </a:r>
            <a:r>
              <a:rPr lang="zh-CN" altLang="en-US" dirty="0"/>
              <a:t>为</a:t>
            </a:r>
            <a:r>
              <a:rPr lang="en-US" altLang="zh-CN" i="1" dirty="0"/>
              <a:t>A</a:t>
            </a:r>
            <a:r>
              <a:rPr lang="zh-CN" altLang="en-US" dirty="0"/>
              <a:t>上的</a:t>
            </a:r>
            <a:r>
              <a:rPr lang="zh-CN" altLang="en-US" dirty="0">
                <a:solidFill>
                  <a:srgbClr val="A50021"/>
                </a:solidFill>
              </a:rPr>
              <a:t>全序关系</a:t>
            </a:r>
            <a:r>
              <a:rPr lang="zh-CN" altLang="en-US" dirty="0"/>
              <a:t>（或线序关系）</a:t>
            </a:r>
          </a:p>
          <a:p>
            <a:pPr eaLnBrk="1" hangingPunct="1"/>
            <a:r>
              <a:rPr lang="zh-CN" altLang="en-US" dirty="0"/>
              <a:t>实例：数集上的小于或等于关系是全序关系</a:t>
            </a:r>
            <a:r>
              <a:rPr lang="en-US" altLang="zh-CN" dirty="0"/>
              <a:t>,</a:t>
            </a:r>
            <a:r>
              <a:rPr lang="zh-CN" altLang="en-US" dirty="0"/>
              <a:t>整除关系不是正</a:t>
            </a:r>
          </a:p>
          <a:p>
            <a:pPr eaLnBrk="1" hangingPunct="1"/>
            <a:r>
              <a:rPr lang="zh-CN" altLang="en-US" dirty="0"/>
              <a:t>整数集合上的全序关系</a:t>
            </a:r>
          </a:p>
          <a:p>
            <a:pPr eaLnBrk="1" hangingPunct="1">
              <a:spcBef>
                <a:spcPct val="50000"/>
              </a:spcBef>
            </a:pPr>
            <a:endParaRPr lang="en-US" altLang="zh-CN" dirty="0"/>
          </a:p>
        </p:txBody>
      </p:sp>
      <p:sp>
        <p:nvSpPr>
          <p:cNvPr id="91142" name="Rectangle 10"/>
          <p:cNvSpPr>
            <a:spLocks noChangeArrowheads="1"/>
          </p:cNvSpPr>
          <p:nvPr/>
        </p:nvSpPr>
        <p:spPr bwMode="auto">
          <a:xfrm>
            <a:off x="468313" y="4437112"/>
            <a:ext cx="82804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lang="zh-CN" altLang="en-US" dirty="0">
                <a:solidFill>
                  <a:srgbClr val="A50021"/>
                </a:solidFill>
              </a:rPr>
              <a:t>定义</a:t>
            </a:r>
            <a:r>
              <a:rPr lang="en-US" altLang="zh-CN" dirty="0" smtClean="0">
                <a:solidFill>
                  <a:srgbClr val="A50021"/>
                </a:solidFill>
              </a:rPr>
              <a:t>7.22  </a:t>
            </a:r>
            <a:r>
              <a:rPr lang="zh-CN" altLang="en-US" dirty="0" smtClean="0"/>
              <a:t>集合</a:t>
            </a:r>
            <a:r>
              <a:rPr lang="en-US" altLang="zh-CN" i="1" dirty="0"/>
              <a:t>A</a:t>
            </a:r>
            <a:r>
              <a:rPr lang="zh-CN" altLang="en-US" dirty="0"/>
              <a:t>和</a:t>
            </a:r>
            <a:r>
              <a:rPr lang="en-US" altLang="zh-CN" i="1" dirty="0"/>
              <a:t>A</a:t>
            </a:r>
            <a:r>
              <a:rPr lang="zh-CN" altLang="en-US" dirty="0"/>
              <a:t>上的偏序关系≼一起叫做</a:t>
            </a:r>
            <a:r>
              <a:rPr lang="zh-CN" altLang="en-US" dirty="0">
                <a:solidFill>
                  <a:srgbClr val="A50021"/>
                </a:solidFill>
              </a:rPr>
              <a:t>偏序集</a:t>
            </a:r>
            <a:r>
              <a:rPr lang="en-US" altLang="zh-CN" dirty="0"/>
              <a:t>, </a:t>
            </a:r>
            <a:r>
              <a:rPr lang="zh-CN" altLang="en-US" dirty="0"/>
              <a:t>记作</a:t>
            </a:r>
          </a:p>
          <a:p>
            <a:pPr eaLnBrk="1" hangingPunct="1"/>
            <a:r>
              <a:rPr lang="en-US" altLang="zh-CN" dirty="0"/>
              <a:t>&lt;</a:t>
            </a:r>
            <a:r>
              <a:rPr lang="en-US" altLang="zh-CN" i="1" dirty="0"/>
              <a:t>A</a:t>
            </a:r>
            <a:r>
              <a:rPr lang="en-US" altLang="zh-CN" dirty="0"/>
              <a:t>,≼&gt;.  </a:t>
            </a:r>
          </a:p>
          <a:p>
            <a:pPr eaLnBrk="1" hangingPunct="1">
              <a:spcBef>
                <a:spcPct val="60000"/>
              </a:spcBef>
            </a:pPr>
            <a:r>
              <a:rPr lang="zh-CN" altLang="en-US" dirty="0"/>
              <a:t>  实例</a:t>
            </a:r>
            <a:r>
              <a:rPr lang="en-US" altLang="zh-CN" dirty="0"/>
              <a:t>:   &lt;Z,≤&gt;, &lt;</a:t>
            </a:r>
            <a:r>
              <a:rPr lang="en-US" altLang="zh-CN" i="1" dirty="0"/>
              <a:t>P</a:t>
            </a:r>
            <a:r>
              <a:rPr lang="en-US" altLang="zh-CN" dirty="0"/>
              <a:t>(</a:t>
            </a:r>
            <a:r>
              <a:rPr lang="en-US" altLang="zh-CN" i="1" dirty="0"/>
              <a:t>A</a:t>
            </a:r>
            <a:r>
              <a:rPr lang="en-US" altLang="zh-CN" dirty="0"/>
              <a:t>),</a:t>
            </a:r>
            <a:r>
              <a:rPr lang="en-US" altLang="zh-CN" i="1" dirty="0"/>
              <a:t>R</a:t>
            </a:r>
            <a:r>
              <a:rPr lang="en-US" altLang="zh-CN" baseline="-25000" dirty="0">
                <a:sym typeface="Symbol" pitchFamily="18" charset="2"/>
              </a:rPr>
              <a:t></a:t>
            </a:r>
            <a:r>
              <a:rPr lang="en-US" altLang="zh-CN" dirty="0"/>
              <a:t>&gt; </a:t>
            </a:r>
          </a:p>
        </p:txBody>
      </p:sp>
    </p:spTree>
    <p:extLst>
      <p:ext uri="{BB962C8B-B14F-4D97-AF65-F5344CB8AC3E}">
        <p14:creationId xmlns:p14="http://schemas.microsoft.com/office/powerpoint/2010/main" val="314052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EFA1E5E4-A369-4994-8160-3A3885F8802B}" type="slidenum">
              <a:rPr lang="en-US" altLang="zh-CN" sz="1400" b="0" smtClean="0">
                <a:latin typeface="Arial" charset="0"/>
              </a:rPr>
              <a:pPr eaLnBrk="1" hangingPunct="1">
                <a:spcBef>
                  <a:spcPct val="0"/>
                </a:spcBef>
                <a:buClrTx/>
                <a:buFontTx/>
                <a:buNone/>
              </a:pPr>
              <a:t>71</a:t>
            </a:fld>
            <a:endParaRPr lang="en-US" altLang="zh-CN" sz="1400" b="0" smtClean="0">
              <a:latin typeface="Arial" charset="0"/>
            </a:endParaRPr>
          </a:p>
        </p:txBody>
      </p:sp>
      <p:sp>
        <p:nvSpPr>
          <p:cNvPr id="92163" name="Rectangle 10"/>
          <p:cNvSpPr>
            <a:spLocks noGrp="1" noChangeArrowheads="1"/>
          </p:cNvSpPr>
          <p:nvPr>
            <p:ph type="title"/>
          </p:nvPr>
        </p:nvSpPr>
        <p:spPr/>
        <p:txBody>
          <a:bodyPr>
            <a:normAutofit/>
          </a:bodyPr>
          <a:lstStyle/>
          <a:p>
            <a:pPr algn="l" eaLnBrk="1" hangingPunct="1"/>
            <a:r>
              <a:rPr lang="zh-CN" altLang="en-US" sz="2400" b="1" dirty="0" smtClean="0"/>
              <a:t>偏序集与哈斯图</a:t>
            </a:r>
          </a:p>
        </p:txBody>
      </p:sp>
      <p:sp>
        <p:nvSpPr>
          <p:cNvPr id="92164" name="Rectangle 11"/>
          <p:cNvSpPr>
            <a:spLocks noGrp="1" noChangeArrowheads="1"/>
          </p:cNvSpPr>
          <p:nvPr>
            <p:ph type="body" idx="1"/>
          </p:nvPr>
        </p:nvSpPr>
        <p:spPr>
          <a:xfrm>
            <a:off x="457200" y="1269306"/>
            <a:ext cx="8147050" cy="1871662"/>
          </a:xfrm>
        </p:spPr>
        <p:txBody>
          <a:bodyPr>
            <a:normAutofit/>
          </a:bodyPr>
          <a:lstStyle/>
          <a:p>
            <a:pPr marL="0" indent="0" eaLnBrk="1" hangingPunct="1">
              <a:spcBef>
                <a:spcPct val="50000"/>
              </a:spcBef>
              <a:buNone/>
            </a:pPr>
            <a:r>
              <a:rPr lang="zh-CN" altLang="en-US" sz="2400" b="1" dirty="0" smtClean="0">
                <a:solidFill>
                  <a:srgbClr val="A50021"/>
                </a:solidFill>
              </a:rPr>
              <a:t>定义</a:t>
            </a:r>
            <a:r>
              <a:rPr lang="en-US" altLang="zh-CN" sz="2400" b="1" dirty="0" smtClean="0">
                <a:solidFill>
                  <a:srgbClr val="A50021"/>
                </a:solidFill>
              </a:rPr>
              <a:t>7.23   </a:t>
            </a:r>
            <a:r>
              <a:rPr lang="zh-CN" altLang="en-US" sz="2400" b="1" dirty="0" smtClean="0"/>
              <a:t>设</a:t>
            </a:r>
            <a:r>
              <a:rPr lang="en-US" altLang="zh-CN" sz="2400" b="1" dirty="0" smtClean="0"/>
              <a:t>&lt;</a:t>
            </a:r>
            <a:r>
              <a:rPr lang="en-US" altLang="zh-CN" sz="2400" b="1" i="1" dirty="0" smtClean="0"/>
              <a:t>A</a:t>
            </a:r>
            <a:r>
              <a:rPr lang="en-US" altLang="zh-CN" sz="2400" b="1" dirty="0" smtClean="0"/>
              <a:t>,≼&gt;</a:t>
            </a:r>
            <a:r>
              <a:rPr lang="zh-CN" altLang="en-US" sz="2400" b="1" dirty="0" smtClean="0"/>
              <a:t>为偏序集，</a:t>
            </a:r>
            <a:r>
              <a:rPr lang="en-US" altLang="zh-CN" sz="2400" b="1" dirty="0" smtClean="0">
                <a:sym typeface="Symbol" pitchFamily="18" charset="2"/>
              </a:rPr>
              <a:t>  </a:t>
            </a:r>
            <a:r>
              <a:rPr lang="en-US" altLang="zh-CN" sz="2400" b="1" i="1" dirty="0" err="1" smtClean="0"/>
              <a:t>x</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A</a:t>
            </a:r>
            <a:r>
              <a:rPr lang="en-US" altLang="zh-CN" sz="2400" b="1" dirty="0" smtClean="0"/>
              <a:t>, </a:t>
            </a:r>
            <a:r>
              <a:rPr lang="zh-CN" altLang="en-US" sz="2400" b="1" dirty="0" smtClean="0"/>
              <a:t>如果 </a:t>
            </a:r>
            <a:r>
              <a:rPr lang="en-US" altLang="zh-CN" sz="2400" b="1" i="1" dirty="0" err="1" smtClean="0"/>
              <a:t>x</a:t>
            </a:r>
            <a:r>
              <a:rPr lang="en-US" altLang="zh-CN" sz="2400" b="1" dirty="0" err="1" smtClean="0"/>
              <a:t>≺</a:t>
            </a:r>
            <a:r>
              <a:rPr lang="en-US" altLang="zh-CN" sz="2400" b="1" i="1" dirty="0" err="1" smtClean="0"/>
              <a:t>y</a:t>
            </a:r>
            <a:r>
              <a:rPr lang="en-US" altLang="zh-CN" sz="2400" b="1" i="1" dirty="0" smtClean="0"/>
              <a:t> </a:t>
            </a:r>
            <a:r>
              <a:rPr lang="zh-CN" altLang="en-US" sz="2400" b="1" dirty="0" smtClean="0"/>
              <a:t>且不存在 </a:t>
            </a:r>
            <a:r>
              <a:rPr lang="en-US" altLang="zh-CN" sz="2400" b="1" i="1" dirty="0" err="1" smtClean="0"/>
              <a:t>z</a:t>
            </a:r>
            <a:r>
              <a:rPr lang="en-US" altLang="zh-CN" sz="2400" b="1" dirty="0" err="1" smtClean="0"/>
              <a:t>∈</a:t>
            </a:r>
            <a:r>
              <a:rPr lang="en-US" altLang="zh-CN" sz="2400" b="1" i="1" dirty="0" err="1" smtClean="0"/>
              <a:t>A</a:t>
            </a:r>
            <a:r>
              <a:rPr lang="en-US" altLang="zh-CN" sz="2400" b="1" i="1" dirty="0" smtClean="0"/>
              <a:t> </a:t>
            </a:r>
            <a:r>
              <a:rPr lang="zh-CN" altLang="en-US" sz="2400" b="1" dirty="0" smtClean="0"/>
              <a:t>使得 </a:t>
            </a:r>
            <a:r>
              <a:rPr lang="en-US" altLang="zh-CN" sz="2400" b="1" i="1" dirty="0" err="1" smtClean="0"/>
              <a:t>x</a:t>
            </a:r>
            <a:r>
              <a:rPr lang="en-US" altLang="zh-CN" sz="2400" b="1" dirty="0" err="1" smtClean="0"/>
              <a:t>≺</a:t>
            </a:r>
            <a:r>
              <a:rPr lang="en-US" altLang="zh-CN" sz="2400" b="1" i="1" dirty="0" err="1" smtClean="0"/>
              <a:t>z</a:t>
            </a:r>
            <a:r>
              <a:rPr lang="en-US" altLang="zh-CN" sz="2400" b="1" dirty="0" err="1" smtClean="0"/>
              <a:t>≺</a:t>
            </a:r>
            <a:r>
              <a:rPr lang="en-US" altLang="zh-CN" sz="2400" b="1" i="1" dirty="0" err="1" smtClean="0"/>
              <a:t>y</a:t>
            </a:r>
            <a:r>
              <a:rPr lang="en-US" altLang="zh-CN" sz="2400" b="1" dirty="0" smtClean="0"/>
              <a:t>, </a:t>
            </a:r>
            <a:r>
              <a:rPr lang="zh-CN" altLang="en-US" sz="2400" b="1" dirty="0" smtClean="0"/>
              <a:t>则称 </a:t>
            </a:r>
            <a:r>
              <a:rPr lang="en-US" altLang="zh-CN" sz="2400" b="1" i="1" dirty="0" smtClean="0"/>
              <a:t>y</a:t>
            </a:r>
            <a:r>
              <a:rPr lang="zh-CN" altLang="en-US" sz="2400" b="1" dirty="0" smtClean="0">
                <a:solidFill>
                  <a:srgbClr val="A50021"/>
                </a:solidFill>
              </a:rPr>
              <a:t>覆盖</a:t>
            </a:r>
            <a:r>
              <a:rPr lang="en-US" altLang="zh-CN" sz="2400" b="1" i="1" dirty="0" smtClean="0"/>
              <a:t>x</a:t>
            </a:r>
            <a:r>
              <a:rPr lang="en-US" altLang="zh-CN" sz="2400" b="1" dirty="0" smtClean="0"/>
              <a:t>.</a:t>
            </a:r>
          </a:p>
          <a:p>
            <a:pPr marL="0" indent="0" eaLnBrk="1" hangingPunct="1">
              <a:spcBef>
                <a:spcPct val="50000"/>
              </a:spcBef>
              <a:buNone/>
            </a:pPr>
            <a:endParaRPr lang="en-US" altLang="zh-CN" sz="2400" b="1" dirty="0" smtClean="0"/>
          </a:p>
          <a:p>
            <a:pPr marL="0" indent="0" eaLnBrk="1" hangingPunct="1">
              <a:buNone/>
            </a:pPr>
            <a:r>
              <a:rPr lang="zh-CN" altLang="en-US" sz="2400" b="1" dirty="0" smtClean="0"/>
              <a:t>例如</a:t>
            </a:r>
            <a:r>
              <a:rPr lang="en-US" altLang="zh-CN" sz="2400" b="1" dirty="0" smtClean="0"/>
              <a:t>{1,2,4,6}</a:t>
            </a:r>
            <a:r>
              <a:rPr lang="zh-CN" altLang="en-US" sz="2400" b="1" dirty="0" smtClean="0"/>
              <a:t>集合上整除关系</a:t>
            </a:r>
            <a:r>
              <a:rPr lang="en-US" altLang="zh-CN" sz="2400" b="1" dirty="0" smtClean="0"/>
              <a:t>, 2</a:t>
            </a:r>
            <a:r>
              <a:rPr lang="zh-CN" altLang="en-US" sz="2400" b="1" dirty="0" smtClean="0"/>
              <a:t>覆盖</a:t>
            </a:r>
            <a:r>
              <a:rPr lang="en-US" altLang="zh-CN" sz="2400" b="1" dirty="0" smtClean="0"/>
              <a:t>1, 4</a:t>
            </a:r>
            <a:r>
              <a:rPr lang="zh-CN" altLang="en-US" sz="2400" b="1" dirty="0" smtClean="0"/>
              <a:t>和</a:t>
            </a:r>
            <a:r>
              <a:rPr lang="en-US" altLang="zh-CN" sz="2400" b="1" dirty="0" smtClean="0"/>
              <a:t>6</a:t>
            </a:r>
            <a:r>
              <a:rPr lang="zh-CN" altLang="en-US" sz="2400" b="1" dirty="0" smtClean="0"/>
              <a:t>覆盖</a:t>
            </a:r>
            <a:r>
              <a:rPr lang="en-US" altLang="zh-CN" sz="2400" b="1" dirty="0" smtClean="0"/>
              <a:t>2, 4</a:t>
            </a:r>
            <a:r>
              <a:rPr lang="zh-CN" altLang="en-US" sz="2400" b="1" dirty="0" smtClean="0"/>
              <a:t>不覆盖</a:t>
            </a:r>
            <a:r>
              <a:rPr lang="en-US" altLang="zh-CN" sz="2400" b="1" dirty="0" smtClean="0"/>
              <a:t>1. </a:t>
            </a:r>
          </a:p>
          <a:p>
            <a:pPr marL="0" indent="0" eaLnBrk="1" hangingPunct="1">
              <a:buNone/>
            </a:pPr>
            <a:endParaRPr lang="en-US" altLang="zh-CN" sz="2400" b="1" dirty="0" smtClean="0"/>
          </a:p>
        </p:txBody>
      </p:sp>
      <p:sp>
        <p:nvSpPr>
          <p:cNvPr id="92165" name="Rectangle 12"/>
          <p:cNvSpPr>
            <a:spLocks noChangeArrowheads="1"/>
          </p:cNvSpPr>
          <p:nvPr/>
        </p:nvSpPr>
        <p:spPr bwMode="auto">
          <a:xfrm>
            <a:off x="468313" y="3284538"/>
            <a:ext cx="813593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90000"/>
              </a:lnSpc>
              <a:spcBef>
                <a:spcPct val="60000"/>
              </a:spcBef>
            </a:pPr>
            <a:r>
              <a:rPr lang="zh-CN" altLang="en-US" dirty="0">
                <a:solidFill>
                  <a:srgbClr val="A50021"/>
                </a:solidFill>
              </a:rPr>
              <a:t>哈斯图</a:t>
            </a:r>
            <a:r>
              <a:rPr lang="en-US" altLang="zh-CN" dirty="0"/>
              <a:t>: </a:t>
            </a:r>
            <a:r>
              <a:rPr lang="zh-CN" altLang="en-US" dirty="0"/>
              <a:t>利用偏序关系的自反、反对称、传递性对偏序关系进行简化的关系图</a:t>
            </a:r>
          </a:p>
          <a:p>
            <a:pPr eaLnBrk="1" hangingPunct="1">
              <a:lnSpc>
                <a:spcPct val="90000"/>
              </a:lnSpc>
              <a:spcBef>
                <a:spcPct val="55000"/>
              </a:spcBef>
            </a:pPr>
            <a:r>
              <a:rPr lang="zh-CN" altLang="en-US" dirty="0"/>
              <a:t>特点：</a:t>
            </a:r>
          </a:p>
          <a:p>
            <a:pPr eaLnBrk="1" hangingPunct="1">
              <a:lnSpc>
                <a:spcPct val="90000"/>
              </a:lnSpc>
            </a:pPr>
            <a:r>
              <a:rPr lang="en-US" altLang="zh-CN" dirty="0"/>
              <a:t>(1) </a:t>
            </a:r>
            <a:r>
              <a:rPr lang="zh-CN" altLang="en-US" dirty="0"/>
              <a:t>每个结点没有环	</a:t>
            </a:r>
          </a:p>
          <a:p>
            <a:pPr eaLnBrk="1" hangingPunct="1">
              <a:lnSpc>
                <a:spcPct val="90000"/>
              </a:lnSpc>
            </a:pPr>
            <a:r>
              <a:rPr lang="en-US" altLang="zh-CN" dirty="0"/>
              <a:t>(2) </a:t>
            </a:r>
            <a:r>
              <a:rPr lang="zh-CN" altLang="en-US" dirty="0"/>
              <a:t>两个连通的结点之间的序关系通过结点位置的高低表 </a:t>
            </a:r>
          </a:p>
          <a:p>
            <a:pPr eaLnBrk="1" hangingPunct="1">
              <a:lnSpc>
                <a:spcPct val="90000"/>
              </a:lnSpc>
            </a:pPr>
            <a:r>
              <a:rPr lang="zh-CN" altLang="en-US" dirty="0"/>
              <a:t>      示，位置低的元素的顺序在前</a:t>
            </a:r>
          </a:p>
          <a:p>
            <a:pPr eaLnBrk="1" hangingPunct="1">
              <a:lnSpc>
                <a:spcPct val="90000"/>
              </a:lnSpc>
            </a:pPr>
            <a:r>
              <a:rPr lang="en-US" altLang="zh-CN" dirty="0"/>
              <a:t>(3) </a:t>
            </a:r>
            <a:r>
              <a:rPr lang="zh-CN" altLang="en-US" dirty="0"/>
              <a:t>具有覆盖关系的两个结点之间连边</a:t>
            </a:r>
          </a:p>
        </p:txBody>
      </p:sp>
    </p:spTree>
    <p:extLst>
      <p:ext uri="{BB962C8B-B14F-4D97-AF65-F5344CB8AC3E}">
        <p14:creationId xmlns:p14="http://schemas.microsoft.com/office/powerpoint/2010/main" val="195947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D4527D8E-DD32-49B7-9A6E-FCB59447B748}" type="slidenum">
              <a:rPr lang="en-US" altLang="zh-CN" sz="1400" b="0" smtClean="0">
                <a:latin typeface="Arial" charset="0"/>
              </a:rPr>
              <a:pPr eaLnBrk="1" hangingPunct="1">
                <a:spcBef>
                  <a:spcPct val="0"/>
                </a:spcBef>
                <a:buClrTx/>
                <a:buFontTx/>
                <a:buNone/>
              </a:pPr>
              <a:t>72</a:t>
            </a:fld>
            <a:endParaRPr lang="en-US" altLang="zh-CN" sz="1400" b="0" smtClean="0">
              <a:latin typeface="Arial" charset="0"/>
            </a:endParaRPr>
          </a:p>
        </p:txBody>
      </p:sp>
      <p:sp>
        <p:nvSpPr>
          <p:cNvPr id="93188" name="Rectangle 10"/>
          <p:cNvSpPr>
            <a:spLocks noGrp="1" noChangeArrowheads="1"/>
          </p:cNvSpPr>
          <p:nvPr>
            <p:ph type="body" idx="1"/>
          </p:nvPr>
        </p:nvSpPr>
        <p:spPr>
          <a:xfrm>
            <a:off x="395288" y="1268413"/>
            <a:ext cx="8280400" cy="1008062"/>
          </a:xfrm>
        </p:spPr>
        <p:txBody>
          <a:bodyPr>
            <a:noAutofit/>
          </a:bodyPr>
          <a:lstStyle/>
          <a:p>
            <a:pPr marL="0" indent="0" eaLnBrk="1" hangingPunct="1">
              <a:lnSpc>
                <a:spcPct val="90000"/>
              </a:lnSpc>
              <a:buNone/>
            </a:pPr>
            <a:r>
              <a:rPr lang="zh-CN" altLang="en-US" sz="2400" b="1" dirty="0" smtClean="0">
                <a:solidFill>
                  <a:srgbClr val="A50021"/>
                </a:solidFill>
              </a:rPr>
              <a:t>例</a:t>
            </a:r>
            <a:r>
              <a:rPr lang="en-US" altLang="zh-CN" sz="2400" b="1" dirty="0" smtClean="0">
                <a:solidFill>
                  <a:srgbClr val="A50021"/>
                </a:solidFill>
              </a:rPr>
              <a:t>7.19</a:t>
            </a:r>
            <a:r>
              <a:rPr lang="en-US" altLang="zh-CN" sz="2400" b="1" dirty="0" smtClean="0"/>
              <a:t>  </a:t>
            </a:r>
            <a:r>
              <a:rPr lang="zh-CN" altLang="en-US" sz="2400" b="1" dirty="0" smtClean="0"/>
              <a:t>偏序集</a:t>
            </a:r>
            <a:r>
              <a:rPr lang="en-US" altLang="zh-CN" sz="2400" b="1" dirty="0" smtClean="0"/>
              <a:t>&lt;{1,2,3,4,5,6,7,8,9}, </a:t>
            </a:r>
            <a:r>
              <a:rPr lang="en-US" altLang="zh-CN" sz="2400" b="1" i="1" dirty="0" smtClean="0"/>
              <a:t>R</a:t>
            </a:r>
            <a:r>
              <a:rPr lang="zh-CN" altLang="en-US" sz="2400" b="1" baseline="-25000" dirty="0" smtClean="0"/>
              <a:t>整除</a:t>
            </a:r>
            <a:r>
              <a:rPr lang="en-US" altLang="zh-CN" sz="2400" b="1" dirty="0" smtClean="0"/>
              <a:t>&gt;</a:t>
            </a:r>
            <a:r>
              <a:rPr lang="zh-CN" altLang="en-US" sz="2400" b="1" dirty="0" smtClean="0"/>
              <a:t>和</a:t>
            </a:r>
            <a:r>
              <a:rPr lang="en-US" altLang="zh-CN" sz="2400" b="1" dirty="0" smtClean="0"/>
              <a:t>&lt;</a:t>
            </a:r>
            <a:r>
              <a:rPr lang="en-US" altLang="zh-CN" sz="2400" b="1" i="1" dirty="0" smtClean="0"/>
              <a:t>P</a:t>
            </a:r>
            <a:r>
              <a:rPr lang="en-US" altLang="zh-CN" sz="2400" b="1" dirty="0" smtClean="0"/>
              <a:t>({</a:t>
            </a:r>
            <a:r>
              <a:rPr lang="en-US" altLang="zh-CN" sz="2400" b="1" i="1" dirty="0" err="1" smtClean="0"/>
              <a:t>a</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c</a:t>
            </a:r>
            <a:r>
              <a:rPr lang="en-US" altLang="zh-CN" sz="2400" b="1" dirty="0" smtClean="0"/>
              <a:t>}),</a:t>
            </a:r>
            <a:r>
              <a:rPr lang="en-US" altLang="zh-CN" sz="2400" b="1" i="1" dirty="0" smtClean="0"/>
              <a:t>R</a:t>
            </a:r>
            <a:r>
              <a:rPr lang="en-US" altLang="zh-CN" sz="2400" b="1" baseline="-25000" dirty="0" smtClean="0">
                <a:sym typeface="Symbol" pitchFamily="18" charset="2"/>
              </a:rPr>
              <a:t></a:t>
            </a:r>
            <a:r>
              <a:rPr lang="en-US" altLang="zh-CN" sz="2400" b="1" dirty="0" smtClean="0"/>
              <a:t>&gt;</a:t>
            </a:r>
            <a:r>
              <a:rPr lang="zh-CN" altLang="en-US" sz="2400" b="1" dirty="0" smtClean="0"/>
              <a:t>的</a:t>
            </a:r>
          </a:p>
          <a:p>
            <a:pPr marL="0" indent="0" eaLnBrk="1" hangingPunct="1">
              <a:lnSpc>
                <a:spcPct val="90000"/>
              </a:lnSpc>
              <a:buNone/>
            </a:pPr>
            <a:r>
              <a:rPr lang="zh-CN" altLang="en-US" sz="2400" b="1" dirty="0" smtClean="0"/>
              <a:t>哈斯图</a:t>
            </a:r>
            <a:r>
              <a:rPr lang="en-US" altLang="zh-CN" sz="2400" b="1" dirty="0" smtClean="0"/>
              <a:t>.</a:t>
            </a:r>
            <a:br>
              <a:rPr lang="en-US" altLang="zh-CN" sz="2400" b="1" dirty="0" smtClean="0"/>
            </a:br>
            <a:endParaRPr lang="en-US" altLang="zh-CN" sz="2400" b="1" dirty="0" smtClean="0"/>
          </a:p>
        </p:txBody>
      </p:sp>
      <p:pic>
        <p:nvPicPr>
          <p:cNvPr id="93189" name="Picture 12" descr="4"/>
          <p:cNvPicPr>
            <a:picLocks noChangeAspect="1" noChangeArrowheads="1"/>
          </p:cNvPicPr>
          <p:nvPr/>
        </p:nvPicPr>
        <p:blipFill>
          <a:blip r:embed="rId3">
            <a:extLst>
              <a:ext uri="{28A0092B-C50C-407E-A947-70E740481C1C}">
                <a14:useLocalDpi xmlns:a14="http://schemas.microsoft.com/office/drawing/2010/main" val="0"/>
              </a:ext>
            </a:extLst>
          </a:blip>
          <a:srcRect l="-5399" t="6117" r="-2565" b="8000"/>
          <a:stretch>
            <a:fillRect/>
          </a:stretch>
        </p:blipFill>
        <p:spPr bwMode="auto">
          <a:xfrm>
            <a:off x="755650" y="2420938"/>
            <a:ext cx="7632700" cy="3486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087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CC6DC08C-84B6-47D2-B9FE-356091573431}" type="slidenum">
              <a:rPr lang="en-US" altLang="zh-CN" sz="1400" b="0" smtClean="0">
                <a:latin typeface="Arial" charset="0"/>
              </a:rPr>
              <a:pPr eaLnBrk="1" hangingPunct="1">
                <a:spcBef>
                  <a:spcPct val="0"/>
                </a:spcBef>
                <a:buClrTx/>
                <a:buFontTx/>
                <a:buNone/>
              </a:pPr>
              <a:t>73</a:t>
            </a:fld>
            <a:endParaRPr lang="en-US" altLang="zh-CN" sz="1400" b="0" smtClean="0">
              <a:latin typeface="Arial" charset="0"/>
            </a:endParaRPr>
          </a:p>
        </p:txBody>
      </p:sp>
      <p:sp>
        <p:nvSpPr>
          <p:cNvPr id="95235" name="Rectangle 11"/>
          <p:cNvSpPr>
            <a:spLocks noGrp="1" noChangeArrowheads="1"/>
          </p:cNvSpPr>
          <p:nvPr>
            <p:ph type="title"/>
          </p:nvPr>
        </p:nvSpPr>
        <p:spPr/>
        <p:txBody>
          <a:bodyPr>
            <a:normAutofit/>
          </a:bodyPr>
          <a:lstStyle/>
          <a:p>
            <a:pPr algn="l" eaLnBrk="1" hangingPunct="1"/>
            <a:r>
              <a:rPr lang="zh-CN" altLang="en-US" sz="2400" b="1" dirty="0" smtClean="0"/>
              <a:t>偏序集中的特殊元素 </a:t>
            </a:r>
          </a:p>
        </p:txBody>
      </p:sp>
      <p:sp>
        <p:nvSpPr>
          <p:cNvPr id="95236" name="Rectangle 12"/>
          <p:cNvSpPr>
            <a:spLocks noGrp="1" noChangeArrowheads="1"/>
          </p:cNvSpPr>
          <p:nvPr>
            <p:ph type="body" idx="1"/>
          </p:nvPr>
        </p:nvSpPr>
        <p:spPr>
          <a:xfrm>
            <a:off x="395288" y="1339404"/>
            <a:ext cx="8229600" cy="2233612"/>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7.24</a:t>
            </a:r>
            <a:r>
              <a:rPr lang="en-US" altLang="zh-CN" sz="2400" b="1" dirty="0" smtClean="0"/>
              <a:t>  </a:t>
            </a:r>
            <a:r>
              <a:rPr lang="zh-CN" altLang="en-US" sz="2400" b="1" dirty="0" smtClean="0"/>
              <a:t>设</a:t>
            </a:r>
            <a:r>
              <a:rPr lang="en-US" altLang="zh-CN" sz="2400" b="1" dirty="0" smtClean="0"/>
              <a:t>&lt;</a:t>
            </a:r>
            <a:r>
              <a:rPr lang="en-US" altLang="zh-CN" sz="2400" b="1" i="1" dirty="0" smtClean="0"/>
              <a:t>A</a:t>
            </a:r>
            <a:r>
              <a:rPr lang="en-US" altLang="zh-CN" sz="2400" b="1" dirty="0" smtClean="0"/>
              <a:t>,≼&gt;</a:t>
            </a:r>
            <a:r>
              <a:rPr lang="zh-CN" altLang="en-US" sz="2400" b="1" dirty="0" smtClean="0"/>
              <a:t>为偏序集</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A</a:t>
            </a:r>
            <a:r>
              <a:rPr lang="en-US" altLang="zh-CN" sz="2400" b="1" dirty="0" smtClean="0"/>
              <a:t>, </a:t>
            </a:r>
            <a:r>
              <a:rPr lang="en-US" altLang="zh-CN" sz="2400" b="1" i="1" dirty="0" err="1" smtClean="0"/>
              <a:t>y</a:t>
            </a:r>
            <a:r>
              <a:rPr lang="en-US" altLang="zh-CN" sz="2400" b="1" dirty="0" err="1" smtClean="0"/>
              <a:t>∈</a:t>
            </a:r>
            <a:r>
              <a:rPr lang="en-US" altLang="zh-CN" sz="2400" b="1" i="1" dirty="0" err="1" smtClean="0"/>
              <a:t>B</a:t>
            </a:r>
            <a:endParaRPr lang="en-US" altLang="zh-CN" sz="2400" b="1" i="1" dirty="0" smtClean="0"/>
          </a:p>
          <a:p>
            <a:pPr marL="0" indent="0" eaLnBrk="1" hangingPunct="1">
              <a:buNone/>
            </a:pPr>
            <a:r>
              <a:rPr lang="en-US" altLang="zh-CN" sz="2400" b="1" dirty="0" smtClean="0"/>
              <a:t>(1) </a:t>
            </a:r>
            <a:r>
              <a:rPr lang="zh-CN" altLang="en-US" sz="2400" b="1" dirty="0" smtClean="0"/>
              <a:t>若</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x</a:t>
            </a:r>
            <a:r>
              <a:rPr lang="en-US" altLang="zh-CN" sz="2400" b="1" dirty="0" smtClean="0"/>
              <a:t>)</a:t>
            </a:r>
            <a:r>
              <a:rPr lang="zh-CN" altLang="en-US" sz="2400" b="1" dirty="0" smtClean="0"/>
              <a:t>成立</a:t>
            </a:r>
            <a:r>
              <a:rPr lang="en-US" altLang="zh-CN" sz="2400" b="1" dirty="0" smtClean="0"/>
              <a:t>, </a:t>
            </a:r>
            <a:r>
              <a:rPr lang="zh-CN" altLang="en-US" sz="2400" b="1" dirty="0" smtClean="0"/>
              <a:t>则称 </a:t>
            </a:r>
            <a:r>
              <a:rPr lang="en-US" altLang="zh-CN" sz="2400" b="1" i="1" dirty="0" smtClean="0"/>
              <a:t>y </a:t>
            </a:r>
            <a:r>
              <a:rPr lang="zh-CN" altLang="en-US" sz="2400" b="1" dirty="0" smtClean="0"/>
              <a:t>为</a:t>
            </a:r>
            <a:r>
              <a:rPr lang="en-US" altLang="zh-CN" sz="2400" b="1" i="1" dirty="0" smtClean="0"/>
              <a:t>B</a:t>
            </a:r>
            <a:r>
              <a:rPr lang="zh-CN" altLang="en-US" sz="2400" b="1" dirty="0" smtClean="0"/>
              <a:t>的</a:t>
            </a:r>
            <a:r>
              <a:rPr lang="zh-CN" altLang="en-US" sz="2400" b="1" dirty="0" smtClean="0">
                <a:solidFill>
                  <a:srgbClr val="A50021"/>
                </a:solidFill>
              </a:rPr>
              <a:t>最小元</a:t>
            </a:r>
          </a:p>
          <a:p>
            <a:pPr marL="0" indent="0" eaLnBrk="1" hangingPunct="1">
              <a:buNone/>
            </a:pPr>
            <a:r>
              <a:rPr lang="en-US" altLang="zh-CN" sz="2400" b="1" dirty="0" smtClean="0"/>
              <a:t>(2) </a:t>
            </a:r>
            <a:r>
              <a:rPr lang="zh-CN" altLang="en-US" sz="2400" b="1" dirty="0" smtClean="0"/>
              <a:t>若</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zh-CN" altLang="en-US" sz="2400" b="1" dirty="0" smtClean="0"/>
              <a:t>成立</a:t>
            </a:r>
            <a:r>
              <a:rPr lang="en-US" altLang="zh-CN" sz="2400" b="1" dirty="0" smtClean="0"/>
              <a:t>, </a:t>
            </a:r>
            <a:r>
              <a:rPr lang="zh-CN" altLang="en-US" sz="2400" b="1" dirty="0" smtClean="0"/>
              <a:t>则称 </a:t>
            </a:r>
            <a:r>
              <a:rPr lang="en-US" altLang="zh-CN" sz="2400" b="1" i="1" dirty="0" smtClean="0"/>
              <a:t>y </a:t>
            </a:r>
            <a:r>
              <a:rPr lang="zh-CN" altLang="en-US" sz="2400" b="1" dirty="0" smtClean="0"/>
              <a:t>为</a:t>
            </a:r>
            <a:r>
              <a:rPr lang="en-US" altLang="zh-CN" sz="2400" b="1" i="1" dirty="0" smtClean="0"/>
              <a:t>B</a:t>
            </a:r>
            <a:r>
              <a:rPr lang="zh-CN" altLang="en-US" sz="2400" b="1" dirty="0" smtClean="0"/>
              <a:t>的</a:t>
            </a:r>
            <a:r>
              <a:rPr lang="zh-CN" altLang="en-US" sz="2400" b="1" dirty="0" smtClean="0">
                <a:solidFill>
                  <a:srgbClr val="A50021"/>
                </a:solidFill>
              </a:rPr>
              <a:t>最大元</a:t>
            </a:r>
          </a:p>
          <a:p>
            <a:pPr marL="0" indent="0" eaLnBrk="1" hangingPunct="1">
              <a:buNone/>
            </a:pPr>
            <a:r>
              <a:rPr lang="en-US" altLang="zh-CN" sz="2400" b="1" dirty="0" smtClean="0"/>
              <a:t>(3) </a:t>
            </a:r>
            <a:r>
              <a:rPr lang="zh-CN" altLang="en-US" sz="2400" b="1" dirty="0" smtClean="0"/>
              <a:t>若</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x</a:t>
            </a:r>
            <a:r>
              <a:rPr lang="en-US" altLang="zh-CN" sz="2400" b="1" dirty="0" smtClean="0"/>
              <a:t>=</a:t>
            </a:r>
            <a:r>
              <a:rPr lang="en-US" altLang="zh-CN" sz="2400" b="1" i="1" dirty="0" smtClean="0"/>
              <a:t>y</a:t>
            </a:r>
            <a:r>
              <a:rPr lang="en-US" altLang="zh-CN" sz="2400" b="1" dirty="0" smtClean="0"/>
              <a:t>)</a:t>
            </a:r>
            <a:r>
              <a:rPr lang="zh-CN" altLang="en-US" sz="2400" b="1" dirty="0" smtClean="0"/>
              <a:t>成立</a:t>
            </a:r>
            <a:r>
              <a:rPr lang="en-US" altLang="zh-CN" sz="2400" b="1" dirty="0" smtClean="0"/>
              <a:t>, </a:t>
            </a:r>
            <a:r>
              <a:rPr lang="zh-CN" altLang="en-US" sz="2400" b="1" dirty="0" smtClean="0"/>
              <a:t>则称 </a:t>
            </a:r>
            <a:r>
              <a:rPr lang="en-US" altLang="zh-CN" sz="2400" b="1" i="1" dirty="0" smtClean="0"/>
              <a:t>y </a:t>
            </a:r>
            <a:r>
              <a:rPr lang="zh-CN" altLang="en-US" sz="2400" b="1" dirty="0" smtClean="0"/>
              <a:t>为</a:t>
            </a:r>
            <a:r>
              <a:rPr lang="en-US" altLang="zh-CN" sz="2400" b="1" i="1" dirty="0" smtClean="0"/>
              <a:t>B</a:t>
            </a:r>
            <a:r>
              <a:rPr lang="zh-CN" altLang="en-US" sz="2400" b="1" dirty="0" smtClean="0"/>
              <a:t>的</a:t>
            </a:r>
            <a:r>
              <a:rPr lang="zh-CN" altLang="en-US" sz="2400" b="1" dirty="0" smtClean="0">
                <a:solidFill>
                  <a:srgbClr val="A50021"/>
                </a:solidFill>
              </a:rPr>
              <a:t>极小元</a:t>
            </a:r>
          </a:p>
          <a:p>
            <a:pPr marL="0" indent="0" eaLnBrk="1" hangingPunct="1">
              <a:buNone/>
            </a:pPr>
            <a:r>
              <a:rPr lang="en-US" altLang="zh-CN" sz="2400" b="1" dirty="0" smtClean="0"/>
              <a:t>(4) </a:t>
            </a:r>
            <a:r>
              <a:rPr lang="zh-CN" altLang="en-US" sz="2400" b="1" dirty="0" smtClean="0"/>
              <a:t>若</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x</a:t>
            </a:r>
            <a:r>
              <a:rPr lang="en-US" altLang="zh-CN" sz="2400" b="1" dirty="0" err="1" smtClean="0"/>
              <a:t>→</a:t>
            </a:r>
            <a:r>
              <a:rPr lang="en-US" altLang="zh-CN" sz="2400" b="1" i="1" dirty="0" err="1" smtClean="0"/>
              <a:t>x</a:t>
            </a:r>
            <a:r>
              <a:rPr lang="en-US" altLang="zh-CN" sz="2400" b="1" dirty="0" smtClean="0"/>
              <a:t>=</a:t>
            </a:r>
            <a:r>
              <a:rPr lang="en-US" altLang="zh-CN" sz="2400" b="1" i="1" dirty="0" smtClean="0"/>
              <a:t>y</a:t>
            </a:r>
            <a:r>
              <a:rPr lang="en-US" altLang="zh-CN" sz="2400" b="1" dirty="0" smtClean="0"/>
              <a:t>)</a:t>
            </a:r>
            <a:r>
              <a:rPr lang="zh-CN" altLang="en-US" sz="2400" b="1" dirty="0" smtClean="0"/>
              <a:t>成立</a:t>
            </a:r>
            <a:r>
              <a:rPr lang="en-US" altLang="zh-CN" sz="2400" b="1" dirty="0" smtClean="0"/>
              <a:t>, </a:t>
            </a:r>
            <a:r>
              <a:rPr lang="zh-CN" altLang="en-US" sz="2400" b="1" dirty="0" smtClean="0"/>
              <a:t>则称 </a:t>
            </a:r>
            <a:r>
              <a:rPr lang="en-US" altLang="zh-CN" sz="2400" b="1" i="1" dirty="0" smtClean="0"/>
              <a:t>y </a:t>
            </a:r>
            <a:r>
              <a:rPr lang="zh-CN" altLang="en-US" sz="2400" b="1" dirty="0" smtClean="0"/>
              <a:t>为</a:t>
            </a:r>
            <a:r>
              <a:rPr lang="en-US" altLang="zh-CN" sz="2400" b="1" i="1" dirty="0" smtClean="0"/>
              <a:t>B</a:t>
            </a:r>
            <a:r>
              <a:rPr lang="zh-CN" altLang="en-US" sz="2400" b="1" dirty="0" smtClean="0"/>
              <a:t>的</a:t>
            </a:r>
            <a:r>
              <a:rPr lang="zh-CN" altLang="en-US" sz="2400" b="1" dirty="0" smtClean="0">
                <a:solidFill>
                  <a:srgbClr val="A50021"/>
                </a:solidFill>
              </a:rPr>
              <a:t>极大元</a:t>
            </a:r>
            <a:endParaRPr lang="zh-CN" altLang="en-US" sz="2400" b="1" dirty="0" smtClean="0"/>
          </a:p>
        </p:txBody>
      </p:sp>
    </p:spTree>
    <p:extLst>
      <p:ext uri="{BB962C8B-B14F-4D97-AF65-F5344CB8AC3E}">
        <p14:creationId xmlns:p14="http://schemas.microsoft.com/office/powerpoint/2010/main" val="1889388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66F2C71-5B9E-4D7A-870E-3588477A18CC}" type="slidenum">
              <a:rPr lang="en-US" altLang="zh-CN" sz="1400" b="0" smtClean="0">
                <a:latin typeface="Arial" charset="0"/>
              </a:rPr>
              <a:pPr eaLnBrk="1" hangingPunct="1">
                <a:spcBef>
                  <a:spcPct val="0"/>
                </a:spcBef>
                <a:buClrTx/>
                <a:buFontTx/>
                <a:buNone/>
              </a:pPr>
              <a:t>74</a:t>
            </a:fld>
            <a:endParaRPr lang="en-US" altLang="zh-CN" sz="1400" b="0" smtClean="0">
              <a:latin typeface="Arial" charset="0"/>
            </a:endParaRPr>
          </a:p>
        </p:txBody>
      </p:sp>
      <p:sp>
        <p:nvSpPr>
          <p:cNvPr id="97283" name="Rectangle 12"/>
          <p:cNvSpPr>
            <a:spLocks noGrp="1" noChangeArrowheads="1"/>
          </p:cNvSpPr>
          <p:nvPr>
            <p:ph type="body" idx="1"/>
          </p:nvPr>
        </p:nvSpPr>
        <p:spPr>
          <a:xfrm>
            <a:off x="323528" y="1052736"/>
            <a:ext cx="8569325" cy="2374900"/>
          </a:xfrm>
        </p:spPr>
        <p:txBody>
          <a:bodyPr>
            <a:normAutofit/>
          </a:bodyPr>
          <a:lstStyle/>
          <a:p>
            <a:pPr marL="0" indent="0" eaLnBrk="1" hangingPunct="1">
              <a:buNone/>
            </a:pPr>
            <a:r>
              <a:rPr lang="zh-CN" altLang="en-US" sz="2400" b="1" dirty="0" smtClean="0">
                <a:solidFill>
                  <a:srgbClr val="A50021"/>
                </a:solidFill>
              </a:rPr>
              <a:t>定义</a:t>
            </a:r>
            <a:r>
              <a:rPr lang="en-US" altLang="zh-CN" sz="2400" b="1" dirty="0" smtClean="0">
                <a:solidFill>
                  <a:srgbClr val="A50021"/>
                </a:solidFill>
              </a:rPr>
              <a:t>7.25</a:t>
            </a:r>
            <a:r>
              <a:rPr lang="en-US" altLang="zh-CN" sz="2400" b="1" dirty="0" smtClean="0"/>
              <a:t>  </a:t>
            </a:r>
            <a:r>
              <a:rPr lang="zh-CN" altLang="en-US" sz="2400" b="1" dirty="0" smtClean="0"/>
              <a:t>设</a:t>
            </a:r>
            <a:r>
              <a:rPr lang="en-US" altLang="zh-CN" sz="2400" b="1" dirty="0" smtClean="0"/>
              <a:t>&lt;</a:t>
            </a:r>
            <a:r>
              <a:rPr lang="en-US" altLang="zh-CN" sz="2400" b="1" i="1" dirty="0" smtClean="0"/>
              <a:t>A</a:t>
            </a:r>
            <a:r>
              <a:rPr lang="en-US" altLang="zh-CN" sz="2400" b="1" dirty="0" smtClean="0"/>
              <a:t>, ≼&gt;</a:t>
            </a:r>
            <a:r>
              <a:rPr lang="zh-CN" altLang="en-US" sz="2400" b="1" dirty="0" smtClean="0"/>
              <a:t>为偏序集</a:t>
            </a:r>
            <a:r>
              <a:rPr lang="en-US" altLang="zh-CN" sz="2400" b="1" dirty="0" smtClean="0"/>
              <a:t>, </a:t>
            </a:r>
            <a:r>
              <a:rPr lang="en-US" altLang="zh-CN" sz="2400" b="1" i="1" dirty="0" smtClean="0"/>
              <a:t>B</a:t>
            </a:r>
            <a:r>
              <a:rPr lang="en-US" altLang="zh-CN" sz="2400" b="1" dirty="0" smtClean="0">
                <a:sym typeface="Symbol" pitchFamily="18" charset="2"/>
              </a:rPr>
              <a:t></a:t>
            </a:r>
            <a:r>
              <a:rPr lang="en-US" altLang="zh-CN" sz="2400" b="1" i="1" dirty="0" smtClean="0"/>
              <a:t>A</a:t>
            </a:r>
            <a:r>
              <a:rPr lang="en-US" altLang="zh-CN" sz="2400" b="1" dirty="0" smtClean="0"/>
              <a:t>, </a:t>
            </a:r>
            <a:r>
              <a:rPr lang="en-US" altLang="zh-CN" sz="2400" b="1" i="1" dirty="0" err="1" smtClean="0"/>
              <a:t>y</a:t>
            </a:r>
            <a:r>
              <a:rPr lang="en-US" altLang="zh-CN" sz="2400" b="1" dirty="0" err="1" smtClean="0"/>
              <a:t>∈</a:t>
            </a:r>
            <a:r>
              <a:rPr lang="en-US" altLang="zh-CN" sz="2400" b="1" i="1" dirty="0" err="1" smtClean="0"/>
              <a:t>A</a:t>
            </a:r>
            <a:endParaRPr lang="en-US" altLang="zh-CN" sz="2400" b="1" dirty="0" smtClean="0"/>
          </a:p>
          <a:p>
            <a:pPr marL="0" indent="0" eaLnBrk="1" hangingPunct="1">
              <a:buNone/>
            </a:pPr>
            <a:r>
              <a:rPr lang="en-US" altLang="zh-CN" sz="2400" b="1" dirty="0" smtClean="0"/>
              <a:t>(1) </a:t>
            </a:r>
            <a:r>
              <a:rPr lang="zh-CN" altLang="en-US" sz="2400" b="1" dirty="0" smtClean="0"/>
              <a:t>若</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x</a:t>
            </a:r>
            <a:r>
              <a:rPr lang="en-US" altLang="zh-CN" sz="2400" b="1" dirty="0" err="1" smtClean="0"/>
              <a:t>≼</a:t>
            </a:r>
            <a:r>
              <a:rPr lang="en-US" altLang="zh-CN" sz="2400" b="1" i="1" dirty="0" err="1" smtClean="0"/>
              <a:t>y</a:t>
            </a:r>
            <a:r>
              <a:rPr lang="en-US" altLang="zh-CN" sz="2400" b="1" dirty="0" smtClean="0"/>
              <a:t>)</a:t>
            </a:r>
            <a:r>
              <a:rPr lang="zh-CN" altLang="en-US" sz="2400" b="1" dirty="0" smtClean="0"/>
              <a:t>成立</a:t>
            </a:r>
            <a:r>
              <a:rPr lang="en-US" altLang="zh-CN" sz="2400" b="1" dirty="0" smtClean="0"/>
              <a:t>, </a:t>
            </a:r>
            <a:r>
              <a:rPr lang="zh-CN" altLang="en-US" sz="2400" b="1" dirty="0" smtClean="0"/>
              <a:t>则称</a:t>
            </a:r>
            <a:r>
              <a:rPr lang="en-US" altLang="zh-CN" sz="2400" b="1" i="1" dirty="0" smtClean="0"/>
              <a:t>y</a:t>
            </a:r>
            <a:r>
              <a:rPr lang="zh-CN" altLang="en-US" sz="2400" b="1" dirty="0" smtClean="0"/>
              <a:t>为</a:t>
            </a:r>
            <a:r>
              <a:rPr lang="en-US" altLang="zh-CN" sz="2400" b="1" i="1" dirty="0" smtClean="0"/>
              <a:t>B</a:t>
            </a:r>
            <a:r>
              <a:rPr lang="zh-CN" altLang="en-US" sz="2400" b="1" dirty="0" smtClean="0"/>
              <a:t>的</a:t>
            </a:r>
            <a:r>
              <a:rPr lang="zh-CN" altLang="en-US" sz="2400" b="1" dirty="0" smtClean="0">
                <a:solidFill>
                  <a:srgbClr val="A50021"/>
                </a:solidFill>
              </a:rPr>
              <a:t>上界</a:t>
            </a:r>
            <a:r>
              <a:rPr lang="zh-CN" altLang="en-US" sz="2400" b="1" dirty="0" smtClean="0"/>
              <a:t> </a:t>
            </a:r>
          </a:p>
          <a:p>
            <a:pPr marL="0" indent="0" eaLnBrk="1" hangingPunct="1">
              <a:buNone/>
            </a:pPr>
            <a:r>
              <a:rPr lang="en-US" altLang="zh-CN" sz="2400" b="1" dirty="0" smtClean="0"/>
              <a:t>(2) </a:t>
            </a:r>
            <a:r>
              <a:rPr lang="zh-CN" altLang="en-US" sz="2400" b="1" dirty="0" smtClean="0"/>
              <a:t>若</a:t>
            </a:r>
            <a:r>
              <a:rPr lang="zh-CN" altLang="en-US" sz="2400" b="1" dirty="0" smtClean="0">
                <a:sym typeface="Symbol" pitchFamily="18" charset="2"/>
              </a:rPr>
              <a:t></a:t>
            </a:r>
            <a:r>
              <a:rPr lang="en-US" altLang="zh-CN" sz="2400" b="1" i="1" dirty="0" smtClean="0"/>
              <a:t>x</a:t>
            </a:r>
            <a:r>
              <a:rPr lang="en-US" altLang="zh-CN" sz="2400" b="1" dirty="0" smtClean="0"/>
              <a:t>(</a:t>
            </a:r>
            <a:r>
              <a:rPr lang="en-US" altLang="zh-CN" sz="2400" b="1" i="1" dirty="0" err="1" smtClean="0"/>
              <a:t>x</a:t>
            </a:r>
            <a:r>
              <a:rPr lang="en-US" altLang="zh-CN" sz="2400" b="1" dirty="0" err="1" smtClean="0"/>
              <a:t>∈</a:t>
            </a:r>
            <a:r>
              <a:rPr lang="en-US" altLang="zh-CN" sz="2400" b="1" i="1" dirty="0" err="1" smtClean="0"/>
              <a:t>B</a:t>
            </a:r>
            <a:r>
              <a:rPr lang="en-US" altLang="zh-CN" sz="2400" b="1" dirty="0" err="1" smtClean="0"/>
              <a:t>→</a:t>
            </a:r>
            <a:r>
              <a:rPr lang="en-US" altLang="zh-CN" sz="2400" b="1" i="1" dirty="0" err="1" smtClean="0"/>
              <a:t>y</a:t>
            </a:r>
            <a:r>
              <a:rPr lang="en-US" altLang="zh-CN" sz="2400" b="1" dirty="0" err="1" smtClean="0"/>
              <a:t>≼</a:t>
            </a:r>
            <a:r>
              <a:rPr lang="en-US" altLang="zh-CN" sz="2400" b="1" i="1" dirty="0" err="1" smtClean="0"/>
              <a:t>x</a:t>
            </a:r>
            <a:r>
              <a:rPr lang="en-US" altLang="zh-CN" sz="2400" b="1" dirty="0" smtClean="0"/>
              <a:t>)</a:t>
            </a:r>
            <a:r>
              <a:rPr lang="zh-CN" altLang="en-US" sz="2400" b="1" dirty="0" smtClean="0"/>
              <a:t>成立</a:t>
            </a:r>
            <a:r>
              <a:rPr lang="en-US" altLang="zh-CN" sz="2400" b="1" dirty="0" smtClean="0"/>
              <a:t>, </a:t>
            </a:r>
            <a:r>
              <a:rPr lang="zh-CN" altLang="en-US" sz="2400" b="1" dirty="0" smtClean="0"/>
              <a:t>则称</a:t>
            </a:r>
            <a:r>
              <a:rPr lang="en-US" altLang="zh-CN" sz="2400" b="1" i="1" dirty="0" smtClean="0"/>
              <a:t>y</a:t>
            </a:r>
            <a:r>
              <a:rPr lang="zh-CN" altLang="en-US" sz="2400" b="1" dirty="0" smtClean="0"/>
              <a:t>为</a:t>
            </a:r>
            <a:r>
              <a:rPr lang="en-US" altLang="zh-CN" sz="2400" b="1" i="1" dirty="0" smtClean="0"/>
              <a:t>B</a:t>
            </a:r>
            <a:r>
              <a:rPr lang="zh-CN" altLang="en-US" sz="2400" b="1" dirty="0" smtClean="0"/>
              <a:t>的</a:t>
            </a:r>
            <a:r>
              <a:rPr lang="zh-CN" altLang="en-US" sz="2400" b="1" dirty="0" smtClean="0">
                <a:solidFill>
                  <a:srgbClr val="A50021"/>
                </a:solidFill>
              </a:rPr>
              <a:t>下界</a:t>
            </a:r>
            <a:r>
              <a:rPr lang="zh-CN" altLang="en-US" sz="2400" b="1" dirty="0" smtClean="0"/>
              <a:t> </a:t>
            </a:r>
          </a:p>
          <a:p>
            <a:pPr marL="0" indent="0" eaLnBrk="1" hangingPunct="1">
              <a:buNone/>
            </a:pPr>
            <a:r>
              <a:rPr lang="en-US" altLang="zh-CN" sz="2400" b="1" dirty="0" smtClean="0"/>
              <a:t>(3) </a:t>
            </a:r>
            <a:r>
              <a:rPr lang="zh-CN" altLang="en-US" sz="2400" b="1" dirty="0" smtClean="0"/>
              <a:t>令</a:t>
            </a:r>
            <a:r>
              <a:rPr lang="en-US" altLang="zh-CN" sz="2400" b="1" i="1" dirty="0" smtClean="0"/>
              <a:t>C</a:t>
            </a:r>
            <a:r>
              <a:rPr lang="zh-CN" altLang="en-US" sz="2400" b="1" dirty="0" smtClean="0"/>
              <a:t>＝</a:t>
            </a:r>
            <a:r>
              <a:rPr lang="en-US" altLang="zh-CN" sz="2400" b="1" dirty="0" smtClean="0"/>
              <a:t>{</a:t>
            </a:r>
            <a:r>
              <a:rPr lang="en-US" altLang="zh-CN" sz="2400" b="1" i="1" dirty="0" smtClean="0"/>
              <a:t>y</a:t>
            </a:r>
            <a:r>
              <a:rPr lang="en-US" altLang="zh-CN" sz="2400" b="1" dirty="0" smtClean="0"/>
              <a:t>| </a:t>
            </a:r>
            <a:r>
              <a:rPr lang="en-US" altLang="zh-CN" sz="2400" b="1" i="1" dirty="0" smtClean="0"/>
              <a:t>y</a:t>
            </a:r>
            <a:r>
              <a:rPr lang="zh-CN" altLang="en-US" sz="2400" b="1" dirty="0" smtClean="0"/>
              <a:t>为</a:t>
            </a:r>
            <a:r>
              <a:rPr lang="en-US" altLang="zh-CN" sz="2400" b="1" i="1" dirty="0" smtClean="0"/>
              <a:t>B</a:t>
            </a:r>
            <a:r>
              <a:rPr lang="zh-CN" altLang="en-US" sz="2400" b="1" dirty="0" smtClean="0"/>
              <a:t>的上界</a:t>
            </a:r>
            <a:r>
              <a:rPr lang="en-US" altLang="zh-CN" sz="2400" b="1" dirty="0" smtClean="0"/>
              <a:t>}, </a:t>
            </a:r>
            <a:r>
              <a:rPr lang="en-US" altLang="zh-CN" sz="2400" b="1" i="1" dirty="0" smtClean="0"/>
              <a:t>C</a:t>
            </a:r>
            <a:r>
              <a:rPr lang="zh-CN" altLang="en-US" sz="2400" b="1" dirty="0" smtClean="0"/>
              <a:t>的最小元为</a:t>
            </a:r>
            <a:r>
              <a:rPr lang="en-US" altLang="zh-CN" sz="2400" b="1" i="1" dirty="0" smtClean="0"/>
              <a:t>B</a:t>
            </a:r>
            <a:r>
              <a:rPr lang="zh-CN" altLang="en-US" sz="2400" b="1" dirty="0" smtClean="0"/>
              <a:t>的</a:t>
            </a:r>
            <a:r>
              <a:rPr lang="zh-CN" altLang="en-US" sz="2400" b="1" dirty="0" smtClean="0">
                <a:solidFill>
                  <a:srgbClr val="A50021"/>
                </a:solidFill>
              </a:rPr>
              <a:t>最小上界</a:t>
            </a:r>
            <a:r>
              <a:rPr lang="zh-CN" altLang="en-US" sz="2400" b="1" dirty="0" smtClean="0"/>
              <a:t>或</a:t>
            </a:r>
            <a:r>
              <a:rPr lang="zh-CN" altLang="en-US" sz="2400" b="1" dirty="0" smtClean="0">
                <a:solidFill>
                  <a:srgbClr val="A50021"/>
                </a:solidFill>
              </a:rPr>
              <a:t>上确界</a:t>
            </a:r>
            <a:r>
              <a:rPr lang="zh-CN" altLang="en-US" sz="2400" b="1" dirty="0" smtClean="0"/>
              <a:t> </a:t>
            </a:r>
          </a:p>
          <a:p>
            <a:pPr marL="0" indent="0" eaLnBrk="1" hangingPunct="1">
              <a:buNone/>
            </a:pPr>
            <a:r>
              <a:rPr lang="en-US" altLang="zh-CN" sz="2400" b="1" dirty="0" smtClean="0"/>
              <a:t>(4) </a:t>
            </a:r>
            <a:r>
              <a:rPr lang="zh-CN" altLang="en-US" sz="2400" b="1" dirty="0" smtClean="0"/>
              <a:t>令</a:t>
            </a:r>
            <a:r>
              <a:rPr lang="en-US" altLang="zh-CN" sz="2400" b="1" i="1" dirty="0" smtClean="0"/>
              <a:t>D</a:t>
            </a:r>
            <a:r>
              <a:rPr lang="zh-CN" altLang="en-US" sz="2400" b="1" dirty="0" smtClean="0"/>
              <a:t>＝</a:t>
            </a:r>
            <a:r>
              <a:rPr lang="en-US" altLang="zh-CN" sz="2400" b="1" dirty="0" smtClean="0"/>
              <a:t>{</a:t>
            </a:r>
            <a:r>
              <a:rPr lang="en-US" altLang="zh-CN" sz="2400" b="1" i="1" dirty="0" smtClean="0"/>
              <a:t>y</a:t>
            </a:r>
            <a:r>
              <a:rPr lang="en-US" altLang="zh-CN" sz="2400" b="1" dirty="0" smtClean="0"/>
              <a:t>| </a:t>
            </a:r>
            <a:r>
              <a:rPr lang="en-US" altLang="zh-CN" sz="2400" b="1" i="1" dirty="0" smtClean="0"/>
              <a:t>y</a:t>
            </a:r>
            <a:r>
              <a:rPr lang="zh-CN" altLang="en-US" sz="2400" b="1" dirty="0" smtClean="0"/>
              <a:t>为</a:t>
            </a:r>
            <a:r>
              <a:rPr lang="en-US" altLang="zh-CN" sz="2400" b="1" i="1" dirty="0" smtClean="0"/>
              <a:t>B</a:t>
            </a:r>
            <a:r>
              <a:rPr lang="zh-CN" altLang="en-US" sz="2400" b="1" dirty="0" smtClean="0"/>
              <a:t>的下界</a:t>
            </a:r>
            <a:r>
              <a:rPr lang="en-US" altLang="zh-CN" sz="2400" b="1" dirty="0" smtClean="0"/>
              <a:t>}, </a:t>
            </a:r>
            <a:r>
              <a:rPr lang="en-US" altLang="zh-CN" sz="2400" b="1" i="1" dirty="0" smtClean="0"/>
              <a:t>D</a:t>
            </a:r>
            <a:r>
              <a:rPr lang="zh-CN" altLang="en-US" sz="2400" b="1" dirty="0" smtClean="0"/>
              <a:t>的最大元为</a:t>
            </a:r>
            <a:r>
              <a:rPr lang="en-US" altLang="zh-CN" sz="2400" b="1" i="1" dirty="0" smtClean="0"/>
              <a:t>B</a:t>
            </a:r>
            <a:r>
              <a:rPr lang="zh-CN" altLang="en-US" sz="2400" b="1" dirty="0" smtClean="0"/>
              <a:t>的</a:t>
            </a:r>
            <a:r>
              <a:rPr lang="zh-CN" altLang="en-US" sz="2400" b="1" dirty="0" smtClean="0">
                <a:solidFill>
                  <a:srgbClr val="A50021"/>
                </a:solidFill>
              </a:rPr>
              <a:t>最大下界</a:t>
            </a:r>
            <a:r>
              <a:rPr lang="zh-CN" altLang="en-US" sz="2400" b="1" dirty="0" smtClean="0"/>
              <a:t>或</a:t>
            </a:r>
            <a:r>
              <a:rPr lang="zh-CN" altLang="en-US" sz="2400" b="1" dirty="0" smtClean="0">
                <a:solidFill>
                  <a:srgbClr val="A50021"/>
                </a:solidFill>
              </a:rPr>
              <a:t>下确界</a:t>
            </a:r>
          </a:p>
          <a:p>
            <a:pPr marL="0" indent="0" eaLnBrk="1" hangingPunct="1">
              <a:buNone/>
            </a:pPr>
            <a:endParaRPr lang="en-US" altLang="zh-CN" sz="2400" b="1" dirty="0" smtClean="0"/>
          </a:p>
        </p:txBody>
      </p:sp>
    </p:spTree>
    <p:extLst>
      <p:ext uri="{BB962C8B-B14F-4D97-AF65-F5344CB8AC3E}">
        <p14:creationId xmlns:p14="http://schemas.microsoft.com/office/powerpoint/2010/main" val="238868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p:txBody>
          <a:bodyPr>
            <a:normAutofit/>
          </a:bodyPr>
          <a:lstStyle/>
          <a:p>
            <a:pPr algn="l" eaLnBrk="1" hangingPunct="1"/>
            <a:r>
              <a:rPr lang="zh-CN" altLang="en-US" sz="2800" b="1" dirty="0"/>
              <a:t>第八章</a:t>
            </a:r>
            <a:r>
              <a:rPr lang="en-US" altLang="zh-CN" sz="2800" b="1" dirty="0"/>
              <a:t> </a:t>
            </a:r>
            <a:r>
              <a:rPr lang="zh-CN" altLang="en-US" sz="2800" b="1" dirty="0"/>
              <a:t>函数 </a:t>
            </a:r>
          </a:p>
        </p:txBody>
      </p:sp>
      <p:sp>
        <p:nvSpPr>
          <p:cNvPr id="5" name="Rectangle 15"/>
          <p:cNvSpPr>
            <a:spLocks noGrp="1" noChangeArrowheads="1"/>
          </p:cNvSpPr>
          <p:nvPr>
            <p:ph idx="1"/>
          </p:nvPr>
        </p:nvSpPr>
        <p:spPr/>
        <p:txBody>
          <a:bodyPr>
            <a:normAutofit/>
          </a:bodyPr>
          <a:lstStyle/>
          <a:p>
            <a:pPr marL="0" indent="0" eaLnBrk="1" hangingPunct="1">
              <a:lnSpc>
                <a:spcPct val="90000"/>
              </a:lnSpc>
              <a:buClr>
                <a:srgbClr val="FF9900"/>
              </a:buClr>
              <a:buNone/>
            </a:pPr>
            <a:r>
              <a:rPr lang="zh-CN" altLang="en-US" sz="2400" b="1" dirty="0" smtClean="0">
                <a:latin typeface="Times New Roman" pitchFamily="18" charset="0"/>
              </a:rPr>
              <a:t>函数定义</a:t>
            </a:r>
          </a:p>
          <a:p>
            <a:pPr marL="0" indent="0" eaLnBrk="1" hangingPunct="1">
              <a:lnSpc>
                <a:spcPct val="90000"/>
              </a:lnSpc>
              <a:buClr>
                <a:srgbClr val="FF9900"/>
              </a:buClr>
              <a:buNone/>
            </a:pPr>
            <a:r>
              <a:rPr lang="zh-CN" altLang="en-US" sz="2400" b="1" dirty="0" smtClean="0">
                <a:latin typeface="Times New Roman" pitchFamily="18" charset="0"/>
              </a:rPr>
              <a:t>函数相等</a:t>
            </a:r>
          </a:p>
          <a:p>
            <a:pPr marL="0" indent="0" eaLnBrk="1" hangingPunct="1">
              <a:lnSpc>
                <a:spcPct val="90000"/>
              </a:lnSpc>
              <a:buClr>
                <a:srgbClr val="FF9900"/>
              </a:buClr>
              <a:buNone/>
            </a:pPr>
            <a:r>
              <a:rPr lang="zh-CN" altLang="en-US" sz="2400" b="1" dirty="0" smtClean="0">
                <a:latin typeface="Times New Roman" pitchFamily="18" charset="0"/>
              </a:rPr>
              <a:t>从</a:t>
            </a:r>
            <a:r>
              <a:rPr lang="en-US" altLang="zh-CN" sz="2400" b="1" i="1" dirty="0" smtClean="0">
                <a:latin typeface="Times New Roman" pitchFamily="18" charset="0"/>
              </a:rPr>
              <a:t>A</a:t>
            </a:r>
            <a:r>
              <a:rPr lang="zh-CN" altLang="en-US" sz="2400" b="1" dirty="0" smtClean="0">
                <a:latin typeface="Times New Roman" pitchFamily="18" charset="0"/>
              </a:rPr>
              <a:t>到</a:t>
            </a:r>
            <a:r>
              <a:rPr lang="en-US" altLang="zh-CN" sz="2400" b="1" i="1" dirty="0" smtClean="0">
                <a:latin typeface="Times New Roman" pitchFamily="18" charset="0"/>
              </a:rPr>
              <a:t>B</a:t>
            </a:r>
            <a:r>
              <a:rPr lang="zh-CN" altLang="en-US" sz="2400" b="1" dirty="0" smtClean="0">
                <a:latin typeface="Times New Roman" pitchFamily="18" charset="0"/>
              </a:rPr>
              <a:t>的函数</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B</a:t>
            </a:r>
          </a:p>
          <a:p>
            <a:pPr marL="0" indent="0" eaLnBrk="1" hangingPunct="1">
              <a:lnSpc>
                <a:spcPct val="90000"/>
              </a:lnSpc>
              <a:buClr>
                <a:srgbClr val="FF9900"/>
              </a:buClr>
              <a:buNone/>
            </a:pPr>
            <a:r>
              <a:rPr lang="zh-CN" altLang="en-US" sz="2400" b="1" dirty="0" smtClean="0">
                <a:latin typeface="Times New Roman" pitchFamily="18" charset="0"/>
              </a:rPr>
              <a:t>单射、满射、双射函数</a:t>
            </a:r>
            <a:endParaRPr lang="en-US" altLang="zh-CN" sz="2400" b="1" dirty="0" smtClean="0">
              <a:latin typeface="Times New Roman" pitchFamily="18" charset="0"/>
            </a:endParaRPr>
          </a:p>
          <a:p>
            <a:pPr marL="0" indent="0">
              <a:lnSpc>
                <a:spcPct val="90000"/>
              </a:lnSpc>
              <a:buClr>
                <a:srgbClr val="FF9900"/>
              </a:buClr>
              <a:buNone/>
            </a:pPr>
            <a:r>
              <a:rPr lang="zh-CN" altLang="en-US" sz="2400" b="1" dirty="0" smtClean="0">
                <a:latin typeface="Times New Roman" pitchFamily="18" charset="0"/>
              </a:rPr>
              <a:t>构造双射</a:t>
            </a:r>
            <a:r>
              <a:rPr lang="zh-CN" altLang="en-US" sz="2400" b="1" dirty="0" smtClean="0">
                <a:latin typeface="Times New Roman" pitchFamily="18" charset="0"/>
              </a:rPr>
              <a:t>函数、反函数</a:t>
            </a:r>
            <a:endParaRPr lang="zh-CN" altLang="en-US" sz="2400" b="1" dirty="0">
              <a:latin typeface="Times New Roman" pitchFamily="18" charset="0"/>
            </a:endParaRPr>
          </a:p>
          <a:p>
            <a:pPr marL="0" indent="0" eaLnBrk="1" hangingPunct="1">
              <a:lnSpc>
                <a:spcPct val="90000"/>
              </a:lnSpc>
              <a:buNone/>
            </a:pPr>
            <a:r>
              <a:rPr lang="zh-CN" altLang="en-US" sz="2400" b="1" dirty="0" smtClean="0">
                <a:latin typeface="Times New Roman" pitchFamily="18" charset="0"/>
              </a:rPr>
              <a:t>某些</a:t>
            </a:r>
            <a:r>
              <a:rPr lang="zh-CN" altLang="en-US" sz="2400" b="1" dirty="0" smtClean="0">
                <a:latin typeface="Times New Roman" pitchFamily="18" charset="0"/>
              </a:rPr>
              <a:t>重要的</a:t>
            </a:r>
            <a:r>
              <a:rPr lang="zh-CN" altLang="en-US" sz="2400" b="1" dirty="0" smtClean="0">
                <a:latin typeface="Times New Roman" pitchFamily="18" charset="0"/>
              </a:rPr>
              <a:t>函数</a:t>
            </a:r>
            <a:endParaRPr lang="en-US" altLang="zh-CN" sz="2400" b="1" dirty="0" smtClean="0">
              <a:latin typeface="Times New Roman" pitchFamily="18" charset="0"/>
            </a:endParaRPr>
          </a:p>
        </p:txBody>
      </p:sp>
    </p:spTree>
    <p:extLst>
      <p:ext uri="{BB962C8B-B14F-4D97-AF65-F5344CB8AC3E}">
        <p14:creationId xmlns:p14="http://schemas.microsoft.com/office/powerpoint/2010/main" val="29250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A95AB65-AF1D-4EB4-8291-3160547D082B}" type="slidenum">
              <a:rPr lang="en-US" altLang="zh-CN" sz="1400" b="0" smtClean="0"/>
              <a:pPr eaLnBrk="1" hangingPunct="1">
                <a:spcBef>
                  <a:spcPct val="0"/>
                </a:spcBef>
                <a:buClrTx/>
                <a:buFontTx/>
                <a:buNone/>
              </a:pPr>
              <a:t>76</a:t>
            </a:fld>
            <a:endParaRPr lang="en-US" altLang="zh-CN" sz="1400" b="0" smtClean="0"/>
          </a:p>
        </p:txBody>
      </p:sp>
      <p:sp>
        <p:nvSpPr>
          <p:cNvPr id="10244" name="Rectangle 8"/>
          <p:cNvSpPr>
            <a:spLocks noGrp="1" noChangeArrowheads="1"/>
          </p:cNvSpPr>
          <p:nvPr>
            <p:ph type="body" idx="1"/>
          </p:nvPr>
        </p:nvSpPr>
        <p:spPr>
          <a:xfrm>
            <a:off x="323850" y="836712"/>
            <a:ext cx="8351838" cy="2232025"/>
          </a:xfrm>
        </p:spPr>
        <p:txBody>
          <a:bodyPr>
            <a:normAutofit fontScale="77500" lnSpcReduction="20000"/>
          </a:bodyPr>
          <a:lstStyle/>
          <a:p>
            <a:pPr marL="0" indent="0" eaLnBrk="1" hangingPunct="1">
              <a:buNone/>
            </a:pPr>
            <a:r>
              <a:rPr lang="zh-CN" altLang="en-US" b="1" dirty="0" smtClean="0">
                <a:solidFill>
                  <a:srgbClr val="A50021"/>
                </a:solidFill>
                <a:latin typeface="Times New Roman" pitchFamily="18" charset="0"/>
              </a:rPr>
              <a:t>定义</a:t>
            </a:r>
            <a:r>
              <a:rPr lang="en-US" altLang="zh-CN" b="1" dirty="0" smtClean="0">
                <a:solidFill>
                  <a:srgbClr val="A50021"/>
                </a:solidFill>
                <a:latin typeface="Times New Roman" pitchFamily="18" charset="0"/>
              </a:rPr>
              <a:t>8.6</a:t>
            </a:r>
            <a:r>
              <a:rPr lang="en-US" altLang="zh-CN" b="1" dirty="0" smtClean="0">
                <a:latin typeface="Times New Roman" pitchFamily="18" charset="0"/>
              </a:rPr>
              <a:t>  </a:t>
            </a:r>
            <a:r>
              <a:rPr lang="zh-CN" altLang="en-US" b="1" dirty="0" smtClean="0">
                <a:latin typeface="Times New Roman" pitchFamily="18" charset="0"/>
              </a:rPr>
              <a:t>设 </a:t>
            </a:r>
            <a:r>
              <a:rPr lang="en-US" altLang="zh-CN" b="1" i="1" dirty="0" smtClean="0">
                <a:latin typeface="Times New Roman" pitchFamily="18" charset="0"/>
              </a:rPr>
              <a:t>f</a:t>
            </a:r>
            <a:r>
              <a:rPr lang="zh-CN" altLang="en-US"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a:t>
            </a:r>
            <a:r>
              <a:rPr lang="en-US" altLang="zh-CN" b="1" dirty="0" smtClean="0">
                <a:latin typeface="Times New Roman" pitchFamily="18" charset="0"/>
              </a:rPr>
              <a:t>,</a:t>
            </a:r>
          </a:p>
          <a:p>
            <a:pPr marL="0" indent="0" eaLnBrk="1" hangingPunct="1">
              <a:buNone/>
            </a:pPr>
            <a:r>
              <a:rPr lang="en-US" altLang="zh-CN" b="1" dirty="0" smtClean="0">
                <a:latin typeface="Times New Roman" pitchFamily="18" charset="0"/>
              </a:rPr>
              <a:t>(1) </a:t>
            </a:r>
            <a:r>
              <a:rPr lang="zh-CN" altLang="en-US" b="1" dirty="0" smtClean="0">
                <a:latin typeface="Times New Roman" pitchFamily="18" charset="0"/>
              </a:rPr>
              <a:t>若 </a:t>
            </a:r>
            <a:r>
              <a:rPr lang="en-US" altLang="zh-CN" b="1" dirty="0" err="1" smtClean="0">
                <a:latin typeface="Times New Roman" pitchFamily="18" charset="0"/>
              </a:rPr>
              <a:t>ran</a:t>
            </a:r>
            <a:r>
              <a:rPr lang="en-US" altLang="zh-CN" b="1" i="1" dirty="0" err="1"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B</a:t>
            </a:r>
            <a:r>
              <a:rPr lang="en-US" altLang="zh-CN" b="1" dirty="0" smtClean="0">
                <a:latin typeface="Times New Roman" pitchFamily="18" charset="0"/>
              </a:rPr>
              <a:t>, </a:t>
            </a:r>
            <a:r>
              <a:rPr lang="zh-CN" altLang="en-US" b="1" dirty="0" smtClean="0">
                <a:latin typeface="Times New Roman" pitchFamily="18" charset="0"/>
              </a:rPr>
              <a:t>则称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是</a:t>
            </a:r>
            <a:r>
              <a:rPr lang="zh-CN" altLang="en-US" b="1" dirty="0" smtClean="0">
                <a:solidFill>
                  <a:srgbClr val="A50021"/>
                </a:solidFill>
                <a:latin typeface="Times New Roman" pitchFamily="18" charset="0"/>
              </a:rPr>
              <a:t>满射</a:t>
            </a:r>
            <a:r>
              <a:rPr lang="zh-CN" altLang="en-US" b="1" dirty="0" smtClean="0">
                <a:latin typeface="Times New Roman" pitchFamily="18" charset="0"/>
              </a:rPr>
              <a:t>的</a:t>
            </a:r>
          </a:p>
          <a:p>
            <a:pPr marL="0" indent="0" eaLnBrk="1" hangingPunct="1">
              <a:buNone/>
            </a:pPr>
            <a:r>
              <a:rPr lang="en-US" altLang="zh-CN" b="1" dirty="0" smtClean="0">
                <a:latin typeface="Times New Roman" pitchFamily="18" charset="0"/>
              </a:rPr>
              <a:t>(2) </a:t>
            </a:r>
            <a:r>
              <a:rPr lang="zh-CN" altLang="en-US" b="1" dirty="0" smtClean="0">
                <a:latin typeface="Times New Roman" pitchFamily="18" charset="0"/>
              </a:rPr>
              <a:t>若 </a:t>
            </a:r>
            <a:r>
              <a:rPr lang="zh-CN" altLang="en-US" b="1" dirty="0" smtClean="0">
                <a:latin typeface="Times New Roman" pitchFamily="18" charset="0"/>
                <a:sym typeface="Symbol" pitchFamily="18" charset="2"/>
              </a:rPr>
              <a:t></a:t>
            </a:r>
            <a:r>
              <a:rPr lang="en-US" altLang="zh-CN" b="1" i="1" dirty="0" err="1" smtClean="0">
                <a:latin typeface="Times New Roman" pitchFamily="18" charset="0"/>
              </a:rPr>
              <a:t>y</a:t>
            </a:r>
            <a:r>
              <a:rPr lang="en-US" altLang="zh-CN" b="1" dirty="0" err="1" smtClean="0">
                <a:latin typeface="Times New Roman" pitchFamily="18" charset="0"/>
              </a:rPr>
              <a:t>∈ran</a:t>
            </a:r>
            <a:r>
              <a:rPr lang="en-US" altLang="zh-CN" b="1" i="1" dirty="0" err="1" smtClean="0">
                <a:latin typeface="Times New Roman" pitchFamily="18" charset="0"/>
              </a:rPr>
              <a:t>f</a:t>
            </a:r>
            <a:r>
              <a:rPr lang="en-US" altLang="zh-CN" b="1" i="1" dirty="0" smtClean="0">
                <a:latin typeface="Times New Roman" pitchFamily="18" charset="0"/>
              </a:rPr>
              <a:t> </a:t>
            </a:r>
            <a:r>
              <a:rPr lang="zh-CN" altLang="en-US" b="1" dirty="0" smtClean="0">
                <a:latin typeface="Times New Roman" pitchFamily="18" charset="0"/>
              </a:rPr>
              <a:t>都存在唯一的 </a:t>
            </a:r>
            <a:r>
              <a:rPr lang="en-US" altLang="zh-CN" b="1" i="1" dirty="0" err="1" smtClean="0">
                <a:latin typeface="Times New Roman" pitchFamily="18" charset="0"/>
              </a:rPr>
              <a:t>x</a:t>
            </a:r>
            <a:r>
              <a:rPr lang="en-US" altLang="zh-CN" b="1" dirty="0" err="1" smtClean="0">
                <a:latin typeface="Times New Roman" pitchFamily="18" charset="0"/>
              </a:rPr>
              <a:t>∈</a:t>
            </a:r>
            <a:r>
              <a:rPr lang="en-US" altLang="zh-CN" b="1" i="1" dirty="0" err="1" smtClean="0">
                <a:latin typeface="Times New Roman" pitchFamily="18" charset="0"/>
              </a:rPr>
              <a:t>A</a:t>
            </a:r>
            <a:r>
              <a:rPr lang="en-US" altLang="zh-CN" b="1" i="1" dirty="0" smtClean="0">
                <a:latin typeface="Times New Roman" pitchFamily="18" charset="0"/>
              </a:rPr>
              <a:t> </a:t>
            </a:r>
            <a:r>
              <a:rPr lang="zh-CN" altLang="en-US" b="1" dirty="0" smtClean="0">
                <a:latin typeface="Times New Roman" pitchFamily="18" charset="0"/>
              </a:rPr>
              <a:t>使得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x</a:t>
            </a:r>
            <a:r>
              <a:rPr lang="en-US" altLang="zh-CN" b="1" dirty="0" smtClean="0">
                <a:latin typeface="Times New Roman" pitchFamily="18" charset="0"/>
              </a:rPr>
              <a:t>)=</a:t>
            </a:r>
            <a:r>
              <a:rPr lang="en-US" altLang="zh-CN" b="1" i="1" dirty="0" smtClean="0">
                <a:latin typeface="Times New Roman" pitchFamily="18" charset="0"/>
              </a:rPr>
              <a:t>y</a:t>
            </a:r>
            <a:r>
              <a:rPr lang="en-US" altLang="zh-CN" b="1" dirty="0" smtClean="0">
                <a:latin typeface="Times New Roman" pitchFamily="18" charset="0"/>
              </a:rPr>
              <a:t>, </a:t>
            </a:r>
            <a:r>
              <a:rPr lang="zh-CN" altLang="en-US" b="1" dirty="0" smtClean="0">
                <a:latin typeface="Times New Roman" pitchFamily="18" charset="0"/>
              </a:rPr>
              <a:t>则称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是</a:t>
            </a:r>
            <a:r>
              <a:rPr lang="zh-CN" altLang="en-US" b="1" dirty="0" smtClean="0">
                <a:solidFill>
                  <a:srgbClr val="A50021"/>
                </a:solidFill>
                <a:latin typeface="Times New Roman" pitchFamily="18" charset="0"/>
              </a:rPr>
              <a:t>单射</a:t>
            </a:r>
            <a:r>
              <a:rPr lang="zh-CN" altLang="en-US" b="1" dirty="0" smtClean="0">
                <a:latin typeface="Times New Roman" pitchFamily="18" charset="0"/>
              </a:rPr>
              <a:t>的</a:t>
            </a:r>
          </a:p>
          <a:p>
            <a:pPr marL="0" indent="0" eaLnBrk="1" hangingPunct="1">
              <a:buNone/>
            </a:pPr>
            <a:r>
              <a:rPr lang="en-US" altLang="zh-CN" b="1" dirty="0" smtClean="0">
                <a:latin typeface="Times New Roman" pitchFamily="18" charset="0"/>
              </a:rPr>
              <a:t>(3) </a:t>
            </a:r>
            <a:r>
              <a:rPr lang="zh-CN" altLang="en-US" b="1" dirty="0" smtClean="0">
                <a:latin typeface="Times New Roman" pitchFamily="18" charset="0"/>
              </a:rPr>
              <a:t>若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 </a:t>
            </a:r>
            <a:r>
              <a:rPr lang="zh-CN" altLang="en-US" b="1" dirty="0" smtClean="0">
                <a:latin typeface="Times New Roman" pitchFamily="18" charset="0"/>
              </a:rPr>
              <a:t>既是满射又是单射的</a:t>
            </a:r>
            <a:r>
              <a:rPr lang="en-US" altLang="zh-CN" b="1" dirty="0" smtClean="0">
                <a:latin typeface="Times New Roman" pitchFamily="18" charset="0"/>
              </a:rPr>
              <a:t>, </a:t>
            </a:r>
            <a:r>
              <a:rPr lang="zh-CN" altLang="en-US" b="1" dirty="0" smtClean="0">
                <a:latin typeface="Times New Roman" pitchFamily="18" charset="0"/>
              </a:rPr>
              <a:t>则称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a:t>
            </a:r>
            <a:r>
              <a:rPr lang="zh-CN" altLang="en-US" b="1" dirty="0" smtClean="0">
                <a:latin typeface="Times New Roman" pitchFamily="18" charset="0"/>
              </a:rPr>
              <a:t>是</a:t>
            </a:r>
            <a:r>
              <a:rPr lang="zh-CN" altLang="en-US" b="1" dirty="0" smtClean="0">
                <a:solidFill>
                  <a:srgbClr val="A50021"/>
                </a:solidFill>
                <a:latin typeface="Times New Roman" pitchFamily="18" charset="0"/>
              </a:rPr>
              <a:t>双射</a:t>
            </a:r>
            <a:r>
              <a:rPr lang="zh-CN" altLang="en-US" b="1" dirty="0" smtClean="0">
                <a:latin typeface="Times New Roman" pitchFamily="18" charset="0"/>
              </a:rPr>
              <a:t>的</a:t>
            </a:r>
          </a:p>
        </p:txBody>
      </p:sp>
    </p:spTree>
    <p:extLst>
      <p:ext uri="{BB962C8B-B14F-4D97-AF65-F5344CB8AC3E}">
        <p14:creationId xmlns:p14="http://schemas.microsoft.com/office/powerpoint/2010/main" val="3894045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86A4B4CC-5CBA-46C6-9243-97E2D0FD6856}" type="slidenum">
              <a:rPr lang="en-US" altLang="zh-CN" sz="1400" b="0" smtClean="0"/>
              <a:pPr eaLnBrk="1" hangingPunct="1">
                <a:spcBef>
                  <a:spcPct val="0"/>
                </a:spcBef>
                <a:buClrTx/>
                <a:buFontTx/>
                <a:buNone/>
              </a:pPr>
              <a:t>77</a:t>
            </a:fld>
            <a:endParaRPr lang="en-US" altLang="zh-CN" sz="1400" b="0" smtClean="0"/>
          </a:p>
        </p:txBody>
      </p:sp>
      <p:sp>
        <p:nvSpPr>
          <p:cNvPr id="28676" name="Rectangle 8"/>
          <p:cNvSpPr>
            <a:spLocks noGrp="1" noChangeArrowheads="1"/>
          </p:cNvSpPr>
          <p:nvPr>
            <p:ph type="body" idx="1"/>
          </p:nvPr>
        </p:nvSpPr>
        <p:spPr>
          <a:xfrm>
            <a:off x="427831" y="548680"/>
            <a:ext cx="8218488" cy="2303463"/>
          </a:xfrm>
        </p:spPr>
        <p:txBody>
          <a:bodyPr>
            <a:normAutofit fontScale="70000" lnSpcReduction="20000"/>
          </a:bodyPr>
          <a:lstStyle/>
          <a:p>
            <a:pPr marL="0" indent="0" eaLnBrk="1" hangingPunct="1">
              <a:buNone/>
            </a:pPr>
            <a:r>
              <a:rPr lang="zh-CN" altLang="en-US" b="1" dirty="0" smtClean="0">
                <a:latin typeface="Times New Roman" pitchFamily="18" charset="0"/>
              </a:rPr>
              <a:t>反函数存在的</a:t>
            </a:r>
            <a:r>
              <a:rPr lang="zh-CN" altLang="en-US" b="1" dirty="0" smtClean="0">
                <a:latin typeface="Times New Roman" pitchFamily="18" charset="0"/>
              </a:rPr>
              <a:t>条件</a:t>
            </a:r>
            <a:endParaRPr lang="en-US" altLang="zh-CN" b="1" dirty="0" smtClean="0">
              <a:latin typeface="Times New Roman" pitchFamily="18" charset="0"/>
            </a:endParaRPr>
          </a:p>
          <a:p>
            <a:pPr marL="0" indent="0" eaLnBrk="1" hangingPunct="1">
              <a:buNone/>
            </a:pPr>
            <a:endParaRPr lang="zh-CN" altLang="en-US" b="1" dirty="0" smtClean="0">
              <a:latin typeface="Times New Roman" pitchFamily="18" charset="0"/>
            </a:endParaRPr>
          </a:p>
          <a:p>
            <a:pPr marL="0" indent="0" eaLnBrk="1" hangingPunct="1">
              <a:buNone/>
            </a:pPr>
            <a:r>
              <a:rPr lang="en-US" altLang="zh-CN" b="1" dirty="0" smtClean="0">
                <a:latin typeface="Times New Roman" pitchFamily="18" charset="0"/>
              </a:rPr>
              <a:t>(1) </a:t>
            </a:r>
            <a:r>
              <a:rPr lang="zh-CN" altLang="en-US" b="1" dirty="0" smtClean="0">
                <a:latin typeface="Times New Roman" pitchFamily="18" charset="0"/>
              </a:rPr>
              <a:t>任给函数</a:t>
            </a:r>
            <a:r>
              <a:rPr lang="en-US" altLang="zh-CN" b="1" i="1" dirty="0" smtClean="0">
                <a:latin typeface="Times New Roman" pitchFamily="18" charset="0"/>
              </a:rPr>
              <a:t>F</a:t>
            </a:r>
            <a:r>
              <a:rPr lang="en-US" altLang="zh-CN" b="1" dirty="0" smtClean="0">
                <a:latin typeface="Times New Roman" pitchFamily="18" charset="0"/>
              </a:rPr>
              <a:t>, </a:t>
            </a:r>
            <a:r>
              <a:rPr lang="zh-CN" altLang="en-US" b="1" dirty="0" smtClean="0">
                <a:latin typeface="Times New Roman" pitchFamily="18" charset="0"/>
              </a:rPr>
              <a:t>它的逆</a:t>
            </a:r>
            <a:r>
              <a:rPr lang="en-US" altLang="zh-CN" b="1" i="1" dirty="0" smtClean="0">
                <a:latin typeface="Times New Roman" pitchFamily="18" charset="0"/>
              </a:rPr>
              <a:t>F </a:t>
            </a:r>
            <a:r>
              <a:rPr lang="en-US" altLang="zh-CN" b="1" baseline="30000" dirty="0" smtClean="0">
                <a:latin typeface="Times New Roman" pitchFamily="18" charset="0"/>
                <a:sym typeface="Symbol" pitchFamily="18" charset="2"/>
              </a:rPr>
              <a:t></a:t>
            </a:r>
            <a:r>
              <a:rPr lang="en-US" altLang="zh-CN" b="1" baseline="30000" dirty="0" smtClean="0">
                <a:latin typeface="Times New Roman" pitchFamily="18" charset="0"/>
              </a:rPr>
              <a:t>1</a:t>
            </a:r>
            <a:r>
              <a:rPr lang="zh-CN" altLang="en-US" b="1" dirty="0" smtClean="0">
                <a:latin typeface="Times New Roman" pitchFamily="18" charset="0"/>
              </a:rPr>
              <a:t>不一定是函数</a:t>
            </a:r>
            <a:r>
              <a:rPr lang="en-US" altLang="zh-CN" b="1" dirty="0" smtClean="0">
                <a:latin typeface="Times New Roman" pitchFamily="18" charset="0"/>
              </a:rPr>
              <a:t>, </a:t>
            </a:r>
            <a:r>
              <a:rPr lang="zh-CN" altLang="en-US" b="1" dirty="0" smtClean="0">
                <a:latin typeface="Times New Roman" pitchFamily="18" charset="0"/>
              </a:rPr>
              <a:t>只是一个二元关系</a:t>
            </a:r>
            <a:r>
              <a:rPr lang="en-US" altLang="zh-CN" b="1" dirty="0" smtClean="0">
                <a:latin typeface="Times New Roman" pitchFamily="18" charset="0"/>
              </a:rPr>
              <a:t>.</a:t>
            </a:r>
          </a:p>
          <a:p>
            <a:pPr marL="0" indent="0" eaLnBrk="1" hangingPunct="1">
              <a:buNone/>
            </a:pPr>
            <a:r>
              <a:rPr lang="en-US" altLang="zh-CN" b="1" dirty="0" smtClean="0">
                <a:latin typeface="Times New Roman" pitchFamily="18" charset="0"/>
              </a:rPr>
              <a:t>(2) </a:t>
            </a:r>
            <a:r>
              <a:rPr lang="zh-CN" altLang="en-US" b="1" dirty="0" smtClean="0">
                <a:latin typeface="Times New Roman" pitchFamily="18" charset="0"/>
              </a:rPr>
              <a:t>任给单射函数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a:t>
            </a:r>
            <a:r>
              <a:rPr lang="en-US" altLang="zh-CN" b="1" dirty="0" smtClean="0">
                <a:latin typeface="Times New Roman" pitchFamily="18" charset="0"/>
              </a:rPr>
              <a:t>, </a:t>
            </a:r>
            <a:r>
              <a:rPr lang="zh-CN" altLang="en-US" b="1" dirty="0" smtClean="0">
                <a:latin typeface="Times New Roman" pitchFamily="18" charset="0"/>
              </a:rPr>
              <a:t>则</a:t>
            </a:r>
            <a:r>
              <a:rPr lang="en-US" altLang="zh-CN" b="1" i="1" dirty="0" smtClean="0">
                <a:latin typeface="Times New Roman" pitchFamily="18" charset="0"/>
              </a:rPr>
              <a:t>f </a:t>
            </a:r>
            <a:r>
              <a:rPr lang="en-US" altLang="zh-CN" b="1" baseline="30000" dirty="0" smtClean="0">
                <a:latin typeface="Times New Roman" pitchFamily="18" charset="0"/>
                <a:sym typeface="Symbol" pitchFamily="18" charset="2"/>
              </a:rPr>
              <a:t></a:t>
            </a:r>
            <a:r>
              <a:rPr lang="en-US" altLang="zh-CN" b="1" baseline="30000" dirty="0" smtClean="0">
                <a:latin typeface="Times New Roman" pitchFamily="18" charset="0"/>
              </a:rPr>
              <a:t>1</a:t>
            </a:r>
            <a:r>
              <a:rPr lang="zh-CN" altLang="en-US" b="1" dirty="0" smtClean="0">
                <a:latin typeface="Times New Roman" pitchFamily="18" charset="0"/>
              </a:rPr>
              <a:t>是函数</a:t>
            </a:r>
            <a:r>
              <a:rPr lang="en-US" altLang="zh-CN" b="1" dirty="0" smtClean="0">
                <a:latin typeface="Times New Roman" pitchFamily="18" charset="0"/>
              </a:rPr>
              <a:t>, </a:t>
            </a:r>
            <a:r>
              <a:rPr lang="zh-CN" altLang="en-US" b="1" dirty="0" smtClean="0">
                <a:latin typeface="Times New Roman" pitchFamily="18" charset="0"/>
              </a:rPr>
              <a:t>且是从</a:t>
            </a:r>
            <a:r>
              <a:rPr lang="en-US" altLang="zh-CN" b="1" dirty="0" err="1" smtClean="0">
                <a:latin typeface="Times New Roman" pitchFamily="18" charset="0"/>
              </a:rPr>
              <a:t>ran</a:t>
            </a:r>
            <a:r>
              <a:rPr lang="en-US" altLang="zh-CN" b="1" i="1" dirty="0" err="1" smtClean="0">
                <a:latin typeface="Times New Roman" pitchFamily="18" charset="0"/>
              </a:rPr>
              <a:t>f</a:t>
            </a:r>
            <a:r>
              <a:rPr lang="en-US" altLang="zh-CN" b="1" i="1" dirty="0" smtClean="0">
                <a:latin typeface="Times New Roman" pitchFamily="18" charset="0"/>
              </a:rPr>
              <a:t> </a:t>
            </a:r>
            <a:r>
              <a:rPr lang="zh-CN" altLang="en-US" b="1" dirty="0" smtClean="0">
                <a:latin typeface="Times New Roman" pitchFamily="18" charset="0"/>
              </a:rPr>
              <a:t>到</a:t>
            </a:r>
            <a:r>
              <a:rPr lang="en-US" altLang="zh-CN" b="1" i="1" dirty="0" smtClean="0">
                <a:latin typeface="Times New Roman" pitchFamily="18" charset="0"/>
              </a:rPr>
              <a:t>A</a:t>
            </a:r>
            <a:r>
              <a:rPr lang="zh-CN" altLang="en-US" b="1" dirty="0" smtClean="0">
                <a:latin typeface="Times New Roman" pitchFamily="18" charset="0"/>
              </a:rPr>
              <a:t>的双 </a:t>
            </a:r>
          </a:p>
          <a:p>
            <a:pPr marL="0" indent="0" eaLnBrk="1" hangingPunct="1">
              <a:buNone/>
            </a:pPr>
            <a:r>
              <a:rPr lang="zh-CN" altLang="en-US" b="1" dirty="0" smtClean="0">
                <a:latin typeface="Times New Roman" pitchFamily="18" charset="0"/>
              </a:rPr>
              <a:t>      射函数</a:t>
            </a:r>
            <a:r>
              <a:rPr lang="en-US" altLang="zh-CN" b="1" dirty="0" smtClean="0">
                <a:latin typeface="Times New Roman" pitchFamily="18" charset="0"/>
              </a:rPr>
              <a:t>, </a:t>
            </a:r>
            <a:r>
              <a:rPr lang="zh-CN" altLang="en-US" b="1" dirty="0" smtClean="0">
                <a:latin typeface="Times New Roman" pitchFamily="18" charset="0"/>
              </a:rPr>
              <a:t>但不一定是从</a:t>
            </a:r>
            <a:r>
              <a:rPr lang="en-US" altLang="zh-CN" b="1" i="1" dirty="0" smtClean="0">
                <a:latin typeface="Times New Roman" pitchFamily="18" charset="0"/>
              </a:rPr>
              <a:t>B</a:t>
            </a:r>
            <a:r>
              <a:rPr lang="zh-CN" altLang="en-US" b="1" dirty="0" smtClean="0">
                <a:latin typeface="Times New Roman" pitchFamily="18" charset="0"/>
              </a:rPr>
              <a:t>到</a:t>
            </a:r>
            <a:r>
              <a:rPr lang="en-US" altLang="zh-CN" b="1" i="1" dirty="0" smtClean="0">
                <a:latin typeface="Times New Roman" pitchFamily="18" charset="0"/>
              </a:rPr>
              <a:t>A</a:t>
            </a:r>
            <a:r>
              <a:rPr lang="zh-CN" altLang="en-US" b="1" dirty="0" smtClean="0">
                <a:latin typeface="Times New Roman" pitchFamily="18" charset="0"/>
              </a:rPr>
              <a:t>的双射函数</a:t>
            </a:r>
          </a:p>
          <a:p>
            <a:pPr marL="0" indent="0" eaLnBrk="1" hangingPunct="1">
              <a:buNone/>
            </a:pPr>
            <a:r>
              <a:rPr lang="en-US" altLang="zh-CN" b="1" dirty="0" smtClean="0">
                <a:latin typeface="Times New Roman" pitchFamily="18" charset="0"/>
              </a:rPr>
              <a:t>(3) </a:t>
            </a:r>
            <a:r>
              <a:rPr lang="zh-CN" altLang="en-US" b="1" dirty="0" smtClean="0">
                <a:latin typeface="Times New Roman" pitchFamily="18" charset="0"/>
              </a:rPr>
              <a:t>对于双射函数 </a:t>
            </a:r>
            <a:r>
              <a:rPr lang="en-US" altLang="zh-CN" b="1" i="1" dirty="0" smtClean="0">
                <a:latin typeface="Times New Roman" pitchFamily="18" charset="0"/>
              </a:rPr>
              <a:t>f</a:t>
            </a:r>
            <a:r>
              <a:rPr lang="en-US" altLang="zh-CN" b="1" dirty="0" smtClean="0">
                <a:latin typeface="Times New Roman" pitchFamily="18" charset="0"/>
              </a:rPr>
              <a:t>:</a:t>
            </a:r>
            <a:r>
              <a:rPr lang="en-US" altLang="zh-CN" b="1" i="1" dirty="0" smtClean="0">
                <a:latin typeface="Times New Roman" pitchFamily="18" charset="0"/>
              </a:rPr>
              <a:t>A</a:t>
            </a:r>
            <a:r>
              <a:rPr lang="en-US" altLang="zh-CN" b="1" dirty="0" smtClean="0">
                <a:latin typeface="Times New Roman" pitchFamily="18" charset="0"/>
              </a:rPr>
              <a:t>→</a:t>
            </a:r>
            <a:r>
              <a:rPr lang="en-US" altLang="zh-CN" b="1" i="1" dirty="0" smtClean="0">
                <a:latin typeface="Times New Roman" pitchFamily="18" charset="0"/>
              </a:rPr>
              <a:t>B</a:t>
            </a:r>
            <a:r>
              <a:rPr lang="en-US" altLang="zh-CN" b="1" dirty="0" smtClean="0">
                <a:latin typeface="Times New Roman" pitchFamily="18" charset="0"/>
              </a:rPr>
              <a:t>, </a:t>
            </a:r>
            <a:r>
              <a:rPr lang="en-US" altLang="zh-CN" b="1" i="1" dirty="0" smtClean="0">
                <a:latin typeface="Times New Roman" pitchFamily="18" charset="0"/>
              </a:rPr>
              <a:t>f </a:t>
            </a:r>
            <a:r>
              <a:rPr lang="en-US" altLang="zh-CN" b="1" baseline="30000" dirty="0" smtClean="0">
                <a:latin typeface="Times New Roman" pitchFamily="18" charset="0"/>
                <a:sym typeface="Symbol" pitchFamily="18" charset="2"/>
              </a:rPr>
              <a:t></a:t>
            </a:r>
            <a:r>
              <a:rPr lang="en-US" altLang="zh-CN" b="1" baseline="30000" dirty="0" smtClean="0">
                <a:latin typeface="Times New Roman" pitchFamily="18" charset="0"/>
              </a:rPr>
              <a:t>1</a:t>
            </a:r>
            <a:r>
              <a:rPr lang="en-US" altLang="zh-CN" b="1" dirty="0" smtClean="0">
                <a:latin typeface="Times New Roman" pitchFamily="18" charset="0"/>
              </a:rPr>
              <a:t>:</a:t>
            </a:r>
            <a:r>
              <a:rPr lang="en-US" altLang="zh-CN" b="1" i="1" dirty="0" smtClean="0">
                <a:latin typeface="Times New Roman" pitchFamily="18" charset="0"/>
              </a:rPr>
              <a:t>B</a:t>
            </a:r>
            <a:r>
              <a:rPr lang="en-US" altLang="zh-CN" b="1" dirty="0" smtClean="0">
                <a:latin typeface="Times New Roman" pitchFamily="18" charset="0"/>
              </a:rPr>
              <a:t>→</a:t>
            </a:r>
            <a:r>
              <a:rPr lang="en-US" altLang="zh-CN" b="1" i="1" dirty="0" smtClean="0">
                <a:latin typeface="Times New Roman" pitchFamily="18" charset="0"/>
              </a:rPr>
              <a:t>A</a:t>
            </a:r>
            <a:r>
              <a:rPr lang="zh-CN" altLang="en-US" b="1" dirty="0" smtClean="0">
                <a:latin typeface="Times New Roman" pitchFamily="18" charset="0"/>
              </a:rPr>
              <a:t>是从</a:t>
            </a:r>
            <a:r>
              <a:rPr lang="en-US" altLang="zh-CN" b="1" i="1" dirty="0" smtClean="0">
                <a:latin typeface="Times New Roman" pitchFamily="18" charset="0"/>
              </a:rPr>
              <a:t>B</a:t>
            </a:r>
            <a:r>
              <a:rPr lang="zh-CN" altLang="en-US" b="1" dirty="0" smtClean="0">
                <a:latin typeface="Times New Roman" pitchFamily="18" charset="0"/>
              </a:rPr>
              <a:t>到</a:t>
            </a:r>
            <a:r>
              <a:rPr lang="en-US" altLang="zh-CN" b="1" i="1" dirty="0" smtClean="0">
                <a:latin typeface="Times New Roman" pitchFamily="18" charset="0"/>
              </a:rPr>
              <a:t>A</a:t>
            </a:r>
            <a:r>
              <a:rPr lang="zh-CN" altLang="en-US" b="1" dirty="0" smtClean="0">
                <a:latin typeface="Times New Roman" pitchFamily="18" charset="0"/>
              </a:rPr>
              <a:t>的双射函数</a:t>
            </a:r>
            <a:r>
              <a:rPr lang="en-US" altLang="zh-CN" b="1" dirty="0" smtClean="0">
                <a:latin typeface="Times New Roman" pitchFamily="18" charset="0"/>
              </a:rPr>
              <a:t>. </a:t>
            </a:r>
          </a:p>
        </p:txBody>
      </p:sp>
      <p:sp>
        <p:nvSpPr>
          <p:cNvPr id="28677" name="Rectangle 9"/>
          <p:cNvSpPr>
            <a:spLocks noChangeArrowheads="1"/>
          </p:cNvSpPr>
          <p:nvPr/>
        </p:nvSpPr>
        <p:spPr bwMode="auto">
          <a:xfrm>
            <a:off x="468313" y="2996952"/>
            <a:ext cx="8137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lang="zh-CN" altLang="en-US" dirty="0">
                <a:solidFill>
                  <a:srgbClr val="A50021"/>
                </a:solidFill>
                <a:latin typeface="Times New Roman" pitchFamily="18" charset="0"/>
              </a:rPr>
              <a:t>定理</a:t>
            </a:r>
            <a:r>
              <a:rPr lang="en-US" altLang="zh-CN" dirty="0">
                <a:solidFill>
                  <a:srgbClr val="A50021"/>
                </a:solidFill>
                <a:latin typeface="Times New Roman" pitchFamily="18" charset="0"/>
              </a:rPr>
              <a:t>8.4</a:t>
            </a:r>
            <a:r>
              <a:rPr lang="en-US" altLang="zh-CN" dirty="0">
                <a:latin typeface="Times New Roman" pitchFamily="18" charset="0"/>
              </a:rPr>
              <a:t>  </a:t>
            </a:r>
            <a:r>
              <a:rPr lang="zh-CN" altLang="en-US" dirty="0">
                <a:latin typeface="Times New Roman" pitchFamily="18" charset="0"/>
              </a:rPr>
              <a:t>设 </a:t>
            </a:r>
            <a:r>
              <a:rPr lang="en-US" altLang="zh-CN" i="1" dirty="0">
                <a:latin typeface="Times New Roman" pitchFamily="18" charset="0"/>
              </a:rPr>
              <a:t>f</a:t>
            </a:r>
            <a:r>
              <a:rPr lang="en-US" altLang="zh-CN" dirty="0">
                <a:latin typeface="Times New Roman" pitchFamily="18" charset="0"/>
              </a:rPr>
              <a:t>:</a:t>
            </a:r>
            <a:r>
              <a:rPr lang="en-US" altLang="zh-CN" i="1" dirty="0">
                <a:latin typeface="Times New Roman" pitchFamily="18" charset="0"/>
              </a:rPr>
              <a:t>A</a:t>
            </a:r>
            <a:r>
              <a:rPr lang="en-US" altLang="zh-CN" dirty="0">
                <a:latin typeface="Times New Roman" pitchFamily="18" charset="0"/>
              </a:rPr>
              <a:t>→</a:t>
            </a:r>
            <a:r>
              <a:rPr lang="en-US" altLang="zh-CN" i="1" dirty="0">
                <a:latin typeface="Times New Roman" pitchFamily="18" charset="0"/>
              </a:rPr>
              <a:t>B</a:t>
            </a:r>
            <a:r>
              <a:rPr lang="zh-CN" altLang="en-US" dirty="0">
                <a:latin typeface="Times New Roman" pitchFamily="18" charset="0"/>
              </a:rPr>
              <a:t>是双射的</a:t>
            </a:r>
            <a:r>
              <a:rPr lang="en-US" altLang="zh-CN" dirty="0">
                <a:latin typeface="Times New Roman" pitchFamily="18" charset="0"/>
              </a:rPr>
              <a:t>, </a:t>
            </a:r>
            <a:r>
              <a:rPr lang="zh-CN" altLang="en-US" dirty="0">
                <a:latin typeface="Times New Roman" pitchFamily="18" charset="0"/>
              </a:rPr>
              <a:t>则</a:t>
            </a:r>
            <a:r>
              <a:rPr lang="en-US" altLang="zh-CN" i="1" dirty="0">
                <a:latin typeface="Times New Roman" pitchFamily="18" charset="0"/>
              </a:rPr>
              <a:t>f </a:t>
            </a:r>
            <a:r>
              <a:rPr lang="en-US" altLang="zh-CN" baseline="30000" dirty="0">
                <a:latin typeface="Times New Roman" pitchFamily="18" charset="0"/>
                <a:sym typeface="Symbol" pitchFamily="18" charset="2"/>
              </a:rPr>
              <a:t></a:t>
            </a:r>
            <a:r>
              <a:rPr lang="en-US" altLang="zh-CN" baseline="30000" dirty="0">
                <a:latin typeface="Times New Roman" pitchFamily="18" charset="0"/>
              </a:rPr>
              <a:t>1</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A</a:t>
            </a:r>
            <a:r>
              <a:rPr lang="zh-CN" altLang="en-US" dirty="0">
                <a:latin typeface="Times New Roman" pitchFamily="18" charset="0"/>
              </a:rPr>
              <a:t>也是双射的</a:t>
            </a:r>
            <a:r>
              <a:rPr lang="en-US" altLang="zh-CN" dirty="0" smtClean="0">
                <a:latin typeface="Times New Roman" pitchFamily="18" charset="0"/>
              </a:rPr>
              <a:t>.</a:t>
            </a:r>
            <a:endParaRPr lang="en-US" altLang="zh-CN" dirty="0">
              <a:latin typeface="Times New Roman" pitchFamily="18" charset="0"/>
            </a:endParaRPr>
          </a:p>
        </p:txBody>
      </p:sp>
    </p:spTree>
    <p:extLst>
      <p:ext uri="{BB962C8B-B14F-4D97-AF65-F5344CB8AC3E}">
        <p14:creationId xmlns:p14="http://schemas.microsoft.com/office/powerpoint/2010/main" val="3698899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0E7E21A4-C5DB-4681-B43E-616DAB671F3F}" type="slidenum">
              <a:rPr lang="en-US" altLang="zh-CN" sz="1400" b="0" smtClean="0"/>
              <a:pPr eaLnBrk="1" hangingPunct="1">
                <a:spcBef>
                  <a:spcPct val="0"/>
                </a:spcBef>
                <a:buClrTx/>
                <a:buFontTx/>
                <a:buNone/>
              </a:pPr>
              <a:t>78</a:t>
            </a:fld>
            <a:endParaRPr lang="en-US" altLang="zh-CN" sz="1400" b="0" smtClean="0"/>
          </a:p>
        </p:txBody>
      </p:sp>
      <p:sp>
        <p:nvSpPr>
          <p:cNvPr id="30723" name="Rectangle 7"/>
          <p:cNvSpPr>
            <a:spLocks noGrp="1" noChangeArrowheads="1"/>
          </p:cNvSpPr>
          <p:nvPr>
            <p:ph type="title"/>
          </p:nvPr>
        </p:nvSpPr>
        <p:spPr/>
        <p:txBody>
          <a:bodyPr/>
          <a:lstStyle/>
          <a:p>
            <a:pPr algn="l" eaLnBrk="1" hangingPunct="1"/>
            <a:r>
              <a:rPr lang="zh-CN" altLang="en-US" sz="2400" b="1" dirty="0" smtClean="0">
                <a:latin typeface="Times New Roman" pitchFamily="18" charset="0"/>
              </a:rPr>
              <a:t>反函数的性质</a:t>
            </a:r>
          </a:p>
        </p:txBody>
      </p:sp>
      <p:sp>
        <p:nvSpPr>
          <p:cNvPr id="30724" name="Rectangle 8"/>
          <p:cNvSpPr>
            <a:spLocks noGrp="1" noChangeArrowheads="1"/>
          </p:cNvSpPr>
          <p:nvPr>
            <p:ph type="body" idx="1"/>
          </p:nvPr>
        </p:nvSpPr>
        <p:spPr>
          <a:xfrm>
            <a:off x="467544" y="1484784"/>
            <a:ext cx="7931150" cy="2808287"/>
          </a:xfrm>
        </p:spPr>
        <p:txBody>
          <a:bodyPr>
            <a:noAutofit/>
          </a:bodyPr>
          <a:lstStyle/>
          <a:p>
            <a:pPr marL="0" indent="0" eaLnBrk="1" hangingPunct="1">
              <a:lnSpc>
                <a:spcPct val="90000"/>
              </a:lnSpc>
              <a:buNone/>
            </a:pPr>
            <a:r>
              <a:rPr lang="zh-CN" altLang="en-US" sz="2400" b="1" dirty="0" smtClean="0">
                <a:solidFill>
                  <a:srgbClr val="A50021"/>
                </a:solidFill>
                <a:latin typeface="Times New Roman" pitchFamily="18" charset="0"/>
              </a:rPr>
              <a:t>定理</a:t>
            </a:r>
            <a:r>
              <a:rPr lang="en-US" altLang="zh-CN" sz="2400" b="1" dirty="0" smtClean="0">
                <a:solidFill>
                  <a:srgbClr val="A50021"/>
                </a:solidFill>
                <a:latin typeface="Times New Roman" pitchFamily="18" charset="0"/>
              </a:rPr>
              <a:t>8.5</a:t>
            </a:r>
            <a:r>
              <a:rPr lang="en-US" altLang="zh-CN" sz="2400" b="1" dirty="0" smtClean="0">
                <a:latin typeface="Times New Roman" pitchFamily="18" charset="0"/>
              </a:rPr>
              <a:t> </a:t>
            </a:r>
          </a:p>
          <a:p>
            <a:pPr marL="0" indent="0" eaLnBrk="1" hangingPunct="1">
              <a:lnSpc>
                <a:spcPct val="90000"/>
              </a:lnSpc>
              <a:buNone/>
            </a:pPr>
            <a:r>
              <a:rPr lang="en-US" altLang="zh-CN" sz="2400" b="1" dirty="0" smtClean="0">
                <a:latin typeface="Times New Roman" pitchFamily="18" charset="0"/>
              </a:rPr>
              <a:t>(1) </a:t>
            </a:r>
            <a:r>
              <a:rPr lang="zh-CN" altLang="en-US" sz="2400" b="1" dirty="0" smtClean="0">
                <a:latin typeface="Times New Roman" pitchFamily="18" charset="0"/>
              </a:rPr>
              <a:t>设 </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B</a:t>
            </a:r>
            <a:r>
              <a:rPr lang="zh-CN" altLang="en-US" sz="2400" b="1" dirty="0" smtClean="0">
                <a:latin typeface="Times New Roman" pitchFamily="18" charset="0"/>
              </a:rPr>
              <a:t>是双射的</a:t>
            </a:r>
            <a:r>
              <a:rPr lang="en-US" altLang="zh-CN" sz="2400" b="1" dirty="0" smtClean="0">
                <a:latin typeface="Times New Roman" pitchFamily="18" charset="0"/>
              </a:rPr>
              <a:t>, </a:t>
            </a:r>
            <a:r>
              <a:rPr lang="zh-CN" altLang="en-US" sz="2400" b="1" dirty="0" smtClean="0">
                <a:latin typeface="Times New Roman" pitchFamily="18" charset="0"/>
              </a:rPr>
              <a:t>则  </a:t>
            </a:r>
            <a:r>
              <a:rPr lang="en-US" altLang="zh-CN" sz="2400" b="1" i="1" dirty="0" smtClean="0">
                <a:latin typeface="Times New Roman" pitchFamily="18" charset="0"/>
              </a:rPr>
              <a:t>f</a:t>
            </a:r>
            <a:r>
              <a:rPr lang="en-US" altLang="zh-CN" sz="2400" b="1" dirty="0" smtClean="0">
                <a:latin typeface="Times New Roman" pitchFamily="18" charset="0"/>
              </a:rPr>
              <a:t> </a:t>
            </a:r>
            <a:r>
              <a:rPr lang="en-US" altLang="zh-CN" sz="2400" b="1" baseline="30000" dirty="0" smtClean="0">
                <a:latin typeface="Times New Roman" pitchFamily="18" charset="0"/>
                <a:sym typeface="Symbol" pitchFamily="18" charset="2"/>
              </a:rPr>
              <a:t></a:t>
            </a:r>
            <a:r>
              <a:rPr lang="en-US" altLang="zh-CN" sz="2400" b="1" baseline="30000" dirty="0" smtClean="0">
                <a:latin typeface="Times New Roman" pitchFamily="18" charset="0"/>
              </a:rPr>
              <a:t>1</a:t>
            </a:r>
            <a:r>
              <a:rPr lang="en-US" altLang="zh-CN" sz="2400" b="1" baseline="-16000" dirty="0" smtClean="0">
                <a:solidFill>
                  <a:srgbClr val="000000"/>
                </a:solidFill>
                <a:sym typeface="Symbol" pitchFamily="18" charset="2"/>
              </a:rPr>
              <a:t></a:t>
            </a:r>
            <a:r>
              <a:rPr lang="en-US" altLang="zh-CN" sz="2400" b="1" i="1" dirty="0" smtClean="0">
                <a:latin typeface="Times New Roman" pitchFamily="18" charset="0"/>
              </a:rPr>
              <a:t>f </a:t>
            </a:r>
            <a:r>
              <a:rPr lang="en-US" altLang="zh-CN" sz="2400" b="1" dirty="0" smtClean="0">
                <a:latin typeface="Times New Roman" pitchFamily="18" charset="0"/>
              </a:rPr>
              <a:t>= </a:t>
            </a:r>
            <a:r>
              <a:rPr lang="en-US" altLang="zh-CN" sz="2400" b="1" i="1" dirty="0" smtClean="0">
                <a:latin typeface="Times New Roman" pitchFamily="18" charset="0"/>
              </a:rPr>
              <a:t>I</a:t>
            </a:r>
            <a:r>
              <a:rPr lang="en-US" altLang="zh-CN" sz="2400" b="1" i="1" baseline="-25000" dirty="0" smtClean="0">
                <a:latin typeface="Times New Roman" pitchFamily="18" charset="0"/>
              </a:rPr>
              <a:t>B</a:t>
            </a:r>
            <a:r>
              <a:rPr lang="en-US" altLang="zh-CN" sz="2400" b="1" dirty="0" smtClean="0">
                <a:latin typeface="Times New Roman" pitchFamily="18" charset="0"/>
              </a:rPr>
              <a:t>,  </a:t>
            </a:r>
            <a:r>
              <a:rPr lang="en-US" altLang="zh-CN" sz="2400" b="1" i="1" dirty="0" smtClean="0">
                <a:latin typeface="Times New Roman" pitchFamily="18" charset="0"/>
              </a:rPr>
              <a:t>f </a:t>
            </a:r>
            <a:r>
              <a:rPr lang="en-US" altLang="zh-CN" sz="2400" b="1" baseline="-16000" dirty="0" smtClean="0">
                <a:solidFill>
                  <a:srgbClr val="000000"/>
                </a:solidFill>
                <a:sym typeface="Symbol" pitchFamily="18" charset="2"/>
              </a:rPr>
              <a:t></a:t>
            </a:r>
            <a:r>
              <a:rPr lang="en-US" altLang="zh-CN" sz="2400" b="1" i="1" dirty="0" smtClean="0">
                <a:latin typeface="Times New Roman" pitchFamily="18" charset="0"/>
              </a:rPr>
              <a:t>f </a:t>
            </a:r>
            <a:r>
              <a:rPr lang="en-US" altLang="zh-CN" sz="2400" b="1" baseline="30000" dirty="0" smtClean="0">
                <a:latin typeface="Times New Roman" pitchFamily="18" charset="0"/>
                <a:sym typeface="Symbol" pitchFamily="18" charset="2"/>
              </a:rPr>
              <a:t></a:t>
            </a:r>
            <a:r>
              <a:rPr lang="en-US" altLang="zh-CN" sz="2400" b="1" baseline="30000" dirty="0" smtClean="0">
                <a:latin typeface="Times New Roman" pitchFamily="18" charset="0"/>
              </a:rPr>
              <a:t>1</a:t>
            </a:r>
            <a:r>
              <a:rPr lang="en-US" altLang="zh-CN" sz="2400" b="1" dirty="0" smtClean="0">
                <a:latin typeface="Times New Roman" pitchFamily="18" charset="0"/>
              </a:rPr>
              <a:t> = </a:t>
            </a:r>
            <a:r>
              <a:rPr lang="en-US" altLang="zh-CN" sz="2400" b="1" i="1" dirty="0" smtClean="0">
                <a:latin typeface="Times New Roman" pitchFamily="18" charset="0"/>
              </a:rPr>
              <a:t>I</a:t>
            </a:r>
            <a:r>
              <a:rPr lang="en-US" altLang="zh-CN" sz="2400" b="1" i="1" baseline="-25000" dirty="0" smtClean="0">
                <a:latin typeface="Times New Roman" pitchFamily="18" charset="0"/>
              </a:rPr>
              <a:t>A</a:t>
            </a:r>
            <a:endParaRPr lang="en-US" altLang="zh-CN" sz="2400" b="1" dirty="0" smtClean="0">
              <a:latin typeface="Times New Roman" pitchFamily="18" charset="0"/>
            </a:endParaRPr>
          </a:p>
          <a:p>
            <a:pPr marL="0" indent="0" eaLnBrk="1" hangingPunct="1">
              <a:lnSpc>
                <a:spcPct val="90000"/>
              </a:lnSpc>
              <a:buNone/>
            </a:pPr>
            <a:r>
              <a:rPr lang="en-US" altLang="zh-CN" sz="2400" b="1" dirty="0" smtClean="0">
                <a:latin typeface="Times New Roman" pitchFamily="18" charset="0"/>
              </a:rPr>
              <a:t>(2) </a:t>
            </a:r>
            <a:r>
              <a:rPr lang="zh-CN" altLang="en-US" sz="2400" b="1" dirty="0" smtClean="0">
                <a:latin typeface="Times New Roman" pitchFamily="18" charset="0"/>
              </a:rPr>
              <a:t>对于双射函数 </a:t>
            </a:r>
            <a:r>
              <a:rPr lang="en-US" altLang="zh-CN" sz="2400" b="1" i="1" dirty="0" smtClean="0">
                <a:latin typeface="Times New Roman" pitchFamily="18" charset="0"/>
              </a:rPr>
              <a:t>f</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zh-CN" altLang="en-US" sz="2400" b="1" dirty="0" smtClean="0">
                <a:latin typeface="Times New Roman" pitchFamily="18" charset="0"/>
              </a:rPr>
              <a:t>有  </a:t>
            </a:r>
            <a:r>
              <a:rPr lang="en-US" altLang="zh-CN" sz="2400" b="1" i="1" dirty="0" smtClean="0">
                <a:latin typeface="Times New Roman" pitchFamily="18" charset="0"/>
              </a:rPr>
              <a:t>f</a:t>
            </a:r>
            <a:r>
              <a:rPr lang="en-US" altLang="zh-CN" sz="2400" b="1" dirty="0" smtClean="0">
                <a:latin typeface="Times New Roman" pitchFamily="18" charset="0"/>
              </a:rPr>
              <a:t> </a:t>
            </a:r>
            <a:r>
              <a:rPr lang="en-US" altLang="zh-CN" sz="2400" b="1" baseline="30000" dirty="0" smtClean="0">
                <a:latin typeface="Times New Roman" pitchFamily="18" charset="0"/>
                <a:sym typeface="Symbol" pitchFamily="18" charset="2"/>
              </a:rPr>
              <a:t></a:t>
            </a:r>
            <a:r>
              <a:rPr lang="en-US" altLang="zh-CN" sz="2400" b="1" baseline="30000" dirty="0" smtClean="0">
                <a:latin typeface="Times New Roman" pitchFamily="18" charset="0"/>
              </a:rPr>
              <a:t>1</a:t>
            </a:r>
            <a:r>
              <a:rPr lang="en-US" altLang="zh-CN" sz="2400" b="1" baseline="-16000" dirty="0" smtClean="0">
                <a:solidFill>
                  <a:srgbClr val="000000"/>
                </a:solidFill>
                <a:sym typeface="Symbol" pitchFamily="18" charset="2"/>
              </a:rPr>
              <a:t></a:t>
            </a:r>
            <a:r>
              <a:rPr lang="en-US" altLang="zh-CN" sz="2400" b="1" dirty="0" smtClean="0">
                <a:latin typeface="Times New Roman" pitchFamily="18" charset="0"/>
                <a:sym typeface="Symbol" pitchFamily="18" charset="2"/>
              </a:rPr>
              <a:t> </a:t>
            </a:r>
            <a:r>
              <a:rPr lang="en-US" altLang="zh-CN" sz="2400" b="1" i="1" dirty="0" smtClean="0">
                <a:latin typeface="Times New Roman" pitchFamily="18" charset="0"/>
              </a:rPr>
              <a:t>f </a:t>
            </a:r>
            <a:r>
              <a:rPr lang="en-US" altLang="zh-CN" sz="2400" b="1" dirty="0" smtClean="0">
                <a:latin typeface="Times New Roman" pitchFamily="18" charset="0"/>
              </a:rPr>
              <a:t>= </a:t>
            </a:r>
            <a:r>
              <a:rPr lang="en-US" altLang="zh-CN" sz="2400" b="1" i="1" dirty="0" smtClean="0">
                <a:latin typeface="Times New Roman" pitchFamily="18" charset="0"/>
              </a:rPr>
              <a:t>f</a:t>
            </a:r>
            <a:r>
              <a:rPr lang="en-US" altLang="zh-CN" sz="2400" b="1" dirty="0" smtClean="0">
                <a:latin typeface="Times New Roman" pitchFamily="18" charset="0"/>
                <a:sym typeface="Symbol" pitchFamily="18" charset="2"/>
              </a:rPr>
              <a:t> </a:t>
            </a:r>
            <a:r>
              <a:rPr lang="en-US" altLang="zh-CN" sz="2400" b="1" baseline="-16000" dirty="0" smtClean="0">
                <a:solidFill>
                  <a:srgbClr val="000000"/>
                </a:solidFill>
                <a:sym typeface="Symbol" pitchFamily="18" charset="2"/>
              </a:rPr>
              <a:t></a:t>
            </a:r>
            <a:r>
              <a:rPr lang="en-US" altLang="zh-CN" sz="2400" b="1" i="1" dirty="0" smtClean="0">
                <a:latin typeface="Times New Roman" pitchFamily="18" charset="0"/>
              </a:rPr>
              <a:t> f</a:t>
            </a:r>
            <a:r>
              <a:rPr lang="en-US" altLang="zh-CN" sz="2400" b="1" dirty="0" smtClean="0">
                <a:latin typeface="Times New Roman" pitchFamily="18" charset="0"/>
              </a:rPr>
              <a:t> </a:t>
            </a:r>
            <a:r>
              <a:rPr lang="en-US" altLang="zh-CN" sz="2400" b="1" baseline="30000" dirty="0" smtClean="0">
                <a:latin typeface="Times New Roman" pitchFamily="18" charset="0"/>
                <a:sym typeface="Symbol" pitchFamily="18" charset="2"/>
              </a:rPr>
              <a:t></a:t>
            </a:r>
            <a:r>
              <a:rPr lang="en-US" altLang="zh-CN" sz="2400" b="1" baseline="30000" dirty="0" smtClean="0">
                <a:latin typeface="Times New Roman" pitchFamily="18" charset="0"/>
              </a:rPr>
              <a:t>1</a:t>
            </a:r>
            <a:r>
              <a:rPr lang="en-US" altLang="zh-CN" sz="2400" b="1" dirty="0" smtClean="0">
                <a:latin typeface="Times New Roman" pitchFamily="18" charset="0"/>
              </a:rPr>
              <a:t> = </a:t>
            </a:r>
            <a:r>
              <a:rPr lang="en-US" altLang="zh-CN" sz="2400" b="1" i="1" dirty="0" smtClean="0">
                <a:latin typeface="Times New Roman" pitchFamily="18" charset="0"/>
              </a:rPr>
              <a:t>I</a:t>
            </a:r>
            <a:r>
              <a:rPr lang="en-US" altLang="zh-CN" sz="2400" b="1" i="1" baseline="-25000" dirty="0" smtClean="0">
                <a:latin typeface="Times New Roman" pitchFamily="18" charset="0"/>
              </a:rPr>
              <a:t>A </a:t>
            </a:r>
            <a:r>
              <a:rPr lang="en-US" altLang="zh-CN" sz="2400" b="1" i="1" dirty="0" smtClean="0">
                <a:latin typeface="Times New Roman" pitchFamily="18" charset="0"/>
              </a:rPr>
              <a:t>   </a:t>
            </a:r>
            <a:endParaRPr lang="en-US" altLang="zh-CN" sz="2400" b="1" dirty="0" smtClean="0">
              <a:latin typeface="Times New Roman" pitchFamily="18" charset="0"/>
            </a:endParaRPr>
          </a:p>
          <a:p>
            <a:pPr marL="0" indent="0" eaLnBrk="1" hangingPunct="1">
              <a:lnSpc>
                <a:spcPct val="90000"/>
              </a:lnSpc>
              <a:spcBef>
                <a:spcPct val="60000"/>
              </a:spcBef>
              <a:buNone/>
            </a:pPr>
            <a:endParaRPr lang="en-US" altLang="zh-CN" sz="2400" b="1" dirty="0" smtClean="0">
              <a:latin typeface="Times New Roman" pitchFamily="18" charset="0"/>
            </a:endParaRPr>
          </a:p>
        </p:txBody>
      </p:sp>
      <p:sp>
        <p:nvSpPr>
          <p:cNvPr id="3072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Tree>
    <p:extLst>
      <p:ext uri="{BB962C8B-B14F-4D97-AF65-F5344CB8AC3E}">
        <p14:creationId xmlns:p14="http://schemas.microsoft.com/office/powerpoint/2010/main" val="2476248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D0438DA8-5528-4149-8FD7-5583664B42E2}" type="slidenum">
              <a:rPr lang="en-US" altLang="zh-CN" sz="1400" b="0" smtClean="0"/>
              <a:pPr eaLnBrk="1" hangingPunct="1">
                <a:spcBef>
                  <a:spcPct val="0"/>
                </a:spcBef>
                <a:buClrTx/>
                <a:buFontTx/>
                <a:buNone/>
              </a:pPr>
              <a:t>79</a:t>
            </a:fld>
            <a:endParaRPr lang="en-US" altLang="zh-CN" sz="1400" b="0" smtClean="0"/>
          </a:p>
        </p:txBody>
      </p:sp>
      <p:sp>
        <p:nvSpPr>
          <p:cNvPr id="7172" name="Rectangle 4"/>
          <p:cNvSpPr>
            <a:spLocks noGrp="1" noChangeArrowheads="1"/>
          </p:cNvSpPr>
          <p:nvPr>
            <p:ph type="body" idx="1"/>
          </p:nvPr>
        </p:nvSpPr>
        <p:spPr>
          <a:xfrm>
            <a:off x="467544" y="1412776"/>
            <a:ext cx="8229600" cy="4525962"/>
          </a:xfrm>
        </p:spPr>
        <p:txBody>
          <a:bodyPr>
            <a:normAutofit/>
          </a:bodyPr>
          <a:lstStyle/>
          <a:p>
            <a:pPr>
              <a:lnSpc>
                <a:spcPct val="110000"/>
              </a:lnSpc>
            </a:pPr>
            <a:r>
              <a:rPr lang="zh-CN" altLang="en-US" sz="2400" b="1" dirty="0" smtClean="0">
                <a:latin typeface="宋体" charset="-122"/>
              </a:rPr>
              <a:t>分类</a:t>
            </a:r>
            <a:r>
              <a:rPr lang="zh-CN" altLang="en-US" sz="2400" b="1" dirty="0" smtClean="0">
                <a:latin typeface="宋体" charset="-122"/>
              </a:rPr>
              <a:t>处理、分</a:t>
            </a:r>
            <a:r>
              <a:rPr lang="zh-CN" altLang="en-US" sz="2400" b="1" dirty="0" smtClean="0">
                <a:latin typeface="宋体" charset="-122"/>
              </a:rPr>
              <a:t>步</a:t>
            </a:r>
            <a:r>
              <a:rPr lang="zh-CN" altLang="en-US" sz="2400" b="1" dirty="0" smtClean="0">
                <a:latin typeface="宋体" charset="-122"/>
              </a:rPr>
              <a:t>处理计数</a:t>
            </a:r>
            <a:endParaRPr lang="en-US" altLang="zh-CN" sz="2400" b="1" dirty="0" smtClean="0">
              <a:latin typeface="宋体" charset="-122"/>
            </a:endParaRPr>
          </a:p>
          <a:p>
            <a:pPr>
              <a:lnSpc>
                <a:spcPct val="110000"/>
              </a:lnSpc>
            </a:pPr>
            <a:r>
              <a:rPr lang="zh-CN" altLang="en-US" sz="2400" b="1" dirty="0" smtClean="0">
                <a:latin typeface="宋体" charset="-122"/>
              </a:rPr>
              <a:t>集合的排列、组合，多重集的排列、组合</a:t>
            </a:r>
            <a:endParaRPr lang="en-US" altLang="zh-CN" sz="2400" b="1" dirty="0" smtClean="0">
              <a:latin typeface="宋体" charset="-122"/>
            </a:endParaRPr>
          </a:p>
          <a:p>
            <a:pPr marL="0" indent="0" eaLnBrk="1" hangingPunct="1">
              <a:lnSpc>
                <a:spcPct val="110000"/>
              </a:lnSpc>
              <a:buClr>
                <a:srgbClr val="FF9900"/>
              </a:buClr>
              <a:buNone/>
            </a:pPr>
            <a:endParaRPr lang="en-US" altLang="zh-CN" sz="2400" b="1" dirty="0" smtClean="0">
              <a:latin typeface="宋体" charset="-122"/>
            </a:endParaRPr>
          </a:p>
          <a:p>
            <a:pPr marL="0" indent="0" eaLnBrk="1" hangingPunct="1">
              <a:lnSpc>
                <a:spcPct val="110000"/>
              </a:lnSpc>
              <a:buClr>
                <a:srgbClr val="FF9900"/>
              </a:buClr>
              <a:buNone/>
            </a:pPr>
            <a:endParaRPr lang="en-US" altLang="zh-CN" sz="2400" b="1" dirty="0" smtClean="0"/>
          </a:p>
        </p:txBody>
      </p:sp>
      <p:sp>
        <p:nvSpPr>
          <p:cNvPr id="6" name="Rectangle 2"/>
          <p:cNvSpPr>
            <a:spLocks noGrp="1" noChangeArrowheads="1"/>
          </p:cNvSpPr>
          <p:nvPr>
            <p:ph type="title"/>
          </p:nvPr>
        </p:nvSpPr>
        <p:spPr>
          <a:xfrm>
            <a:off x="457200" y="274638"/>
            <a:ext cx="8229600" cy="1143000"/>
          </a:xfrm>
        </p:spPr>
        <p:txBody>
          <a:bodyPr>
            <a:normAutofit/>
          </a:bodyPr>
          <a:lstStyle/>
          <a:p>
            <a:pPr algn="l" eaLnBrk="1" hangingPunct="1"/>
            <a:r>
              <a:rPr lang="zh-CN" altLang="en-US" sz="2800" b="1" dirty="0" smtClean="0"/>
              <a:t>第十二章 </a:t>
            </a:r>
            <a:r>
              <a:rPr lang="zh-CN" altLang="en-US" sz="2800" b="1" dirty="0" smtClean="0"/>
              <a:t> 基本的组合</a:t>
            </a:r>
            <a:r>
              <a:rPr lang="zh-CN" altLang="en-US" sz="2800" b="1" dirty="0" smtClean="0"/>
              <a:t>计数公式</a:t>
            </a:r>
          </a:p>
        </p:txBody>
      </p:sp>
    </p:spTree>
    <p:extLst>
      <p:ext uri="{BB962C8B-B14F-4D97-AF65-F5344CB8AC3E}">
        <p14:creationId xmlns:p14="http://schemas.microsoft.com/office/powerpoint/2010/main" val="343706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E1EF9BC-3191-4369-BD24-00D18A90AC0E}" type="slidenum">
              <a:rPr lang="en-US" altLang="zh-CN" sz="1400" b="0" smtClean="0"/>
              <a:pPr eaLnBrk="1" hangingPunct="1">
                <a:spcBef>
                  <a:spcPct val="0"/>
                </a:spcBef>
                <a:buClrTx/>
                <a:buFontTx/>
                <a:buNone/>
              </a:pPr>
              <a:t>8</a:t>
            </a:fld>
            <a:endParaRPr lang="en-US" altLang="zh-CN" sz="1400" b="0" smtClean="0"/>
          </a:p>
        </p:txBody>
      </p:sp>
      <p:sp>
        <p:nvSpPr>
          <p:cNvPr id="9220" name="Rectangle 3"/>
          <p:cNvSpPr>
            <a:spLocks noGrp="1" noChangeArrowheads="1"/>
          </p:cNvSpPr>
          <p:nvPr>
            <p:ph type="body" idx="1"/>
          </p:nvPr>
        </p:nvSpPr>
        <p:spPr>
          <a:xfrm>
            <a:off x="395536" y="1556792"/>
            <a:ext cx="8229600" cy="5400675"/>
          </a:xfrm>
        </p:spPr>
        <p:txBody>
          <a:bodyPr>
            <a:normAutofit/>
          </a:bodyPr>
          <a:lstStyle/>
          <a:p>
            <a:pPr>
              <a:tabLst>
                <a:tab pos="269875" algn="l"/>
              </a:tabLst>
            </a:pPr>
            <a:r>
              <a:rPr lang="zh-CN" altLang="en-US" sz="2400" b="1" dirty="0">
                <a:latin typeface="Times New Roman" pitchFamily="18" charset="0"/>
              </a:rPr>
              <a:t>基本等值式</a:t>
            </a:r>
            <a:endParaRPr lang="en-US" altLang="zh-CN" sz="2400" b="1" dirty="0">
              <a:latin typeface="Times New Roman" pitchFamily="18" charset="0"/>
            </a:endParaRPr>
          </a:p>
          <a:p>
            <a:pPr>
              <a:tabLst>
                <a:tab pos="269875" algn="l"/>
              </a:tabLst>
            </a:pPr>
            <a:r>
              <a:rPr lang="zh-CN" altLang="en-US" sz="2400" b="1" dirty="0">
                <a:latin typeface="Times New Roman" pitchFamily="18" charset="0"/>
              </a:rPr>
              <a:t>等值演算</a:t>
            </a:r>
            <a:endParaRPr lang="en-US" altLang="zh-CN" sz="2400" b="1" dirty="0">
              <a:latin typeface="Times New Roman" pitchFamily="18" charset="0"/>
            </a:endParaRPr>
          </a:p>
          <a:p>
            <a:pPr>
              <a:tabLst>
                <a:tab pos="269875" algn="l"/>
              </a:tabLst>
            </a:pPr>
            <a:r>
              <a:rPr lang="zh-CN" altLang="en-US" sz="2400" b="1" dirty="0">
                <a:latin typeface="Times New Roman" pitchFamily="18" charset="0"/>
              </a:rPr>
              <a:t>置换规则</a:t>
            </a:r>
            <a:endParaRPr lang="en-US" altLang="zh-CN" sz="2400" b="1" dirty="0">
              <a:latin typeface="Times New Roman" pitchFamily="18" charset="0"/>
            </a:endParaRPr>
          </a:p>
        </p:txBody>
      </p:sp>
      <p:sp>
        <p:nvSpPr>
          <p:cNvPr id="6" name="Rectangle 4"/>
          <p:cNvSpPr txBox="1">
            <a:spLocks noGrp="1" noChangeArrowheads="1"/>
          </p:cNvSpPr>
          <p:nvPr>
            <p:ph type="title"/>
          </p:nvPr>
        </p:nvSpPr>
        <p:spPr>
          <a:xfrm>
            <a:off x="323528" y="548680"/>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0"/>
              </a:spcBef>
              <a:buClrTx/>
              <a:buFontTx/>
              <a:buNone/>
              <a:defRPr sz="3200" b="1">
                <a:latin typeface="Times New Roman" pitchFamily="18" charset="0"/>
                <a:ea typeface="宋体" charset="-122"/>
              </a:defRPr>
            </a:lvl1pPr>
            <a:lvl2pPr marL="742950" indent="-285750" eaLnBrk="0" hangingPunct="0">
              <a:spcBef>
                <a:spcPct val="20000"/>
              </a:spcBef>
              <a:buChar char="–"/>
              <a:defRPr sz="2200">
                <a:latin typeface="Arial" charset="0"/>
                <a:ea typeface="华文中宋" pitchFamily="2" charset="-122"/>
              </a:defRPr>
            </a:lvl2pPr>
            <a:lvl3pPr marL="1143000" indent="-228600" eaLnBrk="0" hangingPunct="0">
              <a:spcBef>
                <a:spcPct val="20000"/>
              </a:spcBef>
              <a:buChar char="•"/>
              <a:defRPr sz="2200">
                <a:latin typeface="Arial" charset="0"/>
                <a:ea typeface="华文中宋" pitchFamily="2" charset="-122"/>
              </a:defRPr>
            </a:lvl3pPr>
            <a:lvl4pPr marL="1600200" indent="-228600" eaLnBrk="0" hangingPunct="0">
              <a:spcBef>
                <a:spcPct val="20000"/>
              </a:spcBef>
              <a:buChar char="–"/>
              <a:defRPr sz="2200">
                <a:latin typeface="Arial" charset="0"/>
                <a:ea typeface="华文中宋" pitchFamily="2" charset="-122"/>
              </a:defRPr>
            </a:lvl4pPr>
            <a:lvl5pPr marL="2057400" indent="-228600" eaLnBrk="0" hangingPunct="0">
              <a:spcBef>
                <a:spcPct val="20000"/>
              </a:spcBef>
              <a:buChar char="»"/>
              <a:defRPr sz="2200">
                <a:latin typeface="Arial" charset="0"/>
                <a:ea typeface="华文中宋" pitchFamily="2" charset="-122"/>
              </a:defRPr>
            </a:lvl5pPr>
            <a:lvl6pPr marL="2514600" indent="-228600" eaLnBrk="0" fontAlgn="base" hangingPunct="0">
              <a:spcBef>
                <a:spcPct val="20000"/>
              </a:spcBef>
              <a:spcAft>
                <a:spcPct val="0"/>
              </a:spcAft>
              <a:buChar char="»"/>
              <a:defRPr sz="2200">
                <a:latin typeface="Arial" charset="0"/>
                <a:ea typeface="华文中宋" pitchFamily="2" charset="-122"/>
              </a:defRPr>
            </a:lvl6pPr>
            <a:lvl7pPr marL="2971800" indent="-228600" eaLnBrk="0" fontAlgn="base" hangingPunct="0">
              <a:spcBef>
                <a:spcPct val="20000"/>
              </a:spcBef>
              <a:spcAft>
                <a:spcPct val="0"/>
              </a:spcAft>
              <a:buChar char="»"/>
              <a:defRPr sz="2200">
                <a:latin typeface="Arial" charset="0"/>
                <a:ea typeface="华文中宋" pitchFamily="2" charset="-122"/>
              </a:defRPr>
            </a:lvl7pPr>
            <a:lvl8pPr marL="3429000" indent="-228600" eaLnBrk="0" fontAlgn="base" hangingPunct="0">
              <a:spcBef>
                <a:spcPct val="20000"/>
              </a:spcBef>
              <a:spcAft>
                <a:spcPct val="0"/>
              </a:spcAft>
              <a:buChar char="»"/>
              <a:defRPr sz="2200">
                <a:latin typeface="Arial" charset="0"/>
                <a:ea typeface="华文中宋" pitchFamily="2" charset="-122"/>
              </a:defRPr>
            </a:lvl8pPr>
            <a:lvl9pPr marL="3886200" indent="-228600" eaLnBrk="0" fontAlgn="base" hangingPunct="0">
              <a:spcBef>
                <a:spcPct val="20000"/>
              </a:spcBef>
              <a:spcAft>
                <a:spcPct val="0"/>
              </a:spcAft>
              <a:buChar char="»"/>
              <a:defRPr sz="2200">
                <a:latin typeface="Arial" charset="0"/>
                <a:ea typeface="华文中宋" pitchFamily="2" charset="-122"/>
              </a:defRPr>
            </a:lvl9pPr>
          </a:lstStyle>
          <a:p>
            <a:pPr algn="l"/>
            <a:r>
              <a:rPr lang="zh-CN" altLang="en-US" sz="2800" dirty="0"/>
              <a:t>第二章 命题逻辑等值演算</a:t>
            </a:r>
          </a:p>
        </p:txBody>
      </p:sp>
    </p:spTree>
    <p:extLst>
      <p:ext uri="{BB962C8B-B14F-4D97-AF65-F5344CB8AC3E}">
        <p14:creationId xmlns:p14="http://schemas.microsoft.com/office/powerpoint/2010/main" val="207921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D0438DA8-5528-4149-8FD7-5583664B42E2}" type="slidenum">
              <a:rPr lang="en-US" altLang="zh-CN" sz="1400" b="0" smtClean="0"/>
              <a:pPr eaLnBrk="1" hangingPunct="1">
                <a:spcBef>
                  <a:spcPct val="0"/>
                </a:spcBef>
                <a:buClrTx/>
                <a:buFontTx/>
                <a:buNone/>
              </a:pPr>
              <a:t>80</a:t>
            </a:fld>
            <a:endParaRPr lang="en-US" altLang="zh-CN" sz="1400" b="0" smtClean="0"/>
          </a:p>
        </p:txBody>
      </p:sp>
      <p:sp>
        <p:nvSpPr>
          <p:cNvPr id="7172" name="Rectangle 4"/>
          <p:cNvSpPr>
            <a:spLocks noGrp="1" noChangeArrowheads="1"/>
          </p:cNvSpPr>
          <p:nvPr>
            <p:ph type="body" idx="1"/>
          </p:nvPr>
        </p:nvSpPr>
        <p:spPr>
          <a:xfrm>
            <a:off x="467544" y="1412776"/>
            <a:ext cx="8229600" cy="4525962"/>
          </a:xfrm>
        </p:spPr>
        <p:txBody>
          <a:bodyPr>
            <a:normAutofit/>
          </a:bodyPr>
          <a:lstStyle/>
          <a:p>
            <a:pPr marL="0" indent="0" eaLnBrk="1" hangingPunct="1">
              <a:lnSpc>
                <a:spcPct val="110000"/>
              </a:lnSpc>
              <a:buClr>
                <a:srgbClr val="FF9900"/>
              </a:buClr>
              <a:buNone/>
            </a:pPr>
            <a:r>
              <a:rPr lang="zh-CN" altLang="en-US" sz="2400" b="1" dirty="0" smtClean="0">
                <a:latin typeface="宋体" charset="-122"/>
              </a:rPr>
              <a:t>分类处理：对产生方式的集合进行划分，分别计数，然后使用加法法则</a:t>
            </a:r>
          </a:p>
          <a:p>
            <a:pPr marL="0" indent="0" eaLnBrk="1" hangingPunct="1">
              <a:lnSpc>
                <a:spcPct val="110000"/>
              </a:lnSpc>
              <a:spcBef>
                <a:spcPct val="50000"/>
              </a:spcBef>
              <a:buClr>
                <a:srgbClr val="FF9900"/>
              </a:buClr>
              <a:buNone/>
            </a:pPr>
            <a:r>
              <a:rPr lang="zh-CN" altLang="en-US" sz="2400" b="1" dirty="0" smtClean="0">
                <a:latin typeface="宋体" charset="-122"/>
              </a:rPr>
              <a:t>分步处理：一种产生方式分解为若干独立步骤，对每步分别进行计数，然后使用乘法法则</a:t>
            </a:r>
          </a:p>
          <a:p>
            <a:pPr marL="0" indent="0" eaLnBrk="1" hangingPunct="1">
              <a:lnSpc>
                <a:spcPct val="110000"/>
              </a:lnSpc>
              <a:spcBef>
                <a:spcPct val="50000"/>
              </a:spcBef>
              <a:buClr>
                <a:srgbClr val="FF9900"/>
              </a:buClr>
              <a:buNone/>
            </a:pPr>
            <a:r>
              <a:rPr lang="zh-CN" altLang="en-US" sz="2400" b="1" dirty="0" smtClean="0">
                <a:latin typeface="宋体" charset="-122"/>
              </a:rPr>
              <a:t>分类与分步结合使用</a:t>
            </a:r>
          </a:p>
          <a:p>
            <a:pPr marL="0" indent="0" eaLnBrk="1" hangingPunct="1">
              <a:lnSpc>
                <a:spcPct val="110000"/>
              </a:lnSpc>
              <a:spcBef>
                <a:spcPct val="0"/>
              </a:spcBef>
              <a:buClr>
                <a:srgbClr val="FF9900"/>
              </a:buClr>
              <a:buNone/>
            </a:pPr>
            <a:r>
              <a:rPr lang="zh-CN" altLang="en-US" sz="2400" b="1" dirty="0" smtClean="0">
                <a:latin typeface="宋体" charset="-122"/>
              </a:rPr>
              <a:t>  先分类，每类内部分步</a:t>
            </a:r>
          </a:p>
          <a:p>
            <a:pPr marL="0" indent="0" eaLnBrk="1" hangingPunct="1">
              <a:lnSpc>
                <a:spcPct val="110000"/>
              </a:lnSpc>
              <a:spcBef>
                <a:spcPct val="0"/>
              </a:spcBef>
              <a:buClr>
                <a:srgbClr val="FF9900"/>
              </a:buClr>
              <a:buNone/>
            </a:pPr>
            <a:r>
              <a:rPr lang="zh-CN" altLang="en-US" sz="2400" b="1" dirty="0" smtClean="0">
                <a:latin typeface="宋体" charset="-122"/>
              </a:rPr>
              <a:t>  先分步，每步又分类</a:t>
            </a:r>
          </a:p>
          <a:p>
            <a:pPr marL="0" indent="0" eaLnBrk="1" hangingPunct="1">
              <a:buClr>
                <a:srgbClr val="FF9900"/>
              </a:buClr>
              <a:buNone/>
            </a:pPr>
            <a:endParaRPr lang="en-US" altLang="zh-CN" sz="2400" b="1" dirty="0" smtClean="0"/>
          </a:p>
        </p:txBody>
      </p:sp>
      <p:sp>
        <p:nvSpPr>
          <p:cNvPr id="6" name="Rectangle 2"/>
          <p:cNvSpPr>
            <a:spLocks noGrp="1" noChangeArrowheads="1"/>
          </p:cNvSpPr>
          <p:nvPr>
            <p:ph type="title"/>
          </p:nvPr>
        </p:nvSpPr>
        <p:spPr>
          <a:xfrm>
            <a:off x="457200" y="274638"/>
            <a:ext cx="8229600" cy="1143000"/>
          </a:xfrm>
        </p:spPr>
        <p:txBody>
          <a:bodyPr>
            <a:normAutofit/>
          </a:bodyPr>
          <a:lstStyle/>
          <a:p>
            <a:pPr algn="l" eaLnBrk="1" hangingPunct="1"/>
            <a:r>
              <a:rPr lang="zh-CN" altLang="en-US" sz="2800" b="1" dirty="0" smtClean="0"/>
              <a:t>第十二章 </a:t>
            </a:r>
            <a:r>
              <a:rPr lang="zh-CN" altLang="en-US" sz="2800" b="1" dirty="0" smtClean="0"/>
              <a:t> 基本</a:t>
            </a:r>
            <a:r>
              <a:rPr lang="zh-CN" altLang="en-US" sz="2800" b="1" dirty="0" smtClean="0"/>
              <a:t>的组合计数公式</a:t>
            </a:r>
          </a:p>
        </p:txBody>
      </p:sp>
    </p:spTree>
    <p:extLst>
      <p:ext uri="{BB962C8B-B14F-4D97-AF65-F5344CB8AC3E}">
        <p14:creationId xmlns:p14="http://schemas.microsoft.com/office/powerpoint/2010/main" val="257117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F6F3C80-E609-4D16-9454-58CBA245D585}" type="slidenum">
              <a:rPr lang="en-US" altLang="zh-CN" sz="1400" b="0" smtClean="0"/>
              <a:pPr eaLnBrk="1" hangingPunct="1">
                <a:spcBef>
                  <a:spcPct val="0"/>
                </a:spcBef>
                <a:buClrTx/>
                <a:buFontTx/>
                <a:buNone/>
              </a:pPr>
              <a:t>81</a:t>
            </a:fld>
            <a:endParaRPr lang="en-US" altLang="zh-CN" sz="1400" b="0" smtClean="0"/>
          </a:p>
        </p:txBody>
      </p:sp>
      <p:sp>
        <p:nvSpPr>
          <p:cNvPr id="13315" name="Rectangle 3"/>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
        <p:nvSpPr>
          <p:cNvPr id="13316"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
        <p:nvSpPr>
          <p:cNvPr id="13317" name="Text Box 5"/>
          <p:cNvSpPr txBox="1">
            <a:spLocks noChangeArrowheads="1"/>
          </p:cNvSpPr>
          <p:nvPr/>
        </p:nvSpPr>
        <p:spPr bwMode="auto">
          <a:xfrm>
            <a:off x="684213" y="1196975"/>
            <a:ext cx="79914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zh-CN" altLang="en-US" dirty="0">
                <a:solidFill>
                  <a:srgbClr val="CC0000"/>
                </a:solidFill>
                <a:latin typeface="Times New Roman" pitchFamily="18" charset="0"/>
              </a:rPr>
              <a:t>定义</a:t>
            </a:r>
            <a:r>
              <a:rPr lang="en-US" altLang="zh-CN" dirty="0">
                <a:solidFill>
                  <a:srgbClr val="CC0000"/>
                </a:solidFill>
                <a:latin typeface="Times New Roman" pitchFamily="18" charset="0"/>
              </a:rPr>
              <a:t>12.1   </a:t>
            </a:r>
            <a:r>
              <a:rPr lang="zh-CN" altLang="en-US" dirty="0">
                <a:latin typeface="Times New Roman" pitchFamily="18" charset="0"/>
              </a:rPr>
              <a:t>设</a:t>
            </a:r>
            <a:r>
              <a:rPr lang="en-US" altLang="zh-CN" i="1" dirty="0">
                <a:latin typeface="Times New Roman" pitchFamily="18" charset="0"/>
              </a:rPr>
              <a:t>S</a:t>
            </a:r>
            <a:r>
              <a:rPr lang="zh-CN" altLang="en-US" dirty="0">
                <a:latin typeface="Times New Roman" pitchFamily="18" charset="0"/>
              </a:rPr>
              <a:t>为</a:t>
            </a:r>
            <a:r>
              <a:rPr lang="en-US" altLang="zh-CN" i="1" dirty="0">
                <a:latin typeface="Times New Roman" pitchFamily="18" charset="0"/>
              </a:rPr>
              <a:t>n</a:t>
            </a:r>
            <a:r>
              <a:rPr lang="zh-CN" altLang="en-US" dirty="0">
                <a:latin typeface="Times New Roman" pitchFamily="18" charset="0"/>
              </a:rPr>
              <a:t>元集，</a:t>
            </a:r>
          </a:p>
          <a:p>
            <a:pPr eaLnBrk="1" hangingPunct="1">
              <a:spcBef>
                <a:spcPct val="0"/>
              </a:spcBef>
              <a:buClrTx/>
              <a:buFontTx/>
              <a:buNone/>
            </a:pPr>
            <a:r>
              <a:rPr lang="en-US" altLang="zh-CN" dirty="0">
                <a:latin typeface="Times New Roman" pitchFamily="18" charset="0"/>
              </a:rPr>
              <a:t>(1) </a:t>
            </a:r>
            <a:r>
              <a:rPr lang="zh-CN" altLang="en-US" dirty="0">
                <a:latin typeface="Times New Roman" pitchFamily="18" charset="0"/>
              </a:rPr>
              <a:t>从 </a:t>
            </a:r>
            <a:r>
              <a:rPr lang="en-US" altLang="zh-CN" i="1" dirty="0">
                <a:latin typeface="Times New Roman" pitchFamily="18" charset="0"/>
              </a:rPr>
              <a:t>S </a:t>
            </a:r>
            <a:r>
              <a:rPr lang="zh-CN" altLang="en-US" dirty="0">
                <a:latin typeface="Times New Roman" pitchFamily="18" charset="0"/>
              </a:rPr>
              <a:t>中有序选取的 </a:t>
            </a:r>
            <a:r>
              <a:rPr lang="en-US" altLang="zh-CN" i="1" dirty="0">
                <a:latin typeface="Times New Roman" pitchFamily="18" charset="0"/>
              </a:rPr>
              <a:t>r </a:t>
            </a:r>
            <a:r>
              <a:rPr lang="zh-CN" altLang="en-US" dirty="0">
                <a:latin typeface="Times New Roman" pitchFamily="18" charset="0"/>
              </a:rPr>
              <a:t>个元素称为 </a:t>
            </a:r>
            <a:r>
              <a:rPr lang="en-US" altLang="zh-CN" i="1" dirty="0">
                <a:latin typeface="Times New Roman" pitchFamily="18" charset="0"/>
              </a:rPr>
              <a:t>S </a:t>
            </a:r>
            <a:r>
              <a:rPr lang="zh-CN" altLang="en-US" dirty="0">
                <a:latin typeface="Times New Roman" pitchFamily="18" charset="0"/>
              </a:rPr>
              <a:t>的一个 </a:t>
            </a:r>
            <a:r>
              <a:rPr lang="en-US" altLang="zh-CN" i="1" dirty="0">
                <a:solidFill>
                  <a:srgbClr val="CC0000"/>
                </a:solidFill>
                <a:latin typeface="Times New Roman" pitchFamily="18" charset="0"/>
              </a:rPr>
              <a:t>r </a:t>
            </a:r>
            <a:r>
              <a:rPr lang="zh-CN" altLang="en-US" dirty="0">
                <a:solidFill>
                  <a:srgbClr val="CC0000"/>
                </a:solidFill>
                <a:latin typeface="Times New Roman" pitchFamily="18" charset="0"/>
              </a:rPr>
              <a:t>排列</a:t>
            </a:r>
            <a:r>
              <a:rPr lang="zh-CN" altLang="en-US" dirty="0">
                <a:latin typeface="Times New Roman" pitchFamily="18" charset="0"/>
              </a:rPr>
              <a:t>，</a:t>
            </a:r>
            <a:r>
              <a:rPr lang="en-US" altLang="zh-CN" i="1" dirty="0">
                <a:latin typeface="Times New Roman" pitchFamily="18" charset="0"/>
              </a:rPr>
              <a:t>S </a:t>
            </a:r>
            <a:r>
              <a:rPr lang="zh-CN" altLang="en-US" dirty="0">
                <a:latin typeface="Times New Roman" pitchFamily="18" charset="0"/>
              </a:rPr>
              <a:t>的不同 </a:t>
            </a:r>
            <a:r>
              <a:rPr lang="en-US" altLang="zh-CN" i="1" dirty="0">
                <a:latin typeface="Times New Roman" pitchFamily="18" charset="0"/>
              </a:rPr>
              <a:t>r</a:t>
            </a:r>
            <a:r>
              <a:rPr lang="en-US" altLang="zh-CN" dirty="0">
                <a:latin typeface="Times New Roman" pitchFamily="18" charset="0"/>
              </a:rPr>
              <a:t> </a:t>
            </a:r>
            <a:r>
              <a:rPr lang="zh-CN" altLang="en-US" dirty="0">
                <a:latin typeface="Times New Roman" pitchFamily="18" charset="0"/>
              </a:rPr>
              <a:t>排列总数记作</a:t>
            </a:r>
            <a:r>
              <a:rPr lang="zh-CN" altLang="en-US" i="1" dirty="0">
                <a:latin typeface="Times New Roman" pitchFamily="18" charset="0"/>
              </a:rPr>
              <a:t> </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n,r</a:t>
            </a:r>
            <a:r>
              <a:rPr lang="en-US" altLang="zh-CN" dirty="0">
                <a:latin typeface="Times New Roman" pitchFamily="18" charset="0"/>
              </a:rPr>
              <a:t>), </a:t>
            </a:r>
            <a:r>
              <a:rPr lang="en-US" altLang="zh-CN" i="1" dirty="0">
                <a:latin typeface="Times New Roman" pitchFamily="18" charset="0"/>
              </a:rPr>
              <a:t>r</a:t>
            </a:r>
            <a:r>
              <a:rPr lang="en-US" altLang="zh-CN" dirty="0">
                <a:latin typeface="Times New Roman" pitchFamily="18" charset="0"/>
              </a:rPr>
              <a:t>=</a:t>
            </a:r>
            <a:r>
              <a:rPr lang="en-US" altLang="zh-CN" i="1" dirty="0">
                <a:latin typeface="Times New Roman" pitchFamily="18" charset="0"/>
              </a:rPr>
              <a:t>n</a:t>
            </a:r>
            <a:r>
              <a:rPr lang="zh-CN" altLang="en-US" dirty="0">
                <a:latin typeface="Times New Roman" pitchFamily="18" charset="0"/>
              </a:rPr>
              <a:t>的排列是</a:t>
            </a:r>
            <a:r>
              <a:rPr lang="en-US" altLang="zh-CN" i="1" dirty="0">
                <a:latin typeface="Times New Roman" pitchFamily="18" charset="0"/>
              </a:rPr>
              <a:t>S</a:t>
            </a:r>
            <a:r>
              <a:rPr lang="zh-CN" altLang="en-US" dirty="0">
                <a:latin typeface="Times New Roman" pitchFamily="18" charset="0"/>
              </a:rPr>
              <a:t>的全排列</a:t>
            </a:r>
            <a:r>
              <a:rPr lang="en-US" altLang="zh-CN" dirty="0">
                <a:latin typeface="Times New Roman" pitchFamily="18" charset="0"/>
              </a:rPr>
              <a:t>.</a:t>
            </a:r>
          </a:p>
          <a:p>
            <a:pPr eaLnBrk="1" hangingPunct="1">
              <a:lnSpc>
                <a:spcPct val="120000"/>
              </a:lnSpc>
              <a:spcBef>
                <a:spcPct val="0"/>
              </a:spcBef>
              <a:buClrTx/>
              <a:buFontTx/>
              <a:buNone/>
            </a:pPr>
            <a:r>
              <a:rPr kumimoji="1" lang="en-US" altLang="zh-CN" dirty="0">
                <a:latin typeface="Times New Roman" pitchFamily="18" charset="0"/>
              </a:rPr>
              <a:t>(2) </a:t>
            </a:r>
            <a:r>
              <a:rPr kumimoji="1" lang="zh-CN" altLang="en-US" dirty="0">
                <a:latin typeface="Times New Roman" pitchFamily="18" charset="0"/>
              </a:rPr>
              <a:t>从 </a:t>
            </a:r>
            <a:r>
              <a:rPr kumimoji="1" lang="en-US" altLang="zh-CN" i="1" dirty="0">
                <a:latin typeface="Times New Roman" pitchFamily="18" charset="0"/>
              </a:rPr>
              <a:t>S </a:t>
            </a:r>
            <a:r>
              <a:rPr kumimoji="1" lang="zh-CN" altLang="en-US" dirty="0">
                <a:latin typeface="Times New Roman" pitchFamily="18" charset="0"/>
              </a:rPr>
              <a:t>中无序选取的 </a:t>
            </a:r>
            <a:r>
              <a:rPr kumimoji="1" lang="en-US" altLang="zh-CN" i="1" dirty="0">
                <a:latin typeface="Times New Roman" pitchFamily="18" charset="0"/>
              </a:rPr>
              <a:t>r </a:t>
            </a:r>
            <a:r>
              <a:rPr kumimoji="1" lang="zh-CN" altLang="en-US" dirty="0">
                <a:latin typeface="Times New Roman" pitchFamily="18" charset="0"/>
              </a:rPr>
              <a:t>个元素称为 </a:t>
            </a:r>
            <a:r>
              <a:rPr kumimoji="1" lang="en-US" altLang="zh-CN" i="1" dirty="0">
                <a:latin typeface="Times New Roman" pitchFamily="18" charset="0"/>
              </a:rPr>
              <a:t>S</a:t>
            </a:r>
            <a:r>
              <a:rPr kumimoji="1" lang="en-US" altLang="zh-CN" dirty="0">
                <a:latin typeface="Times New Roman" pitchFamily="18" charset="0"/>
              </a:rPr>
              <a:t> </a:t>
            </a:r>
            <a:r>
              <a:rPr kumimoji="1" lang="zh-CN" altLang="en-US" dirty="0">
                <a:latin typeface="Times New Roman" pitchFamily="18" charset="0"/>
              </a:rPr>
              <a:t>的一个 </a:t>
            </a:r>
            <a:r>
              <a:rPr kumimoji="1" lang="en-US" altLang="zh-CN" i="1" dirty="0">
                <a:latin typeface="Times New Roman" pitchFamily="18" charset="0"/>
              </a:rPr>
              <a:t>r</a:t>
            </a:r>
            <a:r>
              <a:rPr kumimoji="1" lang="en-US" altLang="zh-CN" dirty="0">
                <a:latin typeface="Times New Roman" pitchFamily="18" charset="0"/>
              </a:rPr>
              <a:t> </a:t>
            </a:r>
            <a:r>
              <a:rPr kumimoji="1" lang="zh-CN" altLang="en-US" dirty="0">
                <a:latin typeface="Times New Roman" pitchFamily="18" charset="0"/>
              </a:rPr>
              <a:t>组合，</a:t>
            </a:r>
            <a:r>
              <a:rPr kumimoji="1" lang="en-US" altLang="zh-CN" i="1" dirty="0">
                <a:latin typeface="Times New Roman" pitchFamily="18" charset="0"/>
              </a:rPr>
              <a:t>S </a:t>
            </a:r>
            <a:r>
              <a:rPr kumimoji="1" lang="zh-CN" altLang="en-US" dirty="0">
                <a:latin typeface="Times New Roman" pitchFamily="18" charset="0"/>
              </a:rPr>
              <a:t>的不同 </a:t>
            </a:r>
            <a:r>
              <a:rPr kumimoji="1" lang="en-US" altLang="zh-CN" i="1" dirty="0">
                <a:latin typeface="Times New Roman" pitchFamily="18" charset="0"/>
              </a:rPr>
              <a:t>r </a:t>
            </a:r>
            <a:r>
              <a:rPr kumimoji="1" lang="zh-CN" altLang="en-US" dirty="0">
                <a:latin typeface="Times New Roman" pitchFamily="18" charset="0"/>
              </a:rPr>
              <a:t>组合总数记作 </a:t>
            </a:r>
            <a:r>
              <a:rPr kumimoji="1" lang="en-US" altLang="zh-CN" i="1" dirty="0">
                <a:latin typeface="Times New Roman" pitchFamily="18" charset="0"/>
              </a:rPr>
              <a:t>C</a:t>
            </a:r>
            <a:r>
              <a:rPr kumimoji="1" lang="en-US" altLang="zh-CN" dirty="0">
                <a:latin typeface="Times New Roman" pitchFamily="18" charset="0"/>
              </a:rPr>
              <a:t>(</a:t>
            </a:r>
            <a:r>
              <a:rPr kumimoji="1" lang="en-US" altLang="zh-CN" i="1" dirty="0" err="1">
                <a:latin typeface="Times New Roman" pitchFamily="18" charset="0"/>
              </a:rPr>
              <a:t>n,r</a:t>
            </a:r>
            <a:r>
              <a:rPr kumimoji="1" lang="en-US" altLang="zh-CN" dirty="0">
                <a:latin typeface="Times New Roman" pitchFamily="18" charset="0"/>
              </a:rPr>
              <a:t>)</a:t>
            </a:r>
          </a:p>
        </p:txBody>
      </p:sp>
      <p:sp>
        <p:nvSpPr>
          <p:cNvPr id="13318" name="Rectangle 9"/>
          <p:cNvSpPr>
            <a:spLocks noGrp="1" noChangeArrowheads="1"/>
          </p:cNvSpPr>
          <p:nvPr>
            <p:ph type="title"/>
          </p:nvPr>
        </p:nvSpPr>
        <p:spPr>
          <a:noFill/>
        </p:spPr>
        <p:txBody>
          <a:bodyPr>
            <a:normAutofit/>
          </a:bodyPr>
          <a:lstStyle/>
          <a:p>
            <a:pPr algn="l" eaLnBrk="1" hangingPunct="1"/>
            <a:r>
              <a:rPr lang="zh-CN" altLang="en-US" sz="2800" b="1" dirty="0" smtClean="0"/>
              <a:t>集合的排列</a:t>
            </a:r>
          </a:p>
        </p:txBody>
      </p:sp>
      <p:graphicFrame>
        <p:nvGraphicFramePr>
          <p:cNvPr id="13319" name="Object 12"/>
          <p:cNvGraphicFramePr>
            <a:graphicFrameLocks noChangeAspect="1"/>
          </p:cNvGraphicFramePr>
          <p:nvPr/>
        </p:nvGraphicFramePr>
        <p:xfrm>
          <a:off x="1042988" y="3902075"/>
          <a:ext cx="3884612" cy="1255713"/>
        </p:xfrm>
        <a:graphic>
          <a:graphicData uri="http://schemas.openxmlformats.org/presentationml/2006/ole">
            <mc:AlternateContent xmlns:mc="http://schemas.openxmlformats.org/markup-compatibility/2006">
              <mc:Choice xmlns:v="urn:schemas-microsoft-com:vml" Requires="v">
                <p:oleObj spid="_x0000_s18630" name="公式" r:id="rId4" imgW="1954951" imgH="634725" progId="Equation.3">
                  <p:embed/>
                </p:oleObj>
              </mc:Choice>
              <mc:Fallback>
                <p:oleObj name="公式" r:id="rId4" imgW="1954951" imgH="6347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902075"/>
                        <a:ext cx="3884612"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11"/>
          <p:cNvGraphicFramePr>
            <a:graphicFrameLocks noChangeAspect="1"/>
          </p:cNvGraphicFramePr>
          <p:nvPr/>
        </p:nvGraphicFramePr>
        <p:xfrm>
          <a:off x="1042988" y="5135563"/>
          <a:ext cx="5341937" cy="1246187"/>
        </p:xfrm>
        <a:graphic>
          <a:graphicData uri="http://schemas.openxmlformats.org/presentationml/2006/ole">
            <mc:AlternateContent xmlns:mc="http://schemas.openxmlformats.org/markup-compatibility/2006">
              <mc:Choice xmlns:v="urn:schemas-microsoft-com:vml" Requires="v">
                <p:oleObj spid="_x0000_s18631" name="公式" r:id="rId6" imgW="2705100" imgH="635000" progId="Equation.3">
                  <p:embed/>
                </p:oleObj>
              </mc:Choice>
              <mc:Fallback>
                <p:oleObj name="公式" r:id="rId6" imgW="2705100" imgH="635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5135563"/>
                        <a:ext cx="53419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1" name="Text Box 15"/>
          <p:cNvSpPr txBox="1">
            <a:spLocks noChangeArrowheads="1"/>
          </p:cNvSpPr>
          <p:nvPr/>
        </p:nvSpPr>
        <p:spPr bwMode="auto">
          <a:xfrm>
            <a:off x="684213" y="3429000"/>
            <a:ext cx="799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50000"/>
              </a:spcBef>
              <a:buClrTx/>
              <a:buFontTx/>
              <a:buNone/>
            </a:pPr>
            <a:r>
              <a:rPr lang="zh-CN" altLang="en-US">
                <a:solidFill>
                  <a:srgbClr val="CC0000"/>
                </a:solidFill>
                <a:latin typeface="Times New Roman" pitchFamily="18" charset="0"/>
              </a:rPr>
              <a:t>定理</a:t>
            </a:r>
            <a:r>
              <a:rPr lang="en-US" altLang="zh-CN">
                <a:solidFill>
                  <a:srgbClr val="CC0000"/>
                </a:solidFill>
                <a:latin typeface="Times New Roman" pitchFamily="18" charset="0"/>
              </a:rPr>
              <a:t>1.1</a:t>
            </a:r>
            <a:r>
              <a:rPr lang="en-US" altLang="zh-CN">
                <a:latin typeface="Times New Roman" pitchFamily="18" charset="0"/>
              </a:rPr>
              <a:t>  </a:t>
            </a:r>
            <a:r>
              <a:rPr lang="en-US" altLang="zh-CN" b="0"/>
              <a:t> </a:t>
            </a:r>
            <a:r>
              <a:rPr lang="zh-CN" altLang="en-US">
                <a:latin typeface="Times New Roman" pitchFamily="18" charset="0"/>
              </a:rPr>
              <a:t>设</a:t>
            </a:r>
            <a:r>
              <a:rPr lang="en-US" altLang="zh-CN" i="1">
                <a:latin typeface="Times New Roman" pitchFamily="18" charset="0"/>
              </a:rPr>
              <a:t>n</a:t>
            </a:r>
            <a:r>
              <a:rPr lang="en-US" altLang="zh-CN">
                <a:latin typeface="Times New Roman" pitchFamily="18" charset="0"/>
              </a:rPr>
              <a:t>, </a:t>
            </a:r>
            <a:r>
              <a:rPr lang="en-US" altLang="zh-CN" i="1">
                <a:latin typeface="Times New Roman" pitchFamily="18" charset="0"/>
              </a:rPr>
              <a:t>r</a:t>
            </a:r>
            <a:r>
              <a:rPr lang="zh-CN" altLang="en-US">
                <a:latin typeface="Times New Roman" pitchFamily="18" charset="0"/>
              </a:rPr>
              <a:t>为自然数，规定</a:t>
            </a:r>
            <a:r>
              <a:rPr lang="en-US" altLang="zh-CN">
                <a:latin typeface="Times New Roman" pitchFamily="18" charset="0"/>
              </a:rPr>
              <a:t>0!=1</a:t>
            </a:r>
            <a:r>
              <a:rPr lang="zh-CN" altLang="en-US">
                <a:latin typeface="Times New Roman" pitchFamily="18" charset="0"/>
              </a:rPr>
              <a:t>，则</a:t>
            </a:r>
          </a:p>
        </p:txBody>
      </p:sp>
    </p:spTree>
    <p:extLst>
      <p:ext uri="{BB962C8B-B14F-4D97-AF65-F5344CB8AC3E}">
        <p14:creationId xmlns:p14="http://schemas.microsoft.com/office/powerpoint/2010/main" val="23192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A3AE80C2-A77B-4DDE-BEA1-9552D8CE6295}" type="slidenum">
              <a:rPr lang="en-US" altLang="zh-CN" sz="1400" b="0" smtClean="0"/>
              <a:pPr eaLnBrk="1" hangingPunct="1">
                <a:spcBef>
                  <a:spcPct val="0"/>
                </a:spcBef>
                <a:buClrTx/>
                <a:buFontTx/>
                <a:buNone/>
              </a:pPr>
              <a:t>82</a:t>
            </a:fld>
            <a:endParaRPr lang="en-US" altLang="zh-CN" sz="1400" b="0" smtClean="0"/>
          </a:p>
        </p:txBody>
      </p:sp>
      <p:sp>
        <p:nvSpPr>
          <p:cNvPr id="1843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
        <p:nvSpPr>
          <p:cNvPr id="184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
        <p:nvSpPr>
          <p:cNvPr id="18437" name="Rectangle 10"/>
          <p:cNvSpPr>
            <a:spLocks noGrp="1" noChangeArrowheads="1"/>
          </p:cNvSpPr>
          <p:nvPr>
            <p:ph type="title"/>
          </p:nvPr>
        </p:nvSpPr>
        <p:spPr/>
        <p:txBody>
          <a:bodyPr vert="horz" lIns="91440" tIns="45720" rIns="91440" bIns="45720" rtlCol="0" anchor="ctr">
            <a:normAutofit/>
          </a:bodyPr>
          <a:lstStyle/>
          <a:p>
            <a:pPr algn="l"/>
            <a:r>
              <a:rPr lang="zh-CN" altLang="en-US" sz="2800" b="1" dirty="0"/>
              <a:t>多重集的排列计数</a:t>
            </a:r>
          </a:p>
        </p:txBody>
      </p:sp>
      <p:sp>
        <p:nvSpPr>
          <p:cNvPr id="18438" name="Rectangle 13"/>
          <p:cNvSpPr>
            <a:spLocks noGrp="1" noChangeArrowheads="1"/>
          </p:cNvSpPr>
          <p:nvPr>
            <p:ph type="body" idx="1"/>
          </p:nvPr>
        </p:nvSpPr>
        <p:spPr>
          <a:xfrm>
            <a:off x="457200" y="1268413"/>
            <a:ext cx="8578850" cy="1655762"/>
          </a:xfrm>
        </p:spPr>
        <p:txBody>
          <a:bodyPr>
            <a:normAutofit/>
          </a:bodyPr>
          <a:lstStyle/>
          <a:p>
            <a:pPr eaLnBrk="1" hangingPunct="1"/>
            <a:r>
              <a:rPr lang="zh-CN" altLang="en-US" sz="2400" b="1" dirty="0" smtClean="0">
                <a:solidFill>
                  <a:srgbClr val="A50021"/>
                </a:solidFill>
                <a:latin typeface="Times New Roman" pitchFamily="18" charset="0"/>
              </a:rPr>
              <a:t>定理</a:t>
            </a:r>
            <a:r>
              <a:rPr lang="en-US" altLang="zh-CN" sz="2400" b="1" dirty="0" smtClean="0">
                <a:solidFill>
                  <a:srgbClr val="A50021"/>
                </a:solidFill>
                <a:latin typeface="Times New Roman" pitchFamily="18" charset="0"/>
              </a:rPr>
              <a:t>12.2</a:t>
            </a:r>
            <a:r>
              <a:rPr lang="en-US" altLang="zh-CN" sz="2400" b="1" dirty="0" smtClean="0">
                <a:latin typeface="Times New Roman" pitchFamily="18" charset="0"/>
              </a:rPr>
              <a:t>  </a:t>
            </a:r>
            <a:r>
              <a:rPr lang="zh-CN" altLang="en-US" sz="2400" b="1" dirty="0" smtClean="0">
                <a:latin typeface="Times New Roman" pitchFamily="18" charset="0"/>
              </a:rPr>
              <a:t>设</a:t>
            </a:r>
            <a:r>
              <a:rPr lang="en-US" altLang="zh-CN" sz="2400" b="1" i="1" dirty="0" smtClean="0">
                <a:latin typeface="Times New Roman" pitchFamily="18" charset="0"/>
              </a:rPr>
              <a:t>S</a:t>
            </a:r>
            <a:r>
              <a:rPr lang="en-US" altLang="zh-CN" sz="2400" b="1" dirty="0" smtClean="0">
                <a:latin typeface="Times New Roman" pitchFamily="18" charset="0"/>
              </a:rPr>
              <a:t>={</a:t>
            </a:r>
            <a:r>
              <a:rPr lang="en-US" altLang="zh-CN" sz="2400" b="1" i="1" dirty="0" smtClean="0">
                <a:latin typeface="Times New Roman" pitchFamily="18" charset="0"/>
              </a:rPr>
              <a:t>n</a:t>
            </a:r>
            <a:r>
              <a:rPr lang="en-US" altLang="zh-CN" sz="2400" b="1" baseline="-25000" dirty="0" smtClean="0">
                <a:latin typeface="Times New Roman" pitchFamily="18" charset="0"/>
              </a:rPr>
              <a:t>1</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1</a:t>
            </a:r>
            <a:r>
              <a:rPr lang="en-US" altLang="zh-CN" sz="2400" b="1" dirty="0" smtClean="0">
                <a:latin typeface="Times New Roman" pitchFamily="18" charset="0"/>
              </a:rPr>
              <a:t>, </a:t>
            </a:r>
            <a:r>
              <a:rPr lang="en-US" altLang="zh-CN" sz="2400" b="1" i="1" dirty="0" smtClean="0">
                <a:latin typeface="Times New Roman" pitchFamily="18" charset="0"/>
              </a:rPr>
              <a:t>n</a:t>
            </a:r>
            <a:r>
              <a:rPr lang="en-US" altLang="zh-CN" sz="2400" b="1" baseline="-25000" dirty="0" smtClean="0">
                <a:latin typeface="Times New Roman" pitchFamily="18" charset="0"/>
              </a:rPr>
              <a:t>2</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en-US" altLang="zh-CN" sz="2400" b="1" baseline="-25000" dirty="0" smtClean="0">
                <a:latin typeface="Times New Roman" pitchFamily="18" charset="0"/>
              </a:rPr>
              <a:t>2</a:t>
            </a:r>
            <a:r>
              <a:rPr lang="en-US" altLang="zh-CN" sz="2400" b="1" dirty="0" smtClean="0">
                <a:latin typeface="Times New Roman" pitchFamily="18" charset="0"/>
              </a:rPr>
              <a:t>, …, </a:t>
            </a:r>
            <a:r>
              <a:rPr lang="en-US" altLang="zh-CN" sz="2400" b="1" i="1" dirty="0" err="1" smtClean="0">
                <a:latin typeface="Times New Roman" pitchFamily="18" charset="0"/>
              </a:rPr>
              <a:t>n</a:t>
            </a:r>
            <a:r>
              <a:rPr lang="en-US" altLang="zh-CN" sz="2400" b="1" i="1" baseline="-25000" dirty="0" err="1" smtClean="0">
                <a:latin typeface="Times New Roman" pitchFamily="18" charset="0"/>
              </a:rPr>
              <a:t>k</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a</a:t>
            </a:r>
            <a:r>
              <a:rPr lang="en-US" altLang="zh-CN" sz="2400" b="1" i="1" baseline="-25000" dirty="0" err="1" smtClean="0">
                <a:latin typeface="Times New Roman" pitchFamily="18" charset="0"/>
              </a:rPr>
              <a:t>k</a:t>
            </a:r>
            <a:r>
              <a:rPr lang="en-US" altLang="zh-CN" sz="2400" b="1" dirty="0" smtClean="0">
                <a:latin typeface="Times New Roman" pitchFamily="18" charset="0"/>
              </a:rPr>
              <a:t>}</a:t>
            </a:r>
            <a:r>
              <a:rPr lang="zh-CN" altLang="en-US" sz="2400" b="1" dirty="0" smtClean="0">
                <a:latin typeface="Times New Roman" pitchFamily="18" charset="0"/>
              </a:rPr>
              <a:t>为多重集，</a:t>
            </a:r>
          </a:p>
          <a:p>
            <a:pPr eaLnBrk="1" hangingPunct="1"/>
            <a:r>
              <a:rPr lang="en-US" altLang="zh-CN" sz="2400" b="1" dirty="0" smtClean="0">
                <a:latin typeface="Times New Roman" pitchFamily="18" charset="0"/>
              </a:rPr>
              <a:t>(1)</a:t>
            </a:r>
            <a:r>
              <a:rPr lang="en-US" altLang="zh-CN" sz="2400" b="1" i="1" dirty="0" smtClean="0">
                <a:latin typeface="Times New Roman" pitchFamily="18" charset="0"/>
              </a:rPr>
              <a:t> S </a:t>
            </a:r>
            <a:r>
              <a:rPr lang="zh-CN" altLang="en-US" sz="2400" b="1" dirty="0" smtClean="0">
                <a:latin typeface="Times New Roman" pitchFamily="18" charset="0"/>
              </a:rPr>
              <a:t>的全排列数是       </a:t>
            </a:r>
          </a:p>
          <a:p>
            <a:pPr eaLnBrk="1" hangingPunct="1">
              <a:spcBef>
                <a:spcPct val="100000"/>
              </a:spcBef>
            </a:pPr>
            <a:r>
              <a:rPr lang="en-US" altLang="zh-CN" sz="2400" b="1" dirty="0" smtClean="0">
                <a:latin typeface="Times New Roman" pitchFamily="18" charset="0"/>
              </a:rPr>
              <a:t>(2) </a:t>
            </a:r>
            <a:r>
              <a:rPr lang="zh-CN" altLang="en-US" sz="2400" b="1" dirty="0" smtClean="0">
                <a:latin typeface="Times New Roman" pitchFamily="18" charset="0"/>
              </a:rPr>
              <a:t>若</a:t>
            </a:r>
            <a:r>
              <a:rPr lang="en-US" altLang="zh-CN" sz="2400" b="1" i="1" dirty="0" smtClean="0">
                <a:latin typeface="Times New Roman" pitchFamily="18" charset="0"/>
              </a:rPr>
              <a:t>r</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i="1" dirty="0" err="1" smtClean="0">
                <a:latin typeface="Times New Roman" pitchFamily="18" charset="0"/>
              </a:rPr>
              <a:t>n</a:t>
            </a:r>
            <a:r>
              <a:rPr lang="en-US" altLang="zh-CN" sz="2400" b="1" i="1" baseline="-25000" dirty="0" err="1" smtClean="0">
                <a:latin typeface="Times New Roman" pitchFamily="18" charset="0"/>
              </a:rPr>
              <a:t>i</a:t>
            </a:r>
            <a:r>
              <a:rPr lang="zh-CN" altLang="en-US" sz="2400" b="1" dirty="0" smtClean="0">
                <a:latin typeface="Times New Roman" pitchFamily="18" charset="0"/>
              </a:rPr>
              <a:t>，</a:t>
            </a:r>
            <a:r>
              <a:rPr lang="en-US" altLang="zh-CN" sz="2400" b="1" i="1" dirty="0" err="1" smtClean="0">
                <a:latin typeface="Times New Roman" pitchFamily="18" charset="0"/>
              </a:rPr>
              <a:t>i</a:t>
            </a:r>
            <a:r>
              <a:rPr lang="en-US" altLang="zh-CN" sz="2400" b="1" dirty="0" smtClean="0">
                <a:latin typeface="Times New Roman" pitchFamily="18" charset="0"/>
              </a:rPr>
              <a:t>=1,2,…,</a:t>
            </a:r>
            <a:r>
              <a:rPr lang="en-US" altLang="zh-CN" sz="2400" b="1" i="1" dirty="0" smtClean="0">
                <a:latin typeface="Times New Roman" pitchFamily="18" charset="0"/>
              </a:rPr>
              <a:t>k</a:t>
            </a:r>
            <a:r>
              <a:rPr lang="zh-CN" altLang="en-US" sz="2400" b="1" dirty="0" smtClean="0">
                <a:latin typeface="Times New Roman" pitchFamily="18" charset="0"/>
              </a:rPr>
              <a:t>，那么</a:t>
            </a:r>
            <a:r>
              <a:rPr lang="en-US" altLang="zh-CN" sz="2400" b="1" i="1" dirty="0" smtClean="0">
                <a:latin typeface="Times New Roman" pitchFamily="18" charset="0"/>
              </a:rPr>
              <a:t>S </a:t>
            </a:r>
            <a:r>
              <a:rPr lang="zh-CN" altLang="en-US" sz="2400" b="1" dirty="0" smtClean="0">
                <a:latin typeface="Times New Roman" pitchFamily="18" charset="0"/>
              </a:rPr>
              <a:t>的 </a:t>
            </a:r>
            <a:r>
              <a:rPr lang="en-US" altLang="zh-CN" sz="2400" b="1" i="1" dirty="0" smtClean="0">
                <a:latin typeface="Times New Roman" pitchFamily="18" charset="0"/>
              </a:rPr>
              <a:t>r </a:t>
            </a:r>
            <a:r>
              <a:rPr lang="zh-CN" altLang="en-US" sz="2400" b="1" dirty="0" smtClean="0">
                <a:latin typeface="Times New Roman" pitchFamily="18" charset="0"/>
              </a:rPr>
              <a:t>排列数是 </a:t>
            </a:r>
            <a:r>
              <a:rPr lang="en-US" altLang="zh-CN" sz="2400" b="1" i="1" dirty="0" err="1" smtClean="0">
                <a:latin typeface="Times New Roman" pitchFamily="18" charset="0"/>
              </a:rPr>
              <a:t>k</a:t>
            </a:r>
            <a:r>
              <a:rPr lang="en-US" altLang="zh-CN" sz="2400" b="1" i="1" baseline="30000" dirty="0" err="1" smtClean="0">
                <a:latin typeface="Times New Roman" pitchFamily="18" charset="0"/>
              </a:rPr>
              <a:t>r</a:t>
            </a:r>
            <a:r>
              <a:rPr lang="en-US" altLang="zh-CN" sz="2400" b="1" dirty="0" smtClean="0">
                <a:latin typeface="Times New Roman" pitchFamily="18" charset="0"/>
              </a:rPr>
              <a:t> </a:t>
            </a:r>
          </a:p>
        </p:txBody>
      </p:sp>
      <p:sp>
        <p:nvSpPr>
          <p:cNvPr id="18439"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graphicFrame>
        <p:nvGraphicFramePr>
          <p:cNvPr id="18440" name="Object 14"/>
          <p:cNvGraphicFramePr>
            <a:graphicFrameLocks noChangeAspect="1"/>
          </p:cNvGraphicFramePr>
          <p:nvPr>
            <p:extLst>
              <p:ext uri="{D42A27DB-BD31-4B8C-83A1-F6EECF244321}">
                <p14:modId xmlns:p14="http://schemas.microsoft.com/office/powerpoint/2010/main" val="2166317429"/>
              </p:ext>
            </p:extLst>
          </p:nvPr>
        </p:nvGraphicFramePr>
        <p:xfrm>
          <a:off x="4067944" y="1556792"/>
          <a:ext cx="1584325" cy="862013"/>
        </p:xfrm>
        <a:graphic>
          <a:graphicData uri="http://schemas.openxmlformats.org/presentationml/2006/ole">
            <mc:AlternateContent xmlns:mc="http://schemas.openxmlformats.org/markup-compatibility/2006">
              <mc:Choice xmlns:v="urn:schemas-microsoft-com:vml" Requires="v">
                <p:oleObj spid="_x0000_s19600" name="公式" r:id="rId4" imgW="825142" imgH="444307" progId="Equation.3">
                  <p:embed/>
                </p:oleObj>
              </mc:Choice>
              <mc:Fallback>
                <p:oleObj name="公式" r:id="rId4" imgW="825142"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1556792"/>
                        <a:ext cx="158432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Tree>
    <p:extLst>
      <p:ext uri="{BB962C8B-B14F-4D97-AF65-F5344CB8AC3E}">
        <p14:creationId xmlns:p14="http://schemas.microsoft.com/office/powerpoint/2010/main" val="1065602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B8469F36-4FE3-44B6-8C79-EBAB5B7A6A3D}" type="slidenum">
              <a:rPr lang="en-US" altLang="zh-CN" sz="1400" b="0" smtClean="0"/>
              <a:pPr eaLnBrk="1" hangingPunct="1">
                <a:spcBef>
                  <a:spcPct val="0"/>
                </a:spcBef>
                <a:buClrTx/>
                <a:buFontTx/>
                <a:buNone/>
              </a:pPr>
              <a:t>83</a:t>
            </a:fld>
            <a:endParaRPr lang="en-US" altLang="zh-CN" sz="1400" b="0" smtClean="0"/>
          </a:p>
        </p:txBody>
      </p:sp>
      <p:sp>
        <p:nvSpPr>
          <p:cNvPr id="19459" name="Rectangle 2"/>
          <p:cNvSpPr>
            <a:spLocks noGrp="1" noChangeArrowheads="1"/>
          </p:cNvSpPr>
          <p:nvPr>
            <p:ph type="title"/>
          </p:nvPr>
        </p:nvSpPr>
        <p:spPr/>
        <p:txBody>
          <a:bodyPr>
            <a:normAutofit/>
          </a:bodyPr>
          <a:lstStyle/>
          <a:p>
            <a:pPr algn="l" eaLnBrk="1" hangingPunct="1"/>
            <a:r>
              <a:rPr lang="zh-CN" altLang="en-US" sz="2800" b="1" dirty="0" smtClean="0">
                <a:solidFill>
                  <a:schemeClr val="tx1"/>
                </a:solidFill>
              </a:rPr>
              <a:t>多重集的组合</a:t>
            </a:r>
          </a:p>
        </p:txBody>
      </p:sp>
      <p:sp>
        <p:nvSpPr>
          <p:cNvPr id="19460" name="Rectangle 3"/>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endParaRPr lang="zh-CN" altLang="en-US" b="0"/>
          </a:p>
        </p:txBody>
      </p:sp>
      <p:sp>
        <p:nvSpPr>
          <p:cNvPr id="19461" name="Text Box 4"/>
          <p:cNvSpPr txBox="1">
            <a:spLocks noChangeArrowheads="1"/>
          </p:cNvSpPr>
          <p:nvPr/>
        </p:nvSpPr>
        <p:spPr bwMode="auto">
          <a:xfrm>
            <a:off x="684213" y="1268413"/>
            <a:ext cx="792003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10000"/>
              </a:lnSpc>
              <a:spcBef>
                <a:spcPct val="0"/>
              </a:spcBef>
              <a:buClrTx/>
              <a:buFontTx/>
              <a:buNone/>
            </a:pPr>
            <a:r>
              <a:rPr lang="zh-CN" altLang="en-US" dirty="0">
                <a:solidFill>
                  <a:srgbClr val="CC0000"/>
                </a:solidFill>
                <a:latin typeface="Times New Roman" pitchFamily="18" charset="0"/>
              </a:rPr>
              <a:t>定理</a:t>
            </a:r>
            <a:r>
              <a:rPr lang="en-US" altLang="zh-CN" dirty="0">
                <a:solidFill>
                  <a:srgbClr val="CC0000"/>
                </a:solidFill>
                <a:latin typeface="Times New Roman" pitchFamily="18" charset="0"/>
              </a:rPr>
              <a:t>12.3</a:t>
            </a:r>
            <a:r>
              <a:rPr lang="en-US" altLang="zh-CN" dirty="0">
                <a:latin typeface="Times New Roman" pitchFamily="18" charset="0"/>
              </a:rPr>
              <a:t>  </a:t>
            </a:r>
            <a:r>
              <a:rPr lang="zh-CN" altLang="en-US" dirty="0">
                <a:latin typeface="Times New Roman" pitchFamily="18" charset="0"/>
              </a:rPr>
              <a:t>多重集 </a:t>
            </a:r>
            <a:r>
              <a:rPr lang="en-US" altLang="zh-CN" i="1" dirty="0">
                <a:latin typeface="Times New Roman" pitchFamily="18" charset="0"/>
              </a:rPr>
              <a:t>S</a:t>
            </a:r>
            <a:r>
              <a:rPr lang="en-US" altLang="zh-CN" dirty="0">
                <a:latin typeface="Times New Roman" pitchFamily="18" charset="0"/>
              </a:rPr>
              <a:t>={</a:t>
            </a:r>
            <a:r>
              <a:rPr lang="en-US" altLang="zh-CN" i="1" dirty="0">
                <a:latin typeface="Times New Roman" pitchFamily="18" charset="0"/>
              </a:rPr>
              <a:t>n</a:t>
            </a:r>
            <a:r>
              <a:rPr lang="en-US" altLang="zh-CN" baseline="-25000"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n</a:t>
            </a:r>
            <a:r>
              <a:rPr lang="en-US" altLang="zh-CN" baseline="-25000" dirty="0">
                <a:latin typeface="Times New Roman" pitchFamily="18" charset="0"/>
              </a:rPr>
              <a:t>2</a:t>
            </a:r>
            <a:r>
              <a:rPr lang="en-US" altLang="zh-CN" dirty="0">
                <a:latin typeface="Times New Roman" pitchFamily="18" charset="0"/>
                <a:sym typeface="Symbol" pitchFamily="18" charset="2"/>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 …, </a:t>
            </a:r>
            <a:r>
              <a:rPr lang="en-US" altLang="zh-CN" i="1" dirty="0" err="1">
                <a:latin typeface="Times New Roman" pitchFamily="18" charset="0"/>
              </a:rPr>
              <a:t>n</a:t>
            </a:r>
            <a:r>
              <a:rPr lang="en-US" altLang="zh-CN" i="1" baseline="-25000" dirty="0" err="1">
                <a:latin typeface="Times New Roman" pitchFamily="18" charset="0"/>
              </a:rPr>
              <a:t>k</a:t>
            </a:r>
            <a:r>
              <a:rPr lang="en-US" altLang="zh-CN" dirty="0" err="1">
                <a:latin typeface="Times New Roman" pitchFamily="18" charset="0"/>
                <a:sym typeface="Symbol" pitchFamily="18" charset="2"/>
              </a:rPr>
              <a:t></a:t>
            </a:r>
            <a:r>
              <a:rPr lang="en-US" altLang="zh-CN" i="1" dirty="0" err="1">
                <a:latin typeface="Times New Roman" pitchFamily="18" charset="0"/>
              </a:rPr>
              <a:t>a</a:t>
            </a:r>
            <a:r>
              <a:rPr lang="en-US" altLang="zh-CN" i="1" baseline="-25000" dirty="0" err="1">
                <a:latin typeface="Times New Roman" pitchFamily="18" charset="0"/>
              </a:rPr>
              <a:t>k</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0</a:t>
            </a:r>
            <a:r>
              <a:rPr lang="en-US" altLang="zh-CN" dirty="0">
                <a:latin typeface="Times New Roman" pitchFamily="18" charset="0"/>
                <a:ea typeface="华文行楷" pitchFamily="2" charset="-122"/>
              </a:rPr>
              <a:t>&lt;</a:t>
            </a:r>
            <a:r>
              <a:rPr lang="en-US" altLang="zh-CN" i="1" dirty="0" err="1">
                <a:latin typeface="Times New Roman" pitchFamily="18" charset="0"/>
                <a:ea typeface="华文行楷" pitchFamily="2" charset="-122"/>
              </a:rPr>
              <a:t>n</a:t>
            </a:r>
            <a:r>
              <a:rPr lang="en-US" altLang="zh-CN" i="1" baseline="-25000" dirty="0" err="1">
                <a:latin typeface="Times New Roman" pitchFamily="18" charset="0"/>
                <a:ea typeface="华文行楷" pitchFamily="2" charset="-122"/>
              </a:rPr>
              <a:t>i</a:t>
            </a:r>
            <a:r>
              <a:rPr lang="en-US" altLang="zh-CN" baseline="-25000" dirty="0">
                <a:latin typeface="Times New Roman" pitchFamily="18" charset="0"/>
                <a:ea typeface="华文行楷" pitchFamily="2" charset="-122"/>
              </a:rPr>
              <a:t> </a:t>
            </a:r>
            <a:r>
              <a:rPr lang="en-US" altLang="zh-CN" dirty="0">
                <a:latin typeface="Times New Roman" pitchFamily="18" charset="0"/>
                <a:ea typeface="华文行楷" pitchFamily="2" charset="-122"/>
                <a:sym typeface="Symbol" pitchFamily="18" charset="2"/>
              </a:rPr>
              <a:t></a:t>
            </a:r>
            <a:r>
              <a:rPr lang="en-US" altLang="zh-CN" dirty="0">
                <a:latin typeface="Times New Roman" pitchFamily="18" charset="0"/>
                <a:ea typeface="华文行楷" pitchFamily="2" charset="-122"/>
              </a:rPr>
              <a:t>+∞</a:t>
            </a:r>
          </a:p>
          <a:p>
            <a:pPr eaLnBrk="1" hangingPunct="1">
              <a:lnSpc>
                <a:spcPct val="110000"/>
              </a:lnSpc>
              <a:spcBef>
                <a:spcPct val="0"/>
              </a:spcBef>
              <a:buClrTx/>
              <a:buFontTx/>
              <a:buNone/>
            </a:pPr>
            <a:r>
              <a:rPr lang="zh-CN" altLang="en-US" dirty="0">
                <a:latin typeface="Times New Roman" pitchFamily="18" charset="0"/>
              </a:rPr>
              <a:t>当 </a:t>
            </a:r>
            <a:r>
              <a:rPr lang="en-US" altLang="zh-CN" i="1" dirty="0">
                <a:latin typeface="Times New Roman" pitchFamily="18" charset="0"/>
              </a:rPr>
              <a:t>r</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a:t>
            </a:r>
            <a:r>
              <a:rPr lang="en-US" altLang="zh-CN" i="1" dirty="0" err="1">
                <a:latin typeface="Times New Roman" pitchFamily="18" charset="0"/>
              </a:rPr>
              <a:t>n</a:t>
            </a:r>
            <a:r>
              <a:rPr lang="en-US" altLang="zh-CN" i="1" baseline="-25000" dirty="0" err="1">
                <a:latin typeface="Times New Roman" pitchFamily="18" charset="0"/>
              </a:rPr>
              <a:t>i</a:t>
            </a:r>
            <a:r>
              <a:rPr lang="en-US" altLang="zh-CN" i="1" baseline="-25000" dirty="0">
                <a:latin typeface="Times New Roman" pitchFamily="18" charset="0"/>
              </a:rPr>
              <a:t> </a:t>
            </a:r>
            <a:r>
              <a:rPr lang="en-US" altLang="zh-CN" i="1" dirty="0">
                <a:latin typeface="Times New Roman" pitchFamily="18" charset="0"/>
              </a:rPr>
              <a:t>, S</a:t>
            </a:r>
            <a:r>
              <a:rPr lang="zh-CN" altLang="en-US" dirty="0">
                <a:latin typeface="Times New Roman" pitchFamily="18" charset="0"/>
              </a:rPr>
              <a:t>的</a:t>
            </a:r>
            <a:r>
              <a:rPr lang="en-US" altLang="zh-CN" i="1" dirty="0">
                <a:latin typeface="Times New Roman" pitchFamily="18" charset="0"/>
              </a:rPr>
              <a:t>r </a:t>
            </a:r>
            <a:r>
              <a:rPr lang="zh-CN" altLang="en-US" dirty="0">
                <a:latin typeface="Times New Roman" pitchFamily="18" charset="0"/>
              </a:rPr>
              <a:t>组合数为  </a:t>
            </a:r>
            <a:r>
              <a:rPr lang="en-US" altLang="zh-CN" i="1" dirty="0">
                <a:latin typeface="Times New Roman" pitchFamily="18" charset="0"/>
              </a:rPr>
              <a:t>N</a:t>
            </a:r>
            <a:r>
              <a:rPr lang="en-US" altLang="zh-CN" dirty="0">
                <a:latin typeface="Times New Roman" pitchFamily="18" charset="0"/>
              </a:rPr>
              <a:t> = </a:t>
            </a:r>
            <a:r>
              <a:rPr lang="en-US" altLang="zh-CN" i="1" dirty="0">
                <a:latin typeface="Times New Roman" pitchFamily="18" charset="0"/>
              </a:rPr>
              <a:t>C</a:t>
            </a:r>
            <a:r>
              <a:rPr lang="en-US" altLang="zh-CN" dirty="0">
                <a:latin typeface="Times New Roman" pitchFamily="18" charset="0"/>
              </a:rPr>
              <a:t>(</a:t>
            </a:r>
            <a:r>
              <a:rPr lang="en-US" altLang="zh-CN" i="1" dirty="0">
                <a:latin typeface="Times New Roman" pitchFamily="18" charset="0"/>
              </a:rPr>
              <a:t>k+r</a:t>
            </a:r>
            <a:r>
              <a:rPr lang="en-US" altLang="zh-CN" i="1" dirty="0">
                <a:ea typeface="华文行楷" pitchFamily="2" charset="-122"/>
                <a:sym typeface="Symbol" pitchFamily="18" charset="2"/>
              </a:rPr>
              <a:t></a:t>
            </a:r>
            <a:r>
              <a:rPr lang="en-US" altLang="zh-CN" dirty="0">
                <a:latin typeface="Times New Roman" pitchFamily="18" charset="0"/>
              </a:rPr>
              <a:t>1,</a:t>
            </a:r>
            <a:r>
              <a:rPr lang="en-US" altLang="zh-CN" i="1" dirty="0">
                <a:latin typeface="Times New Roman" pitchFamily="18" charset="0"/>
              </a:rPr>
              <a:t>r</a:t>
            </a:r>
            <a:r>
              <a:rPr lang="en-US" altLang="zh-CN" dirty="0">
                <a:latin typeface="Times New Roman" pitchFamily="18" charset="0"/>
              </a:rPr>
              <a:t>), </a:t>
            </a:r>
          </a:p>
        </p:txBody>
      </p:sp>
      <p:graphicFrame>
        <p:nvGraphicFramePr>
          <p:cNvPr id="19462" name="Object 5"/>
          <p:cNvGraphicFramePr>
            <a:graphicFrameLocks noChangeAspect="1"/>
          </p:cNvGraphicFramePr>
          <p:nvPr/>
        </p:nvGraphicFramePr>
        <p:xfrm>
          <a:off x="2051050" y="5445125"/>
          <a:ext cx="3889375" cy="814388"/>
        </p:xfrm>
        <a:graphic>
          <a:graphicData uri="http://schemas.openxmlformats.org/presentationml/2006/ole">
            <mc:AlternateContent xmlns:mc="http://schemas.openxmlformats.org/markup-compatibility/2006">
              <mc:Choice xmlns:v="urn:schemas-microsoft-com:vml" Requires="v">
                <p:oleObj spid="_x0000_s20582" name="公式" r:id="rId4" imgW="1879600" imgH="393700" progId="Equation.3">
                  <p:embed/>
                </p:oleObj>
              </mc:Choice>
              <mc:Fallback>
                <p:oleObj name="公式" r:id="rId4" imgW="18796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5445125"/>
                        <a:ext cx="38893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Text Box 6"/>
          <p:cNvSpPr txBox="1">
            <a:spLocks noChangeArrowheads="1"/>
          </p:cNvSpPr>
          <p:nvPr/>
        </p:nvSpPr>
        <p:spPr bwMode="auto">
          <a:xfrm>
            <a:off x="684213" y="2420938"/>
            <a:ext cx="7920037"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10000"/>
              </a:lnSpc>
              <a:spcBef>
                <a:spcPct val="40000"/>
              </a:spcBef>
              <a:buClrTx/>
              <a:buFontTx/>
              <a:buNone/>
            </a:pPr>
            <a:r>
              <a:rPr lang="zh-CN" altLang="en-US" dirty="0">
                <a:latin typeface="Times New Roman" pitchFamily="18" charset="0"/>
              </a:rPr>
              <a:t>证明  一个 </a:t>
            </a:r>
            <a:r>
              <a:rPr lang="en-US" altLang="zh-CN" i="1" dirty="0">
                <a:latin typeface="Times New Roman" pitchFamily="18" charset="0"/>
              </a:rPr>
              <a:t>r </a:t>
            </a:r>
            <a:r>
              <a:rPr lang="zh-CN" altLang="en-US" dirty="0">
                <a:latin typeface="Times New Roman" pitchFamily="18" charset="0"/>
              </a:rPr>
              <a:t>组合为</a:t>
            </a:r>
          </a:p>
          <a:p>
            <a:pPr eaLnBrk="1" hangingPunct="1">
              <a:lnSpc>
                <a:spcPct val="110000"/>
              </a:lnSpc>
              <a:spcBef>
                <a:spcPct val="0"/>
              </a:spcBef>
              <a:buClrTx/>
              <a:buFontTx/>
              <a:buNone/>
            </a:pPr>
            <a:r>
              <a:rPr lang="zh-CN" altLang="en-US" dirty="0">
                <a:latin typeface="Times New Roman" pitchFamily="18" charset="0"/>
              </a:rPr>
              <a:t>                          </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a:t>
            </a:r>
            <a:r>
              <a:rPr lang="en-US" altLang="zh-CN" i="1" dirty="0">
                <a:latin typeface="Times New Roman" pitchFamily="18" charset="0"/>
              </a:rPr>
              <a:t>x</a:t>
            </a:r>
            <a:r>
              <a:rPr lang="en-US" altLang="zh-CN" baseline="-25000" dirty="0">
                <a:latin typeface="Times New Roman" pitchFamily="18" charset="0"/>
              </a:rPr>
              <a:t>2</a:t>
            </a:r>
            <a:r>
              <a:rPr lang="en-US" altLang="zh-CN" dirty="0">
                <a:latin typeface="Times New Roman" pitchFamily="18" charset="0"/>
                <a:sym typeface="Symbol" pitchFamily="18" charset="2"/>
              </a:rPr>
              <a:t></a:t>
            </a:r>
            <a:r>
              <a:rPr lang="en-US" altLang="zh-CN" i="1" dirty="0">
                <a:latin typeface="Times New Roman" pitchFamily="18" charset="0"/>
              </a:rPr>
              <a:t>a</a:t>
            </a:r>
            <a:r>
              <a:rPr lang="en-US" altLang="zh-CN" baseline="-25000" dirty="0">
                <a:latin typeface="Times New Roman" pitchFamily="18" charset="0"/>
              </a:rPr>
              <a:t>2</a:t>
            </a:r>
            <a:r>
              <a:rPr lang="en-US" altLang="zh-CN"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k</a:t>
            </a:r>
            <a:r>
              <a:rPr lang="en-US" altLang="zh-CN" dirty="0" err="1">
                <a:latin typeface="Times New Roman" pitchFamily="18" charset="0"/>
                <a:sym typeface="Symbol" pitchFamily="18" charset="2"/>
              </a:rPr>
              <a:t></a:t>
            </a:r>
            <a:r>
              <a:rPr lang="en-US" altLang="zh-CN" i="1" dirty="0" err="1">
                <a:latin typeface="Times New Roman" pitchFamily="18" charset="0"/>
              </a:rPr>
              <a:t>a</a:t>
            </a:r>
            <a:r>
              <a:rPr lang="en-US" altLang="zh-CN" i="1" baseline="-25000" dirty="0" err="1">
                <a:latin typeface="Times New Roman" pitchFamily="18" charset="0"/>
              </a:rPr>
              <a:t>k</a:t>
            </a:r>
            <a:r>
              <a:rPr lang="en-US" altLang="zh-CN" dirty="0">
                <a:latin typeface="Times New Roman" pitchFamily="18" charset="0"/>
              </a:rPr>
              <a:t>}</a:t>
            </a:r>
            <a:r>
              <a:rPr lang="zh-CN" altLang="en-US" dirty="0">
                <a:latin typeface="Times New Roman" pitchFamily="18" charset="0"/>
              </a:rPr>
              <a:t>，</a:t>
            </a:r>
          </a:p>
          <a:p>
            <a:pPr eaLnBrk="1" hangingPunct="1">
              <a:lnSpc>
                <a:spcPct val="110000"/>
              </a:lnSpc>
              <a:spcBef>
                <a:spcPct val="0"/>
              </a:spcBef>
              <a:buClrTx/>
              <a:buFontTx/>
              <a:buNone/>
            </a:pPr>
            <a:r>
              <a:rPr lang="zh-CN" altLang="en-US" dirty="0">
                <a:latin typeface="Times New Roman" pitchFamily="18" charset="0"/>
              </a:rPr>
              <a:t>其中</a:t>
            </a:r>
            <a:r>
              <a:rPr lang="zh-CN" altLang="en-US" i="1" dirty="0">
                <a:latin typeface="Times New Roman" pitchFamily="18" charset="0"/>
              </a:rPr>
              <a:t> </a:t>
            </a:r>
            <a:r>
              <a:rPr lang="en-US" altLang="zh-CN" i="1" dirty="0">
                <a:latin typeface="Times New Roman" pitchFamily="18" charset="0"/>
              </a:rPr>
              <a:t>x</a:t>
            </a:r>
            <a:r>
              <a:rPr lang="en-US" altLang="zh-CN" baseline="-25000" dirty="0">
                <a:latin typeface="Times New Roman" pitchFamily="18" charset="0"/>
              </a:rPr>
              <a:t>1</a:t>
            </a:r>
            <a:r>
              <a:rPr lang="en-US" altLang="zh-CN" dirty="0">
                <a:latin typeface="Times New Roman" pitchFamily="18" charset="0"/>
              </a:rPr>
              <a:t> + </a:t>
            </a:r>
            <a:r>
              <a:rPr lang="en-US" altLang="zh-CN" i="1" dirty="0">
                <a:latin typeface="Times New Roman" pitchFamily="18" charset="0"/>
              </a:rPr>
              <a:t>x</a:t>
            </a:r>
            <a:r>
              <a:rPr lang="en-US" altLang="zh-CN" baseline="-25000" dirty="0">
                <a:latin typeface="Times New Roman" pitchFamily="18" charset="0"/>
              </a:rPr>
              <a:t>2</a:t>
            </a:r>
            <a:r>
              <a:rPr lang="en-US" altLang="zh-CN" dirty="0">
                <a:latin typeface="Times New Roman" pitchFamily="18" charset="0"/>
              </a:rPr>
              <a:t> + … +</a:t>
            </a:r>
            <a:r>
              <a:rPr lang="en-US" altLang="zh-CN" i="1" dirty="0">
                <a:latin typeface="Times New Roman" pitchFamily="18" charset="0"/>
              </a:rPr>
              <a:t> </a:t>
            </a:r>
            <a:r>
              <a:rPr lang="en-US" altLang="zh-CN" i="1" dirty="0" err="1">
                <a:latin typeface="Times New Roman" pitchFamily="18" charset="0"/>
              </a:rPr>
              <a:t>x</a:t>
            </a:r>
            <a:r>
              <a:rPr lang="en-US" altLang="zh-CN" i="1" baseline="-25000" dirty="0" err="1">
                <a:latin typeface="Times New Roman" pitchFamily="18" charset="0"/>
              </a:rPr>
              <a:t>k</a:t>
            </a:r>
            <a:r>
              <a:rPr lang="en-US" altLang="zh-CN" i="1" dirty="0">
                <a:latin typeface="Times New Roman" pitchFamily="18" charset="0"/>
              </a:rPr>
              <a:t> </a:t>
            </a:r>
            <a:r>
              <a:rPr lang="en-US" altLang="zh-CN" dirty="0">
                <a:latin typeface="Times New Roman" pitchFamily="18" charset="0"/>
              </a:rPr>
              <a:t>= </a:t>
            </a:r>
            <a:r>
              <a:rPr lang="en-US" altLang="zh-CN" i="1" dirty="0">
                <a:latin typeface="Times New Roman" pitchFamily="18" charset="0"/>
              </a:rPr>
              <a:t>r </a:t>
            </a:r>
            <a:r>
              <a:rPr lang="en-US" altLang="zh-CN" dirty="0">
                <a:latin typeface="Times New Roman" pitchFamily="18" charset="0"/>
              </a:rPr>
              <a:t>, </a:t>
            </a:r>
            <a:r>
              <a:rPr lang="en-US" altLang="zh-CN" i="1" dirty="0">
                <a:latin typeface="Times New Roman" pitchFamily="18" charset="0"/>
              </a:rPr>
              <a:t>x</a:t>
            </a:r>
            <a:r>
              <a:rPr lang="en-US" altLang="zh-CN" i="1" baseline="-25000" dirty="0">
                <a:latin typeface="Times New Roman" pitchFamily="18" charset="0"/>
              </a:rPr>
              <a:t>i </a:t>
            </a:r>
            <a:r>
              <a:rPr lang="zh-CN" altLang="en-US" dirty="0">
                <a:latin typeface="Times New Roman" pitchFamily="18" charset="0"/>
              </a:rPr>
              <a:t>为非负整数</a:t>
            </a:r>
            <a:r>
              <a:rPr lang="en-US" altLang="zh-CN" dirty="0">
                <a:latin typeface="Times New Roman" pitchFamily="18" charset="0"/>
              </a:rPr>
              <a:t>. </a:t>
            </a:r>
            <a:r>
              <a:rPr lang="zh-CN" altLang="en-US" dirty="0">
                <a:latin typeface="Times New Roman" pitchFamily="18" charset="0"/>
              </a:rPr>
              <a:t>这个不定方程的非负整数解对应于下述排列</a:t>
            </a:r>
          </a:p>
          <a:p>
            <a:pPr eaLnBrk="1" hangingPunct="1">
              <a:lnSpc>
                <a:spcPct val="110000"/>
              </a:lnSpc>
              <a:spcBef>
                <a:spcPct val="0"/>
              </a:spcBef>
              <a:buClrTx/>
              <a:buFontTx/>
              <a:buNone/>
            </a:pPr>
            <a:r>
              <a:rPr lang="zh-CN" altLang="en-US" dirty="0">
                <a:latin typeface="Times New Roman" pitchFamily="18" charset="0"/>
              </a:rPr>
              <a:t>              </a:t>
            </a:r>
            <a:r>
              <a:rPr lang="en-US" altLang="zh-CN" dirty="0">
                <a:latin typeface="Times New Roman" pitchFamily="18" charset="0"/>
              </a:rPr>
              <a:t>1…1 0 1…1 0 1…1 0 …… 0 1…1 </a:t>
            </a:r>
          </a:p>
          <a:p>
            <a:pPr eaLnBrk="1" hangingPunct="1">
              <a:lnSpc>
                <a:spcPct val="110000"/>
              </a:lnSpc>
              <a:spcBef>
                <a:spcPct val="0"/>
              </a:spcBef>
              <a:buClrTx/>
              <a:buFontTx/>
              <a:buNone/>
            </a:pPr>
            <a:r>
              <a:rPr lang="en-US" altLang="zh-CN" dirty="0">
                <a:latin typeface="Times New Roman" pitchFamily="18" charset="0"/>
              </a:rPr>
              <a:t>                </a:t>
            </a:r>
            <a:r>
              <a:rPr lang="en-US" altLang="zh-CN" i="1" dirty="0">
                <a:latin typeface="Times New Roman" pitchFamily="18" charset="0"/>
              </a:rPr>
              <a:t>x</a:t>
            </a:r>
            <a:r>
              <a:rPr lang="en-US" altLang="zh-CN" baseline="-25000" dirty="0">
                <a:latin typeface="Times New Roman" pitchFamily="18" charset="0"/>
              </a:rPr>
              <a:t>1</a:t>
            </a:r>
            <a:r>
              <a:rPr lang="zh-CN" altLang="en-US" dirty="0">
                <a:latin typeface="Times New Roman" pitchFamily="18" charset="0"/>
              </a:rPr>
              <a:t>个    </a:t>
            </a:r>
            <a:r>
              <a:rPr lang="en-US" altLang="zh-CN" i="1" dirty="0">
                <a:latin typeface="Times New Roman" pitchFamily="18" charset="0"/>
              </a:rPr>
              <a:t>x</a:t>
            </a:r>
            <a:r>
              <a:rPr lang="en-US" altLang="zh-CN" baseline="-25000" dirty="0">
                <a:latin typeface="Times New Roman" pitchFamily="18" charset="0"/>
              </a:rPr>
              <a:t>2</a:t>
            </a:r>
            <a:r>
              <a:rPr lang="zh-CN" altLang="en-US" dirty="0">
                <a:latin typeface="Times New Roman" pitchFamily="18" charset="0"/>
              </a:rPr>
              <a:t>个    </a:t>
            </a:r>
            <a:r>
              <a:rPr lang="zh-CN" altLang="en-US" i="1" dirty="0">
                <a:latin typeface="Times New Roman" pitchFamily="18" charset="0"/>
              </a:rPr>
              <a:t> </a:t>
            </a:r>
            <a:r>
              <a:rPr lang="en-US" altLang="zh-CN" i="1" dirty="0">
                <a:latin typeface="Times New Roman" pitchFamily="18" charset="0"/>
              </a:rPr>
              <a:t>x</a:t>
            </a:r>
            <a:r>
              <a:rPr lang="en-US" altLang="zh-CN" baseline="-25000" dirty="0">
                <a:latin typeface="Times New Roman" pitchFamily="18" charset="0"/>
              </a:rPr>
              <a:t>3</a:t>
            </a:r>
            <a:r>
              <a:rPr lang="zh-CN" altLang="en-US" dirty="0">
                <a:latin typeface="Times New Roman" pitchFamily="18" charset="0"/>
              </a:rPr>
              <a:t>个                </a:t>
            </a:r>
            <a:r>
              <a:rPr lang="en-US" altLang="zh-CN" i="1" dirty="0" err="1">
                <a:latin typeface="Times New Roman" pitchFamily="18" charset="0"/>
              </a:rPr>
              <a:t>x</a:t>
            </a:r>
            <a:r>
              <a:rPr lang="en-US" altLang="zh-CN" i="1" baseline="-25000" dirty="0" err="1">
                <a:latin typeface="Times New Roman" pitchFamily="18" charset="0"/>
              </a:rPr>
              <a:t>k</a:t>
            </a:r>
            <a:r>
              <a:rPr lang="zh-CN" altLang="en-US" dirty="0">
                <a:latin typeface="Times New Roman" pitchFamily="18" charset="0"/>
              </a:rPr>
              <a:t>个</a:t>
            </a:r>
          </a:p>
          <a:p>
            <a:pPr eaLnBrk="1" hangingPunct="1">
              <a:lnSpc>
                <a:spcPct val="110000"/>
              </a:lnSpc>
              <a:spcBef>
                <a:spcPct val="0"/>
              </a:spcBef>
              <a:buClrTx/>
              <a:buFontTx/>
              <a:buNone/>
            </a:pPr>
            <a:r>
              <a:rPr lang="en-US" altLang="zh-CN" i="1" dirty="0">
                <a:latin typeface="Times New Roman" pitchFamily="18" charset="0"/>
              </a:rPr>
              <a:t>r </a:t>
            </a:r>
            <a:r>
              <a:rPr lang="zh-CN" altLang="en-US" dirty="0">
                <a:latin typeface="Times New Roman" pitchFamily="18" charset="0"/>
              </a:rPr>
              <a:t>个</a:t>
            </a:r>
            <a:r>
              <a:rPr lang="en-US" altLang="zh-CN" dirty="0">
                <a:latin typeface="Times New Roman" pitchFamily="18" charset="0"/>
              </a:rPr>
              <a:t>1</a:t>
            </a:r>
            <a:r>
              <a:rPr lang="zh-CN" altLang="en-US" dirty="0">
                <a:latin typeface="Times New Roman" pitchFamily="18" charset="0"/>
              </a:rPr>
              <a:t>，</a:t>
            </a:r>
            <a:r>
              <a:rPr lang="en-US" altLang="zh-CN" i="1" dirty="0">
                <a:latin typeface="Times New Roman" pitchFamily="18" charset="0"/>
              </a:rPr>
              <a:t>k</a:t>
            </a:r>
            <a:r>
              <a:rPr lang="en-US" altLang="zh-CN" dirty="0">
                <a:latin typeface="Times New Roman" pitchFamily="18" charset="0"/>
                <a:sym typeface="Symbol" pitchFamily="18" charset="2"/>
              </a:rPr>
              <a:t></a:t>
            </a:r>
            <a:r>
              <a:rPr lang="en-US" altLang="zh-CN" dirty="0">
                <a:latin typeface="Times New Roman" pitchFamily="18" charset="0"/>
              </a:rPr>
              <a:t>1</a:t>
            </a:r>
            <a:r>
              <a:rPr lang="zh-CN" altLang="en-US" dirty="0">
                <a:latin typeface="Times New Roman" pitchFamily="18" charset="0"/>
              </a:rPr>
              <a:t>个 </a:t>
            </a:r>
            <a:r>
              <a:rPr lang="en-US" altLang="zh-CN" dirty="0">
                <a:latin typeface="Times New Roman" pitchFamily="18" charset="0"/>
              </a:rPr>
              <a:t>0 </a:t>
            </a:r>
            <a:r>
              <a:rPr lang="zh-CN" altLang="en-US" dirty="0">
                <a:latin typeface="Times New Roman" pitchFamily="18" charset="0"/>
              </a:rPr>
              <a:t>的全排列数为</a:t>
            </a:r>
          </a:p>
        </p:txBody>
      </p:sp>
    </p:spTree>
    <p:extLst>
      <p:ext uri="{BB962C8B-B14F-4D97-AF65-F5344CB8AC3E}">
        <p14:creationId xmlns:p14="http://schemas.microsoft.com/office/powerpoint/2010/main" val="38562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fld id="{C4BBD3A7-8C1B-4D4A-A7A9-D8C9FFD920F9}" type="slidenum">
              <a:rPr lang="en-US" altLang="zh-CN" sz="1400" b="0" smtClean="0"/>
              <a:pPr algn="r" eaLnBrk="1" hangingPunct="1">
                <a:spcBef>
                  <a:spcPct val="0"/>
                </a:spcBef>
                <a:buClrTx/>
                <a:buFontTx/>
                <a:buNone/>
              </a:pPr>
              <a:t>84</a:t>
            </a:fld>
            <a:endParaRPr lang="en-US" altLang="zh-CN" sz="1400" b="0" smtClean="0"/>
          </a:p>
        </p:txBody>
      </p:sp>
      <p:sp>
        <p:nvSpPr>
          <p:cNvPr id="3075" name="Rectangle 2"/>
          <p:cNvSpPr>
            <a:spLocks noGrp="1" noChangeArrowheads="1"/>
          </p:cNvSpPr>
          <p:nvPr>
            <p:ph type="title"/>
          </p:nvPr>
        </p:nvSpPr>
        <p:spPr>
          <a:xfrm>
            <a:off x="357265" y="196850"/>
            <a:ext cx="8229600" cy="1143000"/>
          </a:xfrm>
        </p:spPr>
        <p:txBody>
          <a:bodyPr>
            <a:normAutofit/>
          </a:bodyPr>
          <a:lstStyle/>
          <a:p>
            <a:pPr algn="l" eaLnBrk="1" hangingPunct="1"/>
            <a:r>
              <a:rPr lang="zh-CN" altLang="en-US" sz="2800" b="1" dirty="0" smtClean="0">
                <a:latin typeface="Times New Roman" pitchFamily="18" charset="0"/>
              </a:rPr>
              <a:t>第十三章 </a:t>
            </a:r>
            <a:r>
              <a:rPr lang="zh-CN" altLang="en-US" sz="2800" b="1" dirty="0" smtClean="0">
                <a:solidFill>
                  <a:schemeClr val="tx1"/>
                </a:solidFill>
              </a:rPr>
              <a:t>递推方程与生成函数</a:t>
            </a:r>
          </a:p>
        </p:txBody>
      </p:sp>
      <p:sp>
        <p:nvSpPr>
          <p:cNvPr id="6" name="Rectangle 2"/>
          <p:cNvSpPr>
            <a:spLocks noChangeArrowheads="1"/>
          </p:cNvSpPr>
          <p:nvPr/>
        </p:nvSpPr>
        <p:spPr bwMode="auto">
          <a:xfrm>
            <a:off x="395288" y="1351496"/>
            <a:ext cx="6696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zh-CN" altLang="en-US" dirty="0" smtClean="0"/>
              <a:t>递</a:t>
            </a:r>
            <a:r>
              <a:rPr lang="zh-CN" altLang="en-US" dirty="0"/>
              <a:t>推方程的公式解法</a:t>
            </a:r>
          </a:p>
        </p:txBody>
      </p:sp>
      <p:sp>
        <p:nvSpPr>
          <p:cNvPr id="7" name="Rectangle 3"/>
          <p:cNvSpPr txBox="1">
            <a:spLocks noChangeArrowheads="1"/>
          </p:cNvSpPr>
          <p:nvPr/>
        </p:nvSpPr>
        <p:spPr>
          <a:xfrm>
            <a:off x="683568" y="198884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spcBef>
                <a:spcPct val="0"/>
              </a:spcBef>
              <a:buClr>
                <a:srgbClr val="FF9900"/>
              </a:buClr>
              <a:buFont typeface="Arial" pitchFamily="34" charset="0"/>
              <a:buNone/>
            </a:pPr>
            <a:r>
              <a:rPr lang="zh-CN" altLang="en-US" sz="2400" b="1" dirty="0" smtClean="0"/>
              <a:t>特征方程、特征根</a:t>
            </a:r>
          </a:p>
          <a:p>
            <a:pPr marL="0" indent="0">
              <a:lnSpc>
                <a:spcPct val="140000"/>
              </a:lnSpc>
              <a:spcBef>
                <a:spcPct val="0"/>
              </a:spcBef>
              <a:buClr>
                <a:srgbClr val="FF9900"/>
              </a:buClr>
              <a:buFont typeface="Arial" pitchFamily="34" charset="0"/>
              <a:buNone/>
            </a:pPr>
            <a:r>
              <a:rPr lang="zh-CN" altLang="en-US" sz="2400" b="1" dirty="0" smtClean="0"/>
              <a:t>递推方程的解与特征根的关系</a:t>
            </a:r>
          </a:p>
          <a:p>
            <a:pPr marL="0" indent="0">
              <a:lnSpc>
                <a:spcPct val="140000"/>
              </a:lnSpc>
              <a:spcBef>
                <a:spcPct val="0"/>
              </a:spcBef>
              <a:buClr>
                <a:srgbClr val="FF9900"/>
              </a:buClr>
              <a:buFont typeface="Arial" pitchFamily="34" charset="0"/>
              <a:buNone/>
            </a:pPr>
            <a:r>
              <a:rPr lang="zh-CN" altLang="en-US" sz="2400" b="1" dirty="0" smtClean="0"/>
              <a:t>无重根下通解的结构</a:t>
            </a:r>
          </a:p>
          <a:p>
            <a:pPr marL="0" indent="0">
              <a:lnSpc>
                <a:spcPct val="140000"/>
              </a:lnSpc>
              <a:spcBef>
                <a:spcPct val="0"/>
              </a:spcBef>
              <a:buClr>
                <a:srgbClr val="FF9900"/>
              </a:buClr>
              <a:buFont typeface="Arial" pitchFamily="34" charset="0"/>
              <a:buNone/>
            </a:pPr>
            <a:r>
              <a:rPr lang="zh-CN" altLang="en-US" sz="2400" b="1" dirty="0" smtClean="0"/>
              <a:t>有重根下通解的结构</a:t>
            </a:r>
          </a:p>
          <a:p>
            <a:pPr marL="0" indent="0">
              <a:buFont typeface="Arial" pitchFamily="34" charset="0"/>
              <a:buNone/>
            </a:pPr>
            <a:endParaRPr lang="en-US" altLang="zh-CN" sz="2400" b="1" dirty="0" smtClean="0"/>
          </a:p>
        </p:txBody>
      </p:sp>
    </p:spTree>
    <p:extLst>
      <p:ext uri="{BB962C8B-B14F-4D97-AF65-F5344CB8AC3E}">
        <p14:creationId xmlns:p14="http://schemas.microsoft.com/office/powerpoint/2010/main" val="108284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p:spPr>
        <p:txBody>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fld id="{84EE94C5-1AEB-4340-8975-06CD4CEBB636}" type="slidenum">
              <a:rPr lang="en-US" altLang="zh-CN" sz="1400" b="0" smtClean="0"/>
              <a:pPr algn="r" eaLnBrk="1" hangingPunct="1">
                <a:spcBef>
                  <a:spcPct val="0"/>
                </a:spcBef>
                <a:buClrTx/>
                <a:buFontTx/>
                <a:buNone/>
              </a:pPr>
              <a:t>85</a:t>
            </a:fld>
            <a:endParaRPr lang="en-US" altLang="zh-CN" sz="1400" b="0" smtClean="0"/>
          </a:p>
        </p:txBody>
      </p:sp>
      <p:graphicFrame>
        <p:nvGraphicFramePr>
          <p:cNvPr id="11267" name="Object 3"/>
          <p:cNvGraphicFramePr>
            <a:graphicFrameLocks noChangeAspect="1"/>
          </p:cNvGraphicFramePr>
          <p:nvPr/>
        </p:nvGraphicFramePr>
        <p:xfrm>
          <a:off x="1704975" y="1700213"/>
          <a:ext cx="6454775" cy="925512"/>
        </p:xfrm>
        <a:graphic>
          <a:graphicData uri="http://schemas.openxmlformats.org/presentationml/2006/ole">
            <mc:AlternateContent xmlns:mc="http://schemas.openxmlformats.org/markup-compatibility/2006">
              <mc:Choice xmlns:v="urn:schemas-microsoft-com:vml" Requires="v">
                <p:oleObj spid="_x0000_s21645" name="公式" r:id="rId4" imgW="3187700" imgH="457200" progId="Equation.3">
                  <p:embed/>
                </p:oleObj>
              </mc:Choice>
              <mc:Fallback>
                <p:oleObj name="公式" r:id="rId4" imgW="31877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975" y="1700213"/>
                        <a:ext cx="64547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8" name="Rectangle 4"/>
          <p:cNvSpPr>
            <a:spLocks noChangeArrowheads="1"/>
          </p:cNvSpPr>
          <p:nvPr/>
        </p:nvSpPr>
        <p:spPr bwMode="auto">
          <a:xfrm>
            <a:off x="468313" y="2636838"/>
            <a:ext cx="6913562"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228600"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30000"/>
              </a:lnSpc>
              <a:spcBef>
                <a:spcPct val="0"/>
              </a:spcBef>
              <a:buClrTx/>
              <a:buFontTx/>
              <a:buNone/>
            </a:pPr>
            <a:r>
              <a:rPr kumimoji="1" lang="zh-CN" altLang="en-US" dirty="0">
                <a:latin typeface="Times New Roman" pitchFamily="18" charset="0"/>
                <a:cs typeface="Times New Roman" pitchFamily="18" charset="0"/>
              </a:rPr>
              <a:t>其中 </a:t>
            </a:r>
            <a:r>
              <a:rPr kumimoji="1" lang="en-US" altLang="zh-CN" i="1" dirty="0">
                <a:latin typeface="Times New Roman" pitchFamily="18" charset="0"/>
                <a:cs typeface="Times New Roman" pitchFamily="18" charset="0"/>
              </a:rPr>
              <a:t>a</a:t>
            </a:r>
            <a:r>
              <a:rPr kumimoji="1" lang="en-US" altLang="zh-CN" baseline="-30000" dirty="0">
                <a:latin typeface="Times New Roman" pitchFamily="18" charset="0"/>
                <a:cs typeface="Times New Roman" pitchFamily="18" charset="0"/>
              </a:rPr>
              <a:t>1</a:t>
            </a:r>
            <a:r>
              <a:rPr kumimoji="1" lang="en-US" altLang="zh-CN" dirty="0">
                <a:latin typeface="Times New Roman" pitchFamily="18" charset="0"/>
                <a:cs typeface="Times New Roman" pitchFamily="18" charset="0"/>
              </a:rPr>
              <a:t>, </a:t>
            </a:r>
            <a:r>
              <a:rPr kumimoji="1" lang="en-US" altLang="zh-CN" i="1" dirty="0">
                <a:latin typeface="Times New Roman" pitchFamily="18" charset="0"/>
                <a:cs typeface="Times New Roman" pitchFamily="18" charset="0"/>
              </a:rPr>
              <a:t>a</a:t>
            </a:r>
            <a:r>
              <a:rPr kumimoji="1" lang="en-US" altLang="zh-CN" baseline="-30000" dirty="0">
                <a:latin typeface="Times New Roman" pitchFamily="18" charset="0"/>
                <a:cs typeface="Times New Roman" pitchFamily="18" charset="0"/>
              </a:rPr>
              <a:t>2</a:t>
            </a:r>
            <a:r>
              <a:rPr kumimoji="1" lang="en-US" altLang="zh-CN" dirty="0">
                <a:latin typeface="Times New Roman" pitchFamily="18" charset="0"/>
                <a:cs typeface="Times New Roman" pitchFamily="18" charset="0"/>
              </a:rPr>
              <a:t>, … , </a:t>
            </a:r>
            <a:r>
              <a:rPr kumimoji="1" lang="en-US" altLang="zh-CN" i="1" dirty="0" err="1">
                <a:latin typeface="Times New Roman" pitchFamily="18" charset="0"/>
                <a:cs typeface="Times New Roman" pitchFamily="18" charset="0"/>
              </a:rPr>
              <a:t>a</a:t>
            </a:r>
            <a:r>
              <a:rPr kumimoji="1" lang="en-US" altLang="zh-CN" i="1" baseline="-30000" dirty="0" err="1">
                <a:latin typeface="Times New Roman" pitchFamily="18" charset="0"/>
                <a:cs typeface="Times New Roman" pitchFamily="18" charset="0"/>
              </a:rPr>
              <a:t>k</a:t>
            </a:r>
            <a:r>
              <a:rPr kumimoji="1" lang="zh-CN" altLang="en-US" dirty="0">
                <a:latin typeface="Times New Roman" pitchFamily="18" charset="0"/>
                <a:cs typeface="Times New Roman" pitchFamily="18" charset="0"/>
              </a:rPr>
              <a:t>为常数，</a:t>
            </a:r>
            <a:r>
              <a:rPr kumimoji="1" lang="en-US" altLang="zh-CN" i="1" dirty="0" err="1">
                <a:latin typeface="Times New Roman" pitchFamily="18" charset="0"/>
                <a:cs typeface="Times New Roman" pitchFamily="18" charset="0"/>
              </a:rPr>
              <a:t>a</a:t>
            </a:r>
            <a:r>
              <a:rPr kumimoji="1" lang="en-US" altLang="zh-CN" i="1" baseline="-30000" dirty="0" err="1">
                <a:latin typeface="Times New Roman" pitchFamily="18" charset="0"/>
                <a:cs typeface="Times New Roman" pitchFamily="18" charset="0"/>
              </a:rPr>
              <a:t>k</a:t>
            </a:r>
            <a:r>
              <a:rPr kumimoji="1" lang="en-US" altLang="zh-CN" baseline="-30000" dirty="0">
                <a:latin typeface="Times New Roman" pitchFamily="18" charset="0"/>
                <a:cs typeface="Times New Roman" pitchFamily="18" charset="0"/>
              </a:rPr>
              <a:t> </a:t>
            </a:r>
            <a:r>
              <a:rPr kumimoji="1" lang="en-US" altLang="zh-CN" dirty="0">
                <a:latin typeface="Times New Roman" pitchFamily="18" charset="0"/>
                <a:cs typeface="Times New Roman" pitchFamily="18" charset="0"/>
                <a:sym typeface="Symbol" pitchFamily="18" charset="2"/>
              </a:rPr>
              <a:t></a:t>
            </a:r>
            <a:r>
              <a:rPr kumimoji="1" lang="en-US" altLang="zh-CN" dirty="0">
                <a:latin typeface="Times New Roman" pitchFamily="18" charset="0"/>
                <a:cs typeface="Times New Roman" pitchFamily="18" charset="0"/>
              </a:rPr>
              <a:t> 0 </a:t>
            </a:r>
            <a:endParaRPr kumimoji="1" lang="en-US" altLang="zh-CN" b="0" dirty="0">
              <a:latin typeface="Times New Roman" pitchFamily="18" charset="0"/>
              <a:sym typeface="Symbol" pitchFamily="18" charset="2"/>
            </a:endParaRPr>
          </a:p>
          <a:p>
            <a:pPr>
              <a:lnSpc>
                <a:spcPct val="130000"/>
              </a:lnSpc>
              <a:spcBef>
                <a:spcPct val="0"/>
              </a:spcBef>
              <a:buClrTx/>
              <a:buFontTx/>
              <a:buNone/>
            </a:pPr>
            <a:r>
              <a:rPr kumimoji="1" lang="zh-CN" altLang="en-US" dirty="0">
                <a:latin typeface="Times New Roman" pitchFamily="18" charset="0"/>
                <a:cs typeface="Times New Roman" pitchFamily="18" charset="0"/>
                <a:sym typeface="Symbol" pitchFamily="18" charset="2"/>
              </a:rPr>
              <a:t>称为</a:t>
            </a:r>
            <a:r>
              <a:rPr kumimoji="1" lang="zh-CN" altLang="en-US" i="1" dirty="0">
                <a:latin typeface="Times New Roman" pitchFamily="18" charset="0"/>
                <a:cs typeface="Times New Roman" pitchFamily="18" charset="0"/>
                <a:sym typeface="Symbol" pitchFamily="18" charset="2"/>
              </a:rPr>
              <a:t> </a:t>
            </a:r>
            <a:r>
              <a:rPr kumimoji="1" lang="en-US" altLang="zh-CN" i="1" dirty="0">
                <a:solidFill>
                  <a:srgbClr val="A50021"/>
                </a:solidFill>
                <a:latin typeface="Times New Roman" pitchFamily="18" charset="0"/>
                <a:cs typeface="Times New Roman" pitchFamily="18" charset="0"/>
                <a:sym typeface="Symbol" pitchFamily="18" charset="2"/>
              </a:rPr>
              <a:t>k</a:t>
            </a:r>
            <a:r>
              <a:rPr kumimoji="1" lang="en-US" altLang="zh-CN" dirty="0">
                <a:solidFill>
                  <a:srgbClr val="A50021"/>
                </a:solidFill>
                <a:latin typeface="Times New Roman" pitchFamily="18" charset="0"/>
                <a:cs typeface="Times New Roman" pitchFamily="18" charset="0"/>
                <a:sym typeface="Symbol" pitchFamily="18" charset="2"/>
              </a:rPr>
              <a:t> </a:t>
            </a:r>
            <a:r>
              <a:rPr kumimoji="1" lang="zh-CN" altLang="en-US" dirty="0">
                <a:solidFill>
                  <a:srgbClr val="A50021"/>
                </a:solidFill>
                <a:latin typeface="Times New Roman" pitchFamily="18" charset="0"/>
                <a:cs typeface="Times New Roman" pitchFamily="18" charset="0"/>
                <a:sym typeface="Symbol" pitchFamily="18" charset="2"/>
              </a:rPr>
              <a:t>阶常系数线性齐次递推方程</a:t>
            </a:r>
            <a:endParaRPr kumimoji="1" lang="zh-CN" altLang="en-US" b="0" dirty="0">
              <a:solidFill>
                <a:srgbClr val="A50021"/>
              </a:solidFill>
              <a:latin typeface="Times New Roman" pitchFamily="18" charset="0"/>
              <a:sym typeface="Symbol" pitchFamily="18" charset="2"/>
            </a:endParaRPr>
          </a:p>
          <a:p>
            <a:pPr>
              <a:lnSpc>
                <a:spcPct val="130000"/>
              </a:lnSpc>
              <a:spcBef>
                <a:spcPct val="0"/>
              </a:spcBef>
              <a:buClrTx/>
              <a:buFontTx/>
              <a:buNone/>
            </a:pPr>
            <a:r>
              <a:rPr kumimoji="1" lang="zh-CN" altLang="en-US" i="1" dirty="0">
                <a:latin typeface="Times New Roman" pitchFamily="18" charset="0"/>
                <a:cs typeface="Times New Roman" pitchFamily="18" charset="0"/>
                <a:sym typeface="Symbol" pitchFamily="18" charset="2"/>
              </a:rPr>
              <a:t> </a:t>
            </a:r>
            <a:r>
              <a:rPr kumimoji="1" lang="en-US" altLang="zh-CN" i="1" dirty="0">
                <a:latin typeface="Times New Roman" pitchFamily="18" charset="0"/>
                <a:cs typeface="Times New Roman" pitchFamily="18" charset="0"/>
                <a:sym typeface="Symbol" pitchFamily="18" charset="2"/>
              </a:rPr>
              <a:t>b</a:t>
            </a:r>
            <a:r>
              <a:rPr kumimoji="1" lang="en-US" altLang="zh-CN" baseline="-30000" dirty="0">
                <a:latin typeface="Times New Roman" pitchFamily="18" charset="0"/>
                <a:cs typeface="Times New Roman" pitchFamily="18" charset="0"/>
                <a:sym typeface="Symbol" pitchFamily="18" charset="2"/>
              </a:rPr>
              <a:t>0</a:t>
            </a:r>
            <a:r>
              <a:rPr kumimoji="1" lang="en-US" altLang="zh-CN" dirty="0">
                <a:latin typeface="Times New Roman" pitchFamily="18" charset="0"/>
                <a:cs typeface="Times New Roman" pitchFamily="18" charset="0"/>
                <a:sym typeface="Symbol" pitchFamily="18" charset="2"/>
              </a:rPr>
              <a:t>,</a:t>
            </a:r>
            <a:r>
              <a:rPr kumimoji="1" lang="en-US" altLang="zh-CN" i="1" dirty="0">
                <a:latin typeface="Times New Roman" pitchFamily="18" charset="0"/>
                <a:cs typeface="Times New Roman" pitchFamily="18" charset="0"/>
                <a:sym typeface="Symbol" pitchFamily="18" charset="2"/>
              </a:rPr>
              <a:t> b</a:t>
            </a:r>
            <a:r>
              <a:rPr kumimoji="1" lang="en-US" altLang="zh-CN" baseline="-30000" dirty="0">
                <a:latin typeface="Times New Roman" pitchFamily="18" charset="0"/>
                <a:cs typeface="Times New Roman" pitchFamily="18" charset="0"/>
                <a:sym typeface="Symbol" pitchFamily="18" charset="2"/>
              </a:rPr>
              <a:t>1</a:t>
            </a:r>
            <a:r>
              <a:rPr kumimoji="1" lang="en-US" altLang="zh-CN" dirty="0">
                <a:latin typeface="Times New Roman" pitchFamily="18" charset="0"/>
                <a:cs typeface="Times New Roman" pitchFamily="18" charset="0"/>
                <a:sym typeface="Symbol" pitchFamily="18" charset="2"/>
              </a:rPr>
              <a:t>, …, </a:t>
            </a:r>
            <a:r>
              <a:rPr kumimoji="1" lang="en-US" altLang="zh-CN" i="1" dirty="0">
                <a:latin typeface="Times New Roman" pitchFamily="18" charset="0"/>
                <a:cs typeface="Times New Roman" pitchFamily="18" charset="0"/>
                <a:sym typeface="Symbol" pitchFamily="18" charset="2"/>
              </a:rPr>
              <a:t>b</a:t>
            </a:r>
            <a:r>
              <a:rPr kumimoji="1" lang="en-US" altLang="zh-CN" i="1" baseline="-30000" dirty="0">
                <a:latin typeface="Times New Roman" pitchFamily="18" charset="0"/>
                <a:cs typeface="Times New Roman" pitchFamily="18" charset="0"/>
                <a:sym typeface="Symbol" pitchFamily="18" charset="2"/>
              </a:rPr>
              <a:t>k</a:t>
            </a:r>
            <a:r>
              <a:rPr kumimoji="1" lang="en-US" altLang="zh-CN" baseline="-30000" dirty="0">
                <a:latin typeface="Times New Roman" pitchFamily="18" charset="0"/>
                <a:cs typeface="Times New Roman" pitchFamily="18" charset="0"/>
                <a:sym typeface="Symbol" pitchFamily="18" charset="2"/>
              </a:rPr>
              <a:t>1 </a:t>
            </a:r>
            <a:r>
              <a:rPr kumimoji="1" lang="zh-CN" altLang="en-US" dirty="0">
                <a:latin typeface="Times New Roman" pitchFamily="18" charset="0"/>
                <a:cs typeface="Times New Roman" pitchFamily="18" charset="0"/>
                <a:sym typeface="Symbol" pitchFamily="18" charset="2"/>
              </a:rPr>
              <a:t>为</a:t>
            </a:r>
            <a:r>
              <a:rPr kumimoji="1" lang="zh-CN" altLang="en-US" i="1" dirty="0">
                <a:latin typeface="Times New Roman" pitchFamily="18" charset="0"/>
                <a:cs typeface="Times New Roman" pitchFamily="18" charset="0"/>
                <a:sym typeface="Symbol" pitchFamily="18" charset="2"/>
              </a:rPr>
              <a:t> </a:t>
            </a:r>
            <a:r>
              <a:rPr kumimoji="1" lang="en-US" altLang="zh-CN" i="1" dirty="0">
                <a:latin typeface="Times New Roman" pitchFamily="18" charset="0"/>
                <a:cs typeface="Times New Roman" pitchFamily="18" charset="0"/>
                <a:sym typeface="Symbol" pitchFamily="18" charset="2"/>
              </a:rPr>
              <a:t>k </a:t>
            </a:r>
            <a:r>
              <a:rPr kumimoji="1" lang="zh-CN" altLang="en-US" dirty="0">
                <a:latin typeface="Times New Roman" pitchFamily="18" charset="0"/>
                <a:cs typeface="Times New Roman" pitchFamily="18" charset="0"/>
                <a:sym typeface="Symbol" pitchFamily="18" charset="2"/>
              </a:rPr>
              <a:t>个</a:t>
            </a:r>
            <a:r>
              <a:rPr kumimoji="1" lang="zh-CN" altLang="en-US" dirty="0">
                <a:solidFill>
                  <a:srgbClr val="A50021"/>
                </a:solidFill>
                <a:latin typeface="Times New Roman" pitchFamily="18" charset="0"/>
                <a:cs typeface="Times New Roman" pitchFamily="18" charset="0"/>
                <a:sym typeface="Symbol" pitchFamily="18" charset="2"/>
              </a:rPr>
              <a:t>初值</a:t>
            </a:r>
            <a:endParaRPr kumimoji="1" lang="zh-CN" altLang="en-US" b="0" dirty="0">
              <a:solidFill>
                <a:srgbClr val="A50021"/>
              </a:solidFill>
              <a:latin typeface="Times New Roman" pitchFamily="18" charset="0"/>
              <a:sym typeface="Symbol" pitchFamily="18" charset="2"/>
            </a:endParaRPr>
          </a:p>
        </p:txBody>
      </p:sp>
      <p:sp>
        <p:nvSpPr>
          <p:cNvPr id="11269" name="Rectangle 5"/>
          <p:cNvSpPr>
            <a:spLocks noChangeArrowheads="1"/>
          </p:cNvSpPr>
          <p:nvPr/>
        </p:nvSpPr>
        <p:spPr bwMode="auto">
          <a:xfrm>
            <a:off x="684213" y="1196975"/>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kumimoji="1" lang="zh-CN" altLang="en-US">
                <a:solidFill>
                  <a:srgbClr val="A50021"/>
                </a:solidFill>
                <a:latin typeface="Times New Roman" pitchFamily="18" charset="0"/>
              </a:rPr>
              <a:t>定义</a:t>
            </a:r>
            <a:r>
              <a:rPr kumimoji="1" lang="en-US" altLang="zh-CN">
                <a:solidFill>
                  <a:srgbClr val="A50021"/>
                </a:solidFill>
                <a:latin typeface="Times New Roman" pitchFamily="18" charset="0"/>
              </a:rPr>
              <a:t>13.2</a:t>
            </a:r>
            <a:r>
              <a:rPr kumimoji="1" lang="en-US" altLang="zh-CN">
                <a:solidFill>
                  <a:srgbClr val="CC0000"/>
                </a:solidFill>
                <a:latin typeface="Times New Roman" pitchFamily="18" charset="0"/>
              </a:rPr>
              <a:t>  </a:t>
            </a:r>
            <a:r>
              <a:rPr kumimoji="1" lang="zh-CN" altLang="en-US">
                <a:latin typeface="Times New Roman" pitchFamily="18" charset="0"/>
              </a:rPr>
              <a:t>常系数线性齐次递推方程的标准形： </a:t>
            </a:r>
          </a:p>
        </p:txBody>
      </p:sp>
      <p:sp>
        <p:nvSpPr>
          <p:cNvPr id="11271" name="Rectangle 7"/>
          <p:cNvSpPr>
            <a:spLocks noChangeArrowheads="1"/>
          </p:cNvSpPr>
          <p:nvPr/>
        </p:nvSpPr>
        <p:spPr bwMode="auto">
          <a:xfrm>
            <a:off x="468313" y="260350"/>
            <a:ext cx="5616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lang="zh-CN" altLang="en-US" sz="2800" dirty="0"/>
              <a:t>常系数线性齐次递推方程</a:t>
            </a:r>
          </a:p>
        </p:txBody>
      </p:sp>
    </p:spTree>
    <p:extLst>
      <p:ext uri="{BB962C8B-B14F-4D97-AF65-F5344CB8AC3E}">
        <p14:creationId xmlns:p14="http://schemas.microsoft.com/office/powerpoint/2010/main" val="105749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fld id="{06C75D0D-19DF-4E47-9E72-D1D4C022E3AC}" type="slidenum">
              <a:rPr lang="en-US" altLang="zh-CN" sz="1400" b="0" smtClean="0"/>
              <a:pPr algn="r" eaLnBrk="1" hangingPunct="1">
                <a:spcBef>
                  <a:spcPct val="0"/>
                </a:spcBef>
                <a:buClrTx/>
                <a:buFontTx/>
                <a:buNone/>
              </a:pPr>
              <a:t>86</a:t>
            </a:fld>
            <a:endParaRPr lang="en-US" altLang="zh-CN" sz="1400" b="0" smtClean="0"/>
          </a:p>
        </p:txBody>
      </p:sp>
      <p:sp>
        <p:nvSpPr>
          <p:cNvPr id="12291" name="Rectangle 2"/>
          <p:cNvSpPr>
            <a:spLocks noGrp="1" noChangeArrowheads="1"/>
          </p:cNvSpPr>
          <p:nvPr>
            <p:ph type="title"/>
          </p:nvPr>
        </p:nvSpPr>
        <p:spPr/>
        <p:txBody>
          <a:bodyPr>
            <a:normAutofit/>
          </a:bodyPr>
          <a:lstStyle/>
          <a:p>
            <a:pPr algn="l" eaLnBrk="1" hangingPunct="1"/>
            <a:r>
              <a:rPr lang="zh-CN" altLang="en-US" sz="2800" b="1" dirty="0" smtClean="0">
                <a:solidFill>
                  <a:schemeClr val="tx1"/>
                </a:solidFill>
              </a:rPr>
              <a:t>特征方程与特征根</a:t>
            </a:r>
          </a:p>
        </p:txBody>
      </p:sp>
      <p:sp>
        <p:nvSpPr>
          <p:cNvPr id="12292"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ctr" eaLnBrk="1" hangingPunct="1">
              <a:spcBef>
                <a:spcPct val="0"/>
              </a:spcBef>
              <a:buClrTx/>
              <a:buFontTx/>
              <a:buNone/>
            </a:pPr>
            <a:endParaRPr lang="zh-CN" altLang="en-US" b="0"/>
          </a:p>
        </p:txBody>
      </p:sp>
      <p:sp>
        <p:nvSpPr>
          <p:cNvPr id="12293" name="Rectangle 4"/>
          <p:cNvSpPr>
            <a:spLocks noChangeArrowheads="1"/>
          </p:cNvSpPr>
          <p:nvPr/>
        </p:nvSpPr>
        <p:spPr bwMode="auto">
          <a:xfrm>
            <a:off x="3016250" y="4105275"/>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r>
              <a:rPr kumimoji="1" lang="en-US" altLang="zh-CN" sz="1200">
                <a:latin typeface="宋体" charset="-122"/>
                <a:cs typeface="Times New Roman" pitchFamily="18" charset="0"/>
              </a:rPr>
              <a:t>  </a:t>
            </a:r>
            <a:endParaRPr kumimoji="1" lang="en-US" altLang="zh-CN" b="0">
              <a:latin typeface="Times New Roman" pitchFamily="18" charset="0"/>
            </a:endParaRPr>
          </a:p>
        </p:txBody>
      </p:sp>
      <p:graphicFrame>
        <p:nvGraphicFramePr>
          <p:cNvPr id="12294" name="Object 5"/>
          <p:cNvGraphicFramePr>
            <a:graphicFrameLocks noChangeAspect="1"/>
          </p:cNvGraphicFramePr>
          <p:nvPr/>
        </p:nvGraphicFramePr>
        <p:xfrm>
          <a:off x="684213" y="1196975"/>
          <a:ext cx="7129462" cy="1019175"/>
        </p:xfrm>
        <a:graphic>
          <a:graphicData uri="http://schemas.openxmlformats.org/presentationml/2006/ole">
            <mc:AlternateContent xmlns:mc="http://schemas.openxmlformats.org/markup-compatibility/2006">
              <mc:Choice xmlns:v="urn:schemas-microsoft-com:vml" Requires="v">
                <p:oleObj spid="_x0000_s22671" name="公式" r:id="rId4" imgW="3200400" imgH="457200" progId="Equation.3">
                  <p:embed/>
                </p:oleObj>
              </mc:Choice>
              <mc:Fallback>
                <p:oleObj name="公式" r:id="rId4" imgW="32004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1196975"/>
                        <a:ext cx="71294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Rectangle 7"/>
          <p:cNvSpPr>
            <a:spLocks noChangeArrowheads="1"/>
          </p:cNvSpPr>
          <p:nvPr/>
        </p:nvSpPr>
        <p:spPr bwMode="auto">
          <a:xfrm>
            <a:off x="250825" y="2725737"/>
            <a:ext cx="7993063"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304800"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20000"/>
              </a:lnSpc>
              <a:spcBef>
                <a:spcPct val="0"/>
              </a:spcBef>
              <a:buClrTx/>
              <a:buFontTx/>
              <a:buNone/>
            </a:pPr>
            <a:r>
              <a:rPr kumimoji="1" lang="en-US" altLang="zh-CN" dirty="0">
                <a:solidFill>
                  <a:srgbClr val="FF0000"/>
                </a:solidFill>
                <a:latin typeface="Times New Roman" pitchFamily="18" charset="0"/>
                <a:cs typeface="Times New Roman" pitchFamily="18" charset="0"/>
              </a:rPr>
              <a:t>  </a:t>
            </a:r>
            <a:r>
              <a:rPr kumimoji="1" lang="zh-CN" altLang="en-US" dirty="0">
                <a:solidFill>
                  <a:srgbClr val="A50021"/>
                </a:solidFill>
                <a:latin typeface="Times New Roman" pitchFamily="18" charset="0"/>
                <a:cs typeface="Times New Roman" pitchFamily="18" charset="0"/>
              </a:rPr>
              <a:t>定义</a:t>
            </a:r>
            <a:r>
              <a:rPr kumimoji="1" lang="en-US" altLang="zh-CN" dirty="0">
                <a:solidFill>
                  <a:srgbClr val="A50021"/>
                </a:solidFill>
                <a:latin typeface="Times New Roman" pitchFamily="18" charset="0"/>
                <a:cs typeface="Times New Roman" pitchFamily="18" charset="0"/>
              </a:rPr>
              <a:t>13.3</a:t>
            </a:r>
            <a:r>
              <a:rPr kumimoji="1" lang="en-US" altLang="zh-CN" dirty="0">
                <a:solidFill>
                  <a:srgbClr val="FF0000"/>
                </a:solidFill>
                <a:latin typeface="Times New Roman" pitchFamily="18" charset="0"/>
                <a:cs typeface="Times New Roman" pitchFamily="18" charset="0"/>
              </a:rPr>
              <a:t>  </a:t>
            </a:r>
            <a:r>
              <a:rPr kumimoji="1" lang="zh-CN" altLang="en-US" dirty="0">
                <a:solidFill>
                  <a:srgbClr val="A50021"/>
                </a:solidFill>
                <a:latin typeface="Times New Roman" pitchFamily="18" charset="0"/>
                <a:cs typeface="Times New Roman" pitchFamily="18" charset="0"/>
              </a:rPr>
              <a:t>特征方程</a:t>
            </a:r>
            <a:r>
              <a:rPr kumimoji="1" lang="zh-CN" altLang="en-US" dirty="0">
                <a:latin typeface="Times New Roman" pitchFamily="18" charset="0"/>
                <a:cs typeface="Times New Roman" pitchFamily="18" charset="0"/>
              </a:rPr>
              <a:t>   </a:t>
            </a:r>
            <a:r>
              <a:rPr kumimoji="1" lang="zh-CN" altLang="en-US" i="1" dirty="0">
                <a:latin typeface="Times New Roman" pitchFamily="18" charset="0"/>
                <a:cs typeface="Times New Roman" pitchFamily="18" charset="0"/>
              </a:rPr>
              <a:t>  </a:t>
            </a:r>
            <a:r>
              <a:rPr kumimoji="1" lang="en-US" altLang="zh-CN" i="1" dirty="0" err="1">
                <a:latin typeface="Times New Roman" pitchFamily="18" charset="0"/>
                <a:cs typeface="Times New Roman" pitchFamily="18" charset="0"/>
              </a:rPr>
              <a:t>x</a:t>
            </a:r>
            <a:r>
              <a:rPr kumimoji="1" lang="en-US" altLang="zh-CN" i="1" baseline="30000" dirty="0" err="1">
                <a:latin typeface="Times New Roman" pitchFamily="18" charset="0"/>
                <a:cs typeface="Times New Roman" pitchFamily="18" charset="0"/>
              </a:rPr>
              <a:t>k</a:t>
            </a:r>
            <a:r>
              <a:rPr kumimoji="1" lang="en-US" altLang="zh-CN" dirty="0">
                <a:latin typeface="Times New Roman" pitchFamily="18" charset="0"/>
                <a:cs typeface="Times New Roman" pitchFamily="18" charset="0"/>
              </a:rPr>
              <a:t> </a:t>
            </a:r>
            <a:r>
              <a:rPr kumimoji="1" lang="en-US" altLang="zh-CN" dirty="0">
                <a:latin typeface="Times New Roman" pitchFamily="18" charset="0"/>
                <a:cs typeface="Times New Roman" pitchFamily="18" charset="0"/>
                <a:sym typeface="Symbol" pitchFamily="18" charset="2"/>
              </a:rPr>
              <a:t> </a:t>
            </a:r>
            <a:r>
              <a:rPr kumimoji="1" lang="en-US" altLang="zh-CN" i="1" dirty="0">
                <a:latin typeface="Times New Roman" pitchFamily="18" charset="0"/>
                <a:cs typeface="Times New Roman" pitchFamily="18" charset="0"/>
              </a:rPr>
              <a:t>a</a:t>
            </a:r>
            <a:r>
              <a:rPr kumimoji="1" lang="en-US" altLang="zh-CN" baseline="-30000" dirty="0">
                <a:latin typeface="Times New Roman" pitchFamily="18" charset="0"/>
                <a:cs typeface="Times New Roman" pitchFamily="18" charset="0"/>
              </a:rPr>
              <a:t>1</a:t>
            </a:r>
            <a:r>
              <a:rPr kumimoji="1" lang="en-US" altLang="zh-CN" i="1" dirty="0">
                <a:latin typeface="Times New Roman" pitchFamily="18" charset="0"/>
                <a:cs typeface="Times New Roman" pitchFamily="18" charset="0"/>
              </a:rPr>
              <a:t>x</a:t>
            </a:r>
            <a:r>
              <a:rPr kumimoji="1" lang="en-US" altLang="zh-CN" i="1" baseline="30000" dirty="0">
                <a:latin typeface="Times New Roman" pitchFamily="18" charset="0"/>
                <a:cs typeface="Times New Roman" pitchFamily="18" charset="0"/>
              </a:rPr>
              <a:t>k</a:t>
            </a:r>
            <a:r>
              <a:rPr kumimoji="1" lang="en-US" altLang="zh-CN" baseline="30000" dirty="0">
                <a:ea typeface="华文行楷" pitchFamily="2" charset="-122"/>
                <a:sym typeface="Symbol" pitchFamily="18" charset="2"/>
              </a:rPr>
              <a:t></a:t>
            </a:r>
            <a:r>
              <a:rPr kumimoji="1" lang="en-US" altLang="zh-CN" baseline="30000" dirty="0">
                <a:latin typeface="Times New Roman" pitchFamily="18" charset="0"/>
                <a:cs typeface="Times New Roman" pitchFamily="18" charset="0"/>
              </a:rPr>
              <a:t>1</a:t>
            </a:r>
            <a:r>
              <a:rPr kumimoji="1" lang="en-US" altLang="zh-CN" b="0" dirty="0">
                <a:solidFill>
                  <a:schemeClr val="accent2"/>
                </a:solidFill>
                <a:ea typeface="华文行楷" pitchFamily="2" charset="-122"/>
              </a:rPr>
              <a:t> </a:t>
            </a:r>
            <a:r>
              <a:rPr kumimoji="1" lang="en-US" altLang="zh-CN" dirty="0">
                <a:ea typeface="华文行楷" pitchFamily="2" charset="-122"/>
                <a:sym typeface="Symbol" pitchFamily="18" charset="2"/>
              </a:rPr>
              <a:t></a:t>
            </a:r>
            <a:r>
              <a:rPr kumimoji="1" lang="en-US" altLang="zh-CN" dirty="0">
                <a:latin typeface="Times New Roman" pitchFamily="18" charset="0"/>
                <a:cs typeface="Times New Roman" pitchFamily="18" charset="0"/>
              </a:rPr>
              <a:t> … </a:t>
            </a:r>
            <a:r>
              <a:rPr kumimoji="1" lang="en-US" altLang="zh-CN" dirty="0">
                <a:ea typeface="华文行楷" pitchFamily="2" charset="-122"/>
                <a:sym typeface="Symbol" pitchFamily="18" charset="2"/>
              </a:rPr>
              <a:t></a:t>
            </a:r>
            <a:r>
              <a:rPr kumimoji="1" lang="en-US" altLang="zh-CN" dirty="0">
                <a:latin typeface="Times New Roman" pitchFamily="18" charset="0"/>
                <a:cs typeface="Times New Roman" pitchFamily="18" charset="0"/>
              </a:rPr>
              <a:t> </a:t>
            </a:r>
            <a:r>
              <a:rPr kumimoji="1" lang="en-US" altLang="zh-CN" i="1" dirty="0" err="1">
                <a:latin typeface="Times New Roman" pitchFamily="18" charset="0"/>
                <a:cs typeface="Times New Roman" pitchFamily="18" charset="0"/>
              </a:rPr>
              <a:t>a</a:t>
            </a:r>
            <a:r>
              <a:rPr kumimoji="1" lang="en-US" altLang="zh-CN" i="1" baseline="-30000" dirty="0" err="1">
                <a:latin typeface="Times New Roman" pitchFamily="18" charset="0"/>
                <a:cs typeface="Times New Roman" pitchFamily="18" charset="0"/>
              </a:rPr>
              <a:t>k</a:t>
            </a:r>
            <a:r>
              <a:rPr kumimoji="1" lang="en-US" altLang="zh-CN" baseline="-30000" dirty="0">
                <a:latin typeface="Times New Roman" pitchFamily="18" charset="0"/>
                <a:cs typeface="Times New Roman" pitchFamily="18" charset="0"/>
              </a:rPr>
              <a:t> </a:t>
            </a:r>
            <a:r>
              <a:rPr kumimoji="1" lang="en-US" altLang="zh-CN" dirty="0">
                <a:latin typeface="Times New Roman" pitchFamily="18" charset="0"/>
                <a:cs typeface="Times New Roman" pitchFamily="18" charset="0"/>
              </a:rPr>
              <a:t>= 0</a:t>
            </a:r>
            <a:r>
              <a:rPr kumimoji="1" lang="zh-CN" altLang="en-US" dirty="0">
                <a:latin typeface="Times New Roman" pitchFamily="18" charset="0"/>
                <a:cs typeface="Times New Roman" pitchFamily="18" charset="0"/>
              </a:rPr>
              <a:t>，</a:t>
            </a:r>
            <a:endParaRPr kumimoji="1" lang="zh-CN" altLang="en-US" dirty="0">
              <a:latin typeface="Times New Roman" pitchFamily="18" charset="0"/>
            </a:endParaRPr>
          </a:p>
          <a:p>
            <a:pPr>
              <a:lnSpc>
                <a:spcPct val="120000"/>
              </a:lnSpc>
              <a:spcBef>
                <a:spcPct val="0"/>
              </a:spcBef>
              <a:buClrTx/>
              <a:buFontTx/>
              <a:buNone/>
            </a:pPr>
            <a:r>
              <a:rPr kumimoji="1" lang="zh-CN" altLang="en-US" dirty="0">
                <a:latin typeface="Times New Roman" pitchFamily="18" charset="0"/>
                <a:cs typeface="Times New Roman" pitchFamily="18" charset="0"/>
              </a:rPr>
              <a:t>  特征方程的根称为递推方程的 </a:t>
            </a:r>
            <a:r>
              <a:rPr kumimoji="1" lang="zh-CN" altLang="en-US" dirty="0">
                <a:solidFill>
                  <a:srgbClr val="A50021"/>
                </a:solidFill>
                <a:latin typeface="Times New Roman" pitchFamily="18" charset="0"/>
                <a:cs typeface="Times New Roman" pitchFamily="18" charset="0"/>
              </a:rPr>
              <a:t>特征根</a:t>
            </a:r>
            <a:endParaRPr kumimoji="1" lang="zh-CN" altLang="en-US" dirty="0">
              <a:solidFill>
                <a:srgbClr val="A50021"/>
              </a:solidFill>
              <a:latin typeface="Times New Roman" pitchFamily="18" charset="0"/>
            </a:endParaRPr>
          </a:p>
          <a:p>
            <a:pPr>
              <a:lnSpc>
                <a:spcPct val="120000"/>
              </a:lnSpc>
              <a:spcBef>
                <a:spcPct val="50000"/>
              </a:spcBef>
              <a:buClrTx/>
              <a:buFontTx/>
              <a:buNone/>
            </a:pPr>
            <a:r>
              <a:rPr kumimoji="1" lang="zh-CN" altLang="en-US" dirty="0">
                <a:latin typeface="Times New Roman" pitchFamily="18" charset="0"/>
                <a:cs typeface="Times New Roman" pitchFamily="18" charset="0"/>
              </a:rPr>
              <a:t>  </a:t>
            </a:r>
            <a:endParaRPr kumimoji="1"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2794203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p:spPr>
        <p:txBody>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fld id="{D37FD4C0-FC09-4D42-AAAA-5229F94FB33A}" type="slidenum">
              <a:rPr lang="en-US" altLang="zh-CN" sz="1400" b="0" smtClean="0"/>
              <a:pPr algn="r" eaLnBrk="1" hangingPunct="1">
                <a:spcBef>
                  <a:spcPct val="0"/>
                </a:spcBef>
                <a:buClrTx/>
                <a:buFontTx/>
                <a:buNone/>
              </a:pPr>
              <a:t>87</a:t>
            </a:fld>
            <a:endParaRPr lang="en-US" altLang="zh-CN" sz="1400" b="0" smtClean="0"/>
          </a:p>
        </p:txBody>
      </p:sp>
      <p:sp>
        <p:nvSpPr>
          <p:cNvPr id="13315" name="Rectangle 2"/>
          <p:cNvSpPr>
            <a:spLocks noGrp="1" noChangeArrowheads="1"/>
          </p:cNvSpPr>
          <p:nvPr>
            <p:ph type="title"/>
          </p:nvPr>
        </p:nvSpPr>
        <p:spPr>
          <a:xfrm>
            <a:off x="457200" y="44624"/>
            <a:ext cx="8229600" cy="1143000"/>
          </a:xfrm>
        </p:spPr>
        <p:txBody>
          <a:bodyPr>
            <a:normAutofit/>
          </a:bodyPr>
          <a:lstStyle/>
          <a:p>
            <a:pPr algn="l" eaLnBrk="1" hangingPunct="1"/>
            <a:r>
              <a:rPr lang="zh-CN" altLang="en-US" sz="2800" b="1" dirty="0" smtClean="0">
                <a:solidFill>
                  <a:schemeClr val="tx1"/>
                </a:solidFill>
              </a:rPr>
              <a:t>递推方程解与特征根的关系</a:t>
            </a:r>
          </a:p>
        </p:txBody>
      </p:sp>
      <p:sp>
        <p:nvSpPr>
          <p:cNvPr id="13316" name="Rectangle 3"/>
          <p:cNvSpPr>
            <a:spLocks noChangeArrowheads="1"/>
          </p:cNvSpPr>
          <p:nvPr/>
        </p:nvSpPr>
        <p:spPr bwMode="auto">
          <a:xfrm>
            <a:off x="-108520" y="981075"/>
            <a:ext cx="87852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609600"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20000"/>
              </a:lnSpc>
              <a:spcBef>
                <a:spcPct val="0"/>
              </a:spcBef>
              <a:buClrTx/>
              <a:buFontTx/>
              <a:buNone/>
            </a:pPr>
            <a:r>
              <a:rPr kumimoji="1" lang="zh-CN" altLang="en-US" dirty="0">
                <a:solidFill>
                  <a:srgbClr val="A50021"/>
                </a:solidFill>
                <a:latin typeface="Times New Roman" pitchFamily="18" charset="0"/>
              </a:rPr>
              <a:t>定理</a:t>
            </a:r>
            <a:r>
              <a:rPr kumimoji="1" lang="en-US" altLang="zh-CN" dirty="0">
                <a:solidFill>
                  <a:srgbClr val="A50021"/>
                </a:solidFill>
                <a:latin typeface="Times New Roman" pitchFamily="18" charset="0"/>
              </a:rPr>
              <a:t>13.1</a:t>
            </a:r>
            <a:r>
              <a:rPr kumimoji="1" lang="en-US" altLang="zh-CN" dirty="0">
                <a:latin typeface="Times New Roman" pitchFamily="18" charset="0"/>
              </a:rPr>
              <a:t>  </a:t>
            </a:r>
            <a:r>
              <a:rPr kumimoji="1" lang="zh-CN" altLang="en-US" dirty="0">
                <a:latin typeface="Times New Roman" pitchFamily="18" charset="0"/>
              </a:rPr>
              <a:t>设 </a:t>
            </a:r>
            <a:r>
              <a:rPr kumimoji="1" lang="en-US" altLang="zh-CN" i="1" dirty="0">
                <a:latin typeface="Times New Roman" pitchFamily="18" charset="0"/>
              </a:rPr>
              <a:t>q </a:t>
            </a:r>
            <a:r>
              <a:rPr kumimoji="1" lang="zh-CN" altLang="en-US" dirty="0">
                <a:latin typeface="Times New Roman" pitchFamily="18" charset="0"/>
              </a:rPr>
              <a:t>是非零复数，则 </a:t>
            </a:r>
            <a:r>
              <a:rPr kumimoji="1" lang="en-US" altLang="zh-CN" i="1" dirty="0" err="1">
                <a:latin typeface="Times New Roman" pitchFamily="18" charset="0"/>
              </a:rPr>
              <a:t>q</a:t>
            </a:r>
            <a:r>
              <a:rPr kumimoji="1" lang="en-US" altLang="zh-CN" i="1" baseline="30000" dirty="0" err="1">
                <a:latin typeface="Times New Roman" pitchFamily="18" charset="0"/>
              </a:rPr>
              <a:t>n</a:t>
            </a:r>
            <a:r>
              <a:rPr kumimoji="1" lang="en-US" altLang="zh-CN" i="1" baseline="-25000" dirty="0">
                <a:latin typeface="Times New Roman" pitchFamily="18" charset="0"/>
              </a:rPr>
              <a:t> </a:t>
            </a:r>
            <a:r>
              <a:rPr kumimoji="1" lang="zh-CN" altLang="en-US" dirty="0">
                <a:latin typeface="Times New Roman" pitchFamily="18" charset="0"/>
              </a:rPr>
              <a:t>是递推方程的解当且仅当</a:t>
            </a:r>
          </a:p>
          <a:p>
            <a:pPr eaLnBrk="1" hangingPunct="1">
              <a:lnSpc>
                <a:spcPct val="120000"/>
              </a:lnSpc>
              <a:spcBef>
                <a:spcPct val="0"/>
              </a:spcBef>
              <a:buClrTx/>
              <a:buFontTx/>
              <a:buNone/>
            </a:pPr>
            <a:r>
              <a:rPr kumimoji="1" lang="en-US" altLang="zh-CN" i="1" dirty="0">
                <a:latin typeface="Times New Roman" pitchFamily="18" charset="0"/>
              </a:rPr>
              <a:t>q </a:t>
            </a:r>
            <a:r>
              <a:rPr kumimoji="1" lang="zh-CN" altLang="en-US" dirty="0">
                <a:latin typeface="Times New Roman" pitchFamily="18" charset="0"/>
              </a:rPr>
              <a:t>是它的特征根</a:t>
            </a:r>
            <a:r>
              <a:rPr kumimoji="1" lang="en-US" altLang="zh-CN" dirty="0">
                <a:latin typeface="Times New Roman" pitchFamily="18" charset="0"/>
              </a:rPr>
              <a:t>. </a:t>
            </a:r>
          </a:p>
        </p:txBody>
      </p:sp>
      <p:sp>
        <p:nvSpPr>
          <p:cNvPr id="13318" name="Rectangle 5"/>
          <p:cNvSpPr>
            <a:spLocks noChangeArrowheads="1"/>
          </p:cNvSpPr>
          <p:nvPr/>
        </p:nvSpPr>
        <p:spPr bwMode="auto">
          <a:xfrm>
            <a:off x="411311" y="2564904"/>
            <a:ext cx="842486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r>
              <a:rPr kumimoji="1" lang="zh-CN" altLang="en-US" dirty="0">
                <a:solidFill>
                  <a:srgbClr val="A50021"/>
                </a:solidFill>
                <a:latin typeface="Times New Roman" pitchFamily="18" charset="0"/>
              </a:rPr>
              <a:t>定理</a:t>
            </a:r>
            <a:r>
              <a:rPr kumimoji="1" lang="en-US" altLang="zh-CN" dirty="0">
                <a:solidFill>
                  <a:srgbClr val="A50021"/>
                </a:solidFill>
                <a:latin typeface="Times New Roman" pitchFamily="18" charset="0"/>
              </a:rPr>
              <a:t>13.2</a:t>
            </a:r>
            <a:r>
              <a:rPr kumimoji="1" lang="en-US" altLang="zh-CN" dirty="0">
                <a:latin typeface="Times New Roman" pitchFamily="18" charset="0"/>
              </a:rPr>
              <a:t>  </a:t>
            </a:r>
            <a:r>
              <a:rPr kumimoji="1" lang="zh-CN" altLang="en-US" dirty="0">
                <a:latin typeface="Times New Roman" pitchFamily="18" charset="0"/>
              </a:rPr>
              <a:t>设 </a:t>
            </a:r>
            <a:r>
              <a:rPr kumimoji="1" lang="en-US" altLang="zh-CN" i="1" dirty="0">
                <a:latin typeface="Times New Roman" pitchFamily="18" charset="0"/>
              </a:rPr>
              <a:t>h</a:t>
            </a:r>
            <a:r>
              <a:rPr kumimoji="1" lang="en-US" altLang="zh-CN" baseline="-25000" dirty="0">
                <a:latin typeface="Times New Roman" pitchFamily="18" charset="0"/>
              </a:rPr>
              <a:t>1</a:t>
            </a:r>
            <a:r>
              <a:rPr kumimoji="1" lang="en-US" altLang="zh-CN" dirty="0">
                <a:latin typeface="Times New Roman" pitchFamily="18" charset="0"/>
              </a:rPr>
              <a:t>(</a:t>
            </a:r>
            <a:r>
              <a:rPr kumimoji="1" lang="en-US" altLang="zh-CN" i="1" dirty="0">
                <a:latin typeface="Times New Roman" pitchFamily="18" charset="0"/>
              </a:rPr>
              <a:t>n</a:t>
            </a:r>
            <a:r>
              <a:rPr kumimoji="1" lang="en-US" altLang="zh-CN" dirty="0">
                <a:latin typeface="Times New Roman" pitchFamily="18" charset="0"/>
              </a:rPr>
              <a:t>) </a:t>
            </a:r>
            <a:r>
              <a:rPr kumimoji="1" lang="zh-CN" altLang="en-US" dirty="0">
                <a:latin typeface="Times New Roman" pitchFamily="18" charset="0"/>
              </a:rPr>
              <a:t>和 </a:t>
            </a:r>
            <a:r>
              <a:rPr kumimoji="1" lang="en-US" altLang="zh-CN" i="1" dirty="0">
                <a:latin typeface="Times New Roman" pitchFamily="18" charset="0"/>
              </a:rPr>
              <a:t>h</a:t>
            </a:r>
            <a:r>
              <a:rPr kumimoji="1" lang="en-US" altLang="zh-CN" baseline="-25000" dirty="0">
                <a:latin typeface="Times New Roman" pitchFamily="18" charset="0"/>
              </a:rPr>
              <a:t>2</a:t>
            </a:r>
            <a:r>
              <a:rPr kumimoji="1" lang="en-US" altLang="zh-CN" dirty="0">
                <a:latin typeface="Times New Roman" pitchFamily="18" charset="0"/>
              </a:rPr>
              <a:t>(</a:t>
            </a:r>
            <a:r>
              <a:rPr kumimoji="1" lang="en-US" altLang="zh-CN" i="1" dirty="0">
                <a:latin typeface="Times New Roman" pitchFamily="18" charset="0"/>
              </a:rPr>
              <a:t>n</a:t>
            </a:r>
            <a:r>
              <a:rPr kumimoji="1" lang="en-US" altLang="zh-CN" dirty="0">
                <a:latin typeface="Times New Roman" pitchFamily="18" charset="0"/>
              </a:rPr>
              <a:t>) </a:t>
            </a:r>
            <a:r>
              <a:rPr kumimoji="1" lang="zh-CN" altLang="en-US" dirty="0">
                <a:latin typeface="Times New Roman" pitchFamily="18" charset="0"/>
              </a:rPr>
              <a:t>是递推方程的解，</a:t>
            </a:r>
            <a:r>
              <a:rPr kumimoji="1" lang="en-US" altLang="zh-CN" i="1" dirty="0">
                <a:latin typeface="Times New Roman" pitchFamily="18" charset="0"/>
              </a:rPr>
              <a:t>c</a:t>
            </a:r>
            <a:r>
              <a:rPr kumimoji="1" lang="en-US" altLang="zh-CN" baseline="-25000" dirty="0">
                <a:latin typeface="Times New Roman" pitchFamily="18" charset="0"/>
              </a:rPr>
              <a:t>1</a:t>
            </a:r>
            <a:r>
              <a:rPr kumimoji="1" lang="en-US" altLang="zh-CN" dirty="0">
                <a:latin typeface="Times New Roman" pitchFamily="18" charset="0"/>
              </a:rPr>
              <a:t>,</a:t>
            </a:r>
            <a:r>
              <a:rPr kumimoji="1" lang="en-US" altLang="zh-CN" i="1" dirty="0">
                <a:latin typeface="Times New Roman" pitchFamily="18" charset="0"/>
              </a:rPr>
              <a:t>c</a:t>
            </a:r>
            <a:r>
              <a:rPr kumimoji="1" lang="en-US" altLang="zh-CN" baseline="-25000" dirty="0">
                <a:latin typeface="Times New Roman" pitchFamily="18" charset="0"/>
              </a:rPr>
              <a:t>2</a:t>
            </a:r>
            <a:r>
              <a:rPr kumimoji="1" lang="zh-CN" altLang="en-US" dirty="0">
                <a:latin typeface="Times New Roman" pitchFamily="18" charset="0"/>
              </a:rPr>
              <a:t>为任意常数</a:t>
            </a:r>
            <a:r>
              <a:rPr kumimoji="1" lang="en-US" altLang="zh-CN" dirty="0">
                <a:latin typeface="Times New Roman" pitchFamily="18" charset="0"/>
              </a:rPr>
              <a:t>,</a:t>
            </a:r>
          </a:p>
          <a:p>
            <a:pPr eaLnBrk="1" hangingPunct="1"/>
            <a:r>
              <a:rPr kumimoji="1" lang="zh-CN" altLang="en-US" dirty="0">
                <a:latin typeface="Times New Roman" pitchFamily="18" charset="0"/>
              </a:rPr>
              <a:t>则 </a:t>
            </a:r>
            <a:r>
              <a:rPr kumimoji="1" lang="en-US" altLang="zh-CN" i="1" dirty="0">
                <a:latin typeface="Times New Roman" pitchFamily="18" charset="0"/>
              </a:rPr>
              <a:t>c</a:t>
            </a:r>
            <a:r>
              <a:rPr kumimoji="1" lang="en-US" altLang="zh-CN" baseline="-25000" dirty="0">
                <a:latin typeface="Times New Roman" pitchFamily="18" charset="0"/>
              </a:rPr>
              <a:t>1</a:t>
            </a:r>
            <a:r>
              <a:rPr kumimoji="1" lang="en-US" altLang="zh-CN" i="1" dirty="0">
                <a:latin typeface="Times New Roman" pitchFamily="18" charset="0"/>
              </a:rPr>
              <a:t>h</a:t>
            </a:r>
            <a:r>
              <a:rPr kumimoji="1" lang="en-US" altLang="zh-CN" baseline="-25000" dirty="0">
                <a:latin typeface="Times New Roman" pitchFamily="18" charset="0"/>
              </a:rPr>
              <a:t>1</a:t>
            </a:r>
            <a:r>
              <a:rPr kumimoji="1" lang="en-US" altLang="zh-CN" dirty="0">
                <a:latin typeface="Times New Roman" pitchFamily="18" charset="0"/>
              </a:rPr>
              <a:t>(</a:t>
            </a:r>
            <a:r>
              <a:rPr kumimoji="1" lang="en-US" altLang="zh-CN" i="1" dirty="0">
                <a:latin typeface="Times New Roman" pitchFamily="18" charset="0"/>
              </a:rPr>
              <a:t>n</a:t>
            </a:r>
            <a:r>
              <a:rPr kumimoji="1" lang="en-US" altLang="zh-CN" dirty="0">
                <a:latin typeface="Times New Roman" pitchFamily="18" charset="0"/>
              </a:rPr>
              <a:t>)+</a:t>
            </a:r>
            <a:r>
              <a:rPr kumimoji="1" lang="en-US" altLang="zh-CN" i="1" dirty="0">
                <a:latin typeface="Times New Roman" pitchFamily="18" charset="0"/>
              </a:rPr>
              <a:t>c</a:t>
            </a:r>
            <a:r>
              <a:rPr kumimoji="1" lang="en-US" altLang="zh-CN" baseline="-25000" dirty="0">
                <a:latin typeface="Times New Roman" pitchFamily="18" charset="0"/>
              </a:rPr>
              <a:t>2</a:t>
            </a:r>
            <a:r>
              <a:rPr kumimoji="1" lang="en-US" altLang="zh-CN" i="1" dirty="0">
                <a:latin typeface="Times New Roman" pitchFamily="18" charset="0"/>
              </a:rPr>
              <a:t>h</a:t>
            </a:r>
            <a:r>
              <a:rPr kumimoji="1" lang="en-US" altLang="zh-CN" baseline="-25000" dirty="0">
                <a:latin typeface="Times New Roman" pitchFamily="18" charset="0"/>
              </a:rPr>
              <a:t>2</a:t>
            </a:r>
            <a:r>
              <a:rPr kumimoji="1" lang="en-US" altLang="zh-CN" dirty="0">
                <a:latin typeface="Times New Roman" pitchFamily="18" charset="0"/>
              </a:rPr>
              <a:t>(</a:t>
            </a:r>
            <a:r>
              <a:rPr kumimoji="1" lang="en-US" altLang="zh-CN" i="1" dirty="0">
                <a:latin typeface="Times New Roman" pitchFamily="18" charset="0"/>
              </a:rPr>
              <a:t>n</a:t>
            </a:r>
            <a:r>
              <a:rPr kumimoji="1" lang="en-US" altLang="zh-CN" dirty="0">
                <a:latin typeface="Times New Roman" pitchFamily="18" charset="0"/>
              </a:rPr>
              <a:t>) </a:t>
            </a:r>
            <a:r>
              <a:rPr kumimoji="1" lang="zh-CN" altLang="en-US" dirty="0">
                <a:latin typeface="Times New Roman" pitchFamily="18" charset="0"/>
              </a:rPr>
              <a:t>也是这个递推方程的解</a:t>
            </a:r>
            <a:r>
              <a:rPr kumimoji="1" lang="en-US" altLang="zh-CN" dirty="0" smtClean="0">
                <a:latin typeface="Times New Roman" pitchFamily="18" charset="0"/>
              </a:rPr>
              <a:t>.</a:t>
            </a:r>
          </a:p>
          <a:p>
            <a:pPr eaLnBrk="1" hangingPunct="1"/>
            <a:endParaRPr kumimoji="1" lang="en-US" altLang="zh-CN" dirty="0">
              <a:latin typeface="Times New Roman" pitchFamily="18" charset="0"/>
            </a:endParaRPr>
          </a:p>
          <a:p>
            <a:pPr eaLnBrk="1" hangingPunct="1">
              <a:spcBef>
                <a:spcPct val="60000"/>
              </a:spcBef>
            </a:pPr>
            <a:r>
              <a:rPr kumimoji="1" lang="zh-CN" altLang="en-US" dirty="0">
                <a:solidFill>
                  <a:srgbClr val="A50021"/>
                </a:solidFill>
                <a:latin typeface="Times New Roman" pitchFamily="18" charset="0"/>
              </a:rPr>
              <a:t>推论 </a:t>
            </a:r>
            <a:r>
              <a:rPr kumimoji="1" lang="zh-CN" altLang="en-US" dirty="0">
                <a:latin typeface="Times New Roman" pitchFamily="18" charset="0"/>
              </a:rPr>
              <a:t> 若 </a:t>
            </a:r>
            <a:r>
              <a:rPr kumimoji="1" lang="en-US" altLang="zh-CN" i="1" dirty="0">
                <a:latin typeface="Times New Roman" pitchFamily="18" charset="0"/>
              </a:rPr>
              <a:t>q</a:t>
            </a:r>
            <a:r>
              <a:rPr kumimoji="1" lang="en-US" altLang="zh-CN" baseline="-25000" dirty="0">
                <a:latin typeface="Times New Roman" pitchFamily="18" charset="0"/>
              </a:rPr>
              <a:t>1</a:t>
            </a:r>
            <a:r>
              <a:rPr kumimoji="1" lang="en-US" altLang="zh-CN" dirty="0">
                <a:latin typeface="Times New Roman" pitchFamily="18" charset="0"/>
              </a:rPr>
              <a:t>, </a:t>
            </a:r>
            <a:r>
              <a:rPr kumimoji="1" lang="en-US" altLang="zh-CN" i="1" dirty="0">
                <a:latin typeface="Times New Roman" pitchFamily="18" charset="0"/>
              </a:rPr>
              <a:t>q</a:t>
            </a:r>
            <a:r>
              <a:rPr kumimoji="1" lang="en-US" altLang="zh-CN" baseline="-25000" dirty="0">
                <a:latin typeface="Times New Roman" pitchFamily="18" charset="0"/>
              </a:rPr>
              <a:t>2</a:t>
            </a:r>
            <a:r>
              <a:rPr kumimoji="1" lang="en-US" altLang="zh-CN" dirty="0">
                <a:latin typeface="Times New Roman" pitchFamily="18" charset="0"/>
              </a:rPr>
              <a:t>, …, </a:t>
            </a:r>
            <a:r>
              <a:rPr kumimoji="1" lang="en-US" altLang="zh-CN" i="1" dirty="0" err="1">
                <a:latin typeface="Times New Roman" pitchFamily="18" charset="0"/>
              </a:rPr>
              <a:t>q</a:t>
            </a:r>
            <a:r>
              <a:rPr kumimoji="1" lang="en-US" altLang="zh-CN" i="1" baseline="-25000" dirty="0" err="1">
                <a:latin typeface="Times New Roman" pitchFamily="18" charset="0"/>
              </a:rPr>
              <a:t>k</a:t>
            </a:r>
            <a:r>
              <a:rPr kumimoji="1" lang="en-US" altLang="zh-CN" i="1" dirty="0">
                <a:latin typeface="Times New Roman" pitchFamily="18" charset="0"/>
              </a:rPr>
              <a:t> </a:t>
            </a:r>
            <a:r>
              <a:rPr kumimoji="1" lang="zh-CN" altLang="en-US" dirty="0">
                <a:latin typeface="Times New Roman" pitchFamily="18" charset="0"/>
              </a:rPr>
              <a:t>是递推方程的特征根，则 </a:t>
            </a:r>
            <a:r>
              <a:rPr kumimoji="1" lang="en-US" altLang="zh-CN" i="1" dirty="0">
                <a:latin typeface="Times New Roman" pitchFamily="18" charset="0"/>
              </a:rPr>
              <a:t>c</a:t>
            </a:r>
            <a:r>
              <a:rPr kumimoji="1" lang="en-US" altLang="zh-CN" baseline="-25000" dirty="0">
                <a:latin typeface="Times New Roman" pitchFamily="18" charset="0"/>
              </a:rPr>
              <a:t>1</a:t>
            </a:r>
            <a:r>
              <a:rPr kumimoji="1" lang="en-US" altLang="zh-CN" i="1" dirty="0">
                <a:latin typeface="Times New Roman" pitchFamily="18" charset="0"/>
              </a:rPr>
              <a:t>q</a:t>
            </a:r>
            <a:r>
              <a:rPr kumimoji="1" lang="en-US" altLang="zh-CN" baseline="-25000" dirty="0">
                <a:latin typeface="Times New Roman" pitchFamily="18" charset="0"/>
              </a:rPr>
              <a:t>1</a:t>
            </a:r>
            <a:r>
              <a:rPr kumimoji="1" lang="en-US" altLang="zh-CN" i="1" baseline="30000" dirty="0">
                <a:latin typeface="Times New Roman" pitchFamily="18" charset="0"/>
              </a:rPr>
              <a:t>n</a:t>
            </a:r>
            <a:r>
              <a:rPr kumimoji="1" lang="en-US" altLang="zh-CN" i="1" dirty="0">
                <a:latin typeface="Times New Roman" pitchFamily="18" charset="0"/>
              </a:rPr>
              <a:t> </a:t>
            </a:r>
            <a:r>
              <a:rPr kumimoji="1" lang="en-US" altLang="zh-CN" dirty="0">
                <a:latin typeface="Times New Roman" pitchFamily="18" charset="0"/>
              </a:rPr>
              <a:t>+ </a:t>
            </a:r>
            <a:r>
              <a:rPr kumimoji="1" lang="en-US" altLang="zh-CN" i="1" dirty="0">
                <a:latin typeface="Times New Roman" pitchFamily="18" charset="0"/>
              </a:rPr>
              <a:t>c</a:t>
            </a:r>
            <a:r>
              <a:rPr kumimoji="1" lang="en-US" altLang="zh-CN" baseline="-25000" dirty="0">
                <a:latin typeface="Times New Roman" pitchFamily="18" charset="0"/>
              </a:rPr>
              <a:t>2</a:t>
            </a:r>
            <a:r>
              <a:rPr kumimoji="1" lang="en-US" altLang="zh-CN" i="1" dirty="0">
                <a:latin typeface="Times New Roman" pitchFamily="18" charset="0"/>
              </a:rPr>
              <a:t>q</a:t>
            </a:r>
            <a:r>
              <a:rPr kumimoji="1" lang="en-US" altLang="zh-CN" baseline="-25000" dirty="0">
                <a:latin typeface="Times New Roman" pitchFamily="18" charset="0"/>
              </a:rPr>
              <a:t>2</a:t>
            </a:r>
            <a:r>
              <a:rPr kumimoji="1" lang="en-US" altLang="zh-CN" i="1" baseline="30000" dirty="0">
                <a:latin typeface="Times New Roman" pitchFamily="18" charset="0"/>
              </a:rPr>
              <a:t>n</a:t>
            </a:r>
            <a:r>
              <a:rPr kumimoji="1" lang="en-US" altLang="zh-CN" i="1" dirty="0">
                <a:latin typeface="Times New Roman" pitchFamily="18" charset="0"/>
              </a:rPr>
              <a:t> </a:t>
            </a:r>
          </a:p>
          <a:p>
            <a:pPr eaLnBrk="1" hangingPunct="1">
              <a:spcBef>
                <a:spcPct val="15000"/>
              </a:spcBef>
            </a:pPr>
            <a:r>
              <a:rPr kumimoji="1" lang="en-US" altLang="zh-CN" dirty="0">
                <a:latin typeface="Times New Roman" pitchFamily="18" charset="0"/>
              </a:rPr>
              <a:t>+ … + </a:t>
            </a:r>
            <a:r>
              <a:rPr kumimoji="1" lang="en-US" altLang="zh-CN" i="1" dirty="0" err="1">
                <a:latin typeface="Times New Roman" pitchFamily="18" charset="0"/>
              </a:rPr>
              <a:t>c</a:t>
            </a:r>
            <a:r>
              <a:rPr kumimoji="1" lang="en-US" altLang="zh-CN" i="1" baseline="-25000" dirty="0" err="1">
                <a:latin typeface="Times New Roman" pitchFamily="18" charset="0"/>
              </a:rPr>
              <a:t>k</a:t>
            </a:r>
            <a:r>
              <a:rPr kumimoji="1" lang="en-US" altLang="zh-CN" i="1" dirty="0" err="1">
                <a:latin typeface="Times New Roman" pitchFamily="18" charset="0"/>
              </a:rPr>
              <a:t>q</a:t>
            </a:r>
            <a:r>
              <a:rPr kumimoji="1" lang="en-US" altLang="zh-CN" i="1" baseline="-25000" dirty="0" err="1">
                <a:latin typeface="Times New Roman" pitchFamily="18" charset="0"/>
              </a:rPr>
              <a:t>k</a:t>
            </a:r>
            <a:r>
              <a:rPr kumimoji="1" lang="en-US" altLang="zh-CN" i="1" baseline="30000" dirty="0" err="1">
                <a:latin typeface="Times New Roman" pitchFamily="18" charset="0"/>
              </a:rPr>
              <a:t>n</a:t>
            </a:r>
            <a:r>
              <a:rPr kumimoji="1" lang="en-US" altLang="zh-CN" i="1" baseline="30000" dirty="0">
                <a:latin typeface="Times New Roman" pitchFamily="18" charset="0"/>
              </a:rPr>
              <a:t>  </a:t>
            </a:r>
            <a:r>
              <a:rPr kumimoji="1" lang="zh-CN" altLang="en-US" dirty="0">
                <a:latin typeface="Times New Roman" pitchFamily="18" charset="0"/>
              </a:rPr>
              <a:t>是该递推方程的解，其中</a:t>
            </a:r>
            <a:r>
              <a:rPr kumimoji="1" lang="en-US" altLang="zh-CN" i="1" dirty="0">
                <a:latin typeface="Times New Roman" pitchFamily="18" charset="0"/>
              </a:rPr>
              <a:t>c</a:t>
            </a:r>
            <a:r>
              <a:rPr kumimoji="1" lang="en-US" altLang="zh-CN" baseline="-25000" dirty="0">
                <a:latin typeface="Times New Roman" pitchFamily="18" charset="0"/>
              </a:rPr>
              <a:t>1</a:t>
            </a:r>
            <a:r>
              <a:rPr kumimoji="1" lang="en-US" altLang="zh-CN" dirty="0">
                <a:latin typeface="Times New Roman" pitchFamily="18" charset="0"/>
              </a:rPr>
              <a:t>, </a:t>
            </a:r>
            <a:r>
              <a:rPr kumimoji="1" lang="en-US" altLang="zh-CN" i="1" dirty="0">
                <a:latin typeface="Times New Roman" pitchFamily="18" charset="0"/>
              </a:rPr>
              <a:t>c</a:t>
            </a:r>
            <a:r>
              <a:rPr kumimoji="1" lang="en-US" altLang="zh-CN" baseline="-25000" dirty="0">
                <a:latin typeface="Times New Roman" pitchFamily="18" charset="0"/>
              </a:rPr>
              <a:t>2</a:t>
            </a:r>
            <a:r>
              <a:rPr kumimoji="1" lang="en-US" altLang="zh-CN" dirty="0">
                <a:latin typeface="Times New Roman" pitchFamily="18" charset="0"/>
              </a:rPr>
              <a:t>, …, </a:t>
            </a:r>
            <a:r>
              <a:rPr kumimoji="1" lang="en-US" altLang="zh-CN" i="1" dirty="0" err="1">
                <a:latin typeface="Times New Roman" pitchFamily="18" charset="0"/>
              </a:rPr>
              <a:t>c</a:t>
            </a:r>
            <a:r>
              <a:rPr kumimoji="1" lang="en-US" altLang="zh-CN" i="1" baseline="-25000" dirty="0" err="1">
                <a:latin typeface="Times New Roman" pitchFamily="18" charset="0"/>
              </a:rPr>
              <a:t>k</a:t>
            </a:r>
            <a:r>
              <a:rPr kumimoji="1" lang="en-US" altLang="zh-CN" i="1" dirty="0">
                <a:latin typeface="Times New Roman" pitchFamily="18" charset="0"/>
              </a:rPr>
              <a:t> </a:t>
            </a:r>
            <a:r>
              <a:rPr kumimoji="1" lang="zh-CN" altLang="en-US" dirty="0">
                <a:latin typeface="Times New Roman" pitchFamily="18" charset="0"/>
              </a:rPr>
              <a:t>是任意常数</a:t>
            </a:r>
            <a:r>
              <a:rPr kumimoji="1" lang="en-US" altLang="zh-CN" dirty="0">
                <a:latin typeface="Times New Roman" pitchFamily="18" charset="0"/>
              </a:rPr>
              <a:t>. </a:t>
            </a:r>
          </a:p>
        </p:txBody>
      </p:sp>
    </p:spTree>
    <p:extLst>
      <p:ext uri="{BB962C8B-B14F-4D97-AF65-F5344CB8AC3E}">
        <p14:creationId xmlns:p14="http://schemas.microsoft.com/office/powerpoint/2010/main" val="70887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p:spPr>
        <p:txBody>
          <a:bodyPr/>
          <a:lstStyle>
            <a:lvl1pPr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r" eaLnBrk="1" hangingPunct="1">
              <a:spcBef>
                <a:spcPct val="0"/>
              </a:spcBef>
              <a:buClrTx/>
              <a:buFontTx/>
              <a:buNone/>
            </a:pPr>
            <a:fld id="{6DD82167-0660-4D63-AA81-497ADD4BF21C}" type="slidenum">
              <a:rPr lang="en-US" altLang="zh-CN" sz="1400" b="0" smtClean="0"/>
              <a:pPr algn="r" eaLnBrk="1" hangingPunct="1">
                <a:spcBef>
                  <a:spcPct val="0"/>
                </a:spcBef>
                <a:buClrTx/>
                <a:buFontTx/>
                <a:buNone/>
              </a:pPr>
              <a:t>88</a:t>
            </a:fld>
            <a:endParaRPr lang="en-US" altLang="zh-CN" sz="1400" b="0" smtClean="0"/>
          </a:p>
        </p:txBody>
      </p:sp>
      <p:sp>
        <p:nvSpPr>
          <p:cNvPr id="14339" name="Rectangle 2"/>
          <p:cNvSpPr>
            <a:spLocks noGrp="1" noChangeArrowheads="1"/>
          </p:cNvSpPr>
          <p:nvPr>
            <p:ph type="title"/>
          </p:nvPr>
        </p:nvSpPr>
        <p:spPr/>
        <p:txBody>
          <a:bodyPr>
            <a:normAutofit/>
          </a:bodyPr>
          <a:lstStyle/>
          <a:p>
            <a:pPr algn="l" eaLnBrk="1" hangingPunct="1"/>
            <a:r>
              <a:rPr lang="zh-CN" altLang="en-US" sz="2800" b="1" dirty="0" smtClean="0">
                <a:solidFill>
                  <a:schemeClr val="tx1"/>
                </a:solidFill>
              </a:rPr>
              <a:t>无重根下通解的结构</a:t>
            </a:r>
          </a:p>
        </p:txBody>
      </p:sp>
      <p:sp>
        <p:nvSpPr>
          <p:cNvPr id="14340" name="Rectangle 3"/>
          <p:cNvSpPr>
            <a:spLocks noChangeArrowheads="1"/>
          </p:cNvSpPr>
          <p:nvPr/>
        </p:nvSpPr>
        <p:spPr bwMode="auto">
          <a:xfrm>
            <a:off x="250825" y="1368425"/>
            <a:ext cx="83534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304800"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20000"/>
              </a:lnSpc>
              <a:spcBef>
                <a:spcPct val="0"/>
              </a:spcBef>
              <a:buClrTx/>
              <a:buFontTx/>
              <a:buNone/>
            </a:pPr>
            <a:r>
              <a:rPr kumimoji="1" lang="zh-CN" altLang="en-US" dirty="0">
                <a:solidFill>
                  <a:srgbClr val="A50021"/>
                </a:solidFill>
                <a:latin typeface="Times New Roman" pitchFamily="18" charset="0"/>
              </a:rPr>
              <a:t>定义</a:t>
            </a:r>
            <a:r>
              <a:rPr kumimoji="1" lang="en-US" altLang="zh-CN" dirty="0">
                <a:solidFill>
                  <a:srgbClr val="A50021"/>
                </a:solidFill>
                <a:latin typeface="Times New Roman" pitchFamily="18" charset="0"/>
              </a:rPr>
              <a:t>13.4</a:t>
            </a:r>
            <a:r>
              <a:rPr kumimoji="1" lang="en-US" altLang="zh-CN" dirty="0">
                <a:solidFill>
                  <a:srgbClr val="FF0000"/>
                </a:solidFill>
                <a:latin typeface="Times New Roman" pitchFamily="18" charset="0"/>
              </a:rPr>
              <a:t> </a:t>
            </a:r>
            <a:r>
              <a:rPr kumimoji="1" lang="en-US" altLang="zh-CN" dirty="0">
                <a:latin typeface="Times New Roman" pitchFamily="18" charset="0"/>
              </a:rPr>
              <a:t> </a:t>
            </a:r>
            <a:r>
              <a:rPr kumimoji="1" lang="zh-CN" altLang="en-US" dirty="0">
                <a:latin typeface="Times New Roman" pitchFamily="18" charset="0"/>
              </a:rPr>
              <a:t>若对常系数线性齐次递推方程的每个解 </a:t>
            </a:r>
            <a:r>
              <a:rPr kumimoji="1" lang="en-US" altLang="zh-CN" i="1" dirty="0">
                <a:latin typeface="Times New Roman" pitchFamily="18" charset="0"/>
              </a:rPr>
              <a:t>h</a:t>
            </a:r>
            <a:r>
              <a:rPr kumimoji="1" lang="en-US" altLang="zh-CN" dirty="0">
                <a:latin typeface="Times New Roman" pitchFamily="18" charset="0"/>
              </a:rPr>
              <a:t>(</a:t>
            </a:r>
            <a:r>
              <a:rPr kumimoji="1" lang="en-US" altLang="zh-CN" i="1" dirty="0">
                <a:latin typeface="Times New Roman" pitchFamily="18" charset="0"/>
              </a:rPr>
              <a:t>n</a:t>
            </a:r>
            <a:r>
              <a:rPr kumimoji="1" lang="en-US" altLang="zh-CN" dirty="0">
                <a:latin typeface="Times New Roman" pitchFamily="18" charset="0"/>
              </a:rPr>
              <a:t>) </a:t>
            </a:r>
            <a:r>
              <a:rPr kumimoji="1" lang="zh-CN" altLang="en-US" dirty="0">
                <a:latin typeface="Times New Roman" pitchFamily="18" charset="0"/>
              </a:rPr>
              <a:t>都</a:t>
            </a:r>
          </a:p>
          <a:p>
            <a:pPr eaLnBrk="1" hangingPunct="1">
              <a:lnSpc>
                <a:spcPct val="120000"/>
              </a:lnSpc>
              <a:spcBef>
                <a:spcPct val="0"/>
              </a:spcBef>
              <a:buClrTx/>
              <a:buFontTx/>
              <a:buNone/>
            </a:pPr>
            <a:r>
              <a:rPr kumimoji="1" lang="zh-CN" altLang="en-US" dirty="0">
                <a:latin typeface="Times New Roman" pitchFamily="18" charset="0"/>
              </a:rPr>
              <a:t>存在一组常数</a:t>
            </a:r>
            <a:r>
              <a:rPr kumimoji="1" lang="en-US" altLang="zh-CN" i="1" dirty="0">
                <a:latin typeface="Times New Roman" pitchFamily="18" charset="0"/>
              </a:rPr>
              <a:t>c</a:t>
            </a:r>
            <a:r>
              <a:rPr kumimoji="1" lang="en-US" altLang="zh-CN" baseline="-25000" dirty="0">
                <a:latin typeface="Times New Roman" pitchFamily="18" charset="0"/>
              </a:rPr>
              <a:t>1</a:t>
            </a:r>
            <a:r>
              <a:rPr kumimoji="1" lang="en-US" altLang="zh-CN" dirty="0">
                <a:latin typeface="Times New Roman" pitchFamily="18" charset="0"/>
                <a:sym typeface="Symbol" pitchFamily="18" charset="2"/>
              </a:rPr>
              <a:t></a:t>
            </a:r>
            <a:r>
              <a:rPr kumimoji="1" lang="en-US" altLang="zh-CN" dirty="0">
                <a:latin typeface="Times New Roman" pitchFamily="18" charset="0"/>
              </a:rPr>
              <a:t>,</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a:t>
            </a:r>
            <a:r>
              <a:rPr kumimoji="1" lang="en-US" altLang="zh-CN" dirty="0">
                <a:latin typeface="Times New Roman" pitchFamily="18" charset="0"/>
              </a:rPr>
              <a:t>,…, </a:t>
            </a:r>
            <a:r>
              <a:rPr kumimoji="1" lang="en-US" altLang="zh-CN" i="1" dirty="0" err="1">
                <a:latin typeface="Times New Roman" pitchFamily="18" charset="0"/>
                <a:sym typeface="Symbol" pitchFamily="18" charset="2"/>
              </a:rPr>
              <a:t>c</a:t>
            </a:r>
            <a:r>
              <a:rPr kumimoji="1" lang="en-US" altLang="zh-CN" i="1" baseline="-25000" dirty="0" err="1">
                <a:latin typeface="Times New Roman" pitchFamily="18" charset="0"/>
                <a:sym typeface="Symbol" pitchFamily="18" charset="2"/>
              </a:rPr>
              <a:t>k</a:t>
            </a:r>
            <a:r>
              <a:rPr kumimoji="1" lang="en-US" altLang="zh-CN" dirty="0">
                <a:latin typeface="Times New Roman" pitchFamily="18" charset="0"/>
                <a:sym typeface="Symbol" pitchFamily="18" charset="2"/>
              </a:rPr>
              <a:t> </a:t>
            </a:r>
            <a:r>
              <a:rPr kumimoji="1" lang="zh-CN" altLang="en-US" dirty="0">
                <a:latin typeface="Times New Roman" pitchFamily="18" charset="0"/>
              </a:rPr>
              <a:t>使得</a:t>
            </a:r>
            <a:endParaRPr kumimoji="1" lang="zh-CN" altLang="en-US" dirty="0">
              <a:latin typeface="Times New Roman" pitchFamily="18" charset="0"/>
              <a:sym typeface="Symbol" pitchFamily="18" charset="2"/>
            </a:endParaRPr>
          </a:p>
          <a:p>
            <a:pPr eaLnBrk="1" hangingPunct="1">
              <a:lnSpc>
                <a:spcPct val="120000"/>
              </a:lnSpc>
              <a:spcBef>
                <a:spcPct val="0"/>
              </a:spcBef>
              <a:buClrTx/>
              <a:buFontTx/>
              <a:buNone/>
            </a:pPr>
            <a:r>
              <a:rPr kumimoji="1" lang="zh-CN" altLang="en-US" dirty="0">
                <a:latin typeface="Times New Roman" pitchFamily="18" charset="0"/>
                <a:sym typeface="Symbol" pitchFamily="18" charset="2"/>
              </a:rPr>
              <a:t>                     </a:t>
            </a:r>
            <a:r>
              <a:rPr kumimoji="1" lang="en-US" altLang="zh-CN" i="1" dirty="0">
                <a:latin typeface="Times New Roman" pitchFamily="18" charset="0"/>
                <a:sym typeface="Symbol" pitchFamily="18" charset="2"/>
              </a:rPr>
              <a:t>h</a:t>
            </a:r>
            <a:r>
              <a:rPr kumimoji="1" lang="en-US" altLang="zh-CN" dirty="0">
                <a:latin typeface="Times New Roman" pitchFamily="18" charset="0"/>
                <a:sym typeface="Symbol" pitchFamily="18" charset="2"/>
              </a:rPr>
              <a:t>(</a:t>
            </a:r>
            <a:r>
              <a:rPr kumimoji="1" lang="en-US" altLang="zh-CN" i="1" dirty="0">
                <a:latin typeface="Times New Roman" pitchFamily="18" charset="0"/>
                <a:sym typeface="Symbol" pitchFamily="18" charset="2"/>
              </a:rPr>
              <a:t>n</a:t>
            </a:r>
            <a:r>
              <a:rPr kumimoji="1" lang="en-US" altLang="zh-CN" dirty="0">
                <a:latin typeface="Times New Roman" pitchFamily="18" charset="0"/>
                <a:sym typeface="Symbol" pitchFamily="18" charset="2"/>
              </a:rPr>
              <a:t>) = </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1</a:t>
            </a:r>
            <a:r>
              <a:rPr kumimoji="1" lang="en-US" altLang="zh-CN" dirty="0">
                <a:latin typeface="Times New Roman" pitchFamily="18" charset="0"/>
                <a:sym typeface="Symbol" pitchFamily="18" charset="2"/>
              </a:rPr>
              <a:t></a:t>
            </a:r>
            <a:r>
              <a:rPr kumimoji="1" lang="en-US" altLang="zh-CN" i="1" dirty="0">
                <a:latin typeface="Times New Roman" pitchFamily="18" charset="0"/>
              </a:rPr>
              <a:t>q</a:t>
            </a:r>
            <a:r>
              <a:rPr kumimoji="1" lang="en-US" altLang="zh-CN" baseline="-25000" dirty="0">
                <a:latin typeface="Times New Roman" pitchFamily="18" charset="0"/>
                <a:sym typeface="Symbol" pitchFamily="18" charset="2"/>
              </a:rPr>
              <a:t>1</a:t>
            </a:r>
            <a:r>
              <a:rPr kumimoji="1" lang="en-US" altLang="zh-CN" i="1" baseline="30000" dirty="0">
                <a:latin typeface="Times New Roman" pitchFamily="18" charset="0"/>
                <a:sym typeface="Symbol" pitchFamily="18" charset="2"/>
              </a:rPr>
              <a:t>n</a:t>
            </a:r>
            <a:r>
              <a:rPr kumimoji="1" lang="en-US" altLang="zh-CN" dirty="0">
                <a:latin typeface="Times New Roman" pitchFamily="18" charset="0"/>
                <a:sym typeface="Symbol" pitchFamily="18" charset="2"/>
              </a:rPr>
              <a:t>+</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a:t>
            </a:r>
            <a:r>
              <a:rPr kumimoji="1" lang="en-US" altLang="zh-CN" i="1" dirty="0">
                <a:latin typeface="Times New Roman" pitchFamily="18" charset="0"/>
              </a:rPr>
              <a:t>q</a:t>
            </a:r>
            <a:r>
              <a:rPr kumimoji="1" lang="en-US" altLang="zh-CN" baseline="-25000" dirty="0">
                <a:latin typeface="Times New Roman" pitchFamily="18" charset="0"/>
                <a:sym typeface="Symbol" pitchFamily="18" charset="2"/>
              </a:rPr>
              <a:t>2</a:t>
            </a:r>
            <a:r>
              <a:rPr kumimoji="1" lang="en-US" altLang="zh-CN" i="1" baseline="30000" dirty="0">
                <a:latin typeface="Times New Roman" pitchFamily="18" charset="0"/>
                <a:sym typeface="Symbol" pitchFamily="18" charset="2"/>
              </a:rPr>
              <a:t>n</a:t>
            </a:r>
            <a:r>
              <a:rPr kumimoji="1" lang="en-US" altLang="zh-CN" dirty="0">
                <a:latin typeface="Times New Roman" pitchFamily="18" charset="0"/>
                <a:sym typeface="Symbol" pitchFamily="18" charset="2"/>
              </a:rPr>
              <a:t>+…+</a:t>
            </a:r>
            <a:r>
              <a:rPr kumimoji="1" lang="en-US" altLang="zh-CN" i="1" dirty="0" err="1">
                <a:latin typeface="Times New Roman" pitchFamily="18" charset="0"/>
                <a:sym typeface="Symbol" pitchFamily="18" charset="2"/>
              </a:rPr>
              <a:t>c</a:t>
            </a:r>
            <a:r>
              <a:rPr kumimoji="1" lang="en-US" altLang="zh-CN" i="1" baseline="-25000" dirty="0" err="1">
                <a:latin typeface="Times New Roman" pitchFamily="18" charset="0"/>
                <a:sym typeface="Symbol" pitchFamily="18" charset="2"/>
              </a:rPr>
              <a:t>k</a:t>
            </a:r>
            <a:r>
              <a:rPr kumimoji="1" lang="en-US" altLang="zh-CN" dirty="0" err="1">
                <a:latin typeface="Times New Roman" pitchFamily="18" charset="0"/>
                <a:sym typeface="Symbol" pitchFamily="18" charset="2"/>
              </a:rPr>
              <a:t></a:t>
            </a:r>
            <a:r>
              <a:rPr kumimoji="1" lang="en-US" altLang="zh-CN" i="1" dirty="0" err="1">
                <a:latin typeface="Times New Roman" pitchFamily="18" charset="0"/>
              </a:rPr>
              <a:t>q</a:t>
            </a:r>
            <a:r>
              <a:rPr kumimoji="1" lang="en-US" altLang="zh-CN" i="1" baseline="-25000" dirty="0" err="1">
                <a:latin typeface="Times New Roman" pitchFamily="18" charset="0"/>
                <a:sym typeface="Symbol" pitchFamily="18" charset="2"/>
              </a:rPr>
              <a:t>k</a:t>
            </a:r>
            <a:r>
              <a:rPr kumimoji="1" lang="en-US" altLang="zh-CN" i="1" baseline="30000" dirty="0" err="1">
                <a:latin typeface="Times New Roman" pitchFamily="18" charset="0"/>
                <a:sym typeface="Symbol" pitchFamily="18" charset="2"/>
              </a:rPr>
              <a:t>n</a:t>
            </a:r>
            <a:r>
              <a:rPr kumimoji="1" lang="en-US" altLang="zh-CN" dirty="0">
                <a:latin typeface="Times New Roman" pitchFamily="18" charset="0"/>
                <a:sym typeface="Symbol" pitchFamily="18" charset="2"/>
              </a:rPr>
              <a:t> </a:t>
            </a:r>
          </a:p>
          <a:p>
            <a:pPr eaLnBrk="1" hangingPunct="1">
              <a:lnSpc>
                <a:spcPct val="120000"/>
              </a:lnSpc>
              <a:spcBef>
                <a:spcPct val="0"/>
              </a:spcBef>
              <a:buClrTx/>
              <a:buFontTx/>
              <a:buNone/>
            </a:pPr>
            <a:r>
              <a:rPr kumimoji="1" lang="zh-CN" altLang="en-US" dirty="0">
                <a:latin typeface="Times New Roman" pitchFamily="18" charset="0"/>
                <a:sym typeface="Symbol" pitchFamily="18" charset="2"/>
              </a:rPr>
              <a:t>成立，则称 </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1</a:t>
            </a:r>
            <a:r>
              <a:rPr kumimoji="1" lang="en-US" altLang="zh-CN" i="1" dirty="0">
                <a:latin typeface="Times New Roman" pitchFamily="18" charset="0"/>
                <a:sym typeface="Symbol" pitchFamily="18" charset="2"/>
              </a:rPr>
              <a:t>q</a:t>
            </a:r>
            <a:r>
              <a:rPr kumimoji="1" lang="en-US" altLang="zh-CN" baseline="-25000" dirty="0">
                <a:latin typeface="Times New Roman" pitchFamily="18" charset="0"/>
                <a:sym typeface="Symbol" pitchFamily="18" charset="2"/>
              </a:rPr>
              <a:t>1</a:t>
            </a:r>
            <a:r>
              <a:rPr kumimoji="1" lang="en-US" altLang="zh-CN" i="1" baseline="30000" dirty="0">
                <a:latin typeface="Times New Roman" pitchFamily="18" charset="0"/>
                <a:sym typeface="Symbol" pitchFamily="18" charset="2"/>
              </a:rPr>
              <a:t>n </a:t>
            </a:r>
            <a:r>
              <a:rPr kumimoji="1" lang="en-US" altLang="zh-CN" dirty="0">
                <a:latin typeface="Times New Roman" pitchFamily="18" charset="0"/>
                <a:sym typeface="Symbol" pitchFamily="18" charset="2"/>
              </a:rPr>
              <a:t>+ </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2</a:t>
            </a:r>
            <a:r>
              <a:rPr kumimoji="1" lang="en-US" altLang="zh-CN" i="1" dirty="0">
                <a:latin typeface="Times New Roman" pitchFamily="18" charset="0"/>
                <a:sym typeface="Symbol" pitchFamily="18" charset="2"/>
              </a:rPr>
              <a:t>q</a:t>
            </a:r>
            <a:r>
              <a:rPr kumimoji="1" lang="en-US" altLang="zh-CN" baseline="-25000" dirty="0">
                <a:latin typeface="Times New Roman" pitchFamily="18" charset="0"/>
                <a:sym typeface="Symbol" pitchFamily="18" charset="2"/>
              </a:rPr>
              <a:t>2</a:t>
            </a:r>
            <a:r>
              <a:rPr kumimoji="1" lang="en-US" altLang="zh-CN" i="1" baseline="30000" dirty="0">
                <a:latin typeface="Times New Roman" pitchFamily="18" charset="0"/>
                <a:sym typeface="Symbol" pitchFamily="18" charset="2"/>
              </a:rPr>
              <a:t>n </a:t>
            </a:r>
            <a:r>
              <a:rPr kumimoji="1" lang="en-US" altLang="zh-CN" dirty="0">
                <a:latin typeface="Times New Roman" pitchFamily="18" charset="0"/>
                <a:sym typeface="Symbol" pitchFamily="18" charset="2"/>
              </a:rPr>
              <a:t>+ …+ </a:t>
            </a:r>
            <a:r>
              <a:rPr kumimoji="1" lang="en-US" altLang="zh-CN" i="1" dirty="0" err="1">
                <a:latin typeface="Times New Roman" pitchFamily="18" charset="0"/>
                <a:sym typeface="Symbol" pitchFamily="18" charset="2"/>
              </a:rPr>
              <a:t>c</a:t>
            </a:r>
            <a:r>
              <a:rPr kumimoji="1" lang="en-US" altLang="zh-CN" i="1" baseline="-25000" dirty="0" err="1">
                <a:latin typeface="Times New Roman" pitchFamily="18" charset="0"/>
                <a:sym typeface="Symbol" pitchFamily="18" charset="2"/>
              </a:rPr>
              <a:t>k</a:t>
            </a:r>
            <a:r>
              <a:rPr kumimoji="1" lang="en-US" altLang="zh-CN" i="1" dirty="0" err="1">
                <a:latin typeface="Times New Roman" pitchFamily="18" charset="0"/>
                <a:sym typeface="Symbol" pitchFamily="18" charset="2"/>
              </a:rPr>
              <a:t>q</a:t>
            </a:r>
            <a:r>
              <a:rPr kumimoji="1" lang="en-US" altLang="zh-CN" i="1" baseline="-25000" dirty="0" err="1">
                <a:latin typeface="Times New Roman" pitchFamily="18" charset="0"/>
                <a:sym typeface="Symbol" pitchFamily="18" charset="2"/>
              </a:rPr>
              <a:t>k</a:t>
            </a:r>
            <a:r>
              <a:rPr kumimoji="1" lang="en-US" altLang="zh-CN" i="1" baseline="30000" dirty="0" err="1">
                <a:latin typeface="Times New Roman" pitchFamily="18" charset="0"/>
                <a:sym typeface="Symbol" pitchFamily="18" charset="2"/>
              </a:rPr>
              <a:t>n</a:t>
            </a:r>
            <a:r>
              <a:rPr kumimoji="1" lang="en-US" altLang="zh-CN" i="1" baseline="30000" dirty="0">
                <a:latin typeface="Times New Roman" pitchFamily="18" charset="0"/>
                <a:sym typeface="Symbol" pitchFamily="18" charset="2"/>
              </a:rPr>
              <a:t> </a:t>
            </a:r>
            <a:r>
              <a:rPr kumimoji="1" lang="zh-CN" altLang="en-US" dirty="0">
                <a:latin typeface="Times New Roman" pitchFamily="18" charset="0"/>
                <a:sym typeface="Symbol" pitchFamily="18" charset="2"/>
              </a:rPr>
              <a:t>为该递推方程的</a:t>
            </a:r>
            <a:r>
              <a:rPr kumimoji="1" lang="zh-CN" altLang="en-US" dirty="0">
                <a:solidFill>
                  <a:srgbClr val="A50021"/>
                </a:solidFill>
                <a:latin typeface="Times New Roman" pitchFamily="18" charset="0"/>
                <a:sym typeface="Symbol" pitchFamily="18" charset="2"/>
              </a:rPr>
              <a:t>通解</a:t>
            </a:r>
            <a:r>
              <a:rPr kumimoji="1" lang="zh-CN" altLang="en-US" dirty="0">
                <a:latin typeface="Times New Roman" pitchFamily="18" charset="0"/>
                <a:sym typeface="Symbol" pitchFamily="18" charset="2"/>
              </a:rPr>
              <a:t>  </a:t>
            </a:r>
          </a:p>
        </p:txBody>
      </p:sp>
      <p:sp>
        <p:nvSpPr>
          <p:cNvPr id="14341" name="Rectangle 4"/>
          <p:cNvSpPr>
            <a:spLocks noChangeArrowheads="1"/>
          </p:cNvSpPr>
          <p:nvPr/>
        </p:nvSpPr>
        <p:spPr bwMode="auto">
          <a:xfrm>
            <a:off x="250825" y="3716338"/>
            <a:ext cx="83534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304800" algn="l"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algn="l" eaLnBrk="0" hangingPunct="0">
              <a:spcBef>
                <a:spcPct val="20000"/>
              </a:spcBef>
              <a:buChar char="–"/>
              <a:defRPr sz="2200">
                <a:solidFill>
                  <a:schemeClr val="tx1"/>
                </a:solidFill>
                <a:latin typeface="Arial" charset="0"/>
                <a:ea typeface="华文中宋" pitchFamily="2" charset="-122"/>
              </a:defRPr>
            </a:lvl2pPr>
            <a:lvl3pPr marL="1143000" indent="-228600" algn="l" eaLnBrk="0" hangingPunct="0">
              <a:spcBef>
                <a:spcPct val="20000"/>
              </a:spcBef>
              <a:buChar char="•"/>
              <a:defRPr sz="2200">
                <a:solidFill>
                  <a:schemeClr val="tx1"/>
                </a:solidFill>
                <a:latin typeface="Arial" charset="0"/>
                <a:ea typeface="华文中宋" pitchFamily="2" charset="-122"/>
              </a:defRPr>
            </a:lvl3pPr>
            <a:lvl4pPr marL="1600200" indent="-228600" algn="l" eaLnBrk="0" hangingPunct="0">
              <a:spcBef>
                <a:spcPct val="20000"/>
              </a:spcBef>
              <a:buChar char="–"/>
              <a:defRPr sz="2200">
                <a:solidFill>
                  <a:schemeClr val="tx1"/>
                </a:solidFill>
                <a:latin typeface="Arial" charset="0"/>
                <a:ea typeface="华文中宋" pitchFamily="2" charset="-122"/>
              </a:defRPr>
            </a:lvl4pPr>
            <a:lvl5pPr marL="2057400" indent="-228600" algn="l"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lnSpc>
                <a:spcPct val="120000"/>
              </a:lnSpc>
              <a:spcBef>
                <a:spcPct val="0"/>
              </a:spcBef>
              <a:buClrTx/>
              <a:buFontTx/>
              <a:buNone/>
            </a:pPr>
            <a:r>
              <a:rPr kumimoji="1" lang="zh-CN" altLang="en-US" dirty="0">
                <a:solidFill>
                  <a:srgbClr val="A50021"/>
                </a:solidFill>
                <a:latin typeface="Times New Roman" pitchFamily="18" charset="0"/>
                <a:sym typeface="Symbol" pitchFamily="18" charset="2"/>
              </a:rPr>
              <a:t>定理</a:t>
            </a:r>
            <a:r>
              <a:rPr kumimoji="1" lang="en-US" altLang="zh-CN" dirty="0">
                <a:solidFill>
                  <a:srgbClr val="A50021"/>
                </a:solidFill>
                <a:latin typeface="Times New Roman" pitchFamily="18" charset="0"/>
                <a:sym typeface="Symbol" pitchFamily="18" charset="2"/>
              </a:rPr>
              <a:t>13.3</a:t>
            </a:r>
            <a:r>
              <a:rPr kumimoji="1" lang="en-US" altLang="zh-CN" dirty="0">
                <a:latin typeface="Times New Roman" pitchFamily="18" charset="0"/>
                <a:sym typeface="Symbol" pitchFamily="18" charset="2"/>
              </a:rPr>
              <a:t>  </a:t>
            </a:r>
            <a:r>
              <a:rPr kumimoji="1" lang="zh-CN" altLang="en-US" dirty="0">
                <a:latin typeface="Times New Roman" pitchFamily="18" charset="0"/>
                <a:sym typeface="Symbol" pitchFamily="18" charset="2"/>
              </a:rPr>
              <a:t>设</a:t>
            </a:r>
            <a:r>
              <a:rPr kumimoji="1" lang="en-US" altLang="zh-CN" i="1" dirty="0">
                <a:latin typeface="Times New Roman" pitchFamily="18" charset="0"/>
                <a:sym typeface="Symbol" pitchFamily="18" charset="2"/>
              </a:rPr>
              <a:t>q</a:t>
            </a:r>
            <a:r>
              <a:rPr kumimoji="1" lang="en-US" altLang="zh-CN" baseline="-25000" dirty="0">
                <a:latin typeface="Times New Roman" pitchFamily="18" charset="0"/>
                <a:sym typeface="Symbol" pitchFamily="18" charset="2"/>
              </a:rPr>
              <a:t>1</a:t>
            </a:r>
            <a:r>
              <a:rPr kumimoji="1" lang="en-US" altLang="zh-CN" dirty="0">
                <a:latin typeface="Times New Roman" pitchFamily="18" charset="0"/>
                <a:sym typeface="Symbol" pitchFamily="18" charset="2"/>
              </a:rPr>
              <a:t>, </a:t>
            </a:r>
            <a:r>
              <a:rPr kumimoji="1" lang="en-US" altLang="zh-CN" i="1" dirty="0">
                <a:latin typeface="Times New Roman" pitchFamily="18" charset="0"/>
                <a:sym typeface="Symbol" pitchFamily="18" charset="2"/>
              </a:rPr>
              <a:t>q</a:t>
            </a:r>
            <a:r>
              <a:rPr kumimoji="1" lang="en-US" altLang="zh-CN" baseline="-25000" dirty="0">
                <a:latin typeface="Times New Roman" pitchFamily="18" charset="0"/>
                <a:sym typeface="Symbol" pitchFamily="18" charset="2"/>
              </a:rPr>
              <a:t>2</a:t>
            </a:r>
            <a:r>
              <a:rPr kumimoji="1" lang="en-US" altLang="zh-CN" dirty="0">
                <a:latin typeface="Times New Roman" pitchFamily="18" charset="0"/>
                <a:sym typeface="Symbol" pitchFamily="18" charset="2"/>
              </a:rPr>
              <a:t>, …, </a:t>
            </a:r>
            <a:r>
              <a:rPr kumimoji="1" lang="en-US" altLang="zh-CN" i="1" dirty="0" err="1">
                <a:latin typeface="Times New Roman" pitchFamily="18" charset="0"/>
                <a:sym typeface="Symbol" pitchFamily="18" charset="2"/>
              </a:rPr>
              <a:t>q</a:t>
            </a:r>
            <a:r>
              <a:rPr kumimoji="1" lang="en-US" altLang="zh-CN" i="1" baseline="-25000" dirty="0" err="1">
                <a:latin typeface="Times New Roman" pitchFamily="18" charset="0"/>
                <a:sym typeface="Symbol" pitchFamily="18" charset="2"/>
              </a:rPr>
              <a:t>k</a:t>
            </a:r>
            <a:r>
              <a:rPr kumimoji="1" lang="en-US" altLang="zh-CN" i="1" baseline="-25000" dirty="0">
                <a:latin typeface="Times New Roman" pitchFamily="18" charset="0"/>
                <a:sym typeface="Symbol" pitchFamily="18" charset="2"/>
              </a:rPr>
              <a:t> </a:t>
            </a:r>
            <a:r>
              <a:rPr kumimoji="1" lang="zh-CN" altLang="en-US" dirty="0">
                <a:latin typeface="Times New Roman" pitchFamily="18" charset="0"/>
                <a:sym typeface="Symbol" pitchFamily="18" charset="2"/>
              </a:rPr>
              <a:t>是</a:t>
            </a:r>
            <a:r>
              <a:rPr kumimoji="1" lang="zh-CN" altLang="en-US" dirty="0"/>
              <a:t>常系数线性齐次</a:t>
            </a:r>
            <a:r>
              <a:rPr kumimoji="1" lang="zh-CN" altLang="en-US" dirty="0">
                <a:latin typeface="Times New Roman" pitchFamily="18" charset="0"/>
                <a:sym typeface="Symbol" pitchFamily="18" charset="2"/>
              </a:rPr>
              <a:t>递推方程不等</a:t>
            </a:r>
          </a:p>
          <a:p>
            <a:pPr eaLnBrk="1" hangingPunct="1">
              <a:lnSpc>
                <a:spcPct val="120000"/>
              </a:lnSpc>
              <a:spcBef>
                <a:spcPct val="0"/>
              </a:spcBef>
              <a:buClrTx/>
              <a:buFontTx/>
              <a:buNone/>
            </a:pPr>
            <a:r>
              <a:rPr kumimoji="1" lang="zh-CN" altLang="en-US" dirty="0">
                <a:latin typeface="Times New Roman" pitchFamily="18" charset="0"/>
                <a:sym typeface="Symbol" pitchFamily="18" charset="2"/>
              </a:rPr>
              <a:t>的特征根，则  </a:t>
            </a:r>
          </a:p>
          <a:p>
            <a:pPr eaLnBrk="1" hangingPunct="1">
              <a:lnSpc>
                <a:spcPct val="120000"/>
              </a:lnSpc>
              <a:spcBef>
                <a:spcPct val="0"/>
              </a:spcBef>
              <a:buClrTx/>
              <a:buFontTx/>
              <a:buNone/>
            </a:pPr>
            <a:r>
              <a:rPr kumimoji="1" lang="zh-CN" altLang="en-US" dirty="0">
                <a:latin typeface="Times New Roman" pitchFamily="18" charset="0"/>
                <a:sym typeface="Symbol" pitchFamily="18" charset="2"/>
              </a:rPr>
              <a:t>                            </a:t>
            </a:r>
            <a:r>
              <a:rPr kumimoji="1" lang="en-US" altLang="zh-CN" i="1" dirty="0">
                <a:latin typeface="Times New Roman" pitchFamily="18" charset="0"/>
                <a:sym typeface="Symbol" pitchFamily="18" charset="2"/>
              </a:rPr>
              <a:t>H</a:t>
            </a:r>
            <a:r>
              <a:rPr kumimoji="1" lang="en-US" altLang="zh-CN" dirty="0">
                <a:latin typeface="Times New Roman" pitchFamily="18" charset="0"/>
                <a:sym typeface="Symbol" pitchFamily="18" charset="2"/>
              </a:rPr>
              <a:t>(</a:t>
            </a:r>
            <a:r>
              <a:rPr kumimoji="1" lang="en-US" altLang="zh-CN" i="1" dirty="0">
                <a:latin typeface="Times New Roman" pitchFamily="18" charset="0"/>
                <a:sym typeface="Symbol" pitchFamily="18" charset="2"/>
              </a:rPr>
              <a:t>n</a:t>
            </a:r>
            <a:r>
              <a:rPr kumimoji="1" lang="en-US" altLang="zh-CN" dirty="0">
                <a:latin typeface="Times New Roman" pitchFamily="18" charset="0"/>
                <a:sym typeface="Symbol" pitchFamily="18" charset="2"/>
              </a:rPr>
              <a:t>)= </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1</a:t>
            </a:r>
            <a:r>
              <a:rPr kumimoji="1" lang="en-US" altLang="zh-CN" i="1" dirty="0">
                <a:latin typeface="Times New Roman" pitchFamily="18" charset="0"/>
                <a:sym typeface="Symbol" pitchFamily="18" charset="2"/>
              </a:rPr>
              <a:t>q</a:t>
            </a:r>
            <a:r>
              <a:rPr kumimoji="1" lang="en-US" altLang="zh-CN" baseline="-25000" dirty="0">
                <a:latin typeface="Times New Roman" pitchFamily="18" charset="0"/>
                <a:sym typeface="Symbol" pitchFamily="18" charset="2"/>
              </a:rPr>
              <a:t>1</a:t>
            </a:r>
            <a:r>
              <a:rPr kumimoji="1" lang="en-US" altLang="zh-CN" i="1" baseline="30000" dirty="0">
                <a:latin typeface="Times New Roman" pitchFamily="18" charset="0"/>
                <a:sym typeface="Symbol" pitchFamily="18" charset="2"/>
              </a:rPr>
              <a:t>n </a:t>
            </a:r>
            <a:r>
              <a:rPr kumimoji="1" lang="en-US" altLang="zh-CN" dirty="0">
                <a:latin typeface="Times New Roman" pitchFamily="18" charset="0"/>
                <a:sym typeface="Symbol" pitchFamily="18" charset="2"/>
              </a:rPr>
              <a:t>+ </a:t>
            </a:r>
            <a:r>
              <a:rPr kumimoji="1" lang="en-US" altLang="zh-CN" i="1" dirty="0">
                <a:latin typeface="Times New Roman" pitchFamily="18" charset="0"/>
                <a:sym typeface="Symbol" pitchFamily="18" charset="2"/>
              </a:rPr>
              <a:t>c</a:t>
            </a:r>
            <a:r>
              <a:rPr kumimoji="1" lang="en-US" altLang="zh-CN" baseline="-25000" dirty="0">
                <a:latin typeface="Times New Roman" pitchFamily="18" charset="0"/>
                <a:sym typeface="Symbol" pitchFamily="18" charset="2"/>
              </a:rPr>
              <a:t>2</a:t>
            </a:r>
            <a:r>
              <a:rPr kumimoji="1" lang="en-US" altLang="zh-CN" i="1" dirty="0">
                <a:latin typeface="Times New Roman" pitchFamily="18" charset="0"/>
                <a:sym typeface="Symbol" pitchFamily="18" charset="2"/>
              </a:rPr>
              <a:t>q</a:t>
            </a:r>
            <a:r>
              <a:rPr kumimoji="1" lang="en-US" altLang="zh-CN" baseline="-25000" dirty="0">
                <a:latin typeface="Times New Roman" pitchFamily="18" charset="0"/>
                <a:sym typeface="Symbol" pitchFamily="18" charset="2"/>
              </a:rPr>
              <a:t>2</a:t>
            </a:r>
            <a:r>
              <a:rPr kumimoji="1" lang="en-US" altLang="zh-CN" i="1" baseline="30000" dirty="0">
                <a:latin typeface="Times New Roman" pitchFamily="18" charset="0"/>
                <a:sym typeface="Symbol" pitchFamily="18" charset="2"/>
              </a:rPr>
              <a:t>n </a:t>
            </a:r>
            <a:r>
              <a:rPr kumimoji="1" lang="en-US" altLang="zh-CN" dirty="0">
                <a:latin typeface="Times New Roman" pitchFamily="18" charset="0"/>
                <a:sym typeface="Symbol" pitchFamily="18" charset="2"/>
              </a:rPr>
              <a:t>+ … + </a:t>
            </a:r>
            <a:r>
              <a:rPr kumimoji="1" lang="en-US" altLang="zh-CN" i="1" dirty="0" err="1">
                <a:latin typeface="Times New Roman" pitchFamily="18" charset="0"/>
                <a:sym typeface="Symbol" pitchFamily="18" charset="2"/>
              </a:rPr>
              <a:t>c</a:t>
            </a:r>
            <a:r>
              <a:rPr kumimoji="1" lang="en-US" altLang="zh-CN" i="1" baseline="-25000" dirty="0" err="1">
                <a:latin typeface="Times New Roman" pitchFamily="18" charset="0"/>
                <a:sym typeface="Symbol" pitchFamily="18" charset="2"/>
              </a:rPr>
              <a:t>k</a:t>
            </a:r>
            <a:r>
              <a:rPr kumimoji="1" lang="en-US" altLang="zh-CN" i="1" dirty="0" err="1">
                <a:latin typeface="Times New Roman" pitchFamily="18" charset="0"/>
                <a:sym typeface="Symbol" pitchFamily="18" charset="2"/>
              </a:rPr>
              <a:t>q</a:t>
            </a:r>
            <a:r>
              <a:rPr kumimoji="1" lang="en-US" altLang="zh-CN" i="1" baseline="-25000" dirty="0" err="1">
                <a:latin typeface="Times New Roman" pitchFamily="18" charset="0"/>
                <a:sym typeface="Symbol" pitchFamily="18" charset="2"/>
              </a:rPr>
              <a:t>k</a:t>
            </a:r>
            <a:r>
              <a:rPr kumimoji="1" lang="en-US" altLang="zh-CN" i="1" baseline="30000" dirty="0" err="1">
                <a:latin typeface="Times New Roman" pitchFamily="18" charset="0"/>
                <a:sym typeface="Symbol" pitchFamily="18" charset="2"/>
              </a:rPr>
              <a:t>n</a:t>
            </a:r>
            <a:endParaRPr kumimoji="1" lang="en-US" altLang="zh-CN" i="1" baseline="30000" dirty="0">
              <a:latin typeface="Times New Roman" pitchFamily="18" charset="0"/>
              <a:sym typeface="Symbol" pitchFamily="18" charset="2"/>
            </a:endParaRPr>
          </a:p>
          <a:p>
            <a:pPr eaLnBrk="1" hangingPunct="1">
              <a:lnSpc>
                <a:spcPct val="120000"/>
              </a:lnSpc>
              <a:spcBef>
                <a:spcPct val="0"/>
              </a:spcBef>
              <a:buClrTx/>
              <a:buFontTx/>
              <a:buNone/>
            </a:pPr>
            <a:r>
              <a:rPr kumimoji="1" lang="zh-CN" altLang="en-US" dirty="0">
                <a:latin typeface="Times New Roman" pitchFamily="18" charset="0"/>
                <a:sym typeface="Symbol" pitchFamily="18" charset="2"/>
              </a:rPr>
              <a:t>为该递推方程的通解</a:t>
            </a:r>
            <a:r>
              <a:rPr kumimoji="1" lang="en-US" altLang="zh-CN" dirty="0">
                <a:latin typeface="Times New Roman" pitchFamily="18" charset="0"/>
                <a:sym typeface="Symbol" pitchFamily="18" charset="2"/>
              </a:rPr>
              <a:t>.</a:t>
            </a:r>
          </a:p>
        </p:txBody>
      </p:sp>
    </p:spTree>
    <p:extLst>
      <p:ext uri="{BB962C8B-B14F-4D97-AF65-F5344CB8AC3E}">
        <p14:creationId xmlns:p14="http://schemas.microsoft.com/office/powerpoint/2010/main" val="287608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noChangeArrowheads="1"/>
          </p:cNvSpPr>
          <p:nvPr>
            <p:ph type="title"/>
          </p:nvPr>
        </p:nvSpPr>
        <p:spPr/>
        <p:txBody>
          <a:bodyPr>
            <a:normAutofit/>
          </a:bodyPr>
          <a:lstStyle/>
          <a:p>
            <a:pPr algn="l" eaLnBrk="1" hangingPunct="1"/>
            <a:r>
              <a:rPr lang="zh-CN" altLang="en-US" sz="3200" b="1" dirty="0" smtClean="0">
                <a:solidFill>
                  <a:schemeClr val="tx1"/>
                </a:solidFill>
                <a:latin typeface="华文中宋" pitchFamily="2" charset="-122"/>
              </a:rPr>
              <a:t>第十四章</a:t>
            </a:r>
            <a:r>
              <a:rPr lang="zh-CN" altLang="en-US" sz="3200" b="1" dirty="0" smtClean="0">
                <a:solidFill>
                  <a:schemeClr val="tx1"/>
                </a:solidFill>
                <a:latin typeface="Times New Roman" pitchFamily="18" charset="0"/>
              </a:rPr>
              <a:t> </a:t>
            </a:r>
            <a:r>
              <a:rPr lang="zh-CN" altLang="en-US" sz="3200" b="1" dirty="0" smtClean="0">
                <a:solidFill>
                  <a:schemeClr val="tx1"/>
                </a:solidFill>
                <a:latin typeface="华文中宋" pitchFamily="2" charset="-122"/>
              </a:rPr>
              <a:t>图的基本概念</a:t>
            </a:r>
          </a:p>
        </p:txBody>
      </p:sp>
      <p:sp>
        <p:nvSpPr>
          <p:cNvPr id="4" name="Rectangle 8"/>
          <p:cNvSpPr txBox="1">
            <a:spLocks noChangeArrowheads="1"/>
          </p:cNvSpPr>
          <p:nvPr/>
        </p:nvSpPr>
        <p:spPr>
          <a:xfrm>
            <a:off x="328659" y="1800226"/>
            <a:ext cx="8229600" cy="50403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b="1" dirty="0" smtClean="0">
                <a:latin typeface="Times New Roman" pitchFamily="18" charset="0"/>
              </a:rPr>
              <a:t>无向图、有向图、顶点、边、结点的度数、出度、入度、环、平行边、平凡图、零图、孤立点、简单（通路）回路、初级</a:t>
            </a:r>
            <a:r>
              <a:rPr lang="zh-CN" altLang="en-US" sz="2400" b="1" dirty="0">
                <a:latin typeface="Times New Roman" pitchFamily="18" charset="0"/>
              </a:rPr>
              <a:t>（通路）</a:t>
            </a:r>
            <a:r>
              <a:rPr lang="zh-CN" altLang="en-US" sz="2400" b="1" dirty="0" smtClean="0">
                <a:latin typeface="Times New Roman" pitchFamily="18" charset="0"/>
              </a:rPr>
              <a:t>回路、可达、连通分支等概念</a:t>
            </a:r>
            <a:endParaRPr lang="en-US" altLang="zh-CN" sz="2400" b="1" dirty="0" smtClean="0">
              <a:latin typeface="Times New Roman" pitchFamily="18" charset="0"/>
            </a:endParaRPr>
          </a:p>
          <a:p>
            <a:r>
              <a:rPr lang="zh-CN" altLang="en-US" sz="2400" b="1" dirty="0">
                <a:latin typeface="Times New Roman" pitchFamily="18" charset="0"/>
              </a:rPr>
              <a:t>握手定理</a:t>
            </a:r>
            <a:endParaRPr lang="zh-CN" altLang="en-US" sz="2400" b="1" dirty="0" smtClean="0">
              <a:latin typeface="Times New Roman" pitchFamily="18" charset="0"/>
            </a:endParaRPr>
          </a:p>
        </p:txBody>
      </p:sp>
    </p:spTree>
    <p:extLst>
      <p:ext uri="{BB962C8B-B14F-4D97-AF65-F5344CB8AC3E}">
        <p14:creationId xmlns:p14="http://schemas.microsoft.com/office/powerpoint/2010/main" val="276324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E1EF9BC-3191-4369-BD24-00D18A90AC0E}" type="slidenum">
              <a:rPr lang="en-US" altLang="zh-CN" sz="1400" b="0" smtClean="0"/>
              <a:pPr eaLnBrk="1" hangingPunct="1">
                <a:spcBef>
                  <a:spcPct val="0"/>
                </a:spcBef>
                <a:buClrTx/>
                <a:buFontTx/>
                <a:buNone/>
              </a:pPr>
              <a:t>9</a:t>
            </a:fld>
            <a:endParaRPr lang="en-US" altLang="zh-CN" sz="1400" b="0" smtClean="0"/>
          </a:p>
        </p:txBody>
      </p:sp>
      <p:sp>
        <p:nvSpPr>
          <p:cNvPr id="9220" name="Rectangle 3"/>
          <p:cNvSpPr>
            <a:spLocks noGrp="1" noChangeArrowheads="1"/>
          </p:cNvSpPr>
          <p:nvPr>
            <p:ph type="body" idx="1"/>
          </p:nvPr>
        </p:nvSpPr>
        <p:spPr>
          <a:xfrm>
            <a:off x="395536" y="1556792"/>
            <a:ext cx="8229600" cy="5400675"/>
          </a:xfrm>
        </p:spPr>
        <p:txBody>
          <a:bodyPr>
            <a:normAutofit/>
          </a:bodyPr>
          <a:lstStyle/>
          <a:p>
            <a:pPr marL="0" indent="0" eaLnBrk="1" hangingPunct="1">
              <a:tabLst>
                <a:tab pos="269875" algn="l"/>
              </a:tabLst>
            </a:pPr>
            <a:r>
              <a:rPr lang="en-US" altLang="zh-CN" sz="2400" b="1" dirty="0" smtClean="0">
                <a:latin typeface="Times New Roman" pitchFamily="18" charset="0"/>
              </a:rPr>
              <a:t>1. </a:t>
            </a:r>
            <a:r>
              <a:rPr lang="zh-CN" altLang="en-US" sz="2400" b="1" dirty="0" smtClean="0">
                <a:solidFill>
                  <a:srgbClr val="C00000"/>
                </a:solidFill>
                <a:latin typeface="Times New Roman" pitchFamily="18" charset="0"/>
              </a:rPr>
              <a:t>等值演算</a:t>
            </a:r>
            <a:r>
              <a:rPr lang="en-US" altLang="zh-CN" sz="2400" b="1" dirty="0" smtClean="0">
                <a:solidFill>
                  <a:srgbClr val="FF0000"/>
                </a:solidFill>
                <a:latin typeface="Times New Roman" pitchFamily="18" charset="0"/>
              </a:rPr>
              <a:t>:</a:t>
            </a:r>
            <a:r>
              <a:rPr lang="en-US" altLang="zh-CN" sz="2400" b="1" dirty="0" smtClean="0">
                <a:latin typeface="Times New Roman" pitchFamily="18" charset="0"/>
              </a:rPr>
              <a:t>  </a:t>
            </a:r>
            <a:r>
              <a:rPr lang="zh-CN" altLang="en-US" sz="2400" b="1" dirty="0" smtClean="0">
                <a:latin typeface="Times New Roman" pitchFamily="18" charset="0"/>
              </a:rPr>
              <a:t>由已知的等值式推演出新的等值式的过程</a:t>
            </a:r>
          </a:p>
          <a:p>
            <a:pPr marL="0" indent="0" eaLnBrk="1" hangingPunct="1">
              <a:spcBef>
                <a:spcPct val="50000"/>
              </a:spcBef>
              <a:tabLst>
                <a:tab pos="269875" algn="l"/>
              </a:tabLst>
            </a:pPr>
            <a:r>
              <a:rPr lang="en-US" altLang="zh-CN" sz="2400" b="1" dirty="0" smtClean="0">
                <a:latin typeface="Times New Roman" pitchFamily="18" charset="0"/>
              </a:rPr>
              <a:t>2. </a:t>
            </a:r>
            <a:r>
              <a:rPr lang="zh-CN" altLang="en-US" sz="2400" b="1" dirty="0">
                <a:solidFill>
                  <a:srgbClr val="C00000"/>
                </a:solidFill>
                <a:latin typeface="Times New Roman" pitchFamily="18" charset="0"/>
              </a:rPr>
              <a:t>置换</a:t>
            </a:r>
            <a:r>
              <a:rPr lang="zh-CN" altLang="en-US" sz="2400" b="1" dirty="0" smtClean="0">
                <a:solidFill>
                  <a:srgbClr val="C00000"/>
                </a:solidFill>
                <a:latin typeface="Times New Roman" pitchFamily="18" charset="0"/>
              </a:rPr>
              <a:t>规则</a:t>
            </a:r>
            <a:r>
              <a:rPr lang="en-US" altLang="zh-CN" sz="2400" b="1" dirty="0" smtClean="0">
                <a:solidFill>
                  <a:srgbClr val="C00000"/>
                </a:solidFill>
                <a:latin typeface="Times New Roman" pitchFamily="18" charset="0"/>
              </a:rPr>
              <a:t>:  </a:t>
            </a:r>
            <a:r>
              <a:rPr lang="zh-CN" altLang="en-US" sz="2400" b="1" dirty="0" smtClean="0">
                <a:latin typeface="Times New Roman" pitchFamily="18" charset="0"/>
              </a:rPr>
              <a:t>设 </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zh-CN" altLang="en-US" sz="2400" b="1" dirty="0" smtClean="0">
                <a:latin typeface="Times New Roman" pitchFamily="18" charset="0"/>
              </a:rPr>
              <a:t>是含公式 </a:t>
            </a:r>
            <a:r>
              <a:rPr lang="en-US" altLang="zh-CN" sz="2400" b="1" i="1" dirty="0" smtClean="0">
                <a:latin typeface="Times New Roman" pitchFamily="18" charset="0"/>
              </a:rPr>
              <a:t>A </a:t>
            </a:r>
            <a:r>
              <a:rPr lang="zh-CN" altLang="en-US" sz="2400" b="1" dirty="0" smtClean="0">
                <a:latin typeface="Times New Roman" pitchFamily="18" charset="0"/>
              </a:rPr>
              <a:t>的命题公式，</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rPr>
              <a:t>) </a:t>
            </a:r>
            <a:r>
              <a:rPr lang="zh-CN" altLang="en-US" sz="2400" b="1" dirty="0" smtClean="0">
                <a:latin typeface="Times New Roman" pitchFamily="18" charset="0"/>
              </a:rPr>
              <a:t>是用公式 </a:t>
            </a:r>
            <a:r>
              <a:rPr lang="en-US" altLang="zh-CN" sz="2400" b="1" i="1" dirty="0" smtClean="0">
                <a:latin typeface="Times New Roman" pitchFamily="18" charset="0"/>
              </a:rPr>
              <a:t>B </a:t>
            </a:r>
            <a:r>
              <a:rPr lang="zh-CN" altLang="en-US" sz="2400" b="1" dirty="0" smtClean="0">
                <a:latin typeface="Times New Roman" pitchFamily="18" charset="0"/>
              </a:rPr>
              <a:t>置换 </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 </a:t>
            </a:r>
            <a:r>
              <a:rPr lang="zh-CN" altLang="en-US" sz="2400" b="1" dirty="0" smtClean="0">
                <a:latin typeface="Times New Roman" pitchFamily="18" charset="0"/>
              </a:rPr>
              <a:t>中所有的 </a:t>
            </a:r>
            <a:r>
              <a:rPr lang="en-US" altLang="zh-CN" sz="2400" b="1" i="1" dirty="0" smtClean="0">
                <a:latin typeface="Times New Roman" pitchFamily="18" charset="0"/>
              </a:rPr>
              <a:t>A </a:t>
            </a:r>
            <a:r>
              <a:rPr lang="zh-CN" altLang="en-US" sz="2400" b="1" dirty="0" smtClean="0">
                <a:latin typeface="Times New Roman" pitchFamily="18" charset="0"/>
              </a:rPr>
              <a:t>后得到的命题公式若 </a:t>
            </a:r>
            <a:r>
              <a:rPr lang="en-US" altLang="zh-CN" sz="2400" b="1" i="1" dirty="0" smtClean="0">
                <a:latin typeface="Times New Roman" pitchFamily="18" charset="0"/>
              </a:rPr>
              <a:t>B</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A</a:t>
            </a:r>
            <a:r>
              <a:rPr lang="zh-CN" altLang="en-US" sz="2400" b="1" dirty="0" smtClean="0">
                <a:latin typeface="Times New Roman" pitchFamily="18" charset="0"/>
              </a:rPr>
              <a:t>，则 </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B</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A</a:t>
            </a:r>
            <a:r>
              <a:rPr lang="en-US" altLang="zh-CN" sz="2400" b="1" dirty="0" smtClean="0">
                <a:latin typeface="Times New Roman" pitchFamily="18" charset="0"/>
              </a:rPr>
              <a:t>)</a:t>
            </a:r>
          </a:p>
        </p:txBody>
      </p:sp>
      <p:sp>
        <p:nvSpPr>
          <p:cNvPr id="6" name="Rectangle 4"/>
          <p:cNvSpPr txBox="1">
            <a:spLocks noGrp="1" noChangeArrowheads="1"/>
          </p:cNvSpPr>
          <p:nvPr>
            <p:ph type="title"/>
          </p:nvPr>
        </p:nvSpPr>
        <p:spPr>
          <a:xfrm>
            <a:off x="323528" y="548680"/>
            <a:ext cx="8229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0"/>
              </a:spcBef>
              <a:buClrTx/>
              <a:buFontTx/>
              <a:buNone/>
              <a:defRPr sz="3200" b="1">
                <a:latin typeface="Times New Roman" pitchFamily="18" charset="0"/>
                <a:ea typeface="宋体" charset="-122"/>
              </a:defRPr>
            </a:lvl1pPr>
            <a:lvl2pPr marL="742950" indent="-285750" eaLnBrk="0" hangingPunct="0">
              <a:spcBef>
                <a:spcPct val="20000"/>
              </a:spcBef>
              <a:buChar char="–"/>
              <a:defRPr sz="2200">
                <a:latin typeface="Arial" charset="0"/>
                <a:ea typeface="华文中宋" pitchFamily="2" charset="-122"/>
              </a:defRPr>
            </a:lvl2pPr>
            <a:lvl3pPr marL="1143000" indent="-228600" eaLnBrk="0" hangingPunct="0">
              <a:spcBef>
                <a:spcPct val="20000"/>
              </a:spcBef>
              <a:buChar char="•"/>
              <a:defRPr sz="2200">
                <a:latin typeface="Arial" charset="0"/>
                <a:ea typeface="华文中宋" pitchFamily="2" charset="-122"/>
              </a:defRPr>
            </a:lvl3pPr>
            <a:lvl4pPr marL="1600200" indent="-228600" eaLnBrk="0" hangingPunct="0">
              <a:spcBef>
                <a:spcPct val="20000"/>
              </a:spcBef>
              <a:buChar char="–"/>
              <a:defRPr sz="2200">
                <a:latin typeface="Arial" charset="0"/>
                <a:ea typeface="华文中宋" pitchFamily="2" charset="-122"/>
              </a:defRPr>
            </a:lvl4pPr>
            <a:lvl5pPr marL="2057400" indent="-228600" eaLnBrk="0" hangingPunct="0">
              <a:spcBef>
                <a:spcPct val="20000"/>
              </a:spcBef>
              <a:buChar char="»"/>
              <a:defRPr sz="2200">
                <a:latin typeface="Arial" charset="0"/>
                <a:ea typeface="华文中宋" pitchFamily="2" charset="-122"/>
              </a:defRPr>
            </a:lvl5pPr>
            <a:lvl6pPr marL="2514600" indent="-228600" eaLnBrk="0" fontAlgn="base" hangingPunct="0">
              <a:spcBef>
                <a:spcPct val="20000"/>
              </a:spcBef>
              <a:spcAft>
                <a:spcPct val="0"/>
              </a:spcAft>
              <a:buChar char="»"/>
              <a:defRPr sz="2200">
                <a:latin typeface="Arial" charset="0"/>
                <a:ea typeface="华文中宋" pitchFamily="2" charset="-122"/>
              </a:defRPr>
            </a:lvl6pPr>
            <a:lvl7pPr marL="2971800" indent="-228600" eaLnBrk="0" fontAlgn="base" hangingPunct="0">
              <a:spcBef>
                <a:spcPct val="20000"/>
              </a:spcBef>
              <a:spcAft>
                <a:spcPct val="0"/>
              </a:spcAft>
              <a:buChar char="»"/>
              <a:defRPr sz="2200">
                <a:latin typeface="Arial" charset="0"/>
                <a:ea typeface="华文中宋" pitchFamily="2" charset="-122"/>
              </a:defRPr>
            </a:lvl7pPr>
            <a:lvl8pPr marL="3429000" indent="-228600" eaLnBrk="0" fontAlgn="base" hangingPunct="0">
              <a:spcBef>
                <a:spcPct val="20000"/>
              </a:spcBef>
              <a:spcAft>
                <a:spcPct val="0"/>
              </a:spcAft>
              <a:buChar char="»"/>
              <a:defRPr sz="2200">
                <a:latin typeface="Arial" charset="0"/>
                <a:ea typeface="华文中宋" pitchFamily="2" charset="-122"/>
              </a:defRPr>
            </a:lvl8pPr>
            <a:lvl9pPr marL="3886200" indent="-228600" eaLnBrk="0" fontAlgn="base" hangingPunct="0">
              <a:spcBef>
                <a:spcPct val="20000"/>
              </a:spcBef>
              <a:spcAft>
                <a:spcPct val="0"/>
              </a:spcAft>
              <a:buChar char="»"/>
              <a:defRPr sz="2200">
                <a:latin typeface="Arial" charset="0"/>
                <a:ea typeface="华文中宋" pitchFamily="2" charset="-122"/>
              </a:defRPr>
            </a:lvl9pPr>
          </a:lstStyle>
          <a:p>
            <a:pPr algn="l"/>
            <a:r>
              <a:rPr lang="zh-CN" altLang="en-US" sz="2800" dirty="0"/>
              <a:t>第二章 命题逻辑等值演算</a:t>
            </a:r>
          </a:p>
        </p:txBody>
      </p:sp>
    </p:spTree>
    <p:extLst>
      <p:ext uri="{BB962C8B-B14F-4D97-AF65-F5344CB8AC3E}">
        <p14:creationId xmlns:p14="http://schemas.microsoft.com/office/powerpoint/2010/main" val="1165792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59766844-690D-4CF0-BB0C-758A50999F91}" type="slidenum">
              <a:rPr lang="en-US" altLang="zh-CN" sz="1400" b="0" smtClean="0"/>
              <a:pPr eaLnBrk="1" hangingPunct="1">
                <a:spcBef>
                  <a:spcPct val="0"/>
                </a:spcBef>
                <a:buClrTx/>
                <a:buFontTx/>
                <a:buNone/>
              </a:pPr>
              <a:t>90</a:t>
            </a:fld>
            <a:endParaRPr lang="en-US" altLang="zh-CN" sz="1400" b="0" smtClean="0"/>
          </a:p>
        </p:txBody>
      </p:sp>
      <p:sp>
        <p:nvSpPr>
          <p:cNvPr id="4100" name="Rectangle 8"/>
          <p:cNvSpPr>
            <a:spLocks noGrp="1" noChangeArrowheads="1"/>
          </p:cNvSpPr>
          <p:nvPr>
            <p:ph type="body" idx="1"/>
          </p:nvPr>
        </p:nvSpPr>
        <p:spPr>
          <a:xfrm>
            <a:off x="323850" y="1125538"/>
            <a:ext cx="8229600" cy="5040312"/>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14.1</a:t>
            </a:r>
            <a:r>
              <a:rPr lang="en-US" altLang="zh-CN" sz="2400" b="1" dirty="0" smtClean="0">
                <a:latin typeface="Times New Roman" pitchFamily="18" charset="0"/>
              </a:rPr>
              <a:t>  </a:t>
            </a:r>
            <a:r>
              <a:rPr lang="zh-CN" altLang="en-US" sz="2400" b="1" dirty="0" smtClean="0">
                <a:latin typeface="Times New Roman" pitchFamily="18" charset="0"/>
              </a:rPr>
              <a:t>无向图</a:t>
            </a:r>
            <a:r>
              <a:rPr lang="en-US" altLang="zh-CN" sz="2400" b="1" i="1" dirty="0" smtClean="0">
                <a:latin typeface="Times New Roman" pitchFamily="18" charset="0"/>
              </a:rPr>
              <a:t>G </a:t>
            </a:r>
            <a:r>
              <a:rPr lang="en-US" altLang="zh-CN" sz="2400" b="1" dirty="0" smtClean="0">
                <a:latin typeface="Times New Roman" pitchFamily="18" charset="0"/>
              </a:rPr>
              <a:t>= &lt;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是一个有序的二元组</a:t>
            </a:r>
            <a:r>
              <a:rPr lang="en-US" altLang="zh-CN" sz="2400" b="1" dirty="0" smtClean="0">
                <a:latin typeface="Times New Roman" pitchFamily="18" charset="0"/>
              </a:rPr>
              <a:t>, </a:t>
            </a:r>
            <a:r>
              <a:rPr lang="zh-CN" altLang="en-US" sz="2400" b="1" dirty="0" smtClean="0">
                <a:latin typeface="Times New Roman" pitchFamily="18" charset="0"/>
              </a:rPr>
              <a:t>其中</a:t>
            </a:r>
          </a:p>
          <a:p>
            <a:pPr marL="0" indent="0" eaLnBrk="1" hangingPunct="1">
              <a:buNone/>
            </a:pPr>
            <a:r>
              <a:rPr lang="en-US" altLang="zh-CN" sz="2400" b="1" dirty="0" smtClean="0">
                <a:latin typeface="Times New Roman" pitchFamily="18" charset="0"/>
              </a:rPr>
              <a:t>(1) </a:t>
            </a:r>
            <a:r>
              <a:rPr lang="en-US" altLang="zh-CN" sz="2400" b="1" i="1" dirty="0" smtClean="0">
                <a:latin typeface="Times New Roman" pitchFamily="18" charset="0"/>
              </a:rPr>
              <a:t>V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rPr>
              <a:t>为非空有穷集，称作顶点集，元素称为</a:t>
            </a:r>
            <a:r>
              <a:rPr lang="zh-CN" altLang="en-US" sz="2400" b="1" dirty="0" smtClean="0">
                <a:solidFill>
                  <a:srgbClr val="A50021"/>
                </a:solidFill>
                <a:latin typeface="Times New Roman" pitchFamily="18" charset="0"/>
              </a:rPr>
              <a:t>顶点或结点</a:t>
            </a:r>
          </a:p>
          <a:p>
            <a:pPr marL="0" indent="0" eaLnBrk="1" hangingPunct="1">
              <a:buNone/>
            </a:pPr>
            <a:r>
              <a:rPr lang="en-US" altLang="zh-CN" sz="2400" b="1" dirty="0" smtClean="0">
                <a:latin typeface="Times New Roman" pitchFamily="18" charset="0"/>
              </a:rPr>
              <a:t>(2) </a:t>
            </a:r>
            <a:r>
              <a:rPr lang="en-US" altLang="zh-CN" sz="2400" b="1" i="1" dirty="0" smtClean="0">
                <a:latin typeface="Times New Roman" pitchFamily="18" charset="0"/>
              </a:rPr>
              <a:t>E</a:t>
            </a:r>
            <a:r>
              <a:rPr lang="zh-CN" altLang="en-US" sz="2400" b="1" dirty="0" smtClean="0">
                <a:latin typeface="Times New Roman" pitchFamily="18" charset="0"/>
              </a:rPr>
              <a:t>为</a:t>
            </a:r>
            <a:r>
              <a:rPr lang="en-US" altLang="zh-CN" sz="2400" b="1" i="1" dirty="0" smtClean="0">
                <a:latin typeface="Times New Roman" pitchFamily="18" charset="0"/>
              </a:rPr>
              <a:t>V</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V </a:t>
            </a:r>
            <a:r>
              <a:rPr lang="zh-CN" altLang="en-US" sz="2400" b="1" dirty="0" smtClean="0">
                <a:latin typeface="Times New Roman" pitchFamily="18" charset="0"/>
              </a:rPr>
              <a:t>的有穷多重子集，其元素称为无向边，简称</a:t>
            </a:r>
            <a:r>
              <a:rPr lang="zh-CN" altLang="en-US" sz="2400" b="1" dirty="0" smtClean="0">
                <a:solidFill>
                  <a:srgbClr val="A50021"/>
                </a:solidFill>
                <a:latin typeface="Times New Roman" pitchFamily="18" charset="0"/>
              </a:rPr>
              <a:t>边</a:t>
            </a:r>
          </a:p>
          <a:p>
            <a:pPr marL="0" indent="0" eaLnBrk="1" hangingPunct="1">
              <a:spcBef>
                <a:spcPct val="55000"/>
              </a:spcBef>
              <a:buNone/>
            </a:pPr>
            <a:endParaRPr lang="zh-CN" altLang="en-US" sz="2400" b="1" dirty="0" smtClean="0">
              <a:latin typeface="Times New Roman" pitchFamily="18" charset="0"/>
            </a:endParaRPr>
          </a:p>
        </p:txBody>
      </p:sp>
      <p:pic>
        <p:nvPicPr>
          <p:cNvPr id="4101" name="Picture 9" descr="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864897"/>
            <a:ext cx="352901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3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4F6991FF-616F-4AA1-9DDA-9B35237EC361}" type="slidenum">
              <a:rPr lang="en-US" altLang="zh-CN" sz="1400" b="0" smtClean="0"/>
              <a:pPr eaLnBrk="1" hangingPunct="1">
                <a:spcBef>
                  <a:spcPct val="0"/>
                </a:spcBef>
                <a:buClrTx/>
                <a:buFontTx/>
                <a:buNone/>
              </a:pPr>
              <a:t>91</a:t>
            </a:fld>
            <a:endParaRPr lang="en-US" altLang="zh-CN" sz="1400" b="0" smtClean="0"/>
          </a:p>
        </p:txBody>
      </p:sp>
      <p:sp>
        <p:nvSpPr>
          <p:cNvPr id="5124" name="Rectangle 10"/>
          <p:cNvSpPr>
            <a:spLocks noGrp="1" noChangeArrowheads="1"/>
          </p:cNvSpPr>
          <p:nvPr>
            <p:ph type="body" idx="1"/>
          </p:nvPr>
        </p:nvSpPr>
        <p:spPr>
          <a:xfrm>
            <a:off x="611188" y="1125538"/>
            <a:ext cx="8229600" cy="5399087"/>
          </a:xfrm>
        </p:spPr>
        <p:txBody>
          <a:bodyPr>
            <a:normAutofit/>
          </a:bodyPr>
          <a:lstStyle/>
          <a:p>
            <a:pPr marL="0" indent="0" eaLnBrk="1" hangingPunct="1">
              <a:lnSpc>
                <a:spcPct val="90000"/>
              </a:lnSpc>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14.2</a:t>
            </a:r>
            <a:r>
              <a:rPr lang="en-US" altLang="zh-CN" sz="2400" b="1" dirty="0" smtClean="0">
                <a:latin typeface="Times New Roman" pitchFamily="18" charset="0"/>
              </a:rPr>
              <a:t>  </a:t>
            </a:r>
            <a:r>
              <a:rPr lang="zh-CN" altLang="en-US" sz="2400" b="1" dirty="0" smtClean="0">
                <a:latin typeface="Times New Roman" pitchFamily="18" charset="0"/>
              </a:rPr>
              <a:t>有向图</a:t>
            </a:r>
            <a:r>
              <a:rPr lang="en-US" altLang="zh-CN" sz="2400" b="1" i="1" dirty="0" smtClean="0">
                <a:latin typeface="Times New Roman" pitchFamily="18" charset="0"/>
              </a:rPr>
              <a:t>D</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 </a:t>
            </a:r>
            <a:r>
              <a:rPr lang="zh-CN" altLang="en-US" sz="2400" b="1" dirty="0" smtClean="0">
                <a:latin typeface="Times New Roman" pitchFamily="18" charset="0"/>
              </a:rPr>
              <a:t>只需注意</a:t>
            </a:r>
            <a:r>
              <a:rPr lang="en-US" altLang="zh-CN" sz="2400" b="1" i="1" dirty="0" smtClean="0">
                <a:latin typeface="Times New Roman" pitchFamily="18" charset="0"/>
              </a:rPr>
              <a:t>E</a:t>
            </a:r>
            <a:r>
              <a:rPr lang="zh-CN" altLang="en-US" sz="2400" b="1" dirty="0" smtClean="0">
                <a:latin typeface="Times New Roman" pitchFamily="18" charset="0"/>
              </a:rPr>
              <a:t>是笛卡尔积</a:t>
            </a:r>
            <a:r>
              <a:rPr lang="en-US" altLang="zh-CN" sz="2400" b="1" i="1" dirty="0" smtClean="0">
                <a:latin typeface="Times New Roman" pitchFamily="18" charset="0"/>
              </a:rPr>
              <a:t>V</a:t>
            </a:r>
            <a:r>
              <a:rPr lang="en-US" altLang="zh-CN" sz="2400" b="1" dirty="0" smtClean="0">
                <a:latin typeface="Times New Roman" pitchFamily="18" charset="0"/>
                <a:sym typeface="Symbol" pitchFamily="18" charset="2"/>
              </a:rPr>
              <a:t></a:t>
            </a:r>
            <a:r>
              <a:rPr lang="en-US" altLang="zh-CN" sz="2400" b="1" i="1" dirty="0" smtClean="0">
                <a:latin typeface="Times New Roman" pitchFamily="18" charset="0"/>
              </a:rPr>
              <a:t>V </a:t>
            </a:r>
            <a:r>
              <a:rPr lang="zh-CN" altLang="en-US" sz="2400" b="1" dirty="0" smtClean="0">
                <a:latin typeface="Times New Roman" pitchFamily="18" charset="0"/>
              </a:rPr>
              <a:t>的有穷多重子集，称作边集，其元素称作有向边，简称为边</a:t>
            </a:r>
          </a:p>
          <a:p>
            <a:pPr marL="0" indent="0" eaLnBrk="1" hangingPunct="1">
              <a:lnSpc>
                <a:spcPct val="90000"/>
              </a:lnSpc>
              <a:buNone/>
            </a:pPr>
            <a:endParaRPr lang="en-US" altLang="zh-CN" sz="2400" b="1" i="1" dirty="0" smtClean="0">
              <a:latin typeface="Times New Roman" pitchFamily="18" charset="0"/>
            </a:endParaRPr>
          </a:p>
          <a:p>
            <a:pPr marL="0" indent="0" eaLnBrk="1" hangingPunct="1">
              <a:lnSpc>
                <a:spcPct val="90000"/>
              </a:lnSpc>
              <a:buNone/>
            </a:pPr>
            <a:endParaRPr lang="en-US" altLang="zh-CN" sz="2400" b="1" i="1" dirty="0" smtClean="0">
              <a:latin typeface="Times New Roman" pitchFamily="18" charset="0"/>
            </a:endParaRPr>
          </a:p>
          <a:p>
            <a:pPr marL="0" indent="0" eaLnBrk="1" hangingPunct="1">
              <a:lnSpc>
                <a:spcPct val="90000"/>
              </a:lnSpc>
              <a:buNone/>
            </a:pPr>
            <a:endParaRPr lang="en-US" altLang="zh-CN" sz="2400" b="1" i="1" dirty="0" smtClean="0">
              <a:latin typeface="Times New Roman" pitchFamily="18" charset="0"/>
            </a:endParaRPr>
          </a:p>
          <a:p>
            <a:pPr marL="0" indent="0" eaLnBrk="1" hangingPunct="1">
              <a:lnSpc>
                <a:spcPct val="90000"/>
              </a:lnSpc>
              <a:buNone/>
            </a:pPr>
            <a:endParaRPr lang="en-US" altLang="zh-CN" sz="2400" b="1" dirty="0" smtClean="0">
              <a:latin typeface="Times New Roman" pitchFamily="18" charset="0"/>
            </a:endParaRPr>
          </a:p>
          <a:p>
            <a:pPr marL="0" indent="0" eaLnBrk="1" hangingPunct="1">
              <a:lnSpc>
                <a:spcPct val="90000"/>
              </a:lnSpc>
              <a:buNone/>
            </a:pPr>
            <a:endParaRPr lang="en-US" altLang="zh-CN" sz="2400" b="1" dirty="0" smtClean="0">
              <a:latin typeface="Times New Roman" pitchFamily="18" charset="0"/>
            </a:endParaRPr>
          </a:p>
          <a:p>
            <a:pPr marL="0" indent="0" eaLnBrk="1" hangingPunct="1">
              <a:lnSpc>
                <a:spcPct val="90000"/>
              </a:lnSpc>
              <a:buNone/>
            </a:pPr>
            <a:r>
              <a:rPr lang="en-US" altLang="zh-CN" sz="2400" b="1" dirty="0" smtClean="0">
                <a:latin typeface="Times New Roman" pitchFamily="18" charset="0"/>
              </a:rPr>
              <a:t>                  </a:t>
            </a:r>
          </a:p>
          <a:p>
            <a:pPr marL="0" indent="0" eaLnBrk="1" hangingPunct="1">
              <a:lnSpc>
                <a:spcPct val="90000"/>
              </a:lnSpc>
              <a:buNone/>
            </a:pPr>
            <a:endParaRPr lang="en-US" altLang="zh-CN" sz="2400" b="1" dirty="0" smtClean="0">
              <a:latin typeface="Times New Roman" pitchFamily="18" charset="0"/>
            </a:endParaRPr>
          </a:p>
          <a:p>
            <a:pPr marL="0" indent="0" eaLnBrk="1" hangingPunct="1">
              <a:lnSpc>
                <a:spcPct val="90000"/>
              </a:lnSpc>
              <a:buNone/>
            </a:pPr>
            <a:endParaRPr lang="en-US" altLang="zh-CN" sz="2400" b="1" dirty="0" smtClean="0">
              <a:latin typeface="Times New Roman" pitchFamily="18" charset="0"/>
            </a:endParaRPr>
          </a:p>
        </p:txBody>
      </p:sp>
      <p:pic>
        <p:nvPicPr>
          <p:cNvPr id="5125" name="Picture 12"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557463"/>
            <a:ext cx="2613025"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383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50FAA42E-AB09-437F-9148-2DA487181E1F}" type="slidenum">
              <a:rPr lang="en-US" altLang="zh-CN" sz="1400" b="0" smtClean="0"/>
              <a:pPr eaLnBrk="1" hangingPunct="1">
                <a:spcBef>
                  <a:spcPct val="0"/>
                </a:spcBef>
                <a:buClrTx/>
                <a:buFontTx/>
                <a:buNone/>
              </a:pPr>
              <a:t>92</a:t>
            </a:fld>
            <a:endParaRPr lang="en-US" altLang="zh-CN" sz="1400" b="0" smtClean="0"/>
          </a:p>
        </p:txBody>
      </p:sp>
      <p:sp>
        <p:nvSpPr>
          <p:cNvPr id="6148" name="Rectangle 8"/>
          <p:cNvSpPr>
            <a:spLocks noGrp="1" noChangeArrowheads="1"/>
          </p:cNvSpPr>
          <p:nvPr>
            <p:ph type="body" idx="1"/>
          </p:nvPr>
        </p:nvSpPr>
        <p:spPr>
          <a:xfrm>
            <a:off x="468313" y="981075"/>
            <a:ext cx="8229600" cy="5472113"/>
          </a:xfrm>
        </p:spPr>
        <p:txBody>
          <a:bodyPr>
            <a:normAutofit/>
          </a:bodyPr>
          <a:lstStyle/>
          <a:p>
            <a:pPr marL="0" indent="0">
              <a:lnSpc>
                <a:spcPct val="90000"/>
              </a:lnSpc>
              <a:buNone/>
            </a:pPr>
            <a:r>
              <a:rPr lang="en-US" altLang="zh-CN" sz="2400" b="1" dirty="0" smtClean="0">
                <a:latin typeface="Times New Roman" pitchFamily="18" charset="0"/>
              </a:rPr>
              <a:t>1.  </a:t>
            </a:r>
            <a:r>
              <a:rPr lang="zh-CN" altLang="en-US" sz="2400" b="1" dirty="0" smtClean="0">
                <a:latin typeface="Times New Roman" pitchFamily="18" charset="0"/>
              </a:rPr>
              <a:t>图</a:t>
            </a:r>
          </a:p>
          <a:p>
            <a:pPr marL="0" indent="0">
              <a:lnSpc>
                <a:spcPct val="90000"/>
              </a:lnSpc>
              <a:buNone/>
            </a:pPr>
            <a:r>
              <a:rPr lang="zh-CN" altLang="en-US" sz="2400" b="1" dirty="0" smtClean="0">
                <a:latin typeface="Times New Roman" pitchFamily="18" charset="0"/>
              </a:rPr>
              <a:t>     ① 可用</a:t>
            </a:r>
            <a:r>
              <a:rPr lang="en-US" altLang="zh-CN" sz="2400" b="1" i="1" dirty="0" smtClean="0">
                <a:latin typeface="Times New Roman" pitchFamily="18" charset="0"/>
              </a:rPr>
              <a:t>G</a:t>
            </a:r>
            <a:r>
              <a:rPr lang="zh-CN" altLang="en-US" sz="2400" b="1" dirty="0" smtClean="0">
                <a:latin typeface="Times New Roman" pitchFamily="18" charset="0"/>
              </a:rPr>
              <a:t>泛指图（无向的或有向的）</a:t>
            </a:r>
          </a:p>
          <a:p>
            <a:pPr marL="0" indent="0">
              <a:lnSpc>
                <a:spcPct val="90000"/>
              </a:lnSpc>
              <a:buNone/>
            </a:pPr>
            <a:r>
              <a:rPr lang="zh-CN" altLang="en-US" sz="2400" b="1" dirty="0" smtClean="0">
                <a:latin typeface="Times New Roman" pitchFamily="18" charset="0"/>
              </a:rPr>
              <a:t>     ② </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a:t>
            </a:r>
            <a:r>
              <a:rPr lang="zh-CN" altLang="en-US" sz="2400" b="1" dirty="0" smtClean="0">
                <a:latin typeface="Times New Roman" pitchFamily="18" charset="0"/>
              </a:rPr>
              <a:t>为无向图</a:t>
            </a:r>
            <a:r>
              <a:rPr lang="en-US" altLang="zh-CN" sz="2400" b="1" dirty="0" smtClean="0">
                <a:latin typeface="Times New Roman" pitchFamily="18" charset="0"/>
              </a:rPr>
              <a:t>G</a:t>
            </a:r>
            <a:r>
              <a:rPr lang="zh-CN" altLang="en-US" sz="2400" b="1" dirty="0" smtClean="0">
                <a:latin typeface="Times New Roman" pitchFamily="18" charset="0"/>
              </a:rPr>
              <a:t>的顶点集和边集</a:t>
            </a:r>
            <a:r>
              <a:rPr lang="en-US" altLang="zh-CN" sz="2400" b="1" dirty="0" smtClean="0">
                <a:latin typeface="Times New Roman" pitchFamily="18" charset="0"/>
              </a:rPr>
              <a:t>, |</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a:t>
            </a:r>
            <a:r>
              <a:rPr lang="zh-CN" altLang="en-US" sz="2400" b="1" dirty="0" smtClean="0">
                <a:latin typeface="Times New Roman" pitchFamily="18" charset="0"/>
              </a:rPr>
              <a:t>分别是</a:t>
            </a:r>
            <a:r>
              <a:rPr lang="en-US" altLang="zh-CN" sz="2400" b="1" dirty="0">
                <a:solidFill>
                  <a:srgbClr val="A50021"/>
                </a:solidFill>
                <a:latin typeface="Times New Roman" pitchFamily="18" charset="0"/>
              </a:rPr>
              <a:t>G</a:t>
            </a:r>
            <a:r>
              <a:rPr lang="zh-CN" altLang="en-US" sz="2400" b="1" dirty="0">
                <a:solidFill>
                  <a:srgbClr val="A50021"/>
                </a:solidFill>
                <a:latin typeface="Times New Roman" pitchFamily="18" charset="0"/>
              </a:rPr>
              <a:t>的顶点数和边数</a:t>
            </a:r>
            <a:endParaRPr lang="en-US" altLang="zh-CN" sz="2400" b="1" dirty="0">
              <a:solidFill>
                <a:srgbClr val="A50021"/>
              </a:solidFill>
              <a:latin typeface="Times New Roman" pitchFamily="18" charset="0"/>
            </a:endParaRPr>
          </a:p>
          <a:p>
            <a:pPr marL="0" indent="0">
              <a:lnSpc>
                <a:spcPct val="90000"/>
              </a:lnSpc>
              <a:buNone/>
            </a:pPr>
            <a:r>
              <a:rPr lang="en-US" altLang="zh-CN" sz="2400" b="1" i="1" dirty="0" smtClean="0">
                <a:latin typeface="Times New Roman" pitchFamily="18" charset="0"/>
              </a:rPr>
              <a:t>          V</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 </a:t>
            </a:r>
            <a:r>
              <a:rPr lang="en-US" altLang="zh-CN" sz="2400" b="1" i="1" dirty="0" smtClean="0">
                <a:latin typeface="Times New Roman" pitchFamily="18" charset="0"/>
              </a:rPr>
              <a:t>E</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a:t>
            </a:r>
            <a:r>
              <a:rPr lang="zh-CN" altLang="en-US" sz="2400" b="1" dirty="0" smtClean="0">
                <a:latin typeface="Times New Roman" pitchFamily="18" charset="0"/>
              </a:rPr>
              <a:t>类似</a:t>
            </a:r>
            <a:endParaRPr lang="en-US" altLang="zh-CN" sz="2400" b="1" dirty="0" smtClean="0">
              <a:latin typeface="Times New Roman" pitchFamily="18" charset="0"/>
            </a:endParaRPr>
          </a:p>
          <a:p>
            <a:pPr marL="0" indent="0">
              <a:lnSpc>
                <a:spcPct val="90000"/>
              </a:lnSpc>
              <a:buNone/>
            </a:pPr>
            <a:r>
              <a:rPr lang="en-US" altLang="zh-CN" sz="2400" b="1" dirty="0" smtClean="0">
                <a:latin typeface="Times New Roman" pitchFamily="18" charset="0"/>
              </a:rPr>
              <a:t>     ③ </a:t>
            </a:r>
            <a:r>
              <a:rPr lang="en-US" altLang="zh-CN" sz="2400" b="1" i="1" dirty="0" smtClean="0">
                <a:latin typeface="Times New Roman" pitchFamily="18" charset="0"/>
              </a:rPr>
              <a:t>n</a:t>
            </a:r>
            <a:r>
              <a:rPr lang="zh-CN" altLang="en-US" sz="2400" b="1" dirty="0" smtClean="0">
                <a:latin typeface="Times New Roman" pitchFamily="18" charset="0"/>
              </a:rPr>
              <a:t>阶图：</a:t>
            </a:r>
            <a:r>
              <a:rPr lang="en-US" altLang="zh-CN" sz="2400" b="1" dirty="0" smtClean="0">
                <a:latin typeface="Times New Roman" pitchFamily="18" charset="0"/>
              </a:rPr>
              <a:t>n</a:t>
            </a:r>
            <a:r>
              <a:rPr lang="zh-CN" altLang="en-US" sz="2400" b="1" dirty="0" smtClean="0">
                <a:latin typeface="Times New Roman" pitchFamily="18" charset="0"/>
              </a:rPr>
              <a:t>个顶点的图（图的顶点数称作</a:t>
            </a:r>
            <a:r>
              <a:rPr lang="zh-CN" altLang="en-US" sz="2400" b="1" dirty="0">
                <a:solidFill>
                  <a:srgbClr val="A50021"/>
                </a:solidFill>
                <a:latin typeface="Times New Roman" pitchFamily="18" charset="0"/>
              </a:rPr>
              <a:t>图的阶</a:t>
            </a:r>
            <a:r>
              <a:rPr lang="zh-CN" altLang="en-US" sz="2400" b="1" dirty="0" smtClean="0">
                <a:latin typeface="Times New Roman" pitchFamily="18" charset="0"/>
              </a:rPr>
              <a:t>）</a:t>
            </a:r>
          </a:p>
          <a:p>
            <a:pPr marL="0" indent="0">
              <a:lnSpc>
                <a:spcPct val="90000"/>
              </a:lnSpc>
              <a:buNone/>
            </a:pPr>
            <a:r>
              <a:rPr lang="en-US" altLang="zh-CN" sz="2400" b="1" dirty="0" smtClean="0">
                <a:latin typeface="Times New Roman" pitchFamily="18" charset="0"/>
              </a:rPr>
              <a:t>2. </a:t>
            </a:r>
            <a:r>
              <a:rPr lang="zh-CN" altLang="en-US" sz="2400" b="1" dirty="0" smtClean="0">
                <a:latin typeface="Times New Roman" pitchFamily="18" charset="0"/>
              </a:rPr>
              <a:t>一条边也没有的图称作</a:t>
            </a:r>
            <a:r>
              <a:rPr lang="zh-CN" altLang="en-US" sz="2400" b="1" dirty="0">
                <a:solidFill>
                  <a:srgbClr val="A50021"/>
                </a:solidFill>
                <a:latin typeface="Times New Roman" pitchFamily="18" charset="0"/>
              </a:rPr>
              <a:t>零图</a:t>
            </a:r>
            <a:r>
              <a:rPr lang="zh-CN" altLang="en-US" sz="2400" b="1" i="1" dirty="0" smtClean="0">
                <a:latin typeface="Times New Roman" pitchFamily="18" charset="0"/>
              </a:rPr>
              <a:t>，</a:t>
            </a:r>
            <a:r>
              <a:rPr lang="en-US" altLang="zh-CN" sz="2400" b="1" i="1" dirty="0" smtClean="0">
                <a:latin typeface="Times New Roman" pitchFamily="18" charset="0"/>
              </a:rPr>
              <a:t>n </a:t>
            </a:r>
            <a:r>
              <a:rPr lang="zh-CN" altLang="en-US" sz="2400" b="1" dirty="0" smtClean="0">
                <a:latin typeface="Times New Roman" pitchFamily="18" charset="0"/>
              </a:rPr>
              <a:t>阶零图称作</a:t>
            </a:r>
            <a:r>
              <a:rPr lang="en-US" altLang="zh-CN" sz="2400" b="1" dirty="0" err="1">
                <a:solidFill>
                  <a:srgbClr val="A50021"/>
                </a:solidFill>
                <a:latin typeface="Times New Roman" pitchFamily="18" charset="0"/>
              </a:rPr>
              <a:t>N</a:t>
            </a:r>
            <a:r>
              <a:rPr lang="en-US" altLang="zh-CN" sz="2400" b="1" baseline="-25000" dirty="0" err="1" smtClean="0">
                <a:solidFill>
                  <a:srgbClr val="C00000"/>
                </a:solidFill>
                <a:latin typeface="Times New Roman" pitchFamily="18" charset="0"/>
              </a:rPr>
              <a:t>n</a:t>
            </a:r>
            <a:r>
              <a:rPr lang="zh-CN" altLang="en-US" sz="2400" b="1" baseline="-25000" dirty="0" smtClean="0">
                <a:latin typeface="Times New Roman" pitchFamily="18" charset="0"/>
              </a:rPr>
              <a:t>，</a:t>
            </a:r>
            <a:r>
              <a:rPr lang="en-US" altLang="zh-CN" sz="2400" b="1" i="1" dirty="0" smtClean="0">
                <a:latin typeface="Times New Roman" pitchFamily="18" charset="0"/>
              </a:rPr>
              <a:t> </a:t>
            </a:r>
            <a:r>
              <a:rPr lang="en-US" altLang="zh-CN" sz="2400" b="1" i="1" dirty="0" smtClean="0">
                <a:solidFill>
                  <a:srgbClr val="C00000"/>
                </a:solidFill>
                <a:latin typeface="Times New Roman" pitchFamily="18" charset="0"/>
              </a:rPr>
              <a:t>1 </a:t>
            </a:r>
            <a:r>
              <a:rPr lang="zh-CN" altLang="en-US" sz="2400" b="1" dirty="0">
                <a:solidFill>
                  <a:srgbClr val="A50021"/>
                </a:solidFill>
                <a:latin typeface="Times New Roman" pitchFamily="18" charset="0"/>
              </a:rPr>
              <a:t>阶零图称作平凡图</a:t>
            </a:r>
          </a:p>
          <a:p>
            <a:pPr marL="0" indent="0">
              <a:lnSpc>
                <a:spcPct val="90000"/>
              </a:lnSpc>
              <a:buNone/>
            </a:pPr>
            <a:r>
              <a:rPr lang="en-US" altLang="zh-CN" sz="2400" b="1" dirty="0" smtClean="0">
                <a:latin typeface="Times New Roman" pitchFamily="18" charset="0"/>
              </a:rPr>
              <a:t>3.  </a:t>
            </a:r>
            <a:r>
              <a:rPr lang="zh-CN" altLang="en-US" sz="2400" b="1" dirty="0" smtClean="0">
                <a:latin typeface="Times New Roman" pitchFamily="18" charset="0"/>
              </a:rPr>
              <a:t>顶点为空集的图称作</a:t>
            </a:r>
            <a:r>
              <a:rPr lang="zh-CN" altLang="en-US" sz="2400" b="1" dirty="0">
                <a:solidFill>
                  <a:srgbClr val="A50021"/>
                </a:solidFill>
                <a:latin typeface="Times New Roman" pitchFamily="18" charset="0"/>
              </a:rPr>
              <a:t>空图</a:t>
            </a:r>
            <a:r>
              <a:rPr lang="en-US" altLang="zh-CN" sz="2400" b="1" dirty="0" smtClean="0">
                <a:latin typeface="Times New Roman" pitchFamily="18" charset="0"/>
              </a:rPr>
              <a:t>——</a:t>
            </a:r>
            <a:r>
              <a:rPr lang="en-US" altLang="zh-CN" sz="2400" b="1" dirty="0" smtClean="0">
                <a:latin typeface="Times New Roman" pitchFamily="18" charset="0"/>
                <a:sym typeface="Symbol" pitchFamily="18" charset="2"/>
              </a:rPr>
              <a:t></a:t>
            </a:r>
            <a:endParaRPr lang="en-US" altLang="zh-CN" sz="2400" b="1" dirty="0" smtClean="0">
              <a:latin typeface="Times New Roman" pitchFamily="18" charset="0"/>
            </a:endParaRPr>
          </a:p>
          <a:p>
            <a:pPr marL="0" indent="0">
              <a:lnSpc>
                <a:spcPct val="90000"/>
              </a:lnSpc>
              <a:buNone/>
            </a:pPr>
            <a:r>
              <a:rPr lang="en-US" altLang="zh-CN" sz="2400" b="1" dirty="0" smtClean="0">
                <a:latin typeface="Times New Roman" pitchFamily="18" charset="0"/>
              </a:rPr>
              <a:t>4.  </a:t>
            </a:r>
            <a:r>
              <a:rPr lang="zh-CN" altLang="en-US" sz="2400" b="1" dirty="0" smtClean="0">
                <a:latin typeface="Times New Roman" pitchFamily="18" charset="0"/>
              </a:rPr>
              <a:t>当用图形表示图时，如果给每一个顶点和每一条边指定一个符号（字母或数字，当然字母还可以带下标），则称这样的图为</a:t>
            </a:r>
            <a:r>
              <a:rPr lang="zh-CN" altLang="en-US" sz="2400" b="1" dirty="0">
                <a:solidFill>
                  <a:srgbClr val="A50021"/>
                </a:solidFill>
                <a:latin typeface="Times New Roman" pitchFamily="18" charset="0"/>
              </a:rPr>
              <a:t>标定图</a:t>
            </a:r>
            <a:r>
              <a:rPr lang="zh-CN" altLang="en-US" sz="2400" b="1" dirty="0" smtClean="0">
                <a:latin typeface="Times New Roman" pitchFamily="18" charset="0"/>
              </a:rPr>
              <a:t>，否则称为</a:t>
            </a:r>
            <a:r>
              <a:rPr lang="zh-CN" altLang="en-US" sz="2400" b="1" dirty="0">
                <a:solidFill>
                  <a:srgbClr val="A50021"/>
                </a:solidFill>
                <a:latin typeface="Times New Roman" pitchFamily="18" charset="0"/>
              </a:rPr>
              <a:t>非标定图</a:t>
            </a:r>
          </a:p>
        </p:txBody>
      </p:sp>
    </p:spTree>
    <p:extLst>
      <p:ext uri="{BB962C8B-B14F-4D97-AF65-F5344CB8AC3E}">
        <p14:creationId xmlns:p14="http://schemas.microsoft.com/office/powerpoint/2010/main" val="1313066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38B0523F-C029-4521-B7AC-5325CAEB99CA}" type="slidenum">
              <a:rPr lang="en-US" altLang="zh-CN" sz="1400" b="0" smtClean="0"/>
              <a:pPr eaLnBrk="1" hangingPunct="1">
                <a:spcBef>
                  <a:spcPct val="0"/>
                </a:spcBef>
                <a:buClrTx/>
                <a:buFontTx/>
                <a:buNone/>
              </a:pPr>
              <a:t>93</a:t>
            </a:fld>
            <a:endParaRPr lang="en-US" altLang="zh-CN" sz="1400" b="0" smtClean="0"/>
          </a:p>
        </p:txBody>
      </p:sp>
      <p:sp>
        <p:nvSpPr>
          <p:cNvPr id="7172" name="Rectangle 8"/>
          <p:cNvSpPr>
            <a:spLocks noGrp="1" noChangeArrowheads="1"/>
          </p:cNvSpPr>
          <p:nvPr>
            <p:ph type="body" idx="1"/>
          </p:nvPr>
        </p:nvSpPr>
        <p:spPr>
          <a:xfrm>
            <a:off x="468313" y="981075"/>
            <a:ext cx="8229600" cy="5472113"/>
          </a:xfrm>
        </p:spPr>
        <p:txBody>
          <a:bodyPr>
            <a:normAutofit/>
          </a:bodyPr>
          <a:lstStyle/>
          <a:p>
            <a:pPr marL="457200" indent="-457200" eaLnBrk="1" hangingPunct="1">
              <a:lnSpc>
                <a:spcPct val="90000"/>
              </a:lnSpc>
              <a:buAutoNum type="arabicPeriod" startAt="5"/>
            </a:pPr>
            <a:r>
              <a:rPr lang="zh-CN" altLang="en-US" sz="2400" b="1" dirty="0" smtClean="0">
                <a:latin typeface="Times New Roman" pitchFamily="18" charset="0"/>
              </a:rPr>
              <a:t>将有向图的各条有向边改成无向边后所得到的无向图称作这个</a:t>
            </a:r>
            <a:r>
              <a:rPr lang="zh-CN" altLang="en-US" sz="2400" b="1" dirty="0">
                <a:solidFill>
                  <a:srgbClr val="A50021"/>
                </a:solidFill>
                <a:latin typeface="Times New Roman" pitchFamily="18" charset="0"/>
              </a:rPr>
              <a:t>有向图的基图</a:t>
            </a:r>
            <a:endParaRPr lang="en-US" altLang="zh-CN" sz="2400" b="1" dirty="0">
              <a:solidFill>
                <a:srgbClr val="A50021"/>
              </a:solidFill>
              <a:latin typeface="Times New Roman" pitchFamily="18" charset="0"/>
            </a:endParaRPr>
          </a:p>
          <a:p>
            <a:pPr marL="0" indent="0" eaLnBrk="1" hangingPunct="1">
              <a:lnSpc>
                <a:spcPct val="90000"/>
              </a:lnSpc>
              <a:buNone/>
            </a:pPr>
            <a:endParaRPr lang="en-US" altLang="zh-CN" sz="2400" b="1" dirty="0" smtClean="0">
              <a:solidFill>
                <a:srgbClr val="C00000"/>
              </a:solidFill>
              <a:latin typeface="Times New Roman" pitchFamily="18" charset="0"/>
            </a:endParaRPr>
          </a:p>
          <a:p>
            <a:pPr marL="457200" indent="-457200" eaLnBrk="1" hangingPunct="1">
              <a:lnSpc>
                <a:spcPct val="90000"/>
              </a:lnSpc>
              <a:buAutoNum type="arabicPeriod" startAt="6"/>
            </a:pPr>
            <a:r>
              <a:rPr lang="zh-CN" altLang="en-US" sz="2400" b="1" dirty="0" smtClean="0">
                <a:latin typeface="Times New Roman" pitchFamily="18" charset="0"/>
              </a:rPr>
              <a:t>设</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为无向图，</a:t>
            </a:r>
            <a:r>
              <a:rPr lang="en-US" altLang="zh-CN" sz="2400" b="1" i="1" dirty="0" smtClean="0">
                <a:latin typeface="Times New Roman" pitchFamily="18" charset="0"/>
              </a:rPr>
              <a:t> </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en-US" altLang="zh-CN" sz="2400" b="1" i="1" baseline="-25000" dirty="0" smtClean="0">
                <a:latin typeface="Times New Roman" pitchFamily="18" charset="0"/>
              </a:rPr>
              <a:t> </a:t>
            </a:r>
            <a:r>
              <a:rPr lang="en-US" altLang="zh-CN" sz="2400" b="1" dirty="0" smtClean="0">
                <a:latin typeface="Times New Roman" pitchFamily="18" charset="0"/>
              </a:rPr>
              <a:t>=</a:t>
            </a:r>
            <a:r>
              <a:rPr lang="zh-CN" altLang="en-US" sz="2400" b="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a:t>
            </a:r>
            <a:r>
              <a:rPr lang="en-US" altLang="zh-CN" sz="2400" b="1" dirty="0" smtClean="0">
                <a:sym typeface="Symbol" pitchFamily="18" charset="2"/>
              </a:rPr>
              <a:t> </a:t>
            </a:r>
            <a:r>
              <a:rPr lang="en-US" altLang="zh-CN" sz="2400" b="1" i="1" dirty="0" smtClean="0">
                <a:latin typeface="Times New Roman" pitchFamily="18" charset="0"/>
              </a:rPr>
              <a:t>E</a:t>
            </a:r>
            <a:r>
              <a:rPr lang="en-US" altLang="zh-CN" sz="2400" b="1" i="1" dirty="0" smtClean="0">
                <a:sym typeface="Symbol" pitchFamily="18" charset="2"/>
              </a:rPr>
              <a:t> </a:t>
            </a:r>
            <a:r>
              <a:rPr lang="zh-CN" altLang="en-US" sz="2400" b="1" i="1" dirty="0" smtClean="0">
                <a:sym typeface="Symbol" pitchFamily="18" charset="2"/>
              </a:rPr>
              <a:t>，称</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为</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端点</a:t>
            </a:r>
            <a:r>
              <a:rPr lang="zh-CN" altLang="en-US"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与</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zh-CN" altLang="en-US" sz="2400" b="1" i="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a:t>
            </a:r>
            <a:r>
              <a:rPr lang="zh-CN" altLang="en-US" sz="2400" b="1" dirty="0">
                <a:solidFill>
                  <a:srgbClr val="A50021"/>
                </a:solidFill>
                <a:latin typeface="Times New Roman" pitchFamily="18" charset="0"/>
              </a:rPr>
              <a:t>关联</a:t>
            </a:r>
            <a:r>
              <a:rPr lang="zh-CN" altLang="en-US" sz="2400" b="1" dirty="0" smtClean="0">
                <a:latin typeface="Times New Roman" pitchFamily="18" charset="0"/>
              </a:rPr>
              <a:t>，若</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dirty="0" smtClean="0">
                <a:sym typeface="Symbol" pitchFamily="18" charset="2"/>
              </a:rPr>
              <a:t>  </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则称</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与</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zh-CN" altLang="en-US" sz="2400" b="1" i="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关联次数为</a:t>
            </a:r>
            <a:r>
              <a:rPr lang="en-US" altLang="zh-CN" sz="2400" b="1" dirty="0">
                <a:solidFill>
                  <a:srgbClr val="A50021"/>
                </a:solidFill>
                <a:latin typeface="Times New Roman" pitchFamily="18" charset="0"/>
              </a:rPr>
              <a:t>1</a:t>
            </a:r>
            <a:r>
              <a:rPr lang="zh-CN" altLang="en-US" sz="2400" b="1" dirty="0" smtClean="0">
                <a:latin typeface="Times New Roman" pitchFamily="18" charset="0"/>
              </a:rPr>
              <a:t>；若</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dirty="0" smtClean="0">
                <a:sym typeface="Symbol" pitchFamily="18" charset="2"/>
              </a:rPr>
              <a:t> =</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i="1" baseline="-25000" dirty="0" smtClean="0">
                <a:latin typeface="Times New Roman" pitchFamily="18" charset="0"/>
              </a:rPr>
              <a:t>，</a:t>
            </a:r>
            <a:r>
              <a:rPr lang="zh-CN" altLang="en-US" sz="2400" b="1" dirty="0" smtClean="0">
                <a:latin typeface="Times New Roman" pitchFamily="18" charset="0"/>
              </a:rPr>
              <a:t>则称</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与</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zh-CN" altLang="en-US" sz="2400" b="1" i="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）的关联次数为</a:t>
            </a:r>
            <a:r>
              <a:rPr lang="en-US" altLang="zh-CN" sz="2400" b="1" dirty="0" smtClean="0">
                <a:latin typeface="Times New Roman" pitchFamily="18" charset="0"/>
              </a:rPr>
              <a:t>2</a:t>
            </a:r>
            <a:r>
              <a:rPr lang="zh-CN" altLang="en-US" sz="2400" b="1" dirty="0" smtClean="0">
                <a:latin typeface="Times New Roman" pitchFamily="18" charset="0"/>
              </a:rPr>
              <a:t>；并称 </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为</a:t>
            </a:r>
            <a:r>
              <a:rPr lang="zh-CN" altLang="en-US" sz="2400" b="1" dirty="0">
                <a:solidFill>
                  <a:srgbClr val="A50021"/>
                </a:solidFill>
                <a:latin typeface="Times New Roman" pitchFamily="18" charset="0"/>
              </a:rPr>
              <a:t>环</a:t>
            </a:r>
            <a:r>
              <a:rPr lang="zh-CN" altLang="en-US" sz="2400" b="1" dirty="0" smtClean="0">
                <a:latin typeface="Times New Roman" pitchFamily="18" charset="0"/>
              </a:rPr>
              <a:t>，如果顶点</a:t>
            </a:r>
            <a:r>
              <a:rPr lang="en-US" altLang="zh-CN" sz="2400" b="1" i="1" dirty="0" err="1" smtClean="0">
                <a:latin typeface="Times New Roman" pitchFamily="18" charset="0"/>
              </a:rPr>
              <a:t>v</a:t>
            </a:r>
            <a:r>
              <a:rPr lang="en-US" altLang="zh-CN" sz="2400" b="1" i="1" baseline="-25000" dirty="0" err="1" smtClean="0">
                <a:latin typeface="Times New Roman" pitchFamily="18" charset="0"/>
              </a:rPr>
              <a:t>l</a:t>
            </a:r>
            <a:r>
              <a:rPr lang="zh-CN" altLang="en-US" sz="2400" b="1" dirty="0" smtClean="0">
                <a:latin typeface="Times New Roman" pitchFamily="18" charset="0"/>
              </a:rPr>
              <a:t>不与</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 关联，则称</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与</a:t>
            </a:r>
            <a:r>
              <a:rPr lang="en-US" altLang="zh-CN" sz="2400" b="1" i="1" dirty="0" err="1" smtClean="0">
                <a:latin typeface="Times New Roman" pitchFamily="18" charset="0"/>
              </a:rPr>
              <a:t>v</a:t>
            </a:r>
            <a:r>
              <a:rPr lang="en-US" altLang="zh-CN" sz="2400" b="1" i="1" baseline="-25000" dirty="0" err="1" smtClean="0">
                <a:latin typeface="Times New Roman" pitchFamily="18" charset="0"/>
              </a:rPr>
              <a:t>l</a:t>
            </a:r>
            <a:r>
              <a:rPr lang="zh-CN" altLang="en-US" sz="2400" b="1" dirty="0" smtClean="0">
                <a:latin typeface="Times New Roman" pitchFamily="18" charset="0"/>
              </a:rPr>
              <a:t>  </a:t>
            </a:r>
            <a:r>
              <a:rPr lang="zh-CN" altLang="en-US" sz="2400" b="1" dirty="0">
                <a:solidFill>
                  <a:srgbClr val="A50021"/>
                </a:solidFill>
                <a:latin typeface="Times New Roman" pitchFamily="18" charset="0"/>
              </a:rPr>
              <a:t>关联次数为</a:t>
            </a:r>
            <a:r>
              <a:rPr lang="en-US" altLang="zh-CN" sz="2400" b="1" dirty="0">
                <a:solidFill>
                  <a:srgbClr val="A50021"/>
                </a:solidFill>
                <a:latin typeface="Times New Roman" pitchFamily="18" charset="0"/>
              </a:rPr>
              <a:t>0</a:t>
            </a:r>
          </a:p>
          <a:p>
            <a:pPr marL="457200" indent="-457200" eaLnBrk="1" hangingPunct="1">
              <a:lnSpc>
                <a:spcPct val="90000"/>
              </a:lnSpc>
              <a:buAutoNum type="arabicPeriod" startAt="6"/>
            </a:pPr>
            <a:endParaRPr lang="zh-CN" altLang="en-US" sz="2400" b="1" dirty="0" smtClean="0">
              <a:solidFill>
                <a:srgbClr val="C00000"/>
              </a:solidFill>
              <a:latin typeface="Times New Roman" pitchFamily="18" charset="0"/>
            </a:endParaRPr>
          </a:p>
          <a:p>
            <a:pPr marL="0" indent="0" eaLnBrk="1" hangingPunct="1">
              <a:lnSpc>
                <a:spcPct val="90000"/>
              </a:lnSpc>
              <a:buNone/>
            </a:pPr>
            <a:r>
              <a:rPr lang="zh-CN" altLang="en-US" sz="2400" b="1" dirty="0" smtClean="0">
                <a:latin typeface="Times New Roman" pitchFamily="18" charset="0"/>
              </a:rPr>
              <a:t> </a:t>
            </a:r>
            <a:r>
              <a:rPr lang="en-US" altLang="zh-CN" sz="2400" b="1" dirty="0" smtClean="0">
                <a:latin typeface="Times New Roman" pitchFamily="18" charset="0"/>
              </a:rPr>
              <a:t>7.   </a:t>
            </a:r>
            <a:r>
              <a:rPr lang="zh-CN" altLang="en-US" sz="2400" b="1" dirty="0" smtClean="0">
                <a:latin typeface="Times New Roman" pitchFamily="18" charset="0"/>
              </a:rPr>
              <a:t>若两个顶点</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zh-CN" altLang="en-US" sz="2400" b="1" dirty="0" smtClean="0">
                <a:latin typeface="Times New Roman" pitchFamily="18" charset="0"/>
              </a:rPr>
              <a:t>与</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之间有一条边连接，则称</a:t>
            </a:r>
            <a:r>
              <a:rPr lang="zh-CN" altLang="en-US" sz="2400" b="1" dirty="0">
                <a:solidFill>
                  <a:srgbClr val="A50021"/>
                </a:solidFill>
                <a:latin typeface="Times New Roman" pitchFamily="18" charset="0"/>
              </a:rPr>
              <a:t>这两个顶点相邻</a:t>
            </a:r>
            <a:r>
              <a:rPr lang="zh-CN" altLang="en-US" sz="2400" b="1" dirty="0" smtClean="0">
                <a:latin typeface="Times New Roman" pitchFamily="18" charset="0"/>
              </a:rPr>
              <a:t>，若两条边至少有一个公共端点，则称</a:t>
            </a:r>
            <a:r>
              <a:rPr lang="zh-CN" altLang="en-US" sz="2400" b="1" dirty="0">
                <a:solidFill>
                  <a:srgbClr val="A50021"/>
                </a:solidFill>
                <a:latin typeface="Times New Roman" pitchFamily="18" charset="0"/>
              </a:rPr>
              <a:t>这两条边相邻</a:t>
            </a:r>
          </a:p>
          <a:p>
            <a:pPr marL="0" indent="0" eaLnBrk="1" hangingPunct="1">
              <a:lnSpc>
                <a:spcPct val="90000"/>
              </a:lnSpc>
              <a:buNone/>
            </a:pPr>
            <a:r>
              <a:rPr lang="zh-CN" altLang="en-US" sz="2400" b="1" dirty="0" smtClean="0">
                <a:latin typeface="Times New Roman" pitchFamily="18" charset="0"/>
              </a:rPr>
              <a:t>     图中没有变关联的顶点称作</a:t>
            </a:r>
            <a:r>
              <a:rPr lang="zh-CN" altLang="en-US" sz="2400" b="1" dirty="0">
                <a:solidFill>
                  <a:srgbClr val="A50021"/>
                </a:solidFill>
                <a:latin typeface="Times New Roman" pitchFamily="18" charset="0"/>
              </a:rPr>
              <a:t>孤立点</a:t>
            </a:r>
          </a:p>
          <a:p>
            <a:pPr marL="0" indent="0" eaLnBrk="1" hangingPunct="1">
              <a:lnSpc>
                <a:spcPct val="90000"/>
              </a:lnSpc>
              <a:buNone/>
            </a:pPr>
            <a:endParaRPr lang="zh-CN" altLang="en-US" sz="2400" b="1" dirty="0" smtClean="0">
              <a:latin typeface="Times New Roman" pitchFamily="18" charset="0"/>
            </a:endParaRPr>
          </a:p>
        </p:txBody>
      </p:sp>
    </p:spTree>
    <p:extLst>
      <p:ext uri="{BB962C8B-B14F-4D97-AF65-F5344CB8AC3E}">
        <p14:creationId xmlns:p14="http://schemas.microsoft.com/office/powerpoint/2010/main" val="263816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C4B0E57-0435-4CD8-AA44-8CAAB0CBB753}" type="slidenum">
              <a:rPr lang="en-US" altLang="zh-CN" sz="1400" b="0" smtClean="0"/>
              <a:pPr eaLnBrk="1" hangingPunct="1">
                <a:spcBef>
                  <a:spcPct val="0"/>
                </a:spcBef>
                <a:buClrTx/>
                <a:buFontTx/>
                <a:buNone/>
              </a:pPr>
              <a:t>94</a:t>
            </a:fld>
            <a:endParaRPr lang="en-US" altLang="zh-CN" sz="1400" b="0" smtClean="0"/>
          </a:p>
        </p:txBody>
      </p:sp>
      <p:sp>
        <p:nvSpPr>
          <p:cNvPr id="8196" name="Rectangle 8"/>
          <p:cNvSpPr>
            <a:spLocks noGrp="1" noChangeArrowheads="1"/>
          </p:cNvSpPr>
          <p:nvPr>
            <p:ph type="body" idx="1"/>
          </p:nvPr>
        </p:nvSpPr>
        <p:spPr>
          <a:xfrm>
            <a:off x="539552" y="1772816"/>
            <a:ext cx="8229600" cy="5472113"/>
          </a:xfrm>
        </p:spPr>
        <p:txBody>
          <a:bodyPr>
            <a:normAutofit/>
          </a:bodyPr>
          <a:lstStyle/>
          <a:p>
            <a:pPr marL="457200" indent="-457200" eaLnBrk="1" hangingPunct="1">
              <a:lnSpc>
                <a:spcPct val="90000"/>
              </a:lnSpc>
              <a:buAutoNum type="arabicPeriod" startAt="8"/>
            </a:pPr>
            <a:r>
              <a:rPr lang="zh-CN" altLang="en-US" sz="2400" b="1" dirty="0" smtClean="0">
                <a:latin typeface="Times New Roman" pitchFamily="18" charset="0"/>
              </a:rPr>
              <a:t>设</a:t>
            </a:r>
            <a:r>
              <a:rPr lang="en-US" altLang="zh-CN" sz="2400" b="1" dirty="0" smtClean="0">
                <a:latin typeface="Times New Roman" pitchFamily="18" charset="0"/>
              </a:rPr>
              <a:t>D=&lt;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为有向图，</a:t>
            </a:r>
            <a:r>
              <a:rPr lang="en-US" altLang="zh-CN" sz="2400" b="1" i="1" dirty="0" smtClean="0">
                <a:latin typeface="Times New Roman" pitchFamily="18" charset="0"/>
              </a:rPr>
              <a:t> </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en-US" altLang="zh-CN" sz="2400" b="1" i="1" baseline="-25000" dirty="0" smtClean="0">
                <a:latin typeface="Times New Roman" pitchFamily="18" charset="0"/>
              </a:rPr>
              <a:t> </a:t>
            </a:r>
            <a:r>
              <a:rPr lang="en-US" altLang="zh-CN" sz="2400" b="1" dirty="0" smtClean="0">
                <a:latin typeface="Times New Roman" pitchFamily="18" charset="0"/>
              </a:rPr>
              <a:t>=&lt;</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en-US" altLang="zh-CN" sz="2400" b="1" dirty="0" smtClean="0">
                <a:latin typeface="Times New Roman" pitchFamily="18" charset="0"/>
              </a:rPr>
              <a:t>&gt;</a:t>
            </a:r>
            <a:r>
              <a:rPr lang="en-US" altLang="zh-CN" sz="2400" b="1" dirty="0" smtClean="0">
                <a:sym typeface="Symbol" pitchFamily="18" charset="2"/>
              </a:rPr>
              <a:t></a:t>
            </a:r>
            <a:r>
              <a:rPr lang="en-US" altLang="zh-CN" sz="2400" b="1" i="1" dirty="0" smtClean="0">
                <a:latin typeface="Times New Roman" pitchFamily="18" charset="0"/>
              </a:rPr>
              <a:t>E</a:t>
            </a:r>
            <a:r>
              <a:rPr lang="en-US" altLang="zh-CN" sz="2400" b="1" i="1" dirty="0" smtClean="0">
                <a:sym typeface="Symbol" pitchFamily="18" charset="2"/>
              </a:rPr>
              <a:t> </a:t>
            </a:r>
            <a:r>
              <a:rPr lang="zh-CN" altLang="en-US" sz="2400" b="1" i="1" dirty="0" smtClean="0">
                <a:sym typeface="Symbol" pitchFamily="18" charset="2"/>
              </a:rPr>
              <a:t>，称</a:t>
            </a:r>
            <a:r>
              <a:rPr lang="en-US" altLang="zh-CN" sz="2400" b="1" i="1" dirty="0" err="1" smtClean="0">
                <a:latin typeface="Times New Roman" pitchFamily="18" charset="0"/>
              </a:rPr>
              <a:t>v</a:t>
            </a:r>
            <a:r>
              <a:rPr lang="en-US" altLang="zh-CN" sz="2400" b="1" i="1" baseline="-25000" dirty="0" err="1" smtClean="0">
                <a:latin typeface="Times New Roman" pitchFamily="18" charset="0"/>
              </a:rPr>
              <a:t>i</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为</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端点</a:t>
            </a:r>
            <a:r>
              <a:rPr lang="zh-CN" altLang="en-US" sz="2400" b="1" dirty="0" smtClean="0">
                <a:latin typeface="Times New Roman" pitchFamily="18" charset="0"/>
              </a:rPr>
              <a:t>，</a:t>
            </a:r>
            <a:r>
              <a:rPr lang="en-US" altLang="zh-CN" sz="2400" b="1" i="1" dirty="0" smtClean="0">
                <a:latin typeface="Times New Roman" pitchFamily="18" charset="0"/>
              </a:rPr>
              <a:t> v</a:t>
            </a:r>
            <a:r>
              <a:rPr lang="en-US" altLang="zh-CN" sz="2400" b="1" i="1" baseline="-25000" dirty="0" smtClean="0">
                <a:latin typeface="Times New Roman" pitchFamily="18" charset="0"/>
              </a:rPr>
              <a:t>i</a:t>
            </a:r>
            <a:r>
              <a:rPr lang="zh-CN" altLang="en-US" sz="2400" b="1" dirty="0" smtClean="0">
                <a:latin typeface="Times New Roman" pitchFamily="18" charset="0"/>
              </a:rPr>
              <a:t>为</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始点</a:t>
            </a:r>
            <a:r>
              <a:rPr lang="zh-CN" altLang="en-US" sz="2400" b="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为</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终点</a:t>
            </a:r>
            <a:r>
              <a:rPr lang="zh-CN" altLang="en-US"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与</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zh-CN" altLang="en-US" sz="2400" b="1" i="1" dirty="0" smtClean="0">
                <a:latin typeface="Times New Roman" pitchFamily="18" charset="0"/>
              </a:rPr>
              <a:t>（</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dirty="0" smtClean="0">
                <a:latin typeface="Times New Roman" pitchFamily="18" charset="0"/>
              </a:rPr>
              <a:t>）关联，若</a:t>
            </a:r>
            <a:r>
              <a:rPr lang="en-US" altLang="zh-CN" sz="2400" b="1" i="1" dirty="0" smtClean="0">
                <a:latin typeface="Times New Roman" pitchFamily="18" charset="0"/>
              </a:rPr>
              <a:t>v</a:t>
            </a:r>
            <a:r>
              <a:rPr lang="en-US" altLang="zh-CN" sz="2400" b="1" i="1" baseline="-25000" dirty="0" smtClean="0">
                <a:latin typeface="Times New Roman" pitchFamily="18" charset="0"/>
              </a:rPr>
              <a:t>i</a:t>
            </a:r>
            <a:r>
              <a:rPr lang="en-US" altLang="zh-CN" sz="2400" b="1" dirty="0" smtClean="0">
                <a:sym typeface="Symbol" pitchFamily="18" charset="2"/>
              </a:rPr>
              <a:t> =</a:t>
            </a:r>
            <a:r>
              <a:rPr lang="en-US" altLang="zh-CN" sz="2400" b="1" i="1" dirty="0" err="1" smtClean="0">
                <a:latin typeface="Times New Roman" pitchFamily="18" charset="0"/>
              </a:rPr>
              <a:t>v</a:t>
            </a:r>
            <a:r>
              <a:rPr lang="en-US" altLang="zh-CN" sz="2400" b="1" i="1" baseline="-25000" dirty="0" err="1" smtClean="0">
                <a:latin typeface="Times New Roman" pitchFamily="18" charset="0"/>
              </a:rPr>
              <a:t>j</a:t>
            </a:r>
            <a:r>
              <a:rPr lang="zh-CN" altLang="en-US" sz="2400" b="1" i="1" baseline="-25000" dirty="0" smtClean="0">
                <a:latin typeface="Times New Roman" pitchFamily="18" charset="0"/>
              </a:rPr>
              <a:t>，</a:t>
            </a:r>
            <a:r>
              <a:rPr lang="zh-CN" altLang="en-US" sz="2400" b="1" dirty="0" smtClean="0">
                <a:latin typeface="Times New Roman" pitchFamily="18" charset="0"/>
              </a:rPr>
              <a:t>则称</a:t>
            </a:r>
            <a:r>
              <a:rPr lang="en-US" altLang="zh-CN" sz="2400" b="1" i="1" dirty="0" err="1" smtClean="0">
                <a:latin typeface="Times New Roman" pitchFamily="18" charset="0"/>
              </a:rPr>
              <a:t>e</a:t>
            </a:r>
            <a:r>
              <a:rPr lang="en-US" altLang="zh-CN" sz="2400" b="1" i="1" baseline="-25000" dirty="0" err="1" smtClean="0">
                <a:latin typeface="Times New Roman" pitchFamily="18" charset="0"/>
              </a:rPr>
              <a:t>k</a:t>
            </a:r>
            <a:r>
              <a:rPr lang="zh-CN" altLang="en-US" sz="2400" b="1" dirty="0" smtClean="0">
                <a:latin typeface="Times New Roman" pitchFamily="18" charset="0"/>
              </a:rPr>
              <a:t>为</a:t>
            </a:r>
            <a:r>
              <a:rPr lang="en-US" altLang="zh-CN" sz="2400" b="1" dirty="0" smtClean="0">
                <a:latin typeface="Times New Roman" pitchFamily="18" charset="0"/>
              </a:rPr>
              <a:t>D</a:t>
            </a:r>
            <a:r>
              <a:rPr lang="zh-CN" altLang="en-US" sz="2400" b="1" dirty="0" smtClean="0">
                <a:latin typeface="Times New Roman" pitchFamily="18" charset="0"/>
              </a:rPr>
              <a:t>中的</a:t>
            </a:r>
            <a:r>
              <a:rPr lang="zh-CN" altLang="en-US" sz="2400" b="1" dirty="0">
                <a:solidFill>
                  <a:srgbClr val="A50021"/>
                </a:solidFill>
                <a:latin typeface="Times New Roman" pitchFamily="18" charset="0"/>
              </a:rPr>
              <a:t>环</a:t>
            </a:r>
            <a:endParaRPr lang="en-US" altLang="zh-CN" sz="2400" b="1" dirty="0">
              <a:solidFill>
                <a:srgbClr val="A50021"/>
              </a:solidFill>
              <a:latin typeface="Times New Roman" pitchFamily="18" charset="0"/>
            </a:endParaRPr>
          </a:p>
          <a:p>
            <a:pPr marL="0" indent="0" eaLnBrk="1" hangingPunct="1">
              <a:lnSpc>
                <a:spcPct val="90000"/>
              </a:lnSpc>
              <a:buNone/>
            </a:pPr>
            <a:endParaRPr lang="en-US" altLang="zh-CN" sz="2400" b="1" dirty="0" smtClean="0">
              <a:solidFill>
                <a:srgbClr val="C00000"/>
              </a:solidFill>
              <a:latin typeface="Times New Roman" pitchFamily="18" charset="0"/>
            </a:endParaRPr>
          </a:p>
          <a:p>
            <a:pPr marL="0" indent="0" eaLnBrk="1" hangingPunct="1">
              <a:lnSpc>
                <a:spcPct val="90000"/>
              </a:lnSpc>
              <a:buNone/>
            </a:pPr>
            <a:r>
              <a:rPr lang="en-US" altLang="zh-CN" sz="2400" b="1" dirty="0" smtClean="0">
                <a:latin typeface="Times New Roman" pitchFamily="18" charset="0"/>
              </a:rPr>
              <a:t>9.    </a:t>
            </a:r>
            <a:r>
              <a:rPr lang="zh-CN" altLang="en-US" sz="2400" b="1" dirty="0" smtClean="0">
                <a:latin typeface="Times New Roman" pitchFamily="18" charset="0"/>
              </a:rPr>
              <a:t>若两个顶点之间有一条有向边，则称这</a:t>
            </a:r>
            <a:r>
              <a:rPr lang="zh-CN" altLang="en-US" sz="2400" b="1" dirty="0">
                <a:solidFill>
                  <a:srgbClr val="A50021"/>
                </a:solidFill>
                <a:latin typeface="Times New Roman" pitchFamily="18" charset="0"/>
              </a:rPr>
              <a:t>两个顶点相邻</a:t>
            </a:r>
            <a:r>
              <a:rPr lang="zh-CN" altLang="en-US" sz="2400" b="1" dirty="0" smtClean="0">
                <a:latin typeface="Times New Roman" pitchFamily="18" charset="0"/>
              </a:rPr>
              <a:t>，若两条边中一条边的终点是另一条边的始点则称</a:t>
            </a:r>
            <a:r>
              <a:rPr lang="zh-CN" altLang="en-US" sz="2400" b="1" dirty="0">
                <a:solidFill>
                  <a:srgbClr val="A50021"/>
                </a:solidFill>
                <a:latin typeface="Times New Roman" pitchFamily="18" charset="0"/>
              </a:rPr>
              <a:t>这两条边相邻</a:t>
            </a:r>
          </a:p>
          <a:p>
            <a:pPr marL="457200" indent="-457200" eaLnBrk="1" hangingPunct="1">
              <a:lnSpc>
                <a:spcPct val="90000"/>
              </a:lnSpc>
            </a:pPr>
            <a:endParaRPr lang="zh-CN" altLang="en-US" sz="2400" b="1" dirty="0" smtClean="0">
              <a:latin typeface="Times New Roman" pitchFamily="18" charset="0"/>
            </a:endParaRPr>
          </a:p>
        </p:txBody>
      </p:sp>
    </p:spTree>
    <p:extLst>
      <p:ext uri="{BB962C8B-B14F-4D97-AF65-F5344CB8AC3E}">
        <p14:creationId xmlns:p14="http://schemas.microsoft.com/office/powerpoint/2010/main" val="28844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3E27F15-5720-49DD-A029-B97C70EB3EF4}" type="slidenum">
              <a:rPr lang="en-US" altLang="zh-CN" sz="1400" b="0" smtClean="0"/>
              <a:pPr eaLnBrk="1" hangingPunct="1">
                <a:spcBef>
                  <a:spcPct val="0"/>
                </a:spcBef>
                <a:buClrTx/>
                <a:buFontTx/>
                <a:buNone/>
              </a:pPr>
              <a:t>95</a:t>
            </a:fld>
            <a:endParaRPr lang="en-US" altLang="zh-CN" sz="1400" b="0" smtClean="0"/>
          </a:p>
        </p:txBody>
      </p:sp>
      <p:sp>
        <p:nvSpPr>
          <p:cNvPr id="11268" name="Rectangle 9"/>
          <p:cNvSpPr>
            <a:spLocks noGrp="1" noChangeArrowheads="1"/>
          </p:cNvSpPr>
          <p:nvPr>
            <p:ph type="body" idx="1"/>
          </p:nvPr>
        </p:nvSpPr>
        <p:spPr>
          <a:xfrm>
            <a:off x="467544" y="908720"/>
            <a:ext cx="8229600" cy="5257800"/>
          </a:xfrm>
        </p:spPr>
        <p:txBody>
          <a:bodyPr>
            <a:normAutofit/>
          </a:bodyPr>
          <a:lstStyle/>
          <a:p>
            <a:pPr marL="0" indent="0" eaLnBrk="1" hangingPunct="1">
              <a:buNone/>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14.3 </a:t>
            </a:r>
          </a:p>
          <a:p>
            <a:pPr marL="0" indent="0" eaLnBrk="1" hangingPunct="1">
              <a:buNone/>
            </a:pPr>
            <a:r>
              <a:rPr lang="en-US" altLang="zh-CN" sz="2400" b="1" dirty="0" smtClean="0">
                <a:solidFill>
                  <a:srgbClr val="A50021"/>
                </a:solidFill>
                <a:latin typeface="Times New Roman" pitchFamily="18" charset="0"/>
              </a:rPr>
              <a:t> </a:t>
            </a:r>
            <a:r>
              <a:rPr lang="en-US" altLang="zh-CN" sz="2400" b="1" dirty="0" smtClean="0">
                <a:latin typeface="Times New Roman" pitchFamily="18" charset="0"/>
              </a:rPr>
              <a:t>(1)</a:t>
            </a:r>
            <a:r>
              <a:rPr lang="zh-CN" altLang="en-US" sz="2400" b="1" dirty="0" smtClean="0">
                <a:latin typeface="Times New Roman" pitchFamily="18" charset="0"/>
              </a:rPr>
              <a:t>在无向图中，如果关联一对顶点的无向边多于</a:t>
            </a:r>
            <a:r>
              <a:rPr lang="en-US" altLang="zh-CN" sz="2400" b="1" dirty="0" smtClean="0">
                <a:latin typeface="Times New Roman" pitchFamily="18" charset="0"/>
              </a:rPr>
              <a:t>1</a:t>
            </a:r>
            <a:r>
              <a:rPr lang="zh-CN" altLang="en-US" sz="2400" b="1" dirty="0" smtClean="0">
                <a:latin typeface="Times New Roman" pitchFamily="18" charset="0"/>
              </a:rPr>
              <a:t>条，则称这些边为平行边，平行边的条数称作</a:t>
            </a:r>
            <a:r>
              <a:rPr lang="zh-CN" altLang="en-US" sz="2400" b="1" dirty="0">
                <a:solidFill>
                  <a:srgbClr val="A50021"/>
                </a:solidFill>
                <a:latin typeface="Times New Roman" pitchFamily="18" charset="0"/>
              </a:rPr>
              <a:t>重数</a:t>
            </a:r>
            <a:r>
              <a:rPr lang="zh-CN" altLang="en-US" sz="2400" b="1" dirty="0" smtClean="0">
                <a:latin typeface="Times New Roman" pitchFamily="18" charset="0"/>
              </a:rPr>
              <a:t>。</a:t>
            </a:r>
            <a:endParaRPr lang="en-US" altLang="zh-CN" sz="2400" b="1" dirty="0" smtClean="0">
              <a:latin typeface="Times New Roman" pitchFamily="18" charset="0"/>
            </a:endParaRPr>
          </a:p>
          <a:p>
            <a:pPr marL="0" indent="0" eaLnBrk="1" hangingPunct="1">
              <a:buNone/>
            </a:pPr>
            <a:r>
              <a:rPr lang="zh-CN" altLang="en-US" sz="2400" b="1" dirty="0" smtClean="0">
                <a:latin typeface="Times New Roman" pitchFamily="18" charset="0"/>
              </a:rPr>
              <a:t> </a:t>
            </a:r>
            <a:r>
              <a:rPr lang="en-US" altLang="zh-CN" sz="2400" b="1" dirty="0" smtClean="0">
                <a:latin typeface="Times New Roman" pitchFamily="18" charset="0"/>
              </a:rPr>
              <a:t>(2) </a:t>
            </a:r>
            <a:r>
              <a:rPr lang="zh-CN" altLang="en-US" sz="2400" b="1" dirty="0" smtClean="0">
                <a:latin typeface="Times New Roman" pitchFamily="18" charset="0"/>
              </a:rPr>
              <a:t>在有向图中，如果关联一对顶点的有向边多于</a:t>
            </a:r>
            <a:r>
              <a:rPr lang="en-US" altLang="zh-CN" sz="2400" b="1" dirty="0" smtClean="0">
                <a:latin typeface="Times New Roman" pitchFamily="18" charset="0"/>
              </a:rPr>
              <a:t>1</a:t>
            </a:r>
            <a:r>
              <a:rPr lang="zh-CN" altLang="en-US" sz="2400" b="1" dirty="0" smtClean="0">
                <a:latin typeface="Times New Roman" pitchFamily="18" charset="0"/>
              </a:rPr>
              <a:t>条，且它们的始点与终点相同，则称这些边为</a:t>
            </a:r>
            <a:r>
              <a:rPr lang="zh-CN" altLang="en-US" sz="2400" b="1" dirty="0">
                <a:solidFill>
                  <a:srgbClr val="A50021"/>
                </a:solidFill>
                <a:latin typeface="Times New Roman" pitchFamily="18" charset="0"/>
              </a:rPr>
              <a:t>平行边</a:t>
            </a:r>
            <a:r>
              <a:rPr lang="zh-CN" altLang="en-US" sz="2400" b="1" dirty="0" smtClean="0">
                <a:latin typeface="Times New Roman" pitchFamily="18" charset="0"/>
              </a:rPr>
              <a:t>，  含平行边的图为</a:t>
            </a:r>
            <a:r>
              <a:rPr lang="zh-CN" altLang="en-US" sz="2400" b="1" dirty="0">
                <a:solidFill>
                  <a:srgbClr val="A50021"/>
                </a:solidFill>
                <a:latin typeface="Times New Roman" pitchFamily="18" charset="0"/>
              </a:rPr>
              <a:t>多重图</a:t>
            </a:r>
            <a:r>
              <a:rPr lang="zh-CN" altLang="en-US" sz="2400" b="1" dirty="0" smtClean="0">
                <a:latin typeface="Times New Roman" pitchFamily="18" charset="0"/>
              </a:rPr>
              <a:t>，</a:t>
            </a:r>
            <a:r>
              <a:rPr lang="zh-CN" altLang="en-US" sz="2400" b="1" dirty="0">
                <a:solidFill>
                  <a:srgbClr val="A50021"/>
                </a:solidFill>
                <a:latin typeface="Times New Roman" pitchFamily="18" charset="0"/>
              </a:rPr>
              <a:t>既不含平行边也不含环的图称作简单图</a:t>
            </a:r>
          </a:p>
        </p:txBody>
      </p:sp>
      <p:pic>
        <p:nvPicPr>
          <p:cNvPr id="11269" name="Picture 9" descr="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005263"/>
            <a:ext cx="28797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2" descr="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770313"/>
            <a:ext cx="27876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27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6E37E8DB-599E-43AE-98D1-C431FA366F52}" type="slidenum">
              <a:rPr lang="en-US" altLang="zh-CN" sz="1400" b="0" smtClean="0"/>
              <a:pPr eaLnBrk="1" hangingPunct="1">
                <a:spcBef>
                  <a:spcPct val="0"/>
                </a:spcBef>
                <a:buClrTx/>
                <a:buFontTx/>
                <a:buNone/>
              </a:pPr>
              <a:t>96</a:t>
            </a:fld>
            <a:endParaRPr lang="en-US" altLang="zh-CN" sz="1400" b="0" smtClean="0"/>
          </a:p>
        </p:txBody>
      </p:sp>
      <p:sp>
        <p:nvSpPr>
          <p:cNvPr id="13316" name="Rectangle 8"/>
          <p:cNvSpPr>
            <a:spLocks noGrp="1" noChangeArrowheads="1"/>
          </p:cNvSpPr>
          <p:nvPr>
            <p:ph type="body" idx="1"/>
          </p:nvPr>
        </p:nvSpPr>
        <p:spPr>
          <a:xfrm>
            <a:off x="323850" y="1268413"/>
            <a:ext cx="8229600" cy="4525962"/>
          </a:xfrm>
        </p:spPr>
        <p:txBody>
          <a:bodyPr>
            <a:normAutofit/>
          </a:bodyPr>
          <a:lstStyle/>
          <a:p>
            <a:pPr marL="0" indent="0" eaLnBrk="1" hangingPunct="1">
              <a:buNone/>
              <a:defRPr/>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14.4</a:t>
            </a:r>
            <a:endParaRPr lang="en-US" altLang="zh-CN" sz="2400" b="1" dirty="0" smtClean="0">
              <a:latin typeface="Times New Roman" pitchFamily="18" charset="0"/>
            </a:endParaRPr>
          </a:p>
          <a:p>
            <a:pPr marL="0" indent="0" eaLnBrk="1" hangingPunct="1">
              <a:buNone/>
              <a:defRPr/>
            </a:pPr>
            <a:r>
              <a:rPr lang="en-US" altLang="zh-CN" sz="2400" b="1" dirty="0" smtClean="0">
                <a:latin typeface="Times New Roman" pitchFamily="18" charset="0"/>
              </a:rPr>
              <a:t>  (1) </a:t>
            </a:r>
            <a:r>
              <a:rPr lang="zh-CN" altLang="en-US" sz="2400" b="1" dirty="0" smtClean="0">
                <a:latin typeface="Times New Roman" pitchFamily="18" charset="0"/>
              </a:rPr>
              <a:t>设</a:t>
            </a:r>
            <a:r>
              <a:rPr lang="en-US" altLang="zh-CN" sz="2400" b="1" i="1" dirty="0" smtClean="0">
                <a:latin typeface="Times New Roman" pitchFamily="18" charset="0"/>
              </a:rPr>
              <a:t>G</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为无向图</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dirty="0" smtClean="0">
                <a:latin typeface="Times New Roman" pitchFamily="18" charset="0"/>
              </a:rPr>
              <a:t>, </a:t>
            </a:r>
            <a:r>
              <a:rPr lang="zh-CN" altLang="en-US" sz="2400" b="1" dirty="0" smtClean="0">
                <a:latin typeface="Times New Roman" pitchFamily="18" charset="0"/>
              </a:rPr>
              <a:t>称</a:t>
            </a:r>
            <a:r>
              <a:rPr lang="en-US" altLang="zh-CN" sz="2400" b="1" i="1" dirty="0" smtClean="0">
                <a:latin typeface="Times New Roman" pitchFamily="18" charset="0"/>
              </a:rPr>
              <a:t>v </a:t>
            </a:r>
            <a:r>
              <a:rPr lang="zh-CN" altLang="en-US" sz="2400" b="1" dirty="0" smtClean="0">
                <a:latin typeface="Times New Roman" pitchFamily="18" charset="0"/>
              </a:rPr>
              <a:t>作为边的端点的次数为</a:t>
            </a:r>
            <a:r>
              <a:rPr lang="en-US" altLang="zh-CN" sz="2400" b="1" i="1" dirty="0" smtClean="0">
                <a:latin typeface="Times New Roman" pitchFamily="18" charset="0"/>
              </a:rPr>
              <a:t>v</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度数</a:t>
            </a:r>
            <a:r>
              <a:rPr lang="en-US" altLang="zh-CN" sz="2400" b="1" dirty="0">
                <a:solidFill>
                  <a:srgbClr val="C00000"/>
                </a:solidFill>
                <a:latin typeface="Times New Roman" pitchFamily="18" charset="0"/>
              </a:rPr>
              <a:t>,</a:t>
            </a:r>
            <a:r>
              <a:rPr lang="en-US" altLang="zh-CN" sz="2400" b="1" dirty="0" smtClean="0">
                <a:latin typeface="Times New Roman" pitchFamily="18" charset="0"/>
              </a:rPr>
              <a:t> </a:t>
            </a:r>
            <a:r>
              <a:rPr lang="zh-CN" altLang="en-US" sz="2400" b="1" dirty="0" smtClean="0">
                <a:latin typeface="Times New Roman" pitchFamily="18" charset="0"/>
              </a:rPr>
              <a:t>简称</a:t>
            </a:r>
            <a:r>
              <a:rPr lang="zh-CN" altLang="en-US" sz="2400" b="1" dirty="0">
                <a:solidFill>
                  <a:srgbClr val="A50021"/>
                </a:solidFill>
                <a:latin typeface="Times New Roman" pitchFamily="18" charset="0"/>
              </a:rPr>
              <a:t>度</a:t>
            </a:r>
            <a:r>
              <a:rPr lang="zh-CN" altLang="en-US" sz="2400" b="1" dirty="0" smtClean="0">
                <a:latin typeface="Times New Roman" pitchFamily="18" charset="0"/>
              </a:rPr>
              <a:t>，</a:t>
            </a:r>
            <a:r>
              <a:rPr lang="en-US" altLang="zh-CN" sz="2400" b="1" i="1" dirty="0" smtClean="0">
                <a:latin typeface="Times New Roman" pitchFamily="18" charset="0"/>
              </a:rPr>
              <a:t> </a:t>
            </a:r>
            <a:r>
              <a:rPr lang="zh-CN" altLang="en-US" sz="2400" b="1" dirty="0" smtClean="0">
                <a:latin typeface="Times New Roman" pitchFamily="18" charset="0"/>
              </a:rPr>
              <a:t>记作</a:t>
            </a:r>
            <a:r>
              <a:rPr lang="en-US" altLang="zh-CN" sz="2400" b="1" i="1" dirty="0" err="1" smtClean="0">
                <a:latin typeface="Times New Roman" pitchFamily="18" charset="0"/>
              </a:rPr>
              <a:t>d</a:t>
            </a:r>
            <a:r>
              <a:rPr lang="en-US" altLang="zh-CN" sz="2400" b="1" i="1" baseline="-25000" dirty="0" err="1" smtClean="0">
                <a:latin typeface="Times New Roman" pitchFamily="18" charset="0"/>
              </a:rPr>
              <a:t>G</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zh-CN" altLang="en-US" sz="2400" b="1" dirty="0" smtClean="0">
                <a:latin typeface="Times New Roman" pitchFamily="18" charset="0"/>
              </a:rPr>
              <a:t>，在不发生混淆时，略去下标</a:t>
            </a:r>
            <a:r>
              <a:rPr lang="en-US" altLang="zh-CN" sz="2400" b="1" dirty="0" smtClean="0">
                <a:latin typeface="Times New Roman" pitchFamily="18" charset="0"/>
              </a:rPr>
              <a:t>G</a:t>
            </a:r>
            <a:r>
              <a:rPr lang="zh-CN" altLang="en-US" sz="2400" b="1" dirty="0" smtClean="0">
                <a:latin typeface="Times New Roman" pitchFamily="18" charset="0"/>
              </a:rPr>
              <a:t>，简记为</a:t>
            </a:r>
            <a:r>
              <a:rPr lang="en-US" altLang="zh-CN" sz="2400" b="1" i="1"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endParaRPr lang="zh-CN" altLang="en-US" sz="2400" b="1" dirty="0" smtClean="0">
              <a:latin typeface="Times New Roman" pitchFamily="18" charset="0"/>
            </a:endParaRPr>
          </a:p>
          <a:p>
            <a:pPr marL="0" indent="0">
              <a:lnSpc>
                <a:spcPct val="90000"/>
              </a:lnSpc>
              <a:buNone/>
              <a:defRPr/>
            </a:pPr>
            <a:r>
              <a:rPr lang="zh-CN" altLang="en-US" sz="2400" b="1" dirty="0" smtClean="0">
                <a:latin typeface="Times New Roman" pitchFamily="18" charset="0"/>
              </a:rPr>
              <a:t>  </a:t>
            </a:r>
            <a:r>
              <a:rPr lang="en-US" altLang="zh-CN" sz="2400" b="1" dirty="0" smtClean="0">
                <a:latin typeface="Times New Roman" pitchFamily="18" charset="0"/>
              </a:rPr>
              <a:t>(2) </a:t>
            </a:r>
            <a:r>
              <a:rPr lang="zh-CN" altLang="en-US" sz="2400" b="1" dirty="0" smtClean="0">
                <a:latin typeface="Times New Roman" pitchFamily="18" charset="0"/>
              </a:rPr>
              <a:t>设</a:t>
            </a:r>
            <a:r>
              <a:rPr lang="en-US" altLang="zh-CN" sz="2400" b="1" i="1" dirty="0" smtClean="0">
                <a:latin typeface="Times New Roman" pitchFamily="18" charset="0"/>
              </a:rPr>
              <a:t>D</a:t>
            </a:r>
            <a:r>
              <a:rPr lang="en-US" altLang="zh-CN" sz="2400" b="1" dirty="0" smtClean="0">
                <a:latin typeface="Times New Roman" pitchFamily="18" charset="0"/>
              </a:rPr>
              <a:t>=&lt;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E</a:t>
            </a:r>
            <a:r>
              <a:rPr lang="en-US" altLang="zh-CN" sz="2400" b="1" dirty="0" smtClean="0">
                <a:latin typeface="Times New Roman" pitchFamily="18" charset="0"/>
              </a:rPr>
              <a:t>&gt;</a:t>
            </a:r>
            <a:r>
              <a:rPr lang="zh-CN" altLang="en-US" sz="2400" b="1" dirty="0" smtClean="0">
                <a:latin typeface="Times New Roman" pitchFamily="18" charset="0"/>
              </a:rPr>
              <a:t>为有向图</a:t>
            </a:r>
            <a:r>
              <a:rPr lang="en-US" altLang="zh-CN"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dirty="0" smtClean="0">
                <a:latin typeface="Times New Roman" pitchFamily="18" charset="0"/>
              </a:rPr>
              <a:t>,</a:t>
            </a:r>
            <a:r>
              <a:rPr lang="zh-CN" altLang="en-US" sz="2400" b="1" dirty="0" smtClean="0">
                <a:latin typeface="Times New Roman" pitchFamily="18" charset="0"/>
              </a:rPr>
              <a:t>称</a:t>
            </a:r>
            <a:r>
              <a:rPr lang="en-US" altLang="zh-CN" sz="2400" b="1" i="1" dirty="0" smtClean="0">
                <a:latin typeface="Times New Roman" pitchFamily="18" charset="0"/>
              </a:rPr>
              <a:t>v </a:t>
            </a:r>
            <a:r>
              <a:rPr lang="zh-CN" altLang="en-US" sz="2400" b="1" dirty="0">
                <a:latin typeface="Times New Roman" pitchFamily="18" charset="0"/>
              </a:rPr>
              <a:t>作为</a:t>
            </a:r>
            <a:r>
              <a:rPr lang="zh-CN" altLang="en-US" sz="2400" b="1" dirty="0" smtClean="0">
                <a:latin typeface="Times New Roman" pitchFamily="18" charset="0"/>
              </a:rPr>
              <a:t>边的始点的次数为</a:t>
            </a:r>
            <a:r>
              <a:rPr lang="en-US" altLang="zh-CN" sz="2400" b="1" i="1" dirty="0" smtClean="0">
                <a:latin typeface="Times New Roman" pitchFamily="18" charset="0"/>
              </a:rPr>
              <a:t>v</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出度</a:t>
            </a:r>
            <a:r>
              <a:rPr lang="en-US" altLang="zh-CN" sz="2400" b="1" dirty="0">
                <a:solidFill>
                  <a:srgbClr val="A50021"/>
                </a:solidFill>
                <a:latin typeface="Times New Roman" pitchFamily="18" charset="0"/>
              </a:rPr>
              <a:t>,</a:t>
            </a:r>
            <a:r>
              <a:rPr lang="en-US" altLang="zh-CN" sz="2400" b="1" dirty="0" smtClean="0">
                <a:latin typeface="Times New Roman" pitchFamily="18" charset="0"/>
              </a:rPr>
              <a:t> </a:t>
            </a:r>
            <a:r>
              <a:rPr lang="zh-CN" altLang="en-US" sz="2400" b="1" dirty="0" smtClean="0">
                <a:latin typeface="Times New Roman" pitchFamily="18" charset="0"/>
              </a:rPr>
              <a:t>记作</a:t>
            </a:r>
            <a:r>
              <a:rPr lang="en-US" altLang="zh-CN" sz="2400" b="1" i="1" dirty="0" smtClean="0">
                <a:latin typeface="Times New Roman" pitchFamily="18" charset="0"/>
              </a:rPr>
              <a:t>d</a:t>
            </a:r>
            <a:r>
              <a:rPr lang="en-US" altLang="zh-CN" sz="2400" b="1" baseline="30000" dirty="0" smtClean="0">
                <a:latin typeface="Times New Roman" pitchFamily="18" charset="0"/>
              </a:rPr>
              <a:t>+</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zh-CN" altLang="en-US" sz="2400" b="1" dirty="0" smtClean="0">
                <a:latin typeface="Times New Roman" pitchFamily="18" charset="0"/>
              </a:rPr>
              <a:t>，称</a:t>
            </a:r>
            <a:r>
              <a:rPr lang="en-US" altLang="zh-CN" sz="2400" b="1" i="1" dirty="0" smtClean="0">
                <a:latin typeface="Times New Roman" pitchFamily="18" charset="0"/>
              </a:rPr>
              <a:t>v </a:t>
            </a:r>
            <a:r>
              <a:rPr lang="zh-CN" altLang="en-US" sz="2400" b="1" dirty="0" smtClean="0">
                <a:latin typeface="Times New Roman" pitchFamily="18" charset="0"/>
              </a:rPr>
              <a:t>作为边的终点的次数为</a:t>
            </a:r>
            <a:r>
              <a:rPr lang="en-US" altLang="zh-CN" sz="2400" b="1" i="1" dirty="0" smtClean="0">
                <a:latin typeface="Times New Roman" pitchFamily="18" charset="0"/>
              </a:rPr>
              <a:t>v</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入度</a:t>
            </a:r>
            <a:r>
              <a:rPr lang="en-US" altLang="zh-CN" sz="2400" b="1" dirty="0">
                <a:solidFill>
                  <a:srgbClr val="A50021"/>
                </a:solidFill>
                <a:latin typeface="Times New Roman" pitchFamily="18" charset="0"/>
              </a:rPr>
              <a:t>, </a:t>
            </a:r>
            <a:r>
              <a:rPr lang="zh-CN" altLang="en-US" sz="2400" b="1" dirty="0" smtClean="0">
                <a:latin typeface="Times New Roman" pitchFamily="18" charset="0"/>
              </a:rPr>
              <a:t>记作</a:t>
            </a:r>
            <a:r>
              <a:rPr lang="en-US" altLang="zh-CN" sz="2400" b="1" i="1" dirty="0" smtClean="0">
                <a:latin typeface="Times New Roman" pitchFamily="18" charset="0"/>
              </a:rPr>
              <a:t>d</a:t>
            </a:r>
            <a:r>
              <a:rPr lang="en-US" altLang="zh-CN" sz="2400" b="1" baseline="30000"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zh-CN" altLang="en-US"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d</a:t>
            </a:r>
            <a:r>
              <a:rPr lang="en-US" altLang="zh-CN" sz="2400" b="1" baseline="30000" dirty="0" smtClean="0">
                <a:latin typeface="Times New Roman" pitchFamily="18" charset="0"/>
              </a:rPr>
              <a:t>+</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 +</a:t>
            </a:r>
            <a:r>
              <a:rPr lang="en-US" altLang="zh-CN" sz="2400" b="1" i="1" dirty="0" smtClean="0">
                <a:latin typeface="Times New Roman" pitchFamily="18" charset="0"/>
              </a:rPr>
              <a:t> d</a:t>
            </a:r>
            <a:r>
              <a:rPr lang="en-US" altLang="zh-CN" sz="2400" b="1" baseline="30000"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 </a:t>
            </a:r>
            <a:r>
              <a:rPr lang="zh-CN" altLang="en-US" sz="2400" b="1" dirty="0" smtClean="0">
                <a:latin typeface="Times New Roman" pitchFamily="18" charset="0"/>
              </a:rPr>
              <a:t>，称为</a:t>
            </a:r>
            <a:r>
              <a:rPr lang="en-US" altLang="zh-CN" sz="2400" b="1" i="1" dirty="0">
                <a:solidFill>
                  <a:srgbClr val="A50021"/>
                </a:solidFill>
                <a:latin typeface="Times New Roman" pitchFamily="18" charset="0"/>
              </a:rPr>
              <a:t>v</a:t>
            </a:r>
            <a:r>
              <a:rPr lang="zh-CN" altLang="en-US" sz="2400" b="1" dirty="0">
                <a:solidFill>
                  <a:srgbClr val="A50021"/>
                </a:solidFill>
                <a:latin typeface="Times New Roman" pitchFamily="18" charset="0"/>
              </a:rPr>
              <a:t>的度数</a:t>
            </a:r>
          </a:p>
          <a:p>
            <a:pPr marL="0" indent="0" eaLnBrk="1" hangingPunct="1">
              <a:buNone/>
              <a:defRPr/>
            </a:pPr>
            <a:r>
              <a:rPr lang="zh-CN" altLang="en-US" sz="2400" b="1" dirty="0" smtClean="0">
                <a:latin typeface="Times New Roman" pitchFamily="18" charset="0"/>
              </a:rPr>
              <a:t>在无向图中，顶点</a:t>
            </a:r>
            <a:r>
              <a:rPr lang="en-US" altLang="zh-CN" sz="2400" b="1" i="1" dirty="0">
                <a:latin typeface="Times New Roman" pitchFamily="18" charset="0"/>
              </a:rPr>
              <a:t>v</a:t>
            </a:r>
            <a:r>
              <a:rPr lang="zh-CN" altLang="en-US" sz="2400" b="1" dirty="0" smtClean="0">
                <a:latin typeface="Times New Roman" pitchFamily="18" charset="0"/>
              </a:rPr>
              <a:t>上的环以</a:t>
            </a:r>
            <a:r>
              <a:rPr lang="en-US" altLang="zh-CN" sz="2400" b="1" i="1" dirty="0">
                <a:latin typeface="Times New Roman" pitchFamily="18" charset="0"/>
              </a:rPr>
              <a:t>v</a:t>
            </a:r>
            <a:r>
              <a:rPr lang="zh-CN" altLang="en-US" sz="2400" b="1" dirty="0" smtClean="0">
                <a:latin typeface="Times New Roman" pitchFamily="18" charset="0"/>
              </a:rPr>
              <a:t>做</a:t>
            </a:r>
            <a:r>
              <a:rPr lang="en-US" altLang="zh-CN" sz="2400" b="1" dirty="0" smtClean="0">
                <a:latin typeface="Times New Roman" pitchFamily="18" charset="0"/>
              </a:rPr>
              <a:t>2</a:t>
            </a:r>
            <a:r>
              <a:rPr lang="zh-CN" altLang="en-US" sz="2400" b="1" dirty="0" smtClean="0">
                <a:latin typeface="Times New Roman" pitchFamily="18" charset="0"/>
              </a:rPr>
              <a:t>次端点，在有向图中，顶点</a:t>
            </a:r>
            <a:r>
              <a:rPr lang="en-US" altLang="zh-CN" sz="2400" b="1" i="1" dirty="0">
                <a:latin typeface="Times New Roman" pitchFamily="18" charset="0"/>
              </a:rPr>
              <a:t>v</a:t>
            </a:r>
            <a:r>
              <a:rPr lang="zh-CN" altLang="en-US" sz="2400" b="1" dirty="0" smtClean="0">
                <a:latin typeface="Times New Roman" pitchFamily="18" charset="0"/>
              </a:rPr>
              <a:t>上的环以</a:t>
            </a:r>
            <a:r>
              <a:rPr lang="en-US" altLang="zh-CN" sz="2400" b="1" i="1" dirty="0">
                <a:latin typeface="Times New Roman" pitchFamily="18" charset="0"/>
              </a:rPr>
              <a:t>v</a:t>
            </a:r>
            <a:r>
              <a:rPr lang="zh-CN" altLang="en-US" sz="2400" b="1" dirty="0" smtClean="0">
                <a:latin typeface="Times New Roman" pitchFamily="18" charset="0"/>
              </a:rPr>
              <a:t>做一次始点和一次终点 ，共做</a:t>
            </a:r>
            <a:r>
              <a:rPr lang="en-US" altLang="zh-CN" sz="2400" b="1" dirty="0" smtClean="0">
                <a:latin typeface="Times New Roman" pitchFamily="18" charset="0"/>
              </a:rPr>
              <a:t>2</a:t>
            </a:r>
            <a:r>
              <a:rPr lang="zh-CN" altLang="en-US" sz="2400" b="1" dirty="0" smtClean="0">
                <a:latin typeface="Times New Roman" pitchFamily="18" charset="0"/>
              </a:rPr>
              <a:t>次端点 </a:t>
            </a:r>
            <a:endParaRPr lang="en-US" altLang="zh-CN" sz="2400" b="1" dirty="0" smtClean="0">
              <a:latin typeface="Times New Roman" pitchFamily="18" charset="0"/>
            </a:endParaRPr>
          </a:p>
        </p:txBody>
      </p:sp>
    </p:spTree>
    <p:extLst>
      <p:ext uri="{BB962C8B-B14F-4D97-AF65-F5344CB8AC3E}">
        <p14:creationId xmlns:p14="http://schemas.microsoft.com/office/powerpoint/2010/main" val="98178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00059E3E-5631-469C-A1E9-DFEB78771E9D}" type="slidenum">
              <a:rPr lang="en-US" altLang="zh-CN" sz="1400" b="0" smtClean="0"/>
              <a:pPr eaLnBrk="1" hangingPunct="1">
                <a:spcBef>
                  <a:spcPct val="0"/>
                </a:spcBef>
                <a:buClrTx/>
                <a:buFontTx/>
                <a:buNone/>
              </a:pPr>
              <a:t>97</a:t>
            </a:fld>
            <a:endParaRPr lang="en-US" altLang="zh-CN" sz="1400" b="0" smtClean="0"/>
          </a:p>
        </p:txBody>
      </p:sp>
      <p:sp>
        <p:nvSpPr>
          <p:cNvPr id="14340" name="Rectangle 8"/>
          <p:cNvSpPr>
            <a:spLocks noGrp="1" noChangeArrowheads="1"/>
          </p:cNvSpPr>
          <p:nvPr>
            <p:ph type="body" idx="1"/>
          </p:nvPr>
        </p:nvSpPr>
        <p:spPr>
          <a:xfrm>
            <a:off x="323850" y="908050"/>
            <a:ext cx="8280400" cy="5616575"/>
          </a:xfrm>
        </p:spPr>
        <p:txBody>
          <a:bodyPr>
            <a:normAutofit/>
          </a:bodyPr>
          <a:lstStyle/>
          <a:p>
            <a:pPr marL="0" indent="0" eaLnBrk="1" hangingPunct="1">
              <a:buNone/>
              <a:defRPr/>
            </a:pP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14.4</a:t>
            </a:r>
            <a:endParaRPr lang="en-US" altLang="zh-CN" sz="2400" b="1" dirty="0" smtClean="0">
              <a:latin typeface="Times New Roman" pitchFamily="18" charset="0"/>
            </a:endParaRPr>
          </a:p>
          <a:p>
            <a:pPr marL="0" indent="0" eaLnBrk="1" hangingPunct="1">
              <a:buNone/>
              <a:defRPr/>
            </a:pPr>
            <a:r>
              <a:rPr lang="en-US" altLang="zh-CN" sz="2400" b="1" dirty="0" smtClean="0">
                <a:latin typeface="Times New Roman" pitchFamily="18" charset="0"/>
              </a:rPr>
              <a:t>  (3) </a:t>
            </a:r>
            <a:r>
              <a:rPr lang="zh-CN" altLang="en-US" sz="2400" b="1" dirty="0" smtClean="0">
                <a:latin typeface="Times New Roman" pitchFamily="18" charset="0"/>
              </a:rPr>
              <a:t>在无向图</a:t>
            </a:r>
            <a:r>
              <a:rPr lang="en-US" altLang="zh-CN" sz="2400" b="1" dirty="0" smtClean="0">
                <a:latin typeface="Times New Roman" pitchFamily="18" charset="0"/>
              </a:rPr>
              <a:t>G</a:t>
            </a:r>
            <a:r>
              <a:rPr lang="zh-CN" altLang="en-US" sz="2400" b="1" dirty="0" smtClean="0">
                <a:latin typeface="Times New Roman" pitchFamily="18" charset="0"/>
              </a:rPr>
              <a:t>中，令</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)=max{</a:t>
            </a:r>
            <a:r>
              <a:rPr lang="en-US" altLang="zh-CN" sz="2400" b="1" i="1"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(G)</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                                        </a:t>
            </a:r>
            <a:r>
              <a:rPr lang="en-US" altLang="zh-CN" sz="2400" b="1" dirty="0" smtClean="0">
                <a:latin typeface="Times New Roman" pitchFamily="18" charset="0"/>
              </a:rPr>
              <a:t>(</a:t>
            </a:r>
            <a:r>
              <a:rPr lang="en-US" altLang="zh-CN" sz="2400" b="1" i="1" dirty="0" smtClean="0">
                <a:latin typeface="Times New Roman" pitchFamily="18" charset="0"/>
              </a:rPr>
              <a:t>G</a:t>
            </a:r>
            <a:r>
              <a:rPr lang="en-US" altLang="zh-CN" sz="2400" b="1" dirty="0" smtClean="0">
                <a:latin typeface="Times New Roman" pitchFamily="18" charset="0"/>
              </a:rPr>
              <a:t>) =min{</a:t>
            </a:r>
            <a:r>
              <a:rPr lang="en-US" altLang="zh-CN" sz="2400" b="1" i="1"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(G)</a:t>
            </a:r>
            <a:r>
              <a:rPr lang="en-US" altLang="zh-CN" sz="2400" b="1" dirty="0" smtClean="0">
                <a:latin typeface="Times New Roman" pitchFamily="18" charset="0"/>
              </a:rPr>
              <a:t>}</a:t>
            </a:r>
          </a:p>
          <a:p>
            <a:pPr marL="0" indent="0" eaLnBrk="1" hangingPunct="1">
              <a:lnSpc>
                <a:spcPct val="90000"/>
              </a:lnSpc>
              <a:buNone/>
              <a:defRPr/>
            </a:pPr>
            <a:r>
              <a:rPr lang="zh-CN" altLang="en-US" sz="2400" b="1" dirty="0" smtClean="0">
                <a:latin typeface="Times New Roman" pitchFamily="18" charset="0"/>
              </a:rPr>
              <a:t>分别称为</a:t>
            </a:r>
            <a:r>
              <a:rPr lang="en-US" altLang="zh-CN" sz="2400" b="1" dirty="0" smtClean="0">
                <a:latin typeface="Times New Roman" pitchFamily="18" charset="0"/>
              </a:rPr>
              <a:t>G</a:t>
            </a:r>
            <a:r>
              <a:rPr lang="zh-CN" altLang="en-US" sz="2400" b="1" dirty="0" smtClean="0">
                <a:latin typeface="Times New Roman" pitchFamily="18" charset="0"/>
              </a:rPr>
              <a:t>的</a:t>
            </a:r>
            <a:r>
              <a:rPr lang="zh-CN" altLang="en-US" sz="2400" b="1" dirty="0">
                <a:solidFill>
                  <a:srgbClr val="A50021"/>
                </a:solidFill>
                <a:latin typeface="Times New Roman" pitchFamily="18" charset="0"/>
              </a:rPr>
              <a:t>最大度</a:t>
            </a:r>
            <a:r>
              <a:rPr lang="zh-CN" altLang="en-US" sz="2400" b="1" dirty="0" smtClean="0">
                <a:latin typeface="Times New Roman" pitchFamily="18" charset="0"/>
              </a:rPr>
              <a:t>和</a:t>
            </a:r>
            <a:r>
              <a:rPr lang="zh-CN" altLang="en-US" sz="2400" b="1" dirty="0">
                <a:solidFill>
                  <a:srgbClr val="A50021"/>
                </a:solidFill>
                <a:latin typeface="Times New Roman" pitchFamily="18" charset="0"/>
              </a:rPr>
              <a:t>最小度</a:t>
            </a:r>
            <a:r>
              <a:rPr lang="zh-CN" altLang="en-US" sz="2400" b="1" dirty="0" smtClean="0">
                <a:latin typeface="Times New Roman" pitchFamily="18" charset="0"/>
              </a:rPr>
              <a:t>，类似可以定义有向图</a:t>
            </a:r>
            <a:r>
              <a:rPr lang="en-US" altLang="zh-CN" sz="2400" b="1" dirty="0" smtClean="0">
                <a:latin typeface="Times New Roman" pitchFamily="18" charset="0"/>
              </a:rPr>
              <a:t>D</a:t>
            </a:r>
            <a:r>
              <a:rPr lang="zh-CN" altLang="en-US" sz="2400" b="1" dirty="0" smtClean="0">
                <a:latin typeface="Times New Roman" pitchFamily="18" charset="0"/>
              </a:rPr>
              <a:t>的最大和最小度</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(D)</a:t>
            </a:r>
            <a:r>
              <a:rPr lang="zh-CN" altLang="en-US" sz="2400" b="1" dirty="0" smtClean="0">
                <a:latin typeface="Times New Roman" pitchFamily="18" charset="0"/>
              </a:rPr>
              <a:t>和</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(D) </a:t>
            </a:r>
            <a:r>
              <a:rPr lang="zh-CN" altLang="en-US" sz="2400" b="1" dirty="0" smtClean="0">
                <a:latin typeface="Times New Roman" pitchFamily="18" charset="0"/>
              </a:rPr>
              <a:t>，以及</a:t>
            </a:r>
            <a:r>
              <a:rPr lang="zh-CN" altLang="en-US" sz="2400" b="1" dirty="0">
                <a:solidFill>
                  <a:srgbClr val="A50021"/>
                </a:solidFill>
                <a:latin typeface="Times New Roman" pitchFamily="18" charset="0"/>
              </a:rPr>
              <a:t>最大出度</a:t>
            </a:r>
            <a:r>
              <a:rPr lang="zh-CN" altLang="en-US" sz="2400" b="1" dirty="0" smtClean="0">
                <a:latin typeface="Times New Roman" pitchFamily="18" charset="0"/>
              </a:rPr>
              <a:t>、</a:t>
            </a:r>
            <a:r>
              <a:rPr lang="zh-CN" altLang="en-US" sz="2400" b="1" dirty="0">
                <a:solidFill>
                  <a:srgbClr val="A50021"/>
                </a:solidFill>
                <a:latin typeface="Times New Roman" pitchFamily="18" charset="0"/>
              </a:rPr>
              <a:t>最小出度</a:t>
            </a:r>
            <a:r>
              <a:rPr lang="zh-CN" altLang="en-US" sz="2400" b="1" dirty="0" smtClean="0">
                <a:latin typeface="Times New Roman" pitchFamily="18" charset="0"/>
              </a:rPr>
              <a:t>、</a:t>
            </a:r>
            <a:r>
              <a:rPr lang="zh-CN" altLang="en-US" sz="2400" b="1" dirty="0">
                <a:solidFill>
                  <a:srgbClr val="A50021"/>
                </a:solidFill>
                <a:latin typeface="Times New Roman" pitchFamily="18" charset="0"/>
              </a:rPr>
              <a:t>最大入度和最小入度</a:t>
            </a:r>
            <a:endParaRPr lang="en-US" altLang="zh-CN" sz="2400" b="1" dirty="0">
              <a:solidFill>
                <a:srgbClr val="A50021"/>
              </a:solidFill>
              <a:latin typeface="Times New Roman" pitchFamily="18" charset="0"/>
            </a:endParaRPr>
          </a:p>
          <a:p>
            <a:pPr marL="0" indent="0" eaLnBrk="1" hangingPunct="1">
              <a:buNone/>
              <a:defRPr/>
            </a:pPr>
            <a:r>
              <a:rPr lang="en-US" altLang="zh-CN" sz="2400" b="1" dirty="0" smtClean="0">
                <a:latin typeface="Times New Roman" pitchFamily="18" charset="0"/>
              </a:rPr>
              <a:t>  (4) </a:t>
            </a:r>
            <a:r>
              <a:rPr lang="en-US" altLang="zh-CN" sz="2400" b="1"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 =max{</a:t>
            </a:r>
            <a:r>
              <a:rPr lang="en-US" altLang="zh-CN" sz="2400" b="1" i="1"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(D)</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        </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 =min{</a:t>
            </a:r>
            <a:r>
              <a:rPr lang="en-US" altLang="zh-CN" sz="2400" b="1" i="1" dirty="0" smtClean="0">
                <a:latin typeface="Times New Roman" pitchFamily="18" charset="0"/>
              </a:rPr>
              <a:t>d</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(D)</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rPr>
              <a:t>+</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)=max{</a:t>
            </a:r>
            <a:r>
              <a:rPr lang="en-US" altLang="zh-CN" sz="2400" b="1" i="1" dirty="0" smtClean="0">
                <a:latin typeface="Times New Roman" pitchFamily="18" charset="0"/>
              </a:rPr>
              <a:t>d</a:t>
            </a:r>
            <a:r>
              <a:rPr lang="en-US" altLang="zh-CN" sz="2400" b="1" baseline="30000" dirty="0" smtClean="0">
                <a:latin typeface="Times New Roman" pitchFamily="18" charset="0"/>
              </a:rPr>
              <a:t>+ </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(D)</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rPr>
              <a:t>+</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 =min{</a:t>
            </a:r>
            <a:r>
              <a:rPr lang="en-US" altLang="zh-CN" sz="2400" b="1" i="1" dirty="0" smtClean="0">
                <a:latin typeface="Times New Roman" pitchFamily="18" charset="0"/>
              </a:rPr>
              <a:t>d</a:t>
            </a:r>
            <a:r>
              <a:rPr lang="en-US" altLang="zh-CN" sz="2400" b="1" baseline="30000" dirty="0" smtClean="0">
                <a:latin typeface="Times New Roman" pitchFamily="18" charset="0"/>
              </a:rPr>
              <a:t>+ </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(D)</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 =max{</a:t>
            </a:r>
            <a:r>
              <a:rPr lang="en-US" altLang="zh-CN" sz="2400" b="1" i="1" dirty="0" smtClean="0">
                <a:latin typeface="Times New Roman" pitchFamily="18" charset="0"/>
              </a:rPr>
              <a:t>d</a:t>
            </a:r>
            <a:r>
              <a:rPr lang="en-US" altLang="zh-CN" sz="2400" b="1" baseline="30000" dirty="0" smtClean="0">
                <a:latin typeface="Times New Roman" pitchFamily="18" charset="0"/>
                <a:sym typeface="Symbol" pitchFamily="18" charset="2"/>
              </a:rPr>
              <a:t> </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(D)</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sym typeface="Symbol" pitchFamily="18" charset="2"/>
              </a:rPr>
              <a:t></a:t>
            </a:r>
            <a:r>
              <a:rPr lang="en-US" altLang="zh-CN" sz="2400" b="1" dirty="0" smtClean="0">
                <a:latin typeface="Times New Roman" pitchFamily="18" charset="0"/>
              </a:rPr>
              <a:t>(</a:t>
            </a:r>
            <a:r>
              <a:rPr lang="en-US" altLang="zh-CN" sz="2400" b="1" i="1" dirty="0" smtClean="0">
                <a:latin typeface="Times New Roman" pitchFamily="18" charset="0"/>
              </a:rPr>
              <a:t>D</a:t>
            </a:r>
            <a:r>
              <a:rPr lang="en-US" altLang="zh-CN" sz="2400" b="1" dirty="0" smtClean="0">
                <a:latin typeface="Times New Roman" pitchFamily="18" charset="0"/>
              </a:rPr>
              <a:t>)=min{</a:t>
            </a:r>
            <a:r>
              <a:rPr lang="en-US" altLang="zh-CN" sz="2400" b="1" i="1" dirty="0" smtClean="0">
                <a:latin typeface="Times New Roman" pitchFamily="18" charset="0"/>
              </a:rPr>
              <a:t>d</a:t>
            </a:r>
            <a:r>
              <a:rPr lang="en-US" altLang="zh-CN" sz="2400" b="1" baseline="30000" dirty="0" smtClean="0">
                <a:latin typeface="Times New Roman" pitchFamily="18" charset="0"/>
                <a:sym typeface="Symbol" pitchFamily="18" charset="2"/>
              </a:rPr>
              <a:t> </a:t>
            </a:r>
            <a:r>
              <a:rPr lang="en-US" altLang="zh-CN" sz="2400" b="1" dirty="0" smtClean="0">
                <a:latin typeface="Times New Roman" pitchFamily="18" charset="0"/>
              </a:rPr>
              <a:t>(</a:t>
            </a:r>
            <a:r>
              <a:rPr lang="en-US" altLang="zh-CN" sz="2400" b="1" i="1" dirty="0" smtClean="0">
                <a:latin typeface="Times New Roman" pitchFamily="18" charset="0"/>
              </a:rPr>
              <a:t>v</a:t>
            </a:r>
            <a:r>
              <a:rPr lang="en-US" altLang="zh-CN" sz="2400" b="1" dirty="0" smtClean="0">
                <a:latin typeface="Times New Roman" pitchFamily="18" charset="0"/>
              </a:rPr>
              <a:t>)|</a:t>
            </a:r>
            <a:r>
              <a:rPr lang="en-US" altLang="zh-CN" sz="2400" b="1" i="1" dirty="0" smtClean="0">
                <a:latin typeface="Times New Roman" pitchFamily="18" charset="0"/>
              </a:rPr>
              <a:t> </a:t>
            </a:r>
            <a:r>
              <a:rPr lang="en-US" altLang="zh-CN" sz="2400" b="1" i="1" dirty="0" err="1" smtClean="0">
                <a:latin typeface="Times New Roman" pitchFamily="18" charset="0"/>
              </a:rPr>
              <a:t>v</a:t>
            </a:r>
            <a:r>
              <a:rPr lang="en-US" altLang="zh-CN" sz="2400" b="1" dirty="0" err="1" smtClean="0">
                <a:latin typeface="Times New Roman" pitchFamily="18" charset="0"/>
                <a:sym typeface="Symbol" pitchFamily="18" charset="2"/>
              </a:rPr>
              <a:t></a:t>
            </a:r>
            <a:r>
              <a:rPr lang="en-US" altLang="zh-CN" sz="2400" b="1" i="1" dirty="0" err="1" smtClean="0">
                <a:latin typeface="Times New Roman" pitchFamily="18" charset="0"/>
              </a:rPr>
              <a:t>V</a:t>
            </a:r>
            <a:r>
              <a:rPr lang="en-US" altLang="zh-CN" sz="2400" b="1" i="1" dirty="0" smtClean="0">
                <a:latin typeface="Times New Roman" pitchFamily="18" charset="0"/>
              </a:rPr>
              <a:t>(D)</a:t>
            </a:r>
            <a:r>
              <a:rPr lang="en-US" altLang="zh-CN" sz="2400" b="1" dirty="0" smtClean="0">
                <a:latin typeface="Times New Roman" pitchFamily="18" charset="0"/>
              </a:rPr>
              <a:t>}</a:t>
            </a:r>
          </a:p>
          <a:p>
            <a:pPr marL="0" indent="0" eaLnBrk="1" hangingPunct="1">
              <a:buNone/>
              <a:defRPr/>
            </a:pPr>
            <a:r>
              <a:rPr lang="en-US" altLang="zh-CN" sz="2400" b="1" dirty="0" smtClean="0">
                <a:latin typeface="Times New Roman" pitchFamily="18" charset="0"/>
              </a:rPr>
              <a:t>   </a:t>
            </a:r>
            <a:r>
              <a:rPr lang="zh-CN" altLang="en-US" sz="2400" b="1" dirty="0" smtClean="0">
                <a:latin typeface="Times New Roman" pitchFamily="18" charset="0"/>
              </a:rPr>
              <a:t>并分别简记为 </a:t>
            </a:r>
            <a:r>
              <a:rPr lang="en-US" altLang="zh-CN" sz="2400" b="1" dirty="0" smtClean="0">
                <a:latin typeface="Times New Roman" pitchFamily="18" charset="0"/>
                <a:sym typeface="Symbol" pitchFamily="18" charset="2"/>
              </a:rPr>
              <a:t></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sym typeface="Symbol" pitchFamily="18" charset="2"/>
              </a:rPr>
              <a:t> </a:t>
            </a:r>
            <a:r>
              <a:rPr lang="zh-CN" altLang="en-US" sz="2400" b="1" dirty="0" smtClean="0">
                <a:latin typeface="Times New Roman" pitchFamily="18" charset="0"/>
              </a:rPr>
              <a:t> ，</a:t>
            </a:r>
            <a:r>
              <a:rPr lang="en-US" altLang="zh-CN" sz="2400" b="1" dirty="0" smtClean="0">
                <a:latin typeface="Times New Roman" pitchFamily="18" charset="0"/>
                <a:sym typeface="Symbol" pitchFamily="18" charset="2"/>
              </a:rPr>
              <a:t></a:t>
            </a:r>
            <a:r>
              <a:rPr lang="en-US" altLang="zh-CN" sz="2400" b="1" baseline="30000" dirty="0" smtClean="0">
                <a:latin typeface="Times New Roman" pitchFamily="18" charset="0"/>
              </a:rPr>
              <a:t>+</a:t>
            </a:r>
            <a:r>
              <a:rPr lang="zh-CN" altLang="en-US" sz="2400" b="1" baseline="30000" dirty="0" smtClean="0">
                <a:latin typeface="Times New Roman" pitchFamily="18" charset="0"/>
              </a:rPr>
              <a:t>，</a:t>
            </a: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rPr>
              <a:t>+</a:t>
            </a:r>
            <a:r>
              <a:rPr lang="en-US" altLang="zh-CN" sz="2400" b="1" dirty="0" smtClean="0">
                <a:latin typeface="Times New Roman" pitchFamily="18" charset="0"/>
              </a:rPr>
              <a:t> </a:t>
            </a:r>
            <a:r>
              <a:rPr lang="zh-CN" altLang="en-US" sz="2400" b="1" dirty="0" smtClean="0">
                <a:latin typeface="Times New Roman" pitchFamily="18" charset="0"/>
              </a:rPr>
              <a:t>，</a:t>
            </a: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sym typeface="Symbol" pitchFamily="18" charset="2"/>
              </a:rPr>
              <a:t></a:t>
            </a:r>
            <a:r>
              <a:rPr lang="zh-CN" altLang="en-US" sz="2400" b="1" dirty="0" smtClean="0">
                <a:latin typeface="Times New Roman" pitchFamily="18" charset="0"/>
              </a:rPr>
              <a:t>，</a:t>
            </a:r>
            <a:r>
              <a:rPr lang="en-US" altLang="zh-CN" sz="2400" b="1" dirty="0" smtClean="0">
                <a:latin typeface="Times New Roman" pitchFamily="18" charset="0"/>
                <a:sym typeface="Symbol" pitchFamily="18" charset="2"/>
              </a:rPr>
              <a:t> </a:t>
            </a:r>
            <a:r>
              <a:rPr lang="en-US" altLang="zh-CN" sz="2400" b="1" baseline="30000" dirty="0" smtClean="0">
                <a:latin typeface="Times New Roman" pitchFamily="18" charset="0"/>
                <a:sym typeface="Symbol" pitchFamily="18" charset="2"/>
              </a:rPr>
              <a:t></a:t>
            </a:r>
            <a:endParaRPr lang="en-US" altLang="zh-CN" sz="2400" b="1" dirty="0" smtClean="0">
              <a:latin typeface="Times New Roman" pitchFamily="18" charset="0"/>
            </a:endParaRPr>
          </a:p>
          <a:p>
            <a:pPr marL="0" indent="0" eaLnBrk="1" hangingPunct="1">
              <a:buNone/>
              <a:defRPr/>
            </a:pPr>
            <a:endParaRPr lang="en-US" altLang="zh-CN" sz="2400" b="1" dirty="0" smtClean="0">
              <a:latin typeface="Times New Roman" pitchFamily="18" charset="0"/>
            </a:endParaRPr>
          </a:p>
        </p:txBody>
      </p:sp>
    </p:spTree>
    <p:extLst>
      <p:ext uri="{BB962C8B-B14F-4D97-AF65-F5344CB8AC3E}">
        <p14:creationId xmlns:p14="http://schemas.microsoft.com/office/powerpoint/2010/main" val="9686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395288" y="1196975"/>
            <a:ext cx="8229600" cy="4525963"/>
          </a:xfrm>
        </p:spPr>
        <p:txBody>
          <a:bodyPr>
            <a:normAutofit/>
          </a:bodyPr>
          <a:lstStyle/>
          <a:p>
            <a:pPr marL="0" indent="0" eaLnBrk="1" hangingPunct="1">
              <a:buNone/>
            </a:pPr>
            <a:r>
              <a:rPr lang="zh-CN" altLang="en-US" sz="2400" b="1" dirty="0" smtClean="0"/>
              <a:t>另外，称度数为</a:t>
            </a:r>
            <a:r>
              <a:rPr lang="en-US" altLang="zh-CN" sz="2400" b="1" dirty="0" smtClean="0"/>
              <a:t>1</a:t>
            </a:r>
            <a:r>
              <a:rPr lang="zh-CN" altLang="en-US" sz="2400" b="1" dirty="0" smtClean="0"/>
              <a:t>的顶点为悬挂顶点，与它</a:t>
            </a:r>
            <a:r>
              <a:rPr lang="zh-CN" altLang="en-US" sz="2400" b="1" dirty="0">
                <a:solidFill>
                  <a:srgbClr val="A50021"/>
                </a:solidFill>
                <a:latin typeface="Times New Roman" pitchFamily="18" charset="0"/>
              </a:rPr>
              <a:t>关联</a:t>
            </a:r>
            <a:r>
              <a:rPr lang="zh-CN" altLang="en-US" sz="2400" b="1" dirty="0" smtClean="0"/>
              <a:t>的边称作</a:t>
            </a:r>
            <a:r>
              <a:rPr lang="zh-CN" altLang="en-US" sz="2400" b="1" dirty="0">
                <a:solidFill>
                  <a:srgbClr val="A50021"/>
                </a:solidFill>
                <a:latin typeface="Times New Roman" pitchFamily="18" charset="0"/>
              </a:rPr>
              <a:t>悬挂边</a:t>
            </a:r>
            <a:r>
              <a:rPr lang="zh-CN" altLang="en-US" sz="2400" b="1" dirty="0" smtClean="0"/>
              <a:t>，度数为偶数（奇数）的顶点称作</a:t>
            </a:r>
            <a:r>
              <a:rPr lang="zh-CN" altLang="en-US" sz="2400" b="1" dirty="0">
                <a:solidFill>
                  <a:srgbClr val="A50021"/>
                </a:solidFill>
                <a:latin typeface="Times New Roman" pitchFamily="18" charset="0"/>
              </a:rPr>
              <a:t>偶度（奇度）</a:t>
            </a:r>
            <a:r>
              <a:rPr lang="zh-CN" altLang="en-US" sz="2400" b="1" dirty="0" smtClean="0"/>
              <a:t>顶点</a:t>
            </a:r>
          </a:p>
        </p:txBody>
      </p:sp>
      <p:sp>
        <p:nvSpPr>
          <p:cNvPr id="14340" name="灯片编号占位符 3"/>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19A271F4-8475-484A-9C17-5BC50F53C6CE}" type="slidenum">
              <a:rPr lang="en-US" altLang="zh-CN" sz="1400" b="0" smtClean="0"/>
              <a:pPr eaLnBrk="1" hangingPunct="1">
                <a:spcBef>
                  <a:spcPct val="0"/>
                </a:spcBef>
                <a:buClrTx/>
                <a:buFontTx/>
                <a:buNone/>
              </a:pPr>
              <a:t>98</a:t>
            </a:fld>
            <a:endParaRPr lang="en-US" altLang="zh-CN" sz="1400" b="0" smtClean="0"/>
          </a:p>
        </p:txBody>
      </p:sp>
      <p:pic>
        <p:nvPicPr>
          <p:cNvPr id="14341" name="Picture 9" descr="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2593975"/>
            <a:ext cx="288131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2" descr="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2359025"/>
            <a:ext cx="2786063"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955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p:spPr>
        <p:txBody>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eaLnBrk="1" hangingPunct="1">
              <a:spcBef>
                <a:spcPct val="0"/>
              </a:spcBef>
              <a:buClrTx/>
              <a:buFontTx/>
              <a:buNone/>
            </a:pPr>
            <a:fld id="{0790454E-C716-4289-ABC5-C121D4C03F6D}" type="slidenum">
              <a:rPr lang="en-US" altLang="zh-CN" sz="1400" b="0" smtClean="0"/>
              <a:pPr eaLnBrk="1" hangingPunct="1">
                <a:spcBef>
                  <a:spcPct val="0"/>
                </a:spcBef>
                <a:buClrTx/>
                <a:buFontTx/>
                <a:buNone/>
              </a:pPr>
              <a:t>99</a:t>
            </a:fld>
            <a:endParaRPr lang="en-US" altLang="zh-CN" sz="1400" b="0" smtClean="0"/>
          </a:p>
        </p:txBody>
      </p:sp>
      <p:graphicFrame>
        <p:nvGraphicFramePr>
          <p:cNvPr id="15363" name="Object 8"/>
          <p:cNvGraphicFramePr>
            <a:graphicFrameLocks noChangeAspect="1"/>
          </p:cNvGraphicFramePr>
          <p:nvPr/>
        </p:nvGraphicFramePr>
        <p:xfrm>
          <a:off x="1812925" y="1773238"/>
          <a:ext cx="1628775" cy="776287"/>
        </p:xfrm>
        <a:graphic>
          <a:graphicData uri="http://schemas.openxmlformats.org/presentationml/2006/ole">
            <mc:AlternateContent xmlns:mc="http://schemas.openxmlformats.org/markup-compatibility/2006">
              <mc:Choice xmlns:v="urn:schemas-microsoft-com:vml" Requires="v">
                <p:oleObj spid="_x0000_s25794" name="公式" r:id="rId4" imgW="901309" imgH="431613" progId="Equation.3">
                  <p:embed/>
                </p:oleObj>
              </mc:Choice>
              <mc:Fallback>
                <p:oleObj name="公式" r:id="rId4" imgW="901309"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2925" y="1773238"/>
                        <a:ext cx="162877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7"/>
          <p:cNvGraphicFramePr>
            <a:graphicFrameLocks noChangeAspect="1"/>
          </p:cNvGraphicFramePr>
          <p:nvPr/>
        </p:nvGraphicFramePr>
        <p:xfrm>
          <a:off x="1619250" y="4292600"/>
          <a:ext cx="5891213" cy="871538"/>
        </p:xfrm>
        <a:graphic>
          <a:graphicData uri="http://schemas.openxmlformats.org/presentationml/2006/ole">
            <mc:AlternateContent xmlns:mc="http://schemas.openxmlformats.org/markup-compatibility/2006">
              <mc:Choice xmlns:v="urn:schemas-microsoft-com:vml" Requires="v">
                <p:oleObj spid="_x0000_s25795" name="公式" r:id="rId6" imgW="2882900" imgH="431800" progId="Equation.3">
                  <p:embed/>
                </p:oleObj>
              </mc:Choice>
              <mc:Fallback>
                <p:oleObj name="公式" r:id="rId6" imgW="28829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292600"/>
                        <a:ext cx="58912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Rectangle 9"/>
          <p:cNvSpPr>
            <a:spLocks noChangeArrowheads="1"/>
          </p:cNvSpPr>
          <p:nvPr/>
        </p:nvSpPr>
        <p:spPr bwMode="auto">
          <a:xfrm>
            <a:off x="323850" y="1268413"/>
            <a:ext cx="8367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69B3F1"/>
              </a:buClr>
              <a:buFont typeface="Wingdings" pitchFamily="2" charset="2"/>
              <a:tabLst>
                <a:tab pos="495300" algn="l"/>
              </a:tabLst>
              <a:defRPr sz="2400" b="1">
                <a:solidFill>
                  <a:schemeClr val="tx1"/>
                </a:solidFill>
                <a:latin typeface="Arial" charset="0"/>
                <a:ea typeface="宋体" charset="-122"/>
              </a:defRPr>
            </a:lvl1pPr>
            <a:lvl2pPr marL="742950" indent="-285750" eaLnBrk="0" hangingPunct="0">
              <a:spcBef>
                <a:spcPct val="20000"/>
              </a:spcBef>
              <a:buChar char="–"/>
              <a:tabLst>
                <a:tab pos="495300" algn="l"/>
              </a:tabLst>
              <a:defRPr sz="2200">
                <a:solidFill>
                  <a:schemeClr val="tx1"/>
                </a:solidFill>
                <a:latin typeface="Arial" charset="0"/>
                <a:ea typeface="华文中宋" pitchFamily="2" charset="-122"/>
              </a:defRPr>
            </a:lvl2pPr>
            <a:lvl3pPr marL="1143000" indent="-228600" eaLnBrk="0" hangingPunct="0">
              <a:spcBef>
                <a:spcPct val="20000"/>
              </a:spcBef>
              <a:buChar char="•"/>
              <a:tabLst>
                <a:tab pos="495300" algn="l"/>
              </a:tabLst>
              <a:defRPr sz="2200">
                <a:solidFill>
                  <a:schemeClr val="tx1"/>
                </a:solidFill>
                <a:latin typeface="Arial" charset="0"/>
                <a:ea typeface="华文中宋" pitchFamily="2" charset="-122"/>
              </a:defRPr>
            </a:lvl3pPr>
            <a:lvl4pPr marL="1600200" indent="-228600" eaLnBrk="0" hangingPunct="0">
              <a:spcBef>
                <a:spcPct val="20000"/>
              </a:spcBef>
              <a:buChar char="–"/>
              <a:tabLst>
                <a:tab pos="495300" algn="l"/>
              </a:tabLst>
              <a:defRPr sz="2200">
                <a:solidFill>
                  <a:schemeClr val="tx1"/>
                </a:solidFill>
                <a:latin typeface="Arial" charset="0"/>
                <a:ea typeface="华文中宋" pitchFamily="2" charset="-122"/>
              </a:defRPr>
            </a:lvl4pPr>
            <a:lvl5pPr marL="2057400" indent="-228600" eaLnBrk="0" hangingPunct="0">
              <a:spcBef>
                <a:spcPct val="20000"/>
              </a:spcBef>
              <a:buChar char="»"/>
              <a:tabLst>
                <a:tab pos="495300" algn="l"/>
              </a:tabLst>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tabLst>
                <a:tab pos="495300" algn="l"/>
              </a:tabLst>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tabLst>
                <a:tab pos="495300" algn="l"/>
              </a:tabLst>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tabLst>
                <a:tab pos="495300" algn="l"/>
              </a:tabLst>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tabLst>
                <a:tab pos="495300" algn="l"/>
              </a:tabLst>
              <a:defRPr sz="2200">
                <a:solidFill>
                  <a:schemeClr val="tx1"/>
                </a:solidFill>
                <a:latin typeface="Arial" charset="0"/>
                <a:ea typeface="华文中宋" pitchFamily="2" charset="-122"/>
              </a:defRPr>
            </a:lvl9pPr>
          </a:lstStyle>
          <a:p>
            <a:pPr>
              <a:spcBef>
                <a:spcPct val="0"/>
              </a:spcBef>
              <a:buClrTx/>
              <a:buFontTx/>
              <a:buNone/>
            </a:pPr>
            <a:r>
              <a:rPr lang="zh-CN" altLang="en-US">
                <a:solidFill>
                  <a:srgbClr val="A50021"/>
                </a:solidFill>
                <a:latin typeface="华文中宋" pitchFamily="2" charset="-122"/>
                <a:ea typeface="华文中宋" pitchFamily="2" charset="-122"/>
                <a:cs typeface="Times New Roman" pitchFamily="18" charset="0"/>
              </a:rPr>
              <a:t>定理</a:t>
            </a:r>
            <a:r>
              <a:rPr lang="en-US" altLang="zh-CN">
                <a:solidFill>
                  <a:srgbClr val="A50021"/>
                </a:solidFill>
                <a:latin typeface="Times New Roman" pitchFamily="18" charset="0"/>
                <a:ea typeface="华文中宋" pitchFamily="2" charset="-122"/>
                <a:cs typeface="Times New Roman" pitchFamily="18" charset="0"/>
              </a:rPr>
              <a:t>14.1</a:t>
            </a:r>
            <a:r>
              <a:rPr lang="en-US" altLang="zh-CN">
                <a:latin typeface="Times New Roman" pitchFamily="18" charset="0"/>
                <a:ea typeface="华文中宋" pitchFamily="2" charset="-122"/>
                <a:cs typeface="Times New Roman" pitchFamily="18" charset="0"/>
              </a:rPr>
              <a:t>  </a:t>
            </a:r>
            <a:r>
              <a:rPr lang="zh-CN" altLang="en-US">
                <a:latin typeface="华文中宋" pitchFamily="2" charset="-122"/>
                <a:ea typeface="华文中宋" pitchFamily="2" charset="-122"/>
                <a:cs typeface="Times New Roman" pitchFamily="18" charset="0"/>
              </a:rPr>
              <a:t>设</a:t>
            </a:r>
            <a:r>
              <a:rPr lang="en-US" altLang="zh-CN" i="1">
                <a:latin typeface="Times New Roman" pitchFamily="18" charset="0"/>
                <a:ea typeface="华文中宋" pitchFamily="2" charset="-122"/>
                <a:cs typeface="Times New Roman" pitchFamily="18" charset="0"/>
              </a:rPr>
              <a:t>G</a:t>
            </a:r>
            <a:r>
              <a:rPr lang="en-US" altLang="zh-CN">
                <a:latin typeface="Times New Roman" pitchFamily="18" charset="0"/>
                <a:ea typeface="华文中宋" pitchFamily="2" charset="-122"/>
                <a:cs typeface="Times New Roman" pitchFamily="18" charset="0"/>
              </a:rPr>
              <a:t>=&lt;</a:t>
            </a:r>
            <a:r>
              <a:rPr lang="en-US" altLang="zh-CN" i="1">
                <a:latin typeface="Times New Roman" pitchFamily="18" charset="0"/>
                <a:ea typeface="华文中宋" pitchFamily="2" charset="-122"/>
                <a:cs typeface="Times New Roman" pitchFamily="18" charset="0"/>
              </a:rPr>
              <a:t>V</a:t>
            </a:r>
            <a:r>
              <a:rPr lang="en-US" altLang="zh-CN">
                <a:latin typeface="Times New Roman" pitchFamily="18" charset="0"/>
                <a:ea typeface="华文中宋" pitchFamily="2" charset="-122"/>
                <a:cs typeface="Times New Roman" pitchFamily="18" charset="0"/>
              </a:rPr>
              <a:t>,</a:t>
            </a:r>
            <a:r>
              <a:rPr lang="en-US" altLang="zh-CN" i="1">
                <a:latin typeface="Times New Roman" pitchFamily="18" charset="0"/>
                <a:ea typeface="华文中宋" pitchFamily="2" charset="-122"/>
                <a:cs typeface="Times New Roman" pitchFamily="18" charset="0"/>
              </a:rPr>
              <a:t>E</a:t>
            </a:r>
            <a:r>
              <a:rPr lang="en-US" altLang="zh-CN">
                <a:latin typeface="Times New Roman" pitchFamily="18" charset="0"/>
                <a:ea typeface="华文中宋" pitchFamily="2" charset="-122"/>
                <a:cs typeface="Times New Roman" pitchFamily="18" charset="0"/>
              </a:rPr>
              <a:t>&gt;</a:t>
            </a:r>
            <a:r>
              <a:rPr lang="zh-CN" altLang="en-US">
                <a:latin typeface="华文中宋" pitchFamily="2" charset="-122"/>
                <a:ea typeface="华文中宋" pitchFamily="2" charset="-122"/>
                <a:cs typeface="Times New Roman" pitchFamily="18" charset="0"/>
              </a:rPr>
              <a:t>为任意无向图，</a:t>
            </a:r>
            <a:r>
              <a:rPr lang="en-US" altLang="zh-CN" i="1">
                <a:latin typeface="Times New Roman" pitchFamily="18" charset="0"/>
                <a:ea typeface="华文中宋" pitchFamily="2" charset="-122"/>
                <a:cs typeface="Times New Roman" pitchFamily="18" charset="0"/>
              </a:rPr>
              <a:t>V</a:t>
            </a:r>
            <a:r>
              <a:rPr lang="en-US" altLang="zh-CN">
                <a:latin typeface="Times New Roman" pitchFamily="18" charset="0"/>
                <a:ea typeface="华文中宋" pitchFamily="2" charset="-122"/>
                <a:cs typeface="Times New Roman" pitchFamily="18" charset="0"/>
              </a:rPr>
              <a:t>={</a:t>
            </a:r>
            <a:r>
              <a:rPr lang="en-US" altLang="zh-CN" i="1">
                <a:latin typeface="Times New Roman" pitchFamily="18" charset="0"/>
                <a:ea typeface="华文中宋" pitchFamily="2" charset="-122"/>
                <a:cs typeface="Times New Roman" pitchFamily="18" charset="0"/>
              </a:rPr>
              <a:t>v</a:t>
            </a:r>
            <a:r>
              <a:rPr lang="en-US" altLang="zh-CN" baseline="-30000">
                <a:latin typeface="Times New Roman" pitchFamily="18" charset="0"/>
                <a:ea typeface="华文中宋" pitchFamily="2" charset="-122"/>
                <a:cs typeface="Times New Roman" pitchFamily="18" charset="0"/>
              </a:rPr>
              <a:t>1</a:t>
            </a:r>
            <a:r>
              <a:rPr lang="en-US" altLang="zh-CN">
                <a:latin typeface="Times New Roman" pitchFamily="18" charset="0"/>
                <a:ea typeface="华文中宋" pitchFamily="2" charset="-122"/>
                <a:cs typeface="Times New Roman" pitchFamily="18" charset="0"/>
              </a:rPr>
              <a:t>,</a:t>
            </a:r>
            <a:r>
              <a:rPr lang="en-US" altLang="zh-CN" i="1">
                <a:latin typeface="Times New Roman" pitchFamily="18" charset="0"/>
                <a:ea typeface="华文中宋" pitchFamily="2" charset="-122"/>
                <a:cs typeface="Times New Roman" pitchFamily="18" charset="0"/>
              </a:rPr>
              <a:t>v</a:t>
            </a:r>
            <a:r>
              <a:rPr lang="en-US" altLang="zh-CN" baseline="-30000">
                <a:latin typeface="Times New Roman" pitchFamily="18" charset="0"/>
                <a:ea typeface="华文中宋" pitchFamily="2" charset="-122"/>
                <a:cs typeface="Times New Roman" pitchFamily="18" charset="0"/>
              </a:rPr>
              <a:t>2</a:t>
            </a:r>
            <a:r>
              <a:rPr lang="en-US" altLang="zh-CN">
                <a:latin typeface="Times New Roman" pitchFamily="18" charset="0"/>
                <a:ea typeface="华文中宋" pitchFamily="2" charset="-122"/>
                <a:cs typeface="Times New Roman" pitchFamily="18" charset="0"/>
              </a:rPr>
              <a:t>,</a:t>
            </a:r>
            <a:r>
              <a:rPr lang="en-US" altLang="zh-CN">
                <a:ea typeface="华文中宋" pitchFamily="2" charset="-122"/>
                <a:cs typeface="Times New Roman" pitchFamily="18" charset="0"/>
              </a:rPr>
              <a:t>…</a:t>
            </a:r>
            <a:r>
              <a:rPr lang="en-US" altLang="zh-CN">
                <a:latin typeface="Times New Roman" pitchFamily="18" charset="0"/>
                <a:ea typeface="华文中宋" pitchFamily="2" charset="-122"/>
                <a:cs typeface="Times New Roman" pitchFamily="18" charset="0"/>
              </a:rPr>
              <a:t>,</a:t>
            </a:r>
            <a:r>
              <a:rPr lang="en-US" altLang="zh-CN" i="1">
                <a:latin typeface="Times New Roman" pitchFamily="18" charset="0"/>
                <a:ea typeface="华文中宋" pitchFamily="2" charset="-122"/>
                <a:cs typeface="Times New Roman" pitchFamily="18" charset="0"/>
              </a:rPr>
              <a:t>v</a:t>
            </a:r>
            <a:r>
              <a:rPr lang="en-US" altLang="zh-CN" i="1" baseline="-30000">
                <a:latin typeface="Times New Roman" pitchFamily="18" charset="0"/>
                <a:ea typeface="华文中宋" pitchFamily="2" charset="-122"/>
                <a:cs typeface="Times New Roman" pitchFamily="18" charset="0"/>
              </a:rPr>
              <a:t>n</a:t>
            </a:r>
            <a:r>
              <a:rPr lang="en-US" altLang="zh-CN">
                <a:latin typeface="Times New Roman" pitchFamily="18" charset="0"/>
                <a:ea typeface="华文中宋" pitchFamily="2" charset="-122"/>
                <a:cs typeface="Times New Roman" pitchFamily="18" charset="0"/>
              </a:rPr>
              <a:t>}, |</a:t>
            </a:r>
            <a:r>
              <a:rPr lang="en-US" altLang="zh-CN" i="1">
                <a:latin typeface="Times New Roman" pitchFamily="18" charset="0"/>
                <a:ea typeface="华文中宋" pitchFamily="2" charset="-122"/>
                <a:cs typeface="Times New Roman" pitchFamily="18" charset="0"/>
              </a:rPr>
              <a:t>E</a:t>
            </a:r>
            <a:r>
              <a:rPr lang="en-US" altLang="zh-CN">
                <a:latin typeface="Times New Roman" pitchFamily="18" charset="0"/>
                <a:ea typeface="华文中宋" pitchFamily="2" charset="-122"/>
                <a:cs typeface="Times New Roman" pitchFamily="18" charset="0"/>
              </a:rPr>
              <a:t>|=</a:t>
            </a:r>
            <a:r>
              <a:rPr lang="en-US" altLang="zh-CN" i="1">
                <a:latin typeface="Times New Roman" pitchFamily="18" charset="0"/>
                <a:ea typeface="华文中宋" pitchFamily="2" charset="-122"/>
                <a:cs typeface="Times New Roman" pitchFamily="18" charset="0"/>
              </a:rPr>
              <a:t>m</a:t>
            </a:r>
            <a:r>
              <a:rPr lang="en-US" altLang="zh-CN">
                <a:latin typeface="Times New Roman" pitchFamily="18" charset="0"/>
                <a:ea typeface="华文中宋" pitchFamily="2" charset="-122"/>
                <a:cs typeface="Times New Roman" pitchFamily="18" charset="0"/>
              </a:rPr>
              <a:t>, </a:t>
            </a:r>
            <a:r>
              <a:rPr lang="zh-CN" altLang="en-US">
                <a:latin typeface="华文中宋" pitchFamily="2" charset="-122"/>
                <a:ea typeface="华文中宋" pitchFamily="2" charset="-122"/>
                <a:cs typeface="Times New Roman" pitchFamily="18" charset="0"/>
              </a:rPr>
              <a:t>则</a:t>
            </a:r>
            <a:endParaRPr lang="zh-CN" altLang="en-US">
              <a:ea typeface="华文中宋" pitchFamily="2" charset="-122"/>
              <a:cs typeface="Times New Roman" pitchFamily="18" charset="0"/>
            </a:endParaRPr>
          </a:p>
        </p:txBody>
      </p:sp>
      <p:sp>
        <p:nvSpPr>
          <p:cNvPr id="15368" name="Rectangle 12"/>
          <p:cNvSpPr>
            <a:spLocks noChangeArrowheads="1"/>
          </p:cNvSpPr>
          <p:nvPr/>
        </p:nvSpPr>
        <p:spPr bwMode="auto">
          <a:xfrm>
            <a:off x="1896597" y="305547"/>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lgn="ctr" eaLnBrk="1" hangingPunct="1">
              <a:spcBef>
                <a:spcPct val="0"/>
              </a:spcBef>
              <a:buClrTx/>
              <a:buFontTx/>
              <a:buNone/>
            </a:pPr>
            <a:r>
              <a:rPr lang="zh-CN" altLang="en-US" sz="3200" dirty="0">
                <a:latin typeface="Times New Roman" pitchFamily="18" charset="0"/>
              </a:rPr>
              <a:t>握手定理</a:t>
            </a:r>
          </a:p>
        </p:txBody>
      </p:sp>
      <p:sp>
        <p:nvSpPr>
          <p:cNvPr id="15369" name="Rectangle 13"/>
          <p:cNvSpPr>
            <a:spLocks noChangeArrowheads="1"/>
          </p:cNvSpPr>
          <p:nvPr/>
        </p:nvSpPr>
        <p:spPr bwMode="auto">
          <a:xfrm>
            <a:off x="323850" y="3763963"/>
            <a:ext cx="838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69B3F1"/>
              </a:buClr>
              <a:buFont typeface="Wingdings" pitchFamily="2" charset="2"/>
              <a:defRPr sz="2400" b="1">
                <a:solidFill>
                  <a:schemeClr val="tx1"/>
                </a:solidFill>
                <a:latin typeface="Arial" charset="0"/>
                <a:ea typeface="宋体" charset="-122"/>
              </a:defRPr>
            </a:lvl1pPr>
            <a:lvl2pPr marL="742950" indent="-285750" eaLnBrk="0" hangingPunct="0">
              <a:spcBef>
                <a:spcPct val="20000"/>
              </a:spcBef>
              <a:buChar char="–"/>
              <a:defRPr sz="2200">
                <a:solidFill>
                  <a:schemeClr val="tx1"/>
                </a:solidFill>
                <a:latin typeface="Arial" charset="0"/>
                <a:ea typeface="华文中宋" pitchFamily="2" charset="-122"/>
              </a:defRPr>
            </a:lvl2pPr>
            <a:lvl3pPr marL="1143000" indent="-228600" eaLnBrk="0" hangingPunct="0">
              <a:spcBef>
                <a:spcPct val="20000"/>
              </a:spcBef>
              <a:buChar char="•"/>
              <a:defRPr sz="2200">
                <a:solidFill>
                  <a:schemeClr val="tx1"/>
                </a:solidFill>
                <a:latin typeface="Arial" charset="0"/>
                <a:ea typeface="华文中宋" pitchFamily="2" charset="-122"/>
              </a:defRPr>
            </a:lvl3pPr>
            <a:lvl4pPr marL="1600200" indent="-228600" eaLnBrk="0" hangingPunct="0">
              <a:spcBef>
                <a:spcPct val="20000"/>
              </a:spcBef>
              <a:buChar char="–"/>
              <a:defRPr sz="2200">
                <a:solidFill>
                  <a:schemeClr val="tx1"/>
                </a:solidFill>
                <a:latin typeface="Arial" charset="0"/>
                <a:ea typeface="华文中宋" pitchFamily="2" charset="-122"/>
              </a:defRPr>
            </a:lvl4pPr>
            <a:lvl5pPr marL="2057400" indent="-228600" eaLnBrk="0" hangingPunct="0">
              <a:spcBef>
                <a:spcPct val="20000"/>
              </a:spcBef>
              <a:buChar char="»"/>
              <a:defRPr sz="2200">
                <a:solidFill>
                  <a:schemeClr val="tx1"/>
                </a:solidFill>
                <a:latin typeface="Arial" charset="0"/>
                <a:ea typeface="华文中宋" pitchFamily="2" charset="-122"/>
              </a:defRPr>
            </a:lvl5pPr>
            <a:lvl6pPr marL="2514600" indent="-228600" eaLnBrk="0" fontAlgn="base" hangingPunct="0">
              <a:spcBef>
                <a:spcPct val="20000"/>
              </a:spcBef>
              <a:spcAft>
                <a:spcPct val="0"/>
              </a:spcAft>
              <a:buChar char="»"/>
              <a:defRPr sz="2200">
                <a:solidFill>
                  <a:schemeClr val="tx1"/>
                </a:solidFill>
                <a:latin typeface="Arial" charset="0"/>
                <a:ea typeface="华文中宋" pitchFamily="2" charset="-122"/>
              </a:defRPr>
            </a:lvl6pPr>
            <a:lvl7pPr marL="2971800" indent="-228600" eaLnBrk="0" fontAlgn="base" hangingPunct="0">
              <a:spcBef>
                <a:spcPct val="20000"/>
              </a:spcBef>
              <a:spcAft>
                <a:spcPct val="0"/>
              </a:spcAft>
              <a:buChar char="»"/>
              <a:defRPr sz="2200">
                <a:solidFill>
                  <a:schemeClr val="tx1"/>
                </a:solidFill>
                <a:latin typeface="Arial" charset="0"/>
                <a:ea typeface="华文中宋" pitchFamily="2" charset="-122"/>
              </a:defRPr>
            </a:lvl7pPr>
            <a:lvl8pPr marL="3429000" indent="-228600" eaLnBrk="0" fontAlgn="base" hangingPunct="0">
              <a:spcBef>
                <a:spcPct val="20000"/>
              </a:spcBef>
              <a:spcAft>
                <a:spcPct val="0"/>
              </a:spcAft>
              <a:buChar char="»"/>
              <a:defRPr sz="2200">
                <a:solidFill>
                  <a:schemeClr val="tx1"/>
                </a:solidFill>
                <a:latin typeface="Arial" charset="0"/>
                <a:ea typeface="华文中宋" pitchFamily="2" charset="-122"/>
              </a:defRPr>
            </a:lvl8pPr>
            <a:lvl9pPr marL="3886200" indent="-228600" eaLnBrk="0" fontAlgn="base" hangingPunct="0">
              <a:spcBef>
                <a:spcPct val="20000"/>
              </a:spcBef>
              <a:spcAft>
                <a:spcPct val="0"/>
              </a:spcAft>
              <a:buChar char="»"/>
              <a:defRPr sz="2200">
                <a:solidFill>
                  <a:schemeClr val="tx1"/>
                </a:solidFill>
                <a:latin typeface="Arial" charset="0"/>
                <a:ea typeface="华文中宋" pitchFamily="2" charset="-122"/>
              </a:defRPr>
            </a:lvl9pPr>
          </a:lstStyle>
          <a:p>
            <a:pPr>
              <a:spcBef>
                <a:spcPct val="0"/>
              </a:spcBef>
              <a:buClrTx/>
              <a:buFontTx/>
              <a:buNone/>
            </a:pPr>
            <a:r>
              <a:rPr lang="zh-CN" altLang="en-US">
                <a:solidFill>
                  <a:srgbClr val="A50021"/>
                </a:solidFill>
                <a:latin typeface="Times New Roman" pitchFamily="18" charset="0"/>
              </a:rPr>
              <a:t>定理</a:t>
            </a:r>
            <a:r>
              <a:rPr lang="en-US" altLang="zh-CN">
                <a:solidFill>
                  <a:srgbClr val="A50021"/>
                </a:solidFill>
                <a:latin typeface="Times New Roman" pitchFamily="18" charset="0"/>
              </a:rPr>
              <a:t>14.2</a:t>
            </a:r>
            <a:r>
              <a:rPr lang="en-US" altLang="zh-CN">
                <a:latin typeface="Times New Roman" pitchFamily="18" charset="0"/>
              </a:rPr>
              <a:t>  </a:t>
            </a:r>
            <a:r>
              <a:rPr lang="zh-CN" altLang="en-US">
                <a:latin typeface="Times New Roman" pitchFamily="18" charset="0"/>
              </a:rPr>
              <a:t>设</a:t>
            </a:r>
            <a:r>
              <a:rPr lang="en-US" altLang="zh-CN" i="1">
                <a:latin typeface="Times New Roman" pitchFamily="18" charset="0"/>
              </a:rPr>
              <a:t>D</a:t>
            </a:r>
            <a:r>
              <a:rPr lang="en-US" altLang="zh-CN">
                <a:latin typeface="Times New Roman" pitchFamily="18" charset="0"/>
              </a:rPr>
              <a:t>=&lt;</a:t>
            </a:r>
            <a:r>
              <a:rPr lang="en-US" altLang="zh-CN" i="1">
                <a:latin typeface="Times New Roman" pitchFamily="18" charset="0"/>
              </a:rPr>
              <a:t>V</a:t>
            </a:r>
            <a:r>
              <a:rPr lang="en-US" altLang="zh-CN">
                <a:latin typeface="Times New Roman" pitchFamily="18" charset="0"/>
              </a:rPr>
              <a:t>,</a:t>
            </a:r>
            <a:r>
              <a:rPr lang="en-US" altLang="zh-CN" i="1">
                <a:latin typeface="Times New Roman" pitchFamily="18" charset="0"/>
              </a:rPr>
              <a:t>E</a:t>
            </a:r>
            <a:r>
              <a:rPr lang="en-US" altLang="zh-CN">
                <a:latin typeface="Times New Roman" pitchFamily="18" charset="0"/>
              </a:rPr>
              <a:t>&gt;</a:t>
            </a:r>
            <a:r>
              <a:rPr lang="zh-CN" altLang="en-US">
                <a:latin typeface="Times New Roman" pitchFamily="18" charset="0"/>
              </a:rPr>
              <a:t>为任意有向图，</a:t>
            </a:r>
            <a:r>
              <a:rPr lang="en-US" altLang="zh-CN" i="1">
                <a:latin typeface="Times New Roman" pitchFamily="18" charset="0"/>
              </a:rPr>
              <a:t>V</a:t>
            </a:r>
            <a:r>
              <a:rPr lang="en-US" altLang="zh-CN">
                <a:latin typeface="Times New Roman" pitchFamily="18" charset="0"/>
              </a:rPr>
              <a:t>={</a:t>
            </a:r>
            <a:r>
              <a:rPr lang="en-US" altLang="zh-CN" i="1">
                <a:latin typeface="Times New Roman" pitchFamily="18" charset="0"/>
              </a:rPr>
              <a:t>v</a:t>
            </a:r>
            <a:r>
              <a:rPr lang="en-US" altLang="zh-CN" baseline="-25000">
                <a:latin typeface="Times New Roman" pitchFamily="18" charset="0"/>
              </a:rPr>
              <a:t>1</a:t>
            </a:r>
            <a:r>
              <a:rPr lang="en-US" altLang="zh-CN">
                <a:latin typeface="Times New Roman" pitchFamily="18" charset="0"/>
              </a:rPr>
              <a:t>,</a:t>
            </a:r>
            <a:r>
              <a:rPr lang="en-US" altLang="zh-CN" i="1">
                <a:latin typeface="Times New Roman" pitchFamily="18" charset="0"/>
              </a:rPr>
              <a:t>v</a:t>
            </a:r>
            <a:r>
              <a:rPr lang="en-US" altLang="zh-CN" baseline="-25000">
                <a:latin typeface="Times New Roman" pitchFamily="18" charset="0"/>
              </a:rPr>
              <a:t>2</a:t>
            </a:r>
            <a:r>
              <a:rPr lang="en-US" altLang="zh-CN">
                <a:latin typeface="Times New Roman" pitchFamily="18" charset="0"/>
              </a:rPr>
              <a:t>,…,</a:t>
            </a:r>
            <a:r>
              <a:rPr lang="en-US" altLang="zh-CN" i="1">
                <a:latin typeface="Times New Roman" pitchFamily="18" charset="0"/>
              </a:rPr>
              <a:t>v</a:t>
            </a:r>
            <a:r>
              <a:rPr lang="en-US" altLang="zh-CN" i="1" baseline="-25000">
                <a:latin typeface="Times New Roman" pitchFamily="18" charset="0"/>
              </a:rPr>
              <a:t>n</a:t>
            </a:r>
            <a:r>
              <a:rPr lang="en-US" altLang="zh-CN">
                <a:latin typeface="Times New Roman" pitchFamily="18" charset="0"/>
              </a:rPr>
              <a:t>}, |</a:t>
            </a:r>
            <a:r>
              <a:rPr lang="en-US" altLang="zh-CN" i="1">
                <a:latin typeface="Times New Roman" pitchFamily="18" charset="0"/>
              </a:rPr>
              <a:t>E</a:t>
            </a:r>
            <a:r>
              <a:rPr lang="en-US" altLang="zh-CN">
                <a:latin typeface="Times New Roman" pitchFamily="18" charset="0"/>
              </a:rPr>
              <a:t>|=</a:t>
            </a:r>
            <a:r>
              <a:rPr lang="en-US" altLang="zh-CN" i="1">
                <a:latin typeface="Times New Roman" pitchFamily="18" charset="0"/>
              </a:rPr>
              <a:t>m</a:t>
            </a:r>
            <a:r>
              <a:rPr lang="en-US" altLang="zh-CN">
                <a:latin typeface="Times New Roman" pitchFamily="18" charset="0"/>
              </a:rPr>
              <a:t>, </a:t>
            </a:r>
            <a:r>
              <a:rPr lang="zh-CN" altLang="en-US">
                <a:latin typeface="Times New Roman" pitchFamily="18" charset="0"/>
              </a:rPr>
              <a:t>则</a:t>
            </a:r>
          </a:p>
        </p:txBody>
      </p:sp>
    </p:spTree>
    <p:extLst>
      <p:ext uri="{BB962C8B-B14F-4D97-AF65-F5344CB8AC3E}">
        <p14:creationId xmlns:p14="http://schemas.microsoft.com/office/powerpoint/2010/main" val="86821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1626</TotalTime>
  <Words>10558</Words>
  <Application>Microsoft Office PowerPoint</Application>
  <PresentationFormat>全屏显示(4:3)</PresentationFormat>
  <Paragraphs>1137</Paragraphs>
  <Slides>119</Slides>
  <Notes>104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119</vt:i4>
      </vt:variant>
    </vt:vector>
  </HeadingPairs>
  <TitlesOfParts>
    <vt:vector size="122" baseType="lpstr">
      <vt:lpstr>Office 主题</vt:lpstr>
      <vt:lpstr>公式</vt:lpstr>
      <vt:lpstr>Microsoft 公式 3.0</vt:lpstr>
      <vt:lpstr>离散数学复习</vt:lpstr>
      <vt:lpstr>考试 形式</vt:lpstr>
      <vt:lpstr>复习参考</vt:lpstr>
      <vt:lpstr>第一章 命题逻辑的基本概念</vt:lpstr>
      <vt:lpstr>第一章 命题逻辑的基本概念</vt:lpstr>
      <vt:lpstr>命题公式概念 </vt:lpstr>
      <vt:lpstr>PowerPoint 演示文稿</vt:lpstr>
      <vt:lpstr>第二章 命题逻辑等值演算</vt:lpstr>
      <vt:lpstr>第二章 命题逻辑等值演算</vt:lpstr>
      <vt:lpstr>基本等值式</vt:lpstr>
      <vt:lpstr>基本等值式</vt:lpstr>
      <vt:lpstr>第三章 命题逻辑的推理理论</vt:lpstr>
      <vt:lpstr>第三章 命题逻辑的推理理论</vt:lpstr>
      <vt:lpstr>PowerPoint 演示文稿</vt:lpstr>
      <vt:lpstr>PowerPoint 演示文稿</vt:lpstr>
      <vt:lpstr>PowerPoint 演示文稿</vt:lpstr>
      <vt:lpstr>在自然推理系统P中构造证明</vt:lpstr>
      <vt:lpstr>附加前提证明法</vt:lpstr>
      <vt:lpstr>归谬法（反证法）</vt:lpstr>
      <vt:lpstr>第四章 一阶逻辑基本概念</vt:lpstr>
      <vt:lpstr>第四章 一阶逻辑基本概念</vt:lpstr>
      <vt:lpstr>量词</vt:lpstr>
      <vt:lpstr>一阶语言L 的公式</vt:lpstr>
      <vt:lpstr>封闭的公式</vt:lpstr>
      <vt:lpstr>封闭的公式</vt:lpstr>
      <vt:lpstr>公式的解释</vt:lpstr>
      <vt:lpstr>第五章 一阶逻辑等值演算与推理</vt:lpstr>
      <vt:lpstr>第五章 一阶逻辑等值演算与推理</vt:lpstr>
      <vt:lpstr>基本等值式</vt:lpstr>
      <vt:lpstr>基本等值式</vt:lpstr>
      <vt:lpstr>置换规则、换名规则</vt:lpstr>
      <vt:lpstr>推理定律</vt:lpstr>
      <vt:lpstr>量词消去引入规则</vt:lpstr>
      <vt:lpstr>量词消去引入规则</vt:lpstr>
      <vt:lpstr>量词消去引入规则</vt:lpstr>
      <vt:lpstr>量词消去引入规则</vt:lpstr>
      <vt:lpstr>自然推理系统NL</vt:lpstr>
      <vt:lpstr>自然推理系统NL</vt:lpstr>
      <vt:lpstr>第六章  集合代数</vt:lpstr>
      <vt:lpstr>第六章  集合代数</vt:lpstr>
      <vt:lpstr>PowerPoint 演示文稿</vt:lpstr>
      <vt:lpstr>PowerPoint 演示文稿</vt:lpstr>
      <vt:lpstr>集合恒等式</vt:lpstr>
      <vt:lpstr>集合算律</vt:lpstr>
      <vt:lpstr>集合算律</vt:lpstr>
      <vt:lpstr>集合算律</vt:lpstr>
      <vt:lpstr>集合证明题</vt:lpstr>
      <vt:lpstr>包含排斥原理（容斥原理）</vt:lpstr>
      <vt:lpstr>第七章 二元关系</vt:lpstr>
      <vt:lpstr>笛卡儿积</vt:lpstr>
      <vt:lpstr>笛卡儿积的性质</vt:lpstr>
      <vt:lpstr>A到B的关系与A上的关系</vt:lpstr>
      <vt:lpstr>A上重要关系的实例</vt:lpstr>
      <vt:lpstr>关系的表示</vt:lpstr>
      <vt:lpstr>关系的表示</vt:lpstr>
      <vt:lpstr>PowerPoint 演示文稿</vt:lpstr>
      <vt:lpstr>关系运算(逆与复合)</vt:lpstr>
      <vt:lpstr>关系运算的性质</vt:lpstr>
      <vt:lpstr>关系的幂运算</vt:lpstr>
      <vt:lpstr>幂运算的性质</vt:lpstr>
      <vt:lpstr>关系的性质</vt:lpstr>
      <vt:lpstr>对称性与反对称性</vt:lpstr>
      <vt:lpstr>传递性</vt:lpstr>
      <vt:lpstr>关系性质成立的充要条件</vt:lpstr>
      <vt:lpstr>等价关系</vt:lpstr>
      <vt:lpstr>等价类定义 </vt:lpstr>
      <vt:lpstr>商集与划分</vt:lpstr>
      <vt:lpstr>PowerPoint 演示文稿</vt:lpstr>
      <vt:lpstr>PowerPoint 演示文稿</vt:lpstr>
      <vt:lpstr>PowerPoint 演示文稿</vt:lpstr>
      <vt:lpstr>偏序集与哈斯图</vt:lpstr>
      <vt:lpstr>PowerPoint 演示文稿</vt:lpstr>
      <vt:lpstr>偏序集中的特殊元素 </vt:lpstr>
      <vt:lpstr>PowerPoint 演示文稿</vt:lpstr>
      <vt:lpstr>第八章 函数 </vt:lpstr>
      <vt:lpstr>PowerPoint 演示文稿</vt:lpstr>
      <vt:lpstr>PowerPoint 演示文稿</vt:lpstr>
      <vt:lpstr>反函数的性质</vt:lpstr>
      <vt:lpstr>第十二章  基本的组合计数公式</vt:lpstr>
      <vt:lpstr>第十二章  基本的组合计数公式</vt:lpstr>
      <vt:lpstr>集合的排列</vt:lpstr>
      <vt:lpstr>多重集的排列计数</vt:lpstr>
      <vt:lpstr>多重集的组合</vt:lpstr>
      <vt:lpstr>第十三章 递推方程与生成函数</vt:lpstr>
      <vt:lpstr>PowerPoint 演示文稿</vt:lpstr>
      <vt:lpstr>特征方程与特征根</vt:lpstr>
      <vt:lpstr>递推方程解与特征根的关系</vt:lpstr>
      <vt:lpstr>无重根下通解的结构</vt:lpstr>
      <vt:lpstr>第十四章 图的基本概念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第十五章 欧拉图与哈密顿图</vt:lpstr>
      <vt:lpstr>欧拉图定义</vt:lpstr>
      <vt:lpstr>无向欧拉图的判别法</vt:lpstr>
      <vt:lpstr>哈密顿图与半哈密顿图</vt:lpstr>
      <vt:lpstr>PowerPoint 演示文稿</vt:lpstr>
      <vt:lpstr>第十六章 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SJTUCECC009</dc:creator>
  <cp:lastModifiedBy>hezixuan</cp:lastModifiedBy>
  <cp:revision>154</cp:revision>
  <dcterms:created xsi:type="dcterms:W3CDTF">2013-12-12T02:27:14Z</dcterms:created>
  <dcterms:modified xsi:type="dcterms:W3CDTF">2017-12-13T06:38:45Z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C671FD89-2450-48B8-3F1A-3F3F3F3F3F3F</vt:lpwstr>
  </property>
  <property fmtid="{D5CDD505-2E9C-101B-9397-08002B2CF9AE}" pid="3" name="ArticulatePath">
    <vt:lpwstr>复习课 </vt:lpwstr>
  </property>
</Properties>
</file>