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413" r:id="rId3"/>
    <p:sldId id="531" r:id="rId4"/>
    <p:sldId id="497" r:id="rId5"/>
    <p:sldId id="532" r:id="rId6"/>
    <p:sldId id="537" r:id="rId7"/>
    <p:sldId id="515" r:id="rId8"/>
    <p:sldId id="529" r:id="rId9"/>
    <p:sldId id="533" r:id="rId10"/>
    <p:sldId id="534" r:id="rId11"/>
    <p:sldId id="499" r:id="rId12"/>
    <p:sldId id="505" r:id="rId13"/>
    <p:sldId id="538" r:id="rId14"/>
    <p:sldId id="502" r:id="rId15"/>
    <p:sldId id="536" r:id="rId16"/>
    <p:sldId id="503" r:id="rId17"/>
    <p:sldId id="511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SS" initials="N" lastIdx="2" clrIdx="0">
    <p:extLst>
      <p:ext uri="{19B8F6BF-5375-455C-9EA6-DF929625EA0E}">
        <p15:presenceInfo xmlns:p15="http://schemas.microsoft.com/office/powerpoint/2012/main" userId="N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9"/>
    <p:restoredTop sz="94289" autoAdjust="0"/>
  </p:normalViewPr>
  <p:slideViewPr>
    <p:cSldViewPr showGuides="1">
      <p:cViewPr varScale="1">
        <p:scale>
          <a:sx n="63" d="100"/>
          <a:sy n="63" d="100"/>
        </p:scale>
        <p:origin x="1628" y="56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F6BE-71B9-4BBA-82E1-9729036083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DF217F-A51A-4691-8D1E-CD545CFD2E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665184-F9C5-4860-B9BD-9B871B8B1E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algn="just" eaLnBrk="1" hangingPunct="1"/>
            <a:r>
              <a:rPr lang="zh-CN" altLang="en-US" b="1" dirty="0">
                <a:latin typeface="+mj-ea"/>
              </a:rPr>
              <a:t>神经网路</a:t>
            </a:r>
            <a:endParaRPr lang="zh-CN" b="1" dirty="0">
              <a:latin typeface="+mj-ea"/>
              <a:cs typeface="+mj-cs"/>
            </a:endParaRPr>
          </a:p>
        </p:txBody>
      </p:sp>
      <p:sp>
        <p:nvSpPr>
          <p:cNvPr id="4099" name="TextBox 1"/>
          <p:cNvSpPr txBox="1"/>
          <p:nvPr/>
        </p:nvSpPr>
        <p:spPr>
          <a:xfrm>
            <a:off x="7390765" y="4335145"/>
            <a:ext cx="11290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韩雅妮 </a:t>
            </a:r>
            <a:endParaRPr 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E4BB977-FB47-404B-83FD-514B75356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/>
                  <a:t> </a:t>
                </a:r>
                <a:endParaRPr lang="en-US" altLang="zh-CN" sz="2400" b="1" dirty="0"/>
              </a:p>
              <a:p>
                <a:pPr marL="0" indent="0">
                  <a:buNone/>
                </a:pPr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     在神经网络中，没有使用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作为输入特征来训</a:t>
                </a:r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练逻辑回归，而是自己训练逻辑回归的输入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b="1" dirty="0"/>
                  <a:t>根</a:t>
                </a:r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据为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400" b="1" dirty="0"/>
                  <a:t>选择的不同参数，可以学习到一些复杂的特征，就</a:t>
                </a:r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可得到一个很好的假设函数。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E4BB977-FB47-404B-83FD-514B75356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0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82840" cy="1216025"/>
          </a:xfrm>
        </p:spPr>
        <p:txBody>
          <a:bodyPr/>
          <a:lstStyle/>
          <a:p>
            <a:r>
              <a:rPr lang="zh-CN" altLang="en-US" sz="3200" b="1" dirty="0">
                <a:latin typeface="+mn-ea"/>
                <a:ea typeface="+mn-ea"/>
              </a:rPr>
              <a:t>神经网络的架构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B84133-D55F-4642-A07F-BCE130BEA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66" y="1700808"/>
            <a:ext cx="6689844" cy="288032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DE7B79-BCEA-4376-8C07-9604D3D41985}"/>
              </a:ext>
            </a:extLst>
          </p:cNvPr>
          <p:cNvSpPr txBox="1"/>
          <p:nvPr/>
        </p:nvSpPr>
        <p:spPr>
          <a:xfrm>
            <a:off x="827584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    架构也就是不同神经元之间的连接方式，其中第</a:t>
            </a:r>
            <a:r>
              <a:rPr lang="en-US" altLang="zh-CN" sz="2000" b="1" dirty="0">
                <a:latin typeface="+mn-ea"/>
                <a:ea typeface="+mn-ea"/>
              </a:rPr>
              <a:t>1</a:t>
            </a:r>
            <a:r>
              <a:rPr lang="zh-CN" altLang="en-US" sz="2000" b="1" dirty="0">
                <a:latin typeface="+mn-ea"/>
                <a:ea typeface="+mn-ea"/>
              </a:rPr>
              <a:t>层为输入层，</a:t>
            </a:r>
            <a:endParaRPr lang="en-US" altLang="zh-CN" sz="2000" b="1" dirty="0">
              <a:latin typeface="+mn-ea"/>
              <a:ea typeface="+mn-ea"/>
            </a:endParaRPr>
          </a:p>
          <a:p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层为隐藏层，第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层为输出层。第</a:t>
            </a:r>
            <a:r>
              <a:rPr lang="en-US" altLang="zh-CN" sz="2000" b="1" dirty="0">
                <a:latin typeface="+mn-ea"/>
                <a:ea typeface="+mn-ea"/>
              </a:rPr>
              <a:t>4</a:t>
            </a:r>
            <a:r>
              <a:rPr lang="zh-CN" altLang="en-US" sz="2000" b="1" dirty="0">
                <a:latin typeface="+mn-ea"/>
                <a:ea typeface="+mn-ea"/>
              </a:rPr>
              <a:t>层以第</a:t>
            </a:r>
            <a:r>
              <a:rPr lang="en-US" altLang="zh-CN" sz="2000" b="1" dirty="0">
                <a:latin typeface="+mn-ea"/>
                <a:ea typeface="+mn-ea"/>
              </a:rPr>
              <a:t>3</a:t>
            </a:r>
            <a:r>
              <a:rPr lang="zh-CN" altLang="en-US" sz="2000" b="1" dirty="0">
                <a:latin typeface="+mn-ea"/>
                <a:ea typeface="+mn-ea"/>
              </a:rPr>
              <a:t>层训练出的更复杂的</a:t>
            </a:r>
            <a:endParaRPr lang="en-US" altLang="zh-CN" sz="2000" b="1" dirty="0">
              <a:latin typeface="+mn-ea"/>
              <a:ea typeface="+mn-ea"/>
            </a:endParaRPr>
          </a:p>
          <a:p>
            <a:r>
              <a:rPr lang="zh-CN" altLang="en-US" sz="2000" b="1" dirty="0">
                <a:latin typeface="+mn-ea"/>
                <a:ea typeface="+mn-ea"/>
              </a:rPr>
              <a:t>特征作为输入，因此能够得到更复杂的非线性假设函数。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+mn-ea"/>
                    <a:sym typeface="+mn-ea"/>
                  </a:rPr>
                  <a:t>假设神经网络</a:t>
                </a: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  <a:sym typeface="+mn-ea"/>
                  </a:rPr>
                  <a:t>   含有</a:t>
                </a:r>
                <a:r>
                  <a:rPr lang="en-US" altLang="zh-CN" sz="2000" b="1" dirty="0">
                    <a:latin typeface="+mn-ea"/>
                    <a:sym typeface="+mn-ea"/>
                  </a:rPr>
                  <a:t>m</a:t>
                </a:r>
                <a:r>
                  <a:rPr lang="zh-CN" altLang="en-US" sz="2000" b="1" dirty="0">
                    <a:latin typeface="+mn-ea"/>
                    <a:sym typeface="+mn-ea"/>
                  </a:rPr>
                  <a:t>个样本</a:t>
                </a:r>
                <a:r>
                  <a:rPr lang="en-US" altLang="zh-CN" sz="2000" b="1" dirty="0">
                    <a:latin typeface="+mn-ea"/>
                    <a:sym typeface="+mn-ea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,</a:t>
                </a:r>
                <a:r>
                  <a:rPr lang="en-US" altLang="zh-CN" sz="20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),…,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,</a:t>
                </a:r>
                <a:r>
                  <a:rPr lang="en-US" altLang="zh-CN" sz="20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+mn-ea"/>
                    <a:sym typeface="+mn-ea"/>
                  </a:rPr>
                  <a:t>   L:</a:t>
                </a:r>
                <a:r>
                  <a:rPr lang="zh-CN" altLang="en-US" sz="2000" b="1" dirty="0">
                    <a:latin typeface="+mn-ea"/>
                    <a:sym typeface="+mn-ea"/>
                  </a:rPr>
                  <a:t>神经网络的总层数；</a:t>
                </a:r>
                <a:endParaRPr lang="en-US" altLang="zh-CN" sz="20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  <a:sym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s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:</a:t>
                </a:r>
                <a:r>
                  <a:rPr lang="zh-CN" altLang="en-US" sz="2000" b="1" dirty="0">
                    <a:latin typeface="+mn-ea"/>
                    <a:sym typeface="+mn-ea"/>
                  </a:rPr>
                  <a:t>第</a:t>
                </a:r>
                <a:r>
                  <a:rPr lang="en-US" altLang="zh-CN" sz="2000" b="1" dirty="0">
                    <a:latin typeface="+mn-ea"/>
                    <a:sym typeface="+mn-ea"/>
                  </a:rPr>
                  <a:t>l</a:t>
                </a:r>
                <a:r>
                  <a:rPr lang="zh-CN" altLang="en-US" sz="2000" b="1" dirty="0">
                    <a:latin typeface="+mn-ea"/>
                    <a:sym typeface="+mn-ea"/>
                  </a:rPr>
                  <a:t>层的单元数，也就是神经元的数量，其中不包含偏置单元。</a:t>
                </a:r>
                <a:endParaRPr lang="en-US" altLang="zh-CN" sz="20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16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1600" b="1" dirty="0">
                    <a:latin typeface="+mn-ea"/>
                    <a:sym typeface="+mn-ea"/>
                  </a:rPr>
                  <a:t>二元分类：输出层的单元数目：</a:t>
                </a:r>
                <a:r>
                  <a:rPr lang="en-US" altLang="zh-CN" sz="1600" b="1" dirty="0">
                    <a:latin typeface="+mn-ea"/>
                    <a:sym typeface="+mn-ea"/>
                  </a:rPr>
                  <a:t>k=1; </a:t>
                </a:r>
                <a:r>
                  <a:rPr lang="zh-CN" altLang="en-US" sz="1600" b="1" dirty="0">
                    <a:latin typeface="+mn-ea"/>
                    <a:sym typeface="+mn-ea"/>
                  </a:rPr>
                  <a:t>多类别分类：</a:t>
                </a:r>
                <a:r>
                  <a:rPr lang="zh-CN" altLang="en-US" sz="1600" b="1" dirty="0">
                    <a:latin typeface="+mn-ea"/>
                  </a:rPr>
                  <a:t>有</a:t>
                </a:r>
                <a:r>
                  <a:rPr lang="en-US" altLang="zh-CN" sz="1600" b="1" dirty="0">
                    <a:latin typeface="+mn-ea"/>
                  </a:rPr>
                  <a:t>k</a:t>
                </a:r>
                <a:r>
                  <a:rPr lang="zh-CN" altLang="en-US" sz="1600" b="1" dirty="0">
                    <a:latin typeface="+mn-ea"/>
                  </a:rPr>
                  <a:t>个不同的类别，</a:t>
                </a:r>
                <a:r>
                  <a:rPr lang="en-US" altLang="zh-CN" sz="1600" b="1" dirty="0">
                    <a:latin typeface="+mn-ea"/>
                  </a:rPr>
                  <a:t>k</a:t>
                </a:r>
                <a:r>
                  <a:rPr lang="zh-CN" altLang="en-US" sz="1600" b="1" dirty="0">
                    <a:latin typeface="+mn-ea"/>
                  </a:rPr>
                  <a:t>个输出单元</a:t>
                </a:r>
              </a:p>
              <a:p>
                <a:pPr marL="0" indent="0">
                  <a:buNone/>
                </a:pPr>
                <a:endParaRPr lang="zh-CN" altLang="en-US" sz="2000" b="1" dirty="0">
                  <a:latin typeface="+mn-ea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143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FB02B10-4915-41D8-B23F-7CD8B8823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184627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2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+mn-ea"/>
                    <a:sym typeface="+mn-ea"/>
                  </a:rPr>
                  <a:t>例：在计算机视觉中，区分行人，汽车，摩托车，卡车。</a:t>
                </a: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latin typeface="+mn-ea"/>
                    <a:sym typeface="+mn-ea"/>
                  </a:rPr>
                  <a:t>   </a:t>
                </a:r>
                <a:r>
                  <a:rPr lang="zh-CN" altLang="en-US" sz="2000" b="1" dirty="0">
                    <a:latin typeface="+mn-ea"/>
                    <a:sym typeface="+mn-ea"/>
                  </a:rPr>
                  <a:t>有四个分类器，每一个识别一类物体。</a:t>
                </a:r>
                <a:endParaRPr lang="en-US" altLang="zh-CN" sz="20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+mn-ea"/>
                    <a:sym typeface="+mn-ea"/>
                  </a:rPr>
                  <a:t>    </a:t>
                </a:r>
                <a:r>
                  <a:rPr lang="zh-CN" altLang="en-US" sz="2000" b="1" dirty="0">
                    <a:latin typeface="+mn-ea"/>
                    <a:sym typeface="+mn-ea"/>
                  </a:rPr>
                  <a:t>四个输出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𝒉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+mn-ea"/>
                  </a:rPr>
                  <a:t>(x)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b="1" dirty="0">
                    <a:latin typeface="+mn-ea"/>
                    <a:sym typeface="+mn-ea"/>
                  </a:rPr>
                  <a:t>，</a:t>
                </a:r>
                <a:r>
                  <a:rPr lang="en-US" altLang="zh-CN" sz="2000" b="1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𝒉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+mn-ea"/>
                  </a:rPr>
                  <a:t>(x)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b="1" dirty="0">
                    <a:latin typeface="+mn-ea"/>
                    <a:sym typeface="+mn-ea"/>
                  </a:rPr>
                  <a:t>，</a:t>
                </a:r>
                <a:r>
                  <a:rPr lang="en-US" altLang="zh-CN" sz="2000" b="1" dirty="0">
                    <a:latin typeface="+mn-ea"/>
                    <a:sym typeface="+mn-ea"/>
                  </a:rPr>
                  <a:t>etc.</a:t>
                </a:r>
              </a:p>
              <a:p>
                <a:pPr marL="0" indent="0">
                  <a:buNone/>
                </a:pPr>
                <a:endParaRPr lang="en-US" altLang="zh-CN" sz="20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  <a:sym typeface="+mn-ea"/>
                  </a:rPr>
                  <a:t>    训练集：</a:t>
                </a:r>
                <a:r>
                  <a:rPr lang="en-US" altLang="zh-CN" sz="2000" b="1" dirty="0">
                    <a:latin typeface="+mn-ea"/>
                    <a:sym typeface="+mn-ea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,</a:t>
                </a:r>
                <a:r>
                  <a:rPr lang="en-US" altLang="zh-CN" sz="20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),…,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,</a:t>
                </a:r>
                <a:r>
                  <a:rPr lang="en-US" altLang="zh-CN" sz="20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𝒎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000" b="1" dirty="0">
                    <a:sym typeface="+mn-ea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 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i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+mn-ea"/>
                    <a:sym typeface="+mn-ea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b="1" dirty="0">
                    <a:latin typeface="+mn-ea"/>
                    <a:sym typeface="+mn-ea"/>
                  </a:rPr>
                  <a:t>，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b="1" dirty="0">
                    <a:latin typeface="+mn-ea"/>
                    <a:sym typeface="+mn-ea"/>
                  </a:rPr>
                  <a:t>，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b="1" dirty="0">
                    <a:latin typeface="+mn-ea"/>
                    <a:sym typeface="+mn-ea"/>
                  </a:rPr>
                  <a:t>，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000" b="1" dirty="0">
                    <a:latin typeface="+mn-ea"/>
                    <a:sym typeface="+mn-ea"/>
                  </a:rPr>
                  <a:t>中的一个</a:t>
                </a:r>
                <a:endParaRPr lang="en-US" altLang="zh-CN" sz="20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143" b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3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ea"/>
                <a:ea typeface="+mn-ea"/>
              </a:rPr>
              <a:t>神经网络的代价函数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4675" y="1772816"/>
                <a:ext cx="8001000" cy="426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  <a:cs typeface="+mn-ea"/>
                    <a:sym typeface="+mn-ea"/>
                  </a:rPr>
                  <a:t>在逻辑回归中，代价函数：</a:t>
                </a:r>
                <a:endParaRPr lang="en-US" altLang="zh-CN" sz="2000" b="1" dirty="0">
                  <a:latin typeface="+mn-ea"/>
                  <a:cs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+mn-ea"/>
                    <a:cs typeface="+mn-ea"/>
                    <a:sym typeface="+mn-ea"/>
                  </a:rPr>
                  <a:t>J(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𝜽</m:t>
                    </m:r>
                  </m:oMath>
                </a14:m>
                <a:r>
                  <a:rPr lang="en-US" altLang="zh-CN" sz="2000" b="1" dirty="0">
                    <a:latin typeface="+mn-ea"/>
                    <a:cs typeface="+mn-ea"/>
                    <a:sym typeface="+mn-ea"/>
                  </a:rPr>
                  <a:t>) 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𝒎</m:t>
                        </m:r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 [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𝒍𝒐𝒈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𝜽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altLang="zh-CN" sz="2000" b="1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)(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𝒍𝒐𝒈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𝒉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𝜽</m:t>
                        </m:r>
                      </m:sub>
                    </m:sSub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))]+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                  </m:t>
                    </m:r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𝝀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2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</a:rPr>
                  <a:t>与逻辑回归不同的是，神经网络中的输出单元不是一个：</a:t>
                </a: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+mn-ea"/>
                    <a:cs typeface="+mn-ea"/>
                    <a:sym typeface="+mn-ea"/>
                  </a:rPr>
                  <a:t>J(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𝜽</m:t>
                    </m:r>
                  </m:oMath>
                </a14:m>
                <a:r>
                  <a:rPr lang="en-US" altLang="zh-CN" sz="2000" b="1" dirty="0">
                    <a:latin typeface="+mn-ea"/>
                    <a:cs typeface="+mn-ea"/>
                    <a:sym typeface="+mn-ea"/>
                  </a:rPr>
                  <a:t>) 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𝒎</m:t>
                        </m:r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 [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k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𝑲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𝒌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𝒍𝒐𝒈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𝜽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)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b="1" dirty="0">
                    <a:latin typeface="+mn-ea"/>
                  </a:rPr>
                  <a:t>+(1-</a:t>
                </a:r>
                <a:r>
                  <a:rPr lang="en-US" altLang="zh-CN" sz="2000" b="1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𝒌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𝒊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b="1" dirty="0">
                    <a:latin typeface="+mn-ea"/>
                  </a:rPr>
                  <a:t>)</a:t>
                </a:r>
                <a:r>
                  <a:rPr lang="en-US" altLang="zh-CN" sz="2000" b="1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𝒍𝒐𝒈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𝜽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+mn-ea"/>
                  </a:rPr>
                  <a:t>]+</a:t>
                </a:r>
                <a:r>
                  <a:rPr lang="en-US" altLang="zh-CN" sz="2000" b="1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𝝀</m:t>
                        </m:r>
                      </m:num>
                      <m:den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2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𝒍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𝑳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i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𝒍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𝟏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sym typeface="+mn-ea"/>
                                  </a:rPr>
                                  <m:t>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cs typeface="+mn-ea"/>
                                            <a:sym typeface="+mn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b="1" i="1" dirty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cs typeface="+mn-ea"/>
                                            <a:sym typeface="+mn-ea"/>
                                          </a:rPr>
                                          <m:t>𝒋𝒊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cs typeface="+mn-ea"/>
                                            <a:sym typeface="+mn-ea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cs typeface="+mn-ea"/>
                                            <a:sym typeface="+mn-ea"/>
                                          </a:rPr>
                                          <m:t>𝒍</m:t>
                                        </m:r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  <a:cs typeface="+mn-ea"/>
                                            <a:sym typeface="+mn-ea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𝒉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+mn-ea"/>
                  </a:rPr>
                  <a:t>(x)</a:t>
                </a:r>
                <a:r>
                  <a:rPr lang="zh-CN" altLang="en-US" sz="2000" b="1" dirty="0">
                    <a:latin typeface="+mn-ea"/>
                  </a:rPr>
                  <a:t>是一个</a:t>
                </a:r>
                <a:r>
                  <a:rPr lang="en-US" altLang="zh-CN" sz="2000" b="1" dirty="0">
                    <a:latin typeface="+mn-ea"/>
                  </a:rPr>
                  <a:t>k</a:t>
                </a:r>
                <a:r>
                  <a:rPr lang="zh-CN" altLang="en-US" sz="2000" b="1" dirty="0">
                    <a:latin typeface="+mn-ea"/>
                  </a:rPr>
                  <a:t>维向量；</a:t>
                </a: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𝜽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i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+mn-ea"/>
                  </a:rPr>
                  <a:t>表示选择神经网络中的第</a:t>
                </a:r>
                <a:r>
                  <a:rPr lang="en-US" altLang="zh-CN" sz="2000" b="1" dirty="0" err="1">
                    <a:latin typeface="+mn-ea"/>
                  </a:rPr>
                  <a:t>i</a:t>
                </a:r>
                <a:r>
                  <a:rPr lang="zh-CN" altLang="en-US" sz="2000" b="1" dirty="0">
                    <a:latin typeface="+mn-ea"/>
                  </a:rPr>
                  <a:t>个输出。</a:t>
                </a: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k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𝑲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𝒌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𝒍𝒐𝒈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𝜽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+mn-ea"/>
                                        <a:sym typeface="+mn-ea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))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b="1" dirty="0">
                    <a:latin typeface="+mn-ea"/>
                  </a:rPr>
                  <a:t>+(1-</a:t>
                </a:r>
                <a:r>
                  <a:rPr lang="en-US" altLang="zh-CN" sz="2000" b="1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𝒌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𝒊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b="1" dirty="0">
                    <a:latin typeface="+mn-ea"/>
                  </a:rPr>
                  <a:t>)</a:t>
                </a:r>
                <a:r>
                  <a:rPr lang="en-US" altLang="zh-CN" sz="2000" b="1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𝒍𝒐𝒈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−(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𝜽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+mn-ea"/>
                                    <a:sym typeface="+mn-ea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𝒌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+mn-ea"/>
                  </a:rPr>
                  <a:t>:</a:t>
                </a:r>
                <a:r>
                  <a:rPr lang="zh-CN" altLang="en-US" sz="2000" b="1" dirty="0">
                    <a:latin typeface="+mn-ea"/>
                  </a:rPr>
                  <a:t>表示</a:t>
                </a:r>
                <a:r>
                  <a:rPr lang="en-US" altLang="zh-CN" sz="2000" b="1" dirty="0">
                    <a:latin typeface="+mn-ea"/>
                  </a:rPr>
                  <a:t>k</a:t>
                </a:r>
                <a:r>
                  <a:rPr lang="zh-CN" altLang="en-US" sz="2000" b="1" dirty="0">
                    <a:latin typeface="+mn-ea"/>
                  </a:rPr>
                  <a:t>个输出单元之和。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675" y="1772816"/>
                <a:ext cx="8001000" cy="4267200"/>
              </a:xfrm>
              <a:blipFill>
                <a:blip r:embed="rId2"/>
                <a:stretch>
                  <a:fillRect l="-762" t="-857" b="-1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ea"/>
                <a:ea typeface="+mn-ea"/>
              </a:rPr>
              <a:t>最小化代价函数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=x;</a:t>
                </a:r>
                <a:r>
                  <a:rPr lang="en-US" altLang="zh-CN" sz="1800" dirty="0">
                    <a:sym typeface="+mn-ea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0" i="1" dirty="0">
                            <a:latin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;</a:t>
                </a:r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=g(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);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3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0" i="1" dirty="0">
                            <a:latin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2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;</a:t>
                </a:r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3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=g(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3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);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4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0" i="1" dirty="0">
                            <a:latin typeface="Cambria Math" panose="02040503050406030204" pitchFamily="18" charset="0"/>
                            <a:sym typeface="+mn-ea"/>
                          </a:rPr>
                          <m:t>𝜃</m:t>
                        </m:r>
                      </m:e>
                      <m:sup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sym typeface="+mn-ea"/>
                          </a:rPr>
                          <m:t>3</m:t>
                        </m:r>
                        <m:r>
                          <a:rPr lang="en-US" altLang="zh-CN" sz="1800" b="0" i="1" dirty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3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;</a:t>
                </a:r>
                <a:r>
                  <a:rPr lang="en-US" altLang="zh-CN" sz="18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4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=</a:t>
                </a:r>
                <a:r>
                  <a:rPr lang="en-US" altLang="zh-CN" sz="1800" dirty="0">
                    <a:cs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h</m:t>
                        </m:r>
                      </m:e>
                      <m:sub>
                        <m:r>
                          <a:rPr lang="zh-CN" altLang="en-US" sz="1800" b="0" i="1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𝜃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𝑥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cs typeface="+mn-ea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=g(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𝑧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+mn-ea"/>
                          </a:rPr>
                          <m:t>4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+mn-ea"/>
                    <a:sym typeface="+mn-ea"/>
                  </a:rPr>
                  <a:t>)</a:t>
                </a:r>
                <a:endParaRPr lang="en-US" altLang="zh-CN" sz="2000" b="1" i="1" dirty="0">
                  <a:latin typeface="Cambria Math" panose="02040503050406030204" pitchFamily="18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+mn-ea"/>
                      </a:rPr>
                      <m:t>              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j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𝒍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:</a:t>
                </a:r>
                <a:r>
                  <a:rPr lang="zh-CN" altLang="en-US" sz="2000" b="1" dirty="0">
                    <a:latin typeface="+mn-ea"/>
                    <a:sym typeface="+mn-ea"/>
                  </a:rPr>
                  <a:t>第</a:t>
                </a:r>
                <a:r>
                  <a:rPr lang="en-US" altLang="zh-CN" sz="2000" b="1" dirty="0">
                    <a:latin typeface="+mn-ea"/>
                    <a:sym typeface="+mn-ea"/>
                  </a:rPr>
                  <a:t>l</a:t>
                </a:r>
                <a:r>
                  <a:rPr lang="zh-CN" altLang="en-US" sz="2000" b="1" dirty="0">
                    <a:latin typeface="+mn-ea"/>
                    <a:sym typeface="+mn-ea"/>
                  </a:rPr>
                  <a:t>层第</a:t>
                </a:r>
                <a:r>
                  <a:rPr lang="en-US" altLang="zh-CN" sz="2000" b="1" dirty="0">
                    <a:latin typeface="+mn-ea"/>
                    <a:sym typeface="+mn-ea"/>
                  </a:rPr>
                  <a:t>j</a:t>
                </a:r>
                <a:r>
                  <a:rPr lang="zh-CN" altLang="en-US" sz="2000" b="1" dirty="0">
                    <a:latin typeface="+mn-ea"/>
                    <a:sym typeface="+mn-ea"/>
                  </a:rPr>
                  <a:t>个节点的误差</a:t>
                </a:r>
                <a:endParaRPr lang="en-US" altLang="zh-CN" sz="20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sym typeface="+mn-ea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j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4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=</a:t>
                </a:r>
                <a:r>
                  <a:rPr lang="en-US" altLang="zh-CN" sz="20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j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4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1" i="1" dirty="0">
                            <a:latin typeface="Cambria Math" panose="02040503050406030204" pitchFamily="18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 dirty="0" smtClean="0">
                            <a:latin typeface="Cambria Math" panose="02040503050406030204" pitchFamily="18" charset="0"/>
                            <a:sym typeface="+mn-ea"/>
                          </a:rPr>
                          <m:t>j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+mn-ea"/>
                    <a:sym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𝒉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cs typeface="+mn-ea"/>
                                <a:sym typeface="+mn-ea"/>
                              </a:rPr>
                              <m:t>𝜽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+mn-ea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+mn-ea"/>
                          </a:rPr>
                          <m:t>𝒋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sym typeface="+mn-ea"/>
                      </a:rPr>
                      <m:t> −</m:t>
                    </m:r>
                  </m:oMath>
                </a14:m>
                <a:r>
                  <a:rPr lang="en-US" altLang="zh-CN" sz="20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1" i="1" dirty="0">
                            <a:latin typeface="Cambria Math" panose="02040503050406030204" pitchFamily="18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 dirty="0">
                            <a:latin typeface="Cambria Math" panose="02040503050406030204" pitchFamily="18" charset="0"/>
                            <a:sym typeface="+mn-ea"/>
                          </a:rPr>
                          <m:t>j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latin typeface="+mn-ea"/>
                    <a:sym typeface="+mn-ea"/>
                  </a:rPr>
                  <a:t>          </a:t>
                </a:r>
                <a:r>
                  <a:rPr lang="zh-CN" altLang="en-US" sz="1800" b="1" dirty="0">
                    <a:latin typeface="+mn-ea"/>
                    <a:sym typeface="+mn-ea"/>
                  </a:rPr>
                  <a:t>该单元的激活值减去训练样本中的真实值</a:t>
                </a:r>
                <a:endParaRPr lang="en-US" altLang="zh-CN" sz="18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800" b="1" dirty="0">
                    <a:latin typeface="+mn-ea"/>
                    <a:sym typeface="+mn-ea"/>
                  </a:rPr>
                  <a:t>       </a:t>
                </a:r>
                <a:r>
                  <a:rPr lang="zh-CN" altLang="en-US" sz="1800" b="1" dirty="0">
                    <a:latin typeface="+mn-ea"/>
                    <a:sym typeface="+mn-ea"/>
                  </a:rPr>
                  <a:t>向量化：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1800" b="1" i="1" smtClean="0">
                        <a:latin typeface="Cambria Math" panose="02040503050406030204" pitchFamily="18" charset="0"/>
                        <a:sym typeface="+mn-ea"/>
                      </a:rPr>
                      <m:t>= </m:t>
                    </m:r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𝟒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 - y   </a:t>
                </a:r>
                <a:r>
                  <a:rPr lang="zh-CN" altLang="en-US" sz="1800" b="1" dirty="0">
                    <a:latin typeface="+mn-ea"/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sz="1800" b="1" i="1">
                        <a:latin typeface="Cambria Math" panose="02040503050406030204" pitchFamily="18" charset="0"/>
                        <a:sym typeface="+mn-ea"/>
                      </a:rPr>
                      <m:t>𝜹</m:t>
                    </m:r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,</a:t>
                </a:r>
                <a:r>
                  <a:rPr lang="en-US" altLang="zh-CN" sz="1800" b="1" dirty="0" err="1">
                    <a:latin typeface="+mn-ea"/>
                    <a:sym typeface="+mn-ea"/>
                  </a:rPr>
                  <a:t>a,y</a:t>
                </a:r>
                <a:r>
                  <a:rPr lang="zh-CN" altLang="en-US" sz="1800" b="1" dirty="0">
                    <a:latin typeface="+mn-ea"/>
                    <a:sym typeface="+mn-ea"/>
                  </a:rPr>
                  <a:t>都为向量。</a:t>
                </a:r>
                <a:endParaRPr lang="en-US" altLang="zh-CN" sz="18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800" b="1" dirty="0">
                    <a:latin typeface="+mn-ea"/>
                    <a:sym typeface="+mn-ea"/>
                  </a:rPr>
                  <a:t>       </a:t>
                </a:r>
                <a:r>
                  <a:rPr lang="zh-CN" altLang="en-US" sz="1800" b="1" dirty="0">
                    <a:latin typeface="+mn-ea"/>
                    <a:sym typeface="+mn-ea"/>
                  </a:rPr>
                  <a:t>计算网络中前面几层的误差项</a:t>
                </a:r>
                <a:endParaRPr lang="en-US" altLang="zh-CN" sz="18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800" b="1" dirty="0">
                    <a:latin typeface="+mn-ea"/>
                    <a:sym typeface="+mn-ea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3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1800" b="1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zh-CN" altLang="en-US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𝟑</m:t>
                            </m:r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𝟒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 .*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𝒈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𝟑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) </a:t>
                </a:r>
                <a:r>
                  <a:rPr lang="en-US" altLang="zh-CN" sz="1800" b="1" dirty="0">
                    <a:latin typeface="+mn-ea"/>
                    <a:sym typeface="+mn-ea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zh-CN" altLang="en-US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𝟑</m:t>
                            </m:r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𝟒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 .*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𝟑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 .*</a:t>
                </a:r>
                <a:r>
                  <a:rPr lang="en-US" altLang="zh-CN" sz="1800" b="1" dirty="0">
                    <a:solidFill>
                      <a:srgbClr val="0000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𝟑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)</a:t>
                </a:r>
                <a:endParaRPr lang="en-US" altLang="zh-CN" sz="18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1800" b="1" dirty="0">
                    <a:latin typeface="+mn-ea"/>
                    <a:sym typeface="+mn-ea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𝟐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sz="1800" b="1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zh-CN" altLang="en-US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𝟑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 .*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𝒈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,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𝒛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𝟐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) </a:t>
                </a:r>
                <a:r>
                  <a:rPr lang="en-US" altLang="zh-CN" sz="1800" b="1" dirty="0">
                    <a:latin typeface="+mn-ea"/>
                    <a:sym typeface="+mn-ea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zh-CN" altLang="en-US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+mn-ea"/>
                              </a:rPr>
                              <m:t>𝟐</m:t>
                            </m:r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  <a:sym typeface="+mn-ea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dirty="0">
                            <a:latin typeface="Cambria Math" panose="02040503050406030204" pitchFamily="18" charset="0"/>
                            <a:sym typeface="+mn-ea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𝟑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latin typeface="+mn-ea"/>
                    <a:sym typeface="+mn-ea"/>
                  </a:rPr>
                  <a:t> .*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𝟐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 .*</a:t>
                </a:r>
                <a:r>
                  <a:rPr lang="en-US" altLang="zh-CN" sz="1800" b="1" dirty="0">
                    <a:solidFill>
                      <a:srgbClr val="0000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𝟐</m:t>
                        </m:r>
                        <m:r>
                          <a:rPr lang="en-US" altLang="zh-CN" sz="1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+mn-ea"/>
                    <a:sym typeface="+mn-ea"/>
                  </a:rPr>
                  <a:t>)</a:t>
                </a:r>
                <a:endParaRPr lang="en-US" altLang="zh-CN" sz="18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1800" b="1" dirty="0">
                    <a:latin typeface="+mn-ea"/>
                    <a:sym typeface="+mn-ea"/>
                  </a:rPr>
                  <a:t>      </a:t>
                </a:r>
                <a:endParaRPr lang="en-US" altLang="zh-CN" sz="18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1800" b="1" dirty="0">
                    <a:latin typeface="+mn-ea"/>
                    <a:sym typeface="+mn-ea"/>
                  </a:rPr>
                  <a:t>      </a:t>
                </a:r>
                <a:r>
                  <a:rPr lang="zh-CN" altLang="en-US" sz="1800" b="1" dirty="0">
                    <a:latin typeface="+mn-ea"/>
                    <a:sym typeface="+mn-ea"/>
                  </a:rPr>
                  <a:t> 没有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18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p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zh-CN" altLang="en-US" sz="1800" b="1" i="1" smtClean="0">
                        <a:latin typeface="Cambria Math" panose="02040503050406030204" pitchFamily="18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 sz="1800" b="1" dirty="0">
                    <a:latin typeface="+mn-ea"/>
                    <a:sym typeface="+mn-ea"/>
                  </a:rPr>
                  <a:t>因为第一层是在训练集中实际观察到的，不存在误差。</a:t>
                </a:r>
                <a:endParaRPr lang="en-US" altLang="zh-CN" sz="18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57" b="-16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36BE925-AE27-44FC-BE40-62C288666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838200"/>
            <a:ext cx="4032448" cy="23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1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3078" y="1771015"/>
                <a:ext cx="8001000" cy="426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+mn-ea"/>
                    <a:sym typeface="+mn-ea"/>
                  </a:rPr>
                  <a:t>    </a:t>
                </a: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latin typeface="+mn-ea"/>
                    <a:sym typeface="+mn-ea"/>
                  </a:rPr>
                  <a:t>    </a:t>
                </a:r>
                <a:r>
                  <a:rPr lang="zh-CN" altLang="en-US" sz="2400" b="1" dirty="0">
                    <a:latin typeface="+mn-ea"/>
                    <a:sym typeface="+mn-ea"/>
                  </a:rPr>
                  <a:t>从输出层开始计算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sym typeface="+mn-ea"/>
                      </a:rPr>
                      <m:t>𝜹</m:t>
                    </m:r>
                  </m:oMath>
                </a14:m>
                <a:r>
                  <a:rPr lang="zh-CN" altLang="en-US" sz="2400" b="1" dirty="0">
                    <a:latin typeface="+mn-ea"/>
                    <a:sym typeface="+mn-ea"/>
                  </a:rPr>
                  <a:t>项，然后返回上一层，类似于把输出层的误差，反向传播。</a:t>
                </a: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+mn-ea"/>
                    <a:sym typeface="+mn-ea"/>
                  </a:rPr>
                  <a:t>     采用反向传播算法计算导数项</a:t>
                </a:r>
                <a:r>
                  <a:rPr lang="en-US" altLang="zh-CN" sz="2400" b="1" dirty="0">
                    <a:latin typeface="+mn-ea"/>
                    <a:sym typeface="+mn-ea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b="1" dirty="0"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𝝏</m:t>
                        </m:r>
                      </m:num>
                      <m:den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zh-CN" altLang="en-US" sz="24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  <a:sym typeface="+mn-ea"/>
                              </a:rPr>
                              <m:t>ij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>
                    <a:latin typeface="+mn-ea"/>
                    <a:sym typeface="+mn-ea"/>
                  </a:rPr>
                  <a:t>J(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sym typeface="+mn-ea"/>
                      </a:rPr>
                      <m:t>𝜽</m:t>
                    </m:r>
                  </m:oMath>
                </a14:m>
                <a:r>
                  <a:rPr lang="en-US" altLang="zh-CN" sz="2400" b="1" dirty="0">
                    <a:latin typeface="+mn-ea"/>
                    <a:sym typeface="+mn-ea"/>
                  </a:rPr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𝒋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sym typeface="+mn-ea"/>
                          </a:rPr>
                          <m:t>𝜹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𝒍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sym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sym typeface="+mn-ea"/>
                  </a:rPr>
                  <a:t>   (</a:t>
                </a:r>
                <a:r>
                  <a:rPr lang="zh-CN" altLang="en-US" sz="2400" b="1" dirty="0">
                    <a:latin typeface="+mn-ea"/>
                    <a:sym typeface="+mn-ea"/>
                  </a:rPr>
                  <a:t>忽略正则化项，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sym typeface="+mn-ea"/>
                      </a:rPr>
                      <m:t>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2400" b="1" dirty="0">
                    <a:latin typeface="+mn-ea"/>
                    <a:sym typeface="+mn-ea"/>
                  </a:rPr>
                  <a:t>0)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78" y="1771015"/>
                <a:ext cx="8001000" cy="4267200"/>
              </a:xfrm>
              <a:blipFill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endParaRPr lang="zh-CN" altLang="en-US" dirty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dirty="0"/>
              <a:t>               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600" b="1" dirty="0">
                <a:latin typeface="+mn-ea"/>
              </a:rPr>
              <a:t>Thanks</a:t>
            </a:r>
            <a:endParaRPr lang="zh-CN" altLang="en-US" sz="3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+mn-ea"/>
                <a:cs typeface="+mn-ea"/>
              </a:rPr>
              <a:t>神经网络产生的目的：</a:t>
            </a:r>
            <a:endParaRPr lang="en-US" altLang="zh-CN" sz="24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  <a:cs typeface="+mn-ea"/>
              </a:rPr>
              <a:t>     </a:t>
            </a:r>
            <a:r>
              <a:rPr lang="zh-CN" altLang="en-US" sz="2400" b="1" dirty="0">
                <a:latin typeface="+mn-ea"/>
                <a:cs typeface="+mn-ea"/>
              </a:rPr>
              <a:t>制造能模拟人类大脑的机器，解决不同机器之间的学习问题。</a:t>
            </a:r>
            <a:endParaRPr lang="en-US" altLang="zh-CN" sz="2400" b="1" dirty="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+mn-ea"/>
                <a:cs typeface="+mn-ea"/>
              </a:rPr>
              <a:t>模型描述：</a:t>
            </a:r>
            <a:endParaRPr lang="en-US" altLang="zh-CN" sz="24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  <a:cs typeface="+mn-ea"/>
              </a:rPr>
              <a:t>     </a:t>
            </a:r>
            <a:r>
              <a:rPr lang="zh-CN" altLang="en-US" sz="2400" b="1" dirty="0">
                <a:latin typeface="+mn-ea"/>
                <a:cs typeface="+mn-ea"/>
              </a:rPr>
              <a:t>神经元是一个计算单元，从输入通道接收一些信息并计算，然后输出结果。</a:t>
            </a:r>
            <a:endParaRPr lang="en-US" altLang="zh-CN" sz="2400" b="1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3" y="1943539"/>
            <a:ext cx="81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    </a:t>
            </a:r>
            <a:endParaRPr lang="en-US" altLang="zh-CN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1B7C6-A710-4E4D-A004-DA951F7C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43" y="1700808"/>
            <a:ext cx="6324703" cy="38884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DDA551-CBFC-41A2-B3B7-064C5CD1ED25}"/>
              </a:ext>
            </a:extLst>
          </p:cNvPr>
          <p:cNvSpPr txBox="1"/>
          <p:nvPr/>
        </p:nvSpPr>
        <p:spPr>
          <a:xfrm>
            <a:off x="755576" y="5661248"/>
            <a:ext cx="7820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    该神经网络的输入是房屋面积，输出是房屋价格，中间包含了一个神经元，即房价预测函数（蓝色折线）。该神经元的功能就是实现函数</a:t>
            </a:r>
            <a:r>
              <a:rPr lang="en-US" altLang="zh-CN" b="1" dirty="0">
                <a:latin typeface="+mn-ea"/>
                <a:ea typeface="+mn-ea"/>
              </a:rPr>
              <a:t>f(x)</a:t>
            </a:r>
            <a:r>
              <a:rPr lang="zh-CN" altLang="en-US" b="1" dirty="0">
                <a:latin typeface="+mn-ea"/>
                <a:ea typeface="+mn-ea"/>
              </a:rPr>
              <a:t>的功能。</a:t>
            </a:r>
          </a:p>
        </p:txBody>
      </p:sp>
    </p:spTree>
    <p:extLst>
      <p:ext uri="{BB962C8B-B14F-4D97-AF65-F5344CB8AC3E}">
        <p14:creationId xmlns:p14="http://schemas.microsoft.com/office/powerpoint/2010/main" val="5745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1B2E5-BC60-4788-BEFC-18520666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5184576" cy="3672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17B76A-4C68-42D7-9D82-22E7F3B8D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787610"/>
            <a:ext cx="5028571" cy="259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EBABB3-74C3-47AB-BE73-FD301E7DD04F}"/>
                  </a:ext>
                </a:extLst>
              </p:cNvPr>
              <p:cNvSpPr txBox="1"/>
              <p:nvPr/>
            </p:nvSpPr>
            <p:spPr>
              <a:xfrm>
                <a:off x="1037613" y="4644872"/>
                <a:ext cx="6768752" cy="1238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：第</a:t>
                </a:r>
                <a:r>
                  <a:rPr lang="en-US" altLang="zh-CN" sz="2400" b="1" dirty="0">
                    <a:latin typeface="+mn-ea"/>
                    <a:ea typeface="+mn-ea"/>
                  </a:rPr>
                  <a:t>j</a:t>
                </a:r>
                <a:r>
                  <a:rPr lang="zh-CN" altLang="en-US" sz="2400" b="1" dirty="0">
                    <a:latin typeface="+mn-ea"/>
                    <a:ea typeface="+mn-ea"/>
                  </a:rPr>
                  <a:t>层第</a:t>
                </a:r>
                <a:r>
                  <a:rPr lang="en-US" altLang="zh-CN" sz="2400" b="1" dirty="0" err="1">
                    <a:latin typeface="+mn-ea"/>
                    <a:ea typeface="+mn-ea"/>
                  </a:rPr>
                  <a:t>i</a:t>
                </a:r>
                <a:r>
                  <a:rPr lang="zh-CN" altLang="en-US" sz="2400" b="1" dirty="0">
                    <a:latin typeface="+mn-ea"/>
                    <a:ea typeface="+mn-ea"/>
                  </a:rPr>
                  <a:t>个神经元的激活项；</a:t>
                </a:r>
                <a:endParaRPr lang="en-US" altLang="zh-CN" sz="2400" b="1" dirty="0">
                  <a:latin typeface="+mn-ea"/>
                  <a:ea typeface="+mn-ea"/>
                </a:endParaRPr>
              </a:p>
              <a:p>
                <a:r>
                  <a:rPr lang="zh-CN" altLang="en-US" b="1" dirty="0">
                    <a:latin typeface="+mn-ea"/>
                    <a:ea typeface="+mn-ea"/>
                  </a:rPr>
                  <a:t>        激活项是由一个具体的神经元计算并输出的值。</a:t>
                </a:r>
                <a:endParaRPr lang="en-US" altLang="zh-CN" b="1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：权重矩阵，控制从一层到另一层的映射。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EBABB3-74C3-47AB-BE73-FD301E7D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13" y="4644872"/>
                <a:ext cx="6768752" cy="1238929"/>
              </a:xfrm>
              <a:prstGeom prst="rect">
                <a:avLst/>
              </a:prstGeom>
              <a:blipFill>
                <a:blip r:embed="rId3"/>
                <a:stretch>
                  <a:fillRect b="-7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78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41F421-6377-417E-BA33-DB2172AD59BA}"/>
                  </a:ext>
                </a:extLst>
              </p:cNvPr>
              <p:cNvSpPr txBox="1"/>
              <p:nvPr/>
            </p:nvSpPr>
            <p:spPr>
              <a:xfrm>
                <a:off x="971600" y="2204864"/>
                <a:ext cx="8496944" cy="28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=g(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𝟏𝟎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=g(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=g(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)</a:t>
                </a:r>
              </a:p>
              <a:p>
                <a:endParaRPr lang="en-US" altLang="zh-CN" sz="2400" b="1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𝒉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(x)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=g(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𝟏𝟑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41F421-6377-417E-BA33-DB2172AD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4864"/>
                <a:ext cx="8496944" cy="2887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2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ea"/>
                <a:ea typeface="+mn-ea"/>
              </a:rPr>
              <a:t>前向传播向量化实现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0010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</a:rPr>
                  <a:t>=g(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</a:rPr>
                  <a:t>),</a:t>
                </a:r>
                <a:r>
                  <a:rPr lang="zh-CN" altLang="en-US" sz="2400" b="1" dirty="0">
                    <a:latin typeface="+mn-ea"/>
                  </a:rPr>
                  <a:t>类似，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</a:rPr>
                  <a:t>=g(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</a:rPr>
                  <a:t>)</a:t>
                </a:r>
                <a:r>
                  <a:rPr lang="zh-CN" altLang="en-US" sz="2400" b="1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</a:rPr>
                  <a:t>=g(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</a:rPr>
                  <a:t>此处，</a:t>
                </a:r>
                <a:r>
                  <a:rPr lang="en-US" altLang="zh-CN" sz="2000" b="1" dirty="0">
                    <a:latin typeface="+mn-ea"/>
                  </a:rPr>
                  <a:t>z</a:t>
                </a:r>
                <a:r>
                  <a:rPr lang="zh-CN" altLang="en-US" sz="2000" b="1" dirty="0">
                    <a:latin typeface="+mn-ea"/>
                  </a:rPr>
                  <a:t>值是某个特定神经元的输入值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+mn-ea"/>
                  </a:rPr>
                  <a:t>的加权线性组合。</a:t>
                </a: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</a:rPr>
                  <a:t>将特征向量定义为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000" b="1" dirty="0">
                    <a:latin typeface="+mn-ea"/>
                  </a:rPr>
                  <a:t>,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400" b="1" dirty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=g(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</a:rPr>
                  <a:t>其中，</a:t>
                </a:r>
                <a:r>
                  <a:rPr lang="en-US" altLang="zh-CN" sz="2000" b="1" dirty="0" err="1">
                    <a:latin typeface="+mn-ea"/>
                  </a:rPr>
                  <a:t>a,z</a:t>
                </a:r>
                <a:r>
                  <a:rPr lang="zh-CN" altLang="en-US" sz="2000" b="1" dirty="0">
                    <a:latin typeface="+mn-ea"/>
                  </a:rPr>
                  <a:t>都是三维向量，</a:t>
                </a:r>
                <a:r>
                  <a:rPr lang="en-US" altLang="zh-CN" sz="2000" b="1" dirty="0">
                    <a:latin typeface="+mn-ea"/>
                  </a:rPr>
                  <a:t>g</a:t>
                </a:r>
                <a:r>
                  <a:rPr lang="zh-CN" altLang="en-US" sz="2000" b="1" dirty="0">
                    <a:latin typeface="+mn-ea"/>
                  </a:rPr>
                  <a:t>为</a:t>
                </a:r>
                <a:r>
                  <a:rPr lang="en-US" altLang="zh-CN" sz="2000" b="1" dirty="0">
                    <a:latin typeface="+mn-ea"/>
                  </a:rPr>
                  <a:t>sigmoid</a:t>
                </a:r>
                <a:r>
                  <a:rPr lang="zh-CN" altLang="en-US" sz="2000" b="1" dirty="0">
                    <a:latin typeface="+mn-ea"/>
                  </a:rPr>
                  <a:t>函数，逐个元素的作用于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+mn-ea"/>
                  </a:rPr>
                  <a:t>中的各个元素。</a:t>
                </a: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</a:rPr>
                  <a:t>添加偏置单元，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000" b="1" dirty="0">
                    <a:latin typeface="+mn-ea"/>
                  </a:rPr>
                  <a:t>=1</a:t>
                </a:r>
                <a:r>
                  <a:rPr lang="zh-CN" altLang="en-US" sz="2000" b="1" dirty="0">
                    <a:latin typeface="+mn-ea"/>
                  </a:rPr>
                  <a:t>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+mn-ea"/>
                  </a:rPr>
                  <a:t>变为</a:t>
                </a:r>
                <a:r>
                  <a:rPr lang="en-US" altLang="zh-CN" sz="2000" b="1" dirty="0">
                    <a:latin typeface="+mn-ea"/>
                  </a:rPr>
                  <a:t>4</a:t>
                </a:r>
                <a:r>
                  <a:rPr lang="zh-CN" altLang="en-US" sz="2000" b="1" dirty="0">
                    <a:latin typeface="+mn-ea"/>
                  </a:rPr>
                  <a:t>维向量。</a:t>
                </a: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+mn-ea"/>
                  </a:rPr>
                  <a:t>假设函数的实际输出值：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+mn-ea"/>
                  </a:rPr>
                  <a:t>(x)=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</a:rPr>
                  <a:t>=g(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sz="2000" b="1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001000" cy="5105400"/>
              </a:xfrm>
              <a:blipFill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前向传播：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从输入单元的激活项开始，然后进行前向传播给隐藏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层，计算隐藏层中的激活项，然后继续向前传播，并计算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出输出层的激活项。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从输入层到隐藏层，再到输出层，依次计算激活项的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过程成为前向传播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820" y="1772816"/>
                <a:ext cx="8001000" cy="4267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sz="2400" b="1" dirty="0">
                  <a:latin typeface="宋体" panose="02010600030101010101" pitchFamily="2" charset="-122"/>
                  <a:cs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宋体" panose="02010600030101010101" pitchFamily="2" charset="-122"/>
                  <a:cs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宋体" panose="02010600030101010101" pitchFamily="2" charset="-122"/>
                  <a:cs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宋体" panose="02010600030101010101" pitchFamily="2" charset="-122"/>
                  <a:cs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宋体" panose="02010600030101010101" pitchFamily="2" charset="-122"/>
                  <a:cs typeface="+mn-ea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400" b="1" dirty="0">
                  <a:latin typeface="宋体" panose="02010600030101010101" pitchFamily="2" charset="-122"/>
                  <a:cs typeface="+mn-ea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  <a:cs typeface="+mn-ea"/>
                    <a:sym typeface="+mn-ea"/>
                  </a:rPr>
                  <a:t>    类似</a:t>
                </a:r>
                <a:r>
                  <a:rPr lang="en-US" altLang="zh-CN" sz="2400" b="1" dirty="0">
                    <a:latin typeface="宋体" panose="02010600030101010101" pitchFamily="2" charset="-122"/>
                    <a:cs typeface="+mn-ea"/>
                    <a:sym typeface="+mn-ea"/>
                  </a:rPr>
                  <a:t>logistic</a:t>
                </a:r>
                <a:r>
                  <a:rPr lang="zh-CN" altLang="en-US" sz="2400" b="1" dirty="0">
                    <a:latin typeface="宋体" panose="02010600030101010101" pitchFamily="2" charset="-122"/>
                    <a:cs typeface="+mn-ea"/>
                    <a:sym typeface="+mn-ea"/>
                  </a:rPr>
                  <a:t>回归，第三层的神经元作为逻辑回归单元，来预测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+mn-ea"/>
                  </a:rPr>
                  <a:t>(x)</a:t>
                </a:r>
                <a:r>
                  <a:rPr lang="zh-CN" altLang="en-US" sz="2400" b="1" dirty="0">
                    <a:latin typeface="+mn-ea"/>
                  </a:rPr>
                  <a:t>。不过，在神经网络中，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cs typeface="+mn-ea"/>
                    <a:sym typeface="+mn-ea"/>
                  </a:rPr>
                  <a:t>是学习得到的函数输入值。</a:t>
                </a:r>
                <a:endParaRPr lang="en-US" altLang="zh-CN" sz="2400" b="1" dirty="0">
                  <a:latin typeface="宋体" panose="02010600030101010101" pitchFamily="2" charset="-122"/>
                  <a:cs typeface="+mn-ea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820" y="1772816"/>
                <a:ext cx="8001000" cy="4267200"/>
              </a:xfrm>
              <a:blipFill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2B6A260-0F93-427C-B354-C233D384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72816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53982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993366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993366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1096</TotalTime>
  <Words>1040</Words>
  <Application>Microsoft Office PowerPoint</Application>
  <PresentationFormat>全屏显示(4:3)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Cambria Math</vt:lpstr>
      <vt:lpstr>Times New Roman</vt:lpstr>
      <vt:lpstr>Verdana</vt:lpstr>
      <vt:lpstr>Wingdings</vt:lpstr>
      <vt:lpstr>Profile</vt:lpstr>
      <vt:lpstr>神经网路</vt:lpstr>
      <vt:lpstr>PowerPoint 演示文稿</vt:lpstr>
      <vt:lpstr>PowerPoint 演示文稿</vt:lpstr>
      <vt:lpstr>PowerPoint 演示文稿</vt:lpstr>
      <vt:lpstr>PowerPoint 演示文稿</vt:lpstr>
      <vt:lpstr> </vt:lpstr>
      <vt:lpstr>前向传播向量化实现</vt:lpstr>
      <vt:lpstr>PowerPoint 演示文稿</vt:lpstr>
      <vt:lpstr>PowerPoint 演示文稿</vt:lpstr>
      <vt:lpstr>PowerPoint 演示文稿</vt:lpstr>
      <vt:lpstr>神经网络的架构</vt:lpstr>
      <vt:lpstr>PowerPoint 演示文稿</vt:lpstr>
      <vt:lpstr>PowerPoint 演示文稿</vt:lpstr>
      <vt:lpstr>神经网络的代价函数</vt:lpstr>
      <vt:lpstr>最小化代价函数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韩雅妮</cp:lastModifiedBy>
  <cp:revision>434</cp:revision>
  <dcterms:created xsi:type="dcterms:W3CDTF">2014-10-19T11:11:00Z</dcterms:created>
  <dcterms:modified xsi:type="dcterms:W3CDTF">2019-09-15T01:26:31Z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